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5"/>
  </p:sldMasterIdLst>
  <p:notesMasterIdLst>
    <p:notesMasterId r:id="rId87"/>
  </p:notesMasterIdLst>
  <p:handoutMasterIdLst>
    <p:handoutMasterId r:id="rId88"/>
  </p:handoutMasterIdLst>
  <p:sldIdLst>
    <p:sldId id="270" r:id="rId6"/>
    <p:sldId id="1755" r:id="rId7"/>
    <p:sldId id="1786" r:id="rId8"/>
    <p:sldId id="1698" r:id="rId9"/>
    <p:sldId id="1699" r:id="rId10"/>
    <p:sldId id="1700" r:id="rId11"/>
    <p:sldId id="1701" r:id="rId12"/>
    <p:sldId id="1702" r:id="rId13"/>
    <p:sldId id="1704" r:id="rId14"/>
    <p:sldId id="1703" r:id="rId15"/>
    <p:sldId id="1747" r:id="rId16"/>
    <p:sldId id="1748" r:id="rId17"/>
    <p:sldId id="1749" r:id="rId18"/>
    <p:sldId id="1750" r:id="rId19"/>
    <p:sldId id="1751" r:id="rId20"/>
    <p:sldId id="1752" r:id="rId21"/>
    <p:sldId id="1753" r:id="rId22"/>
    <p:sldId id="1754" r:id="rId23"/>
    <p:sldId id="1705" r:id="rId24"/>
    <p:sldId id="1708" r:id="rId25"/>
    <p:sldId id="1756" r:id="rId26"/>
    <p:sldId id="1706" r:id="rId27"/>
    <p:sldId id="1772" r:id="rId28"/>
    <p:sldId id="1707" r:id="rId29"/>
    <p:sldId id="1773" r:id="rId30"/>
    <p:sldId id="1711" r:id="rId31"/>
    <p:sldId id="1787" r:id="rId32"/>
    <p:sldId id="1710" r:id="rId33"/>
    <p:sldId id="1757" r:id="rId34"/>
    <p:sldId id="1739" r:id="rId35"/>
    <p:sldId id="1740" r:id="rId36"/>
    <p:sldId id="1742" r:id="rId37"/>
    <p:sldId id="1741" r:id="rId38"/>
    <p:sldId id="1714" r:id="rId39"/>
    <p:sldId id="1715" r:id="rId40"/>
    <p:sldId id="1713" r:id="rId41"/>
    <p:sldId id="1716" r:id="rId42"/>
    <p:sldId id="1782" r:id="rId43"/>
    <p:sldId id="1712" r:id="rId44"/>
    <p:sldId id="1788" r:id="rId45"/>
    <p:sldId id="1790" r:id="rId46"/>
    <p:sldId id="1743" r:id="rId47"/>
    <p:sldId id="1744" r:id="rId48"/>
    <p:sldId id="1745" r:id="rId49"/>
    <p:sldId id="1746" r:id="rId50"/>
    <p:sldId id="1719" r:id="rId51"/>
    <p:sldId id="1777" r:id="rId52"/>
    <p:sldId id="1718" r:id="rId53"/>
    <p:sldId id="1774" r:id="rId54"/>
    <p:sldId id="1720" r:id="rId55"/>
    <p:sldId id="1730" r:id="rId56"/>
    <p:sldId id="1721" r:id="rId57"/>
    <p:sldId id="1722" r:id="rId58"/>
    <p:sldId id="1791" r:id="rId59"/>
    <p:sldId id="1759" r:id="rId60"/>
    <p:sldId id="1726" r:id="rId61"/>
    <p:sldId id="1760" r:id="rId62"/>
    <p:sldId id="1792" r:id="rId63"/>
    <p:sldId id="1728" r:id="rId64"/>
    <p:sldId id="1729" r:id="rId65"/>
    <p:sldId id="1762" r:id="rId66"/>
    <p:sldId id="1731" r:id="rId67"/>
    <p:sldId id="1732" r:id="rId68"/>
    <p:sldId id="1763" r:id="rId69"/>
    <p:sldId id="1764" r:id="rId70"/>
    <p:sldId id="1766" r:id="rId71"/>
    <p:sldId id="1768" r:id="rId72"/>
    <p:sldId id="1765" r:id="rId73"/>
    <p:sldId id="1776" r:id="rId74"/>
    <p:sldId id="1783" r:id="rId75"/>
    <p:sldId id="1784" r:id="rId76"/>
    <p:sldId id="1767" r:id="rId77"/>
    <p:sldId id="1771" r:id="rId78"/>
    <p:sldId id="1775" r:id="rId79"/>
    <p:sldId id="1779" r:id="rId80"/>
    <p:sldId id="1663" r:id="rId81"/>
    <p:sldId id="1778" r:id="rId82"/>
    <p:sldId id="1727" r:id="rId83"/>
    <p:sldId id="1733" r:id="rId84"/>
    <p:sldId id="1734" r:id="rId85"/>
    <p:sldId id="1668" r:id="rId86"/>
  </p:sldIdLst>
  <p:sldSz cx="9144000" cy="6858000" type="screen4x3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00000"/>
    <a:srgbClr val="000066"/>
    <a:srgbClr val="660033"/>
    <a:srgbClr val="CCFFCC"/>
    <a:srgbClr val="000099"/>
    <a:srgbClr val="FFFFCC"/>
    <a:srgbClr val="003300"/>
    <a:srgbClr val="0033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2" autoAdjust="0"/>
    <p:restoredTop sz="85644" autoAdjust="0"/>
  </p:normalViewPr>
  <p:slideViewPr>
    <p:cSldViewPr snapToObjects="1">
      <p:cViewPr varScale="1">
        <p:scale>
          <a:sx n="62" d="100"/>
          <a:sy n="62" d="100"/>
        </p:scale>
        <p:origin x="72" y="3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3125" y="53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viewProps" Target="viewProp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14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34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53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97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45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27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37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12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96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3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01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63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684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34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06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16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10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73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92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46496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241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06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78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69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747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43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185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06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161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036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44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6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046133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87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4164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50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0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75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3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68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24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89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1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8" y="1238250"/>
            <a:ext cx="7489976" cy="3355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4835" tIns="32417" rIns="64835" bIns="32417">
            <a:spAutoFit/>
          </a:bodyPr>
          <a:lstStyle/>
          <a:p>
            <a:pPr defTabSz="342780" eaLnBrk="0" hangingPunct="0">
              <a:lnSpc>
                <a:spcPct val="90000"/>
              </a:lnSpc>
              <a:defRPr/>
            </a:pPr>
            <a:endParaRPr lang="en-US" sz="19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324208" indent="0" algn="ctr">
              <a:buNone/>
              <a:defRPr/>
            </a:lvl2pPr>
            <a:lvl3pPr marL="648413" indent="0" algn="ctr">
              <a:buNone/>
              <a:defRPr/>
            </a:lvl3pPr>
            <a:lvl4pPr marL="972620" indent="0" algn="ctr">
              <a:buNone/>
              <a:defRPr/>
            </a:lvl4pPr>
            <a:lvl5pPr marL="1296828" indent="0" algn="ctr">
              <a:buNone/>
              <a:defRPr/>
            </a:lvl5pPr>
            <a:lvl6pPr marL="1621034" indent="0" algn="ctr">
              <a:buNone/>
              <a:defRPr/>
            </a:lvl6pPr>
            <a:lvl7pPr marL="1945241" indent="0" algn="ctr">
              <a:buNone/>
              <a:defRPr/>
            </a:lvl7pPr>
            <a:lvl8pPr marL="2269447" indent="0" algn="ctr">
              <a:buNone/>
              <a:defRPr/>
            </a:lvl8pPr>
            <a:lvl9pPr marL="25936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42" y="3201433"/>
            <a:ext cx="9001124" cy="370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4"/>
            <a:ext cx="9144000" cy="319413"/>
          </a:xfrm>
          <a:prstGeom prst="rect">
            <a:avLst/>
          </a:prstGeom>
          <a:noFill/>
        </p:spPr>
        <p:txBody>
          <a:bodyPr wrap="square" lIns="64865" tIns="32432" rIns="64865" bIns="32432" rtlCol="0">
            <a:spAutoFit/>
          </a:bodyPr>
          <a:lstStyle/>
          <a:p>
            <a:pPr algn="ctr"/>
            <a:r>
              <a:rPr lang="en-US" sz="825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825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825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825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46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5335AD-8813-4512-B004-BA12777B6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516664"/>
            <a:ext cx="1600200" cy="20438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F35698-5A2E-474F-A8A6-62D738E964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2" y="5702006"/>
            <a:ext cx="2534908" cy="555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06C5A6-0A1C-4FFC-A8F4-94E6520D17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74" y="5747343"/>
            <a:ext cx="1965626" cy="464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A2A18-8A41-4152-BFFB-A545567167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73" y="5638800"/>
            <a:ext cx="725527" cy="7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2060" y="6063452"/>
            <a:ext cx="915605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10"/>
            <a:ext cx="7864929" cy="318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531" tIns="34265" rIns="68531" bIns="34265">
            <a:spAutoFit/>
          </a:bodyPr>
          <a:lstStyle/>
          <a:p>
            <a:pPr defTabSz="34278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937460"/>
          </a:xfrm>
        </p:spPr>
        <p:txBody>
          <a:bodyPr/>
          <a:lstStyle>
            <a:lvl3pPr>
              <a:defRPr sz="135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343486"/>
            <a:ext cx="8991600" cy="3703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2" y="6356450"/>
            <a:ext cx="3505198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/ 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2E54C-827D-4CDA-B159-FF75DFC5FF90}"/>
              </a:ext>
            </a:extLst>
          </p:cNvPr>
          <p:cNvSpPr txBox="1"/>
          <p:nvPr userDrawn="1"/>
        </p:nvSpPr>
        <p:spPr>
          <a:xfrm>
            <a:off x="533400" y="6153912"/>
            <a:ext cx="3869970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ct val="100000"/>
              </a:lnSpc>
            </a:pPr>
            <a:r>
              <a:rPr lang="en-US" sz="9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ct val="100000"/>
              </a:lnSpc>
            </a:pPr>
            <a:r>
              <a:rPr lang="en-US" sz="9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ct val="100000"/>
              </a:lnSpc>
            </a:pPr>
            <a:r>
              <a:rPr lang="en-US" sz="9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3FE10-D8A5-4300-97E2-7916AAE846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72200"/>
            <a:ext cx="46606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9" y="106986"/>
            <a:ext cx="8992810" cy="4245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9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979571" y="6356450"/>
            <a:ext cx="4097629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altLang="zh-CN" dirty="0"/>
              <a:t>Lijie Sun, Seminar @ FRIB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077200" y="6356450"/>
            <a:ext cx="9906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</a:t>
            </a:r>
            <a:r>
              <a:rPr lang="en-US" sz="1000" dirty="0"/>
              <a:t>Slide </a:t>
            </a:r>
            <a:fld id="{D30A2C6D-39BC-4576-856C-8743CF76CCF1}" type="slidenum">
              <a:rPr lang="en-US" sz="1000" smtClean="0"/>
              <a:pPr>
                <a:defRPr/>
              </a:pPr>
              <a:t>‹#›</a:t>
            </a:fld>
            <a:r>
              <a:rPr lang="en-US" sz="1000" dirty="0"/>
              <a:t> / 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</p:sldLayoutIdLst>
  <p:hf hdr="0" dt="0"/>
  <p:txStyles>
    <p:titleStyle>
      <a:lvl1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8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6025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342810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685622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028431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371242" algn="ctr" defTabSz="60587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2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35146" indent="-135146" algn="l" defTabSz="602528" rtl="0" eaLnBrk="1" fontAlgn="base" hangingPunct="1">
        <a:lnSpc>
          <a:spcPct val="90000"/>
        </a:lnSpc>
        <a:spcBef>
          <a:spcPts val="905"/>
        </a:spcBef>
        <a:spcAft>
          <a:spcPct val="0"/>
        </a:spcAft>
        <a:buSzPct val="100000"/>
        <a:buFont typeface="Wingdings" pitchFamily="2" charset="2"/>
        <a:buChar char="§"/>
        <a:defRPr sz="24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72546" indent="-113749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443731" indent="-120505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546218" indent="-100234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2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752315" indent="-135146" algn="l" defTabSz="602528" rtl="0" eaLnBrk="1" fontAlgn="base" hangingPunct="1">
        <a:lnSpc>
          <a:spcPct val="90000"/>
        </a:lnSpc>
        <a:spcBef>
          <a:spcPts val="15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05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667630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6pPr>
      <a:lvl7pPr marL="2010443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7pPr>
      <a:lvl8pPr marL="2353254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8pPr>
      <a:lvl9pPr marL="2696064" indent="-113080" algn="l" defTabSz="605871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97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0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2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31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42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5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6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7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8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20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3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0.png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24000" y="3657600"/>
            <a:ext cx="6096000" cy="1143000"/>
          </a:xfrm>
        </p:spPr>
        <p:txBody>
          <a:bodyPr/>
          <a:lstStyle/>
          <a:p>
            <a:r>
              <a:rPr lang="en-US" sz="2600" dirty="0"/>
              <a:t>Lijie Sun</a:t>
            </a:r>
          </a:p>
          <a:p>
            <a:r>
              <a:rPr lang="en-US" sz="2000" dirty="0"/>
              <a:t>October 30, 2024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42" y="2895600"/>
            <a:ext cx="9001124" cy="4761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Nuclear Structure and Decay</a:t>
            </a:r>
            <a:endParaRPr lang="en-US" dirty="0"/>
          </a:p>
        </p:txBody>
      </p:sp>
      <p:pic>
        <p:nvPicPr>
          <p:cNvPr id="4" name="Picture 4" descr="🤗 Smiling Face With Open Hands Emoji, Hug Emoji, Hugging Emoji">
            <a:extLst>
              <a:ext uri="{FF2B5EF4-FFF2-40B4-BE49-F238E27FC236}">
                <a16:creationId xmlns:a16="http://schemas.microsoft.com/office/drawing/2014/main" id="{1B123164-F715-46BC-A080-3F9BA49FD2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12" y="4619737"/>
            <a:ext cx="933375" cy="9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4102EC-76EC-4EC3-A9B5-D3A94D4FF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Decay Scheme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76ACC-31A3-4CEC-A6E6-ED4F713DDD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A6275-6BD6-4B1F-AA12-87DC55F32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r>
              <a:rPr lang="en-US" dirty="0"/>
              <a:t> / 80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BF024B-35A1-4F37-BCDB-F03EBFA36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935" y="1066800"/>
            <a:ext cx="8156130" cy="4937125"/>
          </a:xfrm>
        </p:spPr>
      </p:pic>
    </p:spTree>
    <p:extLst>
      <p:ext uri="{BB962C8B-B14F-4D97-AF65-F5344CB8AC3E}">
        <p14:creationId xmlns:p14="http://schemas.microsoft.com/office/powerpoint/2010/main" val="131826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0B6895-281E-47EF-AE86-44B327B26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D4D5F3-F1BA-47C4-9700-F616791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F28D-2455-4FF7-AF86-5BFA9230E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D952-3B0C-469B-AA30-8618DCA9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r>
              <a:rPr lang="en-US" dirty="0"/>
              <a:t> / 80</a:t>
            </a:r>
          </a:p>
        </p:txBody>
      </p:sp>
    </p:spTree>
    <p:extLst>
      <p:ext uri="{BB962C8B-B14F-4D97-AF65-F5344CB8AC3E}">
        <p14:creationId xmlns:p14="http://schemas.microsoft.com/office/powerpoint/2010/main" val="398053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4D5F3-F1BA-47C4-9700-F616791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F28D-2455-4FF7-AF86-5BFA9230E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D952-3B0C-469B-AA30-8618DCA9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EFA804-5034-4BB6-BF94-48A673003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</p:spTree>
    <p:extLst>
      <p:ext uri="{BB962C8B-B14F-4D97-AF65-F5344CB8AC3E}">
        <p14:creationId xmlns:p14="http://schemas.microsoft.com/office/powerpoint/2010/main" val="1428943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4D5F3-F1BA-47C4-9700-F616791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F28D-2455-4FF7-AF86-5BFA9230E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D952-3B0C-469B-AA30-8618DCA9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6DB702-32D3-40D4-AB49-54B5302B6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</p:spTree>
    <p:extLst>
      <p:ext uri="{BB962C8B-B14F-4D97-AF65-F5344CB8AC3E}">
        <p14:creationId xmlns:p14="http://schemas.microsoft.com/office/powerpoint/2010/main" val="146571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4D5F3-F1BA-47C4-9700-F616791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F28D-2455-4FF7-AF86-5BFA9230E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D952-3B0C-469B-AA30-8618DCA9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B8AE9D-45E2-43E2-8C18-A04D6A612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</p:spTree>
    <p:extLst>
      <p:ext uri="{BB962C8B-B14F-4D97-AF65-F5344CB8AC3E}">
        <p14:creationId xmlns:p14="http://schemas.microsoft.com/office/powerpoint/2010/main" val="141658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4D5F3-F1BA-47C4-9700-F616791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F28D-2455-4FF7-AF86-5BFA9230E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D952-3B0C-469B-AA30-8618DCA9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30FCB16-B2A5-45E4-A1A4-6E8EB5F96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</p:spTree>
    <p:extLst>
      <p:ext uri="{BB962C8B-B14F-4D97-AF65-F5344CB8AC3E}">
        <p14:creationId xmlns:p14="http://schemas.microsoft.com/office/powerpoint/2010/main" val="413016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4D5F3-F1BA-47C4-9700-F616791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F28D-2455-4FF7-AF86-5BFA9230E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D952-3B0C-469B-AA30-8618DCA9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9E8478-6BDF-4B8B-B349-70B807DAA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</p:spTree>
    <p:extLst>
      <p:ext uri="{BB962C8B-B14F-4D97-AF65-F5344CB8AC3E}">
        <p14:creationId xmlns:p14="http://schemas.microsoft.com/office/powerpoint/2010/main" val="1582568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4D5F3-F1BA-47C4-9700-F616791C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F28D-2455-4FF7-AF86-5BFA9230E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FD952-3B0C-469B-AA30-8618DCA9C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A9E42C-66FD-47B5-B62F-5FE4276AB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</p:spTree>
    <p:extLst>
      <p:ext uri="{BB962C8B-B14F-4D97-AF65-F5344CB8AC3E}">
        <p14:creationId xmlns:p14="http://schemas.microsoft.com/office/powerpoint/2010/main" val="3743026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295AE4-6254-4BA1-8E77-1E6ACCA3F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1A0693-E3AE-469D-B026-5AE357BD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25721-957F-43CC-958A-334C8E6939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81151-A638-44A4-8947-AE8D2D1C44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r>
              <a:rPr lang="en-US" dirty="0"/>
              <a:t> / 80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DF8CCB5A-CCE1-477C-97E4-4B1050F81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27175" r="84733" b="51881"/>
          <a:stretch/>
        </p:blipFill>
        <p:spPr>
          <a:xfrm>
            <a:off x="121112" y="1101811"/>
            <a:ext cx="640080" cy="1716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7B4953-0074-4665-B22D-E420C21DEAD9}"/>
              </a:ext>
            </a:extLst>
          </p:cNvPr>
          <p:cNvSpPr txBox="1"/>
          <p:nvPr/>
        </p:nvSpPr>
        <p:spPr>
          <a:xfrm>
            <a:off x="3984292" y="5005162"/>
            <a:ext cx="508350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Global Heavy Charged-Particle Decay Database.</a:t>
            </a:r>
            <a:r>
              <a:rPr lang="zh-CN" alt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n-US" altLang="zh-CN" sz="1500" dirty="0">
                <a:latin typeface="Arial Narrow" panose="020B0606020202030204" pitchFamily="34" charset="0"/>
                <a:ea typeface="Cambria" panose="02040503050406030204" pitchFamily="18" charset="0"/>
              </a:rPr>
              <a:t>Updated: 6/11/2024.</a:t>
            </a:r>
            <a:endParaRPr lang="en-US" sz="1500" dirty="0">
              <a:latin typeface="Arial Narrow" panose="020B0606020202030204" pitchFamily="34" charset="0"/>
              <a:ea typeface="Cambria" panose="02040503050406030204" pitchFamily="18" charset="0"/>
            </a:endParaRPr>
          </a:p>
          <a:p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J. C. Batchelder </a:t>
            </a:r>
            <a:r>
              <a:rPr lang="en-US" sz="1500" i="1" dirty="0"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., At. Data Nucl. Data Tables 132, 101323 (2020).</a:t>
            </a:r>
          </a:p>
          <a:p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M. Birch </a:t>
            </a:r>
            <a:r>
              <a:rPr lang="en-US" sz="1500" i="1" dirty="0"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., Nucl. Data Sheets 128, 131 (2015).</a:t>
            </a:r>
          </a:p>
          <a:p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J. Liang </a:t>
            </a:r>
            <a:r>
              <a:rPr lang="en-US" sz="1500" i="1" dirty="0"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., Nucl. Data Sheets 168, 1 (2020).</a:t>
            </a:r>
          </a:p>
        </p:txBody>
      </p:sp>
    </p:spTree>
    <p:extLst>
      <p:ext uri="{BB962C8B-B14F-4D97-AF65-F5344CB8AC3E}">
        <p14:creationId xmlns:p14="http://schemas.microsoft.com/office/powerpoint/2010/main" val="3370767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D7E7390-6B1F-4832-9DBD-5BDF7D4D3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223" y="1066800"/>
            <a:ext cx="8937553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E1054C-EAFF-4E4A-95D8-C471E9FF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1FE9A-4684-4FF0-AECB-9231F6D835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E9F316-91D5-45AE-BE17-3BBFC9247F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r>
              <a:rPr lang="en-US" dirty="0"/>
              <a:t> / 80</a:t>
            </a: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28ACAFAB-231C-466D-859B-D6CA1732C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27175" r="84733" b="51881"/>
          <a:stretch/>
        </p:blipFill>
        <p:spPr>
          <a:xfrm>
            <a:off x="121112" y="1101811"/>
            <a:ext cx="640080" cy="17166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C06F6-9360-437B-AB50-51D1F146E399}"/>
              </a:ext>
            </a:extLst>
          </p:cNvPr>
          <p:cNvSpPr txBox="1"/>
          <p:nvPr/>
        </p:nvSpPr>
        <p:spPr>
          <a:xfrm>
            <a:off x="3988411" y="5219095"/>
            <a:ext cx="5083508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M. Birch </a:t>
            </a:r>
            <a:r>
              <a:rPr lang="en-US" sz="1500" i="1" dirty="0"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., Nucl. Data Sheets 128, 131 (2015).</a:t>
            </a:r>
          </a:p>
          <a:p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J. Liang </a:t>
            </a:r>
            <a:r>
              <a:rPr lang="en-US" sz="1500" i="1" dirty="0"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., Nucl. Data Sheets 168, 1 (2020).</a:t>
            </a:r>
          </a:p>
          <a:p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J. C. Batchelder </a:t>
            </a:r>
            <a:r>
              <a:rPr lang="en-US" sz="1500" i="1" dirty="0"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lang="en-US" sz="1500" dirty="0">
                <a:latin typeface="Arial Narrow" panose="020B0606020202030204" pitchFamily="34" charset="0"/>
                <a:ea typeface="Cambria" panose="02040503050406030204" pitchFamily="18" charset="0"/>
              </a:rPr>
              <a:t>., At. Data Nucl. Data Tables 132, 101323 (2020).</a:t>
            </a:r>
          </a:p>
        </p:txBody>
      </p:sp>
    </p:spTree>
    <p:extLst>
      <p:ext uri="{BB962C8B-B14F-4D97-AF65-F5344CB8AC3E}">
        <p14:creationId xmlns:p14="http://schemas.microsoft.com/office/powerpoint/2010/main" val="294259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C5EE52-DDAA-40DC-B691-71FDDD363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1415494"/>
            <a:ext cx="8991600" cy="423973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595F36-E153-4B3D-89E0-7B9CED85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Nuclear Structure and Decay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92A11-F46F-4015-A24A-064D8DA9A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B6E9A-32E1-4854-9876-3C334C25E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r>
              <a:rPr lang="en-US" dirty="0"/>
              <a:t> / 80</a:t>
            </a:r>
          </a:p>
        </p:txBody>
      </p:sp>
    </p:spTree>
    <p:extLst>
      <p:ext uri="{BB962C8B-B14F-4D97-AF65-F5344CB8AC3E}">
        <p14:creationId xmlns:p14="http://schemas.microsoft.com/office/powerpoint/2010/main" val="1759773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42757F-42D7-4011-94F5-4307A0D7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158" y="1068410"/>
            <a:ext cx="3607010" cy="25891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1D1E52-355F-4C33-B004-94454BAF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29958"/>
            <a:ext cx="8991600" cy="397384"/>
          </a:xfrm>
        </p:spPr>
        <p:txBody>
          <a:bodyPr/>
          <a:lstStyle/>
          <a:p>
            <a:r>
              <a:rPr lang="en-US" altLang="zh-CN" sz="2600" dirty="0"/>
              <a:t>Gaseous Detector with Germanium Tagging (GADGET)</a:t>
            </a: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E5517-F11E-4FA4-99AD-3B4DC408D4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A00AE-3497-47FE-807D-518AE68DD4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r>
              <a:rPr lang="en-US" dirty="0"/>
              <a:t> /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E7038-B234-4653-BC86-BF4B0BF2D062}"/>
              </a:ext>
            </a:extLst>
          </p:cNvPr>
          <p:cNvSpPr txBox="1"/>
          <p:nvPr/>
        </p:nvSpPr>
        <p:spPr>
          <a:xfrm>
            <a:off x="3200400" y="5352187"/>
            <a:ext cx="5887767" cy="66319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altLang="zh-CN" sz="1700" dirty="0"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M. Friedman </a:t>
            </a:r>
            <a:r>
              <a:rPr lang="en-US" altLang="zh-CN" sz="1700" i="1" dirty="0"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700" dirty="0"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., Nucl. Instrum. Methods Phys. Res. A 940, 93 (2019).</a:t>
            </a:r>
          </a:p>
          <a:p>
            <a: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altLang="zh-CN" sz="1700" dirty="0">
                <a:solidFill>
                  <a:srgbClr val="0000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R. Mahajan </a:t>
            </a:r>
            <a:r>
              <a:rPr lang="en-US" altLang="zh-CN" sz="1700" i="1" dirty="0">
                <a:solidFill>
                  <a:srgbClr val="0000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sz="1700" dirty="0">
                <a:solidFill>
                  <a:srgbClr val="0000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., Phys. Rev. C 110, 035807 (2024).</a:t>
            </a:r>
            <a:endParaRPr lang="zh-CN" altLang="zh-CN" sz="1700" dirty="0">
              <a:solidFill>
                <a:srgbClr val="000099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780EC1C-158E-4042-8C15-DDD75EEC9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7" y="1109171"/>
            <a:ext cx="5029200" cy="412268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DA11151-834E-4B57-8BD9-9D71799D3198}"/>
              </a:ext>
            </a:extLst>
          </p:cNvPr>
          <p:cNvSpPr/>
          <p:nvPr/>
        </p:nvSpPr>
        <p:spPr>
          <a:xfrm>
            <a:off x="987842" y="2927863"/>
            <a:ext cx="609600" cy="2286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D7971-5E00-4DD0-BDF3-97653E7E04D2}"/>
              </a:ext>
            </a:extLst>
          </p:cNvPr>
          <p:cNvSpPr txBox="1"/>
          <p:nvPr/>
        </p:nvSpPr>
        <p:spPr>
          <a:xfrm>
            <a:off x="152400" y="28310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3333FF"/>
                </a:solidFill>
              </a:rPr>
              <a:t>Beam</a:t>
            </a:r>
            <a:endParaRPr lang="zh-CN" altLang="en-US" dirty="0">
              <a:solidFill>
                <a:srgbClr val="3333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1B318-EF27-455B-A8AC-E37E39A01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1" y="3156463"/>
            <a:ext cx="3505198" cy="2177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02015-C989-4950-BC9B-8F9407B33A9D}"/>
              </a:ext>
            </a:extLst>
          </p:cNvPr>
          <p:cNvSpPr txBox="1"/>
          <p:nvPr/>
        </p:nvSpPr>
        <p:spPr>
          <a:xfrm>
            <a:off x="7940939" y="3228893"/>
            <a:ext cx="10925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Mg(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βp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Na(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βα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preliminary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74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A7C415-BE92-4CAE-847B-BBB6D0E40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066800"/>
            <a:ext cx="4600980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3E7743-7769-4CC1-91AC-BCAE1A5C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29956"/>
            <a:ext cx="8991600" cy="397384"/>
          </a:xfrm>
        </p:spPr>
        <p:txBody>
          <a:bodyPr/>
          <a:lstStyle/>
          <a:p>
            <a:r>
              <a:rPr lang="en-US" altLang="zh-CN" sz="2600" dirty="0"/>
              <a:t>Gaseous Detector with Germanium Tagging (GADGET)</a:t>
            </a: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731F1-EDE0-4E71-990D-ADEEB8AD2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C8DBF-1442-4050-82F4-51A5B20579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r>
              <a:rPr lang="en-US" dirty="0"/>
              <a:t> / 80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8F761C-ADA5-4E79-8B3E-EECB1AE6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267" y="1066800"/>
            <a:ext cx="4076333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2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E245CB-8B81-4C20-993C-837E5CADC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" y="1124465"/>
            <a:ext cx="8595360" cy="41888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A193B2-44B2-4B5E-8FA8-27EC4885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Silicon Detector Box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4D29C-704C-41ED-92A7-7D352ED659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B4A1F-C3A8-4BBB-AA63-D95D58F32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r>
              <a:rPr lang="en-US" dirty="0"/>
              <a:t> / 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7738D-5D5D-4D07-BCC1-8721691F84A2}"/>
              </a:ext>
            </a:extLst>
          </p:cNvPr>
          <p:cNvSpPr txBox="1"/>
          <p:nvPr/>
        </p:nvSpPr>
        <p:spPr>
          <a:xfrm rot="20865447">
            <a:off x="139356" y="439114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9BBA70-1161-4DE4-B2AF-3DD4A2856746}"/>
              </a:ext>
            </a:extLst>
          </p:cNvPr>
          <p:cNvSpPr txBox="1"/>
          <p:nvPr/>
        </p:nvSpPr>
        <p:spPr>
          <a:xfrm>
            <a:off x="274320" y="5313269"/>
            <a:ext cx="5819285" cy="6967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., Nucl. </a:t>
            </a:r>
            <a:r>
              <a:rPr lang="en-US" dirty="0" err="1">
                <a:solidFill>
                  <a:srgbClr val="008000"/>
                </a:solidFill>
                <a:latin typeface="Arial Narrow" panose="020B0606020202030204" pitchFamily="34" charset="0"/>
              </a:rPr>
              <a:t>Instrum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 Methods Phys. Res. A 804, 1 (2015).</a:t>
            </a:r>
          </a:p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</a:t>
            </a:r>
            <a:r>
              <a:rPr lang="zh-CN" altLang="en-US" dirty="0">
                <a:solidFill>
                  <a:srgbClr val="008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95, 014314 (2017)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E16E1C6E-2348-4E32-8405-8EE916F8E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3" y="1065842"/>
            <a:ext cx="3008185" cy="25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34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3890A4-136A-4411-B50F-09D3189C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Silicon Detector Box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5B5D3-F9FC-4D47-A4D3-5CFC9CE63A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4B5F-3933-4B8E-93D8-2B199B35B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r>
              <a:rPr lang="en-US" dirty="0"/>
              <a:t> / 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63105A-D97F-4340-B10B-1FF2CA5CA8FC}"/>
              </a:ext>
            </a:extLst>
          </p:cNvPr>
          <p:cNvSpPr txBox="1"/>
          <p:nvPr/>
        </p:nvSpPr>
        <p:spPr>
          <a:xfrm>
            <a:off x="80319" y="5006352"/>
            <a:ext cx="5819285" cy="6967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., Nucl. </a:t>
            </a:r>
            <a:r>
              <a:rPr lang="en-US" dirty="0" err="1">
                <a:solidFill>
                  <a:srgbClr val="008000"/>
                </a:solidFill>
                <a:latin typeface="Arial Narrow" panose="020B0606020202030204" pitchFamily="34" charset="0"/>
              </a:rPr>
              <a:t>Instrum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 Methods Phys. Res. A 804, 1 (2015).</a:t>
            </a:r>
          </a:p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</a:t>
            </a:r>
            <a:r>
              <a:rPr lang="zh-CN" altLang="en-US" dirty="0">
                <a:solidFill>
                  <a:srgbClr val="008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95, 014314 (2017)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7" descr="RIBLL2013 (2)">
            <a:extLst>
              <a:ext uri="{FF2B5EF4-FFF2-40B4-BE49-F238E27FC236}">
                <a16:creationId xmlns:a16="http://schemas.microsoft.com/office/drawing/2014/main" id="{88E74D3C-DCB0-4EEE-9EA7-DE4F64C7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" y="1066801"/>
            <a:ext cx="3966199" cy="33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8363D2FA-DF5D-48B9-B169-95A412B52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83" y="1062414"/>
            <a:ext cx="4448617" cy="33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55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094C2A-4FB8-4975-9EDE-4A5C1FD5B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5332" y="1066801"/>
            <a:ext cx="5538668" cy="335718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B8320D-2093-4876-A300-1351AFE4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Silicon Detector Box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1D4D8-813C-4E36-8807-8BDE1D4C6C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634D5-8DB1-40D5-8549-4E7ACF363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r>
              <a:rPr lang="en-US" dirty="0"/>
              <a:t> / 80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CFA21-FA23-4249-8F28-F6D78DEEA168}"/>
              </a:ext>
            </a:extLst>
          </p:cNvPr>
          <p:cNvSpPr txBox="1"/>
          <p:nvPr/>
        </p:nvSpPr>
        <p:spPr>
          <a:xfrm>
            <a:off x="80319" y="5006352"/>
            <a:ext cx="5819285" cy="6967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., Nucl. </a:t>
            </a:r>
            <a:r>
              <a:rPr lang="en-US" dirty="0" err="1">
                <a:solidFill>
                  <a:srgbClr val="008000"/>
                </a:solidFill>
                <a:latin typeface="Arial Narrow" panose="020B0606020202030204" pitchFamily="34" charset="0"/>
              </a:rPr>
              <a:t>Instrum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 Methods Phys. Res. A 804, 1 (2015).</a:t>
            </a:r>
          </a:p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</a:t>
            </a:r>
            <a:r>
              <a:rPr lang="zh-CN" altLang="en-US" dirty="0">
                <a:solidFill>
                  <a:srgbClr val="008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95, 014314 (2017)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9C620A-9661-4731-98EB-C9D6D7BDA0DD}"/>
              </a:ext>
            </a:extLst>
          </p:cNvPr>
          <p:cNvSpPr txBox="1"/>
          <p:nvPr/>
        </p:nvSpPr>
        <p:spPr>
          <a:xfrm>
            <a:off x="6007459" y="4720372"/>
            <a:ext cx="1527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Implantation: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Energy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5E9B91-7807-4876-8E0C-75E0BDE37C83}"/>
              </a:ext>
            </a:extLst>
          </p:cNvPr>
          <p:cNvSpPr txBox="1"/>
          <p:nvPr/>
        </p:nvSpPr>
        <p:spPr>
          <a:xfrm>
            <a:off x="7643297" y="4724399"/>
            <a:ext cx="10054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Decay:</a:t>
            </a:r>
          </a:p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Energy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Time</a:t>
            </a:r>
          </a:p>
        </p:txBody>
      </p:sp>
      <p:pic>
        <p:nvPicPr>
          <p:cNvPr id="13" name="Picture 7" descr="RIBLL2013 (2)">
            <a:extLst>
              <a:ext uri="{FF2B5EF4-FFF2-40B4-BE49-F238E27FC236}">
                <a16:creationId xmlns:a16="http://schemas.microsoft.com/office/drawing/2014/main" id="{E8F6BD8C-7A3A-4B4E-993C-7EE67237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3966199" cy="335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85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95C6F7-44CA-46F0-9938-40CF6710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45" t="7425" r="6218" b="1222"/>
          <a:stretch/>
        </p:blipFill>
        <p:spPr>
          <a:xfrm>
            <a:off x="91440" y="1085335"/>
            <a:ext cx="4297680" cy="353035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99E15D-EECF-4F2E-BDAA-32462189F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Implantation-Decay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D1E88-38DB-4529-AADE-C5A19282C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8B45D-78C0-41F9-94D8-96FBC53B6A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r>
              <a:rPr lang="en-US" dirty="0"/>
              <a:t> / 80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E46B40-D4AB-4861-ABDF-DDC5F7F17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16227"/>
            <a:ext cx="4480560" cy="33209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0E4D25-EA9E-4D1E-B9B6-AC1E36CA5119}"/>
              </a:ext>
            </a:extLst>
          </p:cNvPr>
          <p:cNvSpPr txBox="1"/>
          <p:nvPr/>
        </p:nvSpPr>
        <p:spPr>
          <a:xfrm>
            <a:off x="141471" y="5582164"/>
            <a:ext cx="4256871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 99, 064312 (2019).</a:t>
            </a:r>
          </a:p>
        </p:txBody>
      </p:sp>
    </p:spTree>
    <p:extLst>
      <p:ext uri="{BB962C8B-B14F-4D97-AF65-F5344CB8AC3E}">
        <p14:creationId xmlns:p14="http://schemas.microsoft.com/office/powerpoint/2010/main" val="1131183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B3EDCF-37E0-47E6-9DC3-D77674F9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i="1" dirty="0"/>
              <a:t>β</a:t>
            </a:r>
            <a:r>
              <a:rPr lang="en-US" altLang="zh-CN" dirty="0"/>
              <a:t> Summing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54539-34FA-4386-ACC4-A6F4778F1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FECC7-53C2-4729-8E8E-C09B9768C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r>
              <a:rPr lang="en-US" dirty="0"/>
              <a:t> / 80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86DC4B-BA54-471F-8593-CDBA76EC2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8" y="1114481"/>
            <a:ext cx="3321834" cy="32918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842E8B-C50D-4120-A867-A416B14DF630}"/>
              </a:ext>
            </a:extLst>
          </p:cNvPr>
          <p:cNvSpPr/>
          <p:nvPr/>
        </p:nvSpPr>
        <p:spPr>
          <a:xfrm>
            <a:off x="396834" y="4507132"/>
            <a:ext cx="37693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S. </a:t>
            </a:r>
            <a:r>
              <a:rPr lang="fr-FR" altLang="zh-CN" sz="1500" dirty="0" err="1">
                <a:latin typeface="Arial Narrow" panose="020B0606020202030204" pitchFamily="34" charset="0"/>
                <a:ea typeface="宋体"/>
                <a:cs typeface="+mn-cs"/>
              </a:rPr>
              <a:t>Czajkowski</a:t>
            </a: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 </a:t>
            </a:r>
            <a:r>
              <a:rPr lang="fr-FR" altLang="zh-CN" sz="1500" i="1" dirty="0">
                <a:latin typeface="Arial Narrow" panose="020B0606020202030204" pitchFamily="34" charset="0"/>
                <a:ea typeface="宋体"/>
                <a:cs typeface="+mn-cs"/>
              </a:rPr>
              <a:t>et al</a:t>
            </a: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., </a:t>
            </a:r>
            <a:r>
              <a:rPr lang="fr-FR" altLang="zh-CN" sz="1500" dirty="0" err="1">
                <a:latin typeface="Arial Narrow" panose="020B0606020202030204" pitchFamily="34" charset="0"/>
                <a:ea typeface="宋体"/>
                <a:cs typeface="+mn-cs"/>
              </a:rPr>
              <a:t>Nucl</a:t>
            </a: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. Phys. A 628, 537 (1998)</a:t>
            </a:r>
            <a:r>
              <a:rPr lang="en-US" altLang="zh-CN" sz="1500" dirty="0">
                <a:latin typeface="Arial Narrow" panose="020B0606020202030204" pitchFamily="34" charset="0"/>
                <a:ea typeface="宋体"/>
                <a:cs typeface="+mn-cs"/>
              </a:rPr>
              <a:t>.</a:t>
            </a:r>
            <a:endParaRPr lang="zh-CN" altLang="en-US" sz="1500" dirty="0">
              <a:latin typeface="Arial Narrow" panose="020B0606020202030204" pitchFamily="34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841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C5200-3244-4EC0-AA34-53061D984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3" t="8889" r="9153" b="1997"/>
          <a:stretch/>
        </p:blipFill>
        <p:spPr>
          <a:xfrm>
            <a:off x="4738631" y="1114482"/>
            <a:ext cx="3781402" cy="32918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B3EDCF-37E0-47E6-9DC3-D77674F9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i="1" dirty="0"/>
              <a:t>β</a:t>
            </a:r>
            <a:r>
              <a:rPr lang="en-US" altLang="zh-CN" dirty="0"/>
              <a:t> Summing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54539-34FA-4386-ACC4-A6F4778F1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FECC7-53C2-4729-8E8E-C09B9768C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r>
              <a:rPr lang="en-US" dirty="0"/>
              <a:t> / 80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86DC4B-BA54-471F-8593-CDBA76EC2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8" y="1114481"/>
            <a:ext cx="3321834" cy="32918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842E8B-C50D-4120-A867-A416B14DF630}"/>
              </a:ext>
            </a:extLst>
          </p:cNvPr>
          <p:cNvSpPr/>
          <p:nvPr/>
        </p:nvSpPr>
        <p:spPr>
          <a:xfrm>
            <a:off x="396834" y="4507132"/>
            <a:ext cx="37693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S. </a:t>
            </a:r>
            <a:r>
              <a:rPr lang="fr-FR" altLang="zh-CN" sz="1500" dirty="0" err="1">
                <a:latin typeface="Arial Narrow" panose="020B0606020202030204" pitchFamily="34" charset="0"/>
                <a:ea typeface="宋体"/>
                <a:cs typeface="+mn-cs"/>
              </a:rPr>
              <a:t>Czajkowski</a:t>
            </a: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 </a:t>
            </a:r>
            <a:r>
              <a:rPr lang="fr-FR" altLang="zh-CN" sz="1500" i="1" dirty="0">
                <a:latin typeface="Arial Narrow" panose="020B0606020202030204" pitchFamily="34" charset="0"/>
                <a:ea typeface="宋体"/>
                <a:cs typeface="+mn-cs"/>
              </a:rPr>
              <a:t>et al</a:t>
            </a: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., </a:t>
            </a:r>
            <a:r>
              <a:rPr lang="fr-FR" altLang="zh-CN" sz="1500" dirty="0" err="1">
                <a:latin typeface="Arial Narrow" panose="020B0606020202030204" pitchFamily="34" charset="0"/>
                <a:ea typeface="宋体"/>
                <a:cs typeface="+mn-cs"/>
              </a:rPr>
              <a:t>Nucl</a:t>
            </a:r>
            <a:r>
              <a:rPr lang="fr-FR" altLang="zh-CN" sz="1500" dirty="0">
                <a:latin typeface="Arial Narrow" panose="020B0606020202030204" pitchFamily="34" charset="0"/>
                <a:ea typeface="宋体"/>
                <a:cs typeface="+mn-cs"/>
              </a:rPr>
              <a:t>. Phys. A 628, 537 (1998)</a:t>
            </a:r>
            <a:r>
              <a:rPr lang="en-US" altLang="zh-CN" sz="1500" dirty="0">
                <a:latin typeface="Arial Narrow" panose="020B0606020202030204" pitchFamily="34" charset="0"/>
                <a:ea typeface="宋体"/>
                <a:cs typeface="+mn-cs"/>
              </a:rPr>
              <a:t>.</a:t>
            </a:r>
            <a:endParaRPr lang="zh-CN" altLang="en-US" sz="1500" dirty="0">
              <a:latin typeface="Arial Narrow" panose="020B0606020202030204" pitchFamily="34" charset="0"/>
              <a:ea typeface="宋体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C212C-C870-4B3C-81DD-5DDEED146132}"/>
              </a:ext>
            </a:extLst>
          </p:cNvPr>
          <p:cNvSpPr txBox="1"/>
          <p:nvPr/>
        </p:nvSpPr>
        <p:spPr>
          <a:xfrm>
            <a:off x="3248515" y="5229588"/>
            <a:ext cx="5819285" cy="6967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., Nucl. </a:t>
            </a:r>
            <a:r>
              <a:rPr lang="en-US" dirty="0" err="1">
                <a:solidFill>
                  <a:srgbClr val="008000"/>
                </a:solidFill>
                <a:latin typeface="Arial Narrow" panose="020B0606020202030204" pitchFamily="34" charset="0"/>
              </a:rPr>
              <a:t>Instrum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 Methods Phys. Res. A 804, 1 (2015).</a:t>
            </a:r>
          </a:p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</a:t>
            </a:r>
            <a:r>
              <a:rPr lang="zh-CN" altLang="en-US" dirty="0">
                <a:solidFill>
                  <a:srgbClr val="008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95, 014314 (2017)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E872-8A47-4175-A42C-85E6270FFF90}"/>
              </a:ext>
            </a:extLst>
          </p:cNvPr>
          <p:cNvSpPr txBox="1"/>
          <p:nvPr/>
        </p:nvSpPr>
        <p:spPr>
          <a:xfrm>
            <a:off x="7749629" y="1225728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521EC-91FD-469D-8577-71E3F00B22E1}"/>
              </a:ext>
            </a:extLst>
          </p:cNvPr>
          <p:cNvSpPr txBox="1"/>
          <p:nvPr/>
        </p:nvSpPr>
        <p:spPr>
          <a:xfrm>
            <a:off x="4419600" y="6635947"/>
            <a:ext cx="15712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With all transitions, now what?</a:t>
            </a:r>
          </a:p>
        </p:txBody>
      </p:sp>
    </p:spTree>
    <p:extLst>
      <p:ext uri="{BB962C8B-B14F-4D97-AF65-F5344CB8AC3E}">
        <p14:creationId xmlns:p14="http://schemas.microsoft.com/office/powerpoint/2010/main" val="4145930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F3C43D-691E-4675-AA47-333C44EF9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2519" y="1080113"/>
            <a:ext cx="5585281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7D4995-5800-4420-AF12-AFDC7C48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Decay Scheme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DB683-29D2-47B7-A727-F923DB944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2AB7B-50C6-4811-A93F-1C300101D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r>
              <a:rPr lang="en-US" dirty="0"/>
              <a:t> / 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1CD34-031E-4326-BF73-7E3F62DA6012}"/>
              </a:ext>
            </a:extLst>
          </p:cNvPr>
          <p:cNvSpPr txBox="1"/>
          <p:nvPr/>
        </p:nvSpPr>
        <p:spPr>
          <a:xfrm>
            <a:off x="76201" y="1090147"/>
            <a:ext cx="525780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altLang="zh-CN" dirty="0"/>
              <a:t>variety of</a:t>
            </a:r>
            <a:r>
              <a:rPr lang="en-US" dirty="0"/>
              <a:t> nuclear data.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 99, 064312 (2019).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D46DD5-BF46-4D31-9AFA-D2C98A45BB15}"/>
              </a:ext>
            </a:extLst>
          </p:cNvPr>
          <p:cNvSpPr/>
          <p:nvPr/>
        </p:nvSpPr>
        <p:spPr>
          <a:xfrm>
            <a:off x="7429500" y="2133600"/>
            <a:ext cx="1638300" cy="3883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9D8565-BD63-4BA4-9AD1-6FC0F215E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9826"/>
            <a:ext cx="3474720" cy="1481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32C96F-B47B-4EEC-8EA8-6DCD8681289B}"/>
              </a:ext>
            </a:extLst>
          </p:cNvPr>
          <p:cNvSpPr txBox="1"/>
          <p:nvPr/>
        </p:nvSpPr>
        <p:spPr>
          <a:xfrm>
            <a:off x="226921" y="2409821"/>
            <a:ext cx="8370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ENSDF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6814A9-3EB6-4B11-9B23-42B62963B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04727"/>
            <a:ext cx="3474720" cy="14002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5EBDB5-009C-4B1E-9A63-9819686CB35C}"/>
              </a:ext>
            </a:extLst>
          </p:cNvPr>
          <p:cNvSpPr txBox="1"/>
          <p:nvPr/>
        </p:nvSpPr>
        <p:spPr>
          <a:xfrm>
            <a:off x="226921" y="4191000"/>
            <a:ext cx="8627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XUNDL </a:t>
            </a:r>
          </a:p>
        </p:txBody>
      </p:sp>
    </p:spTree>
    <p:extLst>
      <p:ext uri="{BB962C8B-B14F-4D97-AF65-F5344CB8AC3E}">
        <p14:creationId xmlns:p14="http://schemas.microsoft.com/office/powerpoint/2010/main" val="1771918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F3C43D-691E-4675-AA47-333C44EF9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2519" y="1080113"/>
            <a:ext cx="5585281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7D4995-5800-4420-AF12-AFDC7C48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Decay Scheme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DB683-29D2-47B7-A727-F923DB944F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2AB7B-50C6-4811-A93F-1C300101D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r>
              <a:rPr lang="en-US" dirty="0"/>
              <a:t> / 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1CD34-031E-4326-BF73-7E3F62DA6012}"/>
              </a:ext>
            </a:extLst>
          </p:cNvPr>
          <p:cNvSpPr txBox="1"/>
          <p:nvPr/>
        </p:nvSpPr>
        <p:spPr>
          <a:xfrm>
            <a:off x="76201" y="1090147"/>
            <a:ext cx="5257800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altLang="zh-CN" dirty="0"/>
              <a:t>variety of</a:t>
            </a:r>
            <a:r>
              <a:rPr lang="en-US" dirty="0"/>
              <a:t> nuclear data.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 99, 064312 (2019).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357C9-0329-475B-9EEA-85B461CC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9826"/>
            <a:ext cx="3474720" cy="1481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B3835E-C4D4-4087-9559-0486DCB4244A}"/>
              </a:ext>
            </a:extLst>
          </p:cNvPr>
          <p:cNvSpPr txBox="1"/>
          <p:nvPr/>
        </p:nvSpPr>
        <p:spPr>
          <a:xfrm>
            <a:off x="226921" y="2409821"/>
            <a:ext cx="8370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ENSDF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74696E-C29A-4CB0-965E-13BB2E0A8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04727"/>
            <a:ext cx="3474720" cy="1400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CF4369-3302-455F-B8DB-ADB7B6B788FC}"/>
              </a:ext>
            </a:extLst>
          </p:cNvPr>
          <p:cNvSpPr txBox="1"/>
          <p:nvPr/>
        </p:nvSpPr>
        <p:spPr>
          <a:xfrm>
            <a:off x="226921" y="4191000"/>
            <a:ext cx="8627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XUNDL </a:t>
            </a:r>
          </a:p>
        </p:txBody>
      </p:sp>
    </p:spTree>
    <p:extLst>
      <p:ext uri="{BB962C8B-B14F-4D97-AF65-F5344CB8AC3E}">
        <p14:creationId xmlns:p14="http://schemas.microsoft.com/office/powerpoint/2010/main" val="2460460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BE0F27D-9E25-454E-9D91-061CDE911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1143000"/>
            <a:ext cx="8991600" cy="45518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2A3EF9-02AE-4668-A927-38E37184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E8352-E03F-4FB3-8C0A-EAB90BD91B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B0EF5-48C7-4A0F-BC8A-43490E134C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r>
              <a:rPr lang="en-US" dirty="0"/>
              <a:t> / 80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2B26EE1B-C8DE-44E0-B314-CF26C62FC14D}"/>
              </a:ext>
            </a:extLst>
          </p:cNvPr>
          <p:cNvSpPr/>
          <p:nvPr/>
        </p:nvSpPr>
        <p:spPr>
          <a:xfrm>
            <a:off x="4468368" y="1864768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5815C277-3EA1-4E28-B71A-A59C78979945}"/>
              </a:ext>
            </a:extLst>
          </p:cNvPr>
          <p:cNvSpPr/>
          <p:nvPr/>
        </p:nvSpPr>
        <p:spPr>
          <a:xfrm>
            <a:off x="6880860" y="2122824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9ACA7C09-A6AE-4E0C-BA61-13FA619A60EB}"/>
              </a:ext>
            </a:extLst>
          </p:cNvPr>
          <p:cNvSpPr/>
          <p:nvPr/>
        </p:nvSpPr>
        <p:spPr>
          <a:xfrm>
            <a:off x="6582410" y="2226964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36FC3B09-33CD-4428-B3D1-B4FFC975B0F7}"/>
              </a:ext>
            </a:extLst>
          </p:cNvPr>
          <p:cNvSpPr/>
          <p:nvPr/>
        </p:nvSpPr>
        <p:spPr>
          <a:xfrm>
            <a:off x="7500620" y="2235854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18631E66-0A4F-4B1E-86B9-FA2537F018AB}"/>
              </a:ext>
            </a:extLst>
          </p:cNvPr>
          <p:cNvSpPr/>
          <p:nvPr/>
        </p:nvSpPr>
        <p:spPr>
          <a:xfrm>
            <a:off x="2324100" y="2022248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5196356-8C14-48F5-99C2-A210BAB05060}"/>
              </a:ext>
            </a:extLst>
          </p:cNvPr>
          <p:cNvSpPr/>
          <p:nvPr/>
        </p:nvSpPr>
        <p:spPr>
          <a:xfrm>
            <a:off x="1524000" y="1844448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31AC0-C3F9-4F4A-A47A-D78D55FE2CFF}"/>
              </a:ext>
            </a:extLst>
          </p:cNvPr>
          <p:cNvSpPr txBox="1"/>
          <p:nvPr/>
        </p:nvSpPr>
        <p:spPr>
          <a:xfrm>
            <a:off x="228600" y="3713846"/>
            <a:ext cx="1755609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102 papers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48F36-5BE4-4C68-851E-5EAF28A89675}"/>
              </a:ext>
            </a:extLst>
          </p:cNvPr>
          <p:cNvSpPr txBox="1"/>
          <p:nvPr/>
        </p:nvSpPr>
        <p:spPr>
          <a:xfrm>
            <a:off x="228600" y="4169838"/>
            <a:ext cx="2055371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1308 citations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C2A5A2-E912-4A85-99FF-2B2B8DDE346B}"/>
              </a:ext>
            </a:extLst>
          </p:cNvPr>
          <p:cNvSpPr txBox="1"/>
          <p:nvPr/>
        </p:nvSpPr>
        <p:spPr>
          <a:xfrm>
            <a:off x="228600" y="4625830"/>
            <a:ext cx="2225289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30 </a:t>
            </a:r>
            <a:r>
              <a:rPr lang="en-US" altLang="zh-CN" sz="2000" kern="0" dirty="0">
                <a:solidFill>
                  <a:srgbClr val="C00000"/>
                </a:solidFill>
              </a:rPr>
              <a:t>experiments</a:t>
            </a:r>
            <a:endParaRPr lang="en-US" sz="2000" kern="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B2C360-6B34-4488-AA37-BAB35588C98D}"/>
              </a:ext>
            </a:extLst>
          </p:cNvPr>
          <p:cNvSpPr txBox="1"/>
          <p:nvPr/>
        </p:nvSpPr>
        <p:spPr>
          <a:xfrm>
            <a:off x="228600" y="5081822"/>
            <a:ext cx="2823209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2 </a:t>
            </a:r>
            <a:r>
              <a:rPr lang="en-US" altLang="zh-CN" sz="2000" kern="0" dirty="0">
                <a:solidFill>
                  <a:srgbClr val="C00000"/>
                </a:solidFill>
              </a:rPr>
              <a:t>NSFC </a:t>
            </a:r>
            <a:r>
              <a:rPr lang="en-US" sz="2000" kern="0" dirty="0">
                <a:solidFill>
                  <a:srgbClr val="C00000"/>
                </a:solidFill>
              </a:rPr>
              <a:t>grants as PI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398C7-B941-47A1-9D9A-906F80428E35}"/>
              </a:ext>
            </a:extLst>
          </p:cNvPr>
          <p:cNvSpPr txBox="1"/>
          <p:nvPr/>
        </p:nvSpPr>
        <p:spPr>
          <a:xfrm>
            <a:off x="228600" y="5537814"/>
            <a:ext cx="4475905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1(2) proposals as co-spokesperson</a:t>
            </a:r>
          </a:p>
        </p:txBody>
      </p:sp>
    </p:spTree>
    <p:extLst>
      <p:ext uri="{BB962C8B-B14F-4D97-AF65-F5344CB8AC3E}">
        <p14:creationId xmlns:p14="http://schemas.microsoft.com/office/powerpoint/2010/main" val="2284683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FF14B0-2AFE-4408-8F7B-F5EF58CE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Mirror Asymmetry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4747F-E040-4817-8409-65434CA0E8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73E85-0A98-4CE6-89F1-6A056CDA0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r>
              <a:rPr lang="en-US" dirty="0"/>
              <a:t> / 80</a:t>
            </a:r>
          </a:p>
        </p:txBody>
      </p: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7C06B02F-6E4C-4CEB-ACC8-3C5D8BCBF781}"/>
              </a:ext>
            </a:extLst>
          </p:cNvPr>
          <p:cNvCxnSpPr>
            <a:cxnSpLocks/>
          </p:cNvCxnSpPr>
          <p:nvPr/>
        </p:nvCxnSpPr>
        <p:spPr>
          <a:xfrm>
            <a:off x="846000" y="5229255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32">
            <a:extLst>
              <a:ext uri="{FF2B5EF4-FFF2-40B4-BE49-F238E27FC236}">
                <a16:creationId xmlns:a16="http://schemas.microsoft.com/office/drawing/2014/main" id="{D23E8FD5-D7C5-412F-A95B-9E2E22E7BDF2}"/>
              </a:ext>
            </a:extLst>
          </p:cNvPr>
          <p:cNvCxnSpPr/>
          <p:nvPr/>
        </p:nvCxnSpPr>
        <p:spPr>
          <a:xfrm>
            <a:off x="3200400" y="1371600"/>
            <a:ext cx="1241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35">
            <a:extLst>
              <a:ext uri="{FF2B5EF4-FFF2-40B4-BE49-F238E27FC236}">
                <a16:creationId xmlns:a16="http://schemas.microsoft.com/office/drawing/2014/main" id="{2EA7741A-9903-47D9-8AC7-86A8192225A1}"/>
              </a:ext>
            </a:extLst>
          </p:cNvPr>
          <p:cNvSpPr txBox="1"/>
          <p:nvPr/>
        </p:nvSpPr>
        <p:spPr>
          <a:xfrm>
            <a:off x="3513277" y="137160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39">
            <a:extLst>
              <a:ext uri="{FF2B5EF4-FFF2-40B4-BE49-F238E27FC236}">
                <a16:creationId xmlns:a16="http://schemas.microsoft.com/office/drawing/2014/main" id="{FA9340A9-CB56-42CC-BC98-F27A6AED4928}"/>
              </a:ext>
            </a:extLst>
          </p:cNvPr>
          <p:cNvCxnSpPr>
            <a:cxnSpLocks/>
          </p:cNvCxnSpPr>
          <p:nvPr/>
        </p:nvCxnSpPr>
        <p:spPr>
          <a:xfrm flipV="1">
            <a:off x="846000" y="2449693"/>
            <a:ext cx="1440000" cy="37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40">
            <a:extLst>
              <a:ext uri="{FF2B5EF4-FFF2-40B4-BE49-F238E27FC236}">
                <a16:creationId xmlns:a16="http://schemas.microsoft.com/office/drawing/2014/main" id="{FB113E65-BDEC-4BF0-AE36-13472007BE2F}"/>
              </a:ext>
            </a:extLst>
          </p:cNvPr>
          <p:cNvSpPr txBox="1"/>
          <p:nvPr/>
        </p:nvSpPr>
        <p:spPr>
          <a:xfrm>
            <a:off x="169918" y="5029200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文本框 68">
            <a:extLst>
              <a:ext uri="{FF2B5EF4-FFF2-40B4-BE49-F238E27FC236}">
                <a16:creationId xmlns:a16="http://schemas.microsoft.com/office/drawing/2014/main" id="{55298575-83A7-43D9-86C6-5D439FEF5B48}"/>
              </a:ext>
            </a:extLst>
          </p:cNvPr>
          <p:cNvSpPr txBox="1"/>
          <p:nvPr/>
        </p:nvSpPr>
        <p:spPr>
          <a:xfrm>
            <a:off x="169918" y="2266890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2" name="矩形 13">
            <a:extLst>
              <a:ext uri="{FF2B5EF4-FFF2-40B4-BE49-F238E27FC236}">
                <a16:creationId xmlns:a16="http://schemas.microsoft.com/office/drawing/2014/main" id="{11E1E0DC-5FBE-4097-A804-03D14DA3FD00}"/>
              </a:ext>
            </a:extLst>
          </p:cNvPr>
          <p:cNvSpPr/>
          <p:nvPr/>
        </p:nvSpPr>
        <p:spPr>
          <a:xfrm>
            <a:off x="2283887" y="226689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2673</a:t>
            </a:r>
          </a:p>
        </p:txBody>
      </p:sp>
      <p:cxnSp>
        <p:nvCxnSpPr>
          <p:cNvPr id="13" name="直接连接符 62">
            <a:extLst>
              <a:ext uri="{FF2B5EF4-FFF2-40B4-BE49-F238E27FC236}">
                <a16:creationId xmlns:a16="http://schemas.microsoft.com/office/drawing/2014/main" id="{510DE5CD-C847-4093-BD4C-EE84EE1AAE04}"/>
              </a:ext>
            </a:extLst>
          </p:cNvPr>
          <p:cNvCxnSpPr>
            <a:cxnSpLocks/>
          </p:cNvCxnSpPr>
          <p:nvPr/>
        </p:nvCxnSpPr>
        <p:spPr>
          <a:xfrm>
            <a:off x="846000" y="3594556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64">
            <a:extLst>
              <a:ext uri="{FF2B5EF4-FFF2-40B4-BE49-F238E27FC236}">
                <a16:creationId xmlns:a16="http://schemas.microsoft.com/office/drawing/2014/main" id="{DFF05486-875B-448B-96F9-FB3EF4792E3B}"/>
              </a:ext>
            </a:extLst>
          </p:cNvPr>
          <p:cNvCxnSpPr>
            <a:cxnSpLocks/>
          </p:cNvCxnSpPr>
          <p:nvPr/>
        </p:nvCxnSpPr>
        <p:spPr>
          <a:xfrm>
            <a:off x="846000" y="3346846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65">
            <a:extLst>
              <a:ext uri="{FF2B5EF4-FFF2-40B4-BE49-F238E27FC236}">
                <a16:creationId xmlns:a16="http://schemas.microsoft.com/office/drawing/2014/main" id="{48E5A76B-BB04-499C-AAF6-072871BC33DA}"/>
              </a:ext>
            </a:extLst>
          </p:cNvPr>
          <p:cNvCxnSpPr>
            <a:cxnSpLocks/>
          </p:cNvCxnSpPr>
          <p:nvPr/>
        </p:nvCxnSpPr>
        <p:spPr>
          <a:xfrm>
            <a:off x="846000" y="4280356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4E70CE7-4A3D-4060-B90B-7BCDE9D17639}"/>
              </a:ext>
            </a:extLst>
          </p:cNvPr>
          <p:cNvSpPr txBox="1"/>
          <p:nvPr/>
        </p:nvSpPr>
        <p:spPr>
          <a:xfrm>
            <a:off x="2283887" y="50292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56">
            <a:extLst>
              <a:ext uri="{FF2B5EF4-FFF2-40B4-BE49-F238E27FC236}">
                <a16:creationId xmlns:a16="http://schemas.microsoft.com/office/drawing/2014/main" id="{4B26F5E5-BB95-49C1-A120-EA40D4F6009A}"/>
              </a:ext>
            </a:extLst>
          </p:cNvPr>
          <p:cNvSpPr txBox="1"/>
          <p:nvPr/>
        </p:nvSpPr>
        <p:spPr>
          <a:xfrm>
            <a:off x="169918" y="4095690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" name="文本框 56">
            <a:extLst>
              <a:ext uri="{FF2B5EF4-FFF2-40B4-BE49-F238E27FC236}">
                <a16:creationId xmlns:a16="http://schemas.microsoft.com/office/drawing/2014/main" id="{D1712FEB-02A7-474F-98AD-F1B25EC1FD56}"/>
              </a:ext>
            </a:extLst>
          </p:cNvPr>
          <p:cNvSpPr txBox="1"/>
          <p:nvPr/>
        </p:nvSpPr>
        <p:spPr>
          <a:xfrm>
            <a:off x="0" y="3409890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(7/2)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779F73-685B-45BD-9BC3-D438EA6E14D9}"/>
              </a:ext>
            </a:extLst>
          </p:cNvPr>
          <p:cNvSpPr txBox="1"/>
          <p:nvPr/>
        </p:nvSpPr>
        <p:spPr>
          <a:xfrm>
            <a:off x="2283887" y="409569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B2EAA-3A22-4E6F-A5B0-196C1957CB4D}"/>
              </a:ext>
            </a:extLst>
          </p:cNvPr>
          <p:cNvSpPr txBox="1"/>
          <p:nvPr/>
        </p:nvSpPr>
        <p:spPr>
          <a:xfrm>
            <a:off x="2283887" y="34098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1612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接箭头连接符 79">
            <a:extLst>
              <a:ext uri="{FF2B5EF4-FFF2-40B4-BE49-F238E27FC236}">
                <a16:creationId xmlns:a16="http://schemas.microsoft.com/office/drawing/2014/main" id="{0AA44CDE-F076-4195-B394-F667C5AB4A79}"/>
              </a:ext>
            </a:extLst>
          </p:cNvPr>
          <p:cNvCxnSpPr/>
          <p:nvPr/>
        </p:nvCxnSpPr>
        <p:spPr>
          <a:xfrm flipH="1">
            <a:off x="2558651" y="1748975"/>
            <a:ext cx="641749" cy="271183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DDDD21-ACA9-4BDF-A473-FCC997A1B3A8}"/>
              </a:ext>
            </a:extLst>
          </p:cNvPr>
          <p:cNvSpPr txBox="1"/>
          <p:nvPr/>
        </p:nvSpPr>
        <p:spPr>
          <a:xfrm>
            <a:off x="2283887" y="316218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1789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79">
            <a:extLst>
              <a:ext uri="{FF2B5EF4-FFF2-40B4-BE49-F238E27FC236}">
                <a16:creationId xmlns:a16="http://schemas.microsoft.com/office/drawing/2014/main" id="{AFA71F65-60B0-4774-9037-B7DFBF10D2CB}"/>
              </a:ext>
            </a:extLst>
          </p:cNvPr>
          <p:cNvCxnSpPr>
            <a:cxnSpLocks/>
          </p:cNvCxnSpPr>
          <p:nvPr/>
        </p:nvCxnSpPr>
        <p:spPr>
          <a:xfrm>
            <a:off x="3200400" y="1371600"/>
            <a:ext cx="0" cy="379120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68">
            <a:extLst>
              <a:ext uri="{FF2B5EF4-FFF2-40B4-BE49-F238E27FC236}">
                <a16:creationId xmlns:a16="http://schemas.microsoft.com/office/drawing/2014/main" id="{2FDA4BA8-318E-4ED1-8D77-4C5016723B6F}"/>
              </a:ext>
            </a:extLst>
          </p:cNvPr>
          <p:cNvSpPr txBox="1"/>
          <p:nvPr/>
        </p:nvSpPr>
        <p:spPr>
          <a:xfrm>
            <a:off x="169918" y="3162180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文本框 35">
            <a:extLst>
              <a:ext uri="{FF2B5EF4-FFF2-40B4-BE49-F238E27FC236}">
                <a16:creationId xmlns:a16="http://schemas.microsoft.com/office/drawing/2014/main" id="{F6EF9027-2B4C-4E5B-8517-725700AC2EF1}"/>
              </a:ext>
            </a:extLst>
          </p:cNvPr>
          <p:cNvSpPr txBox="1"/>
          <p:nvPr/>
        </p:nvSpPr>
        <p:spPr>
          <a:xfrm>
            <a:off x="1264475" y="5259412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sp>
        <p:nvSpPr>
          <p:cNvPr id="26" name="文本框 40">
            <a:extLst>
              <a:ext uri="{FF2B5EF4-FFF2-40B4-BE49-F238E27FC236}">
                <a16:creationId xmlns:a16="http://schemas.microsoft.com/office/drawing/2014/main" id="{89C14324-EB2F-4723-94CA-27D019E6ED21}"/>
              </a:ext>
            </a:extLst>
          </p:cNvPr>
          <p:cNvSpPr txBox="1"/>
          <p:nvPr/>
        </p:nvSpPr>
        <p:spPr>
          <a:xfrm>
            <a:off x="3174883" y="992192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7" name="直接连接符 9">
            <a:extLst>
              <a:ext uri="{FF2B5EF4-FFF2-40B4-BE49-F238E27FC236}">
                <a16:creationId xmlns:a16="http://schemas.microsoft.com/office/drawing/2014/main" id="{EA907064-F0AB-47F0-8020-65A113489765}"/>
              </a:ext>
            </a:extLst>
          </p:cNvPr>
          <p:cNvCxnSpPr>
            <a:cxnSpLocks/>
          </p:cNvCxnSpPr>
          <p:nvPr/>
        </p:nvCxnSpPr>
        <p:spPr>
          <a:xfrm>
            <a:off x="6804000" y="5229255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32">
            <a:extLst>
              <a:ext uri="{FF2B5EF4-FFF2-40B4-BE49-F238E27FC236}">
                <a16:creationId xmlns:a16="http://schemas.microsoft.com/office/drawing/2014/main" id="{C9E2B0CF-4CF6-49D5-87AA-36807408E72D}"/>
              </a:ext>
            </a:extLst>
          </p:cNvPr>
          <p:cNvCxnSpPr/>
          <p:nvPr/>
        </p:nvCxnSpPr>
        <p:spPr>
          <a:xfrm>
            <a:off x="4729598" y="1745096"/>
            <a:ext cx="1241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35">
            <a:extLst>
              <a:ext uri="{FF2B5EF4-FFF2-40B4-BE49-F238E27FC236}">
                <a16:creationId xmlns:a16="http://schemas.microsoft.com/office/drawing/2014/main" id="{87F6C869-13EA-4AF3-BB38-17B6FC650D2B}"/>
              </a:ext>
            </a:extLst>
          </p:cNvPr>
          <p:cNvSpPr txBox="1"/>
          <p:nvPr/>
        </p:nvSpPr>
        <p:spPr>
          <a:xfrm>
            <a:off x="4908369" y="174813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连接符 39">
            <a:extLst>
              <a:ext uri="{FF2B5EF4-FFF2-40B4-BE49-F238E27FC236}">
                <a16:creationId xmlns:a16="http://schemas.microsoft.com/office/drawing/2014/main" id="{C757A2A4-C5A6-4045-A8E4-8F78B451B415}"/>
              </a:ext>
            </a:extLst>
          </p:cNvPr>
          <p:cNvCxnSpPr>
            <a:cxnSpLocks/>
          </p:cNvCxnSpPr>
          <p:nvPr/>
        </p:nvCxnSpPr>
        <p:spPr>
          <a:xfrm flipV="1">
            <a:off x="6804000" y="2267192"/>
            <a:ext cx="1440000" cy="37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40">
            <a:extLst>
              <a:ext uri="{FF2B5EF4-FFF2-40B4-BE49-F238E27FC236}">
                <a16:creationId xmlns:a16="http://schemas.microsoft.com/office/drawing/2014/main" id="{ACEA8BFC-A87B-4E7A-947D-4425AEAC8144}"/>
              </a:ext>
            </a:extLst>
          </p:cNvPr>
          <p:cNvSpPr txBox="1"/>
          <p:nvPr/>
        </p:nvSpPr>
        <p:spPr>
          <a:xfrm>
            <a:off x="6152489" y="5029200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2" name="文本框 68">
            <a:extLst>
              <a:ext uri="{FF2B5EF4-FFF2-40B4-BE49-F238E27FC236}">
                <a16:creationId xmlns:a16="http://schemas.microsoft.com/office/drawing/2014/main" id="{864D4C6D-915C-4A3A-90D3-07962C5080A3}"/>
              </a:ext>
            </a:extLst>
          </p:cNvPr>
          <p:cNvSpPr txBox="1"/>
          <p:nvPr/>
        </p:nvSpPr>
        <p:spPr>
          <a:xfrm>
            <a:off x="6152489" y="2084389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14DB1410-794A-447A-A879-15BD24B04D13}"/>
              </a:ext>
            </a:extLst>
          </p:cNvPr>
          <p:cNvSpPr/>
          <p:nvPr/>
        </p:nvSpPr>
        <p:spPr>
          <a:xfrm>
            <a:off x="8266458" y="2084389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2801</a:t>
            </a:r>
          </a:p>
        </p:txBody>
      </p:sp>
      <p:cxnSp>
        <p:nvCxnSpPr>
          <p:cNvPr id="34" name="直接连接符 62">
            <a:extLst>
              <a:ext uri="{FF2B5EF4-FFF2-40B4-BE49-F238E27FC236}">
                <a16:creationId xmlns:a16="http://schemas.microsoft.com/office/drawing/2014/main" id="{1130AC6A-D2AC-4CBA-8434-4B6B1CD5D972}"/>
              </a:ext>
            </a:extLst>
          </p:cNvPr>
          <p:cNvCxnSpPr>
            <a:cxnSpLocks/>
          </p:cNvCxnSpPr>
          <p:nvPr/>
        </p:nvCxnSpPr>
        <p:spPr>
          <a:xfrm>
            <a:off x="6804000" y="3545345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64">
            <a:extLst>
              <a:ext uri="{FF2B5EF4-FFF2-40B4-BE49-F238E27FC236}">
                <a16:creationId xmlns:a16="http://schemas.microsoft.com/office/drawing/2014/main" id="{CDA44DF3-F878-4043-9EA3-F6466AB39E5C}"/>
              </a:ext>
            </a:extLst>
          </p:cNvPr>
          <p:cNvCxnSpPr>
            <a:cxnSpLocks/>
          </p:cNvCxnSpPr>
          <p:nvPr/>
        </p:nvCxnSpPr>
        <p:spPr>
          <a:xfrm>
            <a:off x="6804000" y="3088145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65">
            <a:extLst>
              <a:ext uri="{FF2B5EF4-FFF2-40B4-BE49-F238E27FC236}">
                <a16:creationId xmlns:a16="http://schemas.microsoft.com/office/drawing/2014/main" id="{3CDB935A-7B7B-4026-906B-B35747CB5A25}"/>
              </a:ext>
            </a:extLst>
          </p:cNvPr>
          <p:cNvCxnSpPr>
            <a:cxnSpLocks/>
          </p:cNvCxnSpPr>
          <p:nvPr/>
        </p:nvCxnSpPr>
        <p:spPr>
          <a:xfrm>
            <a:off x="6804000" y="4144901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1585CBB-17A8-4840-AAEE-65FA41BE2E75}"/>
              </a:ext>
            </a:extLst>
          </p:cNvPr>
          <p:cNvSpPr txBox="1"/>
          <p:nvPr/>
        </p:nvSpPr>
        <p:spPr>
          <a:xfrm>
            <a:off x="8266458" y="50292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56">
            <a:extLst>
              <a:ext uri="{FF2B5EF4-FFF2-40B4-BE49-F238E27FC236}">
                <a16:creationId xmlns:a16="http://schemas.microsoft.com/office/drawing/2014/main" id="{53E853CD-509C-451D-920D-D50E6F2345AC}"/>
              </a:ext>
            </a:extLst>
          </p:cNvPr>
          <p:cNvSpPr txBox="1"/>
          <p:nvPr/>
        </p:nvSpPr>
        <p:spPr>
          <a:xfrm>
            <a:off x="6152489" y="3962400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9" name="文本框 56">
            <a:extLst>
              <a:ext uri="{FF2B5EF4-FFF2-40B4-BE49-F238E27FC236}">
                <a16:creationId xmlns:a16="http://schemas.microsoft.com/office/drawing/2014/main" id="{557EA3B5-784F-4C12-B355-9CEC7DC1C0B3}"/>
              </a:ext>
            </a:extLst>
          </p:cNvPr>
          <p:cNvSpPr txBox="1"/>
          <p:nvPr/>
        </p:nvSpPr>
        <p:spPr>
          <a:xfrm>
            <a:off x="6152489" y="3360679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70CDFF-9722-4512-9856-D04809F09639}"/>
              </a:ext>
            </a:extLst>
          </p:cNvPr>
          <p:cNvSpPr txBox="1"/>
          <p:nvPr/>
        </p:nvSpPr>
        <p:spPr>
          <a:xfrm>
            <a:off x="8266458" y="396240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975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0B6BA3-3B4D-4EBD-8B7E-02F8FB7AB802}"/>
              </a:ext>
            </a:extLst>
          </p:cNvPr>
          <p:cNvSpPr txBox="1"/>
          <p:nvPr/>
        </p:nvSpPr>
        <p:spPr>
          <a:xfrm>
            <a:off x="8266458" y="336067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1612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接箭头连接符 79">
            <a:extLst>
              <a:ext uri="{FF2B5EF4-FFF2-40B4-BE49-F238E27FC236}">
                <a16:creationId xmlns:a16="http://schemas.microsoft.com/office/drawing/2014/main" id="{74EDB8B9-4622-4312-8A91-1455E3135977}"/>
              </a:ext>
            </a:extLst>
          </p:cNvPr>
          <p:cNvCxnSpPr>
            <a:cxnSpLocks/>
          </p:cNvCxnSpPr>
          <p:nvPr/>
        </p:nvCxnSpPr>
        <p:spPr>
          <a:xfrm>
            <a:off x="5958402" y="1745096"/>
            <a:ext cx="640800" cy="270000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A75A207-7D4F-4093-AA1A-358DD829CE0C}"/>
              </a:ext>
            </a:extLst>
          </p:cNvPr>
          <p:cNvSpPr txBox="1"/>
          <p:nvPr/>
        </p:nvSpPr>
        <p:spPr>
          <a:xfrm>
            <a:off x="8266458" y="290347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68">
            <a:extLst>
              <a:ext uri="{FF2B5EF4-FFF2-40B4-BE49-F238E27FC236}">
                <a16:creationId xmlns:a16="http://schemas.microsoft.com/office/drawing/2014/main" id="{9CCA9C52-16E4-47CB-B2CE-1B0EAAB9C245}"/>
              </a:ext>
            </a:extLst>
          </p:cNvPr>
          <p:cNvSpPr txBox="1"/>
          <p:nvPr/>
        </p:nvSpPr>
        <p:spPr>
          <a:xfrm>
            <a:off x="6152489" y="2903479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文本框 35">
            <a:extLst>
              <a:ext uri="{FF2B5EF4-FFF2-40B4-BE49-F238E27FC236}">
                <a16:creationId xmlns:a16="http://schemas.microsoft.com/office/drawing/2014/main" id="{35F9A3B8-EB43-420E-9148-449003915A48}"/>
              </a:ext>
            </a:extLst>
          </p:cNvPr>
          <p:cNvSpPr txBox="1"/>
          <p:nvPr/>
        </p:nvSpPr>
        <p:spPr>
          <a:xfrm>
            <a:off x="7162800" y="5259412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sp>
        <p:nvSpPr>
          <p:cNvPr id="46" name="文本框 40">
            <a:extLst>
              <a:ext uri="{FF2B5EF4-FFF2-40B4-BE49-F238E27FC236}">
                <a16:creationId xmlns:a16="http://schemas.microsoft.com/office/drawing/2014/main" id="{A211BA17-F906-4715-9E2E-4A64CC279CD9}"/>
              </a:ext>
            </a:extLst>
          </p:cNvPr>
          <p:cNvSpPr txBox="1"/>
          <p:nvPr/>
        </p:nvSpPr>
        <p:spPr>
          <a:xfrm>
            <a:off x="4704081" y="1365688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0C0A69-C0F1-4E1B-8565-5F082B5997AB}"/>
              </a:ext>
            </a:extLst>
          </p:cNvPr>
          <p:cNvCxnSpPr>
            <a:stCxn id="12" idx="3"/>
            <a:endCxn id="32" idx="1"/>
          </p:cNvCxnSpPr>
          <p:nvPr/>
        </p:nvCxnSpPr>
        <p:spPr>
          <a:xfrm flipV="1">
            <a:off x="2981514" y="2284444"/>
            <a:ext cx="3170975" cy="1825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6EC7BC5-FFC8-455D-812B-9D4B7F3EC964}"/>
              </a:ext>
            </a:extLst>
          </p:cNvPr>
          <p:cNvCxnSpPr>
            <a:cxnSpLocks/>
            <a:stCxn id="22" idx="3"/>
            <a:endCxn id="44" idx="1"/>
          </p:cNvCxnSpPr>
          <p:nvPr/>
        </p:nvCxnSpPr>
        <p:spPr>
          <a:xfrm flipV="1">
            <a:off x="2981514" y="3103534"/>
            <a:ext cx="3170975" cy="2587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81149C5-E9F6-4C63-9447-8D4AF2A4BCA1}"/>
              </a:ext>
            </a:extLst>
          </p:cNvPr>
          <p:cNvCxnSpPr>
            <a:cxnSpLocks/>
            <a:stCxn id="20" idx="3"/>
            <a:endCxn id="39" idx="1"/>
          </p:cNvCxnSpPr>
          <p:nvPr/>
        </p:nvCxnSpPr>
        <p:spPr>
          <a:xfrm flipV="1">
            <a:off x="2981514" y="3560734"/>
            <a:ext cx="3170975" cy="4921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D011B4-3E24-4047-8823-A4261D93FE84}"/>
              </a:ext>
            </a:extLst>
          </p:cNvPr>
          <p:cNvCxnSpPr>
            <a:cxnSpLocks/>
            <a:stCxn id="19" idx="3"/>
            <a:endCxn id="38" idx="1"/>
          </p:cNvCxnSpPr>
          <p:nvPr/>
        </p:nvCxnSpPr>
        <p:spPr>
          <a:xfrm flipV="1">
            <a:off x="2853274" y="4162455"/>
            <a:ext cx="3299215" cy="13329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6051D6F-8932-4446-B4F4-ABFF6CA5F108}"/>
              </a:ext>
            </a:extLst>
          </p:cNvPr>
          <p:cNvCxnSpPr>
            <a:cxnSpLocks/>
            <a:stCxn id="16" idx="3"/>
            <a:endCxn id="31" idx="1"/>
          </p:cNvCxnSpPr>
          <p:nvPr/>
        </p:nvCxnSpPr>
        <p:spPr>
          <a:xfrm>
            <a:off x="2596793" y="5229255"/>
            <a:ext cx="355569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5CA9BDE-5F29-4173-A48F-8FE355F91702}"/>
              </a:ext>
            </a:extLst>
          </p:cNvPr>
          <p:cNvSpPr txBox="1"/>
          <p:nvPr/>
        </p:nvSpPr>
        <p:spPr>
          <a:xfrm>
            <a:off x="4274359" y="5039662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5E2DA-3B09-428F-9864-EDD662369D7C}"/>
              </a:ext>
            </a:extLst>
          </p:cNvPr>
          <p:cNvSpPr txBox="1"/>
          <p:nvPr/>
        </p:nvSpPr>
        <p:spPr>
          <a:xfrm>
            <a:off x="4274359" y="40386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699D38-FC34-4156-9DDD-D30E61A02298}"/>
              </a:ext>
            </a:extLst>
          </p:cNvPr>
          <p:cNvSpPr txBox="1"/>
          <p:nvPr/>
        </p:nvSpPr>
        <p:spPr>
          <a:xfrm>
            <a:off x="4274359" y="340989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2E542C0-B463-4865-BE7F-47A77E652D9D}"/>
              </a:ext>
            </a:extLst>
          </p:cNvPr>
          <p:cNvSpPr txBox="1"/>
          <p:nvPr/>
        </p:nvSpPr>
        <p:spPr>
          <a:xfrm>
            <a:off x="4274359" y="304055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499D2DE-F32E-4E45-B95E-53047EE65542}"/>
              </a:ext>
            </a:extLst>
          </p:cNvPr>
          <p:cNvSpPr txBox="1"/>
          <p:nvPr/>
        </p:nvSpPr>
        <p:spPr>
          <a:xfrm>
            <a:off x="4274359" y="22098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8998C95-A73D-4B43-A4B8-3D0DA24912D7}"/>
                  </a:ext>
                </a:extLst>
              </p:cNvPr>
              <p:cNvSpPr txBox="1"/>
              <p:nvPr/>
            </p:nvSpPr>
            <p:spPr>
              <a:xfrm>
                <a:off x="6268706" y="1486912"/>
                <a:ext cx="1918410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=3835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8998C95-A73D-4B43-A4B8-3D0DA2491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06" y="1486912"/>
                <a:ext cx="1918410" cy="39408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FAB7A74-282B-4FC0-AB93-FED557BD72A1}"/>
                  </a:ext>
                </a:extLst>
              </p:cNvPr>
              <p:cNvSpPr txBox="1"/>
              <p:nvPr/>
            </p:nvSpPr>
            <p:spPr>
              <a:xfrm>
                <a:off x="1031363" y="1355816"/>
                <a:ext cx="1987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EC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=12743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FAB7A74-282B-4FC0-AB93-FED557BD7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63" y="1355816"/>
                <a:ext cx="1987082" cy="369332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812D182D-1332-4BF7-9C63-697AF0552AEC}"/>
              </a:ext>
            </a:extLst>
          </p:cNvPr>
          <p:cNvSpPr txBox="1"/>
          <p:nvPr/>
        </p:nvSpPr>
        <p:spPr>
          <a:xfrm>
            <a:off x="4897901" y="5729654"/>
            <a:ext cx="4246099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700" dirty="0">
                <a:latin typeface="Arial Narrow" panose="020B0606020202030204" pitchFamily="34" charset="0"/>
              </a:rPr>
              <a:t>D. E. </a:t>
            </a:r>
            <a:r>
              <a:rPr lang="en-US" altLang="zh-CN" sz="1700" dirty="0" err="1">
                <a:latin typeface="Arial Narrow" panose="020B0606020202030204" pitchFamily="34" charset="0"/>
              </a:rPr>
              <a:t>Alburger</a:t>
            </a:r>
            <a:r>
              <a:rPr lang="en-US" altLang="zh-CN" sz="1700" dirty="0">
                <a:latin typeface="Arial Narrow" panose="020B0606020202030204" pitchFamily="34" charset="0"/>
              </a:rPr>
              <a:t> </a:t>
            </a:r>
            <a:r>
              <a:rPr lang="en-US" altLang="zh-CN" sz="1700" i="1" dirty="0">
                <a:latin typeface="Arial Narrow" panose="020B0606020202030204" pitchFamily="34" charset="0"/>
              </a:rPr>
              <a:t>et al</a:t>
            </a:r>
            <a:r>
              <a:rPr lang="en-US" altLang="zh-CN" sz="1700" dirty="0">
                <a:latin typeface="Arial Narrow" panose="020B0606020202030204" pitchFamily="34" charset="0"/>
              </a:rPr>
              <a:t>., Nucl. Phys. A 385, 474 (1982).</a:t>
            </a:r>
            <a:endParaRPr lang="zh-CN" altLang="en-US" sz="1700" dirty="0">
              <a:latin typeface="Arial Narrow" panose="020B0606020202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9396B7-23C3-498D-B0D1-345C2C1FF037}"/>
              </a:ext>
            </a:extLst>
          </p:cNvPr>
          <p:cNvSpPr txBox="1"/>
          <p:nvPr/>
        </p:nvSpPr>
        <p:spPr>
          <a:xfrm>
            <a:off x="0" y="5690156"/>
            <a:ext cx="4362669" cy="393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L. J. Sun </a:t>
            </a:r>
            <a:r>
              <a:rPr kumimoji="0" lang="en-US" altLang="zh-CN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., </a:t>
            </a:r>
            <a:r>
              <a:rPr kumimoji="0" lang="da-DK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Phys. Rev. C 103, 014322 (2021).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3C29317-BC4E-49C0-8CF6-EC2CF4AA0878}"/>
              </a:ext>
            </a:extLst>
          </p:cNvPr>
          <p:cNvSpPr txBox="1"/>
          <p:nvPr/>
        </p:nvSpPr>
        <p:spPr>
          <a:xfrm>
            <a:off x="2879525" y="4586573"/>
            <a:ext cx="33137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Mirror energy difference (MED)</a:t>
            </a:r>
          </a:p>
        </p:txBody>
      </p:sp>
    </p:spTree>
    <p:extLst>
      <p:ext uri="{BB962C8B-B14F-4D97-AF65-F5344CB8AC3E}">
        <p14:creationId xmlns:p14="http://schemas.microsoft.com/office/powerpoint/2010/main" val="3602411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A78EA9-FA05-4E18-A12E-3200AA38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Mirror Asymmetry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E3630-4126-4D0B-B2FA-F0845141E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062FD4-6FCE-4F0C-BFC3-780E0A7FBD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31</a:t>
            </a:fld>
            <a:r>
              <a:rPr lang="en-US" dirty="0"/>
              <a:t> / 80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7EE38B26-2C60-4387-9CA3-C5A866B60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050325"/>
            <a:ext cx="5638800" cy="375752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56BECC-6A38-4656-A930-D59744F610D9}"/>
                  </a:ext>
                </a:extLst>
              </p:cNvPr>
              <p:cNvSpPr txBox="1"/>
              <p:nvPr/>
            </p:nvSpPr>
            <p:spPr>
              <a:xfrm>
                <a:off x="6254275" y="1160762"/>
                <a:ext cx="2584925" cy="2213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−1            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GT</m:t>
                                      </m:r>
                                    </m:sub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GT</m:t>
                                      </m:r>
                                    </m:sub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zh-CN" alt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56BECC-6A38-4656-A930-D59744F61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275" y="1160762"/>
                <a:ext cx="2584925" cy="2213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2">
            <a:extLst>
              <a:ext uri="{FF2B5EF4-FFF2-40B4-BE49-F238E27FC236}">
                <a16:creationId xmlns:a16="http://schemas.microsoft.com/office/drawing/2014/main" id="{BA221DE1-2A66-4C3B-A633-2DCAADE9DE2A}"/>
              </a:ext>
            </a:extLst>
          </p:cNvPr>
          <p:cNvSpPr/>
          <p:nvPr/>
        </p:nvSpPr>
        <p:spPr>
          <a:xfrm>
            <a:off x="5844209" y="3442420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Mirror-asymmetry parameter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880CE0-38F9-4F0A-88D1-6BDEF5A589AB}"/>
              </a:ext>
            </a:extLst>
          </p:cNvPr>
          <p:cNvSpPr txBox="1"/>
          <p:nvPr/>
        </p:nvSpPr>
        <p:spPr>
          <a:xfrm>
            <a:off x="71152" y="5267689"/>
            <a:ext cx="4500848" cy="725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L. J. Sun </a:t>
            </a:r>
            <a:r>
              <a:rPr kumimoji="0" lang="en-US" altLang="zh-CN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., </a:t>
            </a:r>
            <a:r>
              <a:rPr kumimoji="0" lang="da-DK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Phys. Rev. C 103, 014322 (2021).</a:t>
            </a:r>
          </a:p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Arial Narrow" panose="020B0606020202030204" pitchFamily="34" charset="0"/>
              </a:rPr>
              <a:t>D. E. Alburger </a:t>
            </a:r>
            <a:r>
              <a:rPr lang="en-US" altLang="zh-CN" i="1" dirty="0"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latin typeface="Arial Narrow" panose="020B0606020202030204" pitchFamily="34" charset="0"/>
              </a:rPr>
              <a:t>., Nucl. Phys. A 385, 474 (1982).</a:t>
            </a:r>
            <a:endParaRPr lang="zh-CN" alt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60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90207F-DCD9-4B27-9FFA-95D265CB1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066" y="1066801"/>
            <a:ext cx="7806734" cy="4419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7B8339-26E9-47E8-8C97-4264A566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Mirror Asymmetry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4236C-DBC8-408B-B427-E5E85E3007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80946-0418-46A8-8FEE-7E0614E153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r>
              <a:rPr lang="en-US" dirty="0"/>
              <a:t> / 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8E749-2AED-4982-A20D-26830DCCC842}"/>
              </a:ext>
            </a:extLst>
          </p:cNvPr>
          <p:cNvSpPr txBox="1"/>
          <p:nvPr/>
        </p:nvSpPr>
        <p:spPr>
          <a:xfrm>
            <a:off x="74141" y="5356605"/>
            <a:ext cx="5269519" cy="6631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nb-NO" altLang="zh-CN" sz="1700" dirty="0">
                <a:solidFill>
                  <a:srgbClr val="000099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J. Lee </a:t>
            </a:r>
            <a:r>
              <a:rPr lang="nb-NO" altLang="zh-CN" sz="1700" i="1" dirty="0">
                <a:solidFill>
                  <a:srgbClr val="000099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nb-NO" altLang="zh-CN" sz="1700" dirty="0">
                <a:solidFill>
                  <a:srgbClr val="000099"/>
                </a:solidFill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., Phys. Rev. Lett. 125, 192503 (2020).</a:t>
            </a:r>
          </a:p>
          <a:p>
            <a:pPr>
              <a:lnSpc>
                <a:spcPct val="114000"/>
              </a:lnSpc>
            </a:pPr>
            <a:r>
              <a:rPr lang="en-US" altLang="zh-CN" sz="1700" dirty="0"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L. Weissman </a:t>
            </a:r>
            <a:r>
              <a:rPr lang="en-US" altLang="zh-CN" sz="1700" i="1" dirty="0"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700" dirty="0">
                <a:latin typeface="Arial Narrow" panose="020B0606020202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., J. Phys. G: Nucl. Part. Phys. 31, 553 (2005).</a:t>
            </a:r>
            <a:endParaRPr lang="zh-CN" altLang="en-US" sz="17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B6F212DB-A4FB-4C70-B21E-86826112D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9893" y="1187881"/>
            <a:ext cx="2286000" cy="298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E2FC79-5122-4B82-A251-C298C43DFEBB}"/>
              </a:ext>
            </a:extLst>
          </p:cNvPr>
          <p:cNvSpPr/>
          <p:nvPr/>
        </p:nvSpPr>
        <p:spPr>
          <a:xfrm>
            <a:off x="4002157" y="1991139"/>
            <a:ext cx="837935" cy="76200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356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AD565E-D5D3-4C5D-9C46-19ADB56E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/>
              <a:t>Mirror Asymmetry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9658CA-D8A0-4EE9-B49C-0DC72DA0A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1270884"/>
            <a:ext cx="2383441" cy="31089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CBEA08-3732-4596-83BC-F57571EB9AC9}"/>
              </a:ext>
            </a:extLst>
          </p:cNvPr>
          <p:cNvSpPr/>
          <p:nvPr/>
        </p:nvSpPr>
        <p:spPr>
          <a:xfrm>
            <a:off x="685800" y="2123303"/>
            <a:ext cx="801758" cy="874445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1BFB2-A7EE-4A26-B7AE-9A02345806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8666" r="11666"/>
          <a:stretch/>
        </p:blipFill>
        <p:spPr>
          <a:xfrm>
            <a:off x="2533056" y="1182757"/>
            <a:ext cx="4125645" cy="32004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AD67CC-86B9-4E7A-8E05-4C2576B1DCE5}"/>
              </a:ext>
            </a:extLst>
          </p:cNvPr>
          <p:cNvSpPr/>
          <p:nvPr/>
        </p:nvSpPr>
        <p:spPr>
          <a:xfrm>
            <a:off x="3733800" y="2040877"/>
            <a:ext cx="699060" cy="702323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B3115-57B3-40EB-A744-9F6E5C11796B}"/>
              </a:ext>
            </a:extLst>
          </p:cNvPr>
          <p:cNvSpPr txBox="1"/>
          <p:nvPr/>
        </p:nvSpPr>
        <p:spPr>
          <a:xfrm>
            <a:off x="533400" y="4752288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Large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occupation of weakly bound or unbound 1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1/2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orbital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by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valence protons.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000CB8-94F7-4A92-BC38-D314D2453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48" y="1179444"/>
            <a:ext cx="2369238" cy="3200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B7DA7A-C39B-43D6-A809-EC7DF3F09102}"/>
              </a:ext>
            </a:extLst>
          </p:cNvPr>
          <p:cNvSpPr/>
          <p:nvPr/>
        </p:nvSpPr>
        <p:spPr>
          <a:xfrm>
            <a:off x="8001000" y="2209800"/>
            <a:ext cx="824948" cy="980661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37CD3034-3294-461C-9933-20AED41868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2" y="6356450"/>
            <a:ext cx="3657598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2085FCD3-7142-4CBB-B389-83AEC0021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29600" y="6356450"/>
            <a:ext cx="838200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r>
              <a:rPr lang="en-US" dirty="0"/>
              <a:t> / 80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64A57-4311-4D99-8DEC-5B1708AD9531}"/>
              </a:ext>
            </a:extLst>
          </p:cNvPr>
          <p:cNvSpPr txBox="1"/>
          <p:nvPr/>
        </p:nvSpPr>
        <p:spPr>
          <a:xfrm>
            <a:off x="5416378" y="1411647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58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E3D9A5-610E-4045-9FF5-2AC8200A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Isospin Conservation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9C746-7E8B-4BE4-A4DF-1424CEF7E9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10791-F4BB-46BC-BC12-7FD5B62F13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r>
              <a:rPr lang="en-US" dirty="0"/>
              <a:t> / 80</a:t>
            </a:r>
          </a:p>
        </p:txBody>
      </p: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903A936E-C344-4757-8DCE-A7502302058A}"/>
              </a:ext>
            </a:extLst>
          </p:cNvPr>
          <p:cNvCxnSpPr>
            <a:cxnSpLocks/>
          </p:cNvCxnSpPr>
          <p:nvPr/>
        </p:nvCxnSpPr>
        <p:spPr>
          <a:xfrm>
            <a:off x="5395254" y="5551441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32">
            <a:extLst>
              <a:ext uri="{FF2B5EF4-FFF2-40B4-BE49-F238E27FC236}">
                <a16:creationId xmlns:a16="http://schemas.microsoft.com/office/drawing/2014/main" id="{A0CE3914-1E40-4D48-B1BC-1E4671DDFDD0}"/>
              </a:ext>
            </a:extLst>
          </p:cNvPr>
          <p:cNvCxnSpPr/>
          <p:nvPr/>
        </p:nvCxnSpPr>
        <p:spPr>
          <a:xfrm>
            <a:off x="7749654" y="1295400"/>
            <a:ext cx="1241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39">
            <a:extLst>
              <a:ext uri="{FF2B5EF4-FFF2-40B4-BE49-F238E27FC236}">
                <a16:creationId xmlns:a16="http://schemas.microsoft.com/office/drawing/2014/main" id="{F0272207-0EB8-4FA0-94F5-B11FDCF5A56E}"/>
              </a:ext>
            </a:extLst>
          </p:cNvPr>
          <p:cNvCxnSpPr>
            <a:cxnSpLocks/>
          </p:cNvCxnSpPr>
          <p:nvPr/>
        </p:nvCxnSpPr>
        <p:spPr>
          <a:xfrm flipV="1">
            <a:off x="5395254" y="2525893"/>
            <a:ext cx="1440000" cy="37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79">
            <a:extLst>
              <a:ext uri="{FF2B5EF4-FFF2-40B4-BE49-F238E27FC236}">
                <a16:creationId xmlns:a16="http://schemas.microsoft.com/office/drawing/2014/main" id="{D5591708-CEBB-47C1-B96F-AB604FAA5771}"/>
              </a:ext>
            </a:extLst>
          </p:cNvPr>
          <p:cNvCxnSpPr>
            <a:cxnSpLocks/>
          </p:cNvCxnSpPr>
          <p:nvPr/>
        </p:nvCxnSpPr>
        <p:spPr>
          <a:xfrm flipH="1">
            <a:off x="6865242" y="1672775"/>
            <a:ext cx="884413" cy="853118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79">
            <a:extLst>
              <a:ext uri="{FF2B5EF4-FFF2-40B4-BE49-F238E27FC236}">
                <a16:creationId xmlns:a16="http://schemas.microsoft.com/office/drawing/2014/main" id="{A7631254-9D76-4DE0-920D-301FAF769FD9}"/>
              </a:ext>
            </a:extLst>
          </p:cNvPr>
          <p:cNvCxnSpPr>
            <a:cxnSpLocks/>
          </p:cNvCxnSpPr>
          <p:nvPr/>
        </p:nvCxnSpPr>
        <p:spPr>
          <a:xfrm>
            <a:off x="7749654" y="1295400"/>
            <a:ext cx="0" cy="379120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35">
                <a:extLst>
                  <a:ext uri="{FF2B5EF4-FFF2-40B4-BE49-F238E27FC236}">
                    <a16:creationId xmlns:a16="http://schemas.microsoft.com/office/drawing/2014/main" id="{91967AD0-A952-49C4-B765-93632BA05CC7}"/>
                  </a:ext>
                </a:extLst>
              </p:cNvPr>
              <p:cNvSpPr txBox="1"/>
              <p:nvPr/>
            </p:nvSpPr>
            <p:spPr>
              <a:xfrm>
                <a:off x="5181600" y="5585529"/>
                <a:ext cx="19218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−1, 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altLang="zh-CN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35">
                <a:extLst>
                  <a:ext uri="{FF2B5EF4-FFF2-40B4-BE49-F238E27FC236}">
                    <a16:creationId xmlns:a16="http://schemas.microsoft.com/office/drawing/2014/main" id="{91967AD0-A952-49C4-B765-93632BA0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5585529"/>
                <a:ext cx="1921872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连接符 65">
            <a:extLst>
              <a:ext uri="{FF2B5EF4-FFF2-40B4-BE49-F238E27FC236}">
                <a16:creationId xmlns:a16="http://schemas.microsoft.com/office/drawing/2014/main" id="{C9870F18-CA5F-4D81-AFE6-74C2E86B39F2}"/>
              </a:ext>
            </a:extLst>
          </p:cNvPr>
          <p:cNvCxnSpPr>
            <a:cxnSpLocks/>
          </p:cNvCxnSpPr>
          <p:nvPr/>
        </p:nvCxnSpPr>
        <p:spPr>
          <a:xfrm>
            <a:off x="2522400" y="4135271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9">
            <a:extLst>
              <a:ext uri="{FF2B5EF4-FFF2-40B4-BE49-F238E27FC236}">
                <a16:creationId xmlns:a16="http://schemas.microsoft.com/office/drawing/2014/main" id="{AC088FF0-C910-4251-956B-C7511F52F0DC}"/>
              </a:ext>
            </a:extLst>
          </p:cNvPr>
          <p:cNvCxnSpPr>
            <a:cxnSpLocks/>
          </p:cNvCxnSpPr>
          <p:nvPr/>
        </p:nvCxnSpPr>
        <p:spPr>
          <a:xfrm>
            <a:off x="5791200" y="2529619"/>
            <a:ext cx="0" cy="3021822"/>
          </a:xfrm>
          <a:prstGeom prst="straightConnector1">
            <a:avLst/>
          </a:prstGeom>
          <a:ln w="2540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60">
            <a:extLst>
              <a:ext uri="{FF2B5EF4-FFF2-40B4-BE49-F238E27FC236}">
                <a16:creationId xmlns:a16="http://schemas.microsoft.com/office/drawing/2014/main" id="{2969CED5-53FF-4602-B00D-7EF7B8D7C91E}"/>
              </a:ext>
            </a:extLst>
          </p:cNvPr>
          <p:cNvSpPr txBox="1"/>
          <p:nvPr/>
        </p:nvSpPr>
        <p:spPr>
          <a:xfrm>
            <a:off x="5976829" y="3998143"/>
            <a:ext cx="15549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endParaRPr lang="en-US" sz="2400" baseline="-25000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35">
                <a:extLst>
                  <a:ext uri="{FF2B5EF4-FFF2-40B4-BE49-F238E27FC236}">
                    <a16:creationId xmlns:a16="http://schemas.microsoft.com/office/drawing/2014/main" id="{8E1DDEA2-1B9C-497B-9C75-3DC1DAAFE0A8}"/>
                  </a:ext>
                </a:extLst>
              </p:cNvPr>
              <p:cNvSpPr txBox="1"/>
              <p:nvPr/>
            </p:nvSpPr>
            <p:spPr>
              <a:xfrm>
                <a:off x="2370231" y="4176971"/>
                <a:ext cx="1973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35">
                <a:extLst>
                  <a:ext uri="{FF2B5EF4-FFF2-40B4-BE49-F238E27FC236}">
                    <a16:creationId xmlns:a16="http://schemas.microsoft.com/office/drawing/2014/main" id="{8E1DDEA2-1B9C-497B-9C75-3DC1DAAFE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231" y="4176971"/>
                <a:ext cx="1973169" cy="783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60">
            <a:extLst>
              <a:ext uri="{FF2B5EF4-FFF2-40B4-BE49-F238E27FC236}">
                <a16:creationId xmlns:a16="http://schemas.microsoft.com/office/drawing/2014/main" id="{EB4E7667-13D3-4CE0-BEF6-F73DB01940C9}"/>
              </a:ext>
            </a:extLst>
          </p:cNvPr>
          <p:cNvSpPr txBox="1"/>
          <p:nvPr/>
        </p:nvSpPr>
        <p:spPr>
          <a:xfrm>
            <a:off x="7407474" y="2309136"/>
            <a:ext cx="77181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Fermi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35">
                <a:extLst>
                  <a:ext uri="{FF2B5EF4-FFF2-40B4-BE49-F238E27FC236}">
                    <a16:creationId xmlns:a16="http://schemas.microsoft.com/office/drawing/2014/main" id="{801FB2E1-DAB1-4B79-ABBF-3E2707956626}"/>
                  </a:ext>
                </a:extLst>
              </p:cNvPr>
              <p:cNvSpPr txBox="1"/>
              <p:nvPr/>
            </p:nvSpPr>
            <p:spPr>
              <a:xfrm>
                <a:off x="7751491" y="1298436"/>
                <a:ext cx="12534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35">
                <a:extLst>
                  <a:ext uri="{FF2B5EF4-FFF2-40B4-BE49-F238E27FC236}">
                    <a16:creationId xmlns:a16="http://schemas.microsoft.com/office/drawing/2014/main" id="{801FB2E1-DAB1-4B79-ABBF-3E2707956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491" y="1298436"/>
                <a:ext cx="1253420" cy="461665"/>
              </a:xfrm>
              <a:prstGeom prst="rect">
                <a:avLst/>
              </a:prstGeom>
              <a:blipFill>
                <a:blip r:embed="rId4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35">
                <a:extLst>
                  <a:ext uri="{FF2B5EF4-FFF2-40B4-BE49-F238E27FC236}">
                    <a16:creationId xmlns:a16="http://schemas.microsoft.com/office/drawing/2014/main" id="{3EC8295B-9572-4D47-9027-0A06D932430D}"/>
                  </a:ext>
                </a:extLst>
              </p:cNvPr>
              <p:cNvSpPr txBox="1"/>
              <p:nvPr/>
            </p:nvSpPr>
            <p:spPr>
              <a:xfrm>
                <a:off x="5307217" y="1986345"/>
                <a:ext cx="17894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altLang="zh-CN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35">
                <a:extLst>
                  <a:ext uri="{FF2B5EF4-FFF2-40B4-BE49-F238E27FC236}">
                    <a16:creationId xmlns:a16="http://schemas.microsoft.com/office/drawing/2014/main" id="{3EC8295B-9572-4D47-9027-0A06D9324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217" y="1986345"/>
                <a:ext cx="1789401" cy="461665"/>
              </a:xfrm>
              <a:prstGeom prst="rect">
                <a:avLst/>
              </a:prstGeom>
              <a:blipFill>
                <a:blip r:embed="rId5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909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C968C7-3876-4FE3-B481-57A93090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Isospin Mixing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3E94D-9C28-42D7-B7F7-88239E4A31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875DE-FE41-41B5-AD0E-E61E40EE1D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35</a:t>
            </a:fld>
            <a:r>
              <a:rPr lang="en-US" dirty="0"/>
              <a:t> / 80</a:t>
            </a:r>
          </a:p>
        </p:txBody>
      </p:sp>
      <p:cxnSp>
        <p:nvCxnSpPr>
          <p:cNvPr id="6" name="直接连接符 9">
            <a:extLst>
              <a:ext uri="{FF2B5EF4-FFF2-40B4-BE49-F238E27FC236}">
                <a16:creationId xmlns:a16="http://schemas.microsoft.com/office/drawing/2014/main" id="{4AF5DD0E-25DA-4495-8ECC-2B4987F0F8C3}"/>
              </a:ext>
            </a:extLst>
          </p:cNvPr>
          <p:cNvCxnSpPr>
            <a:cxnSpLocks/>
          </p:cNvCxnSpPr>
          <p:nvPr/>
        </p:nvCxnSpPr>
        <p:spPr>
          <a:xfrm>
            <a:off x="5395254" y="5551441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32">
            <a:extLst>
              <a:ext uri="{FF2B5EF4-FFF2-40B4-BE49-F238E27FC236}">
                <a16:creationId xmlns:a16="http://schemas.microsoft.com/office/drawing/2014/main" id="{07AC9D0B-7BAA-4C6E-B094-F47C4E637B61}"/>
              </a:ext>
            </a:extLst>
          </p:cNvPr>
          <p:cNvCxnSpPr/>
          <p:nvPr/>
        </p:nvCxnSpPr>
        <p:spPr>
          <a:xfrm>
            <a:off x="7749654" y="1295400"/>
            <a:ext cx="1241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5">
                <a:extLst>
                  <a:ext uri="{FF2B5EF4-FFF2-40B4-BE49-F238E27FC236}">
                    <a16:creationId xmlns:a16="http://schemas.microsoft.com/office/drawing/2014/main" id="{C8A3F3A9-ADEB-4D66-B959-3DE8F4B50526}"/>
                  </a:ext>
                </a:extLst>
              </p:cNvPr>
              <p:cNvSpPr txBox="1"/>
              <p:nvPr/>
            </p:nvSpPr>
            <p:spPr>
              <a:xfrm>
                <a:off x="7751491" y="1298436"/>
                <a:ext cx="12534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35">
                <a:extLst>
                  <a:ext uri="{FF2B5EF4-FFF2-40B4-BE49-F238E27FC236}">
                    <a16:creationId xmlns:a16="http://schemas.microsoft.com/office/drawing/2014/main" id="{C8A3F3A9-ADEB-4D66-B959-3DE8F4B50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491" y="1298436"/>
                <a:ext cx="1253420" cy="461665"/>
              </a:xfrm>
              <a:prstGeom prst="rect">
                <a:avLst/>
              </a:prstGeom>
              <a:blipFill>
                <a:blip r:embed="rId2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连接符 39">
            <a:extLst>
              <a:ext uri="{FF2B5EF4-FFF2-40B4-BE49-F238E27FC236}">
                <a16:creationId xmlns:a16="http://schemas.microsoft.com/office/drawing/2014/main" id="{99ABB8F0-EB3A-47C6-A180-F8E19B5820C0}"/>
              </a:ext>
            </a:extLst>
          </p:cNvPr>
          <p:cNvCxnSpPr>
            <a:cxnSpLocks/>
          </p:cNvCxnSpPr>
          <p:nvPr/>
        </p:nvCxnSpPr>
        <p:spPr>
          <a:xfrm flipV="1">
            <a:off x="5395254" y="2525893"/>
            <a:ext cx="1440000" cy="37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79">
            <a:extLst>
              <a:ext uri="{FF2B5EF4-FFF2-40B4-BE49-F238E27FC236}">
                <a16:creationId xmlns:a16="http://schemas.microsoft.com/office/drawing/2014/main" id="{8FF4B289-9F0B-423A-9253-011B06C22337}"/>
              </a:ext>
            </a:extLst>
          </p:cNvPr>
          <p:cNvCxnSpPr>
            <a:cxnSpLocks/>
          </p:cNvCxnSpPr>
          <p:nvPr/>
        </p:nvCxnSpPr>
        <p:spPr>
          <a:xfrm flipH="1">
            <a:off x="6865242" y="1672775"/>
            <a:ext cx="884413" cy="853118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79">
            <a:extLst>
              <a:ext uri="{FF2B5EF4-FFF2-40B4-BE49-F238E27FC236}">
                <a16:creationId xmlns:a16="http://schemas.microsoft.com/office/drawing/2014/main" id="{FB398EBD-FC7F-41E0-B503-627392ED76D4}"/>
              </a:ext>
            </a:extLst>
          </p:cNvPr>
          <p:cNvCxnSpPr>
            <a:cxnSpLocks/>
          </p:cNvCxnSpPr>
          <p:nvPr/>
        </p:nvCxnSpPr>
        <p:spPr>
          <a:xfrm>
            <a:off x="7749654" y="1295400"/>
            <a:ext cx="0" cy="379120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35">
                <a:extLst>
                  <a:ext uri="{FF2B5EF4-FFF2-40B4-BE49-F238E27FC236}">
                    <a16:creationId xmlns:a16="http://schemas.microsoft.com/office/drawing/2014/main" id="{739BD035-FB9D-4597-BE25-F67661028B49}"/>
                  </a:ext>
                </a:extLst>
              </p:cNvPr>
              <p:cNvSpPr txBox="1"/>
              <p:nvPr/>
            </p:nvSpPr>
            <p:spPr>
              <a:xfrm>
                <a:off x="5181600" y="5585529"/>
                <a:ext cx="19218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−1, 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altLang="zh-CN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35">
                <a:extLst>
                  <a:ext uri="{FF2B5EF4-FFF2-40B4-BE49-F238E27FC236}">
                    <a16:creationId xmlns:a16="http://schemas.microsoft.com/office/drawing/2014/main" id="{739BD035-FB9D-4597-BE25-F6766102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5585529"/>
                <a:ext cx="192187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连接符 65">
            <a:extLst>
              <a:ext uri="{FF2B5EF4-FFF2-40B4-BE49-F238E27FC236}">
                <a16:creationId xmlns:a16="http://schemas.microsoft.com/office/drawing/2014/main" id="{16896F0A-2F2D-48ED-A057-6F3E91FF44D0}"/>
              </a:ext>
            </a:extLst>
          </p:cNvPr>
          <p:cNvCxnSpPr>
            <a:cxnSpLocks/>
          </p:cNvCxnSpPr>
          <p:nvPr/>
        </p:nvCxnSpPr>
        <p:spPr>
          <a:xfrm>
            <a:off x="2522400" y="4135271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9">
            <a:extLst>
              <a:ext uri="{FF2B5EF4-FFF2-40B4-BE49-F238E27FC236}">
                <a16:creationId xmlns:a16="http://schemas.microsoft.com/office/drawing/2014/main" id="{C0F33A53-64D6-4AEA-8510-EAAEBC7E860C}"/>
              </a:ext>
            </a:extLst>
          </p:cNvPr>
          <p:cNvCxnSpPr>
            <a:cxnSpLocks/>
          </p:cNvCxnSpPr>
          <p:nvPr/>
        </p:nvCxnSpPr>
        <p:spPr>
          <a:xfrm>
            <a:off x="5791200" y="2529619"/>
            <a:ext cx="0" cy="3021822"/>
          </a:xfrm>
          <a:prstGeom prst="straightConnector1">
            <a:avLst/>
          </a:prstGeom>
          <a:ln w="2540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48">
            <a:extLst>
              <a:ext uri="{FF2B5EF4-FFF2-40B4-BE49-F238E27FC236}">
                <a16:creationId xmlns:a16="http://schemas.microsoft.com/office/drawing/2014/main" id="{F2594C93-1198-4CE4-96CC-B4AF44A816E8}"/>
              </a:ext>
            </a:extLst>
          </p:cNvPr>
          <p:cNvCxnSpPr>
            <a:cxnSpLocks/>
          </p:cNvCxnSpPr>
          <p:nvPr/>
        </p:nvCxnSpPr>
        <p:spPr>
          <a:xfrm flipH="1">
            <a:off x="3962400" y="2529619"/>
            <a:ext cx="1432854" cy="1611162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60">
                <a:extLst>
                  <a:ext uri="{FF2B5EF4-FFF2-40B4-BE49-F238E27FC236}">
                    <a16:creationId xmlns:a16="http://schemas.microsoft.com/office/drawing/2014/main" id="{06553E90-A700-4EAF-88CE-E640F2B8295E}"/>
                  </a:ext>
                </a:extLst>
              </p:cNvPr>
              <p:cNvSpPr txBox="1"/>
              <p:nvPr/>
            </p:nvSpPr>
            <p:spPr>
              <a:xfrm>
                <a:off x="4005879" y="3343483"/>
                <a:ext cx="220188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baseline="-25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60">
                <a:extLst>
                  <a:ext uri="{FF2B5EF4-FFF2-40B4-BE49-F238E27FC236}">
                    <a16:creationId xmlns:a16="http://schemas.microsoft.com/office/drawing/2014/main" id="{06553E90-A700-4EAF-88CE-E640F2B82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879" y="3343483"/>
                <a:ext cx="220188" cy="360804"/>
              </a:xfrm>
              <a:prstGeom prst="rect">
                <a:avLst/>
              </a:prstGeom>
              <a:blipFill>
                <a:blip r:embed="rId4"/>
                <a:stretch>
                  <a:fillRect l="-38889" r="-38889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60">
            <a:extLst>
              <a:ext uri="{FF2B5EF4-FFF2-40B4-BE49-F238E27FC236}">
                <a16:creationId xmlns:a16="http://schemas.microsoft.com/office/drawing/2014/main" id="{13F7921A-CDEB-4469-B08B-619EFE73926A}"/>
              </a:ext>
            </a:extLst>
          </p:cNvPr>
          <p:cNvSpPr txBox="1"/>
          <p:nvPr/>
        </p:nvSpPr>
        <p:spPr>
          <a:xfrm>
            <a:off x="5976829" y="3998143"/>
            <a:ext cx="15549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</a:t>
            </a:r>
            <a:endParaRPr lang="en-US" sz="2400" baseline="-25000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35">
                <a:extLst>
                  <a:ext uri="{FF2B5EF4-FFF2-40B4-BE49-F238E27FC236}">
                    <a16:creationId xmlns:a16="http://schemas.microsoft.com/office/drawing/2014/main" id="{5831C016-9E96-4CB9-B085-18E5E5213134}"/>
                  </a:ext>
                </a:extLst>
              </p:cNvPr>
              <p:cNvSpPr txBox="1"/>
              <p:nvPr/>
            </p:nvSpPr>
            <p:spPr>
              <a:xfrm>
                <a:off x="2370231" y="4176971"/>
                <a:ext cx="1973169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35">
                <a:extLst>
                  <a:ext uri="{FF2B5EF4-FFF2-40B4-BE49-F238E27FC236}">
                    <a16:creationId xmlns:a16="http://schemas.microsoft.com/office/drawing/2014/main" id="{5831C016-9E96-4CB9-B085-18E5E5213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231" y="4176971"/>
                <a:ext cx="1973169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60">
            <a:extLst>
              <a:ext uri="{FF2B5EF4-FFF2-40B4-BE49-F238E27FC236}">
                <a16:creationId xmlns:a16="http://schemas.microsoft.com/office/drawing/2014/main" id="{4C1D0DE3-1A4E-4314-9EA5-7E8C0683647E}"/>
              </a:ext>
            </a:extLst>
          </p:cNvPr>
          <p:cNvSpPr txBox="1"/>
          <p:nvPr/>
        </p:nvSpPr>
        <p:spPr>
          <a:xfrm>
            <a:off x="7407474" y="2309136"/>
            <a:ext cx="77181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Fermi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35">
                <a:extLst>
                  <a:ext uri="{FF2B5EF4-FFF2-40B4-BE49-F238E27FC236}">
                    <a16:creationId xmlns:a16="http://schemas.microsoft.com/office/drawing/2014/main" id="{8B99C2FF-FE51-4141-B15B-004759D8F92D}"/>
                  </a:ext>
                </a:extLst>
              </p:cNvPr>
              <p:cNvSpPr txBox="1"/>
              <p:nvPr/>
            </p:nvSpPr>
            <p:spPr>
              <a:xfrm>
                <a:off x="5307217" y="1986345"/>
                <a:ext cx="17894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altLang="zh-CN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35">
                <a:extLst>
                  <a:ext uri="{FF2B5EF4-FFF2-40B4-BE49-F238E27FC236}">
                    <a16:creationId xmlns:a16="http://schemas.microsoft.com/office/drawing/2014/main" id="{8B99C2FF-FE51-4141-B15B-004759D8F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217" y="1986345"/>
                <a:ext cx="1789401" cy="461665"/>
              </a:xfrm>
              <a:prstGeom prst="rect">
                <a:avLst/>
              </a:prstGeom>
              <a:blipFill>
                <a:blip r:embed="rId6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连接符 39">
            <a:extLst>
              <a:ext uri="{FF2B5EF4-FFF2-40B4-BE49-F238E27FC236}">
                <a16:creationId xmlns:a16="http://schemas.microsoft.com/office/drawing/2014/main" id="{AC9CD86C-CE36-44C6-B804-4377632FE923}"/>
              </a:ext>
            </a:extLst>
          </p:cNvPr>
          <p:cNvCxnSpPr>
            <a:cxnSpLocks/>
          </p:cNvCxnSpPr>
          <p:nvPr/>
        </p:nvCxnSpPr>
        <p:spPr>
          <a:xfrm flipV="1">
            <a:off x="5395254" y="3044274"/>
            <a:ext cx="1440000" cy="37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79">
            <a:extLst>
              <a:ext uri="{FF2B5EF4-FFF2-40B4-BE49-F238E27FC236}">
                <a16:creationId xmlns:a16="http://schemas.microsoft.com/office/drawing/2014/main" id="{81393CFF-5555-47B6-B5E3-2ECC657FB8D2}"/>
              </a:ext>
            </a:extLst>
          </p:cNvPr>
          <p:cNvCxnSpPr>
            <a:cxnSpLocks/>
          </p:cNvCxnSpPr>
          <p:nvPr/>
        </p:nvCxnSpPr>
        <p:spPr>
          <a:xfrm flipH="1">
            <a:off x="6865242" y="1672775"/>
            <a:ext cx="884414" cy="1375225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19">
            <a:extLst>
              <a:ext uri="{FF2B5EF4-FFF2-40B4-BE49-F238E27FC236}">
                <a16:creationId xmlns:a16="http://schemas.microsoft.com/office/drawing/2014/main" id="{5FFA4FB2-FF85-49E9-B79E-F2DFF3DFBF24}"/>
              </a:ext>
            </a:extLst>
          </p:cNvPr>
          <p:cNvCxnSpPr>
            <a:cxnSpLocks/>
          </p:cNvCxnSpPr>
          <p:nvPr/>
        </p:nvCxnSpPr>
        <p:spPr>
          <a:xfrm>
            <a:off x="6324600" y="3048000"/>
            <a:ext cx="0" cy="2512260"/>
          </a:xfrm>
          <a:prstGeom prst="straightConnector1">
            <a:avLst/>
          </a:prstGeom>
          <a:ln w="2540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48">
            <a:extLst>
              <a:ext uri="{FF2B5EF4-FFF2-40B4-BE49-F238E27FC236}">
                <a16:creationId xmlns:a16="http://schemas.microsoft.com/office/drawing/2014/main" id="{2C338192-2F5A-43C1-AF45-2DA6AA063410}"/>
              </a:ext>
            </a:extLst>
          </p:cNvPr>
          <p:cNvCxnSpPr>
            <a:cxnSpLocks/>
          </p:cNvCxnSpPr>
          <p:nvPr/>
        </p:nvCxnSpPr>
        <p:spPr>
          <a:xfrm flipH="1">
            <a:off x="3977394" y="3048000"/>
            <a:ext cx="1417860" cy="1094884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35">
                <a:extLst>
                  <a:ext uri="{FF2B5EF4-FFF2-40B4-BE49-F238E27FC236}">
                    <a16:creationId xmlns:a16="http://schemas.microsoft.com/office/drawing/2014/main" id="{9B35870B-D7B0-4C1D-8121-766B998839C8}"/>
                  </a:ext>
                </a:extLst>
              </p:cNvPr>
              <p:cNvSpPr txBox="1"/>
              <p:nvPr/>
            </p:nvSpPr>
            <p:spPr>
              <a:xfrm>
                <a:off x="6338674" y="3048000"/>
                <a:ext cx="23253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−1, 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altLang="zh-CN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35">
                <a:extLst>
                  <a:ext uri="{FF2B5EF4-FFF2-40B4-BE49-F238E27FC236}">
                    <a16:creationId xmlns:a16="http://schemas.microsoft.com/office/drawing/2014/main" id="{9B35870B-D7B0-4C1D-8121-766B99883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674" y="3048000"/>
                <a:ext cx="2325380" cy="461665"/>
              </a:xfrm>
              <a:prstGeom prst="rect">
                <a:avLst/>
              </a:prstGeom>
              <a:blipFill>
                <a:blip r:embed="rId7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接连接符 65">
            <a:extLst>
              <a:ext uri="{FF2B5EF4-FFF2-40B4-BE49-F238E27FC236}">
                <a16:creationId xmlns:a16="http://schemas.microsoft.com/office/drawing/2014/main" id="{F165B932-ADCA-4F3C-BB06-5B6618926464}"/>
              </a:ext>
            </a:extLst>
          </p:cNvPr>
          <p:cNvCxnSpPr>
            <a:cxnSpLocks/>
          </p:cNvCxnSpPr>
          <p:nvPr/>
        </p:nvCxnSpPr>
        <p:spPr>
          <a:xfrm>
            <a:off x="285401" y="3657600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35">
                <a:extLst>
                  <a:ext uri="{FF2B5EF4-FFF2-40B4-BE49-F238E27FC236}">
                    <a16:creationId xmlns:a16="http://schemas.microsoft.com/office/drawing/2014/main" id="{A0A38C74-2598-4BD2-9BB4-F0989BC30D45}"/>
                  </a:ext>
                </a:extLst>
              </p:cNvPr>
              <p:cNvSpPr txBox="1"/>
              <p:nvPr/>
            </p:nvSpPr>
            <p:spPr>
              <a:xfrm>
                <a:off x="133232" y="3699300"/>
                <a:ext cx="19218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−2,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本框 35">
                <a:extLst>
                  <a:ext uri="{FF2B5EF4-FFF2-40B4-BE49-F238E27FC236}">
                    <a16:creationId xmlns:a16="http://schemas.microsoft.com/office/drawing/2014/main" id="{A0A38C74-2598-4BD2-9BB4-F0989BC30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32" y="3699300"/>
                <a:ext cx="192187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48">
            <a:extLst>
              <a:ext uri="{FF2B5EF4-FFF2-40B4-BE49-F238E27FC236}">
                <a16:creationId xmlns:a16="http://schemas.microsoft.com/office/drawing/2014/main" id="{CF77F1AB-9C45-4F64-9E9D-080A4A9BE5A9}"/>
              </a:ext>
            </a:extLst>
          </p:cNvPr>
          <p:cNvCxnSpPr>
            <a:cxnSpLocks/>
          </p:cNvCxnSpPr>
          <p:nvPr/>
        </p:nvCxnSpPr>
        <p:spPr>
          <a:xfrm flipH="1">
            <a:off x="1753486" y="2529619"/>
            <a:ext cx="3648914" cy="1127981"/>
          </a:xfrm>
          <a:prstGeom prst="straightConnector1">
            <a:avLst/>
          </a:prstGeom>
          <a:ln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60">
                <a:extLst>
                  <a:ext uri="{FF2B5EF4-FFF2-40B4-BE49-F238E27FC236}">
                    <a16:creationId xmlns:a16="http://schemas.microsoft.com/office/drawing/2014/main" id="{315647BB-2689-45AB-9A5B-B76999A48E4B}"/>
                  </a:ext>
                </a:extLst>
              </p:cNvPr>
              <p:cNvSpPr txBox="1"/>
              <p:nvPr/>
            </p:nvSpPr>
            <p:spPr>
              <a:xfrm>
                <a:off x="2089228" y="3042966"/>
                <a:ext cx="390107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baseline="-25000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60">
                <a:extLst>
                  <a:ext uri="{FF2B5EF4-FFF2-40B4-BE49-F238E27FC236}">
                    <a16:creationId xmlns:a16="http://schemas.microsoft.com/office/drawing/2014/main" id="{315647BB-2689-45AB-9A5B-B76999A48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228" y="3042966"/>
                <a:ext cx="390107" cy="360804"/>
              </a:xfrm>
              <a:prstGeom prst="rect">
                <a:avLst/>
              </a:prstGeom>
              <a:blipFill>
                <a:blip r:embed="rId9"/>
                <a:stretch>
                  <a:fillRect l="-29688" r="-29688" b="-38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372342-56E2-468A-99B8-C4A67DB736C8}"/>
                  </a:ext>
                </a:extLst>
              </p:cNvPr>
              <p:cNvSpPr txBox="1"/>
              <p:nvPr/>
            </p:nvSpPr>
            <p:spPr>
              <a:xfrm>
                <a:off x="4358346" y="3542818"/>
                <a:ext cx="937553" cy="668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D372342-56E2-468A-99B8-C4A67DB73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346" y="3542818"/>
                <a:ext cx="937553" cy="6685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AA895D5-E065-45D7-91A8-884EFE231B81}"/>
              </a:ext>
            </a:extLst>
          </p:cNvPr>
          <p:cNvSpPr txBox="1"/>
          <p:nvPr/>
        </p:nvSpPr>
        <p:spPr>
          <a:xfrm>
            <a:off x="108145" y="1161977"/>
            <a:ext cx="5073453" cy="101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Fragmentation of Fermi transition strength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(F)</a:t>
            </a:r>
          </a:p>
          <a:p>
            <a:pPr>
              <a:lnSpc>
                <a:spcPct val="114000"/>
              </a:lnSpc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Isospin mixing matrix element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</a:p>
          <a:p>
            <a:pPr>
              <a:lnSpc>
                <a:spcPct val="114000"/>
              </a:lnSpc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Isospin impurity 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α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zh-CN" altLang="en-US" baseline="30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602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419CBE-4C2A-4DF6-BEF7-67DA6507A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664" y="1066800"/>
            <a:ext cx="6360136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315C91-AD29-4E68-B72F-C882F217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Isospin Mixing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063D7-42FA-42AE-A1D5-A88E04303A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BF64A-D7CE-4039-B46C-E11F8DFAD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36</a:t>
            </a:fld>
            <a:r>
              <a:rPr lang="en-US" dirty="0"/>
              <a:t> / 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F102DF-8C48-495E-8520-271E7EC88707}"/>
              </a:ext>
            </a:extLst>
          </p:cNvPr>
          <p:cNvSpPr txBox="1"/>
          <p:nvPr/>
        </p:nvSpPr>
        <p:spPr>
          <a:xfrm>
            <a:off x="74140" y="5608714"/>
            <a:ext cx="4246419" cy="3649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7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J. J. Liu </a:t>
            </a:r>
            <a:r>
              <a:rPr lang="en-US" altLang="zh-CN" sz="17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7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Lett. 129, 242502 (2022).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83ACF-ACBD-47F0-9965-305737C79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7"/>
          <a:stretch/>
        </p:blipFill>
        <p:spPr>
          <a:xfrm>
            <a:off x="107092" y="1085335"/>
            <a:ext cx="2788508" cy="222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7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8FA857-8F07-4063-AC2D-A3542BA4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Fragmentation of the Fermi Strength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615F6-E38A-44E2-9860-B3357A2465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0455D-B6F7-493C-91C3-212436A096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r>
              <a:rPr lang="en-US" dirty="0"/>
              <a:t> / 80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4C6B8-6718-47A7-BAFA-CA78EA765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7"/>
          <a:stretch/>
        </p:blipFill>
        <p:spPr>
          <a:xfrm>
            <a:off x="5460399" y="3429000"/>
            <a:ext cx="2560320" cy="2041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D50A8-BBF3-414E-BA46-1AC599C25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17"/>
          <a:stretch/>
        </p:blipFill>
        <p:spPr>
          <a:xfrm>
            <a:off x="1123281" y="1006954"/>
            <a:ext cx="2560320" cy="2041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A30B5D-EE6E-4958-9ACC-711D37EE1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417"/>
          <a:stretch/>
        </p:blipFill>
        <p:spPr>
          <a:xfrm>
            <a:off x="1123281" y="3429000"/>
            <a:ext cx="2560320" cy="2041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2A1E1E-CAAD-4105-83BC-EB20A9663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417"/>
          <a:stretch/>
        </p:blipFill>
        <p:spPr>
          <a:xfrm>
            <a:off x="5459330" y="1006954"/>
            <a:ext cx="2560320" cy="2041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AF522F-074E-42F2-AEC1-665CC2FCA715}"/>
              </a:ext>
            </a:extLst>
          </p:cNvPr>
          <p:cNvSpPr txBox="1"/>
          <p:nvPr/>
        </p:nvSpPr>
        <p:spPr>
          <a:xfrm>
            <a:off x="62717" y="5486400"/>
            <a:ext cx="4474110" cy="348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nb-NO" altLang="zh-CN" sz="1600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S. E. A. Orrigo </a:t>
            </a:r>
            <a:r>
              <a:rPr lang="nb-NO" altLang="zh-CN" sz="1600" i="1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nb-NO" altLang="zh-CN" sz="1600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Phys, Rev, Lett. 112, 222501 (2014).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EDB1D-BE98-41D6-B512-339290BEB0CD}"/>
              </a:ext>
            </a:extLst>
          </p:cNvPr>
          <p:cNvSpPr txBox="1"/>
          <p:nvPr/>
        </p:nvSpPr>
        <p:spPr>
          <a:xfrm>
            <a:off x="115420" y="3048000"/>
            <a:ext cx="4411208" cy="3493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nb-NO" altLang="zh-CN" sz="1600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M. B. Bennett </a:t>
            </a:r>
            <a:r>
              <a:rPr lang="nb-NO" altLang="zh-CN" sz="1600" i="1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nb-NO" altLang="zh-CN" sz="1600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Lett. 116, 102502 (2016).</a:t>
            </a:r>
            <a:endParaRPr lang="en-US" altLang="zh-CN" sz="1600" dirty="0">
              <a:latin typeface="Arial Narrow" panose="020B0606020202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75CE1-CB9E-4089-8E2D-25E701581974}"/>
              </a:ext>
            </a:extLst>
          </p:cNvPr>
          <p:cNvSpPr txBox="1"/>
          <p:nvPr/>
        </p:nvSpPr>
        <p:spPr>
          <a:xfrm>
            <a:off x="4787795" y="3048000"/>
            <a:ext cx="4127605" cy="348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nb-NO" altLang="zh-CN" sz="1600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V. Tripathi </a:t>
            </a:r>
            <a:r>
              <a:rPr lang="nb-NO" altLang="zh-CN" sz="1600" i="1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nb-NO" altLang="zh-CN" sz="1600" dirty="0"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Lett. 111, 262501 (2013).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66C4F-EF04-4786-9588-6D1D355A65B5}"/>
              </a:ext>
            </a:extLst>
          </p:cNvPr>
          <p:cNvSpPr txBox="1"/>
          <p:nvPr/>
        </p:nvSpPr>
        <p:spPr>
          <a:xfrm>
            <a:off x="4800600" y="5466661"/>
            <a:ext cx="4360489" cy="6293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6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J. J. Liu </a:t>
            </a:r>
            <a:r>
              <a:rPr lang="en-US" altLang="zh-CN" sz="16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6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Lett. 129, 242502 (2022).</a:t>
            </a:r>
          </a:p>
          <a:p>
            <a:pPr algn="just">
              <a:lnSpc>
                <a:spcPct val="114000"/>
              </a:lnSpc>
            </a:pPr>
            <a:r>
              <a:rPr lang="en-US" altLang="zh-CN" sz="16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H. Fynbo, E. Jensen, L. J. Sun, FRIB E25036 (pending).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B2FC9-2845-45CF-ADB6-2449E7549198}"/>
              </a:ext>
            </a:extLst>
          </p:cNvPr>
          <p:cNvSpPr txBox="1"/>
          <p:nvPr/>
        </p:nvSpPr>
        <p:spPr>
          <a:xfrm>
            <a:off x="4572002" y="6605662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green; wish prove</a:t>
            </a:r>
          </a:p>
        </p:txBody>
      </p:sp>
    </p:spTree>
    <p:extLst>
      <p:ext uri="{BB962C8B-B14F-4D97-AF65-F5344CB8AC3E}">
        <p14:creationId xmlns:p14="http://schemas.microsoft.com/office/powerpoint/2010/main" val="11889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D761DB-0CD1-4321-BDD3-B55C608DC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32" t="23172" r="56946" b="23754"/>
          <a:stretch/>
        </p:blipFill>
        <p:spPr>
          <a:xfrm>
            <a:off x="4095797" y="1238250"/>
            <a:ext cx="4958634" cy="47053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8ECEF4-7767-4113-A649-02A822DE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altLang="zh-CN" i="1" dirty="0"/>
              <a:t>p</a:t>
            </a:r>
            <a:r>
              <a:rPr lang="en-US" dirty="0"/>
              <a:t> </a:t>
            </a:r>
            <a:r>
              <a:rPr lang="en-US" altLang="zh-CN" dirty="0"/>
              <a:t>Emission Mechanism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B633F-2D47-4005-B272-FE982030CA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17A4B-A9BE-4C3D-A725-16277F03F5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r>
              <a:rPr lang="en-US" dirty="0"/>
              <a:t> / 80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09D391F-96D1-445D-B63C-EAF249C859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53"/>
          <a:stretch/>
        </p:blipFill>
        <p:spPr bwMode="auto">
          <a:xfrm>
            <a:off x="89570" y="1066800"/>
            <a:ext cx="6006430" cy="164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149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2C0D5A-BA5D-4796-9B8B-C7A731D8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Angular correlation of 2</a:t>
            </a:r>
            <a:r>
              <a:rPr lang="en-US" i="1" dirty="0"/>
              <a:t>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D8CC-F5C6-414D-B4F6-32042339FC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616CA-3C3A-436A-A0B1-2A014A953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39</a:t>
            </a:fld>
            <a:r>
              <a:rPr lang="en-US" dirty="0"/>
              <a:t> / 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4436D-5E69-40F6-9761-F2FB4D2236D1}"/>
              </a:ext>
            </a:extLst>
          </p:cNvPr>
          <p:cNvSpPr txBox="1"/>
          <p:nvPr/>
        </p:nvSpPr>
        <p:spPr>
          <a:xfrm>
            <a:off x="2231455" y="5077377"/>
            <a:ext cx="3514552" cy="3167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4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G. Z. Shi </a:t>
            </a:r>
            <a:r>
              <a:rPr lang="en-US" altLang="zh-CN" sz="14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 103, L061301 (2021).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69A58A-9EE0-4AF1-8FFA-CD1EFDE5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21" y="3462009"/>
            <a:ext cx="2386080" cy="1613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1F54E-7D81-4D35-8B55-C4338762B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790" y="3494068"/>
            <a:ext cx="2633444" cy="1416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35D52-73BE-4C8D-B9E6-31AF515A2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884" y="4949525"/>
            <a:ext cx="2027256" cy="305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CBFFA4-6148-4C67-A1E7-09A7FE488163}"/>
              </a:ext>
            </a:extLst>
          </p:cNvPr>
          <p:cNvSpPr txBox="1"/>
          <p:nvPr/>
        </p:nvSpPr>
        <p:spPr>
          <a:xfrm>
            <a:off x="3325729" y="3816109"/>
            <a:ext cx="132600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S(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zh-CN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Al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C4D83-4B31-4DC0-902A-84E0C0C01DB9}"/>
              </a:ext>
            </a:extLst>
          </p:cNvPr>
          <p:cNvSpPr txBox="1"/>
          <p:nvPr/>
        </p:nvSpPr>
        <p:spPr>
          <a:xfrm>
            <a:off x="6400800" y="3818608"/>
            <a:ext cx="14318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P(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zh-CN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Mg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A305-037E-413C-8EC2-7CBB5006B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210" y="1067941"/>
            <a:ext cx="1970903" cy="1845528"/>
          </a:xfrm>
          <a:prstGeom prst="rect">
            <a:avLst/>
          </a:prstGeom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607E3058-5209-4E16-BFCB-685BA427D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263804" y="1085599"/>
            <a:ext cx="2293623" cy="1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2A5FB1-7224-4E32-9ED2-B7B7D74C21A8}"/>
              </a:ext>
            </a:extLst>
          </p:cNvPr>
          <p:cNvSpPr txBox="1"/>
          <p:nvPr/>
        </p:nvSpPr>
        <p:spPr>
          <a:xfrm>
            <a:off x="5537954" y="3129224"/>
            <a:ext cx="374532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A. A. </a:t>
            </a:r>
            <a:r>
              <a:rPr lang="en-US" sz="1400" dirty="0" err="1">
                <a:latin typeface="Arial Narrow" panose="020B0606020202030204" pitchFamily="34" charset="0"/>
              </a:rPr>
              <a:t>Ciemny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en-US" sz="1400" i="1" dirty="0">
                <a:latin typeface="Arial Narrow" panose="020B0606020202030204" pitchFamily="34" charset="0"/>
              </a:rPr>
              <a:t>et al</a:t>
            </a:r>
            <a:r>
              <a:rPr lang="en-US" sz="1400" dirty="0">
                <a:latin typeface="Arial Narrow" panose="020B0606020202030204" pitchFamily="34" charset="0"/>
              </a:rPr>
              <a:t>., Phys. Rev. C 106, 014317 (2022).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DE7635-C458-445D-92CB-4DF88AA1F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" y="1066800"/>
            <a:ext cx="2757180" cy="32472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039170-21A0-47F4-B9BE-AAD845D9C3C6}"/>
              </a:ext>
            </a:extLst>
          </p:cNvPr>
          <p:cNvSpPr txBox="1"/>
          <p:nvPr/>
        </p:nvSpPr>
        <p:spPr>
          <a:xfrm>
            <a:off x="0" y="4343347"/>
            <a:ext cx="312002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a-DK" sz="1200" dirty="0">
                <a:latin typeface="Arial Narrow" panose="020B0606020202030204" pitchFamily="34" charset="0"/>
              </a:rPr>
              <a:t>G. T. Koldste </a:t>
            </a:r>
            <a:r>
              <a:rPr lang="da-DK" sz="1200" i="1" dirty="0">
                <a:latin typeface="Arial Narrow" panose="020B0606020202030204" pitchFamily="34" charset="0"/>
              </a:rPr>
              <a:t>et al</a:t>
            </a:r>
            <a:r>
              <a:rPr lang="da-DK" sz="1200" dirty="0">
                <a:latin typeface="Arial Narrow" panose="020B0606020202030204" pitchFamily="34" charset="0"/>
              </a:rPr>
              <a:t>., Phys. Rev. C 89, 064315 (2014).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D72173-91F3-49B9-A198-00B5F1F780B9}"/>
              </a:ext>
            </a:extLst>
          </p:cNvPr>
          <p:cNvSpPr txBox="1"/>
          <p:nvPr/>
        </p:nvSpPr>
        <p:spPr>
          <a:xfrm>
            <a:off x="2788899" y="2910970"/>
            <a:ext cx="32830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L. </a:t>
            </a:r>
            <a:r>
              <a:rPr lang="en-US" sz="1400" dirty="0" err="1">
                <a:latin typeface="Arial Narrow" panose="020B0606020202030204" pitchFamily="34" charset="0"/>
              </a:rPr>
              <a:t>Audirac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en-US" sz="1400" i="1" dirty="0">
                <a:latin typeface="Arial Narrow" panose="020B0606020202030204" pitchFamily="34" charset="0"/>
              </a:rPr>
              <a:t>et al</a:t>
            </a:r>
            <a:r>
              <a:rPr lang="en-US" sz="1400" dirty="0">
                <a:latin typeface="Arial Narrow" panose="020B0606020202030204" pitchFamily="34" charset="0"/>
              </a:rPr>
              <a:t>., Eur. Phys. J. A 48, 179 (2012).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B118BF-60AA-4ABF-9347-6CB4981C2DCB}"/>
              </a:ext>
            </a:extLst>
          </p:cNvPr>
          <p:cNvSpPr txBox="1"/>
          <p:nvPr/>
        </p:nvSpPr>
        <p:spPr>
          <a:xfrm>
            <a:off x="5638911" y="5250352"/>
            <a:ext cx="3543406" cy="3167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4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J. J. Liu </a:t>
            </a:r>
            <a:r>
              <a:rPr lang="en-US" altLang="zh-CN" sz="14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4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Lett. 129, 242502 (2022).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AF12D9-0516-4B1F-B231-2DC0095A32E6}"/>
              </a:ext>
            </a:extLst>
          </p:cNvPr>
          <p:cNvSpPr txBox="1"/>
          <p:nvPr/>
        </p:nvSpPr>
        <p:spPr>
          <a:xfrm>
            <a:off x="3263082" y="5657011"/>
            <a:ext cx="5495415" cy="3806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H. Fynbo, E. Jensen, L. J. Sun, FRIB E25036/25037 (pending).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380C5A-3E8B-4719-91EC-9CD283D5F8EA}"/>
              </a:ext>
            </a:extLst>
          </p:cNvPr>
          <p:cNvSpPr txBox="1"/>
          <p:nvPr/>
        </p:nvSpPr>
        <p:spPr>
          <a:xfrm>
            <a:off x="4040279" y="1297856"/>
            <a:ext cx="145584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Cr(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zh-CN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Sc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0467D0-DAAE-4827-8E52-57BBE78927D1}"/>
              </a:ext>
            </a:extLst>
          </p:cNvPr>
          <p:cNvSpPr txBox="1"/>
          <p:nvPr/>
        </p:nvSpPr>
        <p:spPr>
          <a:xfrm>
            <a:off x="440365" y="2622402"/>
            <a:ext cx="137249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Ar(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1700" i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zh-CN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en-US" altLang="zh-CN" sz="17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C78731-A79F-47BC-848F-24E2FEA1C71B}"/>
              </a:ext>
            </a:extLst>
          </p:cNvPr>
          <p:cNvSpPr txBox="1"/>
          <p:nvPr/>
        </p:nvSpPr>
        <p:spPr>
          <a:xfrm>
            <a:off x="6844835" y="2238663"/>
            <a:ext cx="14462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  <a:r>
              <a:rPr lang="en-US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Si(</a:t>
            </a:r>
            <a:r>
              <a:rPr lang="en-US" altLang="zh-CN" sz="17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17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zh-CN" sz="17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r>
              <a:rPr lang="en-US" altLang="zh-CN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</a:t>
            </a:r>
            <a:endParaRPr lang="en-US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7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BE0F27D-9E25-454E-9D91-061CDE911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1143000"/>
            <a:ext cx="8991600" cy="45518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2A3EF9-02AE-4668-A927-38E37184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E8352-E03F-4FB3-8C0A-EAB90BD91B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B0EF5-48C7-4A0F-BC8A-43490E134C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r>
              <a:rPr lang="en-US" dirty="0"/>
              <a:t> / 80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2B26EE1B-C8DE-44E0-B314-CF26C62FC14D}"/>
              </a:ext>
            </a:extLst>
          </p:cNvPr>
          <p:cNvSpPr/>
          <p:nvPr/>
        </p:nvSpPr>
        <p:spPr>
          <a:xfrm>
            <a:off x="4468368" y="1864768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5815C277-3EA1-4E28-B71A-A59C78979945}"/>
              </a:ext>
            </a:extLst>
          </p:cNvPr>
          <p:cNvSpPr/>
          <p:nvPr/>
        </p:nvSpPr>
        <p:spPr>
          <a:xfrm>
            <a:off x="6880860" y="2122824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9ACA7C09-A6AE-4E0C-BA61-13FA619A60EB}"/>
              </a:ext>
            </a:extLst>
          </p:cNvPr>
          <p:cNvSpPr/>
          <p:nvPr/>
        </p:nvSpPr>
        <p:spPr>
          <a:xfrm>
            <a:off x="6582410" y="2226964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36FC3B09-33CD-4428-B3D1-B4FFC975B0F7}"/>
              </a:ext>
            </a:extLst>
          </p:cNvPr>
          <p:cNvSpPr/>
          <p:nvPr/>
        </p:nvSpPr>
        <p:spPr>
          <a:xfrm>
            <a:off x="7500620" y="2235854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18631E66-0A4F-4B1E-86B9-FA2537F018AB}"/>
              </a:ext>
            </a:extLst>
          </p:cNvPr>
          <p:cNvSpPr/>
          <p:nvPr/>
        </p:nvSpPr>
        <p:spPr>
          <a:xfrm>
            <a:off x="2324100" y="2022248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5196356-8C14-48F5-99C2-A210BAB05060}"/>
              </a:ext>
            </a:extLst>
          </p:cNvPr>
          <p:cNvSpPr/>
          <p:nvPr/>
        </p:nvSpPr>
        <p:spPr>
          <a:xfrm>
            <a:off x="1524000" y="1844448"/>
            <a:ext cx="228600" cy="182880"/>
          </a:xfrm>
          <a:prstGeom prst="hear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31AC0-C3F9-4F4A-A47A-D78D55FE2CFF}"/>
              </a:ext>
            </a:extLst>
          </p:cNvPr>
          <p:cNvSpPr txBox="1"/>
          <p:nvPr/>
        </p:nvSpPr>
        <p:spPr>
          <a:xfrm>
            <a:off x="228600" y="3713846"/>
            <a:ext cx="1755609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102 papers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48F36-5BE4-4C68-851E-5EAF28A89675}"/>
              </a:ext>
            </a:extLst>
          </p:cNvPr>
          <p:cNvSpPr txBox="1"/>
          <p:nvPr/>
        </p:nvSpPr>
        <p:spPr>
          <a:xfrm>
            <a:off x="228600" y="4169838"/>
            <a:ext cx="2055371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1308 citations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C2A5A2-E912-4A85-99FF-2B2B8DDE346B}"/>
              </a:ext>
            </a:extLst>
          </p:cNvPr>
          <p:cNvSpPr txBox="1"/>
          <p:nvPr/>
        </p:nvSpPr>
        <p:spPr>
          <a:xfrm>
            <a:off x="228600" y="4625830"/>
            <a:ext cx="2225289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30 </a:t>
            </a:r>
            <a:r>
              <a:rPr lang="en-US" altLang="zh-CN" sz="2000" kern="0" dirty="0">
                <a:solidFill>
                  <a:srgbClr val="C00000"/>
                </a:solidFill>
              </a:rPr>
              <a:t>experiments</a:t>
            </a:r>
            <a:endParaRPr lang="en-US" sz="2000" kern="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B2C360-6B34-4488-AA37-BAB35588C98D}"/>
              </a:ext>
            </a:extLst>
          </p:cNvPr>
          <p:cNvSpPr txBox="1"/>
          <p:nvPr/>
        </p:nvSpPr>
        <p:spPr>
          <a:xfrm>
            <a:off x="228600" y="5081822"/>
            <a:ext cx="2823209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2 </a:t>
            </a:r>
            <a:r>
              <a:rPr lang="en-US" altLang="zh-CN" sz="2000" kern="0" dirty="0">
                <a:solidFill>
                  <a:srgbClr val="C00000"/>
                </a:solidFill>
              </a:rPr>
              <a:t>NSFC </a:t>
            </a:r>
            <a:r>
              <a:rPr lang="en-US" sz="2000" kern="0" dirty="0">
                <a:solidFill>
                  <a:srgbClr val="C00000"/>
                </a:solidFill>
              </a:rPr>
              <a:t>grants as PI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398C7-B941-47A1-9D9A-906F80428E35}"/>
              </a:ext>
            </a:extLst>
          </p:cNvPr>
          <p:cNvSpPr txBox="1"/>
          <p:nvPr/>
        </p:nvSpPr>
        <p:spPr>
          <a:xfrm>
            <a:off x="228600" y="5537814"/>
            <a:ext cx="4475905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srgbClr val="C00000"/>
                </a:solidFill>
              </a:rPr>
              <a:t>1(2) proposals as co-spokesperson</a:t>
            </a:r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87F44077-7D57-4A44-A390-D68B5B9DE53A}"/>
              </a:ext>
            </a:extLst>
          </p:cNvPr>
          <p:cNvSpPr/>
          <p:nvPr/>
        </p:nvSpPr>
        <p:spPr>
          <a:xfrm>
            <a:off x="2537460" y="2115858"/>
            <a:ext cx="228600" cy="182880"/>
          </a:xfrm>
          <a:prstGeom prst="hear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79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B42296-A200-48CB-AC77-117CE6ADC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066800"/>
            <a:ext cx="7315200" cy="14914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D12804-6CBC-47F3-94FC-26F63D59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Coulomb Displacement Energy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5DFA8-AA61-4BFB-8BD9-E8844D63C8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55CC8-F094-4C56-984E-F1C01B6C0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r>
              <a:rPr lang="en-US"/>
              <a:t> / 77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86B3DF-F8CC-47C7-BED2-F3D0FD3D6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557" y="1752600"/>
            <a:ext cx="3668043" cy="42627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15242E-7D1E-4113-A261-5C64B7D12498}"/>
              </a:ext>
            </a:extLst>
          </p:cNvPr>
          <p:cNvSpPr txBox="1"/>
          <p:nvPr/>
        </p:nvSpPr>
        <p:spPr>
          <a:xfrm>
            <a:off x="76200" y="5646031"/>
            <a:ext cx="4578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K. </a:t>
            </a:r>
            <a:r>
              <a:rPr lang="en-US" dirty="0" err="1">
                <a:latin typeface="Arial Narrow" panose="020B0606020202030204" pitchFamily="34" charset="0"/>
              </a:rPr>
              <a:t>Miernik</a:t>
            </a:r>
            <a:r>
              <a:rPr lang="en-US" dirty="0">
                <a:latin typeface="Arial Narrow" panose="020B0606020202030204" pitchFamily="34" charset="0"/>
              </a:rPr>
              <a:t>, Acta Phys. Pol. B 44, 483 (2013).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CCB472-E629-450B-B75F-65EF98F7A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838061"/>
            <a:ext cx="4800600" cy="1124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42EE30-E33E-451C-A72B-E38E116BD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546062"/>
            <a:ext cx="4887097" cy="10927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70F9B4-8E35-4C50-8BC8-B25FFEAF5F55}"/>
              </a:ext>
            </a:extLst>
          </p:cNvPr>
          <p:cNvSpPr txBox="1"/>
          <p:nvPr/>
        </p:nvSpPr>
        <p:spPr>
          <a:xfrm>
            <a:off x="76200" y="3974068"/>
            <a:ext cx="51730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M. S. Antony </a:t>
            </a:r>
            <a:r>
              <a:rPr lang="en-US" i="1" dirty="0">
                <a:latin typeface="Arial Narrow" panose="020B0606020202030204" pitchFamily="34" charset="0"/>
              </a:rPr>
              <a:t>et al</a:t>
            </a:r>
            <a:r>
              <a:rPr lang="en-US" dirty="0">
                <a:latin typeface="Arial Narrow" panose="020B0606020202030204" pitchFamily="34" charset="0"/>
              </a:rPr>
              <a:t>., At. Data Nucl. Data Tables 66, 1 (1997).</a:t>
            </a:r>
          </a:p>
        </p:txBody>
      </p:sp>
    </p:spTree>
    <p:extLst>
      <p:ext uri="{BB962C8B-B14F-4D97-AF65-F5344CB8AC3E}">
        <p14:creationId xmlns:p14="http://schemas.microsoft.com/office/powerpoint/2010/main" val="542636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A12888-D60E-43DF-8E2C-557227BEF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2203" y="1066800"/>
            <a:ext cx="6889397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3EDF17-FD23-4E90-9EB1-9962A6689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25</a:t>
            </a:r>
            <a:r>
              <a:rPr lang="en-US" altLang="zh-CN" dirty="0"/>
              <a:t>Si(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24</a:t>
            </a:r>
            <a:r>
              <a:rPr lang="en-US" altLang="zh-CN" dirty="0"/>
              <a:t>Mg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3C0AA-D155-4807-AE5A-F2297B8238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2C415-E609-4E42-AAE7-B04371E0F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41</a:t>
            </a:fld>
            <a:r>
              <a:rPr lang="en-US" dirty="0"/>
              <a:t> / 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F6A5B-30EB-43A1-AA52-288F6328E471}"/>
              </a:ext>
            </a:extLst>
          </p:cNvPr>
          <p:cNvSpPr txBox="1"/>
          <p:nvPr/>
        </p:nvSpPr>
        <p:spPr>
          <a:xfrm>
            <a:off x="76200" y="5626359"/>
            <a:ext cx="4415568" cy="393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L. J. Sun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., </a:t>
            </a:r>
            <a:r>
              <a:rPr kumimoji="0" lang="da-DK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Phys. Rev. C 103, 014322 (2021).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8CB8EB3D-9CC6-40DF-8569-E44F945B4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6200" y="1091514"/>
            <a:ext cx="2819400" cy="18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4283CB-83A6-444C-9C83-740B902E426B}"/>
              </a:ext>
            </a:extLst>
          </p:cNvPr>
          <p:cNvSpPr txBox="1"/>
          <p:nvPr/>
        </p:nvSpPr>
        <p:spPr>
          <a:xfrm>
            <a:off x="638341" y="3035026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Si(</a:t>
            </a:r>
            <a:r>
              <a:rPr lang="el-GR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altLang="zh-CN" i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zh-CN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Mg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43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409A24-9FFA-4532-8AFF-5EB1D075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Broadening of 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0BDA3-0D0B-4F32-8A8F-5D565374B8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25000-0878-47B6-80EC-780CA00D2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42</a:t>
            </a:fld>
            <a:r>
              <a:rPr lang="en-US" dirty="0"/>
              <a:t> / 80</a:t>
            </a:r>
          </a:p>
        </p:txBody>
      </p:sp>
      <p:sp>
        <p:nvSpPr>
          <p:cNvPr id="6" name="椭圆 2">
            <a:extLst>
              <a:ext uri="{FF2B5EF4-FFF2-40B4-BE49-F238E27FC236}">
                <a16:creationId xmlns:a16="http://schemas.microsoft.com/office/drawing/2014/main" id="{C4441A81-7631-4625-9996-FF3686B9F88F}"/>
              </a:ext>
            </a:extLst>
          </p:cNvPr>
          <p:cNvSpPr/>
          <p:nvPr/>
        </p:nvSpPr>
        <p:spPr>
          <a:xfrm>
            <a:off x="2786224" y="272442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7" name="椭圆 3">
            <a:extLst>
              <a:ext uri="{FF2B5EF4-FFF2-40B4-BE49-F238E27FC236}">
                <a16:creationId xmlns:a16="http://schemas.microsoft.com/office/drawing/2014/main" id="{B7DA52EC-D928-4D28-AFB4-A5FABE084A9D}"/>
              </a:ext>
            </a:extLst>
          </p:cNvPr>
          <p:cNvSpPr/>
          <p:nvPr/>
        </p:nvSpPr>
        <p:spPr>
          <a:xfrm>
            <a:off x="1352499" y="1533243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BE932BE9-892B-4AF0-857E-08873DF45745}"/>
              </a:ext>
            </a:extLst>
          </p:cNvPr>
          <p:cNvSpPr/>
          <p:nvPr/>
        </p:nvSpPr>
        <p:spPr>
          <a:xfrm>
            <a:off x="1670657" y="4099929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" name="燕尾形箭头 5">
            <a:extLst>
              <a:ext uri="{FF2B5EF4-FFF2-40B4-BE49-F238E27FC236}">
                <a16:creationId xmlns:a16="http://schemas.microsoft.com/office/drawing/2014/main" id="{15622DBD-35EE-4A04-9C14-9E3C9134CEB0}"/>
              </a:ext>
            </a:extLst>
          </p:cNvPr>
          <p:cNvSpPr/>
          <p:nvPr/>
        </p:nvSpPr>
        <p:spPr>
          <a:xfrm rot="8785348">
            <a:off x="1947871" y="3774102"/>
            <a:ext cx="842987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0" name="燕尾形箭头 6">
            <a:extLst>
              <a:ext uri="{FF2B5EF4-FFF2-40B4-BE49-F238E27FC236}">
                <a16:creationId xmlns:a16="http://schemas.microsoft.com/office/drawing/2014/main" id="{7B541EDF-A53B-449F-B55D-0040B76859D1}"/>
              </a:ext>
            </a:extLst>
          </p:cNvPr>
          <p:cNvSpPr/>
          <p:nvPr/>
        </p:nvSpPr>
        <p:spPr>
          <a:xfrm rot="13279377">
            <a:off x="1522136" y="2181383"/>
            <a:ext cx="1354260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00B05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6BA7BA69-186E-423B-9FE2-883AA0A14410}"/>
              </a:ext>
            </a:extLst>
          </p:cNvPr>
          <p:cNvSpPr txBox="1"/>
          <p:nvPr/>
        </p:nvSpPr>
        <p:spPr>
          <a:xfrm>
            <a:off x="1046396" y="114001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Positron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2D509ED6-83B3-4469-A50C-93922239DBA3}"/>
              </a:ext>
            </a:extLst>
          </p:cNvPr>
          <p:cNvSpPr txBox="1"/>
          <p:nvPr/>
        </p:nvSpPr>
        <p:spPr>
          <a:xfrm>
            <a:off x="1161870" y="443506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Neutrino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文本框 18">
            <a:extLst>
              <a:ext uri="{FF2B5EF4-FFF2-40B4-BE49-F238E27FC236}">
                <a16:creationId xmlns:a16="http://schemas.microsoft.com/office/drawing/2014/main" id="{CAE13458-58D9-4863-A98D-93CB00714493}"/>
              </a:ext>
            </a:extLst>
          </p:cNvPr>
          <p:cNvSpPr txBox="1"/>
          <p:nvPr/>
        </p:nvSpPr>
        <p:spPr>
          <a:xfrm>
            <a:off x="2756187" y="385576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Precursor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96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3ADCA6-D98B-42C0-B3A9-11B83FFD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Broadening of 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D5D24A-10F7-4A09-9B9A-60F8FA2431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761D1-4AB4-4B6C-9BEF-32BC7631FF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43</a:t>
            </a:fld>
            <a:r>
              <a:rPr lang="en-US" dirty="0"/>
              <a:t> / 80</a:t>
            </a:r>
          </a:p>
        </p:txBody>
      </p:sp>
      <p:sp>
        <p:nvSpPr>
          <p:cNvPr id="6" name="椭圆 2">
            <a:extLst>
              <a:ext uri="{FF2B5EF4-FFF2-40B4-BE49-F238E27FC236}">
                <a16:creationId xmlns:a16="http://schemas.microsoft.com/office/drawing/2014/main" id="{172B763C-9A25-4847-B4A4-B5520C2202E3}"/>
              </a:ext>
            </a:extLst>
          </p:cNvPr>
          <p:cNvSpPr/>
          <p:nvPr/>
        </p:nvSpPr>
        <p:spPr>
          <a:xfrm>
            <a:off x="2786224" y="272442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7" name="椭圆 3">
            <a:extLst>
              <a:ext uri="{FF2B5EF4-FFF2-40B4-BE49-F238E27FC236}">
                <a16:creationId xmlns:a16="http://schemas.microsoft.com/office/drawing/2014/main" id="{2040F56C-9FDF-4406-BC46-68F2CD0587B4}"/>
              </a:ext>
            </a:extLst>
          </p:cNvPr>
          <p:cNvSpPr/>
          <p:nvPr/>
        </p:nvSpPr>
        <p:spPr>
          <a:xfrm>
            <a:off x="1352499" y="1533243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6C19D16F-0F52-44BC-908E-990AC51E1FCB}"/>
              </a:ext>
            </a:extLst>
          </p:cNvPr>
          <p:cNvSpPr/>
          <p:nvPr/>
        </p:nvSpPr>
        <p:spPr>
          <a:xfrm>
            <a:off x="1670657" y="4099929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" name="燕尾形箭头 5">
            <a:extLst>
              <a:ext uri="{FF2B5EF4-FFF2-40B4-BE49-F238E27FC236}">
                <a16:creationId xmlns:a16="http://schemas.microsoft.com/office/drawing/2014/main" id="{D005858D-518B-4958-8F6D-CDE10E905CBD}"/>
              </a:ext>
            </a:extLst>
          </p:cNvPr>
          <p:cNvSpPr/>
          <p:nvPr/>
        </p:nvSpPr>
        <p:spPr>
          <a:xfrm rot="8785348">
            <a:off x="1947871" y="3774102"/>
            <a:ext cx="842987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0" name="燕尾形箭头 6">
            <a:extLst>
              <a:ext uri="{FF2B5EF4-FFF2-40B4-BE49-F238E27FC236}">
                <a16:creationId xmlns:a16="http://schemas.microsoft.com/office/drawing/2014/main" id="{8CFC7F4A-1614-40A9-B06A-7F42B5A5B236}"/>
              </a:ext>
            </a:extLst>
          </p:cNvPr>
          <p:cNvSpPr/>
          <p:nvPr/>
        </p:nvSpPr>
        <p:spPr>
          <a:xfrm rot="13279377">
            <a:off x="1522136" y="2181383"/>
            <a:ext cx="1354260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00B05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42D7B69A-E6BD-481D-9545-8DD93C614D48}"/>
              </a:ext>
            </a:extLst>
          </p:cNvPr>
          <p:cNvSpPr/>
          <p:nvPr/>
        </p:nvSpPr>
        <p:spPr>
          <a:xfrm>
            <a:off x="4504768" y="272442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cxnSp>
        <p:nvCxnSpPr>
          <p:cNvPr id="12" name="直接箭头连接符 10">
            <a:extLst>
              <a:ext uri="{FF2B5EF4-FFF2-40B4-BE49-F238E27FC236}">
                <a16:creationId xmlns:a16="http://schemas.microsoft.com/office/drawing/2014/main" id="{733B499A-FB6C-4806-AF0E-0AA14354DD8C}"/>
              </a:ext>
            </a:extLst>
          </p:cNvPr>
          <p:cNvCxnSpPr/>
          <p:nvPr/>
        </p:nvCxnSpPr>
        <p:spPr>
          <a:xfrm>
            <a:off x="3866740" y="3239180"/>
            <a:ext cx="535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文本框 20">
            <a:extLst>
              <a:ext uri="{FF2B5EF4-FFF2-40B4-BE49-F238E27FC236}">
                <a16:creationId xmlns:a16="http://schemas.microsoft.com/office/drawing/2014/main" id="{32884C8F-0A46-4264-9444-270A276DA8BE}"/>
              </a:ext>
            </a:extLst>
          </p:cNvPr>
          <p:cNvSpPr txBox="1"/>
          <p:nvPr/>
        </p:nvSpPr>
        <p:spPr>
          <a:xfrm>
            <a:off x="1046396" y="114001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Positron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F5B9F526-0C48-426E-8045-A7DFFD06F803}"/>
              </a:ext>
            </a:extLst>
          </p:cNvPr>
          <p:cNvSpPr txBox="1"/>
          <p:nvPr/>
        </p:nvSpPr>
        <p:spPr>
          <a:xfrm>
            <a:off x="1161870" y="443506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Neutrino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1F0E4463-6D4B-499C-80FE-9F1AC1A12FA3}"/>
              </a:ext>
            </a:extLst>
          </p:cNvPr>
          <p:cNvSpPr txBox="1"/>
          <p:nvPr/>
        </p:nvSpPr>
        <p:spPr>
          <a:xfrm>
            <a:off x="5598375" y="303505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Daughter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71DA93FF-621E-43D1-AF36-100243BFB6C9}"/>
              </a:ext>
            </a:extLst>
          </p:cNvPr>
          <p:cNvSpPr txBox="1"/>
          <p:nvPr/>
        </p:nvSpPr>
        <p:spPr>
          <a:xfrm>
            <a:off x="2756187" y="385576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Precursor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04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17BF99-2724-48AF-A622-5B039FE7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Broadening of 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39A49-E520-4C09-A5C4-88D073FB9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BD6C5-7F83-42CC-BCA8-AE56708A97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44</a:t>
            </a:fld>
            <a:r>
              <a:rPr lang="en-US" dirty="0"/>
              <a:t> / 80</a:t>
            </a:r>
          </a:p>
        </p:txBody>
      </p:sp>
      <p:sp>
        <p:nvSpPr>
          <p:cNvPr id="6" name="燕尾形箭头 1">
            <a:extLst>
              <a:ext uri="{FF2B5EF4-FFF2-40B4-BE49-F238E27FC236}">
                <a16:creationId xmlns:a16="http://schemas.microsoft.com/office/drawing/2014/main" id="{20FD290F-3AD6-404E-B45F-7C993EC37CBE}"/>
              </a:ext>
            </a:extLst>
          </p:cNvPr>
          <p:cNvSpPr/>
          <p:nvPr/>
        </p:nvSpPr>
        <p:spPr>
          <a:xfrm rot="16200000">
            <a:off x="4451666" y="1991210"/>
            <a:ext cx="1079505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椭圆 2">
            <a:extLst>
              <a:ext uri="{FF2B5EF4-FFF2-40B4-BE49-F238E27FC236}">
                <a16:creationId xmlns:a16="http://schemas.microsoft.com/office/drawing/2014/main" id="{77DF46AE-3139-42EC-B2F1-92DC1B01629D}"/>
              </a:ext>
            </a:extLst>
          </p:cNvPr>
          <p:cNvSpPr/>
          <p:nvPr/>
        </p:nvSpPr>
        <p:spPr>
          <a:xfrm>
            <a:off x="2786224" y="272442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8" name="椭圆 3">
            <a:extLst>
              <a:ext uri="{FF2B5EF4-FFF2-40B4-BE49-F238E27FC236}">
                <a16:creationId xmlns:a16="http://schemas.microsoft.com/office/drawing/2014/main" id="{B0DEAF23-0B1A-4800-AF85-59DAD74635BE}"/>
              </a:ext>
            </a:extLst>
          </p:cNvPr>
          <p:cNvSpPr/>
          <p:nvPr/>
        </p:nvSpPr>
        <p:spPr>
          <a:xfrm>
            <a:off x="1352499" y="1533243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DC98C22B-966D-451D-B644-AB0ED35A8026}"/>
              </a:ext>
            </a:extLst>
          </p:cNvPr>
          <p:cNvSpPr/>
          <p:nvPr/>
        </p:nvSpPr>
        <p:spPr>
          <a:xfrm>
            <a:off x="1670657" y="4099929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0" name="燕尾形箭头 5">
            <a:extLst>
              <a:ext uri="{FF2B5EF4-FFF2-40B4-BE49-F238E27FC236}">
                <a16:creationId xmlns:a16="http://schemas.microsoft.com/office/drawing/2014/main" id="{7AE3CF16-F73B-4184-A4AE-B2270E98606B}"/>
              </a:ext>
            </a:extLst>
          </p:cNvPr>
          <p:cNvSpPr/>
          <p:nvPr/>
        </p:nvSpPr>
        <p:spPr>
          <a:xfrm rot="8785348">
            <a:off x="1947871" y="3774102"/>
            <a:ext cx="842987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燕尾形箭头 6">
            <a:extLst>
              <a:ext uri="{FF2B5EF4-FFF2-40B4-BE49-F238E27FC236}">
                <a16:creationId xmlns:a16="http://schemas.microsoft.com/office/drawing/2014/main" id="{C5B39010-673C-4B0B-8DC4-57B4A47AF628}"/>
              </a:ext>
            </a:extLst>
          </p:cNvPr>
          <p:cNvSpPr/>
          <p:nvPr/>
        </p:nvSpPr>
        <p:spPr>
          <a:xfrm rot="13279377">
            <a:off x="1522136" y="2181383"/>
            <a:ext cx="1354260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00B05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7FC8BD77-70ED-4E9B-A7A2-016883A8368B}"/>
              </a:ext>
            </a:extLst>
          </p:cNvPr>
          <p:cNvSpPr/>
          <p:nvPr/>
        </p:nvSpPr>
        <p:spPr>
          <a:xfrm>
            <a:off x="4504768" y="272442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3" name="椭圆 8">
            <a:extLst>
              <a:ext uri="{FF2B5EF4-FFF2-40B4-BE49-F238E27FC236}">
                <a16:creationId xmlns:a16="http://schemas.microsoft.com/office/drawing/2014/main" id="{1ECAF0EB-B1F7-491B-B230-2E049F12C007}"/>
              </a:ext>
            </a:extLst>
          </p:cNvPr>
          <p:cNvSpPr/>
          <p:nvPr/>
        </p:nvSpPr>
        <p:spPr>
          <a:xfrm>
            <a:off x="4837203" y="1150133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cxnSp>
        <p:nvCxnSpPr>
          <p:cNvPr id="14" name="直接箭头连接符 10">
            <a:extLst>
              <a:ext uri="{FF2B5EF4-FFF2-40B4-BE49-F238E27FC236}">
                <a16:creationId xmlns:a16="http://schemas.microsoft.com/office/drawing/2014/main" id="{5D4974E2-661A-40E7-8083-6FC8380C7BB4}"/>
              </a:ext>
            </a:extLst>
          </p:cNvPr>
          <p:cNvCxnSpPr/>
          <p:nvPr/>
        </p:nvCxnSpPr>
        <p:spPr>
          <a:xfrm>
            <a:off x="3866740" y="3239180"/>
            <a:ext cx="535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文本框 20">
            <a:extLst>
              <a:ext uri="{FF2B5EF4-FFF2-40B4-BE49-F238E27FC236}">
                <a16:creationId xmlns:a16="http://schemas.microsoft.com/office/drawing/2014/main" id="{34C9547A-F598-4D6C-A0CC-08D87473490E}"/>
              </a:ext>
            </a:extLst>
          </p:cNvPr>
          <p:cNvSpPr txBox="1"/>
          <p:nvPr/>
        </p:nvSpPr>
        <p:spPr>
          <a:xfrm>
            <a:off x="1046396" y="114001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Positron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id="{4C87BDA7-6A00-48E5-89A7-14871A422CD0}"/>
              </a:ext>
            </a:extLst>
          </p:cNvPr>
          <p:cNvSpPr txBox="1"/>
          <p:nvPr/>
        </p:nvSpPr>
        <p:spPr>
          <a:xfrm>
            <a:off x="1161870" y="443506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Neutrino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文本框 24">
            <a:extLst>
              <a:ext uri="{FF2B5EF4-FFF2-40B4-BE49-F238E27FC236}">
                <a16:creationId xmlns:a16="http://schemas.microsoft.com/office/drawing/2014/main" id="{8A692BE8-704A-47F2-BEDF-5A98992864AA}"/>
              </a:ext>
            </a:extLst>
          </p:cNvPr>
          <p:cNvSpPr txBox="1"/>
          <p:nvPr/>
        </p:nvSpPr>
        <p:spPr>
          <a:xfrm>
            <a:off x="5209697" y="110616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Proton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椭圆 28">
            <a:extLst>
              <a:ext uri="{FF2B5EF4-FFF2-40B4-BE49-F238E27FC236}">
                <a16:creationId xmlns:a16="http://schemas.microsoft.com/office/drawing/2014/main" id="{19098E68-A721-4EC8-9F8E-FD778EBAB28B}"/>
              </a:ext>
            </a:extLst>
          </p:cNvPr>
          <p:cNvSpPr/>
          <p:nvPr/>
        </p:nvSpPr>
        <p:spPr>
          <a:xfrm>
            <a:off x="4504768" y="455876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9" name="文本框 30">
            <a:extLst>
              <a:ext uri="{FF2B5EF4-FFF2-40B4-BE49-F238E27FC236}">
                <a16:creationId xmlns:a16="http://schemas.microsoft.com/office/drawing/2014/main" id="{B201F39E-0F63-40E2-B266-3DF8D506B106}"/>
              </a:ext>
            </a:extLst>
          </p:cNvPr>
          <p:cNvSpPr txBox="1"/>
          <p:nvPr/>
        </p:nvSpPr>
        <p:spPr>
          <a:xfrm>
            <a:off x="4628176" y="569977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Recoil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35">
            <a:extLst>
              <a:ext uri="{FF2B5EF4-FFF2-40B4-BE49-F238E27FC236}">
                <a16:creationId xmlns:a16="http://schemas.microsoft.com/office/drawing/2014/main" id="{A70C46F6-F17A-420C-951D-BBA93F9C9BE4}"/>
              </a:ext>
            </a:extLst>
          </p:cNvPr>
          <p:cNvCxnSpPr/>
          <p:nvPr/>
        </p:nvCxnSpPr>
        <p:spPr>
          <a:xfrm>
            <a:off x="4991418" y="3892884"/>
            <a:ext cx="0" cy="515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8">
            <a:extLst>
              <a:ext uri="{FF2B5EF4-FFF2-40B4-BE49-F238E27FC236}">
                <a16:creationId xmlns:a16="http://schemas.microsoft.com/office/drawing/2014/main" id="{1C801328-1E3F-4A4F-B20B-BEA1A756F2F2}"/>
              </a:ext>
            </a:extLst>
          </p:cNvPr>
          <p:cNvSpPr txBox="1"/>
          <p:nvPr/>
        </p:nvSpPr>
        <p:spPr>
          <a:xfrm>
            <a:off x="5598375" y="303505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Daughter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4FC6C580-D2C5-4E4A-8B67-FF271F4BAC30}"/>
              </a:ext>
            </a:extLst>
          </p:cNvPr>
          <p:cNvSpPr txBox="1"/>
          <p:nvPr/>
        </p:nvSpPr>
        <p:spPr>
          <a:xfrm>
            <a:off x="2756187" y="385576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Precursor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6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FEB6B5-D7AB-4C5A-A810-5599CA11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Broadening of 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174B5-2B49-4CEB-AD66-82F3BBAB48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C6B8C-2A6E-46B1-820E-BAAAA9D222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45</a:t>
            </a:fld>
            <a:r>
              <a:rPr lang="en-US" dirty="0"/>
              <a:t> / 80</a:t>
            </a:r>
          </a:p>
        </p:txBody>
      </p:sp>
      <p:sp>
        <p:nvSpPr>
          <p:cNvPr id="6" name="燕尾形箭头 1">
            <a:extLst>
              <a:ext uri="{FF2B5EF4-FFF2-40B4-BE49-F238E27FC236}">
                <a16:creationId xmlns:a16="http://schemas.microsoft.com/office/drawing/2014/main" id="{4951E43E-D02D-4730-996E-DDF72C2E30C7}"/>
              </a:ext>
            </a:extLst>
          </p:cNvPr>
          <p:cNvSpPr/>
          <p:nvPr/>
        </p:nvSpPr>
        <p:spPr>
          <a:xfrm rot="16200000">
            <a:off x="4451666" y="1991210"/>
            <a:ext cx="1079505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椭圆 2">
            <a:extLst>
              <a:ext uri="{FF2B5EF4-FFF2-40B4-BE49-F238E27FC236}">
                <a16:creationId xmlns:a16="http://schemas.microsoft.com/office/drawing/2014/main" id="{BC18E649-4374-4AE8-A52F-3BBEA22A1967}"/>
              </a:ext>
            </a:extLst>
          </p:cNvPr>
          <p:cNvSpPr/>
          <p:nvPr/>
        </p:nvSpPr>
        <p:spPr>
          <a:xfrm>
            <a:off x="2786224" y="272442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chemeClr val="accent6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8" name="椭圆 3">
            <a:extLst>
              <a:ext uri="{FF2B5EF4-FFF2-40B4-BE49-F238E27FC236}">
                <a16:creationId xmlns:a16="http://schemas.microsoft.com/office/drawing/2014/main" id="{D4C740E4-533E-4780-A3C1-B3C583F8D2C7}"/>
              </a:ext>
            </a:extLst>
          </p:cNvPr>
          <p:cNvSpPr/>
          <p:nvPr/>
        </p:nvSpPr>
        <p:spPr>
          <a:xfrm>
            <a:off x="1352499" y="1533243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2DBCC906-7ACF-4633-9600-49A27D5D03AE}"/>
              </a:ext>
            </a:extLst>
          </p:cNvPr>
          <p:cNvSpPr/>
          <p:nvPr/>
        </p:nvSpPr>
        <p:spPr>
          <a:xfrm>
            <a:off x="1670657" y="4099929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0" name="燕尾形箭头 5">
            <a:extLst>
              <a:ext uri="{FF2B5EF4-FFF2-40B4-BE49-F238E27FC236}">
                <a16:creationId xmlns:a16="http://schemas.microsoft.com/office/drawing/2014/main" id="{816F7DD4-71AE-4D2B-BC26-26F3E3F8FFA0}"/>
              </a:ext>
            </a:extLst>
          </p:cNvPr>
          <p:cNvSpPr/>
          <p:nvPr/>
        </p:nvSpPr>
        <p:spPr>
          <a:xfrm rot="8785348">
            <a:off x="1947871" y="3774102"/>
            <a:ext cx="842987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燕尾形箭头 6">
            <a:extLst>
              <a:ext uri="{FF2B5EF4-FFF2-40B4-BE49-F238E27FC236}">
                <a16:creationId xmlns:a16="http://schemas.microsoft.com/office/drawing/2014/main" id="{9D935631-FB7A-4431-A63D-2C42705E1524}"/>
              </a:ext>
            </a:extLst>
          </p:cNvPr>
          <p:cNvSpPr/>
          <p:nvPr/>
        </p:nvSpPr>
        <p:spPr>
          <a:xfrm rot="13279377">
            <a:off x="1522136" y="2181383"/>
            <a:ext cx="1354260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00B050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3A39A7D9-51EB-4814-9C5D-5455DE575553}"/>
              </a:ext>
            </a:extLst>
          </p:cNvPr>
          <p:cNvSpPr/>
          <p:nvPr/>
        </p:nvSpPr>
        <p:spPr>
          <a:xfrm>
            <a:off x="4504768" y="272442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3" name="椭圆 8">
            <a:extLst>
              <a:ext uri="{FF2B5EF4-FFF2-40B4-BE49-F238E27FC236}">
                <a16:creationId xmlns:a16="http://schemas.microsoft.com/office/drawing/2014/main" id="{ADD9CB55-2BE7-4C2B-9943-4EEAFDB35A36}"/>
              </a:ext>
            </a:extLst>
          </p:cNvPr>
          <p:cNvSpPr/>
          <p:nvPr/>
        </p:nvSpPr>
        <p:spPr>
          <a:xfrm>
            <a:off x="4837203" y="1150133"/>
            <a:ext cx="308430" cy="308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cxnSp>
        <p:nvCxnSpPr>
          <p:cNvPr id="14" name="直接箭头连接符 10">
            <a:extLst>
              <a:ext uri="{FF2B5EF4-FFF2-40B4-BE49-F238E27FC236}">
                <a16:creationId xmlns:a16="http://schemas.microsoft.com/office/drawing/2014/main" id="{DEA86F0B-6248-4B71-89FA-1C8075CD357B}"/>
              </a:ext>
            </a:extLst>
          </p:cNvPr>
          <p:cNvCxnSpPr/>
          <p:nvPr/>
        </p:nvCxnSpPr>
        <p:spPr>
          <a:xfrm>
            <a:off x="3866740" y="3239180"/>
            <a:ext cx="535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燕尾形箭头 11">
            <a:extLst>
              <a:ext uri="{FF2B5EF4-FFF2-40B4-BE49-F238E27FC236}">
                <a16:creationId xmlns:a16="http://schemas.microsoft.com/office/drawing/2014/main" id="{321FDAC7-225E-41CB-AF4D-A65B5D79AD1D}"/>
              </a:ext>
            </a:extLst>
          </p:cNvPr>
          <p:cNvSpPr/>
          <p:nvPr/>
        </p:nvSpPr>
        <p:spPr>
          <a:xfrm rot="20009598">
            <a:off x="5554911" y="4482550"/>
            <a:ext cx="1079505" cy="237565"/>
          </a:xfrm>
          <a:prstGeom prst="notched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1000">
                <a:srgbClr val="FF00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6" name="文本框 20">
            <a:extLst>
              <a:ext uri="{FF2B5EF4-FFF2-40B4-BE49-F238E27FC236}">
                <a16:creationId xmlns:a16="http://schemas.microsoft.com/office/drawing/2014/main" id="{B2FFFFC7-703C-4E6F-9FB9-E38A60BF4CF9}"/>
              </a:ext>
            </a:extLst>
          </p:cNvPr>
          <p:cNvSpPr txBox="1"/>
          <p:nvPr/>
        </p:nvSpPr>
        <p:spPr>
          <a:xfrm>
            <a:off x="1046396" y="114001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Positron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690EEF55-C2A3-48CF-A721-755F50F81312}"/>
              </a:ext>
            </a:extLst>
          </p:cNvPr>
          <p:cNvSpPr txBox="1"/>
          <p:nvPr/>
        </p:nvSpPr>
        <p:spPr>
          <a:xfrm>
            <a:off x="1161870" y="443506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Neutrino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id="{6C24A430-3E92-4BA3-A424-D92F2AA4747D}"/>
              </a:ext>
            </a:extLst>
          </p:cNvPr>
          <p:cNvSpPr txBox="1"/>
          <p:nvPr/>
        </p:nvSpPr>
        <p:spPr>
          <a:xfrm>
            <a:off x="5209697" y="110616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Proton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椭圆 28">
            <a:extLst>
              <a:ext uri="{FF2B5EF4-FFF2-40B4-BE49-F238E27FC236}">
                <a16:creationId xmlns:a16="http://schemas.microsoft.com/office/drawing/2014/main" id="{661BC616-2FA3-42A5-880A-2BF8F879BE35}"/>
              </a:ext>
            </a:extLst>
          </p:cNvPr>
          <p:cNvSpPr/>
          <p:nvPr/>
        </p:nvSpPr>
        <p:spPr>
          <a:xfrm>
            <a:off x="4504768" y="455876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8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0" name="文本框 30">
            <a:extLst>
              <a:ext uri="{FF2B5EF4-FFF2-40B4-BE49-F238E27FC236}">
                <a16:creationId xmlns:a16="http://schemas.microsoft.com/office/drawing/2014/main" id="{12975610-07C8-4A14-89E6-F3C15BFCA473}"/>
              </a:ext>
            </a:extLst>
          </p:cNvPr>
          <p:cNvSpPr txBox="1"/>
          <p:nvPr/>
        </p:nvSpPr>
        <p:spPr>
          <a:xfrm>
            <a:off x="4628176" y="569977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Recoil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文本框 31">
            <a:extLst>
              <a:ext uri="{FF2B5EF4-FFF2-40B4-BE49-F238E27FC236}">
                <a16:creationId xmlns:a16="http://schemas.microsoft.com/office/drawing/2014/main" id="{E905CD79-B154-47BD-998A-B24277F0C2DA}"/>
              </a:ext>
            </a:extLst>
          </p:cNvPr>
          <p:cNvSpPr txBox="1"/>
          <p:nvPr/>
        </p:nvSpPr>
        <p:spPr>
          <a:xfrm>
            <a:off x="6008082" y="4183718"/>
            <a:ext cx="2146742" cy="87203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i="1" dirty="0">
                <a:latin typeface="+mj-lt"/>
                <a:cs typeface="Times New Roman" panose="02020603050405020304" pitchFamily="18" charset="0"/>
              </a:rPr>
              <a:t>γ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 ray   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with a Doppler shift</a:t>
            </a:r>
          </a:p>
        </p:txBody>
      </p:sp>
      <p:cxnSp>
        <p:nvCxnSpPr>
          <p:cNvPr id="22" name="直接箭头连接符 35">
            <a:extLst>
              <a:ext uri="{FF2B5EF4-FFF2-40B4-BE49-F238E27FC236}">
                <a16:creationId xmlns:a16="http://schemas.microsoft.com/office/drawing/2014/main" id="{78656358-DF94-4622-B831-57FB2D9B90ED}"/>
              </a:ext>
            </a:extLst>
          </p:cNvPr>
          <p:cNvCxnSpPr/>
          <p:nvPr/>
        </p:nvCxnSpPr>
        <p:spPr>
          <a:xfrm>
            <a:off x="4991418" y="3892884"/>
            <a:ext cx="0" cy="515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18">
            <a:extLst>
              <a:ext uri="{FF2B5EF4-FFF2-40B4-BE49-F238E27FC236}">
                <a16:creationId xmlns:a16="http://schemas.microsoft.com/office/drawing/2014/main" id="{879AC2D0-D798-46A4-BEC3-616D8D9CF414}"/>
              </a:ext>
            </a:extLst>
          </p:cNvPr>
          <p:cNvSpPr txBox="1"/>
          <p:nvPr/>
        </p:nvSpPr>
        <p:spPr>
          <a:xfrm>
            <a:off x="5598375" y="303505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Daughter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1B7324C5-2ED4-4132-9A73-B0AE8C33A433}"/>
              </a:ext>
            </a:extLst>
          </p:cNvPr>
          <p:cNvSpPr txBox="1"/>
          <p:nvPr/>
        </p:nvSpPr>
        <p:spPr>
          <a:xfrm>
            <a:off x="2756187" y="385576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Precursor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27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711404-0EA1-48AE-91C1-C5E88F30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25</a:t>
            </a:r>
            <a:r>
              <a:rPr lang="en-US" altLang="zh-CN" dirty="0"/>
              <a:t>Si(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24</a:t>
            </a:r>
            <a:r>
              <a:rPr lang="en-US" altLang="zh-CN" dirty="0"/>
              <a:t>Mg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EA896-9297-495A-B4F7-2FA05EF345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DDFE3-7B50-4E5E-B5FA-9B8E369BD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46</a:t>
            </a:fld>
            <a:r>
              <a:rPr lang="en-US" dirty="0"/>
              <a:t> / 80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A3F292D-06AD-4AFF-8A38-F76CA93A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75728"/>
            <a:ext cx="7772400" cy="23532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24ADE4-0A79-4BCB-91E5-0A98B7FF445F}"/>
              </a:ext>
            </a:extLst>
          </p:cNvPr>
          <p:cNvSpPr txBox="1"/>
          <p:nvPr/>
        </p:nvSpPr>
        <p:spPr>
          <a:xfrm>
            <a:off x="76200" y="5626359"/>
            <a:ext cx="4415568" cy="393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L. J. Sun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., </a:t>
            </a:r>
            <a:r>
              <a:rPr kumimoji="0" lang="da-DK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Phys. Rev. C 103, 014322 (2021).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83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711404-0EA1-48AE-91C1-C5E88F30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25</a:t>
            </a:r>
            <a:r>
              <a:rPr lang="en-US" altLang="zh-CN" dirty="0"/>
              <a:t>Si(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24</a:t>
            </a:r>
            <a:r>
              <a:rPr lang="en-US" altLang="zh-CN" dirty="0"/>
              <a:t>Mg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EA896-9297-495A-B4F7-2FA05EF345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DDFE3-7B50-4E5E-B5FA-9B8E369BD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47</a:t>
            </a:fld>
            <a:r>
              <a:rPr lang="en-US" dirty="0"/>
              <a:t> / 80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A3F292D-06AD-4AFF-8A38-F76CA93A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75728"/>
            <a:ext cx="7772400" cy="23532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24ADE4-0A79-4BCB-91E5-0A98B7FF445F}"/>
              </a:ext>
            </a:extLst>
          </p:cNvPr>
          <p:cNvSpPr txBox="1"/>
          <p:nvPr/>
        </p:nvSpPr>
        <p:spPr>
          <a:xfrm>
            <a:off x="76200" y="5626359"/>
            <a:ext cx="4415568" cy="393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L. J. Sun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., </a:t>
            </a:r>
            <a:r>
              <a:rPr kumimoji="0" lang="da-DK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Phys. Rev. C 103, 014322 (2021).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E465-9F7A-4DB8-9389-5BC34A0B9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82013"/>
            <a:ext cx="7772400" cy="23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844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87714-B260-4A3D-B757-7FD132D3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Broadening of 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l-GR" altLang="zh-CN" i="1" dirty="0"/>
              <a:t>γ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51101-09AC-41EF-9D4F-D4053810A5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8B80AF-BE2E-47F8-80C0-747858A96F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48</a:t>
            </a:fld>
            <a:r>
              <a:rPr lang="en-US" dirty="0"/>
              <a:t> / 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0F35E7-1E81-4F63-84AA-3420B5581087}"/>
              </a:ext>
            </a:extLst>
          </p:cNvPr>
          <p:cNvSpPr txBox="1"/>
          <p:nvPr/>
        </p:nvSpPr>
        <p:spPr>
          <a:xfrm>
            <a:off x="76200" y="5626359"/>
            <a:ext cx="4415568" cy="393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L. J. Sun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et al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., </a:t>
            </a:r>
            <a:r>
              <a:rPr kumimoji="0" lang="da-DK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Cambria" panose="02040503050406030204" pitchFamily="18" charset="0"/>
              </a:rPr>
              <a:t>Phys. Rev. C 103, 014322 (2021).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cxnSp>
        <p:nvCxnSpPr>
          <p:cNvPr id="29" name="直接连接符 9">
            <a:extLst>
              <a:ext uri="{FF2B5EF4-FFF2-40B4-BE49-F238E27FC236}">
                <a16:creationId xmlns:a16="http://schemas.microsoft.com/office/drawing/2014/main" id="{B6D47D3E-5EBC-4F6D-9098-67732B65315C}"/>
              </a:ext>
            </a:extLst>
          </p:cNvPr>
          <p:cNvCxnSpPr>
            <a:cxnSpLocks/>
          </p:cNvCxnSpPr>
          <p:nvPr/>
        </p:nvCxnSpPr>
        <p:spPr>
          <a:xfrm>
            <a:off x="5395254" y="5627641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32">
            <a:extLst>
              <a:ext uri="{FF2B5EF4-FFF2-40B4-BE49-F238E27FC236}">
                <a16:creationId xmlns:a16="http://schemas.microsoft.com/office/drawing/2014/main" id="{D5E61BF0-9EE6-427E-B405-4D6FE4044A90}"/>
              </a:ext>
            </a:extLst>
          </p:cNvPr>
          <p:cNvCxnSpPr/>
          <p:nvPr/>
        </p:nvCxnSpPr>
        <p:spPr>
          <a:xfrm>
            <a:off x="7749654" y="1371600"/>
            <a:ext cx="1241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5">
            <a:extLst>
              <a:ext uri="{FF2B5EF4-FFF2-40B4-BE49-F238E27FC236}">
                <a16:creationId xmlns:a16="http://schemas.microsoft.com/office/drawing/2014/main" id="{A17BA0F1-8F96-4DCD-A825-B129F65CB5EF}"/>
              </a:ext>
            </a:extLst>
          </p:cNvPr>
          <p:cNvSpPr txBox="1"/>
          <p:nvPr/>
        </p:nvSpPr>
        <p:spPr>
          <a:xfrm>
            <a:off x="7926771" y="1371600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接连接符 39">
            <a:extLst>
              <a:ext uri="{FF2B5EF4-FFF2-40B4-BE49-F238E27FC236}">
                <a16:creationId xmlns:a16="http://schemas.microsoft.com/office/drawing/2014/main" id="{91B31044-99EA-422D-9934-8745281E6433}"/>
              </a:ext>
            </a:extLst>
          </p:cNvPr>
          <p:cNvCxnSpPr>
            <a:cxnSpLocks/>
          </p:cNvCxnSpPr>
          <p:nvPr/>
        </p:nvCxnSpPr>
        <p:spPr>
          <a:xfrm flipV="1">
            <a:off x="5395254" y="2602093"/>
            <a:ext cx="1440000" cy="37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65">
            <a:extLst>
              <a:ext uri="{FF2B5EF4-FFF2-40B4-BE49-F238E27FC236}">
                <a16:creationId xmlns:a16="http://schemas.microsoft.com/office/drawing/2014/main" id="{650BC36A-0C02-4CD8-A525-B6240FC9364F}"/>
              </a:ext>
            </a:extLst>
          </p:cNvPr>
          <p:cNvCxnSpPr>
            <a:cxnSpLocks/>
          </p:cNvCxnSpPr>
          <p:nvPr/>
        </p:nvCxnSpPr>
        <p:spPr>
          <a:xfrm>
            <a:off x="5395254" y="4585156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79">
            <a:extLst>
              <a:ext uri="{FF2B5EF4-FFF2-40B4-BE49-F238E27FC236}">
                <a16:creationId xmlns:a16="http://schemas.microsoft.com/office/drawing/2014/main" id="{8132CCC2-CE42-4889-A7C8-10107162C459}"/>
              </a:ext>
            </a:extLst>
          </p:cNvPr>
          <p:cNvCxnSpPr>
            <a:cxnSpLocks/>
          </p:cNvCxnSpPr>
          <p:nvPr/>
        </p:nvCxnSpPr>
        <p:spPr>
          <a:xfrm flipH="1">
            <a:off x="7010400" y="1748975"/>
            <a:ext cx="739256" cy="460825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79">
            <a:extLst>
              <a:ext uri="{FF2B5EF4-FFF2-40B4-BE49-F238E27FC236}">
                <a16:creationId xmlns:a16="http://schemas.microsoft.com/office/drawing/2014/main" id="{A1DC1250-AEED-468F-8832-33C4AB43F14F}"/>
              </a:ext>
            </a:extLst>
          </p:cNvPr>
          <p:cNvCxnSpPr>
            <a:cxnSpLocks/>
          </p:cNvCxnSpPr>
          <p:nvPr/>
        </p:nvCxnSpPr>
        <p:spPr>
          <a:xfrm>
            <a:off x="7749654" y="1371600"/>
            <a:ext cx="0" cy="379120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65">
            <a:extLst>
              <a:ext uri="{FF2B5EF4-FFF2-40B4-BE49-F238E27FC236}">
                <a16:creationId xmlns:a16="http://schemas.microsoft.com/office/drawing/2014/main" id="{52DA68FB-289E-413F-9772-4645AB7458F8}"/>
              </a:ext>
            </a:extLst>
          </p:cNvPr>
          <p:cNvCxnSpPr>
            <a:cxnSpLocks/>
          </p:cNvCxnSpPr>
          <p:nvPr/>
        </p:nvCxnSpPr>
        <p:spPr>
          <a:xfrm>
            <a:off x="2522400" y="4211471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62">
            <a:extLst>
              <a:ext uri="{FF2B5EF4-FFF2-40B4-BE49-F238E27FC236}">
                <a16:creationId xmlns:a16="http://schemas.microsoft.com/office/drawing/2014/main" id="{9BC5D843-2759-4C85-988C-C9F18849AF29}"/>
              </a:ext>
            </a:extLst>
          </p:cNvPr>
          <p:cNvCxnSpPr>
            <a:cxnSpLocks/>
          </p:cNvCxnSpPr>
          <p:nvPr/>
        </p:nvCxnSpPr>
        <p:spPr>
          <a:xfrm>
            <a:off x="2522400" y="3200400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19">
            <a:extLst>
              <a:ext uri="{FF2B5EF4-FFF2-40B4-BE49-F238E27FC236}">
                <a16:creationId xmlns:a16="http://schemas.microsoft.com/office/drawing/2014/main" id="{7E5872DB-53F9-4D57-972A-FD1CBEC800ED}"/>
              </a:ext>
            </a:extLst>
          </p:cNvPr>
          <p:cNvCxnSpPr>
            <a:cxnSpLocks/>
          </p:cNvCxnSpPr>
          <p:nvPr/>
        </p:nvCxnSpPr>
        <p:spPr>
          <a:xfrm>
            <a:off x="6115254" y="4585156"/>
            <a:ext cx="0" cy="1042485"/>
          </a:xfrm>
          <a:prstGeom prst="straightConnector1">
            <a:avLst/>
          </a:prstGeom>
          <a:ln w="2540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19">
            <a:extLst>
              <a:ext uri="{FF2B5EF4-FFF2-40B4-BE49-F238E27FC236}">
                <a16:creationId xmlns:a16="http://schemas.microsoft.com/office/drawing/2014/main" id="{4543E694-33F4-492C-B950-42AF2B68C15E}"/>
              </a:ext>
            </a:extLst>
          </p:cNvPr>
          <p:cNvCxnSpPr>
            <a:cxnSpLocks/>
          </p:cNvCxnSpPr>
          <p:nvPr/>
        </p:nvCxnSpPr>
        <p:spPr>
          <a:xfrm>
            <a:off x="3242400" y="3200400"/>
            <a:ext cx="0" cy="1011071"/>
          </a:xfrm>
          <a:prstGeom prst="straightConnector1">
            <a:avLst/>
          </a:prstGeom>
          <a:ln w="2540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48">
            <a:extLst>
              <a:ext uri="{FF2B5EF4-FFF2-40B4-BE49-F238E27FC236}">
                <a16:creationId xmlns:a16="http://schemas.microsoft.com/office/drawing/2014/main" id="{18AA0D0C-F497-4B76-A807-769CA82201BA}"/>
              </a:ext>
            </a:extLst>
          </p:cNvPr>
          <p:cNvCxnSpPr>
            <a:cxnSpLocks/>
          </p:cNvCxnSpPr>
          <p:nvPr/>
        </p:nvCxnSpPr>
        <p:spPr>
          <a:xfrm flipH="1">
            <a:off x="3962400" y="2605819"/>
            <a:ext cx="1432854" cy="1611162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8">
            <a:extLst>
              <a:ext uri="{FF2B5EF4-FFF2-40B4-BE49-F238E27FC236}">
                <a16:creationId xmlns:a16="http://schemas.microsoft.com/office/drawing/2014/main" id="{79885836-0159-41D8-878E-2CE6D638BE42}"/>
              </a:ext>
            </a:extLst>
          </p:cNvPr>
          <p:cNvCxnSpPr>
            <a:cxnSpLocks/>
          </p:cNvCxnSpPr>
          <p:nvPr/>
        </p:nvCxnSpPr>
        <p:spPr>
          <a:xfrm flipH="1">
            <a:off x="3962400" y="2602093"/>
            <a:ext cx="1432855" cy="614175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60">
            <a:extLst>
              <a:ext uri="{FF2B5EF4-FFF2-40B4-BE49-F238E27FC236}">
                <a16:creationId xmlns:a16="http://schemas.microsoft.com/office/drawing/2014/main" id="{BDE9DC91-FFC3-4097-80C7-CE681A05AD96}"/>
              </a:ext>
            </a:extLst>
          </p:cNvPr>
          <p:cNvSpPr txBox="1"/>
          <p:nvPr/>
        </p:nvSpPr>
        <p:spPr>
          <a:xfrm>
            <a:off x="4678827" y="3411167"/>
            <a:ext cx="28533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文本框 60">
            <a:extLst>
              <a:ext uri="{FF2B5EF4-FFF2-40B4-BE49-F238E27FC236}">
                <a16:creationId xmlns:a16="http://schemas.microsoft.com/office/drawing/2014/main" id="{DE021C52-C279-43E2-93ED-0F05E4BD9186}"/>
              </a:ext>
            </a:extLst>
          </p:cNvPr>
          <p:cNvSpPr txBox="1"/>
          <p:nvPr/>
        </p:nvSpPr>
        <p:spPr>
          <a:xfrm>
            <a:off x="4429332" y="2463264"/>
            <a:ext cx="28533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文本框 60">
            <a:extLst>
              <a:ext uri="{FF2B5EF4-FFF2-40B4-BE49-F238E27FC236}">
                <a16:creationId xmlns:a16="http://schemas.microsoft.com/office/drawing/2014/main" id="{5E6FB2C3-FE19-4B15-8FA4-9AD2D0620FFC}"/>
              </a:ext>
            </a:extLst>
          </p:cNvPr>
          <p:cNvSpPr txBox="1"/>
          <p:nvPr/>
        </p:nvSpPr>
        <p:spPr>
          <a:xfrm>
            <a:off x="2814398" y="3472934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400" baseline="-250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60">
            <a:extLst>
              <a:ext uri="{FF2B5EF4-FFF2-40B4-BE49-F238E27FC236}">
                <a16:creationId xmlns:a16="http://schemas.microsoft.com/office/drawing/2014/main" id="{9F6856F8-7F86-4C88-B913-31158845187D}"/>
              </a:ext>
            </a:extLst>
          </p:cNvPr>
          <p:cNvSpPr txBox="1"/>
          <p:nvPr/>
        </p:nvSpPr>
        <p:spPr>
          <a:xfrm>
            <a:off x="6207552" y="4849694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2400" baseline="-250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60">
            <a:extLst>
              <a:ext uri="{FF2B5EF4-FFF2-40B4-BE49-F238E27FC236}">
                <a16:creationId xmlns:a16="http://schemas.microsoft.com/office/drawing/2014/main" id="{FCBED5B9-BFF0-47A6-9361-A836F5F29B51}"/>
              </a:ext>
            </a:extLst>
          </p:cNvPr>
          <p:cNvSpPr txBox="1"/>
          <p:nvPr/>
        </p:nvSpPr>
        <p:spPr>
          <a:xfrm>
            <a:off x="7083471" y="1551502"/>
            <a:ext cx="2965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400" baseline="30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endParaRPr lang="en-US" sz="2400" baseline="300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0000E4F-0C20-467F-8B1E-C9B7113B3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560665"/>
            <a:ext cx="902055" cy="11006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2D0183A-8AA8-4876-BDD6-0434317B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2" y="3581400"/>
            <a:ext cx="1173790" cy="671769"/>
          </a:xfrm>
          <a:prstGeom prst="rect">
            <a:avLst/>
          </a:prstGeom>
        </p:spPr>
      </p:pic>
      <p:sp>
        <p:nvSpPr>
          <p:cNvPr id="49" name="文本框 35">
            <a:extLst>
              <a:ext uri="{FF2B5EF4-FFF2-40B4-BE49-F238E27FC236}">
                <a16:creationId xmlns:a16="http://schemas.microsoft.com/office/drawing/2014/main" id="{357BA642-EB3D-4DD3-A127-6DA41FBE90F4}"/>
              </a:ext>
            </a:extLst>
          </p:cNvPr>
          <p:cNvSpPr txBox="1"/>
          <p:nvPr/>
        </p:nvSpPr>
        <p:spPr>
          <a:xfrm>
            <a:off x="5342097" y="5630248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–1,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+1)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35">
            <a:extLst>
              <a:ext uri="{FF2B5EF4-FFF2-40B4-BE49-F238E27FC236}">
                <a16:creationId xmlns:a16="http://schemas.microsoft.com/office/drawing/2014/main" id="{D79502F3-D97C-4F7A-BF51-791BBD50748F}"/>
              </a:ext>
            </a:extLst>
          </p:cNvPr>
          <p:cNvSpPr txBox="1"/>
          <p:nvPr/>
        </p:nvSpPr>
        <p:spPr>
          <a:xfrm>
            <a:off x="2438400" y="4216981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–2,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+1)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2BA622-EDB3-4BB1-A4C1-2402A9094257}"/>
              </a:ext>
            </a:extLst>
          </p:cNvPr>
          <p:cNvSpPr txBox="1"/>
          <p:nvPr/>
        </p:nvSpPr>
        <p:spPr>
          <a:xfrm>
            <a:off x="2440866" y="2797536"/>
            <a:ext cx="101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fs-ps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4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027C5C-06BD-4DE8-96D5-0906BFDF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Broadening of </a:t>
            </a:r>
            <a:r>
              <a:rPr lang="el-GR" altLang="zh-CN" i="1" dirty="0"/>
              <a:t>β</a:t>
            </a:r>
            <a:r>
              <a:rPr lang="en-US" altLang="zh-CN" i="1" dirty="0"/>
              <a:t>n</a:t>
            </a:r>
            <a:r>
              <a:rPr lang="el-GR" altLang="zh-CN" i="1" dirty="0"/>
              <a:t>γ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E6E6E-A741-40D0-B2ED-3A056284C2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EAFE66-3FB5-48EA-A06F-97CF55AAF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49</a:t>
            </a:fld>
            <a:r>
              <a:rPr lang="en-US" dirty="0"/>
              <a:t> / 80</a:t>
            </a:r>
          </a:p>
        </p:txBody>
      </p:sp>
      <p:cxnSp>
        <p:nvCxnSpPr>
          <p:cNvPr id="6" name="直接连接符 32">
            <a:extLst>
              <a:ext uri="{FF2B5EF4-FFF2-40B4-BE49-F238E27FC236}">
                <a16:creationId xmlns:a16="http://schemas.microsoft.com/office/drawing/2014/main" id="{A6DACDBC-D79D-46CF-8CD9-DC8994062587}"/>
              </a:ext>
            </a:extLst>
          </p:cNvPr>
          <p:cNvCxnSpPr/>
          <p:nvPr/>
        </p:nvCxnSpPr>
        <p:spPr>
          <a:xfrm>
            <a:off x="381000" y="1295400"/>
            <a:ext cx="12419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9">
            <a:extLst>
              <a:ext uri="{FF2B5EF4-FFF2-40B4-BE49-F238E27FC236}">
                <a16:creationId xmlns:a16="http://schemas.microsoft.com/office/drawing/2014/main" id="{20A465C7-B2BB-41E5-AC2C-C8A7EC96D2B5}"/>
              </a:ext>
            </a:extLst>
          </p:cNvPr>
          <p:cNvCxnSpPr>
            <a:cxnSpLocks/>
          </p:cNvCxnSpPr>
          <p:nvPr/>
        </p:nvCxnSpPr>
        <p:spPr>
          <a:xfrm>
            <a:off x="2819400" y="5603149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39">
            <a:extLst>
              <a:ext uri="{FF2B5EF4-FFF2-40B4-BE49-F238E27FC236}">
                <a16:creationId xmlns:a16="http://schemas.microsoft.com/office/drawing/2014/main" id="{7283CCAD-AE15-4242-896B-693ECD6BD23A}"/>
              </a:ext>
            </a:extLst>
          </p:cNvPr>
          <p:cNvCxnSpPr>
            <a:cxnSpLocks/>
          </p:cNvCxnSpPr>
          <p:nvPr/>
        </p:nvCxnSpPr>
        <p:spPr>
          <a:xfrm flipV="1">
            <a:off x="2819400" y="2577601"/>
            <a:ext cx="1440000" cy="37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65">
            <a:extLst>
              <a:ext uri="{FF2B5EF4-FFF2-40B4-BE49-F238E27FC236}">
                <a16:creationId xmlns:a16="http://schemas.microsoft.com/office/drawing/2014/main" id="{2AA803FC-8EF0-43A8-973E-7D5C58E895F1}"/>
              </a:ext>
            </a:extLst>
          </p:cNvPr>
          <p:cNvCxnSpPr>
            <a:cxnSpLocks/>
          </p:cNvCxnSpPr>
          <p:nvPr/>
        </p:nvCxnSpPr>
        <p:spPr>
          <a:xfrm>
            <a:off x="2819400" y="4560664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19">
            <a:extLst>
              <a:ext uri="{FF2B5EF4-FFF2-40B4-BE49-F238E27FC236}">
                <a16:creationId xmlns:a16="http://schemas.microsoft.com/office/drawing/2014/main" id="{11BB920C-6D85-43D7-B429-596481EC62C3}"/>
              </a:ext>
            </a:extLst>
          </p:cNvPr>
          <p:cNvCxnSpPr>
            <a:cxnSpLocks/>
          </p:cNvCxnSpPr>
          <p:nvPr/>
        </p:nvCxnSpPr>
        <p:spPr>
          <a:xfrm>
            <a:off x="3539400" y="4560664"/>
            <a:ext cx="0" cy="1042485"/>
          </a:xfrm>
          <a:prstGeom prst="straightConnector1">
            <a:avLst/>
          </a:prstGeom>
          <a:ln w="2540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60">
            <a:extLst>
              <a:ext uri="{FF2B5EF4-FFF2-40B4-BE49-F238E27FC236}">
                <a16:creationId xmlns:a16="http://schemas.microsoft.com/office/drawing/2014/main" id="{3FA30181-F06B-4466-8ABE-9F2EF4603925}"/>
              </a:ext>
            </a:extLst>
          </p:cNvPr>
          <p:cNvSpPr txBox="1"/>
          <p:nvPr/>
        </p:nvSpPr>
        <p:spPr>
          <a:xfrm>
            <a:off x="3631698" y="4863507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en-US" sz="2400" baseline="-250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65">
            <a:extLst>
              <a:ext uri="{FF2B5EF4-FFF2-40B4-BE49-F238E27FC236}">
                <a16:creationId xmlns:a16="http://schemas.microsoft.com/office/drawing/2014/main" id="{DCA7CDFB-A97F-47C8-AED1-3C26DB3FCB47}"/>
              </a:ext>
            </a:extLst>
          </p:cNvPr>
          <p:cNvCxnSpPr>
            <a:cxnSpLocks/>
          </p:cNvCxnSpPr>
          <p:nvPr/>
        </p:nvCxnSpPr>
        <p:spPr>
          <a:xfrm>
            <a:off x="5655366" y="4239686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62">
            <a:extLst>
              <a:ext uri="{FF2B5EF4-FFF2-40B4-BE49-F238E27FC236}">
                <a16:creationId xmlns:a16="http://schemas.microsoft.com/office/drawing/2014/main" id="{4D4DAE5D-A171-462B-9008-8D071627F9C4}"/>
              </a:ext>
            </a:extLst>
          </p:cNvPr>
          <p:cNvCxnSpPr>
            <a:cxnSpLocks/>
          </p:cNvCxnSpPr>
          <p:nvPr/>
        </p:nvCxnSpPr>
        <p:spPr>
          <a:xfrm>
            <a:off x="5655366" y="3228615"/>
            <a:ext cx="144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9">
            <a:extLst>
              <a:ext uri="{FF2B5EF4-FFF2-40B4-BE49-F238E27FC236}">
                <a16:creationId xmlns:a16="http://schemas.microsoft.com/office/drawing/2014/main" id="{D63BBD49-0563-4687-9ED5-8CFDA3EBD949}"/>
              </a:ext>
            </a:extLst>
          </p:cNvPr>
          <p:cNvCxnSpPr>
            <a:cxnSpLocks/>
          </p:cNvCxnSpPr>
          <p:nvPr/>
        </p:nvCxnSpPr>
        <p:spPr>
          <a:xfrm>
            <a:off x="6375366" y="3228615"/>
            <a:ext cx="0" cy="1011071"/>
          </a:xfrm>
          <a:prstGeom prst="straightConnector1">
            <a:avLst/>
          </a:prstGeom>
          <a:ln w="2540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48">
            <a:extLst>
              <a:ext uri="{FF2B5EF4-FFF2-40B4-BE49-F238E27FC236}">
                <a16:creationId xmlns:a16="http://schemas.microsoft.com/office/drawing/2014/main" id="{0E819C99-6801-432B-8F76-9F970140F702}"/>
              </a:ext>
            </a:extLst>
          </p:cNvPr>
          <p:cNvCxnSpPr>
            <a:cxnSpLocks/>
          </p:cNvCxnSpPr>
          <p:nvPr/>
        </p:nvCxnSpPr>
        <p:spPr>
          <a:xfrm>
            <a:off x="4259400" y="2573164"/>
            <a:ext cx="1395966" cy="655451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0">
            <a:extLst>
              <a:ext uri="{FF2B5EF4-FFF2-40B4-BE49-F238E27FC236}">
                <a16:creationId xmlns:a16="http://schemas.microsoft.com/office/drawing/2014/main" id="{B2ED89E8-1A74-4AEE-B16A-0E23DF1904FF}"/>
              </a:ext>
            </a:extLst>
          </p:cNvPr>
          <p:cNvSpPr txBox="1"/>
          <p:nvPr/>
        </p:nvSpPr>
        <p:spPr>
          <a:xfrm>
            <a:off x="5947364" y="3501149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400" baseline="-250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35">
            <a:extLst>
              <a:ext uri="{FF2B5EF4-FFF2-40B4-BE49-F238E27FC236}">
                <a16:creationId xmlns:a16="http://schemas.microsoft.com/office/drawing/2014/main" id="{00B764C4-A22E-462D-88A5-D3DD287E54D5}"/>
              </a:ext>
            </a:extLst>
          </p:cNvPr>
          <p:cNvSpPr txBox="1"/>
          <p:nvPr/>
        </p:nvSpPr>
        <p:spPr>
          <a:xfrm>
            <a:off x="516904" y="1349104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箭头连接符 79">
            <a:extLst>
              <a:ext uri="{FF2B5EF4-FFF2-40B4-BE49-F238E27FC236}">
                <a16:creationId xmlns:a16="http://schemas.microsoft.com/office/drawing/2014/main" id="{4973FF16-692D-47A6-BA72-9535CF248581}"/>
              </a:ext>
            </a:extLst>
          </p:cNvPr>
          <p:cNvCxnSpPr>
            <a:cxnSpLocks/>
          </p:cNvCxnSpPr>
          <p:nvPr/>
        </p:nvCxnSpPr>
        <p:spPr>
          <a:xfrm>
            <a:off x="1622946" y="1295400"/>
            <a:ext cx="815454" cy="557415"/>
          </a:xfrm>
          <a:prstGeom prst="straightConnector1">
            <a:avLst/>
          </a:prstGeom>
          <a:ln w="22225">
            <a:solidFill>
              <a:srgbClr val="59D454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60">
            <a:extLst>
              <a:ext uri="{FF2B5EF4-FFF2-40B4-BE49-F238E27FC236}">
                <a16:creationId xmlns:a16="http://schemas.microsoft.com/office/drawing/2014/main" id="{1B11E9E1-10BA-4878-B8FA-3C03934ED51E}"/>
              </a:ext>
            </a:extLst>
          </p:cNvPr>
          <p:cNvSpPr txBox="1"/>
          <p:nvPr/>
        </p:nvSpPr>
        <p:spPr>
          <a:xfrm>
            <a:off x="1786989" y="1668150"/>
            <a:ext cx="26449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400" baseline="30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</a:t>
            </a:r>
            <a:endParaRPr lang="en-US" sz="2400" baseline="300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60">
            <a:extLst>
              <a:ext uri="{FF2B5EF4-FFF2-40B4-BE49-F238E27FC236}">
                <a16:creationId xmlns:a16="http://schemas.microsoft.com/office/drawing/2014/main" id="{B30FB57F-C251-4A0E-A844-9BD12E6B6B79}"/>
              </a:ext>
            </a:extLst>
          </p:cNvPr>
          <p:cNvSpPr txBox="1"/>
          <p:nvPr/>
        </p:nvSpPr>
        <p:spPr>
          <a:xfrm>
            <a:off x="4884602" y="2396661"/>
            <a:ext cx="28533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1" name="直接箭头连接符 48">
            <a:extLst>
              <a:ext uri="{FF2B5EF4-FFF2-40B4-BE49-F238E27FC236}">
                <a16:creationId xmlns:a16="http://schemas.microsoft.com/office/drawing/2014/main" id="{986A134D-176F-4444-BD39-8AFC8037FBDD}"/>
              </a:ext>
            </a:extLst>
          </p:cNvPr>
          <p:cNvCxnSpPr>
            <a:cxnSpLocks/>
          </p:cNvCxnSpPr>
          <p:nvPr/>
        </p:nvCxnSpPr>
        <p:spPr>
          <a:xfrm>
            <a:off x="4259400" y="2581327"/>
            <a:ext cx="1395966" cy="1658359"/>
          </a:xfrm>
          <a:prstGeom prst="straightConnector1">
            <a:avLst/>
          </a:prstGeom>
          <a:ln w="222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60">
            <a:extLst>
              <a:ext uri="{FF2B5EF4-FFF2-40B4-BE49-F238E27FC236}">
                <a16:creationId xmlns:a16="http://schemas.microsoft.com/office/drawing/2014/main" id="{A01A0CEE-BB85-4808-AE17-31BADDD899D6}"/>
              </a:ext>
            </a:extLst>
          </p:cNvPr>
          <p:cNvSpPr txBox="1"/>
          <p:nvPr/>
        </p:nvSpPr>
        <p:spPr>
          <a:xfrm>
            <a:off x="4678827" y="3411167"/>
            <a:ext cx="28533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E7DBEB-EDC0-4B6D-A415-EA7A3596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427" y="4560665"/>
            <a:ext cx="902055" cy="1100620"/>
          </a:xfrm>
          <a:prstGeom prst="rect">
            <a:avLst/>
          </a:prstGeom>
        </p:spPr>
      </p:pic>
      <p:sp>
        <p:nvSpPr>
          <p:cNvPr id="24" name="文本框 35">
            <a:extLst>
              <a:ext uri="{FF2B5EF4-FFF2-40B4-BE49-F238E27FC236}">
                <a16:creationId xmlns:a16="http://schemas.microsoft.com/office/drawing/2014/main" id="{C44AABE4-344E-41D4-9967-A8DA63EB6402}"/>
              </a:ext>
            </a:extLst>
          </p:cNvPr>
          <p:cNvSpPr txBox="1"/>
          <p:nvPr/>
        </p:nvSpPr>
        <p:spPr>
          <a:xfrm>
            <a:off x="2790092" y="560314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+1,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–1)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35">
            <a:extLst>
              <a:ext uri="{FF2B5EF4-FFF2-40B4-BE49-F238E27FC236}">
                <a16:creationId xmlns:a16="http://schemas.microsoft.com/office/drawing/2014/main" id="{0BD682F3-D553-47BE-90E9-6356795E411A}"/>
              </a:ext>
            </a:extLst>
          </p:cNvPr>
          <p:cNvSpPr txBox="1"/>
          <p:nvPr/>
        </p:nvSpPr>
        <p:spPr>
          <a:xfrm>
            <a:off x="5631595" y="4281386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+1, </a:t>
            </a:r>
            <a:r>
              <a:rPr lang="en-US" altLang="zh-CN" sz="24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–2)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35F07A-8541-4B9D-AE55-07577342D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570719"/>
            <a:ext cx="1173790" cy="6717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394946-EBEF-48A7-BB24-CD2E7E68BADF}"/>
              </a:ext>
            </a:extLst>
          </p:cNvPr>
          <p:cNvSpPr txBox="1"/>
          <p:nvPr/>
        </p:nvSpPr>
        <p:spPr>
          <a:xfrm>
            <a:off x="6192902" y="2822894"/>
            <a:ext cx="101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fs-ps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0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98119C-B8D1-4A1A-8DBA-FD4F7BD5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Decay Scheme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ACCBE-C4C6-437A-B002-33E0C59E5C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C1357-C167-44E2-96C0-44F282E5D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3AC5FB-3D2C-4C1C-BA78-F956CC81D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935" y="1066800"/>
            <a:ext cx="8156130" cy="4937125"/>
          </a:xfrm>
        </p:spPr>
      </p:pic>
    </p:spTree>
    <p:extLst>
      <p:ext uri="{BB962C8B-B14F-4D97-AF65-F5344CB8AC3E}">
        <p14:creationId xmlns:p14="http://schemas.microsoft.com/office/powerpoint/2010/main" val="1702669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2E1F86-28DD-4ACE-949C-DA05C3A29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89" t="10515" r="12587" b="2516"/>
          <a:stretch/>
        </p:blipFill>
        <p:spPr>
          <a:xfrm>
            <a:off x="5386123" y="1068589"/>
            <a:ext cx="3474720" cy="24018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1E418A-4E84-4126-A23E-E80A7C34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27</a:t>
            </a:r>
            <a:r>
              <a:rPr lang="en-US" altLang="zh-CN" dirty="0"/>
              <a:t>S(</a:t>
            </a:r>
            <a:r>
              <a:rPr lang="el-GR" altLang="zh-CN" i="1" dirty="0"/>
              <a:t>β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27</a:t>
            </a:r>
            <a:r>
              <a:rPr lang="en-US" altLang="zh-CN" dirty="0"/>
              <a:t>P, </a:t>
            </a:r>
            <a:r>
              <a:rPr lang="en-US" altLang="zh-CN" baseline="30000" dirty="0"/>
              <a:t>27</a:t>
            </a:r>
            <a:r>
              <a:rPr lang="en-US" altLang="zh-CN" dirty="0"/>
              <a:t>S(</a:t>
            </a:r>
            <a:r>
              <a:rPr lang="el-GR" altLang="zh-CN" i="1" dirty="0"/>
              <a:t>β</a:t>
            </a:r>
            <a:r>
              <a:rPr lang="en-US" altLang="zh-CN" i="1" dirty="0"/>
              <a:t>p</a:t>
            </a:r>
            <a:r>
              <a:rPr lang="en-US" altLang="zh-CN" dirty="0"/>
              <a:t>)</a:t>
            </a:r>
            <a:r>
              <a:rPr lang="en-US" altLang="zh-CN" baseline="30000" dirty="0"/>
              <a:t>26</a:t>
            </a:r>
            <a:r>
              <a:rPr lang="en-US" altLang="zh-CN" dirty="0"/>
              <a:t>Si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4237E-DF51-4EEE-9021-48FA41555D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6A0C4-C272-46BE-810F-5052F7E913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50</a:t>
            </a:fld>
            <a:r>
              <a:rPr lang="en-US" dirty="0"/>
              <a:t> / 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84E6B-60CB-4108-A32A-10787A8BD9BD}"/>
              </a:ext>
            </a:extLst>
          </p:cNvPr>
          <p:cNvSpPr txBox="1"/>
          <p:nvPr/>
        </p:nvSpPr>
        <p:spPr>
          <a:xfrm>
            <a:off x="7962863" y="1129761"/>
            <a:ext cx="740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μm</a:t>
            </a:r>
          </a:p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DSSD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927DB-C35A-47A9-8E4A-1D2EBC57EA5F}"/>
              </a:ext>
            </a:extLst>
          </p:cNvPr>
          <p:cNvSpPr txBox="1"/>
          <p:nvPr/>
        </p:nvSpPr>
        <p:spPr>
          <a:xfrm>
            <a:off x="5840508" y="12374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0C4F0-B980-4C33-A2AB-21F447CC1D21}"/>
              </a:ext>
            </a:extLst>
          </p:cNvPr>
          <p:cNvSpPr txBox="1"/>
          <p:nvPr/>
        </p:nvSpPr>
        <p:spPr>
          <a:xfrm>
            <a:off x="6186507" y="1003982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C69BF8-46D4-4921-B0EE-A43453A7C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794" y="3530199"/>
            <a:ext cx="3349049" cy="2468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2228C-8757-491E-A58A-97731E0670BE}"/>
              </a:ext>
            </a:extLst>
          </p:cNvPr>
          <p:cNvSpPr txBox="1"/>
          <p:nvPr/>
        </p:nvSpPr>
        <p:spPr>
          <a:xfrm>
            <a:off x="7239000" y="4117170"/>
            <a:ext cx="688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γ</a:t>
            </a:r>
            <a:r>
              <a:rPr lang="en-US" altLang="zh-CN" baseline="-25000" dirty="0">
                <a:solidFill>
                  <a:srgbClr val="00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altLang="zh-CN" dirty="0">
                <a:solidFill>
                  <a:srgbClr val="00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endParaRPr lang="en-US" dirty="0">
              <a:solidFill>
                <a:srgbClr val="0033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6B542-A0DC-48EF-A8CB-70E73D0C326A}"/>
              </a:ext>
            </a:extLst>
          </p:cNvPr>
          <p:cNvSpPr txBox="1"/>
          <p:nvPr/>
        </p:nvSpPr>
        <p:spPr>
          <a:xfrm>
            <a:off x="141471" y="5318979"/>
            <a:ext cx="4347665" cy="6967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 99, 064312 (2019).</a:t>
            </a:r>
          </a:p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Lett. B 802, 135213 (2020).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7A5D1-92DD-4309-BA8B-E67098F58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58" y="1037240"/>
            <a:ext cx="369809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28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6AC72-F264-451B-9E7A-683429D9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Mass of </a:t>
            </a:r>
            <a:r>
              <a:rPr lang="en-US" baseline="30000" dirty="0"/>
              <a:t>27</a:t>
            </a:r>
            <a:r>
              <a:rPr lang="en-US" dirty="0"/>
              <a:t>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5B875-4399-49CF-B835-151ED00C76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F4542-45BC-46D9-9196-B0D8C2F7D2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51</a:t>
            </a:fld>
            <a:r>
              <a:rPr lang="en-US" dirty="0"/>
              <a:t> / 80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FB28391-411E-4B56-8A87-F3ECEF759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1830512"/>
            <a:ext cx="8991600" cy="3409701"/>
          </a:xfrm>
        </p:spPr>
      </p:pic>
    </p:spTree>
    <p:extLst>
      <p:ext uri="{BB962C8B-B14F-4D97-AF65-F5344CB8AC3E}">
        <p14:creationId xmlns:p14="http://schemas.microsoft.com/office/powerpoint/2010/main" val="1714838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DD49FF-FF08-4573-980D-26128EB5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26</a:t>
            </a:r>
            <a:r>
              <a:rPr lang="en-US" altLang="zh-CN" dirty="0"/>
              <a:t>Si(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27</a:t>
            </a:r>
            <a:r>
              <a:rPr lang="en-US" altLang="zh-CN" dirty="0"/>
              <a:t>P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9C201-773C-4176-9C3F-BCEDB8697C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48382-C533-4479-BA19-B7789F550E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52</a:t>
            </a:fld>
            <a:r>
              <a:rPr lang="en-US" dirty="0"/>
              <a:t> / 80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7761A2-838E-4458-B32F-B1D31D03D223}"/>
                  </a:ext>
                </a:extLst>
              </p:cNvPr>
              <p:cNvSpPr txBox="1"/>
              <p:nvPr/>
            </p:nvSpPr>
            <p:spPr>
              <a:xfrm>
                <a:off x="4638386" y="1090498"/>
                <a:ext cx="4466736" cy="787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𝜎𝜈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b="0" i="1">
                          <a:latin typeface="Cambria Math" panose="02040503050406030204" pitchFamily="18" charset="0"/>
                        </a:rPr>
                        <m:t>𝜔𝛾</m:t>
                      </m:r>
                      <m:r>
                        <m:rPr>
                          <m:sty m:val="p"/>
                        </m:rPr>
                        <a:rPr lang="zh-CN" alt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7761A2-838E-4458-B32F-B1D31D03D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386" y="1090498"/>
                <a:ext cx="4466736" cy="787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EA2A16-104A-497B-8A2A-F3357C68B944}"/>
                  </a:ext>
                </a:extLst>
              </p:cNvPr>
              <p:cNvSpPr txBox="1"/>
              <p:nvPr/>
            </p:nvSpPr>
            <p:spPr>
              <a:xfrm>
                <a:off x="4739978" y="1981200"/>
                <a:ext cx="3206455" cy="7177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>
                          <a:latin typeface="Cambria Math" panose="02040503050406030204" pitchFamily="18" charset="0"/>
                        </a:rPr>
                        <m:t>𝜔𝛾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C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𝛤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𝛤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EA2A16-104A-497B-8A2A-F3357C68B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978" y="1981200"/>
                <a:ext cx="3206455" cy="717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D787D6-DB7B-47CA-9C3E-8A16547CE2E9}"/>
                  </a:ext>
                </a:extLst>
              </p:cNvPr>
              <p:cNvSpPr txBox="1"/>
              <p:nvPr/>
            </p:nvSpPr>
            <p:spPr>
              <a:xfrm>
                <a:off x="5087368" y="2775531"/>
                <a:ext cx="3110210" cy="7173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f>
                        <m:fPr>
                          <m:ctrlPr>
                            <a:rPr lang="zh-CN" altLang="en-US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zh-CN" alt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CN" altLang="en-US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D787D6-DB7B-47CA-9C3E-8A16547C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368" y="2775531"/>
                <a:ext cx="3110210" cy="717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7FC93E-BE49-4E5C-9FFE-44FE5D471BAA}"/>
                  </a:ext>
                </a:extLst>
              </p:cNvPr>
              <p:cNvSpPr txBox="1"/>
              <p:nvPr/>
            </p:nvSpPr>
            <p:spPr>
              <a:xfrm>
                <a:off x="8098833" y="1997967"/>
                <a:ext cx="914399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𝛤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zh-CN" alt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7FC93E-BE49-4E5C-9FFE-44FE5D471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33" y="1997967"/>
                <a:ext cx="914399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208373C-4FBA-45AE-A0A8-9F98F3CDB2B6}"/>
              </a:ext>
            </a:extLst>
          </p:cNvPr>
          <p:cNvSpPr txBox="1"/>
          <p:nvPr/>
        </p:nvSpPr>
        <p:spPr>
          <a:xfrm>
            <a:off x="141471" y="5318979"/>
            <a:ext cx="4347665" cy="6967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 99, 064312 (2019).</a:t>
            </a:r>
          </a:p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Lett. B 802, 135213 (2020).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A3E9F-ECCF-4D50-A013-78845E2DF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58" y="1037240"/>
            <a:ext cx="369809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797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AC62AE-93F4-4FD5-8802-DBCB879D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26</a:t>
            </a:r>
            <a:r>
              <a:rPr lang="en-US" altLang="zh-CN" dirty="0"/>
              <a:t>Si(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27</a:t>
            </a:r>
            <a:r>
              <a:rPr lang="en-US" altLang="zh-CN" dirty="0"/>
              <a:t>P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859DCC-1018-4848-BEEE-262E46EEB6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78430-6545-46AF-83AA-91CC0A72AD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53</a:t>
            </a:fld>
            <a:r>
              <a:rPr lang="en-US" dirty="0"/>
              <a:t> / 80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B3654-6FE3-4CAB-AB2E-9B3E92BC05F9}"/>
              </a:ext>
            </a:extLst>
          </p:cNvPr>
          <p:cNvSpPr txBox="1"/>
          <p:nvPr/>
        </p:nvSpPr>
        <p:spPr>
          <a:xfrm>
            <a:off x="141471" y="5318979"/>
            <a:ext cx="4347665" cy="6967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Rev. C 99, 064312 (2019).</a:t>
            </a:r>
          </a:p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L. J. Sun </a:t>
            </a:r>
            <a:r>
              <a:rPr lang="en-US" altLang="zh-CN" sz="1800" i="1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et al</a:t>
            </a:r>
            <a:r>
              <a:rPr lang="en-US" altLang="zh-CN" sz="1800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., Phys. Lett. B 802, 135213 (2020).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C0CAC4-8979-488E-8AC9-DA20E2B2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347" y="2775617"/>
            <a:ext cx="4221182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A62010-6F18-42CC-80B3-F01C6E7A1247}"/>
                  </a:ext>
                </a:extLst>
              </p:cNvPr>
              <p:cNvSpPr txBox="1"/>
              <p:nvPr/>
            </p:nvSpPr>
            <p:spPr>
              <a:xfrm>
                <a:off x="5398905" y="1399603"/>
                <a:ext cx="3405548" cy="7173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𝜔𝛾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zh-CN" alt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d>
                            <m:d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zh-CN" alt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f>
                        <m:f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A62010-6F18-42CC-80B3-F01C6E7A1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905" y="1399603"/>
                <a:ext cx="3405548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896439E-E612-4B33-89CC-F39486B02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58" y="1037240"/>
            <a:ext cx="369809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49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94AF97-492E-45E0-802F-D46F34D78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30</a:t>
            </a:r>
            <a:r>
              <a:rPr lang="en-US" altLang="zh-CN" dirty="0"/>
              <a:t>P(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n-US" altLang="zh-CN" i="1" dirty="0"/>
              <a:t>γ</a:t>
            </a:r>
            <a:r>
              <a:rPr lang="en-US" altLang="zh-CN" dirty="0"/>
              <a:t>)</a:t>
            </a:r>
            <a:r>
              <a:rPr lang="en-US" altLang="zh-CN" baseline="30000" dirty="0"/>
              <a:t>31</a:t>
            </a:r>
            <a:r>
              <a:rPr lang="en-US" altLang="zh-CN" dirty="0"/>
              <a:t>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F35EA-EAD5-45E0-BEA0-7E01529564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F71F6-079E-4AAB-AE8F-0D51AD1DD2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54</a:t>
            </a:fld>
            <a:r>
              <a:rPr lang="en-US" dirty="0"/>
              <a:t> / 80</a:t>
            </a:r>
          </a:p>
        </p:txBody>
      </p:sp>
      <p:pic>
        <p:nvPicPr>
          <p:cNvPr id="24" name="Content Placeholder 6">
            <a:extLst>
              <a:ext uri="{FF2B5EF4-FFF2-40B4-BE49-F238E27FC236}">
                <a16:creationId xmlns:a16="http://schemas.microsoft.com/office/drawing/2014/main" id="{EA1911CA-CB3D-475A-9BDF-E5ABF8E2D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2779" y="1066801"/>
            <a:ext cx="7648821" cy="4583182"/>
          </a:xfr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AA45EC-6226-437A-9CF5-4C858CAEBB71}"/>
              </a:ext>
            </a:extLst>
          </p:cNvPr>
          <p:cNvSpPr txBox="1"/>
          <p:nvPr/>
        </p:nvSpPr>
        <p:spPr>
          <a:xfrm>
            <a:off x="0" y="5486400"/>
            <a:ext cx="469179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nb-NO" altLang="zh-CN" sz="1700" i="0" dirty="0">
                <a:solidFill>
                  <a:srgbClr val="000099"/>
                </a:solidFill>
                <a:effectLst/>
                <a:latin typeface="Arial Narrow" panose="020B0606020202030204" pitchFamily="34" charset="0"/>
              </a:rPr>
              <a:t>T. Budner </a:t>
            </a:r>
            <a:r>
              <a:rPr lang="nb-NO" altLang="zh-CN" sz="1700" i="1" dirty="0">
                <a:solidFill>
                  <a:srgbClr val="000099"/>
                </a:solidFill>
                <a:effectLst/>
                <a:latin typeface="Arial Narrow" panose="020B0606020202030204" pitchFamily="34" charset="0"/>
              </a:rPr>
              <a:t>et al</a:t>
            </a:r>
            <a:r>
              <a:rPr lang="nb-NO" altLang="zh-CN" sz="1700" i="0" dirty="0">
                <a:solidFill>
                  <a:srgbClr val="000099"/>
                </a:solidFill>
                <a:effectLst/>
                <a:latin typeface="Arial Narrow" panose="020B0606020202030204" pitchFamily="34" charset="0"/>
              </a:rPr>
              <a:t>., Phys. Rev. Lett. 128, 182701 (2022).</a:t>
            </a:r>
          </a:p>
          <a:p>
            <a:r>
              <a:rPr lang="nb-NO" altLang="zh-CN" sz="1700" i="0" dirty="0">
                <a:effectLst/>
                <a:latin typeface="Arial Narrow" panose="020B0606020202030204" pitchFamily="34" charset="0"/>
              </a:rPr>
              <a:t>M. B. Bennett </a:t>
            </a:r>
            <a:r>
              <a:rPr lang="nb-NO" altLang="zh-CN" sz="1700" i="1" dirty="0">
                <a:effectLst/>
                <a:latin typeface="Arial Narrow" panose="020B0606020202030204" pitchFamily="34" charset="0"/>
              </a:rPr>
              <a:t>et al</a:t>
            </a:r>
            <a:r>
              <a:rPr lang="nb-NO" altLang="zh-CN" sz="1700" i="0" dirty="0">
                <a:effectLst/>
                <a:latin typeface="Arial Narrow" panose="020B0606020202030204" pitchFamily="34" charset="0"/>
              </a:rPr>
              <a:t>., Phys. Rev. Lett. 116, 102502 (2016).</a:t>
            </a:r>
            <a:endParaRPr lang="en-US" altLang="zh-CN" sz="1700" i="0" dirty="0"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34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F95432-A368-40C9-B8E6-D980360B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Doppler Shift Lifetimes (DSL) @ TRIUMF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087E9-143C-45CE-A7F4-BB59F1E0B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8AFDF-4C2D-4D0E-BC41-A41DEFCCC5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55</a:t>
            </a:fld>
            <a:r>
              <a:rPr lang="en-US" dirty="0"/>
              <a:t> / 80</a:t>
            </a:r>
          </a:p>
        </p:txBody>
      </p:sp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56F72A26-1EA5-4589-BDED-DA6728D3D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140941"/>
            <a:ext cx="7620000" cy="3411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15A2B-5A90-4738-A20C-C11515079D2D}"/>
              </a:ext>
            </a:extLst>
          </p:cNvPr>
          <p:cNvSpPr txBox="1"/>
          <p:nvPr/>
        </p:nvSpPr>
        <p:spPr>
          <a:xfrm>
            <a:off x="94735" y="4589383"/>
            <a:ext cx="447726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., Phys. Lett. B 839, 137801 (2023).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L. J. Sun, B. Davids, C. Wrede. TRIUMF S2373.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Approved with high priority by EEC.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× higher efficiency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23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6ACBC7-6B4E-47D1-9877-D255E2DA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>
                <a:latin typeface="Arial" pitchFamily="34" charset="0"/>
                <a:ea typeface="ＭＳ Ｐゴシック"/>
              </a:rPr>
              <a:t>Lifetimes of </a:t>
            </a:r>
            <a:r>
              <a:rPr lang="en-US" altLang="zh-CN" baseline="30000" dirty="0">
                <a:latin typeface="Arial" pitchFamily="34" charset="0"/>
                <a:ea typeface="ＭＳ Ｐゴシック"/>
              </a:rPr>
              <a:t>31</a:t>
            </a:r>
            <a:r>
              <a:rPr lang="en-US" altLang="zh-CN" dirty="0">
                <a:latin typeface="Arial" pitchFamily="34" charset="0"/>
                <a:ea typeface="ＭＳ Ｐゴシック"/>
              </a:rPr>
              <a:t>S Excited States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3CE74-CBC6-4DEE-BA36-CC0265C7E6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99E5D-EED3-4A63-A591-89C5332B24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56</a:t>
            </a:fld>
            <a:r>
              <a:rPr lang="en-US" dirty="0"/>
              <a:t> / 16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E90DB1AF-FDF0-40CD-B475-EF78BE11EC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47405"/>
              </p:ext>
            </p:extLst>
          </p:nvPr>
        </p:nvGraphicFramePr>
        <p:xfrm>
          <a:off x="304800" y="1066800"/>
          <a:ext cx="8577775" cy="457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039">
                  <a:extLst>
                    <a:ext uri="{9D8B030D-6E8A-4147-A177-3AD203B41FA5}">
                      <a16:colId xmlns:a16="http://schemas.microsoft.com/office/drawing/2014/main" val="290580839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11411915"/>
                    </a:ext>
                  </a:extLst>
                </a:gridCol>
                <a:gridCol w="965916">
                  <a:extLst>
                    <a:ext uri="{9D8B030D-6E8A-4147-A177-3AD203B41FA5}">
                      <a16:colId xmlns:a16="http://schemas.microsoft.com/office/drawing/2014/main" val="2567915445"/>
                    </a:ext>
                  </a:extLst>
                </a:gridCol>
                <a:gridCol w="3300210">
                  <a:extLst>
                    <a:ext uri="{9D8B030D-6E8A-4147-A177-3AD203B41FA5}">
                      <a16:colId xmlns:a16="http://schemas.microsoft.com/office/drawing/2014/main" val="3338739867"/>
                    </a:ext>
                  </a:extLst>
                </a:gridCol>
                <a:gridCol w="3300210">
                  <a:extLst>
                    <a:ext uri="{9D8B030D-6E8A-4147-A177-3AD203B41FA5}">
                      <a16:colId xmlns:a16="http://schemas.microsoft.com/office/drawing/2014/main" val="2499904838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</a:t>
                      </a:r>
                      <a:r>
                        <a:rPr lang="en-US" altLang="zh-CN" sz="1800" b="0" i="1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π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  <a:r>
                        <a:rPr lang="en-US" altLang="zh-CN" sz="1800" b="0" i="1" baseline="-25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(keV)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state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(fs) [ENSDF] 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τ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(fs) [S1582]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425525"/>
                  </a:ext>
                </a:extLst>
              </a:tr>
              <a:tr h="67733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3/2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8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1248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720(180)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705104"/>
                  </a:ext>
                </a:extLst>
              </a:tr>
              <a:tr h="67733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5/2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8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2234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320(80)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7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34191"/>
                  </a:ext>
                </a:extLst>
              </a:tr>
              <a:tr h="67733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1/2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8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3076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Unknown</a:t>
                      </a:r>
                      <a:endParaRPr lang="zh-CN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36601"/>
                  </a:ext>
                </a:extLst>
              </a:tr>
              <a:tr h="67733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3/2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3435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Unknown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458243"/>
                  </a:ext>
                </a:extLst>
              </a:tr>
              <a:tr h="67733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(3/2)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–</a:t>
                      </a:r>
                      <a:endParaRPr lang="zh-CN" altLang="en-US" sz="18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4971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Unknown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768648"/>
                  </a:ext>
                </a:extLst>
              </a:tr>
              <a:tr h="677333">
                <a:tc gridSpan="2">
                  <a:txBody>
                    <a:bodyPr/>
                    <a:lstStyle/>
                    <a:p>
                      <a:pPr marL="0" marR="0" lvl="0" indent="0" algn="ctr" defTabSz="685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1/2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+</a:t>
                      </a:r>
                      <a:endParaRPr lang="zh-CN" altLang="en-US" sz="1800" b="0" baseline="30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5156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2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Unknown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A5A4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77264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4AFA599-8E73-45A3-8751-F588A1061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1600200"/>
            <a:ext cx="2103120" cy="577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8FD073-28F1-49B9-8D8C-A0DDE6060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2279562"/>
            <a:ext cx="2103120" cy="577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1AD737-9F72-4EAB-9E20-1EDEF094C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58924"/>
            <a:ext cx="2103120" cy="577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FF7106-8581-4B44-8BFB-5A7233DB0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480" y="3638286"/>
            <a:ext cx="2103120" cy="5774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A643F5-766C-4090-917B-4A6289943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480" y="4997009"/>
            <a:ext cx="2103120" cy="5774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749878-D930-4954-9A66-DB53C91D4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6480" y="4317648"/>
            <a:ext cx="2103120" cy="577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651BB9-E297-44E0-AC0B-7B474893F962}"/>
              </a:ext>
            </a:extLst>
          </p:cNvPr>
          <p:cNvSpPr txBox="1"/>
          <p:nvPr/>
        </p:nvSpPr>
        <p:spPr>
          <a:xfrm>
            <a:off x="2572049" y="5702036"/>
            <a:ext cx="297389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700" dirty="0">
                <a:latin typeface="Arial Narrow" panose="020B0606020202030204" pitchFamily="34" charset="0"/>
              </a:rPr>
              <a:t>J. Chen </a:t>
            </a:r>
            <a:r>
              <a:rPr lang="en-US" altLang="zh-CN" sz="1700" i="1" dirty="0">
                <a:latin typeface="Arial Narrow" panose="020B0606020202030204" pitchFamily="34" charset="0"/>
              </a:rPr>
              <a:t>et al</a:t>
            </a:r>
            <a:r>
              <a:rPr lang="en-US" altLang="zh-CN" sz="1700" dirty="0">
                <a:latin typeface="Arial Narrow" panose="020B0606020202030204" pitchFamily="34" charset="0"/>
              </a:rPr>
              <a:t>.</a:t>
            </a:r>
            <a:r>
              <a:rPr lang="en-US" sz="1700" dirty="0">
                <a:latin typeface="Arial Narrow" panose="020B0606020202030204" pitchFamily="34" charset="0"/>
              </a:rPr>
              <a:t>, </a:t>
            </a:r>
            <a:r>
              <a:rPr lang="en-US" altLang="zh-CN" sz="1700" dirty="0">
                <a:latin typeface="Arial Narrow" panose="020B0606020202030204" pitchFamily="34" charset="0"/>
              </a:rPr>
              <a:t>NDS </a:t>
            </a:r>
            <a:r>
              <a:rPr lang="en-US" sz="1700" dirty="0">
                <a:latin typeface="Arial Narrow" panose="020B0606020202030204" pitchFamily="34" charset="0"/>
              </a:rPr>
              <a:t>184, 29 (2022).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F0115-8D46-4AE8-994C-5717BD03B6B6}"/>
              </a:ext>
            </a:extLst>
          </p:cNvPr>
          <p:cNvSpPr txBox="1"/>
          <p:nvPr/>
        </p:nvSpPr>
        <p:spPr>
          <a:xfrm>
            <a:off x="5620049" y="5702036"/>
            <a:ext cx="342273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700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sz="1700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sz="1700" dirty="0">
                <a:solidFill>
                  <a:srgbClr val="008000"/>
                </a:solidFill>
                <a:latin typeface="Arial Narrow" panose="020B0606020202030204" pitchFamily="34" charset="0"/>
              </a:rPr>
              <a:t>., PLB 839, 137801 (2023).</a:t>
            </a:r>
            <a:endParaRPr lang="zh-CN" altLang="en-US" sz="1700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800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837218-66D1-4A7A-B621-ACAAF0A5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Bayesian Uncertainty Quantification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5589F-280F-4558-91B0-8FF8927BD4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21D69-22E2-443D-8D7B-AAFF0180B6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57</a:t>
            </a:fld>
            <a:r>
              <a:rPr lang="en-US" dirty="0"/>
              <a:t> / 80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CD4A1002-8984-4E95-B9D2-3CFEB20387BE}"/>
              </a:ext>
            </a:extLst>
          </p:cNvPr>
          <p:cNvSpPr/>
          <p:nvPr/>
        </p:nvSpPr>
        <p:spPr>
          <a:xfrm>
            <a:off x="1259203" y="1143000"/>
            <a:ext cx="274320" cy="219456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7D970-5F41-4ECC-894F-43FEE14BCD4F}"/>
              </a:ext>
            </a:extLst>
          </p:cNvPr>
          <p:cNvSpPr txBox="1"/>
          <p:nvPr/>
        </p:nvSpPr>
        <p:spPr>
          <a:xfrm>
            <a:off x="534906" y="205561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Input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65067D9-D4D3-4EB7-B0BB-95918828240A}"/>
              </a:ext>
            </a:extLst>
          </p:cNvPr>
          <p:cNvSpPr/>
          <p:nvPr/>
        </p:nvSpPr>
        <p:spPr>
          <a:xfrm>
            <a:off x="1253127" y="3374727"/>
            <a:ext cx="274320" cy="2194560"/>
          </a:xfrm>
          <a:prstGeom prst="lef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FC007-4013-43E8-AF12-C4C16B9A45BA}"/>
              </a:ext>
            </a:extLst>
          </p:cNvPr>
          <p:cNvSpPr txBox="1"/>
          <p:nvPr/>
        </p:nvSpPr>
        <p:spPr>
          <a:xfrm>
            <a:off x="363350" y="42873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Output</a:t>
            </a:r>
            <a:endParaRPr lang="en-US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6E7DE0C0-D24E-4CCB-A3E0-EA366EC28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0061" y="1066802"/>
            <a:ext cx="5669280" cy="461585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5B2C2-4E9C-4EF1-9EEE-ED44FE9B3163}"/>
              </a:ext>
            </a:extLst>
          </p:cNvPr>
          <p:cNvSpPr txBox="1"/>
          <p:nvPr/>
        </p:nvSpPr>
        <p:spPr>
          <a:xfrm>
            <a:off x="4806274" y="5682652"/>
            <a:ext cx="43476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., Phys. Lett. B 839, 137801 (2023).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E95AD-784A-4EF2-8622-D7ED0652A1CD}"/>
              </a:ext>
            </a:extLst>
          </p:cNvPr>
          <p:cNvSpPr txBox="1"/>
          <p:nvPr/>
        </p:nvSpPr>
        <p:spPr>
          <a:xfrm>
            <a:off x="4419600" y="6627168"/>
            <a:ext cx="12234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dirty="0">
                <a:effectLst/>
                <a:latin typeface="Times New Roman" panose="02020603050405020304" pitchFamily="18" charset="0"/>
              </a:rPr>
              <a:t>FRIB Theory Alliance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618425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A782C0-1C90-46AA-B9A5-8B654123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Credible Interval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39074-3B65-446D-893C-DD44ACFE81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22DBF-19C7-49A8-ADE1-8765B13C7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58</a:t>
            </a:fld>
            <a:r>
              <a:rPr lang="en-US" dirty="0"/>
              <a:t> / 80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D5FD16-629F-4104-B907-AAE628340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72" y="1089598"/>
            <a:ext cx="4573002" cy="152433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2903B3-525D-4AC2-8079-681451AD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3400" y="2615207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28E342E9-2AB6-4DDA-A5A1-7B1E616FC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305114" y="1058908"/>
            <a:ext cx="2762686" cy="268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E8DFD0-BDEB-4838-8B8D-244F1B9C1105}"/>
              </a:ext>
            </a:extLst>
          </p:cNvPr>
          <p:cNvSpPr txBox="1"/>
          <p:nvPr/>
        </p:nvSpPr>
        <p:spPr>
          <a:xfrm>
            <a:off x="71935" y="5682652"/>
            <a:ext cx="43476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dirty="0">
                <a:solidFill>
                  <a:srgbClr val="008000"/>
                </a:solidFill>
                <a:latin typeface="Arial Narrow" panose="020B0606020202030204" pitchFamily="34" charset="0"/>
              </a:rPr>
              <a:t>., Phys. Lett. B 839, 137801 (2023).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E37FF8B1-563A-4DEB-AE71-05F049FA0F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5596" y="3713862"/>
            <a:ext cx="2402015" cy="230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E3DCE8-5A92-4EC9-B580-C5BEDD835DC4}"/>
              </a:ext>
            </a:extLst>
          </p:cNvPr>
          <p:cNvSpPr txBox="1"/>
          <p:nvPr/>
        </p:nvSpPr>
        <p:spPr>
          <a:xfrm>
            <a:off x="3784793" y="1137880"/>
            <a:ext cx="17284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TRIUMF S2373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23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895007-F911-4516-8108-31872195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A26E4-D9C7-4360-8DBD-BA7153CD8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6ABDB-10A3-441E-9CC1-ECDBC4C13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59</a:t>
            </a:fld>
            <a:r>
              <a:rPr lang="en-US" dirty="0"/>
              <a:t> / 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165D01-ABEC-44A8-99B4-189A23F09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9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8149AA-CFE2-40B3-94BF-F1662A86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Decay Scheme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3A69-11DF-4811-8E5C-551ED248AB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8CA9F-2174-46E7-8233-07E3FD12CD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r>
              <a:rPr lang="en-US" dirty="0"/>
              <a:t> / 80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6B79FA3-FD1D-4433-8490-4E0F298A4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935" y="1066800"/>
            <a:ext cx="8156130" cy="4937125"/>
          </a:xfrm>
        </p:spPr>
      </p:pic>
    </p:spTree>
    <p:extLst>
      <p:ext uri="{BB962C8B-B14F-4D97-AF65-F5344CB8AC3E}">
        <p14:creationId xmlns:p14="http://schemas.microsoft.com/office/powerpoint/2010/main" val="350148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E3CDE4-5479-472B-997D-0CF00576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CC75D-A090-4130-8BBB-32B826440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1F7BC-C933-448F-8B7C-459A79D8B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60</a:t>
            </a:fld>
            <a:r>
              <a:rPr lang="en-US" dirty="0"/>
              <a:t> / 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229708-E906-4AA8-976B-6D5202C46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815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FCB4BA-4F40-4D80-BE7C-8DAD31A7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C9689-0811-4567-A93C-7162FE2C94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10677-7903-4197-BB3C-8681FC47E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61</a:t>
            </a:fld>
            <a:r>
              <a:rPr lang="en-US" dirty="0"/>
              <a:t> / 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29796F-B744-4224-829C-10D7631B3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772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9C95A7-C6E6-4BE8-B8D8-C165FB27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C05EA-D8AB-43F7-8412-B443178CC4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1C7F3-DB0C-49E3-A700-FE8235A881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62</a:t>
            </a:fld>
            <a:r>
              <a:rPr lang="en-US" dirty="0"/>
              <a:t> / 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8FA62-E4AC-453C-98B8-36AFC9250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89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B02CF3-FC5C-4513-9755-152BD553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FE206D-CC36-404A-9192-669567AF8A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7B78D-04E2-4C24-AF56-61F448171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63</a:t>
            </a:fld>
            <a:r>
              <a:rPr lang="en-US" dirty="0"/>
              <a:t> / 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5428DC-2545-4352-A3B1-C91088E84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4"/>
          <a:stretch/>
        </p:blipFill>
        <p:spPr>
          <a:xfrm>
            <a:off x="91440" y="1066800"/>
            <a:ext cx="3670150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891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56B37-F01A-4C5C-99D7-60378AE7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10635-3EAC-4D11-8A0C-23C85C586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B8543-A020-4E45-9F27-22F1965C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64</a:t>
            </a:fld>
            <a:r>
              <a:rPr lang="en-US" dirty="0"/>
              <a:t> / 16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CE6EDD-0398-4FC5-B84C-A99571CC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5"/>
          <a:stretch/>
        </p:blipFill>
        <p:spPr>
          <a:xfrm>
            <a:off x="91440" y="1066800"/>
            <a:ext cx="3670198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741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356B37-F01A-4C5C-99D7-60378AE7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Particle</a:t>
            </a:r>
            <a:r>
              <a:rPr lang="fr-FR" dirty="0"/>
              <a:t> X-ray </a:t>
            </a:r>
            <a:r>
              <a:rPr lang="en-US" dirty="0"/>
              <a:t>Coincidence</a:t>
            </a:r>
            <a:r>
              <a:rPr lang="fr-FR" dirty="0"/>
              <a:t> Technique (PXCT)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10635-3EAC-4D11-8A0C-23C85C5860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B8543-A020-4E45-9F27-22F1965C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65</a:t>
            </a:fld>
            <a:r>
              <a:rPr lang="en-US" dirty="0"/>
              <a:t> / 16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CE6EDD-0398-4FC5-B84C-A99571CC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445"/>
          <a:stretch/>
        </p:blipFill>
        <p:spPr>
          <a:xfrm>
            <a:off x="91440" y="1066800"/>
            <a:ext cx="3670198" cy="493712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E535ADF-902E-4ED2-AD6E-C59AB1C8A5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9867" y="1219200"/>
            <a:ext cx="3566160" cy="19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5D6BBF-439E-4526-AD19-3847058F4A0E}"/>
                  </a:ext>
                </a:extLst>
              </p:cNvPr>
              <p:cNvSpPr txBox="1"/>
              <p:nvPr/>
            </p:nvSpPr>
            <p:spPr>
              <a:xfrm>
                <a:off x="4668753" y="3871989"/>
                <a:ext cx="3560847" cy="910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emit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𝐾𝑋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−2)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shell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5D6BBF-439E-4526-AD19-3847058F4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753" y="3871989"/>
                <a:ext cx="3560847" cy="910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2D94464-B9FB-4F50-B53A-79CE2897EB06}"/>
              </a:ext>
            </a:extLst>
          </p:cNvPr>
          <p:cNvSpPr txBox="1"/>
          <p:nvPr/>
        </p:nvSpPr>
        <p:spPr>
          <a:xfrm>
            <a:off x="5382362" y="5105400"/>
            <a:ext cx="3670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Evaluated Atomic Data Library (EADL), 1991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36299D-4478-4CC8-AAE5-6B9A58DC4395}"/>
              </a:ext>
            </a:extLst>
          </p:cNvPr>
          <p:cNvCxnSpPr>
            <a:cxnSpLocks/>
          </p:cNvCxnSpPr>
          <p:nvPr/>
        </p:nvCxnSpPr>
        <p:spPr>
          <a:xfrm flipV="1">
            <a:off x="7620000" y="4648200"/>
            <a:ext cx="0" cy="420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6E7E52-0A45-4168-99E8-D85CD2352EDB}"/>
              </a:ext>
            </a:extLst>
          </p:cNvPr>
          <p:cNvCxnSpPr>
            <a:cxnSpLocks/>
          </p:cNvCxnSpPr>
          <p:nvPr/>
        </p:nvCxnSpPr>
        <p:spPr>
          <a:xfrm>
            <a:off x="6629400" y="3334503"/>
            <a:ext cx="0" cy="508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A030AA-E785-49DB-9744-CFF0B5BD615C}"/>
              </a:ext>
            </a:extLst>
          </p:cNvPr>
          <p:cNvSpPr txBox="1"/>
          <p:nvPr/>
        </p:nvSpPr>
        <p:spPr>
          <a:xfrm>
            <a:off x="5187422" y="5706077"/>
            <a:ext cx="38956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/>
            <a:r>
              <a:rPr lang="nb-NO" sz="1600" kern="0" dirty="0">
                <a:latin typeface="Arial Narrow" panose="020B0606020202030204" pitchFamily="34" charset="0"/>
                <a:ea typeface="ＭＳ Ｐゴシック"/>
              </a:rPr>
              <a:t>J. C. Hardy </a:t>
            </a:r>
            <a:r>
              <a:rPr lang="nb-NO" sz="1600" i="1" kern="0" dirty="0">
                <a:latin typeface="Arial Narrow" panose="020B0606020202030204" pitchFamily="34" charset="0"/>
                <a:ea typeface="ＭＳ Ｐゴシック"/>
              </a:rPr>
              <a:t>et al</a:t>
            </a:r>
            <a:r>
              <a:rPr lang="nb-NO" sz="1600" kern="0" dirty="0">
                <a:latin typeface="Arial Narrow" panose="020B0606020202030204" pitchFamily="34" charset="0"/>
                <a:ea typeface="ＭＳ Ｐゴシック"/>
              </a:rPr>
              <a:t>., Phys. Rev. Lett. 37, 133 (1976).</a:t>
            </a:r>
          </a:p>
        </p:txBody>
      </p:sp>
    </p:spTree>
    <p:extLst>
      <p:ext uri="{BB962C8B-B14F-4D97-AF65-F5344CB8AC3E}">
        <p14:creationId xmlns:p14="http://schemas.microsoft.com/office/powerpoint/2010/main" val="24175005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38479-7F72-4EE7-97F0-A7254B2A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Lifetimes and Branching Ratios Apparatus (LIBRA)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9DD89-3B01-4ECB-B3CE-52D893F863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LECM2024 @ Knoxville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4B277-D82C-44BC-B77C-CAF855E290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66</a:t>
            </a:fld>
            <a:r>
              <a:rPr lang="en-US" dirty="0"/>
              <a:t> / 16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253663-E727-42AF-9549-E14B26597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657" y="1066800"/>
            <a:ext cx="7874686" cy="49371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322391-9592-4C87-84AA-D5EE10E3FEC2}"/>
              </a:ext>
            </a:extLst>
          </p:cNvPr>
          <p:cNvSpPr txBox="1"/>
          <p:nvPr/>
        </p:nvSpPr>
        <p:spPr>
          <a:xfrm>
            <a:off x="5410200" y="5600699"/>
            <a:ext cx="3100529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008000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: 2410.16446.</a:t>
            </a:r>
          </a:p>
        </p:txBody>
      </p:sp>
    </p:spTree>
    <p:extLst>
      <p:ext uri="{BB962C8B-B14F-4D97-AF65-F5344CB8AC3E}">
        <p14:creationId xmlns:p14="http://schemas.microsoft.com/office/powerpoint/2010/main" val="27726475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A7555D-6022-4210-BB90-80D85BF45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241" y="1066800"/>
            <a:ext cx="7087517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F492D9-F2B2-46AE-BED3-9AAF32A4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Lifetimes and Branching Ratios Apparatus (LIBRA)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68781-2A48-480C-8743-F100AE228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81706-C47E-439E-8FF9-37A368B38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67</a:t>
            </a:fld>
            <a:r>
              <a:rPr lang="en-US" dirty="0"/>
              <a:t> / 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23884-4A77-4CCA-8336-86DD667AA696}"/>
              </a:ext>
            </a:extLst>
          </p:cNvPr>
          <p:cNvSpPr txBox="1"/>
          <p:nvPr/>
        </p:nvSpPr>
        <p:spPr>
          <a:xfrm>
            <a:off x="5105400" y="5600699"/>
            <a:ext cx="3100529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CCFFCC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CCFFCC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CCFFCC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CCFFCC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CCFFCC"/>
                </a:solidFill>
                <a:latin typeface="Arial Narrow" panose="020B0606020202030204" pitchFamily="34" charset="0"/>
              </a:rPr>
              <a:t>: 2410.16446.</a:t>
            </a:r>
          </a:p>
        </p:txBody>
      </p:sp>
    </p:spTree>
    <p:extLst>
      <p:ext uri="{BB962C8B-B14F-4D97-AF65-F5344CB8AC3E}">
        <p14:creationId xmlns:p14="http://schemas.microsoft.com/office/powerpoint/2010/main" val="32765690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E685AD-E2C5-4801-99A0-F580FF43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baseline="30000" dirty="0"/>
              <a:t>59</a:t>
            </a:r>
            <a:r>
              <a:rPr lang="en-US" altLang="zh-CN" dirty="0"/>
              <a:t>Cu(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l-GR" altLang="zh-CN" i="1" dirty="0"/>
              <a:t>γ</a:t>
            </a:r>
            <a:r>
              <a:rPr lang="el-GR" altLang="zh-CN" dirty="0"/>
              <a:t>)</a:t>
            </a:r>
            <a:r>
              <a:rPr lang="el-GR" altLang="zh-CN" baseline="30000" dirty="0"/>
              <a:t>60</a:t>
            </a:r>
            <a:r>
              <a:rPr lang="en-US" altLang="zh-CN" dirty="0"/>
              <a:t>Zn vs </a:t>
            </a:r>
            <a:r>
              <a:rPr lang="en-US" altLang="zh-CN" baseline="30000" dirty="0"/>
              <a:t>59</a:t>
            </a:r>
            <a:r>
              <a:rPr lang="en-US" altLang="zh-CN" dirty="0"/>
              <a:t>Cu(</a:t>
            </a:r>
            <a:r>
              <a:rPr lang="en-US" altLang="zh-CN" i="1" dirty="0"/>
              <a:t>p</a:t>
            </a:r>
            <a:r>
              <a:rPr lang="en-US" altLang="zh-CN" dirty="0"/>
              <a:t>,</a:t>
            </a:r>
            <a:r>
              <a:rPr lang="el-GR" altLang="zh-CN" i="1" dirty="0"/>
              <a:t>α</a:t>
            </a:r>
            <a:r>
              <a:rPr lang="el-GR" altLang="zh-CN" dirty="0"/>
              <a:t>)</a:t>
            </a:r>
            <a:r>
              <a:rPr lang="el-GR" altLang="zh-CN" baseline="30000" dirty="0"/>
              <a:t>56</a:t>
            </a:r>
            <a:r>
              <a:rPr lang="en-US" altLang="zh-CN" dirty="0"/>
              <a:t>Ni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3E8C6-53C7-4D11-9288-153FD1F823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10A06-93B8-4B41-92D1-8CA801F1C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68</a:t>
            </a:fld>
            <a:r>
              <a:rPr lang="en-US" dirty="0"/>
              <a:t> / 80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C596E77-F675-4BC5-B0F5-5EFDF298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" y="1082675"/>
            <a:ext cx="3657600" cy="427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DF71A7-E0F6-4269-980B-EABC0E4AFA78}"/>
              </a:ext>
            </a:extLst>
          </p:cNvPr>
          <p:cNvSpPr txBox="1"/>
          <p:nvPr/>
        </p:nvSpPr>
        <p:spPr>
          <a:xfrm>
            <a:off x="196452" y="1128724"/>
            <a:ext cx="1320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rp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process</a:t>
            </a:r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1E53D6F9-71A7-44C5-87A9-4E9D35334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23956" y="1099683"/>
            <a:ext cx="5378245" cy="4005717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C7A221-0B1D-4364-A036-2A355A94DB35}"/>
              </a:ext>
            </a:extLst>
          </p:cNvPr>
          <p:cNvSpPr txBox="1"/>
          <p:nvPr/>
        </p:nvSpPr>
        <p:spPr>
          <a:xfrm>
            <a:off x="5410200" y="5600699"/>
            <a:ext cx="3701654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008000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: 2410.16446 (2024).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3EA56-34D0-479B-85B8-ECEF8FF09564}"/>
              </a:ext>
            </a:extLst>
          </p:cNvPr>
          <p:cNvSpPr txBox="1"/>
          <p:nvPr/>
        </p:nvSpPr>
        <p:spPr>
          <a:xfrm>
            <a:off x="3689554" y="5208403"/>
            <a:ext cx="5378245" cy="364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Ga decay evaluated according to the ENSDF standards.</a:t>
            </a:r>
          </a:p>
        </p:txBody>
      </p:sp>
    </p:spTree>
    <p:extLst>
      <p:ext uri="{BB962C8B-B14F-4D97-AF65-F5344CB8AC3E}">
        <p14:creationId xmlns:p14="http://schemas.microsoft.com/office/powerpoint/2010/main" val="24614409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139539-113B-4206-B47F-78D4FCA6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X-ray Ratio and Lifetime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7B29D-AEEB-42B4-946D-AFDE030EB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BA74A-8C2A-43BD-9404-2EC245D4FF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69</a:t>
            </a:fld>
            <a:r>
              <a:rPr lang="en-US" dirty="0"/>
              <a:t> / 80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3957B2-F854-4009-94EB-44E3EA950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" y="1089572"/>
            <a:ext cx="4663440" cy="2422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D53673-9D19-4C86-8E7F-D766E47FD08F}"/>
              </a:ext>
            </a:extLst>
          </p:cNvPr>
          <p:cNvSpPr txBox="1"/>
          <p:nvPr/>
        </p:nvSpPr>
        <p:spPr>
          <a:xfrm>
            <a:off x="899160" y="1255038"/>
            <a:ext cx="183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/Zn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= 0.68(10)</a:t>
            </a:r>
          </a:p>
          <a:p>
            <a:r>
              <a:rPr lang="en-US" altLang="zh-CN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0.60(8) fs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35170-2782-4CBA-A263-D6CC801A4A8B}"/>
              </a:ext>
            </a:extLst>
          </p:cNvPr>
          <p:cNvSpPr txBox="1"/>
          <p:nvPr/>
        </p:nvSpPr>
        <p:spPr>
          <a:xfrm>
            <a:off x="5410200" y="5600699"/>
            <a:ext cx="3701654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008000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: 2410.16446 (2024).</a:t>
            </a:r>
          </a:p>
        </p:txBody>
      </p:sp>
    </p:spTree>
    <p:extLst>
      <p:ext uri="{BB962C8B-B14F-4D97-AF65-F5344CB8AC3E}">
        <p14:creationId xmlns:p14="http://schemas.microsoft.com/office/powerpoint/2010/main" val="155369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11758D-34CD-4993-B27E-2F77F617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Decay Scheme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7A4E9-DF7F-46E4-9111-02EB39B4C0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897E3-597E-4BE2-957A-562951E6E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r>
              <a:rPr lang="en-US" dirty="0"/>
              <a:t> / 80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62A58E-6404-40A1-902B-7B4AF33D9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935" y="1066800"/>
            <a:ext cx="8156130" cy="4937125"/>
          </a:xfrm>
        </p:spPr>
      </p:pic>
    </p:spTree>
    <p:extLst>
      <p:ext uri="{BB962C8B-B14F-4D97-AF65-F5344CB8AC3E}">
        <p14:creationId xmlns:p14="http://schemas.microsoft.com/office/powerpoint/2010/main" val="21445338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139539-113B-4206-B47F-78D4FCA6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X-ray Ratio and Lifetime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7B29D-AEEB-42B4-946D-AFDE030EB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BA74A-8C2A-43BD-9404-2EC245D4FF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70</a:t>
            </a:fld>
            <a:r>
              <a:rPr lang="en-US" dirty="0"/>
              <a:t> / 80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3957B2-F854-4009-94EB-44E3EA950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" y="1089572"/>
            <a:ext cx="4663440" cy="2422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55738-10AC-44E0-AFCE-019E53F27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3511914"/>
            <a:ext cx="4663440" cy="2420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D53673-9D19-4C86-8E7F-D766E47FD08F}"/>
              </a:ext>
            </a:extLst>
          </p:cNvPr>
          <p:cNvSpPr txBox="1"/>
          <p:nvPr/>
        </p:nvSpPr>
        <p:spPr>
          <a:xfrm>
            <a:off x="899160" y="1255038"/>
            <a:ext cx="183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/Zn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= 0.68(10)</a:t>
            </a:r>
          </a:p>
          <a:p>
            <a:r>
              <a:rPr lang="en-US" altLang="zh-CN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0.60(8) fs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7D159-C9DD-407C-8676-F50F8CB7A17F}"/>
              </a:ext>
            </a:extLst>
          </p:cNvPr>
          <p:cNvSpPr txBox="1"/>
          <p:nvPr/>
        </p:nvSpPr>
        <p:spPr>
          <a:xfrm>
            <a:off x="899160" y="3625880"/>
            <a:ext cx="173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/Zn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= 3.6(6)</a:t>
            </a:r>
          </a:p>
          <a:p>
            <a:r>
              <a:rPr lang="en-US" altLang="zh-CN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0.112(18) fs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3D96E-F3AE-4611-9763-5AC10DCB33C9}"/>
              </a:ext>
            </a:extLst>
          </p:cNvPr>
          <p:cNvSpPr txBox="1"/>
          <p:nvPr/>
        </p:nvSpPr>
        <p:spPr>
          <a:xfrm>
            <a:off x="5410200" y="5600699"/>
            <a:ext cx="3701654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008000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: 2410.16446 (2024).</a:t>
            </a:r>
          </a:p>
        </p:txBody>
      </p:sp>
    </p:spTree>
    <p:extLst>
      <p:ext uri="{BB962C8B-B14F-4D97-AF65-F5344CB8AC3E}">
        <p14:creationId xmlns:p14="http://schemas.microsoft.com/office/powerpoint/2010/main" val="1869232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139539-113B-4206-B47F-78D4FCA6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X-ray Ratio and Lifetime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7B29D-AEEB-42B4-946D-AFDE030EB1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BA74A-8C2A-43BD-9404-2EC245D4FF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71</a:t>
            </a:fld>
            <a:r>
              <a:rPr lang="en-US" dirty="0"/>
              <a:t> / 80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3957B2-F854-4009-94EB-44E3EA950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" y="1089572"/>
            <a:ext cx="4663440" cy="2422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55738-10AC-44E0-AFCE-019E53F27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3511914"/>
            <a:ext cx="4663440" cy="2420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D53673-9D19-4C86-8E7F-D766E47FD08F}"/>
              </a:ext>
            </a:extLst>
          </p:cNvPr>
          <p:cNvSpPr txBox="1"/>
          <p:nvPr/>
        </p:nvSpPr>
        <p:spPr>
          <a:xfrm>
            <a:off x="899160" y="1255038"/>
            <a:ext cx="183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/Zn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= 0.68(10)</a:t>
            </a:r>
          </a:p>
          <a:p>
            <a:r>
              <a:rPr lang="en-US" altLang="zh-CN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0.60(8) fs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7D159-C9DD-407C-8676-F50F8CB7A17F}"/>
              </a:ext>
            </a:extLst>
          </p:cNvPr>
          <p:cNvSpPr txBox="1"/>
          <p:nvPr/>
        </p:nvSpPr>
        <p:spPr>
          <a:xfrm>
            <a:off x="899160" y="3625880"/>
            <a:ext cx="173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zh-CN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altLang="zh-CN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/Zn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= 3.6(6)</a:t>
            </a:r>
          </a:p>
          <a:p>
            <a:r>
              <a:rPr lang="en-US" altLang="zh-CN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</a:t>
            </a:r>
            <a:r>
              <a:rPr lang="en-US" altLang="zh-CN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0.112(18) fs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2" descr="Paris 2024 medals revealed - Team Canada - Official Olympic Team Website">
            <a:extLst>
              <a:ext uri="{FF2B5EF4-FFF2-40B4-BE49-F238E27FC236}">
                <a16:creationId xmlns:a16="http://schemas.microsoft.com/office/drawing/2014/main" id="{B43D52B3-9C48-49A6-AF07-193D8164E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/>
          <a:stretch/>
        </p:blipFill>
        <p:spPr bwMode="auto">
          <a:xfrm>
            <a:off x="5029200" y="1082461"/>
            <a:ext cx="1905000" cy="250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510367F-2A16-4837-9025-142640880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5" t="60000" r="3334" b="7778"/>
          <a:stretch/>
        </p:blipFill>
        <p:spPr bwMode="auto">
          <a:xfrm>
            <a:off x="7052413" y="1082461"/>
            <a:ext cx="1878227" cy="19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3D4CE0-30A9-4986-96A8-D33B97BE3363}"/>
              </a:ext>
            </a:extLst>
          </p:cNvPr>
          <p:cNvSpPr txBox="1"/>
          <p:nvPr/>
        </p:nvSpPr>
        <p:spPr>
          <a:xfrm>
            <a:off x="7291430" y="3179344"/>
            <a:ext cx="1276696" cy="3847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900" i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19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zh-CN" sz="1900" baseline="-25000" dirty="0" err="1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altLang="zh-CN" sz="19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/Zn</a:t>
            </a:r>
            <a:r>
              <a:rPr lang="en-US" sz="1900" dirty="0">
                <a:latin typeface="Cambria" panose="02040503050406030204" pitchFamily="18" charset="0"/>
                <a:ea typeface="Cambria" panose="02040503050406030204" pitchFamily="18" charset="0"/>
              </a:rPr>
              <a:t> = 19</a:t>
            </a:r>
            <a:endParaRPr lang="en-US" sz="1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3D96E-F3AE-4611-9763-5AC10DCB33C9}"/>
              </a:ext>
            </a:extLst>
          </p:cNvPr>
          <p:cNvSpPr txBox="1"/>
          <p:nvPr/>
        </p:nvSpPr>
        <p:spPr>
          <a:xfrm>
            <a:off x="5410200" y="5600699"/>
            <a:ext cx="3701654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008000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: 2410.16446 (2024).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015F0-40EE-4B3B-BE94-63CAE3BB8F34}"/>
              </a:ext>
            </a:extLst>
          </p:cNvPr>
          <p:cNvSpPr txBox="1"/>
          <p:nvPr/>
        </p:nvSpPr>
        <p:spPr>
          <a:xfrm>
            <a:off x="5906026" y="3657600"/>
            <a:ext cx="21439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www.compoundchem.com</a:t>
            </a:r>
          </a:p>
        </p:txBody>
      </p:sp>
    </p:spTree>
    <p:extLst>
      <p:ext uri="{BB962C8B-B14F-4D97-AF65-F5344CB8AC3E}">
        <p14:creationId xmlns:p14="http://schemas.microsoft.com/office/powerpoint/2010/main" val="2690589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1921F3-1000-4414-960F-0A3024145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1387475"/>
            <a:ext cx="6219555" cy="46323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6F5188-36F6-47A3-826E-0A73B8AD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altLang="zh-CN" dirty="0"/>
              <a:t>Evaluated </a:t>
            </a:r>
            <a:r>
              <a:rPr lang="en-US" baseline="30000" dirty="0"/>
              <a:t>60</a:t>
            </a:r>
            <a:r>
              <a:rPr lang="en-US" altLang="zh-CN" dirty="0"/>
              <a:t>Ga Decay Scheme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A23EB-CD8D-4530-8FF9-096E06C2A8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27C91-A7CC-4F0F-8272-7EE2B9169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72</a:t>
            </a:fld>
            <a:r>
              <a:rPr lang="en-US" dirty="0"/>
              <a:t> / 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B71BF-D54C-4057-8AFF-8A6433E53459}"/>
              </a:ext>
            </a:extLst>
          </p:cNvPr>
          <p:cNvSpPr txBox="1"/>
          <p:nvPr/>
        </p:nvSpPr>
        <p:spPr>
          <a:xfrm>
            <a:off x="76200" y="5651497"/>
            <a:ext cx="3701654" cy="38100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80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008000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008000"/>
                </a:solidFill>
                <a:latin typeface="Arial Narrow" panose="020B0606020202030204" pitchFamily="34" charset="0"/>
              </a:rPr>
              <a:t>: 2410.16446 (2024).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2CE1E-2E8C-4DA9-AB36-CA2B96DB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1055100"/>
            <a:ext cx="4982441" cy="24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201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F492D9-F2B2-46AE-BED3-9AAF32A4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Lifetimes and Branching Ratios Apparatus (LIBRA)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68781-2A48-480C-8743-F100AE228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81706-C47E-439E-8FF9-37A368B38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73</a:t>
            </a:fld>
            <a:r>
              <a:rPr lang="en-US" dirty="0"/>
              <a:t> / 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7337F4-28FB-40A3-954A-EC4FDE3E1322}"/>
              </a:ext>
            </a:extLst>
          </p:cNvPr>
          <p:cNvSpPr txBox="1"/>
          <p:nvPr/>
        </p:nvSpPr>
        <p:spPr>
          <a:xfrm>
            <a:off x="165073" y="5181600"/>
            <a:ext cx="87422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i="1" baseline="0" dirty="0">
                <a:latin typeface="Cambria" panose="02040503050406030204" pitchFamily="18" charset="0"/>
                <a:ea typeface="Cambria" panose="02040503050406030204" pitchFamily="18" charset="0"/>
              </a:rPr>
              <a:t>Addressing specific data needs and gaps in nuclear data through targeted experiments.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aseline="0" dirty="0">
                <a:latin typeface="Arial Narrow" panose="020B0606020202030204" pitchFamily="34" charset="0"/>
                <a:ea typeface="Cambria" panose="02040503050406030204" pitchFamily="18" charset="0"/>
              </a:rPr>
              <a:t>United States Nuclear Data Program Work Plan for FY2024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CA1AD05-C3FD-4F69-B5D4-8CD7A9E52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95" t="24243" r="4694" b="6019"/>
          <a:stretch/>
        </p:blipFill>
        <p:spPr bwMode="auto">
          <a:xfrm>
            <a:off x="4752109" y="1093427"/>
            <a:ext cx="4315691" cy="345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26D02F-CA39-483A-9FE8-9002409C5F7F}"/>
              </a:ext>
            </a:extLst>
          </p:cNvPr>
          <p:cNvSpPr txBox="1"/>
          <p:nvPr/>
        </p:nvSpPr>
        <p:spPr>
          <a:xfrm>
            <a:off x="5528730" y="4516481"/>
            <a:ext cx="242598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Decay Station @ NNDC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7A245EC-9D7D-4BC9-9A5B-F7D631C5D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00" y="1175687"/>
            <a:ext cx="4726730" cy="29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CA019C-0FE7-426B-9C2B-BEEE43D954D8}"/>
              </a:ext>
            </a:extLst>
          </p:cNvPr>
          <p:cNvSpPr txBox="1"/>
          <p:nvPr/>
        </p:nvSpPr>
        <p:spPr>
          <a:xfrm>
            <a:off x="619198" y="4217458"/>
            <a:ext cx="34771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LIBRA @ FRIB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Stopped beam diagnostics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Precision offline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2710334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8EE7B1-AAD7-444D-9EA9-9A8D6CF57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418" r="10418"/>
          <a:stretch/>
        </p:blipFill>
        <p:spPr>
          <a:xfrm>
            <a:off x="106681" y="1066250"/>
            <a:ext cx="4389120" cy="24688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DA79A6-A5A1-43D7-AC7A-96F50A81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FRIB Integral Experimental Nuclear Data Services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7B8BF-B160-4DC9-9B5E-B8D7CFCA1E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BB87E-7EDA-46D6-A735-ADC3C6EEE1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74</a:t>
            </a:fld>
            <a:r>
              <a:rPr lang="en-US" dirty="0"/>
              <a:t> / 80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C27DA0-A81B-4514-9421-52D7766EAE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67" r="16667"/>
          <a:stretch/>
        </p:blipFill>
        <p:spPr>
          <a:xfrm>
            <a:off x="4648199" y="1076293"/>
            <a:ext cx="4389120" cy="2468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61DF4B-29C8-4951-B169-1B67821C8E71}"/>
              </a:ext>
            </a:extLst>
          </p:cNvPr>
          <p:cNvSpPr txBox="1"/>
          <p:nvPr/>
        </p:nvSpPr>
        <p:spPr>
          <a:xfrm>
            <a:off x="0" y="4314422"/>
            <a:ext cx="91439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 provide professional and timely nuclear data support throughout all stages of research: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proposal preparation,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taking,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analysis,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publication preparation.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5759F-D634-4B3A-8A1F-8BD4E14DE49E}"/>
              </a:ext>
            </a:extLst>
          </p:cNvPr>
          <p:cNvSpPr txBox="1"/>
          <p:nvPr/>
        </p:nvSpPr>
        <p:spPr>
          <a:xfrm>
            <a:off x="2543831" y="3635363"/>
            <a:ext cx="407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20th Exotic Beam Summer School, FRIB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1913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91CEE6-3DC4-4102-A6B6-25D85CED3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High-quality up-to-date nuclear data are essential </a:t>
            </a:r>
            <a:r>
              <a:rPr lang="en-US" altLang="zh-CN" dirty="0"/>
              <a:t>for both nuclear structure and nuclear </a:t>
            </a:r>
            <a:r>
              <a:rPr lang="en-US" dirty="0"/>
              <a:t>astrophysics.</a:t>
            </a:r>
          </a:p>
          <a:p>
            <a:endParaRPr lang="en-US" dirty="0"/>
          </a:p>
          <a:p>
            <a:r>
              <a:rPr lang="en-US" dirty="0"/>
              <a:t>A variety of nuclear data </a:t>
            </a:r>
            <a:r>
              <a:rPr lang="en-US" altLang="zh-CN" dirty="0"/>
              <a:t>are constantly produced through experiments conducted at FRIB.</a:t>
            </a:r>
            <a:endParaRPr lang="en-US" dirty="0"/>
          </a:p>
          <a:p>
            <a:endParaRPr lang="en-US" dirty="0"/>
          </a:p>
          <a:p>
            <a:r>
              <a:rPr lang="en-US" dirty="0"/>
              <a:t> Olympic bronze medal</a:t>
            </a:r>
            <a:r>
              <a:rPr lang="en-US" altLang="zh-CN" dirty="0"/>
              <a:t>s typically</a:t>
            </a:r>
            <a:r>
              <a:rPr lang="en-US" dirty="0"/>
              <a:t> contain 5-10% zinc.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2F1A59-5987-4D5F-BC0A-C48A6342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913B9-FD7E-4586-9DAB-C696F8D58D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D90F9-78B6-4135-9B7D-B2E7425F4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75</a:t>
            </a:fld>
            <a:r>
              <a:rPr lang="en-US" dirty="0"/>
              <a:t> / 80</a:t>
            </a:r>
          </a:p>
        </p:txBody>
      </p:sp>
    </p:spTree>
    <p:extLst>
      <p:ext uri="{BB962C8B-B14F-4D97-AF65-F5344CB8AC3E}">
        <p14:creationId xmlns:p14="http://schemas.microsoft.com/office/powerpoint/2010/main" val="2961750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C67DC8-DBB9-43C9-9ECE-19ADDF9D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Education and experience related to the 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747F4-0F22-40CF-855E-A350C2EFFB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5AAB2-3B35-47FA-9D5A-66AE9B976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76</a:t>
            </a:fld>
            <a:r>
              <a:rPr lang="en-US" dirty="0"/>
              <a:t> / 80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B4ADF2-8835-46AB-A8A2-0F3827E41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066800"/>
            <a:ext cx="8975915" cy="4937125"/>
          </a:xfr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B71E08A-CF17-43F1-8AD4-80DD6E5C0AEC}"/>
              </a:ext>
            </a:extLst>
          </p:cNvPr>
          <p:cNvSpPr txBox="1">
            <a:spLocks/>
          </p:cNvSpPr>
          <p:nvPr/>
        </p:nvSpPr>
        <p:spPr bwMode="auto">
          <a:xfrm>
            <a:off x="7092779" y="3709451"/>
            <a:ext cx="1959191" cy="223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35146" indent="-135146" algn="l" defTabSz="602528" rtl="0" eaLnBrk="1" fontAlgn="base" hangingPunct="1">
              <a:lnSpc>
                <a:spcPct val="90000"/>
              </a:lnSpc>
              <a:spcBef>
                <a:spcPts val="90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4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272546" indent="-113749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443731" indent="-120505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35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546218" indent="-100234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752315" indent="-135146" algn="l" defTabSz="602528" rtl="0" eaLnBrk="1" fontAlgn="base" hangingPunct="1">
              <a:lnSpc>
                <a:spcPct val="90000"/>
              </a:lnSpc>
              <a:spcBef>
                <a:spcPts val="15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05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1667630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010443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2353254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2696064" indent="-113080" algn="l" defTabSz="605871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975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>
                <a:solidFill>
                  <a:srgbClr val="003300"/>
                </a:solidFill>
              </a:rPr>
              <a:t> 102 papers</a:t>
            </a:r>
          </a:p>
          <a:p>
            <a:r>
              <a:rPr lang="en-US" sz="2000" kern="0" dirty="0">
                <a:solidFill>
                  <a:srgbClr val="003300"/>
                </a:solidFill>
              </a:rPr>
              <a:t> 1308 citations</a:t>
            </a:r>
          </a:p>
          <a:p>
            <a:r>
              <a:rPr lang="en-US" sz="2000" kern="0" dirty="0">
                <a:solidFill>
                  <a:srgbClr val="003300"/>
                </a:solidFill>
              </a:rPr>
              <a:t> 31 experiments</a:t>
            </a:r>
          </a:p>
          <a:p>
            <a:r>
              <a:rPr lang="en-US" sz="2000" kern="0" dirty="0">
                <a:solidFill>
                  <a:srgbClr val="003300"/>
                </a:solidFill>
              </a:rPr>
              <a:t> 30 talks</a:t>
            </a:r>
          </a:p>
          <a:p>
            <a:r>
              <a:rPr lang="en-US" sz="2000" kern="0" dirty="0">
                <a:solidFill>
                  <a:srgbClr val="003300"/>
                </a:solidFill>
              </a:rPr>
              <a:t> 2 grants as PI</a:t>
            </a:r>
          </a:p>
          <a:p>
            <a:r>
              <a:rPr lang="en-US" sz="2000" kern="0" dirty="0">
                <a:solidFill>
                  <a:srgbClr val="003300"/>
                </a:solidFill>
              </a:rPr>
              <a:t> 1(2) proposals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333D4-20EF-42B8-8B92-C4AF0ED9EF91}"/>
              </a:ext>
            </a:extLst>
          </p:cNvPr>
          <p:cNvSpPr txBox="1"/>
          <p:nvPr/>
        </p:nvSpPr>
        <p:spPr>
          <a:xfrm>
            <a:off x="85928" y="1066800"/>
            <a:ext cx="5781472" cy="28275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., Nucl. </a:t>
            </a:r>
            <a:r>
              <a:rPr lang="en-US" altLang="zh-CN" dirty="0" err="1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Instrum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Methods Phys. Res. A 804, 1 (2015).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., Chin. Phys. Lett. 32, 012301 (2015).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., Phys. Rev. C</a:t>
            </a:r>
            <a:r>
              <a:rPr lang="zh-CN" altLang="en-US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95, 014314 (2017)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., Phys. Rev. C 99, 064312 (2019).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., Phys. Lett. B 802, 135213 (2020).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., </a:t>
            </a:r>
            <a:r>
              <a:rPr lang="da-DK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Phys. Rev. C 103, 014322 (2021).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Phys. Lett. B 8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39, 137801 (2023).</a:t>
            </a:r>
            <a:endParaRPr lang="en-US" altLang="zh-CN" dirty="0">
              <a:solidFill>
                <a:srgbClr val="0033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L. J. Sun </a:t>
            </a:r>
            <a:r>
              <a:rPr lang="en-US" altLang="zh-CN" i="1" dirty="0">
                <a:solidFill>
                  <a:srgbClr val="003300"/>
                </a:solidFill>
                <a:latin typeface="Arial Narrow" panose="020B0606020202030204" pitchFamily="34" charset="0"/>
              </a:rPr>
              <a:t>et al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., </a:t>
            </a:r>
            <a:r>
              <a:rPr lang="en-US" altLang="zh-CN" dirty="0" err="1">
                <a:solidFill>
                  <a:srgbClr val="003300"/>
                </a:solidFill>
                <a:latin typeface="Arial Narrow" panose="020B0606020202030204" pitchFamily="34" charset="0"/>
              </a:rPr>
              <a:t>arXiv</a:t>
            </a:r>
            <a:r>
              <a:rPr lang="en-US" altLang="zh-CN" dirty="0">
                <a:solidFill>
                  <a:srgbClr val="003300"/>
                </a:solidFill>
                <a:latin typeface="Arial Narrow" panose="020B0606020202030204" pitchFamily="34" charset="0"/>
              </a:rPr>
              <a:t>: 2410.16446 (2024).</a:t>
            </a:r>
          </a:p>
        </p:txBody>
      </p:sp>
    </p:spTree>
    <p:extLst>
      <p:ext uri="{BB962C8B-B14F-4D97-AF65-F5344CB8AC3E}">
        <p14:creationId xmlns:p14="http://schemas.microsoft.com/office/powerpoint/2010/main" val="24627297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D856B3-0967-4EBB-A49D-B0A1F45E9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828" y="1066800"/>
            <a:ext cx="7970344" cy="4937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622958-8C05-41A1-A751-4DB84921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EC1D7-877C-40C8-9A53-0FF8D1FC72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02CB3-B656-4277-BB36-E730CE05F7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77</a:t>
            </a:fld>
            <a:r>
              <a:rPr lang="en-US" dirty="0"/>
              <a:t> / 80</a:t>
            </a:r>
          </a:p>
        </p:txBody>
      </p:sp>
    </p:spTree>
    <p:extLst>
      <p:ext uri="{BB962C8B-B14F-4D97-AF65-F5344CB8AC3E}">
        <p14:creationId xmlns:p14="http://schemas.microsoft.com/office/powerpoint/2010/main" val="26801090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765CE1-DE5F-4382-98E1-AA72EB10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Lanzhou Heavy-ion </a:t>
            </a:r>
            <a:r>
              <a:rPr lang="en-US" altLang="zh-CN" dirty="0"/>
              <a:t>A</a:t>
            </a:r>
            <a:r>
              <a:rPr lang="en-US" dirty="0"/>
              <a:t>ccelerator National Laboratory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91704-4911-4D7A-985F-1183D6D942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E97FD-5B46-45D6-9736-728924B595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78</a:t>
            </a:fld>
            <a:r>
              <a:rPr lang="en-US" dirty="0"/>
              <a:t> / 80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D8E3851-92AB-4EE4-95C0-7812BE5AB2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532" y="1066800"/>
            <a:ext cx="774893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AA72072-3FF6-404C-8513-7DD76C7C276B}"/>
              </a:ext>
            </a:extLst>
          </p:cNvPr>
          <p:cNvGrpSpPr/>
          <p:nvPr/>
        </p:nvGrpSpPr>
        <p:grpSpPr>
          <a:xfrm>
            <a:off x="1648817" y="3011799"/>
            <a:ext cx="7308304" cy="2808312"/>
            <a:chOff x="1728192" y="3068960"/>
            <a:chExt cx="7308304" cy="2808312"/>
          </a:xfrm>
        </p:grpSpPr>
        <p:pic>
          <p:nvPicPr>
            <p:cNvPr id="8" name="Picture 2" descr="E:\WorkNew\Conference\RIBLL研讨会\RIBLL资料\RIBLL1-1.png">
              <a:extLst>
                <a:ext uri="{FF2B5EF4-FFF2-40B4-BE49-F238E27FC236}">
                  <a16:creationId xmlns:a16="http://schemas.microsoft.com/office/drawing/2014/main" id="{A29B9F44-708F-4569-9315-D96B5F0BE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28192" y="3068960"/>
              <a:ext cx="7308304" cy="2808312"/>
            </a:xfrm>
            <a:prstGeom prst="rect">
              <a:avLst/>
            </a:prstGeom>
            <a:noFill/>
          </p:spPr>
        </p:pic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55461BF1-E868-47E9-A159-75B6F5FAD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1840" y="4079974"/>
              <a:ext cx="2231701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Beam: ~ 80 MeV/u</a:t>
              </a:r>
            </a:p>
            <a:p>
              <a:pPr eaLnBrk="1" hangingPunct="1">
                <a:defRPr/>
              </a:pP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           ~ 50-200 </a:t>
              </a:r>
              <a:r>
                <a:rPr lang="en-US" altLang="zh-CN" sz="16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nA</a:t>
              </a:r>
              <a:endParaRPr lang="en-US" altLang="zh-CN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>
                <a:defRPr/>
              </a:pP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Target: </a:t>
              </a:r>
              <a:r>
                <a:rPr lang="en-US" altLang="zh-CN" sz="1600" b="1" baseline="30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Be, ~ 1500 </a:t>
              </a:r>
              <a:r>
                <a:rPr lang="en-US" altLang="zh-CN" sz="16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m</a:t>
              </a:r>
            </a:p>
            <a:p>
              <a:pPr>
                <a:defRPr/>
              </a:pP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Degrader: </a:t>
              </a:r>
              <a:r>
                <a:rPr lang="en-US" altLang="zh-CN" sz="1600" b="1" baseline="30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27</a:t>
              </a: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Al, 500 </a:t>
              </a:r>
              <a:r>
                <a:rPr lang="en-US" altLang="zh-CN" sz="16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</a:t>
              </a:r>
              <a:r>
                <a:rPr lang="en-US" altLang="zh-CN" sz="1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  <a:sym typeface="Symbol"/>
                </a:rPr>
                <a:t>m</a:t>
              </a: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BD55EDAC-8E50-4C20-A15D-8935C3C51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8304" y="3861048"/>
              <a:ext cx="617990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  <a:ln>
              <a:solidFill>
                <a:srgbClr val="00B0F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2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ToF</a:t>
              </a:r>
              <a:endParaRPr lang="en-US" altLang="zh-C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E4EE44A9-CC6A-4544-A662-59B3AED0DBCE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5940152" y="4061103"/>
              <a:ext cx="1368152" cy="304001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54A21F29-6494-422D-8E31-84249315BB60}"/>
                </a:ext>
              </a:extLst>
            </p:cNvPr>
            <p:cNvCxnSpPr>
              <a:stCxn id="10" idx="3"/>
            </p:cNvCxnSpPr>
            <p:nvPr/>
          </p:nvCxnSpPr>
          <p:spPr>
            <a:xfrm>
              <a:off x="7926294" y="4061103"/>
              <a:ext cx="1038194" cy="592033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44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E0EDD7-7086-4C89-AE36-2A9FCD139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Compiling newly published structure and decay data and all data from FRIB for the XUNDL database.</a:t>
            </a:r>
          </a:p>
          <a:p>
            <a:pPr algn="just"/>
            <a:r>
              <a:rPr lang="en-US" dirty="0"/>
              <a:t>Evaluating all available data for all nuclides of 2-3 mass chains per year for the ENSDF database.</a:t>
            </a:r>
          </a:p>
          <a:p>
            <a:pPr algn="just"/>
            <a:r>
              <a:rPr lang="en-US" dirty="0"/>
              <a:t>Developing and maintaining utility and analysis codes for data compilation and evaluation.</a:t>
            </a:r>
          </a:p>
          <a:p>
            <a:pPr algn="just"/>
            <a:r>
              <a:rPr lang="en-US" dirty="0"/>
              <a:t>Providing data support to FRIB experimenters through the FRIENDS (FRIB Integral Experimental Nuclear Data Services) project. Data checking and review for submitted manuscripts and PAC proposals.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7820F8-9D4B-46B5-BDB7-246393E9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My Understanding of this Role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F88D4-FC46-491E-AAB8-91998F6715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50369-0F5B-4F60-9E23-E8C8016B46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79</a:t>
            </a:fld>
            <a:r>
              <a:rPr lang="en-US" dirty="0"/>
              <a:t> / 80</a:t>
            </a:r>
          </a:p>
        </p:txBody>
      </p:sp>
    </p:spTree>
    <p:extLst>
      <p:ext uri="{BB962C8B-B14F-4D97-AF65-F5344CB8AC3E}">
        <p14:creationId xmlns:p14="http://schemas.microsoft.com/office/powerpoint/2010/main" val="60869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87094-3D45-4168-9802-5197BF02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Decay Scheme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12F1C-1FC0-4C68-B1B5-524B9A7E18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CAE39-9AAC-4417-8DA5-80A4DE5C5C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r>
              <a:rPr lang="en-US" dirty="0"/>
              <a:t> / 80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F74BF1-C878-410D-8F02-B7CB64F1F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935" y="1066800"/>
            <a:ext cx="8156130" cy="4937125"/>
          </a:xfrm>
        </p:spPr>
      </p:pic>
    </p:spTree>
    <p:extLst>
      <p:ext uri="{BB962C8B-B14F-4D97-AF65-F5344CB8AC3E}">
        <p14:creationId xmlns:p14="http://schemas.microsoft.com/office/powerpoint/2010/main" val="21777079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9E0FE8-B34E-412F-840B-FF669EBFB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on the development of the next generation ENSDF format and develop applications that apply </a:t>
            </a:r>
            <a:r>
              <a:rPr lang="en-US" b="1" dirty="0"/>
              <a:t>ML</a:t>
            </a:r>
            <a:r>
              <a:rPr lang="en-US" dirty="0"/>
              <a:t> techniques to the new format.</a:t>
            </a:r>
          </a:p>
          <a:p>
            <a:r>
              <a:rPr lang="en-US" dirty="0"/>
              <a:t>Study in depth the possibilities of using </a:t>
            </a:r>
            <a:r>
              <a:rPr lang="en-US" b="1" dirty="0"/>
              <a:t>AI and ML</a:t>
            </a:r>
            <a:r>
              <a:rPr lang="en-US" dirty="0"/>
              <a:t> techniques in NSR, in collaboration with LBNL.</a:t>
            </a:r>
          </a:p>
          <a:p>
            <a:r>
              <a:rPr lang="en-US" dirty="0"/>
              <a:t>Maintain the Atlas of Neutron Resonances electronic files in preparation for a future update of the Atlas of Neutron Resonances. Continue working on the use of </a:t>
            </a:r>
            <a:r>
              <a:rPr lang="en-US" b="1" dirty="0"/>
              <a:t>ML</a:t>
            </a:r>
            <a:r>
              <a:rPr lang="en-US" dirty="0"/>
              <a:t> techniques to better determine resonance properties.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EB9C80-DB6C-4991-8B1B-C8BD9A9BA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29957"/>
            <a:ext cx="8991600" cy="397384"/>
          </a:xfrm>
        </p:spPr>
        <p:txBody>
          <a:bodyPr/>
          <a:lstStyle/>
          <a:p>
            <a:r>
              <a:rPr lang="en-US" sz="2600" dirty="0"/>
              <a:t>United States Nuclear Data Program Work Plan for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9D2E1-DD16-4318-9F94-3A794283D7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F4C07-7BD5-4D56-84E2-C7177BD424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80</a:t>
            </a:fld>
            <a:r>
              <a:rPr lang="en-US" dirty="0"/>
              <a:t> / 80</a:t>
            </a:r>
          </a:p>
        </p:txBody>
      </p:sp>
    </p:spTree>
    <p:extLst>
      <p:ext uri="{BB962C8B-B14F-4D97-AF65-F5344CB8AC3E}">
        <p14:creationId xmlns:p14="http://schemas.microsoft.com/office/powerpoint/2010/main" val="18511150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6D333C-D64D-4AE8-9077-A35C9EDB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https://people.frib.msu.edu/~wrede/group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DFFD6-8A5E-4D0B-8EF0-9114EE9492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17B2B-E168-4CA0-8EDF-FDD06247C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81</a:t>
            </a:fld>
            <a:r>
              <a:rPr lang="en-US" dirty="0"/>
              <a:t> / 80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D11E7E5-0FA1-433C-AB02-40216BE73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93" t="24250" r="34654" b="9062"/>
          <a:stretch/>
        </p:blipFill>
        <p:spPr>
          <a:xfrm>
            <a:off x="1205760" y="1066800"/>
            <a:ext cx="6732479" cy="4937125"/>
          </a:xfrm>
        </p:spPr>
      </p:pic>
    </p:spTree>
    <p:extLst>
      <p:ext uri="{BB962C8B-B14F-4D97-AF65-F5344CB8AC3E}">
        <p14:creationId xmlns:p14="http://schemas.microsoft.com/office/powerpoint/2010/main" val="465038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F4CFF9-18D3-4E36-854F-FEEFD8CC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6396"/>
            <a:ext cx="8991600" cy="424506"/>
          </a:xfrm>
        </p:spPr>
        <p:txBody>
          <a:bodyPr/>
          <a:lstStyle/>
          <a:p>
            <a:r>
              <a:rPr lang="en-US" dirty="0"/>
              <a:t>Decay Scheme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0465E-349E-4CF6-A6EE-8ABB60EF6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Lijie Sun, Seminar @ FRIB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693FB-0AF0-48B5-90E5-1F7816BE22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r>
              <a:rPr lang="en-US" dirty="0"/>
              <a:t> / 80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58A124-CE6E-4749-92DB-E56C200CA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935" y="1066800"/>
            <a:ext cx="8156130" cy="4937125"/>
          </a:xfrm>
        </p:spPr>
      </p:pic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p:Policy xmlns:p="office.server.policy" id="" local="true">
  <p:Name>Controlled Document</p:Name>
  <p:Description/>
  <p:Statement/>
  <p:PolicyItems>
    <p:PolicyItem featureId="Microsoft.Office.RecordsManagement.PolicyFeatures.PolicyAudit" staticId="0x0101005B1FD2F7289FF44494593DF6B04CC580|8138272" UniqueId="d2e935fd-7aec-4982-a92c-0eafd6a3e49f">
      <p:Name>Auditing</p:Name>
      <p:Description>Audits user actions on documents and list items to the Audit Log.</p:Description>
      <p:CustomData>
        <Audit>
          <Update/>
          <View/>
          <CheckInOut/>
          <MoveCopy/>
          <DeleteRestore/>
        </Audit>
      </p:CustomData>
    </p:PolicyItem>
  </p:PolicyItems>
</p:Policy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ntrolled Document" ma:contentTypeID="0x010100A77CE2F963BD5C4AB895E5E1F954079C" ma:contentTypeVersion="16" ma:contentTypeDescription="Create a new document." ma:contentTypeScope="" ma:versionID="afdac9f8058ac176136f3d7adb595399">
  <xsd:schema xmlns:xsd="http://www.w3.org/2001/XMLSchema" xmlns:xs="http://www.w3.org/2001/XMLSchema" xmlns:p="http://schemas.microsoft.com/office/2006/metadata/properties" xmlns:ns1="http://schemas.microsoft.com/sharepoint/v3" xmlns:ns3="6819902c-d263-4340-a3b4-c7375668d2ad" xmlns:ns4="51b9806a-5185-426e-8026-9f8401f8c974" xmlns:ns5="27e6a43e-a4c4-4f52-b0e1-49827a209077" targetNamespace="http://schemas.microsoft.com/office/2006/metadata/properties" ma:root="true" ma:fieldsID="c30e777042fe99c0ff3ef036ff66f7c5" ns1:_="" ns3:_="" ns4:_="" ns5:_="">
    <xsd:import namespace="http://schemas.microsoft.com/sharepoint/v3"/>
    <xsd:import namespace="6819902c-d263-4340-a3b4-c7375668d2ad"/>
    <xsd:import namespace="51b9806a-5185-426e-8026-9f8401f8c974"/>
    <xsd:import namespace="27e6a43e-a4c4-4f52-b0e1-49827a209077"/>
    <xsd:element name="properties">
      <xsd:complexType>
        <xsd:sequence>
          <xsd:element name="documentManagement">
            <xsd:complexType>
              <xsd:all>
                <xsd:element ref="ns3:Filtered_x0020_Document_x0020_Number0" minOccurs="0"/>
                <xsd:element ref="ns4:WBS_x0020_Abbreviation" minOccurs="0"/>
                <xsd:element ref="ns4:Identifier" minOccurs="0"/>
                <xsd:element ref="ns4:Formatted_x0020_Sequence_x0020_Number" minOccurs="0"/>
                <xsd:element ref="ns4:Formatted_x0020_Revision" minOccurs="0"/>
                <xsd:element ref="ns4:InternalSigners" minOccurs="0"/>
                <xsd:element ref="ns4:ExternalSigners" minOccurs="0"/>
                <xsd:element ref="ns4:AuthorizingDoc" minOccurs="0"/>
                <xsd:element ref="ns4:AuthorizedDocs" minOccurs="0"/>
                <xsd:element ref="ns4:AuthorizingComm_x0026_Boards" minOccurs="0"/>
                <xsd:element ref="ns4:Author1" minOccurs="0"/>
                <xsd:element ref="ns4:Revision_x0020_History" minOccurs="0"/>
                <xsd:element ref="ns5:Document_x0020_Number" minOccurs="0"/>
                <xsd:element ref="ns3:k249c3db22e246c8be4b953e603e4d6b" minOccurs="0"/>
                <xsd:element ref="ns3:e9dd64bcc98445289e39b91f109bdcd5" minOccurs="0"/>
                <xsd:element ref="ns3:af7f2bdd3e3f4144927c8f46bf137639" minOccurs="0"/>
                <xsd:element ref="ns3:i71e836a5a224468bea9b04c4fae55f7" minOccurs="0"/>
                <xsd:element ref="ns5:TaxCatchAll" minOccurs="0"/>
                <xsd:element ref="ns1:_dlc_Exempt" minOccurs="0"/>
                <xsd:element ref="ns3:adda98769e204859847d571c1cc4aba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31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19902c-d263-4340-a3b4-c7375668d2ad" elementFormDefault="qualified">
    <xsd:import namespace="http://schemas.microsoft.com/office/2006/documentManagement/types"/>
    <xsd:import namespace="http://schemas.microsoft.com/office/infopath/2007/PartnerControls"/>
    <xsd:element name="Filtered_x0020_Document_x0020_Number0" ma:index="3" nillable="true" ma:displayName="Filtered Document Number" ma:list="9fecad60-3c5f-4b1e-97fe-bd29726213cb" ma:internalName="Filtered_x0020_Document_x0020_Number0" ma:showField="03f48824-29a8-4910-b16b-2538dd33bf46" ma:web="27e6a43e-a4c4-4f52-b0e1-49827a209077">
      <xsd:simpleType>
        <xsd:restriction base="dms:Unknown"/>
      </xsd:simpleType>
    </xsd:element>
    <xsd:element name="k249c3db22e246c8be4b953e603e4d6b" ma:index="24" nillable="true" ma:taxonomy="true" ma:internalName="k249c3db22e246c8be4b953e603e4d6b" ma:taxonomyFieldName="Author_" ma:displayName="Author_" ma:indexed="true" ma:default="" ma:fieldId="{4249c3db-22e2-46c8-be4b-953e603e4d6b}" ma:sspId="e79ac590-b2ba-4d84-8233-e7113f930f2a" ma:termSetId="9a961305-3498-445e-9205-fc8019e3f96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9dd64bcc98445289e39b91f109bdcd5" ma:index="26" nillable="true" ma:taxonomy="true" ma:internalName="e9dd64bcc98445289e39b91f109bdcd5" ma:taxonomyFieldName="Subcategory_" ma:displayName="Subcategory_" ma:indexed="true" ma:default="" ma:fieldId="{e9dd64bc-c984-4528-9e39-b91f109bdcd5}" ma:sspId="e79ac590-b2ba-4d84-8233-e7113f930f2a" ma:termSetId="df4988c2-6ea7-4775-a660-7ca64affa0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f7f2bdd3e3f4144927c8f46bf137639" ma:index="27" nillable="true" ma:taxonomy="true" ma:internalName="af7f2bdd3e3f4144927c8f46bf137639" ma:taxonomyFieldName="_x0057_BS0" ma:displayName="WBS" ma:indexed="true" ma:default="" ma:fieldId="{af7f2bdd-3e3f-4144-927c-8f46bf137639}" ma:sspId="e79ac590-b2ba-4d84-8233-e7113f930f2a" ma:termSetId="5af71c37-dbbc-4bcd-b94e-7a1ec876d16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1e836a5a224468bea9b04c4fae55f7" ma:index="28" nillable="true" ma:taxonomy="true" ma:internalName="i71e836a5a224468bea9b04c4fae55f7" ma:taxonomyFieldName="Tags10" ma:displayName="Tags" ma:default="" ma:fieldId="{271e836a-5a22-4468-bea9-b04c4fae55f7}" ma:taxonomyMulti="true" ma:sspId="e79ac590-b2ba-4d84-8233-e7113f930f2a" ma:termSetId="15758f5a-2859-4efe-a184-c420225ff4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da98769e204859847d571c1cc4aba8" ma:index="32" nillable="true" ma:displayName="EC Keywords_0" ma:hidden="true" ma:internalName="adda98769e204859847d571c1cc4aba8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9806a-5185-426e-8026-9f8401f8c974" elementFormDefault="qualified">
    <xsd:import namespace="http://schemas.microsoft.com/office/2006/documentManagement/types"/>
    <xsd:import namespace="http://schemas.microsoft.com/office/infopath/2007/PartnerControls"/>
    <xsd:element name="WBS_x0020_Abbreviation" ma:index="4" nillable="true" ma:displayName="WBS Abbreviation" ma:indexed="true" ma:internalName="WBS_x0020_Abbreviation">
      <xsd:simpleType>
        <xsd:restriction base="dms:Text">
          <xsd:maxLength value="255"/>
        </xsd:restriction>
      </xsd:simpleType>
    </xsd:element>
    <xsd:element name="Identifier" ma:index="5" nillable="true" ma:displayName="Identifier" ma:internalName="Identifier">
      <xsd:simpleType>
        <xsd:restriction base="dms:Text">
          <xsd:maxLength value="255"/>
        </xsd:restriction>
      </xsd:simpleType>
    </xsd:element>
    <xsd:element name="Formatted_x0020_Sequence_x0020_Number" ma:index="6" nillable="true" ma:displayName="Formatted Sequence Number" ma:indexed="true" ma:internalName="Formatted_x0020_Sequence_x0020_Number">
      <xsd:simpleType>
        <xsd:restriction base="dms:Text">
          <xsd:maxLength value="255"/>
        </xsd:restriction>
      </xsd:simpleType>
    </xsd:element>
    <xsd:element name="Formatted_x0020_Revision" ma:index="7" nillable="true" ma:displayName="Formatted Revision" ma:internalName="Formatted_x0020_Revision">
      <xsd:simpleType>
        <xsd:restriction base="dms:Text">
          <xsd:maxLength value="255"/>
        </xsd:restriction>
      </xsd:simpleType>
    </xsd:element>
    <xsd:element name="InternalSigners" ma:index="8" nillable="true" ma:displayName="Internal Signers" ma:list="UserInfo" ma:SharePointGroup="0" ma:internalName="InternalSigners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Signers" ma:index="9" nillable="true" ma:displayName="External Signers" ma:internalName="ExternalSigners">
      <xsd:simpleType>
        <xsd:restriction base="dms:Note">
          <xsd:maxLength value="255"/>
        </xsd:restriction>
      </xsd:simpleType>
    </xsd:element>
    <xsd:element name="AuthorizingDoc" ma:index="10" nillable="true" ma:displayName="Authorizing Doc" ma:internalName="AuthorizingDoc">
      <xsd:simpleType>
        <xsd:restriction base="dms:Note">
          <xsd:maxLength value="255"/>
        </xsd:restriction>
      </xsd:simpleType>
    </xsd:element>
    <xsd:element name="AuthorizedDocs" ma:index="11" nillable="true" ma:displayName="Authorized Docs" ma:internalName="AuthorizedDocs">
      <xsd:simpleType>
        <xsd:restriction base="dms:Note">
          <xsd:maxLength value="255"/>
        </xsd:restriction>
      </xsd:simpleType>
    </xsd:element>
    <xsd:element name="AuthorizingComm_x0026_Boards" ma:index="12" nillable="true" ma:displayName="Authorizing Comm &amp; Board" ma:internalName="AuthorizingComm_x0026_Boards">
      <xsd:simpleType>
        <xsd:restriction base="dms:Note">
          <xsd:maxLength value="255"/>
        </xsd:restriction>
      </xsd:simpleType>
    </xsd:element>
    <xsd:element name="Author1" ma:index="16" nillable="true" ma:displayName="Author1" ma:internalName="Author1">
      <xsd:simpleType>
        <xsd:restriction base="dms:Text">
          <xsd:maxLength value="255"/>
        </xsd:restriction>
      </xsd:simpleType>
    </xsd:element>
    <xsd:element name="Revision_x0020_History" ma:index="18" nillable="true" ma:displayName="Revision History" ma:internalName="Revision_x0020_History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a43e-a4c4-4f52-b0e1-49827a209077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19" nillable="true" ma:displayName="Document Number" ma:hidden="true" ma:list="{9fecad60-3c5f-4b1e-97fe-bd29726213cb}" ma:internalName="Document_x0020_Number" ma:readOnly="false" ma:showField="Document_x0020_Number" ma:web="27e6a43e-a4c4-4f52-b0e1-49827a209077">
      <xsd:simpleType>
        <xsd:restriction base="dms:Lookup"/>
      </xsd:simpleType>
    </xsd:element>
    <xsd:element name="TaxCatchAll" ma:index="29" nillable="true" ma:displayName="Taxonomy Catch All Column" ma:hidden="true" ma:list="{aa28423a-96a4-4fb2-8cce-b1b4f3e5b10f}" ma:internalName="TaxCatchAll" ma:showField="CatchAllData" ma:web="27e6a43e-a4c4-4f52-b0e1-49827a209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27e6a43e-a4c4-4f52-b0e1-49827a209077">
      <Value>447</Value>
      <Value>283</Value>
      <Value>471</Value>
    </TaxCatchAll>
    <Document_x0020_Number xmlns="27e6a43e-a4c4-4f52-b0e1-49827a209077">45183</Document_x0020_Number>
    <AuthorizedDocs xmlns="51b9806a-5185-426e-8026-9f8401f8c974" xsi:nil="true"/>
    <Formatted_x0020_Sequence_x0020_Number xmlns="51b9806a-5185-426e-8026-9f8401f8c974">000454</Formatted_x0020_Sequence_x0020_Number>
    <Author1 xmlns="51b9806a-5185-426e-8026-9f8401f8c974">Parsons, Alex|61354939-8ef1-40bf-a344-a283b52ba8e0</Author1>
    <af7f2bdd3e3f4144927c8f46bf137639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S10000 Management and Administration</TermName>
          <TermId xmlns="http://schemas.microsoft.com/office/infopath/2007/PartnerControls">26ad7ea8-87d4-42ac-9781-b7fff1d89416</TermId>
        </TermInfo>
      </Terms>
    </af7f2bdd3e3f4144927c8f46bf137639>
    <WBS_x0020_Abbreviation xmlns="51b9806a-5185-426e-8026-9f8401f8c974">S10000</WBS_x0020_Abbreviation>
    <InternalSigners xmlns="51b9806a-5185-426e-8026-9f8401f8c974">
      <UserInfo>
        <DisplayName>King, Karen</DisplayName>
        <AccountId>18</AccountId>
        <AccountType/>
      </UserInfo>
    </InternalSigners>
    <k249c3db22e246c8be4b953e603e4d6b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Parsons, Alex</TermName>
          <TermId xmlns="http://schemas.microsoft.com/office/infopath/2007/PartnerControls">61354939-8ef1-40bf-a344-a283b52ba8e0</TermId>
        </TermInfo>
      </Terms>
    </k249c3db22e246c8be4b953e603e4d6b>
    <ExternalSigners xmlns="51b9806a-5185-426e-8026-9f8401f8c974" xsi:nil="true"/>
    <AuthorizingDoc xmlns="51b9806a-5185-426e-8026-9f8401f8c974" xsi:nil="true"/>
    <i71e836a5a224468bea9b04c4fae55f7 xmlns="6819902c-d263-4340-a3b4-c7375668d2ad">
      <Terms xmlns="http://schemas.microsoft.com/office/infopath/2007/PartnerControls"/>
    </i71e836a5a224468bea9b04c4fae55f7>
    <e9dd64bcc98445289e39b91f109bdcd5 xmlns="6819902c-d263-4340-a3b4-c7375668d2ad">
      <Terms xmlns="http://schemas.microsoft.com/office/infopath/2007/PartnerControls">
        <TermInfo xmlns="http://schemas.microsoft.com/office/infopath/2007/PartnerControls">
          <TermName xmlns="http://schemas.microsoft.com/office/infopath/2007/PartnerControls">FM</TermName>
          <TermId xmlns="http://schemas.microsoft.com/office/infopath/2007/PartnerControls">6b363047-e12c-44ec-9837-aeed4884c22d</TermId>
        </TermInfo>
      </Terms>
    </e9dd64bcc98445289e39b91f109bdcd5>
    <Filtered_x0020_Document_x0020_Number0 xmlns="6819902c-d263-4340-a3b4-c7375668d2ad">45183</Filtered_x0020_Document_x0020_Number0>
    <Identifier xmlns="51b9806a-5185-426e-8026-9f8401f8c974">FM</Identifier>
    <Formatted_x0020_Revision xmlns="51b9806a-5185-426e-8026-9f8401f8c974">003</Formatted_x0020_Revision>
    <Revision_x0020_History xmlns="51b9806a-5185-426e-8026-9f8401f8c974">Updated CA instructions on slide 3, Revised notes on text color on slide 9
</Revision_x0020_History>
    <adda98769e204859847d571c1cc4aba8 xmlns="6819902c-d263-4340-a3b4-c7375668d2ad" xsi:nil="true"/>
    <AuthorizingComm_x0026_Boards xmlns="51b9806a-5185-426e-8026-9f8401f8c974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27942A-61A9-4118-A144-DE7F84F21C4A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087279E9-029E-40B5-9EA9-88D004C7E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819902c-d263-4340-a3b4-c7375668d2ad"/>
    <ds:schemaRef ds:uri="51b9806a-5185-426e-8026-9f8401f8c974"/>
    <ds:schemaRef ds:uri="27e6a43e-a4c4-4f52-b0e1-49827a209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4BA702D-F6E6-4314-8945-369A109C75F9}">
  <ds:schemaRefs>
    <ds:schemaRef ds:uri="http://purl.org/dc/dcmitype/"/>
    <ds:schemaRef ds:uri="http://schemas.microsoft.com/office/2006/metadata/properties"/>
    <ds:schemaRef ds:uri="27e6a43e-a4c4-4f52-b0e1-49827a209077"/>
    <ds:schemaRef ds:uri="http://schemas.openxmlformats.org/package/2006/metadata/core-properties"/>
    <ds:schemaRef ds:uri="51b9806a-5185-426e-8026-9f8401f8c974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6819902c-d263-4340-a3b4-c7375668d2ad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15103</TotalTime>
  <Words>3593</Words>
  <Application>Microsoft Office PowerPoint</Application>
  <PresentationFormat>On-screen Show (4:3)</PresentationFormat>
  <Paragraphs>542</Paragraphs>
  <Slides>81</Slides>
  <Notes>45</Notes>
  <HiddenSlides>6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Lucida Grande</vt:lpstr>
      <vt:lpstr>Arial</vt:lpstr>
      <vt:lpstr>Arial Narrow</vt:lpstr>
      <vt:lpstr>Calibri</vt:lpstr>
      <vt:lpstr>Cambria</vt:lpstr>
      <vt:lpstr>Cambria Math</vt:lpstr>
      <vt:lpstr>Helvetica</vt:lpstr>
      <vt:lpstr>Times New Roman</vt:lpstr>
      <vt:lpstr>Wingdings</vt:lpstr>
      <vt:lpstr>1_FRIB3</vt:lpstr>
      <vt:lpstr>Nuclear Structure and Decay</vt:lpstr>
      <vt:lpstr>Nuclear Structure and Decay</vt:lpstr>
      <vt:lpstr>Background</vt:lpstr>
      <vt:lpstr>Background</vt:lpstr>
      <vt:lpstr>Decay Scheme</vt:lpstr>
      <vt:lpstr>Decay Scheme</vt:lpstr>
      <vt:lpstr>Decay Scheme</vt:lpstr>
      <vt:lpstr>Decay Scheme</vt:lpstr>
      <vt:lpstr>Decay Scheme</vt:lpstr>
      <vt:lpstr>Decay Scheme</vt:lpstr>
      <vt:lpstr>Chart of Nuclides</vt:lpstr>
      <vt:lpstr>Chart of Nuclides</vt:lpstr>
      <vt:lpstr>Chart of Nuclides</vt:lpstr>
      <vt:lpstr>Chart of Nuclides</vt:lpstr>
      <vt:lpstr>Chart of Nuclides</vt:lpstr>
      <vt:lpstr>Chart of Nuclides</vt:lpstr>
      <vt:lpstr>Chart of Nuclides</vt:lpstr>
      <vt:lpstr>Chart of Nuclides</vt:lpstr>
      <vt:lpstr>Chart of Nuclides</vt:lpstr>
      <vt:lpstr>Gaseous Detector with Germanium Tagging (GADGET)</vt:lpstr>
      <vt:lpstr>Gaseous Detector with Germanium Tagging (GADGET)</vt:lpstr>
      <vt:lpstr>Silicon Detector Box</vt:lpstr>
      <vt:lpstr>Silicon Detector Box</vt:lpstr>
      <vt:lpstr>Silicon Detector Box</vt:lpstr>
      <vt:lpstr>Implantation-Decay</vt:lpstr>
      <vt:lpstr>β Summing</vt:lpstr>
      <vt:lpstr>β Summing</vt:lpstr>
      <vt:lpstr>Decay Scheme</vt:lpstr>
      <vt:lpstr>Decay Scheme</vt:lpstr>
      <vt:lpstr>Mirror Asymmetry</vt:lpstr>
      <vt:lpstr>Mirror Asymmetry</vt:lpstr>
      <vt:lpstr>Mirror Asymmetry</vt:lpstr>
      <vt:lpstr>Mirror Asymmetry</vt:lpstr>
      <vt:lpstr>Isospin Conservation</vt:lpstr>
      <vt:lpstr>Isospin Mixing</vt:lpstr>
      <vt:lpstr>Isospin Mixing</vt:lpstr>
      <vt:lpstr>Fragmentation of the Fermi Strength</vt:lpstr>
      <vt:lpstr>2p Emission Mechanism</vt:lpstr>
      <vt:lpstr>Angular correlation of 2p</vt:lpstr>
      <vt:lpstr>Coulomb Displacement Energy</vt:lpstr>
      <vt:lpstr>25Si(βpγ)24Mg</vt:lpstr>
      <vt:lpstr>Doppler Broadening of βpγ</vt:lpstr>
      <vt:lpstr>Doppler Broadening of βpγ</vt:lpstr>
      <vt:lpstr>Doppler Broadening of βpγ</vt:lpstr>
      <vt:lpstr>Doppler Broadening of βpγ</vt:lpstr>
      <vt:lpstr>25Si(βpγ)24Mg</vt:lpstr>
      <vt:lpstr>25Si(βpγ)24Mg</vt:lpstr>
      <vt:lpstr>Doppler Broadening of βpγ</vt:lpstr>
      <vt:lpstr>Doppler Broadening of βnγ</vt:lpstr>
      <vt:lpstr>27S(βγ)27P, 27S(βp)26Si</vt:lpstr>
      <vt:lpstr>Mass of 27P</vt:lpstr>
      <vt:lpstr>26Si(p,γ)27P</vt:lpstr>
      <vt:lpstr>26Si(p,γ)27P</vt:lpstr>
      <vt:lpstr>30P(p,γ)31S</vt:lpstr>
      <vt:lpstr>Doppler Shift Lifetimes (DSL) @ TRIUMF</vt:lpstr>
      <vt:lpstr>Lifetimes of 31S Excited States</vt:lpstr>
      <vt:lpstr>Bayesian Uncertainty Quantification</vt:lpstr>
      <vt:lpstr>Credible Interval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Particle X-ray Coincidence Technique (PXCT)</vt:lpstr>
      <vt:lpstr>Lifetimes and Branching Ratios Apparatus (LIBRA)</vt:lpstr>
      <vt:lpstr>Lifetimes and Branching Ratios Apparatus (LIBRA)</vt:lpstr>
      <vt:lpstr>59Cu(p,γ)60Zn vs 59Cu(p,α)56Ni</vt:lpstr>
      <vt:lpstr>X-ray Ratio and Lifetime</vt:lpstr>
      <vt:lpstr>X-ray Ratio and Lifetime</vt:lpstr>
      <vt:lpstr>X-ray Ratio and Lifetime</vt:lpstr>
      <vt:lpstr>Evaluated 60Ga Decay Scheme</vt:lpstr>
      <vt:lpstr>Lifetimes and Branching Ratios Apparatus (LIBRA)</vt:lpstr>
      <vt:lpstr>FRIB Integral Experimental Nuclear Data Services</vt:lpstr>
      <vt:lpstr>Takeaways</vt:lpstr>
      <vt:lpstr>Education and experience related to the position</vt:lpstr>
      <vt:lpstr>PowerPoint Presentation</vt:lpstr>
      <vt:lpstr>Lanzhou Heavy-ion Accelerator National Laboratory</vt:lpstr>
      <vt:lpstr>My Understanding of this Role </vt:lpstr>
      <vt:lpstr>United States Nuclear Data Program Work Plan for 2024</vt:lpstr>
      <vt:lpstr>https://people.frib.msu.edu/~wrede/group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subject>S10000-FM-000454-R003</dc:subject>
  <dc:creator>Parsons, Alex</dc:creator>
  <cp:lastModifiedBy>lijie sun</cp:lastModifiedBy>
  <cp:revision>491</cp:revision>
  <cp:lastPrinted>2023-04-27T17:51:02Z</cp:lastPrinted>
  <dcterms:created xsi:type="dcterms:W3CDTF">2023-05-16T14:40:51Z</dcterms:created>
  <dcterms:modified xsi:type="dcterms:W3CDTF">2024-10-31T18:40:45Z</dcterms:modified>
  <cp:category>31 October 2023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0x010100A77CE2F963BD5C4AB895E5E1F954079C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141c4800-5459-4a0f-8f70-37b212b6aaa7,4;141c4800-5459-4a0f-8f70-37b212b6aaa7,4;141c4800-5459-4a0f-8f70-37b212b6aaa7,4;141c4800-5459-4a0f-8f70-37b212b6aaa7,5;141c4800-5459-4a0f-8f70-37b212b6aaa7,5;141c4800-5459-4a0f-8f70-37b212b6aaa7,5;141c4800-5459-4a0f-8f70-37b212b6aaa7,5;141c4800-5459-4a0f-8f70-37b212b6aaa7,5;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