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72" r:id="rId5"/>
    <p:sldId id="259" r:id="rId6"/>
    <p:sldId id="270" r:id="rId7"/>
    <p:sldId id="258" r:id="rId8"/>
    <p:sldId id="261" r:id="rId9"/>
    <p:sldId id="273" r:id="rId10"/>
    <p:sldId id="262" r:id="rId11"/>
    <p:sldId id="274" r:id="rId12"/>
    <p:sldId id="268" r:id="rId13"/>
    <p:sldId id="269" r:id="rId14"/>
    <p:sldId id="263" r:id="rId15"/>
    <p:sldId id="264" r:id="rId16"/>
    <p:sldId id="265" r:id="rId17"/>
    <p:sldId id="26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1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2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6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97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2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86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2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8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69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83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9D5E3-B766-4655-AC11-C6F8C1A5B606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420C5-8BDB-410A-9284-E33BB93FB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59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rion.com/learning-center/lab-experiments/high-resolution-gamma-ray-spectroscopy-with-hpge-detectors-lab-experiments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since Last Rev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Made detector FWHM change as a function of energy (</a:t>
            </a:r>
            <a:r>
              <a:rPr lang="en-US" dirty="0" smtClean="0">
                <a:hlinkClick r:id="rId2"/>
              </a:rPr>
              <a:t>link to </a:t>
            </a:r>
            <a:r>
              <a:rPr lang="en-US" dirty="0" err="1" smtClean="0">
                <a:hlinkClick r:id="rId2"/>
              </a:rPr>
              <a:t>Mirion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002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500 mm^2 LEGE, 73KR, channels that don’t emit a proton </a:t>
            </a:r>
            <a:r>
              <a:rPr lang="en-US" dirty="0" smtClean="0"/>
              <a:t>disabled, no dead layer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1364" y="1853106"/>
            <a:ext cx="6249272" cy="429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080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500 mm^2 LEGE, 73KR, channels that don’t emit a proton </a:t>
            </a:r>
            <a:r>
              <a:rPr lang="en-US" dirty="0" smtClean="0"/>
              <a:t>disabled, with dead layer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6378" y="1825625"/>
            <a:ext cx="843924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892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Ortec</a:t>
            </a:r>
            <a:r>
              <a:rPr lang="en-US" dirty="0" smtClean="0"/>
              <a:t> GLP 500 mm^2 x 13 mm, </a:t>
            </a:r>
            <a:r>
              <a:rPr lang="en-US" dirty="0"/>
              <a:t>channels that don’t emit a proton </a:t>
            </a:r>
            <a:r>
              <a:rPr lang="en-US" dirty="0" smtClean="0"/>
              <a:t>disabled, no dead layer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0996" y="1825625"/>
            <a:ext cx="7930008" cy="4351338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5727470" y="3945467"/>
            <a:ext cx="3941463" cy="385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668933" y="3768867"/>
            <a:ext cx="2294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Trough is about 2x higher than for </a:t>
            </a:r>
            <a:r>
              <a:rPr lang="en-US" dirty="0" err="1" smtClean="0"/>
              <a:t>LEGe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650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Ortec</a:t>
            </a:r>
            <a:r>
              <a:rPr lang="en-US" dirty="0" smtClean="0"/>
              <a:t> GLP 500 mm^2 x 13 mm, </a:t>
            </a:r>
            <a:r>
              <a:rPr lang="en-US" dirty="0"/>
              <a:t>channels that don’t emit a proton disabled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7649" y="1825625"/>
            <a:ext cx="827670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369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</a:t>
            </a:r>
            <a:r>
              <a:rPr lang="en-US" dirty="0" err="1" smtClean="0"/>
              <a:t>hr</a:t>
            </a:r>
            <a:r>
              <a:rPr lang="en-US" dirty="0" smtClean="0"/>
              <a:t> of run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use beam for 30% of the time</a:t>
            </a:r>
          </a:p>
          <a:p>
            <a:r>
              <a:rPr lang="en-US" dirty="0" smtClean="0"/>
              <a:t>Use stopped beam rate for PAC2 and 73Kr =&gt; 3.7e6 </a:t>
            </a:r>
            <a:r>
              <a:rPr lang="en-US" dirty="0" err="1" smtClean="0"/>
              <a:t>pps</a:t>
            </a:r>
            <a:endParaRPr lang="en-US" dirty="0" smtClean="0"/>
          </a:p>
          <a:p>
            <a:pPr lvl="1"/>
            <a:r>
              <a:rPr lang="en-US" dirty="0" smtClean="0"/>
              <a:t>accidental coincidences seem likely here…</a:t>
            </a:r>
          </a:p>
          <a:p>
            <a:r>
              <a:rPr lang="en-US" dirty="0" smtClean="0"/>
              <a:t>Proton branching ratio = 2.5e-3</a:t>
            </a:r>
          </a:p>
          <a:p>
            <a:r>
              <a:rPr lang="en-US" dirty="0" smtClean="0"/>
              <a:t>Assume 10% efficient at detecting protons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Detected events per day ~1e6 events </a:t>
            </a:r>
            <a:r>
              <a:rPr lang="en-US" smtClean="0"/>
              <a:t>per hour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5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500 mm^2 LEGE, 73KR, channels that don’t emit a proton disabled, 1hr of PACII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9995" y="1825625"/>
            <a:ext cx="873201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794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500 mm^2 LEGE, 73KR, channels that don’t emit a proton disabled, 1hr of PACII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3224" y="1825625"/>
            <a:ext cx="626555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51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gating on </a:t>
            </a:r>
            <a:r>
              <a:rPr lang="en-US" dirty="0" err="1" smtClean="0"/>
              <a:t>detlaE</a:t>
            </a:r>
            <a:r>
              <a:rPr lang="en-US" dirty="0" smtClean="0"/>
              <a:t> &amp; E</a:t>
            </a:r>
          </a:p>
          <a:p>
            <a:r>
              <a:rPr lang="en-US" dirty="0" smtClean="0"/>
              <a:t>Make decay schemes for other isotopes</a:t>
            </a:r>
          </a:p>
          <a:p>
            <a:pPr lvl="1"/>
            <a:r>
              <a:rPr lang="en-US" dirty="0" smtClean="0"/>
              <a:t>Which one first?</a:t>
            </a:r>
          </a:p>
          <a:p>
            <a:r>
              <a:rPr lang="en-US" dirty="0" smtClean="0"/>
              <a:t>Anything that should be improved for </a:t>
            </a:r>
            <a:r>
              <a:rPr lang="en-US" smtClean="0"/>
              <a:t>better accuracy?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927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Known Inaccuracies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3736467"/>
              </p:ext>
            </p:extLst>
          </p:nvPr>
        </p:nvGraphicFramePr>
        <p:xfrm>
          <a:off x="838200" y="2177937"/>
          <a:ext cx="9883835" cy="2398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93907">
                  <a:extLst>
                    <a:ext uri="{9D8B030D-6E8A-4147-A177-3AD203B41FA5}">
                      <a16:colId xmlns:a16="http://schemas.microsoft.com/office/drawing/2014/main" val="89984424"/>
                    </a:ext>
                  </a:extLst>
                </a:gridCol>
                <a:gridCol w="3294964">
                  <a:extLst>
                    <a:ext uri="{9D8B030D-6E8A-4147-A177-3AD203B41FA5}">
                      <a16:colId xmlns:a16="http://schemas.microsoft.com/office/drawing/2014/main" val="796072283"/>
                    </a:ext>
                  </a:extLst>
                </a:gridCol>
                <a:gridCol w="3294964">
                  <a:extLst>
                    <a:ext uri="{9D8B030D-6E8A-4147-A177-3AD203B41FA5}">
                      <a16:colId xmlns:a16="http://schemas.microsoft.com/office/drawing/2014/main" val="1047350704"/>
                    </a:ext>
                  </a:extLst>
                </a:gridCol>
              </a:tblGrid>
              <a:tr h="1450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Description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Possible Fix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Affects proton gated spectrum?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2861971"/>
                  </a:ext>
                </a:extLst>
              </a:tr>
              <a:tr h="372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All x-rays emitted are k-alpha1 for both internal conversion and electron capture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Incorporate </a:t>
                      </a:r>
                      <a:r>
                        <a:rPr lang="en-US" sz="1100" dirty="0" smtClean="0">
                          <a:effectLst/>
                        </a:rPr>
                        <a:t>all possible x-ray energies and corresponding probabilities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9692819"/>
                  </a:ext>
                </a:extLst>
              </a:tr>
              <a:tr h="372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All electrons emitted by internal conversion are </a:t>
                      </a:r>
                      <a:r>
                        <a:rPr lang="en-US" sz="1100" dirty="0" smtClean="0">
                          <a:effectLst/>
                        </a:rPr>
                        <a:t>from lowest energy level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Include non-zero probability for higher energy electrons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Only when</a:t>
                      </a:r>
                      <a:r>
                        <a:rPr lang="en-US" sz="1100" baseline="0" dirty="0" smtClean="0">
                          <a:effectLst/>
                        </a:rPr>
                        <a:t> accidental coincidences occur (not currently simulated)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0178016"/>
                  </a:ext>
                </a:extLst>
              </a:tr>
              <a:tr h="372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 modeling of auger </a:t>
                      </a:r>
                      <a:r>
                        <a:rPr lang="en-US" sz="1100" dirty="0" smtClean="0">
                          <a:effectLst/>
                        </a:rPr>
                        <a:t>electrons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TBD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Yes, but likely small effect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459191"/>
                  </a:ext>
                </a:extLst>
              </a:tr>
              <a:tr h="2967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Beta spectrum is uniform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Use </a:t>
                      </a:r>
                      <a:r>
                        <a:rPr lang="en-US" sz="1100" dirty="0" err="1">
                          <a:effectLst/>
                        </a:rPr>
                        <a:t>BetaShape</a:t>
                      </a:r>
                      <a:r>
                        <a:rPr lang="en-US" sz="1100" dirty="0">
                          <a:effectLst/>
                        </a:rPr>
                        <a:t> program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Yes,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but effect is small because beta background is small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3775706"/>
                  </a:ext>
                </a:extLst>
              </a:tr>
              <a:tr h="372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x-ray peak from IC in coincidence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with </a:t>
                      </a:r>
                      <a:r>
                        <a:rPr lang="en-US" sz="1100" baseline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 </a:t>
                      </a:r>
                      <a:r>
                        <a:rPr lang="en-US" sz="11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see following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slide)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Disallow internal conversion following electron capture? Or reduce it’s probability?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Only when</a:t>
                      </a:r>
                      <a:r>
                        <a:rPr lang="en-US" sz="1100" baseline="0" dirty="0" smtClean="0">
                          <a:effectLst/>
                        </a:rPr>
                        <a:t> accidental coincidences occur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3785223"/>
                  </a:ext>
                </a:extLst>
              </a:tr>
              <a:tr h="372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not include further decays of 73Br,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72Se, </a:t>
                      </a:r>
                      <a:r>
                        <a:rPr lang="en-U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 these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decays in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Only when</a:t>
                      </a:r>
                      <a:r>
                        <a:rPr lang="en-US" sz="1100" baseline="0" dirty="0" smtClean="0">
                          <a:effectLst/>
                        </a:rPr>
                        <a:t> accidental coincidences occur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3809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934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Content Placeholder 3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8431" y="1825625"/>
            <a:ext cx="8235138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500 mm^2 LEGE, 73KR, Full </a:t>
            </a:r>
            <a:r>
              <a:rPr lang="en-US" dirty="0" smtClean="0"/>
              <a:t>Spectrum, no dead layer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554480" y="3125585"/>
            <a:ext cx="1645920" cy="3241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1316" y="2835670"/>
            <a:ext cx="14214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K-alpha X-ray</a:t>
            </a:r>
          </a:p>
          <a:p>
            <a:pPr algn="r"/>
            <a:r>
              <a:rPr lang="en-US" dirty="0" smtClean="0"/>
              <a:t>peaks of Br, mostly from I.C.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12" idx="3"/>
          </p:cNvCxnSpPr>
          <p:nvPr/>
        </p:nvCxnSpPr>
        <p:spPr>
          <a:xfrm>
            <a:off x="2803704" y="1758157"/>
            <a:ext cx="1435787" cy="2980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05840" y="1573491"/>
            <a:ext cx="1797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73Br gamma rays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8" idx="1"/>
          </p:cNvCxnSpPr>
          <p:nvPr/>
        </p:nvCxnSpPr>
        <p:spPr>
          <a:xfrm flipV="1">
            <a:off x="3680503" y="5012575"/>
            <a:ext cx="326232" cy="1531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680503" y="6359843"/>
            <a:ext cx="7812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23.8keV from IC&amp;EC x-ray in coincidence (maybe not physical, see dedicated slide)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2" idx="3"/>
          </p:cNvCxnSpPr>
          <p:nvPr/>
        </p:nvCxnSpPr>
        <p:spPr>
          <a:xfrm>
            <a:off x="2803704" y="1758157"/>
            <a:ext cx="2757511" cy="2705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2" idx="3"/>
          </p:cNvCxnSpPr>
          <p:nvPr/>
        </p:nvCxnSpPr>
        <p:spPr>
          <a:xfrm>
            <a:off x="2803704" y="1758157"/>
            <a:ext cx="3946231" cy="24397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6417425" y="1825625"/>
            <a:ext cx="1147158" cy="3062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7572895" y="1825625"/>
            <a:ext cx="66501" cy="3062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465302" y="1505129"/>
            <a:ext cx="3914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IC x-rays in coincidence with gamma ray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58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500 mm^2 LEGE, 73KR, Full Spectrum, </a:t>
            </a:r>
            <a:r>
              <a:rPr lang="en-US" dirty="0" smtClean="0"/>
              <a:t>with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9264" y="1825625"/>
            <a:ext cx="867347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879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500 mm^2 LEGE, 73KR, No Beta+ Background, Full Spectrum</a:t>
            </a:r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7538" y="1825625"/>
            <a:ext cx="829692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52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Ortec</a:t>
            </a:r>
            <a:r>
              <a:rPr lang="en-US" dirty="0"/>
              <a:t> GLP 500 mm^2 x 13 mm, </a:t>
            </a:r>
            <a:r>
              <a:rPr lang="en-US" dirty="0" smtClean="0"/>
              <a:t>full spectrum, no dead layer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5827" y="1825625"/>
            <a:ext cx="824034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421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23.8 </a:t>
            </a:r>
            <a:r>
              <a:rPr lang="en-US" dirty="0" err="1" smtClean="0"/>
              <a:t>keV</a:t>
            </a:r>
            <a:r>
              <a:rPr lang="en-US" dirty="0" smtClean="0"/>
              <a:t> Peak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26.8 </a:t>
            </a:r>
            <a:r>
              <a:rPr lang="en-US" dirty="0" err="1" smtClean="0"/>
              <a:t>keV</a:t>
            </a:r>
            <a:r>
              <a:rPr lang="en-US" dirty="0" smtClean="0"/>
              <a:t> state of 73Br almost always undergoes internal conversion when it transitions to the ground state, so most EC to an excited state which passes through the 26.8 </a:t>
            </a:r>
            <a:r>
              <a:rPr lang="en-US" dirty="0" err="1" smtClean="0"/>
              <a:t>keV</a:t>
            </a:r>
            <a:r>
              <a:rPr lang="en-US" dirty="0" smtClean="0"/>
              <a:t> state will emit a second x-ray. In reality this peak may not be present or be much smaller because of the electron destroyed by EC.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985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500 mm^2 LEGE, 73KR, channels that don’t emit a proton </a:t>
            </a:r>
            <a:r>
              <a:rPr lang="en-US" dirty="0" smtClean="0"/>
              <a:t>disabled, no dead layer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5769" y="1825625"/>
            <a:ext cx="8100461" cy="4351338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3300153" y="1978429"/>
            <a:ext cx="324196" cy="1221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41222" y="1726295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 K-alpha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65018" y="2589414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 K-alpha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10" idx="3"/>
          </p:cNvCxnSpPr>
          <p:nvPr/>
        </p:nvCxnSpPr>
        <p:spPr>
          <a:xfrm>
            <a:off x="1832325" y="2774080"/>
            <a:ext cx="1343137" cy="958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417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500 mm^2 LEGE, 73KR, channels that don’t emit a proton disabled, </a:t>
            </a:r>
            <a:r>
              <a:rPr lang="en-US" dirty="0" smtClean="0"/>
              <a:t>with </a:t>
            </a:r>
            <a:r>
              <a:rPr lang="en-US" dirty="0"/>
              <a:t>dead layer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3479" y="1825625"/>
            <a:ext cx="864504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37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2677</TotalTime>
  <Words>530</Words>
  <Application>Microsoft Office PowerPoint</Application>
  <PresentationFormat>Widescreen</PresentationFormat>
  <Paragraphs>58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Changes since Last Rev</vt:lpstr>
      <vt:lpstr>Known Inaccuracies</vt:lpstr>
      <vt:lpstr>500 mm^2 LEGE, 73KR, Full Spectrum, no dead layer</vt:lpstr>
      <vt:lpstr>500 mm^2 LEGE, 73KR, Full Spectrum, with</vt:lpstr>
      <vt:lpstr>500 mm^2 LEGE, 73KR, No Beta+ Background, Full Spectrum</vt:lpstr>
      <vt:lpstr>Ortec GLP 500 mm^2 x 13 mm, full spectrum, no dead layer</vt:lpstr>
      <vt:lpstr>23.8 keV Peak</vt:lpstr>
      <vt:lpstr>500 mm^2 LEGE, 73KR, channels that don’t emit a proton disabled, no dead layer</vt:lpstr>
      <vt:lpstr>500 mm^2 LEGE, 73KR, channels that don’t emit a proton disabled, with dead layer</vt:lpstr>
      <vt:lpstr>500 mm^2 LEGE, 73KR, channels that don’t emit a proton disabled, no dead layer</vt:lpstr>
      <vt:lpstr>500 mm^2 LEGE, 73KR, channels that don’t emit a proton disabled, with dead layer</vt:lpstr>
      <vt:lpstr>Ortec GLP 500 mm^2 x 13 mm, channels that don’t emit a proton disabled, no dead layer</vt:lpstr>
      <vt:lpstr>Ortec GLP 500 mm^2 x 13 mm, channels that don’t emit a proton disabled</vt:lpstr>
      <vt:lpstr>1 hr of run time</vt:lpstr>
      <vt:lpstr>500 mm^2 LEGE, 73KR, channels that don’t emit a proton disabled, 1hr of PACII</vt:lpstr>
      <vt:lpstr>500 mm^2 LEGE, 73KR, channels that don’t emit a proton disabled, 1hr of PACII</vt:lpstr>
      <vt:lpstr>Next Steps</vt:lpstr>
    </vt:vector>
  </TitlesOfParts>
  <Company>MSU NSCL/FRIB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Adams, Alexander</dc:creator>
  <cp:lastModifiedBy>Adams, Alexander</cp:lastModifiedBy>
  <cp:revision>42</cp:revision>
  <dcterms:created xsi:type="dcterms:W3CDTF">2021-07-29T19:24:52Z</dcterms:created>
  <dcterms:modified xsi:type="dcterms:W3CDTF">2021-08-03T18:29:25Z</dcterms:modified>
</cp:coreProperties>
</file>