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76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58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3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9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5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7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1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8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1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2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8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6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3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BC8AB-A2FC-45E0-8E8B-4CBE4B42FCD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E833-A1A6-4BA0-81F7-38FF4A75B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3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7DAA5-4A8D-467D-A820-558833EC9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79563"/>
            <a:ext cx="7772400" cy="2387600"/>
          </a:xfrm>
        </p:spPr>
        <p:txBody>
          <a:bodyPr/>
          <a:lstStyle/>
          <a:p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Contingency plans for Sauna Scenarios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972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75C86D-C9DA-4CC8-866C-F9B78DD67215}"/>
              </a:ext>
            </a:extLst>
          </p:cNvPr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During normal operations, the </a:t>
            </a:r>
            <a:r>
              <a:rPr lang="en-US" sz="1800" dirty="0">
                <a:solidFill>
                  <a:srgbClr val="C00000"/>
                </a:solidFill>
              </a:rPr>
              <a:t>cold tip </a:t>
            </a:r>
            <a:r>
              <a:rPr lang="en-US" sz="1800" dirty="0"/>
              <a:t>is maintained at the preset </a:t>
            </a:r>
            <a:r>
              <a:rPr lang="en-US" sz="1800" b="1" dirty="0"/>
              <a:t>−185◦C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r>
              <a:rPr lang="en-US" sz="1800" dirty="0"/>
              <a:t>If the cold tip temperature rises above </a:t>
            </a:r>
            <a:r>
              <a:rPr lang="en-US" sz="1800" b="1" dirty="0"/>
              <a:t>−160◦C</a:t>
            </a:r>
            <a:r>
              <a:rPr lang="en-US" sz="1800" dirty="0"/>
              <a:t>, the controller will trigger the high-voltage inhibit.</a:t>
            </a:r>
          </a:p>
          <a:p>
            <a:endParaRPr lang="en-US" sz="1800" dirty="0"/>
          </a:p>
          <a:p>
            <a:r>
              <a:rPr lang="en-US" sz="1800" dirty="0"/>
              <a:t>If it further exceeds </a:t>
            </a:r>
            <a:r>
              <a:rPr lang="en-US" sz="1800" b="1" dirty="0"/>
              <a:t>−150◦C</a:t>
            </a:r>
            <a:r>
              <a:rPr lang="en-US" sz="1800" dirty="0"/>
              <a:t>, the controller will shut down the cooler, forcing the Ge to undergo a full thermal cycle.</a:t>
            </a:r>
          </a:p>
          <a:p>
            <a:endParaRPr lang="en-US" sz="1800" dirty="0"/>
          </a:p>
          <a:p>
            <a:r>
              <a:rPr lang="en-US" sz="1800" dirty="0"/>
              <a:t>If the cold tip temperature reaches 0◦C, the controller will restart the cooler by default.</a:t>
            </a:r>
          </a:p>
          <a:p>
            <a:r>
              <a:rPr lang="en-US" sz="1800" i="1" dirty="0"/>
              <a:t>For large volume Ge, the </a:t>
            </a:r>
            <a:r>
              <a:rPr lang="en-US" sz="1800" i="1" dirty="0" err="1"/>
              <a:t>Mirion</a:t>
            </a:r>
            <a:r>
              <a:rPr lang="en-US" sz="1800" i="1" dirty="0"/>
              <a:t> engineer recommends manually turning off the cooler to allow the Ge to fully warm up and restarting the cooler after a prolonged period </a:t>
            </a:r>
            <a:r>
              <a:rPr lang="en-US" altLang="zh-CN" sz="1800" i="1" dirty="0"/>
              <a:t>of at least 24 hours</a:t>
            </a:r>
            <a:r>
              <a:rPr lang="en-US" sz="1800" i="1" dirty="0"/>
              <a:t>.</a:t>
            </a:r>
          </a:p>
          <a:p>
            <a:endParaRPr lang="en-US" sz="1800" dirty="0"/>
          </a:p>
          <a:p>
            <a:r>
              <a:rPr lang="en-US" sz="1800" dirty="0"/>
              <a:t>Each </a:t>
            </a:r>
            <a:r>
              <a:rPr lang="en-US" sz="1800" dirty="0" err="1"/>
              <a:t>iPA</a:t>
            </a:r>
            <a:r>
              <a:rPr lang="en-US" sz="1800" dirty="0"/>
              <a:t> is equipped with two 100-Ω Pt resistance temperature detectors thermally connected to the crystal holder (</a:t>
            </a:r>
            <a:r>
              <a:rPr lang="en-US" sz="1800" dirty="0">
                <a:solidFill>
                  <a:srgbClr val="C00000"/>
                </a:solidFill>
              </a:rPr>
              <a:t>PRTD1</a:t>
            </a:r>
            <a:r>
              <a:rPr lang="en-US" sz="1800" dirty="0"/>
              <a:t>) and the cold tip (</a:t>
            </a:r>
            <a:r>
              <a:rPr lang="en-US" sz="1800" dirty="0">
                <a:solidFill>
                  <a:srgbClr val="C00000"/>
                </a:solidFill>
              </a:rPr>
              <a:t>PRTD2</a:t>
            </a:r>
            <a:r>
              <a:rPr lang="en-US" sz="1800" dirty="0"/>
              <a:t>), respectively.</a:t>
            </a:r>
          </a:p>
          <a:p>
            <a:endParaRPr lang="en-US" sz="1800" dirty="0"/>
          </a:p>
          <a:p>
            <a:r>
              <a:rPr lang="en-US" sz="1800" dirty="0"/>
              <a:t>In our setup, the nominal PRTD1 temperatures are </a:t>
            </a:r>
            <a:r>
              <a:rPr lang="en-US" sz="1800" b="1" dirty="0"/>
              <a:t>−182.6 ◦C </a:t>
            </a:r>
            <a:r>
              <a:rPr lang="en-US" sz="1800" dirty="0"/>
              <a:t>(LEGe), </a:t>
            </a:r>
            <a:r>
              <a:rPr lang="en-US" sz="1800" b="1" dirty="0"/>
              <a:t>−163.6 ◦C </a:t>
            </a:r>
            <a:r>
              <a:rPr lang="en-US" sz="1800" dirty="0"/>
              <a:t>(XtRa1), and </a:t>
            </a:r>
            <a:r>
              <a:rPr lang="en-US" sz="1800" b="1" dirty="0"/>
              <a:t>−170.9 ◦C </a:t>
            </a:r>
            <a:r>
              <a:rPr lang="en-US" sz="1800" dirty="0"/>
              <a:t>(XtRa2), respectively, which represent the temperatures of the Ge crystals when</a:t>
            </a:r>
          </a:p>
          <a:p>
            <a:r>
              <a:rPr lang="en-US" sz="1800" dirty="0"/>
              <a:t>they are in thermal equilibrium.</a:t>
            </a:r>
          </a:p>
          <a:p>
            <a:endParaRPr lang="en-US" sz="1800" dirty="0"/>
          </a:p>
          <a:p>
            <a:r>
              <a:rPr lang="en-US" sz="1800" dirty="0"/>
              <a:t>If the temperature of either PRTD exceeds the nominal values by </a:t>
            </a:r>
            <a:r>
              <a:rPr lang="en-US" sz="1800" b="1" dirty="0"/>
              <a:t>10◦C</a:t>
            </a:r>
            <a:r>
              <a:rPr lang="en-US" sz="1800" dirty="0"/>
              <a:t>, it can trigger the high-voltage inhibit via the </a:t>
            </a:r>
            <a:r>
              <a:rPr lang="en-US" sz="1800" dirty="0" err="1"/>
              <a:t>iPA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r>
              <a:rPr lang="en-US" sz="1800" b="1" dirty="0"/>
              <a:t>This mechanism operates independently of the inhibit function via the controller, providing enhanced protection for the detector.</a:t>
            </a:r>
          </a:p>
        </p:txBody>
      </p:sp>
    </p:spTree>
    <p:extLst>
      <p:ext uri="{BB962C8B-B14F-4D97-AF65-F5344CB8AC3E}">
        <p14:creationId xmlns:p14="http://schemas.microsoft.com/office/powerpoint/2010/main" val="2809884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245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Inter</vt:lpstr>
      <vt:lpstr>Arial</vt:lpstr>
      <vt:lpstr>Calibri</vt:lpstr>
      <vt:lpstr>Calibri Light</vt:lpstr>
      <vt:lpstr>Office Theme</vt:lpstr>
      <vt:lpstr>Contingency plans for Sauna Scenarios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Contingency plans for Sauna Scenarios</dc:title>
  <dc:creator>lijie sun</dc:creator>
  <cp:lastModifiedBy>lijie sun</cp:lastModifiedBy>
  <cp:revision>1</cp:revision>
  <dcterms:created xsi:type="dcterms:W3CDTF">2024-08-13T02:52:37Z</dcterms:created>
  <dcterms:modified xsi:type="dcterms:W3CDTF">2024-08-13T02:55:55Z</dcterms:modified>
</cp:coreProperties>
</file>