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801" r:id="rId2"/>
    <p:sldId id="3805" r:id="rId3"/>
    <p:sldId id="3800" r:id="rId4"/>
    <p:sldId id="3799" r:id="rId5"/>
    <p:sldId id="3806" r:id="rId6"/>
    <p:sldId id="3807" r:id="rId7"/>
    <p:sldId id="3808" r:id="rId8"/>
    <p:sldId id="3810" r:id="rId9"/>
    <p:sldId id="3814" r:id="rId10"/>
    <p:sldId id="3815" r:id="rId11"/>
    <p:sldId id="3811" r:id="rId12"/>
    <p:sldId id="3802" r:id="rId13"/>
    <p:sldId id="3813" r:id="rId14"/>
    <p:sldId id="3816" r:id="rId15"/>
    <p:sldId id="3809" r:id="rId16"/>
    <p:sldId id="3818" r:id="rId17"/>
    <p:sldId id="3817" r:id="rId18"/>
    <p:sldId id="380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60" d="100"/>
          <a:sy n="60" d="100"/>
        </p:scale>
        <p:origin x="53" y="6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37290-9BBE-4761-94C3-2DD857367F7E}" type="datetimeFigureOut">
              <a:rPr lang="en-US" smtClean="0"/>
              <a:t>10/20/2024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EA722-E1F5-48F8-A5C7-30BDE427167C}" type="slidenum">
              <a:rPr lang="en-US" smtClean="0"/>
              <a:t>‹#›</a:t>
            </a:fld>
            <a:endParaRPr lang="en-US"/>
          </a:p>
        </p:txBody>
      </p:sp>
    </p:spTree>
    <p:extLst>
      <p:ext uri="{BB962C8B-B14F-4D97-AF65-F5344CB8AC3E}">
        <p14:creationId xmlns:p14="http://schemas.microsoft.com/office/powerpoint/2010/main" val="202867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5.4/38*25=3.55 in ppt</a:t>
            </a:r>
          </a:p>
          <a:p>
            <a:r>
              <a:rPr lang="en-US" altLang="zh-CN" dirty="0"/>
              <a:t>5.4/38*10.5=1.49 in ppt</a:t>
            </a:r>
          </a:p>
          <a:p>
            <a:r>
              <a:rPr lang="en-US" altLang="zh-CN" dirty="0"/>
              <a:t>5.4/38*5.6=0.796 in ppt</a:t>
            </a:r>
          </a:p>
          <a:p>
            <a:r>
              <a:rPr lang="en-US" altLang="zh-CN" dirty="0"/>
              <a:t>5.4/38*12=1.705 in ppt</a:t>
            </a:r>
          </a:p>
          <a:p>
            <a:r>
              <a:rPr lang="en-US" altLang="zh-CN" dirty="0"/>
              <a:t>5.4/38*26=3.695 in ppt</a:t>
            </a:r>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4</a:t>
            </a:fld>
            <a:endParaRPr lang="zh-CN" altLang="en-US"/>
          </a:p>
        </p:txBody>
      </p:sp>
    </p:spTree>
    <p:extLst>
      <p:ext uri="{BB962C8B-B14F-4D97-AF65-F5344CB8AC3E}">
        <p14:creationId xmlns:p14="http://schemas.microsoft.com/office/powerpoint/2010/main" val="2566339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982655-89B2-4695-BAB0-DF644FF80169}" type="datetimeFigureOut">
              <a:rPr lang="en-US" smtClean="0"/>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877A8-53DA-4BF6-9E27-4AEA2BA89914}" type="slidenum">
              <a:rPr lang="en-US" smtClean="0"/>
              <a:t>‹#›</a:t>
            </a:fld>
            <a:endParaRPr lang="en-US"/>
          </a:p>
        </p:txBody>
      </p:sp>
    </p:spTree>
    <p:extLst>
      <p:ext uri="{BB962C8B-B14F-4D97-AF65-F5344CB8AC3E}">
        <p14:creationId xmlns:p14="http://schemas.microsoft.com/office/powerpoint/2010/main" val="334655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982655-89B2-4695-BAB0-DF644FF80169}" type="datetimeFigureOut">
              <a:rPr lang="en-US" smtClean="0"/>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877A8-53DA-4BF6-9E27-4AEA2BA89914}" type="slidenum">
              <a:rPr lang="en-US" smtClean="0"/>
              <a:t>‹#›</a:t>
            </a:fld>
            <a:endParaRPr lang="en-US"/>
          </a:p>
        </p:txBody>
      </p:sp>
    </p:spTree>
    <p:extLst>
      <p:ext uri="{BB962C8B-B14F-4D97-AF65-F5344CB8AC3E}">
        <p14:creationId xmlns:p14="http://schemas.microsoft.com/office/powerpoint/2010/main" val="302457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982655-89B2-4695-BAB0-DF644FF80169}" type="datetimeFigureOut">
              <a:rPr lang="en-US" smtClean="0"/>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877A8-53DA-4BF6-9E27-4AEA2BA89914}" type="slidenum">
              <a:rPr lang="en-US" smtClean="0"/>
              <a:t>‹#›</a:t>
            </a:fld>
            <a:endParaRPr lang="en-US"/>
          </a:p>
        </p:txBody>
      </p:sp>
    </p:spTree>
    <p:extLst>
      <p:ext uri="{BB962C8B-B14F-4D97-AF65-F5344CB8AC3E}">
        <p14:creationId xmlns:p14="http://schemas.microsoft.com/office/powerpoint/2010/main" val="2852254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982655-89B2-4695-BAB0-DF644FF80169}" type="datetimeFigureOut">
              <a:rPr lang="en-US" smtClean="0"/>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877A8-53DA-4BF6-9E27-4AEA2BA89914}" type="slidenum">
              <a:rPr lang="en-US" smtClean="0"/>
              <a:t>‹#›</a:t>
            </a:fld>
            <a:endParaRPr lang="en-US"/>
          </a:p>
        </p:txBody>
      </p:sp>
    </p:spTree>
    <p:extLst>
      <p:ext uri="{BB962C8B-B14F-4D97-AF65-F5344CB8AC3E}">
        <p14:creationId xmlns:p14="http://schemas.microsoft.com/office/powerpoint/2010/main" val="3176306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982655-89B2-4695-BAB0-DF644FF80169}" type="datetimeFigureOut">
              <a:rPr lang="en-US" smtClean="0"/>
              <a:t>10/20/2024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877A8-53DA-4BF6-9E27-4AEA2BA89914}" type="slidenum">
              <a:rPr lang="en-US" smtClean="0"/>
              <a:t>‹#›</a:t>
            </a:fld>
            <a:endParaRPr lang="en-US"/>
          </a:p>
        </p:txBody>
      </p:sp>
    </p:spTree>
    <p:extLst>
      <p:ext uri="{BB962C8B-B14F-4D97-AF65-F5344CB8AC3E}">
        <p14:creationId xmlns:p14="http://schemas.microsoft.com/office/powerpoint/2010/main" val="271372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982655-89B2-4695-BAB0-DF644FF80169}" type="datetimeFigureOut">
              <a:rPr lang="en-US" smtClean="0"/>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877A8-53DA-4BF6-9E27-4AEA2BA89914}" type="slidenum">
              <a:rPr lang="en-US" smtClean="0"/>
              <a:t>‹#›</a:t>
            </a:fld>
            <a:endParaRPr lang="en-US"/>
          </a:p>
        </p:txBody>
      </p:sp>
    </p:spTree>
    <p:extLst>
      <p:ext uri="{BB962C8B-B14F-4D97-AF65-F5344CB8AC3E}">
        <p14:creationId xmlns:p14="http://schemas.microsoft.com/office/powerpoint/2010/main" val="105413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982655-89B2-4695-BAB0-DF644FF80169}" type="datetimeFigureOut">
              <a:rPr lang="en-US" smtClean="0"/>
              <a:t>10/20/2024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7877A8-53DA-4BF6-9E27-4AEA2BA89914}" type="slidenum">
              <a:rPr lang="en-US" smtClean="0"/>
              <a:t>‹#›</a:t>
            </a:fld>
            <a:endParaRPr lang="en-US"/>
          </a:p>
        </p:txBody>
      </p:sp>
    </p:spTree>
    <p:extLst>
      <p:ext uri="{BB962C8B-B14F-4D97-AF65-F5344CB8AC3E}">
        <p14:creationId xmlns:p14="http://schemas.microsoft.com/office/powerpoint/2010/main" val="74269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982655-89B2-4695-BAB0-DF644FF80169}" type="datetimeFigureOut">
              <a:rPr lang="en-US" smtClean="0"/>
              <a:t>10/20/2024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7877A8-53DA-4BF6-9E27-4AEA2BA89914}" type="slidenum">
              <a:rPr lang="en-US" smtClean="0"/>
              <a:t>‹#›</a:t>
            </a:fld>
            <a:endParaRPr lang="en-US"/>
          </a:p>
        </p:txBody>
      </p:sp>
    </p:spTree>
    <p:extLst>
      <p:ext uri="{BB962C8B-B14F-4D97-AF65-F5344CB8AC3E}">
        <p14:creationId xmlns:p14="http://schemas.microsoft.com/office/powerpoint/2010/main" val="262526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82655-89B2-4695-BAB0-DF644FF80169}" type="datetimeFigureOut">
              <a:rPr lang="en-US" smtClean="0"/>
              <a:t>10/20/2024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7877A8-53DA-4BF6-9E27-4AEA2BA89914}" type="slidenum">
              <a:rPr lang="en-US" smtClean="0"/>
              <a:t>‹#›</a:t>
            </a:fld>
            <a:endParaRPr lang="en-US"/>
          </a:p>
        </p:txBody>
      </p:sp>
    </p:spTree>
    <p:extLst>
      <p:ext uri="{BB962C8B-B14F-4D97-AF65-F5344CB8AC3E}">
        <p14:creationId xmlns:p14="http://schemas.microsoft.com/office/powerpoint/2010/main" val="346262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982655-89B2-4695-BAB0-DF644FF80169}" type="datetimeFigureOut">
              <a:rPr lang="en-US" smtClean="0"/>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877A8-53DA-4BF6-9E27-4AEA2BA89914}" type="slidenum">
              <a:rPr lang="en-US" smtClean="0"/>
              <a:t>‹#›</a:t>
            </a:fld>
            <a:endParaRPr lang="en-US"/>
          </a:p>
        </p:txBody>
      </p:sp>
    </p:spTree>
    <p:extLst>
      <p:ext uri="{BB962C8B-B14F-4D97-AF65-F5344CB8AC3E}">
        <p14:creationId xmlns:p14="http://schemas.microsoft.com/office/powerpoint/2010/main" val="947866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982655-89B2-4695-BAB0-DF644FF80169}" type="datetimeFigureOut">
              <a:rPr lang="en-US" smtClean="0"/>
              <a:t>10/20/2024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877A8-53DA-4BF6-9E27-4AEA2BA89914}" type="slidenum">
              <a:rPr lang="en-US" smtClean="0"/>
              <a:t>‹#›</a:t>
            </a:fld>
            <a:endParaRPr lang="en-US"/>
          </a:p>
        </p:txBody>
      </p:sp>
    </p:spTree>
    <p:extLst>
      <p:ext uri="{BB962C8B-B14F-4D97-AF65-F5344CB8AC3E}">
        <p14:creationId xmlns:p14="http://schemas.microsoft.com/office/powerpoint/2010/main" val="393589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82655-89B2-4695-BAB0-DF644FF80169}" type="datetimeFigureOut">
              <a:rPr lang="en-US" smtClean="0"/>
              <a:t>10/20/2024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877A8-53DA-4BF6-9E27-4AEA2BA89914}" type="slidenum">
              <a:rPr lang="en-US" smtClean="0"/>
              <a:t>‹#›</a:t>
            </a:fld>
            <a:endParaRPr lang="en-US"/>
          </a:p>
        </p:txBody>
      </p:sp>
    </p:spTree>
    <p:extLst>
      <p:ext uri="{BB962C8B-B14F-4D97-AF65-F5344CB8AC3E}">
        <p14:creationId xmlns:p14="http://schemas.microsoft.com/office/powerpoint/2010/main" val="40501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A84FB2-2768-4F79-83BD-0F0EE1EDC194}"/>
              </a:ext>
            </a:extLst>
          </p:cNvPr>
          <p:cNvSpPr txBox="1"/>
          <p:nvPr/>
        </p:nvSpPr>
        <p:spPr>
          <a:xfrm>
            <a:off x="0" y="0"/>
            <a:ext cx="9144000" cy="6186309"/>
          </a:xfrm>
          <a:prstGeom prst="rect">
            <a:avLst/>
          </a:prstGeom>
          <a:noFill/>
        </p:spPr>
        <p:txBody>
          <a:bodyPr wrap="square">
            <a:spAutoFit/>
          </a:bodyPr>
          <a:lstStyle/>
          <a:p>
            <a:r>
              <a:rPr lang="en-US" sz="1800" dirty="0"/>
              <a:t>Dear Lijie, your draft is quite epic. It reads more like a monograph than a technical paper. The whole section II (2 pages!) does not add anything other than the beta-decay spectroscopy aspect. Sorry, your two HPGe will not compete with dedicated beta-decay spectrometer like </a:t>
            </a:r>
            <a:r>
              <a:rPr lang="en-US" sz="1800" dirty="0" err="1"/>
              <a:t>FDSi</a:t>
            </a:r>
            <a:r>
              <a:rPr lang="en-US" sz="1800" dirty="0"/>
              <a:t> in respect of efficiency. Section III is similar, a lot of text from known literature and again closing with vague promises about LIBRA. I think those six pages can be easily condensed into one page of introduction answering "What is LIBRA for?". You likely won't even need a single formula as none of them is being used anywhere (well, (5) you might need explaining the PXCT technique.</a:t>
            </a:r>
          </a:p>
          <a:p>
            <a:endParaRPr lang="en-US" dirty="0"/>
          </a:p>
          <a:p>
            <a:r>
              <a:rPr lang="en-US" sz="1800" dirty="0">
                <a:solidFill>
                  <a:srgbClr val="000099"/>
                </a:solidFill>
                <a:latin typeface="Cambria" panose="02040503050406030204" pitchFamily="18" charset="0"/>
                <a:ea typeface="Cambria" panose="02040503050406030204" pitchFamily="18" charset="0"/>
              </a:rPr>
              <a:t>The introduction outlines the following storyline: Astrophysical reaction rate → </a:t>
            </a:r>
            <a:r>
              <a:rPr lang="en-US" sz="1800" dirty="0" err="1">
                <a:solidFill>
                  <a:srgbClr val="000099"/>
                </a:solidFill>
                <a:latin typeface="Cambria" panose="02040503050406030204" pitchFamily="18" charset="0"/>
                <a:ea typeface="Cambria" panose="02040503050406030204" pitchFamily="18" charset="0"/>
              </a:rPr>
              <a:t>NiCu</a:t>
            </a:r>
            <a:r>
              <a:rPr lang="en-US" sz="1800" dirty="0">
                <a:solidFill>
                  <a:srgbClr val="000099"/>
                </a:solidFill>
                <a:latin typeface="Cambria" panose="02040503050406030204" pitchFamily="18" charset="0"/>
                <a:ea typeface="Cambria" panose="02040503050406030204" pitchFamily="18" charset="0"/>
              </a:rPr>
              <a:t> issue → 60Ga decay → PXCT. In previous versions of the draft, there were PXCT-specific formulas, such as level densities with the back-shifted Fermi gas model, which were all removed. The remaining formulas straightforwardly provide the audience with the </a:t>
            </a:r>
            <a:r>
              <a:rPr lang="en-US" altLang="zh-CN" sz="1800" dirty="0">
                <a:solidFill>
                  <a:srgbClr val="000099"/>
                </a:solidFill>
                <a:latin typeface="Cambria" panose="02040503050406030204" pitchFamily="18" charset="0"/>
                <a:ea typeface="Cambria" panose="02040503050406030204" pitchFamily="18" charset="0"/>
              </a:rPr>
              <a:t>essential ingredients that need to be measured </a:t>
            </a:r>
            <a:r>
              <a:rPr lang="en-US" sz="1800" dirty="0">
                <a:solidFill>
                  <a:srgbClr val="000099"/>
                </a:solidFill>
                <a:latin typeface="Cambria" panose="02040503050406030204" pitchFamily="18" charset="0"/>
                <a:ea typeface="Cambria" panose="02040503050406030204" pitchFamily="18" charset="0"/>
              </a:rPr>
              <a:t>for reaction rate calculations, including energy, spin/parity, lifetime, and decay branching ratios, etc.</a:t>
            </a:r>
          </a:p>
          <a:p>
            <a:endParaRPr lang="en-US" dirty="0">
              <a:solidFill>
                <a:srgbClr val="000099"/>
              </a:solidFill>
              <a:latin typeface="Cambria" panose="02040503050406030204" pitchFamily="18" charset="0"/>
              <a:ea typeface="Cambria" panose="02040503050406030204" pitchFamily="18" charset="0"/>
            </a:endParaRPr>
          </a:p>
          <a:p>
            <a:r>
              <a:rPr lang="en-US" sz="1800" dirty="0">
                <a:solidFill>
                  <a:srgbClr val="000099"/>
                </a:solidFill>
                <a:latin typeface="Cambria" panose="02040503050406030204" pitchFamily="18" charset="0"/>
                <a:ea typeface="Cambria" panose="02040503050406030204" pitchFamily="18" charset="0"/>
              </a:rPr>
              <a:t>The last round of A=60 ENSDF evaluation is 12 years old. We have conducted an up-to-date 60Ga decay data evaluation in accordance with the ENSDF standards, facilitating an accurate understanding of the pertinent nuclear structure properties. The details of the evaluation in previous versions were deleted, </a:t>
            </a:r>
            <a:r>
              <a:rPr lang="en-US" altLang="zh-CN" sz="1800" dirty="0">
                <a:solidFill>
                  <a:srgbClr val="000099"/>
                </a:solidFill>
                <a:latin typeface="Cambria" panose="02040503050406030204" pitchFamily="18" charset="0"/>
                <a:ea typeface="Cambria" panose="02040503050406030204" pitchFamily="18" charset="0"/>
              </a:rPr>
              <a:t>and only showing a decay scheme </a:t>
            </a:r>
            <a:r>
              <a:rPr lang="en-US" altLang="zh-CN" dirty="0">
                <a:solidFill>
                  <a:srgbClr val="000099"/>
                </a:solidFill>
                <a:latin typeface="Cambria" panose="02040503050406030204" pitchFamily="18" charset="0"/>
                <a:ea typeface="Cambria" panose="02040503050406030204" pitchFamily="18" charset="0"/>
              </a:rPr>
              <a:t>would be enough</a:t>
            </a:r>
            <a:r>
              <a:rPr lang="en-US" sz="1800" dirty="0">
                <a:solidFill>
                  <a:srgbClr val="000099"/>
                </a:solidFill>
                <a:latin typeface="Cambria" panose="02040503050406030204" pitchFamily="18" charset="0"/>
                <a:ea typeface="Cambria" panose="02040503050406030204" pitchFamily="18" charset="0"/>
              </a:rPr>
              <a:t>. Those values will be reflected in the NDS for A=60; however, this may not occur in the near future.</a:t>
            </a:r>
          </a:p>
        </p:txBody>
      </p:sp>
    </p:spTree>
    <p:extLst>
      <p:ext uri="{BB962C8B-B14F-4D97-AF65-F5344CB8AC3E}">
        <p14:creationId xmlns:p14="http://schemas.microsoft.com/office/powerpoint/2010/main" val="2219781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59E41-1B3A-4C9D-9764-360703F3E4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302000"/>
          </a:xfrm>
          <a:prstGeom prst="rect">
            <a:avLst/>
          </a:prstGeom>
        </p:spPr>
      </p:pic>
      <p:pic>
        <p:nvPicPr>
          <p:cNvPr id="3" name="Picture 2">
            <a:extLst>
              <a:ext uri="{FF2B5EF4-FFF2-40B4-BE49-F238E27FC236}">
                <a16:creationId xmlns:a16="http://schemas.microsoft.com/office/drawing/2014/main" id="{F645370C-C5C4-41AC-B61E-B677B9EF96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56000"/>
            <a:ext cx="9144000" cy="3302000"/>
          </a:xfrm>
          <a:prstGeom prst="rect">
            <a:avLst/>
          </a:prstGeom>
        </p:spPr>
      </p:pic>
    </p:spTree>
    <p:extLst>
      <p:ext uri="{BB962C8B-B14F-4D97-AF65-F5344CB8AC3E}">
        <p14:creationId xmlns:p14="http://schemas.microsoft.com/office/powerpoint/2010/main" val="2652775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1DC59E-B8A9-4CFA-BA45-107BC9BA0CF2}"/>
              </a:ext>
            </a:extLst>
          </p:cNvPr>
          <p:cNvPicPr>
            <a:picLocks noChangeAspect="1"/>
          </p:cNvPicPr>
          <p:nvPr/>
        </p:nvPicPr>
        <p:blipFill>
          <a:blip r:embed="rId2"/>
          <a:stretch>
            <a:fillRect/>
          </a:stretch>
        </p:blipFill>
        <p:spPr>
          <a:xfrm>
            <a:off x="0" y="1495429"/>
            <a:ext cx="4581525" cy="5248275"/>
          </a:xfrm>
          <a:prstGeom prst="rect">
            <a:avLst/>
          </a:prstGeom>
        </p:spPr>
      </p:pic>
      <p:sp>
        <p:nvSpPr>
          <p:cNvPr id="5" name="TextBox 4">
            <a:extLst>
              <a:ext uri="{FF2B5EF4-FFF2-40B4-BE49-F238E27FC236}">
                <a16:creationId xmlns:a16="http://schemas.microsoft.com/office/drawing/2014/main" id="{65FBFE2F-367A-42B9-B5C5-7DE58CB6AE2F}"/>
              </a:ext>
            </a:extLst>
          </p:cNvPr>
          <p:cNvSpPr txBox="1"/>
          <p:nvPr/>
        </p:nvSpPr>
        <p:spPr>
          <a:xfrm>
            <a:off x="524068" y="967565"/>
            <a:ext cx="4057457" cy="369332"/>
          </a:xfrm>
          <a:prstGeom prst="rect">
            <a:avLst/>
          </a:prstGeom>
          <a:solidFill>
            <a:schemeClr val="bg1"/>
          </a:solidFill>
        </p:spPr>
        <p:txBody>
          <a:bodyPr wrap="none" rtlCol="0">
            <a:spAutoFit/>
          </a:bodyPr>
          <a:lstStyle/>
          <a:p>
            <a:r>
              <a:rPr lang="en-US" dirty="0">
                <a:solidFill>
                  <a:srgbClr val="000099"/>
                </a:solidFill>
                <a:latin typeface="Cambria" panose="02040503050406030204" pitchFamily="18" charset="0"/>
                <a:ea typeface="Cambria" panose="02040503050406030204" pitchFamily="18" charset="0"/>
              </a:rPr>
              <a:t>We have both LED and CFD timestamps</a:t>
            </a:r>
          </a:p>
        </p:txBody>
      </p:sp>
      <p:sp>
        <p:nvSpPr>
          <p:cNvPr id="7" name="TextBox 6">
            <a:extLst>
              <a:ext uri="{FF2B5EF4-FFF2-40B4-BE49-F238E27FC236}">
                <a16:creationId xmlns:a16="http://schemas.microsoft.com/office/drawing/2014/main" id="{D23C70F3-03D6-46BD-9930-D329420D3AC7}"/>
              </a:ext>
            </a:extLst>
          </p:cNvPr>
          <p:cNvSpPr txBox="1"/>
          <p:nvPr/>
        </p:nvSpPr>
        <p:spPr>
          <a:xfrm>
            <a:off x="0" y="0"/>
            <a:ext cx="9144000" cy="923330"/>
          </a:xfrm>
          <a:prstGeom prst="rect">
            <a:avLst/>
          </a:prstGeom>
          <a:noFill/>
        </p:spPr>
        <p:txBody>
          <a:bodyPr wrap="square">
            <a:spAutoFit/>
          </a:bodyPr>
          <a:lstStyle/>
          <a:p>
            <a:r>
              <a:rPr lang="en-US" altLang="zh-CN" sz="1800" i="1" dirty="0">
                <a:solidFill>
                  <a:srgbClr val="000000"/>
                </a:solidFill>
              </a:rPr>
              <a:t>IV D. Data acquisitio</a:t>
            </a:r>
            <a:r>
              <a:rPr lang="en-US" altLang="zh-CN" i="1" dirty="0">
                <a:solidFill>
                  <a:srgbClr val="000000"/>
                </a:solidFill>
              </a:rPr>
              <a:t>n</a:t>
            </a:r>
          </a:p>
          <a:p>
            <a:r>
              <a:rPr lang="en-US" altLang="zh-CN" sz="1800" dirty="0">
                <a:solidFill>
                  <a:srgbClr val="000000"/>
                </a:solidFill>
              </a:rPr>
              <a:t>I do not believe that PIXIE uses the computed CFD timestamp for event timestamping. This is done by the LED timestamp. What DDAS values do you use? </a:t>
            </a:r>
          </a:p>
        </p:txBody>
      </p:sp>
      <p:cxnSp>
        <p:nvCxnSpPr>
          <p:cNvPr id="9" name="Straight Arrow Connector 8">
            <a:extLst>
              <a:ext uri="{FF2B5EF4-FFF2-40B4-BE49-F238E27FC236}">
                <a16:creationId xmlns:a16="http://schemas.microsoft.com/office/drawing/2014/main" id="{CB680C6A-27A6-478D-B732-C6937113C246}"/>
              </a:ext>
            </a:extLst>
          </p:cNvPr>
          <p:cNvCxnSpPr/>
          <p:nvPr/>
        </p:nvCxnSpPr>
        <p:spPr>
          <a:xfrm>
            <a:off x="3187700" y="1295404"/>
            <a:ext cx="596900" cy="4191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0" name="Straight Arrow Connector 9">
            <a:extLst>
              <a:ext uri="{FF2B5EF4-FFF2-40B4-BE49-F238E27FC236}">
                <a16:creationId xmlns:a16="http://schemas.microsoft.com/office/drawing/2014/main" id="{CDAA8CD4-2922-4595-9462-BE19C61A8EB9}"/>
              </a:ext>
            </a:extLst>
          </p:cNvPr>
          <p:cNvCxnSpPr/>
          <p:nvPr/>
        </p:nvCxnSpPr>
        <p:spPr>
          <a:xfrm>
            <a:off x="2254346" y="1295404"/>
            <a:ext cx="596900" cy="4191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 name="TextBox 1">
            <a:extLst>
              <a:ext uri="{FF2B5EF4-FFF2-40B4-BE49-F238E27FC236}">
                <a16:creationId xmlns:a16="http://schemas.microsoft.com/office/drawing/2014/main" id="{313141BB-7222-4756-9D57-309D5BA06F14}"/>
              </a:ext>
            </a:extLst>
          </p:cNvPr>
          <p:cNvSpPr txBox="1"/>
          <p:nvPr/>
        </p:nvSpPr>
        <p:spPr>
          <a:xfrm>
            <a:off x="4727671" y="923330"/>
            <a:ext cx="4416329" cy="2862322"/>
          </a:xfrm>
          <a:prstGeom prst="rect">
            <a:avLst/>
          </a:prstGeom>
          <a:noFill/>
        </p:spPr>
        <p:txBody>
          <a:bodyPr wrap="square" rtlCol="0">
            <a:spAutoFit/>
          </a:bodyPr>
          <a:lstStyle/>
          <a:p>
            <a:r>
              <a:rPr lang="en-US" dirty="0">
                <a:solidFill>
                  <a:srgbClr val="000099"/>
                </a:solidFill>
                <a:latin typeface="Cambria" panose="02040503050406030204" pitchFamily="18" charset="0"/>
                <a:ea typeface="Cambria" panose="02040503050406030204" pitchFamily="18" charset="0"/>
              </a:rPr>
              <a:t>The DDAS filter parameters, which were summarized in a table that was removed in earlier revisions, will be included in the supplemental material.</a:t>
            </a:r>
          </a:p>
          <a:p>
            <a:endParaRPr lang="en-US" dirty="0">
              <a:solidFill>
                <a:srgbClr val="000099"/>
              </a:solidFill>
              <a:latin typeface="Cambria" panose="02040503050406030204" pitchFamily="18" charset="0"/>
              <a:ea typeface="Cambria" panose="02040503050406030204" pitchFamily="18" charset="0"/>
            </a:endParaRPr>
          </a:p>
          <a:p>
            <a:r>
              <a:rPr lang="en-US" dirty="0">
                <a:solidFill>
                  <a:srgbClr val="000099"/>
                </a:solidFill>
                <a:latin typeface="Cambria" panose="02040503050406030204" pitchFamily="18" charset="0"/>
                <a:ea typeface="Cambria" panose="02040503050406030204" pitchFamily="18" charset="0"/>
              </a:rPr>
              <a:t>For the trigger filter parameters and CFD parameters, they were determined to be the configuration that </a:t>
            </a:r>
            <a:r>
              <a:rPr lang="en-US" altLang="zh-CN" dirty="0">
                <a:solidFill>
                  <a:srgbClr val="000099"/>
                </a:solidFill>
                <a:latin typeface="Cambria" panose="02040503050406030204" pitchFamily="18" charset="0"/>
                <a:ea typeface="Cambria" panose="02040503050406030204" pitchFamily="18" charset="0"/>
              </a:rPr>
              <a:t>yielded</a:t>
            </a:r>
            <a:r>
              <a:rPr lang="en-US" dirty="0">
                <a:solidFill>
                  <a:srgbClr val="000099"/>
                </a:solidFill>
                <a:latin typeface="Cambria" panose="02040503050406030204" pitchFamily="18" charset="0"/>
                <a:ea typeface="Cambria" panose="02040503050406030204" pitchFamily="18" charset="0"/>
              </a:rPr>
              <a:t> the best timing during </a:t>
            </a:r>
            <a:r>
              <a:rPr lang="en-US" altLang="zh-CN" dirty="0">
                <a:solidFill>
                  <a:srgbClr val="000099"/>
                </a:solidFill>
                <a:latin typeface="Cambria" panose="02040503050406030204" pitchFamily="18" charset="0"/>
                <a:ea typeface="Cambria" panose="02040503050406030204" pitchFamily="18" charset="0"/>
              </a:rPr>
              <a:t>my 2-month extensive </a:t>
            </a:r>
            <a:r>
              <a:rPr lang="en-US" dirty="0">
                <a:solidFill>
                  <a:srgbClr val="000099"/>
                </a:solidFill>
                <a:latin typeface="Cambria" panose="02040503050406030204" pitchFamily="18" charset="0"/>
                <a:ea typeface="Cambria" panose="02040503050406030204" pitchFamily="18" charset="0"/>
              </a:rPr>
              <a:t>tests from April to May.</a:t>
            </a:r>
          </a:p>
        </p:txBody>
      </p:sp>
    </p:spTree>
    <p:extLst>
      <p:ext uri="{BB962C8B-B14F-4D97-AF65-F5344CB8AC3E}">
        <p14:creationId xmlns:p14="http://schemas.microsoft.com/office/powerpoint/2010/main" val="2176349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1FD001-178F-4FED-9E64-16BC1325C99F}"/>
              </a:ext>
            </a:extLst>
          </p:cNvPr>
          <p:cNvSpPr txBox="1"/>
          <p:nvPr/>
        </p:nvSpPr>
        <p:spPr>
          <a:xfrm>
            <a:off x="6189345" y="3410626"/>
            <a:ext cx="2954655" cy="2862322"/>
          </a:xfrm>
          <a:prstGeom prst="rect">
            <a:avLst/>
          </a:prstGeom>
          <a:noFill/>
        </p:spPr>
        <p:txBody>
          <a:bodyPr wrap="none" rtlCol="0">
            <a:spAutoFit/>
          </a:bodyPr>
          <a:lstStyle/>
          <a:p>
            <a:r>
              <a:rPr lang="en-US" altLang="zh-CN" sz="2000" dirty="0">
                <a:latin typeface="Cambria" panose="02040503050406030204" pitchFamily="18" charset="0"/>
                <a:ea typeface="Cambria" panose="02040503050406030204" pitchFamily="18" charset="0"/>
              </a:rPr>
              <a:t>γ-γ</a:t>
            </a:r>
          </a:p>
          <a:p>
            <a:r>
              <a:rPr lang="en-US" altLang="zh-CN" sz="2000" dirty="0">
                <a:solidFill>
                  <a:srgbClr val="009900"/>
                </a:solidFill>
                <a:latin typeface="Cambria" panose="02040503050406030204" pitchFamily="18" charset="0"/>
                <a:ea typeface="Cambria" panose="02040503050406030204" pitchFamily="18" charset="0"/>
              </a:rPr>
              <a:t>South 1332 – North 1173</a:t>
            </a:r>
          </a:p>
          <a:p>
            <a:r>
              <a:rPr lang="en-US" altLang="zh-CN" sz="2000" dirty="0">
                <a:solidFill>
                  <a:srgbClr val="C00000"/>
                </a:solidFill>
                <a:latin typeface="Cambria" panose="02040503050406030204" pitchFamily="18" charset="0"/>
                <a:ea typeface="Cambria" panose="02040503050406030204" pitchFamily="18" charset="0"/>
              </a:rPr>
              <a:t>North 1332 – South 1173</a:t>
            </a:r>
          </a:p>
          <a:p>
            <a:r>
              <a:rPr lang="en-US" altLang="zh-CN" sz="2000" dirty="0">
                <a:latin typeface="Cambria" panose="02040503050406030204" pitchFamily="18" charset="0"/>
                <a:ea typeface="Cambria" panose="02040503050406030204" pitchFamily="18" charset="0"/>
              </a:rPr>
              <a:t>X-γ</a:t>
            </a:r>
            <a:endParaRPr lang="en-US" sz="2000" dirty="0">
              <a:latin typeface="Cambria" panose="02040503050406030204" pitchFamily="18" charset="0"/>
              <a:ea typeface="Cambria" panose="02040503050406030204" pitchFamily="18" charset="0"/>
            </a:endParaRPr>
          </a:p>
          <a:p>
            <a:r>
              <a:rPr lang="en-US" sz="2000" dirty="0">
                <a:solidFill>
                  <a:srgbClr val="962EFF"/>
                </a:solidFill>
                <a:latin typeface="Cambria" panose="02040503050406030204" pitchFamily="18" charset="0"/>
                <a:ea typeface="Cambria" panose="02040503050406030204" pitchFamily="18" charset="0"/>
              </a:rPr>
              <a:t>North 1408 – LEGe 40,46</a:t>
            </a:r>
          </a:p>
          <a:p>
            <a:r>
              <a:rPr lang="en-US" sz="2000" dirty="0">
                <a:solidFill>
                  <a:srgbClr val="FF9800"/>
                </a:solidFill>
                <a:latin typeface="Cambria" panose="02040503050406030204" pitchFamily="18" charset="0"/>
                <a:ea typeface="Cambria" panose="02040503050406030204" pitchFamily="18" charset="0"/>
              </a:rPr>
              <a:t>South 1408 – LEGe 40,46</a:t>
            </a:r>
          </a:p>
          <a:p>
            <a:r>
              <a:rPr lang="en-US" altLang="zh-CN" sz="2000" dirty="0">
                <a:latin typeface="Cambria" panose="02040503050406030204" pitchFamily="18" charset="0"/>
                <a:ea typeface="Cambria" panose="02040503050406030204" pitchFamily="18" charset="0"/>
              </a:rPr>
              <a:t>α-γ</a:t>
            </a:r>
            <a:endParaRPr lang="en-US" sz="2000" dirty="0">
              <a:latin typeface="Cambria" panose="02040503050406030204" pitchFamily="18" charset="0"/>
              <a:ea typeface="Cambria" panose="02040503050406030204" pitchFamily="18" charset="0"/>
            </a:endParaRPr>
          </a:p>
          <a:p>
            <a:r>
              <a:rPr lang="en-US" sz="2000" dirty="0">
                <a:solidFill>
                  <a:srgbClr val="002BFF"/>
                </a:solidFill>
                <a:latin typeface="Cambria" panose="02040503050406030204" pitchFamily="18" charset="0"/>
                <a:ea typeface="Cambria" panose="02040503050406030204" pitchFamily="18" charset="0"/>
              </a:rPr>
              <a:t>LEGe 59 – MSD12 2000</a:t>
            </a:r>
          </a:p>
          <a:p>
            <a:r>
              <a:rPr lang="en-US" sz="2000" dirty="0">
                <a:solidFill>
                  <a:srgbClr val="FF00FF"/>
                </a:solidFill>
                <a:latin typeface="Cambria" panose="02040503050406030204" pitchFamily="18" charset="0"/>
                <a:ea typeface="Cambria" panose="02040503050406030204" pitchFamily="18" charset="0"/>
              </a:rPr>
              <a:t>LEGe 59 – MSD26 3500</a:t>
            </a:r>
          </a:p>
        </p:txBody>
      </p:sp>
      <p:pic>
        <p:nvPicPr>
          <p:cNvPr id="4" name="Picture 3">
            <a:extLst>
              <a:ext uri="{FF2B5EF4-FFF2-40B4-BE49-F238E27FC236}">
                <a16:creationId xmlns:a16="http://schemas.microsoft.com/office/drawing/2014/main" id="{2D1E9299-1A48-4FF9-AFE8-E8B321F3A5CF}"/>
              </a:ext>
            </a:extLst>
          </p:cNvPr>
          <p:cNvPicPr>
            <a:picLocks noChangeAspect="1"/>
          </p:cNvPicPr>
          <p:nvPr/>
        </p:nvPicPr>
        <p:blipFill>
          <a:blip r:embed="rId2"/>
          <a:stretch>
            <a:fillRect/>
          </a:stretch>
        </p:blipFill>
        <p:spPr>
          <a:xfrm>
            <a:off x="0" y="3410625"/>
            <a:ext cx="5791200" cy="3447375"/>
          </a:xfrm>
          <a:prstGeom prst="rect">
            <a:avLst/>
          </a:prstGeom>
        </p:spPr>
      </p:pic>
      <p:sp>
        <p:nvSpPr>
          <p:cNvPr id="5" name="TextBox 4">
            <a:extLst>
              <a:ext uri="{FF2B5EF4-FFF2-40B4-BE49-F238E27FC236}">
                <a16:creationId xmlns:a16="http://schemas.microsoft.com/office/drawing/2014/main" id="{2BCFB32B-3F77-434A-81F5-1C4819B74A38}"/>
              </a:ext>
            </a:extLst>
          </p:cNvPr>
          <p:cNvSpPr txBox="1"/>
          <p:nvPr/>
        </p:nvSpPr>
        <p:spPr>
          <a:xfrm>
            <a:off x="0" y="0"/>
            <a:ext cx="9144000" cy="2862322"/>
          </a:xfrm>
          <a:prstGeom prst="rect">
            <a:avLst/>
          </a:prstGeom>
          <a:solidFill>
            <a:schemeClr val="bg1"/>
          </a:solidFill>
        </p:spPr>
        <p:txBody>
          <a:bodyPr wrap="square">
            <a:spAutoFit/>
          </a:bodyPr>
          <a:lstStyle/>
          <a:p>
            <a:pPr algn="l"/>
            <a:r>
              <a:rPr lang="en-US" sz="1800" b="0" i="0" u="none" strike="noStrike" baseline="0" dirty="0">
                <a:solidFill>
                  <a:srgbClr val="000099"/>
                </a:solidFill>
                <a:latin typeface="Cambria" panose="02040503050406030204" pitchFamily="18" charset="0"/>
                <a:ea typeface="Cambria" panose="02040503050406030204" pitchFamily="18" charset="0"/>
              </a:rPr>
              <a:t>Using a dual pulser to test DDAS timing resolution:</a:t>
            </a:r>
          </a:p>
          <a:p>
            <a:pPr algn="l"/>
            <a:r>
              <a:rPr lang="en-US" i="1" dirty="0">
                <a:solidFill>
                  <a:srgbClr val="006600"/>
                </a:solidFill>
                <a:latin typeface="Cambria" panose="02040503050406030204" pitchFamily="18" charset="0"/>
                <a:ea typeface="Cambria" panose="02040503050406030204" pitchFamily="18" charset="0"/>
              </a:rPr>
              <a:t>The FWHM resolution of the time-difference distribution is estimated to be 0.46 ns. So the timing of DDAS itself is okay.</a:t>
            </a:r>
          </a:p>
          <a:p>
            <a:pPr algn="l"/>
            <a:r>
              <a:rPr lang="en-US" sz="1800" b="0" i="1" u="none" strike="noStrike" baseline="0" dirty="0">
                <a:solidFill>
                  <a:srgbClr val="006600"/>
                </a:solidFill>
                <a:latin typeface="Cambria" panose="02040503050406030204" pitchFamily="18" charset="0"/>
                <a:ea typeface="Cambria" panose="02040503050406030204" pitchFamily="18" charset="0"/>
              </a:rPr>
              <a:t>Feeding the pulser to </a:t>
            </a:r>
            <a:r>
              <a:rPr lang="en-US" i="1" dirty="0">
                <a:solidFill>
                  <a:srgbClr val="006600"/>
                </a:solidFill>
                <a:latin typeface="Cambria" panose="02040503050406030204" pitchFamily="18" charset="0"/>
                <a:ea typeface="Cambria" panose="02040503050406030204" pitchFamily="18" charset="0"/>
              </a:rPr>
              <a:t>each </a:t>
            </a:r>
            <a:r>
              <a:rPr lang="en-US" altLang="zh-CN" i="1" dirty="0">
                <a:solidFill>
                  <a:srgbClr val="006600"/>
                </a:solidFill>
                <a:latin typeface="Cambria" panose="02040503050406030204" pitchFamily="18" charset="0"/>
                <a:ea typeface="Cambria" panose="02040503050406030204" pitchFamily="18" charset="0"/>
              </a:rPr>
              <a:t>preamplifier's test input, t</a:t>
            </a:r>
            <a:r>
              <a:rPr lang="en-US" sz="1800" b="0" i="1" u="none" strike="noStrike" baseline="0" dirty="0">
                <a:solidFill>
                  <a:srgbClr val="006600"/>
                </a:solidFill>
                <a:latin typeface="Cambria" panose="02040503050406030204" pitchFamily="18" charset="0"/>
                <a:ea typeface="Cambria" panose="02040503050406030204" pitchFamily="18" charset="0"/>
              </a:rPr>
              <a:t>he resulting FWHM timing resolutions are 37.4 ns (MSD12), 4.4 ns (MSD26), 1.2 ns (XtRa1), and 1.8 ns (XtRa2).</a:t>
            </a:r>
          </a:p>
          <a:p>
            <a:r>
              <a:rPr lang="en-US" sz="1800" dirty="0" err="1">
                <a:solidFill>
                  <a:srgbClr val="000099"/>
                </a:solidFill>
                <a:latin typeface="Cambria" panose="02040503050406030204" pitchFamily="18" charset="0"/>
                <a:ea typeface="Cambria" panose="02040503050406030204" pitchFamily="18" charset="0"/>
              </a:rPr>
              <a:t>FDSi</a:t>
            </a:r>
            <a:r>
              <a:rPr lang="en-US" sz="1800" dirty="0">
                <a:solidFill>
                  <a:srgbClr val="000099"/>
                </a:solidFill>
                <a:latin typeface="Cambria" panose="02040503050406030204" pitchFamily="18" charset="0"/>
                <a:ea typeface="Cambria" panose="02040503050406030204" pitchFamily="18" charset="0"/>
              </a:rPr>
              <a:t> experiments all set </a:t>
            </a:r>
            <a:r>
              <a:rPr lang="en-US" altLang="zh-CN" sz="1800" dirty="0">
                <a:solidFill>
                  <a:srgbClr val="000099"/>
                </a:solidFill>
                <a:latin typeface="Cambria" panose="02040503050406030204" pitchFamily="18" charset="0"/>
                <a:ea typeface="Cambria" panose="02040503050406030204" pitchFamily="18" charset="0"/>
              </a:rPr>
              <a:t>±</a:t>
            </a:r>
            <a:r>
              <a:rPr lang="en-US" sz="1800" dirty="0">
                <a:solidFill>
                  <a:srgbClr val="000099"/>
                </a:solidFill>
                <a:latin typeface="Cambria" panose="02040503050406030204" pitchFamily="18" charset="0"/>
                <a:ea typeface="Cambria" panose="02040503050406030204" pitchFamily="18" charset="0"/>
              </a:rPr>
              <a:t>10 </a:t>
            </a:r>
            <a:r>
              <a:rPr lang="en-US" altLang="zh-CN" sz="1800" dirty="0" err="1">
                <a:solidFill>
                  <a:srgbClr val="000099"/>
                </a:solidFill>
                <a:latin typeface="Cambria" panose="02040503050406030204" pitchFamily="18" charset="0"/>
                <a:ea typeface="Cambria" panose="02040503050406030204" pitchFamily="18" charset="0"/>
              </a:rPr>
              <a:t>μs</a:t>
            </a:r>
            <a:r>
              <a:rPr lang="en-US" altLang="zh-CN" sz="1800" dirty="0">
                <a:solidFill>
                  <a:srgbClr val="000099"/>
                </a:solidFill>
                <a:latin typeface="Cambria" panose="02040503050406030204" pitchFamily="18" charset="0"/>
                <a:ea typeface="Cambria" panose="02040503050406030204" pitchFamily="18" charset="0"/>
              </a:rPr>
              <a:t> event build window when they use DDAS.</a:t>
            </a:r>
            <a:endParaRPr lang="en-US" sz="1800" dirty="0">
              <a:solidFill>
                <a:srgbClr val="000099"/>
              </a:solidFill>
              <a:latin typeface="Cambria" panose="02040503050406030204" pitchFamily="18" charset="0"/>
              <a:ea typeface="Cambria" panose="02040503050406030204" pitchFamily="18" charset="0"/>
            </a:endParaRPr>
          </a:p>
          <a:p>
            <a:pPr algn="l"/>
            <a:r>
              <a:rPr lang="en-US" dirty="0">
                <a:solidFill>
                  <a:srgbClr val="000099"/>
                </a:solidFill>
                <a:latin typeface="Cambria" panose="02040503050406030204" pitchFamily="18" charset="0"/>
                <a:ea typeface="Cambria" panose="02040503050406030204" pitchFamily="18" charset="0"/>
              </a:rPr>
              <a:t>We can say we have no problem setting a 500 ns event build window in DDAS under this timing resolution. In </a:t>
            </a:r>
            <a:r>
              <a:rPr lang="en-US" altLang="zh-CN" dirty="0">
                <a:solidFill>
                  <a:srgbClr val="000099"/>
                </a:solidFill>
                <a:latin typeface="Cambria" panose="02040503050406030204" pitchFamily="18" charset="0"/>
                <a:ea typeface="Cambria" panose="02040503050406030204" pitchFamily="18" charset="0"/>
              </a:rPr>
              <a:t>subsequent</a:t>
            </a:r>
            <a:r>
              <a:rPr lang="en-US" dirty="0">
                <a:solidFill>
                  <a:srgbClr val="000099"/>
                </a:solidFill>
                <a:latin typeface="Cambria" panose="02040503050406030204" pitchFamily="18" charset="0"/>
                <a:ea typeface="Cambria" panose="02040503050406030204" pitchFamily="18" charset="0"/>
              </a:rPr>
              <a:t> analysis,</a:t>
            </a:r>
            <a:r>
              <a:rPr lang="zh-CN" altLang="en-US" dirty="0">
                <a:solidFill>
                  <a:srgbClr val="000099"/>
                </a:solidFill>
                <a:latin typeface="Cambria" panose="02040503050406030204" pitchFamily="18" charset="0"/>
                <a:ea typeface="Cambria" panose="02040503050406030204" pitchFamily="18" charset="0"/>
              </a:rPr>
              <a:t> </a:t>
            </a:r>
            <a:r>
              <a:rPr lang="en-US" altLang="zh-CN" dirty="0">
                <a:solidFill>
                  <a:srgbClr val="000099"/>
                </a:solidFill>
                <a:latin typeface="Cambria" panose="02040503050406030204" pitchFamily="18" charset="0"/>
                <a:ea typeface="Cambria" panose="02040503050406030204" pitchFamily="18" charset="0"/>
              </a:rPr>
              <a:t>we</a:t>
            </a:r>
            <a:r>
              <a:rPr lang="zh-CN" altLang="en-US" dirty="0">
                <a:solidFill>
                  <a:srgbClr val="000099"/>
                </a:solidFill>
                <a:latin typeface="Cambria" panose="02040503050406030204" pitchFamily="18" charset="0"/>
                <a:ea typeface="Cambria" panose="02040503050406030204" pitchFamily="18" charset="0"/>
              </a:rPr>
              <a:t> </a:t>
            </a:r>
            <a:r>
              <a:rPr lang="en-US" altLang="zh-CN" dirty="0">
                <a:solidFill>
                  <a:srgbClr val="000099"/>
                </a:solidFill>
                <a:latin typeface="Cambria" panose="02040503050406030204" pitchFamily="18" charset="0"/>
                <a:ea typeface="Cambria" panose="02040503050406030204" pitchFamily="18" charset="0"/>
              </a:rPr>
              <a:t>can</a:t>
            </a:r>
            <a:r>
              <a:rPr lang="zh-CN" altLang="en-US" dirty="0">
                <a:solidFill>
                  <a:srgbClr val="000099"/>
                </a:solidFill>
                <a:latin typeface="Cambria" panose="02040503050406030204" pitchFamily="18" charset="0"/>
                <a:ea typeface="Cambria" panose="02040503050406030204" pitchFamily="18" charset="0"/>
              </a:rPr>
              <a:t> </a:t>
            </a:r>
            <a:r>
              <a:rPr lang="en-US" altLang="zh-CN" dirty="0">
                <a:solidFill>
                  <a:srgbClr val="000099"/>
                </a:solidFill>
                <a:latin typeface="Cambria" panose="02040503050406030204" pitchFamily="18" charset="0"/>
                <a:ea typeface="Cambria" panose="02040503050406030204" pitchFamily="18" charset="0"/>
              </a:rPr>
              <a:t>set</a:t>
            </a:r>
            <a:r>
              <a:rPr lang="zh-CN" altLang="en-US" dirty="0">
                <a:solidFill>
                  <a:srgbClr val="000099"/>
                </a:solidFill>
                <a:latin typeface="Cambria" panose="02040503050406030204" pitchFamily="18" charset="0"/>
                <a:ea typeface="Cambria" panose="02040503050406030204" pitchFamily="18" charset="0"/>
              </a:rPr>
              <a:t> </a:t>
            </a:r>
            <a:r>
              <a:rPr lang="en-US" altLang="zh-CN" dirty="0">
                <a:solidFill>
                  <a:srgbClr val="000099"/>
                </a:solidFill>
                <a:latin typeface="Cambria" panose="02040503050406030204" pitchFamily="18" charset="0"/>
                <a:ea typeface="Cambria" panose="02040503050406030204" pitchFamily="18" charset="0"/>
              </a:rPr>
              <a:t>c</a:t>
            </a:r>
            <a:r>
              <a:rPr lang="en-US" dirty="0">
                <a:solidFill>
                  <a:srgbClr val="000099"/>
                </a:solidFill>
                <a:latin typeface="Cambria" panose="02040503050406030204" pitchFamily="18" charset="0"/>
                <a:ea typeface="Cambria" panose="02040503050406030204" pitchFamily="18" charset="0"/>
              </a:rPr>
              <a:t>oincidence/anti coincidence/</a:t>
            </a:r>
            <a:r>
              <a:rPr lang="en-US" altLang="zh-CN" dirty="0">
                <a:solidFill>
                  <a:srgbClr val="000099"/>
                </a:solidFill>
                <a:latin typeface="Cambria" panose="02040503050406030204" pitchFamily="18" charset="0"/>
                <a:ea typeface="Cambria" panose="02040503050406030204" pitchFamily="18" charset="0"/>
              </a:rPr>
              <a:t>background-subtraction</a:t>
            </a:r>
            <a:r>
              <a:rPr lang="en-US" dirty="0">
                <a:solidFill>
                  <a:srgbClr val="000099"/>
                </a:solidFill>
                <a:latin typeface="Cambria" panose="02040503050406030204" pitchFamily="18" charset="0"/>
                <a:ea typeface="Cambria" panose="02040503050406030204" pitchFamily="18" charset="0"/>
              </a:rPr>
              <a:t> window</a:t>
            </a:r>
            <a:r>
              <a:rPr lang="en-US" altLang="zh-CN" dirty="0">
                <a:solidFill>
                  <a:srgbClr val="000099"/>
                </a:solidFill>
                <a:latin typeface="Cambria" panose="02040503050406030204" pitchFamily="18" charset="0"/>
                <a:ea typeface="Cambria" panose="02040503050406030204" pitchFamily="18" charset="0"/>
              </a:rPr>
              <a:t>s of 100 ns or below.</a:t>
            </a:r>
            <a:endParaRPr lang="en-US" dirty="0">
              <a:solidFill>
                <a:srgbClr val="000099"/>
              </a:solidFill>
              <a:latin typeface="Cambria" panose="02040503050406030204" pitchFamily="18" charset="0"/>
              <a:ea typeface="Cambria" panose="02040503050406030204" pitchFamily="18" charset="0"/>
            </a:endParaRPr>
          </a:p>
          <a:p>
            <a:pPr algn="l"/>
            <a:r>
              <a:rPr lang="en-US" dirty="0">
                <a:solidFill>
                  <a:srgbClr val="000099"/>
                </a:solidFill>
                <a:latin typeface="Cambria" panose="02040503050406030204" pitchFamily="18" charset="0"/>
                <a:ea typeface="Cambria" panose="02040503050406030204" pitchFamily="18" charset="0"/>
              </a:rPr>
              <a:t>This is enough for our experiments.</a:t>
            </a:r>
          </a:p>
        </p:txBody>
      </p:sp>
    </p:spTree>
    <p:extLst>
      <p:ext uri="{BB962C8B-B14F-4D97-AF65-F5344CB8AC3E}">
        <p14:creationId xmlns:p14="http://schemas.microsoft.com/office/powerpoint/2010/main" val="1043586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281784-1460-4B13-A24D-FA05E75A7C5C}"/>
              </a:ext>
            </a:extLst>
          </p:cNvPr>
          <p:cNvSpPr txBox="1"/>
          <p:nvPr/>
        </p:nvSpPr>
        <p:spPr>
          <a:xfrm>
            <a:off x="0" y="0"/>
            <a:ext cx="9144000" cy="6740307"/>
          </a:xfrm>
          <a:prstGeom prst="rect">
            <a:avLst/>
          </a:prstGeom>
          <a:noFill/>
        </p:spPr>
        <p:txBody>
          <a:bodyPr wrap="square">
            <a:spAutoFit/>
          </a:bodyPr>
          <a:lstStyle/>
          <a:p>
            <a:r>
              <a:rPr lang="en-US" altLang="zh-CN" sz="1800" i="1" dirty="0">
                <a:solidFill>
                  <a:srgbClr val="000000"/>
                </a:solidFill>
              </a:rPr>
              <a:t>IV D. Data acquisitio</a:t>
            </a:r>
            <a:r>
              <a:rPr lang="en-US" altLang="zh-CN" i="1" dirty="0">
                <a:solidFill>
                  <a:srgbClr val="000000"/>
                </a:solidFill>
              </a:rPr>
              <a:t>n</a:t>
            </a:r>
          </a:p>
          <a:p>
            <a:r>
              <a:rPr lang="en-US" i="1" dirty="0">
                <a:solidFill>
                  <a:srgbClr val="006600"/>
                </a:solidFill>
                <a:latin typeface="Cambria" panose="02040503050406030204" pitchFamily="18" charset="0"/>
                <a:ea typeface="Cambria" panose="02040503050406030204" pitchFamily="18" charset="0"/>
              </a:rPr>
              <a:t>"The pulse amplitude is extracted from the energy filter amplitude at approximately rise time plus gap time after triggering."</a:t>
            </a:r>
          </a:p>
          <a:p>
            <a:r>
              <a:rPr lang="en-US" altLang="zh-CN" sz="1800" dirty="0">
                <a:solidFill>
                  <a:srgbClr val="000000"/>
                </a:solidFill>
              </a:rPr>
              <a:t>vague...and how do you know that? Have you looked into the PICIE firmware?</a:t>
            </a:r>
          </a:p>
          <a:p>
            <a:r>
              <a:rPr lang="en-US" altLang="zh-CN" dirty="0">
                <a:solidFill>
                  <a:srgbClr val="000099"/>
                </a:solidFill>
                <a:latin typeface="Cambria" panose="02040503050406030204" pitchFamily="18" charset="0"/>
                <a:ea typeface="Cambria" panose="02040503050406030204" pitchFamily="18" charset="0"/>
              </a:rPr>
              <a:t>Based on the DDAS NIMA paper.</a:t>
            </a:r>
          </a:p>
          <a:p>
            <a:endParaRPr lang="en-US" altLang="zh-CN" dirty="0">
              <a:solidFill>
                <a:srgbClr val="000099"/>
              </a:solidFill>
              <a:latin typeface="Cambria" panose="02040503050406030204" pitchFamily="18" charset="0"/>
              <a:ea typeface="Cambria" panose="02040503050406030204" pitchFamily="18" charset="0"/>
            </a:endParaRPr>
          </a:p>
          <a:p>
            <a:r>
              <a:rPr lang="en-US" i="1" dirty="0">
                <a:solidFill>
                  <a:srgbClr val="006600"/>
                </a:solidFill>
                <a:latin typeface="Cambria" panose="02040503050406030204" pitchFamily="18" charset="0"/>
                <a:ea typeface="Cambria" panose="02040503050406030204" pitchFamily="18" charset="0"/>
              </a:rPr>
              <a:t>"If a second trigger arrives within the rise time plus gap time window, both events will be flagged as pile-up. The pile-up rejection is disabled, and therefore, the timestamp of the first event is preserved while the second is discarded. The amplitude of the second event is partially added to that of the first event, with the addition diminishing as the time interval between them grows. The count rate capacity of the detection system is primarily determined by the energy filter parameters chosen for each detector."</a:t>
            </a:r>
          </a:p>
          <a:p>
            <a:r>
              <a:rPr lang="en-US" altLang="zh-CN" sz="1800" dirty="0">
                <a:solidFill>
                  <a:srgbClr val="000000"/>
                </a:solidFill>
              </a:rPr>
              <a:t>How that? I think maximum bandwidth that DDAS can transfer is equivalent to 60kHz, then it gets unstable. The energy filter setting determines two things: energy resolution and pile-up condition. What is an event loss for you? A DAQ deadtime is defined as how many events are acquired relative to a trigger rate. So 2 events, 2us apart, both put in the data stream do NOT count as a DAQ deadtime, even if the energy information is piled up. Fig 6 will make people upset, especially XIA folks. You just say here that at those modest rates the system isn't deadtime free (which XIA advocates claim and I concur to a certain extend)</a:t>
            </a:r>
            <a:endParaRPr lang="en-US" dirty="0">
              <a:solidFill>
                <a:srgbClr val="000000"/>
              </a:solidFill>
            </a:endParaRPr>
          </a:p>
          <a:p>
            <a:r>
              <a:rPr lang="en-US" altLang="zh-CN" sz="1800" dirty="0">
                <a:solidFill>
                  <a:srgbClr val="000000"/>
                </a:solidFill>
              </a:rPr>
              <a:t>Without any information on detector timing and experimental condition the 1us is without context. For example, if you're looking for tau of several 100ns, this build with is too short, in a prompt measurement and all detectors having</a:t>
            </a:r>
            <a:r>
              <a:rPr lang="zh-CN" altLang="en-US" sz="1800" dirty="0">
                <a:solidFill>
                  <a:srgbClr val="000000"/>
                </a:solidFill>
              </a:rPr>
              <a:t> </a:t>
            </a:r>
            <a:r>
              <a:rPr lang="en-US" altLang="zh-CN" sz="1800" dirty="0">
                <a:solidFill>
                  <a:srgbClr val="000000"/>
                </a:solidFill>
              </a:rPr>
              <a:t>1ns timing it would be insanely long. Furthermore it seems to narrow for your HPGe. There timestamps come from leading edge timing which you know is quite bad.</a:t>
            </a:r>
            <a:endParaRPr lang="en-US" dirty="0"/>
          </a:p>
        </p:txBody>
      </p:sp>
    </p:spTree>
    <p:extLst>
      <p:ext uri="{BB962C8B-B14F-4D97-AF65-F5344CB8AC3E}">
        <p14:creationId xmlns:p14="http://schemas.microsoft.com/office/powerpoint/2010/main" val="2680930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C7731A-3ADB-4201-810D-623F80828990}"/>
              </a:ext>
            </a:extLst>
          </p:cNvPr>
          <p:cNvPicPr>
            <a:picLocks noChangeAspect="1"/>
          </p:cNvPicPr>
          <p:nvPr/>
        </p:nvPicPr>
        <p:blipFill>
          <a:blip r:embed="rId2"/>
          <a:stretch>
            <a:fillRect/>
          </a:stretch>
        </p:blipFill>
        <p:spPr>
          <a:xfrm>
            <a:off x="0" y="0"/>
            <a:ext cx="4572001" cy="2736377"/>
          </a:xfrm>
          <a:prstGeom prst="rect">
            <a:avLst/>
          </a:prstGeom>
        </p:spPr>
      </p:pic>
      <p:sp>
        <p:nvSpPr>
          <p:cNvPr id="3" name="TextBox 2">
            <a:extLst>
              <a:ext uri="{FF2B5EF4-FFF2-40B4-BE49-F238E27FC236}">
                <a16:creationId xmlns:a16="http://schemas.microsoft.com/office/drawing/2014/main" id="{D9FB5BDD-0D64-4A39-9AB7-3E653377CCD4}"/>
              </a:ext>
            </a:extLst>
          </p:cNvPr>
          <p:cNvSpPr txBox="1"/>
          <p:nvPr/>
        </p:nvSpPr>
        <p:spPr>
          <a:xfrm>
            <a:off x="4571999" y="0"/>
            <a:ext cx="4572001" cy="2585323"/>
          </a:xfrm>
          <a:prstGeom prst="rect">
            <a:avLst/>
          </a:prstGeom>
          <a:noFill/>
        </p:spPr>
        <p:txBody>
          <a:bodyPr wrap="square" rtlCol="0">
            <a:spAutoFit/>
          </a:bodyPr>
          <a:lstStyle/>
          <a:p>
            <a:r>
              <a:rPr lang="en-US" altLang="zh-CN" dirty="0">
                <a:solidFill>
                  <a:srgbClr val="000099"/>
                </a:solidFill>
                <a:latin typeface="Cambria" panose="02040503050406030204" pitchFamily="18" charset="0"/>
                <a:ea typeface="Cambria" panose="02040503050406030204" pitchFamily="18" charset="0"/>
              </a:rPr>
              <a:t>Pileup. In the pulser test Energy filter: </a:t>
            </a:r>
            <a:r>
              <a:rPr lang="en-US" altLang="zh-CN" dirty="0" err="1">
                <a:solidFill>
                  <a:srgbClr val="000099"/>
                </a:solidFill>
                <a:latin typeface="Cambria" panose="02040503050406030204" pitchFamily="18" charset="0"/>
                <a:ea typeface="Cambria" panose="02040503050406030204" pitchFamily="18" charset="0"/>
              </a:rPr>
              <a:t>T</a:t>
            </a:r>
            <a:r>
              <a:rPr lang="en-US" altLang="zh-CN" baseline="-25000" dirty="0" err="1">
                <a:solidFill>
                  <a:srgbClr val="000099"/>
                </a:solidFill>
                <a:latin typeface="Cambria" panose="02040503050406030204" pitchFamily="18" charset="0"/>
                <a:ea typeface="Cambria" panose="02040503050406030204" pitchFamily="18" charset="0"/>
              </a:rPr>
              <a:t>rise</a:t>
            </a:r>
            <a:r>
              <a:rPr lang="en-US" altLang="zh-CN" dirty="0">
                <a:solidFill>
                  <a:srgbClr val="000099"/>
                </a:solidFill>
                <a:latin typeface="Cambria" panose="02040503050406030204" pitchFamily="18" charset="0"/>
                <a:ea typeface="Cambria" panose="02040503050406030204" pitchFamily="18" charset="0"/>
              </a:rPr>
              <a:t> = 2.944 us; </a:t>
            </a:r>
            <a:r>
              <a:rPr lang="en-US" altLang="zh-CN" dirty="0" err="1">
                <a:solidFill>
                  <a:srgbClr val="000099"/>
                </a:solidFill>
                <a:latin typeface="Cambria" panose="02040503050406030204" pitchFamily="18" charset="0"/>
                <a:ea typeface="Cambria" panose="02040503050406030204" pitchFamily="18" charset="0"/>
              </a:rPr>
              <a:t>T</a:t>
            </a:r>
            <a:r>
              <a:rPr lang="en-US" altLang="zh-CN" baseline="-25000" dirty="0" err="1">
                <a:solidFill>
                  <a:srgbClr val="000099"/>
                </a:solidFill>
                <a:latin typeface="Cambria" panose="02040503050406030204" pitchFamily="18" charset="0"/>
                <a:ea typeface="Cambria" panose="02040503050406030204" pitchFamily="18" charset="0"/>
              </a:rPr>
              <a:t>gap</a:t>
            </a:r>
            <a:r>
              <a:rPr lang="en-US" altLang="zh-CN" dirty="0">
                <a:solidFill>
                  <a:srgbClr val="000099"/>
                </a:solidFill>
                <a:latin typeface="Cambria" panose="02040503050406030204" pitchFamily="18" charset="0"/>
                <a:ea typeface="Cambria" panose="02040503050406030204" pitchFamily="18" charset="0"/>
              </a:rPr>
              <a:t> = 0.768 us.</a:t>
            </a:r>
          </a:p>
          <a:p>
            <a:r>
              <a:rPr lang="en-US" altLang="zh-CN" dirty="0">
                <a:solidFill>
                  <a:srgbClr val="000099"/>
                </a:solidFill>
                <a:latin typeface="Cambria" panose="02040503050406030204" pitchFamily="18" charset="0"/>
                <a:ea typeface="Cambria" panose="02040503050406030204" pitchFamily="18" charset="0"/>
              </a:rPr>
              <a:t>2.944+0.768+0.010=3.722 us</a:t>
            </a:r>
          </a:p>
          <a:p>
            <a:r>
              <a:rPr lang="en-US" dirty="0">
                <a:solidFill>
                  <a:srgbClr val="000099"/>
                </a:solidFill>
                <a:latin typeface="Cambria" panose="02040503050406030204" pitchFamily="18" charset="0"/>
                <a:ea typeface="Cambria" panose="02040503050406030204" pitchFamily="18" charset="0"/>
              </a:rPr>
              <a:t>If a second event triggers the system within a time T</a:t>
            </a:r>
            <a:r>
              <a:rPr lang="en-US" baseline="-25000" dirty="0">
                <a:solidFill>
                  <a:srgbClr val="000099"/>
                </a:solidFill>
                <a:latin typeface="Cambria" panose="02040503050406030204" pitchFamily="18" charset="0"/>
                <a:ea typeface="Cambria" panose="02040503050406030204" pitchFamily="18" charset="0"/>
              </a:rPr>
              <a:t>PU</a:t>
            </a:r>
            <a:r>
              <a:rPr lang="en-US" dirty="0">
                <a:solidFill>
                  <a:srgbClr val="000099"/>
                </a:solidFill>
                <a:latin typeface="Cambria" panose="02040503050406030204" pitchFamily="18" charset="0"/>
                <a:ea typeface="Cambria" panose="02040503050406030204" pitchFamily="18" charset="0"/>
              </a:rPr>
              <a:t> = </a:t>
            </a:r>
            <a:r>
              <a:rPr lang="en-US" dirty="0" err="1">
                <a:solidFill>
                  <a:srgbClr val="000099"/>
                </a:solidFill>
                <a:latin typeface="Cambria" panose="02040503050406030204" pitchFamily="18" charset="0"/>
                <a:ea typeface="Cambria" panose="02040503050406030204" pitchFamily="18" charset="0"/>
              </a:rPr>
              <a:t>T</a:t>
            </a:r>
            <a:r>
              <a:rPr lang="en-US" baseline="-25000" dirty="0" err="1">
                <a:solidFill>
                  <a:srgbClr val="000099"/>
                </a:solidFill>
                <a:latin typeface="Cambria" panose="02040503050406030204" pitchFamily="18" charset="0"/>
                <a:ea typeface="Cambria" panose="02040503050406030204" pitchFamily="18" charset="0"/>
              </a:rPr>
              <a:t>rise</a:t>
            </a:r>
            <a:r>
              <a:rPr lang="en-US" baseline="-25000" dirty="0">
                <a:solidFill>
                  <a:srgbClr val="000099"/>
                </a:solidFill>
                <a:latin typeface="Cambria" panose="02040503050406030204" pitchFamily="18" charset="0"/>
                <a:ea typeface="Cambria" panose="02040503050406030204" pitchFamily="18" charset="0"/>
              </a:rPr>
              <a:t> </a:t>
            </a:r>
            <a:r>
              <a:rPr lang="en-US" dirty="0">
                <a:solidFill>
                  <a:srgbClr val="000099"/>
                </a:solidFill>
                <a:latin typeface="Cambria" panose="02040503050406030204" pitchFamily="18" charset="0"/>
                <a:ea typeface="Cambria" panose="02040503050406030204" pitchFamily="18" charset="0"/>
              </a:rPr>
              <a:t>+ </a:t>
            </a:r>
            <a:r>
              <a:rPr lang="en-US" dirty="0" err="1">
                <a:solidFill>
                  <a:srgbClr val="000099"/>
                </a:solidFill>
                <a:latin typeface="Cambria" panose="02040503050406030204" pitchFamily="18" charset="0"/>
                <a:ea typeface="Cambria" panose="02040503050406030204" pitchFamily="18" charset="0"/>
              </a:rPr>
              <a:t>T</a:t>
            </a:r>
            <a:r>
              <a:rPr lang="en-US" baseline="-25000" dirty="0" err="1">
                <a:solidFill>
                  <a:srgbClr val="000099"/>
                </a:solidFill>
                <a:latin typeface="Cambria" panose="02040503050406030204" pitchFamily="18" charset="0"/>
                <a:ea typeface="Cambria" panose="02040503050406030204" pitchFamily="18" charset="0"/>
              </a:rPr>
              <a:t>gap</a:t>
            </a:r>
            <a:r>
              <a:rPr lang="en-US" baseline="-25000" dirty="0">
                <a:solidFill>
                  <a:srgbClr val="000099"/>
                </a:solidFill>
                <a:latin typeface="Cambria" panose="02040503050406030204" pitchFamily="18" charset="0"/>
                <a:ea typeface="Cambria" panose="02040503050406030204" pitchFamily="18" charset="0"/>
              </a:rPr>
              <a:t> </a:t>
            </a:r>
            <a:r>
              <a:rPr lang="en-US" dirty="0">
                <a:solidFill>
                  <a:srgbClr val="000099"/>
                </a:solidFill>
                <a:latin typeface="Cambria" panose="02040503050406030204" pitchFamily="18" charset="0"/>
                <a:ea typeface="Cambria" panose="02040503050406030204" pitchFamily="18" charset="0"/>
              </a:rPr>
              <a:t>+ 10 ns of the first event, both events are considered pile-up.</a:t>
            </a:r>
          </a:p>
          <a:p>
            <a:r>
              <a:rPr lang="en-US" dirty="0">
                <a:solidFill>
                  <a:srgbClr val="000099"/>
                </a:solidFill>
                <a:latin typeface="Cambria" panose="02040503050406030204" pitchFamily="18" charset="0"/>
                <a:ea typeface="Cambria" panose="02040503050406030204" pitchFamily="18" charset="0"/>
              </a:rPr>
              <a:t>The same tests as in K. </a:t>
            </a:r>
            <a:r>
              <a:rPr lang="en-US" dirty="0" err="1">
                <a:solidFill>
                  <a:srgbClr val="000099"/>
                </a:solidFill>
                <a:latin typeface="Cambria" panose="02040503050406030204" pitchFamily="18" charset="0"/>
                <a:ea typeface="Cambria" panose="02040503050406030204" pitchFamily="18" charset="0"/>
              </a:rPr>
              <a:t>Starosta</a:t>
            </a:r>
            <a:r>
              <a:rPr lang="en-US" dirty="0">
                <a:solidFill>
                  <a:srgbClr val="000099"/>
                </a:solidFill>
                <a:latin typeface="Cambria" panose="02040503050406030204" pitchFamily="18" charset="0"/>
                <a:ea typeface="Cambria" panose="02040503050406030204" pitchFamily="18" charset="0"/>
              </a:rPr>
              <a:t> et al., Nucl. </a:t>
            </a:r>
            <a:r>
              <a:rPr lang="en-US" dirty="0" err="1">
                <a:solidFill>
                  <a:srgbClr val="000099"/>
                </a:solidFill>
                <a:latin typeface="Cambria" panose="02040503050406030204" pitchFamily="18" charset="0"/>
                <a:ea typeface="Cambria" panose="02040503050406030204" pitchFamily="18" charset="0"/>
              </a:rPr>
              <a:t>Instrum</a:t>
            </a:r>
            <a:r>
              <a:rPr lang="en-US" dirty="0">
                <a:solidFill>
                  <a:srgbClr val="000099"/>
                </a:solidFill>
                <a:latin typeface="Cambria" panose="02040503050406030204" pitchFamily="18" charset="0"/>
                <a:ea typeface="Cambria" panose="02040503050406030204" pitchFamily="18" charset="0"/>
              </a:rPr>
              <a:t>. Methods Phys. Res. A 610, 700 (2009).</a:t>
            </a:r>
          </a:p>
        </p:txBody>
      </p:sp>
      <p:sp>
        <p:nvSpPr>
          <p:cNvPr id="4" name="TextBox 3">
            <a:extLst>
              <a:ext uri="{FF2B5EF4-FFF2-40B4-BE49-F238E27FC236}">
                <a16:creationId xmlns:a16="http://schemas.microsoft.com/office/drawing/2014/main" id="{AD56784C-DCAC-4164-AB8C-6F28E957F126}"/>
              </a:ext>
            </a:extLst>
          </p:cNvPr>
          <p:cNvSpPr txBox="1"/>
          <p:nvPr/>
        </p:nvSpPr>
        <p:spPr>
          <a:xfrm>
            <a:off x="0" y="2882900"/>
            <a:ext cx="1364156" cy="369332"/>
          </a:xfrm>
          <a:prstGeom prst="rect">
            <a:avLst/>
          </a:prstGeom>
          <a:noFill/>
        </p:spPr>
        <p:txBody>
          <a:bodyPr wrap="none" rtlCol="0">
            <a:spAutoFit/>
          </a:bodyPr>
          <a:lstStyle/>
          <a:p>
            <a:r>
              <a:rPr lang="en-US" altLang="zh-CN" dirty="0">
                <a:solidFill>
                  <a:srgbClr val="000099"/>
                </a:solidFill>
                <a:latin typeface="Cambria" panose="02040503050406030204" pitchFamily="18" charset="0"/>
                <a:ea typeface="Cambria" panose="02040503050406030204" pitchFamily="18" charset="0"/>
              </a:rPr>
              <a:t>"Dead time"</a:t>
            </a:r>
            <a:endParaRPr lang="en-US" dirty="0">
              <a:solidFill>
                <a:srgbClr val="000099"/>
              </a:solidFill>
              <a:latin typeface="Cambria" panose="02040503050406030204" pitchFamily="18" charset="0"/>
              <a:ea typeface="Cambria" panose="02040503050406030204" pitchFamily="18" charset="0"/>
            </a:endParaRPr>
          </a:p>
        </p:txBody>
      </p:sp>
      <p:cxnSp>
        <p:nvCxnSpPr>
          <p:cNvPr id="6" name="Straight Arrow Connector 5">
            <a:extLst>
              <a:ext uri="{FF2B5EF4-FFF2-40B4-BE49-F238E27FC236}">
                <a16:creationId xmlns:a16="http://schemas.microsoft.com/office/drawing/2014/main" id="{A7170F3E-E880-441F-A281-18E04DE9D169}"/>
              </a:ext>
            </a:extLst>
          </p:cNvPr>
          <p:cNvCxnSpPr>
            <a:cxnSpLocks/>
          </p:cNvCxnSpPr>
          <p:nvPr/>
        </p:nvCxnSpPr>
        <p:spPr>
          <a:xfrm flipH="1" flipV="1">
            <a:off x="622300" y="1917700"/>
            <a:ext cx="24119" cy="965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2E52862-6E2C-4855-A9CB-BC61C9AAE9C2}"/>
              </a:ext>
            </a:extLst>
          </p:cNvPr>
          <p:cNvSpPr txBox="1"/>
          <p:nvPr/>
        </p:nvSpPr>
        <p:spPr>
          <a:xfrm>
            <a:off x="0" y="3398755"/>
            <a:ext cx="9144000" cy="3139321"/>
          </a:xfrm>
          <a:prstGeom prst="rect">
            <a:avLst/>
          </a:prstGeom>
          <a:noFill/>
        </p:spPr>
        <p:txBody>
          <a:bodyPr wrap="square">
            <a:spAutoFit/>
          </a:bodyPr>
          <a:lstStyle/>
          <a:p>
            <a:r>
              <a:rPr lang="en-US" dirty="0">
                <a:solidFill>
                  <a:srgbClr val="000099"/>
                </a:solidFill>
                <a:latin typeface="Cambria" panose="02040503050406030204" pitchFamily="18" charset="0"/>
                <a:ea typeface="Cambria" panose="02040503050406030204" pitchFamily="18" charset="0"/>
              </a:rPr>
              <a:t>According to C.J. Prokop et al., Nucl. </a:t>
            </a:r>
            <a:r>
              <a:rPr lang="en-US" dirty="0" err="1">
                <a:solidFill>
                  <a:srgbClr val="000099"/>
                </a:solidFill>
                <a:latin typeface="Cambria" panose="02040503050406030204" pitchFamily="18" charset="0"/>
                <a:ea typeface="Cambria" panose="02040503050406030204" pitchFamily="18" charset="0"/>
              </a:rPr>
              <a:t>Instrum</a:t>
            </a:r>
            <a:r>
              <a:rPr lang="en-US" dirty="0">
                <a:solidFill>
                  <a:srgbClr val="000099"/>
                </a:solidFill>
                <a:latin typeface="Cambria" panose="02040503050406030204" pitchFamily="18" charset="0"/>
                <a:ea typeface="Cambria" panose="02040503050406030204" pitchFamily="18" charset="0"/>
              </a:rPr>
              <a:t>. Methods Phys. Res. A 741, 163 (2014), </a:t>
            </a:r>
            <a:r>
              <a:rPr lang="en-US" i="1" dirty="0">
                <a:solidFill>
                  <a:srgbClr val="000099"/>
                </a:solidFill>
                <a:latin typeface="Cambria" panose="02040503050406030204" pitchFamily="18" charset="0"/>
                <a:ea typeface="Cambria" panose="02040503050406030204" pitchFamily="18" charset="0"/>
              </a:rPr>
              <a:t>"</a:t>
            </a:r>
            <a:r>
              <a:rPr lang="en-US" i="1" u="none" strike="noStrike" baseline="0" dirty="0">
                <a:solidFill>
                  <a:srgbClr val="000099"/>
                </a:solidFill>
                <a:latin typeface="Cambria" panose="02040503050406030204" pitchFamily="18" charset="0"/>
                <a:ea typeface="Cambria" panose="02040503050406030204" pitchFamily="18" charset="0"/>
              </a:rPr>
              <a:t>The advantages of DDAS include better energy resolution than a traditional analog system, large dynamic range, lower energy thresholds, and a </a:t>
            </a:r>
            <a:r>
              <a:rPr lang="en-US" b="1" i="1" u="none" strike="noStrike" baseline="0" dirty="0">
                <a:solidFill>
                  <a:srgbClr val="000099"/>
                </a:solidFill>
                <a:latin typeface="Cambria" panose="02040503050406030204" pitchFamily="18" charset="0"/>
                <a:ea typeface="Cambria" panose="02040503050406030204" pitchFamily="18" charset="0"/>
              </a:rPr>
              <a:t>small</a:t>
            </a:r>
            <a:r>
              <a:rPr lang="en-US" i="1" u="none" strike="noStrike" baseline="0" dirty="0">
                <a:solidFill>
                  <a:srgbClr val="000099"/>
                </a:solidFill>
                <a:latin typeface="Cambria" panose="02040503050406030204" pitchFamily="18" charset="0"/>
                <a:ea typeface="Cambria" panose="02040503050406030204" pitchFamily="18" charset="0"/>
              </a:rPr>
              <a:t> acquisition dead-time." </a:t>
            </a:r>
            <a:r>
              <a:rPr lang="en-US" u="none" strike="noStrike" baseline="0" dirty="0">
                <a:solidFill>
                  <a:srgbClr val="000099"/>
                </a:solidFill>
                <a:latin typeface="Cambria" panose="02040503050406030204" pitchFamily="18" charset="0"/>
                <a:ea typeface="Cambria" panose="02040503050406030204" pitchFamily="18" charset="0"/>
              </a:rPr>
              <a:t>and</a:t>
            </a:r>
            <a:r>
              <a:rPr lang="en-US" b="0" i="1" u="none" strike="noStrike" baseline="0" dirty="0">
                <a:solidFill>
                  <a:srgbClr val="000099"/>
                </a:solidFill>
                <a:latin typeface="Cambria" panose="02040503050406030204" pitchFamily="18" charset="0"/>
                <a:ea typeface="Cambria" panose="02040503050406030204" pitchFamily="18" charset="0"/>
              </a:rPr>
              <a:t> "DDAS has increased the experimental capabilities of each array by providing energy and time measurements with </a:t>
            </a:r>
            <a:r>
              <a:rPr lang="en-US" b="1" i="1" u="none" strike="noStrike" baseline="0" dirty="0">
                <a:solidFill>
                  <a:srgbClr val="000099"/>
                </a:solidFill>
                <a:latin typeface="Cambria" panose="02040503050406030204" pitchFamily="18" charset="0"/>
                <a:ea typeface="Cambria" panose="02040503050406030204" pitchFamily="18" charset="0"/>
              </a:rPr>
              <a:t>nearly zero </a:t>
            </a:r>
            <a:r>
              <a:rPr lang="en-US" b="0" i="1" u="none" strike="noStrike" baseline="0" dirty="0">
                <a:solidFill>
                  <a:srgbClr val="000099"/>
                </a:solidFill>
                <a:latin typeface="Cambria" panose="02040503050406030204" pitchFamily="18" charset="0"/>
                <a:ea typeface="Cambria" panose="02040503050406030204" pitchFamily="18" charset="0"/>
              </a:rPr>
              <a:t>dead-time, low energy thresholds, and large dynamic range."</a:t>
            </a:r>
          </a:p>
          <a:p>
            <a:endParaRPr lang="en-US" i="1" dirty="0">
              <a:solidFill>
                <a:srgbClr val="000099"/>
              </a:solidFill>
              <a:latin typeface="Cambria" panose="02040503050406030204" pitchFamily="18" charset="0"/>
              <a:ea typeface="Cambria" panose="02040503050406030204" pitchFamily="18" charset="0"/>
            </a:endParaRPr>
          </a:p>
          <a:p>
            <a:r>
              <a:rPr lang="en-US" dirty="0">
                <a:solidFill>
                  <a:srgbClr val="000099"/>
                </a:solidFill>
                <a:latin typeface="Cambria" panose="02040503050406030204" pitchFamily="18" charset="0"/>
                <a:ea typeface="Cambria" panose="02040503050406030204" pitchFamily="18" charset="0"/>
              </a:rPr>
              <a:t>If </a:t>
            </a:r>
            <a:r>
              <a:rPr lang="en-US" dirty="0" err="1">
                <a:solidFill>
                  <a:srgbClr val="000099"/>
                </a:solidFill>
                <a:latin typeface="Cambria" panose="02040503050406030204" pitchFamily="18" charset="0"/>
                <a:ea typeface="Cambria" panose="02040503050406030204" pitchFamily="18" charset="0"/>
              </a:rPr>
              <a:t>T</a:t>
            </a:r>
            <a:r>
              <a:rPr lang="en-US" baseline="-25000" dirty="0" err="1">
                <a:solidFill>
                  <a:srgbClr val="000099"/>
                </a:solidFill>
                <a:latin typeface="Cambria" panose="02040503050406030204" pitchFamily="18" charset="0"/>
                <a:ea typeface="Cambria" panose="02040503050406030204" pitchFamily="18" charset="0"/>
              </a:rPr>
              <a:t>rise</a:t>
            </a:r>
            <a:r>
              <a:rPr lang="en-US" baseline="-25000" dirty="0">
                <a:solidFill>
                  <a:srgbClr val="000099"/>
                </a:solidFill>
                <a:latin typeface="Cambria" panose="02040503050406030204" pitchFamily="18" charset="0"/>
                <a:ea typeface="Cambria" panose="02040503050406030204" pitchFamily="18" charset="0"/>
              </a:rPr>
              <a:t> </a:t>
            </a:r>
            <a:r>
              <a:rPr lang="en-US" dirty="0">
                <a:solidFill>
                  <a:srgbClr val="000099"/>
                </a:solidFill>
                <a:latin typeface="Cambria" panose="02040503050406030204" pitchFamily="18" charset="0"/>
                <a:ea typeface="Cambria" panose="02040503050406030204" pitchFamily="18" charset="0"/>
              </a:rPr>
              <a:t>+ </a:t>
            </a:r>
            <a:r>
              <a:rPr lang="en-US" dirty="0" err="1">
                <a:solidFill>
                  <a:srgbClr val="000099"/>
                </a:solidFill>
                <a:latin typeface="Cambria" panose="02040503050406030204" pitchFamily="18" charset="0"/>
                <a:ea typeface="Cambria" panose="02040503050406030204" pitchFamily="18" charset="0"/>
              </a:rPr>
              <a:t>T</a:t>
            </a:r>
            <a:r>
              <a:rPr lang="en-US" baseline="-25000" dirty="0" err="1">
                <a:solidFill>
                  <a:srgbClr val="000099"/>
                </a:solidFill>
                <a:latin typeface="Cambria" panose="02040503050406030204" pitchFamily="18" charset="0"/>
                <a:ea typeface="Cambria" panose="02040503050406030204" pitchFamily="18" charset="0"/>
              </a:rPr>
              <a:t>gap</a:t>
            </a:r>
            <a:r>
              <a:rPr lang="en-US" baseline="-25000" dirty="0">
                <a:solidFill>
                  <a:srgbClr val="000099"/>
                </a:solidFill>
                <a:latin typeface="Cambria" panose="02040503050406030204" pitchFamily="18" charset="0"/>
                <a:ea typeface="Cambria" panose="02040503050406030204" pitchFamily="18" charset="0"/>
              </a:rPr>
              <a:t> </a:t>
            </a:r>
            <a:r>
              <a:rPr lang="en-US" dirty="0">
                <a:solidFill>
                  <a:srgbClr val="000099"/>
                </a:solidFill>
                <a:latin typeface="Cambria" panose="02040503050406030204" pitchFamily="18" charset="0"/>
                <a:ea typeface="Cambria" panose="02040503050406030204" pitchFamily="18" charset="0"/>
              </a:rPr>
              <a:t>is set to nearly 0 in the energy filter, the DDAS can be considered "dead-time free". It's like we sell you a car and claim it can reach light speed if you drive in a vacuum. True, but not </a:t>
            </a:r>
            <a:r>
              <a:rPr lang="en-US" altLang="zh-CN" dirty="0">
                <a:solidFill>
                  <a:srgbClr val="000099"/>
                </a:solidFill>
                <a:latin typeface="Cambria" panose="02040503050406030204" pitchFamily="18" charset="0"/>
                <a:ea typeface="Cambria" panose="02040503050406030204" pitchFamily="18" charset="0"/>
              </a:rPr>
              <a:t>practical.</a:t>
            </a:r>
          </a:p>
          <a:p>
            <a:endParaRPr lang="en-US" i="1" dirty="0">
              <a:solidFill>
                <a:srgbClr val="000099"/>
              </a:solidFill>
              <a:latin typeface="Cambria" panose="02040503050406030204" pitchFamily="18" charset="0"/>
              <a:ea typeface="Cambria" panose="02040503050406030204" pitchFamily="18" charset="0"/>
            </a:endParaRPr>
          </a:p>
          <a:p>
            <a:r>
              <a:rPr lang="en-US" dirty="0">
                <a:solidFill>
                  <a:srgbClr val="000099"/>
                </a:solidFill>
                <a:latin typeface="Cambria" panose="02040503050406030204" pitchFamily="18" charset="0"/>
                <a:ea typeface="Cambria" panose="02040503050406030204" pitchFamily="18" charset="0"/>
              </a:rPr>
              <a:t>The next 3 slides explain the observed pile-up in detail.</a:t>
            </a:r>
            <a:endParaRPr lang="en-US" i="1" dirty="0">
              <a:solidFill>
                <a:srgbClr val="000099"/>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04225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69E022-6EA1-49CB-9631-162F3B3587E6}"/>
              </a:ext>
            </a:extLst>
          </p:cNvPr>
          <p:cNvPicPr>
            <a:picLocks noChangeAspect="1"/>
          </p:cNvPicPr>
          <p:nvPr/>
        </p:nvPicPr>
        <p:blipFill>
          <a:blip r:embed="rId2"/>
          <a:stretch>
            <a:fillRect/>
          </a:stretch>
        </p:blipFill>
        <p:spPr>
          <a:xfrm>
            <a:off x="0" y="-1"/>
            <a:ext cx="9144000" cy="3412735"/>
          </a:xfrm>
          <a:prstGeom prst="rect">
            <a:avLst/>
          </a:prstGeom>
        </p:spPr>
      </p:pic>
      <p:pic>
        <p:nvPicPr>
          <p:cNvPr id="7" name="Picture 6">
            <a:extLst>
              <a:ext uri="{FF2B5EF4-FFF2-40B4-BE49-F238E27FC236}">
                <a16:creationId xmlns:a16="http://schemas.microsoft.com/office/drawing/2014/main" id="{BC865C8E-266E-4B20-801F-C041DC62BB39}"/>
              </a:ext>
            </a:extLst>
          </p:cNvPr>
          <p:cNvPicPr>
            <a:picLocks noChangeAspect="1"/>
          </p:cNvPicPr>
          <p:nvPr/>
        </p:nvPicPr>
        <p:blipFill>
          <a:blip r:embed="rId3"/>
          <a:stretch>
            <a:fillRect/>
          </a:stretch>
        </p:blipFill>
        <p:spPr>
          <a:xfrm>
            <a:off x="2416995" y="652100"/>
            <a:ext cx="533400" cy="590550"/>
          </a:xfrm>
          <a:prstGeom prst="rect">
            <a:avLst/>
          </a:prstGeom>
        </p:spPr>
      </p:pic>
      <p:pic>
        <p:nvPicPr>
          <p:cNvPr id="8" name="Picture 7">
            <a:extLst>
              <a:ext uri="{FF2B5EF4-FFF2-40B4-BE49-F238E27FC236}">
                <a16:creationId xmlns:a16="http://schemas.microsoft.com/office/drawing/2014/main" id="{1AED2EDC-3E35-4D48-B95F-A5363730A930}"/>
              </a:ext>
            </a:extLst>
          </p:cNvPr>
          <p:cNvPicPr>
            <a:picLocks noChangeAspect="1"/>
          </p:cNvPicPr>
          <p:nvPr/>
        </p:nvPicPr>
        <p:blipFill>
          <a:blip r:embed="rId4"/>
          <a:stretch>
            <a:fillRect/>
          </a:stretch>
        </p:blipFill>
        <p:spPr>
          <a:xfrm>
            <a:off x="2402707" y="1241318"/>
            <a:ext cx="561975" cy="590550"/>
          </a:xfrm>
          <a:prstGeom prst="rect">
            <a:avLst/>
          </a:prstGeom>
        </p:spPr>
      </p:pic>
      <p:sp>
        <p:nvSpPr>
          <p:cNvPr id="9" name="TextBox 8">
            <a:extLst>
              <a:ext uri="{FF2B5EF4-FFF2-40B4-BE49-F238E27FC236}">
                <a16:creationId xmlns:a16="http://schemas.microsoft.com/office/drawing/2014/main" id="{28542A9E-6615-4608-A8D6-5A663D42CEC0}"/>
              </a:ext>
            </a:extLst>
          </p:cNvPr>
          <p:cNvSpPr txBox="1"/>
          <p:nvPr/>
        </p:nvSpPr>
        <p:spPr>
          <a:xfrm>
            <a:off x="2978970" y="792353"/>
            <a:ext cx="4866717" cy="923330"/>
          </a:xfrm>
          <a:prstGeom prst="rect">
            <a:avLst/>
          </a:prstGeom>
          <a:noFill/>
        </p:spPr>
        <p:txBody>
          <a:bodyPr wrap="none" rtlCol="0">
            <a:spAutoFit/>
          </a:bodyPr>
          <a:lstStyle/>
          <a:p>
            <a:r>
              <a:rPr lang="en-US" altLang="zh-CN" dirty="0">
                <a:solidFill>
                  <a:srgbClr val="FF0000"/>
                </a:solidFill>
              </a:rPr>
              <a:t>Red: Reject pileup events by</a:t>
            </a:r>
            <a:r>
              <a:rPr lang="zh-CN" altLang="en-US" dirty="0">
                <a:solidFill>
                  <a:srgbClr val="FF0000"/>
                </a:solidFill>
              </a:rPr>
              <a:t> </a:t>
            </a:r>
            <a:r>
              <a:rPr lang="en-US" altLang="zh-CN" dirty="0">
                <a:solidFill>
                  <a:srgbClr val="FF0000"/>
                </a:solidFill>
              </a:rPr>
              <a:t>enabling PC1 in CSRA</a:t>
            </a:r>
          </a:p>
          <a:p>
            <a:endParaRPr lang="en-US" dirty="0">
              <a:solidFill>
                <a:srgbClr val="0000FF"/>
              </a:solidFill>
            </a:endParaRPr>
          </a:p>
          <a:p>
            <a:r>
              <a:rPr lang="en-US" dirty="0">
                <a:solidFill>
                  <a:srgbClr val="0000FF"/>
                </a:solidFill>
              </a:rPr>
              <a:t>Blue: Record all events</a:t>
            </a:r>
          </a:p>
        </p:txBody>
      </p:sp>
      <p:sp>
        <p:nvSpPr>
          <p:cNvPr id="10" name="TextBox 9">
            <a:extLst>
              <a:ext uri="{FF2B5EF4-FFF2-40B4-BE49-F238E27FC236}">
                <a16:creationId xmlns:a16="http://schemas.microsoft.com/office/drawing/2014/main" id="{1263DD8E-894B-4B33-81C8-06BEA9566419}"/>
              </a:ext>
            </a:extLst>
          </p:cNvPr>
          <p:cNvSpPr txBox="1"/>
          <p:nvPr/>
        </p:nvSpPr>
        <p:spPr>
          <a:xfrm>
            <a:off x="3489812" y="396507"/>
            <a:ext cx="2164375" cy="369332"/>
          </a:xfrm>
          <a:prstGeom prst="rect">
            <a:avLst/>
          </a:prstGeom>
          <a:noFill/>
        </p:spPr>
        <p:txBody>
          <a:bodyPr wrap="none" rtlCol="0">
            <a:spAutoFit/>
          </a:bodyPr>
          <a:lstStyle/>
          <a:p>
            <a:r>
              <a:rPr lang="en-US" dirty="0"/>
              <a:t>Random Pulser 3 </a:t>
            </a:r>
            <a:r>
              <a:rPr lang="en-US" altLang="zh-CN" dirty="0"/>
              <a:t>kHz</a:t>
            </a:r>
            <a:endParaRPr lang="en-US" dirty="0"/>
          </a:p>
        </p:txBody>
      </p:sp>
      <p:cxnSp>
        <p:nvCxnSpPr>
          <p:cNvPr id="12" name="Straight Arrow Connector 11">
            <a:extLst>
              <a:ext uri="{FF2B5EF4-FFF2-40B4-BE49-F238E27FC236}">
                <a16:creationId xmlns:a16="http://schemas.microsoft.com/office/drawing/2014/main" id="{7DE55C0C-27F1-4BAE-8B52-4CF8DE5A2907}"/>
              </a:ext>
            </a:extLst>
          </p:cNvPr>
          <p:cNvCxnSpPr/>
          <p:nvPr/>
        </p:nvCxnSpPr>
        <p:spPr>
          <a:xfrm>
            <a:off x="2111920" y="2344615"/>
            <a:ext cx="63169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070F1B2-9BDA-4EBF-989A-DE2DD974A272}"/>
              </a:ext>
            </a:extLst>
          </p:cNvPr>
          <p:cNvSpPr txBox="1"/>
          <p:nvPr/>
        </p:nvSpPr>
        <p:spPr>
          <a:xfrm>
            <a:off x="4032300" y="1975283"/>
            <a:ext cx="3243773" cy="369332"/>
          </a:xfrm>
          <a:prstGeom prst="rect">
            <a:avLst/>
          </a:prstGeom>
          <a:noFill/>
        </p:spPr>
        <p:txBody>
          <a:bodyPr wrap="none" rtlCol="0">
            <a:spAutoFit/>
          </a:bodyPr>
          <a:lstStyle/>
          <a:p>
            <a:r>
              <a:rPr lang="en-US" altLang="zh-CN" dirty="0">
                <a:latin typeface="Cambria" panose="02040503050406030204" pitchFamily="18" charset="0"/>
                <a:ea typeface="Cambria" panose="02040503050406030204" pitchFamily="18" charset="0"/>
              </a:rPr>
              <a:t>Sum Energy </a:t>
            </a:r>
            <a:r>
              <a:rPr lang="zh-CN" altLang="en-US" dirty="0">
                <a:latin typeface="Cambria" panose="02040503050406030204" pitchFamily="18" charset="0"/>
              </a:rPr>
              <a:t>↑</a:t>
            </a:r>
            <a:r>
              <a:rPr lang="en-US" altLang="zh-CN" dirty="0">
                <a:latin typeface="Cambria" panose="02040503050406030204" pitchFamily="18" charset="0"/>
                <a:ea typeface="Cambria" panose="02040503050406030204" pitchFamily="18" charset="0"/>
              </a:rPr>
              <a:t>; Time intervals </a:t>
            </a:r>
            <a:r>
              <a:rPr lang="zh-CN" altLang="en-US" dirty="0">
                <a:latin typeface="Cambria" panose="02040503050406030204" pitchFamily="18" charset="0"/>
              </a:rPr>
              <a:t>↓</a:t>
            </a:r>
            <a:endParaRPr lang="en-US"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025773F1-20E4-49B0-BA85-80D3854FE6A2}"/>
              </a:ext>
            </a:extLst>
          </p:cNvPr>
          <p:cNvSpPr txBox="1"/>
          <p:nvPr/>
        </p:nvSpPr>
        <p:spPr>
          <a:xfrm>
            <a:off x="2111920" y="1978216"/>
            <a:ext cx="590226"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8 </a:t>
            </a:r>
            <a:r>
              <a:rPr lang="en-US" altLang="zh-CN" dirty="0" err="1">
                <a:latin typeface="Cambria" panose="02040503050406030204" pitchFamily="18" charset="0"/>
                <a:ea typeface="Cambria" panose="02040503050406030204" pitchFamily="18" charset="0"/>
              </a:rPr>
              <a:t>μs</a:t>
            </a:r>
            <a:endParaRPr lang="en-US"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FC2F7B37-1E2C-459D-A991-5F1FECE713A2}"/>
              </a:ext>
            </a:extLst>
          </p:cNvPr>
          <p:cNvSpPr txBox="1"/>
          <p:nvPr/>
        </p:nvSpPr>
        <p:spPr>
          <a:xfrm>
            <a:off x="7857902" y="1975283"/>
            <a:ext cx="590226"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0 </a:t>
            </a:r>
            <a:r>
              <a:rPr lang="en-US" altLang="zh-CN" dirty="0" err="1">
                <a:latin typeface="Cambria" panose="02040503050406030204" pitchFamily="18" charset="0"/>
                <a:ea typeface="Cambria" panose="02040503050406030204" pitchFamily="18" charset="0"/>
              </a:rPr>
              <a:t>μs</a:t>
            </a:r>
            <a:endParaRPr lang="en-US"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B946ADE9-9B48-4F59-8666-6FFD0FFBE39C}"/>
              </a:ext>
            </a:extLst>
          </p:cNvPr>
          <p:cNvSpPr txBox="1"/>
          <p:nvPr/>
        </p:nvSpPr>
        <p:spPr>
          <a:xfrm>
            <a:off x="0" y="3412734"/>
            <a:ext cx="9144000" cy="2862322"/>
          </a:xfrm>
          <a:prstGeom prst="rect">
            <a:avLst/>
          </a:prstGeom>
          <a:noFill/>
        </p:spPr>
        <p:txBody>
          <a:bodyPr wrap="square">
            <a:spAutoFit/>
          </a:bodyPr>
          <a:lstStyle/>
          <a:p>
            <a:r>
              <a:rPr lang="en-US" dirty="0">
                <a:solidFill>
                  <a:srgbClr val="000099"/>
                </a:solidFill>
                <a:latin typeface="Cambria" panose="02040503050406030204" pitchFamily="18" charset="0"/>
                <a:ea typeface="Cambria" panose="02040503050406030204" pitchFamily="18" charset="0"/>
              </a:rPr>
              <a:t>For the energy filter parameters set for our LEGe detector, </a:t>
            </a:r>
            <a:r>
              <a:rPr lang="en-US" dirty="0" err="1">
                <a:solidFill>
                  <a:srgbClr val="000099"/>
                </a:solidFill>
                <a:latin typeface="Cambria" panose="02040503050406030204" pitchFamily="18" charset="0"/>
                <a:ea typeface="Cambria" panose="02040503050406030204" pitchFamily="18" charset="0"/>
              </a:rPr>
              <a:t>Trise+Tgap</a:t>
            </a:r>
            <a:r>
              <a:rPr lang="en-US" dirty="0">
                <a:solidFill>
                  <a:srgbClr val="000099"/>
                </a:solidFill>
                <a:latin typeface="Cambria" panose="02040503050406030204" pitchFamily="18" charset="0"/>
                <a:ea typeface="Cambria" panose="02040503050406030204" pitchFamily="18" charset="0"/>
              </a:rPr>
              <a:t> </a:t>
            </a:r>
            <a:r>
              <a:rPr lang="zh-CN" altLang="en-US" dirty="0">
                <a:solidFill>
                  <a:srgbClr val="000099"/>
                </a:solidFill>
                <a:latin typeface="Cambria" panose="02040503050406030204" pitchFamily="18" charset="0"/>
                <a:ea typeface="Cambria" panose="02040503050406030204" pitchFamily="18" charset="0"/>
              </a:rPr>
              <a:t>≈</a:t>
            </a:r>
            <a:r>
              <a:rPr lang="en-US" dirty="0">
                <a:solidFill>
                  <a:srgbClr val="000099"/>
                </a:solidFill>
                <a:latin typeface="Cambria" panose="02040503050406030204" pitchFamily="18" charset="0"/>
                <a:ea typeface="Cambria" panose="02040503050406030204" pitchFamily="18" charset="0"/>
              </a:rPr>
              <a:t> 8 us.</a:t>
            </a:r>
          </a:p>
          <a:p>
            <a:r>
              <a:rPr lang="en-US" dirty="0">
                <a:solidFill>
                  <a:srgbClr val="000099"/>
                </a:solidFill>
                <a:latin typeface="Cambria" panose="02040503050406030204" pitchFamily="18" charset="0"/>
                <a:ea typeface="Cambria" panose="02040503050406030204" pitchFamily="18" charset="0"/>
              </a:rPr>
              <a:t>If the 2nd event occurs 0.1 </a:t>
            </a:r>
            <a:r>
              <a:rPr lang="en-US" altLang="zh-CN" dirty="0" err="1">
                <a:solidFill>
                  <a:srgbClr val="000099"/>
                </a:solidFill>
                <a:latin typeface="Cambria" panose="02040503050406030204" pitchFamily="18" charset="0"/>
                <a:ea typeface="Cambria" panose="02040503050406030204" pitchFamily="18" charset="0"/>
              </a:rPr>
              <a:t>μs</a:t>
            </a:r>
            <a:r>
              <a:rPr lang="en-US" altLang="zh-CN" dirty="0">
                <a:solidFill>
                  <a:srgbClr val="000099"/>
                </a:solidFill>
                <a:latin typeface="Cambria" panose="02040503050406030204" pitchFamily="18" charset="0"/>
                <a:ea typeface="Cambria" panose="02040503050406030204" pitchFamily="18" charset="0"/>
              </a:rPr>
              <a:t> after the 1st event, DDAS discards event2 and records Timestamp1 with Amplitude1+Amplitude2;</a:t>
            </a:r>
          </a:p>
          <a:p>
            <a:r>
              <a:rPr lang="en-US" altLang="zh-CN" dirty="0">
                <a:solidFill>
                  <a:srgbClr val="000099"/>
                </a:solidFill>
                <a:latin typeface="Cambria" panose="02040503050406030204" pitchFamily="18" charset="0"/>
                <a:ea typeface="Cambria" panose="02040503050406030204" pitchFamily="18" charset="0"/>
              </a:rPr>
              <a:t>If the 2nd event occurs 4 </a:t>
            </a:r>
            <a:r>
              <a:rPr lang="en-US" altLang="zh-CN" dirty="0" err="1">
                <a:solidFill>
                  <a:srgbClr val="000099"/>
                </a:solidFill>
                <a:latin typeface="Cambria" panose="02040503050406030204" pitchFamily="18" charset="0"/>
                <a:ea typeface="Cambria" panose="02040503050406030204" pitchFamily="18" charset="0"/>
              </a:rPr>
              <a:t>μs</a:t>
            </a:r>
            <a:r>
              <a:rPr lang="en-US" altLang="zh-CN" dirty="0">
                <a:solidFill>
                  <a:srgbClr val="000099"/>
                </a:solidFill>
                <a:latin typeface="Cambria" panose="02040503050406030204" pitchFamily="18" charset="0"/>
                <a:ea typeface="Cambria" panose="02040503050406030204" pitchFamily="18" charset="0"/>
              </a:rPr>
              <a:t> after the 1st event, DDAS discards event2 and records Timestamp1 with Amplitude1+ half of Amplitude2;</a:t>
            </a:r>
          </a:p>
          <a:p>
            <a:r>
              <a:rPr lang="en-US" altLang="zh-CN" dirty="0">
                <a:solidFill>
                  <a:srgbClr val="000099"/>
                </a:solidFill>
                <a:latin typeface="Cambria" panose="02040503050406030204" pitchFamily="18" charset="0"/>
                <a:ea typeface="Cambria" panose="02040503050406030204" pitchFamily="18" charset="0"/>
              </a:rPr>
              <a:t>If the 2nd event occurs 8 </a:t>
            </a:r>
            <a:r>
              <a:rPr lang="en-US" altLang="zh-CN" dirty="0" err="1">
                <a:solidFill>
                  <a:srgbClr val="000099"/>
                </a:solidFill>
                <a:latin typeface="Cambria" panose="02040503050406030204" pitchFamily="18" charset="0"/>
                <a:ea typeface="Cambria" panose="02040503050406030204" pitchFamily="18" charset="0"/>
              </a:rPr>
              <a:t>μs</a:t>
            </a:r>
            <a:r>
              <a:rPr lang="en-US" altLang="zh-CN" dirty="0">
                <a:solidFill>
                  <a:srgbClr val="000099"/>
                </a:solidFill>
                <a:latin typeface="Cambria" panose="02040503050406030204" pitchFamily="18" charset="0"/>
                <a:ea typeface="Cambria" panose="02040503050406030204" pitchFamily="18" charset="0"/>
              </a:rPr>
              <a:t> after the 1st event, DDAS discards event2 and records Timestamp1 with Amplitude1+ a tiny portion of Amplitude2;</a:t>
            </a:r>
          </a:p>
          <a:p>
            <a:endParaRPr lang="en-US" altLang="zh-CN" dirty="0">
              <a:solidFill>
                <a:srgbClr val="000099"/>
              </a:solidFill>
              <a:latin typeface="Cambria" panose="02040503050406030204" pitchFamily="18" charset="0"/>
              <a:ea typeface="Cambria" panose="02040503050406030204" pitchFamily="18" charset="0"/>
            </a:endParaRPr>
          </a:p>
          <a:p>
            <a:r>
              <a:rPr lang="en-US" dirty="0">
                <a:solidFill>
                  <a:srgbClr val="000099"/>
                </a:solidFill>
                <a:latin typeface="Cambria" panose="02040503050406030204" pitchFamily="18" charset="0"/>
                <a:ea typeface="Cambria" panose="02040503050406030204" pitchFamily="18" charset="0"/>
              </a:rPr>
              <a:t>If we select the "Pileup rejection mode", both timestamps and energies for both events are discarded.</a:t>
            </a:r>
          </a:p>
        </p:txBody>
      </p:sp>
    </p:spTree>
    <p:extLst>
      <p:ext uri="{BB962C8B-B14F-4D97-AF65-F5344CB8AC3E}">
        <p14:creationId xmlns:p14="http://schemas.microsoft.com/office/powerpoint/2010/main" val="1710491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317926-32A3-4075-B064-4EC2C1179DD5}"/>
              </a:ext>
            </a:extLst>
          </p:cNvPr>
          <p:cNvPicPr>
            <a:picLocks noChangeAspect="1"/>
          </p:cNvPicPr>
          <p:nvPr/>
        </p:nvPicPr>
        <p:blipFill>
          <a:blip r:embed="rId2"/>
          <a:stretch>
            <a:fillRect/>
          </a:stretch>
        </p:blipFill>
        <p:spPr>
          <a:xfrm>
            <a:off x="0" y="4864"/>
            <a:ext cx="9144000" cy="1710328"/>
          </a:xfrm>
          <a:prstGeom prst="rect">
            <a:avLst/>
          </a:prstGeom>
        </p:spPr>
      </p:pic>
      <p:pic>
        <p:nvPicPr>
          <p:cNvPr id="3" name="Picture 2">
            <a:extLst>
              <a:ext uri="{FF2B5EF4-FFF2-40B4-BE49-F238E27FC236}">
                <a16:creationId xmlns:a16="http://schemas.microsoft.com/office/drawing/2014/main" id="{06D80AF5-8D4B-4AE2-9C38-6567B57E5750}"/>
              </a:ext>
            </a:extLst>
          </p:cNvPr>
          <p:cNvPicPr>
            <a:picLocks noChangeAspect="1"/>
          </p:cNvPicPr>
          <p:nvPr/>
        </p:nvPicPr>
        <p:blipFill>
          <a:blip r:embed="rId3"/>
          <a:stretch>
            <a:fillRect/>
          </a:stretch>
        </p:blipFill>
        <p:spPr>
          <a:xfrm>
            <a:off x="0" y="1715192"/>
            <a:ext cx="9144000" cy="3298521"/>
          </a:xfrm>
          <a:prstGeom prst="rect">
            <a:avLst/>
          </a:prstGeom>
        </p:spPr>
      </p:pic>
      <p:sp>
        <p:nvSpPr>
          <p:cNvPr id="4" name="Rectangle: Rounded Corners 3">
            <a:extLst>
              <a:ext uri="{FF2B5EF4-FFF2-40B4-BE49-F238E27FC236}">
                <a16:creationId xmlns:a16="http://schemas.microsoft.com/office/drawing/2014/main" id="{5611AD4E-3FB1-4E47-92D3-06A5328FF3FD}"/>
              </a:ext>
            </a:extLst>
          </p:cNvPr>
          <p:cNvSpPr/>
          <p:nvPr/>
        </p:nvSpPr>
        <p:spPr>
          <a:xfrm>
            <a:off x="6438900" y="1739167"/>
            <a:ext cx="1612900" cy="1905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00820785-9A2B-44EC-AEEE-C2A6511C586B}"/>
              </a:ext>
            </a:extLst>
          </p:cNvPr>
          <p:cNvSpPr/>
          <p:nvPr/>
        </p:nvSpPr>
        <p:spPr>
          <a:xfrm>
            <a:off x="6438900" y="3656206"/>
            <a:ext cx="1765300" cy="1905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F42FD36-7B05-4055-B2AC-6BABEE58FA5A}"/>
              </a:ext>
            </a:extLst>
          </p:cNvPr>
          <p:cNvPicPr>
            <a:picLocks noChangeAspect="1"/>
          </p:cNvPicPr>
          <p:nvPr/>
        </p:nvPicPr>
        <p:blipFill>
          <a:blip r:embed="rId4"/>
          <a:stretch>
            <a:fillRect/>
          </a:stretch>
        </p:blipFill>
        <p:spPr>
          <a:xfrm>
            <a:off x="0" y="5000321"/>
            <a:ext cx="9144000" cy="1557495"/>
          </a:xfrm>
          <a:prstGeom prst="rect">
            <a:avLst/>
          </a:prstGeom>
        </p:spPr>
      </p:pic>
      <p:sp>
        <p:nvSpPr>
          <p:cNvPr id="7" name="Rectangle: Rounded Corners 6">
            <a:extLst>
              <a:ext uri="{FF2B5EF4-FFF2-40B4-BE49-F238E27FC236}">
                <a16:creationId xmlns:a16="http://schemas.microsoft.com/office/drawing/2014/main" id="{96F296C9-77A8-4D77-BE47-468A27335341}"/>
              </a:ext>
            </a:extLst>
          </p:cNvPr>
          <p:cNvSpPr/>
          <p:nvPr/>
        </p:nvSpPr>
        <p:spPr>
          <a:xfrm>
            <a:off x="5422900" y="5000321"/>
            <a:ext cx="2628900" cy="1905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F4D6CF4-DF9D-49AD-BBD8-9385C66180D1}"/>
              </a:ext>
            </a:extLst>
          </p:cNvPr>
          <p:cNvSpPr/>
          <p:nvPr/>
        </p:nvSpPr>
        <p:spPr>
          <a:xfrm>
            <a:off x="5422900" y="6144462"/>
            <a:ext cx="2628900" cy="1905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D5DA210-6798-41C1-8882-40B53A57BB71}"/>
              </a:ext>
            </a:extLst>
          </p:cNvPr>
          <p:cNvSpPr txBox="1"/>
          <p:nvPr/>
        </p:nvSpPr>
        <p:spPr>
          <a:xfrm>
            <a:off x="4971621" y="1735167"/>
            <a:ext cx="593432" cy="369332"/>
          </a:xfrm>
          <a:prstGeom prst="rect">
            <a:avLst/>
          </a:prstGeom>
          <a:noFill/>
        </p:spPr>
        <p:txBody>
          <a:bodyPr wrap="none" rtlCol="0">
            <a:spAutoFit/>
          </a:bodyPr>
          <a:lstStyle/>
          <a:p>
            <a:r>
              <a:rPr lang="en-US" dirty="0">
                <a:solidFill>
                  <a:srgbClr val="FFFF00"/>
                </a:solidFill>
              </a:rPr>
              <a:t>11.8</a:t>
            </a:r>
          </a:p>
        </p:txBody>
      </p:sp>
      <p:sp>
        <p:nvSpPr>
          <p:cNvPr id="10" name="TextBox 9">
            <a:extLst>
              <a:ext uri="{FF2B5EF4-FFF2-40B4-BE49-F238E27FC236}">
                <a16:creationId xmlns:a16="http://schemas.microsoft.com/office/drawing/2014/main" id="{E923BCCD-A485-42B4-858D-9A5808FF5FFA}"/>
              </a:ext>
            </a:extLst>
          </p:cNvPr>
          <p:cNvSpPr txBox="1"/>
          <p:nvPr/>
        </p:nvSpPr>
        <p:spPr>
          <a:xfrm>
            <a:off x="5030131" y="2504446"/>
            <a:ext cx="476412" cy="369332"/>
          </a:xfrm>
          <a:prstGeom prst="rect">
            <a:avLst/>
          </a:prstGeom>
          <a:noFill/>
        </p:spPr>
        <p:txBody>
          <a:bodyPr wrap="none" rtlCol="0">
            <a:spAutoFit/>
          </a:bodyPr>
          <a:lstStyle/>
          <a:p>
            <a:r>
              <a:rPr lang="en-US" dirty="0">
                <a:solidFill>
                  <a:srgbClr val="FFFF00"/>
                </a:solidFill>
              </a:rPr>
              <a:t>2.2</a:t>
            </a:r>
          </a:p>
        </p:txBody>
      </p:sp>
      <p:sp>
        <p:nvSpPr>
          <p:cNvPr id="11" name="TextBox 10">
            <a:extLst>
              <a:ext uri="{FF2B5EF4-FFF2-40B4-BE49-F238E27FC236}">
                <a16:creationId xmlns:a16="http://schemas.microsoft.com/office/drawing/2014/main" id="{284D465F-13CF-4977-9238-61C8869C1F29}"/>
              </a:ext>
            </a:extLst>
          </p:cNvPr>
          <p:cNvSpPr txBox="1"/>
          <p:nvPr/>
        </p:nvSpPr>
        <p:spPr>
          <a:xfrm>
            <a:off x="5030131" y="3657069"/>
            <a:ext cx="476412" cy="369332"/>
          </a:xfrm>
          <a:prstGeom prst="rect">
            <a:avLst/>
          </a:prstGeom>
          <a:noFill/>
        </p:spPr>
        <p:txBody>
          <a:bodyPr wrap="none" rtlCol="0">
            <a:spAutoFit/>
          </a:bodyPr>
          <a:lstStyle/>
          <a:p>
            <a:r>
              <a:rPr lang="en-US" dirty="0">
                <a:solidFill>
                  <a:srgbClr val="FFFF00"/>
                </a:solidFill>
              </a:rPr>
              <a:t>9.0</a:t>
            </a:r>
          </a:p>
        </p:txBody>
      </p:sp>
      <p:sp>
        <p:nvSpPr>
          <p:cNvPr id="12" name="TextBox 11">
            <a:extLst>
              <a:ext uri="{FF2B5EF4-FFF2-40B4-BE49-F238E27FC236}">
                <a16:creationId xmlns:a16="http://schemas.microsoft.com/office/drawing/2014/main" id="{70E4C3E5-611F-4F1E-BFB1-154A5C78A06A}"/>
              </a:ext>
            </a:extLst>
          </p:cNvPr>
          <p:cNvSpPr txBox="1"/>
          <p:nvPr/>
        </p:nvSpPr>
        <p:spPr>
          <a:xfrm>
            <a:off x="5030131" y="5012443"/>
            <a:ext cx="476412" cy="369332"/>
          </a:xfrm>
          <a:prstGeom prst="rect">
            <a:avLst/>
          </a:prstGeom>
          <a:noFill/>
        </p:spPr>
        <p:txBody>
          <a:bodyPr wrap="none" rtlCol="0">
            <a:spAutoFit/>
          </a:bodyPr>
          <a:lstStyle/>
          <a:p>
            <a:r>
              <a:rPr lang="en-US" dirty="0">
                <a:solidFill>
                  <a:srgbClr val="FFFF00"/>
                </a:solidFill>
              </a:rPr>
              <a:t>4.7</a:t>
            </a:r>
          </a:p>
        </p:txBody>
      </p:sp>
      <p:sp>
        <p:nvSpPr>
          <p:cNvPr id="13" name="TextBox 12">
            <a:extLst>
              <a:ext uri="{FF2B5EF4-FFF2-40B4-BE49-F238E27FC236}">
                <a16:creationId xmlns:a16="http://schemas.microsoft.com/office/drawing/2014/main" id="{CE2219C0-94F6-40B1-9BFD-370B3DA5DE0C}"/>
              </a:ext>
            </a:extLst>
          </p:cNvPr>
          <p:cNvSpPr txBox="1"/>
          <p:nvPr/>
        </p:nvSpPr>
        <p:spPr>
          <a:xfrm>
            <a:off x="5030131" y="6134855"/>
            <a:ext cx="476412" cy="369332"/>
          </a:xfrm>
          <a:prstGeom prst="rect">
            <a:avLst/>
          </a:prstGeom>
          <a:noFill/>
        </p:spPr>
        <p:txBody>
          <a:bodyPr wrap="none" rtlCol="0">
            <a:spAutoFit/>
          </a:bodyPr>
          <a:lstStyle/>
          <a:p>
            <a:r>
              <a:rPr lang="en-US" dirty="0">
                <a:solidFill>
                  <a:srgbClr val="FFFF00"/>
                </a:solidFill>
              </a:rPr>
              <a:t>4.8</a:t>
            </a:r>
          </a:p>
        </p:txBody>
      </p:sp>
      <p:sp>
        <p:nvSpPr>
          <p:cNvPr id="14" name="Rectangle: Rounded Corners 13">
            <a:extLst>
              <a:ext uri="{FF2B5EF4-FFF2-40B4-BE49-F238E27FC236}">
                <a16:creationId xmlns:a16="http://schemas.microsoft.com/office/drawing/2014/main" id="{F4521A3A-9FE7-4890-BE9D-EDE7EDA9B544}"/>
              </a:ext>
            </a:extLst>
          </p:cNvPr>
          <p:cNvSpPr/>
          <p:nvPr/>
        </p:nvSpPr>
        <p:spPr>
          <a:xfrm>
            <a:off x="5422900" y="2498483"/>
            <a:ext cx="2628900" cy="2032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088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90DEAA-F20E-43A0-B740-F5D88646ED06}"/>
              </a:ext>
            </a:extLst>
          </p:cNvPr>
          <p:cNvSpPr txBox="1"/>
          <p:nvPr/>
        </p:nvSpPr>
        <p:spPr>
          <a:xfrm>
            <a:off x="0" y="0"/>
            <a:ext cx="9144000" cy="2862322"/>
          </a:xfrm>
          <a:prstGeom prst="rect">
            <a:avLst/>
          </a:prstGeom>
          <a:noFill/>
        </p:spPr>
        <p:txBody>
          <a:bodyPr wrap="square">
            <a:spAutoFit/>
          </a:bodyPr>
          <a:lstStyle/>
          <a:p>
            <a:r>
              <a:rPr lang="en-US" i="1" dirty="0">
                <a:solidFill>
                  <a:srgbClr val="006600"/>
                </a:solidFill>
                <a:latin typeface="Cambria" panose="02040503050406030204" pitchFamily="18" charset="0"/>
                <a:ea typeface="Cambria" panose="02040503050406030204" pitchFamily="18" charset="0"/>
              </a:rPr>
              <a:t>Section IV D: If a second trigger arrives within the rise time plus gap time window, both events will be flagged as a pile-up. In the tests conducted in the next section, pile-up rejection is turned off. As a result, the timestamp of the first event is preserved while the second is discarded for all the tests conducted in the next section. The amplitude of the second event is partially added to that of the first event, with the addition diminishing as the time interval between them increases. The count rate capacity of the detection system is primarily determined by the energy filter parameters selected for each detector.</a:t>
            </a:r>
          </a:p>
          <a:p>
            <a:endParaRPr lang="en-US" dirty="0">
              <a:solidFill>
                <a:srgbClr val="000099"/>
              </a:solidFill>
              <a:latin typeface="Cambria" panose="02040503050406030204" pitchFamily="18" charset="0"/>
              <a:ea typeface="Cambria" panose="02040503050406030204" pitchFamily="18" charset="0"/>
            </a:endParaRPr>
          </a:p>
          <a:p>
            <a:r>
              <a:rPr lang="en-US" dirty="0">
                <a:solidFill>
                  <a:srgbClr val="000099"/>
                </a:solidFill>
                <a:latin typeface="Cambria" panose="02040503050406030204" pitchFamily="18" charset="0"/>
                <a:ea typeface="Cambria" panose="02040503050406030204" pitchFamily="18" charset="0"/>
              </a:rPr>
              <a:t>I've rephrased the count rate capacity of DDAS to the count rate capacity of our detection system so that readers understand the count rates shown in Fig. 5 are specific to us.</a:t>
            </a:r>
          </a:p>
        </p:txBody>
      </p:sp>
    </p:spTree>
    <p:extLst>
      <p:ext uri="{BB962C8B-B14F-4D97-AF65-F5344CB8AC3E}">
        <p14:creationId xmlns:p14="http://schemas.microsoft.com/office/powerpoint/2010/main" val="3431193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E3FC41-8144-456B-A6F6-B3F0CF640E0D}"/>
              </a:ext>
            </a:extLst>
          </p:cNvPr>
          <p:cNvSpPr txBox="1"/>
          <p:nvPr/>
        </p:nvSpPr>
        <p:spPr>
          <a:xfrm>
            <a:off x="0" y="0"/>
            <a:ext cx="9144000" cy="6463308"/>
          </a:xfrm>
          <a:prstGeom prst="rect">
            <a:avLst/>
          </a:prstGeom>
          <a:noFill/>
        </p:spPr>
        <p:txBody>
          <a:bodyPr wrap="square">
            <a:spAutoFit/>
          </a:bodyPr>
          <a:lstStyle/>
          <a:p>
            <a:r>
              <a:rPr lang="en-US" sz="1800" dirty="0"/>
              <a:t>The simulation of a specific case is not that much of interest. Critical benchmarks are missing, like beta-gamma efficiency, p-beta, beta-</a:t>
            </a:r>
            <a:r>
              <a:rPr lang="en-US" sz="1800" dirty="0" err="1"/>
              <a:t>xray</a:t>
            </a:r>
            <a:r>
              <a:rPr lang="en-US" sz="1800" dirty="0"/>
              <a:t>. Are they sufficient and effective for you setup. What is limiting them?</a:t>
            </a:r>
          </a:p>
          <a:p>
            <a:endParaRPr lang="en-US" sz="1800" dirty="0"/>
          </a:p>
          <a:p>
            <a:r>
              <a:rPr lang="en-US" dirty="0">
                <a:solidFill>
                  <a:srgbClr val="000099"/>
                </a:solidFill>
                <a:latin typeface="Cambria" panose="02040503050406030204" pitchFamily="18" charset="0"/>
                <a:ea typeface="Cambria" panose="02040503050406030204" pitchFamily="18" charset="0"/>
              </a:rPr>
              <a:t>We have developed a Geant4 simulation package for LIBRA.</a:t>
            </a:r>
          </a:p>
          <a:p>
            <a:endParaRPr lang="en-US" dirty="0">
              <a:solidFill>
                <a:srgbClr val="000099"/>
              </a:solidFill>
              <a:latin typeface="Cambria" panose="02040503050406030204" pitchFamily="18" charset="0"/>
              <a:ea typeface="Cambria" panose="02040503050406030204" pitchFamily="18" charset="0"/>
            </a:endParaRPr>
          </a:p>
          <a:p>
            <a:r>
              <a:rPr lang="en-US" dirty="0">
                <a:solidFill>
                  <a:srgbClr val="000099"/>
                </a:solidFill>
                <a:latin typeface="Cambria" panose="02040503050406030204" pitchFamily="18" charset="0"/>
                <a:ea typeface="Cambria" panose="02040503050406030204" pitchFamily="18" charset="0"/>
              </a:rPr>
              <a:t>The general version of the simulation includes the geometric configuration of the setup and the detector response each characterized based on tests using radioactive sources.</a:t>
            </a:r>
          </a:p>
          <a:p>
            <a:endParaRPr lang="en-US" dirty="0">
              <a:solidFill>
                <a:srgbClr val="000099"/>
              </a:solidFill>
              <a:latin typeface="Cambria" panose="02040503050406030204" pitchFamily="18" charset="0"/>
              <a:ea typeface="Cambria" panose="02040503050406030204" pitchFamily="18" charset="0"/>
            </a:endParaRPr>
          </a:p>
          <a:p>
            <a:r>
              <a:rPr lang="en-US" dirty="0">
                <a:solidFill>
                  <a:srgbClr val="000099"/>
                </a:solidFill>
                <a:latin typeface="Cambria" panose="02040503050406030204" pitchFamily="18" charset="0"/>
                <a:ea typeface="Cambria" panose="02040503050406030204" pitchFamily="18" charset="0"/>
              </a:rPr>
              <a:t>Additionally, a theoretical 60Ga decay scheme has been implemented in a specific version of the simulation.</a:t>
            </a:r>
          </a:p>
          <a:p>
            <a:endParaRPr lang="en-US" dirty="0">
              <a:solidFill>
                <a:srgbClr val="000099"/>
              </a:solidFill>
              <a:latin typeface="Cambria" panose="02040503050406030204" pitchFamily="18" charset="0"/>
              <a:ea typeface="Cambria" panose="02040503050406030204" pitchFamily="18" charset="0"/>
            </a:endParaRPr>
          </a:p>
          <a:p>
            <a:r>
              <a:rPr lang="en-US" dirty="0">
                <a:solidFill>
                  <a:srgbClr val="000099"/>
                </a:solidFill>
                <a:latin typeface="Cambria" panose="02040503050406030204" pitchFamily="18" charset="0"/>
                <a:ea typeface="Cambria" panose="02040503050406030204" pitchFamily="18" charset="0"/>
              </a:rPr>
              <a:t>It is unlikely that β-X coincidence will occur, unless β decay results in substantial excitation or ionization of the daughter atom (shaking transitions).</a:t>
            </a:r>
          </a:p>
          <a:p>
            <a:endParaRPr lang="en-US" dirty="0">
              <a:solidFill>
                <a:srgbClr val="000099"/>
              </a:solidFill>
              <a:latin typeface="Cambria" panose="02040503050406030204" pitchFamily="18" charset="0"/>
              <a:ea typeface="Cambria" panose="02040503050406030204" pitchFamily="18" charset="0"/>
            </a:endParaRPr>
          </a:p>
          <a:p>
            <a:r>
              <a:rPr lang="en-US" dirty="0">
                <a:solidFill>
                  <a:srgbClr val="000099"/>
                </a:solidFill>
                <a:latin typeface="Cambria" panose="02040503050406030204" pitchFamily="18" charset="0"/>
                <a:ea typeface="Cambria" panose="02040503050406030204" pitchFamily="18" charset="0"/>
              </a:rPr>
              <a:t>In the stopped beam area 60Ga experiment, 60Ga is the only β-delayed proton precursor, and even if there is another proton emitter, β-p coincidence won't bring any benefits, making it likely useless for us.</a:t>
            </a:r>
          </a:p>
          <a:p>
            <a:endParaRPr lang="en-US" dirty="0">
              <a:solidFill>
                <a:srgbClr val="000099"/>
              </a:solidFill>
              <a:latin typeface="Cambria" panose="02040503050406030204" pitchFamily="18" charset="0"/>
              <a:ea typeface="Cambria" panose="02040503050406030204" pitchFamily="18" charset="0"/>
            </a:endParaRPr>
          </a:p>
          <a:p>
            <a:r>
              <a:rPr lang="en-US" dirty="0">
                <a:solidFill>
                  <a:srgbClr val="000099"/>
                </a:solidFill>
                <a:latin typeface="Cambria" panose="02040503050406030204" pitchFamily="18" charset="0"/>
                <a:ea typeface="Cambria" panose="02040503050406030204" pitchFamily="18" charset="0"/>
              </a:rPr>
              <a:t>βγ may be used for diagnostics/identification. If we really need to measure something that specifically benefits from βγ, we'll likely replace MSD26 with a larger-area silicon detector. The largest one in MSD series is MSD85, which is something to consider for the LIBRA2 upgrade.</a:t>
            </a:r>
          </a:p>
        </p:txBody>
      </p:sp>
    </p:spTree>
    <p:extLst>
      <p:ext uri="{BB962C8B-B14F-4D97-AF65-F5344CB8AC3E}">
        <p14:creationId xmlns:p14="http://schemas.microsoft.com/office/powerpoint/2010/main" val="636407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70572D-C9AA-48B9-A18E-40860E2320BD}"/>
              </a:ext>
            </a:extLst>
          </p:cNvPr>
          <p:cNvSpPr txBox="1"/>
          <p:nvPr/>
        </p:nvSpPr>
        <p:spPr>
          <a:xfrm>
            <a:off x="0" y="0"/>
            <a:ext cx="9144000" cy="6740307"/>
          </a:xfrm>
          <a:prstGeom prst="rect">
            <a:avLst/>
          </a:prstGeom>
          <a:noFill/>
        </p:spPr>
        <p:txBody>
          <a:bodyPr wrap="square">
            <a:spAutoFit/>
          </a:bodyPr>
          <a:lstStyle/>
          <a:p>
            <a:pPr algn="l"/>
            <a:r>
              <a:rPr lang="en-US" sz="1800" b="0" i="1" u="none" strike="noStrike" baseline="0" dirty="0">
                <a:solidFill>
                  <a:srgbClr val="006600"/>
                </a:solidFill>
                <a:latin typeface="Cambria" panose="02040503050406030204" pitchFamily="18" charset="0"/>
                <a:ea typeface="Cambria" panose="02040503050406030204" pitchFamily="18" charset="0"/>
              </a:rPr>
              <a:t>Section I </a:t>
            </a:r>
            <a:r>
              <a:rPr lang="zh-CN" altLang="en-US" sz="1800" b="0" i="1" u="none" strike="noStrike" baseline="0" dirty="0">
                <a:solidFill>
                  <a:srgbClr val="006600"/>
                </a:solidFill>
                <a:latin typeface="Cambria" panose="02040503050406030204" pitchFamily="18" charset="0"/>
                <a:ea typeface="Cambria" panose="02040503050406030204" pitchFamily="18" charset="0"/>
              </a:rPr>
              <a:t>“</a:t>
            </a:r>
            <a:r>
              <a:rPr lang="en-US" sz="1800" b="0" i="1" u="none" strike="noStrike" baseline="0" dirty="0">
                <a:solidFill>
                  <a:srgbClr val="006600"/>
                </a:solidFill>
                <a:latin typeface="Cambria" panose="02040503050406030204" pitchFamily="18" charset="0"/>
                <a:ea typeface="Cambria" panose="02040503050406030204" pitchFamily="18" charset="0"/>
              </a:rPr>
              <a:t>We provide a comprehensive description of the experimental setup and its performance tests, demonstrating the feasibility of employing LIBRA in a case study to address the </a:t>
            </a:r>
            <a:r>
              <a:rPr lang="en-US" sz="1800" b="0" i="1" u="none" strike="noStrike" baseline="0" dirty="0" err="1">
                <a:solidFill>
                  <a:srgbClr val="006600"/>
                </a:solidFill>
                <a:latin typeface="Cambria" panose="02040503050406030204" pitchFamily="18" charset="0"/>
                <a:ea typeface="Cambria" panose="02040503050406030204" pitchFamily="18" charset="0"/>
              </a:rPr>
              <a:t>NiCu</a:t>
            </a:r>
            <a:r>
              <a:rPr lang="en-US" sz="1800" b="0" i="1" u="none" strike="noStrike" baseline="0" dirty="0">
                <a:solidFill>
                  <a:srgbClr val="006600"/>
                </a:solidFill>
                <a:latin typeface="Cambria" panose="02040503050406030204" pitchFamily="18" charset="0"/>
                <a:ea typeface="Cambria" panose="02040503050406030204" pitchFamily="18" charset="0"/>
              </a:rPr>
              <a:t> cycle issue in Type I X-ray bursts (XRBs).</a:t>
            </a:r>
            <a:r>
              <a:rPr lang="zh-CN" altLang="en-US" sz="1800" b="0" i="1" u="none" strike="noStrike" baseline="0" dirty="0">
                <a:solidFill>
                  <a:srgbClr val="006600"/>
                </a:solidFill>
                <a:latin typeface="Cambria" panose="02040503050406030204" pitchFamily="18" charset="0"/>
                <a:ea typeface="Cambria" panose="02040503050406030204" pitchFamily="18" charset="0"/>
              </a:rPr>
              <a:t>”</a:t>
            </a:r>
            <a:endParaRPr lang="en-US" sz="1800" b="0" i="1" u="none" strike="noStrike" baseline="0" dirty="0">
              <a:solidFill>
                <a:srgbClr val="006600"/>
              </a:solidFill>
              <a:latin typeface="Cambria" panose="02040503050406030204" pitchFamily="18" charset="0"/>
              <a:ea typeface="Cambria" panose="02040503050406030204" pitchFamily="18" charset="0"/>
            </a:endParaRPr>
          </a:p>
          <a:p>
            <a:pPr algn="l"/>
            <a:endParaRPr lang="en-US" altLang="zh-CN" dirty="0">
              <a:solidFill>
                <a:srgbClr val="000000"/>
              </a:solidFill>
              <a:latin typeface="CMR10"/>
            </a:endParaRPr>
          </a:p>
          <a:p>
            <a:pPr algn="l"/>
            <a:r>
              <a:rPr lang="en-US" altLang="zh-CN" sz="1800" dirty="0">
                <a:solidFill>
                  <a:srgbClr val="000000"/>
                </a:solidFill>
                <a:latin typeface="Calibri (Body)"/>
              </a:rPr>
              <a:t>Please be aware that later you *just* provide energy and timing resolution and efficiency results obtained from source data. A 'performance test' makes me expect you ran a 'real' experiment from which you demonstrate what you can do. As a reader I like to</a:t>
            </a:r>
            <a:r>
              <a:rPr lang="zh-CN" altLang="en-US" sz="1800" dirty="0">
                <a:solidFill>
                  <a:srgbClr val="000000"/>
                </a:solidFill>
                <a:latin typeface="Calibri (Body)"/>
              </a:rPr>
              <a:t> </a:t>
            </a:r>
            <a:r>
              <a:rPr lang="en-US" altLang="zh-CN" sz="1800" dirty="0">
                <a:solidFill>
                  <a:srgbClr val="000000"/>
                </a:solidFill>
                <a:latin typeface="Calibri (Body)"/>
              </a:rPr>
              <a:t>know something like 'if I have 10e3 particles per second, can I get a result with LIBRA within a reasonable time?'</a:t>
            </a:r>
          </a:p>
          <a:p>
            <a:pPr algn="l"/>
            <a:endParaRPr lang="en-US" altLang="zh-CN" dirty="0">
              <a:solidFill>
                <a:srgbClr val="000000"/>
              </a:solidFill>
              <a:latin typeface="Calibri (Body)"/>
            </a:endParaRPr>
          </a:p>
          <a:p>
            <a:pPr algn="l"/>
            <a:r>
              <a:rPr lang="en-US" altLang="zh-CN" sz="1800" dirty="0">
                <a:solidFill>
                  <a:srgbClr val="000099"/>
                </a:solidFill>
                <a:latin typeface="Cambria" panose="02040503050406030204" pitchFamily="18" charset="0"/>
                <a:ea typeface="Cambria" panose="02040503050406030204" pitchFamily="18" charset="0"/>
              </a:rPr>
              <a:t>The beam intensities in the stopp</a:t>
            </a:r>
            <a:r>
              <a:rPr lang="en-US" altLang="zh-CN" dirty="0">
                <a:solidFill>
                  <a:srgbClr val="000099"/>
                </a:solidFill>
                <a:latin typeface="Cambria" panose="02040503050406030204" pitchFamily="18" charset="0"/>
                <a:ea typeface="Cambria" panose="02040503050406030204" pitchFamily="18" charset="0"/>
              </a:rPr>
              <a:t>ed-beam area aren't quite there yet. The 60Ga experiment might be 5 years away. At the moment, the most we can provide are various source tests, Geant4 simulations, Shell model and Hauser-</a:t>
            </a:r>
            <a:r>
              <a:rPr lang="en-US" altLang="zh-CN" dirty="0" err="1">
                <a:solidFill>
                  <a:srgbClr val="000099"/>
                </a:solidFill>
                <a:latin typeface="Cambria" panose="02040503050406030204" pitchFamily="18" charset="0"/>
                <a:ea typeface="Cambria" panose="02040503050406030204" pitchFamily="18" charset="0"/>
              </a:rPr>
              <a:t>Feshbach</a:t>
            </a:r>
            <a:r>
              <a:rPr lang="en-US" altLang="zh-CN" dirty="0">
                <a:solidFill>
                  <a:srgbClr val="000099"/>
                </a:solidFill>
                <a:latin typeface="Cambria" panose="02040503050406030204" pitchFamily="18" charset="0"/>
                <a:ea typeface="Cambria" panose="02040503050406030204" pitchFamily="18" charset="0"/>
              </a:rPr>
              <a:t> statistical model calculations.</a:t>
            </a:r>
          </a:p>
          <a:p>
            <a:pPr algn="l"/>
            <a:endParaRPr lang="en-US" altLang="zh-CN" sz="1800" dirty="0">
              <a:solidFill>
                <a:srgbClr val="000099"/>
              </a:solidFill>
              <a:latin typeface="Cambria" panose="02040503050406030204" pitchFamily="18" charset="0"/>
              <a:ea typeface="Cambria" panose="02040503050406030204" pitchFamily="18" charset="0"/>
            </a:endParaRPr>
          </a:p>
          <a:p>
            <a:pPr algn="l"/>
            <a:r>
              <a:rPr lang="en-US" altLang="zh-CN" sz="1800" dirty="0"/>
              <a:t>Table III has no relevance. Why listing all those experiments from other publications? You have absolutely nothing what your work as of now is adding to those results.</a:t>
            </a:r>
          </a:p>
          <a:p>
            <a:pPr algn="l"/>
            <a:endParaRPr lang="en-US" altLang="zh-CN" dirty="0">
              <a:solidFill>
                <a:srgbClr val="000000"/>
              </a:solidFill>
              <a:latin typeface="Cambria" panose="02040503050406030204" pitchFamily="18" charset="0"/>
            </a:endParaRPr>
          </a:p>
          <a:p>
            <a:pPr algn="l"/>
            <a:r>
              <a:rPr lang="en-US" altLang="zh-CN" sz="1800" dirty="0">
                <a:solidFill>
                  <a:srgbClr val="000099"/>
                </a:solidFill>
                <a:latin typeface="Cambria" panose="02040503050406030204" pitchFamily="18" charset="0"/>
              </a:rPr>
              <a:t>Same as Fig. 2, I find myself frequently referring to Table III. This table serves as a straightforward and essential source of information to help readers navigate more effectively. Actually, much of the PXCT literature from the 1970s did not clearly report X-ray energy values, their adopted atomic shell lifetimes/widths, or the range of lifetimes for the proton-emitting states obtained.</a:t>
            </a:r>
          </a:p>
          <a:p>
            <a:r>
              <a:rPr lang="en-US" dirty="0">
                <a:solidFill>
                  <a:srgbClr val="000099"/>
                </a:solidFill>
                <a:latin typeface="Cambria" panose="02040503050406030204" pitchFamily="18" charset="0"/>
                <a:ea typeface="Cambria" panose="02040503050406030204" pitchFamily="18" charset="0"/>
              </a:rPr>
              <a:t>When I review other papers, I often find it impossible to </a:t>
            </a:r>
            <a:r>
              <a:rPr lang="en-US" altLang="zh-CN" sz="1800" dirty="0">
                <a:solidFill>
                  <a:srgbClr val="000099"/>
                </a:solidFill>
                <a:latin typeface="Cambria" panose="02040503050406030204" pitchFamily="18" charset="0"/>
              </a:rPr>
              <a:t>navigate through</a:t>
            </a:r>
            <a:r>
              <a:rPr lang="en-US" dirty="0">
                <a:solidFill>
                  <a:srgbClr val="000099"/>
                </a:solidFill>
                <a:latin typeface="Cambria" panose="02040503050406030204" pitchFamily="18" charset="0"/>
                <a:ea typeface="Cambria" panose="02040503050406030204" pitchFamily="18" charset="0"/>
              </a:rPr>
              <a:t> the levels and have to draw a decay scheme if they don't show one in the paper. Therefore, I always require the authors to add a decay scheme to make the readers' lives easier.</a:t>
            </a:r>
            <a:endParaRPr lang="en-US" sz="1800" dirty="0">
              <a:solidFill>
                <a:srgbClr val="000099"/>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375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DDA118-7E51-4CFF-B575-AD5895DD6985}"/>
              </a:ext>
            </a:extLst>
          </p:cNvPr>
          <p:cNvSpPr txBox="1"/>
          <p:nvPr/>
        </p:nvSpPr>
        <p:spPr>
          <a:xfrm>
            <a:off x="0" y="0"/>
            <a:ext cx="9144000" cy="5909310"/>
          </a:xfrm>
          <a:prstGeom prst="rect">
            <a:avLst/>
          </a:prstGeom>
          <a:noFill/>
        </p:spPr>
        <p:txBody>
          <a:bodyPr wrap="square">
            <a:spAutoFit/>
          </a:bodyPr>
          <a:lstStyle/>
          <a:p>
            <a:r>
              <a:rPr lang="en-US" sz="1800" i="1" dirty="0"/>
              <a:t>Section IV A</a:t>
            </a:r>
            <a:r>
              <a:rPr lang="en-US" sz="1800" dirty="0"/>
              <a:t>: You haven't had any beam yet so you do not need to write about production and delivery. The only LIBRA relevant aspect is that you can put a cup there.</a:t>
            </a:r>
          </a:p>
          <a:p>
            <a:endParaRPr lang="en-US" dirty="0"/>
          </a:p>
          <a:p>
            <a:r>
              <a:rPr lang="en-US" sz="1800" dirty="0">
                <a:solidFill>
                  <a:srgbClr val="000099"/>
                </a:solidFill>
                <a:latin typeface="Cambria" panose="02040503050406030204" pitchFamily="18" charset="0"/>
                <a:ea typeface="Cambria" panose="02040503050406030204" pitchFamily="18" charset="0"/>
              </a:rPr>
              <a:t>That's why we use future tense</a:t>
            </a:r>
            <a:r>
              <a:rPr lang="en-US" dirty="0">
                <a:solidFill>
                  <a:srgbClr val="000099"/>
                </a:solidFill>
                <a:latin typeface="Cambria" panose="02040503050406030204" pitchFamily="18" charset="0"/>
                <a:ea typeface="Cambria" panose="02040503050406030204" pitchFamily="18" charset="0"/>
              </a:rPr>
              <a:t> "</a:t>
            </a:r>
            <a:r>
              <a:rPr lang="en-US" sz="1800" dirty="0">
                <a:solidFill>
                  <a:srgbClr val="000099"/>
                </a:solidFill>
                <a:latin typeface="Cambria" panose="02040503050406030204" pitchFamily="18" charset="0"/>
                <a:ea typeface="Cambria" panose="02040503050406030204" pitchFamily="18" charset="0"/>
              </a:rPr>
              <a:t>For the future experiment", "The ions will be guided and accelerated to 30 keV".</a:t>
            </a:r>
          </a:p>
          <a:p>
            <a:endParaRPr lang="en-US" dirty="0"/>
          </a:p>
          <a:p>
            <a:r>
              <a:rPr lang="en-US" sz="1800" i="1" dirty="0"/>
              <a:t>Section IV B</a:t>
            </a:r>
            <a:r>
              <a:rPr lang="en-US" sz="1800" dirty="0"/>
              <a:t>: What I'm totally missing are some words about a concept. Like "Nuclei at low energy of XX keV implanted on a target foil surrounded by detection systems for beta, p, x-ray, gamma.  When beta/p decay in coincidence you measure </a:t>
            </a:r>
            <a:r>
              <a:rPr lang="en-US" sz="1800" dirty="0" err="1"/>
              <a:t>xray</a:t>
            </a:r>
            <a:r>
              <a:rPr lang="en-US" sz="1800" dirty="0"/>
              <a:t>/gamma. Or even without coincidence condition, but natural </a:t>
            </a:r>
            <a:r>
              <a:rPr lang="en-US" sz="1800" dirty="0" err="1"/>
              <a:t>bg</a:t>
            </a:r>
            <a:r>
              <a:rPr lang="en-US" sz="1800" dirty="0"/>
              <a:t>? Explain the tilting angle of the target, won't the frame block off solid angle for particle and </a:t>
            </a:r>
            <a:r>
              <a:rPr lang="en-US" sz="1800" dirty="0" err="1"/>
              <a:t>xray</a:t>
            </a:r>
            <a:r>
              <a:rPr lang="en-US" sz="1800" dirty="0"/>
              <a:t> detection?"</a:t>
            </a:r>
          </a:p>
          <a:p>
            <a:endParaRPr lang="en-US" dirty="0"/>
          </a:p>
          <a:p>
            <a:r>
              <a:rPr lang="en-US" sz="1800" dirty="0">
                <a:solidFill>
                  <a:srgbClr val="000099"/>
                </a:solidFill>
                <a:latin typeface="Cambria" panose="02040503050406030204" pitchFamily="18" charset="0"/>
                <a:ea typeface="Cambria" panose="02040503050406030204" pitchFamily="18" charset="0"/>
              </a:rPr>
              <a:t>The mechanical design drawing and photograph of LIBRA are shown in Fig. 4, which should be </a:t>
            </a:r>
            <a:r>
              <a:rPr lang="en-US" altLang="zh-CN" sz="1800" dirty="0">
                <a:solidFill>
                  <a:srgbClr val="000099"/>
                </a:solidFill>
                <a:latin typeface="Cambria" panose="02040503050406030204" pitchFamily="18" charset="0"/>
                <a:ea typeface="Cambria" panose="02040503050406030204" pitchFamily="18" charset="0"/>
              </a:rPr>
              <a:t>explanatory. In the text, </a:t>
            </a:r>
            <a:r>
              <a:rPr lang="en-US" b="0" i="0" dirty="0">
                <a:solidFill>
                  <a:srgbClr val="000099"/>
                </a:solidFill>
                <a:effectLst/>
                <a:latin typeface="Cambria" panose="02040503050406030204" pitchFamily="18" charset="0"/>
                <a:ea typeface="Cambria" panose="02040503050406030204" pitchFamily="18" charset="0"/>
              </a:rPr>
              <a:t>we have mentioned that </a:t>
            </a:r>
            <a:r>
              <a:rPr lang="en-US" altLang="zh-CN" dirty="0">
                <a:solidFill>
                  <a:srgbClr val="000099"/>
                </a:solidFill>
                <a:latin typeface="Cambria" panose="02040503050406030204" pitchFamily="18" charset="0"/>
                <a:ea typeface="Cambria" panose="02040503050406030204" pitchFamily="18" charset="0"/>
              </a:rPr>
              <a:t>"t</a:t>
            </a:r>
            <a:r>
              <a:rPr lang="en-US" sz="1800" dirty="0">
                <a:solidFill>
                  <a:srgbClr val="000099"/>
                </a:solidFill>
                <a:latin typeface="Cambria" panose="02040503050406030204" pitchFamily="18" charset="0"/>
                <a:ea typeface="Cambria" panose="02040503050406030204" pitchFamily="18" charset="0"/>
              </a:rPr>
              <a:t>he 60Ga beam will then be directed into the center of the foil. A 30-keV 60Ga beam can be fully stopped by a Mylar foil as thin as 50 nm … "</a:t>
            </a:r>
          </a:p>
          <a:p>
            <a:endParaRPr lang="en-US" sz="1800" dirty="0"/>
          </a:p>
          <a:p>
            <a:r>
              <a:rPr lang="en-US" sz="1800" dirty="0">
                <a:solidFill>
                  <a:srgbClr val="000099"/>
                </a:solidFill>
                <a:latin typeface="Cambria" panose="02040503050406030204" pitchFamily="18" charset="0"/>
                <a:ea typeface="Cambria" panose="02040503050406030204" pitchFamily="18" charset="0"/>
              </a:rPr>
              <a:t>Good point on the angle. I have reviewed the geometry of the target holder and included a to-scale figure on the next slide. </a:t>
            </a:r>
            <a:r>
              <a:rPr lang="en-US" altLang="zh-CN" sz="1800" dirty="0">
                <a:solidFill>
                  <a:srgbClr val="000099"/>
                </a:solidFill>
                <a:latin typeface="Cambria" panose="02040503050406030204" pitchFamily="18" charset="0"/>
                <a:ea typeface="Cambria" panose="02040503050406030204" pitchFamily="18" charset="0"/>
              </a:rPr>
              <a:t>We added </a:t>
            </a:r>
            <a:r>
              <a:rPr lang="en-US" sz="1800" dirty="0">
                <a:solidFill>
                  <a:srgbClr val="000099"/>
                </a:solidFill>
                <a:latin typeface="Cambria" panose="02040503050406030204" pitchFamily="18" charset="0"/>
                <a:ea typeface="Cambria" panose="02040503050406030204" pitchFamily="18" charset="0"/>
              </a:rPr>
              <a:t>a cut-off to the holder frame to avoid blocking as much as possible. It should be relatively easy to </a:t>
            </a:r>
            <a:r>
              <a:rPr lang="en-US" altLang="zh-CN" sz="1800" dirty="0">
                <a:solidFill>
                  <a:srgbClr val="000099"/>
                </a:solidFill>
                <a:latin typeface="Cambria" panose="02040503050406030204" pitchFamily="18" charset="0"/>
                <a:ea typeface="Cambria" panose="02040503050406030204" pitchFamily="18" charset="0"/>
              </a:rPr>
              <a:t>fabricate an even thinner</a:t>
            </a:r>
            <a:r>
              <a:rPr lang="en-US" sz="1800" dirty="0">
                <a:solidFill>
                  <a:srgbClr val="000099"/>
                </a:solidFill>
                <a:latin typeface="Cambria" panose="02040503050406030204" pitchFamily="18" charset="0"/>
                <a:ea typeface="Cambria" panose="02040503050406030204" pitchFamily="18" charset="0"/>
              </a:rPr>
              <a:t> holder, considering the foil it supports is lightweight.</a:t>
            </a:r>
          </a:p>
        </p:txBody>
      </p:sp>
    </p:spTree>
    <p:extLst>
      <p:ext uri="{BB962C8B-B14F-4D97-AF65-F5344CB8AC3E}">
        <p14:creationId xmlns:p14="http://schemas.microsoft.com/office/powerpoint/2010/main" val="407911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603729-6159-42D4-B194-AEB625ED38F0}"/>
              </a:ext>
            </a:extLst>
          </p:cNvPr>
          <p:cNvPicPr>
            <a:picLocks noChangeAspect="1"/>
          </p:cNvPicPr>
          <p:nvPr/>
        </p:nvPicPr>
        <p:blipFill rotWithShape="1">
          <a:blip r:embed="rId3"/>
          <a:srcRect b="1551"/>
          <a:stretch/>
        </p:blipFill>
        <p:spPr>
          <a:xfrm>
            <a:off x="2322331" y="0"/>
            <a:ext cx="5677896" cy="6858000"/>
          </a:xfrm>
          <a:prstGeom prst="rect">
            <a:avLst/>
          </a:prstGeom>
        </p:spPr>
      </p:pic>
      <p:sp>
        <p:nvSpPr>
          <p:cNvPr id="4" name="Rectangle 3">
            <a:extLst>
              <a:ext uri="{FF2B5EF4-FFF2-40B4-BE49-F238E27FC236}">
                <a16:creationId xmlns:a16="http://schemas.microsoft.com/office/drawing/2014/main" id="{6EE0A039-CC4B-4EFA-B1F8-EA5236A0529D}"/>
              </a:ext>
            </a:extLst>
          </p:cNvPr>
          <p:cNvSpPr/>
          <p:nvPr/>
        </p:nvSpPr>
        <p:spPr>
          <a:xfrm>
            <a:off x="3561079" y="568235"/>
            <a:ext cx="3200400" cy="1371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D8D3C9E-63AF-43FE-B620-F03183ED061D}"/>
              </a:ext>
            </a:extLst>
          </p:cNvPr>
          <p:cNvCxnSpPr/>
          <p:nvPr/>
        </p:nvCxnSpPr>
        <p:spPr>
          <a:xfrm>
            <a:off x="5161279" y="1979026"/>
            <a:ext cx="0" cy="731520"/>
          </a:xfrm>
          <a:prstGeom prst="line">
            <a:avLst/>
          </a:prstGeom>
          <a:ln w="15875">
            <a:solidFill>
              <a:srgbClr val="FF0000"/>
            </a:solidFill>
          </a:ln>
        </p:spPr>
        <p:style>
          <a:lnRef idx="1">
            <a:schemeClr val="dk1"/>
          </a:lnRef>
          <a:fillRef idx="0">
            <a:schemeClr val="dk1"/>
          </a:fillRef>
          <a:effectRef idx="0">
            <a:schemeClr val="dk1"/>
          </a:effectRef>
          <a:fontRef idx="minor">
            <a:schemeClr val="tx1"/>
          </a:fontRef>
        </p:style>
      </p:cxnSp>
      <p:sp>
        <p:nvSpPr>
          <p:cNvPr id="12" name="Arrow: Right 11">
            <a:extLst>
              <a:ext uri="{FF2B5EF4-FFF2-40B4-BE49-F238E27FC236}">
                <a16:creationId xmlns:a16="http://schemas.microsoft.com/office/drawing/2014/main" id="{3A078198-59E8-4AAD-A92C-8096C7C4687C}"/>
              </a:ext>
            </a:extLst>
          </p:cNvPr>
          <p:cNvSpPr/>
          <p:nvPr/>
        </p:nvSpPr>
        <p:spPr>
          <a:xfrm rot="10800000">
            <a:off x="5730240" y="3992517"/>
            <a:ext cx="2529840" cy="2438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B2D2B00-7616-45FD-84D7-CC90A231D253}"/>
              </a:ext>
            </a:extLst>
          </p:cNvPr>
          <p:cNvSpPr txBox="1"/>
          <p:nvPr/>
        </p:nvSpPr>
        <p:spPr>
          <a:xfrm>
            <a:off x="8412480" y="3929771"/>
            <a:ext cx="716863" cy="369332"/>
          </a:xfrm>
          <a:prstGeom prst="rect">
            <a:avLst/>
          </a:prstGeom>
          <a:noFill/>
        </p:spPr>
        <p:txBody>
          <a:bodyPr wrap="none" rtlCol="0">
            <a:spAutoFit/>
          </a:bodyPr>
          <a:lstStyle/>
          <a:p>
            <a:r>
              <a:rPr lang="en-US" altLang="zh-CN" dirty="0">
                <a:solidFill>
                  <a:schemeClr val="accent4">
                    <a:lumMod val="75000"/>
                  </a:schemeClr>
                </a:solidFill>
              </a:rPr>
              <a:t>beam</a:t>
            </a:r>
            <a:endParaRPr lang="en-US" dirty="0">
              <a:solidFill>
                <a:schemeClr val="accent4">
                  <a:lumMod val="75000"/>
                </a:schemeClr>
              </a:solidFill>
            </a:endParaRPr>
          </a:p>
        </p:txBody>
      </p:sp>
      <p:sp>
        <p:nvSpPr>
          <p:cNvPr id="14" name="Rectangle 13">
            <a:extLst>
              <a:ext uri="{FF2B5EF4-FFF2-40B4-BE49-F238E27FC236}">
                <a16:creationId xmlns:a16="http://schemas.microsoft.com/office/drawing/2014/main" id="{0DC31C64-DE91-47DD-94C8-4AB2E3AF016A}"/>
              </a:ext>
            </a:extLst>
          </p:cNvPr>
          <p:cNvSpPr/>
          <p:nvPr/>
        </p:nvSpPr>
        <p:spPr>
          <a:xfrm>
            <a:off x="4379467" y="5568406"/>
            <a:ext cx="1563624" cy="1008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D4B12A3-359B-42A2-8453-16E26EA4D5E8}"/>
              </a:ext>
            </a:extLst>
          </p:cNvPr>
          <p:cNvSpPr/>
          <p:nvPr/>
        </p:nvSpPr>
        <p:spPr>
          <a:xfrm>
            <a:off x="3469639" y="6177283"/>
            <a:ext cx="3383280" cy="1008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78242D6-EE2C-41C4-A726-98684F1959B8}"/>
              </a:ext>
            </a:extLst>
          </p:cNvPr>
          <p:cNvSpPr/>
          <p:nvPr/>
        </p:nvSpPr>
        <p:spPr>
          <a:xfrm rot="2700000">
            <a:off x="5115558" y="3940528"/>
            <a:ext cx="91440" cy="30658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F8BB183E-9BFB-4370-BC2D-240925DCAAC1}"/>
              </a:ext>
            </a:extLst>
          </p:cNvPr>
          <p:cNvPicPr>
            <a:picLocks noChangeAspect="1"/>
          </p:cNvPicPr>
          <p:nvPr/>
        </p:nvPicPr>
        <p:blipFill>
          <a:blip r:embed="rId4"/>
          <a:stretch>
            <a:fillRect/>
          </a:stretch>
        </p:blipFill>
        <p:spPr>
          <a:xfrm>
            <a:off x="0" y="2710546"/>
            <a:ext cx="2265680" cy="2128987"/>
          </a:xfrm>
          <a:prstGeom prst="rect">
            <a:avLst/>
          </a:prstGeom>
        </p:spPr>
      </p:pic>
      <p:cxnSp>
        <p:nvCxnSpPr>
          <p:cNvPr id="3" name="Straight Connector 2">
            <a:extLst>
              <a:ext uri="{FF2B5EF4-FFF2-40B4-BE49-F238E27FC236}">
                <a16:creationId xmlns:a16="http://schemas.microsoft.com/office/drawing/2014/main" id="{DC176B21-0A5C-49F0-A32F-7B180CFE631E}"/>
              </a:ext>
            </a:extLst>
          </p:cNvPr>
          <p:cNvCxnSpPr>
            <a:cxnSpLocks/>
          </p:cNvCxnSpPr>
          <p:nvPr/>
        </p:nvCxnSpPr>
        <p:spPr>
          <a:xfrm flipV="1">
            <a:off x="5785104" y="2932177"/>
            <a:ext cx="371856" cy="3657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62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DF5856-4723-402D-933D-48CDF770392B}"/>
              </a:ext>
            </a:extLst>
          </p:cNvPr>
          <p:cNvSpPr txBox="1"/>
          <p:nvPr/>
        </p:nvSpPr>
        <p:spPr>
          <a:xfrm>
            <a:off x="0" y="0"/>
            <a:ext cx="9144000" cy="4801314"/>
          </a:xfrm>
          <a:prstGeom prst="rect">
            <a:avLst/>
          </a:prstGeom>
          <a:noFill/>
        </p:spPr>
        <p:txBody>
          <a:bodyPr wrap="square">
            <a:spAutoFit/>
          </a:bodyPr>
          <a:lstStyle/>
          <a:p>
            <a:r>
              <a:rPr lang="en-US" sz="1800" i="1" dirty="0"/>
              <a:t>Section IV B</a:t>
            </a:r>
            <a:r>
              <a:rPr lang="en-US" sz="1800" dirty="0"/>
              <a:t>: Please only put in relevant data, not stuff from a manual without consequence for your setup.</a:t>
            </a:r>
          </a:p>
          <a:p>
            <a:endParaRPr lang="en-US" dirty="0"/>
          </a:p>
          <a:p>
            <a:r>
              <a:rPr lang="en-US" sz="1800" dirty="0">
                <a:solidFill>
                  <a:srgbClr val="000099"/>
                </a:solidFill>
                <a:latin typeface="Cambria" panose="02040503050406030204" pitchFamily="18" charset="0"/>
                <a:ea typeface="Cambria" panose="02040503050406030204" pitchFamily="18" charset="0"/>
              </a:rPr>
              <a:t>I have fully revised and refined the Electronics and Data Acquisition sections. I have rewritten them to be </a:t>
            </a:r>
            <a:r>
              <a:rPr lang="en-US" altLang="zh-CN" sz="1800" dirty="0">
                <a:solidFill>
                  <a:srgbClr val="000099"/>
                </a:solidFill>
                <a:latin typeface="Cambria" panose="02040503050406030204" pitchFamily="18" charset="0"/>
                <a:ea typeface="Cambria" panose="02040503050406030204" pitchFamily="18" charset="0"/>
              </a:rPr>
              <a:t>more </a:t>
            </a:r>
            <a:r>
              <a:rPr lang="en-US" sz="1800" dirty="0">
                <a:solidFill>
                  <a:srgbClr val="000099"/>
                </a:solidFill>
                <a:latin typeface="Cambria" panose="02040503050406030204" pitchFamily="18" charset="0"/>
                <a:ea typeface="Cambria" panose="02040503050406030204" pitchFamily="18" charset="0"/>
              </a:rPr>
              <a:t>concise. The temperatures of the </a:t>
            </a:r>
            <a:r>
              <a:rPr lang="en-US" dirty="0">
                <a:solidFill>
                  <a:srgbClr val="000099"/>
                </a:solidFill>
                <a:latin typeface="Cambria" panose="02040503050406030204" pitchFamily="18" charset="0"/>
                <a:ea typeface="Cambria" panose="02040503050406030204" pitchFamily="18" charset="0"/>
              </a:rPr>
              <a:t>c</a:t>
            </a:r>
            <a:r>
              <a:rPr lang="en-US" sz="1800" dirty="0">
                <a:solidFill>
                  <a:srgbClr val="000099"/>
                </a:solidFill>
                <a:latin typeface="Cambria" panose="02040503050406030204" pitchFamily="18" charset="0"/>
                <a:ea typeface="Cambria" panose="02040503050406030204" pitchFamily="18" charset="0"/>
              </a:rPr>
              <a:t>ontrollers and PRTD sensors, along with their built-in safety mechanisms, have been moved to the supplemental material. These details are critical diagnostics for the benefit of future users and operators of the system.</a:t>
            </a:r>
          </a:p>
          <a:p>
            <a:endParaRPr lang="en-US" sz="1800" dirty="0">
              <a:solidFill>
                <a:srgbClr val="000099"/>
              </a:solidFill>
              <a:latin typeface="Cambria" panose="02040503050406030204" pitchFamily="18" charset="0"/>
              <a:ea typeface="Cambria" panose="02040503050406030204" pitchFamily="18" charset="0"/>
            </a:endParaRPr>
          </a:p>
          <a:p>
            <a:r>
              <a:rPr lang="en-US" sz="1800" dirty="0">
                <a:solidFill>
                  <a:srgbClr val="000099"/>
                </a:solidFill>
                <a:latin typeface="Cambria" panose="02040503050406030204" pitchFamily="18" charset="0"/>
                <a:ea typeface="Cambria" panose="02040503050406030204" pitchFamily="18" charset="0"/>
              </a:rPr>
              <a:t>For example, the manual only provides a vague explanation of the PRTD as shown in the screenshot below. The datasheet indicates that the normal </a:t>
            </a:r>
            <a:r>
              <a:rPr lang="en-US" dirty="0">
                <a:solidFill>
                  <a:srgbClr val="000099"/>
                </a:solidFill>
                <a:latin typeface="Cambria" panose="02040503050406030204" pitchFamily="18" charset="0"/>
                <a:ea typeface="Cambria" panose="02040503050406030204" pitchFamily="18" charset="0"/>
              </a:rPr>
              <a:t>value </a:t>
            </a:r>
            <a:r>
              <a:rPr lang="en-US" sz="1800" dirty="0">
                <a:solidFill>
                  <a:srgbClr val="000099"/>
                </a:solidFill>
                <a:latin typeface="Cambria" panose="02040503050406030204" pitchFamily="18" charset="0"/>
                <a:ea typeface="Cambria" panose="02040503050406030204" pitchFamily="18" charset="0"/>
              </a:rPr>
              <a:t>for the XtRa1 PRTD1 is -163.6°C. That was all we knew.</a:t>
            </a:r>
          </a:p>
          <a:p>
            <a:endParaRPr lang="en-US" sz="1800" dirty="0">
              <a:solidFill>
                <a:srgbClr val="000099"/>
              </a:solidFill>
              <a:latin typeface="Cambria" panose="02040503050406030204" pitchFamily="18" charset="0"/>
              <a:ea typeface="Cambria" panose="02040503050406030204" pitchFamily="18" charset="0"/>
            </a:endParaRPr>
          </a:p>
          <a:p>
            <a:r>
              <a:rPr lang="en-US" sz="1800" dirty="0">
                <a:solidFill>
                  <a:srgbClr val="000099"/>
                </a:solidFill>
                <a:latin typeface="Cambria" panose="02040503050406030204" pitchFamily="18" charset="0"/>
                <a:ea typeface="Cambria" panose="02040503050406030204" pitchFamily="18" charset="0"/>
              </a:rPr>
              <a:t>It was only during those power outages that I gradually found out what they really do. In our lab, the actual PRTD1 of XtRa1 is around -158.1°C, and during the AC outage, it couldn't maintain that temperature. We observed that once it reached -153.5°C, the HV-inhibit was triggered.</a:t>
            </a:r>
            <a:endParaRPr lang="en-US" dirty="0">
              <a:solidFill>
                <a:srgbClr val="000099"/>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84B9CB52-F63F-408C-B40B-D27C7B9CB3D9}"/>
              </a:ext>
            </a:extLst>
          </p:cNvPr>
          <p:cNvPicPr>
            <a:picLocks noChangeAspect="1"/>
          </p:cNvPicPr>
          <p:nvPr/>
        </p:nvPicPr>
        <p:blipFill>
          <a:blip r:embed="rId2"/>
          <a:stretch>
            <a:fillRect/>
          </a:stretch>
        </p:blipFill>
        <p:spPr>
          <a:xfrm>
            <a:off x="4814660" y="4413739"/>
            <a:ext cx="4329340" cy="2444262"/>
          </a:xfrm>
          <a:prstGeom prst="rect">
            <a:avLst/>
          </a:prstGeom>
        </p:spPr>
      </p:pic>
      <p:sp>
        <p:nvSpPr>
          <p:cNvPr id="7" name="TextBox 6">
            <a:extLst>
              <a:ext uri="{FF2B5EF4-FFF2-40B4-BE49-F238E27FC236}">
                <a16:creationId xmlns:a16="http://schemas.microsoft.com/office/drawing/2014/main" id="{346C46A0-B73B-4EBA-B156-7BFA1461696D}"/>
              </a:ext>
            </a:extLst>
          </p:cNvPr>
          <p:cNvSpPr txBox="1"/>
          <p:nvPr/>
        </p:nvSpPr>
        <p:spPr>
          <a:xfrm>
            <a:off x="0" y="4801314"/>
            <a:ext cx="4629150" cy="1477328"/>
          </a:xfrm>
          <a:prstGeom prst="rect">
            <a:avLst/>
          </a:prstGeom>
          <a:noFill/>
        </p:spPr>
        <p:txBody>
          <a:bodyPr wrap="square">
            <a:spAutoFit/>
          </a:bodyPr>
          <a:lstStyle/>
          <a:p>
            <a:r>
              <a:rPr lang="en-US" sz="1800" dirty="0">
                <a:solidFill>
                  <a:srgbClr val="000099"/>
                </a:solidFill>
                <a:latin typeface="Cambria" panose="02040503050406030204" pitchFamily="18" charset="0"/>
                <a:ea typeface="Cambria" panose="02040503050406030204" pitchFamily="18" charset="0"/>
              </a:rPr>
              <a:t>There are many HV-inhibit sensors, and understanding how those work together is definitely not something that can be easily understood by future users by reading the manual.</a:t>
            </a:r>
          </a:p>
        </p:txBody>
      </p:sp>
    </p:spTree>
    <p:extLst>
      <p:ext uri="{BB962C8B-B14F-4D97-AF65-F5344CB8AC3E}">
        <p14:creationId xmlns:p14="http://schemas.microsoft.com/office/powerpoint/2010/main" val="3332880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F976A3-8AB0-4382-9BD1-346289ADDE9F}"/>
              </a:ext>
            </a:extLst>
          </p:cNvPr>
          <p:cNvSpPr txBox="1"/>
          <p:nvPr/>
        </p:nvSpPr>
        <p:spPr>
          <a:xfrm>
            <a:off x="0" y="0"/>
            <a:ext cx="9144000" cy="2585323"/>
          </a:xfrm>
          <a:prstGeom prst="rect">
            <a:avLst/>
          </a:prstGeom>
          <a:noFill/>
        </p:spPr>
        <p:txBody>
          <a:bodyPr wrap="square">
            <a:spAutoFit/>
          </a:bodyPr>
          <a:lstStyle/>
          <a:p>
            <a:r>
              <a:rPr lang="en-US" sz="1800" i="1" dirty="0"/>
              <a:t>Section </a:t>
            </a:r>
            <a:r>
              <a:rPr lang="en-US" altLang="zh-CN" sz="1800" i="1" dirty="0">
                <a:solidFill>
                  <a:srgbClr val="000000"/>
                </a:solidFill>
              </a:rPr>
              <a:t>IV D</a:t>
            </a:r>
            <a:r>
              <a:rPr lang="en-US" altLang="zh-CN" sz="1800" dirty="0">
                <a:solidFill>
                  <a:srgbClr val="000000"/>
                </a:solidFill>
              </a:rPr>
              <a:t>. Data acquisition  93Ohm into Pixie? What is the 1kOhm? Are we dealing with impedance mismatching and therefore signal reflection in cables?</a:t>
            </a:r>
          </a:p>
          <a:p>
            <a:endParaRPr lang="en-US" dirty="0">
              <a:solidFill>
                <a:srgbClr val="000000"/>
              </a:solidFill>
              <a:latin typeface="Cambria" panose="02040503050406030204" pitchFamily="18" charset="0"/>
            </a:endParaRPr>
          </a:p>
          <a:p>
            <a:r>
              <a:rPr lang="en-US" dirty="0">
                <a:solidFill>
                  <a:srgbClr val="000099"/>
                </a:solidFill>
                <a:latin typeface="Cambria" panose="02040503050406030204" pitchFamily="18" charset="0"/>
                <a:ea typeface="Cambria" panose="02040503050406030204" pitchFamily="18" charset="0"/>
              </a:rPr>
              <a:t>The </a:t>
            </a:r>
            <a:r>
              <a:rPr lang="en-US" dirty="0" err="1">
                <a:solidFill>
                  <a:srgbClr val="000099"/>
                </a:solidFill>
                <a:latin typeface="Cambria" panose="02040503050406030204" pitchFamily="18" charset="0"/>
                <a:ea typeface="Cambria" panose="02040503050406030204" pitchFamily="18" charset="0"/>
              </a:rPr>
              <a:t>iPA</a:t>
            </a:r>
            <a:r>
              <a:rPr lang="en-US" dirty="0">
                <a:solidFill>
                  <a:srgbClr val="000099"/>
                </a:solidFill>
                <a:latin typeface="Cambria" panose="02040503050406030204" pitchFamily="18" charset="0"/>
                <a:ea typeface="Cambria" panose="02040503050406030204" pitchFamily="18" charset="0"/>
              </a:rPr>
              <a:t> output signal is split into two channels with termination impedances of 93 Ω and 50 Ω, respectively. The input impedance of each channel in Pixie-16 is switchable between 50 Ω and 1 kΩ with a bunch of tiny jumpers. </a:t>
            </a:r>
            <a:r>
              <a:rPr lang="en-US" b="0" i="0" dirty="0">
                <a:solidFill>
                  <a:srgbClr val="000099"/>
                </a:solidFill>
                <a:effectLst/>
                <a:latin typeface="Cambria" panose="02040503050406030204" pitchFamily="18" charset="0"/>
                <a:ea typeface="Cambria" panose="02040503050406030204" pitchFamily="18" charset="0"/>
              </a:rPr>
              <a:t>In our tests with both </a:t>
            </a:r>
            <a:r>
              <a:rPr lang="en-US" altLang="zh-CN" b="0" i="0" dirty="0">
                <a:solidFill>
                  <a:srgbClr val="000099"/>
                </a:solidFill>
                <a:effectLst/>
                <a:latin typeface="Cambria" panose="02040503050406030204" pitchFamily="18" charset="0"/>
                <a:ea typeface="Cambria" panose="02040503050406030204" pitchFamily="18" charset="0"/>
              </a:rPr>
              <a:t>impedance combinations</a:t>
            </a:r>
            <a:r>
              <a:rPr lang="en-US" b="0" i="0" dirty="0">
                <a:solidFill>
                  <a:srgbClr val="000099"/>
                </a:solidFill>
                <a:effectLst/>
                <a:latin typeface="Cambria" panose="02040503050406030204" pitchFamily="18" charset="0"/>
                <a:ea typeface="Cambria" panose="02040503050406030204" pitchFamily="18" charset="0"/>
              </a:rPr>
              <a:t>, we did not observe any reflection or oscillation. The only difference</a:t>
            </a:r>
            <a:r>
              <a:rPr lang="en-US" altLang="zh-CN" dirty="0">
                <a:solidFill>
                  <a:srgbClr val="000099"/>
                </a:solidFill>
                <a:latin typeface="Cambria" panose="02040503050406030204" pitchFamily="18" charset="0"/>
                <a:ea typeface="Cambria" panose="02040503050406030204" pitchFamily="18" charset="0"/>
              </a:rPr>
              <a:t> </a:t>
            </a:r>
            <a:r>
              <a:rPr lang="en-US" b="0" i="0" dirty="0">
                <a:solidFill>
                  <a:srgbClr val="000099"/>
                </a:solidFill>
                <a:effectLst/>
                <a:latin typeface="Cambria" panose="02040503050406030204" pitchFamily="18" charset="0"/>
                <a:ea typeface="Cambria" panose="02040503050406030204" pitchFamily="18" charset="0"/>
              </a:rPr>
              <a:t>observed was in the signal amplitude</a:t>
            </a:r>
            <a:r>
              <a:rPr lang="en-US" altLang="zh-CN" dirty="0">
                <a:solidFill>
                  <a:srgbClr val="000099"/>
                </a:solidFill>
                <a:latin typeface="Cambria" panose="02040503050406030204" pitchFamily="18" charset="0"/>
                <a:ea typeface="Cambria" panose="02040503050406030204" pitchFamily="18" charset="0"/>
              </a:rPr>
              <a:t>. Since Dirk points this out, I think I should reconnect all 16 jumpers to the Pixie card and ensure that 50 Ω is used throughout.</a:t>
            </a:r>
            <a:endParaRPr lang="en-US" dirty="0">
              <a:solidFill>
                <a:srgbClr val="000099"/>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08308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D53147-5E83-4776-A64D-993CD43AA058}"/>
              </a:ext>
            </a:extLst>
          </p:cNvPr>
          <p:cNvSpPr txBox="1"/>
          <p:nvPr/>
        </p:nvSpPr>
        <p:spPr>
          <a:xfrm>
            <a:off x="0" y="0"/>
            <a:ext cx="9144000" cy="7109639"/>
          </a:xfrm>
          <a:prstGeom prst="rect">
            <a:avLst/>
          </a:prstGeom>
          <a:noFill/>
        </p:spPr>
        <p:txBody>
          <a:bodyPr wrap="square">
            <a:spAutoFit/>
          </a:bodyPr>
          <a:lstStyle/>
          <a:p>
            <a:pPr algn="l"/>
            <a:r>
              <a:rPr lang="en-US" sz="1600" i="1" dirty="0">
                <a:solidFill>
                  <a:srgbClr val="006600"/>
                </a:solidFill>
              </a:rPr>
              <a:t>Section </a:t>
            </a:r>
            <a:r>
              <a:rPr lang="en-US" sz="1600" b="0" i="1" u="none" strike="noStrike" baseline="0" dirty="0">
                <a:solidFill>
                  <a:srgbClr val="006600"/>
                </a:solidFill>
                <a:latin typeface="Cambria" panose="02040503050406030204" pitchFamily="18" charset="0"/>
                <a:ea typeface="Cambria" panose="02040503050406030204" pitchFamily="18" charset="0"/>
              </a:rPr>
              <a:t>V A: "Additionally, the LEGe count rate was ~3000 pps during the 152Eu test but only ~200 pps during the 241Am test, resulting in different DAQ dead time (Fig. 6)."</a:t>
            </a:r>
          </a:p>
          <a:p>
            <a:r>
              <a:rPr lang="en-US" altLang="zh-CN" dirty="0">
                <a:solidFill>
                  <a:srgbClr val="000000"/>
                </a:solidFill>
              </a:rPr>
              <a:t>Then reduce the energy filter width for that test where you don't need optimum resolution. And it's an </a:t>
            </a:r>
            <a:r>
              <a:rPr lang="en-US" altLang="zh-CN" dirty="0" err="1">
                <a:solidFill>
                  <a:srgbClr val="000000"/>
                </a:solidFill>
              </a:rPr>
              <a:t>xray</a:t>
            </a:r>
            <a:r>
              <a:rPr lang="en-US" altLang="zh-CN" dirty="0">
                <a:solidFill>
                  <a:srgbClr val="000000"/>
                </a:solidFill>
              </a:rPr>
              <a:t> detector, should have a short filter anyways.</a:t>
            </a:r>
            <a:endParaRPr lang="en-US" sz="1600" b="0" i="1" u="none" strike="noStrike" baseline="0" dirty="0">
              <a:latin typeface="Cambria" panose="02040503050406030204" pitchFamily="18" charset="0"/>
              <a:ea typeface="Cambria" panose="02040503050406030204" pitchFamily="18" charset="0"/>
            </a:endParaRPr>
          </a:p>
          <a:p>
            <a:pPr algn="l"/>
            <a:r>
              <a:rPr lang="en-US" sz="1600" b="0" u="none" strike="noStrike" baseline="0" dirty="0">
                <a:ea typeface="Cambria" panose="02040503050406030204" pitchFamily="18" charset="0"/>
              </a:rPr>
              <a:t>FIG. 8. Absolute X-ray photopeak detection efficiency of the LEGe detector. </a:t>
            </a:r>
            <a:r>
              <a:rPr lang="en-US" altLang="zh-CN" sz="1800" dirty="0">
                <a:solidFill>
                  <a:srgbClr val="000000"/>
                </a:solidFill>
              </a:rPr>
              <a:t>Why do we have uncertainties on the energy axis? Don't we know the source energies precisely? Here I see a problem. Figure 3 in the motivation cooks down the problem to "I just have to measure two x-ray intensities close in energy". Here now you have a dramatic change in efficiency with few 100eV difference in energy. Measured intensity uncertainties will highly affected by efficiency uncertainty. </a:t>
            </a:r>
            <a:endParaRPr lang="en-US" dirty="0"/>
          </a:p>
          <a:p>
            <a:r>
              <a:rPr lang="en-US" sz="1800" b="0" u="none" strike="noStrike" baseline="0" dirty="0">
                <a:solidFill>
                  <a:srgbClr val="000099"/>
                </a:solidFill>
                <a:latin typeface="Cambria" panose="02040503050406030204" pitchFamily="18" charset="0"/>
                <a:ea typeface="Cambria" panose="02040503050406030204" pitchFamily="18" charset="0"/>
              </a:rPr>
              <a:t>As explained in the caption, the error bars along the x-axis also reflect the energy span for the multiple X rays within each group. ENSDF doesn't contain X-ray data. We adopted the </a:t>
            </a:r>
            <a:r>
              <a:rPr lang="en-US" dirty="0">
                <a:solidFill>
                  <a:srgbClr val="000099"/>
                </a:solidFill>
                <a:latin typeface="Cambria" panose="02040503050406030204" pitchFamily="18" charset="0"/>
                <a:ea typeface="Cambria" panose="02040503050406030204" pitchFamily="18" charset="0"/>
              </a:rPr>
              <a:t>LNHB  d</a:t>
            </a:r>
            <a:r>
              <a:rPr lang="en-US" sz="1800" b="0" u="none" strike="noStrike" baseline="0" dirty="0">
                <a:solidFill>
                  <a:srgbClr val="000099"/>
                </a:solidFill>
                <a:latin typeface="Cambria" panose="02040503050406030204" pitchFamily="18" charset="0"/>
                <a:ea typeface="Cambria" panose="02040503050406030204" pitchFamily="18" charset="0"/>
              </a:rPr>
              <a:t>atabase, which only reports X-ray intensities for </a:t>
            </a:r>
            <a:r>
              <a:rPr lang="en-US" altLang="zh-CN" sz="1800" b="0" u="none" strike="noStrike" baseline="0" dirty="0">
                <a:solidFill>
                  <a:srgbClr val="000099"/>
                </a:solidFill>
                <a:latin typeface="Cambria" panose="02040503050406030204" pitchFamily="18" charset="0"/>
                <a:ea typeface="Cambria" panose="02040503050406030204" pitchFamily="18" charset="0"/>
              </a:rPr>
              <a:t>L</a:t>
            </a:r>
            <a:r>
              <a:rPr lang="en-US" altLang="zh-CN" sz="1800" b="0" u="none" strike="noStrike" baseline="-25000" dirty="0">
                <a:solidFill>
                  <a:srgbClr val="000099"/>
                </a:solidFill>
                <a:latin typeface="Cambria" panose="02040503050406030204" pitchFamily="18" charset="0"/>
                <a:ea typeface="Cambria" panose="02040503050406030204" pitchFamily="18" charset="0"/>
              </a:rPr>
              <a:t>β</a:t>
            </a:r>
            <a:r>
              <a:rPr lang="en-US" altLang="zh-CN" sz="1800" b="0" u="none" strike="noStrike" dirty="0">
                <a:solidFill>
                  <a:srgbClr val="000099"/>
                </a:solidFill>
                <a:latin typeface="Cambria" panose="02040503050406030204" pitchFamily="18" charset="0"/>
                <a:ea typeface="Cambria" panose="02040503050406030204" pitchFamily="18" charset="0"/>
              </a:rPr>
              <a:t> X rays instead of for each subline </a:t>
            </a:r>
            <a:r>
              <a:rPr lang="en-US" altLang="zh-CN" sz="1800" b="0" u="none" strike="noStrike" baseline="0" dirty="0">
                <a:solidFill>
                  <a:srgbClr val="000099"/>
                </a:solidFill>
                <a:latin typeface="Cambria" panose="02040503050406030204" pitchFamily="18" charset="0"/>
                <a:ea typeface="Cambria" panose="02040503050406030204" pitchFamily="18" charset="0"/>
              </a:rPr>
              <a:t>L</a:t>
            </a:r>
            <a:r>
              <a:rPr lang="en-US" altLang="zh-CN" sz="1800" b="0" u="none" strike="noStrike" baseline="-25000" dirty="0">
                <a:solidFill>
                  <a:srgbClr val="000099"/>
                </a:solidFill>
                <a:latin typeface="Cambria" panose="02040503050406030204" pitchFamily="18" charset="0"/>
                <a:ea typeface="Cambria" panose="02040503050406030204" pitchFamily="18" charset="0"/>
              </a:rPr>
              <a:t>β1, </a:t>
            </a:r>
            <a:r>
              <a:rPr lang="en-US" altLang="zh-CN" sz="1800" b="0" u="none" strike="noStrike" baseline="0" dirty="0">
                <a:solidFill>
                  <a:srgbClr val="000099"/>
                </a:solidFill>
                <a:latin typeface="Cambria" panose="02040503050406030204" pitchFamily="18" charset="0"/>
                <a:ea typeface="Cambria" panose="02040503050406030204" pitchFamily="18" charset="0"/>
              </a:rPr>
              <a:t>L</a:t>
            </a:r>
            <a:r>
              <a:rPr lang="en-US" altLang="zh-CN" sz="1800" b="0" u="none" strike="noStrike" baseline="-25000" dirty="0">
                <a:solidFill>
                  <a:srgbClr val="000099"/>
                </a:solidFill>
                <a:latin typeface="Cambria" panose="02040503050406030204" pitchFamily="18" charset="0"/>
                <a:ea typeface="Cambria" panose="02040503050406030204" pitchFamily="18" charset="0"/>
              </a:rPr>
              <a:t>β2, </a:t>
            </a:r>
            <a:r>
              <a:rPr lang="en-US" altLang="zh-CN" sz="1800" b="0" u="none" strike="noStrike" baseline="0" dirty="0">
                <a:solidFill>
                  <a:srgbClr val="000099"/>
                </a:solidFill>
                <a:latin typeface="Cambria" panose="02040503050406030204" pitchFamily="18" charset="0"/>
                <a:ea typeface="Cambria" panose="02040503050406030204" pitchFamily="18" charset="0"/>
              </a:rPr>
              <a:t>L</a:t>
            </a:r>
            <a:r>
              <a:rPr lang="en-US" altLang="zh-CN" sz="1800" b="0" u="none" strike="noStrike" baseline="-25000" dirty="0">
                <a:solidFill>
                  <a:srgbClr val="000099"/>
                </a:solidFill>
                <a:latin typeface="Cambria" panose="02040503050406030204" pitchFamily="18" charset="0"/>
                <a:ea typeface="Cambria" panose="02040503050406030204" pitchFamily="18" charset="0"/>
              </a:rPr>
              <a:t>β3, </a:t>
            </a:r>
            <a:r>
              <a:rPr lang="en-US" altLang="zh-CN" sz="1800" b="0" u="none" strike="noStrike" baseline="0" dirty="0">
                <a:solidFill>
                  <a:srgbClr val="000099"/>
                </a:solidFill>
                <a:latin typeface="Cambria" panose="02040503050406030204" pitchFamily="18" charset="0"/>
                <a:ea typeface="Cambria" panose="02040503050406030204" pitchFamily="18" charset="0"/>
              </a:rPr>
              <a:t>L</a:t>
            </a:r>
            <a:r>
              <a:rPr lang="en-US" altLang="zh-CN" sz="1800" b="0" u="none" strike="noStrike" baseline="-25000" dirty="0">
                <a:solidFill>
                  <a:srgbClr val="000099"/>
                </a:solidFill>
                <a:latin typeface="Cambria" panose="02040503050406030204" pitchFamily="18" charset="0"/>
                <a:ea typeface="Cambria" panose="02040503050406030204" pitchFamily="18" charset="0"/>
              </a:rPr>
              <a:t>β4</a:t>
            </a:r>
            <a:r>
              <a:rPr lang="en-US" altLang="zh-CN" sz="1800" b="0" u="none" strike="noStrike" dirty="0">
                <a:solidFill>
                  <a:srgbClr val="000099"/>
                </a:solidFill>
                <a:latin typeface="Cambria" panose="02040503050406030204" pitchFamily="18" charset="0"/>
                <a:ea typeface="Cambria" panose="02040503050406030204" pitchFamily="18" charset="0"/>
              </a:rPr>
              <a:t>, etc.</a:t>
            </a:r>
            <a:endParaRPr lang="en-US" dirty="0"/>
          </a:p>
          <a:p>
            <a:pPr algn="l"/>
            <a:r>
              <a:rPr lang="en-US" sz="1700" b="0" i="1" u="none" strike="noStrike" baseline="0" dirty="0">
                <a:solidFill>
                  <a:srgbClr val="006600"/>
                </a:solidFill>
                <a:latin typeface="Cambria" panose="02040503050406030204" pitchFamily="18" charset="0"/>
                <a:ea typeface="Cambria" panose="02040503050406030204" pitchFamily="18" charset="0"/>
              </a:rPr>
              <a:t>"The 241Am source used for this test is an open source, while the 152Eu source is encapsulated between two 60-μm thick Mylar tapes. The Mylar layer attenuates low-energy X-rays, but its impact diminishes for X rays above 10 keV. Additionally, the LEGe count rate was </a:t>
            </a:r>
            <a:r>
              <a:rPr lang="en-US" sz="1700" i="1" dirty="0">
                <a:solidFill>
                  <a:srgbClr val="006600"/>
                </a:solidFill>
                <a:latin typeface="Cambria" panose="02040503050406030204" pitchFamily="18" charset="0"/>
                <a:ea typeface="Cambria" panose="02040503050406030204" pitchFamily="18" charset="0"/>
              </a:rPr>
              <a:t>~</a:t>
            </a:r>
            <a:r>
              <a:rPr lang="en-US" sz="1700" b="0" i="1" u="none" strike="noStrike" baseline="0" dirty="0">
                <a:solidFill>
                  <a:srgbClr val="006600"/>
                </a:solidFill>
                <a:latin typeface="Cambria" panose="02040503050406030204" pitchFamily="18" charset="0"/>
                <a:ea typeface="Cambria" panose="02040503050406030204" pitchFamily="18" charset="0"/>
              </a:rPr>
              <a:t>3000 pps during the 152Eu test but only ~200 pps during the 241Am test, resulting in different DDAS dead time. Therefore, the 152Eu efficiency curve represents a lower limit, while the 241Am efficiency curve represents an ideal setting. The 60Ga experimental condition with a 1.5 </a:t>
            </a:r>
            <a:r>
              <a:rPr lang="en-US" altLang="zh-CN" sz="1700" b="0" i="1" u="none" strike="noStrike" baseline="0" dirty="0">
                <a:solidFill>
                  <a:srgbClr val="006600"/>
                </a:solidFill>
                <a:latin typeface="Cambria" panose="02040503050406030204" pitchFamily="18" charset="0"/>
                <a:ea typeface="Cambria" panose="02040503050406030204" pitchFamily="18" charset="0"/>
              </a:rPr>
              <a:t>μm thick collection foil </a:t>
            </a:r>
            <a:r>
              <a:rPr lang="en-US" sz="1700" b="0" i="1" u="none" strike="noStrike" baseline="0" dirty="0">
                <a:solidFill>
                  <a:srgbClr val="006600"/>
                </a:solidFill>
                <a:latin typeface="Cambria" panose="02040503050406030204" pitchFamily="18" charset="0"/>
                <a:ea typeface="Cambria" panose="02040503050406030204" pitchFamily="18" charset="0"/>
              </a:rPr>
              <a:t>is expected to fall between these two scenarios, and we estimate the X-ray efficiencies at 8.0 and 8.6 keV to be 6.5−7.4% and 7.0−7.8%, respectively."</a:t>
            </a:r>
          </a:p>
          <a:p>
            <a:pPr algn="l"/>
            <a:r>
              <a:rPr lang="en-US" dirty="0">
                <a:solidFill>
                  <a:srgbClr val="000099"/>
                </a:solidFill>
                <a:latin typeface="Cambria" panose="02040503050406030204" pitchFamily="18" charset="0"/>
                <a:ea typeface="Cambria" panose="02040503050406030204" pitchFamily="18" charset="0"/>
              </a:rPr>
              <a:t>A relative 10% un</a:t>
            </a:r>
            <a:r>
              <a:rPr lang="en-US" altLang="zh-CN" dirty="0">
                <a:solidFill>
                  <a:srgbClr val="000099"/>
                </a:solidFill>
                <a:latin typeface="Cambria" panose="02040503050406030204" pitchFamily="18" charset="0"/>
                <a:ea typeface="Cambria" panose="02040503050406030204" pitchFamily="18" charset="0"/>
              </a:rPr>
              <a:t>certainty on the efficiency is conservative, which is still small compared to the statistical uncertainty and the atomic data uncertainty explained in Section VI. The statistical uncertainty dominates even with a 20-day 9000-pps beam. If FRIB lives up to the rate calculator, that would mean 6 days of beam time.</a:t>
            </a:r>
            <a:endParaRPr lang="en-US" dirty="0">
              <a:solidFill>
                <a:srgbClr val="000099"/>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42801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FCAD7B-3911-48B5-B650-B5074BC7C522}"/>
              </a:ext>
            </a:extLst>
          </p:cNvPr>
          <p:cNvSpPr txBox="1"/>
          <p:nvPr/>
        </p:nvSpPr>
        <p:spPr>
          <a:xfrm>
            <a:off x="0" y="0"/>
            <a:ext cx="9144000" cy="2031325"/>
          </a:xfrm>
          <a:prstGeom prst="rect">
            <a:avLst/>
          </a:prstGeom>
          <a:noFill/>
        </p:spPr>
        <p:txBody>
          <a:bodyPr wrap="square">
            <a:spAutoFit/>
          </a:bodyPr>
          <a:lstStyle/>
          <a:p>
            <a:pPr algn="l"/>
            <a:r>
              <a:rPr lang="en-US" sz="1800" i="1" dirty="0">
                <a:solidFill>
                  <a:srgbClr val="006600"/>
                </a:solidFill>
                <a:latin typeface="Cambria" panose="02040503050406030204" pitchFamily="18" charset="0"/>
                <a:ea typeface="Cambria" panose="02040503050406030204" pitchFamily="18" charset="0"/>
              </a:rPr>
              <a:t>Section </a:t>
            </a:r>
            <a:r>
              <a:rPr lang="en-US" sz="1800" b="0" i="1" u="none" strike="noStrike" baseline="0" dirty="0">
                <a:solidFill>
                  <a:srgbClr val="006600"/>
                </a:solidFill>
                <a:latin typeface="Cambria" panose="02040503050406030204" pitchFamily="18" charset="0"/>
                <a:ea typeface="Cambria" panose="02040503050406030204" pitchFamily="18" charset="0"/>
              </a:rPr>
              <a:t>IV C: "The typical leakage currents of the two XtRa detectors are below 20 </a:t>
            </a:r>
            <a:r>
              <a:rPr lang="en-US" sz="1800" b="0" i="1" u="none" strike="noStrike" baseline="0" dirty="0" err="1">
                <a:solidFill>
                  <a:srgbClr val="006600"/>
                </a:solidFill>
                <a:latin typeface="Cambria" panose="02040503050406030204" pitchFamily="18" charset="0"/>
                <a:ea typeface="Cambria" panose="02040503050406030204" pitchFamily="18" charset="0"/>
              </a:rPr>
              <a:t>pA</a:t>
            </a:r>
            <a:r>
              <a:rPr lang="en-US" sz="1800" b="0" i="1" u="none" strike="noStrike" baseline="0" dirty="0">
                <a:solidFill>
                  <a:srgbClr val="006600"/>
                </a:solidFill>
                <a:latin typeface="Cambria" panose="02040503050406030204" pitchFamily="18" charset="0"/>
                <a:ea typeface="Cambria" panose="02040503050406030204" pitchFamily="18" charset="0"/>
              </a:rPr>
              <a:t> and below 100 </a:t>
            </a:r>
            <a:r>
              <a:rPr lang="en-US" sz="1800" b="0" i="1" u="none" strike="noStrike" baseline="0" dirty="0" err="1">
                <a:solidFill>
                  <a:srgbClr val="006600"/>
                </a:solidFill>
                <a:latin typeface="Cambria" panose="02040503050406030204" pitchFamily="18" charset="0"/>
                <a:ea typeface="Cambria" panose="02040503050406030204" pitchFamily="18" charset="0"/>
              </a:rPr>
              <a:t>pA</a:t>
            </a:r>
            <a:r>
              <a:rPr lang="en-US" sz="1800" b="0" i="1" u="none" strike="noStrike" baseline="0" dirty="0">
                <a:solidFill>
                  <a:srgbClr val="006600"/>
                </a:solidFill>
                <a:latin typeface="Cambria" panose="02040503050406030204" pitchFamily="18" charset="0"/>
                <a:ea typeface="Cambria" panose="02040503050406030204" pitchFamily="18" charset="0"/>
              </a:rPr>
              <a:t> for LEGe."</a:t>
            </a:r>
          </a:p>
          <a:p>
            <a:pPr algn="l"/>
            <a:r>
              <a:rPr lang="en-US" altLang="zh-CN" sz="1800" dirty="0">
                <a:solidFill>
                  <a:srgbClr val="000000"/>
                </a:solidFill>
              </a:rPr>
              <a:t>How do you now that? Have you measured that? I doubt it....</a:t>
            </a:r>
          </a:p>
          <a:p>
            <a:pPr algn="l"/>
            <a:r>
              <a:rPr lang="en-US" altLang="zh-CN" sz="1800" dirty="0">
                <a:solidFill>
                  <a:srgbClr val="000000"/>
                </a:solidFill>
              </a:rPr>
              <a:t>again, have you checked the leakage current on the LEGe?</a:t>
            </a:r>
          </a:p>
          <a:p>
            <a:pPr algn="l"/>
            <a:endParaRPr lang="en-US" dirty="0">
              <a:solidFill>
                <a:srgbClr val="000000"/>
              </a:solidFill>
            </a:endParaRPr>
          </a:p>
          <a:p>
            <a:pPr algn="l"/>
            <a:r>
              <a:rPr lang="en-US" dirty="0">
                <a:solidFill>
                  <a:srgbClr val="000099"/>
                </a:solidFill>
                <a:latin typeface="Cambria" panose="02040503050406030204" pitchFamily="18" charset="0"/>
                <a:ea typeface="Cambria" panose="02040503050406030204" pitchFamily="18" charset="0"/>
              </a:rPr>
              <a:t>See the next 8 plots. For a year, we have diligently documented all key operating parameters, including leakage currents.</a:t>
            </a:r>
          </a:p>
        </p:txBody>
      </p:sp>
      <p:pic>
        <p:nvPicPr>
          <p:cNvPr id="4" name="Picture 3">
            <a:extLst>
              <a:ext uri="{FF2B5EF4-FFF2-40B4-BE49-F238E27FC236}">
                <a16:creationId xmlns:a16="http://schemas.microsoft.com/office/drawing/2014/main" id="{E2E76625-9D30-4FEC-9776-65308754AA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56000"/>
            <a:ext cx="9144000" cy="3302000"/>
          </a:xfrm>
          <a:prstGeom prst="rect">
            <a:avLst/>
          </a:prstGeom>
        </p:spPr>
      </p:pic>
      <p:sp>
        <p:nvSpPr>
          <p:cNvPr id="5" name="TextBox 4">
            <a:extLst>
              <a:ext uri="{FF2B5EF4-FFF2-40B4-BE49-F238E27FC236}">
                <a16:creationId xmlns:a16="http://schemas.microsoft.com/office/drawing/2014/main" id="{CD35D424-147C-4C1A-9287-C9F06E3B23D5}"/>
              </a:ext>
            </a:extLst>
          </p:cNvPr>
          <p:cNvSpPr txBox="1"/>
          <p:nvPr/>
        </p:nvSpPr>
        <p:spPr>
          <a:xfrm>
            <a:off x="7063850" y="2830731"/>
            <a:ext cx="835550" cy="646331"/>
          </a:xfrm>
          <a:prstGeom prst="rect">
            <a:avLst/>
          </a:prstGeom>
          <a:noFill/>
        </p:spPr>
        <p:txBody>
          <a:bodyPr wrap="none" rtlCol="0">
            <a:spAutoFit/>
          </a:bodyPr>
          <a:lstStyle/>
          <a:p>
            <a:pPr algn="ctr"/>
            <a:r>
              <a:rPr lang="en-US" dirty="0">
                <a:solidFill>
                  <a:srgbClr val="00B0F0"/>
                </a:solidFill>
              </a:rPr>
              <a:t>July</a:t>
            </a:r>
          </a:p>
          <a:p>
            <a:pPr algn="ctr"/>
            <a:r>
              <a:rPr lang="en-US" dirty="0">
                <a:solidFill>
                  <a:srgbClr val="00B0F0"/>
                </a:solidFill>
              </a:rPr>
              <a:t>outage</a:t>
            </a:r>
          </a:p>
        </p:txBody>
      </p:sp>
      <p:sp>
        <p:nvSpPr>
          <p:cNvPr id="6" name="TextBox 5">
            <a:extLst>
              <a:ext uri="{FF2B5EF4-FFF2-40B4-BE49-F238E27FC236}">
                <a16:creationId xmlns:a16="http://schemas.microsoft.com/office/drawing/2014/main" id="{BEB7CB9F-AB92-4014-9EFD-5B78396BB353}"/>
              </a:ext>
            </a:extLst>
          </p:cNvPr>
          <p:cNvSpPr txBox="1"/>
          <p:nvPr/>
        </p:nvSpPr>
        <p:spPr>
          <a:xfrm>
            <a:off x="7899400" y="2830732"/>
            <a:ext cx="835550" cy="646331"/>
          </a:xfrm>
          <a:prstGeom prst="rect">
            <a:avLst/>
          </a:prstGeom>
          <a:noFill/>
        </p:spPr>
        <p:txBody>
          <a:bodyPr wrap="none" rtlCol="0">
            <a:spAutoFit/>
          </a:bodyPr>
          <a:lstStyle/>
          <a:p>
            <a:pPr algn="ctr"/>
            <a:r>
              <a:rPr lang="en-US" dirty="0">
                <a:solidFill>
                  <a:srgbClr val="00B0F0"/>
                </a:solidFill>
              </a:rPr>
              <a:t>August</a:t>
            </a:r>
          </a:p>
          <a:p>
            <a:pPr algn="ctr"/>
            <a:r>
              <a:rPr lang="en-US" dirty="0">
                <a:solidFill>
                  <a:srgbClr val="00B0F0"/>
                </a:solidFill>
              </a:rPr>
              <a:t>outage</a:t>
            </a:r>
          </a:p>
        </p:txBody>
      </p:sp>
      <p:sp>
        <p:nvSpPr>
          <p:cNvPr id="7" name="TextBox 6">
            <a:extLst>
              <a:ext uri="{FF2B5EF4-FFF2-40B4-BE49-F238E27FC236}">
                <a16:creationId xmlns:a16="http://schemas.microsoft.com/office/drawing/2014/main" id="{BE05450D-103B-49AB-8416-0E47EC1AC3A0}"/>
              </a:ext>
            </a:extLst>
          </p:cNvPr>
          <p:cNvSpPr txBox="1"/>
          <p:nvPr/>
        </p:nvSpPr>
        <p:spPr>
          <a:xfrm>
            <a:off x="957339" y="2830730"/>
            <a:ext cx="881973" cy="646331"/>
          </a:xfrm>
          <a:prstGeom prst="rect">
            <a:avLst/>
          </a:prstGeom>
          <a:noFill/>
        </p:spPr>
        <p:txBody>
          <a:bodyPr wrap="none" rtlCol="0">
            <a:spAutoFit/>
          </a:bodyPr>
          <a:lstStyle/>
          <a:p>
            <a:pPr algn="ctr"/>
            <a:r>
              <a:rPr lang="en-US" altLang="zh-CN" dirty="0">
                <a:solidFill>
                  <a:srgbClr val="00B0F0"/>
                </a:solidFill>
              </a:rPr>
              <a:t>End of</a:t>
            </a:r>
          </a:p>
          <a:p>
            <a:pPr algn="ctr"/>
            <a:r>
              <a:rPr lang="en-US" dirty="0">
                <a:solidFill>
                  <a:srgbClr val="00B0F0"/>
                </a:solidFill>
              </a:rPr>
              <a:t>E21010</a:t>
            </a:r>
          </a:p>
        </p:txBody>
      </p:sp>
      <p:sp>
        <p:nvSpPr>
          <p:cNvPr id="8" name="TextBox 7">
            <a:extLst>
              <a:ext uri="{FF2B5EF4-FFF2-40B4-BE49-F238E27FC236}">
                <a16:creationId xmlns:a16="http://schemas.microsoft.com/office/drawing/2014/main" id="{07460C71-22E7-42E3-B82D-DB2FBE714B3F}"/>
              </a:ext>
            </a:extLst>
          </p:cNvPr>
          <p:cNvSpPr txBox="1"/>
          <p:nvPr/>
        </p:nvSpPr>
        <p:spPr>
          <a:xfrm>
            <a:off x="1873330" y="2830730"/>
            <a:ext cx="1361398" cy="646331"/>
          </a:xfrm>
          <a:prstGeom prst="rect">
            <a:avLst/>
          </a:prstGeom>
          <a:noFill/>
        </p:spPr>
        <p:txBody>
          <a:bodyPr wrap="none" rtlCol="0">
            <a:spAutoFit/>
          </a:bodyPr>
          <a:lstStyle/>
          <a:p>
            <a:pPr algn="ctr"/>
            <a:r>
              <a:rPr lang="en-US" altLang="zh-CN" dirty="0">
                <a:solidFill>
                  <a:srgbClr val="00B0F0"/>
                </a:solidFill>
              </a:rPr>
              <a:t>Move into</a:t>
            </a:r>
          </a:p>
          <a:p>
            <a:pPr algn="ctr"/>
            <a:r>
              <a:rPr lang="en-US" altLang="zh-CN" dirty="0">
                <a:solidFill>
                  <a:srgbClr val="00B0F0"/>
                </a:solidFill>
              </a:rPr>
              <a:t>Test location</a:t>
            </a:r>
            <a:endParaRPr lang="en-US" dirty="0">
              <a:solidFill>
                <a:srgbClr val="00B0F0"/>
              </a:solidFill>
            </a:endParaRPr>
          </a:p>
        </p:txBody>
      </p:sp>
    </p:spTree>
    <p:extLst>
      <p:ext uri="{BB962C8B-B14F-4D97-AF65-F5344CB8AC3E}">
        <p14:creationId xmlns:p14="http://schemas.microsoft.com/office/powerpoint/2010/main" val="387528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61D5B6-7D17-4302-8E40-2F74F32E44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 y="0"/>
            <a:ext cx="8778240" cy="6858000"/>
          </a:xfrm>
          <a:prstGeom prst="rect">
            <a:avLst/>
          </a:prstGeom>
        </p:spPr>
      </p:pic>
      <p:sp>
        <p:nvSpPr>
          <p:cNvPr id="3" name="TextBox 2">
            <a:extLst>
              <a:ext uri="{FF2B5EF4-FFF2-40B4-BE49-F238E27FC236}">
                <a16:creationId xmlns:a16="http://schemas.microsoft.com/office/drawing/2014/main" id="{DCA9B731-A928-4287-8249-F3C94F4155A7}"/>
              </a:ext>
            </a:extLst>
          </p:cNvPr>
          <p:cNvSpPr txBox="1"/>
          <p:nvPr/>
        </p:nvSpPr>
        <p:spPr>
          <a:xfrm>
            <a:off x="6070600" y="292099"/>
            <a:ext cx="835550" cy="646331"/>
          </a:xfrm>
          <a:prstGeom prst="rect">
            <a:avLst/>
          </a:prstGeom>
          <a:noFill/>
        </p:spPr>
        <p:txBody>
          <a:bodyPr wrap="none" rtlCol="0">
            <a:spAutoFit/>
          </a:bodyPr>
          <a:lstStyle/>
          <a:p>
            <a:pPr algn="ctr"/>
            <a:r>
              <a:rPr lang="en-US" dirty="0">
                <a:solidFill>
                  <a:srgbClr val="00B0F0"/>
                </a:solidFill>
              </a:rPr>
              <a:t>July</a:t>
            </a:r>
          </a:p>
          <a:p>
            <a:pPr algn="ctr"/>
            <a:r>
              <a:rPr lang="en-US" dirty="0">
                <a:solidFill>
                  <a:srgbClr val="00B0F0"/>
                </a:solidFill>
              </a:rPr>
              <a:t>outage</a:t>
            </a:r>
          </a:p>
        </p:txBody>
      </p:sp>
      <p:sp>
        <p:nvSpPr>
          <p:cNvPr id="4" name="TextBox 3">
            <a:extLst>
              <a:ext uri="{FF2B5EF4-FFF2-40B4-BE49-F238E27FC236}">
                <a16:creationId xmlns:a16="http://schemas.microsoft.com/office/drawing/2014/main" id="{4AD57AA1-79E6-4BA8-8155-FFF404628509}"/>
              </a:ext>
            </a:extLst>
          </p:cNvPr>
          <p:cNvSpPr txBox="1"/>
          <p:nvPr/>
        </p:nvSpPr>
        <p:spPr>
          <a:xfrm>
            <a:off x="7035800" y="292100"/>
            <a:ext cx="835550" cy="646331"/>
          </a:xfrm>
          <a:prstGeom prst="rect">
            <a:avLst/>
          </a:prstGeom>
          <a:noFill/>
        </p:spPr>
        <p:txBody>
          <a:bodyPr wrap="none" rtlCol="0">
            <a:spAutoFit/>
          </a:bodyPr>
          <a:lstStyle/>
          <a:p>
            <a:pPr algn="ctr"/>
            <a:r>
              <a:rPr lang="en-US" dirty="0">
                <a:solidFill>
                  <a:srgbClr val="00B0F0"/>
                </a:solidFill>
              </a:rPr>
              <a:t>August</a:t>
            </a:r>
          </a:p>
          <a:p>
            <a:pPr algn="ctr"/>
            <a:r>
              <a:rPr lang="en-US" dirty="0">
                <a:solidFill>
                  <a:srgbClr val="00B0F0"/>
                </a:solidFill>
              </a:rPr>
              <a:t>outage</a:t>
            </a:r>
          </a:p>
        </p:txBody>
      </p:sp>
    </p:spTree>
    <p:extLst>
      <p:ext uri="{BB962C8B-B14F-4D97-AF65-F5344CB8AC3E}">
        <p14:creationId xmlns:p14="http://schemas.microsoft.com/office/powerpoint/2010/main" val="32576870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TotalTime>
  <Words>3098</Words>
  <Application>Microsoft Office PowerPoint</Application>
  <PresentationFormat>On-screen Show (4:3)</PresentationFormat>
  <Paragraphs>138</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 (Body)</vt:lpstr>
      <vt:lpstr>CMR10</vt: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lijie sun</dc:creator>
  <cp:lastModifiedBy>lijie sun</cp:lastModifiedBy>
  <cp:revision>36</cp:revision>
  <dcterms:created xsi:type="dcterms:W3CDTF">2024-10-19T22:24:52Z</dcterms:created>
  <dcterms:modified xsi:type="dcterms:W3CDTF">2024-10-20T20:40:30Z</dcterms:modified>
</cp:coreProperties>
</file>