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sldIdLst>
    <p:sldId id="256" r:id="rId3"/>
    <p:sldId id="698" r:id="rId4"/>
    <p:sldId id="703" r:id="rId5"/>
    <p:sldId id="676" r:id="rId6"/>
    <p:sldId id="692" r:id="rId7"/>
    <p:sldId id="695" r:id="rId8"/>
    <p:sldId id="696" r:id="rId9"/>
    <p:sldId id="690" r:id="rId10"/>
    <p:sldId id="697" r:id="rId11"/>
    <p:sldId id="693" r:id="rId12"/>
    <p:sldId id="699" r:id="rId13"/>
    <p:sldId id="700" r:id="rId14"/>
    <p:sldId id="702" r:id="rId15"/>
    <p:sldId id="701" r:id="rId16"/>
    <p:sldId id="705" r:id="rId17"/>
    <p:sldId id="70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CCCC"/>
    <a:srgbClr val="CCFFCC"/>
    <a:srgbClr val="CCFF99"/>
    <a:srgbClr val="FFFFCC"/>
    <a:srgbClr val="80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199" autoAdjust="0"/>
  </p:normalViewPr>
  <p:slideViewPr>
    <p:cSldViewPr snapToGrid="0">
      <p:cViewPr varScale="1">
        <p:scale>
          <a:sx n="64" d="100"/>
          <a:sy n="64" d="100"/>
        </p:scale>
        <p:origin x="67" y="3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29E60D-13AE-48E9-97B6-BE3110CE266C}" type="datetimeFigureOut">
              <a:rPr lang="en-US" smtClean="0"/>
              <a:t>11/24/2024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309D56-12FE-4AD5-BF64-0445239676AA}" type="slidenum">
              <a:rPr lang="en-US" smtClean="0"/>
              <a:t>‹#›</a:t>
            </a:fld>
            <a:endParaRPr lang="en-US"/>
          </a:p>
        </p:txBody>
      </p:sp>
    </p:spTree>
    <p:extLst>
      <p:ext uri="{BB962C8B-B14F-4D97-AF65-F5344CB8AC3E}">
        <p14:creationId xmlns:p14="http://schemas.microsoft.com/office/powerpoint/2010/main" val="1668765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nds.iaea.org/public/ensdf_pg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F0F6FC"/>
                </a:solidFill>
                <a:effectLst/>
                <a:latin typeface="-apple-system"/>
              </a:rPr>
              <a:t>GLSC (Gamma to Level Scheme Computation) is a Java code for fitting gammas to obtain level energies and calculating level feedings, and also calculating absolute gamma emission probabilities from decay. It is an alternative to the GTOL and GABS Fortran code combined, with lots of improvements and new interactive features and options for user to control the fitting parameters. GLSC is part of the </a:t>
            </a:r>
            <a:r>
              <a:rPr lang="en-US" b="0" i="0" u="sng" dirty="0">
                <a:effectLst/>
                <a:latin typeface="-apple-system"/>
                <a:hlinkClick r:id="rId3"/>
              </a:rPr>
              <a:t>ENSDF Analysis and Utility Programs</a:t>
            </a:r>
            <a:r>
              <a:rPr lang="en-US" b="0" i="0" dirty="0">
                <a:solidFill>
                  <a:srgbClr val="F0F6FC"/>
                </a:solidFill>
                <a:effectLst/>
                <a:latin typeface="-apple-system"/>
              </a:rPr>
              <a:t>.</a:t>
            </a:r>
            <a:endParaRPr lang="en-US" dirty="0"/>
          </a:p>
        </p:txBody>
      </p:sp>
    </p:spTree>
    <p:extLst>
      <p:ext uri="{BB962C8B-B14F-4D97-AF65-F5344CB8AC3E}">
        <p14:creationId xmlns:p14="http://schemas.microsoft.com/office/powerpoint/2010/main" val="2423841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8022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309D56-12FE-4AD5-BF64-0445239676AA}" type="slidenum">
              <a:rPr lang="en-US" smtClean="0"/>
              <a:t>10</a:t>
            </a:fld>
            <a:endParaRPr lang="en-US"/>
          </a:p>
        </p:txBody>
      </p:sp>
    </p:spTree>
    <p:extLst>
      <p:ext uri="{BB962C8B-B14F-4D97-AF65-F5344CB8AC3E}">
        <p14:creationId xmlns:p14="http://schemas.microsoft.com/office/powerpoint/2010/main" val="2046085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309D56-12FE-4AD5-BF64-0445239676AA}" type="slidenum">
              <a:rPr lang="en-US" smtClean="0"/>
              <a:t>11</a:t>
            </a:fld>
            <a:endParaRPr lang="en-US"/>
          </a:p>
        </p:txBody>
      </p:sp>
    </p:spTree>
    <p:extLst>
      <p:ext uri="{BB962C8B-B14F-4D97-AF65-F5344CB8AC3E}">
        <p14:creationId xmlns:p14="http://schemas.microsoft.com/office/powerpoint/2010/main" val="2186546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309D56-12FE-4AD5-BF64-0445239676AA}" type="slidenum">
              <a:rPr lang="en-US" smtClean="0"/>
              <a:t>12</a:t>
            </a:fld>
            <a:endParaRPr lang="en-US"/>
          </a:p>
        </p:txBody>
      </p:sp>
    </p:spTree>
    <p:extLst>
      <p:ext uri="{BB962C8B-B14F-4D97-AF65-F5344CB8AC3E}">
        <p14:creationId xmlns:p14="http://schemas.microsoft.com/office/powerpoint/2010/main" val="2385924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4CB41D-1068-46CA-8574-C105835C06C7}"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463609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CB41D-1068-46CA-8574-C105835C06C7}"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291307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CB41D-1068-46CA-8574-C105835C06C7}"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991126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p:spTree>
      <p:nvGrpSpPr>
        <p:cNvPr id="1" name=""/>
        <p:cNvGrpSpPr/>
        <p:nvPr/>
      </p:nvGrpSpPr>
      <p:grpSpPr>
        <a:xfrm>
          <a:off x="0" y="0"/>
          <a:ext cx="0" cy="0"/>
          <a:chOff x="0" y="0"/>
          <a:chExt cx="0" cy="0"/>
        </a:xfrm>
      </p:grpSpPr>
      <p:pic>
        <p:nvPicPr>
          <p:cNvPr id="4" name="Picture 4" descr="ppt_bkg1.png"/>
          <p:cNvPicPr>
            <a:picLocks noChangeAspect="1"/>
          </p:cNvPicPr>
          <p:nvPr/>
        </p:nvPicPr>
        <p:blipFill>
          <a:blip r:embed="rId2" cstate="print"/>
          <a:srcRect t="2948"/>
          <a:stretch>
            <a:fillRect/>
          </a:stretch>
        </p:blipFill>
        <p:spPr bwMode="auto">
          <a:xfrm>
            <a:off x="71062" y="0"/>
            <a:ext cx="9001881" cy="6655828"/>
          </a:xfrm>
          <a:prstGeom prst="rect">
            <a:avLst/>
          </a:prstGeom>
          <a:noFill/>
          <a:ln w="9525">
            <a:noFill/>
            <a:miter lim="800000"/>
            <a:headEnd/>
            <a:tailEnd/>
          </a:ln>
        </p:spPr>
      </p:pic>
      <p:sp>
        <p:nvSpPr>
          <p:cNvPr id="5" name="Text Box 5"/>
          <p:cNvSpPr txBox="1">
            <a:spLocks noChangeArrowheads="1"/>
          </p:cNvSpPr>
          <p:nvPr/>
        </p:nvSpPr>
        <p:spPr bwMode="auto">
          <a:xfrm>
            <a:off x="638024" y="1238250"/>
            <a:ext cx="7489976" cy="453926"/>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86447" tIns="43223" rIns="86447" bIns="43223">
            <a:spAutoFit/>
          </a:bodyPr>
          <a:lstStyle/>
          <a:p>
            <a:pPr defTabSz="456996" eaLnBrk="0" hangingPunct="0">
              <a:lnSpc>
                <a:spcPct val="90000"/>
              </a:lnSpc>
              <a:defRPr/>
            </a:pPr>
            <a:endParaRPr lang="en-US" sz="2600" dirty="0">
              <a:latin typeface="Helvetica" pitchFamily="-107" charset="0"/>
              <a:ea typeface="ヒラギノ角ゴ Pro W3" pitchFamily="-107" charset="-128"/>
              <a:cs typeface="Arial" charset="0"/>
            </a:endParaRPr>
          </a:p>
        </p:txBody>
      </p:sp>
      <p:sp>
        <p:nvSpPr>
          <p:cNvPr id="9" name="Subtitle 2"/>
          <p:cNvSpPr>
            <a:spLocks noGrp="1"/>
          </p:cNvSpPr>
          <p:nvPr>
            <p:ph type="subTitle" idx="1"/>
          </p:nvPr>
        </p:nvSpPr>
        <p:spPr>
          <a:xfrm>
            <a:off x="1524000" y="4071938"/>
            <a:ext cx="6096000" cy="1143000"/>
          </a:xfrm>
        </p:spPr>
        <p:txBody>
          <a:bodyPr/>
          <a:lstStyle>
            <a:lvl1pPr marL="0" indent="0" algn="ctr">
              <a:buNone/>
              <a:defRPr/>
            </a:lvl1pPr>
            <a:lvl2pPr marL="432235" indent="0" algn="ctr">
              <a:buNone/>
              <a:defRPr/>
            </a:lvl2pPr>
            <a:lvl3pPr marL="864469" indent="0" algn="ctr">
              <a:buNone/>
              <a:defRPr/>
            </a:lvl3pPr>
            <a:lvl4pPr marL="1296702" indent="0" algn="ctr">
              <a:buNone/>
              <a:defRPr/>
            </a:lvl4pPr>
            <a:lvl5pPr marL="1728938" indent="0" algn="ctr">
              <a:buNone/>
              <a:defRPr/>
            </a:lvl5pPr>
            <a:lvl6pPr marL="2161172" indent="0" algn="ctr">
              <a:buNone/>
              <a:defRPr/>
            </a:lvl6pPr>
            <a:lvl7pPr marL="2593406" indent="0" algn="ctr">
              <a:buNone/>
              <a:defRPr/>
            </a:lvl7pPr>
            <a:lvl8pPr marL="3025640" indent="0" algn="ctr">
              <a:buNone/>
              <a:defRPr/>
            </a:lvl8pPr>
            <a:lvl9pPr marL="3457874" indent="0" algn="ctr">
              <a:buNone/>
              <a:defRPr/>
            </a:lvl9pPr>
          </a:lstStyle>
          <a:p>
            <a:r>
              <a:rPr lang="en-US"/>
              <a:t>Click to edit Master subtitle style</a:t>
            </a:r>
            <a:endParaRPr lang="en-US" dirty="0"/>
          </a:p>
        </p:txBody>
      </p:sp>
      <p:sp>
        <p:nvSpPr>
          <p:cNvPr id="7" name="Rectangle 2"/>
          <p:cNvSpPr>
            <a:spLocks noGrp="1" noChangeArrowheads="1"/>
          </p:cNvSpPr>
          <p:nvPr>
            <p:ph type="title"/>
          </p:nvPr>
        </p:nvSpPr>
        <p:spPr bwMode="auto">
          <a:xfrm>
            <a:off x="71438" y="3143254"/>
            <a:ext cx="9001124" cy="486668"/>
          </a:xfrm>
          <a:prstGeom prst="rect">
            <a:avLst/>
          </a:prstGeom>
          <a:noFill/>
          <a:ln w="12700">
            <a:noFill/>
            <a:miter lim="800000"/>
            <a:headEnd/>
            <a:tailEnd/>
          </a:ln>
        </p:spPr>
        <p:txBody>
          <a:bodyPr lIns="56061" tIns="22425" rIns="56061" bIns="22425"/>
          <a:lstStyle/>
          <a:p>
            <a:pPr lvl="0"/>
            <a:r>
              <a:rPr lang="en-US"/>
              <a:t>Click to edit Master title style</a:t>
            </a:r>
            <a:endParaRPr lang="en-US" dirty="0"/>
          </a:p>
        </p:txBody>
      </p:sp>
      <p:sp>
        <p:nvSpPr>
          <p:cNvPr id="6" name="TextBox 5"/>
          <p:cNvSpPr txBox="1"/>
          <p:nvPr/>
        </p:nvSpPr>
        <p:spPr>
          <a:xfrm>
            <a:off x="-152400" y="6387148"/>
            <a:ext cx="9448800" cy="348941"/>
          </a:xfrm>
          <a:prstGeom prst="rect">
            <a:avLst/>
          </a:prstGeom>
          <a:noFill/>
        </p:spPr>
        <p:txBody>
          <a:bodyPr wrap="square" lIns="86486" tIns="43243" rIns="86486" bIns="43243" rtlCol="0">
            <a:spAutoFit/>
          </a:bodyPr>
          <a:lstStyle/>
          <a:p>
            <a:pPr algn="ctr"/>
            <a:r>
              <a:rPr lang="en-US" sz="850" kern="1200" dirty="0">
                <a:solidFill>
                  <a:schemeClr val="tx1"/>
                </a:solidFill>
                <a:latin typeface="+mn-lt"/>
                <a:ea typeface="ヒラギノ角ゴ Pro W3"/>
                <a:cs typeface="ヒラギノ角ゴ Pro W3"/>
              </a:rPr>
              <a:t>This material is based upon work supported by the U.S. Department of Energy Office of Science under Cooperative Agreement DE-SC0000661, the State of Michigan and</a:t>
            </a:r>
            <a:r>
              <a:rPr lang="en-US" sz="850" kern="1200" baseline="0" dirty="0">
                <a:solidFill>
                  <a:schemeClr val="tx1"/>
                </a:solidFill>
                <a:latin typeface="+mn-lt"/>
                <a:ea typeface="ヒラギノ角ゴ Pro W3"/>
                <a:cs typeface="ヒラギノ角ゴ Pro W3"/>
              </a:rPr>
              <a:t> Michigan </a:t>
            </a:r>
          </a:p>
          <a:p>
            <a:pPr algn="ctr"/>
            <a:r>
              <a:rPr lang="en-US" sz="850" kern="1200" baseline="0" dirty="0">
                <a:solidFill>
                  <a:schemeClr val="tx1"/>
                </a:solidFill>
                <a:latin typeface="+mn-lt"/>
                <a:ea typeface="ヒラギノ角ゴ Pro W3"/>
                <a:cs typeface="ヒラギノ角ゴ Pro W3"/>
              </a:rPr>
              <a:t>  State University. </a:t>
            </a:r>
            <a:r>
              <a:rPr lang="en-US" sz="850" kern="1200" dirty="0">
                <a:solidFill>
                  <a:schemeClr val="tx1"/>
                </a:solidFill>
                <a:latin typeface="+mn-lt"/>
                <a:ea typeface="ヒラギノ角ゴ Pro W3"/>
                <a:cs typeface="ヒラギノ角ゴ Pro W3"/>
              </a:rPr>
              <a:t>Michigan State University operates FRIB as a DOE Office of Science National User Facility in support of the mission of the Office of Nuclear Physics.</a:t>
            </a:r>
          </a:p>
        </p:txBody>
      </p:sp>
      <p:sp>
        <p:nvSpPr>
          <p:cNvPr id="10" name="Rectangle 9"/>
          <p:cNvSpPr/>
          <p:nvPr/>
        </p:nvSpPr>
        <p:spPr>
          <a:xfrm>
            <a:off x="3011412" y="415238"/>
            <a:ext cx="2743200" cy="209994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1900" y="471295"/>
            <a:ext cx="1600200" cy="2043892"/>
          </a:xfrm>
          <a:prstGeom prst="rect">
            <a:avLst/>
          </a:prstGeom>
        </p:spPr>
      </p:pic>
      <p:sp>
        <p:nvSpPr>
          <p:cNvPr id="12" name="TextBox 11"/>
          <p:cNvSpPr txBox="1"/>
          <p:nvPr userDrawn="1"/>
        </p:nvSpPr>
        <p:spPr>
          <a:xfrm>
            <a:off x="-152400" y="6387148"/>
            <a:ext cx="9448800" cy="348941"/>
          </a:xfrm>
          <a:prstGeom prst="rect">
            <a:avLst/>
          </a:prstGeom>
          <a:noFill/>
        </p:spPr>
        <p:txBody>
          <a:bodyPr wrap="square" lIns="86486" tIns="43243" rIns="86486" bIns="43243" rtlCol="0">
            <a:spAutoFit/>
          </a:bodyPr>
          <a:lstStyle/>
          <a:p>
            <a:pPr algn="ctr"/>
            <a:r>
              <a:rPr lang="en-US" sz="850" kern="1200" dirty="0">
                <a:solidFill>
                  <a:schemeClr val="tx1"/>
                </a:solidFill>
                <a:latin typeface="+mn-lt"/>
                <a:ea typeface="ヒラギノ角ゴ Pro W3"/>
                <a:cs typeface="ヒラギノ角ゴ Pro W3"/>
              </a:rPr>
              <a:t>This material is based upon work supported by the U.S. Department of Energy Office of Science under Cooperative Agreement DE-SC0000661, the State of Michigan and</a:t>
            </a:r>
            <a:r>
              <a:rPr lang="en-US" sz="850" kern="1200" baseline="0" dirty="0">
                <a:solidFill>
                  <a:schemeClr val="tx1"/>
                </a:solidFill>
                <a:latin typeface="+mn-lt"/>
                <a:ea typeface="ヒラギノ角ゴ Pro W3"/>
                <a:cs typeface="ヒラギノ角ゴ Pro W3"/>
              </a:rPr>
              <a:t> Michigan </a:t>
            </a:r>
          </a:p>
          <a:p>
            <a:pPr algn="ctr"/>
            <a:r>
              <a:rPr lang="en-US" sz="850" kern="1200" baseline="0" dirty="0">
                <a:solidFill>
                  <a:schemeClr val="tx1"/>
                </a:solidFill>
                <a:latin typeface="+mn-lt"/>
                <a:ea typeface="ヒラギノ角ゴ Pro W3"/>
                <a:cs typeface="ヒラギノ角ゴ Pro W3"/>
              </a:rPr>
              <a:t>  State University. </a:t>
            </a:r>
            <a:r>
              <a:rPr lang="en-US" sz="850" kern="1200" dirty="0">
                <a:solidFill>
                  <a:schemeClr val="tx1"/>
                </a:solidFill>
                <a:latin typeface="+mn-lt"/>
                <a:ea typeface="ヒラギノ角ゴ Pro W3"/>
                <a:cs typeface="ヒラギノ角ゴ Pro W3"/>
              </a:rPr>
              <a:t>Michigan State University operates FRIB as a DOE Office of Science National User Facility in support of the mission of the Office of Nuclear Physics.</a:t>
            </a:r>
          </a:p>
        </p:txBody>
      </p:sp>
      <p:sp>
        <p:nvSpPr>
          <p:cNvPr id="13" name="Rectangle 12"/>
          <p:cNvSpPr/>
          <p:nvPr userDrawn="1"/>
        </p:nvSpPr>
        <p:spPr>
          <a:xfrm>
            <a:off x="3011412" y="415238"/>
            <a:ext cx="2743200" cy="209994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1900" y="471295"/>
            <a:ext cx="1600200" cy="2043892"/>
          </a:xfrm>
          <a:prstGeom prst="rect">
            <a:avLst/>
          </a:prstGeom>
        </p:spPr>
      </p:pic>
    </p:spTree>
    <p:extLst>
      <p:ext uri="{BB962C8B-B14F-4D97-AF65-F5344CB8AC3E}">
        <p14:creationId xmlns:p14="http://schemas.microsoft.com/office/powerpoint/2010/main" val="3559116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pic>
        <p:nvPicPr>
          <p:cNvPr id="5" name="Picture 7"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6"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7" name="Rectangle 6"/>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3" name="Content Placeholder 2"/>
          <p:cNvSpPr>
            <a:spLocks noGrp="1"/>
          </p:cNvSpPr>
          <p:nvPr>
            <p:ph idx="1"/>
          </p:nvPr>
        </p:nvSpPr>
        <p:spPr>
          <a:xfrm>
            <a:off x="76200" y="1067100"/>
            <a:ext cx="8990922" cy="5027414"/>
          </a:xfrm>
        </p:spPr>
        <p:txBody>
          <a:bodyPr/>
          <a:lstStyle>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a:xfrm>
            <a:off x="76200" y="285755"/>
            <a:ext cx="8991600" cy="485775"/>
          </a:xfrm>
        </p:spPr>
        <p:txBody>
          <a:bodyPr/>
          <a:lstStyle/>
          <a:p>
            <a:r>
              <a:rPr lang="en-US"/>
              <a:t>Click to edit Master title style</a:t>
            </a:r>
            <a:endParaRPr lang="en-US" dirty="0"/>
          </a:p>
        </p:txBody>
      </p:sp>
      <p:sp>
        <p:nvSpPr>
          <p:cNvPr id="8" name="Footer Placeholder 6"/>
          <p:cNvSpPr>
            <a:spLocks noGrp="1"/>
          </p:cNvSpPr>
          <p:nvPr>
            <p:ph type="ftr" sz="quarter" idx="10"/>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10" name="Slide Number Placeholder 4"/>
          <p:cNvSpPr>
            <a:spLocks noGrp="1"/>
          </p:cNvSpPr>
          <p:nvPr>
            <p:ph type="sldNum" sz="quarter" idx="11"/>
          </p:nvPr>
        </p:nvSpPr>
        <p:spPr/>
        <p:txBody>
          <a:bodyPr/>
          <a:lstStyle>
            <a:lvl1pPr>
              <a:defRPr/>
            </a:lvl1pPr>
          </a:lstStyle>
          <a:p>
            <a:pPr>
              <a:defRPr/>
            </a:pPr>
            <a:r>
              <a:rPr lang="en-US"/>
              <a:t>, Slide </a:t>
            </a:r>
            <a:fld id="{35AD4620-7552-4207-8973-898801ED212B}" type="slidenum">
              <a:rPr lang="en-US" smtClean="0"/>
              <a:pPr>
                <a:defRPr/>
              </a:pPr>
              <a:t>‹#›</a:t>
            </a:fld>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747473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 takeaway">
    <p:spTree>
      <p:nvGrpSpPr>
        <p:cNvPr id="1" name=""/>
        <p:cNvGrpSpPr/>
        <p:nvPr/>
      </p:nvGrpSpPr>
      <p:grpSpPr>
        <a:xfrm>
          <a:off x="0" y="0"/>
          <a:ext cx="0" cy="0"/>
          <a:chOff x="0" y="0"/>
          <a:chExt cx="0" cy="0"/>
        </a:xfrm>
      </p:grpSpPr>
      <p:pic>
        <p:nvPicPr>
          <p:cNvPr id="5" name="Picture 7"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6"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7" name="Rectangle 6"/>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3" name="Content Placeholder 2"/>
          <p:cNvSpPr>
            <a:spLocks noGrp="1"/>
          </p:cNvSpPr>
          <p:nvPr>
            <p:ph idx="1"/>
          </p:nvPr>
        </p:nvSpPr>
        <p:spPr>
          <a:xfrm>
            <a:off x="76200" y="1067100"/>
            <a:ext cx="8990922" cy="4266900"/>
          </a:xfrm>
        </p:spPr>
        <p:txBody>
          <a:bodyPr/>
          <a:lstStyle>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a:xfrm>
            <a:off x="76200" y="285755"/>
            <a:ext cx="8991600" cy="485775"/>
          </a:xfrm>
        </p:spPr>
        <p:txBody>
          <a:bodyPr/>
          <a:lstStyle/>
          <a:p>
            <a:r>
              <a:rPr lang="en-US"/>
              <a:t>Click to edit Master title style</a:t>
            </a:r>
            <a:endParaRPr lang="en-US" dirty="0"/>
          </a:p>
        </p:txBody>
      </p:sp>
      <p:sp>
        <p:nvSpPr>
          <p:cNvPr id="8" name="Footer Placeholder 6"/>
          <p:cNvSpPr>
            <a:spLocks noGrp="1"/>
          </p:cNvSpPr>
          <p:nvPr>
            <p:ph type="ftr" sz="quarter" idx="10"/>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10" name="Slide Number Placeholder 4"/>
          <p:cNvSpPr>
            <a:spLocks noGrp="1"/>
          </p:cNvSpPr>
          <p:nvPr>
            <p:ph type="sldNum" sz="quarter" idx="11"/>
          </p:nvPr>
        </p:nvSpPr>
        <p:spPr/>
        <p:txBody>
          <a:bodyPr/>
          <a:lstStyle>
            <a:lvl1pPr>
              <a:defRPr/>
            </a:lvl1pPr>
          </a:lstStyle>
          <a:p>
            <a:pPr>
              <a:defRPr/>
            </a:pPr>
            <a:r>
              <a:rPr lang="en-US"/>
              <a:t>, Slide </a:t>
            </a:r>
            <a:fld id="{35AD4620-7552-4207-8973-898801ED212B}" type="slidenum">
              <a:rPr lang="en-US" smtClean="0"/>
              <a:pPr>
                <a:defRPr/>
              </a:pPr>
              <a:t>‹#›</a:t>
            </a:fld>
            <a:endParaRPr lang="en-US" dirty="0"/>
          </a:p>
        </p:txBody>
      </p:sp>
      <p:sp>
        <p:nvSpPr>
          <p:cNvPr id="11" name="Rectangle 8"/>
          <p:cNvSpPr>
            <a:spLocks noChangeArrowheads="1"/>
          </p:cNvSpPr>
          <p:nvPr/>
        </p:nvSpPr>
        <p:spPr bwMode="auto">
          <a:xfrm>
            <a:off x="0" y="5447409"/>
            <a:ext cx="9144000" cy="685800"/>
          </a:xfrm>
          <a:prstGeom prst="rect">
            <a:avLst/>
          </a:prstGeom>
          <a:solidFill>
            <a:schemeClr val="bg2">
              <a:lumMod val="90000"/>
            </a:schemeClr>
          </a:solidFill>
          <a:ln w="9525">
            <a:noFill/>
            <a:miter lim="800000"/>
            <a:headEnd/>
            <a:tailEnd/>
          </a:ln>
        </p:spPr>
        <p:txBody>
          <a:bodyPr wrap="none" lIns="91399" tIns="45700" rIns="91399" bIns="45700" anchor="ctr"/>
          <a:lstStyle/>
          <a:p>
            <a:endParaRPr lang="en-US" dirty="0"/>
          </a:p>
        </p:txBody>
      </p:sp>
      <p:sp>
        <p:nvSpPr>
          <p:cNvPr id="12" name="Rectangle 9"/>
          <p:cNvSpPr>
            <a:spLocks noChangeArrowheads="1"/>
          </p:cNvSpPr>
          <p:nvPr/>
        </p:nvSpPr>
        <p:spPr bwMode="auto">
          <a:xfrm>
            <a:off x="0" y="6057009"/>
            <a:ext cx="9144000" cy="76200"/>
          </a:xfrm>
          <a:prstGeom prst="rect">
            <a:avLst/>
          </a:prstGeom>
          <a:solidFill>
            <a:srgbClr val="006633"/>
          </a:solidFill>
          <a:ln w="9525">
            <a:noFill/>
            <a:miter lim="800000"/>
            <a:headEnd/>
            <a:tailEnd/>
          </a:ln>
          <a:effectLst/>
        </p:spPr>
        <p:txBody>
          <a:bodyPr wrap="none" lIns="91399" tIns="45700" rIns="91399" bIns="45700" anchor="ctr"/>
          <a:lstStyle/>
          <a:p>
            <a:endParaRPr lang="en-US" dirty="0"/>
          </a:p>
        </p:txBody>
      </p:sp>
      <p:sp>
        <p:nvSpPr>
          <p:cNvPr id="14" name="Text Placeholder 21"/>
          <p:cNvSpPr>
            <a:spLocks noGrp="1"/>
          </p:cNvSpPr>
          <p:nvPr>
            <p:ph type="body" sz="quarter" idx="12" hasCustomPrompt="1"/>
          </p:nvPr>
        </p:nvSpPr>
        <p:spPr>
          <a:xfrm>
            <a:off x="1" y="5460114"/>
            <a:ext cx="9067122" cy="584200"/>
          </a:xfrm>
        </p:spPr>
        <p:txBody>
          <a:bodyPr anchor="ctr"/>
          <a:lstStyle>
            <a:lvl1pPr marL="137099" indent="0">
              <a:spcBef>
                <a:spcPts val="0"/>
              </a:spcBef>
              <a:buNone/>
              <a:defRPr b="1" baseline="0"/>
            </a:lvl1pPr>
          </a:lstStyle>
          <a:p>
            <a:pPr lvl="0"/>
            <a:r>
              <a:rPr lang="en-US" dirty="0"/>
              <a:t>Add takeaway message</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
        <p:nvSpPr>
          <p:cNvPr id="15" name="Rectangle 8"/>
          <p:cNvSpPr>
            <a:spLocks noChangeArrowheads="1"/>
          </p:cNvSpPr>
          <p:nvPr userDrawn="1"/>
        </p:nvSpPr>
        <p:spPr bwMode="auto">
          <a:xfrm>
            <a:off x="0" y="5447409"/>
            <a:ext cx="9144000" cy="685800"/>
          </a:xfrm>
          <a:prstGeom prst="rect">
            <a:avLst/>
          </a:prstGeom>
          <a:solidFill>
            <a:schemeClr val="bg2">
              <a:lumMod val="90000"/>
            </a:schemeClr>
          </a:solidFill>
          <a:ln w="9525">
            <a:noFill/>
            <a:miter lim="800000"/>
            <a:headEnd/>
            <a:tailEnd/>
          </a:ln>
        </p:spPr>
        <p:txBody>
          <a:bodyPr wrap="none" lIns="91399" tIns="45700" rIns="91399" bIns="45700" anchor="ctr"/>
          <a:lstStyle/>
          <a:p>
            <a:endParaRPr lang="en-US" dirty="0"/>
          </a:p>
        </p:txBody>
      </p:sp>
      <p:sp>
        <p:nvSpPr>
          <p:cNvPr id="16" name="Rectangle 9"/>
          <p:cNvSpPr>
            <a:spLocks noChangeArrowheads="1"/>
          </p:cNvSpPr>
          <p:nvPr userDrawn="1"/>
        </p:nvSpPr>
        <p:spPr bwMode="auto">
          <a:xfrm>
            <a:off x="0" y="6057009"/>
            <a:ext cx="9144000" cy="76200"/>
          </a:xfrm>
          <a:prstGeom prst="rect">
            <a:avLst/>
          </a:prstGeom>
          <a:solidFill>
            <a:srgbClr val="006633"/>
          </a:solidFill>
          <a:ln w="9525">
            <a:noFill/>
            <a:miter lim="800000"/>
            <a:headEnd/>
            <a:tailEnd/>
          </a:ln>
          <a:effectLst/>
        </p:spPr>
        <p:txBody>
          <a:bodyPr wrap="none" lIns="91399" tIns="45700" rIns="91399" bIns="45700" anchor="ctr"/>
          <a:lstStyle/>
          <a:p>
            <a:endParaRPr lang="en-US" dirty="0"/>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59078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Half Vertical">
    <p:spTree>
      <p:nvGrpSpPr>
        <p:cNvPr id="1" name=""/>
        <p:cNvGrpSpPr/>
        <p:nvPr/>
      </p:nvGrpSpPr>
      <p:grpSpPr>
        <a:xfrm>
          <a:off x="0" y="0"/>
          <a:ext cx="0" cy="0"/>
          <a:chOff x="0" y="0"/>
          <a:chExt cx="0" cy="0"/>
        </a:xfrm>
      </p:grpSpPr>
      <p:pic>
        <p:nvPicPr>
          <p:cNvPr id="6" name="Picture 4"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7"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8" name="Rectangle 7"/>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2" name="Title 1"/>
          <p:cNvSpPr>
            <a:spLocks noGrp="1"/>
          </p:cNvSpPr>
          <p:nvPr>
            <p:ph type="title"/>
          </p:nvPr>
        </p:nvSpPr>
        <p:spPr>
          <a:xfrm>
            <a:off x="76201" y="281882"/>
            <a:ext cx="8991598" cy="486372"/>
          </a:xfrm>
        </p:spPr>
        <p:txBody>
          <a:bodyPr/>
          <a:lstStyle/>
          <a:p>
            <a:r>
              <a:rPr lang="en-US"/>
              <a:t>Click to edit Master title style</a:t>
            </a:r>
            <a:endParaRPr lang="en-US" dirty="0"/>
          </a:p>
        </p:txBody>
      </p:sp>
      <p:sp>
        <p:nvSpPr>
          <p:cNvPr id="3" name="Content Placeholder 2"/>
          <p:cNvSpPr>
            <a:spLocks noGrp="1"/>
          </p:cNvSpPr>
          <p:nvPr>
            <p:ph idx="1"/>
          </p:nvPr>
        </p:nvSpPr>
        <p:spPr>
          <a:xfrm>
            <a:off x="76201" y="1067100"/>
            <a:ext cx="4423230" cy="5027414"/>
          </a:xfrm>
        </p:spPr>
        <p:txBody>
          <a:bodyPr/>
          <a:lstStyle>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0"/>
          </p:nvPr>
        </p:nvSpPr>
        <p:spPr>
          <a:xfrm>
            <a:off x="4644573" y="1071569"/>
            <a:ext cx="4423227" cy="5027414"/>
          </a:xfrm>
        </p:spPr>
        <p:txBody>
          <a:bodyPr/>
          <a:lstStyle>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6"/>
          <p:cNvSpPr>
            <a:spLocks noGrp="1"/>
          </p:cNvSpPr>
          <p:nvPr>
            <p:ph type="ftr" sz="quarter" idx="11"/>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11" name="Slide Number Placeholder 4"/>
          <p:cNvSpPr>
            <a:spLocks noGrp="1"/>
          </p:cNvSpPr>
          <p:nvPr>
            <p:ph type="sldNum" sz="quarter" idx="12"/>
          </p:nvPr>
        </p:nvSpPr>
        <p:spPr/>
        <p:txBody>
          <a:bodyPr/>
          <a:lstStyle>
            <a:lvl1pPr>
              <a:defRPr/>
            </a:lvl1pPr>
          </a:lstStyle>
          <a:p>
            <a:pPr>
              <a:defRPr/>
            </a:pPr>
            <a:r>
              <a:rPr lang="en-US"/>
              <a:t>, Slide </a:t>
            </a:r>
            <a:fld id="{4F88C639-55E7-4D97-AC8D-4B42A67367B5}" type="slidenum">
              <a:rPr lang="en-US" smtClean="0"/>
              <a:pPr>
                <a:defRPr/>
              </a:pPr>
              <a:t>‹#›</a:t>
            </a:fld>
            <a:endParaRPr lang="en-US" dirty="0"/>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4128524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alf Horizontal">
    <p:spTree>
      <p:nvGrpSpPr>
        <p:cNvPr id="1" name=""/>
        <p:cNvGrpSpPr/>
        <p:nvPr/>
      </p:nvGrpSpPr>
      <p:grpSpPr>
        <a:xfrm>
          <a:off x="0" y="0"/>
          <a:ext cx="0" cy="0"/>
          <a:chOff x="0" y="0"/>
          <a:chExt cx="0" cy="0"/>
        </a:xfrm>
      </p:grpSpPr>
      <p:pic>
        <p:nvPicPr>
          <p:cNvPr id="6" name="Picture 4"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7"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8" name="Rectangle 7"/>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2" name="Title 1"/>
          <p:cNvSpPr>
            <a:spLocks noGrp="1"/>
          </p:cNvSpPr>
          <p:nvPr>
            <p:ph type="title"/>
          </p:nvPr>
        </p:nvSpPr>
        <p:spPr>
          <a:xfrm>
            <a:off x="76200" y="281882"/>
            <a:ext cx="8991600" cy="486372"/>
          </a:xfrm>
        </p:spPr>
        <p:txBody>
          <a:bodyPr/>
          <a:lstStyle/>
          <a:p>
            <a:r>
              <a:rPr lang="en-US"/>
              <a:t>Click to edit Master title style</a:t>
            </a:r>
            <a:endParaRPr lang="en-US" dirty="0"/>
          </a:p>
        </p:txBody>
      </p:sp>
      <p:sp>
        <p:nvSpPr>
          <p:cNvPr id="3" name="Content Placeholder 2"/>
          <p:cNvSpPr>
            <a:spLocks noGrp="1"/>
          </p:cNvSpPr>
          <p:nvPr>
            <p:ph idx="1"/>
          </p:nvPr>
        </p:nvSpPr>
        <p:spPr>
          <a:xfrm>
            <a:off x="76200" y="1067099"/>
            <a:ext cx="8991604"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0"/>
          </p:nvPr>
        </p:nvSpPr>
        <p:spPr>
          <a:xfrm>
            <a:off x="76200" y="3581400"/>
            <a:ext cx="8991604"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6"/>
          <p:cNvSpPr>
            <a:spLocks noGrp="1"/>
          </p:cNvSpPr>
          <p:nvPr>
            <p:ph type="ftr" sz="quarter" idx="11"/>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11" name="Slide Number Placeholder 4"/>
          <p:cNvSpPr>
            <a:spLocks noGrp="1"/>
          </p:cNvSpPr>
          <p:nvPr>
            <p:ph type="sldNum" sz="quarter" idx="12"/>
          </p:nvPr>
        </p:nvSpPr>
        <p:spPr/>
        <p:txBody>
          <a:bodyPr/>
          <a:lstStyle>
            <a:lvl1pPr>
              <a:defRPr/>
            </a:lvl1pPr>
          </a:lstStyle>
          <a:p>
            <a:pPr>
              <a:defRPr/>
            </a:pPr>
            <a:r>
              <a:rPr lang="en-US"/>
              <a:t>, Slide </a:t>
            </a:r>
            <a:fld id="{BCDB990A-6268-4898-A641-7F04AAB15EE6}" type="slidenum">
              <a:rPr lang="en-US" smtClean="0"/>
              <a:pPr>
                <a:defRPr/>
              </a:pPr>
              <a:t>‹#›</a:t>
            </a:fld>
            <a:endParaRPr lang="en-US" dirty="0"/>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636141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arters">
    <p:spTree>
      <p:nvGrpSpPr>
        <p:cNvPr id="1" name=""/>
        <p:cNvGrpSpPr/>
        <p:nvPr/>
      </p:nvGrpSpPr>
      <p:grpSpPr>
        <a:xfrm>
          <a:off x="0" y="0"/>
          <a:ext cx="0" cy="0"/>
          <a:chOff x="0" y="0"/>
          <a:chExt cx="0" cy="0"/>
        </a:xfrm>
      </p:grpSpPr>
      <p:pic>
        <p:nvPicPr>
          <p:cNvPr id="8" name="Picture 4"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9"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10" name="Rectangle 9"/>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2" name="Title 1"/>
          <p:cNvSpPr>
            <a:spLocks noGrp="1"/>
          </p:cNvSpPr>
          <p:nvPr>
            <p:ph type="title"/>
          </p:nvPr>
        </p:nvSpPr>
        <p:spPr>
          <a:xfrm>
            <a:off x="76201" y="281882"/>
            <a:ext cx="8991598" cy="486372"/>
          </a:xfrm>
        </p:spPr>
        <p:txBody>
          <a:bodyPr/>
          <a:lstStyle/>
          <a:p>
            <a:r>
              <a:rPr lang="en-US"/>
              <a:t>Click to edit Master title style</a:t>
            </a:r>
            <a:endParaRPr lang="en-US" dirty="0"/>
          </a:p>
        </p:txBody>
      </p:sp>
      <p:sp>
        <p:nvSpPr>
          <p:cNvPr id="3" name="Content Placeholder 2"/>
          <p:cNvSpPr>
            <a:spLocks noGrp="1"/>
          </p:cNvSpPr>
          <p:nvPr>
            <p:ph idx="1"/>
          </p:nvPr>
        </p:nvSpPr>
        <p:spPr>
          <a:xfrm>
            <a:off x="76201" y="1067099"/>
            <a:ext cx="4419600"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idx="11"/>
          </p:nvPr>
        </p:nvSpPr>
        <p:spPr>
          <a:xfrm>
            <a:off x="4625530" y="1067099"/>
            <a:ext cx="4442275"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2"/>
          </p:nvPr>
        </p:nvSpPr>
        <p:spPr>
          <a:xfrm>
            <a:off x="76206" y="3581400"/>
            <a:ext cx="4419599"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p:cNvSpPr>
            <a:spLocks noGrp="1"/>
          </p:cNvSpPr>
          <p:nvPr>
            <p:ph idx="13"/>
          </p:nvPr>
        </p:nvSpPr>
        <p:spPr>
          <a:xfrm>
            <a:off x="4625530" y="3581400"/>
            <a:ext cx="4442275" cy="2433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6"/>
          <p:cNvSpPr>
            <a:spLocks noGrp="1"/>
          </p:cNvSpPr>
          <p:nvPr>
            <p:ph type="ftr" sz="quarter" idx="14"/>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15" name="Slide Number Placeholder 4"/>
          <p:cNvSpPr>
            <a:spLocks noGrp="1"/>
          </p:cNvSpPr>
          <p:nvPr>
            <p:ph type="sldNum" sz="quarter" idx="15"/>
          </p:nvPr>
        </p:nvSpPr>
        <p:spPr/>
        <p:txBody>
          <a:bodyPr/>
          <a:lstStyle>
            <a:lvl1pPr>
              <a:defRPr/>
            </a:lvl1pPr>
          </a:lstStyle>
          <a:p>
            <a:pPr>
              <a:defRPr/>
            </a:pPr>
            <a:r>
              <a:rPr lang="en-US"/>
              <a:t>, Slide </a:t>
            </a:r>
            <a:fld id="{74887700-F8AD-4E75-9DA6-99EB4D2760D1}" type="slidenum">
              <a:rPr lang="en-US" smtClean="0"/>
              <a:pPr>
                <a:defRPr/>
              </a:pPr>
              <a:t>‹#›</a:t>
            </a:fld>
            <a:endParaRPr lang="en-US" dirty="0"/>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19487810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5"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5"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6" name="Rectangle 7"/>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2" name="Title 1"/>
          <p:cNvSpPr>
            <a:spLocks noGrp="1"/>
          </p:cNvSpPr>
          <p:nvPr>
            <p:ph type="title"/>
          </p:nvPr>
        </p:nvSpPr>
        <p:spPr>
          <a:xfrm>
            <a:off x="76200" y="281882"/>
            <a:ext cx="8991600" cy="486372"/>
          </a:xfrm>
        </p:spPr>
        <p:txBody>
          <a:bodyPr/>
          <a:lstStyle/>
          <a:p>
            <a:r>
              <a:rPr lang="en-US"/>
              <a:t>Click to edit Master title style</a:t>
            </a:r>
            <a:endParaRPr lang="en-US" dirty="0"/>
          </a:p>
        </p:txBody>
      </p:sp>
      <p:sp>
        <p:nvSpPr>
          <p:cNvPr id="7" name="Footer Placeholder 6"/>
          <p:cNvSpPr>
            <a:spLocks noGrp="1"/>
          </p:cNvSpPr>
          <p:nvPr>
            <p:ph type="ftr" sz="quarter" idx="10"/>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8" name="Slide Number Placeholder 4"/>
          <p:cNvSpPr>
            <a:spLocks noGrp="1"/>
          </p:cNvSpPr>
          <p:nvPr>
            <p:ph type="sldNum" sz="quarter" idx="11"/>
          </p:nvPr>
        </p:nvSpPr>
        <p:spPr/>
        <p:txBody>
          <a:bodyPr/>
          <a:lstStyle>
            <a:lvl1pPr>
              <a:defRPr/>
            </a:lvl1pPr>
          </a:lstStyle>
          <a:p>
            <a:pPr>
              <a:defRPr/>
            </a:pPr>
            <a:r>
              <a:rPr lang="en-US"/>
              <a:t>, Slide </a:t>
            </a:r>
            <a:fld id="{CF988859-7953-4624-98C4-717249B46A15}" type="slidenum">
              <a:rPr lang="en-US" smtClean="0"/>
              <a:pPr>
                <a:defRPr/>
              </a:pPr>
              <a:t>‹#›</a:t>
            </a:fld>
            <a:endParaRPr lang="en-U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132575"/>
            <a:ext cx="9137923" cy="725425"/>
          </a:xfrm>
          <a:prstGeom prst="rect">
            <a:avLst/>
          </a:prstGeom>
        </p:spPr>
      </p:pic>
    </p:spTree>
    <p:extLst>
      <p:ext uri="{BB962C8B-B14F-4D97-AF65-F5344CB8AC3E}">
        <p14:creationId xmlns:p14="http://schemas.microsoft.com/office/powerpoint/2010/main" val="10417640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 clean bottom">
    <p:spTree>
      <p:nvGrpSpPr>
        <p:cNvPr id="1" name=""/>
        <p:cNvGrpSpPr/>
        <p:nvPr/>
      </p:nvGrpSpPr>
      <p:grpSpPr>
        <a:xfrm>
          <a:off x="0" y="0"/>
          <a:ext cx="0" cy="0"/>
          <a:chOff x="0" y="0"/>
          <a:chExt cx="0" cy="0"/>
        </a:xfrm>
      </p:grpSpPr>
      <p:pic>
        <p:nvPicPr>
          <p:cNvPr id="4" name="Picture 4" descr="FRIB_ppt_top.jpg"/>
          <p:cNvPicPr>
            <a:picLocks noChangeAspect="1"/>
          </p:cNvPicPr>
          <p:nvPr/>
        </p:nvPicPr>
        <p:blipFill>
          <a:blip r:embed="rId2" cstate="print"/>
          <a:srcRect/>
          <a:stretch>
            <a:fillRect/>
          </a:stretch>
        </p:blipFill>
        <p:spPr bwMode="auto">
          <a:xfrm>
            <a:off x="0" y="0"/>
            <a:ext cx="9144000" cy="1003102"/>
          </a:xfrm>
          <a:prstGeom prst="rect">
            <a:avLst/>
          </a:prstGeom>
          <a:noFill/>
          <a:ln w="9525">
            <a:noFill/>
            <a:miter lim="800000"/>
            <a:headEnd/>
            <a:tailEnd/>
          </a:ln>
        </p:spPr>
      </p:pic>
      <p:sp>
        <p:nvSpPr>
          <p:cNvPr id="5" name="Text Box 5"/>
          <p:cNvSpPr txBox="1">
            <a:spLocks noChangeArrowheads="1"/>
          </p:cNvSpPr>
          <p:nvPr/>
        </p:nvSpPr>
        <p:spPr bwMode="auto">
          <a:xfrm>
            <a:off x="669777" y="1320108"/>
            <a:ext cx="7864929" cy="348490"/>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eaLnBrk="0" hangingPunct="0">
              <a:lnSpc>
                <a:spcPct val="90000"/>
              </a:lnSpc>
              <a:defRPr/>
            </a:pPr>
            <a:endParaRPr lang="en-US" dirty="0">
              <a:latin typeface="Helvetica" pitchFamily="-107" charset="0"/>
              <a:ea typeface="ヒラギノ角ゴ Pro W3" pitchFamily="-107" charset="-128"/>
              <a:cs typeface="Arial" charset="0"/>
            </a:endParaRPr>
          </a:p>
        </p:txBody>
      </p:sp>
      <p:sp>
        <p:nvSpPr>
          <p:cNvPr id="6" name="Rectangle 5"/>
          <p:cNvSpPr>
            <a:spLocks noChangeArrowheads="1"/>
          </p:cNvSpPr>
          <p:nvPr/>
        </p:nvSpPr>
        <p:spPr bwMode="auto">
          <a:xfrm>
            <a:off x="4115405" y="3009305"/>
            <a:ext cx="9144000" cy="369265"/>
          </a:xfrm>
          <a:prstGeom prst="rect">
            <a:avLst/>
          </a:prstGeom>
          <a:noFill/>
          <a:ln w="12700">
            <a:noFill/>
            <a:miter lim="800000"/>
            <a:headEnd/>
            <a:tailEnd/>
          </a:ln>
          <a:effectLst>
            <a:outerShdw blurRad="63500" dist="107763" dir="2700000" algn="ctr" rotWithShape="0">
              <a:schemeClr val="folHlink">
                <a:alpha val="74998"/>
              </a:schemeClr>
            </a:outerShdw>
          </a:effectLst>
        </p:spPr>
        <p:txBody>
          <a:bodyPr lIns="91374" tIns="45687" rIns="91374" bIns="45687">
            <a:spAutoFit/>
          </a:bodyPr>
          <a:lstStyle/>
          <a:p>
            <a:pPr defTabSz="456996">
              <a:defRPr/>
            </a:pPr>
            <a:endParaRPr lang="en-US" dirty="0">
              <a:latin typeface="Arial" charset="0"/>
              <a:ea typeface="ヒラギノ角ゴ Pro W3" pitchFamily="-107" charset="-128"/>
              <a:cs typeface="Arial" charset="0"/>
            </a:endParaRPr>
          </a:p>
        </p:txBody>
      </p:sp>
      <p:sp>
        <p:nvSpPr>
          <p:cNvPr id="2" name="Title 1"/>
          <p:cNvSpPr>
            <a:spLocks noGrp="1"/>
          </p:cNvSpPr>
          <p:nvPr>
            <p:ph type="title"/>
          </p:nvPr>
        </p:nvSpPr>
        <p:spPr>
          <a:xfrm>
            <a:off x="76200" y="281882"/>
            <a:ext cx="8991600" cy="486372"/>
          </a:xfrm>
        </p:spPr>
        <p:txBody>
          <a:bodyPr/>
          <a:lstStyle/>
          <a:p>
            <a:r>
              <a:rPr lang="en-US"/>
              <a:t>Click to edit Master title style</a:t>
            </a:r>
            <a:endParaRPr lang="en-US" dirty="0"/>
          </a:p>
        </p:txBody>
      </p:sp>
      <p:sp>
        <p:nvSpPr>
          <p:cNvPr id="7" name="Footer Placeholder 6"/>
          <p:cNvSpPr>
            <a:spLocks noGrp="1"/>
          </p:cNvSpPr>
          <p:nvPr>
            <p:ph type="ftr" sz="quarter" idx="10"/>
          </p:nvPr>
        </p:nvSpPr>
        <p:spPr/>
        <p:txBody>
          <a:bodyPr/>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8" name="Slide Number Placeholder 4"/>
          <p:cNvSpPr>
            <a:spLocks noGrp="1"/>
          </p:cNvSpPr>
          <p:nvPr>
            <p:ph type="sldNum" sz="quarter" idx="11"/>
          </p:nvPr>
        </p:nvSpPr>
        <p:spPr/>
        <p:txBody>
          <a:bodyPr/>
          <a:lstStyle>
            <a:lvl1pPr>
              <a:defRPr/>
            </a:lvl1pPr>
          </a:lstStyle>
          <a:p>
            <a:pPr>
              <a:defRPr/>
            </a:pPr>
            <a:r>
              <a:rPr lang="en-US"/>
              <a:t>, Slide </a:t>
            </a:r>
            <a:fld id="{888FC917-2F4D-45AC-AA7A-EF80FFB23A84}" type="slidenum">
              <a:rPr lang="en-US" smtClean="0"/>
              <a:pPr>
                <a:defRPr/>
              </a:pPr>
              <a:t>‹#›</a:t>
            </a:fld>
            <a:endParaRPr lang="en-US" dirty="0"/>
          </a:p>
        </p:txBody>
      </p:sp>
    </p:spTree>
    <p:extLst>
      <p:ext uri="{BB962C8B-B14F-4D97-AF65-F5344CB8AC3E}">
        <p14:creationId xmlns:p14="http://schemas.microsoft.com/office/powerpoint/2010/main" val="2627879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CB41D-1068-46CA-8574-C105835C06C7}"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559606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4CB41D-1068-46CA-8574-C105835C06C7}"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27986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4CB41D-1068-46CA-8574-C105835C06C7}"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387632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4CB41D-1068-46CA-8574-C105835C06C7}" type="datetimeFigureOut">
              <a:rPr lang="en-US" smtClean="0"/>
              <a:t>11/24/2024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1034510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4CB41D-1068-46CA-8574-C105835C06C7}" type="datetimeFigureOut">
              <a:rPr lang="en-US" smtClean="0"/>
              <a:t>11/24/2024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48498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4CB41D-1068-46CA-8574-C105835C06C7}" type="datetimeFigureOut">
              <a:rPr lang="en-US" smtClean="0"/>
              <a:t>11/24/2024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3016900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4CB41D-1068-46CA-8574-C105835C06C7}"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4122470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4CB41D-1068-46CA-8574-C105835C06C7}"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A91CBE-58B3-4A7B-83CE-852CFEE2909A}" type="slidenum">
              <a:rPr lang="en-US" smtClean="0"/>
              <a:t>‹#›</a:t>
            </a:fld>
            <a:endParaRPr lang="en-US"/>
          </a:p>
        </p:txBody>
      </p:sp>
    </p:spTree>
    <p:extLst>
      <p:ext uri="{BB962C8B-B14F-4D97-AF65-F5344CB8AC3E}">
        <p14:creationId xmlns:p14="http://schemas.microsoft.com/office/powerpoint/2010/main" val="260982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4CB41D-1068-46CA-8574-C105835C06C7}" type="datetimeFigureOut">
              <a:rPr lang="en-US" smtClean="0"/>
              <a:t>11/24/2024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A91CBE-58B3-4A7B-83CE-852CFEE2909A}" type="slidenum">
              <a:rPr lang="en-US" smtClean="0"/>
              <a:t>‹#›</a:t>
            </a:fld>
            <a:endParaRPr lang="en-US"/>
          </a:p>
        </p:txBody>
      </p:sp>
    </p:spTree>
    <p:extLst>
      <p:ext uri="{BB962C8B-B14F-4D97-AF65-F5344CB8AC3E}">
        <p14:creationId xmlns:p14="http://schemas.microsoft.com/office/powerpoint/2010/main" val="263072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5596" y="75904"/>
            <a:ext cx="8992810" cy="486668"/>
          </a:xfrm>
          <a:prstGeom prst="rect">
            <a:avLst/>
          </a:prstGeom>
          <a:noFill/>
          <a:ln w="12700">
            <a:noFill/>
            <a:miter lim="800000"/>
            <a:headEnd/>
            <a:tailEnd/>
          </a:ln>
        </p:spPr>
        <p:txBody>
          <a:bodyPr vert="horz" wrap="square" lIns="56076" tIns="22431" rIns="56076" bIns="22431" numCol="1" anchor="ctr" anchorCtr="0" compatLnSpc="1">
            <a:prstTxWarp prst="textNoShape">
              <a:avLst/>
            </a:prstTxWarp>
            <a:spAutoFit/>
          </a:bodyPr>
          <a:lstStyle/>
          <a:p>
            <a:pPr lvl="0"/>
            <a:r>
              <a:rPr lang="en-US"/>
              <a:t>Click to edit Master title style</a:t>
            </a:r>
          </a:p>
        </p:txBody>
      </p:sp>
      <p:sp>
        <p:nvSpPr>
          <p:cNvPr id="1027" name="Rectangle 6"/>
          <p:cNvSpPr>
            <a:spLocks noGrp="1" noChangeArrowheads="1"/>
          </p:cNvSpPr>
          <p:nvPr>
            <p:ph type="body" idx="1"/>
          </p:nvPr>
        </p:nvSpPr>
        <p:spPr bwMode="auto">
          <a:xfrm>
            <a:off x="75596" y="1067100"/>
            <a:ext cx="8992810" cy="502741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6"/>
          <p:cNvSpPr>
            <a:spLocks noGrp="1"/>
          </p:cNvSpPr>
          <p:nvPr>
            <p:ph type="ftr" sz="quarter" idx="3"/>
          </p:nvPr>
        </p:nvSpPr>
        <p:spPr>
          <a:xfrm>
            <a:off x="4140680" y="6356450"/>
            <a:ext cx="4241321" cy="364628"/>
          </a:xfrm>
          <a:prstGeom prst="rect">
            <a:avLst/>
          </a:prstGeom>
        </p:spPr>
        <p:txBody>
          <a:bodyPr lIns="0" tIns="45712" rIns="0" bIns="45712" anchor="b"/>
          <a:lstStyle>
            <a:lvl1pPr algn="r" eaLnBrk="0" hangingPunct="0">
              <a:lnSpc>
                <a:spcPct val="90000"/>
              </a:lnSpc>
              <a:defRPr sz="1000" smtClean="0">
                <a:solidFill>
                  <a:srgbClr val="064308"/>
                </a:solidFill>
                <a:latin typeface="Arial"/>
                <a:ea typeface="+mn-ea"/>
                <a:cs typeface="Arial"/>
              </a:defRPr>
            </a:lvl1pPr>
          </a:lstStyle>
          <a:p>
            <a:pPr>
              <a:defRPr/>
            </a:pPr>
            <a:r>
              <a:rPr lang="en-US" dirty="0"/>
              <a:t>Nuclear Data</a:t>
            </a:r>
          </a:p>
        </p:txBody>
      </p:sp>
      <p:sp>
        <p:nvSpPr>
          <p:cNvPr id="9" name="Slide Number Placeholder 4"/>
          <p:cNvSpPr>
            <a:spLocks noGrp="1"/>
          </p:cNvSpPr>
          <p:nvPr>
            <p:ph type="sldNum" sz="quarter" idx="4"/>
          </p:nvPr>
        </p:nvSpPr>
        <p:spPr>
          <a:xfrm>
            <a:off x="8382000" y="6356450"/>
            <a:ext cx="762000" cy="364628"/>
          </a:xfrm>
          <a:prstGeom prst="rect">
            <a:avLst/>
          </a:prstGeom>
        </p:spPr>
        <p:txBody>
          <a:bodyPr vert="horz" wrap="square" lIns="0" tIns="45712" rIns="0" bIns="45712" numCol="1" anchor="b" anchorCtr="0" compatLnSpc="1">
            <a:prstTxWarp prst="textNoShape">
              <a:avLst/>
            </a:prstTxWarp>
          </a:bodyPr>
          <a:lstStyle>
            <a:lvl1pPr eaLnBrk="0" hangingPunct="0">
              <a:lnSpc>
                <a:spcPct val="90000"/>
              </a:lnSpc>
              <a:defRPr sz="1000">
                <a:solidFill>
                  <a:srgbClr val="064308"/>
                </a:solidFill>
                <a:ea typeface="ヒラギノ角ゴ Pro W3" charset="-128"/>
                <a:cs typeface="+mn-cs"/>
              </a:defRPr>
            </a:lvl1pPr>
          </a:lstStyle>
          <a:p>
            <a:pPr>
              <a:defRPr/>
            </a:pPr>
            <a:r>
              <a:rPr lang="en-US"/>
              <a:t>, Slide </a:t>
            </a:r>
            <a:fld id="{D30A2C6D-39BC-4576-856C-8743CF76CCF1}" type="slidenum">
              <a:rPr lang="en-US" smtClean="0"/>
              <a:pPr>
                <a:defRPr/>
              </a:pPr>
              <a:t>‹#›</a:t>
            </a:fld>
            <a:endParaRPr lang="en-US" dirty="0"/>
          </a:p>
        </p:txBody>
      </p:sp>
    </p:spTree>
    <p:extLst>
      <p:ext uri="{BB962C8B-B14F-4D97-AF65-F5344CB8AC3E}">
        <p14:creationId xmlns:p14="http://schemas.microsoft.com/office/powerpoint/2010/main" val="13702292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hdr="0" dt="0"/>
  <p:txStyles>
    <p:titleStyle>
      <a:lvl1pPr algn="ctr" defTabSz="803293" rtl="0" eaLnBrk="1" fontAlgn="base" hangingPunct="1">
        <a:lnSpc>
          <a:spcPct val="88000"/>
        </a:lnSpc>
        <a:spcBef>
          <a:spcPct val="0"/>
        </a:spcBef>
        <a:spcAft>
          <a:spcPct val="0"/>
        </a:spcAft>
        <a:defRPr sz="3200" b="1">
          <a:solidFill>
            <a:srgbClr val="064308"/>
          </a:solidFill>
          <a:latin typeface="Arial" charset="0"/>
          <a:ea typeface="ＭＳ Ｐゴシック" pitchFamily="-65" charset="-128"/>
          <a:cs typeface="ＭＳ Ｐゴシック" pitchFamily="-65" charset="-128"/>
        </a:defRPr>
      </a:lvl1pPr>
      <a:lvl2pPr algn="ctr" defTabSz="803293" rtl="0" eaLnBrk="1" fontAlgn="base" hangingPunct="1">
        <a:lnSpc>
          <a:spcPct val="88000"/>
        </a:lnSpc>
        <a:spcBef>
          <a:spcPct val="0"/>
        </a:spcBef>
        <a:spcAft>
          <a:spcPct val="0"/>
        </a:spcAft>
        <a:defRPr sz="3200" b="1">
          <a:solidFill>
            <a:srgbClr val="064308"/>
          </a:solidFill>
          <a:latin typeface="Arial" charset="0"/>
          <a:ea typeface="ＭＳ Ｐゴシック" pitchFamily="-65" charset="-128"/>
          <a:cs typeface="ＭＳ Ｐゴシック" pitchFamily="-65" charset="-128"/>
        </a:defRPr>
      </a:lvl2pPr>
      <a:lvl3pPr algn="ctr" defTabSz="803293" rtl="0" eaLnBrk="1" fontAlgn="base" hangingPunct="1">
        <a:lnSpc>
          <a:spcPct val="88000"/>
        </a:lnSpc>
        <a:spcBef>
          <a:spcPct val="0"/>
        </a:spcBef>
        <a:spcAft>
          <a:spcPct val="0"/>
        </a:spcAft>
        <a:defRPr sz="3200" b="1">
          <a:solidFill>
            <a:srgbClr val="064308"/>
          </a:solidFill>
          <a:latin typeface="Arial" charset="0"/>
          <a:ea typeface="ＭＳ Ｐゴシック" pitchFamily="-65" charset="-128"/>
          <a:cs typeface="ＭＳ Ｐゴシック" pitchFamily="-65" charset="-128"/>
        </a:defRPr>
      </a:lvl3pPr>
      <a:lvl4pPr algn="ctr" defTabSz="803293" rtl="0" eaLnBrk="1" fontAlgn="base" hangingPunct="1">
        <a:lnSpc>
          <a:spcPct val="88000"/>
        </a:lnSpc>
        <a:spcBef>
          <a:spcPct val="0"/>
        </a:spcBef>
        <a:spcAft>
          <a:spcPct val="0"/>
        </a:spcAft>
        <a:defRPr sz="3200" b="1">
          <a:solidFill>
            <a:srgbClr val="064308"/>
          </a:solidFill>
          <a:latin typeface="Arial" charset="0"/>
          <a:ea typeface="ＭＳ Ｐゴシック" pitchFamily="-65" charset="-128"/>
          <a:cs typeface="ＭＳ Ｐゴシック" pitchFamily="-65" charset="-128"/>
        </a:defRPr>
      </a:lvl4pPr>
      <a:lvl5pPr algn="ctr" defTabSz="803293" rtl="0" eaLnBrk="1" fontAlgn="base" hangingPunct="1">
        <a:lnSpc>
          <a:spcPct val="88000"/>
        </a:lnSpc>
        <a:spcBef>
          <a:spcPct val="0"/>
        </a:spcBef>
        <a:spcAft>
          <a:spcPct val="0"/>
        </a:spcAft>
        <a:defRPr sz="3200" b="1">
          <a:solidFill>
            <a:srgbClr val="064308"/>
          </a:solidFill>
          <a:latin typeface="Arial" charset="0"/>
          <a:ea typeface="ＭＳ Ｐゴシック" pitchFamily="-65" charset="-128"/>
          <a:cs typeface="ＭＳ Ｐゴシック" pitchFamily="-65" charset="-128"/>
        </a:defRPr>
      </a:lvl5pPr>
      <a:lvl6pPr marL="457036" algn="ctr" defTabSz="807750" rtl="0" eaLnBrk="1" fontAlgn="base" hangingPunct="1">
        <a:lnSpc>
          <a:spcPct val="88000"/>
        </a:lnSpc>
        <a:spcBef>
          <a:spcPct val="0"/>
        </a:spcBef>
        <a:spcAft>
          <a:spcPct val="0"/>
        </a:spcAft>
        <a:defRPr sz="3200" b="1">
          <a:solidFill>
            <a:srgbClr val="064308"/>
          </a:solidFill>
          <a:latin typeface="Arial" charset="0"/>
          <a:ea typeface="Arial" charset="0"/>
          <a:cs typeface="Arial" charset="0"/>
        </a:defRPr>
      </a:lvl6pPr>
      <a:lvl7pPr marL="914074" algn="ctr" defTabSz="807750" rtl="0" eaLnBrk="1" fontAlgn="base" hangingPunct="1">
        <a:lnSpc>
          <a:spcPct val="88000"/>
        </a:lnSpc>
        <a:spcBef>
          <a:spcPct val="0"/>
        </a:spcBef>
        <a:spcAft>
          <a:spcPct val="0"/>
        </a:spcAft>
        <a:defRPr sz="3200" b="1">
          <a:solidFill>
            <a:srgbClr val="064308"/>
          </a:solidFill>
          <a:latin typeface="Arial" charset="0"/>
          <a:ea typeface="Arial" charset="0"/>
          <a:cs typeface="Arial" charset="0"/>
        </a:defRPr>
      </a:lvl7pPr>
      <a:lvl8pPr marL="1371109" algn="ctr" defTabSz="807750" rtl="0" eaLnBrk="1" fontAlgn="base" hangingPunct="1">
        <a:lnSpc>
          <a:spcPct val="88000"/>
        </a:lnSpc>
        <a:spcBef>
          <a:spcPct val="0"/>
        </a:spcBef>
        <a:spcAft>
          <a:spcPct val="0"/>
        </a:spcAft>
        <a:defRPr sz="3200" b="1">
          <a:solidFill>
            <a:srgbClr val="064308"/>
          </a:solidFill>
          <a:latin typeface="Arial" charset="0"/>
          <a:ea typeface="Arial" charset="0"/>
          <a:cs typeface="Arial" charset="0"/>
        </a:defRPr>
      </a:lvl8pPr>
      <a:lvl9pPr marL="1828148" algn="ctr" defTabSz="807750" rtl="0" eaLnBrk="1" fontAlgn="base" hangingPunct="1">
        <a:lnSpc>
          <a:spcPct val="88000"/>
        </a:lnSpc>
        <a:spcBef>
          <a:spcPct val="0"/>
        </a:spcBef>
        <a:spcAft>
          <a:spcPct val="0"/>
        </a:spcAft>
        <a:defRPr sz="3200" b="1">
          <a:solidFill>
            <a:srgbClr val="064308"/>
          </a:solidFill>
          <a:latin typeface="Arial" charset="0"/>
          <a:ea typeface="Arial" charset="0"/>
          <a:cs typeface="Arial" charset="0"/>
        </a:defRPr>
      </a:lvl9pPr>
    </p:titleStyle>
    <p:bodyStyle>
      <a:lvl1pPr marL="180178" indent="-180178" algn="l" defTabSz="803293" rtl="0" eaLnBrk="1" fontAlgn="base" hangingPunct="1">
        <a:lnSpc>
          <a:spcPct val="90000"/>
        </a:lnSpc>
        <a:spcBef>
          <a:spcPts val="1206"/>
        </a:spcBef>
        <a:spcAft>
          <a:spcPct val="0"/>
        </a:spcAft>
        <a:buSzPct val="100000"/>
        <a:buFont typeface="Wingdings" pitchFamily="2" charset="2"/>
        <a:buChar char="§"/>
        <a:defRPr sz="2200">
          <a:solidFill>
            <a:srgbClr val="064308"/>
          </a:solidFill>
          <a:latin typeface="Arial" charset="0"/>
          <a:ea typeface="ＭＳ Ｐゴシック" pitchFamily="-65" charset="-128"/>
          <a:cs typeface="ＭＳ Ｐゴシック" pitchFamily="-65" charset="-128"/>
        </a:defRPr>
      </a:lvl1pPr>
      <a:lvl2pPr marL="363359" indent="-151650" algn="l" defTabSz="803293" rtl="0" eaLnBrk="1" fontAlgn="base" hangingPunct="1">
        <a:lnSpc>
          <a:spcPct val="90000"/>
        </a:lnSpc>
        <a:spcBef>
          <a:spcPts val="201"/>
        </a:spcBef>
        <a:spcAft>
          <a:spcPct val="0"/>
        </a:spcAft>
        <a:buSzPct val="100000"/>
        <a:buFont typeface="Arial" pitchFamily="34" charset="0"/>
        <a:buChar char="•"/>
        <a:defRPr sz="2000">
          <a:solidFill>
            <a:schemeClr val="tx1"/>
          </a:solidFill>
          <a:latin typeface="Arial" charset="0"/>
          <a:ea typeface="ＭＳ Ｐゴシック" charset="-128"/>
          <a:cs typeface="ＭＳ Ｐゴシック"/>
        </a:defRPr>
      </a:lvl2pPr>
      <a:lvl3pPr marL="591584" indent="-160658" algn="l" defTabSz="803293" rtl="0" eaLnBrk="1" fontAlgn="base" hangingPunct="1">
        <a:lnSpc>
          <a:spcPct val="90000"/>
        </a:lnSpc>
        <a:spcBef>
          <a:spcPts val="201"/>
        </a:spcBef>
        <a:spcAft>
          <a:spcPct val="0"/>
        </a:spcAft>
        <a:buSzPct val="100000"/>
        <a:buFont typeface="Lucida Grande" charset="0"/>
        <a:buChar char="»"/>
        <a:defRPr>
          <a:solidFill>
            <a:schemeClr val="tx1"/>
          </a:solidFill>
          <a:latin typeface="Arial" charset="0"/>
          <a:ea typeface="ヒラギノ角ゴ Pro W3" pitchFamily="-111" charset="-128"/>
          <a:cs typeface="ヒラギノ角ゴ Pro W3" pitchFamily="-111" charset="-128"/>
        </a:defRPr>
      </a:lvl3pPr>
      <a:lvl4pPr marL="728219" indent="-133632" algn="l" defTabSz="803293" rtl="0" eaLnBrk="1" fontAlgn="base" hangingPunct="1">
        <a:lnSpc>
          <a:spcPct val="90000"/>
        </a:lnSpc>
        <a:spcBef>
          <a:spcPts val="201"/>
        </a:spcBef>
        <a:spcAft>
          <a:spcPct val="0"/>
        </a:spcAft>
        <a:buClr>
          <a:srgbClr val="999999"/>
        </a:buClr>
        <a:buSzPct val="100000"/>
        <a:buFont typeface="Arial" pitchFamily="34" charset="0"/>
        <a:buChar char="•"/>
        <a:defRPr sz="1600">
          <a:solidFill>
            <a:schemeClr val="tx1"/>
          </a:solidFill>
          <a:latin typeface="+mn-lt"/>
          <a:ea typeface="ヒラギノ角ゴ Pro W3" pitchFamily="-111" charset="-128"/>
          <a:cs typeface="ヒラギノ角ゴ Pro W3"/>
        </a:defRPr>
      </a:lvl4pPr>
      <a:lvl5pPr marL="1002991" indent="-180178" algn="l" defTabSz="803293" rtl="0" eaLnBrk="1" fontAlgn="base" hangingPunct="1">
        <a:lnSpc>
          <a:spcPct val="90000"/>
        </a:lnSpc>
        <a:spcBef>
          <a:spcPts val="201"/>
        </a:spcBef>
        <a:spcAft>
          <a:spcPct val="0"/>
        </a:spcAft>
        <a:buClr>
          <a:srgbClr val="999999"/>
        </a:buClr>
        <a:buSzPct val="100000"/>
        <a:buFont typeface="Lucida Grande" charset="0"/>
        <a:buChar char="»"/>
        <a:defRPr sz="1400">
          <a:solidFill>
            <a:schemeClr val="tx1"/>
          </a:solidFill>
          <a:latin typeface="+mn-lt"/>
          <a:ea typeface="ヒラギノ角ゴ Pro W3" pitchFamily="-111" charset="-128"/>
          <a:cs typeface="ヒラギノ角ゴ Pro W3"/>
        </a:defRPr>
      </a:lvl5pPr>
      <a:lvl6pPr marL="2223294" indent="-150759" algn="l" defTabSz="807750" rtl="0" eaLnBrk="1" fontAlgn="base" hangingPunct="1">
        <a:lnSpc>
          <a:spcPct val="90000"/>
        </a:lnSpc>
        <a:spcBef>
          <a:spcPct val="10000"/>
        </a:spcBef>
        <a:spcAft>
          <a:spcPct val="0"/>
        </a:spcAft>
        <a:buSzPct val="100000"/>
        <a:buChar char="–"/>
        <a:defRPr sz="1300">
          <a:solidFill>
            <a:schemeClr val="tx1"/>
          </a:solidFill>
          <a:latin typeface="Helvetica" charset="0"/>
          <a:ea typeface="+mn-ea"/>
          <a:cs typeface="+mn-cs"/>
        </a:defRPr>
      </a:lvl6pPr>
      <a:lvl7pPr marL="2680333" indent="-150759" algn="l" defTabSz="807750" rtl="0" eaLnBrk="1" fontAlgn="base" hangingPunct="1">
        <a:lnSpc>
          <a:spcPct val="90000"/>
        </a:lnSpc>
        <a:spcBef>
          <a:spcPct val="10000"/>
        </a:spcBef>
        <a:spcAft>
          <a:spcPct val="0"/>
        </a:spcAft>
        <a:buSzPct val="100000"/>
        <a:buChar char="–"/>
        <a:defRPr sz="1300">
          <a:solidFill>
            <a:schemeClr val="tx1"/>
          </a:solidFill>
          <a:latin typeface="Helvetica" charset="0"/>
          <a:ea typeface="+mn-ea"/>
          <a:cs typeface="+mn-cs"/>
        </a:defRPr>
      </a:lvl7pPr>
      <a:lvl8pPr marL="3137372" indent="-150759" algn="l" defTabSz="807750" rtl="0" eaLnBrk="1" fontAlgn="base" hangingPunct="1">
        <a:lnSpc>
          <a:spcPct val="90000"/>
        </a:lnSpc>
        <a:spcBef>
          <a:spcPct val="10000"/>
        </a:spcBef>
        <a:spcAft>
          <a:spcPct val="0"/>
        </a:spcAft>
        <a:buSzPct val="100000"/>
        <a:buChar char="–"/>
        <a:defRPr sz="1300">
          <a:solidFill>
            <a:schemeClr val="tx1"/>
          </a:solidFill>
          <a:latin typeface="Helvetica" charset="0"/>
          <a:ea typeface="+mn-ea"/>
          <a:cs typeface="+mn-cs"/>
        </a:defRPr>
      </a:lvl8pPr>
      <a:lvl9pPr marL="3594407" indent="-150759" algn="l" defTabSz="807750" rtl="0" eaLnBrk="1" fontAlgn="base" hangingPunct="1">
        <a:lnSpc>
          <a:spcPct val="90000"/>
        </a:lnSpc>
        <a:spcBef>
          <a:spcPct val="10000"/>
        </a:spcBef>
        <a:spcAft>
          <a:spcPct val="0"/>
        </a:spcAft>
        <a:buSzPct val="100000"/>
        <a:buChar char="–"/>
        <a:defRPr sz="1300">
          <a:solidFill>
            <a:schemeClr val="tx1"/>
          </a:solidFill>
          <a:latin typeface="Helvetica" charset="0"/>
          <a:ea typeface="+mn-ea"/>
          <a:cs typeface="+mn-cs"/>
        </a:defRPr>
      </a:lvl9pPr>
    </p:bodyStyle>
    <p:otherStyle>
      <a:defPPr>
        <a:defRPr lang="en-US"/>
      </a:defPPr>
      <a:lvl1pPr marL="0" algn="l" defTabSz="914074" rtl="0" eaLnBrk="1" latinLnBrk="0" hangingPunct="1">
        <a:defRPr sz="1800" kern="1200">
          <a:solidFill>
            <a:schemeClr val="tx1"/>
          </a:solidFill>
          <a:latin typeface="+mn-lt"/>
          <a:ea typeface="+mn-ea"/>
          <a:cs typeface="+mn-cs"/>
        </a:defRPr>
      </a:lvl1pPr>
      <a:lvl2pPr marL="457036" algn="l" defTabSz="914074" rtl="0" eaLnBrk="1" latinLnBrk="0" hangingPunct="1">
        <a:defRPr sz="1800" kern="1200">
          <a:solidFill>
            <a:schemeClr val="tx1"/>
          </a:solidFill>
          <a:latin typeface="+mn-lt"/>
          <a:ea typeface="+mn-ea"/>
          <a:cs typeface="+mn-cs"/>
        </a:defRPr>
      </a:lvl2pPr>
      <a:lvl3pPr marL="914074" algn="l" defTabSz="914074" rtl="0" eaLnBrk="1" latinLnBrk="0" hangingPunct="1">
        <a:defRPr sz="1800" kern="1200">
          <a:solidFill>
            <a:schemeClr val="tx1"/>
          </a:solidFill>
          <a:latin typeface="+mn-lt"/>
          <a:ea typeface="+mn-ea"/>
          <a:cs typeface="+mn-cs"/>
        </a:defRPr>
      </a:lvl3pPr>
      <a:lvl4pPr marL="1371109" algn="l" defTabSz="914074" rtl="0" eaLnBrk="1" latinLnBrk="0" hangingPunct="1">
        <a:defRPr sz="1800" kern="1200">
          <a:solidFill>
            <a:schemeClr val="tx1"/>
          </a:solidFill>
          <a:latin typeface="+mn-lt"/>
          <a:ea typeface="+mn-ea"/>
          <a:cs typeface="+mn-cs"/>
        </a:defRPr>
      </a:lvl4pPr>
      <a:lvl5pPr marL="1828148" algn="l" defTabSz="914074" rtl="0" eaLnBrk="1" latinLnBrk="0" hangingPunct="1">
        <a:defRPr sz="1800" kern="1200">
          <a:solidFill>
            <a:schemeClr val="tx1"/>
          </a:solidFill>
          <a:latin typeface="+mn-lt"/>
          <a:ea typeface="+mn-ea"/>
          <a:cs typeface="+mn-cs"/>
        </a:defRPr>
      </a:lvl5pPr>
      <a:lvl6pPr marL="2285186" algn="l" defTabSz="914074" rtl="0" eaLnBrk="1" latinLnBrk="0" hangingPunct="1">
        <a:defRPr sz="1800" kern="1200">
          <a:solidFill>
            <a:schemeClr val="tx1"/>
          </a:solidFill>
          <a:latin typeface="+mn-lt"/>
          <a:ea typeface="+mn-ea"/>
          <a:cs typeface="+mn-cs"/>
        </a:defRPr>
      </a:lvl6pPr>
      <a:lvl7pPr marL="2742224" algn="l" defTabSz="914074" rtl="0" eaLnBrk="1" latinLnBrk="0" hangingPunct="1">
        <a:defRPr sz="1800" kern="1200">
          <a:solidFill>
            <a:schemeClr val="tx1"/>
          </a:solidFill>
          <a:latin typeface="+mn-lt"/>
          <a:ea typeface="+mn-ea"/>
          <a:cs typeface="+mn-cs"/>
        </a:defRPr>
      </a:lvl7pPr>
      <a:lvl8pPr marL="3199260" algn="l" defTabSz="914074" rtl="0" eaLnBrk="1" latinLnBrk="0" hangingPunct="1">
        <a:defRPr sz="1800" kern="1200">
          <a:solidFill>
            <a:schemeClr val="tx1"/>
          </a:solidFill>
          <a:latin typeface="+mn-lt"/>
          <a:ea typeface="+mn-ea"/>
          <a:cs typeface="+mn-cs"/>
        </a:defRPr>
      </a:lvl8pPr>
      <a:lvl9pPr marL="3656296" algn="l" defTabSz="91407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ikihost.frib.msu.edu/pxct/lib/exe/fetch.php?media=logft_2025go00_23mg.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wikihost.frib.msu.edu/pxct/lib/exe/fetch.php?media=java_gtol_2025go00_22na.pdf"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hyperlink" Target="https://wikihost.frib.msu.edu/pxct/lib/exe/fetch.php?media=glsc_combined_2025go00_23mg.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2C12A-DCB6-4F2C-97C4-133FF7246066}"/>
              </a:ext>
            </a:extLst>
          </p:cNvPr>
          <p:cNvSpPr>
            <a:spLocks noGrp="1"/>
          </p:cNvSpPr>
          <p:nvPr>
            <p:ph type="ctrTitle"/>
          </p:nvPr>
        </p:nvSpPr>
        <p:spPr/>
        <p:txBody>
          <a:bodyPr/>
          <a:lstStyle/>
          <a:p>
            <a:r>
              <a:rPr lang="en-US" altLang="zh-CN" dirty="0"/>
              <a:t>E17023</a:t>
            </a:r>
            <a:endParaRPr lang="en-US" dirty="0"/>
          </a:p>
        </p:txBody>
      </p:sp>
      <p:sp>
        <p:nvSpPr>
          <p:cNvPr id="3" name="Subtitle 2">
            <a:extLst>
              <a:ext uri="{FF2B5EF4-FFF2-40B4-BE49-F238E27FC236}">
                <a16:creationId xmlns:a16="http://schemas.microsoft.com/office/drawing/2014/main" id="{90BDAA34-1AA0-40C9-88EA-14EC0CD87C7C}"/>
              </a:ext>
            </a:extLst>
          </p:cNvPr>
          <p:cNvSpPr>
            <a:spLocks noGrp="1"/>
          </p:cNvSpPr>
          <p:nvPr>
            <p:ph type="subTitle" idx="1"/>
          </p:nvPr>
        </p:nvSpPr>
        <p:spPr/>
        <p:txBody>
          <a:bodyPr/>
          <a:lstStyle/>
          <a:p>
            <a:r>
              <a:rPr lang="en-US" baseline="30000" dirty="0"/>
              <a:t>23</a:t>
            </a:r>
            <a:r>
              <a:rPr lang="en-US" dirty="0"/>
              <a:t>Al decay with GADGET-I</a:t>
            </a:r>
          </a:p>
          <a:p>
            <a:r>
              <a:rPr lang="en-US" dirty="0"/>
              <a:t>2025Go00</a:t>
            </a:r>
          </a:p>
        </p:txBody>
      </p:sp>
    </p:spTree>
    <p:extLst>
      <p:ext uri="{BB962C8B-B14F-4D97-AF65-F5344CB8AC3E}">
        <p14:creationId xmlns:p14="http://schemas.microsoft.com/office/powerpoint/2010/main" val="188932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01A1BE4F-1116-4EE7-926D-931B7E7DBD0E}"/>
              </a:ext>
            </a:extLst>
          </p:cNvPr>
          <p:cNvSpPr>
            <a:spLocks noGrp="1"/>
          </p:cNvSpPr>
          <p:nvPr>
            <p:ph idx="1"/>
          </p:nvPr>
        </p:nvSpPr>
        <p:spPr/>
        <p:txBody>
          <a:bodyPr/>
          <a:lstStyle/>
          <a:p>
            <a:r>
              <a:rPr lang="en-US" altLang="zh-CN" dirty="0"/>
              <a:t>With </a:t>
            </a:r>
            <a:r>
              <a:rPr lang="en-US" altLang="zh-CN" dirty="0" err="1"/>
              <a:t>Itay's</a:t>
            </a:r>
            <a:r>
              <a:rPr lang="en-US" altLang="zh-CN" dirty="0"/>
              <a:t> </a:t>
            </a:r>
            <a:r>
              <a:rPr lang="en-US" altLang="zh-CN" i="1" dirty="0"/>
              <a:t>E</a:t>
            </a:r>
            <a:r>
              <a:rPr lang="en-US" altLang="zh-CN" i="1" baseline="-25000" dirty="0"/>
              <a:t>x</a:t>
            </a:r>
            <a:r>
              <a:rPr lang="en-US" altLang="zh-CN" i="1" dirty="0"/>
              <a:t>,</a:t>
            </a:r>
            <a:r>
              <a:rPr lang="en-US" altLang="zh-CN" dirty="0"/>
              <a:t> </a:t>
            </a:r>
            <a:r>
              <a:rPr lang="en-US" altLang="zh-CN" i="1" dirty="0"/>
              <a:t>β</a:t>
            </a:r>
            <a:r>
              <a:rPr lang="en-US" altLang="zh-CN" dirty="0"/>
              <a:t>-feeding intensities, log </a:t>
            </a:r>
            <a:r>
              <a:rPr lang="en-US" altLang="zh-CN" i="1" dirty="0"/>
              <a:t>ft</a:t>
            </a:r>
            <a:r>
              <a:rPr lang="en-US" altLang="zh-CN" dirty="0"/>
              <a:t> values, and decay schemes:</a:t>
            </a:r>
          </a:p>
          <a:p>
            <a:endParaRPr lang="en-US" sz="2000" dirty="0">
              <a:hlinkClick r:id="rId3"/>
            </a:endParaRPr>
          </a:p>
          <a:p>
            <a:r>
              <a:rPr lang="en-US" sz="2000" dirty="0">
                <a:hlinkClick r:id="rId3"/>
              </a:rPr>
              <a:t>https://wikihost.frib.msu.edu/pxct/lib/exe/fetch.php?media=logft_2025go00_23mg.pdf</a:t>
            </a:r>
            <a:endParaRPr lang="en-US" sz="2000" dirty="0"/>
          </a:p>
          <a:p>
            <a:endParaRPr lang="en-US" sz="2000" dirty="0"/>
          </a:p>
          <a:p>
            <a:r>
              <a:rPr lang="en-US" sz="2000" dirty="0">
                <a:hlinkClick r:id="rId4"/>
              </a:rPr>
              <a:t>https://wikihost.frib.msu.edu/pxct/lib/exe/fetch.php?media=java_gtol_2025go00_22na.pdf</a:t>
            </a:r>
            <a:endParaRPr lang="en-US" sz="2000" dirty="0"/>
          </a:p>
        </p:txBody>
      </p:sp>
      <p:sp>
        <p:nvSpPr>
          <p:cNvPr id="3" name="Title 2">
            <a:extLst>
              <a:ext uri="{FF2B5EF4-FFF2-40B4-BE49-F238E27FC236}">
                <a16:creationId xmlns:a16="http://schemas.microsoft.com/office/drawing/2014/main" id="{1D25B8F1-01C9-489B-BB3F-9CD016E500A4}"/>
              </a:ext>
            </a:extLst>
          </p:cNvPr>
          <p:cNvSpPr>
            <a:spLocks noGrp="1"/>
          </p:cNvSpPr>
          <p:nvPr>
            <p:ph type="title"/>
          </p:nvPr>
        </p:nvSpPr>
        <p:spPr/>
        <p:txBody>
          <a:bodyPr/>
          <a:lstStyle/>
          <a:p>
            <a:r>
              <a:rPr lang="en-US" dirty="0"/>
              <a:t>2025</a:t>
            </a:r>
            <a:r>
              <a:rPr lang="en-US" altLang="zh-CN" dirty="0"/>
              <a:t>GO00 </a:t>
            </a:r>
            <a:r>
              <a:rPr lang="en-US" altLang="zh-CN" i="1" dirty="0"/>
              <a:t>I</a:t>
            </a:r>
            <a:r>
              <a:rPr lang="en-US" altLang="zh-CN" i="1" baseline="-25000" dirty="0"/>
              <a:t>β</a:t>
            </a:r>
            <a:r>
              <a:rPr lang="en-US" altLang="zh-CN" dirty="0"/>
              <a:t>(</a:t>
            </a:r>
            <a:r>
              <a:rPr lang="en-US" altLang="zh-CN" baseline="30000" dirty="0"/>
              <a:t>23</a:t>
            </a:r>
            <a:r>
              <a:rPr lang="en-US" altLang="zh-CN" dirty="0"/>
              <a:t>Mg) and log </a:t>
            </a:r>
            <a:r>
              <a:rPr lang="en-US" altLang="zh-CN" i="1" dirty="0"/>
              <a:t>ft</a:t>
            </a:r>
            <a:endParaRPr lang="en-US" i="1" dirty="0"/>
          </a:p>
        </p:txBody>
      </p:sp>
      <p:sp>
        <p:nvSpPr>
          <p:cNvPr id="4" name="Footer Placeholder 3">
            <a:extLst>
              <a:ext uri="{FF2B5EF4-FFF2-40B4-BE49-F238E27FC236}">
                <a16:creationId xmlns:a16="http://schemas.microsoft.com/office/drawing/2014/main" id="{5DBC0B89-67A1-41DA-AE4F-4C359983477E}"/>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a:ea typeface="+mn-ea"/>
                <a:cs typeface="Arial"/>
              </a:rPr>
              <a:t>Nuclear Data</a:t>
            </a:r>
            <a:endParaRPr kumimoji="0" lang="en-US" sz="1000" b="0" i="0" u="none" strike="noStrike" kern="1200" cap="none" spc="0" normalizeH="0" baseline="0" noProof="0" dirty="0">
              <a:ln>
                <a:noFill/>
              </a:ln>
              <a:solidFill>
                <a:srgbClr val="064308"/>
              </a:solidFill>
              <a:effectLst/>
              <a:uLnTx/>
              <a:uFillTx/>
              <a:latin typeface="Arial"/>
              <a:ea typeface="+mn-ea"/>
              <a:cs typeface="Arial"/>
            </a:endParaRPr>
          </a:p>
        </p:txBody>
      </p:sp>
      <p:sp>
        <p:nvSpPr>
          <p:cNvPr id="5" name="Slide Number Placeholder 4">
            <a:extLst>
              <a:ext uri="{FF2B5EF4-FFF2-40B4-BE49-F238E27FC236}">
                <a16:creationId xmlns:a16="http://schemas.microsoft.com/office/drawing/2014/main" id="{5095925A-3E93-4470-A606-1B3689FF2A2C}"/>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10</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Tree>
    <p:extLst>
      <p:ext uri="{BB962C8B-B14F-4D97-AF65-F5344CB8AC3E}">
        <p14:creationId xmlns:p14="http://schemas.microsoft.com/office/powerpoint/2010/main" val="746270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8B087F45-4948-4E7E-B445-2E1C4531B456}"/>
              </a:ext>
            </a:extLst>
          </p:cNvPr>
          <p:cNvGraphicFramePr>
            <a:graphicFrameLocks noGrp="1"/>
          </p:cNvGraphicFramePr>
          <p:nvPr>
            <p:ph idx="1"/>
            <p:extLst>
              <p:ext uri="{D42A27DB-BD31-4B8C-83A1-F6EECF244321}">
                <p14:modId xmlns:p14="http://schemas.microsoft.com/office/powerpoint/2010/main" val="1755584845"/>
              </p:ext>
            </p:extLst>
          </p:nvPr>
        </p:nvGraphicFramePr>
        <p:xfrm>
          <a:off x="76200" y="1114928"/>
          <a:ext cx="8991596" cy="2931160"/>
        </p:xfrm>
        <a:graphic>
          <a:graphicData uri="http://schemas.openxmlformats.org/drawingml/2006/table">
            <a:tbl>
              <a:tblPr firstRow="1" bandRow="1">
                <a:tableStyleId>{5940675A-B579-460E-94D1-54222C63F5DA}</a:tableStyleId>
              </a:tblPr>
              <a:tblGrid>
                <a:gridCol w="759542">
                  <a:extLst>
                    <a:ext uri="{9D8B030D-6E8A-4147-A177-3AD203B41FA5}">
                      <a16:colId xmlns:a16="http://schemas.microsoft.com/office/drawing/2014/main" val="3671136240"/>
                    </a:ext>
                  </a:extLst>
                </a:gridCol>
                <a:gridCol w="1372009">
                  <a:extLst>
                    <a:ext uri="{9D8B030D-6E8A-4147-A177-3AD203B41FA5}">
                      <a16:colId xmlns:a16="http://schemas.microsoft.com/office/drawing/2014/main" val="1234340430"/>
                    </a:ext>
                  </a:extLst>
                </a:gridCol>
                <a:gridCol w="1372009">
                  <a:extLst>
                    <a:ext uri="{9D8B030D-6E8A-4147-A177-3AD203B41FA5}">
                      <a16:colId xmlns:a16="http://schemas.microsoft.com/office/drawing/2014/main" val="626942769"/>
                    </a:ext>
                  </a:extLst>
                </a:gridCol>
                <a:gridCol w="1372009">
                  <a:extLst>
                    <a:ext uri="{9D8B030D-6E8A-4147-A177-3AD203B41FA5}">
                      <a16:colId xmlns:a16="http://schemas.microsoft.com/office/drawing/2014/main" val="2511010154"/>
                    </a:ext>
                  </a:extLst>
                </a:gridCol>
                <a:gridCol w="1372009">
                  <a:extLst>
                    <a:ext uri="{9D8B030D-6E8A-4147-A177-3AD203B41FA5}">
                      <a16:colId xmlns:a16="http://schemas.microsoft.com/office/drawing/2014/main" val="3822593845"/>
                    </a:ext>
                  </a:extLst>
                </a:gridCol>
                <a:gridCol w="1372009">
                  <a:extLst>
                    <a:ext uri="{9D8B030D-6E8A-4147-A177-3AD203B41FA5}">
                      <a16:colId xmlns:a16="http://schemas.microsoft.com/office/drawing/2014/main" val="1406324583"/>
                    </a:ext>
                  </a:extLst>
                </a:gridCol>
                <a:gridCol w="1372009">
                  <a:extLst>
                    <a:ext uri="{9D8B030D-6E8A-4147-A177-3AD203B41FA5}">
                      <a16:colId xmlns:a16="http://schemas.microsoft.com/office/drawing/2014/main" val="3943785953"/>
                    </a:ext>
                  </a:extLst>
                </a:gridCol>
              </a:tblGrid>
              <a:tr h="370840">
                <a:tc>
                  <a:txBody>
                    <a:bodyPr/>
                    <a:lstStyle/>
                    <a:p>
                      <a:pPr algn="ctr"/>
                      <a:r>
                        <a:rPr lang="en-US" sz="1800" i="1" baseline="0" dirty="0">
                          <a:latin typeface="Cambria" panose="02040503050406030204" pitchFamily="18" charset="0"/>
                          <a:ea typeface="Cambria" panose="02040503050406030204" pitchFamily="18" charset="0"/>
                        </a:rPr>
                        <a:t>T</a:t>
                      </a:r>
                    </a:p>
                  </a:txBody>
                  <a:tcPr anchor="ctr"/>
                </a:tc>
                <a:tc>
                  <a:txBody>
                    <a:bodyPr/>
                    <a:lstStyle/>
                    <a:p>
                      <a:pPr algn="ctr"/>
                      <a:r>
                        <a:rPr lang="en-US" sz="1800" i="1" dirty="0">
                          <a:latin typeface="Cambria" panose="02040503050406030204" pitchFamily="18" charset="0"/>
                          <a:ea typeface="Cambria" panose="02040503050406030204" pitchFamily="18" charset="0"/>
                        </a:rPr>
                        <a:t>J</a:t>
                      </a:r>
                      <a:r>
                        <a:rPr lang="en-US" altLang="zh-CN" sz="1800" i="1" baseline="30000" dirty="0">
                          <a:latin typeface="Cambria" panose="02040503050406030204" pitchFamily="18" charset="0"/>
                          <a:ea typeface="Cambria" panose="02040503050406030204" pitchFamily="18" charset="0"/>
                        </a:rPr>
                        <a:t>π</a:t>
                      </a:r>
                      <a:endParaRPr lang="en-US" sz="1800" i="1" baseline="300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algn="ctr"/>
                      <a:r>
                        <a:rPr lang="en-US" sz="1800" i="1" dirty="0">
                          <a:latin typeface="Cambria" panose="02040503050406030204" pitchFamily="18" charset="0"/>
                          <a:ea typeface="Cambria" panose="02040503050406030204" pitchFamily="18" charset="0"/>
                        </a:rPr>
                        <a:t>T</a:t>
                      </a:r>
                      <a:r>
                        <a:rPr lang="en-US" sz="1800" baseline="-25000" dirty="0">
                          <a:latin typeface="Cambria" panose="02040503050406030204" pitchFamily="18" charset="0"/>
                          <a:ea typeface="Cambria" panose="02040503050406030204" pitchFamily="18" charset="0"/>
                        </a:rPr>
                        <a:t>1/2</a:t>
                      </a:r>
                      <a:r>
                        <a:rPr lang="en-US" sz="1800" dirty="0">
                          <a:latin typeface="Cambria" panose="02040503050406030204" pitchFamily="18" charset="0"/>
                          <a:ea typeface="Cambria" panose="02040503050406030204" pitchFamily="18" charset="0"/>
                        </a:rPr>
                        <a:t> (fs)</a:t>
                      </a:r>
                    </a:p>
                  </a:txBody>
                  <a:tcPr anchor="ctr">
                    <a:solidFill>
                      <a:srgbClr val="FFFFCC">
                        <a:alpha val="50196"/>
                      </a:srgbClr>
                    </a:solidFill>
                  </a:tcPr>
                </a:tc>
                <a:tc>
                  <a:txBody>
                    <a:bodyPr/>
                    <a:lstStyle/>
                    <a:p>
                      <a:pPr algn="ctr"/>
                      <a:r>
                        <a:rPr lang="en-US" sz="1800" i="1" dirty="0">
                          <a:latin typeface="Cambria" panose="02040503050406030204" pitchFamily="18" charset="0"/>
                          <a:ea typeface="Cambria" panose="02040503050406030204" pitchFamily="18" charset="0"/>
                        </a:rPr>
                        <a:t>E</a:t>
                      </a:r>
                      <a:r>
                        <a:rPr lang="en-US" sz="1800" i="1" baseline="-25000" dirty="0">
                          <a:latin typeface="Cambria" panose="02040503050406030204" pitchFamily="18" charset="0"/>
                          <a:ea typeface="Cambria" panose="02040503050406030204" pitchFamily="18" charset="0"/>
                        </a:rPr>
                        <a:t>x</a:t>
                      </a:r>
                      <a:r>
                        <a:rPr lang="en-US" sz="1800" dirty="0">
                          <a:latin typeface="Cambria" panose="02040503050406030204" pitchFamily="18" charset="0"/>
                          <a:ea typeface="Cambria" panose="02040503050406030204" pitchFamily="18" charset="0"/>
                        </a:rPr>
                        <a:t> (keV)</a:t>
                      </a:r>
                    </a:p>
                  </a:txBody>
                  <a:tcPr anchor="ctr">
                    <a:solidFill>
                      <a:srgbClr val="FFFFCC">
                        <a:alpha val="50196"/>
                      </a:srgbClr>
                    </a:solidFill>
                  </a:tcPr>
                </a:tc>
                <a:tc>
                  <a:txBody>
                    <a:bodyPr/>
                    <a:lstStyle/>
                    <a:p>
                      <a:pPr algn="ctr"/>
                      <a:r>
                        <a:rPr lang="en-US" altLang="zh-CN" sz="1800" i="1" dirty="0">
                          <a:latin typeface="Cambria" panose="02040503050406030204" pitchFamily="18" charset="0"/>
                          <a:ea typeface="Cambria" panose="02040503050406030204" pitchFamily="18" charset="0"/>
                        </a:rPr>
                        <a:t>E</a:t>
                      </a:r>
                      <a:r>
                        <a:rPr lang="en-US" altLang="zh-CN" sz="1800" i="1" baseline="-25000" dirty="0">
                          <a:latin typeface="Cambria" panose="02040503050406030204" pitchFamily="18" charset="0"/>
                          <a:ea typeface="Cambria" panose="02040503050406030204" pitchFamily="18" charset="0"/>
                        </a:rPr>
                        <a:t>r</a:t>
                      </a:r>
                      <a:r>
                        <a:rPr lang="en-US" altLang="zh-CN" sz="1800" dirty="0">
                          <a:latin typeface="Cambria" panose="02040503050406030204" pitchFamily="18" charset="0"/>
                          <a:ea typeface="Cambria" panose="02040503050406030204" pitchFamily="18" charset="0"/>
                        </a:rPr>
                        <a:t> (keV)</a:t>
                      </a: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algn="ctr"/>
                      <a:r>
                        <a:rPr lang="en-US" sz="1800" i="1" dirty="0">
                          <a:latin typeface="Cambria" panose="02040503050406030204" pitchFamily="18" charset="0"/>
                          <a:ea typeface="Cambria" panose="02040503050406030204" pitchFamily="18" charset="0"/>
                        </a:rPr>
                        <a:t>E</a:t>
                      </a:r>
                      <a:r>
                        <a:rPr lang="en-US" sz="1800" i="1" baseline="-25000" dirty="0">
                          <a:latin typeface="Cambria" panose="02040503050406030204" pitchFamily="18" charset="0"/>
                          <a:ea typeface="Cambria" panose="02040503050406030204" pitchFamily="18" charset="0"/>
                        </a:rPr>
                        <a:t>x</a:t>
                      </a:r>
                      <a:r>
                        <a:rPr lang="en-US" sz="1800" dirty="0">
                          <a:latin typeface="Cambria" panose="02040503050406030204" pitchFamily="18" charset="0"/>
                          <a:ea typeface="Cambria" panose="02040503050406030204" pitchFamily="18" charset="0"/>
                        </a:rPr>
                        <a:t> (keV)</a:t>
                      </a:r>
                    </a:p>
                  </a:txBody>
                  <a:tcPr anchor="ctr">
                    <a:solidFill>
                      <a:srgbClr val="CCECFF">
                        <a:alpha val="40000"/>
                      </a:srgbClr>
                    </a:solidFill>
                  </a:tcPr>
                </a:tc>
                <a:tc>
                  <a:txBody>
                    <a:bodyPr/>
                    <a:lstStyle/>
                    <a:p>
                      <a:pPr algn="ctr"/>
                      <a:r>
                        <a:rPr lang="en-US" altLang="zh-CN" sz="1800" i="1" dirty="0">
                          <a:latin typeface="Cambria" panose="02040503050406030204" pitchFamily="18" charset="0"/>
                          <a:ea typeface="Cambria" panose="02040503050406030204" pitchFamily="18" charset="0"/>
                        </a:rPr>
                        <a:t>E</a:t>
                      </a:r>
                      <a:r>
                        <a:rPr lang="en-US" altLang="zh-CN" sz="1800" i="1" baseline="-25000" dirty="0">
                          <a:latin typeface="Cambria" panose="02040503050406030204" pitchFamily="18" charset="0"/>
                          <a:ea typeface="Cambria" panose="02040503050406030204" pitchFamily="18" charset="0"/>
                        </a:rPr>
                        <a:t>r</a:t>
                      </a:r>
                      <a:r>
                        <a:rPr lang="en-US" altLang="zh-CN" sz="1800" dirty="0">
                          <a:latin typeface="Cambria" panose="02040503050406030204" pitchFamily="18" charset="0"/>
                          <a:ea typeface="Cambria" panose="02040503050406030204" pitchFamily="18" charset="0"/>
                        </a:rPr>
                        <a:t> (keV)</a:t>
                      </a:r>
                      <a:endParaRPr lang="en-US" sz="1800" dirty="0">
                        <a:latin typeface="Cambria" panose="02040503050406030204" pitchFamily="18" charset="0"/>
                        <a:ea typeface="Cambria" panose="02040503050406030204" pitchFamily="18" charset="0"/>
                      </a:endParaRPr>
                    </a:p>
                  </a:txBody>
                  <a:tcPr anchor="ctr">
                    <a:solidFill>
                      <a:srgbClr val="CCECFF">
                        <a:alpha val="40000"/>
                      </a:srgbClr>
                    </a:solidFill>
                  </a:tcPr>
                </a:tc>
                <a:extLst>
                  <a:ext uri="{0D108BD9-81ED-4DB2-BD59-A6C34878D82A}">
                    <a16:rowId xmlns:a16="http://schemas.microsoft.com/office/drawing/2014/main" val="1709497389"/>
                  </a:ext>
                </a:extLst>
              </a:tr>
              <a:tr h="640080">
                <a:tc>
                  <a:txBody>
                    <a:bodyPr/>
                    <a:lstStyle/>
                    <a:p>
                      <a:pPr algn="ctr"/>
                      <a:r>
                        <a:rPr lang="en-US" sz="1800" baseline="0" dirty="0">
                          <a:latin typeface="Cambria" panose="02040503050406030204" pitchFamily="18" charset="0"/>
                          <a:ea typeface="Cambria" panose="02040503050406030204" pitchFamily="18" charset="0"/>
                        </a:rPr>
                        <a:t>1/2</a:t>
                      </a:r>
                    </a:p>
                  </a:txBody>
                  <a:tcPr anchor="ctr"/>
                </a:tc>
                <a:tc>
                  <a:txBody>
                    <a:bodyPr/>
                    <a:lstStyle/>
                    <a:p>
                      <a:pPr algn="ctr"/>
                      <a:r>
                        <a:rPr lang="en-US" sz="1800" dirty="0">
                          <a:latin typeface="Cambria" panose="02040503050406030204" pitchFamily="18" charset="0"/>
                          <a:ea typeface="Cambria" panose="02040503050406030204" pitchFamily="18" charset="0"/>
                        </a:rPr>
                        <a:t>3/2</a:t>
                      </a:r>
                      <a:r>
                        <a:rPr lang="en-US" sz="1800" baseline="30000" dirty="0">
                          <a:latin typeface="Cambria" panose="02040503050406030204" pitchFamily="18" charset="0"/>
                          <a:ea typeface="Cambria" panose="02040503050406030204" pitchFamily="18" charset="0"/>
                        </a:rPr>
                        <a:t>+</a:t>
                      </a:r>
                      <a:r>
                        <a:rPr lang="en-US" sz="1800" dirty="0">
                          <a:latin typeface="Cambria" panose="02040503050406030204" pitchFamily="18" charset="0"/>
                          <a:ea typeface="Cambria" panose="02040503050406030204" pitchFamily="18" charset="0"/>
                        </a:rPr>
                        <a:t>, 5/2</a:t>
                      </a:r>
                      <a:r>
                        <a:rPr lang="en-US" sz="1800" baseline="30000" dirty="0">
                          <a:latin typeface="Cambria" panose="02040503050406030204" pitchFamily="18" charset="0"/>
                          <a:ea typeface="Cambria" panose="02040503050406030204" pitchFamily="18" charset="0"/>
                        </a:rPr>
                        <a:t>+</a:t>
                      </a:r>
                    </a:p>
                  </a:txBody>
                  <a:tcPr anchor="ctr">
                    <a:solidFill>
                      <a:srgbClr val="FFFFCC">
                        <a:alpha val="50196"/>
                      </a:srgbClr>
                    </a:solidFill>
                  </a:tcPr>
                </a:tc>
                <a:tc>
                  <a:txBody>
                    <a:bodyPr/>
                    <a:lstStyle/>
                    <a:p>
                      <a:pPr algn="ctr"/>
                      <a:r>
                        <a:rPr lang="en-US" sz="1800" dirty="0">
                          <a:latin typeface="Cambria" panose="02040503050406030204" pitchFamily="18" charset="0"/>
                          <a:ea typeface="Cambria" panose="02040503050406030204" pitchFamily="18" charset="0"/>
                        </a:rPr>
                        <a:t>6.9(21)</a:t>
                      </a:r>
                    </a:p>
                  </a:txBody>
                  <a:tcPr anchor="ctr">
                    <a:solidFill>
                      <a:srgbClr val="FFFFCC">
                        <a:alpha val="50196"/>
                      </a:srgbClr>
                    </a:solidFill>
                  </a:tcPr>
                </a:tc>
                <a:tc>
                  <a:txBody>
                    <a:bodyPr/>
                    <a:lstStyle/>
                    <a:p>
                      <a:pPr algn="ctr"/>
                      <a:r>
                        <a:rPr lang="en-US" sz="1800" dirty="0">
                          <a:latin typeface="Cambria" panose="02040503050406030204" pitchFamily="18" charset="0"/>
                          <a:ea typeface="Cambria" panose="02040503050406030204" pitchFamily="18" charset="0"/>
                        </a:rPr>
                        <a:t>7784.7(8)</a:t>
                      </a:r>
                    </a:p>
                  </a:txBody>
                  <a:tcPr anchor="ctr">
                    <a:solidFill>
                      <a:srgbClr val="FFFFCC">
                        <a:alpha val="50196"/>
                      </a:srgbClr>
                    </a:solidFill>
                  </a:tcPr>
                </a:tc>
                <a:tc>
                  <a:txBody>
                    <a:bodyPr/>
                    <a:lstStyle/>
                    <a:p>
                      <a:pPr algn="ctr"/>
                      <a:r>
                        <a:rPr lang="en-US" altLang="zh-CN" sz="1800" dirty="0">
                          <a:latin typeface="Cambria" panose="02040503050406030204" pitchFamily="18" charset="0"/>
                          <a:ea typeface="Cambria" panose="02040503050406030204" pitchFamily="18" charset="0"/>
                        </a:rPr>
                        <a:t>203.5(8)</a:t>
                      </a: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7787.3(5)</a:t>
                      </a:r>
                    </a:p>
                  </a:txBody>
                  <a:tcPr marL="7620" marR="7620" marT="7620" marB="0" anchor="ctr">
                    <a:solidFill>
                      <a:srgbClr val="CCECFF">
                        <a:alpha val="40000"/>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206.1(5)</a:t>
                      </a:r>
                    </a:p>
                  </a:txBody>
                  <a:tcPr marL="7620" marR="7620" marT="7620" marB="0" anchor="ctr">
                    <a:solidFill>
                      <a:srgbClr val="CCECFF">
                        <a:alpha val="40000"/>
                      </a:srgbClr>
                    </a:solidFill>
                  </a:tcPr>
                </a:tc>
                <a:extLst>
                  <a:ext uri="{0D108BD9-81ED-4DB2-BD59-A6C34878D82A}">
                    <a16:rowId xmlns:a16="http://schemas.microsoft.com/office/drawing/2014/main" val="3839187965"/>
                  </a:ext>
                </a:extLst>
              </a:tr>
              <a:tr h="640080">
                <a:tc>
                  <a:txBody>
                    <a:bodyPr/>
                    <a:lstStyle/>
                    <a:p>
                      <a:pPr algn="ctr"/>
                      <a:r>
                        <a:rPr lang="en-US" sz="1800" baseline="0" dirty="0">
                          <a:latin typeface="Cambria" panose="02040503050406030204" pitchFamily="18" charset="0"/>
                          <a:ea typeface="Cambria" panose="02040503050406030204" pitchFamily="18" charset="0"/>
                        </a:rPr>
                        <a:t>3/2</a:t>
                      </a:r>
                    </a:p>
                    <a:p>
                      <a:pPr algn="ctr"/>
                      <a:r>
                        <a:rPr lang="en-US" sz="1800" baseline="0" dirty="0">
                          <a:latin typeface="Cambria" panose="02040503050406030204" pitchFamily="18" charset="0"/>
                          <a:ea typeface="Cambria" panose="02040503050406030204" pitchFamily="18" charset="0"/>
                        </a:rPr>
                        <a:t>IAS</a:t>
                      </a:r>
                    </a:p>
                  </a:txBody>
                  <a:tcPr anchor="ctr"/>
                </a:tc>
                <a:tc>
                  <a:txBody>
                    <a:bodyPr/>
                    <a:lstStyle/>
                    <a:p>
                      <a:pPr algn="ctr"/>
                      <a:r>
                        <a:rPr lang="en-US" sz="1800" dirty="0">
                          <a:latin typeface="Cambria" panose="02040503050406030204" pitchFamily="18" charset="0"/>
                          <a:ea typeface="Cambria" panose="02040503050406030204" pitchFamily="18" charset="0"/>
                        </a:rPr>
                        <a:t>5/2</a:t>
                      </a:r>
                      <a:r>
                        <a:rPr lang="en-US" sz="1800" baseline="30000" dirty="0">
                          <a:latin typeface="Cambria" panose="02040503050406030204" pitchFamily="18" charset="0"/>
                          <a:ea typeface="Cambria" panose="02040503050406030204" pitchFamily="18" charset="0"/>
                        </a:rPr>
                        <a:t>+</a:t>
                      </a:r>
                    </a:p>
                  </a:txBody>
                  <a:tcPr anchor="ctr">
                    <a:solidFill>
                      <a:srgbClr val="FFFFCC">
                        <a:alpha val="50196"/>
                      </a:srgbClr>
                    </a:solidFill>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sz="1800" dirty="0">
                          <a:latin typeface="Cambria" panose="02040503050406030204" pitchFamily="18" charset="0"/>
                          <a:ea typeface="Cambria" panose="02040503050406030204" pitchFamily="18" charset="0"/>
                        </a:rPr>
                        <a:t>7803.0(6)</a:t>
                      </a:r>
                    </a:p>
                  </a:txBody>
                  <a:tcPr anchor="ctr">
                    <a:solidFill>
                      <a:srgbClr val="FFFFCC">
                        <a:alpha val="50196"/>
                      </a:srgbClr>
                    </a:solidFill>
                  </a:tcPr>
                </a:tc>
                <a:tc>
                  <a:txBody>
                    <a:bodyPr/>
                    <a:lstStyle/>
                    <a:p>
                      <a:pPr algn="ctr"/>
                      <a:r>
                        <a:rPr lang="en-US" altLang="zh-CN" sz="1800" dirty="0">
                          <a:latin typeface="Cambria" panose="02040503050406030204" pitchFamily="18" charset="0"/>
                          <a:ea typeface="Cambria" panose="02040503050406030204" pitchFamily="18" charset="0"/>
                        </a:rPr>
                        <a:t>221.8(6)</a:t>
                      </a: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7803.4(5)</a:t>
                      </a:r>
                    </a:p>
                  </a:txBody>
                  <a:tcPr marL="7620" marR="7620" marT="7620" marB="0" anchor="ctr">
                    <a:solidFill>
                      <a:srgbClr val="CCECFF">
                        <a:alpha val="40000"/>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222.2(5)</a:t>
                      </a:r>
                    </a:p>
                  </a:txBody>
                  <a:tcPr marL="7620" marR="7620" marT="7620" marB="0" anchor="ctr">
                    <a:solidFill>
                      <a:srgbClr val="CCECFF">
                        <a:alpha val="40000"/>
                      </a:srgbClr>
                    </a:solidFill>
                  </a:tcPr>
                </a:tc>
                <a:extLst>
                  <a:ext uri="{0D108BD9-81ED-4DB2-BD59-A6C34878D82A}">
                    <a16:rowId xmlns:a16="http://schemas.microsoft.com/office/drawing/2014/main" val="2965311569"/>
                  </a:ext>
                </a:extLst>
              </a:tr>
              <a:tr h="640080">
                <a:tc>
                  <a:txBody>
                    <a:bodyPr/>
                    <a:lstStyle/>
                    <a:p>
                      <a:pPr algn="ctr"/>
                      <a:r>
                        <a:rPr lang="en-US" sz="1800" baseline="0" dirty="0">
                          <a:latin typeface="Cambria" panose="02040503050406030204" pitchFamily="18" charset="0"/>
                          <a:ea typeface="Cambria" panose="02040503050406030204" pitchFamily="18" charset="0"/>
                        </a:rPr>
                        <a:t>1/2</a:t>
                      </a:r>
                    </a:p>
                  </a:txBody>
                  <a:tcPr anchor="ct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sz="1800" dirty="0">
                          <a:latin typeface="Cambria" panose="02040503050406030204" pitchFamily="18" charset="0"/>
                          <a:ea typeface="Cambria" panose="02040503050406030204" pitchFamily="18" charset="0"/>
                        </a:rPr>
                        <a:t>(7/2</a:t>
                      </a:r>
                      <a:r>
                        <a:rPr lang="en-US" sz="1800" baseline="30000" dirty="0">
                          <a:latin typeface="Cambria" panose="02040503050406030204" pitchFamily="18" charset="0"/>
                          <a:ea typeface="Cambria" panose="02040503050406030204" pitchFamily="18" charset="0"/>
                        </a:rPr>
                        <a:t>+</a:t>
                      </a:r>
                      <a:r>
                        <a:rPr lang="en-US" sz="1800" baseline="0" dirty="0">
                          <a:latin typeface="Cambria" panose="02040503050406030204" pitchFamily="18" charset="0"/>
                          <a:ea typeface="Cambria" panose="02040503050406030204" pitchFamily="18" charset="0"/>
                        </a:rPr>
                        <a:t>)</a:t>
                      </a:r>
                    </a:p>
                  </a:txBody>
                  <a:tcPr anchor="ctr">
                    <a:solidFill>
                      <a:srgbClr val="FFFFCC">
                        <a:alpha val="50196"/>
                      </a:srgbClr>
                    </a:solidFill>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sz="1800" dirty="0">
                          <a:latin typeface="Cambria" panose="02040503050406030204" pitchFamily="18" charset="0"/>
                          <a:ea typeface="Cambria" panose="02040503050406030204" pitchFamily="18" charset="0"/>
                        </a:rPr>
                        <a:t>7855.5(7)</a:t>
                      </a:r>
                    </a:p>
                  </a:txBody>
                  <a:tcPr anchor="ctr">
                    <a:solidFill>
                      <a:srgbClr val="FFFFCC">
                        <a:alpha val="50196"/>
                      </a:srgbClr>
                    </a:solidFill>
                  </a:tcPr>
                </a:tc>
                <a:tc>
                  <a:txBody>
                    <a:bodyPr/>
                    <a:lstStyle/>
                    <a:p>
                      <a:pPr algn="ctr"/>
                      <a:r>
                        <a:rPr lang="en-US" altLang="zh-CN" sz="1800" dirty="0">
                          <a:latin typeface="Cambria" panose="02040503050406030204" pitchFamily="18" charset="0"/>
                          <a:ea typeface="Cambria" panose="02040503050406030204" pitchFamily="18" charset="0"/>
                        </a:rPr>
                        <a:t>274.3(7)</a:t>
                      </a:r>
                      <a:endParaRPr lang="en-US" sz="1800" dirty="0">
                        <a:latin typeface="Cambria" panose="02040503050406030204" pitchFamily="18" charset="0"/>
                        <a:ea typeface="Cambria" panose="02040503050406030204" pitchFamily="18" charset="0"/>
                      </a:endParaRPr>
                    </a:p>
                  </a:txBody>
                  <a:tcPr anchor="ctr">
                    <a:solidFill>
                      <a:srgbClr val="FFFFCC">
                        <a:alpha val="50196"/>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7856.2(4)</a:t>
                      </a:r>
                    </a:p>
                  </a:txBody>
                  <a:tcPr marL="7620" marR="7620" marT="7620" marB="0" anchor="ctr">
                    <a:solidFill>
                      <a:srgbClr val="CCECFF">
                        <a:alpha val="40000"/>
                      </a:srgbClr>
                    </a:solidFill>
                  </a:tcPr>
                </a:tc>
                <a:tc>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275.0(4)</a:t>
                      </a:r>
                    </a:p>
                  </a:txBody>
                  <a:tcPr marL="7620" marR="7620" marT="7620" marB="0" anchor="ctr">
                    <a:solidFill>
                      <a:srgbClr val="CCECFF">
                        <a:alpha val="40000"/>
                      </a:srgbClr>
                    </a:solidFill>
                  </a:tcPr>
                </a:tc>
                <a:extLst>
                  <a:ext uri="{0D108BD9-81ED-4DB2-BD59-A6C34878D82A}">
                    <a16:rowId xmlns:a16="http://schemas.microsoft.com/office/drawing/2014/main" val="847727074"/>
                  </a:ext>
                </a:extLst>
              </a:tr>
              <a:tr h="640080">
                <a:tc>
                  <a:txBody>
                    <a:bodyPr/>
                    <a:lstStyle/>
                    <a:p>
                      <a:pPr algn="ctr"/>
                      <a:r>
                        <a:rPr lang="en-US" sz="1800" baseline="0" dirty="0">
                          <a:latin typeface="Cambria" panose="02040503050406030204" pitchFamily="18" charset="0"/>
                          <a:ea typeface="Cambria" panose="02040503050406030204" pitchFamily="18" charset="0"/>
                        </a:rPr>
                        <a:t>Ref.</a:t>
                      </a:r>
                    </a:p>
                  </a:txBody>
                  <a:tcPr anchor="ctr"/>
                </a:tc>
                <a:tc gridSpan="4">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pl-PL" sz="1800" baseline="0" dirty="0">
                          <a:latin typeface="Cambria" panose="02040503050406030204" pitchFamily="18" charset="0"/>
                          <a:ea typeface="Cambria" panose="02040503050406030204" pitchFamily="18" charset="0"/>
                        </a:rPr>
                        <a:t>M. S. Basunia</a:t>
                      </a:r>
                      <a:r>
                        <a:rPr lang="en-US" sz="1800" baseline="0" dirty="0">
                          <a:latin typeface="Cambria" panose="02040503050406030204" pitchFamily="18" charset="0"/>
                          <a:ea typeface="Cambria" panose="02040503050406030204" pitchFamily="18" charset="0"/>
                        </a:rPr>
                        <a:t> </a:t>
                      </a:r>
                      <a:r>
                        <a:rPr lang="en-US" altLang="zh-CN" sz="1800" i="1" baseline="0" dirty="0">
                          <a:latin typeface="Cambria" panose="02040503050406030204" pitchFamily="18" charset="0"/>
                          <a:ea typeface="Cambria" panose="02040503050406030204" pitchFamily="18" charset="0"/>
                        </a:rPr>
                        <a:t>et al</a:t>
                      </a:r>
                      <a:r>
                        <a:rPr lang="en-US" altLang="zh-CN" sz="1800" baseline="0" dirty="0">
                          <a:latin typeface="Cambria" panose="02040503050406030204" pitchFamily="18" charset="0"/>
                          <a:ea typeface="Cambria" panose="02040503050406030204" pitchFamily="18" charset="0"/>
                        </a:rPr>
                        <a:t>.,</a:t>
                      </a:r>
                      <a:r>
                        <a:rPr lang="pl-PL" sz="1800" baseline="0" dirty="0">
                          <a:latin typeface="Cambria" panose="02040503050406030204" pitchFamily="18" charset="0"/>
                          <a:ea typeface="Cambria" panose="02040503050406030204" pitchFamily="18" charset="0"/>
                        </a:rPr>
                        <a:t> NDS 171, 1 (2021)</a:t>
                      </a:r>
                      <a:r>
                        <a:rPr lang="en-US" sz="1800" baseline="0" dirty="0">
                          <a:latin typeface="Cambria" panose="02040503050406030204" pitchFamily="18" charset="0"/>
                          <a:ea typeface="Cambria" panose="02040503050406030204" pitchFamily="18" charset="0"/>
                        </a:rPr>
                        <a:t>.</a:t>
                      </a:r>
                    </a:p>
                  </a:txBody>
                  <a:tcPr anchor="ctr">
                    <a:solidFill>
                      <a:srgbClr val="FFFFCC">
                        <a:alpha val="50196"/>
                      </a:srgbClr>
                    </a:solidFill>
                  </a:tcPr>
                </a:tc>
                <a:tc hMerge="1">
                  <a:txBody>
                    <a:bodyPr/>
                    <a:lstStyle/>
                    <a:p>
                      <a:endParaRPr lang="en-US"/>
                    </a:p>
                  </a:txBody>
                  <a:tcPr/>
                </a:tc>
                <a:tc hMerge="1">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endParaRPr lang="en-US" dirty="0">
                        <a:latin typeface="Cambria" panose="02040503050406030204" pitchFamily="18" charset="0"/>
                        <a:ea typeface="Cambria" panose="02040503050406030204" pitchFamily="18" charset="0"/>
                      </a:endParaRPr>
                    </a:p>
                  </a:txBody>
                  <a:tcPr anchor="ctr"/>
                </a:tc>
                <a:tc hMerge="1">
                  <a:txBody>
                    <a:bodyPr/>
                    <a:lstStyle/>
                    <a:p>
                      <a:pPr algn="ctr"/>
                      <a:endParaRPr lang="en-US" dirty="0">
                        <a:latin typeface="Cambria" panose="02040503050406030204" pitchFamily="18" charset="0"/>
                        <a:ea typeface="Cambria" panose="02040503050406030204" pitchFamily="18" charset="0"/>
                      </a:endParaRPr>
                    </a:p>
                  </a:txBody>
                  <a:tcPr anchor="ctr"/>
                </a:tc>
                <a:tc gridSpan="2">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sz="1800" dirty="0">
                          <a:latin typeface="Cambria" panose="02040503050406030204" pitchFamily="18" charset="0"/>
                          <a:ea typeface="Cambria" panose="02040503050406030204" pitchFamily="18" charset="0"/>
                        </a:rPr>
                        <a:t> 2025Go00</a:t>
                      </a:r>
                    </a:p>
                  </a:txBody>
                  <a:tcPr anchor="ctr">
                    <a:solidFill>
                      <a:srgbClr val="CCECFF">
                        <a:alpha val="40000"/>
                      </a:srgbClr>
                    </a:solidFill>
                  </a:tcPr>
                </a:tc>
                <a:tc hMerge="1">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endParaRPr lang="en-US"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3693047490"/>
                  </a:ext>
                </a:extLst>
              </a:tr>
            </a:tbl>
          </a:graphicData>
        </a:graphic>
      </p:graphicFrame>
      <p:sp>
        <p:nvSpPr>
          <p:cNvPr id="3" name="Title 2">
            <a:extLst>
              <a:ext uri="{FF2B5EF4-FFF2-40B4-BE49-F238E27FC236}">
                <a16:creationId xmlns:a16="http://schemas.microsoft.com/office/drawing/2014/main" id="{D8E3F032-A1B5-4B1E-A391-B36DC62EF4DD}"/>
              </a:ext>
            </a:extLst>
          </p:cNvPr>
          <p:cNvSpPr>
            <a:spLocks noGrp="1"/>
          </p:cNvSpPr>
          <p:nvPr>
            <p:ph type="title"/>
          </p:nvPr>
        </p:nvSpPr>
        <p:spPr/>
        <p:txBody>
          <a:bodyPr/>
          <a:lstStyle/>
          <a:p>
            <a:r>
              <a:rPr lang="en-US" altLang="zh-CN" dirty="0"/>
              <a:t>Revised Resonance Energy</a:t>
            </a:r>
            <a:endParaRPr lang="en-US" dirty="0"/>
          </a:p>
        </p:txBody>
      </p:sp>
      <p:sp>
        <p:nvSpPr>
          <p:cNvPr id="4" name="Footer Placeholder 3">
            <a:extLst>
              <a:ext uri="{FF2B5EF4-FFF2-40B4-BE49-F238E27FC236}">
                <a16:creationId xmlns:a16="http://schemas.microsoft.com/office/drawing/2014/main" id="{EEB4D824-7037-4AE7-83A9-C1E062E42754}"/>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A4388127-3CBF-4FA3-B619-51F859C570AE}"/>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11</a:t>
            </a:fld>
            <a:endParaRPr lang="en-US" dirty="0"/>
          </a:p>
        </p:txBody>
      </p:sp>
      <p:sp>
        <p:nvSpPr>
          <p:cNvPr id="12" name="TextBox 11">
            <a:extLst>
              <a:ext uri="{FF2B5EF4-FFF2-40B4-BE49-F238E27FC236}">
                <a16:creationId xmlns:a16="http://schemas.microsoft.com/office/drawing/2014/main" id="{24CBDC2E-E07F-4467-99E0-550EEDF09CDD}"/>
              </a:ext>
            </a:extLst>
          </p:cNvPr>
          <p:cNvSpPr txBox="1"/>
          <p:nvPr/>
        </p:nvSpPr>
        <p:spPr>
          <a:xfrm>
            <a:off x="76200" y="5717138"/>
            <a:ext cx="3466205" cy="369332"/>
          </a:xfrm>
          <a:prstGeom prst="rect">
            <a:avLst/>
          </a:prstGeom>
          <a:noFill/>
        </p:spPr>
        <p:txBody>
          <a:bodyPr wrap="none">
            <a:spAutoFit/>
          </a:bodyPr>
          <a:lstStyle/>
          <a:p>
            <a:r>
              <a:rPr lang="en-US" i="1" dirty="0">
                <a:latin typeface="Cambria" panose="02040503050406030204" pitchFamily="18" charset="0"/>
                <a:ea typeface="Cambria" panose="02040503050406030204" pitchFamily="18" charset="0"/>
              </a:rPr>
              <a:t>S</a:t>
            </a:r>
            <a:r>
              <a:rPr lang="en-US" i="1" baseline="-25000" dirty="0">
                <a:latin typeface="Cambria" panose="02040503050406030204" pitchFamily="18" charset="0"/>
                <a:ea typeface="Cambria" panose="02040503050406030204" pitchFamily="18" charset="0"/>
              </a:rPr>
              <a:t>p</a:t>
            </a:r>
            <a:r>
              <a:rPr lang="en-US" dirty="0">
                <a:latin typeface="Cambria" panose="02040503050406030204" pitchFamily="18" charset="0"/>
                <a:ea typeface="Cambria" panose="02040503050406030204" pitchFamily="18" charset="0"/>
              </a:rPr>
              <a:t> = 7581.25(14) keV [AME2020]</a:t>
            </a:r>
          </a:p>
        </p:txBody>
      </p:sp>
    </p:spTree>
    <p:extLst>
      <p:ext uri="{BB962C8B-B14F-4D97-AF65-F5344CB8AC3E}">
        <p14:creationId xmlns:p14="http://schemas.microsoft.com/office/powerpoint/2010/main" val="3726829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E3F032-A1B5-4B1E-A391-B36DC62EF4DD}"/>
              </a:ext>
            </a:extLst>
          </p:cNvPr>
          <p:cNvSpPr>
            <a:spLocks noGrp="1"/>
          </p:cNvSpPr>
          <p:nvPr>
            <p:ph type="title"/>
          </p:nvPr>
        </p:nvSpPr>
        <p:spPr/>
        <p:txBody>
          <a:bodyPr/>
          <a:lstStyle/>
          <a:p>
            <a:r>
              <a:rPr lang="en-US" altLang="zh-CN" dirty="0"/>
              <a:t>Decay Branching Ratio</a:t>
            </a:r>
            <a:endParaRPr lang="en-US" dirty="0"/>
          </a:p>
        </p:txBody>
      </p:sp>
      <p:sp>
        <p:nvSpPr>
          <p:cNvPr id="4" name="Footer Placeholder 3">
            <a:extLst>
              <a:ext uri="{FF2B5EF4-FFF2-40B4-BE49-F238E27FC236}">
                <a16:creationId xmlns:a16="http://schemas.microsoft.com/office/drawing/2014/main" id="{EEB4D824-7037-4AE7-83A9-C1E062E42754}"/>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A4388127-3CBF-4FA3-B619-51F859C570AE}"/>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12</a:t>
            </a:fld>
            <a:endParaRPr lang="en-US" dirty="0"/>
          </a:p>
        </p:txBody>
      </p:sp>
      <p:graphicFrame>
        <p:nvGraphicFramePr>
          <p:cNvPr id="10" name="Table 6">
            <a:extLst>
              <a:ext uri="{FF2B5EF4-FFF2-40B4-BE49-F238E27FC236}">
                <a16:creationId xmlns:a16="http://schemas.microsoft.com/office/drawing/2014/main" id="{0B034E5C-E003-4F29-B6AB-9D95D9EFF37E}"/>
              </a:ext>
            </a:extLst>
          </p:cNvPr>
          <p:cNvGraphicFramePr>
            <a:graphicFrameLocks/>
          </p:cNvGraphicFramePr>
          <p:nvPr>
            <p:extLst>
              <p:ext uri="{D42A27DB-BD31-4B8C-83A1-F6EECF244321}">
                <p14:modId xmlns:p14="http://schemas.microsoft.com/office/powerpoint/2010/main" val="2170110652"/>
              </p:ext>
            </p:extLst>
          </p:nvPr>
        </p:nvGraphicFramePr>
        <p:xfrm>
          <a:off x="68233" y="1089382"/>
          <a:ext cx="9007534" cy="3291840"/>
        </p:xfrm>
        <a:graphic>
          <a:graphicData uri="http://schemas.openxmlformats.org/drawingml/2006/table">
            <a:tbl>
              <a:tblPr firstRow="1" bandRow="1">
                <a:tableStyleId>{5940675A-B579-460E-94D1-54222C63F5DA}</a:tableStyleId>
              </a:tblPr>
              <a:tblGrid>
                <a:gridCol w="600393">
                  <a:extLst>
                    <a:ext uri="{9D8B030D-6E8A-4147-A177-3AD203B41FA5}">
                      <a16:colId xmlns:a16="http://schemas.microsoft.com/office/drawing/2014/main" val="1622417731"/>
                    </a:ext>
                  </a:extLst>
                </a:gridCol>
                <a:gridCol w="1216342">
                  <a:extLst>
                    <a:ext uri="{9D8B030D-6E8A-4147-A177-3AD203B41FA5}">
                      <a16:colId xmlns:a16="http://schemas.microsoft.com/office/drawing/2014/main" val="1234340430"/>
                    </a:ext>
                  </a:extLst>
                </a:gridCol>
                <a:gridCol w="1355149">
                  <a:extLst>
                    <a:ext uri="{9D8B030D-6E8A-4147-A177-3AD203B41FA5}">
                      <a16:colId xmlns:a16="http://schemas.microsoft.com/office/drawing/2014/main" val="2511010154"/>
                    </a:ext>
                  </a:extLst>
                </a:gridCol>
                <a:gridCol w="1090930">
                  <a:extLst>
                    <a:ext uri="{9D8B030D-6E8A-4147-A177-3AD203B41FA5}">
                      <a16:colId xmlns:a16="http://schemas.microsoft.com/office/drawing/2014/main" val="3822593845"/>
                    </a:ext>
                  </a:extLst>
                </a:gridCol>
                <a:gridCol w="1344930">
                  <a:extLst>
                    <a:ext uri="{9D8B030D-6E8A-4147-A177-3AD203B41FA5}">
                      <a16:colId xmlns:a16="http://schemas.microsoft.com/office/drawing/2014/main" val="2345558720"/>
                    </a:ext>
                  </a:extLst>
                </a:gridCol>
                <a:gridCol w="1217930">
                  <a:extLst>
                    <a:ext uri="{9D8B030D-6E8A-4147-A177-3AD203B41FA5}">
                      <a16:colId xmlns:a16="http://schemas.microsoft.com/office/drawing/2014/main" val="321053861"/>
                    </a:ext>
                  </a:extLst>
                </a:gridCol>
                <a:gridCol w="1090930">
                  <a:extLst>
                    <a:ext uri="{9D8B030D-6E8A-4147-A177-3AD203B41FA5}">
                      <a16:colId xmlns:a16="http://schemas.microsoft.com/office/drawing/2014/main" val="1406324583"/>
                    </a:ext>
                  </a:extLst>
                </a:gridCol>
                <a:gridCol w="1090930">
                  <a:extLst>
                    <a:ext uri="{9D8B030D-6E8A-4147-A177-3AD203B41FA5}">
                      <a16:colId xmlns:a16="http://schemas.microsoft.com/office/drawing/2014/main" val="3943785953"/>
                    </a:ext>
                  </a:extLst>
                </a:gridCol>
              </a:tblGrid>
              <a:tr h="161228">
                <a:tc>
                  <a:txBody>
                    <a:bodyPr/>
                    <a:lstStyle/>
                    <a:p>
                      <a:pPr algn="ctr"/>
                      <a:r>
                        <a:rPr lang="en-US" i="1" baseline="0" dirty="0">
                          <a:latin typeface="Cambria" panose="02040503050406030204" pitchFamily="18" charset="0"/>
                          <a:ea typeface="Cambria" panose="02040503050406030204" pitchFamily="18" charset="0"/>
                        </a:rPr>
                        <a:t>T</a:t>
                      </a:r>
                    </a:p>
                  </a:txBody>
                  <a:tcPr anchor="ctr"/>
                </a:tc>
                <a:tc>
                  <a:txBody>
                    <a:bodyPr/>
                    <a:lstStyle/>
                    <a:p>
                      <a:pPr algn="ctr"/>
                      <a:r>
                        <a:rPr lang="en-US" i="1" dirty="0">
                          <a:latin typeface="Cambria" panose="02040503050406030204" pitchFamily="18" charset="0"/>
                          <a:ea typeface="Cambria" panose="02040503050406030204" pitchFamily="18" charset="0"/>
                        </a:rPr>
                        <a:t>J</a:t>
                      </a:r>
                      <a:r>
                        <a:rPr lang="en-US" altLang="zh-CN" i="1" baseline="30000" dirty="0">
                          <a:latin typeface="Cambria" panose="02040503050406030204" pitchFamily="18" charset="0"/>
                          <a:ea typeface="Cambria" panose="02040503050406030204" pitchFamily="18" charset="0"/>
                        </a:rPr>
                        <a:t>π</a:t>
                      </a:r>
                      <a:endParaRPr lang="en-US" i="1" baseline="30000" dirty="0">
                        <a:latin typeface="Cambria" panose="02040503050406030204" pitchFamily="18" charset="0"/>
                        <a:ea typeface="Cambria" panose="02040503050406030204" pitchFamily="18" charset="0"/>
                      </a:endParaRPr>
                    </a:p>
                  </a:txBody>
                  <a:tcPr anchor="ctr"/>
                </a:tc>
                <a:tc>
                  <a:txBody>
                    <a:bodyPr/>
                    <a:lstStyle/>
                    <a:p>
                      <a:pPr algn="ctr"/>
                      <a:r>
                        <a:rPr lang="en-US" i="1" dirty="0">
                          <a:latin typeface="Cambria" panose="02040503050406030204" pitchFamily="18" charset="0"/>
                          <a:ea typeface="Cambria" panose="02040503050406030204" pitchFamily="18" charset="0"/>
                        </a:rPr>
                        <a:t>E</a:t>
                      </a:r>
                      <a:r>
                        <a:rPr lang="en-US" i="1" baseline="-25000" dirty="0">
                          <a:latin typeface="Cambria" panose="02040503050406030204" pitchFamily="18" charset="0"/>
                          <a:ea typeface="Cambria" panose="02040503050406030204" pitchFamily="18" charset="0"/>
                        </a:rPr>
                        <a:t>x</a:t>
                      </a:r>
                      <a:r>
                        <a:rPr lang="en-US" dirty="0">
                          <a:latin typeface="Cambria" panose="02040503050406030204" pitchFamily="18" charset="0"/>
                          <a:ea typeface="Cambria" panose="02040503050406030204" pitchFamily="18" charset="0"/>
                        </a:rPr>
                        <a:t> (keV)</a:t>
                      </a:r>
                    </a:p>
                  </a:txBody>
                  <a:tcPr anchor="ctr"/>
                </a:tc>
                <a:tc>
                  <a:txBody>
                    <a:bodyPr/>
                    <a:lstStyle/>
                    <a:p>
                      <a:pPr algn="ctr"/>
                      <a:r>
                        <a:rPr lang="en-US" altLang="zh-CN" i="1" dirty="0">
                          <a:latin typeface="Cambria" panose="02040503050406030204" pitchFamily="18" charset="0"/>
                          <a:ea typeface="Cambria" panose="02040503050406030204" pitchFamily="18" charset="0"/>
                        </a:rPr>
                        <a:t>E</a:t>
                      </a:r>
                      <a:r>
                        <a:rPr lang="en-US" altLang="zh-CN" i="1" baseline="-25000" dirty="0">
                          <a:latin typeface="Cambria" panose="02040503050406030204" pitchFamily="18" charset="0"/>
                          <a:ea typeface="Cambria" panose="02040503050406030204" pitchFamily="18" charset="0"/>
                        </a:rPr>
                        <a:t>r</a:t>
                      </a:r>
                      <a:r>
                        <a:rPr lang="en-US" altLang="zh-CN" dirty="0">
                          <a:latin typeface="Cambria" panose="02040503050406030204" pitchFamily="18" charset="0"/>
                          <a:ea typeface="Cambria" panose="02040503050406030204" pitchFamily="18" charset="0"/>
                        </a:rPr>
                        <a:t> (keV)</a:t>
                      </a:r>
                      <a:endParaRPr lang="en-US" dirty="0">
                        <a:latin typeface="Cambria" panose="02040503050406030204" pitchFamily="18" charset="0"/>
                        <a:ea typeface="Cambria" panose="02040503050406030204" pitchFamily="18" charset="0"/>
                      </a:endParaRPr>
                    </a:p>
                  </a:txBody>
                  <a:tcPr anchor="ctr"/>
                </a:tc>
                <a:tc>
                  <a:txBody>
                    <a:bodyPr/>
                    <a:lstStyle/>
                    <a:p>
                      <a:pPr algn="ctr"/>
                      <a:r>
                        <a:rPr lang="en-US" altLang="zh-CN" i="1" dirty="0" err="1">
                          <a:latin typeface="Cambria" panose="02040503050406030204" pitchFamily="18" charset="0"/>
                          <a:ea typeface="Cambria" panose="02040503050406030204" pitchFamily="18" charset="0"/>
                        </a:rPr>
                        <a:t>E</a:t>
                      </a:r>
                      <a:r>
                        <a:rPr lang="en-US" altLang="zh-CN" i="1" baseline="-25000" dirty="0" err="1">
                          <a:latin typeface="Cambria" panose="02040503050406030204" pitchFamily="18" charset="0"/>
                          <a:ea typeface="Cambria" panose="02040503050406030204" pitchFamily="18" charset="0"/>
                        </a:rPr>
                        <a:t>γ</a:t>
                      </a:r>
                      <a:r>
                        <a:rPr lang="en-US" altLang="zh-CN" dirty="0">
                          <a:latin typeface="Cambria" panose="02040503050406030204" pitchFamily="18" charset="0"/>
                          <a:ea typeface="Cambria" panose="02040503050406030204" pitchFamily="18" charset="0"/>
                        </a:rPr>
                        <a:t> (keV)</a:t>
                      </a:r>
                      <a:endParaRPr lang="en-US" dirty="0">
                        <a:latin typeface="Cambria" panose="02040503050406030204" pitchFamily="18" charset="0"/>
                        <a:ea typeface="Cambria" panose="02040503050406030204" pitchFamily="18" charset="0"/>
                      </a:endParaRPr>
                    </a:p>
                  </a:txBody>
                  <a:tcPr anchor="ctr"/>
                </a:tc>
                <a:tc>
                  <a:txBody>
                    <a:bodyPr/>
                    <a:lstStyle/>
                    <a:p>
                      <a:pPr algn="ctr"/>
                      <a:r>
                        <a:rPr lang="en-US" i="1" dirty="0">
                          <a:latin typeface="Cambria" panose="02040503050406030204" pitchFamily="18" charset="0"/>
                          <a:ea typeface="Cambria" panose="02040503050406030204" pitchFamily="18" charset="0"/>
                        </a:rPr>
                        <a:t>I</a:t>
                      </a:r>
                      <a:r>
                        <a:rPr lang="en-US" altLang="zh-CN" i="1" baseline="-25000" dirty="0">
                          <a:latin typeface="Cambria" panose="02040503050406030204" pitchFamily="18" charset="0"/>
                          <a:ea typeface="Cambria" panose="02040503050406030204" pitchFamily="18" charset="0"/>
                        </a:rPr>
                        <a:t>βγ</a:t>
                      </a:r>
                      <a:r>
                        <a:rPr lang="en-US" altLang="zh-CN" dirty="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a:txBody>
                  <a:tcPr anchor="ctr"/>
                </a:tc>
                <a:tc>
                  <a:txBody>
                    <a:bodyPr/>
                    <a:lstStyle/>
                    <a:p>
                      <a:pPr algn="ctr"/>
                      <a:r>
                        <a:rPr lang="en-US" i="1" dirty="0">
                          <a:latin typeface="Cambria" panose="02040503050406030204" pitchFamily="18" charset="0"/>
                          <a:ea typeface="Cambria" panose="02040503050406030204" pitchFamily="18" charset="0"/>
                        </a:rPr>
                        <a:t>I</a:t>
                      </a:r>
                      <a:r>
                        <a:rPr lang="en-US" altLang="zh-CN" i="1" baseline="-25000" dirty="0">
                          <a:latin typeface="Cambria" panose="02040503050406030204" pitchFamily="18" charset="0"/>
                          <a:ea typeface="Cambria" panose="02040503050406030204" pitchFamily="18" charset="0"/>
                        </a:rPr>
                        <a:t>βp</a:t>
                      </a:r>
                      <a:r>
                        <a:rPr lang="en-US" altLang="zh-CN" dirty="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a:txBody>
                  <a:tcPr anchor="ctr"/>
                </a:tc>
                <a:tc>
                  <a:txBody>
                    <a:bodyPr/>
                    <a:lstStyle/>
                    <a:p>
                      <a:pPr algn="ctr"/>
                      <a:r>
                        <a:rPr lang="en-US" i="1" dirty="0">
                          <a:latin typeface="Cambria" panose="02040503050406030204" pitchFamily="18" charset="0"/>
                          <a:ea typeface="Cambria" panose="02040503050406030204" pitchFamily="18" charset="0"/>
                        </a:rPr>
                        <a:t>I</a:t>
                      </a:r>
                      <a:r>
                        <a:rPr lang="en-US" altLang="zh-CN" i="1" baseline="-25000" dirty="0">
                          <a:latin typeface="Cambria" panose="02040503050406030204" pitchFamily="18" charset="0"/>
                          <a:ea typeface="Cambria" panose="02040503050406030204" pitchFamily="18" charset="0"/>
                        </a:rPr>
                        <a:t>β</a:t>
                      </a:r>
                      <a:r>
                        <a:rPr lang="en-US" altLang="zh-CN" dirty="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709497389"/>
                  </a:ext>
                </a:extLst>
              </a:tr>
              <a:tr h="159019">
                <a:tc rowSpan="2">
                  <a:txBody>
                    <a:bodyPr/>
                    <a:lstStyle/>
                    <a:p>
                      <a:pPr algn="ctr"/>
                      <a:r>
                        <a:rPr lang="en-US" baseline="0" dirty="0">
                          <a:latin typeface="Cambria" panose="02040503050406030204" pitchFamily="18" charset="0"/>
                          <a:ea typeface="Cambria" panose="02040503050406030204" pitchFamily="18" charset="0"/>
                        </a:rPr>
                        <a:t>1/2</a:t>
                      </a:r>
                    </a:p>
                  </a:txBody>
                  <a:tcPr anchor="ctr">
                    <a:solidFill>
                      <a:srgbClr val="CCECFF">
                        <a:alpha val="40000"/>
                      </a:srgbClr>
                    </a:solidFill>
                  </a:tcPr>
                </a:tc>
                <a:tc rowSpan="2">
                  <a:txBody>
                    <a:bodyPr/>
                    <a:lstStyle/>
                    <a:p>
                      <a:pPr algn="ctr"/>
                      <a:r>
                        <a:rPr lang="en-US" dirty="0">
                          <a:latin typeface="Cambria" panose="02040503050406030204" pitchFamily="18" charset="0"/>
                          <a:ea typeface="Cambria" panose="02040503050406030204" pitchFamily="18" charset="0"/>
                        </a:rPr>
                        <a:t>3/2</a:t>
                      </a:r>
                      <a:r>
                        <a:rPr lang="en-US" baseline="30000" dirty="0">
                          <a:latin typeface="Cambria" panose="02040503050406030204" pitchFamily="18" charset="0"/>
                          <a:ea typeface="Cambria" panose="02040503050406030204" pitchFamily="18" charset="0"/>
                        </a:rPr>
                        <a:t>+</a:t>
                      </a:r>
                      <a:r>
                        <a:rPr lang="en-US" dirty="0">
                          <a:latin typeface="Cambria" panose="02040503050406030204" pitchFamily="18" charset="0"/>
                          <a:ea typeface="Cambria" panose="02040503050406030204" pitchFamily="18" charset="0"/>
                        </a:rPr>
                        <a:t>, 5/2</a:t>
                      </a:r>
                      <a:r>
                        <a:rPr lang="en-US" baseline="30000" dirty="0">
                          <a:latin typeface="Cambria" panose="02040503050406030204" pitchFamily="18" charset="0"/>
                          <a:ea typeface="Cambria" panose="02040503050406030204" pitchFamily="18" charset="0"/>
                        </a:rPr>
                        <a:t>+</a:t>
                      </a:r>
                    </a:p>
                  </a:txBody>
                  <a:tcPr anchor="ctr">
                    <a:solidFill>
                      <a:srgbClr val="CCECFF">
                        <a:alpha val="40000"/>
                      </a:srgbClr>
                    </a:solidFill>
                  </a:tcPr>
                </a:tc>
                <a:tc rowSpan="2">
                  <a:txBody>
                    <a:bodyPr/>
                    <a:lstStyle/>
                    <a:p>
                      <a:pPr algn="ctr"/>
                      <a:r>
                        <a:rPr lang="en-US" dirty="0">
                          <a:latin typeface="Cambria" panose="02040503050406030204" pitchFamily="18" charset="0"/>
                          <a:ea typeface="Cambria" panose="02040503050406030204" pitchFamily="18" charset="0"/>
                        </a:rPr>
                        <a:t>7787.3(5)</a:t>
                      </a:r>
                    </a:p>
                  </a:txBody>
                  <a:tcPr anchor="ctr">
                    <a:solidFill>
                      <a:srgbClr val="CCECFF">
                        <a:alpha val="40000"/>
                      </a:srgbClr>
                    </a:solidFill>
                  </a:tcPr>
                </a:tc>
                <a:tc rowSpan="2">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206.1(5)</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5735.8(6)</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0.79(6)</a:t>
                      </a:r>
                    </a:p>
                  </a:txBody>
                  <a:tcPr anchor="ctr">
                    <a:solidFill>
                      <a:srgbClr val="CCECFF">
                        <a:alpha val="40000"/>
                      </a:srgbClr>
                    </a:solidFill>
                  </a:tcPr>
                </a:tc>
                <a:tc rowSpan="2">
                  <a:txBody>
                    <a:bodyPr/>
                    <a:lstStyle/>
                    <a:p>
                      <a:pPr algn="ctr"/>
                      <a:r>
                        <a:rPr lang="en-US" dirty="0">
                          <a:latin typeface="Cambria" panose="02040503050406030204" pitchFamily="18" charset="0"/>
                          <a:ea typeface="Cambria" panose="02040503050406030204" pitchFamily="18" charset="0"/>
                        </a:rPr>
                        <a:t>0.026(3)</a:t>
                      </a:r>
                    </a:p>
                  </a:txBody>
                  <a:tcPr anchor="ctr">
                    <a:solidFill>
                      <a:srgbClr val="CCECFF">
                        <a:alpha val="40000"/>
                      </a:srgbClr>
                    </a:solidFill>
                  </a:tcPr>
                </a:tc>
                <a:tc rowSpan="2">
                  <a:txBody>
                    <a:bodyPr/>
                    <a:lstStyle/>
                    <a:p>
                      <a:pPr algn="ctr"/>
                      <a:r>
                        <a:rPr lang="en-US" dirty="0">
                          <a:latin typeface="Cambria" panose="02040503050406030204" pitchFamily="18" charset="0"/>
                          <a:ea typeface="Cambria" panose="02040503050406030204" pitchFamily="18" charset="0"/>
                        </a:rPr>
                        <a:t>3.99(26)</a:t>
                      </a:r>
                    </a:p>
                  </a:txBody>
                  <a:tcPr anchor="ctr">
                    <a:solidFill>
                      <a:srgbClr val="CCECFF">
                        <a:alpha val="40000"/>
                      </a:srgbClr>
                    </a:solidFill>
                  </a:tcPr>
                </a:tc>
                <a:extLst>
                  <a:ext uri="{0D108BD9-81ED-4DB2-BD59-A6C34878D82A}">
                    <a16:rowId xmlns:a16="http://schemas.microsoft.com/office/drawing/2014/main" val="3839187965"/>
                  </a:ext>
                </a:extLst>
              </a:tr>
              <a:tr h="15901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7335.1(9)</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3.17(22)</a:t>
                      </a:r>
                    </a:p>
                  </a:txBody>
                  <a:tcPr anchor="ctr">
                    <a:solidFill>
                      <a:srgbClr val="CCECFF">
                        <a:alpha val="40000"/>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92159693"/>
                  </a:ext>
                </a:extLst>
              </a:tr>
              <a:tr h="159019">
                <a:tc rowSpan="4">
                  <a:txBody>
                    <a:bodyPr/>
                    <a:lstStyle/>
                    <a:p>
                      <a:pPr algn="ctr"/>
                      <a:r>
                        <a:rPr lang="en-US" baseline="0" dirty="0">
                          <a:latin typeface="Cambria" panose="02040503050406030204" pitchFamily="18" charset="0"/>
                          <a:ea typeface="Cambria" panose="02040503050406030204" pitchFamily="18" charset="0"/>
                        </a:rPr>
                        <a:t>3/2</a:t>
                      </a:r>
                    </a:p>
                    <a:p>
                      <a:pPr algn="ctr"/>
                      <a:r>
                        <a:rPr lang="en-US" baseline="0" dirty="0">
                          <a:latin typeface="Cambria" panose="02040503050406030204" pitchFamily="18" charset="0"/>
                          <a:ea typeface="Cambria" panose="02040503050406030204" pitchFamily="18" charset="0"/>
                        </a:rPr>
                        <a:t>IAS</a:t>
                      </a:r>
                    </a:p>
                  </a:txBody>
                  <a:tcPr anchor="ctr">
                    <a:solidFill>
                      <a:srgbClr val="FFCCCC">
                        <a:alpha val="40000"/>
                      </a:srgbClr>
                    </a:solidFill>
                  </a:tcPr>
                </a:tc>
                <a:tc rowSpan="4">
                  <a:txBody>
                    <a:bodyPr/>
                    <a:lstStyle/>
                    <a:p>
                      <a:pPr algn="ctr"/>
                      <a:r>
                        <a:rPr lang="en-US" dirty="0">
                          <a:latin typeface="Cambria" panose="02040503050406030204" pitchFamily="18" charset="0"/>
                          <a:ea typeface="Cambria" panose="02040503050406030204" pitchFamily="18" charset="0"/>
                        </a:rPr>
                        <a:t>5/2</a:t>
                      </a:r>
                      <a:r>
                        <a:rPr lang="en-US" baseline="30000" dirty="0">
                          <a:latin typeface="Cambria" panose="02040503050406030204" pitchFamily="18" charset="0"/>
                          <a:ea typeface="Cambria" panose="02040503050406030204" pitchFamily="18" charset="0"/>
                        </a:rPr>
                        <a:t>+</a:t>
                      </a:r>
                    </a:p>
                  </a:txBody>
                  <a:tcPr anchor="ctr">
                    <a:solidFill>
                      <a:srgbClr val="FFCCCC">
                        <a:alpha val="40000"/>
                      </a:srgbClr>
                    </a:solidFill>
                  </a:tcPr>
                </a:tc>
                <a:tc rowSpan="4">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7803.4(5)</a:t>
                      </a:r>
                    </a:p>
                  </a:txBody>
                  <a:tcPr anchor="ctr">
                    <a:solidFill>
                      <a:srgbClr val="FFCCCC">
                        <a:alpha val="40000"/>
                      </a:srgbClr>
                    </a:solidFill>
                  </a:tcPr>
                </a:tc>
                <a:tc rowSpan="4">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222.2(5)</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4898.1(11)</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0.091(20)</a:t>
                      </a:r>
                    </a:p>
                  </a:txBody>
                  <a:tcPr anchor="ctr">
                    <a:solidFill>
                      <a:srgbClr val="FFCCCC">
                        <a:alpha val="40000"/>
                      </a:srgbClr>
                    </a:solidFill>
                  </a:tcPr>
                </a:tc>
                <a:tc rowSpan="4">
                  <a:txBody>
                    <a:bodyPr/>
                    <a:lstStyle/>
                    <a:p>
                      <a:pPr algn="ctr"/>
                      <a:r>
                        <a:rPr lang="en-US" dirty="0">
                          <a:latin typeface="Cambria" panose="02040503050406030204" pitchFamily="18" charset="0"/>
                          <a:ea typeface="Cambria" panose="02040503050406030204" pitchFamily="18" charset="0"/>
                        </a:rPr>
                        <a:t>0</a:t>
                      </a:r>
                    </a:p>
                  </a:txBody>
                  <a:tcPr anchor="ctr">
                    <a:solidFill>
                      <a:srgbClr val="FFCCCC">
                        <a:alpha val="40000"/>
                      </a:srgbClr>
                    </a:solidFill>
                  </a:tcPr>
                </a:tc>
                <a:tc rowSpan="4">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14.8(9)</a:t>
                      </a:r>
                    </a:p>
                  </a:txBody>
                  <a:tcPr anchor="ctr">
                    <a:solidFill>
                      <a:srgbClr val="FFCCCC">
                        <a:alpha val="40000"/>
                      </a:srgbClr>
                    </a:solidFill>
                  </a:tcPr>
                </a:tc>
                <a:extLst>
                  <a:ext uri="{0D108BD9-81ED-4DB2-BD59-A6C34878D82A}">
                    <a16:rowId xmlns:a16="http://schemas.microsoft.com/office/drawing/2014/main" val="2965311569"/>
                  </a:ext>
                </a:extLst>
              </a:tr>
              <a:tr h="15901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5751.7(7)</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0.55(5)</a:t>
                      </a:r>
                    </a:p>
                  </a:txBody>
                  <a:tcPr anchor="ctr">
                    <a:solidFill>
                      <a:srgbClr val="FFCCCC">
                        <a:alpha val="40000"/>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88262004"/>
                  </a:ext>
                </a:extLst>
              </a:tr>
              <a:tr h="15901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7351.2(9)</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4.76(33)</a:t>
                      </a:r>
                    </a:p>
                  </a:txBody>
                  <a:tcPr anchor="ctr">
                    <a:solidFill>
                      <a:srgbClr val="FFCCCC">
                        <a:alpha val="40000"/>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289281078"/>
                  </a:ext>
                </a:extLst>
              </a:tr>
              <a:tr h="15901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dirty="0"/>
                    </a:p>
                  </a:txBody>
                  <a:tcPr/>
                </a:tc>
                <a:tc>
                  <a:txBody>
                    <a:bodyPr/>
                    <a:lstStyle/>
                    <a:p>
                      <a:pPr algn="ctr"/>
                      <a:r>
                        <a:rPr lang="en-US" dirty="0">
                          <a:latin typeface="Cambria" panose="02040503050406030204" pitchFamily="18" charset="0"/>
                          <a:ea typeface="Cambria" panose="02040503050406030204" pitchFamily="18" charset="0"/>
                        </a:rPr>
                        <a:t>7802.5(9)</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9.4(6)</a:t>
                      </a:r>
                    </a:p>
                  </a:txBody>
                  <a:tcPr anchor="ctr">
                    <a:solidFill>
                      <a:srgbClr val="FFCCCC">
                        <a:alpha val="40000"/>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518086848"/>
                  </a:ext>
                </a:extLst>
              </a:tr>
              <a:tr h="182880">
                <a:tc rowSpan="2">
                  <a:txBody>
                    <a:bodyPr/>
                    <a:lstStyle/>
                    <a:p>
                      <a:pPr algn="ctr"/>
                      <a:r>
                        <a:rPr lang="en-US" sz="1800" baseline="0" dirty="0">
                          <a:latin typeface="Cambria" panose="02040503050406030204" pitchFamily="18" charset="0"/>
                          <a:ea typeface="Cambria" panose="02040503050406030204" pitchFamily="18" charset="0"/>
                        </a:rPr>
                        <a:t>1/2</a:t>
                      </a:r>
                    </a:p>
                  </a:txBody>
                  <a:tcPr anchor="ctr">
                    <a:solidFill>
                      <a:srgbClr val="CCFFCC">
                        <a:alpha val="40000"/>
                      </a:srgbClr>
                    </a:solidFill>
                  </a:tcPr>
                </a:tc>
                <a:tc rowSpan="2">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sz="1800" dirty="0">
                          <a:latin typeface="Cambria" panose="02040503050406030204" pitchFamily="18" charset="0"/>
                          <a:ea typeface="Cambria" panose="02040503050406030204" pitchFamily="18" charset="0"/>
                        </a:rPr>
                        <a:t>(7/2</a:t>
                      </a:r>
                      <a:r>
                        <a:rPr lang="en-US" sz="1800" baseline="30000" dirty="0">
                          <a:latin typeface="Cambria" panose="02040503050406030204" pitchFamily="18" charset="0"/>
                          <a:ea typeface="Cambria" panose="02040503050406030204" pitchFamily="18" charset="0"/>
                        </a:rPr>
                        <a:t>+</a:t>
                      </a:r>
                      <a:r>
                        <a:rPr lang="en-US" sz="1800" baseline="0" dirty="0">
                          <a:latin typeface="Cambria" panose="02040503050406030204" pitchFamily="18" charset="0"/>
                          <a:ea typeface="Cambria" panose="02040503050406030204" pitchFamily="18" charset="0"/>
                        </a:rPr>
                        <a:t>)</a:t>
                      </a:r>
                    </a:p>
                  </a:txBody>
                  <a:tcPr anchor="ctr">
                    <a:solidFill>
                      <a:srgbClr val="CCFFCC">
                        <a:alpha val="40000"/>
                      </a:srgbClr>
                    </a:solidFill>
                  </a:tcPr>
                </a:tc>
                <a:tc rowSpan="2">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7856.2(4)</a:t>
                      </a:r>
                    </a:p>
                  </a:txBody>
                  <a:tcPr marL="7620" marR="7620" marT="7620" marB="0" anchor="ctr">
                    <a:solidFill>
                      <a:srgbClr val="CCFFCC">
                        <a:alpha val="40000"/>
                      </a:srgbClr>
                    </a:solidFill>
                  </a:tcPr>
                </a:tc>
                <a:tc rowSpan="2">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275.0(4)</a:t>
                      </a:r>
                    </a:p>
                  </a:txBody>
                  <a:tcPr marL="7620" marR="7620" marT="7620" marB="0" anchor="ctr">
                    <a:solidFill>
                      <a:srgbClr val="CCFFCC">
                        <a:alpha val="40000"/>
                      </a:srgbClr>
                    </a:solidFill>
                  </a:tcPr>
                </a:tc>
                <a:tc>
                  <a:txBody>
                    <a:bodyPr/>
                    <a:lstStyle/>
                    <a:p>
                      <a:pPr algn="ctr"/>
                      <a:r>
                        <a:rPr lang="en-US">
                          <a:latin typeface="Cambria" panose="02040503050406030204" pitchFamily="18" charset="0"/>
                          <a:ea typeface="Cambria" panose="02040503050406030204" pitchFamily="18" charset="0"/>
                        </a:rPr>
                        <a:t>3174.4(3)</a:t>
                      </a:r>
                      <a:endParaRPr lang="en-US" dirty="0">
                        <a:latin typeface="Cambria" panose="02040503050406030204" pitchFamily="18" charset="0"/>
                        <a:ea typeface="Cambria" panose="02040503050406030204" pitchFamily="18" charset="0"/>
                      </a:endParaRPr>
                    </a:p>
                  </a:txBody>
                  <a:tcPr anchor="ctr">
                    <a:solidFill>
                      <a:srgbClr val="CCFFCC">
                        <a:alpha val="40000"/>
                      </a:srgbClr>
                    </a:solidFill>
                  </a:tcPr>
                </a:tc>
                <a:tc>
                  <a:txBody>
                    <a:bodyPr/>
                    <a:lstStyle/>
                    <a:p>
                      <a:pPr algn="ctr"/>
                      <a:r>
                        <a:rPr lang="en-US" dirty="0">
                          <a:latin typeface="Cambria" panose="02040503050406030204" pitchFamily="18" charset="0"/>
                          <a:ea typeface="Cambria" panose="02040503050406030204" pitchFamily="18" charset="0"/>
                        </a:rPr>
                        <a:t>0.048(11)</a:t>
                      </a:r>
                    </a:p>
                  </a:txBody>
                  <a:tcPr anchor="ctr">
                    <a:solidFill>
                      <a:srgbClr val="CCFFCC">
                        <a:alpha val="40000"/>
                      </a:srgbClr>
                    </a:solidFill>
                  </a:tcPr>
                </a:tc>
                <a:tc rowSpan="2">
                  <a:txBody>
                    <a:bodyPr/>
                    <a:lstStyle/>
                    <a:p>
                      <a:pPr algn="ctr"/>
                      <a:r>
                        <a:rPr lang="en-US" dirty="0">
                          <a:latin typeface="Cambria" panose="02040503050406030204" pitchFamily="18" charset="0"/>
                          <a:ea typeface="Cambria" panose="02040503050406030204" pitchFamily="18" charset="0"/>
                        </a:rPr>
                        <a:t>0.121(8)</a:t>
                      </a:r>
                    </a:p>
                  </a:txBody>
                  <a:tcPr anchor="ctr">
                    <a:solidFill>
                      <a:srgbClr val="CCFFCC">
                        <a:alpha val="40000"/>
                      </a:srgbClr>
                    </a:solidFill>
                  </a:tcPr>
                </a:tc>
                <a:tc rowSpan="2">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0.45(5)</a:t>
                      </a:r>
                    </a:p>
                  </a:txBody>
                  <a:tcPr anchor="ctr">
                    <a:solidFill>
                      <a:srgbClr val="CCFFCC">
                        <a:alpha val="40000"/>
                      </a:srgbClr>
                    </a:solidFill>
                  </a:tcPr>
                </a:tc>
                <a:extLst>
                  <a:ext uri="{0D108BD9-81ED-4DB2-BD59-A6C34878D82A}">
                    <a16:rowId xmlns:a16="http://schemas.microsoft.com/office/drawing/2014/main" val="528904691"/>
                  </a:ext>
                </a:extLst>
              </a:tr>
              <a:tr h="18288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5141.7(8)</a:t>
                      </a:r>
                    </a:p>
                  </a:txBody>
                  <a:tcPr anchor="ctr">
                    <a:solidFill>
                      <a:srgbClr val="CCFFCC">
                        <a:alpha val="40000"/>
                      </a:srgbClr>
                    </a:solidFill>
                  </a:tcPr>
                </a:tc>
                <a:tc>
                  <a:txBody>
                    <a:bodyPr/>
                    <a:lstStyle/>
                    <a:p>
                      <a:pPr algn="ctr"/>
                      <a:r>
                        <a:rPr lang="en-US" dirty="0">
                          <a:latin typeface="Cambria" panose="02040503050406030204" pitchFamily="18" charset="0"/>
                          <a:ea typeface="Cambria" panose="02040503050406030204" pitchFamily="18" charset="0"/>
                        </a:rPr>
                        <a:t>0.29(4)</a:t>
                      </a:r>
                    </a:p>
                  </a:txBody>
                  <a:tcPr anchor="ctr">
                    <a:solidFill>
                      <a:srgbClr val="CCFFCC">
                        <a:alpha val="40000"/>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95363498"/>
                  </a:ext>
                </a:extLst>
              </a:tr>
            </a:tbl>
          </a:graphicData>
        </a:graphic>
      </p:graphicFrame>
      <p:graphicFrame>
        <p:nvGraphicFramePr>
          <p:cNvPr id="8" name="Table 6">
            <a:extLst>
              <a:ext uri="{FF2B5EF4-FFF2-40B4-BE49-F238E27FC236}">
                <a16:creationId xmlns:a16="http://schemas.microsoft.com/office/drawing/2014/main" id="{8B97C4B5-1D5C-4AEF-BC11-8E1A6508E815}"/>
              </a:ext>
            </a:extLst>
          </p:cNvPr>
          <p:cNvGraphicFramePr>
            <a:graphicFrameLocks noGrp="1"/>
          </p:cNvGraphicFramePr>
          <p:nvPr>
            <p:ph idx="1"/>
            <p:extLst>
              <p:ext uri="{D42A27DB-BD31-4B8C-83A1-F6EECF244321}">
                <p14:modId xmlns:p14="http://schemas.microsoft.com/office/powerpoint/2010/main" val="495035963"/>
              </p:ext>
            </p:extLst>
          </p:nvPr>
        </p:nvGraphicFramePr>
        <p:xfrm>
          <a:off x="76200" y="4454436"/>
          <a:ext cx="8991600" cy="1828800"/>
        </p:xfrm>
        <a:graphic>
          <a:graphicData uri="http://schemas.openxmlformats.org/drawingml/2006/table">
            <a:tbl>
              <a:tblPr firstRow="1" bandRow="1">
                <a:tableStyleId>{5940675A-B579-460E-94D1-54222C63F5DA}</a:tableStyleId>
              </a:tblPr>
              <a:tblGrid>
                <a:gridCol w="715692">
                  <a:extLst>
                    <a:ext uri="{9D8B030D-6E8A-4147-A177-3AD203B41FA5}">
                      <a16:colId xmlns:a16="http://schemas.microsoft.com/office/drawing/2014/main" val="1622417731"/>
                    </a:ext>
                  </a:extLst>
                </a:gridCol>
                <a:gridCol w="795171">
                  <a:extLst>
                    <a:ext uri="{9D8B030D-6E8A-4147-A177-3AD203B41FA5}">
                      <a16:colId xmlns:a16="http://schemas.microsoft.com/office/drawing/2014/main" val="1234340430"/>
                    </a:ext>
                  </a:extLst>
                </a:gridCol>
                <a:gridCol w="1451820">
                  <a:extLst>
                    <a:ext uri="{9D8B030D-6E8A-4147-A177-3AD203B41FA5}">
                      <a16:colId xmlns:a16="http://schemas.microsoft.com/office/drawing/2014/main" val="2511010154"/>
                    </a:ext>
                  </a:extLst>
                </a:gridCol>
                <a:gridCol w="1300431">
                  <a:extLst>
                    <a:ext uri="{9D8B030D-6E8A-4147-A177-3AD203B41FA5}">
                      <a16:colId xmlns:a16="http://schemas.microsoft.com/office/drawing/2014/main" val="3822593845"/>
                    </a:ext>
                  </a:extLst>
                </a:gridCol>
                <a:gridCol w="1092272">
                  <a:extLst>
                    <a:ext uri="{9D8B030D-6E8A-4147-A177-3AD203B41FA5}">
                      <a16:colId xmlns:a16="http://schemas.microsoft.com/office/drawing/2014/main" val="3943785953"/>
                    </a:ext>
                  </a:extLst>
                </a:gridCol>
                <a:gridCol w="1818107">
                  <a:extLst>
                    <a:ext uri="{9D8B030D-6E8A-4147-A177-3AD203B41FA5}">
                      <a16:colId xmlns:a16="http://schemas.microsoft.com/office/drawing/2014/main" val="3938073374"/>
                    </a:ext>
                  </a:extLst>
                </a:gridCol>
                <a:gridCol w="1818107">
                  <a:extLst>
                    <a:ext uri="{9D8B030D-6E8A-4147-A177-3AD203B41FA5}">
                      <a16:colId xmlns:a16="http://schemas.microsoft.com/office/drawing/2014/main" val="1376213603"/>
                    </a:ext>
                  </a:extLst>
                </a:gridCol>
              </a:tblGrid>
              <a:tr h="198527">
                <a:tc rowSpan="2">
                  <a:txBody>
                    <a:bodyPr/>
                    <a:lstStyle/>
                    <a:p>
                      <a:pPr algn="ctr"/>
                      <a:r>
                        <a:rPr lang="en-US" i="1" baseline="0" dirty="0">
                          <a:latin typeface="Cambria" panose="02040503050406030204" pitchFamily="18" charset="0"/>
                          <a:ea typeface="Cambria" panose="02040503050406030204" pitchFamily="18" charset="0"/>
                        </a:rPr>
                        <a:t>T</a:t>
                      </a:r>
                    </a:p>
                  </a:txBody>
                  <a:tcPr anchor="ctr"/>
                </a:tc>
                <a:tc rowSpan="2">
                  <a:txBody>
                    <a:bodyPr/>
                    <a:lstStyle/>
                    <a:p>
                      <a:pPr algn="ctr"/>
                      <a:r>
                        <a:rPr lang="en-US" i="1" dirty="0">
                          <a:latin typeface="Cambria" panose="02040503050406030204" pitchFamily="18" charset="0"/>
                          <a:ea typeface="Cambria" panose="02040503050406030204" pitchFamily="18" charset="0"/>
                        </a:rPr>
                        <a:t>J</a:t>
                      </a:r>
                      <a:r>
                        <a:rPr lang="en-US" altLang="zh-CN" i="1" baseline="30000" dirty="0">
                          <a:latin typeface="Cambria" panose="02040503050406030204" pitchFamily="18" charset="0"/>
                          <a:ea typeface="Cambria" panose="02040503050406030204" pitchFamily="18" charset="0"/>
                        </a:rPr>
                        <a:t>π</a:t>
                      </a:r>
                      <a:endParaRPr lang="en-US" i="1" baseline="30000" dirty="0">
                        <a:latin typeface="Cambria" panose="02040503050406030204" pitchFamily="18" charset="0"/>
                        <a:ea typeface="Cambria" panose="02040503050406030204" pitchFamily="18" charset="0"/>
                      </a:endParaRPr>
                    </a:p>
                  </a:txBody>
                  <a:tcPr anchor="ctr"/>
                </a:tc>
                <a:tc rowSpan="2">
                  <a:txBody>
                    <a:bodyPr/>
                    <a:lstStyle/>
                    <a:p>
                      <a:pPr algn="ctr"/>
                      <a:r>
                        <a:rPr lang="en-US" i="1" dirty="0">
                          <a:latin typeface="Cambria" panose="02040503050406030204" pitchFamily="18" charset="0"/>
                          <a:ea typeface="Cambria" panose="02040503050406030204" pitchFamily="18" charset="0"/>
                        </a:rPr>
                        <a:t>E</a:t>
                      </a:r>
                      <a:r>
                        <a:rPr lang="en-US" i="1" baseline="-25000" dirty="0">
                          <a:latin typeface="Cambria" panose="02040503050406030204" pitchFamily="18" charset="0"/>
                          <a:ea typeface="Cambria" panose="02040503050406030204" pitchFamily="18" charset="0"/>
                        </a:rPr>
                        <a:t>x</a:t>
                      </a:r>
                      <a:r>
                        <a:rPr lang="en-US" dirty="0">
                          <a:latin typeface="Cambria" panose="02040503050406030204" pitchFamily="18" charset="0"/>
                          <a:ea typeface="Cambria" panose="02040503050406030204" pitchFamily="18" charset="0"/>
                        </a:rPr>
                        <a:t> (keV)</a:t>
                      </a:r>
                    </a:p>
                  </a:txBody>
                  <a:tcPr anchor="ctr"/>
                </a:tc>
                <a:tc rowSpan="2">
                  <a:txBody>
                    <a:bodyPr/>
                    <a:lstStyle/>
                    <a:p>
                      <a:pPr algn="ctr"/>
                      <a:r>
                        <a:rPr lang="en-US" altLang="zh-CN" i="1" dirty="0">
                          <a:latin typeface="Cambria" panose="02040503050406030204" pitchFamily="18" charset="0"/>
                          <a:ea typeface="Cambria" panose="02040503050406030204" pitchFamily="18" charset="0"/>
                        </a:rPr>
                        <a:t>E</a:t>
                      </a:r>
                      <a:r>
                        <a:rPr lang="en-US" altLang="zh-CN" i="1" baseline="-25000" dirty="0">
                          <a:latin typeface="Cambria" panose="02040503050406030204" pitchFamily="18" charset="0"/>
                          <a:ea typeface="Cambria" panose="02040503050406030204" pitchFamily="18" charset="0"/>
                        </a:rPr>
                        <a:t>r</a:t>
                      </a:r>
                      <a:r>
                        <a:rPr lang="en-US" altLang="zh-CN" dirty="0">
                          <a:latin typeface="Cambria" panose="02040503050406030204" pitchFamily="18" charset="0"/>
                          <a:ea typeface="Cambria" panose="02040503050406030204" pitchFamily="18" charset="0"/>
                        </a:rPr>
                        <a:t> (keV)</a:t>
                      </a:r>
                      <a:endParaRPr lang="en-US" dirty="0">
                        <a:latin typeface="Cambria" panose="02040503050406030204" pitchFamily="18" charset="0"/>
                        <a:ea typeface="Cambria" panose="02040503050406030204" pitchFamily="18" charset="0"/>
                      </a:endParaRPr>
                    </a:p>
                  </a:txBody>
                  <a:tcPr anchor="ctr"/>
                </a:tc>
                <a:tc rowSpan="2">
                  <a:txBody>
                    <a:bodyPr/>
                    <a:lstStyle/>
                    <a:p>
                      <a:pPr algn="ctr"/>
                      <a:r>
                        <a:rPr lang="en-US" i="1" dirty="0">
                          <a:latin typeface="Cambria" panose="02040503050406030204" pitchFamily="18" charset="0"/>
                          <a:ea typeface="Cambria" panose="02040503050406030204" pitchFamily="18" charset="0"/>
                        </a:rPr>
                        <a:t>B</a:t>
                      </a:r>
                      <a:r>
                        <a:rPr lang="en-US" i="1" baseline="-25000" dirty="0">
                          <a:latin typeface="Cambria" panose="02040503050406030204" pitchFamily="18" charset="0"/>
                          <a:ea typeface="Cambria" panose="02040503050406030204" pitchFamily="18" charset="0"/>
                        </a:rPr>
                        <a:t>p</a:t>
                      </a:r>
                      <a:endParaRPr lang="en-US" dirty="0">
                        <a:latin typeface="Cambria" panose="02040503050406030204" pitchFamily="18" charset="0"/>
                        <a:ea typeface="Cambria" panose="02040503050406030204" pitchFamily="18" charset="0"/>
                      </a:endParaRPr>
                    </a:p>
                  </a:txBody>
                  <a:tcPr anchor="ctr"/>
                </a:tc>
                <a:tc gridSpan="2">
                  <a:txBody>
                    <a:bodyPr/>
                    <a:lstStyle/>
                    <a:p>
                      <a:pPr algn="ctr"/>
                      <a:r>
                        <a:rPr lang="en-US" altLang="zh-CN" i="1" dirty="0">
                          <a:latin typeface="Cambria" panose="02040503050406030204" pitchFamily="18" charset="0"/>
                          <a:ea typeface="Cambria" panose="02040503050406030204" pitchFamily="18" charset="0"/>
                        </a:rPr>
                        <a:t>τ</a:t>
                      </a:r>
                      <a:r>
                        <a:rPr lang="en-US" altLang="zh-CN" dirty="0">
                          <a:latin typeface="Cambria" panose="02040503050406030204" pitchFamily="18" charset="0"/>
                          <a:ea typeface="Cambria" panose="02040503050406030204" pitchFamily="18" charset="0"/>
                        </a:rPr>
                        <a:t> (fs)</a:t>
                      </a:r>
                      <a:endParaRPr lang="en-US" dirty="0">
                        <a:latin typeface="Cambria" panose="02040503050406030204" pitchFamily="18" charset="0"/>
                        <a:ea typeface="Cambria" panose="02040503050406030204" pitchFamily="18" charset="0"/>
                      </a:endParaRPr>
                    </a:p>
                  </a:txBody>
                  <a:tcPr anchor="ctr"/>
                </a:tc>
                <a:tc hMerge="1">
                  <a:txBody>
                    <a:bodyPr/>
                    <a:lstStyle/>
                    <a:p>
                      <a:pPr algn="ctr"/>
                      <a:endParaRPr lang="en-US"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709497389"/>
                  </a:ext>
                </a:extLst>
              </a:tr>
              <a:tr h="19852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l-GR" altLang="zh-CN" i="1" dirty="0">
                          <a:latin typeface="Cambria" panose="02040503050406030204" pitchFamily="18" charset="0"/>
                          <a:ea typeface="Cambria" panose="02040503050406030204" pitchFamily="18" charset="0"/>
                        </a:rPr>
                        <a:t>ω</a:t>
                      </a:r>
                      <a:r>
                        <a:rPr lang="en-US" altLang="zh-CN" i="1" dirty="0">
                          <a:latin typeface="Cambria" panose="02040503050406030204" pitchFamily="18" charset="0"/>
                          <a:ea typeface="Cambria" panose="02040503050406030204" pitchFamily="18" charset="0"/>
                        </a:rPr>
                        <a:t>γ </a:t>
                      </a:r>
                      <a:r>
                        <a:rPr lang="en-US" altLang="zh-CN" dirty="0">
                          <a:latin typeface="Cambria" panose="02040503050406030204" pitchFamily="18" charset="0"/>
                          <a:ea typeface="Cambria" panose="02040503050406030204" pitchFamily="18" charset="0"/>
                        </a:rPr>
                        <a:t>= 1.8 </a:t>
                      </a:r>
                      <a:r>
                        <a:rPr lang="en-US" altLang="zh-CN" dirty="0" err="1">
                          <a:latin typeface="Cambria" panose="02040503050406030204" pitchFamily="18" charset="0"/>
                          <a:ea typeface="Cambria" panose="02040503050406030204" pitchFamily="18" charset="0"/>
                        </a:rPr>
                        <a:t>meV</a:t>
                      </a:r>
                      <a:endParaRPr lang="en-US" dirty="0">
                        <a:latin typeface="Cambria" panose="02040503050406030204" pitchFamily="18" charset="0"/>
                        <a:ea typeface="Cambria" panose="02040503050406030204" pitchFamily="18" charset="0"/>
                      </a:endParaRPr>
                    </a:p>
                  </a:txBody>
                  <a:tcPr anchor="ct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l-GR" altLang="zh-CN" i="1" dirty="0">
                          <a:latin typeface="Cambria" panose="02040503050406030204" pitchFamily="18" charset="0"/>
                          <a:ea typeface="Cambria" panose="02040503050406030204" pitchFamily="18" charset="0"/>
                        </a:rPr>
                        <a:t>ω</a:t>
                      </a:r>
                      <a:r>
                        <a:rPr lang="en-US" altLang="zh-CN" i="1" dirty="0">
                          <a:latin typeface="Cambria" panose="02040503050406030204" pitchFamily="18" charset="0"/>
                          <a:ea typeface="Cambria" panose="02040503050406030204" pitchFamily="18" charset="0"/>
                        </a:rPr>
                        <a:t>γ </a:t>
                      </a:r>
                      <a:r>
                        <a:rPr lang="en-US" altLang="zh-CN" dirty="0">
                          <a:latin typeface="Cambria" panose="02040503050406030204" pitchFamily="18" charset="0"/>
                          <a:ea typeface="Cambria" panose="02040503050406030204" pitchFamily="18" charset="0"/>
                        </a:rPr>
                        <a:t>= 5.7 </a:t>
                      </a:r>
                      <a:r>
                        <a:rPr lang="en-US" altLang="zh-CN" dirty="0" err="1">
                          <a:latin typeface="Cambria" panose="02040503050406030204" pitchFamily="18" charset="0"/>
                          <a:ea typeface="Cambria" panose="02040503050406030204" pitchFamily="18" charset="0"/>
                        </a:rPr>
                        <a:t>meV</a:t>
                      </a:r>
                      <a:endParaRPr lang="en-US"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342608763"/>
                  </a:ext>
                </a:extLst>
              </a:tr>
              <a:tr h="198527">
                <a:tc rowSpan="3">
                  <a:txBody>
                    <a:bodyPr/>
                    <a:lstStyle/>
                    <a:p>
                      <a:pPr algn="ctr"/>
                      <a:r>
                        <a:rPr lang="en-US" baseline="0" dirty="0">
                          <a:latin typeface="Cambria" panose="02040503050406030204" pitchFamily="18" charset="0"/>
                          <a:ea typeface="Cambria" panose="02040503050406030204" pitchFamily="18" charset="0"/>
                        </a:rPr>
                        <a:t>1/2</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3/2</a:t>
                      </a:r>
                      <a:r>
                        <a:rPr lang="en-US" baseline="30000" dirty="0">
                          <a:latin typeface="Cambria" panose="02040503050406030204" pitchFamily="18" charset="0"/>
                          <a:ea typeface="Cambria" panose="02040503050406030204" pitchFamily="18" charset="0"/>
                        </a:rPr>
                        <a:t>+</a:t>
                      </a:r>
                    </a:p>
                  </a:txBody>
                  <a:tcPr anchor="ctr">
                    <a:solidFill>
                      <a:srgbClr val="CCECFF">
                        <a:alpha val="40000"/>
                      </a:srgbClr>
                    </a:solidFill>
                  </a:tcPr>
                </a:tc>
                <a:tc rowSpan="3">
                  <a:txBody>
                    <a:bodyPr/>
                    <a:lstStyle/>
                    <a:p>
                      <a:pPr algn="ctr"/>
                      <a:r>
                        <a:rPr lang="en-US" dirty="0">
                          <a:latin typeface="Cambria" panose="02040503050406030204" pitchFamily="18" charset="0"/>
                          <a:ea typeface="Cambria" panose="02040503050406030204" pitchFamily="18" charset="0"/>
                        </a:rPr>
                        <a:t>7787.3(5)</a:t>
                      </a:r>
                    </a:p>
                  </a:txBody>
                  <a:tcPr anchor="ctr">
                    <a:solidFill>
                      <a:srgbClr val="CCECFF">
                        <a:alpha val="40000"/>
                      </a:srgbClr>
                    </a:solidFill>
                  </a:tcPr>
                </a:tc>
                <a:tc rowSpan="3">
                  <a:txBody>
                    <a:bodyPr/>
                    <a:lstStyle/>
                    <a:p>
                      <a:pPr algn="ctr" fontAlgn="ctr"/>
                      <a:r>
                        <a:rPr lang="en-US" sz="1800" b="0" i="0" u="none" strike="noStrike" dirty="0">
                          <a:solidFill>
                            <a:srgbClr val="000000"/>
                          </a:solidFill>
                          <a:effectLst/>
                          <a:latin typeface="Cambria" panose="02040503050406030204" pitchFamily="18" charset="0"/>
                          <a:ea typeface="Cambria" panose="02040503050406030204" pitchFamily="18" charset="0"/>
                        </a:rPr>
                        <a:t>206.1(5)</a:t>
                      </a:r>
                    </a:p>
                  </a:txBody>
                  <a:tcPr anchor="ctr">
                    <a:solidFill>
                      <a:srgbClr val="CCECFF">
                        <a:alpha val="40000"/>
                      </a:srgbClr>
                    </a:solidFill>
                  </a:tcPr>
                </a:tc>
                <a:tc rowSpan="3">
                  <a:txBody>
                    <a:bodyPr/>
                    <a:lstStyle/>
                    <a:p>
                      <a:pPr algn="ctr"/>
                      <a:r>
                        <a:rPr lang="en-US" dirty="0">
                          <a:latin typeface="Cambria" panose="02040503050406030204" pitchFamily="18" charset="0"/>
                          <a:ea typeface="Cambria" panose="02040503050406030204" pitchFamily="18" charset="0"/>
                        </a:rPr>
                        <a:t>0.0065</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0.7</a:t>
                      </a:r>
                      <a:endParaRPr lang="en-US" baseline="30000" dirty="0">
                        <a:latin typeface="Cambria" panose="02040503050406030204" pitchFamily="18" charset="0"/>
                        <a:ea typeface="Cambria" panose="02040503050406030204" pitchFamily="18" charset="0"/>
                      </a:endParaRPr>
                    </a:p>
                  </a:txBody>
                  <a:tcPr anchor="ctr">
                    <a:solidFill>
                      <a:srgbClr val="CCECFF">
                        <a:alpha val="40000"/>
                      </a:srgbClr>
                    </a:solidFill>
                  </a:tcPr>
                </a:tc>
                <a:tc>
                  <a:txBody>
                    <a:bodyPr/>
                    <a:lstStyle/>
                    <a:p>
                      <a:pPr algn="ctr"/>
                      <a:r>
                        <a:rPr lang="en-US" baseline="0" dirty="0">
                          <a:latin typeface="Cambria" panose="02040503050406030204" pitchFamily="18" charset="0"/>
                          <a:ea typeface="Cambria" panose="02040503050406030204" pitchFamily="18" charset="0"/>
                        </a:rPr>
                        <a:t>0.2</a:t>
                      </a:r>
                    </a:p>
                  </a:txBody>
                  <a:tcPr anchor="ctr">
                    <a:solidFill>
                      <a:srgbClr val="CCECFF">
                        <a:alpha val="40000"/>
                      </a:srgbClr>
                    </a:solidFill>
                  </a:tcPr>
                </a:tc>
                <a:extLst>
                  <a:ext uri="{0D108BD9-81ED-4DB2-BD59-A6C34878D82A}">
                    <a16:rowId xmlns:a16="http://schemas.microsoft.com/office/drawing/2014/main" val="3839187965"/>
                  </a:ext>
                </a:extLst>
              </a:tr>
              <a:tr h="198527">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5/2</a:t>
                      </a:r>
                      <a:r>
                        <a:rPr lang="en-US" baseline="30000" dirty="0">
                          <a:latin typeface="Cambria" panose="02040503050406030204" pitchFamily="18" charset="0"/>
                          <a:ea typeface="Cambria" panose="02040503050406030204" pitchFamily="18" charset="0"/>
                        </a:rPr>
                        <a:t>+</a:t>
                      </a:r>
                    </a:p>
                  </a:txBody>
                  <a:tcPr anchor="ctr">
                    <a:solidFill>
                      <a:srgbClr val="CCECFF">
                        <a:alpha val="40000"/>
                      </a:srgbClr>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1.0</a:t>
                      </a:r>
                      <a:endParaRPr lang="en-US" baseline="30000" dirty="0">
                        <a:latin typeface="Cambria" panose="02040503050406030204" pitchFamily="18" charset="0"/>
                        <a:ea typeface="Cambria" panose="02040503050406030204" pitchFamily="18" charset="0"/>
                      </a:endParaRPr>
                    </a:p>
                  </a:txBody>
                  <a:tcPr anchor="ctr">
                    <a:solidFill>
                      <a:srgbClr val="CCECFF">
                        <a:alpha val="40000"/>
                      </a:srgbClr>
                    </a:solidFill>
                  </a:tcPr>
                </a:tc>
                <a:tc>
                  <a:txBody>
                    <a:bodyPr/>
                    <a:lstStyle/>
                    <a:p>
                      <a:pPr algn="ctr"/>
                      <a:r>
                        <a:rPr lang="en-US" baseline="0" dirty="0">
                          <a:latin typeface="Cambria" panose="02040503050406030204" pitchFamily="18" charset="0"/>
                          <a:ea typeface="Cambria" panose="02040503050406030204" pitchFamily="18" charset="0"/>
                        </a:rPr>
                        <a:t>0.3</a:t>
                      </a:r>
                    </a:p>
                  </a:txBody>
                  <a:tcPr anchor="ctr">
                    <a:solidFill>
                      <a:srgbClr val="CCECFF">
                        <a:alpha val="40000"/>
                      </a:srgbClr>
                    </a:solidFill>
                  </a:tcPr>
                </a:tc>
                <a:extLst>
                  <a:ext uri="{0D108BD9-81ED-4DB2-BD59-A6C34878D82A}">
                    <a16:rowId xmlns:a16="http://schemas.microsoft.com/office/drawing/2014/main" val="3703194602"/>
                  </a:ext>
                </a:extLst>
              </a:tr>
              <a:tr h="198527">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7/2</a:t>
                      </a:r>
                      <a:r>
                        <a:rPr lang="en-US" baseline="30000" dirty="0">
                          <a:latin typeface="Cambria" panose="02040503050406030204" pitchFamily="18" charset="0"/>
                          <a:ea typeface="Cambria" panose="02040503050406030204" pitchFamily="18" charset="0"/>
                        </a:rPr>
                        <a:t>+</a:t>
                      </a:r>
                    </a:p>
                  </a:txBody>
                  <a:tcPr anchor="ctr">
                    <a:solidFill>
                      <a:srgbClr val="CCECFF">
                        <a:alpha val="40000"/>
                      </a:srgbClr>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a:latin typeface="Cambria" panose="02040503050406030204" pitchFamily="18" charset="0"/>
                          <a:ea typeface="Cambria" panose="02040503050406030204" pitchFamily="18" charset="0"/>
                        </a:rPr>
                        <a:t>1.3</a:t>
                      </a:r>
                      <a:endParaRPr lang="en-US" baseline="30000" dirty="0">
                        <a:latin typeface="Cambria" panose="02040503050406030204" pitchFamily="18" charset="0"/>
                        <a:ea typeface="Cambria" panose="02040503050406030204" pitchFamily="18" charset="0"/>
                      </a:endParaRPr>
                    </a:p>
                  </a:txBody>
                  <a:tcPr anchor="ctr">
                    <a:solidFill>
                      <a:srgbClr val="CCECFF">
                        <a:alpha val="40000"/>
                      </a:srgbClr>
                    </a:solidFill>
                  </a:tcPr>
                </a:tc>
                <a:tc>
                  <a:txBody>
                    <a:bodyPr/>
                    <a:lstStyle/>
                    <a:p>
                      <a:pPr algn="ctr"/>
                      <a:r>
                        <a:rPr lang="en-US" baseline="0" dirty="0">
                          <a:latin typeface="Cambria" panose="02040503050406030204" pitchFamily="18" charset="0"/>
                          <a:ea typeface="Cambria" panose="02040503050406030204" pitchFamily="18" charset="0"/>
                        </a:rPr>
                        <a:t>0.4</a:t>
                      </a:r>
                    </a:p>
                  </a:txBody>
                  <a:tcPr anchor="ctr">
                    <a:solidFill>
                      <a:srgbClr val="CCECFF">
                        <a:alpha val="40000"/>
                      </a:srgbClr>
                    </a:solidFill>
                  </a:tcPr>
                </a:tc>
                <a:extLst>
                  <a:ext uri="{0D108BD9-81ED-4DB2-BD59-A6C34878D82A}">
                    <a16:rowId xmlns:a16="http://schemas.microsoft.com/office/drawing/2014/main" val="153806054"/>
                  </a:ext>
                </a:extLst>
              </a:tr>
            </a:tbl>
          </a:graphicData>
        </a:graphic>
      </p:graphicFrame>
    </p:spTree>
    <p:extLst>
      <p:ext uri="{BB962C8B-B14F-4D97-AF65-F5344CB8AC3E}">
        <p14:creationId xmlns:p14="http://schemas.microsoft.com/office/powerpoint/2010/main" val="737891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019D02-C965-4DBA-96B5-BF04AC057E4A}"/>
              </a:ext>
            </a:extLst>
          </p:cNvPr>
          <p:cNvSpPr>
            <a:spLocks noGrp="1"/>
          </p:cNvSpPr>
          <p:nvPr>
            <p:ph type="title"/>
          </p:nvPr>
        </p:nvSpPr>
        <p:spPr/>
        <p:txBody>
          <a:bodyPr/>
          <a:lstStyle/>
          <a:p>
            <a:r>
              <a:rPr lang="en-US" dirty="0"/>
              <a:t>log </a:t>
            </a:r>
            <a:r>
              <a:rPr lang="en-US" i="1" dirty="0"/>
              <a:t>ft</a:t>
            </a:r>
            <a:r>
              <a:rPr lang="en-US" dirty="0"/>
              <a:t> and Transition Strength</a:t>
            </a:r>
          </a:p>
        </p:txBody>
      </p:sp>
      <p:sp>
        <p:nvSpPr>
          <p:cNvPr id="4" name="Footer Placeholder 3">
            <a:extLst>
              <a:ext uri="{FF2B5EF4-FFF2-40B4-BE49-F238E27FC236}">
                <a16:creationId xmlns:a16="http://schemas.microsoft.com/office/drawing/2014/main" id="{895BEDB6-2620-4573-B7B8-B90B1E092C3C}"/>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64A0CF8D-E685-44DB-9B05-95F6EF6EC1AE}"/>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13</a:t>
            </a:fld>
            <a:endParaRPr lang="en-US" dirty="0"/>
          </a:p>
        </p:txBody>
      </p:sp>
      <p:graphicFrame>
        <p:nvGraphicFramePr>
          <p:cNvPr id="6" name="Table 6">
            <a:extLst>
              <a:ext uri="{FF2B5EF4-FFF2-40B4-BE49-F238E27FC236}">
                <a16:creationId xmlns:a16="http://schemas.microsoft.com/office/drawing/2014/main" id="{09262045-AE16-4E30-8B2E-758851FBFBD0}"/>
              </a:ext>
            </a:extLst>
          </p:cNvPr>
          <p:cNvGraphicFramePr>
            <a:graphicFrameLocks/>
          </p:cNvGraphicFramePr>
          <p:nvPr>
            <p:extLst>
              <p:ext uri="{D42A27DB-BD31-4B8C-83A1-F6EECF244321}">
                <p14:modId xmlns:p14="http://schemas.microsoft.com/office/powerpoint/2010/main" val="474192936"/>
              </p:ext>
            </p:extLst>
          </p:nvPr>
        </p:nvGraphicFramePr>
        <p:xfrm>
          <a:off x="391027" y="1258005"/>
          <a:ext cx="8361945" cy="1524522"/>
        </p:xfrm>
        <a:graphic>
          <a:graphicData uri="http://schemas.openxmlformats.org/drawingml/2006/table">
            <a:tbl>
              <a:tblPr firstRow="1" bandRow="1">
                <a:tableStyleId>{5940675A-B579-460E-94D1-54222C63F5DA}</a:tableStyleId>
              </a:tblPr>
              <a:tblGrid>
                <a:gridCol w="1415166">
                  <a:extLst>
                    <a:ext uri="{9D8B030D-6E8A-4147-A177-3AD203B41FA5}">
                      <a16:colId xmlns:a16="http://schemas.microsoft.com/office/drawing/2014/main" val="2511010154"/>
                    </a:ext>
                  </a:extLst>
                </a:gridCol>
                <a:gridCol w="1267598">
                  <a:extLst>
                    <a:ext uri="{9D8B030D-6E8A-4147-A177-3AD203B41FA5}">
                      <a16:colId xmlns:a16="http://schemas.microsoft.com/office/drawing/2014/main" val="3822593845"/>
                    </a:ext>
                  </a:extLst>
                </a:gridCol>
                <a:gridCol w="1120032">
                  <a:extLst>
                    <a:ext uri="{9D8B030D-6E8A-4147-A177-3AD203B41FA5}">
                      <a16:colId xmlns:a16="http://schemas.microsoft.com/office/drawing/2014/main" val="4042138518"/>
                    </a:ext>
                  </a:extLst>
                </a:gridCol>
                <a:gridCol w="2512767">
                  <a:extLst>
                    <a:ext uri="{9D8B030D-6E8A-4147-A177-3AD203B41FA5}">
                      <a16:colId xmlns:a16="http://schemas.microsoft.com/office/drawing/2014/main" val="984343951"/>
                    </a:ext>
                  </a:extLst>
                </a:gridCol>
                <a:gridCol w="778784">
                  <a:extLst>
                    <a:ext uri="{9D8B030D-6E8A-4147-A177-3AD203B41FA5}">
                      <a16:colId xmlns:a16="http://schemas.microsoft.com/office/drawing/2014/main" val="111871223"/>
                    </a:ext>
                  </a:extLst>
                </a:gridCol>
                <a:gridCol w="1267598">
                  <a:extLst>
                    <a:ext uri="{9D8B030D-6E8A-4147-A177-3AD203B41FA5}">
                      <a16:colId xmlns:a16="http://schemas.microsoft.com/office/drawing/2014/main" val="485791445"/>
                    </a:ext>
                  </a:extLst>
                </a:gridCol>
              </a:tblGrid>
              <a:tr h="508174">
                <a:tc>
                  <a:txBody>
                    <a:bodyPr/>
                    <a:lstStyle/>
                    <a:p>
                      <a:pPr algn="ctr"/>
                      <a:r>
                        <a:rPr lang="en-US" i="1" dirty="0">
                          <a:latin typeface="Cambria" panose="02040503050406030204" pitchFamily="18" charset="0"/>
                          <a:ea typeface="Cambria" panose="02040503050406030204" pitchFamily="18" charset="0"/>
                        </a:rPr>
                        <a:t>E</a:t>
                      </a:r>
                      <a:r>
                        <a:rPr lang="en-US" i="1" baseline="-25000" dirty="0">
                          <a:latin typeface="Cambria" panose="02040503050406030204" pitchFamily="18" charset="0"/>
                          <a:ea typeface="Cambria" panose="02040503050406030204" pitchFamily="18" charset="0"/>
                        </a:rPr>
                        <a:t>x</a:t>
                      </a:r>
                      <a:r>
                        <a:rPr lang="en-US" dirty="0">
                          <a:latin typeface="Cambria" panose="02040503050406030204" pitchFamily="18" charset="0"/>
                          <a:ea typeface="Cambria" panose="02040503050406030204" pitchFamily="18" charset="0"/>
                        </a:rPr>
                        <a:t> (keV)</a:t>
                      </a:r>
                    </a:p>
                  </a:txBody>
                  <a:tcPr anchor="ctr"/>
                </a:tc>
                <a:tc>
                  <a:txBody>
                    <a:bodyPr/>
                    <a:lstStyle/>
                    <a:p>
                      <a:pPr algn="ctr"/>
                      <a:r>
                        <a:rPr lang="en-US" altLang="zh-CN" i="1" dirty="0">
                          <a:latin typeface="Cambria" panose="02040503050406030204" pitchFamily="18" charset="0"/>
                          <a:ea typeface="Cambria" panose="02040503050406030204" pitchFamily="18" charset="0"/>
                        </a:rPr>
                        <a:t>E</a:t>
                      </a:r>
                      <a:r>
                        <a:rPr lang="en-US" altLang="zh-CN" i="1" baseline="-25000" dirty="0">
                          <a:latin typeface="Cambria" panose="02040503050406030204" pitchFamily="18" charset="0"/>
                          <a:ea typeface="Cambria" panose="02040503050406030204" pitchFamily="18" charset="0"/>
                        </a:rPr>
                        <a:t>r</a:t>
                      </a:r>
                      <a:r>
                        <a:rPr lang="en-US" altLang="zh-CN" dirty="0">
                          <a:latin typeface="Cambria" panose="02040503050406030204" pitchFamily="18" charset="0"/>
                          <a:ea typeface="Cambria" panose="02040503050406030204" pitchFamily="18" charset="0"/>
                        </a:rPr>
                        <a:t> (keV)</a:t>
                      </a:r>
                      <a:endParaRPr lang="en-US" dirty="0">
                        <a:latin typeface="Cambria" panose="02040503050406030204" pitchFamily="18" charset="0"/>
                        <a:ea typeface="Cambria" panose="02040503050406030204" pitchFamily="18" charset="0"/>
                      </a:endParaRPr>
                    </a:p>
                  </a:txBody>
                  <a:tcPr anchor="ctr"/>
                </a:tc>
                <a:tc>
                  <a:txBody>
                    <a:bodyPr/>
                    <a:lstStyle/>
                    <a:p>
                      <a:pPr algn="ctr"/>
                      <a:r>
                        <a:rPr lang="en-US" dirty="0">
                          <a:latin typeface="Cambria" panose="02040503050406030204" pitchFamily="18" charset="0"/>
                          <a:ea typeface="Cambria" panose="02040503050406030204" pitchFamily="18" charset="0"/>
                        </a:rPr>
                        <a:t>log </a:t>
                      </a:r>
                      <a:r>
                        <a:rPr lang="en-US" i="1" dirty="0">
                          <a:latin typeface="Cambria" panose="02040503050406030204" pitchFamily="18" charset="0"/>
                          <a:ea typeface="Cambria" panose="02040503050406030204" pitchFamily="18" charset="0"/>
                        </a:rPr>
                        <a:t>ft</a:t>
                      </a:r>
                    </a:p>
                  </a:txBody>
                  <a:tcPr anchor="ctr"/>
                </a:tc>
                <a:tc>
                  <a:txBody>
                    <a:bodyPr/>
                    <a:lstStyle/>
                    <a:p>
                      <a:pPr algn="ctr"/>
                      <a:r>
                        <a:rPr lang="en-US" i="1" dirty="0">
                          <a:latin typeface="Cambria" panose="02040503050406030204" pitchFamily="18" charset="0"/>
                          <a:ea typeface="Cambria" panose="02040503050406030204" pitchFamily="18" charset="0"/>
                        </a:rPr>
                        <a:t>B</a:t>
                      </a:r>
                      <a:r>
                        <a:rPr lang="en-US" i="0" dirty="0">
                          <a:latin typeface="Cambria" panose="02040503050406030204" pitchFamily="18" charset="0"/>
                          <a:ea typeface="Cambria" panose="02040503050406030204" pitchFamily="18" charset="0"/>
                        </a:rPr>
                        <a:t>(F)+(</a:t>
                      </a:r>
                      <a:r>
                        <a:rPr lang="en-US" i="1" dirty="0" err="1">
                          <a:latin typeface="Cambria" panose="02040503050406030204" pitchFamily="18" charset="0"/>
                          <a:ea typeface="Cambria" panose="02040503050406030204" pitchFamily="18" charset="0"/>
                        </a:rPr>
                        <a:t>g</a:t>
                      </a:r>
                      <a:r>
                        <a:rPr lang="en-US" i="1" baseline="-25000" dirty="0" err="1">
                          <a:latin typeface="Cambria" panose="02040503050406030204" pitchFamily="18" charset="0"/>
                          <a:ea typeface="Cambria" panose="02040503050406030204" pitchFamily="18" charset="0"/>
                        </a:rPr>
                        <a:t>A</a:t>
                      </a:r>
                      <a:r>
                        <a:rPr lang="en-US" i="0" dirty="0">
                          <a:latin typeface="Cambria" panose="02040503050406030204" pitchFamily="18" charset="0"/>
                          <a:ea typeface="Cambria" panose="02040503050406030204" pitchFamily="18" charset="0"/>
                        </a:rPr>
                        <a:t>/</a:t>
                      </a:r>
                      <a:r>
                        <a:rPr lang="en-US" i="1" dirty="0" err="1">
                          <a:latin typeface="Cambria" panose="02040503050406030204" pitchFamily="18" charset="0"/>
                          <a:ea typeface="Cambria" panose="02040503050406030204" pitchFamily="18" charset="0"/>
                        </a:rPr>
                        <a:t>g</a:t>
                      </a:r>
                      <a:r>
                        <a:rPr lang="en-US" i="1" baseline="-25000" dirty="0" err="1">
                          <a:latin typeface="Cambria" panose="02040503050406030204" pitchFamily="18" charset="0"/>
                          <a:ea typeface="Cambria" panose="02040503050406030204" pitchFamily="18" charset="0"/>
                        </a:rPr>
                        <a:t>V</a:t>
                      </a:r>
                      <a:r>
                        <a:rPr lang="en-US" i="0" dirty="0">
                          <a:latin typeface="Cambria" panose="02040503050406030204" pitchFamily="18" charset="0"/>
                          <a:ea typeface="Cambria" panose="02040503050406030204" pitchFamily="18" charset="0"/>
                        </a:rPr>
                        <a:t>)</a:t>
                      </a:r>
                      <a:r>
                        <a:rPr lang="en-US" i="0" baseline="30000" dirty="0">
                          <a:latin typeface="Cambria" panose="02040503050406030204" pitchFamily="18" charset="0"/>
                          <a:ea typeface="Cambria" panose="02040503050406030204" pitchFamily="18" charset="0"/>
                        </a:rPr>
                        <a:t>2</a:t>
                      </a:r>
                      <a:r>
                        <a:rPr lang="en-US" i="1" dirty="0">
                          <a:latin typeface="Cambria" panose="02040503050406030204" pitchFamily="18" charset="0"/>
                          <a:ea typeface="Cambria" panose="02040503050406030204" pitchFamily="18" charset="0"/>
                        </a:rPr>
                        <a:t>B</a:t>
                      </a:r>
                      <a:r>
                        <a:rPr lang="en-US" i="0" dirty="0">
                          <a:latin typeface="Cambria" panose="02040503050406030204" pitchFamily="18" charset="0"/>
                          <a:ea typeface="Cambria" panose="02040503050406030204" pitchFamily="18" charset="0"/>
                        </a:rPr>
                        <a:t>(GT)</a:t>
                      </a:r>
                    </a:p>
                  </a:txBody>
                  <a:tcPr anchor="ctr"/>
                </a:tc>
                <a:tc>
                  <a:txBody>
                    <a:bodyPr/>
                    <a:lstStyle/>
                    <a:p>
                      <a:pPr algn="ctr"/>
                      <a:r>
                        <a:rPr lang="en-US" i="1" dirty="0">
                          <a:latin typeface="Cambria" panose="02040503050406030204" pitchFamily="18" charset="0"/>
                          <a:ea typeface="Cambria" panose="02040503050406030204" pitchFamily="18" charset="0"/>
                        </a:rPr>
                        <a:t>B</a:t>
                      </a:r>
                      <a:r>
                        <a:rPr lang="en-US" i="0" dirty="0">
                          <a:latin typeface="Cambria" panose="02040503050406030204" pitchFamily="18" charset="0"/>
                          <a:ea typeface="Cambria" panose="02040503050406030204" pitchFamily="18" charset="0"/>
                        </a:rPr>
                        <a:t>(F)</a:t>
                      </a:r>
                    </a:p>
                  </a:txBody>
                  <a:tcPr anchor="ctr"/>
                </a:tc>
                <a:tc>
                  <a:txBody>
                    <a:bodyPr/>
                    <a:lstStyle/>
                    <a:p>
                      <a:pPr algn="ctr"/>
                      <a:r>
                        <a:rPr lang="en-US" altLang="zh-CN" i="1" dirty="0">
                          <a:latin typeface="Cambria" panose="02040503050406030204" pitchFamily="18" charset="0"/>
                          <a:ea typeface="Cambria" panose="02040503050406030204" pitchFamily="18" charset="0"/>
                        </a:rPr>
                        <a:t>B</a:t>
                      </a:r>
                      <a:r>
                        <a:rPr lang="en-US" altLang="zh-CN" i="0" dirty="0">
                          <a:latin typeface="Cambria" panose="02040503050406030204" pitchFamily="18" charset="0"/>
                          <a:ea typeface="Cambria" panose="02040503050406030204" pitchFamily="18" charset="0"/>
                        </a:rPr>
                        <a:t>(GT)</a:t>
                      </a:r>
                      <a:endParaRPr lang="en-US" i="0"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709497389"/>
                  </a:ext>
                </a:extLst>
              </a:tr>
              <a:tr h="508174">
                <a:tc>
                  <a:txBody>
                    <a:bodyPr/>
                    <a:lstStyle/>
                    <a:p>
                      <a:pPr algn="ctr"/>
                      <a:r>
                        <a:rPr lang="en-US" dirty="0">
                          <a:latin typeface="Cambria" panose="02040503050406030204" pitchFamily="18" charset="0"/>
                          <a:ea typeface="Cambria" panose="02040503050406030204" pitchFamily="18" charset="0"/>
                        </a:rPr>
                        <a:t>7787.3(5)</a:t>
                      </a:r>
                    </a:p>
                  </a:txBody>
                  <a:tcPr anchor="ctr">
                    <a:solidFill>
                      <a:srgbClr val="CCECFF">
                        <a:alpha val="40000"/>
                      </a:srgbClr>
                    </a:solidFill>
                  </a:tcPr>
                </a:tc>
                <a:tc>
                  <a:txBody>
                    <a:bodyPr/>
                    <a:lstStyle/>
                    <a:p>
                      <a:pPr algn="ctr"/>
                      <a:r>
                        <a:rPr lang="en-US" sz="1800" b="0" i="0" u="none" strike="noStrike" dirty="0">
                          <a:solidFill>
                            <a:srgbClr val="000000"/>
                          </a:solidFill>
                          <a:effectLst/>
                          <a:latin typeface="Cambria" panose="02040503050406030204" pitchFamily="18" charset="0"/>
                          <a:ea typeface="Cambria" panose="02040503050406030204" pitchFamily="18" charset="0"/>
                        </a:rPr>
                        <a:t>206.1(5</a:t>
                      </a:r>
                      <a:r>
                        <a:rPr lang="en-US" altLang="zh-CN" dirty="0">
                          <a:latin typeface="Cambria" panose="02040503050406030204" pitchFamily="18" charset="0"/>
                          <a:ea typeface="Cambria" panose="02040503050406030204" pitchFamily="18" charset="0"/>
                        </a:rPr>
                        <a:t>)</a:t>
                      </a:r>
                      <a:endParaRPr lang="en-US" dirty="0">
                        <a:latin typeface="Cambria" panose="02040503050406030204" pitchFamily="18" charset="0"/>
                        <a:ea typeface="Cambria" panose="02040503050406030204" pitchFamily="18" charset="0"/>
                      </a:endParaRP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3.85(3)</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0.86(6)</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0.00</a:t>
                      </a:r>
                    </a:p>
                  </a:txBody>
                  <a:tcPr anchor="ctr">
                    <a:solidFill>
                      <a:srgbClr val="CCECFF">
                        <a:alpha val="40000"/>
                      </a:srgbClr>
                    </a:solidFill>
                  </a:tcPr>
                </a:tc>
                <a:tc>
                  <a:txBody>
                    <a:bodyPr/>
                    <a:lstStyle/>
                    <a:p>
                      <a:pPr algn="ctr"/>
                      <a:r>
                        <a:rPr lang="en-US" dirty="0">
                          <a:latin typeface="Cambria" panose="02040503050406030204" pitchFamily="18" charset="0"/>
                          <a:ea typeface="Cambria" panose="02040503050406030204" pitchFamily="18" charset="0"/>
                        </a:rPr>
                        <a:t>0.53(3)</a:t>
                      </a:r>
                    </a:p>
                  </a:txBody>
                  <a:tcPr anchor="ctr">
                    <a:solidFill>
                      <a:srgbClr val="CCECFF">
                        <a:alpha val="40000"/>
                      </a:srgbClr>
                    </a:solidFill>
                  </a:tcPr>
                </a:tc>
                <a:extLst>
                  <a:ext uri="{0D108BD9-81ED-4DB2-BD59-A6C34878D82A}">
                    <a16:rowId xmlns:a16="http://schemas.microsoft.com/office/drawing/2014/main" val="3839187965"/>
                  </a:ext>
                </a:extLst>
              </a:tr>
              <a:tr h="508174">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7803.4(5)</a:t>
                      </a:r>
                    </a:p>
                  </a:txBody>
                  <a:tcPr anchor="ctr">
                    <a:solidFill>
                      <a:srgbClr val="FFCCCC">
                        <a:alpha val="40000"/>
                      </a:srgbClr>
                    </a:solidFill>
                  </a:tcPr>
                </a:tc>
                <a:tc>
                  <a:txBody>
                    <a:bodyPr/>
                    <a:lstStyle/>
                    <a:p>
                      <a:pPr algn="ctr"/>
                      <a:r>
                        <a:rPr lang="en-US" sz="1800" b="0" i="0" u="none" strike="noStrike" dirty="0">
                          <a:solidFill>
                            <a:srgbClr val="000000"/>
                          </a:solidFill>
                          <a:effectLst/>
                          <a:latin typeface="Cambria" panose="02040503050406030204" pitchFamily="18" charset="0"/>
                          <a:ea typeface="Cambria" panose="02040503050406030204" pitchFamily="18" charset="0"/>
                        </a:rPr>
                        <a:t>222.2(5</a:t>
                      </a:r>
                      <a:r>
                        <a:rPr lang="en-US" altLang="zh-CN" dirty="0">
                          <a:latin typeface="Cambria" panose="02040503050406030204" pitchFamily="18" charset="0"/>
                          <a:ea typeface="Cambria" panose="02040503050406030204" pitchFamily="18" charset="0"/>
                        </a:rPr>
                        <a:t>)</a:t>
                      </a:r>
                      <a:endParaRPr lang="en-US" dirty="0">
                        <a:latin typeface="Cambria" panose="02040503050406030204" pitchFamily="18" charset="0"/>
                        <a:ea typeface="Cambria" panose="02040503050406030204" pitchFamily="18" charset="0"/>
                      </a:endParaRP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3.27(3)</a:t>
                      </a:r>
                    </a:p>
                  </a:txBody>
                  <a:tcPr anchor="ctr">
                    <a:solidFill>
                      <a:srgbClr val="FFCCCC">
                        <a:alpha val="40000"/>
                      </a:srgbClr>
                    </a:solidFill>
                  </a:tcPr>
                </a:tc>
                <a:tc>
                  <a:txBody>
                    <a:bodyPr/>
                    <a:lstStyle/>
                    <a:p>
                      <a:pPr marL="0" marR="0" lvl="0" indent="0" algn="ctr" defTabSz="914074" rtl="0" eaLnBrk="1" fontAlgn="auto" latinLnBrk="0" hangingPunct="1">
                        <a:lnSpc>
                          <a:spcPct val="100000"/>
                        </a:lnSpc>
                        <a:spcBef>
                          <a:spcPts val="0"/>
                        </a:spcBef>
                        <a:spcAft>
                          <a:spcPts val="0"/>
                        </a:spcAft>
                        <a:buClrTx/>
                        <a:buSzTx/>
                        <a:buFontTx/>
                        <a:buNone/>
                        <a:tabLst/>
                        <a:defRPr/>
                      </a:pPr>
                      <a:r>
                        <a:rPr lang="en-US" dirty="0">
                          <a:latin typeface="Cambria" panose="02040503050406030204" pitchFamily="18" charset="0"/>
                          <a:ea typeface="Cambria" panose="02040503050406030204" pitchFamily="18" charset="0"/>
                        </a:rPr>
                        <a:t>3.27(23)</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3.00</a:t>
                      </a:r>
                    </a:p>
                  </a:txBody>
                  <a:tcPr anchor="ctr">
                    <a:solidFill>
                      <a:srgbClr val="FFCCCC">
                        <a:alpha val="40000"/>
                      </a:srgbClr>
                    </a:solidFill>
                  </a:tcPr>
                </a:tc>
                <a:tc>
                  <a:txBody>
                    <a:bodyPr/>
                    <a:lstStyle/>
                    <a:p>
                      <a:pPr algn="ctr"/>
                      <a:r>
                        <a:rPr lang="en-US" dirty="0">
                          <a:latin typeface="Cambria" panose="02040503050406030204" pitchFamily="18" charset="0"/>
                          <a:ea typeface="Cambria" panose="02040503050406030204" pitchFamily="18" charset="0"/>
                        </a:rPr>
                        <a:t>0.17(14)</a:t>
                      </a:r>
                    </a:p>
                  </a:txBody>
                  <a:tcPr anchor="ctr">
                    <a:solidFill>
                      <a:srgbClr val="FFCCCC">
                        <a:alpha val="40000"/>
                      </a:srgbClr>
                    </a:solidFill>
                  </a:tcPr>
                </a:tc>
                <a:extLst>
                  <a:ext uri="{0D108BD9-81ED-4DB2-BD59-A6C34878D82A}">
                    <a16:rowId xmlns:a16="http://schemas.microsoft.com/office/drawing/2014/main" val="2965311569"/>
                  </a:ext>
                </a:extLst>
              </a:tr>
            </a:tbl>
          </a:graphicData>
        </a:graphic>
      </p:graphicFrame>
      <p:sp>
        <p:nvSpPr>
          <p:cNvPr id="7" name="TextBox 6">
            <a:extLst>
              <a:ext uri="{FF2B5EF4-FFF2-40B4-BE49-F238E27FC236}">
                <a16:creationId xmlns:a16="http://schemas.microsoft.com/office/drawing/2014/main" id="{31BB733D-BAEE-4624-92D8-75F934114BEF}"/>
              </a:ext>
            </a:extLst>
          </p:cNvPr>
          <p:cNvSpPr txBox="1"/>
          <p:nvPr/>
        </p:nvSpPr>
        <p:spPr>
          <a:xfrm>
            <a:off x="76200" y="5635416"/>
            <a:ext cx="2882520" cy="369332"/>
          </a:xfrm>
          <a:prstGeom prst="rect">
            <a:avLst/>
          </a:prstGeom>
          <a:noFill/>
        </p:spPr>
        <p:txBody>
          <a:bodyPr wrap="none">
            <a:spAutoFit/>
          </a:bodyPr>
          <a:lstStyle/>
          <a:p>
            <a:pPr marL="0" algn="just" rtl="0" eaLnBrk="1" fontAlgn="ctr" latinLnBrk="0" hangingPunct="1">
              <a:spcBef>
                <a:spcPts val="0"/>
              </a:spcBef>
              <a:spcAft>
                <a:spcPts val="0"/>
              </a:spcAft>
            </a:pPr>
            <a:r>
              <a:rPr lang="en-US" sz="1800" b="0" i="1" u="none" strike="noStrike" kern="1200" dirty="0">
                <a:solidFill>
                  <a:srgbClr val="000000"/>
                </a:solidFill>
                <a:effectLst/>
                <a:latin typeface="Cambria" panose="02040503050406030204" pitchFamily="18" charset="0"/>
                <a:ea typeface="Cambria" panose="02040503050406030204" pitchFamily="18" charset="0"/>
              </a:rPr>
              <a:t>B</a:t>
            </a:r>
            <a:r>
              <a:rPr lang="en-US" sz="1800" b="0" i="0" u="none" strike="noStrike" kern="1200" dirty="0">
                <a:solidFill>
                  <a:srgbClr val="000000"/>
                </a:solidFill>
                <a:effectLst/>
                <a:latin typeface="Cambria" panose="02040503050406030204" pitchFamily="18" charset="0"/>
                <a:ea typeface="Cambria" panose="02040503050406030204" pitchFamily="18" charset="0"/>
              </a:rPr>
              <a:t>(F) = 3.00 -&gt; log </a:t>
            </a:r>
            <a:r>
              <a:rPr lang="en-US" sz="1800" b="0" i="1" u="none" strike="noStrike" kern="1200" dirty="0">
                <a:solidFill>
                  <a:srgbClr val="000000"/>
                </a:solidFill>
                <a:effectLst/>
                <a:latin typeface="Cambria" panose="02040503050406030204" pitchFamily="18" charset="0"/>
                <a:ea typeface="Cambria" panose="02040503050406030204" pitchFamily="18" charset="0"/>
              </a:rPr>
              <a:t>ft</a:t>
            </a:r>
            <a:r>
              <a:rPr lang="en-US" sz="1800" b="0" i="0" u="none" strike="noStrike" kern="1200" dirty="0">
                <a:solidFill>
                  <a:srgbClr val="000000"/>
                </a:solidFill>
                <a:effectLst/>
                <a:latin typeface="Cambria" panose="02040503050406030204" pitchFamily="18" charset="0"/>
                <a:ea typeface="Cambria" panose="02040503050406030204" pitchFamily="18" charset="0"/>
              </a:rPr>
              <a:t> = 3.311</a:t>
            </a:r>
            <a:endParaRPr lang="en-US"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2935364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55EB392-AD08-4DCF-B077-E20D06F99373}"/>
              </a:ext>
            </a:extLst>
          </p:cNvPr>
          <p:cNvSpPr>
            <a:spLocks noGrp="1"/>
          </p:cNvSpPr>
          <p:nvPr>
            <p:ph type="title"/>
          </p:nvPr>
        </p:nvSpPr>
        <p:spPr/>
        <p:txBody>
          <a:bodyPr/>
          <a:lstStyle/>
          <a:p>
            <a:r>
              <a:rPr lang="en-US" altLang="zh-CN" dirty="0"/>
              <a:t>log </a:t>
            </a:r>
            <a:r>
              <a:rPr lang="en-US" altLang="zh-CN" i="1" dirty="0"/>
              <a:t>ft</a:t>
            </a:r>
            <a:endParaRPr lang="en-US" i="1" dirty="0"/>
          </a:p>
        </p:txBody>
      </p:sp>
      <p:sp>
        <p:nvSpPr>
          <p:cNvPr id="4" name="Footer Placeholder 3">
            <a:extLst>
              <a:ext uri="{FF2B5EF4-FFF2-40B4-BE49-F238E27FC236}">
                <a16:creationId xmlns:a16="http://schemas.microsoft.com/office/drawing/2014/main" id="{69B1D6C8-29B6-4869-A2F1-856A8C8B0799}"/>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24D8AC03-B340-4D6A-B935-2CA76A121ECA}"/>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14</a:t>
            </a:fld>
            <a:endParaRPr lang="en-US" dirty="0"/>
          </a:p>
        </p:txBody>
      </p:sp>
      <p:pic>
        <p:nvPicPr>
          <p:cNvPr id="10" name="Content Placeholder 9">
            <a:extLst>
              <a:ext uri="{FF2B5EF4-FFF2-40B4-BE49-F238E27FC236}">
                <a16:creationId xmlns:a16="http://schemas.microsoft.com/office/drawing/2014/main" id="{66C9E01C-53FE-4A7A-A67C-19F2B448BAB5}"/>
              </a:ext>
            </a:extLst>
          </p:cNvPr>
          <p:cNvPicPr>
            <a:picLocks noGrp="1" noChangeAspect="1"/>
          </p:cNvPicPr>
          <p:nvPr>
            <p:ph idx="1"/>
          </p:nvPr>
        </p:nvPicPr>
        <p:blipFill>
          <a:blip r:embed="rId2"/>
          <a:stretch>
            <a:fillRect/>
          </a:stretch>
        </p:blipFill>
        <p:spPr>
          <a:xfrm>
            <a:off x="76200" y="1050183"/>
            <a:ext cx="2919005" cy="5027613"/>
          </a:xfrm>
        </p:spPr>
      </p:pic>
      <p:pic>
        <p:nvPicPr>
          <p:cNvPr id="12" name="Picture 11">
            <a:extLst>
              <a:ext uri="{FF2B5EF4-FFF2-40B4-BE49-F238E27FC236}">
                <a16:creationId xmlns:a16="http://schemas.microsoft.com/office/drawing/2014/main" id="{D57C53A1-91FE-4DCC-98E4-E6513740EE6C}"/>
              </a:ext>
            </a:extLst>
          </p:cNvPr>
          <p:cNvPicPr>
            <a:picLocks noChangeAspect="1"/>
          </p:cNvPicPr>
          <p:nvPr/>
        </p:nvPicPr>
        <p:blipFill>
          <a:blip r:embed="rId3"/>
          <a:stretch>
            <a:fillRect/>
          </a:stretch>
        </p:blipFill>
        <p:spPr>
          <a:xfrm>
            <a:off x="3115972" y="1048596"/>
            <a:ext cx="2912056" cy="5029200"/>
          </a:xfrm>
          <a:prstGeom prst="rect">
            <a:avLst/>
          </a:prstGeom>
        </p:spPr>
      </p:pic>
    </p:spTree>
    <p:extLst>
      <p:ext uri="{BB962C8B-B14F-4D97-AF65-F5344CB8AC3E}">
        <p14:creationId xmlns:p14="http://schemas.microsoft.com/office/powerpoint/2010/main" val="3460965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6796EB-6BFF-4570-9846-C9FBEF48F358}"/>
              </a:ext>
            </a:extLst>
          </p:cNvPr>
          <p:cNvSpPr>
            <a:spLocks noGrp="1"/>
          </p:cNvSpPr>
          <p:nvPr>
            <p:ph idx="1"/>
          </p:nvPr>
        </p:nvSpPr>
        <p:spPr/>
        <p:txBody>
          <a:bodyPr/>
          <a:lstStyle/>
          <a:p>
            <a:r>
              <a:rPr lang="en-US" sz="2400" dirty="0"/>
              <a:t>input_2025GO00_22Na.xlsx</a:t>
            </a:r>
          </a:p>
          <a:p>
            <a:pPr lvl="1"/>
            <a:r>
              <a:rPr lang="en-US" dirty="0"/>
              <a:t>Excel2ENSDF_28September2024.jar </a:t>
            </a:r>
            <a:r>
              <a:rPr lang="zh-CN" altLang="en-US" dirty="0"/>
              <a:t>→ </a:t>
            </a:r>
            <a:r>
              <a:rPr lang="en-US" altLang="zh-CN" dirty="0" err="1"/>
              <a:t>output.ens</a:t>
            </a:r>
            <a:endParaRPr lang="en-US" dirty="0"/>
          </a:p>
          <a:p>
            <a:pPr lvl="1"/>
            <a:r>
              <a:rPr lang="en-US" altLang="zh-CN" dirty="0"/>
              <a:t>Rename </a:t>
            </a:r>
            <a:r>
              <a:rPr lang="en-US" dirty="0"/>
              <a:t>output_2025GO00_22Na.ens</a:t>
            </a:r>
          </a:p>
          <a:p>
            <a:pPr lvl="1"/>
            <a:r>
              <a:rPr lang="en-US" dirty="0"/>
              <a:t>EvaluationToolkit_14November2024.jar </a:t>
            </a:r>
            <a:r>
              <a:rPr lang="zh-CN" altLang="en-US" dirty="0"/>
              <a:t>→ </a:t>
            </a:r>
            <a:r>
              <a:rPr lang="en-US" dirty="0" err="1"/>
              <a:t>Java_GTOL.out</a:t>
            </a:r>
            <a:endParaRPr lang="en-US" dirty="0"/>
          </a:p>
          <a:p>
            <a:pPr lvl="1"/>
            <a:r>
              <a:rPr lang="en-US" dirty="0"/>
              <a:t>Java_GTOL_2025GO00_22Na.txt</a:t>
            </a:r>
          </a:p>
          <a:p>
            <a:r>
              <a:rPr lang="en-US" sz="2400" dirty="0"/>
              <a:t>input_2025GO00_23Mg.xlsx</a:t>
            </a:r>
          </a:p>
          <a:p>
            <a:pPr lvl="1"/>
            <a:r>
              <a:rPr lang="en-US" dirty="0"/>
              <a:t>Excel2ENSDF_28September2024.jar </a:t>
            </a:r>
            <a:r>
              <a:rPr lang="zh-CN" altLang="en-US" dirty="0"/>
              <a:t>→ </a:t>
            </a:r>
            <a:r>
              <a:rPr lang="en-US" altLang="zh-CN" dirty="0" err="1"/>
              <a:t>output.ens</a:t>
            </a:r>
            <a:endParaRPr lang="en-US" dirty="0"/>
          </a:p>
          <a:p>
            <a:pPr lvl="1"/>
            <a:r>
              <a:rPr lang="en-US" altLang="zh-CN" dirty="0"/>
              <a:t>Rename </a:t>
            </a:r>
            <a:r>
              <a:rPr lang="en-US" dirty="0"/>
              <a:t>output_2025GO00_23Mg.ens</a:t>
            </a:r>
          </a:p>
          <a:p>
            <a:pPr lvl="1"/>
            <a:r>
              <a:rPr lang="en-US" dirty="0"/>
              <a:t>EvaluationToolkit_14November2024.jar </a:t>
            </a:r>
            <a:r>
              <a:rPr lang="zh-CN" altLang="en-US" dirty="0"/>
              <a:t>→ </a:t>
            </a:r>
            <a:r>
              <a:rPr lang="en-US" dirty="0" err="1"/>
              <a:t>GLSC_combined.out</a:t>
            </a:r>
            <a:r>
              <a:rPr lang="en-US" dirty="0"/>
              <a:t>, </a:t>
            </a:r>
            <a:r>
              <a:rPr lang="en-US" dirty="0" err="1"/>
              <a:t>logft.out</a:t>
            </a:r>
            <a:endParaRPr lang="en-US" dirty="0"/>
          </a:p>
          <a:p>
            <a:pPr lvl="1"/>
            <a:r>
              <a:rPr lang="en-US" dirty="0"/>
              <a:t>Java_GTOL_2025GO00_22Na.txt</a:t>
            </a:r>
          </a:p>
          <a:p>
            <a:pPr lvl="1"/>
            <a:endParaRPr lang="en-US" sz="2200" dirty="0"/>
          </a:p>
        </p:txBody>
      </p:sp>
      <p:sp>
        <p:nvSpPr>
          <p:cNvPr id="3" name="Title 2">
            <a:extLst>
              <a:ext uri="{FF2B5EF4-FFF2-40B4-BE49-F238E27FC236}">
                <a16:creationId xmlns:a16="http://schemas.microsoft.com/office/drawing/2014/main" id="{5593A233-960C-419F-8C45-1EC202EF2866}"/>
              </a:ext>
            </a:extLst>
          </p:cNvPr>
          <p:cNvSpPr>
            <a:spLocks noGrp="1"/>
          </p:cNvSpPr>
          <p:nvPr>
            <p:ph type="title"/>
          </p:nvPr>
        </p:nvSpPr>
        <p:spPr/>
        <p:txBody>
          <a:bodyPr/>
          <a:lstStyle/>
          <a:p>
            <a:endParaRPr lang="en-US"/>
          </a:p>
        </p:txBody>
      </p:sp>
      <p:sp>
        <p:nvSpPr>
          <p:cNvPr id="4" name="Footer Placeholder 3">
            <a:extLst>
              <a:ext uri="{FF2B5EF4-FFF2-40B4-BE49-F238E27FC236}">
                <a16:creationId xmlns:a16="http://schemas.microsoft.com/office/drawing/2014/main" id="{7DC6F71C-3F58-4188-B206-77A4CFF38140}"/>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E93A4E75-2F08-4754-A8EA-F2A005C11CDF}"/>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15</a:t>
            </a:fld>
            <a:endParaRPr lang="en-US" dirty="0"/>
          </a:p>
        </p:txBody>
      </p:sp>
    </p:spTree>
    <p:extLst>
      <p:ext uri="{BB962C8B-B14F-4D97-AF65-F5344CB8AC3E}">
        <p14:creationId xmlns:p14="http://schemas.microsoft.com/office/powerpoint/2010/main" val="3215298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AA0C74CF-BE69-48CB-B7F4-C66E5CBD066B}"/>
              </a:ext>
            </a:extLst>
          </p:cNvPr>
          <p:cNvPicPr>
            <a:picLocks noGrp="1" noChangeAspect="1"/>
          </p:cNvPicPr>
          <p:nvPr>
            <p:ph idx="1"/>
          </p:nvPr>
        </p:nvPicPr>
        <p:blipFill>
          <a:blip r:embed="rId2"/>
          <a:stretch>
            <a:fillRect/>
          </a:stretch>
        </p:blipFill>
        <p:spPr>
          <a:xfrm>
            <a:off x="76200" y="1626452"/>
            <a:ext cx="8991600" cy="3908308"/>
          </a:xfrm>
        </p:spPr>
      </p:pic>
      <p:sp>
        <p:nvSpPr>
          <p:cNvPr id="3" name="Title 2">
            <a:extLst>
              <a:ext uri="{FF2B5EF4-FFF2-40B4-BE49-F238E27FC236}">
                <a16:creationId xmlns:a16="http://schemas.microsoft.com/office/drawing/2014/main" id="{7667CD9C-7550-4A77-99DE-63065EC8AEAC}"/>
              </a:ext>
            </a:extLst>
          </p:cNvPr>
          <p:cNvSpPr>
            <a:spLocks noGrp="1"/>
          </p:cNvSpPr>
          <p:nvPr>
            <p:ph type="title"/>
          </p:nvPr>
        </p:nvSpPr>
        <p:spPr/>
        <p:txBody>
          <a:bodyPr/>
          <a:lstStyle/>
          <a:p>
            <a:endParaRPr lang="en-US"/>
          </a:p>
        </p:txBody>
      </p:sp>
      <p:sp>
        <p:nvSpPr>
          <p:cNvPr id="4" name="Footer Placeholder 3">
            <a:extLst>
              <a:ext uri="{FF2B5EF4-FFF2-40B4-BE49-F238E27FC236}">
                <a16:creationId xmlns:a16="http://schemas.microsoft.com/office/drawing/2014/main" id="{52A8F628-5E84-4F22-8044-8B48A367F01B}"/>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A182D3E9-045A-42FD-84E9-4C471AFDA7AF}"/>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16</a:t>
            </a:fld>
            <a:endParaRPr lang="en-US" dirty="0"/>
          </a:p>
        </p:txBody>
      </p:sp>
    </p:spTree>
    <p:extLst>
      <p:ext uri="{BB962C8B-B14F-4D97-AF65-F5344CB8AC3E}">
        <p14:creationId xmlns:p14="http://schemas.microsoft.com/office/powerpoint/2010/main" val="1840150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3AC6B4-E2EA-4B55-9F15-3C5C0B751510}"/>
              </a:ext>
            </a:extLst>
          </p:cNvPr>
          <p:cNvSpPr>
            <a:spLocks noGrp="1"/>
          </p:cNvSpPr>
          <p:nvPr>
            <p:ph idx="1"/>
          </p:nvPr>
        </p:nvSpPr>
        <p:spPr/>
        <p:txBody>
          <a:bodyPr/>
          <a:lstStyle/>
          <a:p>
            <a:r>
              <a:rPr lang="en-US" dirty="0"/>
              <a:t>2.34</a:t>
            </a:r>
            <a:r>
              <a:rPr lang="en-US" altLang="zh-CN" dirty="0"/>
              <a:t>×10</a:t>
            </a:r>
            <a:r>
              <a:rPr lang="en-US" altLang="zh-CN" baseline="30000" dirty="0"/>
              <a:t>7</a:t>
            </a:r>
            <a:r>
              <a:rPr lang="en-US" altLang="zh-CN" dirty="0"/>
              <a:t> </a:t>
            </a:r>
            <a:r>
              <a:rPr lang="en-US" altLang="zh-CN" baseline="30000" dirty="0"/>
              <a:t>23</a:t>
            </a:r>
            <a:r>
              <a:rPr lang="en-US" altLang="zh-CN" dirty="0"/>
              <a:t>Al implanted into GADGET.</a:t>
            </a:r>
            <a:endParaRPr lang="en-US" dirty="0"/>
          </a:p>
          <a:p>
            <a:r>
              <a:rPr lang="en-US" dirty="0"/>
              <a:t>Most precise </a:t>
            </a:r>
            <a:r>
              <a:rPr lang="en-US" baseline="30000" dirty="0"/>
              <a:t>23</a:t>
            </a:r>
            <a:r>
              <a:rPr lang="en-US" dirty="0"/>
              <a:t>Al half-life.</a:t>
            </a:r>
          </a:p>
          <a:p>
            <a:r>
              <a:rPr lang="en-US" baseline="30000" dirty="0"/>
              <a:t>23</a:t>
            </a:r>
            <a:r>
              <a:rPr lang="en-US" altLang="zh-CN" dirty="0"/>
              <a:t>Al(</a:t>
            </a:r>
            <a:r>
              <a:rPr lang="en-US" altLang="zh-CN" i="1" dirty="0"/>
              <a:t>βγ</a:t>
            </a:r>
            <a:r>
              <a:rPr lang="en-US" altLang="zh-CN" dirty="0"/>
              <a:t>)</a:t>
            </a:r>
            <a:r>
              <a:rPr lang="en-US" altLang="zh-CN" baseline="30000" dirty="0"/>
              <a:t>23</a:t>
            </a:r>
            <a:r>
              <a:rPr lang="en-US" altLang="zh-CN" dirty="0"/>
              <a:t>Mg: 48 </a:t>
            </a:r>
            <a:r>
              <a:rPr lang="en-US" altLang="zh-CN" i="1" dirty="0"/>
              <a:t>γ</a:t>
            </a:r>
            <a:r>
              <a:rPr lang="en-US" altLang="zh-CN" dirty="0"/>
              <a:t> rays; 22 excited states of </a:t>
            </a:r>
            <a:r>
              <a:rPr lang="en-US" altLang="zh-CN" baseline="30000" dirty="0"/>
              <a:t>23</a:t>
            </a:r>
            <a:r>
              <a:rPr lang="en-US" altLang="zh-CN" dirty="0"/>
              <a:t>Mg.</a:t>
            </a:r>
          </a:p>
          <a:p>
            <a:r>
              <a:rPr lang="en-US" baseline="30000" dirty="0"/>
              <a:t>23</a:t>
            </a:r>
            <a:r>
              <a:rPr lang="en-US" altLang="zh-CN" dirty="0"/>
              <a:t>Al(</a:t>
            </a:r>
            <a:r>
              <a:rPr lang="en-US" altLang="zh-CN" i="1" dirty="0"/>
              <a:t>βp</a:t>
            </a:r>
            <a:r>
              <a:rPr lang="en-US" altLang="zh-CN" dirty="0"/>
              <a:t>)</a:t>
            </a:r>
            <a:r>
              <a:rPr lang="en-US" altLang="zh-CN" baseline="30000" dirty="0"/>
              <a:t>22</a:t>
            </a:r>
            <a:r>
              <a:rPr lang="en-US" altLang="zh-CN" dirty="0"/>
              <a:t>Na: 6 protons; </a:t>
            </a:r>
            <a:r>
              <a:rPr lang="en-US" altLang="zh-CN" i="1" dirty="0"/>
              <a:t>E</a:t>
            </a:r>
            <a:r>
              <a:rPr lang="en-US" altLang="zh-CN" i="1" baseline="-25000" dirty="0"/>
              <a:t>p</a:t>
            </a:r>
            <a:r>
              <a:rPr lang="en-US" altLang="zh-CN" dirty="0"/>
              <a:t> = 898 keV observed for the first time.</a:t>
            </a:r>
          </a:p>
          <a:p>
            <a:pPr lvl="1"/>
            <a:r>
              <a:rPr lang="en-US" altLang="zh-CN" dirty="0"/>
              <a:t>12 high-energy previously-known protons for normalization.</a:t>
            </a:r>
          </a:p>
          <a:p>
            <a:r>
              <a:rPr lang="en-US" baseline="30000" dirty="0"/>
              <a:t>23</a:t>
            </a:r>
            <a:r>
              <a:rPr lang="en-US" altLang="zh-CN" dirty="0"/>
              <a:t>Al(</a:t>
            </a:r>
            <a:r>
              <a:rPr lang="en-US" altLang="zh-CN" i="1" dirty="0"/>
              <a:t>βpγ</a:t>
            </a:r>
            <a:r>
              <a:rPr lang="en-US" altLang="zh-CN" dirty="0"/>
              <a:t>)</a:t>
            </a:r>
            <a:r>
              <a:rPr lang="en-US" altLang="zh-CN" baseline="30000" dirty="0"/>
              <a:t>22</a:t>
            </a:r>
            <a:r>
              <a:rPr lang="en-US" altLang="zh-CN" dirty="0"/>
              <a:t>Na: 2 </a:t>
            </a:r>
            <a:r>
              <a:rPr lang="en-US" altLang="zh-CN" i="1" dirty="0"/>
              <a:t>p</a:t>
            </a:r>
            <a:r>
              <a:rPr lang="en-US" altLang="zh-CN" dirty="0"/>
              <a:t>-</a:t>
            </a:r>
            <a:r>
              <a:rPr lang="en-US" altLang="zh-CN" i="1" dirty="0"/>
              <a:t>γ</a:t>
            </a:r>
            <a:r>
              <a:rPr lang="en-US" altLang="zh-CN" dirty="0"/>
              <a:t> coincidences observed for the first time;</a:t>
            </a:r>
            <a:r>
              <a:rPr lang="zh-CN" altLang="en-US" dirty="0"/>
              <a:t> </a:t>
            </a:r>
            <a:r>
              <a:rPr lang="en-US" altLang="zh-CN" dirty="0"/>
              <a:t>2</a:t>
            </a:r>
            <a:r>
              <a:rPr lang="zh-CN" altLang="en-US" dirty="0"/>
              <a:t> </a:t>
            </a:r>
            <a:r>
              <a:rPr lang="en-US" altLang="zh-CN" dirty="0"/>
              <a:t>excited states of </a:t>
            </a:r>
            <a:r>
              <a:rPr lang="en-US" altLang="zh-CN" baseline="30000" dirty="0"/>
              <a:t>22</a:t>
            </a:r>
            <a:r>
              <a:rPr lang="en-US" altLang="zh-CN" dirty="0"/>
              <a:t>Na.</a:t>
            </a:r>
          </a:p>
          <a:p>
            <a:r>
              <a:rPr lang="en-US" altLang="zh-CN" dirty="0"/>
              <a:t>19 bound states and 19 unbound states in </a:t>
            </a:r>
            <a:r>
              <a:rPr lang="en-US" altLang="zh-CN" baseline="30000" dirty="0"/>
              <a:t>23</a:t>
            </a:r>
            <a:r>
              <a:rPr lang="en-US" altLang="zh-CN" dirty="0"/>
              <a:t>Mg.</a:t>
            </a:r>
          </a:p>
          <a:p>
            <a:r>
              <a:rPr lang="en-US" altLang="zh-CN" dirty="0"/>
              <a:t>20 states of </a:t>
            </a:r>
            <a:r>
              <a:rPr lang="en-US" altLang="zh-CN" baseline="30000" dirty="0"/>
              <a:t>23</a:t>
            </a:r>
            <a:r>
              <a:rPr lang="en-US" altLang="zh-CN" dirty="0"/>
              <a:t>Mg decay by </a:t>
            </a:r>
            <a:r>
              <a:rPr lang="en-US" altLang="zh-CN" i="1" dirty="0"/>
              <a:t>γ</a:t>
            </a:r>
            <a:r>
              <a:rPr lang="en-US" altLang="zh-CN" dirty="0"/>
              <a:t> only.</a:t>
            </a:r>
          </a:p>
          <a:p>
            <a:r>
              <a:rPr lang="en-US" altLang="zh-CN" dirty="0"/>
              <a:t>16 states of </a:t>
            </a:r>
            <a:r>
              <a:rPr lang="en-US" altLang="zh-CN" baseline="30000" dirty="0"/>
              <a:t>23</a:t>
            </a:r>
            <a:r>
              <a:rPr lang="en-US" altLang="zh-CN" dirty="0"/>
              <a:t>Mg decay by proton only.</a:t>
            </a:r>
          </a:p>
          <a:p>
            <a:r>
              <a:rPr lang="en-US" altLang="zh-CN" dirty="0"/>
              <a:t>2 </a:t>
            </a:r>
            <a:r>
              <a:rPr lang="en-US" altLang="zh-CN" baseline="30000" dirty="0"/>
              <a:t>23</a:t>
            </a:r>
            <a:r>
              <a:rPr lang="en-US" altLang="zh-CN" dirty="0"/>
              <a:t>Mg states at 7787 and 7856 keV decay by both proton and </a:t>
            </a:r>
            <a:r>
              <a:rPr lang="en-US" altLang="zh-CN" i="1" dirty="0"/>
              <a:t>γ</a:t>
            </a:r>
            <a:r>
              <a:rPr lang="en-US" altLang="zh-CN" dirty="0"/>
              <a:t>.</a:t>
            </a:r>
          </a:p>
          <a:p>
            <a:endParaRPr lang="en-US" altLang="zh-CN" dirty="0"/>
          </a:p>
          <a:p>
            <a:endParaRPr lang="en-US" dirty="0"/>
          </a:p>
        </p:txBody>
      </p:sp>
      <p:sp>
        <p:nvSpPr>
          <p:cNvPr id="3" name="Title 2">
            <a:extLst>
              <a:ext uri="{FF2B5EF4-FFF2-40B4-BE49-F238E27FC236}">
                <a16:creationId xmlns:a16="http://schemas.microsoft.com/office/drawing/2014/main" id="{8C4A6497-62BB-406D-BCDE-ABE8DD73F35E}"/>
              </a:ext>
            </a:extLst>
          </p:cNvPr>
          <p:cNvSpPr>
            <a:spLocks noGrp="1"/>
          </p:cNvSpPr>
          <p:nvPr>
            <p:ph type="title"/>
          </p:nvPr>
        </p:nvSpPr>
        <p:spPr/>
        <p:txBody>
          <a:bodyPr/>
          <a:lstStyle/>
          <a:p>
            <a:r>
              <a:rPr lang="en-US" dirty="0"/>
              <a:t>Key data</a:t>
            </a:r>
          </a:p>
        </p:txBody>
      </p:sp>
      <p:sp>
        <p:nvSpPr>
          <p:cNvPr id="4" name="Footer Placeholder 3">
            <a:extLst>
              <a:ext uri="{FF2B5EF4-FFF2-40B4-BE49-F238E27FC236}">
                <a16:creationId xmlns:a16="http://schemas.microsoft.com/office/drawing/2014/main" id="{78B938DB-0C47-4515-83C8-E8B0B7167709}"/>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9CAA4A95-67F1-4041-AEC3-525E900257CB}"/>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2</a:t>
            </a:fld>
            <a:endParaRPr lang="en-US" dirty="0"/>
          </a:p>
        </p:txBody>
      </p:sp>
    </p:spTree>
    <p:extLst>
      <p:ext uri="{BB962C8B-B14F-4D97-AF65-F5344CB8AC3E}">
        <p14:creationId xmlns:p14="http://schemas.microsoft.com/office/powerpoint/2010/main" val="2742845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CFF63B-543E-4D03-B1BC-A0EA19573365}"/>
              </a:ext>
            </a:extLst>
          </p:cNvPr>
          <p:cNvSpPr>
            <a:spLocks noGrp="1"/>
          </p:cNvSpPr>
          <p:nvPr>
            <p:ph idx="1"/>
          </p:nvPr>
        </p:nvSpPr>
        <p:spPr/>
        <p:txBody>
          <a:bodyPr/>
          <a:lstStyle/>
          <a:p>
            <a:r>
              <a:rPr lang="en-US" altLang="zh-CN" dirty="0"/>
              <a:t>ENSDF </a:t>
            </a:r>
            <a:r>
              <a:rPr lang="en-US" altLang="zh-CN" baseline="30000" dirty="0"/>
              <a:t>23</a:t>
            </a:r>
            <a:r>
              <a:rPr lang="en-US" altLang="zh-CN" dirty="0"/>
              <a:t>Mg level energy </a:t>
            </a:r>
            <a:r>
              <a:rPr lang="zh-CN" altLang="en-US" dirty="0"/>
              <a:t>→ </a:t>
            </a:r>
            <a:r>
              <a:rPr lang="en-US" altLang="zh-CN" i="1" dirty="0"/>
              <a:t>γ</a:t>
            </a:r>
            <a:r>
              <a:rPr lang="en-US" altLang="zh-CN" dirty="0"/>
              <a:t> energy for energy calibration.</a:t>
            </a:r>
          </a:p>
          <a:p>
            <a:r>
              <a:rPr lang="en-US" dirty="0"/>
              <a:t>Geant4 simulation for relative </a:t>
            </a:r>
            <a:r>
              <a:rPr lang="en-US" altLang="zh-CN" i="1" dirty="0"/>
              <a:t>γ</a:t>
            </a:r>
            <a:r>
              <a:rPr lang="en-US" altLang="zh-CN" dirty="0"/>
              <a:t> efficiency and 455 </a:t>
            </a:r>
            <a:r>
              <a:rPr lang="en-US" altLang="zh-CN" i="1" dirty="0"/>
              <a:t>γγ</a:t>
            </a:r>
            <a:r>
              <a:rPr lang="en-US" altLang="zh-CN" dirty="0"/>
              <a:t>-coincidence for absolute </a:t>
            </a:r>
            <a:r>
              <a:rPr lang="en-US" altLang="zh-CN" i="1" dirty="0"/>
              <a:t>γ</a:t>
            </a:r>
            <a:r>
              <a:rPr lang="en-US" altLang="zh-CN" dirty="0"/>
              <a:t> efficiency.</a:t>
            </a:r>
            <a:endParaRPr lang="en-US" dirty="0"/>
          </a:p>
        </p:txBody>
      </p:sp>
      <p:sp>
        <p:nvSpPr>
          <p:cNvPr id="3" name="Title 2">
            <a:extLst>
              <a:ext uri="{FF2B5EF4-FFF2-40B4-BE49-F238E27FC236}">
                <a16:creationId xmlns:a16="http://schemas.microsoft.com/office/drawing/2014/main" id="{D71C34DB-DED2-4747-9D86-C9C931B88754}"/>
              </a:ext>
            </a:extLst>
          </p:cNvPr>
          <p:cNvSpPr>
            <a:spLocks noGrp="1"/>
          </p:cNvSpPr>
          <p:nvPr>
            <p:ph type="title"/>
          </p:nvPr>
        </p:nvSpPr>
        <p:spPr/>
        <p:txBody>
          <a:bodyPr/>
          <a:lstStyle/>
          <a:p>
            <a:r>
              <a:rPr lang="en-US" dirty="0"/>
              <a:t>Calibration &amp; Normalization</a:t>
            </a:r>
          </a:p>
        </p:txBody>
      </p:sp>
      <p:sp>
        <p:nvSpPr>
          <p:cNvPr id="4" name="Footer Placeholder 3">
            <a:extLst>
              <a:ext uri="{FF2B5EF4-FFF2-40B4-BE49-F238E27FC236}">
                <a16:creationId xmlns:a16="http://schemas.microsoft.com/office/drawing/2014/main" id="{D07E2E97-C01D-478F-BBDA-9568C95201F4}"/>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67F5F40A-2B60-4163-8C43-8CEF6EF15BD3}"/>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3</a:t>
            </a:fld>
            <a:endParaRPr lang="en-US" dirty="0"/>
          </a:p>
        </p:txBody>
      </p:sp>
    </p:spTree>
    <p:extLst>
      <p:ext uri="{BB962C8B-B14F-4D97-AF65-F5344CB8AC3E}">
        <p14:creationId xmlns:p14="http://schemas.microsoft.com/office/powerpoint/2010/main" val="2500213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C88AC2-50DA-474F-9243-171966EBA3F0}"/>
              </a:ext>
            </a:extLst>
          </p:cNvPr>
          <p:cNvSpPr>
            <a:spLocks noGrp="1"/>
          </p:cNvSpPr>
          <p:nvPr>
            <p:ph idx="1"/>
          </p:nvPr>
        </p:nvSpPr>
        <p:spPr/>
        <p:txBody>
          <a:bodyPr/>
          <a:lstStyle/>
          <a:p>
            <a:pPr marL="0" indent="0">
              <a:lnSpc>
                <a:spcPct val="100000"/>
              </a:lnSpc>
              <a:spcBef>
                <a:spcPts val="0"/>
              </a:spcBef>
              <a:buNone/>
            </a:pPr>
            <a:r>
              <a:rPr lang="en-US" sz="1100" dirty="0"/>
              <a:t>T1/2: 446 </a:t>
            </a:r>
            <a:r>
              <a:rPr lang="en-US" sz="1100" dirty="0" err="1"/>
              <a:t>ms</a:t>
            </a:r>
            <a:r>
              <a:rPr lang="en-US" sz="1100" dirty="0"/>
              <a:t> 6 (2006Ia03), 470 </a:t>
            </a:r>
            <a:r>
              <a:rPr lang="en-US" sz="1100" dirty="0" err="1"/>
              <a:t>ms</a:t>
            </a:r>
            <a:r>
              <a:rPr lang="en-US" sz="1100" dirty="0"/>
              <a:t> 30 (1972Go03), 350 </a:t>
            </a:r>
            <a:r>
              <a:rPr lang="en-US" sz="1100" dirty="0" err="1"/>
              <a:t>ms</a:t>
            </a:r>
            <a:r>
              <a:rPr lang="en-US" sz="1100" dirty="0"/>
              <a:t> 100 (2000Pe28), 476 </a:t>
            </a:r>
            <a:r>
              <a:rPr lang="en-US" sz="1100" dirty="0" err="1"/>
              <a:t>ms</a:t>
            </a:r>
            <a:r>
              <a:rPr lang="en-US" sz="1100" dirty="0"/>
              <a:t> 45 (2001Wa54,2002Wa33), 454.3 </a:t>
            </a:r>
            <a:r>
              <a:rPr lang="en-US" sz="1100" dirty="0" err="1"/>
              <a:t>ms</a:t>
            </a:r>
            <a:r>
              <a:rPr lang="en-US" sz="1100" dirty="0"/>
              <a:t> 37 (E17023)</a:t>
            </a:r>
          </a:p>
          <a:p>
            <a:pPr marL="0" indent="0">
              <a:lnSpc>
                <a:spcPct val="100000"/>
              </a:lnSpc>
              <a:spcBef>
                <a:spcPts val="0"/>
              </a:spcBef>
              <a:buNone/>
            </a:pPr>
            <a:endParaRPr lang="en-US" sz="1100" dirty="0"/>
          </a:p>
          <a:p>
            <a:pPr marL="0" indent="0">
              <a:lnSpc>
                <a:spcPct val="100000"/>
              </a:lnSpc>
              <a:spcBef>
                <a:spcPts val="0"/>
              </a:spcBef>
              <a:buNone/>
            </a:pPr>
            <a:r>
              <a:rPr lang="en-US" sz="1100" dirty="0"/>
              <a:t>------ average X------</a:t>
            </a:r>
          </a:p>
          <a:p>
            <a:pPr marL="0" indent="0">
              <a:lnSpc>
                <a:spcPct val="100000"/>
              </a:lnSpc>
              <a:spcBef>
                <a:spcPts val="0"/>
              </a:spcBef>
              <a:buNone/>
            </a:pPr>
            <a:r>
              <a:rPr lang="en-US" sz="1100" dirty="0"/>
              <a:t>Data points of X record</a:t>
            </a:r>
          </a:p>
          <a:p>
            <a:pPr marL="0" indent="0">
              <a:lnSpc>
                <a:spcPct val="100000"/>
              </a:lnSpc>
              <a:spcBef>
                <a:spcPts val="0"/>
              </a:spcBef>
              <a:buNone/>
            </a:pPr>
            <a:r>
              <a:rPr lang="en-US" sz="1100" dirty="0"/>
              <a:t>*                      2006Ia03   446(6)              weight=27.09%</a:t>
            </a:r>
          </a:p>
          <a:p>
            <a:pPr marL="0" indent="0">
              <a:lnSpc>
                <a:spcPct val="100000"/>
              </a:lnSpc>
              <a:spcBef>
                <a:spcPts val="0"/>
              </a:spcBef>
              <a:buNone/>
            </a:pPr>
            <a:r>
              <a:rPr lang="en-US" sz="1100" dirty="0"/>
              <a:t>*                      1972Go03   470(30)             weight=1.08%</a:t>
            </a:r>
          </a:p>
          <a:p>
            <a:pPr marL="0" indent="0">
              <a:lnSpc>
                <a:spcPct val="100000"/>
              </a:lnSpc>
              <a:spcBef>
                <a:spcPts val="0"/>
              </a:spcBef>
              <a:buNone/>
            </a:pPr>
            <a:r>
              <a:rPr lang="en-US" sz="1100" dirty="0"/>
              <a:t>*                      2000Pe28   350(100)            weight=0.10%</a:t>
            </a:r>
          </a:p>
          <a:p>
            <a:pPr marL="0" indent="0">
              <a:lnSpc>
                <a:spcPct val="100000"/>
              </a:lnSpc>
              <a:spcBef>
                <a:spcPts val="0"/>
              </a:spcBef>
              <a:buNone/>
            </a:pPr>
            <a:r>
              <a:rPr lang="en-US" sz="1100" dirty="0"/>
              <a:t>*             2001Wa54,2002Wa33   476(45)             weight=0.48%</a:t>
            </a:r>
          </a:p>
          <a:p>
            <a:pPr marL="0" indent="0">
              <a:lnSpc>
                <a:spcPct val="100000"/>
              </a:lnSpc>
              <a:spcBef>
                <a:spcPts val="0"/>
              </a:spcBef>
              <a:buNone/>
            </a:pPr>
            <a:r>
              <a:rPr lang="en-US" sz="1100" dirty="0"/>
              <a:t>*                      (E17023)   454.3(37)           weight=71.24%</a:t>
            </a:r>
          </a:p>
          <a:p>
            <a:pPr marL="0" indent="0">
              <a:lnSpc>
                <a:spcPct val="100000"/>
              </a:lnSpc>
              <a:spcBef>
                <a:spcPts val="0"/>
              </a:spcBef>
              <a:buNone/>
            </a:pPr>
            <a:endParaRPr lang="en-US" sz="1100" dirty="0"/>
          </a:p>
          <a:p>
            <a:pPr marL="0" indent="0">
              <a:lnSpc>
                <a:spcPct val="100000"/>
              </a:lnSpc>
              <a:spcBef>
                <a:spcPts val="0"/>
              </a:spcBef>
              <a:buNone/>
            </a:pPr>
            <a:r>
              <a:rPr lang="en-US" sz="1100" dirty="0"/>
              <a:t>Averaging results:</a:t>
            </a:r>
          </a:p>
          <a:p>
            <a:pPr marL="0" indent="0">
              <a:lnSpc>
                <a:spcPct val="100000"/>
              </a:lnSpc>
              <a:spcBef>
                <a:spcPts val="0"/>
              </a:spcBef>
              <a:buNone/>
            </a:pPr>
            <a:r>
              <a:rPr lang="en-US" sz="1100" dirty="0"/>
              <a:t>           weighted average:      452.2(31)            (internal)</a:t>
            </a:r>
          </a:p>
          <a:p>
            <a:pPr marL="0" indent="0">
              <a:lnSpc>
                <a:spcPct val="100000"/>
              </a:lnSpc>
              <a:spcBef>
                <a:spcPts val="0"/>
              </a:spcBef>
              <a:buNone/>
            </a:pPr>
            <a:r>
              <a:rPr lang="en-US" sz="1100" dirty="0"/>
              <a:t>                                  452.2(27)            (external)</a:t>
            </a:r>
          </a:p>
          <a:p>
            <a:pPr marL="0" indent="0">
              <a:lnSpc>
                <a:spcPct val="100000"/>
              </a:lnSpc>
              <a:spcBef>
                <a:spcPts val="0"/>
              </a:spcBef>
              <a:buNone/>
            </a:pPr>
            <a:r>
              <a:rPr lang="en-US" sz="1100" dirty="0"/>
              <a:t>                                  chi**2/(n-1)=0.767     [critical=3.017]</a:t>
            </a:r>
          </a:p>
          <a:p>
            <a:pPr marL="0" indent="0">
              <a:lnSpc>
                <a:spcPct val="100000"/>
              </a:lnSpc>
              <a:spcBef>
                <a:spcPts val="0"/>
              </a:spcBef>
              <a:buNone/>
            </a:pPr>
            <a:r>
              <a:rPr lang="en-US" sz="1100" dirty="0"/>
              <a:t>         unweighted average:      439(23)             </a:t>
            </a:r>
          </a:p>
          <a:p>
            <a:pPr marL="0" indent="0">
              <a:lnSpc>
                <a:spcPct val="100000"/>
              </a:lnSpc>
              <a:spcBef>
                <a:spcPts val="0"/>
              </a:spcBef>
              <a:buNone/>
            </a:pPr>
            <a:r>
              <a:rPr lang="en-US" sz="1100" dirty="0"/>
              <a:t>           (of all values)        chi**2/(n-1)=2633.438     [critical=3.017]</a:t>
            </a:r>
          </a:p>
          <a:p>
            <a:pPr marL="0" indent="0">
              <a:lnSpc>
                <a:spcPct val="100000"/>
              </a:lnSpc>
              <a:spcBef>
                <a:spcPts val="0"/>
              </a:spcBef>
              <a:buNone/>
            </a:pPr>
            <a:endParaRPr lang="en-US" sz="1100" dirty="0"/>
          </a:p>
          <a:p>
            <a:pPr marL="0" indent="0">
              <a:lnSpc>
                <a:spcPct val="100000"/>
              </a:lnSpc>
              <a:spcBef>
                <a:spcPts val="0"/>
              </a:spcBef>
              <a:buNone/>
            </a:pPr>
            <a:r>
              <a:rPr lang="en-US" sz="1100" dirty="0"/>
              <a:t>   suggested adopted result:      </a:t>
            </a:r>
            <a:r>
              <a:rPr lang="en-US" sz="2400" dirty="0">
                <a:solidFill>
                  <a:srgbClr val="800000"/>
                </a:solidFill>
              </a:rPr>
              <a:t>452(4)</a:t>
            </a:r>
            <a:r>
              <a:rPr lang="en-US" sz="1100" dirty="0">
                <a:solidFill>
                  <a:srgbClr val="800000"/>
                </a:solidFill>
              </a:rPr>
              <a:t>              </a:t>
            </a:r>
          </a:p>
          <a:p>
            <a:pPr marL="0" indent="0">
              <a:lnSpc>
                <a:spcPct val="100000"/>
              </a:lnSpc>
              <a:spcBef>
                <a:spcPts val="0"/>
              </a:spcBef>
              <a:buNone/>
            </a:pPr>
            <a:r>
              <a:rPr lang="en-US" sz="1100" dirty="0"/>
              <a:t>       (Weighted-Of-All)</a:t>
            </a:r>
          </a:p>
          <a:p>
            <a:pPr marL="0" indent="0">
              <a:lnSpc>
                <a:spcPct val="100000"/>
              </a:lnSpc>
              <a:spcBef>
                <a:spcPts val="0"/>
              </a:spcBef>
              <a:buNone/>
            </a:pPr>
            <a:endParaRPr lang="en-US" sz="1100" dirty="0"/>
          </a:p>
          <a:p>
            <a:pPr marL="0" indent="0">
              <a:lnSpc>
                <a:spcPct val="100000"/>
              </a:lnSpc>
              <a:spcBef>
                <a:spcPts val="0"/>
              </a:spcBef>
              <a:buNone/>
            </a:pPr>
            <a:r>
              <a:rPr lang="en-US" sz="1100" dirty="0"/>
              <a:t>### weighted average comment:</a:t>
            </a:r>
          </a:p>
          <a:p>
            <a:pPr marL="0" indent="0">
              <a:lnSpc>
                <a:spcPct val="100000"/>
              </a:lnSpc>
              <a:spcBef>
                <a:spcPts val="0"/>
              </a:spcBef>
              <a:buNone/>
            </a:pPr>
            <a:r>
              <a:rPr lang="en-US" sz="1100" dirty="0" err="1"/>
              <a:t>xxxxx</a:t>
            </a:r>
            <a:r>
              <a:rPr lang="en-US" sz="1100" dirty="0"/>
              <a:t> </a:t>
            </a:r>
            <a:r>
              <a:rPr lang="en-US" sz="1100" dirty="0" err="1"/>
              <a:t>cX</a:t>
            </a:r>
            <a:r>
              <a:rPr lang="en-US" sz="1100" dirty="0"/>
              <a:t> </a:t>
            </a:r>
            <a:r>
              <a:rPr lang="en-US" sz="1100" dirty="0" err="1"/>
              <a:t>X$weighted</a:t>
            </a:r>
            <a:r>
              <a:rPr lang="en-US" sz="1100" dirty="0"/>
              <a:t> average of 446 </a:t>
            </a:r>
            <a:r>
              <a:rPr lang="en-US" sz="1100" dirty="0" err="1"/>
              <a:t>ms</a:t>
            </a:r>
            <a:r>
              <a:rPr lang="en-US" sz="1100" dirty="0"/>
              <a:t> {I6} (2006Ia03), 470 </a:t>
            </a:r>
            <a:r>
              <a:rPr lang="en-US" sz="1100" dirty="0" err="1"/>
              <a:t>ms</a:t>
            </a:r>
            <a:r>
              <a:rPr lang="en-US" sz="1100" dirty="0"/>
              <a:t> {I30} (1972Go03), </a:t>
            </a:r>
          </a:p>
          <a:p>
            <a:pPr marL="0" indent="0">
              <a:lnSpc>
                <a:spcPct val="100000"/>
              </a:lnSpc>
              <a:spcBef>
                <a:spcPts val="0"/>
              </a:spcBef>
              <a:buNone/>
            </a:pPr>
            <a:r>
              <a:rPr lang="en-US" sz="1100" dirty="0"/>
              <a:t>xxxxx2cX 350 </a:t>
            </a:r>
            <a:r>
              <a:rPr lang="en-US" sz="1100" dirty="0" err="1"/>
              <a:t>ms</a:t>
            </a:r>
            <a:r>
              <a:rPr lang="en-US" sz="1100" dirty="0"/>
              <a:t> {I100} (2000Pe28), 476 </a:t>
            </a:r>
            <a:r>
              <a:rPr lang="en-US" sz="1100" dirty="0" err="1"/>
              <a:t>ms</a:t>
            </a:r>
            <a:r>
              <a:rPr lang="en-US" sz="1100" dirty="0"/>
              <a:t> {I45} (2001Wa54,2002Wa33), and 454.3  </a:t>
            </a:r>
          </a:p>
          <a:p>
            <a:pPr marL="0" indent="0">
              <a:lnSpc>
                <a:spcPct val="100000"/>
              </a:lnSpc>
              <a:spcBef>
                <a:spcPts val="0"/>
              </a:spcBef>
              <a:buNone/>
            </a:pPr>
            <a:r>
              <a:rPr lang="en-US" sz="1100" dirty="0"/>
              <a:t>xxxxx3cX </a:t>
            </a:r>
            <a:r>
              <a:rPr lang="en-US" sz="1100" dirty="0" err="1"/>
              <a:t>ms</a:t>
            </a:r>
            <a:r>
              <a:rPr lang="en-US" sz="1100" dirty="0"/>
              <a:t> {I37} from (E17023)                                                 </a:t>
            </a:r>
          </a:p>
          <a:p>
            <a:pPr marL="0" indent="0">
              <a:lnSpc>
                <a:spcPct val="100000"/>
              </a:lnSpc>
              <a:spcBef>
                <a:spcPts val="0"/>
              </a:spcBef>
              <a:buNone/>
            </a:pPr>
            <a:endParaRPr lang="en-US" sz="1100" dirty="0"/>
          </a:p>
          <a:p>
            <a:pPr marL="0" indent="0">
              <a:lnSpc>
                <a:spcPct val="100000"/>
              </a:lnSpc>
              <a:spcBef>
                <a:spcPts val="0"/>
              </a:spcBef>
              <a:buNone/>
            </a:pPr>
            <a:r>
              <a:rPr lang="en-US" sz="1100" dirty="0"/>
              <a:t>### unweighted average comment (all values):</a:t>
            </a:r>
          </a:p>
          <a:p>
            <a:pPr marL="0" indent="0">
              <a:lnSpc>
                <a:spcPct val="100000"/>
              </a:lnSpc>
              <a:spcBef>
                <a:spcPts val="0"/>
              </a:spcBef>
              <a:buNone/>
            </a:pPr>
            <a:r>
              <a:rPr lang="en-US" sz="1100" dirty="0" err="1"/>
              <a:t>xxxxx</a:t>
            </a:r>
            <a:r>
              <a:rPr lang="en-US" sz="1100" dirty="0"/>
              <a:t> </a:t>
            </a:r>
            <a:r>
              <a:rPr lang="en-US" sz="1100" dirty="0" err="1"/>
              <a:t>cX</a:t>
            </a:r>
            <a:r>
              <a:rPr lang="en-US" sz="1100" dirty="0"/>
              <a:t> </a:t>
            </a:r>
            <a:r>
              <a:rPr lang="en-US" sz="1100" dirty="0" err="1"/>
              <a:t>X$unweighted</a:t>
            </a:r>
            <a:r>
              <a:rPr lang="en-US" sz="1100" dirty="0"/>
              <a:t> average of 446 </a:t>
            </a:r>
            <a:r>
              <a:rPr lang="en-US" sz="1100" dirty="0" err="1"/>
              <a:t>ms</a:t>
            </a:r>
            <a:r>
              <a:rPr lang="en-US" sz="1100" dirty="0"/>
              <a:t> {I6} (2006Ia03), 470 </a:t>
            </a:r>
            <a:r>
              <a:rPr lang="en-US" sz="1100" dirty="0" err="1"/>
              <a:t>ms</a:t>
            </a:r>
            <a:r>
              <a:rPr lang="en-US" sz="1100" dirty="0"/>
              <a:t> {I30}           </a:t>
            </a:r>
          </a:p>
          <a:p>
            <a:pPr marL="0" indent="0">
              <a:lnSpc>
                <a:spcPct val="100000"/>
              </a:lnSpc>
              <a:spcBef>
                <a:spcPts val="0"/>
              </a:spcBef>
              <a:buNone/>
            </a:pPr>
            <a:r>
              <a:rPr lang="en-US" sz="1100" dirty="0"/>
              <a:t>xxxxx2cX (1972Go03), 350 </a:t>
            </a:r>
            <a:r>
              <a:rPr lang="en-US" sz="1100" dirty="0" err="1"/>
              <a:t>ms</a:t>
            </a:r>
            <a:r>
              <a:rPr lang="en-US" sz="1100" dirty="0"/>
              <a:t> {I100} (2000Pe28), 476 </a:t>
            </a:r>
            <a:r>
              <a:rPr lang="en-US" sz="1100" dirty="0" err="1"/>
              <a:t>ms</a:t>
            </a:r>
            <a:r>
              <a:rPr lang="en-US" sz="1100" dirty="0"/>
              <a:t> {I45} (2001Wa54,2002Wa33),</a:t>
            </a:r>
          </a:p>
          <a:p>
            <a:pPr marL="0" indent="0">
              <a:lnSpc>
                <a:spcPct val="100000"/>
              </a:lnSpc>
              <a:spcBef>
                <a:spcPts val="0"/>
              </a:spcBef>
              <a:buNone/>
            </a:pPr>
            <a:r>
              <a:rPr lang="en-US" sz="1100" dirty="0"/>
              <a:t>xxxxx3cX and 454.3 </a:t>
            </a:r>
            <a:r>
              <a:rPr lang="en-US" sz="1100" dirty="0" err="1"/>
              <a:t>ms</a:t>
            </a:r>
            <a:r>
              <a:rPr lang="en-US" sz="1100" dirty="0"/>
              <a:t> {I37} from (E17023)                                   </a:t>
            </a:r>
          </a:p>
        </p:txBody>
      </p:sp>
      <p:sp>
        <p:nvSpPr>
          <p:cNvPr id="3" name="Title 2">
            <a:extLst>
              <a:ext uri="{FF2B5EF4-FFF2-40B4-BE49-F238E27FC236}">
                <a16:creationId xmlns:a16="http://schemas.microsoft.com/office/drawing/2014/main" id="{D5297AC2-F96D-44F1-8213-0D32FE60E75A}"/>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 </a:t>
            </a:r>
            <a:r>
              <a:rPr lang="en-US" altLang="zh-CN" i="1" dirty="0"/>
              <a:t>T</a:t>
            </a:r>
            <a:r>
              <a:rPr lang="en-US" altLang="zh-CN" baseline="-25000" dirty="0"/>
              <a:t>1/2</a:t>
            </a:r>
            <a:endParaRPr lang="en-US" baseline="-25000" dirty="0"/>
          </a:p>
        </p:txBody>
      </p:sp>
      <p:sp>
        <p:nvSpPr>
          <p:cNvPr id="4" name="Footer Placeholder 3">
            <a:extLst>
              <a:ext uri="{FF2B5EF4-FFF2-40B4-BE49-F238E27FC236}">
                <a16:creationId xmlns:a16="http://schemas.microsoft.com/office/drawing/2014/main" id="{AA966EB6-ABB3-4BCF-AE2D-6F5135E8DAB0}"/>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64308"/>
                </a:solidFill>
                <a:effectLst/>
                <a:uLnTx/>
                <a:uFillTx/>
                <a:latin typeface="Arial"/>
                <a:ea typeface="+mn-ea"/>
                <a:cs typeface="Arial"/>
              </a:rPr>
              <a:t>Nuclear Data</a:t>
            </a:r>
          </a:p>
        </p:txBody>
      </p:sp>
      <p:sp>
        <p:nvSpPr>
          <p:cNvPr id="5" name="Slide Number Placeholder 4">
            <a:extLst>
              <a:ext uri="{FF2B5EF4-FFF2-40B4-BE49-F238E27FC236}">
                <a16:creationId xmlns:a16="http://schemas.microsoft.com/office/drawing/2014/main" id="{30EE639D-2396-455D-8FF0-450F9626C862}"/>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4</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
        <p:nvSpPr>
          <p:cNvPr id="7" name="TextBox 6">
            <a:extLst>
              <a:ext uri="{FF2B5EF4-FFF2-40B4-BE49-F238E27FC236}">
                <a16:creationId xmlns:a16="http://schemas.microsoft.com/office/drawing/2014/main" id="{5529E73D-C6A2-454E-9069-B5F23A6BDEAB}"/>
              </a:ext>
            </a:extLst>
          </p:cNvPr>
          <p:cNvSpPr txBox="1"/>
          <p:nvPr/>
        </p:nvSpPr>
        <p:spPr>
          <a:xfrm>
            <a:off x="5105400" y="3200400"/>
            <a:ext cx="3961721" cy="1384995"/>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Reference:</a:t>
            </a: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bibitem</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Chen_ConsistenyCheck</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J. Chen, ENSDF Analysis and Utility Programs, \</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href</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{https://github.com/IAEA-NSDDNetwork/ConsistencyCheck}{Consisteny Check.}</a:t>
            </a:r>
          </a:p>
        </p:txBody>
      </p:sp>
    </p:spTree>
    <p:extLst>
      <p:ext uri="{BB962C8B-B14F-4D97-AF65-F5344CB8AC3E}">
        <p14:creationId xmlns:p14="http://schemas.microsoft.com/office/powerpoint/2010/main" val="1439967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9A88D151-D526-4A55-93BB-90007AEBFA0E}"/>
              </a:ext>
            </a:extLst>
          </p:cNvPr>
          <p:cNvPicPr>
            <a:picLocks noGrp="1" noChangeAspect="1"/>
          </p:cNvPicPr>
          <p:nvPr>
            <p:ph idx="1"/>
          </p:nvPr>
        </p:nvPicPr>
        <p:blipFill>
          <a:blip r:embed="rId3"/>
          <a:stretch>
            <a:fillRect/>
          </a:stretch>
        </p:blipFill>
        <p:spPr>
          <a:xfrm>
            <a:off x="609600" y="1066799"/>
            <a:ext cx="7772400" cy="4495801"/>
          </a:xfrm>
        </p:spPr>
      </p:pic>
      <p:sp>
        <p:nvSpPr>
          <p:cNvPr id="3" name="Title 2">
            <a:extLst>
              <a:ext uri="{FF2B5EF4-FFF2-40B4-BE49-F238E27FC236}">
                <a16:creationId xmlns:a16="http://schemas.microsoft.com/office/drawing/2014/main" id="{E8CB9000-CEC9-4F6D-A845-B7698DF144D9}"/>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a:t>
            </a:r>
            <a:r>
              <a:rPr lang="en-US" altLang="zh-CN" i="1" dirty="0"/>
              <a:t>βγ</a:t>
            </a:r>
            <a:r>
              <a:rPr lang="en-US" altLang="zh-CN" dirty="0"/>
              <a:t>)</a:t>
            </a:r>
            <a:r>
              <a:rPr lang="en-US" altLang="zh-CN" baseline="30000" dirty="0"/>
              <a:t>23</a:t>
            </a:r>
            <a:r>
              <a:rPr lang="en-US" altLang="zh-CN" dirty="0"/>
              <a:t>Mg for </a:t>
            </a:r>
            <a:r>
              <a:rPr lang="en-US" altLang="zh-CN" i="1" dirty="0"/>
              <a:t>E</a:t>
            </a:r>
            <a:r>
              <a:rPr lang="en-US" altLang="zh-CN" i="1" baseline="-25000" dirty="0"/>
              <a:t>x</a:t>
            </a:r>
            <a:r>
              <a:rPr lang="en-US" altLang="zh-CN" dirty="0"/>
              <a:t>(</a:t>
            </a:r>
            <a:r>
              <a:rPr lang="en-US" altLang="zh-CN" baseline="30000" dirty="0"/>
              <a:t>23</a:t>
            </a:r>
            <a:r>
              <a:rPr lang="en-US" altLang="zh-CN" dirty="0"/>
              <a:t>Mg)</a:t>
            </a:r>
            <a:endParaRPr lang="en-US" dirty="0"/>
          </a:p>
        </p:txBody>
      </p:sp>
      <p:sp>
        <p:nvSpPr>
          <p:cNvPr id="4" name="Footer Placeholder 3">
            <a:extLst>
              <a:ext uri="{FF2B5EF4-FFF2-40B4-BE49-F238E27FC236}">
                <a16:creationId xmlns:a16="http://schemas.microsoft.com/office/drawing/2014/main" id="{BF34A93A-AE1C-45D1-90EA-05A776298062}"/>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a:ea typeface="+mn-ea"/>
                <a:cs typeface="Arial"/>
              </a:rPr>
              <a:t>Nuclear Data</a:t>
            </a:r>
            <a:endParaRPr kumimoji="0" lang="en-US" sz="1000" b="0" i="0" u="none" strike="noStrike" kern="1200" cap="none" spc="0" normalizeH="0" baseline="0" noProof="0" dirty="0">
              <a:ln>
                <a:noFill/>
              </a:ln>
              <a:solidFill>
                <a:srgbClr val="064308"/>
              </a:solidFill>
              <a:effectLst/>
              <a:uLnTx/>
              <a:uFillTx/>
              <a:latin typeface="Arial"/>
              <a:ea typeface="+mn-ea"/>
              <a:cs typeface="Arial"/>
            </a:endParaRPr>
          </a:p>
        </p:txBody>
      </p:sp>
      <p:sp>
        <p:nvSpPr>
          <p:cNvPr id="5" name="Slide Number Placeholder 4">
            <a:extLst>
              <a:ext uri="{FF2B5EF4-FFF2-40B4-BE49-F238E27FC236}">
                <a16:creationId xmlns:a16="http://schemas.microsoft.com/office/drawing/2014/main" id="{9D7C28DD-0039-4FFF-A04E-40764B4B40F6}"/>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5</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
        <p:nvSpPr>
          <p:cNvPr id="10" name="Rectangle 9">
            <a:extLst>
              <a:ext uri="{FF2B5EF4-FFF2-40B4-BE49-F238E27FC236}">
                <a16:creationId xmlns:a16="http://schemas.microsoft.com/office/drawing/2014/main" id="{44089E0A-8821-45E4-B17F-B089AD814B01}"/>
              </a:ext>
            </a:extLst>
          </p:cNvPr>
          <p:cNvSpPr/>
          <p:nvPr/>
        </p:nvSpPr>
        <p:spPr>
          <a:xfrm>
            <a:off x="2895600" y="1447800"/>
            <a:ext cx="914400" cy="4114800"/>
          </a:xfrm>
          <a:prstGeom prst="rect">
            <a:avLst/>
          </a:prstGeom>
          <a:noFill/>
          <a:ln>
            <a:solidFill>
              <a:srgbClr val="FF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11" name="TextBox 10">
            <a:extLst>
              <a:ext uri="{FF2B5EF4-FFF2-40B4-BE49-F238E27FC236}">
                <a16:creationId xmlns:a16="http://schemas.microsoft.com/office/drawing/2014/main" id="{EE0B611C-EBF5-4147-9ADC-49805C2E48CF}"/>
              </a:ext>
            </a:extLst>
          </p:cNvPr>
          <p:cNvSpPr txBox="1"/>
          <p:nvPr/>
        </p:nvSpPr>
        <p:spPr>
          <a:xfrm>
            <a:off x="0" y="5636359"/>
            <a:ext cx="9144000" cy="338554"/>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ヒラギノ角ゴ Pro W3"/>
                <a:hlinkClick r:id="rId4"/>
              </a:rPr>
              <a:t>https://wikihost.frib.msu.edu/pxct/lib/exe/fetch.php?media=glsc_combined_2025go00_23mg.pdf</a:t>
            </a:r>
            <a:endParaRPr kumimoji="0" lang="en-US" sz="1600" b="0" i="0" u="none" strike="noStrike" kern="1200" cap="none" spc="0" normalizeH="0" baseline="0" noProof="0" dirty="0">
              <a:ln>
                <a:noFill/>
              </a:ln>
              <a:solidFill>
                <a:prstClr val="black"/>
              </a:solidFill>
              <a:effectLst/>
              <a:uLnTx/>
              <a:uFillTx/>
              <a:latin typeface="Arial" pitchFamily="34" charset="0"/>
              <a:ea typeface="ヒラギノ角ゴ Pro W3"/>
            </a:endParaRPr>
          </a:p>
        </p:txBody>
      </p:sp>
    </p:spTree>
    <p:extLst>
      <p:ext uri="{BB962C8B-B14F-4D97-AF65-F5344CB8AC3E}">
        <p14:creationId xmlns:p14="http://schemas.microsoft.com/office/powerpoint/2010/main" val="2286302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F9C60D1-B0F4-40C5-88CD-2A83135A5B47}"/>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a:t>
            </a:r>
            <a:r>
              <a:rPr lang="en-US" altLang="zh-CN" i="1" dirty="0"/>
              <a:t>βγ</a:t>
            </a:r>
            <a:r>
              <a:rPr lang="en-US" altLang="zh-CN" dirty="0"/>
              <a:t>)</a:t>
            </a:r>
            <a:r>
              <a:rPr lang="en-US" altLang="zh-CN" baseline="30000" dirty="0"/>
              <a:t>23</a:t>
            </a:r>
            <a:r>
              <a:rPr lang="en-US" altLang="zh-CN" dirty="0"/>
              <a:t>Mg for </a:t>
            </a:r>
            <a:r>
              <a:rPr lang="en-US" altLang="zh-CN" i="1" dirty="0"/>
              <a:t>E</a:t>
            </a:r>
            <a:r>
              <a:rPr lang="en-US" altLang="zh-CN" i="1" baseline="-25000" dirty="0"/>
              <a:t>x</a:t>
            </a:r>
            <a:r>
              <a:rPr lang="en-US" altLang="zh-CN" dirty="0"/>
              <a:t>(</a:t>
            </a:r>
            <a:r>
              <a:rPr lang="en-US" altLang="zh-CN" baseline="30000" dirty="0"/>
              <a:t>23</a:t>
            </a:r>
            <a:r>
              <a:rPr lang="en-US" altLang="zh-CN" dirty="0"/>
              <a:t>Mg)</a:t>
            </a:r>
            <a:endParaRPr lang="en-US" dirty="0"/>
          </a:p>
        </p:txBody>
      </p:sp>
      <p:sp>
        <p:nvSpPr>
          <p:cNvPr id="4" name="Footer Placeholder 3">
            <a:extLst>
              <a:ext uri="{FF2B5EF4-FFF2-40B4-BE49-F238E27FC236}">
                <a16:creationId xmlns:a16="http://schemas.microsoft.com/office/drawing/2014/main" id="{49220993-6DB7-4698-9339-0D7F10972B8A}"/>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a:ea typeface="+mn-ea"/>
                <a:cs typeface="Arial"/>
              </a:rPr>
              <a:t>Nuclear Data</a:t>
            </a:r>
            <a:endParaRPr kumimoji="0" lang="en-US" sz="1000" b="0" i="0" u="none" strike="noStrike" kern="1200" cap="none" spc="0" normalizeH="0" baseline="0" noProof="0" dirty="0">
              <a:ln>
                <a:noFill/>
              </a:ln>
              <a:solidFill>
                <a:srgbClr val="064308"/>
              </a:solidFill>
              <a:effectLst/>
              <a:uLnTx/>
              <a:uFillTx/>
              <a:latin typeface="Arial"/>
              <a:ea typeface="+mn-ea"/>
              <a:cs typeface="Arial"/>
            </a:endParaRPr>
          </a:p>
        </p:txBody>
      </p:sp>
      <p:sp>
        <p:nvSpPr>
          <p:cNvPr id="5" name="Slide Number Placeholder 4">
            <a:extLst>
              <a:ext uri="{FF2B5EF4-FFF2-40B4-BE49-F238E27FC236}">
                <a16:creationId xmlns:a16="http://schemas.microsoft.com/office/drawing/2014/main" id="{FDBDE517-5B45-4893-B347-FA4D53EB5565}"/>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6</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
        <p:nvSpPr>
          <p:cNvPr id="8" name="Content Placeholder 7">
            <a:extLst>
              <a:ext uri="{FF2B5EF4-FFF2-40B4-BE49-F238E27FC236}">
                <a16:creationId xmlns:a16="http://schemas.microsoft.com/office/drawing/2014/main" id="{D04E9DDB-49A6-4E23-91BB-085D33DBCA3F}"/>
              </a:ext>
            </a:extLst>
          </p:cNvPr>
          <p:cNvSpPr>
            <a:spLocks noGrp="1"/>
          </p:cNvSpPr>
          <p:nvPr>
            <p:ph idx="1"/>
          </p:nvPr>
        </p:nvSpPr>
        <p:spPr/>
        <p:txBody>
          <a:bodyPr/>
          <a:lstStyle/>
          <a:p>
            <a:r>
              <a:rPr lang="en-US" altLang="zh-CN" sz="1800" dirty="0">
                <a:solidFill>
                  <a:schemeClr val="tx1"/>
                </a:solidFill>
                <a:latin typeface="Cambria" panose="02040503050406030204" pitchFamily="18" charset="0"/>
                <a:ea typeface="Cambria" panose="02040503050406030204" pitchFamily="18" charset="0"/>
              </a:rPr>
              <a:t>See </a:t>
            </a:r>
            <a:r>
              <a:rPr lang="en-US" altLang="zh-CN" sz="1800" dirty="0" err="1">
                <a:solidFill>
                  <a:schemeClr val="tx1"/>
                </a:solidFill>
                <a:latin typeface="Cambria" panose="02040503050406030204" pitchFamily="18" charset="0"/>
                <a:ea typeface="Cambria" panose="02040503050406030204" pitchFamily="18" charset="0"/>
              </a:rPr>
              <a:t>Itay's</a:t>
            </a:r>
            <a:r>
              <a:rPr lang="en-US" altLang="zh-CN" sz="1800" dirty="0">
                <a:solidFill>
                  <a:schemeClr val="tx1"/>
                </a:solidFill>
                <a:latin typeface="Cambria" panose="02040503050406030204" pitchFamily="18" charset="0"/>
                <a:ea typeface="Cambria" panose="02040503050406030204" pitchFamily="18" charset="0"/>
              </a:rPr>
              <a:t> spreadsheet. The first excited state has one deexciting </a:t>
            </a:r>
            <a:r>
              <a:rPr lang="en-US" altLang="zh-CN" sz="1800" i="1" dirty="0">
                <a:solidFill>
                  <a:schemeClr val="tx1"/>
                </a:solidFill>
                <a:latin typeface="Cambria" panose="02040503050406030204" pitchFamily="18" charset="0"/>
                <a:ea typeface="Cambria" panose="02040503050406030204" pitchFamily="18" charset="0"/>
              </a:rPr>
              <a:t>γ</a:t>
            </a:r>
            <a:r>
              <a:rPr lang="en-US" altLang="zh-CN" sz="1800" dirty="0">
                <a:solidFill>
                  <a:schemeClr val="tx1"/>
                </a:solidFill>
                <a:latin typeface="Cambria" panose="02040503050406030204" pitchFamily="18" charset="0"/>
                <a:ea typeface="Cambria" panose="02040503050406030204" pitchFamily="18" charset="0"/>
              </a:rPr>
              <a:t> ray; therefore, </a:t>
            </a:r>
            <a:r>
              <a:rPr lang="en-US" sz="1800" i="1" dirty="0">
                <a:solidFill>
                  <a:schemeClr val="tx1"/>
                </a:solidFill>
                <a:latin typeface="Cambria" panose="02040503050406030204" pitchFamily="18" charset="0"/>
                <a:ea typeface="Cambria" panose="02040503050406030204" pitchFamily="18" charset="0"/>
              </a:rPr>
              <a:t>E</a:t>
            </a:r>
            <a:r>
              <a:rPr lang="en-US" sz="1800" baseline="-25000" dirty="0">
                <a:solidFill>
                  <a:schemeClr val="tx1"/>
                </a:solidFill>
                <a:latin typeface="Cambria" panose="02040503050406030204" pitchFamily="18" charset="0"/>
                <a:ea typeface="Cambria" panose="02040503050406030204" pitchFamily="18" charset="0"/>
              </a:rPr>
              <a:t>x</a:t>
            </a:r>
            <a:r>
              <a:rPr lang="en-US" sz="1800" dirty="0">
                <a:solidFill>
                  <a:schemeClr val="tx1"/>
                </a:solidFill>
                <a:latin typeface="Cambria" panose="02040503050406030204" pitchFamily="18" charset="0"/>
                <a:ea typeface="Cambria" panose="02040503050406030204" pitchFamily="18" charset="0"/>
              </a:rPr>
              <a:t> = 450.75(23) keV with recoil correction.</a:t>
            </a:r>
          </a:p>
          <a:p>
            <a:pPr marL="0" indent="0">
              <a:buNone/>
            </a:pPr>
            <a:r>
              <a:rPr lang="en-US" altLang="zh-CN" sz="1800" dirty="0">
                <a:solidFill>
                  <a:schemeClr val="tx1"/>
                </a:solidFill>
                <a:latin typeface="Cambria" panose="02040503050406030204" pitchFamily="18" charset="0"/>
                <a:ea typeface="Cambria" panose="02040503050406030204" pitchFamily="18" charset="0"/>
              </a:rPr>
              <a:t>For the second excited state at 2051 keV:</a:t>
            </a:r>
          </a:p>
          <a:p>
            <a:pPr marL="0" indent="0">
              <a:buNone/>
            </a:pPr>
            <a:r>
              <a:rPr lang="en-US" sz="1800" i="1" dirty="0">
                <a:solidFill>
                  <a:schemeClr val="tx1"/>
                </a:solidFill>
                <a:latin typeface="Cambria" panose="02040503050406030204" pitchFamily="18" charset="0"/>
                <a:ea typeface="Cambria" panose="02040503050406030204" pitchFamily="18" charset="0"/>
              </a:rPr>
              <a:t>E</a:t>
            </a:r>
            <a:r>
              <a:rPr lang="en-US" altLang="zh-CN" sz="1800" i="1" baseline="-25000" dirty="0">
                <a:solidFill>
                  <a:schemeClr val="tx1"/>
                </a:solidFill>
                <a:latin typeface="Cambria" panose="02040503050406030204" pitchFamily="18" charset="0"/>
                <a:ea typeface="Cambria" panose="02040503050406030204" pitchFamily="18" charset="0"/>
              </a:rPr>
              <a:t>γ</a:t>
            </a:r>
            <a:r>
              <a:rPr lang="en-US" altLang="zh-CN" sz="1800" baseline="-25000" dirty="0">
                <a:solidFill>
                  <a:schemeClr val="tx1"/>
                </a:solidFill>
                <a:latin typeface="Cambria" panose="02040503050406030204" pitchFamily="18" charset="0"/>
                <a:ea typeface="Cambria" panose="02040503050406030204" pitchFamily="18" charset="0"/>
              </a:rPr>
              <a:t>1</a:t>
            </a:r>
            <a:r>
              <a:rPr lang="en-US" altLang="zh-CN" sz="1800" dirty="0">
                <a:solidFill>
                  <a:schemeClr val="tx1"/>
                </a:solidFill>
                <a:latin typeface="Cambria" panose="02040503050406030204" pitchFamily="18" charset="0"/>
                <a:ea typeface="Cambria" panose="02040503050406030204" pitchFamily="18" charset="0"/>
              </a:rPr>
              <a:t> = 2050.86(14)</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keV,</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recoil</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corrected.</a:t>
            </a:r>
          </a:p>
          <a:p>
            <a:pPr marL="0" indent="0">
              <a:buNone/>
            </a:pPr>
            <a:r>
              <a:rPr lang="en-US" sz="1800" i="1" dirty="0">
                <a:solidFill>
                  <a:schemeClr val="tx1"/>
                </a:solidFill>
                <a:latin typeface="Cambria" panose="02040503050406030204" pitchFamily="18" charset="0"/>
                <a:ea typeface="Cambria" panose="02040503050406030204" pitchFamily="18" charset="0"/>
              </a:rPr>
              <a:t>E</a:t>
            </a:r>
            <a:r>
              <a:rPr lang="en-US" altLang="zh-CN" sz="1800" i="1" baseline="-25000" dirty="0">
                <a:solidFill>
                  <a:schemeClr val="tx1"/>
                </a:solidFill>
                <a:latin typeface="Cambria" panose="02040503050406030204" pitchFamily="18" charset="0"/>
                <a:ea typeface="Cambria" panose="02040503050406030204" pitchFamily="18" charset="0"/>
              </a:rPr>
              <a:t>x</a:t>
            </a:r>
            <a:r>
              <a:rPr lang="en-US" altLang="zh-CN" sz="1800" baseline="-25000" dirty="0">
                <a:solidFill>
                  <a:schemeClr val="tx1"/>
                </a:solidFill>
                <a:latin typeface="Cambria" panose="02040503050406030204" pitchFamily="18" charset="0"/>
                <a:ea typeface="Cambria" panose="02040503050406030204" pitchFamily="18" charset="0"/>
              </a:rPr>
              <a:t>1</a:t>
            </a:r>
            <a:r>
              <a:rPr lang="en-US" altLang="zh-CN" sz="1800" dirty="0">
                <a:solidFill>
                  <a:schemeClr val="tx1"/>
                </a:solidFill>
                <a:latin typeface="Cambria" panose="02040503050406030204" pitchFamily="18" charset="0"/>
                <a:ea typeface="Cambria" panose="02040503050406030204" pitchFamily="18" charset="0"/>
              </a:rPr>
              <a:t> = 2050.86(14) </a:t>
            </a:r>
            <a:r>
              <a:rPr lang="en-US" sz="1800" dirty="0">
                <a:solidFill>
                  <a:schemeClr val="tx1"/>
                </a:solidFill>
                <a:latin typeface="Cambria" panose="02040503050406030204" pitchFamily="18" charset="0"/>
                <a:ea typeface="Cambria" panose="02040503050406030204" pitchFamily="18" charset="0"/>
              </a:rPr>
              <a:t>keV.</a:t>
            </a:r>
          </a:p>
          <a:p>
            <a:pPr marL="0" indent="0">
              <a:buNone/>
            </a:pPr>
            <a:endParaRPr lang="en-US" altLang="zh-CN" sz="1800" dirty="0">
              <a:solidFill>
                <a:schemeClr val="tx1"/>
              </a:solidFill>
              <a:latin typeface="Cambria" panose="02040503050406030204" pitchFamily="18" charset="0"/>
              <a:ea typeface="Cambria" panose="02040503050406030204" pitchFamily="18" charset="0"/>
            </a:endParaRPr>
          </a:p>
          <a:p>
            <a:pPr marL="0" indent="0">
              <a:buNone/>
            </a:pPr>
            <a:r>
              <a:rPr lang="en-US" sz="1800" i="1" dirty="0">
                <a:solidFill>
                  <a:schemeClr val="tx1"/>
                </a:solidFill>
                <a:latin typeface="Cambria" panose="02040503050406030204" pitchFamily="18" charset="0"/>
                <a:ea typeface="Cambria" panose="02040503050406030204" pitchFamily="18" charset="0"/>
              </a:rPr>
              <a:t>E</a:t>
            </a:r>
            <a:r>
              <a:rPr lang="en-US" altLang="zh-CN" sz="1800" i="1" baseline="-25000" dirty="0">
                <a:solidFill>
                  <a:schemeClr val="tx1"/>
                </a:solidFill>
                <a:latin typeface="Cambria" panose="02040503050406030204" pitchFamily="18" charset="0"/>
                <a:ea typeface="Cambria" panose="02040503050406030204" pitchFamily="18" charset="0"/>
              </a:rPr>
              <a:t>γ</a:t>
            </a:r>
            <a:r>
              <a:rPr lang="en-US" altLang="zh-CN" sz="1800" baseline="-25000" dirty="0">
                <a:solidFill>
                  <a:schemeClr val="tx1"/>
                </a:solidFill>
                <a:latin typeface="Cambria" panose="02040503050406030204" pitchFamily="18" charset="0"/>
                <a:ea typeface="Cambria" panose="02040503050406030204" pitchFamily="18" charset="0"/>
              </a:rPr>
              <a:t>2</a:t>
            </a:r>
            <a:r>
              <a:rPr lang="en-US" altLang="zh-CN" sz="1800" dirty="0">
                <a:solidFill>
                  <a:schemeClr val="tx1"/>
                </a:solidFill>
                <a:latin typeface="Cambria" panose="02040503050406030204" pitchFamily="18" charset="0"/>
                <a:ea typeface="Cambria" panose="02040503050406030204" pitchFamily="18" charset="0"/>
              </a:rPr>
              <a:t> = 1599.56(12)</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keV,</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recoil</a:t>
            </a:r>
            <a:r>
              <a:rPr lang="zh-CN" altLang="en-US" sz="1800" dirty="0">
                <a:solidFill>
                  <a:schemeClr val="tx1"/>
                </a:solidFill>
                <a:latin typeface="Cambria" panose="02040503050406030204" pitchFamily="18" charset="0"/>
              </a:rPr>
              <a:t> </a:t>
            </a:r>
            <a:r>
              <a:rPr lang="en-US" altLang="zh-CN" sz="1800" dirty="0">
                <a:solidFill>
                  <a:schemeClr val="tx1"/>
                </a:solidFill>
                <a:latin typeface="Cambria" panose="02040503050406030204" pitchFamily="18" charset="0"/>
                <a:ea typeface="Cambria" panose="02040503050406030204" pitchFamily="18" charset="0"/>
              </a:rPr>
              <a:t>corrected.</a:t>
            </a:r>
          </a:p>
          <a:p>
            <a:pPr marL="0" indent="0">
              <a:buNone/>
            </a:pPr>
            <a:r>
              <a:rPr lang="en-US" sz="1800" i="1" dirty="0">
                <a:solidFill>
                  <a:schemeClr val="tx1"/>
                </a:solidFill>
                <a:latin typeface="Cambria" panose="02040503050406030204" pitchFamily="18" charset="0"/>
                <a:ea typeface="Cambria" panose="02040503050406030204" pitchFamily="18" charset="0"/>
              </a:rPr>
              <a:t>E</a:t>
            </a:r>
            <a:r>
              <a:rPr lang="en-US" altLang="zh-CN" sz="1800" i="1" baseline="-25000" dirty="0">
                <a:solidFill>
                  <a:schemeClr val="tx1"/>
                </a:solidFill>
                <a:latin typeface="Cambria" panose="02040503050406030204" pitchFamily="18" charset="0"/>
                <a:ea typeface="Cambria" panose="02040503050406030204" pitchFamily="18" charset="0"/>
              </a:rPr>
              <a:t>x</a:t>
            </a:r>
            <a:r>
              <a:rPr lang="en-US" altLang="zh-CN" sz="1800" baseline="-25000" dirty="0">
                <a:solidFill>
                  <a:schemeClr val="tx1"/>
                </a:solidFill>
                <a:latin typeface="Cambria" panose="02040503050406030204" pitchFamily="18" charset="0"/>
                <a:ea typeface="Cambria" panose="02040503050406030204" pitchFamily="18" charset="0"/>
              </a:rPr>
              <a:t>2</a:t>
            </a:r>
            <a:r>
              <a:rPr lang="en-US" altLang="zh-CN" sz="1800" dirty="0">
                <a:solidFill>
                  <a:schemeClr val="tx1"/>
                </a:solidFill>
                <a:latin typeface="Cambria" panose="02040503050406030204" pitchFamily="18" charset="0"/>
                <a:ea typeface="Cambria" panose="02040503050406030204" pitchFamily="18" charset="0"/>
              </a:rPr>
              <a:t> = </a:t>
            </a:r>
            <a:r>
              <a:rPr lang="en-US" sz="1800" dirty="0">
                <a:solidFill>
                  <a:schemeClr val="tx1"/>
                </a:solidFill>
                <a:latin typeface="Cambria" panose="02040503050406030204" pitchFamily="18" charset="0"/>
                <a:ea typeface="Cambria" panose="02040503050406030204" pitchFamily="18" charset="0"/>
              </a:rPr>
              <a:t>2050.30(26) keV, considering the first excited state </a:t>
            </a:r>
            <a:r>
              <a:rPr lang="en-US" sz="1800" i="1" dirty="0">
                <a:solidFill>
                  <a:schemeClr val="tx1"/>
                </a:solidFill>
                <a:latin typeface="Cambria" panose="02040503050406030204" pitchFamily="18" charset="0"/>
                <a:ea typeface="Cambria" panose="02040503050406030204" pitchFamily="18" charset="0"/>
              </a:rPr>
              <a:t>E</a:t>
            </a:r>
            <a:r>
              <a:rPr lang="en-US" sz="1800" baseline="-25000" dirty="0">
                <a:solidFill>
                  <a:schemeClr val="tx1"/>
                </a:solidFill>
                <a:latin typeface="Cambria" panose="02040503050406030204" pitchFamily="18" charset="0"/>
                <a:ea typeface="Cambria" panose="02040503050406030204" pitchFamily="18" charset="0"/>
              </a:rPr>
              <a:t>x</a:t>
            </a:r>
            <a:r>
              <a:rPr lang="en-US" sz="1800" dirty="0">
                <a:solidFill>
                  <a:schemeClr val="tx1"/>
                </a:solidFill>
                <a:latin typeface="Cambria" panose="02040503050406030204" pitchFamily="18" charset="0"/>
                <a:ea typeface="Cambria" panose="02040503050406030204" pitchFamily="18" charset="0"/>
              </a:rPr>
              <a:t> = 450.75(23) keV.</a:t>
            </a:r>
          </a:p>
          <a:p>
            <a:pPr marL="0" indent="0">
              <a:buNone/>
            </a:pPr>
            <a:endParaRPr lang="en-US" sz="1800" dirty="0">
              <a:solidFill>
                <a:schemeClr val="tx1"/>
              </a:solidFill>
              <a:latin typeface="Cambria" panose="02040503050406030204" pitchFamily="18" charset="0"/>
              <a:ea typeface="Cambria" panose="02040503050406030204" pitchFamily="18" charset="0"/>
            </a:endParaRPr>
          </a:p>
          <a:p>
            <a:pPr marL="0" indent="0">
              <a:buNone/>
            </a:pPr>
            <a:r>
              <a:rPr lang="en-US" sz="1800" dirty="0">
                <a:solidFill>
                  <a:schemeClr val="tx1"/>
                </a:solidFill>
                <a:latin typeface="Cambria" panose="02040503050406030204" pitchFamily="18" charset="0"/>
                <a:ea typeface="Cambria" panose="02040503050406030204" pitchFamily="18" charset="0"/>
              </a:rPr>
              <a:t>Weighted average </a:t>
            </a:r>
            <a:r>
              <a:rPr lang="en-US" sz="1800" i="1" dirty="0">
                <a:solidFill>
                  <a:schemeClr val="tx1"/>
                </a:solidFill>
                <a:latin typeface="Cambria" panose="02040503050406030204" pitchFamily="18" charset="0"/>
                <a:ea typeface="Cambria" panose="02040503050406030204" pitchFamily="18" charset="0"/>
              </a:rPr>
              <a:t>E</a:t>
            </a:r>
            <a:r>
              <a:rPr lang="en-US" sz="1800" i="1" baseline="-25000" dirty="0">
                <a:solidFill>
                  <a:schemeClr val="tx1"/>
                </a:solidFill>
                <a:latin typeface="Cambria" panose="02040503050406030204" pitchFamily="18" charset="0"/>
                <a:ea typeface="Cambria" panose="02040503050406030204" pitchFamily="18" charset="0"/>
              </a:rPr>
              <a:t>x</a:t>
            </a:r>
            <a:r>
              <a:rPr lang="en-US" sz="1800" baseline="-25000" dirty="0">
                <a:solidFill>
                  <a:schemeClr val="tx1"/>
                </a:solidFill>
                <a:latin typeface="Cambria" panose="02040503050406030204" pitchFamily="18" charset="0"/>
                <a:ea typeface="Cambria" panose="02040503050406030204" pitchFamily="18" charset="0"/>
              </a:rPr>
              <a:t>1</a:t>
            </a:r>
            <a:r>
              <a:rPr lang="en-US" sz="1800" dirty="0">
                <a:solidFill>
                  <a:schemeClr val="tx1"/>
                </a:solidFill>
                <a:latin typeface="Cambria" panose="02040503050406030204" pitchFamily="18" charset="0"/>
                <a:ea typeface="Cambria" panose="02040503050406030204" pitchFamily="18" charset="0"/>
              </a:rPr>
              <a:t> and </a:t>
            </a:r>
            <a:r>
              <a:rPr lang="en-US" sz="1800" i="1" dirty="0">
                <a:solidFill>
                  <a:schemeClr val="tx1"/>
                </a:solidFill>
                <a:latin typeface="Cambria" panose="02040503050406030204" pitchFamily="18" charset="0"/>
                <a:ea typeface="Cambria" panose="02040503050406030204" pitchFamily="18" charset="0"/>
              </a:rPr>
              <a:t>E</a:t>
            </a:r>
            <a:r>
              <a:rPr lang="en-US" sz="1800" i="1" baseline="-25000" dirty="0">
                <a:solidFill>
                  <a:schemeClr val="tx1"/>
                </a:solidFill>
                <a:latin typeface="Cambria" panose="02040503050406030204" pitchFamily="18" charset="0"/>
                <a:ea typeface="Cambria" panose="02040503050406030204" pitchFamily="18" charset="0"/>
              </a:rPr>
              <a:t>x</a:t>
            </a:r>
            <a:r>
              <a:rPr lang="en-US" sz="1800" baseline="-25000" dirty="0">
                <a:solidFill>
                  <a:schemeClr val="tx1"/>
                </a:solidFill>
                <a:latin typeface="Cambria" panose="02040503050406030204" pitchFamily="18" charset="0"/>
                <a:ea typeface="Cambria" panose="02040503050406030204" pitchFamily="18" charset="0"/>
              </a:rPr>
              <a:t>2</a:t>
            </a:r>
          </a:p>
          <a:p>
            <a:pPr marL="0" indent="0">
              <a:buNone/>
            </a:pPr>
            <a:r>
              <a:rPr lang="en-US" sz="1800" i="1" dirty="0">
                <a:solidFill>
                  <a:schemeClr val="tx1"/>
                </a:solidFill>
                <a:latin typeface="Cambria" panose="02040503050406030204" pitchFamily="18" charset="0"/>
                <a:ea typeface="Cambria" panose="02040503050406030204" pitchFamily="18" charset="0"/>
              </a:rPr>
              <a:t>E</a:t>
            </a:r>
            <a:r>
              <a:rPr lang="en-US" sz="1800" i="1" baseline="-25000" dirty="0">
                <a:solidFill>
                  <a:schemeClr val="tx1"/>
                </a:solidFill>
                <a:latin typeface="Cambria" panose="02040503050406030204" pitchFamily="18" charset="0"/>
                <a:ea typeface="Cambria" panose="02040503050406030204" pitchFamily="18" charset="0"/>
              </a:rPr>
              <a:t>x</a:t>
            </a:r>
            <a:r>
              <a:rPr lang="en-US" sz="1800" dirty="0">
                <a:solidFill>
                  <a:schemeClr val="tx1"/>
                </a:solidFill>
                <a:latin typeface="Cambria" panose="02040503050406030204" pitchFamily="18" charset="0"/>
                <a:ea typeface="Cambria" panose="02040503050406030204" pitchFamily="18" charset="0"/>
              </a:rPr>
              <a:t> = 2050.75(12) ke</a:t>
            </a:r>
            <a:r>
              <a:rPr lang="en-US" altLang="zh-CN" sz="1800" dirty="0">
                <a:solidFill>
                  <a:schemeClr val="tx1"/>
                </a:solidFill>
                <a:latin typeface="Cambria" panose="02040503050406030204" pitchFamily="18" charset="0"/>
                <a:ea typeface="Cambria" panose="02040503050406030204" pitchFamily="18" charset="0"/>
              </a:rPr>
              <a:t>V</a:t>
            </a:r>
          </a:p>
          <a:p>
            <a:r>
              <a:rPr lang="en-US" sz="1800" dirty="0">
                <a:solidFill>
                  <a:srgbClr val="0000CC"/>
                </a:solidFill>
                <a:latin typeface="Cambria" panose="02040503050406030204" pitchFamily="18" charset="0"/>
                <a:ea typeface="Cambria" panose="02040503050406030204" pitchFamily="18" charset="0"/>
              </a:rPr>
              <a:t>GLSC calculates the excitation energy </a:t>
            </a:r>
            <a:r>
              <a:rPr lang="en-US" sz="1800" i="1" dirty="0">
                <a:solidFill>
                  <a:srgbClr val="0000CC"/>
                </a:solidFill>
                <a:latin typeface="Cambria" panose="02040503050406030204" pitchFamily="18" charset="0"/>
                <a:ea typeface="Cambria" panose="02040503050406030204" pitchFamily="18" charset="0"/>
              </a:rPr>
              <a:t>E</a:t>
            </a:r>
            <a:r>
              <a:rPr lang="en-US" sz="1800" i="1" baseline="-25000" dirty="0">
                <a:solidFill>
                  <a:srgbClr val="0000CC"/>
                </a:solidFill>
                <a:latin typeface="Cambria" panose="02040503050406030204" pitchFamily="18" charset="0"/>
                <a:ea typeface="Cambria" panose="02040503050406030204" pitchFamily="18" charset="0"/>
              </a:rPr>
              <a:t>x</a:t>
            </a:r>
            <a:r>
              <a:rPr lang="en-US" sz="1800" dirty="0">
                <a:solidFill>
                  <a:srgbClr val="0000CC"/>
                </a:solidFill>
                <a:latin typeface="Cambria" panose="02040503050406030204" pitchFamily="18" charset="0"/>
                <a:ea typeface="Cambria" panose="02040503050406030204" pitchFamily="18" charset="0"/>
              </a:rPr>
              <a:t> = 2050.69(11) ke</a:t>
            </a:r>
            <a:r>
              <a:rPr lang="en-US" altLang="zh-CN" sz="1800" dirty="0">
                <a:solidFill>
                  <a:srgbClr val="0000CC"/>
                </a:solidFill>
                <a:latin typeface="Cambria" panose="02040503050406030204" pitchFamily="18" charset="0"/>
                <a:ea typeface="Cambria" panose="02040503050406030204" pitchFamily="18" charset="0"/>
              </a:rPr>
              <a:t>V </a:t>
            </a:r>
            <a:r>
              <a:rPr lang="en-US" sz="1800" dirty="0">
                <a:solidFill>
                  <a:srgbClr val="0000CC"/>
                </a:solidFill>
                <a:latin typeface="Cambria" panose="02040503050406030204" pitchFamily="18" charset="0"/>
                <a:ea typeface="Cambria" panose="02040503050406030204" pitchFamily="18" charset="0"/>
              </a:rPr>
              <a:t>by taking into account the 2 deexciting </a:t>
            </a:r>
            <a:r>
              <a:rPr lang="en-US" altLang="zh-CN" sz="1800" i="1" dirty="0">
                <a:solidFill>
                  <a:srgbClr val="0000CC"/>
                </a:solidFill>
                <a:latin typeface="Cambria" panose="02040503050406030204" pitchFamily="18" charset="0"/>
                <a:ea typeface="Cambria" panose="02040503050406030204" pitchFamily="18" charset="0"/>
              </a:rPr>
              <a:t>γ</a:t>
            </a:r>
            <a:r>
              <a:rPr lang="en-US" altLang="zh-CN" sz="1800" dirty="0">
                <a:solidFill>
                  <a:srgbClr val="0000CC"/>
                </a:solidFill>
                <a:latin typeface="Cambria" panose="02040503050406030204" pitchFamily="18" charset="0"/>
                <a:ea typeface="Cambria" panose="02040503050406030204" pitchFamily="18" charset="0"/>
              </a:rPr>
              <a:t> rays and 8 feeding </a:t>
            </a:r>
            <a:r>
              <a:rPr lang="en-US" altLang="zh-CN" sz="1800" i="1" dirty="0">
                <a:solidFill>
                  <a:srgbClr val="0000CC"/>
                </a:solidFill>
                <a:latin typeface="Cambria" panose="02040503050406030204" pitchFamily="18" charset="0"/>
                <a:ea typeface="Cambria" panose="02040503050406030204" pitchFamily="18" charset="0"/>
              </a:rPr>
              <a:t>γ</a:t>
            </a:r>
            <a:r>
              <a:rPr lang="en-US" altLang="zh-CN" sz="1800" dirty="0">
                <a:solidFill>
                  <a:srgbClr val="0000CC"/>
                </a:solidFill>
                <a:latin typeface="Cambria" panose="02040503050406030204" pitchFamily="18" charset="0"/>
                <a:ea typeface="Cambria" panose="02040503050406030204" pitchFamily="18" charset="0"/>
              </a:rPr>
              <a:t> rays.</a:t>
            </a:r>
            <a:endParaRPr lang="en-US" sz="1800" dirty="0">
              <a:solidFill>
                <a:srgbClr val="0000CC"/>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1678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7AAF6D-AD1C-41BB-AA86-51C0C6AFEAC9}"/>
              </a:ext>
            </a:extLst>
          </p:cNvPr>
          <p:cNvSpPr>
            <a:spLocks noGrp="1"/>
          </p:cNvSpPr>
          <p:nvPr>
            <p:ph idx="1"/>
          </p:nvPr>
        </p:nvSpPr>
        <p:spPr/>
        <p:txBody>
          <a:bodyPr/>
          <a:lstStyle/>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average X------</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Data points of X record</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2050.302273(261085)    weight=21.27%</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2050.864174(135725)    weight=78.73%</a:t>
            </a:r>
          </a:p>
          <a:p>
            <a:pPr marL="0" indent="0">
              <a:lnSpc>
                <a:spcPct val="100000"/>
              </a:lnSpc>
              <a:spcBef>
                <a:spcPts val="0"/>
              </a:spcBef>
              <a:buNone/>
            </a:pPr>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Averaging results:</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weighted average:      </a:t>
            </a:r>
            <a:r>
              <a:rPr lang="en-US" sz="1600" b="1" dirty="0">
                <a:solidFill>
                  <a:schemeClr val="tx1"/>
                </a:solidFill>
                <a:latin typeface="Calibri" panose="020F0502020204030204" pitchFamily="34" charset="0"/>
                <a:ea typeface="Calibri" panose="020F0502020204030204" pitchFamily="34" charset="0"/>
                <a:cs typeface="Calibri" panose="020F0502020204030204" pitchFamily="34" charset="0"/>
              </a:rPr>
              <a:t>2050.75(12)</a:t>
            </a: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(internal)</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600" b="1" dirty="0">
                <a:solidFill>
                  <a:schemeClr val="tx1"/>
                </a:solidFill>
                <a:latin typeface="Calibri" panose="020F0502020204030204" pitchFamily="34" charset="0"/>
                <a:ea typeface="Calibri" panose="020F0502020204030204" pitchFamily="34" charset="0"/>
                <a:cs typeface="Calibri" panose="020F0502020204030204" pitchFamily="34" charset="0"/>
              </a:rPr>
              <a:t>2050.75(23)</a:t>
            </a: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(external)</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chi**2/(n-1)=3.646     [critical=4.605]</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unweighted average:      2050.58(28)         </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(of all values)        chi**2/(n-1)=0.158     [critical=4.605]</a:t>
            </a:r>
          </a:p>
          <a:p>
            <a:pPr marL="0" indent="0">
              <a:lnSpc>
                <a:spcPct val="100000"/>
              </a:lnSpc>
              <a:spcBef>
                <a:spcPts val="0"/>
              </a:spcBef>
              <a:buNone/>
            </a:pPr>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suggested adopted result:      2050.58(28)         </a:t>
            </a:r>
          </a:p>
          <a:p>
            <a:pPr marL="0" indent="0">
              <a:lnSpc>
                <a:spcPct val="100000"/>
              </a:lnSpc>
              <a:spcBef>
                <a:spcPts val="0"/>
              </a:spcBef>
              <a:buNone/>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(Unweighted-Average)</a:t>
            </a:r>
          </a:p>
          <a:p>
            <a:pPr marL="0" indent="0">
              <a:lnSpc>
                <a:spcPct val="100000"/>
              </a:lnSpc>
              <a:spcBef>
                <a:spcPts val="0"/>
              </a:spcBef>
              <a:buNone/>
            </a:pP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NOTE:  Suggested adopted result is just the preference of this average code which adopts</a:t>
            </a:r>
          </a:p>
          <a:p>
            <a:pPr marL="0" indent="0">
              <a:lnSpc>
                <a:spcPct val="100000"/>
              </a:lnSpc>
              <a:spcBef>
                <a:spcPts val="0"/>
              </a:spcBef>
              <a:buNone/>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an uncertainty no smaller than any input uncertainty and uses combined weight for</a:t>
            </a:r>
          </a:p>
          <a:p>
            <a:pPr marL="0" indent="0">
              <a:lnSpc>
                <a:spcPct val="100000"/>
              </a:lnSpc>
              <a:spcBef>
                <a:spcPts val="0"/>
              </a:spcBef>
              <a:buNone/>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getting the external uncertainty. It is user's decision to make the final choice.</a:t>
            </a:r>
          </a:p>
          <a:p>
            <a:pPr marL="0" indent="0">
              <a:lnSpc>
                <a:spcPct val="100000"/>
              </a:lnSpc>
              <a:spcBef>
                <a:spcPts val="0"/>
              </a:spcBef>
              <a:buNone/>
            </a:pP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weighted average comment:</a:t>
            </a:r>
          </a:p>
          <a:p>
            <a:pPr marL="0" indent="0">
              <a:lnSpc>
                <a:spcPct val="100000"/>
              </a:lnSpc>
              <a:spcBef>
                <a:spcPts val="0"/>
              </a:spcBef>
              <a:buNone/>
            </a:pP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xxxxx</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cX</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X$weighted</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average of 2050.302273 {I261085} and 2050.864174 {I135725}  </a:t>
            </a:r>
          </a:p>
          <a:p>
            <a:pPr marL="0" indent="0">
              <a:lnSpc>
                <a:spcPct val="100000"/>
              </a:lnSpc>
              <a:spcBef>
                <a:spcPts val="0"/>
              </a:spcBef>
              <a:buNone/>
            </a:pP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unweighted average comment (all values):</a:t>
            </a:r>
          </a:p>
          <a:p>
            <a:pPr marL="0" indent="0">
              <a:lnSpc>
                <a:spcPct val="100000"/>
              </a:lnSpc>
              <a:spcBef>
                <a:spcPts val="0"/>
              </a:spcBef>
              <a:buNone/>
            </a:pP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xxxxx</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cX</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X$unweighted</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average of 2050.302273 {I261085} and 2050.864174 {I135725}</a:t>
            </a:r>
          </a:p>
        </p:txBody>
      </p:sp>
      <p:sp>
        <p:nvSpPr>
          <p:cNvPr id="3" name="Title 2">
            <a:extLst>
              <a:ext uri="{FF2B5EF4-FFF2-40B4-BE49-F238E27FC236}">
                <a16:creationId xmlns:a16="http://schemas.microsoft.com/office/drawing/2014/main" id="{71D7BF92-07D5-48F2-A2D0-98DB77EFA9FF}"/>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a:t>
            </a:r>
            <a:r>
              <a:rPr lang="en-US" altLang="zh-CN" i="1" dirty="0"/>
              <a:t>βγ</a:t>
            </a:r>
            <a:r>
              <a:rPr lang="en-US" altLang="zh-CN" dirty="0"/>
              <a:t>)</a:t>
            </a:r>
            <a:r>
              <a:rPr lang="en-US" altLang="zh-CN" baseline="30000" dirty="0"/>
              <a:t>23</a:t>
            </a:r>
            <a:r>
              <a:rPr lang="en-US" altLang="zh-CN" dirty="0"/>
              <a:t>Mg for </a:t>
            </a:r>
            <a:r>
              <a:rPr lang="en-US" altLang="zh-CN" i="1" dirty="0"/>
              <a:t>E</a:t>
            </a:r>
            <a:r>
              <a:rPr lang="en-US" altLang="zh-CN" i="1" baseline="-25000" dirty="0"/>
              <a:t>x</a:t>
            </a:r>
            <a:r>
              <a:rPr lang="en-US" altLang="zh-CN" dirty="0"/>
              <a:t>(</a:t>
            </a:r>
            <a:r>
              <a:rPr lang="en-US" altLang="zh-CN" baseline="30000" dirty="0"/>
              <a:t>23</a:t>
            </a:r>
            <a:r>
              <a:rPr lang="en-US" altLang="zh-CN" dirty="0"/>
              <a:t>Mg)</a:t>
            </a:r>
            <a:endParaRPr lang="en-US" dirty="0"/>
          </a:p>
        </p:txBody>
      </p:sp>
      <p:sp>
        <p:nvSpPr>
          <p:cNvPr id="4" name="Footer Placeholder 3">
            <a:extLst>
              <a:ext uri="{FF2B5EF4-FFF2-40B4-BE49-F238E27FC236}">
                <a16:creationId xmlns:a16="http://schemas.microsoft.com/office/drawing/2014/main" id="{6B6C19C9-C14B-406C-AFD9-31A74D19E5A8}"/>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a:ea typeface="+mn-ea"/>
                <a:cs typeface="Arial"/>
              </a:rPr>
              <a:t>Nuclear Data</a:t>
            </a:r>
            <a:endParaRPr kumimoji="0" lang="en-US" sz="1000" b="0" i="0" u="none" strike="noStrike" kern="1200" cap="none" spc="0" normalizeH="0" baseline="0" noProof="0" dirty="0">
              <a:ln>
                <a:noFill/>
              </a:ln>
              <a:solidFill>
                <a:srgbClr val="064308"/>
              </a:solidFill>
              <a:effectLst/>
              <a:uLnTx/>
              <a:uFillTx/>
              <a:latin typeface="Arial"/>
              <a:ea typeface="+mn-ea"/>
              <a:cs typeface="Arial"/>
            </a:endParaRPr>
          </a:p>
        </p:txBody>
      </p:sp>
      <p:sp>
        <p:nvSpPr>
          <p:cNvPr id="5" name="Slide Number Placeholder 4">
            <a:extLst>
              <a:ext uri="{FF2B5EF4-FFF2-40B4-BE49-F238E27FC236}">
                <a16:creationId xmlns:a16="http://schemas.microsoft.com/office/drawing/2014/main" id="{F71AFA19-69E4-4401-B2D2-4CAC6AFB5874}"/>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7</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
        <p:nvSpPr>
          <p:cNvPr id="6" name="TextBox 5">
            <a:extLst>
              <a:ext uri="{FF2B5EF4-FFF2-40B4-BE49-F238E27FC236}">
                <a16:creationId xmlns:a16="http://schemas.microsoft.com/office/drawing/2014/main" id="{FE6EF6D0-3D4A-4EA0-9C84-EE1677F38620}"/>
              </a:ext>
            </a:extLst>
          </p:cNvPr>
          <p:cNvSpPr txBox="1"/>
          <p:nvPr/>
        </p:nvSpPr>
        <p:spPr>
          <a:xfrm>
            <a:off x="6003757" y="2967335"/>
            <a:ext cx="2935705" cy="923330"/>
          </a:xfrm>
          <a:prstGeom prst="rect">
            <a:avLst/>
          </a:prstGeom>
          <a:noFill/>
        </p:spPr>
        <p:txBody>
          <a:bodyPr wrap="square" rtlCol="0">
            <a:spAutoFit/>
          </a:bodyPr>
          <a:lstStyle/>
          <a:p>
            <a:r>
              <a:rPr lang="en-US" dirty="0"/>
              <a:t>Some uncertainties of the weighted average need to be inflated.</a:t>
            </a:r>
          </a:p>
        </p:txBody>
      </p:sp>
    </p:spTree>
    <p:extLst>
      <p:ext uri="{BB962C8B-B14F-4D97-AF65-F5344CB8AC3E}">
        <p14:creationId xmlns:p14="http://schemas.microsoft.com/office/powerpoint/2010/main" val="227455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1EC7FA-D46C-4357-84C9-72D8DCB48A5B}"/>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a:t>
            </a:r>
            <a:r>
              <a:rPr lang="en-US" altLang="zh-CN" i="1" dirty="0"/>
              <a:t>βγ</a:t>
            </a:r>
            <a:r>
              <a:rPr lang="en-US" altLang="zh-CN" dirty="0"/>
              <a:t>)</a:t>
            </a:r>
            <a:r>
              <a:rPr lang="en-US" altLang="zh-CN" baseline="30000" dirty="0"/>
              <a:t>23</a:t>
            </a:r>
            <a:r>
              <a:rPr lang="en-US" altLang="zh-CN" dirty="0"/>
              <a:t>Mg for </a:t>
            </a:r>
            <a:r>
              <a:rPr lang="en-US" altLang="zh-CN" i="1" dirty="0"/>
              <a:t>J</a:t>
            </a:r>
            <a:r>
              <a:rPr lang="en-US" altLang="zh-CN" i="1" baseline="30000" dirty="0"/>
              <a:t>π</a:t>
            </a:r>
            <a:r>
              <a:rPr lang="en-US" altLang="zh-CN" dirty="0"/>
              <a:t>(</a:t>
            </a:r>
            <a:r>
              <a:rPr lang="en-US" altLang="zh-CN" baseline="30000" dirty="0"/>
              <a:t>23</a:t>
            </a:r>
            <a:r>
              <a:rPr lang="en-US" altLang="zh-CN" dirty="0"/>
              <a:t>Mg)</a:t>
            </a:r>
            <a:endParaRPr lang="en-US" dirty="0"/>
          </a:p>
        </p:txBody>
      </p:sp>
      <p:sp>
        <p:nvSpPr>
          <p:cNvPr id="4" name="Footer Placeholder 3">
            <a:extLst>
              <a:ext uri="{FF2B5EF4-FFF2-40B4-BE49-F238E27FC236}">
                <a16:creationId xmlns:a16="http://schemas.microsoft.com/office/drawing/2014/main" id="{D04CEE28-491B-4377-B87A-32B6566C6BC0}"/>
              </a:ext>
            </a:extLst>
          </p:cNvPr>
          <p:cNvSpPr>
            <a:spLocks noGrp="1"/>
          </p:cNvSpPr>
          <p:nvPr>
            <p:ph type="ftr" sz="quarter" idx="10"/>
          </p:nvPr>
        </p:nvSpPr>
        <p:spPr/>
        <p:txBody>
          <a:bodyPr/>
          <a:lstStyle/>
          <a:p>
            <a:pPr marL="0" marR="0" lvl="0" indent="0" algn="r"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a:ea typeface="+mn-ea"/>
                <a:cs typeface="Arial"/>
              </a:rPr>
              <a:t>Nuclear Data</a:t>
            </a:r>
            <a:endParaRPr kumimoji="0" lang="en-US" sz="1000" b="0" i="0" u="none" strike="noStrike" kern="1200" cap="none" spc="0" normalizeH="0" baseline="0" noProof="0" dirty="0">
              <a:ln>
                <a:noFill/>
              </a:ln>
              <a:solidFill>
                <a:srgbClr val="064308"/>
              </a:solidFill>
              <a:effectLst/>
              <a:uLnTx/>
              <a:uFillTx/>
              <a:latin typeface="Arial"/>
              <a:ea typeface="+mn-ea"/>
              <a:cs typeface="Arial"/>
            </a:endParaRPr>
          </a:p>
        </p:txBody>
      </p:sp>
      <p:sp>
        <p:nvSpPr>
          <p:cNvPr id="5" name="Slide Number Placeholder 4">
            <a:extLst>
              <a:ext uri="{FF2B5EF4-FFF2-40B4-BE49-F238E27FC236}">
                <a16:creationId xmlns:a16="http://schemas.microsoft.com/office/drawing/2014/main" id="{DA6B2F8A-19EA-41E8-A8E5-C10BB3ECA04E}"/>
              </a:ext>
            </a:extLst>
          </p:cNvPr>
          <p:cNvSpPr>
            <a:spLocks noGrp="1"/>
          </p:cNvSpPr>
          <p:nvPr>
            <p:ph type="sldNum" sz="quarter" idx="11"/>
          </p:nvPr>
        </p:nvSpPr>
        <p:spPr/>
        <p:txBody>
          <a:body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US" sz="1000" b="0" i="0" u="none" strike="noStrike" kern="1200" cap="none" spc="0" normalizeH="0" baseline="0" noProof="0">
                <a:ln>
                  <a:noFill/>
                </a:ln>
                <a:solidFill>
                  <a:srgbClr val="064308"/>
                </a:solidFill>
                <a:effectLst/>
                <a:uLnTx/>
                <a:uFillTx/>
                <a:latin typeface="Arial" pitchFamily="34" charset="0"/>
                <a:ea typeface="ヒラギノ角ゴ Pro W3" charset="-128"/>
                <a:cs typeface="+mn-cs"/>
              </a:rPr>
              <a:t>, Slide </a:t>
            </a:r>
            <a:fld id="{35AD4620-7552-4207-8973-898801ED212B}" type="slidenum">
              <a:rPr kumimoji="0" lang="en-US" sz="1000" b="0" i="0" u="none" strike="noStrike" kern="1200" cap="none" spc="0" normalizeH="0" baseline="0" noProof="0" smtClean="0">
                <a:ln>
                  <a:noFill/>
                </a:ln>
                <a:solidFill>
                  <a:srgbClr val="064308"/>
                </a:solidFill>
                <a:effectLst/>
                <a:uLnTx/>
                <a:uFillTx/>
                <a:latin typeface="Arial" pitchFamily="34" charset="0"/>
                <a:ea typeface="ヒラギノ角ゴ Pro W3" charset="-128"/>
                <a:cs typeface="+mn-cs"/>
              </a:rPr>
              <a:pPr marL="0" marR="0" lvl="0" indent="0" algn="l" defTabSz="457200" rtl="0" eaLnBrk="0" fontAlgn="base" latinLnBrk="0" hangingPunct="0">
                <a:lnSpc>
                  <a:spcPct val="90000"/>
                </a:lnSpc>
                <a:spcBef>
                  <a:spcPct val="0"/>
                </a:spcBef>
                <a:spcAft>
                  <a:spcPct val="0"/>
                </a:spcAft>
                <a:buClrTx/>
                <a:buSzTx/>
                <a:buFontTx/>
                <a:buNone/>
                <a:tabLst/>
                <a:defRPr/>
              </a:pPr>
              <a:t>8</a:t>
            </a:fld>
            <a:endParaRPr kumimoji="0" lang="en-US" sz="1000" b="0" i="0" u="none" strike="noStrike" kern="1200" cap="none" spc="0" normalizeH="0" baseline="0" noProof="0" dirty="0">
              <a:ln>
                <a:noFill/>
              </a:ln>
              <a:solidFill>
                <a:srgbClr val="064308"/>
              </a:solidFill>
              <a:effectLst/>
              <a:uLnTx/>
              <a:uFillTx/>
              <a:latin typeface="Arial" pitchFamily="34" charset="0"/>
              <a:ea typeface="ヒラギノ角ゴ Pro W3" charset="-128"/>
              <a:cs typeface="+mn-cs"/>
            </a:endParaRPr>
          </a:p>
        </p:txBody>
      </p:sp>
      <p:sp>
        <p:nvSpPr>
          <p:cNvPr id="8" name="TextBox 7">
            <a:extLst>
              <a:ext uri="{FF2B5EF4-FFF2-40B4-BE49-F238E27FC236}">
                <a16:creationId xmlns:a16="http://schemas.microsoft.com/office/drawing/2014/main" id="{3FD74762-3AC7-4A3E-B2AA-8AE4738635CA}"/>
              </a:ext>
            </a:extLst>
          </p:cNvPr>
          <p:cNvSpPr txBox="1"/>
          <p:nvPr/>
        </p:nvSpPr>
        <p:spPr>
          <a:xfrm>
            <a:off x="145147" y="3009992"/>
            <a:ext cx="8846453" cy="923330"/>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The 5691-keV state is observed in </a:t>
            </a:r>
            <a:r>
              <a:rPr kumimoji="0" lang="en-US" altLang="zh-CN" sz="1800" b="0" i="0" u="none" strike="noStrike" kern="1200" cap="none" spc="0" normalizeH="0" baseline="30000" noProof="0" dirty="0">
                <a:ln>
                  <a:noFill/>
                </a:ln>
                <a:solidFill>
                  <a:srgbClr val="800000"/>
                </a:solidFill>
                <a:effectLst/>
                <a:uLnTx/>
                <a:uFillTx/>
                <a:latin typeface="Arial" pitchFamily="34" charset="0"/>
                <a:ea typeface="ヒラギノ角ゴ Pro W3"/>
              </a:rPr>
              <a:t>23</a:t>
            </a: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Al </a:t>
            </a:r>
            <a:r>
              <a:rPr kumimoji="0" lang="en-US" altLang="zh-CN" sz="1800" b="0" i="1" u="none" strike="noStrike" kern="1200" cap="none" spc="0" normalizeH="0" baseline="0" noProof="0" dirty="0">
                <a:ln>
                  <a:noFill/>
                </a:ln>
                <a:solidFill>
                  <a:srgbClr val="800000"/>
                </a:solidFill>
                <a:effectLst/>
                <a:uLnTx/>
                <a:uFillTx/>
                <a:latin typeface="Arial" pitchFamily="34" charset="0"/>
                <a:ea typeface="ヒラギノ角ゴ Pro W3"/>
              </a:rPr>
              <a:t>β</a:t>
            </a: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 decay for the first time.</a:t>
            </a: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zh-CN" sz="1800" b="0" i="1" u="none" strike="noStrike" kern="1200" cap="none" spc="0" normalizeH="0" baseline="0" noProof="0" dirty="0">
                <a:ln>
                  <a:noFill/>
                </a:ln>
                <a:solidFill>
                  <a:srgbClr val="800000"/>
                </a:solidFill>
                <a:effectLst/>
                <a:uLnTx/>
                <a:uFillTx/>
                <a:latin typeface="Arial" pitchFamily="34" charset="0"/>
                <a:ea typeface="ヒラギノ角ゴ Pro W3"/>
              </a:rPr>
              <a:t>J</a:t>
            </a:r>
            <a:r>
              <a:rPr kumimoji="0" lang="en-US" altLang="zh-CN" sz="1800" b="0" i="1" u="none" strike="noStrike" kern="1200" cap="none" spc="0" normalizeH="0" baseline="30000" noProof="0" dirty="0">
                <a:ln>
                  <a:noFill/>
                </a:ln>
                <a:solidFill>
                  <a:srgbClr val="800000"/>
                </a:solidFill>
                <a:effectLst/>
                <a:uLnTx/>
                <a:uFillTx/>
                <a:latin typeface="Arial" pitchFamily="34" charset="0"/>
                <a:ea typeface="ヒラギノ角ゴ Pro W3"/>
              </a:rPr>
              <a:t>π</a:t>
            </a: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 can be constrained better as we observed 4 </a:t>
            </a:r>
            <a:r>
              <a:rPr kumimoji="0" lang="en-US" altLang="zh-CN" sz="1800" b="0" i="1" u="none" strike="noStrike" kern="1200" cap="none" spc="0" normalizeH="0" baseline="0" noProof="0" dirty="0">
                <a:ln>
                  <a:noFill/>
                </a:ln>
                <a:solidFill>
                  <a:srgbClr val="800000"/>
                </a:solidFill>
                <a:effectLst/>
                <a:uLnTx/>
                <a:uFillTx/>
                <a:latin typeface="Arial" pitchFamily="34" charset="0"/>
                <a:ea typeface="ヒラギノ角ゴ Pro W3"/>
              </a:rPr>
              <a:t>γ</a:t>
            </a: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 rays deexciting the 5691-keV state to states with known </a:t>
            </a:r>
            <a:r>
              <a:rPr kumimoji="0" lang="en-US" altLang="zh-CN" sz="1800" b="0" i="1" u="none" strike="noStrike" kern="1200" cap="none" spc="0" normalizeH="0" baseline="0" noProof="0" dirty="0">
                <a:ln>
                  <a:noFill/>
                </a:ln>
                <a:solidFill>
                  <a:srgbClr val="800000"/>
                </a:solidFill>
                <a:effectLst/>
                <a:uLnTx/>
                <a:uFillTx/>
                <a:latin typeface="Arial" pitchFamily="34" charset="0"/>
                <a:ea typeface="ヒラギノ角ゴ Pro W3"/>
              </a:rPr>
              <a:t>J</a:t>
            </a:r>
            <a:r>
              <a:rPr kumimoji="0" lang="en-US" altLang="zh-CN" sz="1800" b="0" i="1" u="none" strike="noStrike" kern="1200" cap="none" spc="0" normalizeH="0" baseline="30000" noProof="0" dirty="0">
                <a:ln>
                  <a:noFill/>
                </a:ln>
                <a:solidFill>
                  <a:srgbClr val="800000"/>
                </a:solidFill>
                <a:effectLst/>
                <a:uLnTx/>
                <a:uFillTx/>
                <a:latin typeface="Arial" pitchFamily="34" charset="0"/>
                <a:ea typeface="ヒラギノ角ゴ Pro W3"/>
              </a:rPr>
              <a:t>π</a:t>
            </a:r>
            <a:r>
              <a:rPr kumimoji="0" lang="en-US" altLang="zh-CN" sz="1800" b="0" i="0" u="none" strike="noStrike" kern="1200" cap="none" spc="0" normalizeH="0" baseline="0" noProof="0" dirty="0">
                <a:ln>
                  <a:noFill/>
                </a:ln>
                <a:solidFill>
                  <a:srgbClr val="800000"/>
                </a:solidFill>
                <a:effectLst/>
                <a:uLnTx/>
                <a:uFillTx/>
                <a:latin typeface="Arial" pitchFamily="34" charset="0"/>
                <a:ea typeface="ヒラギノ角ゴ Pro W3"/>
              </a:rPr>
              <a:t>.</a:t>
            </a:r>
            <a:endParaRPr kumimoji="0" lang="en-US" sz="1800" b="0" i="0" u="none" strike="noStrike" kern="1200" cap="none" spc="0" normalizeH="0" baseline="0" noProof="0" dirty="0">
              <a:ln>
                <a:noFill/>
              </a:ln>
              <a:solidFill>
                <a:srgbClr val="800000"/>
              </a:solidFill>
              <a:effectLst/>
              <a:uLnTx/>
              <a:uFillTx/>
              <a:latin typeface="Arial" pitchFamily="34" charset="0"/>
              <a:ea typeface="ヒラギノ角ゴ Pro W3"/>
            </a:endParaRPr>
          </a:p>
        </p:txBody>
      </p:sp>
      <p:pic>
        <p:nvPicPr>
          <p:cNvPr id="13" name="Content Placeholder 12">
            <a:extLst>
              <a:ext uri="{FF2B5EF4-FFF2-40B4-BE49-F238E27FC236}">
                <a16:creationId xmlns:a16="http://schemas.microsoft.com/office/drawing/2014/main" id="{525721F4-AF19-4247-83E3-25BE3BF26555}"/>
              </a:ext>
            </a:extLst>
          </p:cNvPr>
          <p:cNvPicPr>
            <a:picLocks noGrp="1" noChangeAspect="1"/>
          </p:cNvPicPr>
          <p:nvPr>
            <p:ph idx="1"/>
          </p:nvPr>
        </p:nvPicPr>
        <p:blipFill>
          <a:blip r:embed="rId2"/>
          <a:stretch>
            <a:fillRect/>
          </a:stretch>
        </p:blipFill>
        <p:spPr>
          <a:xfrm>
            <a:off x="76200" y="1066800"/>
            <a:ext cx="8991600" cy="1733320"/>
          </a:xfrm>
        </p:spPr>
      </p:pic>
      <p:sp>
        <p:nvSpPr>
          <p:cNvPr id="14" name="TextBox 13">
            <a:extLst>
              <a:ext uri="{FF2B5EF4-FFF2-40B4-BE49-F238E27FC236}">
                <a16:creationId xmlns:a16="http://schemas.microsoft.com/office/drawing/2014/main" id="{96F78AFF-FDD5-48B7-9802-CAA95A438F63}"/>
              </a:ext>
            </a:extLst>
          </p:cNvPr>
          <p:cNvSpPr txBox="1"/>
          <p:nvPr/>
        </p:nvSpPr>
        <p:spPr>
          <a:xfrm>
            <a:off x="137809" y="5075843"/>
            <a:ext cx="8881353" cy="954107"/>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Reference:</a:t>
            </a: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bibitem</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Chen_GLSC</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a:t>
            </a:r>
          </a:p>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J. Chen, ENSDF Analysis and Utility Programs, \</a:t>
            </a:r>
            <a:r>
              <a:rPr kumimoji="0" lang="en-US" sz="1400" b="0" i="0" u="none" strike="noStrike" kern="1200" cap="none" spc="0" normalizeH="0" baseline="0" noProof="0" dirty="0" err="1">
                <a:ln>
                  <a:noFill/>
                </a:ln>
                <a:solidFill>
                  <a:srgbClr val="0000CC"/>
                </a:solidFill>
                <a:effectLst/>
                <a:uLnTx/>
                <a:uFillTx/>
                <a:latin typeface="Arial" pitchFamily="34" charset="0"/>
                <a:ea typeface="ヒラギノ角ゴ Pro W3"/>
              </a:rPr>
              <a:t>href</a:t>
            </a:r>
            <a:r>
              <a:rPr kumimoji="0" lang="en-US" sz="1400" b="0" i="0" u="none" strike="noStrike" kern="1200" cap="none" spc="0" normalizeH="0" baseline="0" noProof="0" dirty="0">
                <a:ln>
                  <a:noFill/>
                </a:ln>
                <a:solidFill>
                  <a:srgbClr val="0000CC"/>
                </a:solidFill>
                <a:effectLst/>
                <a:uLnTx/>
                <a:uFillTx/>
                <a:latin typeface="Arial" pitchFamily="34" charset="0"/>
                <a:ea typeface="ヒラギノ角ゴ Pro W3"/>
              </a:rPr>
              <a:t>{https://github.com/IAEA-NSDDNetwork/GLSC}{Gamma to Level Scheme Computation.}</a:t>
            </a:r>
          </a:p>
        </p:txBody>
      </p:sp>
    </p:spTree>
    <p:extLst>
      <p:ext uri="{BB962C8B-B14F-4D97-AF65-F5344CB8AC3E}">
        <p14:creationId xmlns:p14="http://schemas.microsoft.com/office/powerpoint/2010/main" val="196294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F691AA8E-C57D-4805-90B5-8F32FE0491DF}"/>
              </a:ext>
            </a:extLst>
          </p:cNvPr>
          <p:cNvPicPr>
            <a:picLocks noGrp="1" noChangeAspect="1"/>
          </p:cNvPicPr>
          <p:nvPr>
            <p:ph idx="1"/>
          </p:nvPr>
        </p:nvPicPr>
        <p:blipFill>
          <a:blip r:embed="rId2"/>
          <a:stretch>
            <a:fillRect/>
          </a:stretch>
        </p:blipFill>
        <p:spPr>
          <a:xfrm>
            <a:off x="228600" y="1066800"/>
            <a:ext cx="4839824" cy="5027613"/>
          </a:xfrm>
        </p:spPr>
      </p:pic>
      <p:sp>
        <p:nvSpPr>
          <p:cNvPr id="3" name="Title 2">
            <a:extLst>
              <a:ext uri="{FF2B5EF4-FFF2-40B4-BE49-F238E27FC236}">
                <a16:creationId xmlns:a16="http://schemas.microsoft.com/office/drawing/2014/main" id="{9DB8F788-FE8B-49FA-82D6-0EC3D367ADA4}"/>
              </a:ext>
            </a:extLst>
          </p:cNvPr>
          <p:cNvSpPr>
            <a:spLocks noGrp="1"/>
          </p:cNvSpPr>
          <p:nvPr>
            <p:ph type="title"/>
          </p:nvPr>
        </p:nvSpPr>
        <p:spPr/>
        <p:txBody>
          <a:bodyPr/>
          <a:lstStyle/>
          <a:p>
            <a:r>
              <a:rPr lang="en-US" dirty="0"/>
              <a:t>2025</a:t>
            </a:r>
            <a:r>
              <a:rPr lang="en-US" altLang="zh-CN" dirty="0"/>
              <a:t>GO00 </a:t>
            </a:r>
            <a:r>
              <a:rPr lang="en-US" altLang="zh-CN" baseline="30000" dirty="0"/>
              <a:t>23</a:t>
            </a:r>
            <a:r>
              <a:rPr lang="en-US" altLang="zh-CN" dirty="0"/>
              <a:t>Al(</a:t>
            </a:r>
            <a:r>
              <a:rPr lang="en-US" altLang="zh-CN" i="1" dirty="0"/>
              <a:t>βγ</a:t>
            </a:r>
            <a:r>
              <a:rPr lang="en-US" altLang="zh-CN" dirty="0"/>
              <a:t>)</a:t>
            </a:r>
            <a:r>
              <a:rPr lang="en-US" altLang="zh-CN" baseline="30000" dirty="0"/>
              <a:t>23</a:t>
            </a:r>
            <a:r>
              <a:rPr lang="en-US" altLang="zh-CN" dirty="0"/>
              <a:t>Mg for </a:t>
            </a:r>
            <a:r>
              <a:rPr lang="en-US" altLang="zh-CN" i="1" dirty="0"/>
              <a:t>J</a:t>
            </a:r>
            <a:r>
              <a:rPr lang="en-US" altLang="zh-CN" i="1" baseline="30000" dirty="0"/>
              <a:t>π</a:t>
            </a:r>
            <a:r>
              <a:rPr lang="en-US" altLang="zh-CN" dirty="0"/>
              <a:t>(</a:t>
            </a:r>
            <a:r>
              <a:rPr lang="en-US" altLang="zh-CN" baseline="30000" dirty="0"/>
              <a:t>23</a:t>
            </a:r>
            <a:r>
              <a:rPr lang="en-US" altLang="zh-CN" dirty="0"/>
              <a:t>Mg)</a:t>
            </a:r>
            <a:endParaRPr lang="en-US" dirty="0"/>
          </a:p>
        </p:txBody>
      </p:sp>
      <p:sp>
        <p:nvSpPr>
          <p:cNvPr id="4" name="Footer Placeholder 3">
            <a:extLst>
              <a:ext uri="{FF2B5EF4-FFF2-40B4-BE49-F238E27FC236}">
                <a16:creationId xmlns:a16="http://schemas.microsoft.com/office/drawing/2014/main" id="{07F85AFB-EC63-40D4-83EE-E992EECD5DB3}"/>
              </a:ext>
            </a:extLst>
          </p:cNvPr>
          <p:cNvSpPr>
            <a:spLocks noGrp="1"/>
          </p:cNvSpPr>
          <p:nvPr>
            <p:ph type="ftr" sz="quarter" idx="10"/>
          </p:nvPr>
        </p:nvSpPr>
        <p:spPr/>
        <p:txBody>
          <a:bodyPr/>
          <a:lstStyle/>
          <a:p>
            <a:pPr>
              <a:defRPr/>
            </a:pPr>
            <a:r>
              <a:rPr lang="en-US"/>
              <a:t>Nuclear Data</a:t>
            </a:r>
            <a:endParaRPr lang="en-US" dirty="0"/>
          </a:p>
        </p:txBody>
      </p:sp>
      <p:sp>
        <p:nvSpPr>
          <p:cNvPr id="5" name="Slide Number Placeholder 4">
            <a:extLst>
              <a:ext uri="{FF2B5EF4-FFF2-40B4-BE49-F238E27FC236}">
                <a16:creationId xmlns:a16="http://schemas.microsoft.com/office/drawing/2014/main" id="{36F54742-4768-428E-B7F7-8BC29CAE04F4}"/>
              </a:ext>
            </a:extLst>
          </p:cNvPr>
          <p:cNvSpPr>
            <a:spLocks noGrp="1"/>
          </p:cNvSpPr>
          <p:nvPr>
            <p:ph type="sldNum" sz="quarter" idx="11"/>
          </p:nvPr>
        </p:nvSpPr>
        <p:spPr/>
        <p:txBody>
          <a:bodyPr/>
          <a:lstStyle/>
          <a:p>
            <a:pPr>
              <a:defRPr/>
            </a:pPr>
            <a:r>
              <a:rPr lang="en-US"/>
              <a:t>, Slide </a:t>
            </a:r>
            <a:fld id="{35AD4620-7552-4207-8973-898801ED212B}" type="slidenum">
              <a:rPr lang="en-US" smtClean="0"/>
              <a:pPr>
                <a:defRPr/>
              </a:pPr>
              <a:t>9</a:t>
            </a:fld>
            <a:endParaRPr lang="en-US" dirty="0"/>
          </a:p>
        </p:txBody>
      </p:sp>
      <p:cxnSp>
        <p:nvCxnSpPr>
          <p:cNvPr id="9" name="Straight Connector 8">
            <a:extLst>
              <a:ext uri="{FF2B5EF4-FFF2-40B4-BE49-F238E27FC236}">
                <a16:creationId xmlns:a16="http://schemas.microsoft.com/office/drawing/2014/main" id="{BFC3B5DE-5621-4749-8086-3E42C343AF23}"/>
              </a:ext>
            </a:extLst>
          </p:cNvPr>
          <p:cNvCxnSpPr/>
          <p:nvPr/>
        </p:nvCxnSpPr>
        <p:spPr>
          <a:xfrm>
            <a:off x="5068424" y="1295400"/>
            <a:ext cx="1332376" cy="0"/>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589423F4-168B-4DFC-9030-E7DAC162254A}"/>
              </a:ext>
            </a:extLst>
          </p:cNvPr>
          <p:cNvCxnSpPr/>
          <p:nvPr/>
        </p:nvCxnSpPr>
        <p:spPr>
          <a:xfrm>
            <a:off x="5068424" y="2590800"/>
            <a:ext cx="1332376" cy="0"/>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2F1BC3BA-1249-4E50-8F5D-987AB15531E0}"/>
              </a:ext>
            </a:extLst>
          </p:cNvPr>
          <p:cNvSpPr txBox="1"/>
          <p:nvPr/>
        </p:nvSpPr>
        <p:spPr>
          <a:xfrm>
            <a:off x="6553200" y="1128469"/>
            <a:ext cx="697627" cy="646331"/>
          </a:xfrm>
          <a:prstGeom prst="rect">
            <a:avLst/>
          </a:prstGeom>
          <a:noFill/>
        </p:spPr>
        <p:txBody>
          <a:bodyPr wrap="none" rtlCol="0">
            <a:spAutoFit/>
          </a:bodyPr>
          <a:lstStyle/>
          <a:p>
            <a:pPr algn="ctr"/>
            <a:r>
              <a:rPr lang="en-US" dirty="0"/>
              <a:t>9374</a:t>
            </a:r>
          </a:p>
          <a:p>
            <a:pPr algn="ctr"/>
            <a:r>
              <a:rPr lang="en-US" b="1" dirty="0"/>
              <a:t>7/2</a:t>
            </a:r>
            <a:r>
              <a:rPr lang="en-US" b="1" baseline="30000" dirty="0"/>
              <a:t>+</a:t>
            </a:r>
          </a:p>
        </p:txBody>
      </p:sp>
      <p:sp>
        <p:nvSpPr>
          <p:cNvPr id="12" name="TextBox 11">
            <a:extLst>
              <a:ext uri="{FF2B5EF4-FFF2-40B4-BE49-F238E27FC236}">
                <a16:creationId xmlns:a16="http://schemas.microsoft.com/office/drawing/2014/main" id="{D17FE3A2-5DB1-4019-8930-C00B6FCF1281}"/>
              </a:ext>
            </a:extLst>
          </p:cNvPr>
          <p:cNvSpPr txBox="1"/>
          <p:nvPr/>
        </p:nvSpPr>
        <p:spPr>
          <a:xfrm>
            <a:off x="6553199" y="2416023"/>
            <a:ext cx="697627" cy="646331"/>
          </a:xfrm>
          <a:prstGeom prst="rect">
            <a:avLst/>
          </a:prstGeom>
          <a:noFill/>
        </p:spPr>
        <p:txBody>
          <a:bodyPr wrap="none" rtlCol="0">
            <a:spAutoFit/>
          </a:bodyPr>
          <a:lstStyle/>
          <a:p>
            <a:pPr algn="ctr"/>
            <a:r>
              <a:rPr lang="en-US" dirty="0"/>
              <a:t>8762</a:t>
            </a:r>
          </a:p>
          <a:p>
            <a:pPr algn="ctr"/>
            <a:r>
              <a:rPr lang="en-US" b="1" dirty="0"/>
              <a:t>3/2</a:t>
            </a:r>
            <a:r>
              <a:rPr lang="en-US" b="1" baseline="30000" dirty="0"/>
              <a:t>+</a:t>
            </a:r>
          </a:p>
        </p:txBody>
      </p:sp>
      <p:sp>
        <p:nvSpPr>
          <p:cNvPr id="13" name="TextBox 12">
            <a:extLst>
              <a:ext uri="{FF2B5EF4-FFF2-40B4-BE49-F238E27FC236}">
                <a16:creationId xmlns:a16="http://schemas.microsoft.com/office/drawing/2014/main" id="{8B7D5205-8090-458B-A855-9B4A547C6FE0}"/>
              </a:ext>
            </a:extLst>
          </p:cNvPr>
          <p:cNvSpPr txBox="1"/>
          <p:nvPr/>
        </p:nvSpPr>
        <p:spPr>
          <a:xfrm>
            <a:off x="3868766" y="5700231"/>
            <a:ext cx="5189306" cy="369332"/>
          </a:xfrm>
          <a:prstGeom prst="rect">
            <a:avLst/>
          </a:prstGeom>
          <a:noFill/>
        </p:spPr>
        <p:txBody>
          <a:bodyPr wrap="none" rtlCol="0">
            <a:spAutoFit/>
          </a:bodyPr>
          <a:lstStyle/>
          <a:p>
            <a:r>
              <a:rPr lang="en-US" dirty="0"/>
              <a:t>Two </a:t>
            </a:r>
            <a:r>
              <a:rPr lang="en-US" baseline="30000" dirty="0"/>
              <a:t>23</a:t>
            </a:r>
            <a:r>
              <a:rPr lang="en-US" dirty="0"/>
              <a:t>Mg states in ENSDF2021 with unknown </a:t>
            </a:r>
            <a:r>
              <a:rPr lang="en-US" i="1" dirty="0"/>
              <a:t>J</a:t>
            </a:r>
            <a:r>
              <a:rPr lang="en-US" altLang="zh-CN" i="1" baseline="30000" dirty="0"/>
              <a:t>π</a:t>
            </a:r>
            <a:endParaRPr lang="en-US" i="1" baseline="30000" dirty="0"/>
          </a:p>
        </p:txBody>
      </p:sp>
    </p:spTree>
    <p:extLst>
      <p:ext uri="{BB962C8B-B14F-4D97-AF65-F5344CB8AC3E}">
        <p14:creationId xmlns:p14="http://schemas.microsoft.com/office/powerpoint/2010/main" val="14741209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2">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10_CKG FRIB no-line h">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CKG FRIB no-line h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KG FRIB no-line h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KG FRIB no-line h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KG FRIB no-line h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KG FRIB no-line h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KG FRIB no-line h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KG FRIB no-line h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CKG FRIB no-line h 8">
        <a:dk1>
          <a:srgbClr val="000000"/>
        </a:dk1>
        <a:lt1>
          <a:srgbClr val="FFFFFF"/>
        </a:lt1>
        <a:dk2>
          <a:srgbClr val="1F1DE8"/>
        </a:dk2>
        <a:lt2>
          <a:srgbClr val="007469"/>
        </a:lt2>
        <a:accent1>
          <a:srgbClr val="FC0128"/>
        </a:accent1>
        <a:accent2>
          <a:srgbClr val="CF16CE"/>
        </a:accent2>
        <a:accent3>
          <a:srgbClr val="FFFFFF"/>
        </a:accent3>
        <a:accent4>
          <a:srgbClr val="000000"/>
        </a:accent4>
        <a:accent5>
          <a:srgbClr val="FDAAAC"/>
        </a:accent5>
        <a:accent6>
          <a:srgbClr val="BB13BA"/>
        </a:accent6>
        <a:hlink>
          <a:srgbClr val="F39FD1"/>
        </a:hlink>
        <a:folHlink>
          <a:srgbClr val="7C0F5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2" id="{E6A4364E-4703-403D-9C31-05AE5BD7FCDC}" vid="{1B1787A7-ECCF-4C93-8867-39735060B32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1080</TotalTime>
  <Words>1535</Words>
  <Application>Microsoft Office PowerPoint</Application>
  <PresentationFormat>On-screen Show (4:3)</PresentationFormat>
  <Paragraphs>270</Paragraphs>
  <Slides>16</Slides>
  <Notes>5</Notes>
  <HiddenSlides>3</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-apple-system</vt:lpstr>
      <vt:lpstr>Lucida Grande</vt:lpstr>
      <vt:lpstr>Arial</vt:lpstr>
      <vt:lpstr>Calibri</vt:lpstr>
      <vt:lpstr>Calibri Light</vt:lpstr>
      <vt:lpstr>Cambria</vt:lpstr>
      <vt:lpstr>Helvetica</vt:lpstr>
      <vt:lpstr>Wingdings</vt:lpstr>
      <vt:lpstr>Office Theme</vt:lpstr>
      <vt:lpstr>Theme2</vt:lpstr>
      <vt:lpstr>E17023</vt:lpstr>
      <vt:lpstr>Key data</vt:lpstr>
      <vt:lpstr>Calibration &amp; Normalization</vt:lpstr>
      <vt:lpstr>2025GO00 23Al T1/2</vt:lpstr>
      <vt:lpstr>2025GO00 23Al(βγ)23Mg for Ex(23Mg)</vt:lpstr>
      <vt:lpstr>2025GO00 23Al(βγ)23Mg for Ex(23Mg)</vt:lpstr>
      <vt:lpstr>2025GO00 23Al(βγ)23Mg for Ex(23Mg)</vt:lpstr>
      <vt:lpstr>2025GO00 23Al(βγ)23Mg for Jπ(23Mg)</vt:lpstr>
      <vt:lpstr>2025GO00 23Al(βγ)23Mg for Jπ(23Mg)</vt:lpstr>
      <vt:lpstr>2025GO00 Iβ(23Mg) and log ft</vt:lpstr>
      <vt:lpstr>Revised Resonance Energy</vt:lpstr>
      <vt:lpstr>Decay Branching Ratio</vt:lpstr>
      <vt:lpstr>log ft and Transition Strength</vt:lpstr>
      <vt:lpstr>log ft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E17023</dc:title>
  <dc:creator>lijie sun</dc:creator>
  <cp:lastModifiedBy>lijie sun</cp:lastModifiedBy>
  <cp:revision>41</cp:revision>
  <dcterms:created xsi:type="dcterms:W3CDTF">2024-11-19T21:37:31Z</dcterms:created>
  <dcterms:modified xsi:type="dcterms:W3CDTF">2024-11-25T04:47:38Z</dcterms:modified>
</cp:coreProperties>
</file>