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1" r:id="rId2"/>
    <p:sldMasterId id="2147483690" r:id="rId3"/>
  </p:sldMasterIdLst>
  <p:sldIdLst>
    <p:sldId id="708" r:id="rId4"/>
    <p:sldId id="718" r:id="rId5"/>
    <p:sldId id="707" r:id="rId6"/>
    <p:sldId id="713" r:id="rId7"/>
    <p:sldId id="714" r:id="rId8"/>
    <p:sldId id="710" r:id="rId9"/>
    <p:sldId id="711" r:id="rId10"/>
    <p:sldId id="712" r:id="rId11"/>
    <p:sldId id="715" r:id="rId12"/>
    <p:sldId id="717" r:id="rId13"/>
    <p:sldId id="722" r:id="rId14"/>
    <p:sldId id="720" r:id="rId15"/>
    <p:sldId id="719" r:id="rId16"/>
    <p:sldId id="72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60" d="100"/>
          <a:sy n="60" d="100"/>
        </p:scale>
        <p:origin x="34" y="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pt_bkg1.png"/>
          <p:cNvPicPr>
            <a:picLocks noChangeAspect="1"/>
          </p:cNvPicPr>
          <p:nvPr/>
        </p:nvPicPr>
        <p:blipFill>
          <a:blip r:embed="rId2" cstate="print"/>
          <a:srcRect t="2948"/>
          <a:stretch>
            <a:fillRect/>
          </a:stretch>
        </p:blipFill>
        <p:spPr bwMode="auto">
          <a:xfrm>
            <a:off x="71062" y="0"/>
            <a:ext cx="9001881" cy="6655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38024" y="1238250"/>
            <a:ext cx="7489976" cy="4539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86447" tIns="43223" rIns="86447" bIns="43223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sz="2600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71938"/>
            <a:ext cx="6096000" cy="1143000"/>
          </a:xfrm>
        </p:spPr>
        <p:txBody>
          <a:bodyPr/>
          <a:lstStyle>
            <a:lvl1pPr marL="0" indent="0" algn="ctr">
              <a:buNone/>
              <a:defRPr/>
            </a:lvl1pPr>
            <a:lvl2pPr marL="432235" indent="0" algn="ctr">
              <a:buNone/>
              <a:defRPr/>
            </a:lvl2pPr>
            <a:lvl3pPr marL="864469" indent="0" algn="ctr">
              <a:buNone/>
              <a:defRPr/>
            </a:lvl3pPr>
            <a:lvl4pPr marL="1296702" indent="0" algn="ctr">
              <a:buNone/>
              <a:defRPr/>
            </a:lvl4pPr>
            <a:lvl5pPr marL="1728938" indent="0" algn="ctr">
              <a:buNone/>
              <a:defRPr/>
            </a:lvl5pPr>
            <a:lvl6pPr marL="2161172" indent="0" algn="ctr">
              <a:buNone/>
              <a:defRPr/>
            </a:lvl6pPr>
            <a:lvl7pPr marL="2593406" indent="0" algn="ctr">
              <a:buNone/>
              <a:defRPr/>
            </a:lvl7pPr>
            <a:lvl8pPr marL="3025640" indent="0" algn="ctr">
              <a:buNone/>
              <a:defRPr/>
            </a:lvl8pPr>
            <a:lvl9pPr marL="345787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3143254"/>
            <a:ext cx="9001124" cy="4866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56061" tIns="22425" rIns="56061" bIns="22425"/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152400" y="6387148"/>
            <a:ext cx="9448800" cy="348941"/>
          </a:xfrm>
          <a:prstGeom prst="rect">
            <a:avLst/>
          </a:prstGeom>
          <a:noFill/>
        </p:spPr>
        <p:txBody>
          <a:bodyPr wrap="square" lIns="86486" tIns="43243" rIns="86486" bIns="43243" rtlCol="0">
            <a:spAutoFit/>
          </a:bodyPr>
          <a:lstStyle/>
          <a:p>
            <a:pPr algn="ctr"/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This material is based upon work supported by the U.S. Department of Energy Office of Science under Cooperative Agreement DE-SC0000661, the State of Michigan and</a:t>
            </a:r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Michigan </a:t>
            </a:r>
          </a:p>
          <a:p>
            <a:pPr algn="ctr"/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 State University. </a:t>
            </a:r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Michigan State University operates FRIB as a DOE Office of Science National User Facility in support of the mission of the Office of Nuclear Physics.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11412" y="415238"/>
            <a:ext cx="2743200" cy="20999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0" y="471295"/>
            <a:ext cx="1600200" cy="204389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-152400" y="6387148"/>
            <a:ext cx="9448800" cy="348941"/>
          </a:xfrm>
          <a:prstGeom prst="rect">
            <a:avLst/>
          </a:prstGeom>
          <a:noFill/>
        </p:spPr>
        <p:txBody>
          <a:bodyPr wrap="square" lIns="86486" tIns="43243" rIns="86486" bIns="43243" rtlCol="0">
            <a:spAutoFit/>
          </a:bodyPr>
          <a:lstStyle/>
          <a:p>
            <a:pPr algn="ctr"/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This material is based upon work supported by the U.S. Department of Energy Office of Science under Cooperative Agreement DE-SC0000661, the State of Michigan and</a:t>
            </a:r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Michigan </a:t>
            </a:r>
          </a:p>
          <a:p>
            <a:pPr algn="ctr"/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 State University. </a:t>
            </a:r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Michigan State University operates FRIB as a DOE Office of Science National User Facility in support of the mission of the Office of Nuclear Physics.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011412" y="415238"/>
            <a:ext cx="2743200" cy="20999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0" y="471295"/>
            <a:ext cx="1600200" cy="2043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99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7100"/>
            <a:ext cx="8990922" cy="5027414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6200" y="285755"/>
            <a:ext cx="8991600" cy="485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35AD4620-7552-4207-8973-898801ED21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6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7100"/>
            <a:ext cx="8990922" cy="4266900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6200" y="285755"/>
            <a:ext cx="8991600" cy="485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35AD4620-7552-4207-8973-898801ED21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5447409"/>
            <a:ext cx="9144000" cy="685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6057009"/>
            <a:ext cx="9144000" cy="76200"/>
          </a:xfrm>
          <a:prstGeom prst="rect">
            <a:avLst/>
          </a:prstGeom>
          <a:solidFill>
            <a:srgbClr val="0066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sp>
        <p:nvSpPr>
          <p:cNvPr id="14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1" y="5460114"/>
            <a:ext cx="9067122" cy="584200"/>
          </a:xfrm>
        </p:spPr>
        <p:txBody>
          <a:bodyPr anchor="ctr"/>
          <a:lstStyle>
            <a:lvl1pPr marL="137099" indent="0">
              <a:spcBef>
                <a:spcPts val="0"/>
              </a:spcBef>
              <a:buNone/>
              <a:defRPr b="1" baseline="0"/>
            </a:lvl1pPr>
          </a:lstStyle>
          <a:p>
            <a:pPr lvl="0"/>
            <a:r>
              <a:rPr lang="en-US" dirty="0"/>
              <a:t>Add takeaway message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0" y="5447409"/>
            <a:ext cx="9144000" cy="685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sp>
        <p:nvSpPr>
          <p:cNvPr id="16" name="Rectangle 9"/>
          <p:cNvSpPr>
            <a:spLocks noChangeArrowheads="1"/>
          </p:cNvSpPr>
          <p:nvPr userDrawn="1"/>
        </p:nvSpPr>
        <p:spPr bwMode="auto">
          <a:xfrm>
            <a:off x="0" y="6057009"/>
            <a:ext cx="9144000" cy="76200"/>
          </a:xfrm>
          <a:prstGeom prst="rect">
            <a:avLst/>
          </a:prstGeom>
          <a:solidFill>
            <a:srgbClr val="0066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713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alf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281882"/>
            <a:ext cx="8991598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1067100"/>
            <a:ext cx="4423230" cy="5027414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4644573" y="1071569"/>
            <a:ext cx="4423227" cy="5027414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4F88C639-55E7-4D97-AC8D-4B42A67367B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336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81882"/>
            <a:ext cx="8991600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7099"/>
            <a:ext cx="8991604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76200" y="3581400"/>
            <a:ext cx="8991604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BCDB990A-6268-4898-A641-7F04AAB15E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326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r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281882"/>
            <a:ext cx="8991598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1067099"/>
            <a:ext cx="4419600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4625530" y="1067099"/>
            <a:ext cx="4442275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76206" y="3581400"/>
            <a:ext cx="4419599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25530" y="3581400"/>
            <a:ext cx="4442275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Footer Placehold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74887700-F8AD-4E75-9DA6-99EB4D2760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525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81882"/>
            <a:ext cx="8991600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CF988859-7953-4624-98C4-717249B46A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285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clean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81882"/>
            <a:ext cx="8991600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888FC917-2F4D-45AC-AA7A-EF80FFB23A8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316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pt_bkg1.png"/>
          <p:cNvPicPr>
            <a:picLocks noChangeAspect="1"/>
          </p:cNvPicPr>
          <p:nvPr/>
        </p:nvPicPr>
        <p:blipFill>
          <a:blip r:embed="rId2" cstate="print"/>
          <a:srcRect t="2948"/>
          <a:stretch>
            <a:fillRect/>
          </a:stretch>
        </p:blipFill>
        <p:spPr bwMode="auto">
          <a:xfrm>
            <a:off x="71062" y="0"/>
            <a:ext cx="9001881" cy="6655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38024" y="1238250"/>
            <a:ext cx="7489976" cy="4539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86447" tIns="43223" rIns="86447" bIns="43223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sz="2600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71938"/>
            <a:ext cx="6096000" cy="1143000"/>
          </a:xfrm>
        </p:spPr>
        <p:txBody>
          <a:bodyPr/>
          <a:lstStyle>
            <a:lvl1pPr marL="0" indent="0" algn="ctr">
              <a:buNone/>
              <a:defRPr/>
            </a:lvl1pPr>
            <a:lvl2pPr marL="432235" indent="0" algn="ctr">
              <a:buNone/>
              <a:defRPr/>
            </a:lvl2pPr>
            <a:lvl3pPr marL="864469" indent="0" algn="ctr">
              <a:buNone/>
              <a:defRPr/>
            </a:lvl3pPr>
            <a:lvl4pPr marL="1296702" indent="0" algn="ctr">
              <a:buNone/>
              <a:defRPr/>
            </a:lvl4pPr>
            <a:lvl5pPr marL="1728938" indent="0" algn="ctr">
              <a:buNone/>
              <a:defRPr/>
            </a:lvl5pPr>
            <a:lvl6pPr marL="2161172" indent="0" algn="ctr">
              <a:buNone/>
              <a:defRPr/>
            </a:lvl6pPr>
            <a:lvl7pPr marL="2593406" indent="0" algn="ctr">
              <a:buNone/>
              <a:defRPr/>
            </a:lvl7pPr>
            <a:lvl8pPr marL="3025640" indent="0" algn="ctr">
              <a:buNone/>
              <a:defRPr/>
            </a:lvl8pPr>
            <a:lvl9pPr marL="345787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3143254"/>
            <a:ext cx="9001124" cy="4866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56061" tIns="22425" rIns="56061" bIns="22425"/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152400" y="6387148"/>
            <a:ext cx="9448800" cy="348941"/>
          </a:xfrm>
          <a:prstGeom prst="rect">
            <a:avLst/>
          </a:prstGeom>
          <a:noFill/>
        </p:spPr>
        <p:txBody>
          <a:bodyPr wrap="square" lIns="86486" tIns="43243" rIns="86486" bIns="43243" rtlCol="0">
            <a:spAutoFit/>
          </a:bodyPr>
          <a:lstStyle/>
          <a:p>
            <a:pPr algn="ctr"/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This material is based upon work supported by the U.S. Department of Energy Office of Science under Cooperative Agreement DE-SC0000661, the State of Michigan and</a:t>
            </a:r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Michigan </a:t>
            </a:r>
          </a:p>
          <a:p>
            <a:pPr algn="ctr"/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 State University. </a:t>
            </a:r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Michigan State University operates FRIB as a DOE Office of Science National User Facility in support of the mission of the Office of Nuclear Physics.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11412" y="415238"/>
            <a:ext cx="2743200" cy="20999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0" y="471295"/>
            <a:ext cx="1600200" cy="204389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-152400" y="6387148"/>
            <a:ext cx="9448800" cy="348941"/>
          </a:xfrm>
          <a:prstGeom prst="rect">
            <a:avLst/>
          </a:prstGeom>
          <a:noFill/>
        </p:spPr>
        <p:txBody>
          <a:bodyPr wrap="square" lIns="86486" tIns="43243" rIns="86486" bIns="43243" rtlCol="0">
            <a:spAutoFit/>
          </a:bodyPr>
          <a:lstStyle/>
          <a:p>
            <a:pPr algn="ctr"/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This material is based upon work supported by the U.S. Department of Energy Office of Science under Cooperative Agreement DE-SC0000661, the State of Michigan and</a:t>
            </a:r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Michigan </a:t>
            </a:r>
          </a:p>
          <a:p>
            <a:pPr algn="ctr"/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 State University. </a:t>
            </a:r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Michigan State University operates FRIB as a DOE Office of Science National User Facility in support of the mission of the Office of Nuclear Physics.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011412" y="415238"/>
            <a:ext cx="2743200" cy="20999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0" y="471295"/>
            <a:ext cx="1600200" cy="2043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033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7100"/>
            <a:ext cx="8990922" cy="5027414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6200" y="285755"/>
            <a:ext cx="8991600" cy="485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35AD4620-7552-4207-8973-898801ED21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9977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7100"/>
            <a:ext cx="8990922" cy="4266900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6200" y="285755"/>
            <a:ext cx="8991600" cy="485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35AD4620-7552-4207-8973-898801ED21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5447409"/>
            <a:ext cx="9144000" cy="685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6057009"/>
            <a:ext cx="9144000" cy="76200"/>
          </a:xfrm>
          <a:prstGeom prst="rect">
            <a:avLst/>
          </a:prstGeom>
          <a:solidFill>
            <a:srgbClr val="0066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sp>
        <p:nvSpPr>
          <p:cNvPr id="14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1" y="5460114"/>
            <a:ext cx="9067122" cy="584200"/>
          </a:xfrm>
        </p:spPr>
        <p:txBody>
          <a:bodyPr anchor="ctr"/>
          <a:lstStyle>
            <a:lvl1pPr marL="137099" indent="0">
              <a:spcBef>
                <a:spcPts val="0"/>
              </a:spcBef>
              <a:buNone/>
              <a:defRPr b="1" baseline="0"/>
            </a:lvl1pPr>
          </a:lstStyle>
          <a:p>
            <a:pPr lvl="0"/>
            <a:r>
              <a:rPr lang="en-US" dirty="0"/>
              <a:t>Add takeaway message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0" y="5447409"/>
            <a:ext cx="9144000" cy="685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sp>
        <p:nvSpPr>
          <p:cNvPr id="16" name="Rectangle 9"/>
          <p:cNvSpPr>
            <a:spLocks noChangeArrowheads="1"/>
          </p:cNvSpPr>
          <p:nvPr userDrawn="1"/>
        </p:nvSpPr>
        <p:spPr bwMode="auto">
          <a:xfrm>
            <a:off x="0" y="6057009"/>
            <a:ext cx="9144000" cy="76200"/>
          </a:xfrm>
          <a:prstGeom prst="rect">
            <a:avLst/>
          </a:prstGeom>
          <a:solidFill>
            <a:srgbClr val="0066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05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7100"/>
            <a:ext cx="8990922" cy="5027414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6200" y="285755"/>
            <a:ext cx="8991600" cy="485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35AD4620-7552-4207-8973-898801ED21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2644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alf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281882"/>
            <a:ext cx="8991598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1067100"/>
            <a:ext cx="4423230" cy="5027414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4644573" y="1071569"/>
            <a:ext cx="4423227" cy="5027414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4F88C639-55E7-4D97-AC8D-4B42A67367B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9082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81882"/>
            <a:ext cx="8991600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7099"/>
            <a:ext cx="8991604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76200" y="3581400"/>
            <a:ext cx="8991604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BCDB990A-6268-4898-A641-7F04AAB15E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131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r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281882"/>
            <a:ext cx="8991598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1067099"/>
            <a:ext cx="4419600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4625530" y="1067099"/>
            <a:ext cx="4442275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76206" y="3581400"/>
            <a:ext cx="4419599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25530" y="3581400"/>
            <a:ext cx="4442275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Footer Placehold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74887700-F8AD-4E75-9DA6-99EB4D2760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8662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81882"/>
            <a:ext cx="8991600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CF988859-7953-4624-98C4-717249B46A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342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clean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81882"/>
            <a:ext cx="8991600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888FC917-2F4D-45AC-AA7A-EF80FFB23A8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3333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CB41D-1068-46CA-8574-C105835C06C7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91CBE-58B3-4A7B-83CE-852CFEE29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94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-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7100"/>
            <a:ext cx="8990922" cy="4266900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76200" y="285755"/>
            <a:ext cx="8991600" cy="485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35AD4620-7552-4207-8973-898801ED21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5447409"/>
            <a:ext cx="9144000" cy="685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6057009"/>
            <a:ext cx="9144000" cy="76200"/>
          </a:xfrm>
          <a:prstGeom prst="rect">
            <a:avLst/>
          </a:prstGeom>
          <a:solidFill>
            <a:srgbClr val="0066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sp>
        <p:nvSpPr>
          <p:cNvPr id="14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1" y="5460114"/>
            <a:ext cx="9067122" cy="584200"/>
          </a:xfrm>
        </p:spPr>
        <p:txBody>
          <a:bodyPr anchor="ctr"/>
          <a:lstStyle>
            <a:lvl1pPr marL="137099" indent="0">
              <a:spcBef>
                <a:spcPts val="0"/>
              </a:spcBef>
              <a:buNone/>
              <a:defRPr b="1" baseline="0"/>
            </a:lvl1pPr>
          </a:lstStyle>
          <a:p>
            <a:pPr lvl="0"/>
            <a:r>
              <a:rPr lang="en-US" dirty="0"/>
              <a:t>Add takeaway message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0" y="5447409"/>
            <a:ext cx="9144000" cy="6858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sp>
        <p:nvSpPr>
          <p:cNvPr id="16" name="Rectangle 9"/>
          <p:cNvSpPr>
            <a:spLocks noChangeArrowheads="1"/>
          </p:cNvSpPr>
          <p:nvPr userDrawn="1"/>
        </p:nvSpPr>
        <p:spPr bwMode="auto">
          <a:xfrm>
            <a:off x="0" y="6057009"/>
            <a:ext cx="9144000" cy="76200"/>
          </a:xfrm>
          <a:prstGeom prst="rect">
            <a:avLst/>
          </a:prstGeom>
          <a:solidFill>
            <a:srgbClr val="0066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399" tIns="45700" rIns="91399" bIns="45700" anchor="ctr"/>
          <a:lstStyle/>
          <a:p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6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alf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281882"/>
            <a:ext cx="8991598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1067100"/>
            <a:ext cx="4423230" cy="5027414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4644573" y="1071569"/>
            <a:ext cx="4423227" cy="5027414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4F88C639-55E7-4D97-AC8D-4B42A67367B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302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alf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81882"/>
            <a:ext cx="8991600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7099"/>
            <a:ext cx="8991604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76200" y="3581400"/>
            <a:ext cx="8991604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BCDB990A-6268-4898-A641-7F04AAB15E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56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r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1" y="281882"/>
            <a:ext cx="8991598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1067099"/>
            <a:ext cx="4419600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4625530" y="1067099"/>
            <a:ext cx="4442275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76206" y="3581400"/>
            <a:ext cx="4419599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25530" y="3581400"/>
            <a:ext cx="4442275" cy="2433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Footer Placehold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74887700-F8AD-4E75-9DA6-99EB4D2760D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063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81882"/>
            <a:ext cx="8991600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CF988859-7953-4624-98C4-717249B46A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32575"/>
            <a:ext cx="9137923" cy="72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47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- clean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69777" y="1320108"/>
            <a:ext cx="7864929" cy="3484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115405" y="3009305"/>
            <a:ext cx="9144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6996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81882"/>
            <a:ext cx="8991600" cy="4863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, Slide </a:t>
            </a:r>
            <a:fld id="{888FC917-2F4D-45AC-AA7A-EF80FFB23A8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502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pt_bkg1.png"/>
          <p:cNvPicPr>
            <a:picLocks noChangeAspect="1"/>
          </p:cNvPicPr>
          <p:nvPr/>
        </p:nvPicPr>
        <p:blipFill>
          <a:blip r:embed="rId2" cstate="print"/>
          <a:srcRect t="2948"/>
          <a:stretch>
            <a:fillRect/>
          </a:stretch>
        </p:blipFill>
        <p:spPr bwMode="auto">
          <a:xfrm>
            <a:off x="71062" y="0"/>
            <a:ext cx="9001881" cy="6655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38024" y="1238250"/>
            <a:ext cx="7489976" cy="4539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86447" tIns="43223" rIns="86447" bIns="43223">
            <a:spAutoFit/>
          </a:bodyPr>
          <a:lstStyle/>
          <a:p>
            <a:pPr defTabSz="456996" eaLnBrk="0" hangingPunct="0">
              <a:lnSpc>
                <a:spcPct val="90000"/>
              </a:lnSpc>
              <a:defRPr/>
            </a:pPr>
            <a:endParaRPr lang="en-US" sz="2600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524000" y="4071938"/>
            <a:ext cx="6096000" cy="1143000"/>
          </a:xfrm>
        </p:spPr>
        <p:txBody>
          <a:bodyPr/>
          <a:lstStyle>
            <a:lvl1pPr marL="0" indent="0" algn="ctr">
              <a:buNone/>
              <a:defRPr/>
            </a:lvl1pPr>
            <a:lvl2pPr marL="432235" indent="0" algn="ctr">
              <a:buNone/>
              <a:defRPr/>
            </a:lvl2pPr>
            <a:lvl3pPr marL="864469" indent="0" algn="ctr">
              <a:buNone/>
              <a:defRPr/>
            </a:lvl3pPr>
            <a:lvl4pPr marL="1296702" indent="0" algn="ctr">
              <a:buNone/>
              <a:defRPr/>
            </a:lvl4pPr>
            <a:lvl5pPr marL="1728938" indent="0" algn="ctr">
              <a:buNone/>
              <a:defRPr/>
            </a:lvl5pPr>
            <a:lvl6pPr marL="2161172" indent="0" algn="ctr">
              <a:buNone/>
              <a:defRPr/>
            </a:lvl6pPr>
            <a:lvl7pPr marL="2593406" indent="0" algn="ctr">
              <a:buNone/>
              <a:defRPr/>
            </a:lvl7pPr>
            <a:lvl8pPr marL="3025640" indent="0" algn="ctr">
              <a:buNone/>
              <a:defRPr/>
            </a:lvl8pPr>
            <a:lvl9pPr marL="345787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3143254"/>
            <a:ext cx="9001124" cy="4866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56061" tIns="22425" rIns="56061" bIns="22425"/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152400" y="6387148"/>
            <a:ext cx="9448800" cy="348941"/>
          </a:xfrm>
          <a:prstGeom prst="rect">
            <a:avLst/>
          </a:prstGeom>
          <a:noFill/>
        </p:spPr>
        <p:txBody>
          <a:bodyPr wrap="square" lIns="86486" tIns="43243" rIns="86486" bIns="43243" rtlCol="0">
            <a:spAutoFit/>
          </a:bodyPr>
          <a:lstStyle/>
          <a:p>
            <a:pPr algn="ctr"/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This material is based upon work supported by the U.S. Department of Energy Office of Science under Cooperative Agreement DE-SC0000661, the State of Michigan and</a:t>
            </a:r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Michigan </a:t>
            </a:r>
          </a:p>
          <a:p>
            <a:pPr algn="ctr"/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 State University. </a:t>
            </a:r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Michigan State University operates FRIB as a DOE Office of Science National User Facility in support of the mission of the Office of Nuclear Physics.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11412" y="415238"/>
            <a:ext cx="2743200" cy="20999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0" y="471295"/>
            <a:ext cx="1600200" cy="2043892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-152400" y="6387148"/>
            <a:ext cx="9448800" cy="348941"/>
          </a:xfrm>
          <a:prstGeom prst="rect">
            <a:avLst/>
          </a:prstGeom>
          <a:noFill/>
        </p:spPr>
        <p:txBody>
          <a:bodyPr wrap="square" lIns="86486" tIns="43243" rIns="86486" bIns="43243" rtlCol="0">
            <a:spAutoFit/>
          </a:bodyPr>
          <a:lstStyle/>
          <a:p>
            <a:pPr algn="ctr"/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This material is based upon work supported by the U.S. Department of Energy Office of Science under Cooperative Agreement DE-SC0000661, the State of Michigan and</a:t>
            </a:r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Michigan </a:t>
            </a:r>
          </a:p>
          <a:p>
            <a:pPr algn="ctr"/>
            <a:r>
              <a:rPr lang="en-US" sz="850" kern="1200" baseline="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  State University. </a:t>
            </a:r>
            <a:r>
              <a:rPr lang="en-US" sz="850" kern="1200" dirty="0">
                <a:solidFill>
                  <a:schemeClr val="tx1"/>
                </a:solidFill>
                <a:latin typeface="+mn-lt"/>
                <a:ea typeface="ヒラギノ角ゴ Pro W3"/>
                <a:cs typeface="ヒラギノ角ゴ Pro W3"/>
              </a:rPr>
              <a:t>Michigan State University operates FRIB as a DOE Office of Science National User Facility in support of the mission of the Office of Nuclear Physics.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011412" y="415238"/>
            <a:ext cx="2743200" cy="20999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0" y="471295"/>
            <a:ext cx="1600200" cy="2043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7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96" y="75904"/>
            <a:ext cx="8992810" cy="4866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6076" tIns="22431" rIns="56076" bIns="22431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96" y="1067100"/>
            <a:ext cx="8992810" cy="5027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40680" y="6356450"/>
            <a:ext cx="4241321" cy="364628"/>
          </a:xfrm>
          <a:prstGeom prst="rect">
            <a:avLst/>
          </a:prstGeom>
        </p:spPr>
        <p:txBody>
          <a:bodyPr lIns="0" tIns="45712" rIns="0" bIns="45712" anchor="b"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82000" y="6356450"/>
            <a:ext cx="762000" cy="364628"/>
          </a:xfrm>
          <a:prstGeom prst="rect">
            <a:avLst/>
          </a:prstGeom>
        </p:spPr>
        <p:txBody>
          <a:bodyPr vert="horz" wrap="square" lIns="0" tIns="45712" rIns="0" bIns="45712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90000"/>
              </a:lnSpc>
              <a:defRPr sz="1000">
                <a:solidFill>
                  <a:srgbClr val="064308"/>
                </a:solidFill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, Slide </a:t>
            </a:r>
            <a:fld id="{D30A2C6D-39BC-4576-856C-8743CF76CCF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238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</p:sldLayoutIdLst>
  <p:hf hdr="0" dt="0"/>
  <p:txStyles>
    <p:titleStyle>
      <a:lvl1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1pPr>
      <a:lvl2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2pPr>
      <a:lvl3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3pPr>
      <a:lvl4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4pPr>
      <a:lvl5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5pPr>
      <a:lvl6pPr marL="457036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6pPr>
      <a:lvl7pPr marL="914074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7pPr>
      <a:lvl8pPr marL="1371109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8pPr>
      <a:lvl9pPr marL="1828148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9pPr>
    </p:titleStyle>
    <p:bodyStyle>
      <a:lvl1pPr marL="180178" indent="-180178" algn="l" defTabSz="803293" rtl="0" eaLnBrk="1" fontAlgn="base" hangingPunct="1">
        <a:lnSpc>
          <a:spcPct val="90000"/>
        </a:lnSpc>
        <a:spcBef>
          <a:spcPts val="1206"/>
        </a:spcBef>
        <a:spcAft>
          <a:spcPct val="0"/>
        </a:spcAft>
        <a:buSzPct val="100000"/>
        <a:buFont typeface="Wingdings" pitchFamily="2" charset="2"/>
        <a:buChar char="§"/>
        <a:defRPr sz="2200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1pPr>
      <a:lvl2pPr marL="363359" indent="-151650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SzPct val="100000"/>
        <a:buFont typeface="Arial" pitchFamily="34" charset="0"/>
        <a:buChar char="•"/>
        <a:defRPr sz="2000">
          <a:solidFill>
            <a:schemeClr val="tx1"/>
          </a:solidFill>
          <a:latin typeface="Arial" charset="0"/>
          <a:ea typeface="ＭＳ Ｐゴシック" charset="-128"/>
          <a:cs typeface="ＭＳ Ｐゴシック"/>
        </a:defRPr>
      </a:lvl2pPr>
      <a:lvl3pPr marL="591584" indent="-160658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SzPct val="100000"/>
        <a:buFont typeface="Lucida Grande" charset="0"/>
        <a:buChar char="»"/>
        <a:defRPr>
          <a:solidFill>
            <a:schemeClr val="tx1"/>
          </a:solidFill>
          <a:latin typeface="Arial" charset="0"/>
          <a:ea typeface="ヒラギノ角ゴ Pro W3" pitchFamily="-111" charset="-128"/>
          <a:cs typeface="ヒラギノ角ゴ Pro W3" pitchFamily="-111" charset="-128"/>
        </a:defRPr>
      </a:lvl3pPr>
      <a:lvl4pPr marL="728219" indent="-133632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Clr>
          <a:srgbClr val="999999"/>
        </a:buClr>
        <a:buSzPct val="100000"/>
        <a:buFont typeface="Arial" pitchFamily="34" charset="0"/>
        <a:buChar char="•"/>
        <a:defRPr sz="1600">
          <a:solidFill>
            <a:schemeClr val="tx1"/>
          </a:solidFill>
          <a:latin typeface="+mn-lt"/>
          <a:ea typeface="ヒラギノ角ゴ Pro W3" pitchFamily="-111" charset="-128"/>
          <a:cs typeface="ヒラギノ角ゴ Pro W3"/>
        </a:defRPr>
      </a:lvl4pPr>
      <a:lvl5pPr marL="1002991" indent="-180178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Clr>
          <a:srgbClr val="999999"/>
        </a:buClr>
        <a:buSzPct val="100000"/>
        <a:buFont typeface="Lucida Grande" charset="0"/>
        <a:buChar char="»"/>
        <a:defRPr sz="1400">
          <a:solidFill>
            <a:schemeClr val="tx1"/>
          </a:solidFill>
          <a:latin typeface="+mn-lt"/>
          <a:ea typeface="ヒラギノ角ゴ Pro W3" pitchFamily="-111" charset="-128"/>
          <a:cs typeface="ヒラギノ角ゴ Pro W3"/>
        </a:defRPr>
      </a:lvl5pPr>
      <a:lvl6pPr marL="2223294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6pPr>
      <a:lvl7pPr marL="2680333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7pPr>
      <a:lvl8pPr marL="3137372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8pPr>
      <a:lvl9pPr marL="3594407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74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09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48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8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24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60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9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96" y="75904"/>
            <a:ext cx="8992810" cy="4866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6076" tIns="22431" rIns="56076" bIns="22431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96" y="1067100"/>
            <a:ext cx="8992810" cy="5027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40680" y="6356450"/>
            <a:ext cx="4241321" cy="364628"/>
          </a:xfrm>
          <a:prstGeom prst="rect">
            <a:avLst/>
          </a:prstGeom>
        </p:spPr>
        <p:txBody>
          <a:bodyPr lIns="0" tIns="45712" rIns="0" bIns="45712" anchor="b"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82000" y="6356450"/>
            <a:ext cx="762000" cy="364628"/>
          </a:xfrm>
          <a:prstGeom prst="rect">
            <a:avLst/>
          </a:prstGeom>
        </p:spPr>
        <p:txBody>
          <a:bodyPr vert="horz" wrap="square" lIns="0" tIns="45712" rIns="0" bIns="45712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90000"/>
              </a:lnSpc>
              <a:defRPr sz="1000">
                <a:solidFill>
                  <a:srgbClr val="064308"/>
                </a:solidFill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, Slide </a:t>
            </a:r>
            <a:fld id="{D30A2C6D-39BC-4576-856C-8743CF76CCF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65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</p:sldLayoutIdLst>
  <p:hf hdr="0" dt="0"/>
  <p:txStyles>
    <p:titleStyle>
      <a:lvl1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1pPr>
      <a:lvl2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2pPr>
      <a:lvl3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3pPr>
      <a:lvl4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4pPr>
      <a:lvl5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5pPr>
      <a:lvl6pPr marL="457036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6pPr>
      <a:lvl7pPr marL="914074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7pPr>
      <a:lvl8pPr marL="1371109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8pPr>
      <a:lvl9pPr marL="1828148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9pPr>
    </p:titleStyle>
    <p:bodyStyle>
      <a:lvl1pPr marL="180178" indent="-180178" algn="l" defTabSz="803293" rtl="0" eaLnBrk="1" fontAlgn="base" hangingPunct="1">
        <a:lnSpc>
          <a:spcPct val="90000"/>
        </a:lnSpc>
        <a:spcBef>
          <a:spcPts val="1206"/>
        </a:spcBef>
        <a:spcAft>
          <a:spcPct val="0"/>
        </a:spcAft>
        <a:buSzPct val="100000"/>
        <a:buFont typeface="Wingdings" pitchFamily="2" charset="2"/>
        <a:buChar char="§"/>
        <a:defRPr sz="2200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1pPr>
      <a:lvl2pPr marL="363359" indent="-151650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SzPct val="100000"/>
        <a:buFont typeface="Arial" pitchFamily="34" charset="0"/>
        <a:buChar char="•"/>
        <a:defRPr sz="2000">
          <a:solidFill>
            <a:schemeClr val="tx1"/>
          </a:solidFill>
          <a:latin typeface="Arial" charset="0"/>
          <a:ea typeface="ＭＳ Ｐゴシック" charset="-128"/>
          <a:cs typeface="ＭＳ Ｐゴシック"/>
        </a:defRPr>
      </a:lvl2pPr>
      <a:lvl3pPr marL="591584" indent="-160658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SzPct val="100000"/>
        <a:buFont typeface="Lucida Grande" charset="0"/>
        <a:buChar char="»"/>
        <a:defRPr>
          <a:solidFill>
            <a:schemeClr val="tx1"/>
          </a:solidFill>
          <a:latin typeface="Arial" charset="0"/>
          <a:ea typeface="ヒラギノ角ゴ Pro W3" pitchFamily="-111" charset="-128"/>
          <a:cs typeface="ヒラギノ角ゴ Pro W3" pitchFamily="-111" charset="-128"/>
        </a:defRPr>
      </a:lvl3pPr>
      <a:lvl4pPr marL="728219" indent="-133632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Clr>
          <a:srgbClr val="999999"/>
        </a:buClr>
        <a:buSzPct val="100000"/>
        <a:buFont typeface="Arial" pitchFamily="34" charset="0"/>
        <a:buChar char="•"/>
        <a:defRPr sz="1600">
          <a:solidFill>
            <a:schemeClr val="tx1"/>
          </a:solidFill>
          <a:latin typeface="+mn-lt"/>
          <a:ea typeface="ヒラギノ角ゴ Pro W3" pitchFamily="-111" charset="-128"/>
          <a:cs typeface="ヒラギノ角ゴ Pro W3"/>
        </a:defRPr>
      </a:lvl4pPr>
      <a:lvl5pPr marL="1002991" indent="-180178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Clr>
          <a:srgbClr val="999999"/>
        </a:buClr>
        <a:buSzPct val="100000"/>
        <a:buFont typeface="Lucida Grande" charset="0"/>
        <a:buChar char="»"/>
        <a:defRPr sz="1400">
          <a:solidFill>
            <a:schemeClr val="tx1"/>
          </a:solidFill>
          <a:latin typeface="+mn-lt"/>
          <a:ea typeface="ヒラギノ角ゴ Pro W3" pitchFamily="-111" charset="-128"/>
          <a:cs typeface="ヒラギノ角ゴ Pro W3"/>
        </a:defRPr>
      </a:lvl5pPr>
      <a:lvl6pPr marL="2223294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6pPr>
      <a:lvl7pPr marL="2680333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7pPr>
      <a:lvl8pPr marL="3137372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8pPr>
      <a:lvl9pPr marL="3594407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74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09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48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8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24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60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9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96" y="75904"/>
            <a:ext cx="8992810" cy="4866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6076" tIns="22431" rIns="56076" bIns="22431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96" y="1067100"/>
            <a:ext cx="8992810" cy="5027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140680" y="6356450"/>
            <a:ext cx="4241321" cy="364628"/>
          </a:xfrm>
          <a:prstGeom prst="rect">
            <a:avLst/>
          </a:prstGeom>
        </p:spPr>
        <p:txBody>
          <a:bodyPr lIns="0" tIns="45712" rIns="0" bIns="45712" anchor="b"/>
          <a:lstStyle>
            <a:lvl1pPr algn="r" eaLnBrk="0" hangingPunct="0">
              <a:lnSpc>
                <a:spcPct val="90000"/>
              </a:lnSpc>
              <a:defRPr sz="10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Nuclear Data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82000" y="6356450"/>
            <a:ext cx="762000" cy="364628"/>
          </a:xfrm>
          <a:prstGeom prst="rect">
            <a:avLst/>
          </a:prstGeom>
        </p:spPr>
        <p:txBody>
          <a:bodyPr vert="horz" wrap="square" lIns="0" tIns="45712" rIns="0" bIns="45712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90000"/>
              </a:lnSpc>
              <a:defRPr sz="1000">
                <a:solidFill>
                  <a:srgbClr val="064308"/>
                </a:solidFill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, Slide </a:t>
            </a:r>
            <a:fld id="{D30A2C6D-39BC-4576-856C-8743CF76CCF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0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</p:sldLayoutIdLst>
  <p:hf hdr="0" dt="0"/>
  <p:txStyles>
    <p:titleStyle>
      <a:lvl1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1pPr>
      <a:lvl2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2pPr>
      <a:lvl3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3pPr>
      <a:lvl4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4pPr>
      <a:lvl5pPr algn="ctr" defTabSz="803293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5pPr>
      <a:lvl6pPr marL="457036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6pPr>
      <a:lvl7pPr marL="914074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7pPr>
      <a:lvl8pPr marL="1371109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8pPr>
      <a:lvl9pPr marL="1828148" algn="ctr" defTabSz="807750" rtl="0" eaLnBrk="1" fontAlgn="base" hangingPunct="1">
        <a:lnSpc>
          <a:spcPct val="88000"/>
        </a:lnSpc>
        <a:spcBef>
          <a:spcPct val="0"/>
        </a:spcBef>
        <a:spcAft>
          <a:spcPct val="0"/>
        </a:spcAft>
        <a:defRPr sz="3200" b="1">
          <a:solidFill>
            <a:srgbClr val="064308"/>
          </a:solidFill>
          <a:latin typeface="Arial" charset="0"/>
          <a:ea typeface="Arial" charset="0"/>
          <a:cs typeface="Arial" charset="0"/>
        </a:defRPr>
      </a:lvl9pPr>
    </p:titleStyle>
    <p:bodyStyle>
      <a:lvl1pPr marL="180178" indent="-180178" algn="l" defTabSz="803293" rtl="0" eaLnBrk="1" fontAlgn="base" hangingPunct="1">
        <a:lnSpc>
          <a:spcPct val="90000"/>
        </a:lnSpc>
        <a:spcBef>
          <a:spcPts val="1206"/>
        </a:spcBef>
        <a:spcAft>
          <a:spcPct val="0"/>
        </a:spcAft>
        <a:buSzPct val="100000"/>
        <a:buFont typeface="Wingdings" pitchFamily="2" charset="2"/>
        <a:buChar char="§"/>
        <a:defRPr sz="2200">
          <a:solidFill>
            <a:srgbClr val="064308"/>
          </a:solidFill>
          <a:latin typeface="Arial" charset="0"/>
          <a:ea typeface="ＭＳ Ｐゴシック" pitchFamily="-65" charset="-128"/>
          <a:cs typeface="ＭＳ Ｐゴシック" pitchFamily="-65" charset="-128"/>
        </a:defRPr>
      </a:lvl1pPr>
      <a:lvl2pPr marL="363359" indent="-151650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SzPct val="100000"/>
        <a:buFont typeface="Arial" pitchFamily="34" charset="0"/>
        <a:buChar char="•"/>
        <a:defRPr sz="2000">
          <a:solidFill>
            <a:schemeClr val="tx1"/>
          </a:solidFill>
          <a:latin typeface="Arial" charset="0"/>
          <a:ea typeface="ＭＳ Ｐゴシック" charset="-128"/>
          <a:cs typeface="ＭＳ Ｐゴシック"/>
        </a:defRPr>
      </a:lvl2pPr>
      <a:lvl3pPr marL="591584" indent="-160658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SzPct val="100000"/>
        <a:buFont typeface="Lucida Grande" charset="0"/>
        <a:buChar char="»"/>
        <a:defRPr>
          <a:solidFill>
            <a:schemeClr val="tx1"/>
          </a:solidFill>
          <a:latin typeface="Arial" charset="0"/>
          <a:ea typeface="ヒラギノ角ゴ Pro W3" pitchFamily="-111" charset="-128"/>
          <a:cs typeface="ヒラギノ角ゴ Pro W3" pitchFamily="-111" charset="-128"/>
        </a:defRPr>
      </a:lvl3pPr>
      <a:lvl4pPr marL="728219" indent="-133632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Clr>
          <a:srgbClr val="999999"/>
        </a:buClr>
        <a:buSzPct val="100000"/>
        <a:buFont typeface="Arial" pitchFamily="34" charset="0"/>
        <a:buChar char="•"/>
        <a:defRPr sz="1600">
          <a:solidFill>
            <a:schemeClr val="tx1"/>
          </a:solidFill>
          <a:latin typeface="+mn-lt"/>
          <a:ea typeface="ヒラギノ角ゴ Pro W3" pitchFamily="-111" charset="-128"/>
          <a:cs typeface="ヒラギノ角ゴ Pro W3"/>
        </a:defRPr>
      </a:lvl4pPr>
      <a:lvl5pPr marL="1002991" indent="-180178" algn="l" defTabSz="803293" rtl="0" eaLnBrk="1" fontAlgn="base" hangingPunct="1">
        <a:lnSpc>
          <a:spcPct val="90000"/>
        </a:lnSpc>
        <a:spcBef>
          <a:spcPts val="201"/>
        </a:spcBef>
        <a:spcAft>
          <a:spcPct val="0"/>
        </a:spcAft>
        <a:buClr>
          <a:srgbClr val="999999"/>
        </a:buClr>
        <a:buSzPct val="100000"/>
        <a:buFont typeface="Lucida Grande" charset="0"/>
        <a:buChar char="»"/>
        <a:defRPr sz="1400">
          <a:solidFill>
            <a:schemeClr val="tx1"/>
          </a:solidFill>
          <a:latin typeface="+mn-lt"/>
          <a:ea typeface="ヒラギノ角ゴ Pro W3" pitchFamily="-111" charset="-128"/>
          <a:cs typeface="ヒラギノ角ゴ Pro W3"/>
        </a:defRPr>
      </a:lvl5pPr>
      <a:lvl6pPr marL="2223294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6pPr>
      <a:lvl7pPr marL="2680333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7pPr>
      <a:lvl8pPr marL="3137372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8pPr>
      <a:lvl9pPr marL="3594407" indent="-150759" algn="l" defTabSz="807750" rtl="0" eaLnBrk="1" fontAlgn="base" hangingPunct="1">
        <a:lnSpc>
          <a:spcPct val="90000"/>
        </a:lnSpc>
        <a:spcBef>
          <a:spcPct val="10000"/>
        </a:spcBef>
        <a:spcAft>
          <a:spcPct val="0"/>
        </a:spcAft>
        <a:buSzPct val="100000"/>
        <a:buChar char="–"/>
        <a:defRPr sz="1300">
          <a:solidFill>
            <a:schemeClr val="tx1"/>
          </a:solidFill>
          <a:latin typeface="Helvetica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74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09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48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8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24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60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96" algn="l" defTabSz="9140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IAEA-NSDDNetwork/RadiationReport" TargetMode="Externa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host.frib.msu.edu/pxct/lib/exe/fetch.php?media=logft_2025bu00_31s.pdf" TargetMode="External"/><Relationship Id="rId2" Type="http://schemas.openxmlformats.org/officeDocument/2006/relationships/hyperlink" Target="https://wikihost.frib.msu.edu/pxct/lib/exe/fetch.php?media=output_2025bu00_30p.pdf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103/PhysRevC.76.015803" TargetMode="Externa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2C12A-DCB6-4F2C-97C4-133FF7246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71422"/>
            <a:ext cx="7772400" cy="1128674"/>
          </a:xfrm>
        </p:spPr>
        <p:txBody>
          <a:bodyPr/>
          <a:lstStyle/>
          <a:p>
            <a:r>
              <a:rPr lang="en-US" altLang="zh-CN" sz="4000" b="0" baseline="30000" dirty="0"/>
              <a:t>31</a:t>
            </a:r>
            <a:r>
              <a:rPr lang="en-US" altLang="zh-CN" sz="4000" b="0" dirty="0"/>
              <a:t>Cl decay with GADGET-I</a:t>
            </a:r>
            <a:br>
              <a:rPr lang="en-US" altLang="zh-CN" sz="4000" b="0" dirty="0"/>
            </a:br>
            <a:r>
              <a:rPr lang="en-US" altLang="zh-CN" sz="4000" b="0" dirty="0"/>
              <a:t>(E17024)</a:t>
            </a:r>
            <a:endParaRPr lang="en-US" sz="4000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DAA34-1AA0-40C9-88EA-14EC0CD87C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2025Bu00</a:t>
            </a:r>
          </a:p>
          <a:p>
            <a:r>
              <a:rPr lang="en-US" sz="1800" dirty="0"/>
              <a:t>31Cl EC DECAY:XUNDL-22</a:t>
            </a:r>
          </a:p>
          <a:p>
            <a:r>
              <a:rPr lang="en-US" sz="1800" dirty="0"/>
              <a:t>31Cl ECP DECAY:XUNDL-6</a:t>
            </a:r>
          </a:p>
        </p:txBody>
      </p:sp>
    </p:spTree>
    <p:extLst>
      <p:ext uri="{BB962C8B-B14F-4D97-AF65-F5344CB8AC3E}">
        <p14:creationId xmlns:p14="http://schemas.microsoft.com/office/powerpoint/2010/main" val="4164812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47745D-59D5-43A8-8676-6DEDE5ABB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CN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  <a:r>
              <a:rPr lang="en-US" altLang="zh-CN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This observation could be simply be attributed to the large systematic uncertainties associated with detecting high-energy protons in the GADGET system."</a:t>
            </a:r>
            <a:endParaRPr lang="en-US" altLang="zh-CN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could be simply be </a:t>
            </a:r>
            <a:r>
              <a:rPr lang="zh-CN" alt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→ 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could simply be</a:t>
            </a:r>
          </a:p>
          <a:p>
            <a:pPr marL="182880" indent="0" algn="just">
              <a:buNone/>
            </a:pPr>
            <a:endParaRPr lang="en-US" sz="2000" dirty="0">
              <a:solidFill>
                <a:srgbClr val="0033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-182880" algn="just"/>
            <a:r>
              <a:rPr lang="en-US" altLang="zh-CN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"T</a:t>
            </a:r>
            <a:r>
              <a:rPr lang="en-US" altLang="zh-CN" sz="2000" i="1" kern="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 9328-keV state where we see the largest jump in B(GT)."</a:t>
            </a:r>
          </a:p>
          <a:p>
            <a:pPr marL="182880" indent="0" algn="just">
              <a:buNone/>
            </a:pPr>
            <a:r>
              <a:rPr lang="en-US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US" sz="2000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r>
              <a:rPr lang="en-US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(GT) value at 9328 keV may need to be revised.</a:t>
            </a:r>
          </a:p>
          <a:p>
            <a:pPr marL="182880" indent="0" algn="just">
              <a:buNone/>
            </a:pPr>
            <a:r>
              <a:rPr lang="en-US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Please refer to the next slide for more information.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4ABFDA-F7F6-444F-8C76-D3728875B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</a:t>
            </a:r>
            <a:r>
              <a:rPr lang="en-US" altLang="zh-CN" dirty="0"/>
              <a:t>for page 12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6231D-A7D2-4984-9648-5A188619A5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1FCE42-9BB2-47E5-9FA5-DF1CA9A38D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3122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D0C1F87-974D-40AE-9652-FA17233C1D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42081" b="1"/>
          <a:stretch/>
        </p:blipFill>
        <p:spPr>
          <a:xfrm>
            <a:off x="9832" y="2395451"/>
            <a:ext cx="8321040" cy="124920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ACCB4A8-23AA-49BB-A5CF-9D2811F3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</a:t>
            </a:r>
            <a:r>
              <a:rPr lang="en-US" altLang="zh-CN" dirty="0"/>
              <a:t>for Table I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EF1C23-63AC-4A89-92E3-574277F464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CE0106-99DD-47C3-9826-7458204139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8B25829-8060-406E-9C6C-35D89CE4E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54614"/>
            <a:ext cx="8321040" cy="6713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54A6259-7B6B-4A24-B5DA-3FE5AE7651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743168"/>
            <a:ext cx="8321040" cy="654743"/>
          </a:xfrm>
          <a:prstGeom prst="rect">
            <a:avLst/>
          </a:prstGeom>
        </p:spPr>
      </p:pic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B3D85EF1-1535-4F5A-9087-4EAA0E139C13}"/>
              </a:ext>
            </a:extLst>
          </p:cNvPr>
          <p:cNvSpPr txBox="1">
            <a:spLocks/>
          </p:cNvSpPr>
          <p:nvPr/>
        </p:nvSpPr>
        <p:spPr bwMode="auto">
          <a:xfrm>
            <a:off x="76200" y="3795250"/>
            <a:ext cx="8990922" cy="1728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178" indent="-180178" algn="l" defTabSz="803293" rtl="0" eaLnBrk="1" fontAlgn="base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SzPct val="100000"/>
              <a:buFont typeface="Wingdings" pitchFamily="2" charset="2"/>
              <a:buChar char="§"/>
              <a:defRPr sz="2200">
                <a:solidFill>
                  <a:srgbClr val="064308"/>
                </a:solidFill>
                <a:latin typeface="Arial" charset="0"/>
                <a:ea typeface="ＭＳ Ｐゴシック" pitchFamily="-65" charset="-128"/>
                <a:cs typeface="ＭＳ Ｐゴシック" pitchFamily="-65" charset="-128"/>
              </a:defRPr>
            </a:lvl1pPr>
            <a:lvl2pPr marL="363359" indent="-151650" algn="l" defTabSz="803293" rtl="0" eaLnBrk="1" fontAlgn="base" hangingPunct="1">
              <a:lnSpc>
                <a:spcPct val="90000"/>
              </a:lnSpc>
              <a:spcBef>
                <a:spcPts val="201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/>
              </a:defRPr>
            </a:lvl2pPr>
            <a:lvl3pPr marL="591584" indent="-160658" algn="l" defTabSz="803293" rtl="0" eaLnBrk="1" fontAlgn="base" hangingPunct="1">
              <a:lnSpc>
                <a:spcPct val="90000"/>
              </a:lnSpc>
              <a:spcBef>
                <a:spcPts val="201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1800">
                <a:solidFill>
                  <a:schemeClr val="tx1"/>
                </a:solidFill>
                <a:latin typeface="Arial" charset="0"/>
                <a:ea typeface="ヒラギノ角ゴ Pro W3" pitchFamily="-111" charset="-128"/>
                <a:cs typeface="ヒラギノ角ゴ Pro W3" pitchFamily="-111" charset="-128"/>
              </a:defRPr>
            </a:lvl3pPr>
            <a:lvl4pPr marL="728219" indent="-133632" algn="l" defTabSz="803293" rtl="0" eaLnBrk="1" fontAlgn="base" hangingPunct="1">
              <a:lnSpc>
                <a:spcPct val="90000"/>
              </a:lnSpc>
              <a:spcBef>
                <a:spcPts val="201"/>
              </a:spcBef>
              <a:spcAft>
                <a:spcPct val="0"/>
              </a:spcAft>
              <a:buClr>
                <a:srgbClr val="999999"/>
              </a:buClr>
              <a:buSzPct val="100000"/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ヒラギノ角ゴ Pro W3" pitchFamily="-111" charset="-128"/>
                <a:cs typeface="ヒラギノ角ゴ Pro W3"/>
              </a:defRPr>
            </a:lvl4pPr>
            <a:lvl5pPr marL="1002991" indent="-180178" algn="l" defTabSz="803293" rtl="0" eaLnBrk="1" fontAlgn="base" hangingPunct="1">
              <a:lnSpc>
                <a:spcPct val="90000"/>
              </a:lnSpc>
              <a:spcBef>
                <a:spcPts val="201"/>
              </a:spcBef>
              <a:spcAft>
                <a:spcPct val="0"/>
              </a:spcAft>
              <a:buClr>
                <a:srgbClr val="999999"/>
              </a:buClr>
              <a:buSzPct val="100000"/>
              <a:buFont typeface="Lucida Grande" charset="0"/>
              <a:buChar char="»"/>
              <a:defRPr sz="1400">
                <a:solidFill>
                  <a:schemeClr val="tx1"/>
                </a:solidFill>
                <a:latin typeface="+mn-lt"/>
                <a:ea typeface="ヒラギノ角ゴ Pro W3" pitchFamily="-111" charset="-128"/>
                <a:cs typeface="ヒラギノ角ゴ Pro W3"/>
              </a:defRPr>
            </a:lvl5pPr>
            <a:lvl6pPr marL="2223294" indent="-150759" algn="l" defTabSz="807750" rtl="0" eaLnBrk="1" fontAlgn="base" hangingPunct="1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Char char="–"/>
              <a:defRPr sz="1300">
                <a:solidFill>
                  <a:schemeClr val="tx1"/>
                </a:solidFill>
                <a:latin typeface="Helvetica" charset="0"/>
                <a:ea typeface="+mn-ea"/>
                <a:cs typeface="+mn-cs"/>
              </a:defRPr>
            </a:lvl6pPr>
            <a:lvl7pPr marL="2680333" indent="-150759" algn="l" defTabSz="807750" rtl="0" eaLnBrk="1" fontAlgn="base" hangingPunct="1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Char char="–"/>
              <a:defRPr sz="1300">
                <a:solidFill>
                  <a:schemeClr val="tx1"/>
                </a:solidFill>
                <a:latin typeface="Helvetica" charset="0"/>
                <a:ea typeface="+mn-ea"/>
                <a:cs typeface="+mn-cs"/>
              </a:defRPr>
            </a:lvl7pPr>
            <a:lvl8pPr marL="3137372" indent="-150759" algn="l" defTabSz="807750" rtl="0" eaLnBrk="1" fontAlgn="base" hangingPunct="1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Char char="–"/>
              <a:defRPr sz="1300">
                <a:solidFill>
                  <a:schemeClr val="tx1"/>
                </a:solidFill>
                <a:latin typeface="Helvetica" charset="0"/>
                <a:ea typeface="+mn-ea"/>
                <a:cs typeface="+mn-cs"/>
              </a:defRPr>
            </a:lvl8pPr>
            <a:lvl9pPr marL="3594407" indent="-150759" algn="l" defTabSz="807750" rtl="0" eaLnBrk="1" fontAlgn="base" hangingPunct="1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Char char="–"/>
              <a:defRPr sz="1300">
                <a:solidFill>
                  <a:schemeClr val="tx1"/>
                </a:solidFill>
                <a:latin typeface="Helvetica" charset="0"/>
                <a:ea typeface="+mn-ea"/>
                <a:cs typeface="+mn-cs"/>
              </a:defRPr>
            </a:lvl9pPr>
          </a:lstStyle>
          <a:p>
            <a:pPr marL="182880" marR="0" lvl="0" indent="0" algn="just" defTabSz="803293" rtl="0" eaLnBrk="1" fontAlgn="base" latinLnBrk="0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zh-CN" sz="2000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kumimoji="0" lang="en-US" altLang="zh-CN" sz="2000" b="0" i="0" u="none" strike="noStrike" kern="0" cap="none" spc="0" normalizeH="0" baseline="-2500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rel</a:t>
            </a:r>
            <a:r>
              <a:rPr kumimoji="0" lang="en-US" altLang="zh-CN" sz="2000" b="0" i="0" u="none" strike="noStrike" kern="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* 0.0131 = </a:t>
            </a:r>
            <a:r>
              <a:rPr kumimoji="0" lang="en-US" sz="2000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kumimoji="0" lang="en-US" sz="2000" b="0" i="0" u="none" strike="noStrike" kern="0" cap="none" spc="0" normalizeH="0" baseline="-2500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abs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seems true for all but two states.</a:t>
            </a:r>
          </a:p>
          <a:p>
            <a:pPr marL="182880" marR="0" lvl="0" indent="0" algn="just" defTabSz="803293" rtl="0" eaLnBrk="1" fontAlgn="base" latinLnBrk="0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8557-keV state: </a:t>
            </a:r>
            <a:r>
              <a:rPr kumimoji="0" lang="en-US" altLang="zh-CN" sz="2000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kumimoji="0" lang="en-US" altLang="zh-CN" sz="2000" b="0" i="0" u="none" strike="noStrike" kern="0" cap="none" spc="0" normalizeH="0" baseline="-2500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rel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(0.33+0.8)=1.13,</a:t>
            </a: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*0.0131=0.015, </a:t>
            </a:r>
            <a:r>
              <a:rPr kumimoji="0" lang="en-US" altLang="zh-CN" sz="2000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kumimoji="0" lang="en-US" altLang="zh-CN" sz="2000" b="0" i="0" u="none" strike="noStrike" kern="0" cap="none" spc="0" normalizeH="0" baseline="-2500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abs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= 0.015, good.</a:t>
            </a:r>
            <a:endParaRPr kumimoji="0" lang="en-US" altLang="zh-CN" sz="2000" b="0" i="0" u="none" strike="noStrike" kern="0" cap="none" spc="0" normalizeH="0" baseline="-2500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marR="0" lvl="0" indent="0" algn="just" defTabSz="803293" rtl="0" eaLnBrk="1" fontAlgn="base" latinLnBrk="0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9238-keV state: </a:t>
            </a:r>
            <a:r>
              <a:rPr kumimoji="0" lang="en-US" altLang="zh-CN" sz="2000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kumimoji="0" lang="en-US" altLang="zh-CN" sz="2000" b="0" i="0" u="none" strike="noStrike" kern="0" cap="none" spc="0" normalizeH="0" baseline="-2500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rel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(0.38+0.8)=1.18, *0.0131=0.015, </a:t>
            </a:r>
            <a:r>
              <a:rPr kumimoji="0" lang="en-US" altLang="zh-CN" sz="2000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kumimoji="0" lang="en-US" altLang="zh-CN" sz="2000" b="0" i="0" u="none" strike="noStrike" kern="0" cap="none" spc="0" normalizeH="0" baseline="-2500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abs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= 0.005, ?</a:t>
            </a:r>
          </a:p>
          <a:p>
            <a:pPr marL="182880" marR="0" lvl="0" indent="0" algn="just" defTabSz="803293" rtl="0" eaLnBrk="1" fontAlgn="base" latinLnBrk="0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9328-keV state: </a:t>
            </a:r>
            <a:r>
              <a:rPr kumimoji="0" lang="en-US" altLang="zh-CN" sz="2000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kumimoji="0" lang="en-US" altLang="zh-CN" sz="2000" b="0" i="0" u="none" strike="noStrike" kern="0" cap="none" spc="0" normalizeH="0" baseline="-2500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rel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(0.31+1.0)=1.31, *0.0131=0.017, </a:t>
            </a:r>
            <a:r>
              <a:rPr kumimoji="0" lang="en-US" altLang="zh-CN" sz="2000" b="0" i="1" u="none" strike="noStrike" kern="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kumimoji="0" lang="en-US" altLang="zh-CN" sz="2000" b="0" i="0" u="none" strike="noStrike" kern="0" cap="none" spc="0" normalizeH="0" baseline="-2500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abs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= 0.027, ?</a:t>
            </a:r>
          </a:p>
        </p:txBody>
      </p:sp>
    </p:spTree>
    <p:extLst>
      <p:ext uri="{BB962C8B-B14F-4D97-AF65-F5344CB8AC3E}">
        <p14:creationId xmlns:p14="http://schemas.microsoft.com/office/powerpoint/2010/main" val="640516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ACCB4A8-23AA-49BB-A5CF-9D2811F3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</a:t>
            </a:r>
            <a:r>
              <a:rPr lang="en-US" altLang="zh-CN" dirty="0"/>
              <a:t>for Table I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EF1C23-63AC-4A89-92E3-574277F464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CE0106-99DD-47C3-9826-7458204139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8B25829-8060-406E-9C6C-35D89CE4E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54614"/>
            <a:ext cx="8321040" cy="6713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54A6259-7B6B-4A24-B5DA-3FE5AE7651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43168"/>
            <a:ext cx="8321040" cy="654743"/>
          </a:xfrm>
          <a:prstGeom prst="rect">
            <a:avLst/>
          </a:prstGeom>
        </p:spPr>
      </p:pic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B3D85EF1-1535-4F5A-9087-4EAA0E139C13}"/>
              </a:ext>
            </a:extLst>
          </p:cNvPr>
          <p:cNvSpPr txBox="1">
            <a:spLocks/>
          </p:cNvSpPr>
          <p:nvPr/>
        </p:nvSpPr>
        <p:spPr bwMode="auto">
          <a:xfrm>
            <a:off x="76878" y="2564503"/>
            <a:ext cx="8990922" cy="3330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80178" indent="-180178" algn="l" defTabSz="803293" rtl="0" eaLnBrk="1" fontAlgn="base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SzPct val="100000"/>
              <a:buFont typeface="Wingdings" pitchFamily="2" charset="2"/>
              <a:buChar char="§"/>
              <a:defRPr sz="2200">
                <a:solidFill>
                  <a:srgbClr val="064308"/>
                </a:solidFill>
                <a:latin typeface="Arial" charset="0"/>
                <a:ea typeface="ＭＳ Ｐゴシック" pitchFamily="-65" charset="-128"/>
                <a:cs typeface="ＭＳ Ｐゴシック" pitchFamily="-65" charset="-128"/>
              </a:defRPr>
            </a:lvl1pPr>
            <a:lvl2pPr marL="363359" indent="-151650" algn="l" defTabSz="803293" rtl="0" eaLnBrk="1" fontAlgn="base" hangingPunct="1">
              <a:lnSpc>
                <a:spcPct val="90000"/>
              </a:lnSpc>
              <a:spcBef>
                <a:spcPts val="201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/>
              </a:defRPr>
            </a:lvl2pPr>
            <a:lvl3pPr marL="591584" indent="-160658" algn="l" defTabSz="803293" rtl="0" eaLnBrk="1" fontAlgn="base" hangingPunct="1">
              <a:lnSpc>
                <a:spcPct val="90000"/>
              </a:lnSpc>
              <a:spcBef>
                <a:spcPts val="201"/>
              </a:spcBef>
              <a:spcAft>
                <a:spcPct val="0"/>
              </a:spcAft>
              <a:buSzPct val="100000"/>
              <a:buFont typeface="Lucida Grande" charset="0"/>
              <a:buChar char="»"/>
              <a:defRPr sz="1800">
                <a:solidFill>
                  <a:schemeClr val="tx1"/>
                </a:solidFill>
                <a:latin typeface="Arial" charset="0"/>
                <a:ea typeface="ヒラギノ角ゴ Pro W3" pitchFamily="-111" charset="-128"/>
                <a:cs typeface="ヒラギノ角ゴ Pro W3" pitchFamily="-111" charset="-128"/>
              </a:defRPr>
            </a:lvl3pPr>
            <a:lvl4pPr marL="728219" indent="-133632" algn="l" defTabSz="803293" rtl="0" eaLnBrk="1" fontAlgn="base" hangingPunct="1">
              <a:lnSpc>
                <a:spcPct val="90000"/>
              </a:lnSpc>
              <a:spcBef>
                <a:spcPts val="201"/>
              </a:spcBef>
              <a:spcAft>
                <a:spcPct val="0"/>
              </a:spcAft>
              <a:buClr>
                <a:srgbClr val="999999"/>
              </a:buClr>
              <a:buSzPct val="100000"/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ヒラギノ角ゴ Pro W3" pitchFamily="-111" charset="-128"/>
                <a:cs typeface="ヒラギノ角ゴ Pro W3"/>
              </a:defRPr>
            </a:lvl4pPr>
            <a:lvl5pPr marL="1002991" indent="-180178" algn="l" defTabSz="803293" rtl="0" eaLnBrk="1" fontAlgn="base" hangingPunct="1">
              <a:lnSpc>
                <a:spcPct val="90000"/>
              </a:lnSpc>
              <a:spcBef>
                <a:spcPts val="201"/>
              </a:spcBef>
              <a:spcAft>
                <a:spcPct val="0"/>
              </a:spcAft>
              <a:buClr>
                <a:srgbClr val="999999"/>
              </a:buClr>
              <a:buSzPct val="100000"/>
              <a:buFont typeface="Lucida Grande" charset="0"/>
              <a:buChar char="»"/>
              <a:defRPr sz="1400">
                <a:solidFill>
                  <a:schemeClr val="tx1"/>
                </a:solidFill>
                <a:latin typeface="+mn-lt"/>
                <a:ea typeface="ヒラギノ角ゴ Pro W3" pitchFamily="-111" charset="-128"/>
                <a:cs typeface="ヒラギノ角ゴ Pro W3"/>
              </a:defRPr>
            </a:lvl5pPr>
            <a:lvl6pPr marL="2223294" indent="-150759" algn="l" defTabSz="807750" rtl="0" eaLnBrk="1" fontAlgn="base" hangingPunct="1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Char char="–"/>
              <a:defRPr sz="1300">
                <a:solidFill>
                  <a:schemeClr val="tx1"/>
                </a:solidFill>
                <a:latin typeface="Helvetica" charset="0"/>
                <a:ea typeface="+mn-ea"/>
                <a:cs typeface="+mn-cs"/>
              </a:defRPr>
            </a:lvl6pPr>
            <a:lvl7pPr marL="2680333" indent="-150759" algn="l" defTabSz="807750" rtl="0" eaLnBrk="1" fontAlgn="base" hangingPunct="1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Char char="–"/>
              <a:defRPr sz="1300">
                <a:solidFill>
                  <a:schemeClr val="tx1"/>
                </a:solidFill>
                <a:latin typeface="Helvetica" charset="0"/>
                <a:ea typeface="+mn-ea"/>
                <a:cs typeface="+mn-cs"/>
              </a:defRPr>
            </a:lvl7pPr>
            <a:lvl8pPr marL="3137372" indent="-150759" algn="l" defTabSz="807750" rtl="0" eaLnBrk="1" fontAlgn="base" hangingPunct="1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Char char="–"/>
              <a:defRPr sz="1300">
                <a:solidFill>
                  <a:schemeClr val="tx1"/>
                </a:solidFill>
                <a:latin typeface="Helvetica" charset="0"/>
                <a:ea typeface="+mn-ea"/>
                <a:cs typeface="+mn-cs"/>
              </a:defRPr>
            </a:lvl8pPr>
            <a:lvl9pPr marL="3594407" indent="-150759" algn="l" defTabSz="807750" rtl="0" eaLnBrk="1" fontAlgn="base" hangingPunct="1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Char char="–"/>
              <a:defRPr sz="1300">
                <a:solidFill>
                  <a:schemeClr val="tx1"/>
                </a:solidFill>
                <a:latin typeface="Helvetica" charset="0"/>
                <a:ea typeface="+mn-ea"/>
                <a:cs typeface="+mn-cs"/>
              </a:defRPr>
            </a:lvl9pPr>
          </a:lstStyle>
          <a:p>
            <a:pPr marL="182880" marR="0" lvl="0" indent="0" algn="just" defTabSz="803293" rtl="0" eaLnBrk="1" fontAlgn="base" latinLnBrk="0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 From </a:t>
            </a:r>
            <a:r>
              <a:rPr kumimoji="0" lang="en-US" altLang="zh-CN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kumimoji="0" lang="en-US" altLang="zh-CN" sz="2000" b="0" i="1" u="none" strike="noStrike" kern="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= 973(3) keV, we get </a:t>
            </a:r>
            <a:r>
              <a:rPr kumimoji="0" lang="en-US" altLang="zh-CN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kumimoji="0" lang="en-US" altLang="zh-CN" sz="2000" b="0" i="1" u="none" strike="noStrike" kern="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x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= 8558(3) keV</a:t>
            </a:r>
          </a:p>
          <a:p>
            <a:pPr marL="182880" marR="0" lvl="0" indent="0" algn="just" defTabSz="803293" rtl="0" eaLnBrk="1" fontAlgn="base" latinLnBrk="0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From </a:t>
            </a:r>
            <a:r>
              <a:rPr kumimoji="0" lang="en-US" altLang="zh-CN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kumimoji="0" lang="en-US" altLang="zh-CN" sz="2000" b="0" i="1" u="none" strike="noStrike" kern="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= 1715(4) keV, we get </a:t>
            </a:r>
            <a:r>
              <a:rPr kumimoji="0" lang="en-US" altLang="zh-CN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kumimoji="0" lang="en-US" altLang="zh-CN" sz="2000" b="0" i="1" u="none" strike="noStrike" kern="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x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= 8554(4) keV</a:t>
            </a:r>
          </a:p>
          <a:p>
            <a:pPr marL="182880" marR="0" lvl="0" indent="0" algn="just" defTabSz="803293" rtl="0" eaLnBrk="1" fontAlgn="base" latinLnBrk="0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Standard weighted average calculation gives </a:t>
            </a:r>
            <a:r>
              <a:rPr kumimoji="0" lang="en-US" altLang="zh-CN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kumimoji="0" lang="en-US" altLang="zh-CN" sz="2000" b="0" i="1" u="none" strike="noStrike" kern="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x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= 8557(2) keV.</a:t>
            </a:r>
          </a:p>
          <a:p>
            <a:pPr marL="182880" marR="0" lvl="0" indent="0" algn="just" defTabSz="803293" rtl="0" eaLnBrk="1" fontAlgn="base" latinLnBrk="0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If the (3) and (4) are statistical uncertainties, obtaining a (2) for </a:t>
            </a:r>
            <a:r>
              <a:rPr kumimoji="0" lang="en-US" altLang="zh-CN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kumimoji="0" lang="en-US" altLang="zh-CN" sz="2000" b="0" i="1" u="none" strike="noStrike" kern="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makes sense.</a:t>
            </a:r>
          </a:p>
          <a:p>
            <a:pPr marL="182880" marR="0" lvl="0" indent="0" algn="just" defTabSz="803293" rtl="0" eaLnBrk="1" fontAlgn="base" latinLnBrk="0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However, the uncertainties of </a:t>
            </a:r>
            <a:r>
              <a:rPr kumimoji="0" lang="en-US" altLang="zh-CN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kumimoji="0" lang="en-US" altLang="zh-CN" sz="2000" b="0" i="1" u="none" strike="noStrike" kern="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in this case are primarily systematic uncertainties.</a:t>
            </a:r>
          </a:p>
          <a:p>
            <a:pPr marL="182880" marR="0" lvl="0" indent="0" algn="just" defTabSz="803293" rtl="0" eaLnBrk="1" fontAlgn="base" latinLnBrk="0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Therefore, the uncertainty of </a:t>
            </a:r>
            <a:r>
              <a:rPr kumimoji="0" lang="en-US" altLang="zh-CN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kumimoji="0" lang="en-US" altLang="zh-CN" sz="2000" b="0" i="1" u="none" strike="noStrike" kern="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x 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cannot be reduced during weighted average.</a:t>
            </a:r>
          </a:p>
          <a:p>
            <a:pPr marL="182880" marR="0" lvl="0" indent="0" algn="just" defTabSz="803293" rtl="0" eaLnBrk="1" fontAlgn="base" latinLnBrk="0" hangingPunct="1">
              <a:lnSpc>
                <a:spcPct val="90000"/>
              </a:lnSpc>
              <a:spcBef>
                <a:spcPts val="1206"/>
              </a:spcBef>
              <a:spcAft>
                <a:spcPct val="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Hence, </a:t>
            </a:r>
            <a:r>
              <a:rPr kumimoji="0" lang="en-US" altLang="zh-CN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kumimoji="0" lang="en-US" altLang="zh-CN" sz="2000" b="0" i="1" u="none" strike="noStrike" kern="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x 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= 8557(3) keV, the final uncertainty adopts the more precise </a:t>
            </a:r>
            <a:r>
              <a:rPr kumimoji="0" lang="en-US" altLang="zh-CN" sz="2000" b="0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kumimoji="0" lang="en-US" altLang="zh-CN" sz="2000" b="0" i="1" u="none" strike="noStrike" kern="0" cap="none" spc="0" normalizeH="0" baseline="-25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kumimoji="0" lang="en-US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8330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47745D-59D5-43A8-8676-6DEDE5ABB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Caption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β-feeding intensity Iβ of a given 31S level represents the probability of direct population from a single 31Cl β+ decay.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</a:p>
          <a:p>
            <a:pPr marL="182880" indent="0" algn="just">
              <a:buNone/>
            </a:pP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Population from both </a:t>
            </a:r>
            <a:r>
              <a:rPr lang="en-US" altLang="zh-CN" sz="2000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β</a:t>
            </a:r>
            <a:r>
              <a:rPr lang="en-US" altLang="zh-CN" sz="2000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+</a:t>
            </a: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and EC, I think.</a:t>
            </a:r>
          </a:p>
          <a:p>
            <a:pPr marL="182880" indent="0" algn="just">
              <a:buNone/>
            </a:pP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calculated the EC ratios. For </a:t>
            </a:r>
            <a:r>
              <a:rPr lang="en-US" altLang="zh-CN" sz="2000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31</a:t>
            </a: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 states </a:t>
            </a:r>
            <a:r>
              <a:rPr lang="en-US" altLang="zh-CN" sz="2000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en-US" altLang="zh-CN" sz="2000" i="1" baseline="-25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&gt; 9 MeV, the EC contributions are &gt;1% of </a:t>
            </a:r>
            <a:r>
              <a:rPr lang="en-US" altLang="zh-CN" sz="2000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β</a:t>
            </a:r>
            <a:r>
              <a:rPr lang="en-US" altLang="zh-CN" sz="2000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+</a:t>
            </a: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endParaRPr lang="en-US" sz="2000" dirty="0">
              <a:solidFill>
                <a:srgbClr val="0033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Caption 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log(ft) values were determined using the NNDC </a:t>
            </a:r>
            <a:r>
              <a:rPr lang="en-US" sz="20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LogftCalculator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</a:p>
          <a:p>
            <a:pPr marL="182880" indent="0" algn="just">
              <a:buNone/>
            </a:pPr>
            <a:r>
              <a:rPr lang="en-US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Well, that web calculator is </a:t>
            </a: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actually an interface of the </a:t>
            </a:r>
            <a:r>
              <a:rPr lang="en-US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MSU </a:t>
            </a:r>
            <a:r>
              <a:rPr lang="en-US" sz="20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Logft</a:t>
            </a:r>
            <a:r>
              <a:rPr lang="en-US" altLang="zh-CN" sz="20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US" sz="20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alculator</a:t>
            </a:r>
            <a:r>
              <a:rPr lang="en-US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part of the MSU </a:t>
            </a:r>
            <a:r>
              <a:rPr lang="en-US" altLang="zh-CN" sz="2000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RadiationReport</a:t>
            </a: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Calculator.</a:t>
            </a:r>
            <a:endParaRPr lang="en-US" sz="20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https://github.com/IAEA-NSDDNetwork/RadiationReport</a:t>
            </a:r>
            <a:endParaRPr lang="en-US" sz="2000" dirty="0">
              <a:solidFill>
                <a:srgbClr val="0033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endParaRPr lang="en-US" sz="2000" dirty="0">
              <a:solidFill>
                <a:srgbClr val="0033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4ABFDA-F7F6-444F-8C76-D3728875B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</a:t>
            </a:r>
            <a:r>
              <a:rPr lang="en-US" altLang="zh-CN" dirty="0"/>
              <a:t>for Table I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6231D-A7D2-4984-9648-5A188619A5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1FCE42-9BB2-47E5-9FA5-DF1CA9A38D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3421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4239DC4-0AFB-444D-BB22-40C2D7BB6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have compiled the datasets from 2025Bu00. You can find the links below:</a:t>
            </a:r>
          </a:p>
          <a:p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https://wikihost.frib.msu.edu/pxct/lib/exe/fetch.php?media=output_2025bu00_30p.pdf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https://wikihost.frib.msu.edu/pxct/lib/exe/fetch.php?media=logft_2025bu00_31s.pdf</a:t>
            </a:r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did not mention any spins or parities in the paper.</a:t>
            </a:r>
          </a:p>
          <a:p>
            <a:pPr marL="182880" indent="0">
              <a:buNone/>
            </a:pP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can constrain the unknown </a:t>
            </a:r>
            <a:r>
              <a:rPr lang="en-US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</a:t>
            </a:r>
            <a:r>
              <a:rPr lang="en-US" i="1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π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values of many high-lying </a:t>
            </a:r>
            <a:r>
              <a:rPr lang="en-US" baseline="30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31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 states.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26454E-5DC8-4BDE-89AB-5ED864D8A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</a:t>
            </a:r>
            <a:r>
              <a:rPr lang="en-US" altLang="zh-CN" dirty="0"/>
              <a:t>for Table I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1683E6-798A-43DE-AA5A-1FF278C21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04F84B-2356-4AB7-9FFE-A46F2B5DC2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337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29622F-CBC7-48E2-94CD-01E870715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 A=30, M. </a:t>
            </a:r>
            <a:r>
              <a:rPr lang="en-US" sz="2000" dirty="0" err="1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Shamsuzzoha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Basunia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Nuclear Data Sheets 197, 1 (2024) supersedes [47] M. </a:t>
            </a:r>
            <a:r>
              <a:rPr lang="en-US" sz="2000" dirty="0" err="1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Shamsuzzoha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Basunia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Nuclear Data Sheets 111, 2331 (2010). So, Ref. [47] should be replaced, and all the cited excitation energies of </a:t>
            </a:r>
            <a:r>
              <a:rPr lang="en-US" sz="2000" baseline="30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30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 states should be updated 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the 2024 values.</a:t>
            </a:r>
          </a:p>
          <a:p>
            <a:pPr marL="182880" indent="0" algn="just">
              <a:buNone/>
            </a:pP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US" altLang="zh-CN" sz="2000" baseline="30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31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 excitation energies derived from </a:t>
            </a:r>
            <a:r>
              <a:rPr lang="pt-BR" altLang="zh-CN" sz="2000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pt-BR" altLang="zh-CN" sz="2000" i="1" baseline="-25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pt-BR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pt-BR" altLang="zh-CN" sz="2000" baseline="30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31</a:t>
            </a:r>
            <a:r>
              <a:rPr lang="pt-BR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S) = </a:t>
            </a:r>
            <a:r>
              <a:rPr lang="pt-BR" altLang="zh-CN" sz="2000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</a:t>
            </a:r>
            <a:r>
              <a:rPr lang="pt-BR" altLang="zh-CN" sz="2000" i="1" baseline="-25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lang="pt-BR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</a:t>
            </a:r>
            <a:r>
              <a:rPr lang="pt-BR" altLang="zh-CN" sz="2000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pt-BR" altLang="zh-CN" sz="2000" i="1" baseline="-25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lang="pt-BR" altLang="zh-CN" sz="2000" baseline="-25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(c.m.)</a:t>
            </a:r>
            <a:r>
              <a:rPr lang="pt-BR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</a:t>
            </a:r>
            <a:r>
              <a:rPr lang="pt-BR" altLang="zh-CN" sz="2000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</a:t>
            </a:r>
            <a:r>
              <a:rPr lang="pt-BR" altLang="zh-CN" sz="2000" i="1" baseline="-25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</a:t>
            </a:r>
            <a:r>
              <a:rPr lang="pt-BR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pt-BR" altLang="zh-CN" sz="2000" baseline="30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30</a:t>
            </a:r>
            <a:r>
              <a:rPr lang="pt-BR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P) may 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 revised, as well.</a:t>
            </a:r>
          </a:p>
          <a:p>
            <a:pPr marL="182880" indent="0" algn="just">
              <a:buNone/>
            </a:pPr>
            <a:endParaRPr lang="en-US" altLang="zh-CN" sz="2000" dirty="0">
              <a:solidFill>
                <a:srgbClr val="0033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/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total </a:t>
            </a:r>
            <a:r>
              <a:rPr lang="en-US" altLang="zh-CN" sz="2000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altLang="zh-CN" sz="2000" i="1" baseline="-25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βp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= 2.4(2)% is from </a:t>
            </a:r>
            <a:r>
              <a:rPr lang="en-US" altLang="zh-CN" sz="2000" dirty="0" err="1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Saastamoinen's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Thesis and has been adopted by ENSDF, NUBASE, and </a:t>
            </a:r>
            <a:r>
              <a:rPr lang="en-US" altLang="zh-CN" sz="2000" dirty="0" err="1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Berkeyley's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000" dirty="0" err="1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BEApR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database.</a:t>
            </a:r>
          </a:p>
          <a:p>
            <a:pPr marL="182880" indent="0" algn="just">
              <a:buNone/>
            </a:pP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Can we report our </a:t>
            </a:r>
            <a:r>
              <a:rPr lang="en-US" altLang="zh-CN" sz="2000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altLang="zh-CN" sz="2000" i="1" baseline="-25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β</a:t>
            </a:r>
            <a:r>
              <a:rPr lang="en-US" altLang="zh-CN" sz="2000" i="1" baseline="-25000" dirty="0" err="1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p_</a:t>
            </a:r>
            <a:r>
              <a:rPr lang="en-US" altLang="zh-CN" sz="2000" baseline="-25000" dirty="0" err="1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total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  <a:p>
            <a:pPr marL="182880" indent="0" algn="just">
              <a:buNone/>
            </a:pP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got </a:t>
            </a:r>
            <a:r>
              <a:rPr lang="en-US" altLang="zh-CN" sz="2000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altLang="zh-CN" sz="2000" i="1" baseline="-25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βp</a:t>
            </a: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&lt;= 2.08% based on Table I.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668DD7-9916-4EB1-8FB4-1DA499A9A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Comments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99A1E-22BD-41BE-BC17-6A3F21A1A6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72D4B0-4FC4-426F-AE2A-34C7D6394D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533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29622F-CBC7-48E2-94CD-01E870715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Our DSL1 PLB paper is not mentioned anywhere, which could be cited after "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Indirect methods of spectroscopic study into the structure of </a:t>
            </a:r>
            <a:r>
              <a:rPr lang="en-US" sz="2000" i="1" baseline="30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31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 include …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668DD7-9916-4EB1-8FB4-1DA499A9A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for page 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99A1E-22BD-41BE-BC17-6A3F21A1A6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72D4B0-4FC4-426F-AE2A-34C7D6394D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1091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29622F-CBC7-48E2-94CD-01E870715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FIG. 2. Drift times of all β-delayed proton events detected in coincidence with 2234-keV γ-rays.</a:t>
            </a:r>
          </a:p>
          <a:p>
            <a:pPr marL="182880" indent="0" algn="just">
              <a:buNone/>
            </a:pP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Why is the 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2234-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keV </a:t>
            </a:r>
            <a:r>
              <a:rPr lang="en-US" altLang="zh-CN" sz="2000" baseline="30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31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Cl </a:t>
            </a:r>
            <a:r>
              <a:rPr lang="en-US" altLang="zh-CN" sz="2000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β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delayed </a:t>
            </a:r>
            <a:r>
              <a:rPr lang="en-US" sz="2000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γ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ray in coincidence with protons? The drift time plot in Moshe's NIMA2019 paper was the time difference between </a:t>
            </a:r>
            <a:r>
              <a:rPr lang="en-US" sz="2000" baseline="30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25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 </a:t>
            </a:r>
            <a:r>
              <a:rPr lang="en-US" altLang="zh-CN" sz="2000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β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-delayed 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rotons and the following 1369-keV </a:t>
            </a:r>
            <a:r>
              <a:rPr lang="en-US" altLang="zh-CN" sz="2000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γ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ray in </a:t>
            </a:r>
            <a:r>
              <a:rPr lang="en-US" altLang="zh-CN" sz="2000" baseline="30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24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Mg.</a:t>
            </a:r>
          </a:p>
          <a:p>
            <a:pPr marL="182880" indent="0" algn="just">
              <a:buNone/>
            </a:pP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Okay, if the figure is showing mostly "beta-gamma coincidences", the caption may be adjusted a little bit.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668DD7-9916-4EB1-8FB4-1DA499A9A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for page 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99A1E-22BD-41BE-BC17-6A3F21A1A6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72D4B0-4FC4-426F-AE2A-34C7D6394D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5706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29622F-CBC7-48E2-94CD-01E870715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"The magnitude of the fit function from Figure 5 was scaled such that it intersects with the error bars of two data points, whose absolute </a:t>
            </a:r>
            <a:r>
              <a:rPr lang="en-US" sz="2000" b="0" i="1" u="none" strike="noStrike" baseline="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γ-detection efficiencies have been independently verified."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two data points? Was the curve not fitting the 12 data points shown in Fig. 5?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text suggests we should be able to demonstrate an absolute efficiency plot?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668DD7-9916-4EB1-8FB4-1DA499A9A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for page 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99A1E-22BD-41BE-BC17-6A3F21A1A6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72D4B0-4FC4-426F-AE2A-34C7D6394D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131238-57C3-4BCF-A57C-C0E4AE417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934" y="3429000"/>
            <a:ext cx="4503571" cy="245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251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47745D-59D5-43A8-8676-6DEDE5ABB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three strongest β-delayed proton decays were used as the standards for the first-order calibration. … plotted against the 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806(2)-, 906(2)-, and 1027(1)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-keV resonance energies, according to the most recent evaluated nuclear database [39];</a:t>
            </a:r>
          </a:p>
          <a:p>
            <a:pPr marL="18288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Ref. [39] reported 806(2), 906(2), and 1026(2) keV.</a:t>
            </a:r>
          </a:p>
          <a:p>
            <a:pPr marL="18288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Table I reports 805(2), 906(2), and 1027(1) keV.</a:t>
            </a:r>
          </a:p>
          <a:p>
            <a:pPr marL="18288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Which set of three values is adopted as the standard?</a:t>
            </a:r>
          </a:p>
          <a:p>
            <a:pPr marL="182880" indent="0" algn="just">
              <a:buNone/>
            </a:pPr>
            <a:r>
              <a:rPr lang="en-US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Okay, if the second set is adopted, the 806(2) quoted in the text should be revised to 805(2).</a:t>
            </a:r>
          </a:p>
          <a:p>
            <a:pPr marL="182880" indent="0" algn="just">
              <a:buNone/>
            </a:pPr>
            <a:r>
              <a:rPr lang="en-US" altLang="zh-CN" sz="20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6936-6130.65=805.35</a:t>
            </a:r>
            <a:endParaRPr lang="en-US" sz="2000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4ABFDA-F7F6-444F-8C76-D3728875B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for page 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6231D-A7D2-4984-9648-5A188619A5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1FCE42-9BB2-47E5-9FA5-DF1CA9A38D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951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5B3A841-8689-479A-B272-82E714448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Equation 5 suggests the 31S excitation energy should be Ex = 8418(3) keV, which is quite close to the level energy listed in the most recent Nuclear Data Sheets evaluation [Ex = 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8424(3)</a:t>
            </a:r>
            <a:r>
              <a:rPr lang="en-US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keV] [citation]. Previous 31Cl β+ decay measurements [18, 19] attributed the 2.3-MeV β- delayed proton decay, visible in the Figure 6 spectra, to this same level.</a:t>
            </a:r>
          </a:p>
          <a:p>
            <a:pPr marL="182880" indent="0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Since you 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explicitly explained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8418(5) and 8422(2) in the text. Perhaps also mention the value of 8429(3) by Ref. [19]?</a:t>
            </a:r>
          </a:p>
          <a:p>
            <a:pPr marL="182880" indent="0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8424(3) can only be obtained via the weighted average of all three [8429(3), 8418(5), 8422(2)].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C4F4485-2E3A-4094-BFF1-5EA7841D9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for page 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1A5310-CF85-4AE0-BE28-8DC512DD66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726A83-FAE0-47E2-8E29-F1B8A30D44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5174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47745D-59D5-43A8-8676-6DEDE5ABB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CN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  <a:r>
              <a:rPr lang="en-US" altLang="zh-CN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developed a simplified, geometric Monte Carlo (</a:t>
            </a:r>
            <a:r>
              <a:rPr lang="en-US" altLang="zh-CN" sz="20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sgmc</a:t>
            </a:r>
            <a:r>
              <a:rPr lang="en-US" altLang="zh-CN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 model that was able to reproduce the more detailed geant4 results to within 3% up to </a:t>
            </a:r>
            <a:r>
              <a:rPr lang="en-US" altLang="zh-CN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1.4-MeV</a:t>
            </a:r>
            <a:r>
              <a:rPr lang="en-US" altLang="zh-CN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proton energies.</a:t>
            </a:r>
            <a:r>
              <a:rPr lang="en-US" altLang="zh-CN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</a:p>
          <a:p>
            <a:pPr marL="18288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Fig. 9 caption states "</a:t>
            </a:r>
            <a:r>
              <a:rPr lang="en-US" sz="2000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within 3% up to </a:t>
            </a:r>
            <a:r>
              <a:rPr lang="en-US" sz="2000" b="1" i="1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1.5 MeV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4ABFDA-F7F6-444F-8C76-D3728875B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</a:t>
            </a:r>
            <a:r>
              <a:rPr lang="en-US" altLang="zh-CN" dirty="0"/>
              <a:t>for page 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6231D-A7D2-4984-9648-5A188619A5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1FCE42-9BB2-47E5-9FA5-DF1CA9A38D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8865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47745D-59D5-43A8-8676-6DEDE5ABB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CN" sz="20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"B</a:t>
            </a:r>
            <a:r>
              <a:rPr lang="en-US" altLang="zh-CN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ecause we have definitively observe a proton-emitting level at 9421(8) keV that is in excellent agreement with previous studies."</a:t>
            </a:r>
            <a:endParaRPr lang="en-US" altLang="zh-CN" sz="2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observe </a:t>
            </a:r>
            <a:r>
              <a:rPr lang="zh-CN" alt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→ </a:t>
            </a:r>
            <a:r>
              <a:rPr lang="en-US" altLang="zh-CN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observed</a:t>
            </a:r>
          </a:p>
          <a:p>
            <a:pPr marL="18288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There is no reference for the "previous studies" you mentioned.</a:t>
            </a:r>
          </a:p>
          <a:p>
            <a:pPr marL="18288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 guess 9423(7) keV reported by </a:t>
            </a: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https://doi.org/10.1103/PhysRevC.76.015803</a:t>
            </a:r>
            <a:endParaRPr lang="en-US" sz="2000" dirty="0">
              <a:solidFill>
                <a:srgbClr val="0033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82880" indent="0" algn="just">
              <a:buNone/>
            </a:pPr>
            <a:r>
              <a:rPr lang="en-US" sz="2000" dirty="0">
                <a:solidFill>
                  <a:srgbClr val="0033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should be cited here.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4ABFDA-F7F6-444F-8C76-D3728875B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</a:t>
            </a:r>
            <a:r>
              <a:rPr lang="en-US" altLang="zh-CN" dirty="0"/>
              <a:t>for page 10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6231D-A7D2-4984-9648-5A188619A5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r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Nuclear Data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1FCE42-9BB2-47E5-9FA5-DF1CA9A38D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l" defTabSz="457200" rtl="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t>, Slide </a:t>
            </a:r>
            <a:fld id="{35AD4620-7552-4207-8973-898801ED212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64308"/>
                </a:solidFill>
                <a:effectLst/>
                <a:uLnTx/>
                <a:uFillTx/>
                <a:latin typeface="+mn-lt"/>
                <a:ea typeface="ヒラギノ角ゴ Pro W3" charset="-128"/>
                <a:cs typeface="+mn-cs"/>
              </a:rPr>
              <a:pPr marL="0" marR="0" lvl="0" indent="0" algn="l" defTabSz="457200" rtl="0" eaLnBrk="0" fontAlgn="auto" latinLnBrk="0" hangingPunct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64308"/>
              </a:solidFill>
              <a:effectLst/>
              <a:uLnTx/>
              <a:uFillTx/>
              <a:latin typeface="+mn-lt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812728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10_CKG FRIB no-line h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KG FRIB no-line 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G FRIB no-line 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8">
        <a:dk1>
          <a:srgbClr val="000000"/>
        </a:dk1>
        <a:lt1>
          <a:srgbClr val="FFFFFF"/>
        </a:lt1>
        <a:dk2>
          <a:srgbClr val="1F1DE8"/>
        </a:dk2>
        <a:lt2>
          <a:srgbClr val="007469"/>
        </a:lt2>
        <a:accent1>
          <a:srgbClr val="FC0128"/>
        </a:accent1>
        <a:accent2>
          <a:srgbClr val="CF16CE"/>
        </a:accent2>
        <a:accent3>
          <a:srgbClr val="FFFFFF"/>
        </a:accent3>
        <a:accent4>
          <a:srgbClr val="000000"/>
        </a:accent4>
        <a:accent5>
          <a:srgbClr val="FDAAAC"/>
        </a:accent5>
        <a:accent6>
          <a:srgbClr val="BB13BA"/>
        </a:accent6>
        <a:hlink>
          <a:srgbClr val="F39FD1"/>
        </a:hlink>
        <a:folHlink>
          <a:srgbClr val="7C0F5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2" id="{E6A4364E-4703-403D-9C31-05AE5BD7FCDC}" vid="{1B1787A7-ECCF-4C93-8867-39735060B324}"/>
    </a:ext>
  </a:extLst>
</a:theme>
</file>

<file path=ppt/theme/theme2.xml><?xml version="1.0" encoding="utf-8"?>
<a:theme xmlns:a="http://schemas.openxmlformats.org/drawingml/2006/main" name="1_Theme2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10_CKG FRIB no-line h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KG FRIB no-line 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G FRIB no-line 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8">
        <a:dk1>
          <a:srgbClr val="000000"/>
        </a:dk1>
        <a:lt1>
          <a:srgbClr val="FFFFFF"/>
        </a:lt1>
        <a:dk2>
          <a:srgbClr val="1F1DE8"/>
        </a:dk2>
        <a:lt2>
          <a:srgbClr val="007469"/>
        </a:lt2>
        <a:accent1>
          <a:srgbClr val="FC0128"/>
        </a:accent1>
        <a:accent2>
          <a:srgbClr val="CF16CE"/>
        </a:accent2>
        <a:accent3>
          <a:srgbClr val="FFFFFF"/>
        </a:accent3>
        <a:accent4>
          <a:srgbClr val="000000"/>
        </a:accent4>
        <a:accent5>
          <a:srgbClr val="FDAAAC"/>
        </a:accent5>
        <a:accent6>
          <a:srgbClr val="BB13BA"/>
        </a:accent6>
        <a:hlink>
          <a:srgbClr val="F39FD1"/>
        </a:hlink>
        <a:folHlink>
          <a:srgbClr val="7C0F5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2" id="{E6A4364E-4703-403D-9C31-05AE5BD7FCDC}" vid="{1B1787A7-ECCF-4C93-8867-39735060B324}"/>
    </a:ext>
  </a:extLst>
</a:theme>
</file>

<file path=ppt/theme/theme3.xml><?xml version="1.0" encoding="utf-8"?>
<a:theme xmlns:a="http://schemas.openxmlformats.org/drawingml/2006/main" name="2_Theme2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10_CKG FRIB no-line h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KG FRIB no-line 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G FRIB no-line h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G FRIB no-line h 8">
        <a:dk1>
          <a:srgbClr val="000000"/>
        </a:dk1>
        <a:lt1>
          <a:srgbClr val="FFFFFF"/>
        </a:lt1>
        <a:dk2>
          <a:srgbClr val="1F1DE8"/>
        </a:dk2>
        <a:lt2>
          <a:srgbClr val="007469"/>
        </a:lt2>
        <a:accent1>
          <a:srgbClr val="FC0128"/>
        </a:accent1>
        <a:accent2>
          <a:srgbClr val="CF16CE"/>
        </a:accent2>
        <a:accent3>
          <a:srgbClr val="FFFFFF"/>
        </a:accent3>
        <a:accent4>
          <a:srgbClr val="000000"/>
        </a:accent4>
        <a:accent5>
          <a:srgbClr val="FDAAAC"/>
        </a:accent5>
        <a:accent6>
          <a:srgbClr val="BB13BA"/>
        </a:accent6>
        <a:hlink>
          <a:srgbClr val="F39FD1"/>
        </a:hlink>
        <a:folHlink>
          <a:srgbClr val="7C0F5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2" id="{E6A4364E-4703-403D-9C31-05AE5BD7FCDC}" vid="{1B1787A7-ECCF-4C93-8867-39735060B32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1220</Words>
  <Application>Microsoft Office PowerPoint</Application>
  <PresentationFormat>On-screen Show (4:3)</PresentationFormat>
  <Paragraphs>104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Lucida Grande</vt:lpstr>
      <vt:lpstr>Arial</vt:lpstr>
      <vt:lpstr>Cambria</vt:lpstr>
      <vt:lpstr>Helvetica</vt:lpstr>
      <vt:lpstr>Wingdings</vt:lpstr>
      <vt:lpstr>Theme2</vt:lpstr>
      <vt:lpstr>1_Theme2</vt:lpstr>
      <vt:lpstr>2_Theme2</vt:lpstr>
      <vt:lpstr>31Cl decay with GADGET-I (E17024)</vt:lpstr>
      <vt:lpstr>General Comments</vt:lpstr>
      <vt:lpstr>Comments for page 2</vt:lpstr>
      <vt:lpstr>Comments for page 3</vt:lpstr>
      <vt:lpstr>Comments for page 5</vt:lpstr>
      <vt:lpstr>Comments for page 6</vt:lpstr>
      <vt:lpstr>Comments for page 6</vt:lpstr>
      <vt:lpstr>Comments for page 9</vt:lpstr>
      <vt:lpstr>Comments for page 10</vt:lpstr>
      <vt:lpstr>Comments for page 12</vt:lpstr>
      <vt:lpstr>Comments for Table I</vt:lpstr>
      <vt:lpstr>Comments for Table I</vt:lpstr>
      <vt:lpstr>Comments for Table I</vt:lpstr>
      <vt:lpstr>Comments for Table 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31Cl decay with GADGET-I (E17024)</dc:title>
  <dc:creator>lijie sun</dc:creator>
  <cp:lastModifiedBy>lijie sun</cp:lastModifiedBy>
  <cp:revision>3</cp:revision>
  <dcterms:created xsi:type="dcterms:W3CDTF">2024-12-18T18:29:02Z</dcterms:created>
  <dcterms:modified xsi:type="dcterms:W3CDTF">2024-12-19T22:03:45Z</dcterms:modified>
</cp:coreProperties>
</file>