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6" r:id="rId2"/>
    <p:sldId id="3224" r:id="rId3"/>
    <p:sldId id="3233" r:id="rId4"/>
    <p:sldId id="3236" r:id="rId5"/>
    <p:sldId id="3234" r:id="rId6"/>
    <p:sldId id="3230" r:id="rId7"/>
    <p:sldId id="3231" r:id="rId8"/>
    <p:sldId id="3232" r:id="rId9"/>
    <p:sldId id="3241" r:id="rId10"/>
    <p:sldId id="3242" r:id="rId11"/>
    <p:sldId id="3226" r:id="rId12"/>
    <p:sldId id="3222" r:id="rId13"/>
    <p:sldId id="322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9" autoAdjust="0"/>
    <p:restoredTop sz="88586" autoAdjust="0"/>
  </p:normalViewPr>
  <p:slideViewPr>
    <p:cSldViewPr snapToGrid="0">
      <p:cViewPr varScale="1">
        <p:scale>
          <a:sx n="60" d="100"/>
          <a:sy n="60" d="100"/>
        </p:scale>
        <p:origin x="5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037B9-74F5-4FC1-A0DA-B535F5BA835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73764-6DFC-457A-8157-BF499E37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Decay scheme of 152Eu</a:t>
            </a:r>
          </a:p>
          <a:p>
            <a:r>
              <a:rPr lang="en-US" dirty="0"/>
              <a:t>152Eu decay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::Open("F:/e21010/pxct/run0213_North_152Eu_Z2707_On_Cap_window0.02us_CFDdelay_adjusted_Extreme_Summing_for_fun_cal.root");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("XtRa", "XtRa", 1400, 553);//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SetLogy</a:t>
            </a:r>
            <a:r>
              <a:rPr lang="en-US" dirty="0"/>
              <a:t>();</a:t>
            </a:r>
          </a:p>
          <a:p>
            <a:r>
              <a:rPr lang="en-US" dirty="0"/>
              <a:t>TH1D* he = new TH1D("he", "he", 2005,95,2100);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north_e</a:t>
            </a:r>
            <a:r>
              <a:rPr lang="en-US" dirty="0"/>
              <a:t>&gt;&gt;he","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</a:t>
            </a:r>
            <a:r>
              <a:rPr lang="en-US" dirty="0"/>
              <a:t>&lt;48759000000000&amp;&amp;</a:t>
            </a:r>
            <a:r>
              <a:rPr lang="en-US" dirty="0" err="1"/>
              <a:t>north_e</a:t>
            </a:r>
            <a:r>
              <a:rPr lang="en-US" dirty="0"/>
              <a:t>&gt;95");</a:t>
            </a:r>
          </a:p>
          <a:p>
            <a:r>
              <a:rPr lang="en-US" dirty="0"/>
              <a:t>he-&gt;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he-&gt;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/>
              <a:t>he-&gt;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keV");//</a:t>
            </a:r>
            <a:r>
              <a:rPr lang="zh-CN" altLang="en-US" dirty="0"/>
              <a:t>轴名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(100,1900);</a:t>
            </a:r>
          </a:p>
          <a:p>
            <a:r>
              <a:rPr lang="en-US" dirty="0"/>
              <a:t>//he-&gt;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(5,4000000);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::Open("F:/e21010/pxct/run0206_0207_XtRa_152Eu_Z2707_inChamber_vacuum_XtRa_220mm_away_window0.3us_CFDdelay_adjusted_cal.root");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tree-&gt;Draw("north_e","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</a:t>
            </a:r>
            <a:r>
              <a:rPr lang="en-US" dirty="0"/>
              <a:t>&lt;48759000000000&amp;&amp;</a:t>
            </a:r>
            <a:r>
              <a:rPr lang="en-US" dirty="0" err="1"/>
              <a:t>north_e</a:t>
            </a:r>
            <a:r>
              <a:rPr lang="en-US" dirty="0"/>
              <a:t>&gt;100","same");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RedrawAxis</a:t>
            </a:r>
            <a:r>
              <a:rPr lang="en-US" dirty="0"/>
              <a:t>();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*_file2 = </a:t>
            </a:r>
            <a:r>
              <a:rPr lang="en-US" dirty="0" err="1"/>
              <a:t>TFile</a:t>
            </a:r>
            <a:r>
              <a:rPr lang="en-US" dirty="0"/>
              <a:t>::Open("F:/e21010/pxct/run0205_0212_XtRa_152Eu_Z2707_inChamber_vacuum_XtRa_12mm_away_window0.3us_CFDdelay_adjusted_cal.root");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kBlue</a:t>
            </a:r>
            <a:r>
              <a:rPr lang="en-US" dirty="0"/>
              <a:t>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tree-&gt;Draw("north_e","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</a:t>
            </a:r>
            <a:r>
              <a:rPr lang="en-US" dirty="0"/>
              <a:t>&lt;48759000000000&amp;&amp;</a:t>
            </a:r>
            <a:r>
              <a:rPr lang="en-US" dirty="0" err="1"/>
              <a:t>north_e</a:t>
            </a:r>
            <a:r>
              <a:rPr lang="en-US" dirty="0"/>
              <a:t>&gt;100","same");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RedrawAxis</a:t>
            </a:r>
            <a:r>
              <a:rPr lang="en-US" dirty="0"/>
              <a:t>();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67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7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::Open("F:/e21010/pxct/run0211_LEGe_152Eu_Z2707_inChamber_vacuum_window10us_CFDdelay_adjusted_cal.root");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("LEGe", "LEGe", 1400, 553);//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(4);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(1);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7 eV");//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(0.02);</a:t>
            </a:r>
          </a:p>
          <a:p>
            <a:r>
              <a:rPr lang="en-US" dirty="0"/>
              <a:t>//</a:t>
            </a:r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(0,65);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</a:t>
            </a:r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(1,20000);</a:t>
            </a:r>
          </a:p>
          <a:p>
            <a:r>
              <a:rPr lang="en-US" dirty="0" err="1"/>
              <a:t>hlege_e</a:t>
            </a:r>
            <a:r>
              <a:rPr lang="en-US" dirty="0"/>
              <a:t>-&gt;Draw("hist");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::Open("F:/e21010/pxct/run0209_LEGe_152Eu_Z2707_inChamber_vacuum_window1.5us_CFDdelay_adjusted_cal.root");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hlege_e</a:t>
            </a:r>
            <a:r>
              <a:rPr lang="en-US" dirty="0"/>
              <a:t>-&gt;Draw("same");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*_file2 = </a:t>
            </a:r>
            <a:r>
              <a:rPr lang="en-US" dirty="0" err="1"/>
              <a:t>TFile</a:t>
            </a:r>
            <a:r>
              <a:rPr lang="en-US" dirty="0"/>
              <a:t>::Open("F:/e21010/pxct/run0208_LEGe_152Eu_Z2707_inChamber_vacuum_window0.1us_CFDdelay_adjusted_cal.root");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hlege_e</a:t>
            </a:r>
            <a:r>
              <a:rPr lang="en-US" dirty="0"/>
              <a:t>-&gt;Draw("same");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*_file3 = </a:t>
            </a:r>
            <a:r>
              <a:rPr lang="en-US" dirty="0" err="1"/>
              <a:t>TFile</a:t>
            </a:r>
            <a:r>
              <a:rPr lang="en-US" dirty="0"/>
              <a:t>::Open("F:/e21010/pxct/run0210_LEGe_152Eu_Z2707_inChamber_vacuum_window0.02us_CFDdelay_adjusted_cal.root");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(3);</a:t>
            </a:r>
          </a:p>
          <a:p>
            <a:r>
              <a:rPr lang="en-US" dirty="0" err="1"/>
              <a:t>hlege_e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(1);</a:t>
            </a:r>
          </a:p>
          <a:p>
            <a:r>
              <a:rPr lang="en-US" dirty="0" err="1"/>
              <a:t>hlege_e</a:t>
            </a:r>
            <a:r>
              <a:rPr lang="en-US" dirty="0"/>
              <a:t>-&gt;Draw("same");</a:t>
            </a:r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64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::Open("F:/e21010/pxct/run0204_XtRa_152Eu_Z2707_inChamber_vacuum_XtRa_12mm_away_window1.5us_CFDdelay_adjusted_cal.root");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3000,-1500,1500);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(ns)");//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ns");//</a:t>
            </a:r>
            <a:r>
              <a:rPr lang="zh-CN" altLang="en-US" dirty="0"/>
              <a:t>轴名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(0.95);//</a:t>
            </a:r>
            <a:r>
              <a:rPr lang="zh-CN" altLang="en-US" dirty="0"/>
              <a:t>轴名偏移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(-850,550);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(0,1700);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&lt;1600&amp;&amp;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&lt;1600");</a:t>
            </a:r>
          </a:p>
          <a:p>
            <a:endParaRPr lang="en-US" dirty="0"/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tree-&gt;Draw("north_t-south_t","</a:t>
            </a:r>
            <a:r>
              <a:rPr lang="en-US" dirty="0" err="1"/>
              <a:t>north_e</a:t>
            </a:r>
            <a:r>
              <a:rPr lang="en-US" dirty="0"/>
              <a:t>&gt;130&amp;&amp;</a:t>
            </a:r>
            <a:r>
              <a:rPr lang="en-US" dirty="0" err="1"/>
              <a:t>north_e</a:t>
            </a:r>
            <a:r>
              <a:rPr lang="en-US" dirty="0"/>
              <a:t>&lt;1600&amp;&amp;</a:t>
            </a:r>
            <a:r>
              <a:rPr lang="en-US" dirty="0" err="1"/>
              <a:t>south_e</a:t>
            </a:r>
            <a:r>
              <a:rPr lang="en-US" dirty="0"/>
              <a:t>&gt;130&amp;&amp;</a:t>
            </a:r>
            <a:r>
              <a:rPr lang="en-US" dirty="0" err="1"/>
              <a:t>south_e</a:t>
            </a:r>
            <a:r>
              <a:rPr lang="en-US" dirty="0"/>
              <a:t>&lt;1600","same");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::Open("F:/e21010/pxct/run0205_XtRa_152Eu_Z2707_inChamber_vacuum_XtRa_12mm_away_window0.3us_CFDdelay_adjusted_cal.root");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(1);</a:t>
            </a:r>
          </a:p>
          <a:p>
            <a:r>
              <a:rPr lang="en-US" dirty="0"/>
              <a:t>tree-&gt;Draw("north_t-south_t","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&lt;1600&amp;&amp;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&lt;1600","same");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23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::Open("F:/e21010/pxct/run0097_98_LEGe_XtRa_152Eu_inChamber_window1.5us_CFDdelay_adjusted_930min_efficiency_cal.root");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500,-1500,1500,750,0,1500); //</a:t>
            </a:r>
            <a:r>
              <a:rPr lang="en-US" dirty="0" err="1"/>
              <a:t>x,y</a:t>
            </a:r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&lt;1500&amp;&amp;</a:t>
            </a:r>
            <a:r>
              <a:rPr lang="en-US" dirty="0" err="1"/>
              <a:t>south_e</a:t>
            </a:r>
            <a:r>
              <a:rPr lang="en-US" dirty="0"/>
              <a:t>&gt;120&amp;&amp;</a:t>
            </a:r>
            <a:r>
              <a:rPr lang="en-US" dirty="0" err="1"/>
              <a:t>south_e</a:t>
            </a:r>
            <a:r>
              <a:rPr lang="en-US" dirty="0"/>
              <a:t>&lt;123","colz");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4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::Open("F:/e21010/pxct/run0097_98_LEGe_XtRa_152Eu_inChamber_window1.5us_CFDdelay_adjusted_930min_efficiency_cal.root");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500,-1500,1500,750,0,1500); //</a:t>
            </a:r>
            <a:r>
              <a:rPr lang="en-US" dirty="0" err="1"/>
              <a:t>x,y</a:t>
            </a:r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north_e:north_t-south_t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&gt;100&amp;&amp;</a:t>
            </a:r>
            <a:r>
              <a:rPr lang="en-US" dirty="0" err="1"/>
              <a:t>north_e</a:t>
            </a:r>
            <a:r>
              <a:rPr lang="en-US" dirty="0"/>
              <a:t>&lt;1500&amp;&amp;</a:t>
            </a:r>
            <a:r>
              <a:rPr lang="en-US" dirty="0" err="1"/>
              <a:t>south_e</a:t>
            </a:r>
            <a:r>
              <a:rPr lang="en-US" dirty="0"/>
              <a:t>&gt;342&amp;&amp;</a:t>
            </a:r>
            <a:r>
              <a:rPr lang="en-US" dirty="0" err="1"/>
              <a:t>south_e</a:t>
            </a:r>
            <a:r>
              <a:rPr lang="en-US" dirty="0"/>
              <a:t>&lt;346","colz");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94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::Open("F:/e21010/pxct/run0097_98_LEGe_XtRa_152Eu_inChamber_window1.5us_CFDdelay_adjusted_930min_efficiency_cal.root");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890, 800);</a:t>
            </a:r>
          </a:p>
          <a:p>
            <a:r>
              <a:rPr lang="en-US" dirty="0" err="1"/>
              <a:t>canvaspeak</a:t>
            </a:r>
            <a:r>
              <a:rPr lang="en-US" dirty="0"/>
              <a:t>-&gt;cd();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(0.12);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(0.17);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/>
              <a:t>//</a:t>
            </a:r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SetLogz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TH2D* het = new TH2D("het", "het", 500,-1500,1500,750,0,1500); //</a:t>
            </a:r>
            <a:r>
              <a:rPr lang="en-US" dirty="0" err="1"/>
              <a:t>x,y</a:t>
            </a:r>
            <a:endParaRPr lang="en-US" dirty="0"/>
          </a:p>
          <a:p>
            <a:r>
              <a:rPr lang="en-US" dirty="0"/>
              <a:t>tree-&gt;Draw("</a:t>
            </a:r>
            <a:r>
              <a:rPr lang="en-US" dirty="0" err="1"/>
              <a:t>south_e:north_t-south_t</a:t>
            </a:r>
            <a:r>
              <a:rPr lang="en-US" dirty="0"/>
              <a:t>&gt;&gt;het","</a:t>
            </a:r>
            <a:r>
              <a:rPr lang="en-US" dirty="0" err="1"/>
              <a:t>north_e</a:t>
            </a:r>
            <a:r>
              <a:rPr lang="en-US" dirty="0"/>
              <a:t>&gt;120&amp;&amp;</a:t>
            </a:r>
            <a:r>
              <a:rPr lang="en-US" dirty="0" err="1"/>
              <a:t>north_e</a:t>
            </a:r>
            <a:r>
              <a:rPr lang="en-US" dirty="0"/>
              <a:t>&lt;123&amp;&amp;</a:t>
            </a:r>
            <a:r>
              <a:rPr lang="en-US" dirty="0" err="1"/>
              <a:t>south_e</a:t>
            </a:r>
            <a:r>
              <a:rPr lang="en-US" dirty="0"/>
              <a:t>&gt;100&amp;&amp;</a:t>
            </a:r>
            <a:r>
              <a:rPr lang="en-US" dirty="0" err="1"/>
              <a:t>south_e</a:t>
            </a:r>
            <a:r>
              <a:rPr lang="en-US" dirty="0"/>
              <a:t>&lt;1500","colz"); //</a:t>
            </a:r>
            <a:r>
              <a:rPr lang="en-US" dirty="0" err="1"/>
              <a:t>y:x</a:t>
            </a:r>
            <a:endParaRPr lang="en-US" dirty="0"/>
          </a:p>
          <a:p>
            <a:r>
              <a:rPr lang="en-US" dirty="0"/>
              <a:t>het-&gt;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het-&gt;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("North - South Time Difference (ns)");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("South Energy (keV)");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(1.4);</a:t>
            </a:r>
          </a:p>
          <a:p>
            <a:r>
              <a:rPr lang="en-US" dirty="0"/>
              <a:t>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/>
              <a:t>//het-&gt;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(2001,4500);</a:t>
            </a:r>
          </a:p>
          <a:p>
            <a:r>
              <a:rPr lang="en-US" dirty="0"/>
              <a:t>//het-&gt;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(1000,2800);</a:t>
            </a:r>
          </a:p>
          <a:p>
            <a:r>
              <a:rPr lang="en-US" dirty="0"/>
              <a:t>het-&gt;</a:t>
            </a:r>
            <a:r>
              <a:rPr lang="en-US" dirty="0" err="1"/>
              <a:t>SetMinimum</a:t>
            </a:r>
            <a:r>
              <a:rPr lang="en-US" dirty="0"/>
              <a:t>(2);</a:t>
            </a:r>
          </a:p>
          <a:p>
            <a:r>
              <a:rPr lang="en-US" dirty="0"/>
              <a:t>//het-&gt;</a:t>
            </a:r>
            <a:r>
              <a:rPr lang="en-US" dirty="0" err="1"/>
              <a:t>SetMaximum</a:t>
            </a:r>
            <a:r>
              <a:rPr lang="en-US" dirty="0"/>
              <a:t>(100);</a:t>
            </a:r>
          </a:p>
          <a:p>
            <a:r>
              <a:rPr lang="en-US" dirty="0"/>
              <a:t>het-&gt;</a:t>
            </a:r>
            <a:r>
              <a:rPr lang="en-US" dirty="0" err="1"/>
              <a:t>SetContour</a:t>
            </a:r>
            <a:r>
              <a:rPr lang="en-US" dirty="0"/>
              <a:t>(99);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SetPalette</a:t>
            </a:r>
            <a:r>
              <a:rPr lang="en-US" dirty="0"/>
              <a:t>(</a:t>
            </a:r>
            <a:r>
              <a:rPr lang="en-US" dirty="0" err="1"/>
              <a:t>kRainbow</a:t>
            </a:r>
            <a:r>
              <a:rPr lang="en-US" dirty="0"/>
              <a:t>);</a:t>
            </a:r>
          </a:p>
          <a:p>
            <a:r>
              <a:rPr lang="en-US" dirty="0" err="1"/>
              <a:t>TPaletteAxis</a:t>
            </a:r>
            <a:r>
              <a:rPr lang="en-US" dirty="0"/>
              <a:t> *palette = (</a:t>
            </a:r>
            <a:r>
              <a:rPr lang="en-US" dirty="0" err="1"/>
              <a:t>TPaletteAxis</a:t>
            </a:r>
            <a:r>
              <a:rPr lang="en-US" dirty="0"/>
              <a:t>*)het-&gt;</a:t>
            </a:r>
            <a:r>
              <a:rPr lang="en-US" dirty="0" err="1"/>
              <a:t>GetListOfFunctions</a:t>
            </a:r>
            <a:r>
              <a:rPr lang="en-US" dirty="0"/>
              <a:t>()-&gt;</a:t>
            </a:r>
            <a:r>
              <a:rPr lang="en-US" dirty="0" err="1"/>
              <a:t>FindObject</a:t>
            </a:r>
            <a:r>
              <a:rPr lang="en-US" dirty="0"/>
              <a:t>("palette");</a:t>
            </a:r>
          </a:p>
          <a:p>
            <a:r>
              <a:rPr lang="en-US" dirty="0"/>
              <a:t>palette-&gt;</a:t>
            </a:r>
            <a:r>
              <a:rPr lang="en-US" dirty="0" err="1"/>
              <a:t>SetTitleFont</a:t>
            </a:r>
            <a:r>
              <a:rPr lang="en-US" dirty="0"/>
              <a:t>(132); </a:t>
            </a:r>
          </a:p>
          <a:p>
            <a:r>
              <a:rPr lang="en-US" dirty="0"/>
              <a:t>palette-&gt;</a:t>
            </a:r>
            <a:r>
              <a:rPr lang="en-US" dirty="0" err="1"/>
              <a:t>SetTitleSize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/>
              <a:t>palette-&gt;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palette-&gt;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7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::Open("run0205_0212_XtRa_152Eu_Z2707_inChamber_vacuum_XtRa_12mm_away_window0.3us_CFDdelay_adjusted_cal.root");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("XtRa", "XtRa", 1400, 553);//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SetLogy</a:t>
            </a:r>
            <a:r>
              <a:rPr lang="en-US" dirty="0"/>
              <a:t>();</a:t>
            </a:r>
          </a:p>
          <a:p>
            <a:r>
              <a:rPr lang="en-US" dirty="0"/>
              <a:t>TH1D* he = new TH1D("he", "he", 2005,95,2100);</a:t>
            </a:r>
          </a:p>
          <a:p>
            <a:r>
              <a:rPr lang="en-US" dirty="0"/>
              <a:t>tree-&gt;Draw("</a:t>
            </a:r>
            <a:r>
              <a:rPr lang="en-US" dirty="0" err="1"/>
              <a:t>south_e</a:t>
            </a:r>
            <a:r>
              <a:rPr lang="en-US" dirty="0"/>
              <a:t>&gt;&gt;he","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south_t</a:t>
            </a:r>
            <a:r>
              <a:rPr lang="en-US" dirty="0"/>
              <a:t>&lt;48759000000000&amp;&amp;</a:t>
            </a:r>
            <a:r>
              <a:rPr lang="en-US" dirty="0" err="1"/>
              <a:t>south_e</a:t>
            </a:r>
            <a:r>
              <a:rPr lang="en-US" dirty="0"/>
              <a:t>&gt;95");</a:t>
            </a:r>
          </a:p>
          <a:p>
            <a:r>
              <a:rPr lang="en-US" dirty="0"/>
              <a:t>he-&gt;</a:t>
            </a:r>
            <a:r>
              <a:rPr lang="en-US" dirty="0" err="1"/>
              <a:t>SetLineColor</a:t>
            </a:r>
            <a:r>
              <a:rPr lang="en-US" dirty="0"/>
              <a:t>(4);</a:t>
            </a:r>
          </a:p>
          <a:p>
            <a:r>
              <a:rPr lang="en-US" dirty="0"/>
              <a:t>he-&gt;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/>
              <a:t>he-&gt;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keV");//</a:t>
            </a:r>
            <a:r>
              <a:rPr lang="zh-CN" altLang="en-US" dirty="0"/>
              <a:t>轴名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(100,1900);</a:t>
            </a:r>
          </a:p>
          <a:p>
            <a:r>
              <a:rPr lang="en-US" dirty="0"/>
              <a:t>//he-&gt;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(5,4000000);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::Open("run0206_0207_XtRa_152Eu_Z2707_inChamber_vacuum_XtRa_220mm_away_window0.3us_CFDdelay_adjusted_cal.root");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tree-&gt;Draw("south_e","</a:t>
            </a:r>
            <a:r>
              <a:rPr lang="en-US" dirty="0" err="1"/>
              <a:t>south_t</a:t>
            </a:r>
            <a:r>
              <a:rPr lang="en-US" dirty="0"/>
              <a:t>&gt;0&amp;&amp;</a:t>
            </a:r>
            <a:r>
              <a:rPr lang="en-US" dirty="0" err="1"/>
              <a:t>south_t</a:t>
            </a:r>
            <a:r>
              <a:rPr lang="en-US" dirty="0"/>
              <a:t>&lt;48759000000000&amp;&amp;</a:t>
            </a:r>
            <a:r>
              <a:rPr lang="en-US" dirty="0" err="1"/>
              <a:t>south_e</a:t>
            </a:r>
            <a:r>
              <a:rPr lang="en-US" dirty="0"/>
              <a:t>&gt;100","same");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RedrawAxis</a:t>
            </a:r>
            <a:r>
              <a:rPr lang="en-US" dirty="0"/>
              <a:t>();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8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38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inconclusive evidence/results/tests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00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::Open("F:/e21010/pxct/run0213_North_152Eu_Z2707_On_Cap_window0.02us_CFDdelay_adjusted_Extreme_Summing_for_fun_cal.root");</a:t>
            </a:r>
          </a:p>
          <a:p>
            <a:endParaRPr lang="en-US" dirty="0"/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("XtRa", "XtRa", 1400, 553);//</a:t>
            </a:r>
            <a:r>
              <a:rPr lang="zh-CN" altLang="en-US" dirty="0"/>
              <a:t>建立画布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  <a:r>
              <a:rPr lang="zh-CN" altLang="en-US" dirty="0"/>
              <a:t>进入画布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(0.025);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(0.08);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(0.13);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(2);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SetLogy</a:t>
            </a:r>
            <a:r>
              <a:rPr lang="en-US" dirty="0"/>
              <a:t>();</a:t>
            </a:r>
          </a:p>
          <a:p>
            <a:r>
              <a:rPr lang="en-US" dirty="0"/>
              <a:t>TH1D* he = new TH1D("he", "he", 2005,95,2100);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north_e</a:t>
            </a:r>
            <a:r>
              <a:rPr lang="en-US" dirty="0"/>
              <a:t>&gt;&gt;he","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</a:t>
            </a:r>
            <a:r>
              <a:rPr lang="en-US" dirty="0"/>
              <a:t>&lt;48759000000000&amp;&amp;</a:t>
            </a:r>
            <a:r>
              <a:rPr lang="en-US" dirty="0" err="1"/>
              <a:t>north_e</a:t>
            </a:r>
            <a:r>
              <a:rPr lang="en-US" dirty="0"/>
              <a:t>&gt;95");</a:t>
            </a:r>
          </a:p>
          <a:p>
            <a:r>
              <a:rPr lang="en-US" dirty="0"/>
              <a:t>he-&gt;</a:t>
            </a:r>
            <a:r>
              <a:rPr lang="en-US" dirty="0" err="1"/>
              <a:t>SetLineColor</a:t>
            </a:r>
            <a:r>
              <a:rPr lang="en-US" dirty="0"/>
              <a:t>(2);</a:t>
            </a:r>
          </a:p>
          <a:p>
            <a:r>
              <a:rPr lang="en-US" dirty="0"/>
              <a:t>he-&gt;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/>
              <a:t>he-&gt;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/>
              <a:t>he-&gt;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("Energy (keV)");//</a:t>
            </a:r>
            <a:r>
              <a:rPr lang="zh-CN" altLang="en-US" dirty="0"/>
              <a:t>轴名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1 keV");//</a:t>
            </a:r>
            <a:r>
              <a:rPr lang="zh-CN" altLang="en-US" dirty="0"/>
              <a:t>轴名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();//</a:t>
            </a:r>
            <a:r>
              <a:rPr lang="zh-CN" altLang="en-US" dirty="0"/>
              <a:t>居中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(132);//</a:t>
            </a:r>
            <a:r>
              <a:rPr lang="zh-CN" altLang="en-US" dirty="0"/>
              <a:t>坐标字体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(0.05);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(132);//</a:t>
            </a:r>
            <a:r>
              <a:rPr lang="zh-CN" altLang="en-US" dirty="0"/>
              <a:t>轴名字体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(1.0);//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(0.66);//</a:t>
            </a:r>
            <a:r>
              <a:rPr lang="zh-CN" altLang="en-US" dirty="0"/>
              <a:t>轴名偏移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(0.06);</a:t>
            </a:r>
          </a:p>
          <a:p>
            <a:r>
              <a:rPr lang="en-US" dirty="0"/>
              <a:t>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/>
              <a:t>he-&gt;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(100,1900);</a:t>
            </a:r>
          </a:p>
          <a:p>
            <a:r>
              <a:rPr lang="en-US" dirty="0"/>
              <a:t>//he-&gt;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(5,4000000);</a:t>
            </a:r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*_file1 = </a:t>
            </a:r>
            <a:r>
              <a:rPr lang="en-US" dirty="0" err="1"/>
              <a:t>TFile</a:t>
            </a:r>
            <a:r>
              <a:rPr lang="en-US" dirty="0"/>
              <a:t>::Open("F:/e21010/pxct/run0206_0207_XtRa_152Eu_Z2707_inChamber_vacuum_XtRa_220mm_away_window0.3us_CFDdelay_adjusted_cal.root");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(kGreen+1);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tree-&gt;Draw("north_e","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</a:t>
            </a:r>
            <a:r>
              <a:rPr lang="en-US" dirty="0"/>
              <a:t>&lt;48759000000000&amp;&amp;</a:t>
            </a:r>
            <a:r>
              <a:rPr lang="en-US" dirty="0" err="1"/>
              <a:t>north_e</a:t>
            </a:r>
            <a:r>
              <a:rPr lang="en-US" dirty="0"/>
              <a:t>&gt;100","same");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RedrawAxis</a:t>
            </a:r>
            <a:r>
              <a:rPr lang="en-US" dirty="0"/>
              <a:t>();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*_file2 = </a:t>
            </a:r>
            <a:r>
              <a:rPr lang="en-US" dirty="0" err="1"/>
              <a:t>TFile</a:t>
            </a:r>
            <a:r>
              <a:rPr lang="en-US" dirty="0"/>
              <a:t>::Open("F:/e21010/pxct/run0205_0212_XtRa_152Eu_Z2707_inChamber_vacuum_XtRa_12mm_away_window0.3us_CFDdelay_adjusted_cal.root");</a:t>
            </a:r>
          </a:p>
          <a:p>
            <a:r>
              <a:rPr lang="en-US" dirty="0"/>
              <a:t>tree-&gt;</a:t>
            </a:r>
            <a:r>
              <a:rPr lang="en-US" dirty="0" err="1"/>
              <a:t>SetLineColor</a:t>
            </a:r>
            <a:r>
              <a:rPr lang="en-US" dirty="0"/>
              <a:t>(</a:t>
            </a:r>
            <a:r>
              <a:rPr lang="en-US" dirty="0" err="1"/>
              <a:t>kBlue</a:t>
            </a:r>
            <a:r>
              <a:rPr lang="en-US" dirty="0"/>
              <a:t>);</a:t>
            </a:r>
          </a:p>
          <a:p>
            <a:r>
              <a:rPr lang="en-US" dirty="0"/>
              <a:t>tree-&gt;</a:t>
            </a:r>
            <a:r>
              <a:rPr lang="en-US" dirty="0" err="1"/>
              <a:t>SetLineWidth</a:t>
            </a:r>
            <a:r>
              <a:rPr lang="en-US" dirty="0"/>
              <a:t>(2);</a:t>
            </a:r>
          </a:p>
          <a:p>
            <a:r>
              <a:rPr lang="en-US" dirty="0"/>
              <a:t>tree-&gt;Draw("north_e","</a:t>
            </a:r>
            <a:r>
              <a:rPr lang="en-US" dirty="0" err="1"/>
              <a:t>north_t</a:t>
            </a:r>
            <a:r>
              <a:rPr lang="en-US" dirty="0"/>
              <a:t>&gt;0&amp;&amp;</a:t>
            </a:r>
            <a:r>
              <a:rPr lang="en-US" dirty="0" err="1"/>
              <a:t>north_t</a:t>
            </a:r>
            <a:r>
              <a:rPr lang="en-US" dirty="0"/>
              <a:t>&lt;48759000000000&amp;&amp;</a:t>
            </a:r>
            <a:r>
              <a:rPr lang="en-US" dirty="0" err="1"/>
              <a:t>north_e</a:t>
            </a:r>
            <a:r>
              <a:rPr lang="en-US" dirty="0"/>
              <a:t>&gt;100","same");</a:t>
            </a:r>
          </a:p>
          <a:p>
            <a:r>
              <a:rPr lang="en-US" dirty="0" err="1"/>
              <a:t>gPad</a:t>
            </a:r>
            <a:r>
              <a:rPr lang="en-US" dirty="0"/>
              <a:t>-&gt;</a:t>
            </a:r>
            <a:r>
              <a:rPr lang="en-US" dirty="0" err="1"/>
              <a:t>RedrawAxis</a:t>
            </a:r>
            <a:r>
              <a:rPr lang="en-US" dirty="0"/>
              <a:t>();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1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23C2-9BCE-467A-BD4D-418CE3313B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69F4-81FE-41B4-92B5-A8D003C7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CBBADA-4F9B-4EE3-A951-5A17D56DA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261937"/>
            <a:ext cx="7972425" cy="6334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9CD1CC-D6A7-4421-AA0D-C8E31E96E3A6}"/>
              </a:ext>
            </a:extLst>
          </p:cNvPr>
          <p:cNvSpPr/>
          <p:nvPr/>
        </p:nvSpPr>
        <p:spPr>
          <a:xfrm>
            <a:off x="7711440" y="2076450"/>
            <a:ext cx="60960" cy="71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41412-B139-49D3-8927-B2B5BCB6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525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D8A3D-2BE4-4186-B191-C5100C4F8060}"/>
              </a:ext>
            </a:extLst>
          </p:cNvPr>
          <p:cNvSpPr txBox="1"/>
          <p:nvPr/>
        </p:nvSpPr>
        <p:spPr>
          <a:xfrm>
            <a:off x="2283864" y="76296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122+K</a:t>
            </a:r>
            <a:r>
              <a:rPr lang="en-US" altLang="zh-CN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,K</a:t>
            </a:r>
            <a:r>
              <a:rPr lang="en-US" altLang="zh-CN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endParaRPr lang="en-US" baseline="-25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9DF14-49CA-4CE8-961E-CF6EB57F4E93}"/>
              </a:ext>
            </a:extLst>
          </p:cNvPr>
          <p:cNvSpPr txBox="1"/>
          <p:nvPr/>
        </p:nvSpPr>
        <p:spPr>
          <a:xfrm>
            <a:off x="6291711" y="1086125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122+K</a:t>
            </a:r>
            <a:r>
              <a:rPr lang="en-US" altLang="zh-CN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,K</a:t>
            </a:r>
            <a:r>
              <a:rPr lang="en-US" altLang="zh-CN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endParaRPr lang="en-US" baseline="-25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7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272ABB-5BF3-4E8B-80EB-C5EA34232F67}"/>
              </a:ext>
            </a:extLst>
          </p:cNvPr>
          <p:cNvSpPr txBox="1"/>
          <p:nvPr/>
        </p:nvSpPr>
        <p:spPr>
          <a:xfrm>
            <a:off x="0" y="0"/>
            <a:ext cx="6339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tree-&gt;Scan("</a:t>
            </a:r>
            <a:r>
              <a:rPr lang="en-US" altLang="zh-C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north_t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/1e9:south_t/1e9","north_e&gt;100&amp;&amp;</a:t>
            </a:r>
            <a:r>
              <a:rPr lang="en-US" altLang="zh-C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south_e</a:t>
            </a:r>
            <a:r>
              <a:rPr lang="en-US" altLang="zh-CN" sz="1600" dirty="0">
                <a:latin typeface="Cambria" panose="02040503050406030204" pitchFamily="18" charset="0"/>
                <a:ea typeface="Cambria" panose="02040503050406030204" pitchFamily="18" charset="0"/>
              </a:rPr>
              <a:t>&gt;100")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Run0204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 build window 1.5 </a:t>
            </a:r>
            <a:r>
              <a:rPr lang="en-US" altLang="zh-CN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coincidences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D3251-F02F-4157-BAF5-2DB4AE9B6357}"/>
              </a:ext>
            </a:extLst>
          </p:cNvPr>
          <p:cNvSpPr txBox="1"/>
          <p:nvPr/>
        </p:nvSpPr>
        <p:spPr>
          <a:xfrm>
            <a:off x="3548535" y="246221"/>
            <a:ext cx="2790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Run0205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 build window 0.3 </a:t>
            </a:r>
            <a:r>
              <a:rPr lang="en-US" altLang="zh-CN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coincidences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13.8 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00A84-0DF2-41F8-A336-0B7785301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17766"/>
            <a:ext cx="3297382" cy="5340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F7DCE-D6DF-4EB2-B5B7-F008FF635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31" y="1526181"/>
            <a:ext cx="3446413" cy="5340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D5833-FE87-402A-8CE5-1997AF687F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5" b="11515"/>
          <a:stretch/>
        </p:blipFill>
        <p:spPr>
          <a:xfrm>
            <a:off x="6944492" y="646330"/>
            <a:ext cx="2199507" cy="48954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9C0673-786A-4857-A01A-A280D17B0731}"/>
              </a:ext>
            </a:extLst>
          </p:cNvPr>
          <p:cNvSpPr txBox="1"/>
          <p:nvPr/>
        </p:nvSpPr>
        <p:spPr>
          <a:xfrm>
            <a:off x="6844144" y="-1"/>
            <a:ext cx="2299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tree-&gt;Scan("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north_t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/1e6:south_t/1e6","north_e&gt;100||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south_e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&gt;100")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EA7A1-578A-4D9E-85FA-BBD9C49099BC}"/>
              </a:ext>
            </a:extLst>
          </p:cNvPr>
          <p:cNvSpPr txBox="1"/>
          <p:nvPr/>
        </p:nvSpPr>
        <p:spPr>
          <a:xfrm>
            <a:off x="6944491" y="5540714"/>
            <a:ext cx="2199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Singles: occur once every </a:t>
            </a:r>
            <a:r>
              <a:rPr lang="en-US" sz="1600" dirty="0" err="1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ms</a:t>
            </a:r>
            <a:endParaRPr lang="en-US" sz="1600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Coincidences: occur once every 100 </a:t>
            </a:r>
            <a:r>
              <a:rPr lang="en-US" sz="1600" dirty="0" err="1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ms</a:t>
            </a:r>
            <a:endParaRPr lang="en-US" sz="1600" dirty="0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9555F-DE7E-411C-9FD0-35F5B230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544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DC1477-A099-423D-8C45-9FBD5B2D4E29}"/>
              </a:ext>
            </a:extLst>
          </p:cNvPr>
          <p:cNvSpPr txBox="1"/>
          <p:nvPr/>
        </p:nvSpPr>
        <p:spPr>
          <a:xfrm>
            <a:off x="5331737" y="200416"/>
            <a:ext cx="3653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Run0211 event build window 10 us</a:t>
            </a:r>
          </a:p>
          <a:p>
            <a:r>
              <a:rPr lang="en-US" dirty="0">
                <a:solidFill>
                  <a:srgbClr val="FF0000"/>
                </a:solidFill>
              </a:rPr>
              <a:t>Run0209 event build window 1.5 us</a:t>
            </a:r>
          </a:p>
          <a:p>
            <a:r>
              <a:rPr lang="en-US" dirty="0">
                <a:solidFill>
                  <a:srgbClr val="0000FF"/>
                </a:solidFill>
              </a:rPr>
              <a:t>Run0208 event build window 0.1 us</a:t>
            </a:r>
          </a:p>
          <a:p>
            <a:r>
              <a:rPr lang="en-US" dirty="0">
                <a:solidFill>
                  <a:srgbClr val="00FF00"/>
                </a:solidFill>
              </a:rPr>
              <a:t>Run0210 event build window 0.02 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828752-88E7-4155-904C-17EAA65B5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8387"/>
            <a:ext cx="9144000" cy="3539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6FF046-2ACF-404C-8DE3-58BCE1698E12}"/>
              </a:ext>
            </a:extLst>
          </p:cNvPr>
          <p:cNvSpPr txBox="1"/>
          <p:nvPr/>
        </p:nvSpPr>
        <p:spPr>
          <a:xfrm>
            <a:off x="2467627" y="3429000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/>
              <a:t>Sm</a:t>
            </a:r>
            <a:endParaRPr lang="en-US" altLang="zh-CN" dirty="0"/>
          </a:p>
          <a:p>
            <a:pPr algn="ctr"/>
            <a:r>
              <a:rPr lang="en-US" altLang="zh-CN" dirty="0"/>
              <a:t>Kα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A19743-4FF7-4E26-BD72-94B6ACA597BD}"/>
              </a:ext>
            </a:extLst>
          </p:cNvPr>
          <p:cNvSpPr txBox="1"/>
          <p:nvPr/>
        </p:nvSpPr>
        <p:spPr>
          <a:xfrm>
            <a:off x="3070964" y="3544312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/>
              <a:t>Sm</a:t>
            </a:r>
            <a:endParaRPr lang="en-US" altLang="zh-CN" dirty="0"/>
          </a:p>
          <a:p>
            <a:pPr algn="ctr"/>
            <a:r>
              <a:rPr lang="en-US" altLang="zh-CN" dirty="0"/>
              <a:t>Kβ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CB4AF-3201-4E79-A7C9-7E8D60005E49}"/>
              </a:ext>
            </a:extLst>
          </p:cNvPr>
          <p:cNvSpPr txBox="1"/>
          <p:nvPr/>
        </p:nvSpPr>
        <p:spPr>
          <a:xfrm>
            <a:off x="7313001" y="4277826"/>
            <a:ext cx="840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double</a:t>
            </a:r>
          </a:p>
          <a:p>
            <a:pPr algn="ctr"/>
            <a:r>
              <a:rPr lang="en-US" altLang="zh-CN" dirty="0" err="1"/>
              <a:t>Sm</a:t>
            </a:r>
            <a:endParaRPr lang="en-US" altLang="zh-CN" dirty="0"/>
          </a:p>
          <a:p>
            <a:pPr algn="ctr"/>
            <a:r>
              <a:rPr lang="en-US" altLang="zh-CN" dirty="0"/>
              <a:t>Kα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0D322-2811-4AAB-B390-9C7DBCEE4DE8}"/>
              </a:ext>
            </a:extLst>
          </p:cNvPr>
          <p:cNvSpPr txBox="1"/>
          <p:nvPr/>
        </p:nvSpPr>
        <p:spPr>
          <a:xfrm>
            <a:off x="8124168" y="4538624"/>
            <a:ext cx="861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double</a:t>
            </a:r>
          </a:p>
          <a:p>
            <a:pPr algn="ctr"/>
            <a:r>
              <a:rPr lang="en-US" altLang="zh-CN" dirty="0" err="1"/>
              <a:t>Sm</a:t>
            </a:r>
            <a:endParaRPr lang="en-US" altLang="zh-CN" dirty="0"/>
          </a:p>
          <a:p>
            <a:pPr algn="ctr"/>
            <a:r>
              <a:rPr lang="en-US" altLang="zh-CN" dirty="0"/>
              <a:t>Kβ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E6570-2F8E-480A-B38D-F16730ACDBCB}"/>
              </a:ext>
            </a:extLst>
          </p:cNvPr>
          <p:cNvSpPr txBox="1"/>
          <p:nvPr/>
        </p:nvSpPr>
        <p:spPr>
          <a:xfrm>
            <a:off x="4527854" y="3449404"/>
            <a:ext cx="4435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Readout Event Build Window only affects coincidences between detectors and does not affect coincidences in a single</a:t>
            </a:r>
            <a:r>
              <a:rPr lang="en-US" altLang="zh-CN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detector.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8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AB1E8-C738-4856-AA44-EB952034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39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5031D-6B05-470A-BBDD-4F4BC11DE533}"/>
              </a:ext>
            </a:extLst>
          </p:cNvPr>
          <p:cNvSpPr txBox="1"/>
          <p:nvPr/>
        </p:nvSpPr>
        <p:spPr>
          <a:xfrm>
            <a:off x="1446228" y="110613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152Sm</a:t>
            </a:r>
          </a:p>
          <a:p>
            <a:pPr algn="ctr"/>
            <a:r>
              <a:rPr lang="en-US" dirty="0"/>
              <a:t>122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11415-84E7-424A-98E3-7364C12C3A59}"/>
              </a:ext>
            </a:extLst>
          </p:cNvPr>
          <p:cNvSpPr txBox="1"/>
          <p:nvPr/>
        </p:nvSpPr>
        <p:spPr>
          <a:xfrm>
            <a:off x="6894186" y="1161878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122</a:t>
            </a:r>
          </a:p>
          <a:p>
            <a:pPr algn="ctr"/>
            <a:r>
              <a:rPr lang="en-US" dirty="0"/>
              <a:t>+40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7A5C4-94BC-487F-A473-68D7ACB8E988}"/>
              </a:ext>
            </a:extLst>
          </p:cNvPr>
          <p:cNvSpPr txBox="1"/>
          <p:nvPr/>
        </p:nvSpPr>
        <p:spPr>
          <a:xfrm>
            <a:off x="7751231" y="1526257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122</a:t>
            </a:r>
          </a:p>
          <a:p>
            <a:pPr algn="ctr"/>
            <a:r>
              <a:rPr lang="en-US" dirty="0"/>
              <a:t>+45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3759E-5F82-4551-AE08-F0ABA92D42F5}"/>
              </a:ext>
            </a:extLst>
          </p:cNvPr>
          <p:cNvSpPr txBox="1"/>
          <p:nvPr/>
        </p:nvSpPr>
        <p:spPr>
          <a:xfrm>
            <a:off x="2014317" y="1769806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122</a:t>
            </a:r>
          </a:p>
          <a:p>
            <a:pPr algn="ctr"/>
            <a:r>
              <a:rPr lang="en-US" dirty="0"/>
              <a:t>+6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25013-FF43-491C-8CF4-81A888E4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8387"/>
            <a:ext cx="9144000" cy="3539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386324-B237-49AC-BE9B-4F555A667E14}"/>
              </a:ext>
            </a:extLst>
          </p:cNvPr>
          <p:cNvSpPr txBox="1"/>
          <p:nvPr/>
        </p:nvSpPr>
        <p:spPr>
          <a:xfrm>
            <a:off x="1481036" y="3429000"/>
            <a:ext cx="8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152Gd</a:t>
            </a:r>
          </a:p>
          <a:p>
            <a:pPr algn="ctr"/>
            <a:r>
              <a:rPr lang="en-US" dirty="0"/>
              <a:t>345</a:t>
            </a:r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3EB82A03-FED2-4C40-905B-1CEDB03AD5C3}"/>
              </a:ext>
            </a:extLst>
          </p:cNvPr>
          <p:cNvSpPr/>
          <p:nvPr/>
        </p:nvSpPr>
        <p:spPr>
          <a:xfrm>
            <a:off x="6706295" y="4861900"/>
            <a:ext cx="375781" cy="375781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1FA41D7-B6EF-4F83-9283-AB309F9387A2}"/>
              </a:ext>
            </a:extLst>
          </p:cNvPr>
          <p:cNvSpPr/>
          <p:nvPr/>
        </p:nvSpPr>
        <p:spPr>
          <a:xfrm>
            <a:off x="7317175" y="4938705"/>
            <a:ext cx="375781" cy="375781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2D3CE-745C-4992-ACAD-2AF608B83861}"/>
              </a:ext>
            </a:extLst>
          </p:cNvPr>
          <p:cNvSpPr txBox="1"/>
          <p:nvPr/>
        </p:nvSpPr>
        <p:spPr>
          <a:xfrm>
            <a:off x="5335266" y="3485083"/>
            <a:ext cx="3653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Run0211 event build window 10 us</a:t>
            </a:r>
          </a:p>
          <a:p>
            <a:r>
              <a:rPr lang="en-US" dirty="0">
                <a:solidFill>
                  <a:srgbClr val="FF0000"/>
                </a:solidFill>
              </a:rPr>
              <a:t>Run0209 event build window 1.5 us</a:t>
            </a:r>
          </a:p>
          <a:p>
            <a:r>
              <a:rPr lang="en-US" dirty="0">
                <a:solidFill>
                  <a:srgbClr val="0000FF"/>
                </a:solidFill>
              </a:rPr>
              <a:t>Run0208 event build window 0.1 us</a:t>
            </a:r>
          </a:p>
          <a:p>
            <a:r>
              <a:rPr lang="en-US" dirty="0">
                <a:solidFill>
                  <a:srgbClr val="00FF00"/>
                </a:solidFill>
              </a:rPr>
              <a:t>Run0210 event build window 0.02 us</a:t>
            </a:r>
          </a:p>
        </p:txBody>
      </p:sp>
    </p:spTree>
    <p:extLst>
      <p:ext uri="{BB962C8B-B14F-4D97-AF65-F5344CB8AC3E}">
        <p14:creationId xmlns:p14="http://schemas.microsoft.com/office/powerpoint/2010/main" val="450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1B1C9-7402-49F0-92D3-6C3EDE4A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88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0E1A1-DFEC-4521-86F3-C543329E9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9873"/>
            <a:ext cx="9144000" cy="338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63A29-E8FF-44FD-8E37-500E36CC07E0}"/>
              </a:ext>
            </a:extLst>
          </p:cNvPr>
          <p:cNvSpPr txBox="1"/>
          <p:nvPr/>
        </p:nvSpPr>
        <p:spPr>
          <a:xfrm>
            <a:off x="1030646" y="292100"/>
            <a:ext cx="2790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North_t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South_t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Run0204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Event build window 1.5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100-1600 keV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130-1600 keV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A2073-C196-4078-B882-828FB2E402FE}"/>
              </a:ext>
            </a:extLst>
          </p:cNvPr>
          <p:cNvSpPr txBox="1"/>
          <p:nvPr/>
        </p:nvSpPr>
        <p:spPr>
          <a:xfrm>
            <a:off x="1030646" y="3735813"/>
            <a:ext cx="2790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North_t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South_t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Run0204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 build window 1.5 </a:t>
            </a:r>
            <a:r>
              <a:rPr lang="en-US" altLang="zh-CN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altLang="zh-C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Run0205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Event build window 0.3 </a:t>
            </a:r>
            <a:r>
              <a:rPr lang="en-US" altLang="zh-CN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μs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7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74BD3A8-DC94-43FF-9008-7ADAF56F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4" y="0"/>
            <a:ext cx="7873211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A940C8-2300-4FA3-AD91-5A52AC4E4E16}"/>
              </a:ext>
            </a:extLst>
          </p:cNvPr>
          <p:cNvSpPr/>
          <p:nvPr/>
        </p:nvSpPr>
        <p:spPr>
          <a:xfrm>
            <a:off x="2068284" y="4456456"/>
            <a:ext cx="5431971" cy="18462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99D9F97-D0EC-42F6-B5C1-062F27073A4C}"/>
              </a:ext>
            </a:extLst>
          </p:cNvPr>
          <p:cNvSpPr/>
          <p:nvPr/>
        </p:nvSpPr>
        <p:spPr>
          <a:xfrm>
            <a:off x="2068284" y="5283910"/>
            <a:ext cx="5431971" cy="18462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B36CC-80AF-4982-90AA-421A0BAF2F1D}"/>
              </a:ext>
            </a:extLst>
          </p:cNvPr>
          <p:cNvSpPr txBox="1"/>
          <p:nvPr/>
        </p:nvSpPr>
        <p:spPr>
          <a:xfrm>
            <a:off x="5767444" y="3684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B1307-350E-42AF-96C5-3E14507A87AA}"/>
              </a:ext>
            </a:extLst>
          </p:cNvPr>
          <p:cNvSpPr txBox="1"/>
          <p:nvPr/>
        </p:nvSpPr>
        <p:spPr>
          <a:xfrm>
            <a:off x="5851031" y="47116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170A4-1B77-4184-B6EA-BB6652260980}"/>
              </a:ext>
            </a:extLst>
          </p:cNvPr>
          <p:cNvSpPr txBox="1"/>
          <p:nvPr/>
        </p:nvSpPr>
        <p:spPr>
          <a:xfrm>
            <a:off x="5767444" y="14739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FDEA6-CEDD-4ED3-98AE-D00955819DB7}"/>
              </a:ext>
            </a:extLst>
          </p:cNvPr>
          <p:cNvSpPr txBox="1"/>
          <p:nvPr/>
        </p:nvSpPr>
        <p:spPr>
          <a:xfrm>
            <a:off x="5825953" y="20444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68D72-1325-4CAA-B0A1-ACB3D93A31C0}"/>
              </a:ext>
            </a:extLst>
          </p:cNvPr>
          <p:cNvSpPr txBox="1"/>
          <p:nvPr/>
        </p:nvSpPr>
        <p:spPr>
          <a:xfrm>
            <a:off x="5825953" y="24137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38E0A-ECE9-4AC8-805D-0FBAC069F10C}"/>
              </a:ext>
            </a:extLst>
          </p:cNvPr>
          <p:cNvSpPr txBox="1"/>
          <p:nvPr/>
        </p:nvSpPr>
        <p:spPr>
          <a:xfrm>
            <a:off x="5851031" y="39834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86B46-FA38-4BE0-8F84-D4B804EB37DD}"/>
              </a:ext>
            </a:extLst>
          </p:cNvPr>
          <p:cNvSpPr txBox="1"/>
          <p:nvPr/>
        </p:nvSpPr>
        <p:spPr>
          <a:xfrm>
            <a:off x="5767444" y="10927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81BAB-B995-486B-97FA-FDDF454B8E43}"/>
              </a:ext>
            </a:extLst>
          </p:cNvPr>
          <p:cNvSpPr txBox="1"/>
          <p:nvPr/>
        </p:nvSpPr>
        <p:spPr>
          <a:xfrm>
            <a:off x="1948543" y="172937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122-keV γ gated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787A6-65F9-432D-9164-68D31C77DFCA}"/>
              </a:ext>
            </a:extLst>
          </p:cNvPr>
          <p:cNvSpPr txBox="1"/>
          <p:nvPr/>
        </p:nvSpPr>
        <p:spPr>
          <a:xfrm>
            <a:off x="5851031" y="4352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C00CD-2539-4AB3-8700-D65AC3E1B1CE}"/>
              </a:ext>
            </a:extLst>
          </p:cNvPr>
          <p:cNvSpPr txBox="1"/>
          <p:nvPr/>
        </p:nvSpPr>
        <p:spPr>
          <a:xfrm>
            <a:off x="5851031" y="51951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342092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78712-B12A-4820-ADD9-E9C8B592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4" y="0"/>
            <a:ext cx="7880311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7DF5D2-A87F-4994-95EC-3F56E9DC291B}"/>
              </a:ext>
            </a:extLst>
          </p:cNvPr>
          <p:cNvSpPr/>
          <p:nvPr/>
        </p:nvSpPr>
        <p:spPr>
          <a:xfrm>
            <a:off x="2068284" y="4456456"/>
            <a:ext cx="5431971" cy="18462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7225A-ED2C-45B1-9B91-BBEC101368FF}"/>
              </a:ext>
            </a:extLst>
          </p:cNvPr>
          <p:cNvSpPr/>
          <p:nvPr/>
        </p:nvSpPr>
        <p:spPr>
          <a:xfrm>
            <a:off x="2068284" y="5283910"/>
            <a:ext cx="5431971" cy="18462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ACD74-1A92-4DDD-89D7-CC2C00DBC74A}"/>
              </a:ext>
            </a:extLst>
          </p:cNvPr>
          <p:cNvSpPr txBox="1"/>
          <p:nvPr/>
        </p:nvSpPr>
        <p:spPr>
          <a:xfrm>
            <a:off x="1948543" y="172937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344-keV γ gated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30C5B-ACC0-4238-B30E-763AE5ACDBF6}"/>
              </a:ext>
            </a:extLst>
          </p:cNvPr>
          <p:cNvSpPr txBox="1"/>
          <p:nvPr/>
        </p:nvSpPr>
        <p:spPr>
          <a:xfrm>
            <a:off x="5851031" y="40882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6DA392-7EF0-4C4A-B2FC-CD449ECE2173}"/>
              </a:ext>
            </a:extLst>
          </p:cNvPr>
          <p:cNvSpPr txBox="1"/>
          <p:nvPr/>
        </p:nvSpPr>
        <p:spPr>
          <a:xfrm>
            <a:off x="5851031" y="273515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779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F9769D-1584-4524-9B54-42751719CE81}"/>
              </a:ext>
            </a:extLst>
          </p:cNvPr>
          <p:cNvSpPr txBox="1"/>
          <p:nvPr/>
        </p:nvSpPr>
        <p:spPr>
          <a:xfrm>
            <a:off x="5767444" y="15547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1089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0CBD18-A125-4110-A1FC-66E3B68233E4}"/>
              </a:ext>
            </a:extLst>
          </p:cNvPr>
          <p:cNvSpPr txBox="1"/>
          <p:nvPr/>
        </p:nvSpPr>
        <p:spPr>
          <a:xfrm>
            <a:off x="5767444" y="7906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1299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73417-A67D-4704-AA3C-83D07F92CD8B}"/>
              </a:ext>
            </a:extLst>
          </p:cNvPr>
          <p:cNvSpPr txBox="1"/>
          <p:nvPr/>
        </p:nvSpPr>
        <p:spPr>
          <a:xfrm>
            <a:off x="5851031" y="4352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83C9C-7A09-4086-819B-1531B3DF9097}"/>
              </a:ext>
            </a:extLst>
          </p:cNvPr>
          <p:cNvSpPr txBox="1"/>
          <p:nvPr/>
        </p:nvSpPr>
        <p:spPr>
          <a:xfrm>
            <a:off x="5851031" y="51951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165180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1BE6D-522D-4758-8442-096F4D01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4" y="0"/>
            <a:ext cx="7880311" cy="68580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508925F-6B01-4562-847E-7035DE423E3A}"/>
              </a:ext>
            </a:extLst>
          </p:cNvPr>
          <p:cNvSpPr/>
          <p:nvPr/>
        </p:nvSpPr>
        <p:spPr>
          <a:xfrm>
            <a:off x="2068284" y="4456456"/>
            <a:ext cx="5431971" cy="18462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4C4B46C-B0F0-4F89-A62E-CD355354666F}"/>
              </a:ext>
            </a:extLst>
          </p:cNvPr>
          <p:cNvSpPr/>
          <p:nvPr/>
        </p:nvSpPr>
        <p:spPr>
          <a:xfrm>
            <a:off x="2068284" y="5283910"/>
            <a:ext cx="5431971" cy="18462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838C3-E7A1-4C53-9B12-7215F90817DE}"/>
              </a:ext>
            </a:extLst>
          </p:cNvPr>
          <p:cNvSpPr txBox="1"/>
          <p:nvPr/>
        </p:nvSpPr>
        <p:spPr>
          <a:xfrm>
            <a:off x="5767444" y="3684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B3352-1F99-44CA-BAB4-7969B6F9F087}"/>
              </a:ext>
            </a:extLst>
          </p:cNvPr>
          <p:cNvSpPr txBox="1"/>
          <p:nvPr/>
        </p:nvSpPr>
        <p:spPr>
          <a:xfrm>
            <a:off x="5851031" y="47116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4D5227-E61F-4CC6-B326-3CD511E9FA4A}"/>
              </a:ext>
            </a:extLst>
          </p:cNvPr>
          <p:cNvSpPr txBox="1"/>
          <p:nvPr/>
        </p:nvSpPr>
        <p:spPr>
          <a:xfrm>
            <a:off x="5767444" y="14739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B01921-3AD3-4007-8123-0880166BEA8A}"/>
              </a:ext>
            </a:extLst>
          </p:cNvPr>
          <p:cNvSpPr txBox="1"/>
          <p:nvPr/>
        </p:nvSpPr>
        <p:spPr>
          <a:xfrm>
            <a:off x="5825953" y="20444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185C7F-9271-402F-93D6-F2BC9F84F8E4}"/>
              </a:ext>
            </a:extLst>
          </p:cNvPr>
          <p:cNvSpPr txBox="1"/>
          <p:nvPr/>
        </p:nvSpPr>
        <p:spPr>
          <a:xfrm>
            <a:off x="5825953" y="24137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7524EF-ED02-4AD3-8722-5D1EEA8CC1FA}"/>
              </a:ext>
            </a:extLst>
          </p:cNvPr>
          <p:cNvSpPr txBox="1"/>
          <p:nvPr/>
        </p:nvSpPr>
        <p:spPr>
          <a:xfrm>
            <a:off x="5851031" y="39834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444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7D1EB5-96DB-49D4-8AFA-B841999E17CE}"/>
              </a:ext>
            </a:extLst>
          </p:cNvPr>
          <p:cNvSpPr txBox="1"/>
          <p:nvPr/>
        </p:nvSpPr>
        <p:spPr>
          <a:xfrm>
            <a:off x="5767444" y="10927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A1B7B-FBF5-49D1-9C06-A240220152EF}"/>
              </a:ext>
            </a:extLst>
          </p:cNvPr>
          <p:cNvSpPr txBox="1"/>
          <p:nvPr/>
        </p:nvSpPr>
        <p:spPr>
          <a:xfrm>
            <a:off x="1948543" y="172937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122-keV γ gated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B83637-E7D7-46D5-8E02-8F265762FFC3}"/>
              </a:ext>
            </a:extLst>
          </p:cNvPr>
          <p:cNvSpPr txBox="1"/>
          <p:nvPr/>
        </p:nvSpPr>
        <p:spPr>
          <a:xfrm>
            <a:off x="5851031" y="4352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59E494-3122-4912-80FA-A699D481EBA6}"/>
              </a:ext>
            </a:extLst>
          </p:cNvPr>
          <p:cNvSpPr txBox="1"/>
          <p:nvPr/>
        </p:nvSpPr>
        <p:spPr>
          <a:xfrm>
            <a:off x="5851031" y="51951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22714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4C39F9-DFDB-47C9-AB73-1A4A5183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3118"/>
            <a:ext cx="9144000" cy="343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23825-A300-47CC-A799-E8BDE4FB2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49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DDE44-72B8-44E0-B1FF-ADB57BB4B79A}"/>
              </a:ext>
            </a:extLst>
          </p:cNvPr>
          <p:cNvSpPr txBox="1"/>
          <p:nvPr/>
        </p:nvSpPr>
        <p:spPr>
          <a:xfrm>
            <a:off x="4344974" y="3674660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122+1408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1528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F2771-40F1-494E-A871-E80010E4DF8A}"/>
              </a:ext>
            </a:extLst>
          </p:cNvPr>
          <p:cNvSpPr txBox="1"/>
          <p:nvPr/>
        </p:nvSpPr>
        <p:spPr>
          <a:xfrm>
            <a:off x="881741" y="1922916"/>
            <a:ext cx="267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Source-to-South Distance</a:t>
            </a:r>
          </a:p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157 </a:t>
            </a:r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13.54 hours</a:t>
            </a:r>
          </a:p>
          <a:p>
            <a:r>
              <a:rPr lang="en-US" dirty="0">
                <a:solidFill>
                  <a:srgbClr val="09BB0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365 mm 13.54 hours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BBF75-CDFE-4C55-A476-1AAC86B355D8}"/>
              </a:ext>
            </a:extLst>
          </p:cNvPr>
          <p:cNvSpPr txBox="1"/>
          <p:nvPr/>
        </p:nvSpPr>
        <p:spPr>
          <a:xfrm>
            <a:off x="6509657" y="3507226"/>
            <a:ext cx="1922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Bkg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peaks: same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Decay peaks: </a:t>
            </a:r>
            <a:r>
              <a:rPr lang="zh-CN" altLang="en-US" dirty="0">
                <a:latin typeface="Cambria" panose="02040503050406030204" pitchFamily="18" charset="0"/>
              </a:rPr>
              <a:t>↓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5.4</a:t>
            </a:r>
          </a:p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Sum peaks: </a:t>
            </a:r>
            <a:r>
              <a:rPr lang="zh-CN" altLang="en-US" dirty="0">
                <a:latin typeface="Cambria" panose="02040503050406030204" pitchFamily="18" charset="0"/>
              </a:rPr>
              <a:t>↓</a:t>
            </a:r>
            <a:r>
              <a:rPr lang="en-US" altLang="zh-CN" dirty="0">
                <a:latin typeface="Cambria" panose="02040503050406030204" pitchFamily="18" charset="0"/>
              </a:rPr>
              <a:t>2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8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32047-7C28-4B24-8976-750A5EB3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82"/>
            <a:ext cx="9144000" cy="3434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3D35F-B38E-4770-A6CC-95B13C780DFA}"/>
              </a:ext>
            </a:extLst>
          </p:cNvPr>
          <p:cNvSpPr txBox="1"/>
          <p:nvPr/>
        </p:nvSpPr>
        <p:spPr>
          <a:xfrm>
            <a:off x="7179590" y="682389"/>
            <a:ext cx="108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122+245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Gd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367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39D5D-AE71-4248-8D4F-6319CDAF4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9144000" cy="3434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E988EB-E2D7-4BAF-A5E2-B3D3721564A5}"/>
              </a:ext>
            </a:extLst>
          </p:cNvPr>
          <p:cNvSpPr txBox="1"/>
          <p:nvPr/>
        </p:nvSpPr>
        <p:spPr>
          <a:xfrm>
            <a:off x="5368307" y="3515198"/>
            <a:ext cx="108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756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Gd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344+411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0B7A2E-F171-479E-80ED-B2F08364B1B5}"/>
              </a:ext>
            </a:extLst>
          </p:cNvPr>
          <p:cNvCxnSpPr/>
          <p:nvPr/>
        </p:nvCxnSpPr>
        <p:spPr>
          <a:xfrm>
            <a:off x="5909481" y="4715527"/>
            <a:ext cx="0" cy="45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5BA824-623C-4CE0-AA97-70300787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3434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C1ABA2-E8EF-41C4-9089-E5F7D59B4D9D}"/>
              </a:ext>
            </a:extLst>
          </p:cNvPr>
          <p:cNvSpPr txBox="1"/>
          <p:nvPr/>
        </p:nvSpPr>
        <p:spPr>
          <a:xfrm>
            <a:off x="5" y="3429000"/>
            <a:ext cx="9143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must account for all coincidences whether giving rise to a sum peak count or not.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A7967-EE7A-4CAB-AC48-7F0C23A7703C}"/>
              </a:ext>
            </a:extLst>
          </p:cNvPr>
          <p:cNvSpPr txBox="1"/>
          <p:nvPr/>
        </p:nvSpPr>
        <p:spPr>
          <a:xfrm>
            <a:off x="2493979" y="113941"/>
            <a:ext cx="108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Gd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779+344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1120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37627-08E0-4984-A26C-22DEDDA29951}"/>
              </a:ext>
            </a:extLst>
          </p:cNvPr>
          <p:cNvSpPr txBox="1"/>
          <p:nvPr/>
        </p:nvSpPr>
        <p:spPr>
          <a:xfrm>
            <a:off x="1411631" y="113941"/>
            <a:ext cx="1082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964+122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1085</a:t>
            </a:r>
          </a:p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Gd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1089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F78A9-20F0-46D2-ABF5-4D3A4F5E31C7}"/>
              </a:ext>
            </a:extLst>
          </p:cNvPr>
          <p:cNvSpPr txBox="1"/>
          <p:nvPr/>
        </p:nvSpPr>
        <p:spPr>
          <a:xfrm>
            <a:off x="7469418" y="122193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1112+122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1BB2FE-7EF7-4607-8216-46AAE03BDF0D}"/>
              </a:ext>
            </a:extLst>
          </p:cNvPr>
          <p:cNvCxnSpPr/>
          <p:nvPr/>
        </p:nvCxnSpPr>
        <p:spPr>
          <a:xfrm>
            <a:off x="8106772" y="1888600"/>
            <a:ext cx="0" cy="45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CF61BB-2925-4C88-A778-B137D2A25011}"/>
              </a:ext>
            </a:extLst>
          </p:cNvPr>
          <p:cNvSpPr txBox="1"/>
          <p:nvPr/>
        </p:nvSpPr>
        <p:spPr>
          <a:xfrm>
            <a:off x="8106772" y="179313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Po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1238</a:t>
            </a:r>
          </a:p>
        </p:txBody>
      </p:sp>
    </p:spTree>
    <p:extLst>
      <p:ext uri="{BB962C8B-B14F-4D97-AF65-F5344CB8AC3E}">
        <p14:creationId xmlns:p14="http://schemas.microsoft.com/office/powerpoint/2010/main" val="144772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2AD90-FB3D-4FA4-A080-C631367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49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FEECD-D58F-476C-A943-90C3D07FB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8718"/>
            <a:ext cx="9144000" cy="3449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7EC46-7D24-405E-A390-6914F7B09AFD}"/>
              </a:ext>
            </a:extLst>
          </p:cNvPr>
          <p:cNvSpPr txBox="1"/>
          <p:nvPr/>
        </p:nvSpPr>
        <p:spPr>
          <a:xfrm>
            <a:off x="2770418" y="354710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152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Sm</a:t>
            </a:r>
          </a:p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1112+122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6F5B7-7382-41FA-A9CA-4B6EDB22B23D}"/>
              </a:ext>
            </a:extLst>
          </p:cNvPr>
          <p:cNvSpPr txBox="1"/>
          <p:nvPr/>
        </p:nvSpPr>
        <p:spPr>
          <a:xfrm>
            <a:off x="3407772" y="419343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Po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1238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9CEC9-7BA1-4A36-BF1E-9B352273DBED}"/>
              </a:ext>
            </a:extLst>
          </p:cNvPr>
          <p:cNvSpPr txBox="1"/>
          <p:nvPr/>
        </p:nvSpPr>
        <p:spPr>
          <a:xfrm>
            <a:off x="828097" y="1974812"/>
            <a:ext cx="4135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157 </a:t>
            </a:r>
            <a:r>
              <a:rPr lang="en-US" altLang="zh-C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13.54 hours PXCT</a:t>
            </a:r>
          </a:p>
          <a:p>
            <a:r>
              <a:rPr lang="en-US" dirty="0">
                <a:solidFill>
                  <a:srgbClr val="09BB0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365 mm 13.54 hours Summing-free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</a:t>
            </a:r>
            <a:r>
              <a:rPr lang="en-US" altLang="zh-C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    0.38 hours Extreme Summing</a:t>
            </a:r>
          </a:p>
        </p:txBody>
      </p:sp>
    </p:spTree>
    <p:extLst>
      <p:ext uri="{BB962C8B-B14F-4D97-AF65-F5344CB8AC3E}">
        <p14:creationId xmlns:p14="http://schemas.microsoft.com/office/powerpoint/2010/main" val="328355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3995</Words>
  <Application>Microsoft Office PowerPoint</Application>
  <PresentationFormat>On-screen Show (4:3)</PresentationFormat>
  <Paragraphs>488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4</cp:revision>
  <dcterms:created xsi:type="dcterms:W3CDTF">2024-02-23T15:10:00Z</dcterms:created>
  <dcterms:modified xsi:type="dcterms:W3CDTF">2024-02-23T17:44:18Z</dcterms:modified>
</cp:coreProperties>
</file>