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26" r:id="rId3"/>
    <p:sldId id="2933" r:id="rId4"/>
    <p:sldId id="2083" r:id="rId5"/>
    <p:sldId id="2922" r:id="rId6"/>
    <p:sldId id="2929" r:id="rId7"/>
    <p:sldId id="2930" r:id="rId8"/>
    <p:sldId id="2931" r:id="rId9"/>
    <p:sldId id="2932" r:id="rId10"/>
    <p:sldId id="2950" r:id="rId11"/>
    <p:sldId id="2934" r:id="rId12"/>
    <p:sldId id="2935" r:id="rId13"/>
    <p:sldId id="2936" r:id="rId14"/>
    <p:sldId id="2937" r:id="rId15"/>
    <p:sldId id="2938" r:id="rId16"/>
    <p:sldId id="2939" r:id="rId17"/>
    <p:sldId id="2940" r:id="rId18"/>
    <p:sldId id="2941" r:id="rId19"/>
    <p:sldId id="2942" r:id="rId20"/>
    <p:sldId id="2943" r:id="rId21"/>
    <p:sldId id="2951" r:id="rId22"/>
    <p:sldId id="2904" r:id="rId23"/>
    <p:sldId id="2912" r:id="rId24"/>
    <p:sldId id="2944" r:id="rId25"/>
    <p:sldId id="2945" r:id="rId26"/>
    <p:sldId id="2946" r:id="rId27"/>
    <p:sldId id="2947" r:id="rId28"/>
    <p:sldId id="2948" r:id="rId29"/>
    <p:sldId id="294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5F64F-486A-4C14-A4D4-28D4D36F1D14}" type="datetimeFigureOut">
              <a:rPr lang="en-US" smtClean="0"/>
              <a:t>12/29/2024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9BCDC-902D-4FDC-BBE9-3471E1DE96D2}" type="slidenum">
              <a:rPr lang="en-US" smtClean="0"/>
              <a:t>‹#›</a:t>
            </a:fld>
            <a:endParaRPr lang="en-US"/>
          </a:p>
        </p:txBody>
      </p:sp>
    </p:spTree>
    <p:extLst>
      <p:ext uri="{BB962C8B-B14F-4D97-AF65-F5344CB8AC3E}">
        <p14:creationId xmlns:p14="http://schemas.microsoft.com/office/powerpoint/2010/main" val="201864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figure Fig_DSL2_Bayesian_Surmise_workflow</a:t>
            </a:r>
          </a:p>
        </p:txBody>
      </p:sp>
    </p:spTree>
    <p:extLst>
      <p:ext uri="{BB962C8B-B14F-4D97-AF65-F5344CB8AC3E}">
        <p14:creationId xmlns:p14="http://schemas.microsoft.com/office/powerpoint/2010/main" val="45748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Best figure Fig_DSL2_Surmise_structure_workflow</a:t>
            </a:r>
          </a:p>
          <a:p>
            <a:endParaRPr lang="en-US" dirty="0"/>
          </a:p>
        </p:txBody>
      </p:sp>
    </p:spTree>
    <p:extLst>
      <p:ext uri="{BB962C8B-B14F-4D97-AF65-F5344CB8AC3E}">
        <p14:creationId xmlns:p14="http://schemas.microsoft.com/office/powerpoint/2010/main" val="11601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Best figure </a:t>
            </a:r>
            <a:r>
              <a:rPr lang="en-US" dirty="0"/>
              <a:t>Fig_DSL2_Surmise_structure_workflow</a:t>
            </a:r>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6</a:t>
            </a:fld>
            <a:endParaRPr lang="zh-CN" altLang="en-US"/>
          </a:p>
        </p:txBody>
      </p:sp>
    </p:spTree>
    <p:extLst>
      <p:ext uri="{BB962C8B-B14F-4D97-AF65-F5344CB8AC3E}">
        <p14:creationId xmlns:p14="http://schemas.microsoft.com/office/powerpoint/2010/main" val="310127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PC1 explains 75% of the variance, this means that by knowing the value of PC1 for each data point, we have a very good idea of where that data point is located in the original high-dimensional space. You can see that cumulative explained variance increases quickly at first as each additional component explains a large portion of the variance. After a certain point, the gain in explained variance slows down, suggesting that further components contribute less to capturing the structure of the data.</a:t>
            </a:r>
          </a:p>
          <a:p>
            <a:r>
              <a:rPr lang="en-US" dirty="0"/>
              <a:t>Explained Variance by each component is an important evaluation metric.</a:t>
            </a:r>
          </a:p>
          <a:p>
            <a:endParaRPr lang="en-US" dirty="0"/>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11</a:t>
            </a:fld>
            <a:endParaRPr lang="zh-CN" altLang="en-US"/>
          </a:p>
        </p:txBody>
      </p:sp>
    </p:spTree>
    <p:extLst>
      <p:ext uri="{BB962C8B-B14F-4D97-AF65-F5344CB8AC3E}">
        <p14:creationId xmlns:p14="http://schemas.microsoft.com/office/powerpoint/2010/main" val="205444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PCSK, if 100% for training; 25% for test:</a:t>
            </a:r>
          </a:p>
          <a:p>
            <a:r>
              <a:rPr lang="en-US" dirty="0"/>
              <a:t>MSE = 0.43</a:t>
            </a:r>
          </a:p>
          <a:p>
            <a:r>
              <a:rPr lang="en-US" dirty="0"/>
              <a:t>SSE = 10.24</a:t>
            </a:r>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16</a:t>
            </a:fld>
            <a:endParaRPr lang="zh-CN" altLang="en-US"/>
          </a:p>
        </p:txBody>
      </p:sp>
    </p:spTree>
    <p:extLst>
      <p:ext uri="{BB962C8B-B14F-4D97-AF65-F5344CB8AC3E}">
        <p14:creationId xmlns:p14="http://schemas.microsoft.com/office/powerpoint/2010/main" val="352163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FB970-9EE5-4ACE-8E66-2E1E038C78DF}" type="slidenum">
              <a:rPr lang="zh-CN" altLang="en-US" smtClean="0"/>
              <a:t>28</a:t>
            </a:fld>
            <a:endParaRPr lang="zh-CN" altLang="en-US"/>
          </a:p>
        </p:txBody>
      </p:sp>
    </p:spTree>
    <p:extLst>
      <p:ext uri="{BB962C8B-B14F-4D97-AF65-F5344CB8AC3E}">
        <p14:creationId xmlns:p14="http://schemas.microsoft.com/office/powerpoint/2010/main" val="134011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DA5A98-8959-4742-A305-AE05DFB08D87}"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194616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A5A98-8959-4742-A305-AE05DFB08D87}"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193806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A5A98-8959-4742-A305-AE05DFB08D87}"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394854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A5A98-8959-4742-A305-AE05DFB08D87}"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50015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DA5A98-8959-4742-A305-AE05DFB08D87}"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22744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DA5A98-8959-4742-A305-AE05DFB08D87}"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31113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DA5A98-8959-4742-A305-AE05DFB08D87}" type="datetimeFigureOut">
              <a:rPr lang="en-US" smtClean="0"/>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394642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DA5A98-8959-4742-A305-AE05DFB08D87}" type="datetimeFigureOut">
              <a:rPr lang="en-US" smtClean="0"/>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226660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A5A98-8959-4742-A305-AE05DFB08D87}" type="datetimeFigureOut">
              <a:rPr lang="en-US" smtClean="0"/>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323833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DA5A98-8959-4742-A305-AE05DFB08D87}"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276937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DA5A98-8959-4742-A305-AE05DFB08D87}"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BE08-DF6A-4F4E-A3B0-25ED13E22367}" type="slidenum">
              <a:rPr lang="en-US" smtClean="0"/>
              <a:t>‹#›</a:t>
            </a:fld>
            <a:endParaRPr lang="en-US"/>
          </a:p>
        </p:txBody>
      </p:sp>
    </p:spTree>
    <p:extLst>
      <p:ext uri="{BB962C8B-B14F-4D97-AF65-F5344CB8AC3E}">
        <p14:creationId xmlns:p14="http://schemas.microsoft.com/office/powerpoint/2010/main" val="44084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A5A98-8959-4742-A305-AE05DFB08D87}" type="datetimeFigureOut">
              <a:rPr lang="en-US" smtClean="0"/>
              <a:t>12/29/2024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CBE08-DF6A-4F4E-A3B0-25ED13E22367}" type="slidenum">
              <a:rPr lang="en-US" smtClean="0"/>
              <a:t>‹#›</a:t>
            </a:fld>
            <a:endParaRPr lang="en-US"/>
          </a:p>
        </p:txBody>
      </p:sp>
    </p:spTree>
    <p:extLst>
      <p:ext uri="{BB962C8B-B14F-4D97-AF65-F5344CB8AC3E}">
        <p14:creationId xmlns:p14="http://schemas.microsoft.com/office/powerpoint/2010/main" val="1441283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F241AD-1742-4878-8682-8FA16DB3ACB7}"/>
              </a:ext>
            </a:extLst>
          </p:cNvPr>
          <p:cNvSpPr>
            <a:spLocks noGrp="1"/>
          </p:cNvSpPr>
          <p:nvPr>
            <p:ph type="ctrTitle"/>
          </p:nvPr>
        </p:nvSpPr>
        <p:spPr>
          <a:xfrm>
            <a:off x="685800" y="1122363"/>
            <a:ext cx="7772400" cy="2133599"/>
          </a:xfrm>
        </p:spPr>
        <p:txBody>
          <a:bodyPr>
            <a:normAutofit/>
          </a:bodyPr>
          <a:lstStyle/>
          <a:p>
            <a:r>
              <a:rPr lang="en-US" sz="3600" dirty="0"/>
              <a:t>Lifetime of </a:t>
            </a:r>
            <a:r>
              <a:rPr lang="en-US" sz="3600" baseline="30000" dirty="0"/>
              <a:t>23</a:t>
            </a:r>
            <a:r>
              <a:rPr lang="en-US" sz="3600" dirty="0"/>
              <a:t>Mg 7787 keV state (S2193)</a:t>
            </a:r>
          </a:p>
        </p:txBody>
      </p:sp>
      <p:sp>
        <p:nvSpPr>
          <p:cNvPr id="9" name="Subtitle 2">
            <a:extLst>
              <a:ext uri="{FF2B5EF4-FFF2-40B4-BE49-F238E27FC236}">
                <a16:creationId xmlns:a16="http://schemas.microsoft.com/office/drawing/2014/main" id="{2317F396-5EF1-412B-8F89-C5E5565F4667}"/>
              </a:ext>
            </a:extLst>
          </p:cNvPr>
          <p:cNvSpPr>
            <a:spLocks noGrp="1"/>
          </p:cNvSpPr>
          <p:nvPr>
            <p:ph type="subTitle" idx="1"/>
          </p:nvPr>
        </p:nvSpPr>
        <p:spPr>
          <a:xfrm>
            <a:off x="3164768" y="3602039"/>
            <a:ext cx="4396154" cy="2353594"/>
          </a:xfrm>
        </p:spPr>
        <p:txBody>
          <a:bodyPr>
            <a:normAutofit/>
          </a:bodyPr>
          <a:lstStyle/>
          <a:p>
            <a:pPr algn="l"/>
            <a:r>
              <a:rPr lang="en-US" sz="2400" dirty="0"/>
              <a:t>1) Fit range</a:t>
            </a:r>
          </a:p>
          <a:p>
            <a:pPr algn="l"/>
            <a:r>
              <a:rPr lang="en-US" sz="2400" dirty="0"/>
              <a:t>2) Bin width</a:t>
            </a:r>
          </a:p>
          <a:p>
            <a:pPr algn="l"/>
            <a:r>
              <a:rPr lang="en-US" dirty="0"/>
              <a:t>3)</a:t>
            </a:r>
            <a:r>
              <a:rPr lang="zh-CN" altLang="en-US" dirty="0"/>
              <a:t> </a:t>
            </a:r>
            <a:r>
              <a:rPr lang="en-US" altLang="zh-CN" dirty="0"/>
              <a:t>Angular distribution</a:t>
            </a:r>
          </a:p>
          <a:p>
            <a:pPr algn="l"/>
            <a:r>
              <a:rPr lang="en-US" dirty="0">
                <a:solidFill>
                  <a:srgbClr val="0033FF"/>
                </a:solidFill>
              </a:rPr>
              <a:t>4) Bayesian a</a:t>
            </a:r>
            <a:r>
              <a:rPr lang="en-US" altLang="zh-CN" dirty="0">
                <a:solidFill>
                  <a:srgbClr val="0033FF"/>
                </a:solidFill>
              </a:rPr>
              <a:t>nalysis framework</a:t>
            </a:r>
            <a:endParaRPr lang="en-US" dirty="0">
              <a:solidFill>
                <a:srgbClr val="0033FF"/>
              </a:solidFill>
            </a:endParaRPr>
          </a:p>
          <a:p>
            <a:pPr algn="l"/>
            <a:r>
              <a:rPr lang="en-US" dirty="0"/>
              <a:t>5) Prior choices</a:t>
            </a:r>
          </a:p>
        </p:txBody>
      </p:sp>
    </p:spTree>
    <p:extLst>
      <p:ext uri="{BB962C8B-B14F-4D97-AF65-F5344CB8AC3E}">
        <p14:creationId xmlns:p14="http://schemas.microsoft.com/office/powerpoint/2010/main" val="375080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CBF995-76F0-44A3-BF00-F4F775A4744A}"/>
              </a:ext>
            </a:extLst>
          </p:cNvPr>
          <p:cNvSpPr txBox="1"/>
          <p:nvPr/>
        </p:nvSpPr>
        <p:spPr>
          <a:xfrm>
            <a:off x="1231193" y="2651190"/>
            <a:ext cx="6681637" cy="786177"/>
          </a:xfrm>
          <a:prstGeom prst="rect">
            <a:avLst/>
          </a:prstGeom>
          <a:noFill/>
        </p:spPr>
        <p:txBody>
          <a:bodyPr wrap="none" rtlCol="0">
            <a:spAutoFit/>
          </a:bodyPr>
          <a:lstStyle/>
          <a:p>
            <a:pPr algn="ctr">
              <a:lnSpc>
                <a:spcPct val="125000"/>
              </a:lnSpc>
            </a:pPr>
            <a:r>
              <a:rPr lang="en-US" altLang="zh-CN" sz="4000" b="1" dirty="0">
                <a:solidFill>
                  <a:srgbClr val="0000CC"/>
                </a:solidFill>
              </a:rPr>
              <a:t>Bayesian Model Emulation</a:t>
            </a:r>
            <a:endParaRPr lang="en-US" sz="4000" b="1" dirty="0">
              <a:solidFill>
                <a:srgbClr val="0000CC"/>
              </a:solidFill>
            </a:endParaRPr>
          </a:p>
        </p:txBody>
      </p:sp>
    </p:spTree>
    <p:extLst>
      <p:ext uri="{BB962C8B-B14F-4D97-AF65-F5344CB8AC3E}">
        <p14:creationId xmlns:p14="http://schemas.microsoft.com/office/powerpoint/2010/main" val="352779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ABA9F-2E93-458C-9FCC-E65C90005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
        <p:nvSpPr>
          <p:cNvPr id="3" name="TextBox 2">
            <a:extLst>
              <a:ext uri="{FF2B5EF4-FFF2-40B4-BE49-F238E27FC236}">
                <a16:creationId xmlns:a16="http://schemas.microsoft.com/office/drawing/2014/main" id="{0AA9DC72-C08F-48CC-AF82-DF10AE86B5DB}"/>
              </a:ext>
            </a:extLst>
          </p:cNvPr>
          <p:cNvSpPr txBox="1"/>
          <p:nvPr/>
        </p:nvSpPr>
        <p:spPr>
          <a:xfrm>
            <a:off x="746235" y="137793"/>
            <a:ext cx="3827523" cy="584775"/>
          </a:xfrm>
          <a:prstGeom prst="rect">
            <a:avLst/>
          </a:prstGeom>
          <a:noFill/>
        </p:spPr>
        <p:txBody>
          <a:bodyPr wrap="none" rtlCol="0">
            <a:spAutoFit/>
          </a:bodyPr>
          <a:lstStyle/>
          <a:p>
            <a:r>
              <a:rPr lang="en-US" altLang="zh-CN" sz="1600" dirty="0">
                <a:latin typeface="Cambria" panose="02040503050406030204" pitchFamily="18" charset="0"/>
                <a:ea typeface="Cambria" panose="02040503050406030204" pitchFamily="18" charset="0"/>
              </a:rPr>
              <a:t>Observables: 24 data points over 120 keV.</a:t>
            </a:r>
            <a:endParaRPr lang="en-US" sz="1600" dirty="0">
              <a:latin typeface="Cambria" panose="02040503050406030204" pitchFamily="18" charset="0"/>
              <a:ea typeface="Cambria" panose="02040503050406030204" pitchFamily="18" charset="0"/>
            </a:endParaRPr>
          </a:p>
          <a:p>
            <a:r>
              <a:rPr lang="en-US" sz="1600" dirty="0">
                <a:solidFill>
                  <a:srgbClr val="C00000"/>
                </a:solidFill>
                <a:latin typeface="Cambria" panose="02040503050406030204" pitchFamily="18" charset="0"/>
                <a:ea typeface="Cambria" panose="02040503050406030204" pitchFamily="18" charset="0"/>
              </a:rPr>
              <a:t>Prior </a:t>
            </a:r>
            <a:r>
              <a:rPr lang="en-US" sz="1600" dirty="0" err="1">
                <a:solidFill>
                  <a:srgbClr val="C00000"/>
                </a:solidFill>
                <a:latin typeface="Cambria" panose="02040503050406030204" pitchFamily="18" charset="0"/>
                <a:ea typeface="Cambria" panose="02040503050406030204" pitchFamily="18" charset="0"/>
              </a:rPr>
              <a:t>Lineshapes</a:t>
            </a:r>
            <a:r>
              <a:rPr lang="en-US" sz="1600" dirty="0">
                <a:solidFill>
                  <a:srgbClr val="C00000"/>
                </a:solidFill>
                <a:latin typeface="Cambria" panose="02040503050406030204" pitchFamily="18" charset="0"/>
                <a:ea typeface="Cambria" panose="02040503050406030204" pitchFamily="18" charset="0"/>
              </a:rPr>
              <a:t>: </a:t>
            </a:r>
            <a:r>
              <a:rPr lang="en-US" altLang="zh-CN" sz="1600" dirty="0">
                <a:solidFill>
                  <a:srgbClr val="C00000"/>
                </a:solidFill>
                <a:latin typeface="Cambria" panose="02040503050406030204" pitchFamily="18" charset="0"/>
                <a:ea typeface="Cambria" panose="02040503050406030204" pitchFamily="18" charset="0"/>
              </a:rPr>
              <a:t>201 simulation runs.</a:t>
            </a:r>
            <a:endParaRPr lang="en-US" sz="1600" dirty="0">
              <a:solidFill>
                <a:srgbClr val="C0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D01257E-565F-4AD4-A59C-058F50F7F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48000"/>
            <a:ext cx="9144000" cy="3048000"/>
          </a:xfrm>
          <a:prstGeom prst="rect">
            <a:avLst/>
          </a:prstGeom>
        </p:spPr>
      </p:pic>
      <p:sp>
        <p:nvSpPr>
          <p:cNvPr id="6" name="TextBox 5">
            <a:extLst>
              <a:ext uri="{FF2B5EF4-FFF2-40B4-BE49-F238E27FC236}">
                <a16:creationId xmlns:a16="http://schemas.microsoft.com/office/drawing/2014/main" id="{63624349-8086-4D0B-B2C5-4864BC6ACF00}"/>
              </a:ext>
            </a:extLst>
          </p:cNvPr>
          <p:cNvSpPr txBox="1"/>
          <p:nvPr/>
        </p:nvSpPr>
        <p:spPr>
          <a:xfrm>
            <a:off x="1" y="5923002"/>
            <a:ext cx="9143999" cy="830997"/>
          </a:xfrm>
          <a:prstGeom prst="rect">
            <a:avLst/>
          </a:prstGeom>
          <a:noFill/>
        </p:spPr>
        <p:txBody>
          <a:bodyPr wrap="square" rtlCol="0">
            <a:spAutoFit/>
          </a:bodyPr>
          <a:lstStyle/>
          <a:p>
            <a:r>
              <a:rPr lang="en-US" dirty="0">
                <a:solidFill>
                  <a:schemeClr val="accent6">
                    <a:lumMod val="50000"/>
                  </a:schemeClr>
                </a:solidFill>
                <a:latin typeface="Cambria" panose="02040503050406030204" pitchFamily="18" charset="0"/>
                <a:ea typeface="Cambria" panose="02040503050406030204" pitchFamily="18" charset="0"/>
              </a:rPr>
              <a:t>Principal Component Analysis</a:t>
            </a:r>
          </a:p>
          <a:p>
            <a:r>
              <a:rPr lang="en-US" altLang="zh-CN" sz="1500" dirty="0">
                <a:latin typeface="Cambria" panose="02040503050406030204" pitchFamily="18" charset="0"/>
                <a:ea typeface="Cambria" panose="02040503050406030204" pitchFamily="18" charset="0"/>
              </a:rPr>
              <a:t>The first 12 PCs</a:t>
            </a:r>
            <a:r>
              <a:rPr lang="en-US" sz="1500" dirty="0">
                <a:latin typeface="Cambria" panose="02040503050406030204" pitchFamily="18" charset="0"/>
                <a:ea typeface="Cambria" panose="02040503050406030204" pitchFamily="18" charset="0"/>
              </a:rPr>
              <a:t> explain 99% of the variance, this means that by knowing the values of 12 PCs for each data point, we have a very good idea of where that data point is located in the original high-dimensional space. </a:t>
            </a:r>
          </a:p>
        </p:txBody>
      </p:sp>
    </p:spTree>
    <p:extLst>
      <p:ext uri="{BB962C8B-B14F-4D97-AF65-F5344CB8AC3E}">
        <p14:creationId xmlns:p14="http://schemas.microsoft.com/office/powerpoint/2010/main" val="5571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8704D5-71F6-4AE4-9CFC-60C0E7F5A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
        <p:nvSpPr>
          <p:cNvPr id="6" name="TextBox 5">
            <a:extLst>
              <a:ext uri="{FF2B5EF4-FFF2-40B4-BE49-F238E27FC236}">
                <a16:creationId xmlns:a16="http://schemas.microsoft.com/office/drawing/2014/main" id="{9F2E824F-E95A-4879-A3CB-0549EBD7C35C}"/>
              </a:ext>
            </a:extLst>
          </p:cNvPr>
          <p:cNvSpPr txBox="1"/>
          <p:nvPr/>
        </p:nvSpPr>
        <p:spPr>
          <a:xfrm>
            <a:off x="718457" y="154294"/>
            <a:ext cx="1752211" cy="369332"/>
          </a:xfrm>
          <a:prstGeom prst="rect">
            <a:avLst/>
          </a:prstGeom>
          <a:noFill/>
        </p:spPr>
        <p:txBody>
          <a:bodyPr wrap="none" rtlCol="0">
            <a:spAutoFit/>
          </a:bodyPr>
          <a:lstStyle/>
          <a:p>
            <a:r>
              <a:rPr lang="en-US" dirty="0">
                <a:solidFill>
                  <a:srgbClr val="008000"/>
                </a:solidFill>
                <a:latin typeface="Cambria" panose="02040503050406030204" pitchFamily="18" charset="0"/>
                <a:ea typeface="Cambria" panose="02040503050406030204" pitchFamily="18" charset="0"/>
              </a:rPr>
              <a:t>Emulator: PCGP</a:t>
            </a:r>
          </a:p>
        </p:txBody>
      </p:sp>
      <p:sp>
        <p:nvSpPr>
          <p:cNvPr id="9" name="TextBox 8">
            <a:extLst>
              <a:ext uri="{FF2B5EF4-FFF2-40B4-BE49-F238E27FC236}">
                <a16:creationId xmlns:a16="http://schemas.microsoft.com/office/drawing/2014/main" id="{9AB0B614-FA4D-4C05-AAEF-A4FB9CC01B12}"/>
              </a:ext>
            </a:extLst>
          </p:cNvPr>
          <p:cNvSpPr txBox="1"/>
          <p:nvPr/>
        </p:nvSpPr>
        <p:spPr>
          <a:xfrm>
            <a:off x="0" y="6507089"/>
            <a:ext cx="6755567"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Randomly select 75% as training sets and the rest 25% as test sets.</a:t>
            </a:r>
          </a:p>
        </p:txBody>
      </p:sp>
      <p:pic>
        <p:nvPicPr>
          <p:cNvPr id="4" name="Picture 3">
            <a:extLst>
              <a:ext uri="{FF2B5EF4-FFF2-40B4-BE49-F238E27FC236}">
                <a16:creationId xmlns:a16="http://schemas.microsoft.com/office/drawing/2014/main" id="{A2351169-0241-46D6-9E3B-6E262B7E2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3544"/>
            <a:ext cx="9144000" cy="3048000"/>
          </a:xfrm>
          <a:prstGeom prst="rect">
            <a:avLst/>
          </a:prstGeom>
        </p:spPr>
      </p:pic>
      <p:sp>
        <p:nvSpPr>
          <p:cNvPr id="11" name="TextBox 10">
            <a:extLst>
              <a:ext uri="{FF2B5EF4-FFF2-40B4-BE49-F238E27FC236}">
                <a16:creationId xmlns:a16="http://schemas.microsoft.com/office/drawing/2014/main" id="{BB64AE8A-DAD0-4230-B517-4C383867C609}"/>
              </a:ext>
            </a:extLst>
          </p:cNvPr>
          <p:cNvSpPr txBox="1"/>
          <p:nvPr/>
        </p:nvSpPr>
        <p:spPr>
          <a:xfrm>
            <a:off x="718457" y="3423753"/>
            <a:ext cx="3587392" cy="369332"/>
          </a:xfrm>
          <a:prstGeom prst="rect">
            <a:avLst/>
          </a:prstGeom>
          <a:noFill/>
        </p:spPr>
        <p:txBody>
          <a:bodyPr wrap="none" rtlCol="0">
            <a:spAutoFit/>
          </a:bodyPr>
          <a:lstStyle/>
          <a:p>
            <a:r>
              <a:rPr lang="en-US" dirty="0">
                <a:solidFill>
                  <a:srgbClr val="9900CC"/>
                </a:solidFill>
                <a:latin typeface="Cambria" panose="02040503050406030204" pitchFamily="18" charset="0"/>
                <a:ea typeface="Cambria" panose="02040503050406030204" pitchFamily="18" charset="0"/>
              </a:rPr>
              <a:t>Emulator: PCSK </a:t>
            </a:r>
            <a:r>
              <a:rPr lang="en-US" altLang="zh-CN" dirty="0">
                <a:solidFill>
                  <a:srgbClr val="9900CC"/>
                </a:solidFill>
                <a:latin typeface="Cambria" panose="02040503050406030204" pitchFamily="18" charset="0"/>
                <a:ea typeface="Cambria" panose="02040503050406030204" pitchFamily="18" charset="0"/>
              </a:rPr>
              <a:t>with variances = 0</a:t>
            </a:r>
            <a:endParaRPr lang="en-US" dirty="0">
              <a:solidFill>
                <a:srgbClr val="9900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834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B8D4A-DCAF-40FB-87BE-8DDF84EB8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3544"/>
            <a:ext cx="9144000" cy="3048000"/>
          </a:xfrm>
          <a:prstGeom prst="rect">
            <a:avLst/>
          </a:prstGeom>
        </p:spPr>
      </p:pic>
      <p:sp>
        <p:nvSpPr>
          <p:cNvPr id="3" name="TextBox 2">
            <a:extLst>
              <a:ext uri="{FF2B5EF4-FFF2-40B4-BE49-F238E27FC236}">
                <a16:creationId xmlns:a16="http://schemas.microsoft.com/office/drawing/2014/main" id="{DE0A5FC1-4A61-4F77-A54C-F4ABB8FA0E3A}"/>
              </a:ext>
            </a:extLst>
          </p:cNvPr>
          <p:cNvSpPr txBox="1"/>
          <p:nvPr/>
        </p:nvSpPr>
        <p:spPr>
          <a:xfrm>
            <a:off x="718457" y="3429000"/>
            <a:ext cx="1812869" cy="369332"/>
          </a:xfrm>
          <a:prstGeom prst="rect">
            <a:avLst/>
          </a:prstGeom>
          <a:noFill/>
        </p:spPr>
        <p:txBody>
          <a:bodyPr wrap="none" rtlCol="0">
            <a:spAutoFit/>
          </a:bodyPr>
          <a:lstStyle/>
          <a:p>
            <a:r>
              <a:rPr lang="en-US" dirty="0">
                <a:solidFill>
                  <a:srgbClr val="0066CC"/>
                </a:solidFill>
                <a:latin typeface="Cambria" panose="02040503050406030204" pitchFamily="18" charset="0"/>
                <a:ea typeface="Cambria" panose="02040503050406030204" pitchFamily="18" charset="0"/>
              </a:rPr>
              <a:t>Emulator: </a:t>
            </a:r>
            <a:r>
              <a:rPr lang="en-US" dirty="0" err="1">
                <a:solidFill>
                  <a:srgbClr val="0066CC"/>
                </a:solidFill>
                <a:latin typeface="Cambria" panose="02040503050406030204" pitchFamily="18" charset="0"/>
                <a:ea typeface="Cambria" panose="02040503050406030204" pitchFamily="18" charset="0"/>
              </a:rPr>
              <a:t>indGP</a:t>
            </a:r>
            <a:endParaRPr lang="en-US" dirty="0">
              <a:solidFill>
                <a:srgbClr val="0066CC"/>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04A544A-5580-4EE0-8B69-4263DB8B2319}"/>
              </a:ext>
            </a:extLst>
          </p:cNvPr>
          <p:cNvSpPr txBox="1"/>
          <p:nvPr/>
        </p:nvSpPr>
        <p:spPr>
          <a:xfrm>
            <a:off x="0" y="6507089"/>
            <a:ext cx="6755567"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Randomly select 75% as training sets and the rest 25% as test sets.</a:t>
            </a:r>
          </a:p>
        </p:txBody>
      </p:sp>
      <p:pic>
        <p:nvPicPr>
          <p:cNvPr id="5" name="Picture 4">
            <a:extLst>
              <a:ext uri="{FF2B5EF4-FFF2-40B4-BE49-F238E27FC236}">
                <a16:creationId xmlns:a16="http://schemas.microsoft.com/office/drawing/2014/main" id="{08972C7D-02DC-475B-82D6-53B206DA7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
        <p:nvSpPr>
          <p:cNvPr id="7" name="TextBox 6">
            <a:extLst>
              <a:ext uri="{FF2B5EF4-FFF2-40B4-BE49-F238E27FC236}">
                <a16:creationId xmlns:a16="http://schemas.microsoft.com/office/drawing/2014/main" id="{77CEF270-A0AC-4BA1-A4F1-7DB82919717D}"/>
              </a:ext>
            </a:extLst>
          </p:cNvPr>
          <p:cNvSpPr txBox="1"/>
          <p:nvPr/>
        </p:nvSpPr>
        <p:spPr>
          <a:xfrm>
            <a:off x="718457" y="162205"/>
            <a:ext cx="1739259" cy="369332"/>
          </a:xfrm>
          <a:prstGeom prst="rect">
            <a:avLst/>
          </a:prstGeom>
          <a:noFill/>
        </p:spPr>
        <p:txBody>
          <a:bodyPr wrap="none" rtlCol="0">
            <a:spAutoFit/>
          </a:bodyPr>
          <a:lstStyle/>
          <a:p>
            <a:r>
              <a:rPr lang="en-US" dirty="0">
                <a:solidFill>
                  <a:srgbClr val="9900CC"/>
                </a:solidFill>
                <a:latin typeface="Cambria" panose="02040503050406030204" pitchFamily="18" charset="0"/>
                <a:ea typeface="Cambria" panose="02040503050406030204" pitchFamily="18" charset="0"/>
              </a:rPr>
              <a:t>Emulator: PCSK</a:t>
            </a:r>
          </a:p>
        </p:txBody>
      </p:sp>
    </p:spTree>
    <p:extLst>
      <p:ext uri="{BB962C8B-B14F-4D97-AF65-F5344CB8AC3E}">
        <p14:creationId xmlns:p14="http://schemas.microsoft.com/office/powerpoint/2010/main" val="427528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DA0B6F-FE75-4A71-9C57-C66DD5603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
        <p:nvSpPr>
          <p:cNvPr id="3" name="TextBox 2">
            <a:extLst>
              <a:ext uri="{FF2B5EF4-FFF2-40B4-BE49-F238E27FC236}">
                <a16:creationId xmlns:a16="http://schemas.microsoft.com/office/drawing/2014/main" id="{96013312-2871-4E4E-A7CD-6CAD1E11A66C}"/>
              </a:ext>
            </a:extLst>
          </p:cNvPr>
          <p:cNvSpPr txBox="1"/>
          <p:nvPr/>
        </p:nvSpPr>
        <p:spPr>
          <a:xfrm>
            <a:off x="0" y="6488668"/>
            <a:ext cx="464524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Metrics for Evaluating Emulator Performance</a:t>
            </a:r>
          </a:p>
        </p:txBody>
      </p:sp>
      <p:sp>
        <p:nvSpPr>
          <p:cNvPr id="8" name="TextBox 7">
            <a:extLst>
              <a:ext uri="{FF2B5EF4-FFF2-40B4-BE49-F238E27FC236}">
                <a16:creationId xmlns:a16="http://schemas.microsoft.com/office/drawing/2014/main" id="{386A877A-E8E7-4736-8FCA-03744A184C59}"/>
              </a:ext>
            </a:extLst>
          </p:cNvPr>
          <p:cNvSpPr txBox="1"/>
          <p:nvPr/>
        </p:nvSpPr>
        <p:spPr>
          <a:xfrm>
            <a:off x="718457" y="322459"/>
            <a:ext cx="1752211" cy="369332"/>
          </a:xfrm>
          <a:prstGeom prst="rect">
            <a:avLst/>
          </a:prstGeom>
          <a:noFill/>
        </p:spPr>
        <p:txBody>
          <a:bodyPr wrap="none" rtlCol="0">
            <a:spAutoFit/>
          </a:bodyPr>
          <a:lstStyle/>
          <a:p>
            <a:r>
              <a:rPr lang="en-US" dirty="0">
                <a:solidFill>
                  <a:srgbClr val="008000"/>
                </a:solidFill>
                <a:latin typeface="Cambria" panose="02040503050406030204" pitchFamily="18" charset="0"/>
                <a:ea typeface="Cambria" panose="02040503050406030204" pitchFamily="18" charset="0"/>
              </a:rPr>
              <a:t>Emulator: PCGP</a:t>
            </a:r>
          </a:p>
        </p:txBody>
      </p:sp>
      <p:pic>
        <p:nvPicPr>
          <p:cNvPr id="4" name="Picture 3">
            <a:extLst>
              <a:ext uri="{FF2B5EF4-FFF2-40B4-BE49-F238E27FC236}">
                <a16:creationId xmlns:a16="http://schemas.microsoft.com/office/drawing/2014/main" id="{76C65FC5-F0B1-4975-8017-BDDFA4764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4334"/>
            <a:ext cx="9144000" cy="3048000"/>
          </a:xfrm>
          <a:prstGeom prst="rect">
            <a:avLst/>
          </a:prstGeom>
        </p:spPr>
      </p:pic>
      <p:sp>
        <p:nvSpPr>
          <p:cNvPr id="10" name="TextBox 9">
            <a:extLst>
              <a:ext uri="{FF2B5EF4-FFF2-40B4-BE49-F238E27FC236}">
                <a16:creationId xmlns:a16="http://schemas.microsoft.com/office/drawing/2014/main" id="{F019A462-5BBC-48DD-873D-A9A5875B5BC3}"/>
              </a:ext>
            </a:extLst>
          </p:cNvPr>
          <p:cNvSpPr txBox="1"/>
          <p:nvPr/>
        </p:nvSpPr>
        <p:spPr>
          <a:xfrm>
            <a:off x="666205" y="3541320"/>
            <a:ext cx="3587392" cy="369332"/>
          </a:xfrm>
          <a:prstGeom prst="rect">
            <a:avLst/>
          </a:prstGeom>
          <a:noFill/>
        </p:spPr>
        <p:txBody>
          <a:bodyPr wrap="none" rtlCol="0">
            <a:spAutoFit/>
          </a:bodyPr>
          <a:lstStyle/>
          <a:p>
            <a:r>
              <a:rPr lang="en-US" dirty="0">
                <a:solidFill>
                  <a:srgbClr val="9900CC"/>
                </a:solidFill>
                <a:latin typeface="Cambria" panose="02040503050406030204" pitchFamily="18" charset="0"/>
                <a:ea typeface="Cambria" panose="02040503050406030204" pitchFamily="18" charset="0"/>
              </a:rPr>
              <a:t>Emulator: PCSK </a:t>
            </a:r>
            <a:r>
              <a:rPr lang="en-US" altLang="zh-CN" dirty="0">
                <a:solidFill>
                  <a:srgbClr val="9900CC"/>
                </a:solidFill>
                <a:latin typeface="Cambria" panose="02040503050406030204" pitchFamily="18" charset="0"/>
                <a:ea typeface="Cambria" panose="02040503050406030204" pitchFamily="18" charset="0"/>
              </a:rPr>
              <a:t>with variances = 0</a:t>
            </a:r>
            <a:endParaRPr lang="en-US" dirty="0">
              <a:solidFill>
                <a:srgbClr val="9900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072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1AF33-F18E-4276-A1F2-0D4660B9BF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44334"/>
            <a:ext cx="9144000" cy="3048000"/>
          </a:xfrm>
          <a:prstGeom prst="rect">
            <a:avLst/>
          </a:prstGeom>
        </p:spPr>
      </p:pic>
      <p:sp>
        <p:nvSpPr>
          <p:cNvPr id="4" name="TextBox 3">
            <a:extLst>
              <a:ext uri="{FF2B5EF4-FFF2-40B4-BE49-F238E27FC236}">
                <a16:creationId xmlns:a16="http://schemas.microsoft.com/office/drawing/2014/main" id="{B3B95C10-A27A-4A5E-9E6F-911AA3F8B327}"/>
              </a:ext>
            </a:extLst>
          </p:cNvPr>
          <p:cNvSpPr txBox="1"/>
          <p:nvPr/>
        </p:nvSpPr>
        <p:spPr>
          <a:xfrm>
            <a:off x="0" y="6488668"/>
            <a:ext cx="464524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Metrics for Evaluating Emulator Performance</a:t>
            </a:r>
          </a:p>
        </p:txBody>
      </p:sp>
      <p:sp>
        <p:nvSpPr>
          <p:cNvPr id="5" name="TextBox 4">
            <a:extLst>
              <a:ext uri="{FF2B5EF4-FFF2-40B4-BE49-F238E27FC236}">
                <a16:creationId xmlns:a16="http://schemas.microsoft.com/office/drawing/2014/main" id="{AF8EED27-2312-4DE7-9C42-DC6CDDF5FBB8}"/>
              </a:ext>
            </a:extLst>
          </p:cNvPr>
          <p:cNvSpPr txBox="1"/>
          <p:nvPr/>
        </p:nvSpPr>
        <p:spPr>
          <a:xfrm>
            <a:off x="718457" y="3566793"/>
            <a:ext cx="1812869" cy="369332"/>
          </a:xfrm>
          <a:prstGeom prst="rect">
            <a:avLst/>
          </a:prstGeom>
          <a:noFill/>
        </p:spPr>
        <p:txBody>
          <a:bodyPr wrap="none" rtlCol="0">
            <a:spAutoFit/>
          </a:bodyPr>
          <a:lstStyle/>
          <a:p>
            <a:r>
              <a:rPr lang="en-US" dirty="0">
                <a:solidFill>
                  <a:srgbClr val="0066CC"/>
                </a:solidFill>
                <a:latin typeface="Cambria" panose="02040503050406030204" pitchFamily="18" charset="0"/>
                <a:ea typeface="Cambria" panose="02040503050406030204" pitchFamily="18" charset="0"/>
              </a:rPr>
              <a:t>Emulator: </a:t>
            </a:r>
            <a:r>
              <a:rPr lang="en-US" dirty="0" err="1">
                <a:solidFill>
                  <a:srgbClr val="0066CC"/>
                </a:solidFill>
                <a:latin typeface="Cambria" panose="02040503050406030204" pitchFamily="18" charset="0"/>
                <a:ea typeface="Cambria" panose="02040503050406030204" pitchFamily="18" charset="0"/>
              </a:rPr>
              <a:t>indGP</a:t>
            </a:r>
            <a:endParaRPr lang="en-US" dirty="0">
              <a:solidFill>
                <a:srgbClr val="0066CC"/>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3DB5285-89C0-42F1-9116-FE414A675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
        <p:nvSpPr>
          <p:cNvPr id="7" name="TextBox 6">
            <a:extLst>
              <a:ext uri="{FF2B5EF4-FFF2-40B4-BE49-F238E27FC236}">
                <a16:creationId xmlns:a16="http://schemas.microsoft.com/office/drawing/2014/main" id="{37EF6D73-B584-474C-9DBC-AD0805D0ABAF}"/>
              </a:ext>
            </a:extLst>
          </p:cNvPr>
          <p:cNvSpPr txBox="1"/>
          <p:nvPr/>
        </p:nvSpPr>
        <p:spPr>
          <a:xfrm>
            <a:off x="718457" y="330370"/>
            <a:ext cx="1739259" cy="369332"/>
          </a:xfrm>
          <a:prstGeom prst="rect">
            <a:avLst/>
          </a:prstGeom>
          <a:noFill/>
        </p:spPr>
        <p:txBody>
          <a:bodyPr wrap="none" rtlCol="0">
            <a:spAutoFit/>
          </a:bodyPr>
          <a:lstStyle/>
          <a:p>
            <a:r>
              <a:rPr lang="en-US" dirty="0">
                <a:solidFill>
                  <a:srgbClr val="9900CC"/>
                </a:solidFill>
                <a:latin typeface="Cambria" panose="02040503050406030204" pitchFamily="18" charset="0"/>
                <a:ea typeface="Cambria" panose="02040503050406030204" pitchFamily="18" charset="0"/>
              </a:rPr>
              <a:t>Emulator: PCSK</a:t>
            </a:r>
          </a:p>
        </p:txBody>
      </p:sp>
    </p:spTree>
    <p:extLst>
      <p:ext uri="{BB962C8B-B14F-4D97-AF65-F5344CB8AC3E}">
        <p14:creationId xmlns:p14="http://schemas.microsoft.com/office/powerpoint/2010/main" val="234938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B57F06-4D08-4FE1-B8D2-6009D0EE1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176"/>
            <a:ext cx="9144000" cy="3048000"/>
          </a:xfrm>
          <a:prstGeom prst="rect">
            <a:avLst/>
          </a:prstGeom>
        </p:spPr>
      </p:pic>
      <p:sp>
        <p:nvSpPr>
          <p:cNvPr id="7" name="TextBox 6">
            <a:extLst>
              <a:ext uri="{FF2B5EF4-FFF2-40B4-BE49-F238E27FC236}">
                <a16:creationId xmlns:a16="http://schemas.microsoft.com/office/drawing/2014/main" id="{46ED6CD0-C360-44DD-ABE7-AC910BFCCAA9}"/>
              </a:ext>
            </a:extLst>
          </p:cNvPr>
          <p:cNvSpPr txBox="1"/>
          <p:nvPr/>
        </p:nvSpPr>
        <p:spPr>
          <a:xfrm>
            <a:off x="0" y="6488668"/>
            <a:ext cx="464524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Metrics for Evaluating Emulator Performance</a:t>
            </a:r>
          </a:p>
        </p:txBody>
      </p:sp>
      <p:sp>
        <p:nvSpPr>
          <p:cNvPr id="12" name="TextBox 11">
            <a:extLst>
              <a:ext uri="{FF2B5EF4-FFF2-40B4-BE49-F238E27FC236}">
                <a16:creationId xmlns:a16="http://schemas.microsoft.com/office/drawing/2014/main" id="{D7F29A0A-BDFD-4634-99F8-5C1438616CEF}"/>
              </a:ext>
            </a:extLst>
          </p:cNvPr>
          <p:cNvSpPr txBox="1"/>
          <p:nvPr/>
        </p:nvSpPr>
        <p:spPr>
          <a:xfrm>
            <a:off x="0" y="0"/>
            <a:ext cx="1752211" cy="369332"/>
          </a:xfrm>
          <a:prstGeom prst="rect">
            <a:avLst/>
          </a:prstGeom>
          <a:noFill/>
        </p:spPr>
        <p:txBody>
          <a:bodyPr wrap="none" rtlCol="0">
            <a:spAutoFit/>
          </a:bodyPr>
          <a:lstStyle/>
          <a:p>
            <a:r>
              <a:rPr lang="en-US" dirty="0">
                <a:solidFill>
                  <a:srgbClr val="008000"/>
                </a:solidFill>
                <a:latin typeface="Cambria" panose="02040503050406030204" pitchFamily="18" charset="0"/>
                <a:ea typeface="Cambria" panose="02040503050406030204" pitchFamily="18" charset="0"/>
              </a:rPr>
              <a:t>Emulator: PCGP</a:t>
            </a:r>
          </a:p>
        </p:txBody>
      </p:sp>
      <p:sp>
        <p:nvSpPr>
          <p:cNvPr id="16" name="TextBox 15">
            <a:extLst>
              <a:ext uri="{FF2B5EF4-FFF2-40B4-BE49-F238E27FC236}">
                <a16:creationId xmlns:a16="http://schemas.microsoft.com/office/drawing/2014/main" id="{6641CCA8-7C89-45E9-8398-6074A5F800F7}"/>
              </a:ext>
            </a:extLst>
          </p:cNvPr>
          <p:cNvSpPr txBox="1"/>
          <p:nvPr/>
        </p:nvSpPr>
        <p:spPr>
          <a:xfrm>
            <a:off x="6415561" y="597896"/>
            <a:ext cx="1146468" cy="615553"/>
          </a:xfrm>
          <a:prstGeom prst="rect">
            <a:avLst/>
          </a:prstGeom>
          <a:noFill/>
        </p:spPr>
        <p:txBody>
          <a:bodyPr wrap="none">
            <a:spAutoFit/>
          </a:bodyPr>
          <a:lstStyle/>
          <a:p>
            <a:r>
              <a:rPr lang="en-US" sz="1700" dirty="0">
                <a:solidFill>
                  <a:srgbClr val="008000"/>
                </a:solidFill>
                <a:latin typeface="Cambria" panose="02040503050406030204" pitchFamily="18" charset="0"/>
                <a:ea typeface="Cambria" panose="02040503050406030204" pitchFamily="18" charset="0"/>
              </a:rPr>
              <a:t>MSE = 3.0</a:t>
            </a:r>
          </a:p>
          <a:p>
            <a:r>
              <a:rPr lang="en-US" sz="1700" dirty="0">
                <a:solidFill>
                  <a:srgbClr val="008000"/>
                </a:solidFill>
                <a:latin typeface="Cambria" panose="02040503050406030204" pitchFamily="18" charset="0"/>
                <a:ea typeface="Cambria" panose="02040503050406030204" pitchFamily="18" charset="0"/>
              </a:rPr>
              <a:t>SSE = 72.7</a:t>
            </a:r>
          </a:p>
        </p:txBody>
      </p:sp>
      <p:pic>
        <p:nvPicPr>
          <p:cNvPr id="4" name="Picture 3">
            <a:extLst>
              <a:ext uri="{FF2B5EF4-FFF2-40B4-BE49-F238E27FC236}">
                <a16:creationId xmlns:a16="http://schemas.microsoft.com/office/drawing/2014/main" id="{DCC1317F-FAB0-435A-9CD2-7D0ABB785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48922"/>
            <a:ext cx="9144000" cy="3048000"/>
          </a:xfrm>
          <a:prstGeom prst="rect">
            <a:avLst/>
          </a:prstGeom>
        </p:spPr>
      </p:pic>
      <p:sp>
        <p:nvSpPr>
          <p:cNvPr id="14" name="TextBox 13">
            <a:extLst>
              <a:ext uri="{FF2B5EF4-FFF2-40B4-BE49-F238E27FC236}">
                <a16:creationId xmlns:a16="http://schemas.microsoft.com/office/drawing/2014/main" id="{226B3418-C163-4EDE-830C-317CFEDA2E9E}"/>
              </a:ext>
            </a:extLst>
          </p:cNvPr>
          <p:cNvSpPr txBox="1"/>
          <p:nvPr/>
        </p:nvSpPr>
        <p:spPr>
          <a:xfrm>
            <a:off x="6415561" y="3742495"/>
            <a:ext cx="1146468" cy="615553"/>
          </a:xfrm>
          <a:prstGeom prst="rect">
            <a:avLst/>
          </a:prstGeom>
          <a:noFill/>
        </p:spPr>
        <p:txBody>
          <a:bodyPr wrap="none">
            <a:spAutoFit/>
          </a:bodyPr>
          <a:lstStyle/>
          <a:p>
            <a:r>
              <a:rPr lang="en-US" sz="1700" dirty="0">
                <a:solidFill>
                  <a:srgbClr val="9900CC"/>
                </a:solidFill>
                <a:latin typeface="Cambria" panose="02040503050406030204" pitchFamily="18" charset="0"/>
                <a:ea typeface="Cambria" panose="02040503050406030204" pitchFamily="18" charset="0"/>
              </a:rPr>
              <a:t>MSE = 1.8</a:t>
            </a:r>
          </a:p>
          <a:p>
            <a:r>
              <a:rPr lang="en-US" sz="1700" dirty="0">
                <a:solidFill>
                  <a:srgbClr val="9900CC"/>
                </a:solidFill>
                <a:latin typeface="Cambria" panose="02040503050406030204" pitchFamily="18" charset="0"/>
                <a:ea typeface="Cambria" panose="02040503050406030204" pitchFamily="18" charset="0"/>
              </a:rPr>
              <a:t>SSE = 43.0</a:t>
            </a:r>
          </a:p>
        </p:txBody>
      </p:sp>
      <p:sp>
        <p:nvSpPr>
          <p:cNvPr id="15" name="TextBox 14">
            <a:extLst>
              <a:ext uri="{FF2B5EF4-FFF2-40B4-BE49-F238E27FC236}">
                <a16:creationId xmlns:a16="http://schemas.microsoft.com/office/drawing/2014/main" id="{60DC045E-C005-43D5-8EE9-232EAC6CB070}"/>
              </a:ext>
            </a:extLst>
          </p:cNvPr>
          <p:cNvSpPr txBox="1"/>
          <p:nvPr/>
        </p:nvSpPr>
        <p:spPr>
          <a:xfrm>
            <a:off x="0" y="3144602"/>
            <a:ext cx="3587392" cy="369332"/>
          </a:xfrm>
          <a:prstGeom prst="rect">
            <a:avLst/>
          </a:prstGeom>
          <a:noFill/>
        </p:spPr>
        <p:txBody>
          <a:bodyPr wrap="none" rtlCol="0">
            <a:spAutoFit/>
          </a:bodyPr>
          <a:lstStyle/>
          <a:p>
            <a:r>
              <a:rPr lang="en-US" dirty="0">
                <a:solidFill>
                  <a:srgbClr val="9900CC"/>
                </a:solidFill>
                <a:latin typeface="Cambria" panose="02040503050406030204" pitchFamily="18" charset="0"/>
                <a:ea typeface="Cambria" panose="02040503050406030204" pitchFamily="18" charset="0"/>
              </a:rPr>
              <a:t>Emulator: PCSK </a:t>
            </a:r>
            <a:r>
              <a:rPr lang="en-US" altLang="zh-CN" dirty="0">
                <a:solidFill>
                  <a:srgbClr val="9900CC"/>
                </a:solidFill>
                <a:latin typeface="Cambria" panose="02040503050406030204" pitchFamily="18" charset="0"/>
                <a:ea typeface="Cambria" panose="02040503050406030204" pitchFamily="18" charset="0"/>
              </a:rPr>
              <a:t>with variances = 0</a:t>
            </a:r>
            <a:endParaRPr lang="en-US" dirty="0">
              <a:solidFill>
                <a:srgbClr val="9900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17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5BD2A-771F-406A-B418-B6DAF78C60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312"/>
            <a:ext cx="9144000" cy="3048000"/>
          </a:xfrm>
          <a:prstGeom prst="rect">
            <a:avLst/>
          </a:prstGeom>
        </p:spPr>
      </p:pic>
      <p:pic>
        <p:nvPicPr>
          <p:cNvPr id="3" name="Picture 2">
            <a:extLst>
              <a:ext uri="{FF2B5EF4-FFF2-40B4-BE49-F238E27FC236}">
                <a16:creationId xmlns:a16="http://schemas.microsoft.com/office/drawing/2014/main" id="{B88D2279-8C84-4ED0-8E32-8D4BBCB90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 y="3349490"/>
            <a:ext cx="9144000" cy="3048000"/>
          </a:xfrm>
          <a:prstGeom prst="rect">
            <a:avLst/>
          </a:prstGeom>
        </p:spPr>
      </p:pic>
      <p:sp>
        <p:nvSpPr>
          <p:cNvPr id="4" name="TextBox 3">
            <a:extLst>
              <a:ext uri="{FF2B5EF4-FFF2-40B4-BE49-F238E27FC236}">
                <a16:creationId xmlns:a16="http://schemas.microsoft.com/office/drawing/2014/main" id="{489B45D9-030D-4CE6-9488-312B2BDD34E7}"/>
              </a:ext>
            </a:extLst>
          </p:cNvPr>
          <p:cNvSpPr txBox="1"/>
          <p:nvPr/>
        </p:nvSpPr>
        <p:spPr>
          <a:xfrm>
            <a:off x="0" y="6488668"/>
            <a:ext cx="464524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Metrics for Evaluating Emulator Performance</a:t>
            </a:r>
          </a:p>
        </p:txBody>
      </p:sp>
      <p:sp>
        <p:nvSpPr>
          <p:cNvPr id="5" name="TextBox 4">
            <a:extLst>
              <a:ext uri="{FF2B5EF4-FFF2-40B4-BE49-F238E27FC236}">
                <a16:creationId xmlns:a16="http://schemas.microsoft.com/office/drawing/2014/main" id="{4C391CE2-45CC-49F9-8508-CE1D5EDEBFED}"/>
              </a:ext>
            </a:extLst>
          </p:cNvPr>
          <p:cNvSpPr txBox="1"/>
          <p:nvPr/>
        </p:nvSpPr>
        <p:spPr>
          <a:xfrm>
            <a:off x="-2566" y="3131234"/>
            <a:ext cx="1812869" cy="369332"/>
          </a:xfrm>
          <a:prstGeom prst="rect">
            <a:avLst/>
          </a:prstGeom>
          <a:noFill/>
        </p:spPr>
        <p:txBody>
          <a:bodyPr wrap="none" rtlCol="0">
            <a:spAutoFit/>
          </a:bodyPr>
          <a:lstStyle/>
          <a:p>
            <a:r>
              <a:rPr lang="en-US" dirty="0">
                <a:solidFill>
                  <a:srgbClr val="0066CC"/>
                </a:solidFill>
                <a:latin typeface="Cambria" panose="02040503050406030204" pitchFamily="18" charset="0"/>
                <a:ea typeface="Cambria" panose="02040503050406030204" pitchFamily="18" charset="0"/>
              </a:rPr>
              <a:t>Emulator: </a:t>
            </a:r>
            <a:r>
              <a:rPr lang="en-US" dirty="0" err="1">
                <a:solidFill>
                  <a:srgbClr val="0066CC"/>
                </a:solidFill>
                <a:latin typeface="Cambria" panose="02040503050406030204" pitchFamily="18" charset="0"/>
                <a:ea typeface="Cambria" panose="02040503050406030204" pitchFamily="18" charset="0"/>
              </a:rPr>
              <a:t>indGP</a:t>
            </a:r>
            <a:endParaRPr lang="en-US" dirty="0">
              <a:solidFill>
                <a:srgbClr val="0066CC"/>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1E3345A-93AE-4008-9D0D-F0A3D9E97AFC}"/>
              </a:ext>
            </a:extLst>
          </p:cNvPr>
          <p:cNvSpPr txBox="1"/>
          <p:nvPr/>
        </p:nvSpPr>
        <p:spPr>
          <a:xfrm>
            <a:off x="6415561" y="3739511"/>
            <a:ext cx="1146468" cy="615553"/>
          </a:xfrm>
          <a:prstGeom prst="rect">
            <a:avLst/>
          </a:prstGeom>
          <a:noFill/>
        </p:spPr>
        <p:txBody>
          <a:bodyPr wrap="none">
            <a:spAutoFit/>
          </a:bodyPr>
          <a:lstStyle/>
          <a:p>
            <a:r>
              <a:rPr lang="en-US" sz="1700" dirty="0">
                <a:solidFill>
                  <a:srgbClr val="0066CC"/>
                </a:solidFill>
                <a:latin typeface="Cambria" panose="02040503050406030204" pitchFamily="18" charset="0"/>
                <a:ea typeface="Cambria" panose="02040503050406030204" pitchFamily="18" charset="0"/>
              </a:rPr>
              <a:t>MSE = 2.4</a:t>
            </a:r>
          </a:p>
          <a:p>
            <a:r>
              <a:rPr lang="en-US" sz="1700" dirty="0">
                <a:solidFill>
                  <a:srgbClr val="0066CC"/>
                </a:solidFill>
                <a:latin typeface="Cambria" panose="02040503050406030204" pitchFamily="18" charset="0"/>
                <a:ea typeface="Cambria" panose="02040503050406030204" pitchFamily="18" charset="0"/>
              </a:rPr>
              <a:t>SSE = 56.3</a:t>
            </a:r>
          </a:p>
        </p:txBody>
      </p:sp>
      <p:sp>
        <p:nvSpPr>
          <p:cNvPr id="8" name="TextBox 7">
            <a:extLst>
              <a:ext uri="{FF2B5EF4-FFF2-40B4-BE49-F238E27FC236}">
                <a16:creationId xmlns:a16="http://schemas.microsoft.com/office/drawing/2014/main" id="{B677553D-78FD-4F8F-A16D-7586099A50E0}"/>
              </a:ext>
            </a:extLst>
          </p:cNvPr>
          <p:cNvSpPr txBox="1"/>
          <p:nvPr/>
        </p:nvSpPr>
        <p:spPr>
          <a:xfrm>
            <a:off x="6415561" y="594341"/>
            <a:ext cx="1146468" cy="615553"/>
          </a:xfrm>
          <a:prstGeom prst="rect">
            <a:avLst/>
          </a:prstGeom>
          <a:noFill/>
        </p:spPr>
        <p:txBody>
          <a:bodyPr wrap="none">
            <a:spAutoFit/>
          </a:bodyPr>
          <a:lstStyle/>
          <a:p>
            <a:r>
              <a:rPr lang="en-US" sz="1700" dirty="0">
                <a:solidFill>
                  <a:srgbClr val="9900CC"/>
                </a:solidFill>
                <a:latin typeface="Cambria" panose="02040503050406030204" pitchFamily="18" charset="0"/>
                <a:ea typeface="Cambria" panose="02040503050406030204" pitchFamily="18" charset="0"/>
              </a:rPr>
              <a:t>MSE = 2.1</a:t>
            </a:r>
          </a:p>
          <a:p>
            <a:r>
              <a:rPr lang="en-US" sz="1700" dirty="0">
                <a:solidFill>
                  <a:srgbClr val="9900CC"/>
                </a:solidFill>
                <a:latin typeface="Cambria" panose="02040503050406030204" pitchFamily="18" charset="0"/>
                <a:ea typeface="Cambria" panose="02040503050406030204" pitchFamily="18" charset="0"/>
              </a:rPr>
              <a:t>SSE = 50.4</a:t>
            </a:r>
          </a:p>
        </p:txBody>
      </p:sp>
      <p:sp>
        <p:nvSpPr>
          <p:cNvPr id="9" name="TextBox 8">
            <a:extLst>
              <a:ext uri="{FF2B5EF4-FFF2-40B4-BE49-F238E27FC236}">
                <a16:creationId xmlns:a16="http://schemas.microsoft.com/office/drawing/2014/main" id="{C4BD4154-EE3C-4686-9DF2-F96F33BCAB83}"/>
              </a:ext>
            </a:extLst>
          </p:cNvPr>
          <p:cNvSpPr txBox="1"/>
          <p:nvPr/>
        </p:nvSpPr>
        <p:spPr>
          <a:xfrm>
            <a:off x="0" y="-3552"/>
            <a:ext cx="1739259" cy="369332"/>
          </a:xfrm>
          <a:prstGeom prst="rect">
            <a:avLst/>
          </a:prstGeom>
          <a:noFill/>
        </p:spPr>
        <p:txBody>
          <a:bodyPr wrap="none" rtlCol="0">
            <a:spAutoFit/>
          </a:bodyPr>
          <a:lstStyle/>
          <a:p>
            <a:r>
              <a:rPr lang="en-US" dirty="0">
                <a:solidFill>
                  <a:srgbClr val="9900CC"/>
                </a:solidFill>
                <a:latin typeface="Cambria" panose="02040503050406030204" pitchFamily="18" charset="0"/>
                <a:ea typeface="Cambria" panose="02040503050406030204" pitchFamily="18" charset="0"/>
              </a:rPr>
              <a:t>Emulator: PCSK</a:t>
            </a:r>
          </a:p>
        </p:txBody>
      </p:sp>
    </p:spTree>
    <p:extLst>
      <p:ext uri="{BB962C8B-B14F-4D97-AF65-F5344CB8AC3E}">
        <p14:creationId xmlns:p14="http://schemas.microsoft.com/office/powerpoint/2010/main" val="353377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67761-BFF7-454C-9222-366EEEDD4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pic>
        <p:nvPicPr>
          <p:cNvPr id="7" name="Picture 6">
            <a:extLst>
              <a:ext uri="{FF2B5EF4-FFF2-40B4-BE49-F238E27FC236}">
                <a16:creationId xmlns:a16="http://schemas.microsoft.com/office/drawing/2014/main" id="{1A55A6C9-4299-4C02-9EDD-3C37562B0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9144000" cy="3048000"/>
          </a:xfrm>
          <a:prstGeom prst="rect">
            <a:avLst/>
          </a:prstGeom>
        </p:spPr>
      </p:pic>
      <p:sp>
        <p:nvSpPr>
          <p:cNvPr id="8" name="TextBox 7">
            <a:extLst>
              <a:ext uri="{FF2B5EF4-FFF2-40B4-BE49-F238E27FC236}">
                <a16:creationId xmlns:a16="http://schemas.microsoft.com/office/drawing/2014/main" id="{5E578B8F-4397-4E29-BF19-AE66F2D0A6E9}"/>
              </a:ext>
            </a:extLst>
          </p:cNvPr>
          <p:cNvSpPr txBox="1"/>
          <p:nvPr/>
        </p:nvSpPr>
        <p:spPr>
          <a:xfrm>
            <a:off x="0" y="3048000"/>
            <a:ext cx="5412892" cy="369332"/>
          </a:xfrm>
          <a:prstGeom prst="rect">
            <a:avLst/>
          </a:prstGeom>
          <a:noFill/>
        </p:spPr>
        <p:txBody>
          <a:bodyPr wrap="none" rtlCol="0">
            <a:spAutoFit/>
          </a:bodyPr>
          <a:lstStyle/>
          <a:p>
            <a:r>
              <a:rPr lang="en-US" dirty="0">
                <a:solidFill>
                  <a:srgbClr val="660066"/>
                </a:solidFill>
                <a:latin typeface="Cambria" panose="02040503050406030204" pitchFamily="18" charset="0"/>
                <a:ea typeface="Cambria" panose="02040503050406030204" pitchFamily="18" charset="0"/>
              </a:rPr>
              <a:t>Training for PCSK is often not performed successfully.</a:t>
            </a:r>
          </a:p>
        </p:txBody>
      </p:sp>
      <p:sp>
        <p:nvSpPr>
          <p:cNvPr id="12" name="TextBox 11">
            <a:extLst>
              <a:ext uri="{FF2B5EF4-FFF2-40B4-BE49-F238E27FC236}">
                <a16:creationId xmlns:a16="http://schemas.microsoft.com/office/drawing/2014/main" id="{0A29A735-669C-461F-BD80-E52114865CE0}"/>
              </a:ext>
            </a:extLst>
          </p:cNvPr>
          <p:cNvSpPr txBox="1"/>
          <p:nvPr/>
        </p:nvSpPr>
        <p:spPr>
          <a:xfrm>
            <a:off x="731520" y="3967984"/>
            <a:ext cx="1136468" cy="646331"/>
          </a:xfrm>
          <a:prstGeom prst="rect">
            <a:avLst/>
          </a:prstGeom>
          <a:noFill/>
        </p:spPr>
        <p:txBody>
          <a:bodyPr wrap="square">
            <a:spAutoFit/>
          </a:bodyPr>
          <a:lstStyle/>
          <a:p>
            <a:r>
              <a:rPr lang="en-US" dirty="0"/>
              <a:t>MSE = 0.0</a:t>
            </a:r>
          </a:p>
          <a:p>
            <a:r>
              <a:rPr lang="en-US" dirty="0"/>
              <a:t>SSE = 0.0</a:t>
            </a:r>
          </a:p>
        </p:txBody>
      </p:sp>
    </p:spTree>
    <p:extLst>
      <p:ext uri="{BB962C8B-B14F-4D97-AF65-F5344CB8AC3E}">
        <p14:creationId xmlns:p14="http://schemas.microsoft.com/office/powerpoint/2010/main" val="112479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0076B-B984-4B02-BF2E-2C9E4289F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9144000" cy="3048000"/>
          </a:xfrm>
          <a:prstGeom prst="rect">
            <a:avLst/>
          </a:prstGeom>
        </p:spPr>
      </p:pic>
      <p:sp>
        <p:nvSpPr>
          <p:cNvPr id="5" name="TextBox 4">
            <a:extLst>
              <a:ext uri="{FF2B5EF4-FFF2-40B4-BE49-F238E27FC236}">
                <a16:creationId xmlns:a16="http://schemas.microsoft.com/office/drawing/2014/main" id="{55ECD1BD-85C4-467B-8C89-575205342308}"/>
              </a:ext>
            </a:extLst>
          </p:cNvPr>
          <p:cNvSpPr txBox="1"/>
          <p:nvPr/>
        </p:nvSpPr>
        <p:spPr>
          <a:xfrm>
            <a:off x="0" y="3059668"/>
            <a:ext cx="5412892" cy="369332"/>
          </a:xfrm>
          <a:prstGeom prst="rect">
            <a:avLst/>
          </a:prstGeom>
          <a:noFill/>
        </p:spPr>
        <p:txBody>
          <a:bodyPr wrap="none" rtlCol="0">
            <a:spAutoFit/>
          </a:bodyPr>
          <a:lstStyle/>
          <a:p>
            <a:r>
              <a:rPr lang="en-US" dirty="0">
                <a:solidFill>
                  <a:srgbClr val="660066"/>
                </a:solidFill>
                <a:latin typeface="Cambria" panose="02040503050406030204" pitchFamily="18" charset="0"/>
                <a:ea typeface="Cambria" panose="02040503050406030204" pitchFamily="18" charset="0"/>
              </a:rPr>
              <a:t>Training for PCSK is often not performed successfully.</a:t>
            </a:r>
          </a:p>
        </p:txBody>
      </p:sp>
      <p:pic>
        <p:nvPicPr>
          <p:cNvPr id="6" name="Picture 5">
            <a:extLst>
              <a:ext uri="{FF2B5EF4-FFF2-40B4-BE49-F238E27FC236}">
                <a16:creationId xmlns:a16="http://schemas.microsoft.com/office/drawing/2014/main" id="{8EEF13FF-BC18-4BD2-BA89-D0682043E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Tree>
    <p:extLst>
      <p:ext uri="{BB962C8B-B14F-4D97-AF65-F5344CB8AC3E}">
        <p14:creationId xmlns:p14="http://schemas.microsoft.com/office/powerpoint/2010/main" val="39252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71ACAD-E792-4C05-A5BA-A98444399E2F}"/>
              </a:ext>
            </a:extLst>
          </p:cNvPr>
          <p:cNvSpPr txBox="1"/>
          <p:nvPr/>
        </p:nvSpPr>
        <p:spPr>
          <a:xfrm>
            <a:off x="2342298" y="2651190"/>
            <a:ext cx="4459427" cy="1574277"/>
          </a:xfrm>
          <a:prstGeom prst="rect">
            <a:avLst/>
          </a:prstGeom>
          <a:noFill/>
        </p:spPr>
        <p:txBody>
          <a:bodyPr wrap="none" rtlCol="0">
            <a:spAutoFit/>
          </a:bodyPr>
          <a:lstStyle/>
          <a:p>
            <a:pPr algn="ctr">
              <a:lnSpc>
                <a:spcPct val="125000"/>
              </a:lnSpc>
            </a:pPr>
            <a:r>
              <a:rPr lang="en-US" altLang="zh-CN" sz="4000" b="1" dirty="0">
                <a:solidFill>
                  <a:srgbClr val="0000CC"/>
                </a:solidFill>
              </a:rPr>
              <a:t>DSL2-Surmise3</a:t>
            </a:r>
          </a:p>
          <a:p>
            <a:pPr algn="ctr">
              <a:lnSpc>
                <a:spcPct val="125000"/>
              </a:lnSpc>
            </a:pPr>
            <a:r>
              <a:rPr lang="en-US" sz="4000" b="1" dirty="0">
                <a:solidFill>
                  <a:srgbClr val="0000CC"/>
                </a:solidFill>
              </a:rPr>
              <a:t>Analysis Framework</a:t>
            </a:r>
          </a:p>
        </p:txBody>
      </p:sp>
    </p:spTree>
    <p:extLst>
      <p:ext uri="{BB962C8B-B14F-4D97-AF65-F5344CB8AC3E}">
        <p14:creationId xmlns:p14="http://schemas.microsoft.com/office/powerpoint/2010/main" val="41734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2D2EFF-EFFC-47A1-935D-D8120A3E6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23952"/>
            <a:ext cx="6178731" cy="4634049"/>
          </a:xfrm>
          <a:prstGeom prst="rect">
            <a:avLst/>
          </a:prstGeom>
        </p:spPr>
      </p:pic>
      <p:pic>
        <p:nvPicPr>
          <p:cNvPr id="3" name="Picture 2">
            <a:extLst>
              <a:ext uri="{FF2B5EF4-FFF2-40B4-BE49-F238E27FC236}">
                <a16:creationId xmlns:a16="http://schemas.microsoft.com/office/drawing/2014/main" id="{B07283F9-EA70-4EA7-ACEE-35704CA08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0" y="0"/>
            <a:ext cx="4846320" cy="4846320"/>
          </a:xfrm>
          <a:prstGeom prst="rect">
            <a:avLst/>
          </a:prstGeom>
        </p:spPr>
      </p:pic>
      <p:sp>
        <p:nvSpPr>
          <p:cNvPr id="6" name="TextBox 5">
            <a:extLst>
              <a:ext uri="{FF2B5EF4-FFF2-40B4-BE49-F238E27FC236}">
                <a16:creationId xmlns:a16="http://schemas.microsoft.com/office/drawing/2014/main" id="{F0F36DD4-9CA9-48E4-AB2D-61D1861D11C7}"/>
              </a:ext>
            </a:extLst>
          </p:cNvPr>
          <p:cNvSpPr txBox="1"/>
          <p:nvPr/>
        </p:nvSpPr>
        <p:spPr>
          <a:xfrm>
            <a:off x="-1" y="0"/>
            <a:ext cx="5412892" cy="369332"/>
          </a:xfrm>
          <a:prstGeom prst="rect">
            <a:avLst/>
          </a:prstGeom>
          <a:noFill/>
        </p:spPr>
        <p:txBody>
          <a:bodyPr wrap="none" rtlCol="0">
            <a:spAutoFit/>
          </a:bodyPr>
          <a:lstStyle/>
          <a:p>
            <a:r>
              <a:rPr lang="en-US" dirty="0">
                <a:solidFill>
                  <a:srgbClr val="660066"/>
                </a:solidFill>
                <a:latin typeface="Cambria" panose="02040503050406030204" pitchFamily="18" charset="0"/>
                <a:ea typeface="Cambria" panose="02040503050406030204" pitchFamily="18" charset="0"/>
              </a:rPr>
              <a:t>Training for PCSK is often not performed successfully.</a:t>
            </a:r>
          </a:p>
        </p:txBody>
      </p:sp>
    </p:spTree>
    <p:extLst>
      <p:ext uri="{BB962C8B-B14F-4D97-AF65-F5344CB8AC3E}">
        <p14:creationId xmlns:p14="http://schemas.microsoft.com/office/powerpoint/2010/main" val="282313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CBF995-76F0-44A3-BF00-F4F775A4744A}"/>
              </a:ext>
            </a:extLst>
          </p:cNvPr>
          <p:cNvSpPr txBox="1"/>
          <p:nvPr/>
        </p:nvSpPr>
        <p:spPr>
          <a:xfrm>
            <a:off x="1131007" y="2651190"/>
            <a:ext cx="6882013" cy="786177"/>
          </a:xfrm>
          <a:prstGeom prst="rect">
            <a:avLst/>
          </a:prstGeom>
          <a:noFill/>
        </p:spPr>
        <p:txBody>
          <a:bodyPr wrap="none" rtlCol="0">
            <a:spAutoFit/>
          </a:bodyPr>
          <a:lstStyle/>
          <a:p>
            <a:pPr algn="ctr">
              <a:lnSpc>
                <a:spcPct val="125000"/>
              </a:lnSpc>
            </a:pPr>
            <a:r>
              <a:rPr lang="en-US" altLang="zh-CN" sz="4000" b="1" dirty="0">
                <a:solidFill>
                  <a:srgbClr val="0000CC"/>
                </a:solidFill>
              </a:rPr>
              <a:t>Bayesian Model Calibration</a:t>
            </a:r>
            <a:endParaRPr lang="en-US" sz="4000" b="1" dirty="0">
              <a:solidFill>
                <a:srgbClr val="0000CC"/>
              </a:solidFill>
            </a:endParaRPr>
          </a:p>
        </p:txBody>
      </p:sp>
    </p:spTree>
    <p:extLst>
      <p:ext uri="{BB962C8B-B14F-4D97-AF65-F5344CB8AC3E}">
        <p14:creationId xmlns:p14="http://schemas.microsoft.com/office/powerpoint/2010/main" val="234014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3581D9-B0AF-45A4-9200-826C05DF5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3048000"/>
          </a:xfrm>
          <a:prstGeom prst="rect">
            <a:avLst/>
          </a:prstGeom>
        </p:spPr>
      </p:pic>
      <p:pic>
        <p:nvPicPr>
          <p:cNvPr id="4" name="Picture 3">
            <a:extLst>
              <a:ext uri="{FF2B5EF4-FFF2-40B4-BE49-F238E27FC236}">
                <a16:creationId xmlns:a16="http://schemas.microsoft.com/office/drawing/2014/main" id="{729CC7C1-11AB-4F37-8886-0C275D452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3544"/>
            <a:ext cx="9144000" cy="3048000"/>
          </a:xfrm>
          <a:prstGeom prst="rect">
            <a:avLst/>
          </a:prstGeom>
        </p:spPr>
      </p:pic>
      <p:sp>
        <p:nvSpPr>
          <p:cNvPr id="6" name="TextBox 5">
            <a:extLst>
              <a:ext uri="{FF2B5EF4-FFF2-40B4-BE49-F238E27FC236}">
                <a16:creationId xmlns:a16="http://schemas.microsoft.com/office/drawing/2014/main" id="{5197ADFD-2C5D-4245-B969-F53E98C8BDCE}"/>
              </a:ext>
            </a:extLst>
          </p:cNvPr>
          <p:cNvSpPr txBox="1"/>
          <p:nvPr/>
        </p:nvSpPr>
        <p:spPr>
          <a:xfrm>
            <a:off x="1489165" y="131003"/>
            <a:ext cx="3956532" cy="861774"/>
          </a:xfrm>
          <a:prstGeom prst="rect">
            <a:avLst/>
          </a:prstGeom>
          <a:noFill/>
        </p:spPr>
        <p:txBody>
          <a:bodyPr wrap="none">
            <a:spAutoFit/>
          </a:bodyPr>
          <a:lstStyle/>
          <a:p>
            <a:r>
              <a:rPr lang="en-US" sz="1600"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sz="1600" dirty="0">
                <a:latin typeface="Cambria" panose="02040503050406030204" pitchFamily="18" charset="0"/>
                <a:ea typeface="Cambria" panose="02040503050406030204" pitchFamily="18" charset="0"/>
                <a:cs typeface="Arial" panose="020B0604020202020204" pitchFamily="34" charset="0"/>
              </a:rPr>
              <a:t>Calibration method: </a:t>
            </a:r>
            <a:r>
              <a:rPr lang="en-US" sz="1600" dirty="0" err="1">
                <a:latin typeface="Cambria" panose="02040503050406030204" pitchFamily="18" charset="0"/>
                <a:ea typeface="Cambria" panose="02040503050406030204" pitchFamily="18" charset="0"/>
                <a:cs typeface="Arial" panose="020B0604020202020204" pitchFamily="34" charset="0"/>
              </a:rPr>
              <a:t>directbayeswoodbury</a:t>
            </a:r>
            <a:endParaRPr lang="en-US" sz="1600" dirty="0">
              <a:latin typeface="Cambria" panose="02040503050406030204" pitchFamily="18" charset="0"/>
              <a:ea typeface="Cambria" panose="02040503050406030204" pitchFamily="18" charset="0"/>
              <a:cs typeface="Arial" panose="020B0604020202020204" pitchFamily="34" charset="0"/>
            </a:endParaRPr>
          </a:p>
          <a:p>
            <a:r>
              <a:rPr lang="en-US" sz="1600" dirty="0">
                <a:solidFill>
                  <a:srgbClr val="008000"/>
                </a:solidFill>
                <a:latin typeface="Cambria" panose="02040503050406030204" pitchFamily="18" charset="0"/>
                <a:ea typeface="Cambria" panose="02040503050406030204" pitchFamily="18" charset="0"/>
                <a:cs typeface="Arial" panose="020B0604020202020204" pitchFamily="34" charset="0"/>
              </a:rPr>
              <a:t>Sampler: </a:t>
            </a:r>
            <a:r>
              <a:rPr lang="en-US" sz="1600" dirty="0" err="1">
                <a:solidFill>
                  <a:srgbClr val="008000"/>
                </a:solidFill>
                <a:latin typeface="Cambria" panose="02040503050406030204" pitchFamily="18" charset="0"/>
                <a:ea typeface="Cambria" panose="02040503050406030204" pitchFamily="18" charset="0"/>
                <a:cs typeface="Arial" panose="020B0604020202020204" pitchFamily="34" charset="0"/>
              </a:rPr>
              <a:t>metropolis_hastings</a:t>
            </a:r>
            <a:endParaRPr lang="en-US" sz="1600" dirty="0">
              <a:solidFill>
                <a:srgbClr val="008000"/>
              </a:solidFill>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9793F5D8-D739-4926-9CFC-D715FA8DD030}"/>
              </a:ext>
            </a:extLst>
          </p:cNvPr>
          <p:cNvSpPr txBox="1"/>
          <p:nvPr/>
        </p:nvSpPr>
        <p:spPr>
          <a:xfrm>
            <a:off x="0" y="6507089"/>
            <a:ext cx="4080797"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All 201 simulation runs as training sets.</a:t>
            </a:r>
          </a:p>
        </p:txBody>
      </p:sp>
      <p:sp>
        <p:nvSpPr>
          <p:cNvPr id="9" name="TextBox 8">
            <a:extLst>
              <a:ext uri="{FF2B5EF4-FFF2-40B4-BE49-F238E27FC236}">
                <a16:creationId xmlns:a16="http://schemas.microsoft.com/office/drawing/2014/main" id="{E32EE22F-7106-4766-975C-3C4423F8C2A0}"/>
              </a:ext>
            </a:extLst>
          </p:cNvPr>
          <p:cNvSpPr txBox="1"/>
          <p:nvPr/>
        </p:nvSpPr>
        <p:spPr>
          <a:xfrm>
            <a:off x="1489165" y="3384173"/>
            <a:ext cx="3956532" cy="861774"/>
          </a:xfrm>
          <a:prstGeom prst="rect">
            <a:avLst/>
          </a:prstGeom>
          <a:noFill/>
        </p:spPr>
        <p:txBody>
          <a:bodyPr wrap="none">
            <a:spAutoFit/>
          </a:bodyPr>
          <a:lstStyle/>
          <a:p>
            <a:r>
              <a:rPr lang="en-US" sz="1600"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sz="1600" dirty="0">
                <a:latin typeface="Cambria" panose="02040503050406030204" pitchFamily="18" charset="0"/>
                <a:ea typeface="Cambria" panose="02040503050406030204" pitchFamily="18" charset="0"/>
                <a:cs typeface="Arial" panose="020B0604020202020204" pitchFamily="34" charset="0"/>
              </a:rPr>
              <a:t>Calibration method: </a:t>
            </a:r>
            <a:r>
              <a:rPr lang="en-US" sz="1600" dirty="0" err="1">
                <a:latin typeface="Cambria" panose="02040503050406030204" pitchFamily="18" charset="0"/>
                <a:ea typeface="Cambria" panose="02040503050406030204" pitchFamily="18" charset="0"/>
                <a:cs typeface="Arial" panose="020B0604020202020204" pitchFamily="34" charset="0"/>
              </a:rPr>
              <a:t>directbayeswoodbury</a:t>
            </a:r>
            <a:endParaRPr lang="en-US" sz="1600" dirty="0">
              <a:latin typeface="Cambria" panose="02040503050406030204" pitchFamily="18" charset="0"/>
              <a:ea typeface="Cambria" panose="02040503050406030204" pitchFamily="18" charset="0"/>
              <a:cs typeface="Arial" panose="020B0604020202020204" pitchFamily="34" charset="0"/>
            </a:endParaRPr>
          </a:p>
          <a:p>
            <a:r>
              <a:rPr lang="en-US" sz="1600" dirty="0">
                <a:solidFill>
                  <a:srgbClr val="CC3300"/>
                </a:solidFill>
                <a:latin typeface="Cambria" panose="02040503050406030204" pitchFamily="18" charset="0"/>
                <a:ea typeface="Cambria" panose="02040503050406030204" pitchFamily="18" charset="0"/>
                <a:cs typeface="Arial" panose="020B0604020202020204" pitchFamily="34" charset="0"/>
              </a:rPr>
              <a:t>Sampler: PTLMC</a:t>
            </a:r>
          </a:p>
        </p:txBody>
      </p:sp>
    </p:spTree>
    <p:extLst>
      <p:ext uri="{BB962C8B-B14F-4D97-AF65-F5344CB8AC3E}">
        <p14:creationId xmlns:p14="http://schemas.microsoft.com/office/powerpoint/2010/main" val="378592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375E5-3DB6-4B88-A558-72536892C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048000"/>
          </a:xfrm>
          <a:prstGeom prst="rect">
            <a:avLst/>
          </a:prstGeom>
        </p:spPr>
      </p:pic>
      <p:sp>
        <p:nvSpPr>
          <p:cNvPr id="4" name="TextBox 3">
            <a:extLst>
              <a:ext uri="{FF2B5EF4-FFF2-40B4-BE49-F238E27FC236}">
                <a16:creationId xmlns:a16="http://schemas.microsoft.com/office/drawing/2014/main" id="{3C78C94F-2EE8-489C-A5C6-7B3EC0E0D018}"/>
              </a:ext>
            </a:extLst>
          </p:cNvPr>
          <p:cNvSpPr txBox="1"/>
          <p:nvPr/>
        </p:nvSpPr>
        <p:spPr>
          <a:xfrm>
            <a:off x="1489165" y="131003"/>
            <a:ext cx="3956532" cy="861774"/>
          </a:xfrm>
          <a:prstGeom prst="rect">
            <a:avLst/>
          </a:prstGeom>
          <a:noFill/>
        </p:spPr>
        <p:txBody>
          <a:bodyPr wrap="none">
            <a:spAutoFit/>
          </a:bodyPr>
          <a:lstStyle/>
          <a:p>
            <a:r>
              <a:rPr lang="en-US" sz="1600" dirty="0">
                <a:solidFill>
                  <a:srgbClr val="9900CC"/>
                </a:solidFill>
                <a:latin typeface="Cambria" panose="02040503050406030204" pitchFamily="18" charset="0"/>
                <a:ea typeface="Cambria" panose="02040503050406030204" pitchFamily="18" charset="0"/>
                <a:cs typeface="Arial" panose="020B0604020202020204" pitchFamily="34" charset="0"/>
              </a:rPr>
              <a:t>Emulation method: PCSK</a:t>
            </a:r>
          </a:p>
          <a:p>
            <a:r>
              <a:rPr lang="en-US" sz="1600" dirty="0">
                <a:latin typeface="Cambria" panose="02040503050406030204" pitchFamily="18" charset="0"/>
                <a:ea typeface="Cambria" panose="02040503050406030204" pitchFamily="18" charset="0"/>
                <a:cs typeface="Arial" panose="020B0604020202020204" pitchFamily="34" charset="0"/>
              </a:rPr>
              <a:t>Calibration method: </a:t>
            </a:r>
            <a:r>
              <a:rPr lang="en-US" sz="1600" dirty="0" err="1">
                <a:latin typeface="Cambria" panose="02040503050406030204" pitchFamily="18" charset="0"/>
                <a:ea typeface="Cambria" panose="02040503050406030204" pitchFamily="18" charset="0"/>
                <a:cs typeface="Arial" panose="020B0604020202020204" pitchFamily="34" charset="0"/>
              </a:rPr>
              <a:t>directbayeswoodbury</a:t>
            </a:r>
            <a:endParaRPr lang="en-US" sz="1600" dirty="0">
              <a:latin typeface="Cambria" panose="02040503050406030204" pitchFamily="18" charset="0"/>
              <a:ea typeface="Cambria" panose="02040503050406030204" pitchFamily="18" charset="0"/>
              <a:cs typeface="Arial" panose="020B0604020202020204" pitchFamily="34" charset="0"/>
            </a:endParaRPr>
          </a:p>
          <a:p>
            <a:r>
              <a:rPr lang="en-US" sz="1600" dirty="0">
                <a:solidFill>
                  <a:srgbClr val="008000"/>
                </a:solidFill>
                <a:latin typeface="Cambria" panose="02040503050406030204" pitchFamily="18" charset="0"/>
                <a:ea typeface="Cambria" panose="02040503050406030204" pitchFamily="18" charset="0"/>
                <a:cs typeface="Arial" panose="020B0604020202020204" pitchFamily="34" charset="0"/>
              </a:rPr>
              <a:t>Sampler: </a:t>
            </a:r>
            <a:r>
              <a:rPr lang="en-US" sz="1600" dirty="0" err="1">
                <a:solidFill>
                  <a:srgbClr val="008000"/>
                </a:solidFill>
                <a:latin typeface="Cambria" panose="02040503050406030204" pitchFamily="18" charset="0"/>
                <a:ea typeface="Cambria" panose="02040503050406030204" pitchFamily="18" charset="0"/>
                <a:cs typeface="Arial" panose="020B0604020202020204" pitchFamily="34" charset="0"/>
              </a:rPr>
              <a:t>metropolis_hastings</a:t>
            </a:r>
            <a:endParaRPr lang="en-US" sz="1600" dirty="0">
              <a:solidFill>
                <a:srgbClr val="008000"/>
              </a:solidFill>
              <a:latin typeface="Cambria" panose="02040503050406030204" pitchFamily="18"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92C8604B-7D84-417C-A9BA-49A4162EA66C}"/>
              </a:ext>
            </a:extLst>
          </p:cNvPr>
          <p:cNvSpPr txBox="1"/>
          <p:nvPr/>
        </p:nvSpPr>
        <p:spPr>
          <a:xfrm>
            <a:off x="0" y="6507089"/>
            <a:ext cx="4080797"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All 201 simulation runs </a:t>
            </a:r>
            <a:r>
              <a:rPr lang="en-US" altLang="zh-CN" dirty="0">
                <a:latin typeface="Cambria" panose="02040503050406030204" pitchFamily="18" charset="0"/>
                <a:ea typeface="Cambria" panose="02040503050406030204" pitchFamily="18" charset="0"/>
              </a:rPr>
              <a:t>as </a:t>
            </a:r>
            <a:r>
              <a:rPr lang="en-US" dirty="0">
                <a:latin typeface="Cambria" panose="02040503050406030204" pitchFamily="18" charset="0"/>
                <a:ea typeface="Cambria" panose="02040503050406030204" pitchFamily="18" charset="0"/>
              </a:rPr>
              <a:t>training sets.</a:t>
            </a:r>
          </a:p>
        </p:txBody>
      </p:sp>
    </p:spTree>
    <p:extLst>
      <p:ext uri="{BB962C8B-B14F-4D97-AF65-F5344CB8AC3E}">
        <p14:creationId xmlns:p14="http://schemas.microsoft.com/office/powerpoint/2010/main" val="69908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0BC36-6C69-4BF3-ADE8-77CDF54E5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D47D176-420F-4DC8-BD2C-D04777A16089}"/>
              </a:ext>
            </a:extLst>
          </p:cNvPr>
          <p:cNvSpPr txBox="1"/>
          <p:nvPr/>
        </p:nvSpPr>
        <p:spPr>
          <a:xfrm>
            <a:off x="4572000" y="1514107"/>
            <a:ext cx="4429418" cy="923330"/>
          </a:xfrm>
          <a:prstGeom prst="rect">
            <a:avLst/>
          </a:prstGeom>
          <a:noFill/>
        </p:spPr>
        <p:txBody>
          <a:bodyPr wrap="none">
            <a:spAutoFit/>
          </a:bodyPr>
          <a:lstStyle/>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Sampler: </a:t>
            </a:r>
            <a:r>
              <a:rPr lang="en-US" dirty="0" err="1">
                <a:solidFill>
                  <a:srgbClr val="008000"/>
                </a:solidFill>
                <a:latin typeface="Cambria" panose="02040503050406030204" pitchFamily="18" charset="0"/>
                <a:ea typeface="Cambria" panose="02040503050406030204" pitchFamily="18" charset="0"/>
                <a:cs typeface="Arial" panose="020B0604020202020204" pitchFamily="34" charset="0"/>
              </a:rPr>
              <a:t>metropolis_hastings</a:t>
            </a:r>
            <a:endParaRPr lang="en-US" dirty="0">
              <a:solidFill>
                <a:srgbClr val="008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26349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13505-746D-4F3D-ABEE-3BBAC33B1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D09EE9D8-5E03-4A31-923E-99D6EB55F05A}"/>
              </a:ext>
            </a:extLst>
          </p:cNvPr>
          <p:cNvSpPr txBox="1"/>
          <p:nvPr/>
        </p:nvSpPr>
        <p:spPr>
          <a:xfrm>
            <a:off x="4572000" y="1514107"/>
            <a:ext cx="4429418" cy="923330"/>
          </a:xfrm>
          <a:prstGeom prst="rect">
            <a:avLst/>
          </a:prstGeom>
          <a:noFill/>
        </p:spPr>
        <p:txBody>
          <a:bodyPr wrap="none">
            <a:spAutoFit/>
          </a:bodyPr>
          <a:lstStyle/>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CC3300"/>
                </a:solidFill>
                <a:latin typeface="Cambria" panose="02040503050406030204" pitchFamily="18" charset="0"/>
                <a:ea typeface="Cambria" panose="02040503050406030204" pitchFamily="18" charset="0"/>
                <a:cs typeface="Arial" panose="020B0604020202020204" pitchFamily="34" charset="0"/>
              </a:rPr>
              <a:t>Sampler: PTLMC</a:t>
            </a:r>
          </a:p>
        </p:txBody>
      </p:sp>
    </p:spTree>
    <p:extLst>
      <p:ext uri="{BB962C8B-B14F-4D97-AF65-F5344CB8AC3E}">
        <p14:creationId xmlns:p14="http://schemas.microsoft.com/office/powerpoint/2010/main" val="292411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6F384-E73B-4C70-84F2-0D2517202F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2D116048-D517-43A8-8824-9701859164B2}"/>
              </a:ext>
            </a:extLst>
          </p:cNvPr>
          <p:cNvSpPr txBox="1"/>
          <p:nvPr/>
        </p:nvSpPr>
        <p:spPr>
          <a:xfrm>
            <a:off x="4572000" y="1502602"/>
            <a:ext cx="4349589" cy="923330"/>
          </a:xfrm>
          <a:prstGeom prst="rect">
            <a:avLst/>
          </a:prstGeom>
          <a:noFill/>
        </p:spPr>
        <p:txBody>
          <a:bodyPr wrap="none">
            <a:spAutoFit/>
          </a:bodyPr>
          <a:lstStyle/>
          <a:p>
            <a:r>
              <a:rPr lang="en-US" dirty="0">
                <a:solidFill>
                  <a:srgbClr val="9900CC"/>
                </a:solidFill>
                <a:latin typeface="Cambria" panose="02040503050406030204" pitchFamily="18" charset="0"/>
                <a:ea typeface="Cambria" panose="02040503050406030204" pitchFamily="18" charset="0"/>
                <a:cs typeface="Arial" panose="020B0604020202020204" pitchFamily="34" charset="0"/>
              </a:rPr>
              <a:t>Emulation method: PCSK</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Sampler: </a:t>
            </a:r>
            <a:r>
              <a:rPr lang="en-US" dirty="0" err="1">
                <a:solidFill>
                  <a:srgbClr val="008000"/>
                </a:solidFill>
                <a:latin typeface="Cambria" panose="02040503050406030204" pitchFamily="18" charset="0"/>
                <a:ea typeface="Cambria" panose="02040503050406030204" pitchFamily="18" charset="0"/>
                <a:cs typeface="Arial" panose="020B0604020202020204" pitchFamily="34" charset="0"/>
              </a:rPr>
              <a:t>metropolis_hastings</a:t>
            </a:r>
            <a:endParaRPr lang="en-US" dirty="0">
              <a:solidFill>
                <a:srgbClr val="0080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144877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916B6-AF6E-47BF-98C6-02FB400B0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9EE29A88-6ED6-401A-96FD-B0C69B997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3260300-9E8B-48BC-9EB9-55F277C244DC}"/>
              </a:ext>
            </a:extLst>
          </p:cNvPr>
          <p:cNvSpPr txBox="1"/>
          <p:nvPr/>
        </p:nvSpPr>
        <p:spPr>
          <a:xfrm>
            <a:off x="4572000" y="1514107"/>
            <a:ext cx="4429418" cy="923330"/>
          </a:xfrm>
          <a:prstGeom prst="rect">
            <a:avLst/>
          </a:prstGeom>
          <a:noFill/>
        </p:spPr>
        <p:txBody>
          <a:bodyPr wrap="none">
            <a:spAutoFit/>
          </a:bodyPr>
          <a:lstStyle/>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336699"/>
                </a:solidFill>
                <a:latin typeface="Cambria" panose="02040503050406030204" pitchFamily="18" charset="0"/>
                <a:ea typeface="Cambria" panose="02040503050406030204" pitchFamily="18" charset="0"/>
                <a:cs typeface="Arial" panose="020B0604020202020204" pitchFamily="34" charset="0"/>
              </a:rPr>
              <a:t>Sampler: LMC</a:t>
            </a:r>
          </a:p>
        </p:txBody>
      </p:sp>
    </p:spTree>
    <p:extLst>
      <p:ext uri="{BB962C8B-B14F-4D97-AF65-F5344CB8AC3E}">
        <p14:creationId xmlns:p14="http://schemas.microsoft.com/office/powerpoint/2010/main" val="388716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28D4ED-2778-4AFE-B2B5-A05FC6E9FF40}"/>
              </a:ext>
            </a:extLst>
          </p:cNvPr>
          <p:cNvSpPr txBox="1"/>
          <p:nvPr/>
        </p:nvSpPr>
        <p:spPr>
          <a:xfrm>
            <a:off x="4572000" y="4572000"/>
            <a:ext cx="4429418" cy="923330"/>
          </a:xfrm>
          <a:prstGeom prst="rect">
            <a:avLst/>
          </a:prstGeom>
          <a:noFill/>
        </p:spPr>
        <p:txBody>
          <a:bodyPr wrap="none">
            <a:spAutoFit/>
          </a:bodyPr>
          <a:lstStyle/>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CC6600"/>
                </a:solidFill>
                <a:latin typeface="Cambria" panose="02040503050406030204" pitchFamily="18" charset="0"/>
                <a:ea typeface="Cambria" panose="02040503050406030204" pitchFamily="18" charset="0"/>
                <a:cs typeface="Arial" panose="020B0604020202020204" pitchFamily="34" charset="0"/>
              </a:rPr>
              <a:t>Sampler: PTLMC</a:t>
            </a:r>
          </a:p>
        </p:txBody>
      </p:sp>
      <p:sp>
        <p:nvSpPr>
          <p:cNvPr id="14" name="TextBox 13">
            <a:extLst>
              <a:ext uri="{FF2B5EF4-FFF2-40B4-BE49-F238E27FC236}">
                <a16:creationId xmlns:a16="http://schemas.microsoft.com/office/drawing/2014/main" id="{5518E7A8-8D4A-40BA-8023-B6D1D512EBEA}"/>
              </a:ext>
            </a:extLst>
          </p:cNvPr>
          <p:cNvSpPr txBox="1"/>
          <p:nvPr/>
        </p:nvSpPr>
        <p:spPr>
          <a:xfrm>
            <a:off x="4572000" y="5856905"/>
            <a:ext cx="2992504" cy="646331"/>
          </a:xfrm>
          <a:prstGeom prst="rect">
            <a:avLst/>
          </a:prstGeom>
          <a:noFill/>
        </p:spPr>
        <p:txBody>
          <a:bodyPr wrap="square">
            <a:spAutoFit/>
          </a:bodyPr>
          <a:lstStyle/>
          <a:p>
            <a:r>
              <a:rPr lang="en-US" altLang="zh-CN" dirty="0" err="1">
                <a:latin typeface="Cambria" panose="02040503050406030204" pitchFamily="18" charset="0"/>
                <a:ea typeface="Cambria" panose="02040503050406030204" pitchFamily="18" charset="0"/>
              </a:rPr>
              <a:t>Eg</a:t>
            </a:r>
            <a:r>
              <a:rPr lang="en-US" altLang="zh-CN" dirty="0">
                <a:latin typeface="Cambria" panose="02040503050406030204" pitchFamily="18" charset="0"/>
                <a:ea typeface="Cambria" panose="02040503050406030204" pitchFamily="18" charset="0"/>
              </a:rPr>
              <a:t> prior: Sallaska_PRC2011</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Tau = 6.610 +4.169 -3.648 fs</a:t>
            </a:r>
          </a:p>
        </p:txBody>
      </p:sp>
      <p:sp>
        <p:nvSpPr>
          <p:cNvPr id="16" name="TextBox 15">
            <a:extLst>
              <a:ext uri="{FF2B5EF4-FFF2-40B4-BE49-F238E27FC236}">
                <a16:creationId xmlns:a16="http://schemas.microsoft.com/office/drawing/2014/main" id="{28907886-9319-4DD6-81AC-3E7AB65A1400}"/>
              </a:ext>
            </a:extLst>
          </p:cNvPr>
          <p:cNvSpPr txBox="1"/>
          <p:nvPr/>
        </p:nvSpPr>
        <p:spPr>
          <a:xfrm>
            <a:off x="4572000" y="6488668"/>
            <a:ext cx="3266407" cy="369332"/>
          </a:xfrm>
          <a:prstGeom prst="rect">
            <a:avLst/>
          </a:prstGeom>
          <a:noFill/>
        </p:spPr>
        <p:txBody>
          <a:bodyPr wrap="none">
            <a:spAutoFit/>
          </a:bodyPr>
          <a:lstStyle/>
          <a:p>
            <a:r>
              <a:rPr lang="en-US" dirty="0">
                <a:latin typeface="Cambria" panose="02040503050406030204" pitchFamily="18" charset="0"/>
                <a:ea typeface="Cambria" panose="02040503050406030204" pitchFamily="18" charset="0"/>
              </a:rPr>
              <a:t>Final Acceptance Rate: 0.00424</a:t>
            </a:r>
          </a:p>
        </p:txBody>
      </p:sp>
      <p:sp>
        <p:nvSpPr>
          <p:cNvPr id="10" name="TextBox 9">
            <a:extLst>
              <a:ext uri="{FF2B5EF4-FFF2-40B4-BE49-F238E27FC236}">
                <a16:creationId xmlns:a16="http://schemas.microsoft.com/office/drawing/2014/main" id="{B78DADCC-CAAF-4EB0-9D41-BBEEEC2404DC}"/>
              </a:ext>
            </a:extLst>
          </p:cNvPr>
          <p:cNvSpPr txBox="1"/>
          <p:nvPr/>
        </p:nvSpPr>
        <p:spPr>
          <a:xfrm>
            <a:off x="0" y="4572000"/>
            <a:ext cx="4429418" cy="923330"/>
          </a:xfrm>
          <a:prstGeom prst="rect">
            <a:avLst/>
          </a:prstGeom>
          <a:noFill/>
        </p:spPr>
        <p:txBody>
          <a:bodyPr wrap="none">
            <a:spAutoFit/>
          </a:bodyPr>
          <a:lstStyle/>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Sampler: </a:t>
            </a:r>
            <a:r>
              <a:rPr lang="en-US" dirty="0" err="1">
                <a:solidFill>
                  <a:srgbClr val="008000"/>
                </a:solidFill>
                <a:latin typeface="Cambria" panose="02040503050406030204" pitchFamily="18" charset="0"/>
                <a:ea typeface="Cambria" panose="02040503050406030204" pitchFamily="18" charset="0"/>
                <a:cs typeface="Arial" panose="020B0604020202020204" pitchFamily="34" charset="0"/>
              </a:rPr>
              <a:t>metropolis_hastings</a:t>
            </a:r>
            <a:endParaRPr lang="en-US" dirty="0">
              <a:solidFill>
                <a:srgbClr val="008000"/>
              </a:solidFill>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6BDEBBD0-D3FF-4699-A734-87C5A2A88C8E}"/>
              </a:ext>
            </a:extLst>
          </p:cNvPr>
          <p:cNvSpPr txBox="1"/>
          <p:nvPr/>
        </p:nvSpPr>
        <p:spPr>
          <a:xfrm>
            <a:off x="0" y="5856905"/>
            <a:ext cx="2992504" cy="646331"/>
          </a:xfrm>
          <a:prstGeom prst="rect">
            <a:avLst/>
          </a:prstGeom>
          <a:noFill/>
        </p:spPr>
        <p:txBody>
          <a:bodyPr wrap="square">
            <a:spAutoFit/>
          </a:bodyPr>
          <a:lstStyle/>
          <a:p>
            <a:r>
              <a:rPr lang="en-US" altLang="zh-CN" dirty="0" err="1">
                <a:latin typeface="Cambria" panose="02040503050406030204" pitchFamily="18" charset="0"/>
                <a:ea typeface="Cambria" panose="02040503050406030204" pitchFamily="18" charset="0"/>
              </a:rPr>
              <a:t>Eg</a:t>
            </a:r>
            <a:r>
              <a:rPr lang="en-US" altLang="zh-CN" dirty="0">
                <a:latin typeface="Cambria" panose="02040503050406030204" pitchFamily="18" charset="0"/>
                <a:ea typeface="Cambria" panose="02040503050406030204" pitchFamily="18" charset="0"/>
              </a:rPr>
              <a:t> prior: Sallaska_PRC2011</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Tau = 6.297 +3.890 -3.288 fs</a:t>
            </a:r>
          </a:p>
        </p:txBody>
      </p:sp>
      <p:sp>
        <p:nvSpPr>
          <p:cNvPr id="12" name="TextBox 11">
            <a:extLst>
              <a:ext uri="{FF2B5EF4-FFF2-40B4-BE49-F238E27FC236}">
                <a16:creationId xmlns:a16="http://schemas.microsoft.com/office/drawing/2014/main" id="{0FECA724-8FE0-4398-AEF1-152D4F0C8A76}"/>
              </a:ext>
            </a:extLst>
          </p:cNvPr>
          <p:cNvSpPr txBox="1"/>
          <p:nvPr/>
        </p:nvSpPr>
        <p:spPr>
          <a:xfrm>
            <a:off x="0" y="6488668"/>
            <a:ext cx="3445943" cy="369332"/>
          </a:xfrm>
          <a:prstGeom prst="rect">
            <a:avLst/>
          </a:prstGeom>
          <a:noFill/>
        </p:spPr>
        <p:txBody>
          <a:bodyPr wrap="none">
            <a:spAutoFit/>
          </a:bodyPr>
          <a:lstStyle/>
          <a:p>
            <a:r>
              <a:rPr lang="en-US" sz="1800" dirty="0">
                <a:latin typeface="Cambria" panose="02040503050406030204" pitchFamily="18" charset="0"/>
                <a:ea typeface="Cambria" panose="02040503050406030204" pitchFamily="18" charset="0"/>
              </a:rPr>
              <a:t>Final Acceptance Rate:  0.21084</a:t>
            </a:r>
          </a:p>
        </p:txBody>
      </p:sp>
      <p:pic>
        <p:nvPicPr>
          <p:cNvPr id="3" name="Picture 2">
            <a:extLst>
              <a:ext uri="{FF2B5EF4-FFF2-40B4-BE49-F238E27FC236}">
                <a16:creationId xmlns:a16="http://schemas.microsoft.com/office/drawing/2014/main" id="{E4D1399C-2AF3-4F2E-B005-294BD99DD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000" cy="4572000"/>
          </a:xfrm>
          <a:prstGeom prst="rect">
            <a:avLst/>
          </a:prstGeom>
        </p:spPr>
      </p:pic>
      <p:pic>
        <p:nvPicPr>
          <p:cNvPr id="5" name="Picture 4">
            <a:extLst>
              <a:ext uri="{FF2B5EF4-FFF2-40B4-BE49-F238E27FC236}">
                <a16:creationId xmlns:a16="http://schemas.microsoft.com/office/drawing/2014/main" id="{94C11AF4-489F-43EA-AF2D-DA8592042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4572000" cy="4572000"/>
          </a:xfrm>
          <a:prstGeom prst="rect">
            <a:avLst/>
          </a:prstGeom>
        </p:spPr>
      </p:pic>
    </p:spTree>
    <p:extLst>
      <p:ext uri="{BB962C8B-B14F-4D97-AF65-F5344CB8AC3E}">
        <p14:creationId xmlns:p14="http://schemas.microsoft.com/office/powerpoint/2010/main" val="95299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B8E5AD-619F-483C-836E-A587A36B0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2000" cy="4572000"/>
          </a:xfrm>
          <a:prstGeom prst="rect">
            <a:avLst/>
          </a:prstGeom>
        </p:spPr>
      </p:pic>
      <p:sp>
        <p:nvSpPr>
          <p:cNvPr id="9" name="TextBox 8">
            <a:extLst>
              <a:ext uri="{FF2B5EF4-FFF2-40B4-BE49-F238E27FC236}">
                <a16:creationId xmlns:a16="http://schemas.microsoft.com/office/drawing/2014/main" id="{434BC3B4-5011-4001-BFBC-5C0E4362F627}"/>
              </a:ext>
            </a:extLst>
          </p:cNvPr>
          <p:cNvSpPr txBox="1"/>
          <p:nvPr/>
        </p:nvSpPr>
        <p:spPr>
          <a:xfrm>
            <a:off x="0" y="4572000"/>
            <a:ext cx="4349589" cy="923330"/>
          </a:xfrm>
          <a:prstGeom prst="rect">
            <a:avLst/>
          </a:prstGeom>
          <a:noFill/>
        </p:spPr>
        <p:txBody>
          <a:bodyPr wrap="none">
            <a:spAutoFit/>
          </a:bodyPr>
          <a:lstStyle/>
          <a:p>
            <a:r>
              <a:rPr lang="en-US" dirty="0">
                <a:solidFill>
                  <a:srgbClr val="9900CC"/>
                </a:solidFill>
                <a:latin typeface="Cambria" panose="02040503050406030204" pitchFamily="18" charset="0"/>
                <a:ea typeface="Cambria" panose="02040503050406030204" pitchFamily="18" charset="0"/>
                <a:cs typeface="Arial" panose="020B0604020202020204" pitchFamily="34" charset="0"/>
              </a:rPr>
              <a:t>Emulation method: PCSK</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Sampler: </a:t>
            </a:r>
            <a:r>
              <a:rPr lang="en-US" dirty="0" err="1">
                <a:solidFill>
                  <a:srgbClr val="008000"/>
                </a:solidFill>
                <a:latin typeface="Cambria" panose="02040503050406030204" pitchFamily="18" charset="0"/>
                <a:ea typeface="Cambria" panose="02040503050406030204" pitchFamily="18" charset="0"/>
                <a:cs typeface="Arial" panose="020B0604020202020204" pitchFamily="34" charset="0"/>
              </a:rPr>
              <a:t>metropolis_hastings</a:t>
            </a:r>
            <a:endParaRPr lang="en-US" dirty="0">
              <a:solidFill>
                <a:srgbClr val="008000"/>
              </a:solidFill>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6C4E1EAE-E810-40B2-8C3D-F43749EF1AAF}"/>
              </a:ext>
            </a:extLst>
          </p:cNvPr>
          <p:cNvSpPr txBox="1"/>
          <p:nvPr/>
        </p:nvSpPr>
        <p:spPr>
          <a:xfrm>
            <a:off x="0" y="5856905"/>
            <a:ext cx="2992504" cy="646331"/>
          </a:xfrm>
          <a:prstGeom prst="rect">
            <a:avLst/>
          </a:prstGeom>
          <a:noFill/>
        </p:spPr>
        <p:txBody>
          <a:bodyPr wrap="square">
            <a:spAutoFit/>
          </a:bodyPr>
          <a:lstStyle/>
          <a:p>
            <a:r>
              <a:rPr lang="en-US" altLang="zh-CN" dirty="0" err="1">
                <a:latin typeface="Cambria" panose="02040503050406030204" pitchFamily="18" charset="0"/>
                <a:ea typeface="Cambria" panose="02040503050406030204" pitchFamily="18" charset="0"/>
              </a:rPr>
              <a:t>Eg</a:t>
            </a:r>
            <a:r>
              <a:rPr lang="en-US" altLang="zh-CN" dirty="0">
                <a:latin typeface="Cambria" panose="02040503050406030204" pitchFamily="18" charset="0"/>
                <a:ea typeface="Cambria" panose="02040503050406030204" pitchFamily="18" charset="0"/>
              </a:rPr>
              <a:t> prior: Sallaska_PRC2011</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Tau = 6.322 +3.951 -3.299 fs</a:t>
            </a:r>
          </a:p>
        </p:txBody>
      </p:sp>
      <p:sp>
        <p:nvSpPr>
          <p:cNvPr id="11" name="TextBox 10">
            <a:extLst>
              <a:ext uri="{FF2B5EF4-FFF2-40B4-BE49-F238E27FC236}">
                <a16:creationId xmlns:a16="http://schemas.microsoft.com/office/drawing/2014/main" id="{E479A70F-FF6D-433D-AD9D-4507673BCF0F}"/>
              </a:ext>
            </a:extLst>
          </p:cNvPr>
          <p:cNvSpPr txBox="1"/>
          <p:nvPr/>
        </p:nvSpPr>
        <p:spPr>
          <a:xfrm>
            <a:off x="0" y="6488668"/>
            <a:ext cx="3317703" cy="369332"/>
          </a:xfrm>
          <a:prstGeom prst="rect">
            <a:avLst/>
          </a:prstGeom>
          <a:noFill/>
        </p:spPr>
        <p:txBody>
          <a:bodyPr wrap="none">
            <a:spAutoFit/>
          </a:bodyPr>
          <a:lstStyle/>
          <a:p>
            <a:r>
              <a:rPr lang="en-US" dirty="0">
                <a:latin typeface="Cambria" panose="02040503050406030204" pitchFamily="18" charset="0"/>
                <a:ea typeface="Cambria" panose="02040503050406030204" pitchFamily="18" charset="0"/>
              </a:rPr>
              <a:t>Final Acceptance Rate:  0.20024</a:t>
            </a:r>
          </a:p>
        </p:txBody>
      </p:sp>
      <p:pic>
        <p:nvPicPr>
          <p:cNvPr id="12" name="Picture 11">
            <a:extLst>
              <a:ext uri="{FF2B5EF4-FFF2-40B4-BE49-F238E27FC236}">
                <a16:creationId xmlns:a16="http://schemas.microsoft.com/office/drawing/2014/main" id="{932317FB-434F-434C-ACB7-49160B428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4572000"/>
          </a:xfrm>
          <a:prstGeom prst="rect">
            <a:avLst/>
          </a:prstGeom>
        </p:spPr>
      </p:pic>
      <p:sp>
        <p:nvSpPr>
          <p:cNvPr id="13" name="TextBox 12">
            <a:extLst>
              <a:ext uri="{FF2B5EF4-FFF2-40B4-BE49-F238E27FC236}">
                <a16:creationId xmlns:a16="http://schemas.microsoft.com/office/drawing/2014/main" id="{09C89DCC-34AB-4758-93BB-2DB6C50482EC}"/>
              </a:ext>
            </a:extLst>
          </p:cNvPr>
          <p:cNvSpPr txBox="1"/>
          <p:nvPr/>
        </p:nvSpPr>
        <p:spPr>
          <a:xfrm>
            <a:off x="4572000" y="4572000"/>
            <a:ext cx="4429418" cy="923330"/>
          </a:xfrm>
          <a:prstGeom prst="rect">
            <a:avLst/>
          </a:prstGeom>
          <a:noFill/>
        </p:spPr>
        <p:txBody>
          <a:bodyPr wrap="none">
            <a:spAutoFit/>
          </a:bodyPr>
          <a:lstStyle/>
          <a:p>
            <a:r>
              <a:rPr lang="en-US" dirty="0">
                <a:solidFill>
                  <a:srgbClr val="008000"/>
                </a:solidFill>
                <a:latin typeface="Cambria" panose="02040503050406030204" pitchFamily="18" charset="0"/>
                <a:ea typeface="Cambria" panose="02040503050406030204" pitchFamily="18" charset="0"/>
                <a:cs typeface="Arial" panose="020B0604020202020204" pitchFamily="34" charset="0"/>
              </a:rPr>
              <a:t>Emulation method: PCGP</a:t>
            </a:r>
          </a:p>
          <a:p>
            <a:r>
              <a:rPr lang="en-US" dirty="0">
                <a:latin typeface="Cambria" panose="02040503050406030204" pitchFamily="18" charset="0"/>
                <a:ea typeface="Cambria" panose="02040503050406030204" pitchFamily="18" charset="0"/>
                <a:cs typeface="Arial" panose="020B0604020202020204" pitchFamily="34" charset="0"/>
              </a:rPr>
              <a:t>Calibration method: </a:t>
            </a:r>
            <a:r>
              <a:rPr lang="en-US" dirty="0" err="1">
                <a:latin typeface="Cambria" panose="02040503050406030204" pitchFamily="18" charset="0"/>
                <a:ea typeface="Cambria" panose="02040503050406030204" pitchFamily="18" charset="0"/>
                <a:cs typeface="Arial" panose="020B0604020202020204" pitchFamily="34" charset="0"/>
              </a:rPr>
              <a:t>directbayeswoodbury</a:t>
            </a:r>
            <a:endParaRPr lang="en-US" dirty="0">
              <a:latin typeface="Cambria" panose="02040503050406030204" pitchFamily="18" charset="0"/>
              <a:ea typeface="Cambria" panose="02040503050406030204" pitchFamily="18" charset="0"/>
              <a:cs typeface="Arial" panose="020B0604020202020204" pitchFamily="34" charset="0"/>
            </a:endParaRPr>
          </a:p>
          <a:p>
            <a:r>
              <a:rPr lang="en-US" dirty="0">
                <a:solidFill>
                  <a:srgbClr val="336699"/>
                </a:solidFill>
                <a:latin typeface="Cambria" panose="02040503050406030204" pitchFamily="18" charset="0"/>
                <a:ea typeface="Cambria" panose="02040503050406030204" pitchFamily="18" charset="0"/>
                <a:cs typeface="Arial" panose="020B0604020202020204" pitchFamily="34" charset="0"/>
              </a:rPr>
              <a:t>Sampler: LMC</a:t>
            </a:r>
          </a:p>
        </p:txBody>
      </p:sp>
      <p:sp>
        <p:nvSpPr>
          <p:cNvPr id="14" name="TextBox 13">
            <a:extLst>
              <a:ext uri="{FF2B5EF4-FFF2-40B4-BE49-F238E27FC236}">
                <a16:creationId xmlns:a16="http://schemas.microsoft.com/office/drawing/2014/main" id="{2360293F-32E4-47BD-AA5B-2765E268DBD4}"/>
              </a:ext>
            </a:extLst>
          </p:cNvPr>
          <p:cNvSpPr txBox="1"/>
          <p:nvPr/>
        </p:nvSpPr>
        <p:spPr>
          <a:xfrm>
            <a:off x="4572000" y="5856905"/>
            <a:ext cx="2984663" cy="646331"/>
          </a:xfrm>
          <a:prstGeom prst="rect">
            <a:avLst/>
          </a:prstGeom>
          <a:noFill/>
        </p:spPr>
        <p:txBody>
          <a:bodyPr wrap="none">
            <a:spAutoFit/>
          </a:bodyPr>
          <a:lstStyle/>
          <a:p>
            <a:r>
              <a:rPr lang="en-US" altLang="zh-CN" dirty="0" err="1">
                <a:latin typeface="Cambria" panose="02040503050406030204" pitchFamily="18" charset="0"/>
                <a:ea typeface="Cambria" panose="02040503050406030204" pitchFamily="18" charset="0"/>
              </a:rPr>
              <a:t>Eg</a:t>
            </a:r>
            <a:r>
              <a:rPr lang="en-US" altLang="zh-CN" dirty="0">
                <a:latin typeface="Cambria" panose="02040503050406030204" pitchFamily="18" charset="0"/>
                <a:ea typeface="Cambria" panose="02040503050406030204" pitchFamily="18" charset="0"/>
              </a:rPr>
              <a:t> prior: Sallaska_PRC2011</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Tau = 5.879 +0.538 -0.940 fs</a:t>
            </a:r>
          </a:p>
        </p:txBody>
      </p:sp>
      <p:sp>
        <p:nvSpPr>
          <p:cNvPr id="15" name="TextBox 14">
            <a:extLst>
              <a:ext uri="{FF2B5EF4-FFF2-40B4-BE49-F238E27FC236}">
                <a16:creationId xmlns:a16="http://schemas.microsoft.com/office/drawing/2014/main" id="{183ABCC7-277B-4E56-945B-E94CCC99AFDB}"/>
              </a:ext>
            </a:extLst>
          </p:cNvPr>
          <p:cNvSpPr txBox="1"/>
          <p:nvPr/>
        </p:nvSpPr>
        <p:spPr>
          <a:xfrm>
            <a:off x="4572000" y="6488668"/>
            <a:ext cx="3138167" cy="369332"/>
          </a:xfrm>
          <a:prstGeom prst="rect">
            <a:avLst/>
          </a:prstGeom>
          <a:noFill/>
        </p:spPr>
        <p:txBody>
          <a:bodyPr wrap="none">
            <a:spAutoFit/>
          </a:bodyPr>
          <a:lstStyle/>
          <a:p>
            <a:r>
              <a:rPr lang="en-US" dirty="0">
                <a:latin typeface="Cambria" panose="02040503050406030204" pitchFamily="18" charset="0"/>
                <a:ea typeface="Cambria" panose="02040503050406030204" pitchFamily="18" charset="0"/>
              </a:rPr>
              <a:t>Final Acceptance Rate: 0.0568</a:t>
            </a:r>
          </a:p>
        </p:txBody>
      </p:sp>
      <p:sp>
        <p:nvSpPr>
          <p:cNvPr id="16" name="TextBox 15">
            <a:extLst>
              <a:ext uri="{FF2B5EF4-FFF2-40B4-BE49-F238E27FC236}">
                <a16:creationId xmlns:a16="http://schemas.microsoft.com/office/drawing/2014/main" id="{86B6ADB1-EE2F-4DDA-98DA-3304D2E41169}"/>
              </a:ext>
            </a:extLst>
          </p:cNvPr>
          <p:cNvSpPr txBox="1"/>
          <p:nvPr/>
        </p:nvSpPr>
        <p:spPr>
          <a:xfrm>
            <a:off x="5068388" y="169817"/>
            <a:ext cx="3097002" cy="338554"/>
          </a:xfrm>
          <a:prstGeom prst="rect">
            <a:avLst/>
          </a:prstGeom>
          <a:noFill/>
        </p:spPr>
        <p:txBody>
          <a:bodyPr wrap="none" rtlCol="0">
            <a:spAutoFit/>
          </a:bodyPr>
          <a:lstStyle/>
          <a:p>
            <a:r>
              <a:rPr lang="en-US" altLang="zh-CN" sz="1600" dirty="0"/>
              <a:t>Initial sampler position dependent.</a:t>
            </a:r>
            <a:endParaRPr lang="en-US" sz="1600" dirty="0"/>
          </a:p>
        </p:txBody>
      </p:sp>
    </p:spTree>
    <p:extLst>
      <p:ext uri="{BB962C8B-B14F-4D97-AF65-F5344CB8AC3E}">
        <p14:creationId xmlns:p14="http://schemas.microsoft.com/office/powerpoint/2010/main" val="112561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76E914-7F4B-48AA-97A3-61F22112F926}"/>
              </a:ext>
            </a:extLst>
          </p:cNvPr>
          <p:cNvGraphicFramePr>
            <a:graphicFrameLocks noGrp="1"/>
          </p:cNvGraphicFramePr>
          <p:nvPr/>
        </p:nvGraphicFramePr>
        <p:xfrm>
          <a:off x="451945" y="655244"/>
          <a:ext cx="8240110" cy="5241530"/>
        </p:xfrm>
        <a:graphic>
          <a:graphicData uri="http://schemas.openxmlformats.org/drawingml/2006/table">
            <a:tbl>
              <a:tblPr firstRow="1" bandRow="1">
                <a:tableStyleId>{5940675A-B579-460E-94D1-54222C63F5DA}</a:tableStyleId>
              </a:tblPr>
              <a:tblGrid>
                <a:gridCol w="2452727">
                  <a:extLst>
                    <a:ext uri="{9D8B030D-6E8A-4147-A177-3AD203B41FA5}">
                      <a16:colId xmlns:a16="http://schemas.microsoft.com/office/drawing/2014/main" val="98219180"/>
                    </a:ext>
                  </a:extLst>
                </a:gridCol>
                <a:gridCol w="3016671">
                  <a:extLst>
                    <a:ext uri="{9D8B030D-6E8A-4147-A177-3AD203B41FA5}">
                      <a16:colId xmlns:a16="http://schemas.microsoft.com/office/drawing/2014/main" val="1712285965"/>
                    </a:ext>
                  </a:extLst>
                </a:gridCol>
                <a:gridCol w="2770712">
                  <a:extLst>
                    <a:ext uri="{9D8B030D-6E8A-4147-A177-3AD203B41FA5}">
                      <a16:colId xmlns:a16="http://schemas.microsoft.com/office/drawing/2014/main" val="3184573358"/>
                    </a:ext>
                  </a:extLst>
                </a:gridCol>
              </a:tblGrid>
              <a:tr h="634605">
                <a:tc>
                  <a:txBody>
                    <a:bodyPr/>
                    <a:lstStyle/>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Emulation Method</a:t>
                      </a:r>
                    </a:p>
                  </a:txBody>
                  <a:tcPr anchor="ctr"/>
                </a:tc>
                <a:tc>
                  <a:txBody>
                    <a:bodyPr/>
                    <a:lstStyle/>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Calibration Method</a:t>
                      </a:r>
                    </a:p>
                  </a:txBody>
                  <a:tcPr anchor="ctr"/>
                </a:tc>
                <a:tc>
                  <a:txBody>
                    <a:bodyPr/>
                    <a:lstStyle/>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Utilities Method</a:t>
                      </a:r>
                    </a:p>
                  </a:txBody>
                  <a:tcPr anchor="ctr"/>
                </a:tc>
                <a:extLst>
                  <a:ext uri="{0D108BD9-81ED-4DB2-BD59-A6C34878D82A}">
                    <a16:rowId xmlns:a16="http://schemas.microsoft.com/office/drawing/2014/main" val="2458353247"/>
                  </a:ext>
                </a:extLst>
              </a:tr>
              <a:tr h="2573678">
                <a:tc>
                  <a:txBody>
                    <a:bodyPr/>
                    <a:lstStyle/>
                    <a:p>
                      <a:pPr indent="0" algn="ctr">
                        <a:lnSpc>
                          <a:spcPct val="150000"/>
                        </a:lnSpc>
                        <a:spcBef>
                          <a:spcPts val="0"/>
                        </a:spcBef>
                        <a:spcAft>
                          <a:spcPts val="0"/>
                        </a:spcAft>
                      </a:pPr>
                      <a:r>
                        <a:rPr lang="en-US" sz="2000" dirty="0" err="1">
                          <a:latin typeface="Cambria" panose="02040503050406030204" pitchFamily="18" charset="0"/>
                          <a:ea typeface="Cambria" panose="02040503050406030204" pitchFamily="18" charset="0"/>
                        </a:rPr>
                        <a:t>indGP</a:t>
                      </a:r>
                    </a:p>
                    <a:p>
                      <a:pPr indent="0" algn="ctr">
                        <a:lnSpc>
                          <a:spcPct val="150000"/>
                        </a:lnSpc>
                        <a:spcBef>
                          <a:spcPts val="0"/>
                        </a:spcBef>
                        <a:spcAft>
                          <a:spcPts val="0"/>
                        </a:spcAft>
                      </a:pPr>
                      <a:r>
                        <a:rPr lang="en-US" sz="2000" b="0" dirty="0">
                          <a:solidFill>
                            <a:srgbClr val="008000"/>
                          </a:solidFill>
                          <a:latin typeface="Cambria" panose="02040503050406030204" pitchFamily="18" charset="0"/>
                          <a:ea typeface="Cambria" panose="02040503050406030204" pitchFamily="18" charset="0"/>
                        </a:rPr>
                        <a:t>PCGP</a:t>
                      </a:r>
                    </a:p>
                    <a:p>
                      <a:pPr indent="0" algn="ctr">
                        <a:lnSpc>
                          <a:spcPct val="150000"/>
                        </a:lnSpc>
                        <a:spcBef>
                          <a:spcPts val="0"/>
                        </a:spcBef>
                        <a:spcAft>
                          <a:spcPts val="0"/>
                        </a:spcAft>
                      </a:pPr>
                      <a:r>
                        <a:rPr lang="en-US" sz="2000" b="1" dirty="0" err="1">
                          <a:solidFill>
                            <a:srgbClr val="008000"/>
                          </a:solidFill>
                          <a:latin typeface="Cambria" panose="02040503050406030204" pitchFamily="18" charset="0"/>
                          <a:ea typeface="Cambria" panose="02040503050406030204" pitchFamily="18" charset="0"/>
                        </a:rPr>
                        <a:t>PCGP_numPCs</a:t>
                      </a:r>
                      <a:endParaRPr lang="en-US" sz="2000" b="1" dirty="0">
                        <a:solidFill>
                          <a:srgbClr val="008000"/>
                        </a:solidFill>
                        <a:latin typeface="Cambria" panose="02040503050406030204" pitchFamily="18" charset="0"/>
                        <a:ea typeface="Cambria" panose="02040503050406030204" pitchFamily="18" charset="0"/>
                      </a:endParaRPr>
                    </a:p>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PCGPR</a:t>
                      </a:r>
                    </a:p>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PCGPRG</a:t>
                      </a:r>
                    </a:p>
                    <a:p>
                      <a:pPr indent="0" algn="ctr">
                        <a:lnSpc>
                          <a:spcPct val="150000"/>
                        </a:lnSpc>
                        <a:spcBef>
                          <a:spcPts val="0"/>
                        </a:spcBef>
                        <a:spcAft>
                          <a:spcPts val="0"/>
                        </a:spcAft>
                      </a:pPr>
                      <a:r>
                        <a:rPr lang="en-US" sz="2000" dirty="0" err="1">
                          <a:latin typeface="Cambria" panose="02040503050406030204" pitchFamily="18" charset="0"/>
                          <a:ea typeface="Cambria" panose="02040503050406030204" pitchFamily="18" charset="0"/>
                        </a:rPr>
                        <a:t>PCGPwM</a:t>
                      </a:r>
                    </a:p>
                    <a:p>
                      <a:pPr indent="0" algn="ctr">
                        <a:lnSpc>
                          <a:spcPct val="150000"/>
                        </a:lnSpc>
                        <a:spcBef>
                          <a:spcPts val="0"/>
                        </a:spcBef>
                        <a:spcAft>
                          <a:spcPts val="0"/>
                        </a:spcAft>
                      </a:pPr>
                      <a:r>
                        <a:rPr lang="en-US" sz="2000" dirty="0" err="1">
                          <a:latin typeface="Cambria" panose="02040503050406030204" pitchFamily="18" charset="0"/>
                          <a:ea typeface="Cambria" panose="02040503050406030204" pitchFamily="18" charset="0"/>
                        </a:rPr>
                        <a:t>PCGPwImpute</a:t>
                      </a:r>
                    </a:p>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PCSK</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LCGP</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nuclear-ROSE</a:t>
                      </a:r>
                    </a:p>
                  </a:txBody>
                  <a:tcPr anchor="ctr"/>
                </a:tc>
                <a:tc>
                  <a:txBody>
                    <a:bodyPr/>
                    <a:lstStyle/>
                    <a:p>
                      <a:pPr indent="0" algn="ctr">
                        <a:lnSpc>
                          <a:spcPct val="150000"/>
                        </a:lnSpc>
                        <a:spcBef>
                          <a:spcPts val="0"/>
                        </a:spcBef>
                        <a:spcAft>
                          <a:spcPts val="0"/>
                        </a:spcAft>
                      </a:pPr>
                      <a:r>
                        <a:rPr lang="en-US" sz="2000" dirty="0" err="1">
                          <a:latin typeface="Cambria" panose="02040503050406030204" pitchFamily="18" charset="0"/>
                          <a:ea typeface="Cambria" panose="02040503050406030204" pitchFamily="18" charset="0"/>
                        </a:rPr>
                        <a:t>directbayes</a:t>
                      </a:r>
                    </a:p>
                    <a:p>
                      <a:pPr indent="0" algn="ctr">
                        <a:lnSpc>
                          <a:spcPct val="150000"/>
                        </a:lnSpc>
                        <a:spcBef>
                          <a:spcPts val="0"/>
                        </a:spcBef>
                        <a:spcAft>
                          <a:spcPts val="0"/>
                        </a:spcAft>
                      </a:pPr>
                      <a:r>
                        <a:rPr lang="en-US" sz="2000" b="1" dirty="0" err="1">
                          <a:solidFill>
                            <a:srgbClr val="008000"/>
                          </a:solidFill>
                          <a:latin typeface="Cambria" panose="02040503050406030204" pitchFamily="18" charset="0"/>
                          <a:ea typeface="Cambria" panose="02040503050406030204" pitchFamily="18" charset="0"/>
                        </a:rPr>
                        <a:t>directbayeswoodbury</a:t>
                      </a:r>
                    </a:p>
                    <a:p>
                      <a:pPr indent="0" algn="ctr">
                        <a:lnSpc>
                          <a:spcPct val="150000"/>
                        </a:lnSpc>
                        <a:spcBef>
                          <a:spcPts val="0"/>
                        </a:spcBef>
                        <a:spcAft>
                          <a:spcPts val="0"/>
                        </a:spcAft>
                      </a:pPr>
                      <a:r>
                        <a:rPr lang="en-US" sz="2000" dirty="0" err="1">
                          <a:latin typeface="Cambria" panose="02040503050406030204" pitchFamily="18" charset="0"/>
                          <a:ea typeface="Cambria" panose="02040503050406030204" pitchFamily="18" charset="0"/>
                        </a:rPr>
                        <a:t>mlbayeswoodbury</a:t>
                      </a:r>
                      <a:endParaRPr lang="en-US" sz="2000" dirty="0">
                        <a:latin typeface="Cambria" panose="02040503050406030204" pitchFamily="18" charset="0"/>
                        <a:ea typeface="Cambria" panose="02040503050406030204" pitchFamily="18" charset="0"/>
                      </a:endParaRPr>
                    </a:p>
                    <a:p>
                      <a:pPr indent="0" algn="ctr">
                        <a:lnSpc>
                          <a:spcPct val="150000"/>
                        </a:lnSpc>
                        <a:spcBef>
                          <a:spcPts val="0"/>
                        </a:spcBef>
                        <a:spcAft>
                          <a:spcPts val="0"/>
                        </a:spcAft>
                      </a:pPr>
                      <a:r>
                        <a:rPr lang="en-US" sz="2000" dirty="0" err="1">
                          <a:latin typeface="Cambria" panose="02040503050406030204" pitchFamily="18" charset="0"/>
                          <a:ea typeface="Cambria" panose="02040503050406030204" pitchFamily="18" charset="0"/>
                        </a:rPr>
                        <a:t>simulationpost</a:t>
                      </a:r>
                      <a:endParaRPr lang="en-US" sz="2000" dirty="0">
                        <a:latin typeface="Cambria" panose="02040503050406030204" pitchFamily="18" charset="0"/>
                        <a:ea typeface="Cambria" panose="02040503050406030204" pitchFamily="18" charset="0"/>
                      </a:endParaRPr>
                    </a:p>
                  </a:txBody>
                  <a:tcPr anchor="ctr"/>
                </a:tc>
                <a:tc>
                  <a:txBody>
                    <a:bodyPr/>
                    <a:lstStyle/>
                    <a:p>
                      <a:pPr indent="0" algn="ctr">
                        <a:lnSpc>
                          <a:spcPct val="150000"/>
                        </a:lnSpc>
                        <a:spcBef>
                          <a:spcPts val="0"/>
                        </a:spcBef>
                        <a:spcAft>
                          <a:spcPts val="0"/>
                        </a:spcAft>
                      </a:pPr>
                      <a:r>
                        <a:rPr lang="en-US" sz="2000" b="1" dirty="0" err="1">
                          <a:solidFill>
                            <a:srgbClr val="008000"/>
                          </a:solidFill>
                          <a:latin typeface="Cambria" panose="02040503050406030204" pitchFamily="18" charset="0"/>
                          <a:ea typeface="Cambria" panose="02040503050406030204" pitchFamily="18" charset="0"/>
                        </a:rPr>
                        <a:t>metropolis_hastings</a:t>
                      </a:r>
                      <a:endParaRPr lang="en-US" sz="2000" b="1" dirty="0">
                        <a:solidFill>
                          <a:srgbClr val="008000"/>
                        </a:solidFill>
                        <a:latin typeface="Cambria" panose="02040503050406030204" pitchFamily="18" charset="0"/>
                        <a:ea typeface="Cambria" panose="02040503050406030204" pitchFamily="18" charset="0"/>
                      </a:endParaRPr>
                    </a:p>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LMC</a:t>
                      </a:r>
                    </a:p>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PTMC</a:t>
                      </a:r>
                    </a:p>
                    <a:p>
                      <a:pPr indent="0" algn="ctr">
                        <a:lnSpc>
                          <a:spcPct val="150000"/>
                        </a:lnSpc>
                        <a:spcBef>
                          <a:spcPts val="0"/>
                        </a:spcBef>
                        <a:spcAft>
                          <a:spcPts val="0"/>
                        </a:spcAft>
                      </a:pPr>
                      <a:r>
                        <a:rPr lang="en-US" sz="2000" dirty="0">
                          <a:latin typeface="Cambria" panose="02040503050406030204" pitchFamily="18" charset="0"/>
                          <a:ea typeface="Cambria" panose="02040503050406030204" pitchFamily="18" charset="0"/>
                        </a:rPr>
                        <a:t>PTLMC</a:t>
                      </a:r>
                    </a:p>
                  </a:txBody>
                  <a:tcPr anchor="ctr"/>
                </a:tc>
                <a:extLst>
                  <a:ext uri="{0D108BD9-81ED-4DB2-BD59-A6C34878D82A}">
                    <a16:rowId xmlns:a16="http://schemas.microsoft.com/office/drawing/2014/main" val="939234487"/>
                  </a:ext>
                </a:extLst>
              </a:tr>
            </a:tbl>
          </a:graphicData>
        </a:graphic>
      </p:graphicFrame>
      <p:sp>
        <p:nvSpPr>
          <p:cNvPr id="3" name="TextBox 2">
            <a:extLst>
              <a:ext uri="{FF2B5EF4-FFF2-40B4-BE49-F238E27FC236}">
                <a16:creationId xmlns:a16="http://schemas.microsoft.com/office/drawing/2014/main" id="{6A172C33-785B-498C-8E1F-360555B1A001}"/>
              </a:ext>
            </a:extLst>
          </p:cNvPr>
          <p:cNvSpPr txBox="1"/>
          <p:nvPr/>
        </p:nvSpPr>
        <p:spPr>
          <a:xfrm>
            <a:off x="313975" y="6120807"/>
            <a:ext cx="4258025" cy="369332"/>
          </a:xfrm>
          <a:prstGeom prst="rect">
            <a:avLst/>
          </a:prstGeom>
          <a:noFill/>
        </p:spPr>
        <p:txBody>
          <a:bodyPr wrap="none" rtlCol="0">
            <a:spAutoFit/>
          </a:bodyPr>
          <a:lstStyle/>
          <a:p>
            <a:r>
              <a:rPr lang="en-US" dirty="0">
                <a:solidFill>
                  <a:srgbClr val="008000"/>
                </a:solidFill>
                <a:latin typeface="Cambria" panose="02040503050406030204" pitchFamily="18" charset="0"/>
                <a:ea typeface="Cambria" panose="02040503050406030204" pitchFamily="18" charset="0"/>
              </a:rPr>
              <a:t>Green: </a:t>
            </a:r>
            <a:r>
              <a:rPr lang="en-US" altLang="zh-CN" dirty="0">
                <a:solidFill>
                  <a:srgbClr val="008000"/>
                </a:solidFill>
                <a:latin typeface="Cambria" panose="02040503050406030204" pitchFamily="18" charset="0"/>
                <a:ea typeface="Cambria" panose="02040503050406030204" pitchFamily="18" charset="0"/>
              </a:rPr>
              <a:t>recommend for DSL data analysis.</a:t>
            </a:r>
            <a:endParaRPr lang="en-US" dirty="0">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859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159C01-090C-4AD3-AAF8-888DC5010C37}"/>
              </a:ext>
            </a:extLst>
          </p:cNvPr>
          <p:cNvPicPr>
            <a:picLocks noChangeAspect="1"/>
          </p:cNvPicPr>
          <p:nvPr/>
        </p:nvPicPr>
        <p:blipFill>
          <a:blip r:embed="rId3"/>
          <a:stretch>
            <a:fillRect/>
          </a:stretch>
        </p:blipFill>
        <p:spPr>
          <a:xfrm>
            <a:off x="360432" y="0"/>
            <a:ext cx="8423136" cy="6858000"/>
          </a:xfrm>
          <a:prstGeom prst="rect">
            <a:avLst/>
          </a:prstGeom>
        </p:spPr>
      </p:pic>
    </p:spTree>
    <p:extLst>
      <p:ext uri="{BB962C8B-B14F-4D97-AF65-F5344CB8AC3E}">
        <p14:creationId xmlns:p14="http://schemas.microsoft.com/office/powerpoint/2010/main" val="178338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F7D9B8-F0C6-478E-8B16-279841D5BD6C}"/>
              </a:ext>
            </a:extLst>
          </p:cNvPr>
          <p:cNvPicPr>
            <a:picLocks noChangeAspect="1"/>
          </p:cNvPicPr>
          <p:nvPr/>
        </p:nvPicPr>
        <p:blipFill>
          <a:blip r:embed="rId3"/>
          <a:stretch>
            <a:fillRect/>
          </a:stretch>
        </p:blipFill>
        <p:spPr>
          <a:xfrm>
            <a:off x="1795135" y="0"/>
            <a:ext cx="5553730" cy="6858000"/>
          </a:xfrm>
          <a:prstGeom prst="rect">
            <a:avLst/>
          </a:prstGeom>
        </p:spPr>
      </p:pic>
    </p:spTree>
    <p:extLst>
      <p:ext uri="{BB962C8B-B14F-4D97-AF65-F5344CB8AC3E}">
        <p14:creationId xmlns:p14="http://schemas.microsoft.com/office/powerpoint/2010/main" val="385137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62E15B-79EC-47BE-9ECF-DFDD4AEFF749}"/>
              </a:ext>
            </a:extLst>
          </p:cNvPr>
          <p:cNvSpPr txBox="1"/>
          <p:nvPr/>
        </p:nvSpPr>
        <p:spPr>
          <a:xfrm>
            <a:off x="0" y="0"/>
            <a:ext cx="9143999" cy="6032421"/>
          </a:xfrm>
          <a:prstGeom prst="rect">
            <a:avLst/>
          </a:prstGeom>
          <a:noFill/>
        </p:spPr>
        <p:txBody>
          <a:bodyPr wrap="square">
            <a:spAutoFit/>
          </a:bodyPr>
          <a:lstStyle/>
          <a:p>
            <a:r>
              <a:rPr lang="en-US" b="1" dirty="0">
                <a:highlight>
                  <a:srgbClr val="FFFFFF"/>
                </a:highlight>
                <a:latin typeface="Cambria" panose="02040503050406030204" pitchFamily="18" charset="0"/>
                <a:ea typeface="Cambria" panose="02040503050406030204" pitchFamily="18" charset="0"/>
              </a:rPr>
              <a:t>{Model emulation methods}</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1) `</a:t>
            </a:r>
            <a:r>
              <a:rPr lang="en-US" sz="1600" dirty="0" err="1">
                <a:highlight>
                  <a:srgbClr val="FFFFFF"/>
                </a:highlight>
                <a:latin typeface="Cambria" panose="02040503050406030204" pitchFamily="18" charset="0"/>
                <a:ea typeface="Cambria" panose="02040503050406030204" pitchFamily="18" charset="0"/>
              </a:rPr>
              <a:t>indGP</a:t>
            </a:r>
            <a:r>
              <a:rPr lang="en-US" sz="1600" dirty="0">
                <a:highlight>
                  <a:srgbClr val="FFFFFF"/>
                </a:highlight>
                <a:latin typeface="Cambria" panose="02040503050406030204" pitchFamily="18" charset="0"/>
                <a:ea typeface="Cambria" panose="02040503050406030204" pitchFamily="18" charset="0"/>
              </a:rPr>
              <a:t>': skips the PCA dimensionality reduction step and builds independent emulators directly on the original outputs, hence, no epsilon is needed. However, the subsequent MCMC process incurs significant computational costs (CPU and RAM) associated with large covariance matrices. MCMC results look similar to PCGP.</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2) 2) `PCGP': Principal Component Gaussian Process emulator uses PCA to reduce the dimensionality of the simulation output before fitting a Gaussian Process model to each Principal Component separately. `PCGP' is the default emulation method. </a:t>
            </a:r>
            <a:r>
              <a:rPr lang="en-US" sz="1600" b="1" dirty="0">
                <a:highlight>
                  <a:srgbClr val="FFFFFF"/>
                </a:highlight>
                <a:latin typeface="Cambria" panose="02040503050406030204" pitchFamily="18" charset="0"/>
                <a:ea typeface="Cambria" panose="02040503050406030204" pitchFamily="18" charset="0"/>
              </a:rPr>
              <a:t>A modified version `</a:t>
            </a:r>
            <a:r>
              <a:rPr lang="en-US" sz="1600" b="1" dirty="0" err="1">
                <a:highlight>
                  <a:srgbClr val="FFFFFF"/>
                </a:highlight>
                <a:latin typeface="Cambria" panose="02040503050406030204" pitchFamily="18" charset="0"/>
                <a:ea typeface="Cambria" panose="02040503050406030204" pitchFamily="18" charset="0"/>
              </a:rPr>
              <a:t>PCGP_numPCs</a:t>
            </a:r>
            <a:r>
              <a:rPr lang="en-US" sz="1600" b="1" dirty="0">
                <a:highlight>
                  <a:srgbClr val="FFFFFF"/>
                </a:highlight>
                <a:latin typeface="Cambria" panose="02040503050406030204" pitchFamily="18" charset="0"/>
                <a:ea typeface="Cambria" panose="02040503050406030204" pitchFamily="18" charset="0"/>
              </a:rPr>
              <a:t>' is recommended for DSL analysis.</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3) `PCGPR': Principal Component Gaussian Process Regression utilizes scikit-</a:t>
            </a:r>
            <a:r>
              <a:rPr lang="en-US" sz="1600" dirty="0" err="1">
                <a:highlight>
                  <a:srgbClr val="FFFFFF"/>
                </a:highlight>
                <a:latin typeface="Cambria" panose="02040503050406030204" pitchFamily="18" charset="0"/>
                <a:ea typeface="Cambria" panose="02040503050406030204" pitchFamily="18" charset="0"/>
              </a:rPr>
              <a:t>learn's</a:t>
            </a:r>
            <a:r>
              <a:rPr lang="en-US" sz="1600" dirty="0">
                <a:highlight>
                  <a:srgbClr val="FFFFFF"/>
                </a:highlight>
                <a:latin typeface="Cambria" panose="02040503050406030204" pitchFamily="18" charset="0"/>
                <a:ea typeface="Cambria" panose="02040503050406030204" pitchFamily="18" charset="0"/>
              </a:rPr>
              <a:t> </a:t>
            </a:r>
            <a:r>
              <a:rPr lang="en-US" sz="1600" dirty="0" err="1">
                <a:highlight>
                  <a:srgbClr val="FFFFFF"/>
                </a:highlight>
                <a:latin typeface="Cambria" panose="02040503050406030204" pitchFamily="18" charset="0"/>
                <a:ea typeface="Cambria" panose="02040503050406030204" pitchFamily="18" charset="0"/>
              </a:rPr>
              <a:t>GaussianProcessRegressor</a:t>
            </a:r>
            <a:r>
              <a:rPr lang="en-US" sz="1600" dirty="0">
                <a:highlight>
                  <a:srgbClr val="FFFFFF"/>
                </a:highlight>
                <a:latin typeface="Cambria" panose="02040503050406030204" pitchFamily="18" charset="0"/>
                <a:ea typeface="Cambria" panose="02040503050406030204" pitchFamily="18" charset="0"/>
              </a:rPr>
              <a:t> for GP modeling.</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4) `PCGPRG': Principal Component Gaussian Process Regression with Grouped observables. PCGPR emulation are performed for each subgroup separately.</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Ref.~\cite{Liyanage_PRC2023} found that PCSK&gt;PCGPR&gt;PCGPR in terms of $R^2$ scores.</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5) `</a:t>
            </a:r>
            <a:r>
              <a:rPr lang="en-US" sz="1600" dirty="0" err="1">
                <a:highlight>
                  <a:srgbClr val="FFFFFF"/>
                </a:highlight>
                <a:latin typeface="Cambria" panose="02040503050406030204" pitchFamily="18" charset="0"/>
                <a:ea typeface="Cambria" panose="02040503050406030204" pitchFamily="18" charset="0"/>
              </a:rPr>
              <a:t>PCGPwM</a:t>
            </a:r>
            <a:r>
              <a:rPr lang="en-US" sz="1600" dirty="0">
                <a:highlight>
                  <a:srgbClr val="FFFFFF"/>
                </a:highlight>
                <a:latin typeface="Cambria" panose="02040503050406030204" pitchFamily="18" charset="0"/>
                <a:ea typeface="Cambria" panose="02040503050406030204" pitchFamily="18" charset="0"/>
              </a:rPr>
              <a:t>': Principal Component Gaussian Process with Missingness properly handle missing points in the simulation output due to simulation failures through imputation and incorporating additional variance estimates at each point requiring imputation, before performing PCA and fitting Gaussian Process models.</a:t>
            </a:r>
          </a:p>
        </p:txBody>
      </p:sp>
    </p:spTree>
    <p:extLst>
      <p:ext uri="{BB962C8B-B14F-4D97-AF65-F5344CB8AC3E}">
        <p14:creationId xmlns:p14="http://schemas.microsoft.com/office/powerpoint/2010/main" val="186826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1D9DE-233C-4DD4-BBE8-D6DC5BA459DA}"/>
              </a:ext>
            </a:extLst>
          </p:cNvPr>
          <p:cNvSpPr txBox="1"/>
          <p:nvPr/>
        </p:nvSpPr>
        <p:spPr>
          <a:xfrm>
            <a:off x="0" y="0"/>
            <a:ext cx="9144000" cy="6494085"/>
          </a:xfrm>
          <a:prstGeom prst="rect">
            <a:avLst/>
          </a:prstGeom>
          <a:noFill/>
        </p:spPr>
        <p:txBody>
          <a:bodyPr wrap="square">
            <a:spAutoFit/>
          </a:bodyPr>
          <a:lstStyle/>
          <a:p>
            <a:r>
              <a:rPr lang="en-US" sz="1600" dirty="0">
                <a:highlight>
                  <a:srgbClr val="FFFFFF"/>
                </a:highlight>
                <a:latin typeface="Cambria" panose="02040503050406030204" pitchFamily="18" charset="0"/>
                <a:ea typeface="Cambria" panose="02040503050406030204" pitchFamily="18" charset="0"/>
              </a:rPr>
              <a:t>6) `</a:t>
            </a:r>
            <a:r>
              <a:rPr lang="en-US" sz="1600" dirty="0" err="1">
                <a:highlight>
                  <a:srgbClr val="FFFFFF"/>
                </a:highlight>
                <a:latin typeface="Cambria" panose="02040503050406030204" pitchFamily="18" charset="0"/>
                <a:ea typeface="Cambria" panose="02040503050406030204" pitchFamily="18" charset="0"/>
              </a:rPr>
              <a:t>PCGPwImpute</a:t>
            </a:r>
            <a:r>
              <a:rPr lang="en-US" sz="1600" dirty="0">
                <a:highlight>
                  <a:srgbClr val="FFFFFF"/>
                </a:highlight>
                <a:latin typeface="Cambria" panose="02040503050406030204" pitchFamily="18" charset="0"/>
                <a:ea typeface="Cambria" panose="02040503050406030204" pitchFamily="18" charset="0"/>
              </a:rPr>
              <a:t>': Principal Component Gaussian Process with Imputation: extends </a:t>
            </a:r>
            <a:r>
              <a:rPr lang="en-US" sz="1600" dirty="0" err="1">
                <a:highlight>
                  <a:srgbClr val="FFFFFF"/>
                </a:highlight>
                <a:latin typeface="Cambria" panose="02040503050406030204" pitchFamily="18" charset="0"/>
                <a:ea typeface="Cambria" panose="02040503050406030204" pitchFamily="18" charset="0"/>
              </a:rPr>
              <a:t>PCGPwM</a:t>
            </a:r>
            <a:r>
              <a:rPr lang="en-US" sz="1600" dirty="0">
                <a:highlight>
                  <a:srgbClr val="FFFFFF"/>
                </a:highlight>
                <a:latin typeface="Cambria" panose="02040503050406030204" pitchFamily="18" charset="0"/>
                <a:ea typeface="Cambria" panose="02040503050406030204" pitchFamily="18" charset="0"/>
              </a:rPr>
              <a:t> by first externally imputing missing values using iterative imputation techniques (such as K-Nearest Neighbors, Bayesian Ridge Regression, or Random Forest) from scikit-learn, and then applies the </a:t>
            </a:r>
            <a:r>
              <a:rPr lang="en-US" sz="1600" dirty="0" err="1">
                <a:highlight>
                  <a:srgbClr val="FFFFFF"/>
                </a:highlight>
                <a:latin typeface="Cambria" panose="02040503050406030204" pitchFamily="18" charset="0"/>
                <a:ea typeface="Cambria" panose="02040503050406030204" pitchFamily="18" charset="0"/>
              </a:rPr>
              <a:t>PCGPwM</a:t>
            </a:r>
            <a:r>
              <a:rPr lang="en-US" sz="1600" dirty="0">
                <a:highlight>
                  <a:srgbClr val="FFFFFF"/>
                </a:highlight>
                <a:latin typeface="Cambria" panose="02040503050406030204" pitchFamily="18" charset="0"/>
                <a:ea typeface="Cambria" panose="02040503050406030204" pitchFamily="18" charset="0"/>
              </a:rPr>
              <a:t> method on the completed dataset.</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7) `PCSK': Principal Component Stochastic Kriging.</a:t>
            </a:r>
          </a:p>
          <a:p>
            <a:r>
              <a:rPr lang="en-US" sz="1600" dirty="0">
                <a:highlight>
                  <a:srgbClr val="FFFFFF"/>
                </a:highlight>
                <a:latin typeface="Cambria" panose="02040503050406030204" pitchFamily="18" charset="0"/>
                <a:ea typeface="Cambria" panose="02040503050406030204" pitchFamily="18" charset="0"/>
              </a:rPr>
              <a:t>Both PCGP and PCSK are Gaussian Process-based emulators. Both use PCA to reduce high-dimensional outputs into manageable dimensions for modeling. PCGP is developed to handle deterministic simulation models, where the simulator returns the same output every time given the same input parameters. PCGP considers mean but ignores any variance of simulation data.</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8) `LCGP': Latent Component Gaussian Process handles stochastic multivariate outputs with heterogeneous errors~\cite{Chan_Thesis2023}. Unavailable in \</a:t>
            </a:r>
            <a:r>
              <a:rPr lang="en-US" sz="1600" dirty="0" err="1">
                <a:highlight>
                  <a:srgbClr val="FFFFFF"/>
                </a:highlight>
                <a:latin typeface="Cambria" panose="02040503050406030204" pitchFamily="18" charset="0"/>
                <a:ea typeface="Cambria" panose="02040503050406030204" pitchFamily="18" charset="0"/>
              </a:rPr>
              <a:t>textsc</a:t>
            </a:r>
            <a:r>
              <a:rPr lang="en-US" sz="1600" dirty="0">
                <a:highlight>
                  <a:srgbClr val="FFFFFF"/>
                </a:highlight>
                <a:latin typeface="Cambria" panose="02040503050406030204" pitchFamily="18" charset="0"/>
                <a:ea typeface="Cambria" panose="02040503050406030204" pitchFamily="18" charset="0"/>
              </a:rPr>
              <a:t>{surmise} version 0.3.0.</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Our \</a:t>
            </a:r>
            <a:r>
              <a:rPr lang="en-US" sz="1600" dirty="0" err="1">
                <a:highlight>
                  <a:srgbClr val="FFFFFF"/>
                </a:highlight>
                <a:latin typeface="Cambria" panose="02040503050406030204" pitchFamily="18" charset="0"/>
                <a:ea typeface="Cambria" panose="02040503050406030204" pitchFamily="18" charset="0"/>
              </a:rPr>
              <a:t>textsc</a:t>
            </a:r>
            <a:r>
              <a:rPr lang="en-US" sz="1600" dirty="0">
                <a:highlight>
                  <a:srgbClr val="FFFFFF"/>
                </a:highlight>
                <a:latin typeface="Cambria" panose="02040503050406030204" pitchFamily="18" charset="0"/>
                <a:ea typeface="Cambria" panose="02040503050406030204" pitchFamily="18" charset="0"/>
              </a:rPr>
              <a:t>{</a:t>
            </a:r>
            <a:r>
              <a:rPr lang="en-US" sz="1600" dirty="0" err="1">
                <a:highlight>
                  <a:srgbClr val="FFFFFF"/>
                </a:highlight>
                <a:latin typeface="Cambria" panose="02040503050406030204" pitchFamily="18" charset="0"/>
                <a:ea typeface="Cambria" panose="02040503050406030204" pitchFamily="18" charset="0"/>
              </a:rPr>
              <a:t>geant</a:t>
            </a:r>
            <a:r>
              <a:rPr lang="en-US" sz="1600" dirty="0">
                <a:highlight>
                  <a:srgbClr val="FFFFFF"/>
                </a:highlight>
                <a:latin typeface="Cambria" panose="02040503050406030204" pitchFamily="18" charset="0"/>
                <a:ea typeface="Cambria" panose="02040503050406030204" pitchFamily="18" charset="0"/>
              </a:rPr>
              <a:t>}4 simulation model is stochastic, meaning that for the same input parameters, the simulator can return different outputs when being run multiple times. Instead of only taking into account the mean values of the emulator training data, the PCSK method also considers the standard deviation at the training points (`</a:t>
            </a:r>
            <a:r>
              <a:rPr lang="en-US" sz="1600" dirty="0" err="1">
                <a:highlight>
                  <a:srgbClr val="FFFFFF"/>
                </a:highlight>
                <a:latin typeface="Cambria" panose="02040503050406030204" pitchFamily="18" charset="0"/>
                <a:ea typeface="Cambria" panose="02040503050406030204" pitchFamily="18" charset="0"/>
              </a:rPr>
              <a:t>simsd</a:t>
            </a:r>
            <a:r>
              <a:rPr lang="en-US" sz="1600" dirty="0">
                <a:highlight>
                  <a:srgbClr val="FFFFFF"/>
                </a:highlight>
                <a:latin typeface="Cambria" panose="02040503050406030204" pitchFamily="18" charset="0"/>
                <a:ea typeface="Cambria" panose="02040503050406030204" pitchFamily="18" charset="0"/>
              </a:rPr>
              <a:t>'). The PCSK emulation incorporates this variation in the accuracy between the resulting data points, known as heteroscedasticity, by using stochastic kriging.</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PCSK considers mean but ignores variance of simulation data during hyperparameter optimization, but considers variance in posterior predictive distribution.</a:t>
            </a:r>
          </a:p>
          <a:p>
            <a:endParaRPr lang="en-US" sz="1600" dirty="0">
              <a:highlight>
                <a:srgbClr val="FFFFFF"/>
              </a:highlight>
              <a:latin typeface="Cambria" panose="02040503050406030204" pitchFamily="18" charset="0"/>
              <a:ea typeface="Cambria" panose="02040503050406030204" pitchFamily="18" charset="0"/>
            </a:endParaRPr>
          </a:p>
          <a:p>
            <a:r>
              <a:rPr lang="en-US" sz="1600" dirty="0">
                <a:highlight>
                  <a:srgbClr val="FFFFFF"/>
                </a:highlight>
                <a:latin typeface="Cambria" panose="02040503050406030204" pitchFamily="18" charset="0"/>
                <a:ea typeface="Cambria" panose="02040503050406030204" pitchFamily="18" charset="0"/>
              </a:rPr>
              <a:t>PCGP and PCSK, with or without the uncertainties of the training data, give consistent posterior results, and both PCGP and PCSK outperform standard Gaussian Process implementations like Scikit GP in predictive accuracy and uncertainty estimation~\cite{Roch_PRC2024}.</a:t>
            </a:r>
          </a:p>
        </p:txBody>
      </p:sp>
    </p:spTree>
    <p:extLst>
      <p:ext uri="{BB962C8B-B14F-4D97-AF65-F5344CB8AC3E}">
        <p14:creationId xmlns:p14="http://schemas.microsoft.com/office/powerpoint/2010/main" val="23837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E6AF36-E8D2-48EE-9944-E9926C0F2497}"/>
              </a:ext>
            </a:extLst>
          </p:cNvPr>
          <p:cNvSpPr txBox="1"/>
          <p:nvPr/>
        </p:nvSpPr>
        <p:spPr>
          <a:xfrm>
            <a:off x="0" y="0"/>
            <a:ext cx="9144000" cy="4293483"/>
          </a:xfrm>
          <a:prstGeom prst="rect">
            <a:avLst/>
          </a:prstGeom>
          <a:noFill/>
        </p:spPr>
        <p:txBody>
          <a:bodyPr wrap="square">
            <a:spAutoFit/>
          </a:bodyPr>
          <a:lstStyle/>
          <a:p>
            <a:r>
              <a:rPr lang="en-US" b="1" dirty="0">
                <a:latin typeface="Cambria" panose="02040503050406030204" pitchFamily="18" charset="0"/>
                <a:ea typeface="Cambria" panose="02040503050406030204" pitchFamily="18" charset="0"/>
              </a:rPr>
              <a:t>{Model calibration methods}</a:t>
            </a:r>
          </a:p>
          <a:p>
            <a:endParaRPr lang="en-US" sz="17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1) `</a:t>
            </a:r>
            <a:r>
              <a:rPr lang="en-US" sz="1700" dirty="0" err="1">
                <a:latin typeface="Cambria" panose="02040503050406030204" pitchFamily="18" charset="0"/>
                <a:ea typeface="Cambria" panose="02040503050406030204" pitchFamily="18" charset="0"/>
              </a:rPr>
              <a:t>directbayes</a:t>
            </a:r>
            <a:r>
              <a:rPr lang="en-US" sz="1700" dirty="0">
                <a:latin typeface="Cambria" panose="02040503050406030204" pitchFamily="18" charset="0"/>
                <a:ea typeface="Cambria" panose="02040503050406030204" pitchFamily="18" charset="0"/>
              </a:rPr>
              <a:t>': default calibration method. It builds a log-posterior by combining a prior (</a:t>
            </a:r>
            <a:r>
              <a:rPr lang="en-US" sz="1700" dirty="0" err="1">
                <a:latin typeface="Cambria" panose="02040503050406030204" pitchFamily="18" charset="0"/>
                <a:ea typeface="Cambria" panose="02040503050406030204" pitchFamily="18" charset="0"/>
              </a:rPr>
              <a:t>fitinfo</a:t>
            </a:r>
            <a:r>
              <a:rPr lang="en-US" sz="1700" dirty="0">
                <a:latin typeface="Cambria" panose="02040503050406030204" pitchFamily="18" charset="0"/>
                <a:ea typeface="Cambria" panose="02040503050406030204" pitchFamily="18" charset="0"/>
              </a:rPr>
              <a:t>[`'</a:t>
            </a:r>
            <a:r>
              <a:rPr lang="en-US" sz="1700" dirty="0" err="1">
                <a:latin typeface="Cambria" panose="02040503050406030204" pitchFamily="18" charset="0"/>
                <a:ea typeface="Cambria" panose="02040503050406030204" pitchFamily="18" charset="0"/>
              </a:rPr>
              <a:t>thetaprior</a:t>
            </a:r>
            <a:r>
              <a:rPr lang="en-US" sz="1700" dirty="0">
                <a:latin typeface="Cambria" panose="02040503050406030204" pitchFamily="18" charset="0"/>
                <a:ea typeface="Cambria" panose="02040503050406030204" pitchFamily="18" charset="0"/>
              </a:rPr>
              <a:t>']) with a likelihood (</a:t>
            </a:r>
            <a:r>
              <a:rPr lang="en-US" sz="1700" dirty="0" err="1">
                <a:latin typeface="Cambria" panose="02040503050406030204" pitchFamily="18" charset="0"/>
                <a:ea typeface="Cambria" panose="02040503050406030204" pitchFamily="18" charset="0"/>
              </a:rPr>
              <a:t>loglik</a:t>
            </a:r>
            <a:r>
              <a:rPr lang="en-US" sz="1700" dirty="0">
                <a:latin typeface="Cambria" panose="02040503050406030204" pitchFamily="18" charset="0"/>
                <a:ea typeface="Cambria" panose="02040503050406030204" pitchFamily="18" charset="0"/>
              </a:rPr>
              <a:t>) comparing emulator‐predicted means/covariances to observed data. `</a:t>
            </a:r>
            <a:r>
              <a:rPr lang="en-US" sz="1700" dirty="0" err="1">
                <a:latin typeface="Cambria" panose="02040503050406030204" pitchFamily="18" charset="0"/>
                <a:ea typeface="Cambria" panose="02040503050406030204" pitchFamily="18" charset="0"/>
              </a:rPr>
              <a:t>directbayes</a:t>
            </a:r>
            <a:r>
              <a:rPr lang="en-US" sz="1700" dirty="0">
                <a:latin typeface="Cambria" panose="02040503050406030204" pitchFamily="18" charset="0"/>
                <a:ea typeface="Cambria" panose="02040503050406030204" pitchFamily="18" charset="0"/>
              </a:rPr>
              <a:t>' uses standard matrix operations. The final posterior samples are stored in </a:t>
            </a:r>
            <a:r>
              <a:rPr lang="en-US" sz="1700" dirty="0" err="1">
                <a:latin typeface="Cambria" panose="02040503050406030204" pitchFamily="18" charset="0"/>
                <a:ea typeface="Cambria" panose="02040503050406030204" pitchFamily="18" charset="0"/>
              </a:rPr>
              <a:t>fitinfo</a:t>
            </a:r>
            <a:r>
              <a:rPr lang="en-US" sz="1700" dirty="0">
                <a:latin typeface="Cambria" panose="02040503050406030204" pitchFamily="18" charset="0"/>
                <a:ea typeface="Cambria" panose="02040503050406030204" pitchFamily="18" charset="0"/>
              </a:rPr>
              <a:t>['</a:t>
            </a:r>
            <a:r>
              <a:rPr lang="en-US" sz="1700" dirty="0" err="1">
                <a:latin typeface="Cambria" panose="02040503050406030204" pitchFamily="18" charset="0"/>
                <a:ea typeface="Cambria" panose="02040503050406030204" pitchFamily="18" charset="0"/>
              </a:rPr>
              <a:t>thetarnd</a:t>
            </a:r>
            <a:r>
              <a:rPr lang="en-US" sz="1700" dirty="0">
                <a:latin typeface="Cambria" panose="02040503050406030204" pitchFamily="18" charset="0"/>
                <a:ea typeface="Cambria" panose="02040503050406030204" pitchFamily="18" charset="0"/>
              </a:rPr>
              <a:t>'].</a:t>
            </a:r>
          </a:p>
          <a:p>
            <a:endParaRPr lang="en-US" sz="17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2) `</a:t>
            </a:r>
            <a:r>
              <a:rPr lang="en-US" sz="1700" dirty="0" err="1">
                <a:latin typeface="Cambria" panose="02040503050406030204" pitchFamily="18" charset="0"/>
                <a:ea typeface="Cambria" panose="02040503050406030204" pitchFamily="18" charset="0"/>
              </a:rPr>
              <a:t>directbayeswoodbury</a:t>
            </a:r>
            <a:r>
              <a:rPr lang="en-US" sz="1700" dirty="0">
                <a:latin typeface="Cambria" panose="02040503050406030204" pitchFamily="18" charset="0"/>
                <a:ea typeface="Cambria" panose="02040503050406030204" pitchFamily="18" charset="0"/>
              </a:rPr>
              <a:t>': leverages the Woodbury identity to handle Gaussian covariance manipulations, which can be more efficient or numerically stable for large datasets. The final posterior samples are stored in </a:t>
            </a:r>
            <a:r>
              <a:rPr lang="en-US" sz="1700" dirty="0" err="1">
                <a:latin typeface="Cambria" panose="02040503050406030204" pitchFamily="18" charset="0"/>
                <a:ea typeface="Cambria" panose="02040503050406030204" pitchFamily="18" charset="0"/>
              </a:rPr>
              <a:t>fitinfo</a:t>
            </a:r>
            <a:r>
              <a:rPr lang="en-US" sz="1700" dirty="0">
                <a:latin typeface="Cambria" panose="02040503050406030204" pitchFamily="18" charset="0"/>
                <a:ea typeface="Cambria" panose="02040503050406030204" pitchFamily="18" charset="0"/>
              </a:rPr>
              <a:t>['</a:t>
            </a:r>
            <a:r>
              <a:rPr lang="en-US" sz="1700" dirty="0" err="1">
                <a:latin typeface="Cambria" panose="02040503050406030204" pitchFamily="18" charset="0"/>
                <a:ea typeface="Cambria" panose="02040503050406030204" pitchFamily="18" charset="0"/>
              </a:rPr>
              <a:t>thetarnd</a:t>
            </a:r>
            <a:r>
              <a:rPr lang="en-US" sz="1700" dirty="0">
                <a:latin typeface="Cambria" panose="02040503050406030204" pitchFamily="18" charset="0"/>
                <a:ea typeface="Cambria" panose="02040503050406030204" pitchFamily="18" charset="0"/>
              </a:rPr>
              <a:t>']. </a:t>
            </a:r>
            <a:r>
              <a:rPr lang="en-US" sz="1700" b="1" dirty="0">
                <a:latin typeface="Cambria" panose="02040503050406030204" pitchFamily="18" charset="0"/>
                <a:ea typeface="Cambria" panose="02040503050406030204" pitchFamily="18" charset="0"/>
              </a:rPr>
              <a:t>`</a:t>
            </a:r>
            <a:r>
              <a:rPr lang="en-US" sz="1700" b="1" dirty="0" err="1">
                <a:latin typeface="Cambria" panose="02040503050406030204" pitchFamily="18" charset="0"/>
                <a:ea typeface="Cambria" panose="02040503050406030204" pitchFamily="18" charset="0"/>
              </a:rPr>
              <a:t>directbayeswoodbury</a:t>
            </a:r>
            <a:r>
              <a:rPr lang="en-US" sz="1700" b="1" dirty="0">
                <a:latin typeface="Cambria" panose="02040503050406030204" pitchFamily="18" charset="0"/>
                <a:ea typeface="Cambria" panose="02040503050406030204" pitchFamily="18" charset="0"/>
              </a:rPr>
              <a:t>' is recommended for DSL analysis.</a:t>
            </a:r>
          </a:p>
          <a:p>
            <a:endParaRPr lang="en-US" sz="17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3) `</a:t>
            </a:r>
            <a:r>
              <a:rPr lang="en-US" sz="1700" dirty="0" err="1">
                <a:latin typeface="Cambria" panose="02040503050406030204" pitchFamily="18" charset="0"/>
                <a:ea typeface="Cambria" panose="02040503050406030204" pitchFamily="18" charset="0"/>
              </a:rPr>
              <a:t>mlbayeswoodbury</a:t>
            </a:r>
            <a:r>
              <a:rPr lang="en-US" sz="1700" dirty="0">
                <a:latin typeface="Cambria" panose="02040503050406030204" pitchFamily="18" charset="0"/>
                <a:ea typeface="Cambria" panose="02040503050406030204" pitchFamily="18" charset="0"/>
              </a:rPr>
              <a:t>': </a:t>
            </a:r>
            <a:r>
              <a:rPr lang="en-US" sz="1700" dirty="0" err="1">
                <a:latin typeface="Cambria" panose="02040503050406030204" pitchFamily="18" charset="0"/>
                <a:ea typeface="Cambria" panose="02040503050406030204" pitchFamily="18" charset="0"/>
              </a:rPr>
              <a:t>clf</a:t>
            </a:r>
            <a:r>
              <a:rPr lang="en-US" sz="1700" dirty="0">
                <a:latin typeface="Cambria" panose="02040503050406030204" pitchFamily="18" charset="0"/>
                <a:ea typeface="Cambria" panose="02040503050406030204" pitchFamily="18" charset="0"/>
              </a:rPr>
              <a:t>\_method must be a trained classifier (e.g., a scikit-learn model) that implements .predict\_</a:t>
            </a:r>
            <a:r>
              <a:rPr lang="en-US" sz="1700" dirty="0" err="1">
                <a:latin typeface="Cambria" panose="02040503050406030204" pitchFamily="18" charset="0"/>
                <a:ea typeface="Cambria" panose="02040503050406030204" pitchFamily="18" charset="0"/>
              </a:rPr>
              <a:t>proba</a:t>
            </a:r>
            <a:r>
              <a:rPr lang="en-US" sz="1700" dirty="0">
                <a:latin typeface="Cambria" panose="02040503050406030204" pitchFamily="18" charset="0"/>
                <a:ea typeface="Cambria" panose="02040503050406030204" pitchFamily="18" charset="0"/>
              </a:rPr>
              <a:t>(...) on each sampled theta to get acceptance probabilities, which it folds into the posterior. If this ML-based weighting is not needed, either pass </a:t>
            </a:r>
            <a:r>
              <a:rPr lang="en-US" sz="1700" dirty="0" err="1">
                <a:latin typeface="Cambria" panose="02040503050406030204" pitchFamily="18" charset="0"/>
                <a:ea typeface="Cambria" panose="02040503050406030204" pitchFamily="18" charset="0"/>
              </a:rPr>
              <a:t>clf</a:t>
            </a:r>
            <a:r>
              <a:rPr lang="en-US" sz="1700" dirty="0">
                <a:latin typeface="Cambria" panose="02040503050406030204" pitchFamily="18" charset="0"/>
                <a:ea typeface="Cambria" panose="02040503050406030204" pitchFamily="18" charset="0"/>
              </a:rPr>
              <a:t>\_method=None or use a different calibration method (</a:t>
            </a:r>
            <a:r>
              <a:rPr lang="en-US" sz="1700" dirty="0" err="1">
                <a:latin typeface="Cambria" panose="02040503050406030204" pitchFamily="18" charset="0"/>
                <a:ea typeface="Cambria" panose="02040503050406030204" pitchFamily="18" charset="0"/>
              </a:rPr>
              <a:t>directbayes</a:t>
            </a:r>
            <a:r>
              <a:rPr lang="en-US" sz="1700" dirty="0">
                <a:latin typeface="Cambria" panose="02040503050406030204" pitchFamily="18" charset="0"/>
                <a:ea typeface="Cambria" panose="02040503050406030204" pitchFamily="18" charset="0"/>
              </a:rPr>
              <a:t> or </a:t>
            </a:r>
            <a:r>
              <a:rPr lang="en-US" sz="1700" dirty="0" err="1">
                <a:latin typeface="Cambria" panose="02040503050406030204" pitchFamily="18" charset="0"/>
                <a:ea typeface="Cambria" panose="02040503050406030204" pitchFamily="18" charset="0"/>
              </a:rPr>
              <a:t>directbayeswoodbury</a:t>
            </a:r>
            <a:r>
              <a:rPr lang="en-US" sz="17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9586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62C462-E63C-410D-A2B9-9FB43783D58F}"/>
              </a:ext>
            </a:extLst>
          </p:cNvPr>
          <p:cNvSpPr txBox="1"/>
          <p:nvPr/>
        </p:nvSpPr>
        <p:spPr>
          <a:xfrm>
            <a:off x="0" y="0"/>
            <a:ext cx="9144000" cy="6632585"/>
          </a:xfrm>
          <a:prstGeom prst="rect">
            <a:avLst/>
          </a:prstGeom>
          <a:noFill/>
        </p:spPr>
        <p:txBody>
          <a:bodyPr wrap="square">
            <a:spAutoFit/>
          </a:bodyPr>
          <a:lstStyle/>
          <a:p>
            <a:r>
              <a:rPr lang="en-US" b="1" dirty="0">
                <a:latin typeface="Cambria" panose="02040503050406030204" pitchFamily="18" charset="0"/>
                <a:ea typeface="Cambria" panose="02040503050406030204" pitchFamily="18" charset="0"/>
              </a:rPr>
              <a:t>{Utilities methods (samplers)}</a:t>
            </a:r>
          </a:p>
          <a:p>
            <a:endParaRPr lang="en-US" sz="16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1) `metropolis\_</a:t>
            </a:r>
            <a:r>
              <a:rPr lang="en-US" sz="1700" dirty="0" err="1">
                <a:latin typeface="Cambria" panose="02040503050406030204" pitchFamily="18" charset="0"/>
                <a:ea typeface="Cambria" panose="02040503050406030204" pitchFamily="18" charset="0"/>
              </a:rPr>
              <a:t>hastings</a:t>
            </a:r>
            <a:r>
              <a:rPr lang="en-US" sz="1700" dirty="0">
                <a:latin typeface="Cambria" panose="02040503050406030204" pitchFamily="18" charset="0"/>
                <a:ea typeface="Cambria" panose="02040503050406030204" pitchFamily="18" charset="0"/>
              </a:rPr>
              <a:t>': default sampler that draws from a target posterior distribution; </a:t>
            </a:r>
            <a:r>
              <a:rPr lang="en-US" sz="1700" b="1" dirty="0">
                <a:latin typeface="Cambria" panose="02040503050406030204" pitchFamily="18" charset="0"/>
                <a:ea typeface="Cambria" panose="02040503050406030204" pitchFamily="18" charset="0"/>
              </a:rPr>
              <a:t>recommended for DSL analysis.</a:t>
            </a:r>
          </a:p>
          <a:p>
            <a:endParaRPr lang="en-US" sz="17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2) `LMC': Langevin Monte Carlo uses gradient-based proposals to guide samples toward high-posterior regions, often improving acceptance over plain </a:t>
            </a:r>
            <a:r>
              <a:rPr lang="en-US" sz="1700" dirty="0" err="1">
                <a:latin typeface="Cambria" panose="02040503050406030204" pitchFamily="18" charset="0"/>
                <a:ea typeface="Cambria" panose="02040503050406030204" pitchFamily="18" charset="0"/>
              </a:rPr>
              <a:t>metropoli</a:t>
            </a:r>
            <a:r>
              <a:rPr lang="en-US" sz="1700" dirty="0">
                <a:latin typeface="Cambria" panose="02040503050406030204" pitchFamily="18" charset="0"/>
                <a:ea typeface="Cambria" panose="02040503050406030204" pitchFamily="18" charset="0"/>
              </a:rPr>
              <a:t>\_</a:t>
            </a:r>
            <a:r>
              <a:rPr lang="en-US" sz="1700" dirty="0" err="1">
                <a:latin typeface="Cambria" panose="02040503050406030204" pitchFamily="18" charset="0"/>
                <a:ea typeface="Cambria" panose="02040503050406030204" pitchFamily="18" charset="0"/>
              </a:rPr>
              <a:t>hastings</a:t>
            </a:r>
            <a:r>
              <a:rPr lang="en-US" sz="1700" dirty="0">
                <a:latin typeface="Cambria" panose="02040503050406030204" pitchFamily="18" charset="0"/>
                <a:ea typeface="Cambria" panose="02040503050406030204" pitchFamily="18" charset="0"/>
              </a:rPr>
              <a:t>. Users do not need to set </a:t>
            </a:r>
            <a:r>
              <a:rPr lang="en-US" sz="1700" dirty="0" err="1">
                <a:latin typeface="Cambria" panose="02040503050406030204" pitchFamily="18" charset="0"/>
                <a:ea typeface="Cambria" panose="02040503050406030204" pitchFamily="18" charset="0"/>
              </a:rPr>
              <a:t>stepParam</a:t>
            </a:r>
            <a:r>
              <a:rPr lang="en-US" sz="1700" dirty="0">
                <a:latin typeface="Cambria" panose="02040503050406030204" pitchFamily="18" charset="0"/>
                <a:ea typeface="Cambria" panose="02040503050406030204" pitchFamily="18" charset="0"/>
              </a:rPr>
              <a:t> explicitly: by default, LMC will estimate an initial scale from the starting samples and adapt from there. Users do not need to set burn-in explicitly. Instead, LMC uses an iterative procedure (e.g., </a:t>
            </a:r>
            <a:r>
              <a:rPr lang="en-US" sz="1700" dirty="0" err="1">
                <a:latin typeface="Cambria" panose="02040503050406030204" pitchFamily="18" charset="0"/>
                <a:ea typeface="Cambria" panose="02040503050406030204" pitchFamily="18" charset="0"/>
              </a:rPr>
              <a:t>maxiters</a:t>
            </a:r>
            <a:r>
              <a:rPr lang="en-US" sz="1700" dirty="0">
                <a:latin typeface="Cambria" panose="02040503050406030204" pitchFamily="18" charset="0"/>
                <a:ea typeface="Cambria" panose="02040503050406030204" pitchFamily="18" charset="0"/>
              </a:rPr>
              <a:t>=10, </a:t>
            </a:r>
            <a:r>
              <a:rPr lang="en-US" sz="1700" dirty="0" err="1">
                <a:latin typeface="Cambria" panose="02040503050406030204" pitchFamily="18" charset="0"/>
                <a:ea typeface="Cambria" panose="02040503050406030204" pitchFamily="18" charset="0"/>
              </a:rPr>
              <a:t>numsamppc</a:t>
            </a:r>
            <a:r>
              <a:rPr lang="en-US" sz="1700" dirty="0">
                <a:latin typeface="Cambria" panose="02040503050406030204" pitchFamily="18" charset="0"/>
                <a:ea typeface="Cambria" panose="02040503050406030204" pitchFamily="18" charset="0"/>
              </a:rPr>
              <a:t>=200) and tries to adapt acceptance rates. It then returns a single final chain (theta) with size </a:t>
            </a:r>
            <a:r>
              <a:rPr lang="en-US" sz="1700" dirty="0" err="1">
                <a:latin typeface="Cambria" panose="02040503050406030204" pitchFamily="18" charset="0"/>
                <a:ea typeface="Cambria" panose="02040503050406030204" pitchFamily="18" charset="0"/>
              </a:rPr>
              <a:t>numsamp</a:t>
            </a:r>
            <a:r>
              <a:rPr lang="en-US" sz="1700" dirty="0">
                <a:latin typeface="Cambria" panose="02040503050406030204" pitchFamily="18" charset="0"/>
                <a:ea typeface="Cambria" panose="02040503050406030204" pitchFamily="18" charset="0"/>
              </a:rPr>
              <a:t>.</a:t>
            </a:r>
          </a:p>
          <a:p>
            <a:endParaRPr lang="en-US" sz="17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3) `PTLMC': Parallel Tempering Langevin Monte Carlo combines Parallel Tempering (running multiple chains at different temperatures and exchanging states periodically) and Langevin Monte Carlo (using gradient-based proposals). PTLMC has the advantages of faster convergence, especially for complex or multimodal distributions, and reduced risk of trapping in local minima. In the analysis of the S2193 7333-keV $\gamma$-ray data, the posterior distribution exhibits numerous nearby local minima compared to that obtained using the Metropolis-Hastings sampler, indicating it is less suitable for DSL </a:t>
            </a:r>
            <a:r>
              <a:rPr lang="en-US" sz="1700" dirty="0" err="1">
                <a:latin typeface="Cambria" panose="02040503050406030204" pitchFamily="18" charset="0"/>
                <a:ea typeface="Cambria" panose="02040503050406030204" pitchFamily="18" charset="0"/>
              </a:rPr>
              <a:t>lineshape</a:t>
            </a:r>
            <a:r>
              <a:rPr lang="en-US" sz="1700" dirty="0">
                <a:latin typeface="Cambria" panose="02040503050406030204" pitchFamily="18" charset="0"/>
                <a:ea typeface="Cambria" panose="02040503050406030204" pitchFamily="18" charset="0"/>
              </a:rPr>
              <a:t> analysis. The overall credible intervals by integrating the posterior distributions are consistent with those from `metropolis\_</a:t>
            </a:r>
            <a:r>
              <a:rPr lang="en-US" sz="1700" dirty="0" err="1">
                <a:latin typeface="Cambria" panose="02040503050406030204" pitchFamily="18" charset="0"/>
                <a:ea typeface="Cambria" panose="02040503050406030204" pitchFamily="18" charset="0"/>
              </a:rPr>
              <a:t>hastings</a:t>
            </a:r>
            <a:r>
              <a:rPr lang="en-US" sz="1700" dirty="0">
                <a:latin typeface="Cambria" panose="02040503050406030204" pitchFamily="18" charset="0"/>
                <a:ea typeface="Cambria" panose="02040503050406030204" pitchFamily="18" charset="0"/>
              </a:rPr>
              <a:t>' sampling. The acceptance rate for PTLMC is approximately 0.004, while Metropolis-Hastings has an acceptance rate of about 0.22.</a:t>
            </a:r>
          </a:p>
          <a:p>
            <a:endParaRPr lang="en-US" sz="1700" dirty="0">
              <a:latin typeface="Cambria" panose="02040503050406030204" pitchFamily="18" charset="0"/>
              <a:ea typeface="Cambria" panose="02040503050406030204" pitchFamily="18" charset="0"/>
            </a:endParaRPr>
          </a:p>
          <a:p>
            <a:r>
              <a:rPr lang="en-US" sz="1700" dirty="0">
                <a:latin typeface="Cambria" panose="02040503050406030204" pitchFamily="18" charset="0"/>
                <a:ea typeface="Cambria" panose="02040503050406030204" pitchFamily="18" charset="0"/>
              </a:rPr>
              <a:t>4) `PTMC': required positional arguments: `log\_likelihood' and `log\_prior'. PTMC is not supported in the version 0.3.0 of \</a:t>
            </a:r>
            <a:r>
              <a:rPr lang="en-US" sz="1700" dirty="0" err="1">
                <a:latin typeface="Cambria" panose="02040503050406030204" pitchFamily="18" charset="0"/>
                <a:ea typeface="Cambria" panose="02040503050406030204" pitchFamily="18" charset="0"/>
              </a:rPr>
              <a:t>textsc</a:t>
            </a:r>
            <a:r>
              <a:rPr lang="en-US" sz="1700" dirty="0">
                <a:latin typeface="Cambria" panose="02040503050406030204" pitchFamily="18" charset="0"/>
                <a:ea typeface="Cambria" panose="02040503050406030204" pitchFamily="18" charset="0"/>
              </a:rPr>
              <a:t>{surmise}.</a:t>
            </a:r>
          </a:p>
        </p:txBody>
      </p:sp>
    </p:spTree>
    <p:extLst>
      <p:ext uri="{BB962C8B-B14F-4D97-AF65-F5344CB8AC3E}">
        <p14:creationId xmlns:p14="http://schemas.microsoft.com/office/powerpoint/2010/main" val="1774506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1705</Words>
  <Application>Microsoft Office PowerPoint</Application>
  <PresentationFormat>On-screen Show (4:3)</PresentationFormat>
  <Paragraphs>168</Paragraphs>
  <Slides>29</Slides>
  <Notes>6</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vt:lpstr>
      <vt:lpstr>Office Theme</vt:lpstr>
      <vt:lpstr>Lifetime of 23Mg 7787 keV state (S2193)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23Mg 7787 keV state</dc:title>
  <dc:creator>lijie sun</dc:creator>
  <cp:lastModifiedBy>lijie sun</cp:lastModifiedBy>
  <cp:revision>10</cp:revision>
  <dcterms:created xsi:type="dcterms:W3CDTF">2024-12-12T20:21:53Z</dcterms:created>
  <dcterms:modified xsi:type="dcterms:W3CDTF">2024-12-30T00:29:09Z</dcterms:modified>
</cp:coreProperties>
</file>