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989" r:id="rId4"/>
  </p:sldMasterIdLst>
  <p:notesMasterIdLst>
    <p:notesMasterId r:id="rId30"/>
  </p:notesMasterIdLst>
  <p:handoutMasterIdLst>
    <p:handoutMasterId r:id="rId31"/>
  </p:handoutMasterIdLst>
  <p:sldIdLst>
    <p:sldId id="303" r:id="rId5"/>
    <p:sldId id="304" r:id="rId6"/>
    <p:sldId id="305" r:id="rId7"/>
    <p:sldId id="306" r:id="rId8"/>
    <p:sldId id="318" r:id="rId9"/>
    <p:sldId id="319" r:id="rId10"/>
    <p:sldId id="320" r:id="rId11"/>
    <p:sldId id="321" r:id="rId12"/>
    <p:sldId id="310" r:id="rId13"/>
    <p:sldId id="311" r:id="rId14"/>
    <p:sldId id="312" r:id="rId15"/>
    <p:sldId id="313" r:id="rId16"/>
    <p:sldId id="314" r:id="rId17"/>
    <p:sldId id="315" r:id="rId18"/>
    <p:sldId id="281" r:id="rId19"/>
    <p:sldId id="282" r:id="rId20"/>
    <p:sldId id="284" r:id="rId21"/>
    <p:sldId id="294" r:id="rId22"/>
    <p:sldId id="285" r:id="rId23"/>
    <p:sldId id="295" r:id="rId24"/>
    <p:sldId id="286" r:id="rId25"/>
    <p:sldId id="297" r:id="rId26"/>
    <p:sldId id="300" r:id="rId27"/>
    <p:sldId id="302" r:id="rId28"/>
    <p:sldId id="316" r:id="rId29"/>
  </p:sldIdLst>
  <p:sldSz cx="9144000" cy="6858000" type="screen4x3"/>
  <p:notesSz cx="6997700" cy="9271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19" userDrawn="1">
          <p15:clr>
            <a:srgbClr val="A4A3A4"/>
          </p15:clr>
        </p15:guide>
        <p15:guide id="2" pos="22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udner, Tamas" initials="BT" lastIdx="1" clrIdx="0">
    <p:extLst>
      <p:ext uri="{19B8F6BF-5375-455C-9EA6-DF929625EA0E}">
        <p15:presenceInfo xmlns:p15="http://schemas.microsoft.com/office/powerpoint/2012/main" userId="S-1-5-21-2139319003-1153703952-439713625-3218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36C8"/>
    <a:srgbClr val="064308"/>
    <a:srgbClr val="0F0C8F"/>
    <a:srgbClr val="CC0000"/>
    <a:srgbClr val="FFAE1A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72960" autoAdjust="0"/>
  </p:normalViewPr>
  <p:slideViewPr>
    <p:cSldViewPr snapToObjects="1">
      <p:cViewPr varScale="1">
        <p:scale>
          <a:sx n="77" d="100"/>
          <a:sy n="77" d="100"/>
        </p:scale>
        <p:origin x="54" y="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Objects="1">
      <p:cViewPr varScale="1">
        <p:scale>
          <a:sx n="88" d="100"/>
          <a:sy n="88" d="100"/>
        </p:scale>
        <p:origin x="3780" y="96"/>
      </p:cViewPr>
      <p:guideLst>
        <p:guide orient="horz" pos="2919"/>
        <p:guide pos="22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257101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337" cy="463471"/>
          </a:xfrm>
          <a:prstGeom prst="rect">
            <a:avLst/>
          </a:prstGeom>
        </p:spPr>
        <p:txBody>
          <a:bodyPr vert="horz" wrap="square" lIns="92400" tIns="46200" rIns="92400" bIns="4620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49" charset="0"/>
                <a:ea typeface="ヒラギノ角ゴ Pro W3" pitchFamily="49" charset="-128"/>
                <a:cs typeface="ヒラギノ角ゴ Pro W3" pitchFamily="4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3744" y="0"/>
            <a:ext cx="3032337" cy="463471"/>
          </a:xfrm>
          <a:prstGeom prst="rect">
            <a:avLst/>
          </a:prstGeom>
        </p:spPr>
        <p:txBody>
          <a:bodyPr vert="horz" wrap="square" lIns="92400" tIns="46200" rIns="92400" bIns="4620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  <a:ea typeface="ヒラギノ角ゴ Pro W3" pitchFamily="-112" charset="-128"/>
                <a:cs typeface="+mn-cs"/>
              </a:defRPr>
            </a:lvl1pPr>
          </a:lstStyle>
          <a:p>
            <a:pPr>
              <a:defRPr/>
            </a:pPr>
            <a:fld id="{58165478-8271-4537-9DBA-6DB278E2C8C0}" type="datetime1">
              <a:rPr lang="en-US"/>
              <a:pPr>
                <a:defRPr/>
              </a:pPr>
              <a:t>7/17/2021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5325"/>
            <a:ext cx="4635500" cy="3476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2400" tIns="46200" rIns="92400" bIns="4620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9770" y="4403765"/>
            <a:ext cx="5598160" cy="4171233"/>
          </a:xfrm>
          <a:prstGeom prst="rect">
            <a:avLst/>
          </a:prstGeom>
        </p:spPr>
        <p:txBody>
          <a:bodyPr vert="horz" wrap="square" lIns="92400" tIns="46200" rIns="92400" bIns="4620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0"/>
            <a:r>
              <a:rPr lang="en-US" noProof="0"/>
              <a:t>Second level</a:t>
            </a:r>
          </a:p>
          <a:p>
            <a:pPr lvl="0"/>
            <a:r>
              <a:rPr lang="en-US" noProof="0"/>
              <a:t>Third level</a:t>
            </a:r>
          </a:p>
          <a:p>
            <a:pPr lvl="0"/>
            <a:r>
              <a:rPr lang="en-US" noProof="0"/>
              <a:t>Fourth level</a:t>
            </a:r>
          </a:p>
          <a:p>
            <a:pPr lvl="0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05937"/>
            <a:ext cx="3032337" cy="463470"/>
          </a:xfrm>
          <a:prstGeom prst="rect">
            <a:avLst/>
          </a:prstGeom>
        </p:spPr>
        <p:txBody>
          <a:bodyPr vert="horz" wrap="square" lIns="92400" tIns="46200" rIns="92400" bIns="4620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49" charset="0"/>
                <a:ea typeface="ヒラギノ角ゴ Pro W3" pitchFamily="49" charset="-128"/>
                <a:cs typeface="ヒラギノ角ゴ Pro W3" pitchFamily="4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3744" y="8805937"/>
            <a:ext cx="3032337" cy="463470"/>
          </a:xfrm>
          <a:prstGeom prst="rect">
            <a:avLst/>
          </a:prstGeom>
        </p:spPr>
        <p:txBody>
          <a:bodyPr vert="horz" wrap="square" lIns="92400" tIns="46200" rIns="92400" bIns="4620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  <a:ea typeface="ヒラギノ角ゴ Pro W3" pitchFamily="-112" charset="-128"/>
                <a:cs typeface="+mn-cs"/>
              </a:defRPr>
            </a:lvl1pPr>
          </a:lstStyle>
          <a:p>
            <a:pPr>
              <a:defRPr/>
            </a:pPr>
            <a:fld id="{74EB2CD8-9047-43A5-BEAD-229CAC8CFC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13162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65" charset="-128"/>
        <a:cs typeface="ヒラギノ角ゴ Pro W3" pitchFamily="-65" charset="-128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65" charset="-128"/>
        <a:cs typeface="ヒラギノ角ゴ Pro W3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pitchFamily="-65" charset="-128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050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Rectangle 2051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681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7839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12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0351188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2283783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>
            <a:norm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1776188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0189338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4348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4341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5069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7090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1538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2428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2597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5009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8752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084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7904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9848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8896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977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446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38024" y="1238250"/>
            <a:ext cx="7489976" cy="45392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86447" tIns="43223" rIns="86447" bIns="43223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sz="2600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524000" y="4071938"/>
            <a:ext cx="6096000" cy="377464"/>
          </a:xfrm>
        </p:spPr>
        <p:txBody>
          <a:bodyPr/>
          <a:lstStyle>
            <a:lvl1pPr marL="0" indent="0" algn="ctr">
              <a:buNone/>
              <a:defRPr/>
            </a:lvl1pPr>
            <a:lvl2pPr marL="432235" indent="0" algn="ctr">
              <a:buNone/>
              <a:defRPr/>
            </a:lvl2pPr>
            <a:lvl3pPr marL="864469" indent="0" algn="ctr">
              <a:buNone/>
              <a:defRPr/>
            </a:lvl3pPr>
            <a:lvl4pPr marL="1296702" indent="0" algn="ctr">
              <a:buNone/>
              <a:defRPr/>
            </a:lvl4pPr>
            <a:lvl5pPr marL="1728938" indent="0" algn="ctr">
              <a:buNone/>
              <a:defRPr/>
            </a:lvl5pPr>
            <a:lvl6pPr marL="2161172" indent="0" algn="ctr">
              <a:buNone/>
              <a:defRPr/>
            </a:lvl6pPr>
            <a:lvl7pPr marL="2593406" indent="0" algn="ctr">
              <a:buNone/>
              <a:defRPr/>
            </a:lvl7pPr>
            <a:lvl8pPr marL="3025640" indent="0" algn="ctr">
              <a:buNone/>
              <a:defRPr/>
            </a:lvl8pPr>
            <a:lvl9pPr marL="3457874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438" y="3143254"/>
            <a:ext cx="9001124" cy="48666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56061" tIns="22425" rIns="56061" bIns="22425"/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0" y="6387148"/>
            <a:ext cx="9144000" cy="348941"/>
          </a:xfrm>
          <a:prstGeom prst="rect">
            <a:avLst/>
          </a:prstGeom>
          <a:noFill/>
        </p:spPr>
        <p:txBody>
          <a:bodyPr wrap="square" lIns="86486" tIns="43243" rIns="86486" bIns="43243" rtlCol="0">
            <a:spAutoFit/>
          </a:bodyPr>
          <a:lstStyle/>
          <a:p>
            <a:pPr algn="ctr"/>
            <a:r>
              <a:rPr lang="en-US" sz="850" kern="1200" dirty="0">
                <a:solidFill>
                  <a:schemeClr val="tx1"/>
                </a:solidFill>
                <a:latin typeface="+mn-lt"/>
                <a:ea typeface="ヒラギノ角ゴ Pro W3"/>
                <a:cs typeface="ヒラギノ角ゴ Pro W3"/>
              </a:rPr>
              <a:t>This project is supported by the Department of Energy Office of</a:t>
            </a:r>
            <a:r>
              <a:rPr lang="en-US" sz="850" kern="1200" baseline="0" dirty="0">
                <a:solidFill>
                  <a:schemeClr val="tx1"/>
                </a:solidFill>
                <a:latin typeface="+mn-lt"/>
                <a:ea typeface="ヒラギノ角ゴ Pro W3"/>
                <a:cs typeface="ヒラギノ角ゴ Pro W3"/>
              </a:rPr>
              <a:t> Science.  This research is made possible by NSCL, funded by the National Science Foundation, and Michigan State University.</a:t>
            </a:r>
            <a:endParaRPr lang="en-US" sz="850" kern="1200" dirty="0">
              <a:solidFill>
                <a:schemeClr val="tx1"/>
              </a:solidFill>
              <a:latin typeface="+mn-lt"/>
              <a:ea typeface="ヒラギノ角ゴ Pro W3"/>
              <a:cs typeface="ヒラギノ角ゴ Pro W3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3011412" y="415238"/>
            <a:ext cx="2743200" cy="20999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82" t="8897" r="10389" b="17117"/>
          <a:stretch/>
        </p:blipFill>
        <p:spPr>
          <a:xfrm>
            <a:off x="6347557" y="1216001"/>
            <a:ext cx="975357" cy="10972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307" y="1270226"/>
            <a:ext cx="4575825" cy="914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271" y="5565928"/>
            <a:ext cx="636248" cy="64008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5567668"/>
            <a:ext cx="3813240" cy="6400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9" y="6130209"/>
            <a:ext cx="9144000" cy="731520"/>
          </a:xfrm>
          <a:prstGeom prst="rect">
            <a:avLst/>
          </a:prstGeom>
        </p:spPr>
      </p:pic>
      <p:pic>
        <p:nvPicPr>
          <p:cNvPr id="5" name="Picture 7" descr="FRIB_ppt_top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69777" y="1320108"/>
            <a:ext cx="7864929" cy="348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115405" y="3009305"/>
            <a:ext cx="9144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7100"/>
            <a:ext cx="8990922" cy="5027414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6200" y="285755"/>
            <a:ext cx="8991600" cy="4857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altLang="zh-CN" dirty="0"/>
              <a:t>L</a:t>
            </a:r>
            <a:r>
              <a:rPr lang="en-US" dirty="0"/>
              <a:t>. Sun, JINA-CEE Frontiers 2019</a:t>
            </a: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, Slide </a:t>
            </a:r>
            <a:fld id="{35AD4620-7552-4207-8973-898801ED21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596" y="75904"/>
            <a:ext cx="8992810" cy="48666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6076" tIns="22431" rIns="56076" bIns="22431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96" y="1067100"/>
            <a:ext cx="8992810" cy="5027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4140680" y="6356450"/>
            <a:ext cx="4241321" cy="364628"/>
          </a:xfrm>
          <a:prstGeom prst="rect">
            <a:avLst/>
          </a:prstGeom>
        </p:spPr>
        <p:txBody>
          <a:bodyPr lIns="0" tIns="45712" rIns="0" bIns="45712" anchor="b"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altLang="zh-CN" dirty="0"/>
              <a:t>L</a:t>
            </a:r>
            <a:r>
              <a:rPr lang="en-US" dirty="0"/>
              <a:t>. Sun, JINA-CEE Frontiers 2019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82000" y="6356450"/>
            <a:ext cx="762000" cy="364628"/>
          </a:xfrm>
          <a:prstGeom prst="rect">
            <a:avLst/>
          </a:prstGeom>
        </p:spPr>
        <p:txBody>
          <a:bodyPr vert="horz" wrap="square" lIns="0" tIns="45712" rIns="0" bIns="45712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90000"/>
              </a:lnSpc>
              <a:defRPr sz="1000">
                <a:solidFill>
                  <a:srgbClr val="064308"/>
                </a:solidFill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, Slide </a:t>
            </a:r>
            <a:fld id="{D30A2C6D-39BC-4576-856C-8743CF76CC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</p:sldLayoutIdLst>
  <p:hf hdr="0" dt="0"/>
  <p:txStyles>
    <p:titleStyle>
      <a:lvl1pPr algn="ctr" defTabSz="803293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1pPr>
      <a:lvl2pPr algn="ctr" defTabSz="803293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2pPr>
      <a:lvl3pPr algn="ctr" defTabSz="803293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3pPr>
      <a:lvl4pPr algn="ctr" defTabSz="803293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4pPr>
      <a:lvl5pPr algn="ctr" defTabSz="803293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5pPr>
      <a:lvl6pPr marL="457036" algn="ctr" defTabSz="807750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6pPr>
      <a:lvl7pPr marL="914074" algn="ctr" defTabSz="807750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7pPr>
      <a:lvl8pPr marL="1371109" algn="ctr" defTabSz="807750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8pPr>
      <a:lvl9pPr marL="1828148" algn="ctr" defTabSz="807750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9pPr>
    </p:titleStyle>
    <p:bodyStyle>
      <a:lvl1pPr marL="180178" indent="-180178" algn="l" defTabSz="803293" rtl="0" eaLnBrk="1" fontAlgn="base" hangingPunct="1">
        <a:lnSpc>
          <a:spcPct val="90000"/>
        </a:lnSpc>
        <a:spcBef>
          <a:spcPts val="1206"/>
        </a:spcBef>
        <a:spcAft>
          <a:spcPct val="0"/>
        </a:spcAft>
        <a:buSzPct val="100000"/>
        <a:buFont typeface="Wingdings" pitchFamily="2" charset="2"/>
        <a:buChar char="§"/>
        <a:defRPr sz="2200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1pPr>
      <a:lvl2pPr marL="363359" indent="-151650" algn="l" defTabSz="803293" rtl="0" eaLnBrk="1" fontAlgn="base" hangingPunct="1">
        <a:lnSpc>
          <a:spcPct val="90000"/>
        </a:lnSpc>
        <a:spcBef>
          <a:spcPts val="201"/>
        </a:spcBef>
        <a:spcAft>
          <a:spcPct val="0"/>
        </a:spcAft>
        <a:buSzPct val="100000"/>
        <a:buFont typeface="Arial" pitchFamily="34" charset="0"/>
        <a:buChar char="•"/>
        <a:defRPr sz="2000">
          <a:solidFill>
            <a:schemeClr val="tx1"/>
          </a:solidFill>
          <a:latin typeface="Arial" charset="0"/>
          <a:ea typeface="ＭＳ Ｐゴシック" charset="-128"/>
          <a:cs typeface="ＭＳ Ｐゴシック"/>
        </a:defRPr>
      </a:lvl2pPr>
      <a:lvl3pPr marL="591584" indent="-160658" algn="l" defTabSz="803293" rtl="0" eaLnBrk="1" fontAlgn="base" hangingPunct="1">
        <a:lnSpc>
          <a:spcPct val="90000"/>
        </a:lnSpc>
        <a:spcBef>
          <a:spcPts val="201"/>
        </a:spcBef>
        <a:spcAft>
          <a:spcPct val="0"/>
        </a:spcAft>
        <a:buSzPct val="100000"/>
        <a:buFont typeface="Lucida Grande" charset="0"/>
        <a:buChar char="»"/>
        <a:defRPr>
          <a:solidFill>
            <a:schemeClr val="tx1"/>
          </a:solidFill>
          <a:latin typeface="Arial" charset="0"/>
          <a:ea typeface="ヒラギノ角ゴ Pro W3" pitchFamily="-111" charset="-128"/>
          <a:cs typeface="ヒラギノ角ゴ Pro W3" pitchFamily="-111" charset="-128"/>
        </a:defRPr>
      </a:lvl3pPr>
      <a:lvl4pPr marL="728219" indent="-133632" algn="l" defTabSz="803293" rtl="0" eaLnBrk="1" fontAlgn="base" hangingPunct="1">
        <a:lnSpc>
          <a:spcPct val="90000"/>
        </a:lnSpc>
        <a:spcBef>
          <a:spcPts val="201"/>
        </a:spcBef>
        <a:spcAft>
          <a:spcPct val="0"/>
        </a:spcAft>
        <a:buClr>
          <a:srgbClr val="999999"/>
        </a:buClr>
        <a:buSzPct val="100000"/>
        <a:buFont typeface="Arial" pitchFamily="34" charset="0"/>
        <a:buChar char="•"/>
        <a:defRPr sz="1600">
          <a:solidFill>
            <a:schemeClr val="tx1"/>
          </a:solidFill>
          <a:latin typeface="+mn-lt"/>
          <a:ea typeface="ヒラギノ角ゴ Pro W3" pitchFamily="-111" charset="-128"/>
          <a:cs typeface="ヒラギノ角ゴ Pro W3"/>
        </a:defRPr>
      </a:lvl4pPr>
      <a:lvl5pPr marL="1002991" indent="-180178" algn="l" defTabSz="803293" rtl="0" eaLnBrk="1" fontAlgn="base" hangingPunct="1">
        <a:lnSpc>
          <a:spcPct val="90000"/>
        </a:lnSpc>
        <a:spcBef>
          <a:spcPts val="201"/>
        </a:spcBef>
        <a:spcAft>
          <a:spcPct val="0"/>
        </a:spcAft>
        <a:buClr>
          <a:srgbClr val="999999"/>
        </a:buClr>
        <a:buSzPct val="100000"/>
        <a:buFont typeface="Lucida Grande" charset="0"/>
        <a:buChar char="»"/>
        <a:defRPr sz="1400">
          <a:solidFill>
            <a:schemeClr val="tx1"/>
          </a:solidFill>
          <a:latin typeface="+mn-lt"/>
          <a:ea typeface="ヒラギノ角ゴ Pro W3" pitchFamily="-111" charset="-128"/>
          <a:cs typeface="ヒラギノ角ゴ Pro W3"/>
        </a:defRPr>
      </a:lvl5pPr>
      <a:lvl6pPr marL="2223294" indent="-150759" algn="l" defTabSz="807750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6pPr>
      <a:lvl7pPr marL="2680333" indent="-150759" algn="l" defTabSz="807750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7pPr>
      <a:lvl8pPr marL="3137372" indent="-150759" algn="l" defTabSz="807750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8pPr>
      <a:lvl9pPr marL="3594407" indent="-150759" algn="l" defTabSz="807750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6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4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9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48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86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24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60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96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ubtitle 6"/>
          <p:cNvSpPr>
            <a:spLocks noGrp="1"/>
          </p:cNvSpPr>
          <p:nvPr>
            <p:ph type="subTitle" idx="1"/>
          </p:nvPr>
        </p:nvSpPr>
        <p:spPr>
          <a:xfrm>
            <a:off x="1143000" y="4369007"/>
            <a:ext cx="6858000" cy="377464"/>
          </a:xfrm>
        </p:spPr>
        <p:txBody>
          <a:bodyPr/>
          <a:lstStyle/>
          <a:p>
            <a:r>
              <a:rPr lang="en-US" dirty="0">
                <a:latin typeface="Arial" pitchFamily="34" charset="0"/>
                <a:ea typeface="ＭＳ Ｐゴシック"/>
                <a:cs typeface="Arial"/>
              </a:rPr>
              <a:t>Lijie Sun</a:t>
            </a:r>
            <a:br>
              <a:rPr lang="en-US" dirty="0">
                <a:latin typeface="Arial" pitchFamily="34" charset="0"/>
                <a:ea typeface="ＭＳ Ｐゴシック"/>
                <a:cs typeface="Arial"/>
              </a:rPr>
            </a:br>
            <a:r>
              <a:rPr lang="en-US" dirty="0">
                <a:latin typeface="Arial" pitchFamily="34" charset="0"/>
                <a:ea typeface="ＭＳ Ｐゴシック"/>
                <a:cs typeface="Arial"/>
              </a:rPr>
              <a:t>J</a:t>
            </a:r>
            <a:r>
              <a:rPr lang="en-US" altLang="zh-CN" dirty="0"/>
              <a:t>INA-CEE Frontiers in Nuclear Astrophysics Meeting</a:t>
            </a:r>
            <a:endParaRPr lang="en-US" dirty="0">
              <a:latin typeface="Arial" pitchFamily="34" charset="0"/>
              <a:ea typeface="ＭＳ Ｐゴシック"/>
              <a:cs typeface="ＭＳ Ｐゴシック"/>
            </a:endParaRPr>
          </a:p>
          <a:p>
            <a:endParaRPr lang="en-US" dirty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9219" name="Title 5"/>
          <p:cNvSpPr>
            <a:spLocks noGrp="1"/>
          </p:cNvSpPr>
          <p:nvPr>
            <p:ph type="title"/>
          </p:nvPr>
        </p:nvSpPr>
        <p:spPr>
          <a:xfrm>
            <a:off x="762000" y="2590800"/>
            <a:ext cx="7620000" cy="1345259"/>
          </a:xfrm>
        </p:spPr>
        <p:txBody>
          <a:bodyPr/>
          <a:lstStyle/>
          <a:p>
            <a:r>
              <a:rPr lang="en-US">
                <a:latin typeface="Arial" pitchFamily="34" charset="0"/>
                <a:ea typeface="ＭＳ Ｐゴシック"/>
                <a:cs typeface="Arial"/>
              </a:rPr>
              <a:t>Application and Extension of the </a:t>
            </a:r>
            <a:r>
              <a:rPr lang="en-US">
                <a:solidFill>
                  <a:schemeClr val="tx1"/>
                </a:solidFill>
                <a:latin typeface="Arial" pitchFamily="34" charset="0"/>
                <a:ea typeface="ＭＳ Ｐゴシック"/>
                <a:cs typeface="Arial"/>
              </a:rPr>
              <a:t>P</a:t>
            </a:r>
            <a:r>
              <a:rPr lang="en-US">
                <a:latin typeface="Arial" pitchFamily="34" charset="0"/>
                <a:ea typeface="ＭＳ Ｐゴシック"/>
                <a:cs typeface="Arial"/>
              </a:rPr>
              <a:t>article </a:t>
            </a:r>
            <a:r>
              <a:rPr lang="en-US">
                <a:solidFill>
                  <a:schemeClr val="tx1"/>
                </a:solidFill>
                <a:latin typeface="Arial" pitchFamily="34" charset="0"/>
                <a:ea typeface="ＭＳ Ｐゴシック"/>
                <a:cs typeface="Arial"/>
              </a:rPr>
              <a:t>X</a:t>
            </a:r>
            <a:r>
              <a:rPr lang="en-US">
                <a:latin typeface="Arial" pitchFamily="34" charset="0"/>
                <a:ea typeface="ＭＳ Ｐゴシック"/>
                <a:cs typeface="Arial"/>
              </a:rPr>
              <a:t>-ray </a:t>
            </a:r>
            <a:r>
              <a:rPr lang="en-US">
                <a:solidFill>
                  <a:schemeClr val="tx1"/>
                </a:solidFill>
                <a:latin typeface="Arial" pitchFamily="34" charset="0"/>
                <a:ea typeface="ＭＳ Ｐゴシック"/>
                <a:cs typeface="Arial"/>
              </a:rPr>
              <a:t>C</a:t>
            </a:r>
            <a:r>
              <a:rPr lang="en-US">
                <a:latin typeface="Arial" pitchFamily="34" charset="0"/>
                <a:ea typeface="ＭＳ Ｐゴシック"/>
                <a:cs typeface="Arial"/>
              </a:rPr>
              <a:t>oincidence </a:t>
            </a:r>
            <a:r>
              <a:rPr lang="en-US">
                <a:solidFill>
                  <a:schemeClr val="tx1"/>
                </a:solidFill>
                <a:latin typeface="Arial" pitchFamily="34" charset="0"/>
                <a:ea typeface="ＭＳ Ｐゴシック"/>
                <a:cs typeface="Arial"/>
              </a:rPr>
              <a:t>T</a:t>
            </a:r>
            <a:r>
              <a:rPr lang="en-US">
                <a:latin typeface="Arial" pitchFamily="34" charset="0"/>
                <a:ea typeface="ＭＳ Ｐゴシック"/>
                <a:cs typeface="Arial"/>
              </a:rPr>
              <a:t>echnique to X-ray burst reaction rates</a:t>
            </a:r>
            <a:endParaRPr lang="en-US" dirty="0">
              <a:latin typeface="Arial" pitchFamily="34" charset="0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804182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/>
          <a:srcRect r="26658"/>
          <a:stretch/>
        </p:blipFill>
        <p:spPr>
          <a:xfrm>
            <a:off x="5486400" y="2791453"/>
            <a:ext cx="2626659" cy="2781711"/>
          </a:xfrm>
          <a:prstGeom prst="rect">
            <a:avLst/>
          </a:prstGeom>
        </p:spPr>
      </p:pic>
      <p:sp>
        <p:nvSpPr>
          <p:cNvPr id="12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first measurement of decay properties of </a:t>
            </a:r>
            <a:r>
              <a:rPr lang="en-US" baseline="30000" dirty="0"/>
              <a:t>60</a:t>
            </a:r>
            <a:r>
              <a:rPr lang="en-US" dirty="0"/>
              <a:t>Ga.</a:t>
            </a:r>
          </a:p>
          <a:p>
            <a:pPr marL="180178" lvl="1" indent="-180178">
              <a:spcBef>
                <a:spcPts val="1206"/>
              </a:spcBef>
              <a:buFont typeface="Wingdings" pitchFamily="2" charset="2"/>
              <a:buChar char="§"/>
            </a:pPr>
            <a:r>
              <a:rPr lang="en-US" altLang="zh-CN" sz="1600" dirty="0">
                <a:solidFill>
                  <a:schemeClr val="accent3"/>
                </a:solidFill>
                <a:latin typeface="Arial" pitchFamily="34" charset="0"/>
                <a:ea typeface="ＭＳ Ｐゴシック"/>
              </a:rPr>
              <a:t>C. </a:t>
            </a:r>
            <a:r>
              <a:rPr lang="en-US" altLang="zh-CN" sz="1600" dirty="0" err="1">
                <a:solidFill>
                  <a:schemeClr val="accent3"/>
                </a:solidFill>
                <a:latin typeface="Arial" pitchFamily="34" charset="0"/>
                <a:ea typeface="ＭＳ Ｐゴシック"/>
              </a:rPr>
              <a:t>Mazzocchi</a:t>
            </a:r>
            <a:r>
              <a:rPr lang="en-US" altLang="zh-CN" sz="1600" dirty="0">
                <a:solidFill>
                  <a:schemeClr val="accent3"/>
                </a:solidFill>
                <a:latin typeface="Arial" pitchFamily="34" charset="0"/>
                <a:ea typeface="ＭＳ Ｐゴシック"/>
              </a:rPr>
              <a:t> </a:t>
            </a:r>
            <a:r>
              <a:rPr lang="en-US" altLang="zh-CN" sz="1600" i="1" dirty="0">
                <a:solidFill>
                  <a:schemeClr val="accent3"/>
                </a:solidFill>
                <a:latin typeface="Arial" pitchFamily="34" charset="0"/>
                <a:ea typeface="ＭＳ Ｐゴシック"/>
              </a:rPr>
              <a:t>et al</a:t>
            </a:r>
            <a:r>
              <a:rPr lang="en-US" altLang="zh-CN" sz="1600" dirty="0">
                <a:solidFill>
                  <a:schemeClr val="accent3"/>
                </a:solidFill>
                <a:latin typeface="Arial" pitchFamily="34" charset="0"/>
                <a:ea typeface="ＭＳ Ｐゴシック"/>
              </a:rPr>
              <a:t>., Eur. Phys. J. A 12, 269 (2001).</a:t>
            </a:r>
            <a:endParaRPr lang="en-US" sz="1600" dirty="0">
              <a:solidFill>
                <a:schemeClr val="accent3"/>
              </a:solidFill>
              <a:latin typeface="Arial" pitchFamily="34" charset="0"/>
              <a:ea typeface="ＭＳ Ｐゴシック"/>
            </a:endParaRPr>
          </a:p>
          <a:p>
            <a:pPr marL="211709" lvl="1" indent="0">
              <a:buNone/>
            </a:pPr>
            <a:br>
              <a:rPr lang="en-US" dirty="0"/>
            </a:br>
            <a:br>
              <a:rPr lang="en-US" dirty="0"/>
            </a:br>
            <a:endParaRPr lang="en-US" kern="1200" dirty="0"/>
          </a:p>
        </p:txBody>
      </p:sp>
      <p:sp>
        <p:nvSpPr>
          <p:cNvPr id="1024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i="1" dirty="0">
                <a:latin typeface="Arial" pitchFamily="34" charset="0"/>
                <a:ea typeface="ＭＳ Ｐゴシック"/>
              </a:rPr>
              <a:t>β</a:t>
            </a:r>
            <a:r>
              <a:rPr lang="en-US" altLang="zh-CN" i="1" baseline="30000" dirty="0">
                <a:latin typeface="Arial" pitchFamily="34" charset="0"/>
                <a:ea typeface="ＭＳ Ｐゴシック"/>
              </a:rPr>
              <a:t>+</a:t>
            </a:r>
            <a:r>
              <a:rPr lang="en-US" altLang="zh-CN" dirty="0">
                <a:latin typeface="Arial" pitchFamily="34" charset="0"/>
                <a:ea typeface="ＭＳ Ｐゴシック"/>
              </a:rPr>
              <a:t> decay and electron capture of </a:t>
            </a:r>
            <a:r>
              <a:rPr lang="en-US" altLang="zh-CN" baseline="30000" dirty="0">
                <a:latin typeface="Arial" pitchFamily="34" charset="0"/>
                <a:ea typeface="ＭＳ Ｐゴシック"/>
              </a:rPr>
              <a:t>60</a:t>
            </a:r>
            <a:r>
              <a:rPr lang="en-US" altLang="zh-CN" dirty="0">
                <a:latin typeface="Arial" pitchFamily="34" charset="0"/>
                <a:ea typeface="ＭＳ Ｐゴシック"/>
              </a:rPr>
              <a:t>Ga</a:t>
            </a:r>
            <a:endParaRPr lang="en-US" dirty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/>
              <a:t>Lijie</a:t>
            </a:r>
            <a:r>
              <a:rPr lang="en-US" dirty="0"/>
              <a:t> Sun, JINA-CEE Frontiers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en-US"/>
              <a:t>, Slide </a:t>
            </a:r>
            <a:fld id="{1D2CDB64-C772-4C10-8066-C769534B205C}" type="slidenum">
              <a:rPr lang="en-US" smtClean="0"/>
              <a:pPr algn="l"/>
              <a:t>10</a:t>
            </a:fld>
            <a:endParaRPr lang="en-US" dirty="0"/>
          </a:p>
        </p:txBody>
      </p:sp>
      <p:sp>
        <p:nvSpPr>
          <p:cNvPr id="3" name="矩形 2"/>
          <p:cNvSpPr/>
          <p:nvPr/>
        </p:nvSpPr>
        <p:spPr>
          <a:xfrm>
            <a:off x="5610009" y="5638800"/>
            <a:ext cx="2595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Decay scheme of </a:t>
            </a:r>
            <a:r>
              <a:rPr lang="en-US" baseline="30000" dirty="0"/>
              <a:t>60</a:t>
            </a:r>
            <a:r>
              <a:rPr lang="en-US" dirty="0"/>
              <a:t>Ga</a:t>
            </a:r>
          </a:p>
        </p:txBody>
      </p:sp>
      <p:cxnSp>
        <p:nvCxnSpPr>
          <p:cNvPr id="10" name="直接连接符 9"/>
          <p:cNvCxnSpPr/>
          <p:nvPr/>
        </p:nvCxnSpPr>
        <p:spPr>
          <a:xfrm>
            <a:off x="5522259" y="3352800"/>
            <a:ext cx="362287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7661930" y="3014246"/>
            <a:ext cx="15103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i="1" dirty="0">
                <a:solidFill>
                  <a:srgbClr val="C00000"/>
                </a:solidFill>
              </a:rPr>
              <a:t>S</a:t>
            </a:r>
            <a:r>
              <a:rPr lang="en-US" altLang="zh-CN" sz="1600" i="1" baseline="-25000" dirty="0">
                <a:solidFill>
                  <a:srgbClr val="C00000"/>
                </a:solidFill>
              </a:rPr>
              <a:t>p</a:t>
            </a:r>
            <a:r>
              <a:rPr lang="en-US" altLang="zh-CN" sz="1600" i="1" dirty="0">
                <a:solidFill>
                  <a:srgbClr val="C00000"/>
                </a:solidFill>
              </a:rPr>
              <a:t> </a:t>
            </a:r>
            <a:r>
              <a:rPr lang="en-US" altLang="zh-CN" sz="1600" dirty="0">
                <a:solidFill>
                  <a:srgbClr val="C00000"/>
                </a:solidFill>
              </a:rPr>
              <a:t>= 5105.0(4)</a:t>
            </a:r>
            <a:endParaRPr lang="zh-CN" altLang="en-US" sz="1600" dirty="0">
              <a:solidFill>
                <a:srgbClr val="C00000"/>
              </a:solidFill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5540188" y="4267200"/>
            <a:ext cx="36038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7664823" y="3914790"/>
            <a:ext cx="15135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i="1" dirty="0">
                <a:solidFill>
                  <a:schemeClr val="accent1">
                    <a:lumMod val="75000"/>
                  </a:schemeClr>
                </a:solidFill>
              </a:rPr>
              <a:t>S</a:t>
            </a:r>
            <a:r>
              <a:rPr lang="en-US" altLang="zh-CN" sz="1600" i="1" baseline="-25000" dirty="0">
                <a:solidFill>
                  <a:schemeClr val="accent1">
                    <a:lumMod val="75000"/>
                  </a:schemeClr>
                </a:solidFill>
              </a:rPr>
              <a:t>α</a:t>
            </a:r>
            <a:r>
              <a:rPr lang="en-US" altLang="zh-CN" sz="1600" dirty="0">
                <a:solidFill>
                  <a:schemeClr val="accent1">
                    <a:lumMod val="75000"/>
                  </a:schemeClr>
                </a:solidFill>
              </a:rPr>
              <a:t> = 2691.7(5)</a:t>
            </a:r>
            <a:endParaRPr lang="zh-CN" alt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3"/>
          <a:srcRect l="73470" b="82191"/>
          <a:stretch/>
        </p:blipFill>
        <p:spPr>
          <a:xfrm>
            <a:off x="8085183" y="2101306"/>
            <a:ext cx="997195" cy="519898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7346052" y="1539316"/>
            <a:ext cx="18197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/>
              <a:t>S</a:t>
            </a:r>
            <a:r>
              <a:rPr lang="en-US" sz="1600" i="1" baseline="-25000" dirty="0"/>
              <a:t>p</a:t>
            </a:r>
            <a:r>
              <a:rPr lang="en-US" sz="1600" dirty="0"/>
              <a:t> = 40(70)</a:t>
            </a:r>
          </a:p>
          <a:p>
            <a:r>
              <a:rPr lang="en-US" sz="1600" i="1" dirty="0"/>
              <a:t>Q</a:t>
            </a:r>
            <a:r>
              <a:rPr lang="en-US" sz="1600" baseline="-25000" dirty="0"/>
              <a:t>EC</a:t>
            </a:r>
            <a:r>
              <a:rPr lang="en-US" sz="1600" dirty="0"/>
              <a:t> = 14580(200)</a:t>
            </a:r>
          </a:p>
        </p:txBody>
      </p:sp>
      <p:cxnSp>
        <p:nvCxnSpPr>
          <p:cNvPr id="25" name="直接连接符 24"/>
          <p:cNvCxnSpPr/>
          <p:nvPr/>
        </p:nvCxnSpPr>
        <p:spPr>
          <a:xfrm>
            <a:off x="4249279" y="3352800"/>
            <a:ext cx="856121" cy="0"/>
          </a:xfrm>
          <a:prstGeom prst="line">
            <a:avLst/>
          </a:prstGeom>
          <a:ln w="254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文本框 25"/>
          <p:cNvSpPr txBox="1"/>
          <p:nvPr/>
        </p:nvSpPr>
        <p:spPr>
          <a:xfrm>
            <a:off x="4408508" y="3379266"/>
            <a:ext cx="5966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aseline="30000" dirty="0"/>
              <a:t>59</a:t>
            </a:r>
            <a:r>
              <a:rPr lang="en-US" altLang="zh-CN" sz="1600" dirty="0"/>
              <a:t>Cu</a:t>
            </a:r>
            <a:endParaRPr lang="en-US" sz="1600" dirty="0"/>
          </a:p>
        </p:txBody>
      </p:sp>
      <p:sp>
        <p:nvSpPr>
          <p:cNvPr id="27" name="文本框 26"/>
          <p:cNvSpPr txBox="1"/>
          <p:nvPr/>
        </p:nvSpPr>
        <p:spPr>
          <a:xfrm>
            <a:off x="4194793" y="3048000"/>
            <a:ext cx="5004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3/2</a:t>
            </a:r>
            <a:r>
              <a:rPr lang="en-US" sz="1400" baseline="30000" dirty="0"/>
              <a:t>–</a:t>
            </a:r>
          </a:p>
        </p:txBody>
      </p:sp>
      <p:cxnSp>
        <p:nvCxnSpPr>
          <p:cNvPr id="31" name="直接箭头连接符 30"/>
          <p:cNvCxnSpPr/>
          <p:nvPr/>
        </p:nvCxnSpPr>
        <p:spPr>
          <a:xfrm flipH="1">
            <a:off x="5105400" y="3092349"/>
            <a:ext cx="416859" cy="26045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/>
          <p:nvPr/>
        </p:nvCxnSpPr>
        <p:spPr>
          <a:xfrm flipH="1">
            <a:off x="7688948" y="2540139"/>
            <a:ext cx="416859" cy="260451"/>
          </a:xfrm>
          <a:prstGeom prst="straightConnector1">
            <a:avLst/>
          </a:prstGeom>
          <a:ln w="19050">
            <a:solidFill>
              <a:srgbClr val="00FF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/>
          <p:nvPr/>
        </p:nvCxnSpPr>
        <p:spPr>
          <a:xfrm flipH="1">
            <a:off x="7689239" y="2286000"/>
            <a:ext cx="416859" cy="260451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8113059" y="2277597"/>
            <a:ext cx="0" cy="268854"/>
          </a:xfrm>
          <a:prstGeom prst="line">
            <a:avLst/>
          </a:prstGeom>
          <a:ln w="19050">
            <a:solidFill>
              <a:srgbClr val="00FF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3992380" y="4381881"/>
            <a:ext cx="856121" cy="0"/>
          </a:xfrm>
          <a:prstGeom prst="line">
            <a:avLst/>
          </a:prstGeom>
          <a:ln w="254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文本框 27"/>
          <p:cNvSpPr txBox="1"/>
          <p:nvPr/>
        </p:nvSpPr>
        <p:spPr>
          <a:xfrm>
            <a:off x="4151609" y="4408347"/>
            <a:ext cx="5277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aseline="30000" dirty="0"/>
              <a:t>56</a:t>
            </a:r>
            <a:r>
              <a:rPr lang="en-US" altLang="zh-CN" sz="1600" dirty="0"/>
              <a:t>Ni</a:t>
            </a:r>
            <a:endParaRPr lang="en-US" sz="1600" dirty="0"/>
          </a:p>
        </p:txBody>
      </p:sp>
      <p:sp>
        <p:nvSpPr>
          <p:cNvPr id="29" name="文本框 28"/>
          <p:cNvSpPr txBox="1"/>
          <p:nvPr/>
        </p:nvSpPr>
        <p:spPr>
          <a:xfrm>
            <a:off x="3937894" y="4077081"/>
            <a:ext cx="351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0</a:t>
            </a:r>
            <a:r>
              <a:rPr lang="en-US" sz="1400" baseline="30000" dirty="0"/>
              <a:t>+</a:t>
            </a:r>
          </a:p>
        </p:txBody>
      </p:sp>
      <p:cxnSp>
        <p:nvCxnSpPr>
          <p:cNvPr id="30" name="直接箭头连接符 29"/>
          <p:cNvCxnSpPr/>
          <p:nvPr/>
        </p:nvCxnSpPr>
        <p:spPr>
          <a:xfrm flipH="1">
            <a:off x="4848501" y="4121430"/>
            <a:ext cx="416859" cy="260451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82405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/>
          <a:srcRect r="26658"/>
          <a:stretch/>
        </p:blipFill>
        <p:spPr>
          <a:xfrm>
            <a:off x="5486400" y="2791453"/>
            <a:ext cx="2626659" cy="2781711"/>
          </a:xfrm>
          <a:prstGeom prst="rect">
            <a:avLst/>
          </a:prstGeom>
        </p:spPr>
      </p:pic>
      <p:sp>
        <p:nvSpPr>
          <p:cNvPr id="12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first measurement of decay properties of </a:t>
            </a:r>
            <a:r>
              <a:rPr lang="en-US" baseline="30000" dirty="0"/>
              <a:t>60</a:t>
            </a:r>
            <a:r>
              <a:rPr lang="en-US" dirty="0"/>
              <a:t>Ga.</a:t>
            </a:r>
          </a:p>
          <a:p>
            <a:pPr marL="180178" lvl="1" indent="-180178">
              <a:spcBef>
                <a:spcPts val="1206"/>
              </a:spcBef>
              <a:buFont typeface="Wingdings" pitchFamily="2" charset="2"/>
              <a:buChar char="§"/>
            </a:pPr>
            <a:r>
              <a:rPr lang="en-US" altLang="zh-CN" sz="1600" dirty="0">
                <a:solidFill>
                  <a:schemeClr val="accent3"/>
                </a:solidFill>
                <a:latin typeface="Arial" pitchFamily="34" charset="0"/>
                <a:ea typeface="ＭＳ Ｐゴシック"/>
              </a:rPr>
              <a:t>C. </a:t>
            </a:r>
            <a:r>
              <a:rPr lang="en-US" altLang="zh-CN" sz="1600" dirty="0" err="1">
                <a:solidFill>
                  <a:schemeClr val="accent3"/>
                </a:solidFill>
                <a:latin typeface="Arial" pitchFamily="34" charset="0"/>
                <a:ea typeface="ＭＳ Ｐゴシック"/>
              </a:rPr>
              <a:t>Mazzocchi</a:t>
            </a:r>
            <a:r>
              <a:rPr lang="en-US" altLang="zh-CN" sz="1600" dirty="0">
                <a:solidFill>
                  <a:schemeClr val="accent3"/>
                </a:solidFill>
                <a:latin typeface="Arial" pitchFamily="34" charset="0"/>
                <a:ea typeface="ＭＳ Ｐゴシック"/>
              </a:rPr>
              <a:t> </a:t>
            </a:r>
            <a:r>
              <a:rPr lang="en-US" altLang="zh-CN" sz="1600" i="1" dirty="0">
                <a:solidFill>
                  <a:schemeClr val="accent3"/>
                </a:solidFill>
                <a:latin typeface="Arial" pitchFamily="34" charset="0"/>
                <a:ea typeface="ＭＳ Ｐゴシック"/>
              </a:rPr>
              <a:t>et al</a:t>
            </a:r>
            <a:r>
              <a:rPr lang="en-US" altLang="zh-CN" sz="1600" dirty="0">
                <a:solidFill>
                  <a:schemeClr val="accent3"/>
                </a:solidFill>
                <a:latin typeface="Arial" pitchFamily="34" charset="0"/>
                <a:ea typeface="ＭＳ Ｐゴシック"/>
              </a:rPr>
              <a:t>., Eur. Phys. J. A 12, 269 (2001).</a:t>
            </a:r>
            <a:endParaRPr lang="en-US" sz="1600" dirty="0">
              <a:solidFill>
                <a:schemeClr val="accent3"/>
              </a:solidFill>
              <a:latin typeface="Arial" pitchFamily="34" charset="0"/>
              <a:ea typeface="ＭＳ Ｐゴシック"/>
            </a:endParaRPr>
          </a:p>
          <a:p>
            <a:pPr lvl="1"/>
            <a:r>
              <a:rPr lang="en-US" baseline="30000" dirty="0"/>
              <a:t>60</a:t>
            </a:r>
            <a:r>
              <a:rPr lang="en-US" dirty="0"/>
              <a:t>Ga beam intensity of 1.8 pps (</a:t>
            </a:r>
            <a:r>
              <a:rPr lang="en-US" altLang="zh-CN" dirty="0"/>
              <a:t>insufficient</a:t>
            </a:r>
            <a:r>
              <a:rPr lang="en-US" dirty="0"/>
              <a:t>).</a:t>
            </a:r>
          </a:p>
          <a:p>
            <a:pPr lvl="1"/>
            <a:r>
              <a:rPr lang="en-US" altLang="zh-CN" dirty="0"/>
              <a:t>The </a:t>
            </a:r>
            <a:r>
              <a:rPr lang="en-US" altLang="zh-CN" baseline="30000" dirty="0"/>
              <a:t>60</a:t>
            </a:r>
            <a:r>
              <a:rPr lang="en-US" altLang="zh-CN" dirty="0"/>
              <a:t>Zn particle-unbound states were unidentified.</a:t>
            </a:r>
          </a:p>
          <a:p>
            <a:pPr marL="211709" lvl="1" indent="0">
              <a:buNone/>
            </a:pPr>
            <a:br>
              <a:rPr lang="en-US" dirty="0"/>
            </a:br>
            <a:br>
              <a:rPr lang="en-US" dirty="0"/>
            </a:br>
            <a:endParaRPr lang="en-US" kern="1200" dirty="0"/>
          </a:p>
        </p:txBody>
      </p:sp>
      <p:sp>
        <p:nvSpPr>
          <p:cNvPr id="1024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i="1" dirty="0">
                <a:latin typeface="Arial" pitchFamily="34" charset="0"/>
                <a:ea typeface="ＭＳ Ｐゴシック"/>
              </a:rPr>
              <a:t>β</a:t>
            </a:r>
            <a:r>
              <a:rPr lang="en-US" altLang="zh-CN" i="1" baseline="30000" dirty="0">
                <a:latin typeface="Arial" pitchFamily="34" charset="0"/>
                <a:ea typeface="ＭＳ Ｐゴシック"/>
              </a:rPr>
              <a:t>+</a:t>
            </a:r>
            <a:r>
              <a:rPr lang="en-US" altLang="zh-CN" dirty="0">
                <a:latin typeface="Arial" pitchFamily="34" charset="0"/>
                <a:ea typeface="ＭＳ Ｐゴシック"/>
              </a:rPr>
              <a:t> decay and electron capture of </a:t>
            </a:r>
            <a:r>
              <a:rPr lang="en-US" altLang="zh-CN" baseline="30000" dirty="0">
                <a:latin typeface="Arial" pitchFamily="34" charset="0"/>
                <a:ea typeface="ＭＳ Ｐゴシック"/>
              </a:rPr>
              <a:t>60</a:t>
            </a:r>
            <a:r>
              <a:rPr lang="en-US" altLang="zh-CN" dirty="0">
                <a:latin typeface="Arial" pitchFamily="34" charset="0"/>
                <a:ea typeface="ＭＳ Ｐゴシック"/>
              </a:rPr>
              <a:t>Ga</a:t>
            </a:r>
            <a:endParaRPr lang="en-US" dirty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/>
              <a:t>Lijie</a:t>
            </a:r>
            <a:r>
              <a:rPr lang="en-US" dirty="0"/>
              <a:t> Sun, JINA-CEE Frontiers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en-US"/>
              <a:t>, Slide </a:t>
            </a:r>
            <a:fld id="{1D2CDB64-C772-4C10-8066-C769534B205C}" type="slidenum">
              <a:rPr lang="en-US" smtClean="0"/>
              <a:pPr algn="l"/>
              <a:t>11</a:t>
            </a:fld>
            <a:endParaRPr lang="en-US" dirty="0"/>
          </a:p>
        </p:txBody>
      </p:sp>
      <p:sp>
        <p:nvSpPr>
          <p:cNvPr id="3" name="矩形 2"/>
          <p:cNvSpPr/>
          <p:nvPr/>
        </p:nvSpPr>
        <p:spPr>
          <a:xfrm>
            <a:off x="5610009" y="5638800"/>
            <a:ext cx="2595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Decay scheme of </a:t>
            </a:r>
            <a:r>
              <a:rPr lang="en-US" baseline="30000" dirty="0"/>
              <a:t>60</a:t>
            </a:r>
            <a:r>
              <a:rPr lang="en-US" dirty="0"/>
              <a:t>Ga</a:t>
            </a:r>
          </a:p>
        </p:txBody>
      </p:sp>
      <p:cxnSp>
        <p:nvCxnSpPr>
          <p:cNvPr id="10" name="直接连接符 9"/>
          <p:cNvCxnSpPr/>
          <p:nvPr/>
        </p:nvCxnSpPr>
        <p:spPr>
          <a:xfrm>
            <a:off x="5522259" y="3352800"/>
            <a:ext cx="362287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7661930" y="3014246"/>
            <a:ext cx="15103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i="1" dirty="0">
                <a:solidFill>
                  <a:srgbClr val="C00000"/>
                </a:solidFill>
              </a:rPr>
              <a:t>S</a:t>
            </a:r>
            <a:r>
              <a:rPr lang="en-US" altLang="zh-CN" sz="1600" i="1" baseline="-25000" dirty="0">
                <a:solidFill>
                  <a:srgbClr val="C00000"/>
                </a:solidFill>
              </a:rPr>
              <a:t>p</a:t>
            </a:r>
            <a:r>
              <a:rPr lang="en-US" altLang="zh-CN" sz="1600" i="1" dirty="0">
                <a:solidFill>
                  <a:srgbClr val="C00000"/>
                </a:solidFill>
              </a:rPr>
              <a:t> </a:t>
            </a:r>
            <a:r>
              <a:rPr lang="en-US" altLang="zh-CN" sz="1600" dirty="0">
                <a:solidFill>
                  <a:srgbClr val="C00000"/>
                </a:solidFill>
              </a:rPr>
              <a:t>= 5105.0(4)</a:t>
            </a:r>
            <a:endParaRPr lang="zh-CN" altLang="en-US" sz="1600" dirty="0">
              <a:solidFill>
                <a:srgbClr val="C00000"/>
              </a:solidFill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5540188" y="4267200"/>
            <a:ext cx="36038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7664823" y="3914790"/>
            <a:ext cx="15135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i="1" dirty="0">
                <a:solidFill>
                  <a:schemeClr val="accent1">
                    <a:lumMod val="75000"/>
                  </a:schemeClr>
                </a:solidFill>
              </a:rPr>
              <a:t>S</a:t>
            </a:r>
            <a:r>
              <a:rPr lang="en-US" altLang="zh-CN" sz="1600" i="1" baseline="-25000" dirty="0">
                <a:solidFill>
                  <a:schemeClr val="accent1">
                    <a:lumMod val="75000"/>
                  </a:schemeClr>
                </a:solidFill>
              </a:rPr>
              <a:t>α</a:t>
            </a:r>
            <a:r>
              <a:rPr lang="en-US" altLang="zh-CN" sz="1600" dirty="0">
                <a:solidFill>
                  <a:schemeClr val="accent1">
                    <a:lumMod val="75000"/>
                  </a:schemeClr>
                </a:solidFill>
              </a:rPr>
              <a:t> = 2691.7(5)</a:t>
            </a:r>
            <a:endParaRPr lang="zh-CN" alt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3"/>
          <a:srcRect l="73470" b="82191"/>
          <a:stretch/>
        </p:blipFill>
        <p:spPr>
          <a:xfrm>
            <a:off x="8085183" y="2101306"/>
            <a:ext cx="997195" cy="519898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7346052" y="1539316"/>
            <a:ext cx="18197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/>
              <a:t>S</a:t>
            </a:r>
            <a:r>
              <a:rPr lang="en-US" sz="1600" i="1" baseline="-25000" dirty="0"/>
              <a:t>p</a:t>
            </a:r>
            <a:r>
              <a:rPr lang="en-US" sz="1600" dirty="0"/>
              <a:t> = 40(70)</a:t>
            </a:r>
          </a:p>
          <a:p>
            <a:r>
              <a:rPr lang="en-US" sz="1600" i="1" dirty="0"/>
              <a:t>Q</a:t>
            </a:r>
            <a:r>
              <a:rPr lang="en-US" sz="1600" baseline="-25000" dirty="0"/>
              <a:t>EC</a:t>
            </a:r>
            <a:r>
              <a:rPr lang="en-US" sz="1600" dirty="0"/>
              <a:t> = 14580(200)</a:t>
            </a:r>
          </a:p>
        </p:txBody>
      </p:sp>
      <p:cxnSp>
        <p:nvCxnSpPr>
          <p:cNvPr id="25" name="直接连接符 24"/>
          <p:cNvCxnSpPr/>
          <p:nvPr/>
        </p:nvCxnSpPr>
        <p:spPr>
          <a:xfrm>
            <a:off x="4249279" y="3352800"/>
            <a:ext cx="856121" cy="0"/>
          </a:xfrm>
          <a:prstGeom prst="line">
            <a:avLst/>
          </a:prstGeom>
          <a:ln w="254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文本框 25"/>
          <p:cNvSpPr txBox="1"/>
          <p:nvPr/>
        </p:nvSpPr>
        <p:spPr>
          <a:xfrm>
            <a:off x="4408508" y="3379266"/>
            <a:ext cx="5966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aseline="30000" dirty="0"/>
              <a:t>59</a:t>
            </a:r>
            <a:r>
              <a:rPr lang="en-US" altLang="zh-CN" sz="1600" dirty="0"/>
              <a:t>Cu</a:t>
            </a:r>
            <a:endParaRPr lang="en-US" sz="1600" dirty="0"/>
          </a:p>
        </p:txBody>
      </p:sp>
      <p:sp>
        <p:nvSpPr>
          <p:cNvPr id="27" name="文本框 26"/>
          <p:cNvSpPr txBox="1"/>
          <p:nvPr/>
        </p:nvSpPr>
        <p:spPr>
          <a:xfrm>
            <a:off x="4194793" y="3048000"/>
            <a:ext cx="5004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3/2</a:t>
            </a:r>
            <a:r>
              <a:rPr lang="en-US" sz="1400" baseline="30000" dirty="0"/>
              <a:t>–</a:t>
            </a:r>
          </a:p>
        </p:txBody>
      </p:sp>
      <p:cxnSp>
        <p:nvCxnSpPr>
          <p:cNvPr id="31" name="直接箭头连接符 30"/>
          <p:cNvCxnSpPr/>
          <p:nvPr/>
        </p:nvCxnSpPr>
        <p:spPr>
          <a:xfrm flipH="1">
            <a:off x="5105400" y="3092349"/>
            <a:ext cx="416859" cy="26045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/>
          <p:nvPr/>
        </p:nvCxnSpPr>
        <p:spPr>
          <a:xfrm flipH="1">
            <a:off x="7688948" y="2540139"/>
            <a:ext cx="416859" cy="260451"/>
          </a:xfrm>
          <a:prstGeom prst="straightConnector1">
            <a:avLst/>
          </a:prstGeom>
          <a:ln w="19050">
            <a:solidFill>
              <a:srgbClr val="00FF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/>
          <p:nvPr/>
        </p:nvCxnSpPr>
        <p:spPr>
          <a:xfrm flipH="1">
            <a:off x="7689239" y="2286000"/>
            <a:ext cx="416859" cy="260451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8113059" y="2277597"/>
            <a:ext cx="0" cy="268854"/>
          </a:xfrm>
          <a:prstGeom prst="line">
            <a:avLst/>
          </a:prstGeom>
          <a:ln w="19050">
            <a:solidFill>
              <a:srgbClr val="00FF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3992380" y="4381881"/>
            <a:ext cx="856121" cy="0"/>
          </a:xfrm>
          <a:prstGeom prst="line">
            <a:avLst/>
          </a:prstGeom>
          <a:ln w="254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文本框 27"/>
          <p:cNvSpPr txBox="1"/>
          <p:nvPr/>
        </p:nvSpPr>
        <p:spPr>
          <a:xfrm>
            <a:off x="4151609" y="4408347"/>
            <a:ext cx="5277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aseline="30000" dirty="0"/>
              <a:t>56</a:t>
            </a:r>
            <a:r>
              <a:rPr lang="en-US" altLang="zh-CN" sz="1600" dirty="0"/>
              <a:t>Ni</a:t>
            </a:r>
            <a:endParaRPr lang="en-US" sz="1600" dirty="0"/>
          </a:p>
        </p:txBody>
      </p:sp>
      <p:sp>
        <p:nvSpPr>
          <p:cNvPr id="29" name="文本框 28"/>
          <p:cNvSpPr txBox="1"/>
          <p:nvPr/>
        </p:nvSpPr>
        <p:spPr>
          <a:xfrm>
            <a:off x="3937894" y="4077081"/>
            <a:ext cx="351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0</a:t>
            </a:r>
            <a:r>
              <a:rPr lang="en-US" sz="1400" baseline="30000" dirty="0"/>
              <a:t>+</a:t>
            </a:r>
          </a:p>
        </p:txBody>
      </p:sp>
      <p:cxnSp>
        <p:nvCxnSpPr>
          <p:cNvPr id="30" name="直接箭头连接符 29"/>
          <p:cNvCxnSpPr/>
          <p:nvPr/>
        </p:nvCxnSpPr>
        <p:spPr>
          <a:xfrm flipH="1">
            <a:off x="4848501" y="4121430"/>
            <a:ext cx="416859" cy="260451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04255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/>
          <a:srcRect r="26658"/>
          <a:stretch/>
        </p:blipFill>
        <p:spPr>
          <a:xfrm>
            <a:off x="5486400" y="2791453"/>
            <a:ext cx="2626659" cy="2781711"/>
          </a:xfrm>
          <a:prstGeom prst="rect">
            <a:avLst/>
          </a:prstGeom>
        </p:spPr>
      </p:pic>
      <p:sp>
        <p:nvSpPr>
          <p:cNvPr id="12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first measurement of decay properties of </a:t>
            </a:r>
            <a:r>
              <a:rPr lang="en-US" baseline="30000" dirty="0"/>
              <a:t>60</a:t>
            </a:r>
            <a:r>
              <a:rPr lang="en-US" dirty="0"/>
              <a:t>Ga.</a:t>
            </a:r>
          </a:p>
          <a:p>
            <a:pPr marL="180178" lvl="1" indent="-180178">
              <a:spcBef>
                <a:spcPts val="1206"/>
              </a:spcBef>
              <a:buFont typeface="Wingdings" pitchFamily="2" charset="2"/>
              <a:buChar char="§"/>
            </a:pPr>
            <a:r>
              <a:rPr lang="en-US" altLang="zh-CN" sz="1600" dirty="0">
                <a:solidFill>
                  <a:schemeClr val="accent3"/>
                </a:solidFill>
                <a:latin typeface="Arial" pitchFamily="34" charset="0"/>
                <a:ea typeface="ＭＳ Ｐゴシック"/>
              </a:rPr>
              <a:t>C. </a:t>
            </a:r>
            <a:r>
              <a:rPr lang="en-US" altLang="zh-CN" sz="1600" dirty="0" err="1">
                <a:solidFill>
                  <a:schemeClr val="accent3"/>
                </a:solidFill>
                <a:latin typeface="Arial" pitchFamily="34" charset="0"/>
                <a:ea typeface="ＭＳ Ｐゴシック"/>
              </a:rPr>
              <a:t>Mazzocchi</a:t>
            </a:r>
            <a:r>
              <a:rPr lang="en-US" altLang="zh-CN" sz="1600" dirty="0">
                <a:solidFill>
                  <a:schemeClr val="accent3"/>
                </a:solidFill>
                <a:latin typeface="Arial" pitchFamily="34" charset="0"/>
                <a:ea typeface="ＭＳ Ｐゴシック"/>
              </a:rPr>
              <a:t> </a:t>
            </a:r>
            <a:r>
              <a:rPr lang="en-US" altLang="zh-CN" sz="1600" i="1" dirty="0">
                <a:solidFill>
                  <a:schemeClr val="accent3"/>
                </a:solidFill>
                <a:latin typeface="Arial" pitchFamily="34" charset="0"/>
                <a:ea typeface="ＭＳ Ｐゴシック"/>
              </a:rPr>
              <a:t>et al</a:t>
            </a:r>
            <a:r>
              <a:rPr lang="en-US" altLang="zh-CN" sz="1600" dirty="0">
                <a:solidFill>
                  <a:schemeClr val="accent3"/>
                </a:solidFill>
                <a:latin typeface="Arial" pitchFamily="34" charset="0"/>
                <a:ea typeface="ＭＳ Ｐゴシック"/>
              </a:rPr>
              <a:t>., Eur. Phys. J. A 12, 269 (2001).</a:t>
            </a:r>
            <a:endParaRPr lang="en-US" sz="1600" dirty="0">
              <a:solidFill>
                <a:schemeClr val="accent3"/>
              </a:solidFill>
              <a:latin typeface="Arial" pitchFamily="34" charset="0"/>
              <a:ea typeface="ＭＳ Ｐゴシック"/>
            </a:endParaRPr>
          </a:p>
          <a:p>
            <a:pPr lvl="1"/>
            <a:r>
              <a:rPr lang="en-US" baseline="30000" dirty="0"/>
              <a:t>60</a:t>
            </a:r>
            <a:r>
              <a:rPr lang="en-US" dirty="0"/>
              <a:t>Ga beam intensity of 1.8 pps (</a:t>
            </a:r>
            <a:r>
              <a:rPr lang="en-US" altLang="zh-CN" dirty="0"/>
              <a:t>insufficient</a:t>
            </a:r>
            <a:r>
              <a:rPr lang="en-US" dirty="0"/>
              <a:t>).</a:t>
            </a:r>
          </a:p>
          <a:p>
            <a:pPr lvl="1"/>
            <a:r>
              <a:rPr lang="en-US" dirty="0"/>
              <a:t>The </a:t>
            </a:r>
            <a:r>
              <a:rPr lang="en-US" baseline="30000" dirty="0"/>
              <a:t>60</a:t>
            </a:r>
            <a:r>
              <a:rPr lang="en-US" dirty="0"/>
              <a:t>Zn particle-unbound states were unidentified.</a:t>
            </a:r>
          </a:p>
          <a:p>
            <a:pPr marL="211709" lvl="1" indent="0">
              <a:buNone/>
            </a:pPr>
            <a:br>
              <a:rPr lang="en-US" dirty="0"/>
            </a:br>
            <a:br>
              <a:rPr lang="en-US" dirty="0"/>
            </a:br>
            <a:endParaRPr lang="en-US" kern="1200" dirty="0"/>
          </a:p>
        </p:txBody>
      </p:sp>
      <p:sp>
        <p:nvSpPr>
          <p:cNvPr id="1024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i="1" dirty="0">
                <a:latin typeface="Arial" pitchFamily="34" charset="0"/>
                <a:ea typeface="ＭＳ Ｐゴシック"/>
              </a:rPr>
              <a:t>β</a:t>
            </a:r>
            <a:r>
              <a:rPr lang="en-US" altLang="zh-CN" i="1" baseline="30000" dirty="0">
                <a:latin typeface="Arial" pitchFamily="34" charset="0"/>
                <a:ea typeface="ＭＳ Ｐゴシック"/>
              </a:rPr>
              <a:t>+</a:t>
            </a:r>
            <a:r>
              <a:rPr lang="en-US" altLang="zh-CN" dirty="0">
                <a:latin typeface="Arial" pitchFamily="34" charset="0"/>
                <a:ea typeface="ＭＳ Ｐゴシック"/>
              </a:rPr>
              <a:t> decay and electron capture of </a:t>
            </a:r>
            <a:r>
              <a:rPr lang="en-US" altLang="zh-CN" baseline="30000" dirty="0">
                <a:latin typeface="Arial" pitchFamily="34" charset="0"/>
                <a:ea typeface="ＭＳ Ｐゴシック"/>
              </a:rPr>
              <a:t>60</a:t>
            </a:r>
            <a:r>
              <a:rPr lang="en-US" altLang="zh-CN" dirty="0">
                <a:latin typeface="Arial" pitchFamily="34" charset="0"/>
                <a:ea typeface="ＭＳ Ｐゴシック"/>
              </a:rPr>
              <a:t>Ga</a:t>
            </a:r>
            <a:endParaRPr lang="en-US" dirty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/>
              <a:t>Lijie</a:t>
            </a:r>
            <a:r>
              <a:rPr lang="en-US" dirty="0"/>
              <a:t> Sun, JINA-CEE Frontiers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en-US"/>
              <a:t>, Slide </a:t>
            </a:r>
            <a:fld id="{1D2CDB64-C772-4C10-8066-C769534B205C}" type="slidenum">
              <a:rPr lang="en-US" smtClean="0"/>
              <a:pPr algn="l"/>
              <a:t>12</a:t>
            </a:fld>
            <a:endParaRPr lang="en-US" dirty="0"/>
          </a:p>
        </p:txBody>
      </p:sp>
      <p:sp>
        <p:nvSpPr>
          <p:cNvPr id="3" name="矩形 2"/>
          <p:cNvSpPr/>
          <p:nvPr/>
        </p:nvSpPr>
        <p:spPr>
          <a:xfrm>
            <a:off x="5610009" y="5638800"/>
            <a:ext cx="2595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Decay scheme of </a:t>
            </a:r>
            <a:r>
              <a:rPr lang="en-US" baseline="30000" dirty="0"/>
              <a:t>60</a:t>
            </a:r>
            <a:r>
              <a:rPr lang="en-US" dirty="0"/>
              <a:t>Ga</a:t>
            </a:r>
          </a:p>
        </p:txBody>
      </p:sp>
      <p:cxnSp>
        <p:nvCxnSpPr>
          <p:cNvPr id="10" name="直接连接符 9"/>
          <p:cNvCxnSpPr/>
          <p:nvPr/>
        </p:nvCxnSpPr>
        <p:spPr>
          <a:xfrm>
            <a:off x="5522259" y="3352800"/>
            <a:ext cx="362287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7661930" y="3014246"/>
            <a:ext cx="15103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i="1" dirty="0">
                <a:solidFill>
                  <a:srgbClr val="C00000"/>
                </a:solidFill>
              </a:rPr>
              <a:t>S</a:t>
            </a:r>
            <a:r>
              <a:rPr lang="en-US" altLang="zh-CN" sz="1600" i="1" baseline="-25000" dirty="0">
                <a:solidFill>
                  <a:srgbClr val="C00000"/>
                </a:solidFill>
              </a:rPr>
              <a:t>p</a:t>
            </a:r>
            <a:r>
              <a:rPr lang="en-US" altLang="zh-CN" sz="1600" i="1" dirty="0">
                <a:solidFill>
                  <a:srgbClr val="C00000"/>
                </a:solidFill>
              </a:rPr>
              <a:t> </a:t>
            </a:r>
            <a:r>
              <a:rPr lang="en-US" altLang="zh-CN" sz="1600" dirty="0">
                <a:solidFill>
                  <a:srgbClr val="C00000"/>
                </a:solidFill>
              </a:rPr>
              <a:t>= 5105.0(4)</a:t>
            </a:r>
            <a:endParaRPr lang="zh-CN" altLang="en-US" sz="1600" dirty="0">
              <a:solidFill>
                <a:srgbClr val="C00000"/>
              </a:solidFill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5540188" y="4267200"/>
            <a:ext cx="36038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7664823" y="3914790"/>
            <a:ext cx="15135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i="1" dirty="0">
                <a:solidFill>
                  <a:schemeClr val="accent1">
                    <a:lumMod val="75000"/>
                  </a:schemeClr>
                </a:solidFill>
              </a:rPr>
              <a:t>S</a:t>
            </a:r>
            <a:r>
              <a:rPr lang="en-US" altLang="zh-CN" sz="1600" i="1" baseline="-25000" dirty="0">
                <a:solidFill>
                  <a:schemeClr val="accent1">
                    <a:lumMod val="75000"/>
                  </a:schemeClr>
                </a:solidFill>
              </a:rPr>
              <a:t>α</a:t>
            </a:r>
            <a:r>
              <a:rPr lang="en-US" altLang="zh-CN" sz="1600" dirty="0">
                <a:solidFill>
                  <a:schemeClr val="accent1">
                    <a:lumMod val="75000"/>
                  </a:schemeClr>
                </a:solidFill>
              </a:rPr>
              <a:t> = 2691.7(5)</a:t>
            </a:r>
            <a:endParaRPr lang="zh-CN" alt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3"/>
          <a:srcRect l="73470" b="82191"/>
          <a:stretch/>
        </p:blipFill>
        <p:spPr>
          <a:xfrm>
            <a:off x="8085183" y="2101306"/>
            <a:ext cx="997195" cy="519898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7346052" y="1539316"/>
            <a:ext cx="18197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/>
              <a:t>S</a:t>
            </a:r>
            <a:r>
              <a:rPr lang="en-US" sz="1600" i="1" baseline="-25000" dirty="0"/>
              <a:t>p</a:t>
            </a:r>
            <a:r>
              <a:rPr lang="en-US" sz="1600" dirty="0"/>
              <a:t> = 40(70)</a:t>
            </a:r>
          </a:p>
          <a:p>
            <a:r>
              <a:rPr lang="en-US" sz="1600" i="1" dirty="0"/>
              <a:t>Q</a:t>
            </a:r>
            <a:r>
              <a:rPr lang="en-US" sz="1600" baseline="-25000" dirty="0"/>
              <a:t>EC</a:t>
            </a:r>
            <a:r>
              <a:rPr lang="en-US" sz="1600" dirty="0"/>
              <a:t> = 14580(200)</a:t>
            </a:r>
          </a:p>
        </p:txBody>
      </p:sp>
      <p:cxnSp>
        <p:nvCxnSpPr>
          <p:cNvPr id="25" name="直接连接符 24"/>
          <p:cNvCxnSpPr/>
          <p:nvPr/>
        </p:nvCxnSpPr>
        <p:spPr>
          <a:xfrm>
            <a:off x="4249279" y="3352800"/>
            <a:ext cx="856121" cy="0"/>
          </a:xfrm>
          <a:prstGeom prst="line">
            <a:avLst/>
          </a:prstGeom>
          <a:ln w="254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文本框 25"/>
          <p:cNvSpPr txBox="1"/>
          <p:nvPr/>
        </p:nvSpPr>
        <p:spPr>
          <a:xfrm>
            <a:off x="4408508" y="3379266"/>
            <a:ext cx="5966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aseline="30000" dirty="0"/>
              <a:t>59</a:t>
            </a:r>
            <a:r>
              <a:rPr lang="en-US" altLang="zh-CN" sz="1600" dirty="0"/>
              <a:t>Cu</a:t>
            </a:r>
            <a:endParaRPr lang="en-US" sz="1600" dirty="0"/>
          </a:p>
        </p:txBody>
      </p:sp>
      <p:sp>
        <p:nvSpPr>
          <p:cNvPr id="27" name="文本框 26"/>
          <p:cNvSpPr txBox="1"/>
          <p:nvPr/>
        </p:nvSpPr>
        <p:spPr>
          <a:xfrm>
            <a:off x="4194793" y="3048000"/>
            <a:ext cx="5004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3/2</a:t>
            </a:r>
            <a:r>
              <a:rPr lang="en-US" sz="1400" baseline="30000" dirty="0"/>
              <a:t>–</a:t>
            </a:r>
          </a:p>
        </p:txBody>
      </p:sp>
      <p:cxnSp>
        <p:nvCxnSpPr>
          <p:cNvPr id="31" name="直接箭头连接符 30"/>
          <p:cNvCxnSpPr/>
          <p:nvPr/>
        </p:nvCxnSpPr>
        <p:spPr>
          <a:xfrm flipH="1">
            <a:off x="5105400" y="3092349"/>
            <a:ext cx="416859" cy="26045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/>
          <p:nvPr/>
        </p:nvCxnSpPr>
        <p:spPr>
          <a:xfrm flipH="1">
            <a:off x="7688948" y="2540139"/>
            <a:ext cx="416859" cy="260451"/>
          </a:xfrm>
          <a:prstGeom prst="straightConnector1">
            <a:avLst/>
          </a:prstGeom>
          <a:ln w="19050">
            <a:solidFill>
              <a:srgbClr val="00FF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/>
          <p:nvPr/>
        </p:nvCxnSpPr>
        <p:spPr>
          <a:xfrm flipH="1">
            <a:off x="7689239" y="2286000"/>
            <a:ext cx="416859" cy="260451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8113059" y="2277597"/>
            <a:ext cx="0" cy="268854"/>
          </a:xfrm>
          <a:prstGeom prst="line">
            <a:avLst/>
          </a:prstGeom>
          <a:ln w="19050">
            <a:solidFill>
              <a:srgbClr val="00FF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3992380" y="4381881"/>
            <a:ext cx="856121" cy="0"/>
          </a:xfrm>
          <a:prstGeom prst="line">
            <a:avLst/>
          </a:prstGeom>
          <a:ln w="254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文本框 27"/>
          <p:cNvSpPr txBox="1"/>
          <p:nvPr/>
        </p:nvSpPr>
        <p:spPr>
          <a:xfrm>
            <a:off x="4151609" y="4408347"/>
            <a:ext cx="5277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aseline="30000" dirty="0"/>
              <a:t>56</a:t>
            </a:r>
            <a:r>
              <a:rPr lang="en-US" altLang="zh-CN" sz="1600" dirty="0"/>
              <a:t>Ni</a:t>
            </a:r>
            <a:endParaRPr lang="en-US" sz="1600" dirty="0"/>
          </a:p>
        </p:txBody>
      </p:sp>
      <p:sp>
        <p:nvSpPr>
          <p:cNvPr id="29" name="文本框 28"/>
          <p:cNvSpPr txBox="1"/>
          <p:nvPr/>
        </p:nvSpPr>
        <p:spPr>
          <a:xfrm>
            <a:off x="3937894" y="4077081"/>
            <a:ext cx="351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0</a:t>
            </a:r>
            <a:r>
              <a:rPr lang="en-US" sz="1400" baseline="30000" dirty="0"/>
              <a:t>+</a:t>
            </a:r>
          </a:p>
        </p:txBody>
      </p:sp>
      <p:cxnSp>
        <p:nvCxnSpPr>
          <p:cNvPr id="30" name="直接箭头连接符 29"/>
          <p:cNvCxnSpPr/>
          <p:nvPr/>
        </p:nvCxnSpPr>
        <p:spPr>
          <a:xfrm flipH="1">
            <a:off x="4848501" y="4121430"/>
            <a:ext cx="416859" cy="260451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矩形 8"/>
          <p:cNvSpPr/>
          <p:nvPr/>
        </p:nvSpPr>
        <p:spPr>
          <a:xfrm>
            <a:off x="52869" y="3441177"/>
            <a:ext cx="4479468" cy="2385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lvl="0" indent="-151200" defTabSz="803293">
              <a:lnSpc>
                <a:spcPct val="90000"/>
              </a:lnSpc>
              <a:spcBef>
                <a:spcPts val="2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ea typeface="ヒラギノ角ゴ Pro W3" pitchFamily="-65" charset="-128"/>
                <a:cs typeface="ヒラギノ角ゴ Pro W3" pitchFamily="-65" charset="-128"/>
              </a:rPr>
              <a:t>Branching ratios can be measured in regular </a:t>
            </a:r>
            <a:r>
              <a:rPr lang="en-US" altLang="zh-CN" sz="2000" i="1" dirty="0">
                <a:ea typeface="ヒラギノ角ゴ Pro W3" pitchFamily="-65" charset="-128"/>
                <a:cs typeface="ヒラギノ角ゴ Pro W3" pitchFamily="-65" charset="-128"/>
              </a:rPr>
              <a:t>β</a:t>
            </a:r>
            <a:r>
              <a:rPr lang="en-US" altLang="zh-CN" sz="2000" dirty="0">
                <a:ea typeface="ヒラギノ角ゴ Pro W3" pitchFamily="-65" charset="-128"/>
                <a:cs typeface="ヒラギノ角ゴ Pro W3" pitchFamily="-65" charset="-128"/>
              </a:rPr>
              <a:t> decay studies.</a:t>
            </a:r>
          </a:p>
          <a:p>
            <a:pPr marL="180000" lvl="0" indent="-151200" defTabSz="803293">
              <a:lnSpc>
                <a:spcPct val="90000"/>
              </a:lnSpc>
              <a:spcBef>
                <a:spcPts val="200"/>
              </a:spcBef>
              <a:buSzPct val="100000"/>
              <a:buFont typeface="Arial" panose="020B0604020202020204" pitchFamily="34" charset="0"/>
              <a:buChar char="•"/>
            </a:pPr>
            <a:endParaRPr lang="en-US" sz="2000" dirty="0">
              <a:latin typeface="Arial" charset="0"/>
              <a:ea typeface="ＭＳ Ｐゴシック" charset="-128"/>
              <a:cs typeface="ＭＳ Ｐゴシック"/>
            </a:endParaRPr>
          </a:p>
          <a:p>
            <a:pPr marL="180000" lvl="0" indent="-151200" defTabSz="803293">
              <a:lnSpc>
                <a:spcPct val="90000"/>
              </a:lnSpc>
              <a:spcBef>
                <a:spcPts val="200"/>
              </a:spcBef>
              <a:buSzPct val="100000"/>
              <a:buFont typeface="Arial" panose="020B0604020202020204" pitchFamily="34" charset="0"/>
              <a:buChar char="•"/>
            </a:pPr>
            <a:endParaRPr lang="en-US" sz="2000" dirty="0">
              <a:latin typeface="Arial" charset="0"/>
              <a:ea typeface="ＭＳ Ｐゴシック" charset="-128"/>
              <a:cs typeface="ＭＳ Ｐゴシック"/>
            </a:endParaRPr>
          </a:p>
          <a:p>
            <a:pPr marL="180000" lvl="0" indent="-151200" defTabSz="803293">
              <a:lnSpc>
                <a:spcPct val="90000"/>
              </a:lnSpc>
              <a:spcBef>
                <a:spcPts val="2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Arial" charset="0"/>
                <a:ea typeface="ＭＳ Ｐゴシック" charset="-128"/>
                <a:cs typeface="ＭＳ Ｐゴシック"/>
              </a:rPr>
              <a:t>We aim to obtain both the branching ratio and lifetime for the resonances in one experiment with the PXCT method.</a:t>
            </a:r>
          </a:p>
        </p:txBody>
      </p:sp>
    </p:spTree>
    <p:extLst>
      <p:ext uri="{BB962C8B-B14F-4D97-AF65-F5344CB8AC3E}">
        <p14:creationId xmlns:p14="http://schemas.microsoft.com/office/powerpoint/2010/main" val="15113349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/>
          <a:srcRect r="26658"/>
          <a:stretch/>
        </p:blipFill>
        <p:spPr>
          <a:xfrm>
            <a:off x="5486400" y="2791453"/>
            <a:ext cx="2626659" cy="2781711"/>
          </a:xfrm>
          <a:prstGeom prst="rect">
            <a:avLst/>
          </a:prstGeom>
        </p:spPr>
      </p:pic>
      <p:sp>
        <p:nvSpPr>
          <p:cNvPr id="12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first measurement of decay properties of </a:t>
            </a:r>
            <a:r>
              <a:rPr lang="en-US" baseline="30000" dirty="0"/>
              <a:t>60</a:t>
            </a:r>
            <a:r>
              <a:rPr lang="en-US" dirty="0"/>
              <a:t>Ga.</a:t>
            </a:r>
          </a:p>
          <a:p>
            <a:pPr marL="180178" lvl="1" indent="-180178">
              <a:spcBef>
                <a:spcPts val="1206"/>
              </a:spcBef>
              <a:buFont typeface="Wingdings" pitchFamily="2" charset="2"/>
              <a:buChar char="§"/>
            </a:pPr>
            <a:r>
              <a:rPr lang="en-US" altLang="zh-CN" sz="1600" dirty="0">
                <a:solidFill>
                  <a:schemeClr val="accent3"/>
                </a:solidFill>
                <a:latin typeface="Arial" pitchFamily="34" charset="0"/>
                <a:ea typeface="ＭＳ Ｐゴシック"/>
              </a:rPr>
              <a:t>C. </a:t>
            </a:r>
            <a:r>
              <a:rPr lang="en-US" altLang="zh-CN" sz="1600" dirty="0" err="1">
                <a:solidFill>
                  <a:schemeClr val="accent3"/>
                </a:solidFill>
                <a:latin typeface="Arial" pitchFamily="34" charset="0"/>
                <a:ea typeface="ＭＳ Ｐゴシック"/>
              </a:rPr>
              <a:t>Mazzocchi</a:t>
            </a:r>
            <a:r>
              <a:rPr lang="en-US" altLang="zh-CN" sz="1600" dirty="0">
                <a:solidFill>
                  <a:schemeClr val="accent3"/>
                </a:solidFill>
                <a:latin typeface="Arial" pitchFamily="34" charset="0"/>
                <a:ea typeface="ＭＳ Ｐゴシック"/>
              </a:rPr>
              <a:t> </a:t>
            </a:r>
            <a:r>
              <a:rPr lang="en-US" altLang="zh-CN" sz="1600" i="1" dirty="0">
                <a:solidFill>
                  <a:schemeClr val="accent3"/>
                </a:solidFill>
                <a:latin typeface="Arial" pitchFamily="34" charset="0"/>
                <a:ea typeface="ＭＳ Ｐゴシック"/>
              </a:rPr>
              <a:t>et al</a:t>
            </a:r>
            <a:r>
              <a:rPr lang="en-US" altLang="zh-CN" sz="1600" dirty="0">
                <a:solidFill>
                  <a:schemeClr val="accent3"/>
                </a:solidFill>
                <a:latin typeface="Arial" pitchFamily="34" charset="0"/>
                <a:ea typeface="ＭＳ Ｐゴシック"/>
              </a:rPr>
              <a:t>., Eur. Phys. J. A 12, 269 (2001).</a:t>
            </a:r>
            <a:endParaRPr lang="en-US" sz="1600" dirty="0">
              <a:solidFill>
                <a:schemeClr val="accent3"/>
              </a:solidFill>
              <a:latin typeface="Arial" pitchFamily="34" charset="0"/>
              <a:ea typeface="ＭＳ Ｐゴシック"/>
            </a:endParaRPr>
          </a:p>
          <a:p>
            <a:pPr lvl="1"/>
            <a:r>
              <a:rPr lang="en-US" baseline="30000" dirty="0"/>
              <a:t>60</a:t>
            </a:r>
            <a:r>
              <a:rPr lang="en-US" dirty="0"/>
              <a:t>Ga beam intensity of 1.8 pps (</a:t>
            </a:r>
            <a:r>
              <a:rPr lang="en-US" altLang="zh-CN" dirty="0"/>
              <a:t>insufficient</a:t>
            </a:r>
            <a:r>
              <a:rPr lang="en-US" dirty="0"/>
              <a:t>).</a:t>
            </a:r>
          </a:p>
          <a:p>
            <a:pPr lvl="1"/>
            <a:r>
              <a:rPr lang="en-US" dirty="0"/>
              <a:t>The </a:t>
            </a:r>
            <a:r>
              <a:rPr lang="en-US" baseline="30000" dirty="0"/>
              <a:t>60</a:t>
            </a:r>
            <a:r>
              <a:rPr lang="en-US" dirty="0"/>
              <a:t>Zn particle-unbound states were unidentified.</a:t>
            </a:r>
          </a:p>
          <a:p>
            <a:pPr marL="211709" lvl="1" indent="0">
              <a:buNone/>
            </a:pPr>
            <a:br>
              <a:rPr lang="en-US" dirty="0"/>
            </a:br>
            <a:br>
              <a:rPr lang="en-US" dirty="0"/>
            </a:br>
            <a:endParaRPr lang="en-US" kern="1200" dirty="0"/>
          </a:p>
        </p:txBody>
      </p:sp>
      <p:sp>
        <p:nvSpPr>
          <p:cNvPr id="1024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i="1" dirty="0">
                <a:latin typeface="Arial" pitchFamily="34" charset="0"/>
                <a:ea typeface="ＭＳ Ｐゴシック"/>
              </a:rPr>
              <a:t>β</a:t>
            </a:r>
            <a:r>
              <a:rPr lang="en-US" altLang="zh-CN" i="1" baseline="30000" dirty="0">
                <a:latin typeface="Arial" pitchFamily="34" charset="0"/>
                <a:ea typeface="ＭＳ Ｐゴシック"/>
              </a:rPr>
              <a:t>+</a:t>
            </a:r>
            <a:r>
              <a:rPr lang="en-US" altLang="zh-CN" dirty="0">
                <a:latin typeface="Arial" pitchFamily="34" charset="0"/>
                <a:ea typeface="ＭＳ Ｐゴシック"/>
              </a:rPr>
              <a:t> decay and electron capture of </a:t>
            </a:r>
            <a:r>
              <a:rPr lang="en-US" altLang="zh-CN" baseline="30000" dirty="0">
                <a:latin typeface="Arial" pitchFamily="34" charset="0"/>
                <a:ea typeface="ＭＳ Ｐゴシック"/>
              </a:rPr>
              <a:t>60</a:t>
            </a:r>
            <a:r>
              <a:rPr lang="en-US" altLang="zh-CN" dirty="0">
                <a:latin typeface="Arial" pitchFamily="34" charset="0"/>
                <a:ea typeface="ＭＳ Ｐゴシック"/>
              </a:rPr>
              <a:t>Ga</a:t>
            </a:r>
            <a:endParaRPr lang="en-US" dirty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/>
              <a:t>Lijie</a:t>
            </a:r>
            <a:r>
              <a:rPr lang="en-US" dirty="0"/>
              <a:t> Sun, JINA-CEE Frontiers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en-US"/>
              <a:t>, Slide </a:t>
            </a:r>
            <a:fld id="{1D2CDB64-C772-4C10-8066-C769534B205C}" type="slidenum">
              <a:rPr lang="en-US" smtClean="0"/>
              <a:pPr algn="l"/>
              <a:t>13</a:t>
            </a:fld>
            <a:endParaRPr lang="en-US" dirty="0"/>
          </a:p>
        </p:txBody>
      </p:sp>
      <p:sp>
        <p:nvSpPr>
          <p:cNvPr id="3" name="矩形 2"/>
          <p:cNvSpPr/>
          <p:nvPr/>
        </p:nvSpPr>
        <p:spPr>
          <a:xfrm>
            <a:off x="5610009" y="5638800"/>
            <a:ext cx="2595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Decay scheme of </a:t>
            </a:r>
            <a:r>
              <a:rPr lang="en-US" baseline="30000" dirty="0"/>
              <a:t>60</a:t>
            </a:r>
            <a:r>
              <a:rPr lang="en-US" dirty="0"/>
              <a:t>Ga</a:t>
            </a:r>
          </a:p>
        </p:txBody>
      </p:sp>
      <p:cxnSp>
        <p:nvCxnSpPr>
          <p:cNvPr id="10" name="直接连接符 9"/>
          <p:cNvCxnSpPr/>
          <p:nvPr/>
        </p:nvCxnSpPr>
        <p:spPr>
          <a:xfrm>
            <a:off x="5522259" y="3352800"/>
            <a:ext cx="362287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7661930" y="3014246"/>
            <a:ext cx="15103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i="1" dirty="0">
                <a:solidFill>
                  <a:srgbClr val="C00000"/>
                </a:solidFill>
              </a:rPr>
              <a:t>S</a:t>
            </a:r>
            <a:r>
              <a:rPr lang="en-US" altLang="zh-CN" sz="1600" i="1" baseline="-25000" dirty="0">
                <a:solidFill>
                  <a:srgbClr val="C00000"/>
                </a:solidFill>
              </a:rPr>
              <a:t>p</a:t>
            </a:r>
            <a:r>
              <a:rPr lang="en-US" altLang="zh-CN" sz="1600" i="1" dirty="0">
                <a:solidFill>
                  <a:srgbClr val="C00000"/>
                </a:solidFill>
              </a:rPr>
              <a:t> </a:t>
            </a:r>
            <a:r>
              <a:rPr lang="en-US" altLang="zh-CN" sz="1600" dirty="0">
                <a:solidFill>
                  <a:srgbClr val="C00000"/>
                </a:solidFill>
              </a:rPr>
              <a:t>= 5105.0(4)</a:t>
            </a:r>
            <a:endParaRPr lang="zh-CN" altLang="en-US" sz="1600" dirty="0">
              <a:solidFill>
                <a:srgbClr val="C00000"/>
              </a:solidFill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5540188" y="4267200"/>
            <a:ext cx="36038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7664823" y="3914790"/>
            <a:ext cx="15135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i="1" dirty="0">
                <a:solidFill>
                  <a:schemeClr val="accent1">
                    <a:lumMod val="75000"/>
                  </a:schemeClr>
                </a:solidFill>
              </a:rPr>
              <a:t>S</a:t>
            </a:r>
            <a:r>
              <a:rPr lang="en-US" altLang="zh-CN" sz="1600" i="1" baseline="-25000" dirty="0">
                <a:solidFill>
                  <a:schemeClr val="accent1">
                    <a:lumMod val="75000"/>
                  </a:schemeClr>
                </a:solidFill>
              </a:rPr>
              <a:t>α</a:t>
            </a:r>
            <a:r>
              <a:rPr lang="en-US" altLang="zh-CN" sz="1600" dirty="0">
                <a:solidFill>
                  <a:schemeClr val="accent1">
                    <a:lumMod val="75000"/>
                  </a:schemeClr>
                </a:solidFill>
              </a:rPr>
              <a:t> = 2691.7(5)</a:t>
            </a:r>
            <a:endParaRPr lang="zh-CN" alt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3"/>
          <a:srcRect l="73470" b="82191"/>
          <a:stretch/>
        </p:blipFill>
        <p:spPr>
          <a:xfrm>
            <a:off x="8085183" y="2101306"/>
            <a:ext cx="997195" cy="519898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7346052" y="1539316"/>
            <a:ext cx="18197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/>
              <a:t>S</a:t>
            </a:r>
            <a:r>
              <a:rPr lang="en-US" sz="1600" i="1" baseline="-25000" dirty="0"/>
              <a:t>p</a:t>
            </a:r>
            <a:r>
              <a:rPr lang="en-US" sz="1600" dirty="0"/>
              <a:t> = 40(70)</a:t>
            </a:r>
          </a:p>
          <a:p>
            <a:r>
              <a:rPr lang="en-US" sz="1600" i="1" dirty="0"/>
              <a:t>Q</a:t>
            </a:r>
            <a:r>
              <a:rPr lang="en-US" sz="1600" baseline="-25000" dirty="0"/>
              <a:t>EC</a:t>
            </a:r>
            <a:r>
              <a:rPr lang="en-US" sz="1600" dirty="0"/>
              <a:t> = 14580(200)</a:t>
            </a:r>
          </a:p>
        </p:txBody>
      </p:sp>
      <p:cxnSp>
        <p:nvCxnSpPr>
          <p:cNvPr id="25" name="直接连接符 24"/>
          <p:cNvCxnSpPr/>
          <p:nvPr/>
        </p:nvCxnSpPr>
        <p:spPr>
          <a:xfrm>
            <a:off x="4249279" y="3352800"/>
            <a:ext cx="856121" cy="0"/>
          </a:xfrm>
          <a:prstGeom prst="line">
            <a:avLst/>
          </a:prstGeom>
          <a:ln w="254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文本框 25"/>
          <p:cNvSpPr txBox="1"/>
          <p:nvPr/>
        </p:nvSpPr>
        <p:spPr>
          <a:xfrm>
            <a:off x="4408508" y="3379266"/>
            <a:ext cx="5966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aseline="30000" dirty="0"/>
              <a:t>59</a:t>
            </a:r>
            <a:r>
              <a:rPr lang="en-US" altLang="zh-CN" sz="1600" dirty="0"/>
              <a:t>Cu</a:t>
            </a:r>
            <a:endParaRPr lang="en-US" sz="1600" dirty="0"/>
          </a:p>
        </p:txBody>
      </p:sp>
      <p:sp>
        <p:nvSpPr>
          <p:cNvPr id="27" name="文本框 26"/>
          <p:cNvSpPr txBox="1"/>
          <p:nvPr/>
        </p:nvSpPr>
        <p:spPr>
          <a:xfrm>
            <a:off x="4194793" y="3048000"/>
            <a:ext cx="5004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3/2</a:t>
            </a:r>
            <a:r>
              <a:rPr lang="en-US" sz="1400" baseline="30000" dirty="0"/>
              <a:t>–</a:t>
            </a:r>
          </a:p>
        </p:txBody>
      </p:sp>
      <p:cxnSp>
        <p:nvCxnSpPr>
          <p:cNvPr id="31" name="直接箭头连接符 30"/>
          <p:cNvCxnSpPr/>
          <p:nvPr/>
        </p:nvCxnSpPr>
        <p:spPr>
          <a:xfrm flipH="1">
            <a:off x="5105400" y="3092349"/>
            <a:ext cx="416859" cy="26045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/>
          <p:nvPr/>
        </p:nvCxnSpPr>
        <p:spPr>
          <a:xfrm flipH="1">
            <a:off x="7688948" y="2540139"/>
            <a:ext cx="416859" cy="260451"/>
          </a:xfrm>
          <a:prstGeom prst="straightConnector1">
            <a:avLst/>
          </a:prstGeom>
          <a:ln w="19050">
            <a:solidFill>
              <a:srgbClr val="00FF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/>
          <p:nvPr/>
        </p:nvCxnSpPr>
        <p:spPr>
          <a:xfrm flipH="1">
            <a:off x="7689239" y="2286000"/>
            <a:ext cx="416859" cy="260451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8113059" y="2277597"/>
            <a:ext cx="0" cy="268854"/>
          </a:xfrm>
          <a:prstGeom prst="line">
            <a:avLst/>
          </a:prstGeom>
          <a:ln w="19050">
            <a:solidFill>
              <a:srgbClr val="00FF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3992380" y="4381881"/>
            <a:ext cx="856121" cy="0"/>
          </a:xfrm>
          <a:prstGeom prst="line">
            <a:avLst/>
          </a:prstGeom>
          <a:ln w="254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文本框 27"/>
          <p:cNvSpPr txBox="1"/>
          <p:nvPr/>
        </p:nvSpPr>
        <p:spPr>
          <a:xfrm>
            <a:off x="4151609" y="4408347"/>
            <a:ext cx="5277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aseline="30000" dirty="0"/>
              <a:t>56</a:t>
            </a:r>
            <a:r>
              <a:rPr lang="en-US" altLang="zh-CN" sz="1600" dirty="0"/>
              <a:t>Ni</a:t>
            </a:r>
            <a:endParaRPr lang="en-US" sz="1600" dirty="0"/>
          </a:p>
        </p:txBody>
      </p:sp>
      <p:sp>
        <p:nvSpPr>
          <p:cNvPr id="29" name="文本框 28"/>
          <p:cNvSpPr txBox="1"/>
          <p:nvPr/>
        </p:nvSpPr>
        <p:spPr>
          <a:xfrm>
            <a:off x="3937894" y="4077081"/>
            <a:ext cx="351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0</a:t>
            </a:r>
            <a:r>
              <a:rPr lang="en-US" sz="1400" baseline="30000" dirty="0"/>
              <a:t>+</a:t>
            </a:r>
          </a:p>
        </p:txBody>
      </p:sp>
      <p:cxnSp>
        <p:nvCxnSpPr>
          <p:cNvPr id="30" name="直接箭头连接符 29"/>
          <p:cNvCxnSpPr/>
          <p:nvPr/>
        </p:nvCxnSpPr>
        <p:spPr>
          <a:xfrm flipH="1">
            <a:off x="4848501" y="4121430"/>
            <a:ext cx="416859" cy="260451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163834" y="2484551"/>
            <a:ext cx="74980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lvl="0" indent="-151200" defTabSz="803293">
              <a:lnSpc>
                <a:spcPct val="90000"/>
              </a:lnSpc>
              <a:spcBef>
                <a:spcPts val="2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latin typeface="Arial" charset="0"/>
                <a:ea typeface="ＭＳ Ｐゴシック" charset="-128"/>
                <a:cs typeface="ＭＳ Ｐゴシック"/>
              </a:rPr>
              <a:t>The </a:t>
            </a:r>
            <a:r>
              <a:rPr lang="en-US" sz="2000" i="1" dirty="0">
                <a:latin typeface="Arial" charset="0"/>
                <a:ea typeface="ＭＳ Ｐゴシック" charset="-128"/>
                <a:cs typeface="ＭＳ Ｐゴシック"/>
              </a:rPr>
              <a:t>l</a:t>
            </a:r>
            <a:r>
              <a:rPr lang="en-US" sz="2000" dirty="0">
                <a:latin typeface="Arial" charset="0"/>
                <a:ea typeface="ＭＳ Ｐゴシック" charset="-128"/>
                <a:cs typeface="ＭＳ Ｐゴシック"/>
              </a:rPr>
              <a:t> = 1 </a:t>
            </a:r>
            <a:r>
              <a:rPr lang="en-US" sz="2000" baseline="30000" dirty="0">
                <a:latin typeface="Arial" charset="0"/>
                <a:ea typeface="ＭＳ Ｐゴシック" charset="-128"/>
                <a:cs typeface="ＭＳ Ｐゴシック"/>
              </a:rPr>
              <a:t>60</a:t>
            </a:r>
            <a:r>
              <a:rPr lang="en-US" sz="2000" dirty="0">
                <a:latin typeface="Arial" charset="0"/>
                <a:ea typeface="ＭＳ Ｐゴシック" charset="-128"/>
                <a:cs typeface="ＭＳ Ｐゴシック"/>
              </a:rPr>
              <a:t>Zn resonances can be selectively populated by both the </a:t>
            </a:r>
            <a:r>
              <a:rPr lang="en-US" altLang="zh-CN" sz="2000" i="1" dirty="0">
                <a:solidFill>
                  <a:srgbClr val="FF0000"/>
                </a:solidFill>
                <a:latin typeface="Arial" charset="0"/>
                <a:ea typeface="ＭＳ Ｐゴシック" charset="-128"/>
                <a:cs typeface="ＭＳ Ｐゴシック"/>
              </a:rPr>
              <a:t>β</a:t>
            </a:r>
            <a:r>
              <a:rPr lang="en-US" altLang="zh-CN" sz="2000" baseline="30000" dirty="0">
                <a:solidFill>
                  <a:srgbClr val="FF0000"/>
                </a:solidFill>
                <a:latin typeface="Arial" charset="0"/>
                <a:ea typeface="ＭＳ Ｐゴシック" charset="-128"/>
                <a:cs typeface="ＭＳ Ｐゴシック"/>
              </a:rPr>
              <a:t>+</a:t>
            </a:r>
            <a:r>
              <a:rPr lang="en-US" altLang="zh-CN" sz="2000" dirty="0">
                <a:solidFill>
                  <a:srgbClr val="FF0000"/>
                </a:solidFill>
                <a:latin typeface="Arial" charset="0"/>
                <a:ea typeface="ＭＳ Ｐゴシック" charset="-128"/>
                <a:cs typeface="ＭＳ Ｐゴシック"/>
              </a:rPr>
              <a:t> decay </a:t>
            </a:r>
            <a:r>
              <a:rPr lang="en-US" altLang="zh-CN" sz="2000" dirty="0">
                <a:latin typeface="Arial" charset="0"/>
                <a:ea typeface="ＭＳ Ｐゴシック" charset="-128"/>
                <a:cs typeface="ＭＳ Ｐゴシック"/>
              </a:rPr>
              <a:t>and </a:t>
            </a:r>
            <a:r>
              <a:rPr lang="en-US" altLang="zh-CN" sz="2000" dirty="0">
                <a:solidFill>
                  <a:srgbClr val="FF0000"/>
                </a:solidFill>
                <a:latin typeface="Arial" charset="0"/>
                <a:ea typeface="ＭＳ Ｐゴシック" charset="-128"/>
                <a:cs typeface="ＭＳ Ｐゴシック"/>
              </a:rPr>
              <a:t>EC</a:t>
            </a:r>
            <a:r>
              <a:rPr lang="en-US" sz="2000" dirty="0">
                <a:latin typeface="Arial" charset="0"/>
                <a:ea typeface="ＭＳ Ｐゴシック" charset="-128"/>
                <a:cs typeface="ＭＳ Ｐゴシック"/>
              </a:rPr>
              <a:t> of </a:t>
            </a:r>
            <a:r>
              <a:rPr lang="en-US" sz="2000" baseline="30000" dirty="0">
                <a:latin typeface="Arial" charset="0"/>
                <a:ea typeface="ＭＳ Ｐゴシック" charset="-128"/>
                <a:cs typeface="ＭＳ Ｐゴシック"/>
              </a:rPr>
              <a:t>60</a:t>
            </a:r>
            <a:r>
              <a:rPr lang="en-US" sz="2000" dirty="0">
                <a:latin typeface="Arial" charset="0"/>
                <a:ea typeface="ＭＳ Ｐゴシック" charset="-128"/>
                <a:cs typeface="ＭＳ Ｐゴシック"/>
              </a:rPr>
              <a:t>Ga.</a:t>
            </a:r>
            <a:endParaRPr lang="en-US" altLang="zh-CN" sz="2000" dirty="0">
              <a:latin typeface="Arial" charset="0"/>
              <a:ea typeface="ＭＳ Ｐゴシック" charset="-128"/>
              <a:cs typeface="ＭＳ Ｐゴシック"/>
            </a:endParaRPr>
          </a:p>
        </p:txBody>
      </p:sp>
      <p:sp>
        <p:nvSpPr>
          <p:cNvPr id="33" name="矩形 8"/>
          <p:cNvSpPr/>
          <p:nvPr/>
        </p:nvSpPr>
        <p:spPr>
          <a:xfrm>
            <a:off x="52869" y="3441177"/>
            <a:ext cx="4479468" cy="2385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lvl="0" indent="-151200" defTabSz="803293">
              <a:lnSpc>
                <a:spcPct val="90000"/>
              </a:lnSpc>
              <a:spcBef>
                <a:spcPts val="2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ea typeface="ヒラギノ角ゴ Pro W3" pitchFamily="-65" charset="-128"/>
                <a:cs typeface="ヒラギノ角ゴ Pro W3" pitchFamily="-65" charset="-128"/>
              </a:rPr>
              <a:t>Branching ratios can be measured in regular </a:t>
            </a:r>
            <a:r>
              <a:rPr lang="en-US" altLang="zh-CN" sz="2000" i="1" dirty="0">
                <a:ea typeface="ヒラギノ角ゴ Pro W3" pitchFamily="-65" charset="-128"/>
                <a:cs typeface="ヒラギノ角ゴ Pro W3" pitchFamily="-65" charset="-128"/>
              </a:rPr>
              <a:t>β</a:t>
            </a:r>
            <a:r>
              <a:rPr lang="en-US" altLang="zh-CN" sz="2000" dirty="0">
                <a:ea typeface="ヒラギノ角ゴ Pro W3" pitchFamily="-65" charset="-128"/>
                <a:cs typeface="ヒラギノ角ゴ Pro W3" pitchFamily="-65" charset="-128"/>
              </a:rPr>
              <a:t> decay studies.</a:t>
            </a:r>
          </a:p>
          <a:p>
            <a:pPr marL="180000" lvl="0" indent="-151200" defTabSz="803293">
              <a:lnSpc>
                <a:spcPct val="90000"/>
              </a:lnSpc>
              <a:spcBef>
                <a:spcPts val="200"/>
              </a:spcBef>
              <a:buSzPct val="100000"/>
              <a:buFont typeface="Arial" panose="020B0604020202020204" pitchFamily="34" charset="0"/>
              <a:buChar char="•"/>
            </a:pPr>
            <a:endParaRPr lang="en-US" sz="2000" dirty="0">
              <a:latin typeface="Arial" charset="0"/>
              <a:ea typeface="ＭＳ Ｐゴシック" charset="-128"/>
              <a:cs typeface="ＭＳ Ｐゴシック"/>
            </a:endParaRPr>
          </a:p>
          <a:p>
            <a:pPr marL="180000" lvl="0" indent="-151200" defTabSz="803293">
              <a:lnSpc>
                <a:spcPct val="90000"/>
              </a:lnSpc>
              <a:spcBef>
                <a:spcPts val="200"/>
              </a:spcBef>
              <a:buSzPct val="100000"/>
              <a:buFont typeface="Arial" panose="020B0604020202020204" pitchFamily="34" charset="0"/>
              <a:buChar char="•"/>
            </a:pPr>
            <a:endParaRPr lang="en-US" sz="2000" dirty="0">
              <a:latin typeface="Arial" charset="0"/>
              <a:ea typeface="ＭＳ Ｐゴシック" charset="-128"/>
              <a:cs typeface="ＭＳ Ｐゴシック"/>
            </a:endParaRPr>
          </a:p>
          <a:p>
            <a:pPr marL="180000" lvl="0" indent="-151200" defTabSz="803293">
              <a:lnSpc>
                <a:spcPct val="90000"/>
              </a:lnSpc>
              <a:spcBef>
                <a:spcPts val="2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Arial" charset="0"/>
                <a:ea typeface="ＭＳ Ｐゴシック" charset="-128"/>
                <a:cs typeface="ＭＳ Ｐゴシック"/>
              </a:rPr>
              <a:t>We aim to obtain both the branching ratio and lifetime for the resonances in one experiment with the PXCT method.</a:t>
            </a:r>
          </a:p>
        </p:txBody>
      </p:sp>
    </p:spTree>
    <p:extLst>
      <p:ext uri="{BB962C8B-B14F-4D97-AF65-F5344CB8AC3E}">
        <p14:creationId xmlns:p14="http://schemas.microsoft.com/office/powerpoint/2010/main" val="2615860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/>
          <a:srcRect b="35140"/>
          <a:stretch/>
        </p:blipFill>
        <p:spPr>
          <a:xfrm>
            <a:off x="100914" y="1893589"/>
            <a:ext cx="4554507" cy="3164459"/>
          </a:xfrm>
          <a:prstGeom prst="rect">
            <a:avLst/>
          </a:prstGeom>
        </p:spPr>
      </p:pic>
      <p:sp>
        <p:nvSpPr>
          <p:cNvPr id="12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ea typeface="ＭＳ Ｐゴシック"/>
                <a:cs typeface="ＭＳ Ｐゴシック"/>
              </a:rPr>
              <a:t>Introduction of PXCT</a:t>
            </a:r>
            <a:endParaRPr lang="en-US" dirty="0">
              <a:latin typeface="Arial" pitchFamily="34" charset="0"/>
              <a:ea typeface="ＭＳ Ｐゴシック"/>
            </a:endParaRPr>
          </a:p>
          <a:p>
            <a:pPr lvl="1"/>
            <a:r>
              <a:rPr lang="nb-NO" sz="1600" dirty="0">
                <a:solidFill>
                  <a:schemeClr val="accent3"/>
                </a:solidFill>
                <a:latin typeface="Arial" pitchFamily="34" charset="0"/>
                <a:ea typeface="ＭＳ Ｐゴシック"/>
              </a:rPr>
              <a:t>J. C. Hardy </a:t>
            </a:r>
            <a:r>
              <a:rPr lang="nb-NO" sz="1600" i="1" dirty="0">
                <a:solidFill>
                  <a:schemeClr val="accent3"/>
                </a:solidFill>
                <a:latin typeface="Arial" pitchFamily="34" charset="0"/>
                <a:ea typeface="ＭＳ Ｐゴシック"/>
              </a:rPr>
              <a:t>et al</a:t>
            </a:r>
            <a:r>
              <a:rPr lang="nb-NO" sz="1600" dirty="0">
                <a:solidFill>
                  <a:schemeClr val="accent3"/>
                </a:solidFill>
                <a:latin typeface="Arial" pitchFamily="34" charset="0"/>
                <a:ea typeface="ＭＳ Ｐゴシック"/>
              </a:rPr>
              <a:t>., Phys. Rev. Lett. 37, 133 (1976).</a:t>
            </a:r>
            <a:endParaRPr lang="fr-FR" sz="1600" dirty="0">
              <a:solidFill>
                <a:schemeClr val="accent3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1024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ea typeface="ＭＳ Ｐゴシック"/>
                <a:cs typeface="ＭＳ Ｐゴシック"/>
              </a:rPr>
              <a:t>Particle X-ray coincidence technique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/>
              <a:t>Lijie</a:t>
            </a:r>
            <a:r>
              <a:rPr lang="en-US" dirty="0"/>
              <a:t> Sun, JINA-CEE Frontiers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en-US"/>
              <a:t>, Slide </a:t>
            </a:r>
            <a:fld id="{1D2CDB64-C772-4C10-8066-C769534B205C}" type="slidenum">
              <a:rPr lang="en-US" smtClean="0"/>
              <a:pPr algn="l"/>
              <a:t>14</a:t>
            </a:fld>
            <a:endParaRPr lang="en-US" dirty="0"/>
          </a:p>
        </p:txBody>
      </p:sp>
      <p:sp>
        <p:nvSpPr>
          <p:cNvPr id="3" name="矩形 2"/>
          <p:cNvSpPr/>
          <p:nvPr/>
        </p:nvSpPr>
        <p:spPr>
          <a:xfrm>
            <a:off x="791835" y="5205833"/>
            <a:ext cx="31726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Cartoon illustrating the </a:t>
            </a:r>
            <a:r>
              <a:rPr lang="en-US" altLang="zh-CN" dirty="0"/>
              <a:t>PXCT</a:t>
            </a:r>
            <a:endParaRPr lang="en-US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/>
          <a:srcRect l="23928" t="64678" r="25163"/>
          <a:stretch/>
        </p:blipFill>
        <p:spPr>
          <a:xfrm>
            <a:off x="5199796" y="1189167"/>
            <a:ext cx="3212758" cy="238783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4759397" y="4704704"/>
            <a:ext cx="4343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ea typeface="ヒラギノ角ゴ Pro W3" pitchFamily="-65" charset="-128"/>
                <a:cs typeface="ヒラギノ角ゴ Pro W3" pitchFamily="-65" charset="-128"/>
              </a:rPr>
              <a:t>The measurement of lifetimes using PXCT is based on the similar time scales for the emission of EC-delayed protons and X-ray emission.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26282" y="1981200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After EC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76400" y="3271505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Proton emitter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11344" y="4501818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Daughter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1447800" y="4686484"/>
            <a:ext cx="36354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233981" y="3471373"/>
            <a:ext cx="34741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767310" y="3599746"/>
            <a:ext cx="43766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dirty="0">
                <a:ea typeface="ヒラギノ角ゴ Pro W3" pitchFamily="-65" charset="-128"/>
                <a:cs typeface="ヒラギノ角ゴ Pro W3" pitchFamily="-65" charset="-128"/>
              </a:rPr>
              <a:t>Measure the spectrum of X rays in coincidence with protons and count the X-rays in the </a:t>
            </a:r>
            <a:r>
              <a:rPr lang="en-US" altLang="zh-CN" i="1" dirty="0">
                <a:ea typeface="ヒラギノ角ゴ Pro W3" pitchFamily="-65" charset="-128"/>
                <a:cs typeface="ヒラギノ角ゴ Pro W3" pitchFamily="-65" charset="-128"/>
              </a:rPr>
              <a:t>Z</a:t>
            </a:r>
            <a:r>
              <a:rPr lang="en-US" altLang="zh-CN" dirty="0">
                <a:ea typeface="ヒラギノ角ゴ Pro W3" pitchFamily="-65" charset="-128"/>
                <a:cs typeface="ヒラギノ角ゴ Pro W3" pitchFamily="-65" charset="-128"/>
              </a:rPr>
              <a:t>-1 and </a:t>
            </a:r>
            <a:r>
              <a:rPr lang="en-US" altLang="zh-CN" i="1" dirty="0">
                <a:ea typeface="ヒラギノ角ゴ Pro W3" pitchFamily="-65" charset="-128"/>
                <a:cs typeface="ヒラギノ角ゴ Pro W3" pitchFamily="-65" charset="-128"/>
              </a:rPr>
              <a:t>Z</a:t>
            </a:r>
            <a:r>
              <a:rPr lang="en-US" altLang="zh-CN" dirty="0">
                <a:ea typeface="ヒラギノ角ゴ Pro W3" pitchFamily="-65" charset="-128"/>
                <a:cs typeface="ヒラギノ角ゴ Pro W3" pitchFamily="-65" charset="-128"/>
              </a:rPr>
              <a:t>-2 </a:t>
            </a:r>
            <a:r>
              <a:rPr lang="en-US" altLang="zh-CN" i="1" dirty="0">
                <a:ea typeface="ヒラギノ角ゴ Pro W3" pitchFamily="-65" charset="-128"/>
                <a:cs typeface="ヒラギノ角ゴ Pro W3" pitchFamily="-65" charset="-128"/>
              </a:rPr>
              <a:t>K</a:t>
            </a:r>
            <a:r>
              <a:rPr lang="en-US" altLang="zh-CN" i="1" baseline="-25000" dirty="0">
                <a:ea typeface="ヒラギノ角ゴ Pro W3" pitchFamily="-65" charset="-128"/>
                <a:cs typeface="ヒラギノ角ゴ Pro W3" pitchFamily="-65" charset="-128"/>
              </a:rPr>
              <a:t>α</a:t>
            </a:r>
            <a:r>
              <a:rPr lang="en-US" altLang="zh-CN" dirty="0">
                <a:ea typeface="ヒラギノ角ゴ Pro W3" pitchFamily="-65" charset="-128"/>
                <a:cs typeface="ヒラギノ角ゴ Pro W3" pitchFamily="-65" charset="-128"/>
              </a:rPr>
              <a:t> peaks.</a:t>
            </a:r>
          </a:p>
        </p:txBody>
      </p:sp>
    </p:spTree>
    <p:extLst>
      <p:ext uri="{BB962C8B-B14F-4D97-AF65-F5344CB8AC3E}">
        <p14:creationId xmlns:p14="http://schemas.microsoft.com/office/powerpoint/2010/main" val="2613166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/>
          <a:srcRect b="32450"/>
          <a:stretch/>
        </p:blipFill>
        <p:spPr>
          <a:xfrm>
            <a:off x="5360396" y="1246142"/>
            <a:ext cx="2737256" cy="2344244"/>
          </a:xfrm>
          <a:prstGeom prst="rect">
            <a:avLst/>
          </a:prstGeom>
        </p:spPr>
      </p:pic>
      <p:sp>
        <p:nvSpPr>
          <p:cNvPr id="12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ea typeface="ＭＳ Ｐゴシック"/>
                <a:cs typeface="ＭＳ Ｐゴシック"/>
              </a:rPr>
              <a:t>Introduction of PXCT</a:t>
            </a:r>
            <a:endParaRPr lang="en-US" dirty="0">
              <a:latin typeface="Arial" pitchFamily="34" charset="0"/>
              <a:ea typeface="ＭＳ Ｐゴシック"/>
            </a:endParaRPr>
          </a:p>
          <a:p>
            <a:pPr lvl="1"/>
            <a:r>
              <a:rPr lang="nb-NO" sz="1600" dirty="0">
                <a:solidFill>
                  <a:schemeClr val="accent3"/>
                </a:solidFill>
                <a:latin typeface="Arial" pitchFamily="34" charset="0"/>
                <a:ea typeface="ＭＳ Ｐゴシック"/>
              </a:rPr>
              <a:t>J. C. Hardy </a:t>
            </a:r>
            <a:r>
              <a:rPr lang="nb-NO" sz="1600" i="1" dirty="0">
                <a:solidFill>
                  <a:schemeClr val="accent3"/>
                </a:solidFill>
                <a:latin typeface="Arial" pitchFamily="34" charset="0"/>
                <a:ea typeface="ＭＳ Ｐゴシック"/>
              </a:rPr>
              <a:t>et al</a:t>
            </a:r>
            <a:r>
              <a:rPr lang="nb-NO" sz="1600" dirty="0">
                <a:solidFill>
                  <a:schemeClr val="accent3"/>
                </a:solidFill>
                <a:latin typeface="Arial" pitchFamily="34" charset="0"/>
                <a:ea typeface="ＭＳ Ｐゴシック"/>
              </a:rPr>
              <a:t>., Phys. Rev. Lett. 37, 133 (1976).</a:t>
            </a:r>
          </a:p>
          <a:p>
            <a:pPr marL="211709" lvl="1" indent="0">
              <a:buNone/>
            </a:pPr>
            <a:r>
              <a:rPr lang="en-US" altLang="zh-CN" kern="1200" dirty="0">
                <a:ea typeface="ヒラギノ角ゴ Pro W3" pitchFamily="-65" charset="-128"/>
                <a:cs typeface="ヒラギノ角ゴ Pro W3" pitchFamily="-65" charset="-128"/>
              </a:rPr>
              <a:t>The lifetimes of proton-emitting states can</a:t>
            </a:r>
          </a:p>
          <a:p>
            <a:pPr marL="211709" lvl="1" indent="0">
              <a:buNone/>
            </a:pPr>
            <a:r>
              <a:rPr lang="en-US" altLang="zh-CN" kern="1200" dirty="0">
                <a:ea typeface="ヒラギノ角ゴ Pro W3" pitchFamily="-65" charset="-128"/>
                <a:cs typeface="ヒラギノ角ゴ Pro W3" pitchFamily="-65" charset="-128"/>
              </a:rPr>
              <a:t>be related to the well-known lifetimes of the</a:t>
            </a:r>
          </a:p>
          <a:p>
            <a:pPr marL="211709" lvl="1" indent="0">
              <a:buNone/>
            </a:pPr>
            <a:r>
              <a:rPr lang="en-US" altLang="zh-CN" kern="1200" dirty="0">
                <a:ea typeface="ヒラギノ角ゴ Pro W3" pitchFamily="-65" charset="-128"/>
                <a:cs typeface="ヒラギノ角ゴ Pro W3" pitchFamily="-65" charset="-128"/>
              </a:rPr>
              <a:t>atomic </a:t>
            </a:r>
            <a:r>
              <a:rPr lang="en-US" altLang="zh-CN" i="1" kern="1200" dirty="0">
                <a:ea typeface="ヒラギノ角ゴ Pro W3" pitchFamily="-65" charset="-128"/>
                <a:cs typeface="ヒラギノ角ゴ Pro W3" pitchFamily="-65" charset="-128"/>
              </a:rPr>
              <a:t>K</a:t>
            </a:r>
            <a:r>
              <a:rPr lang="en-US" altLang="zh-CN" kern="1200" dirty="0">
                <a:ea typeface="ヒラギノ角ゴ Pro W3" pitchFamily="-65" charset="-128"/>
                <a:cs typeface="ヒラギノ角ゴ Pro W3" pitchFamily="-65" charset="-128"/>
              </a:rPr>
              <a:t>-shell vacancies, e.g. </a:t>
            </a:r>
            <a:r>
              <a:rPr lang="en-US" altLang="zh-CN" kern="1200" baseline="30000" dirty="0">
                <a:ea typeface="ヒラギノ角ゴ Pro W3" pitchFamily="-65" charset="-128"/>
                <a:cs typeface="ヒラギノ角ゴ Pro W3" pitchFamily="-65" charset="-128"/>
              </a:rPr>
              <a:t>69</a:t>
            </a:r>
            <a:r>
              <a:rPr lang="en-US" altLang="zh-CN" kern="1200" dirty="0">
                <a:ea typeface="ヒラギノ角ゴ Pro W3" pitchFamily="-65" charset="-128"/>
                <a:cs typeface="ヒラギノ角ゴ Pro W3" pitchFamily="-65" charset="-128"/>
              </a:rPr>
              <a:t>Se</a:t>
            </a:r>
            <a:r>
              <a:rPr lang="en-US" altLang="zh-CN" sz="1600" kern="1200" dirty="0">
                <a:ea typeface="ヒラギノ角ゴ Pro W3" pitchFamily="-65" charset="-128"/>
                <a:cs typeface="ヒラギノ角ゴ Pro W3" pitchFamily="-65" charset="-128"/>
              </a:rPr>
              <a:t>.</a:t>
            </a:r>
            <a:endParaRPr lang="fr-FR" sz="1600" dirty="0">
              <a:solidFill>
                <a:schemeClr val="accent3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1024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ea typeface="ＭＳ Ｐゴシック"/>
                <a:cs typeface="ＭＳ Ｐゴシック"/>
              </a:rPr>
              <a:t>Connect nuclear physics to atomic physics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/>
              <a:t>Lijie</a:t>
            </a:r>
            <a:r>
              <a:rPr lang="en-US" dirty="0"/>
              <a:t> Sun, JINA-CEE Frontiers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en-US"/>
              <a:t>, Slide </a:t>
            </a:r>
            <a:fld id="{1D2CDB64-C772-4C10-8066-C769534B205C}" type="slidenum">
              <a:rPr lang="en-US" smtClean="0"/>
              <a:pPr algn="l"/>
              <a:t>15</a:t>
            </a:fld>
            <a:endParaRPr lang="en-US" dirty="0"/>
          </a:p>
        </p:txBody>
      </p:sp>
      <p:sp>
        <p:nvSpPr>
          <p:cNvPr id="15" name="矩形 14"/>
          <p:cNvSpPr/>
          <p:nvPr/>
        </p:nvSpPr>
        <p:spPr>
          <a:xfrm>
            <a:off x="4571661" y="3506689"/>
            <a:ext cx="41617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i="1" dirty="0"/>
              <a:t>β</a:t>
            </a:r>
            <a:r>
              <a:rPr lang="en-US" altLang="zh-CN" sz="1600" dirty="0"/>
              <a:t>-delayed proton spectrum</a:t>
            </a:r>
            <a:r>
              <a:rPr lang="en-US" sz="1600" dirty="0"/>
              <a:t> from </a:t>
            </a:r>
            <a:r>
              <a:rPr lang="en-US" sz="1600" baseline="30000" dirty="0"/>
              <a:t>69</a:t>
            </a:r>
            <a:r>
              <a:rPr lang="en-US" sz="1600" dirty="0"/>
              <a:t>Se </a:t>
            </a:r>
            <a:r>
              <a:rPr lang="en-US" altLang="zh-CN" sz="1600" dirty="0"/>
              <a:t>decay</a:t>
            </a:r>
            <a:endParaRPr lang="en-US" sz="1600" dirty="0"/>
          </a:p>
        </p:txBody>
      </p:sp>
      <p:sp>
        <p:nvSpPr>
          <p:cNvPr id="10" name="矩形 9"/>
          <p:cNvSpPr/>
          <p:nvPr/>
        </p:nvSpPr>
        <p:spPr>
          <a:xfrm>
            <a:off x="4571661" y="5013149"/>
            <a:ext cx="43894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>
                <a:ea typeface="ヒラギノ角ゴ Pro W3" pitchFamily="-65" charset="-128"/>
                <a:cs typeface="ヒラギノ角ゴ Pro W3" pitchFamily="-65" charset="-128"/>
              </a:rPr>
              <a:t>Ratio of </a:t>
            </a:r>
            <a:r>
              <a:rPr lang="en-US" sz="1600" dirty="0" err="1">
                <a:ea typeface="ヒラギノ角ゴ Pro W3" pitchFamily="-65" charset="-128"/>
                <a:cs typeface="ヒラギノ角ゴ Pro W3" pitchFamily="-65" charset="-128"/>
              </a:rPr>
              <a:t>Ge</a:t>
            </a:r>
            <a:r>
              <a:rPr lang="en-US" sz="1600" dirty="0">
                <a:ea typeface="ヒラギノ角ゴ Pro W3" pitchFamily="-65" charset="-128"/>
                <a:cs typeface="ヒラギノ角ゴ Pro W3" pitchFamily="-65" charset="-128"/>
              </a:rPr>
              <a:t> X rays (measured in coincidence with protons) relative to those from As, plotted as a function of coincident proton energy. </a:t>
            </a:r>
            <a:endParaRPr lang="en-US" sz="160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730" y="3026192"/>
            <a:ext cx="2373709" cy="2247532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92242" y="5255986"/>
            <a:ext cx="4064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X-ray spectrum observed in coincidence with all delayed protons.</a:t>
            </a:r>
            <a:endParaRPr lang="en-US" dirty="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/>
          <a:srcRect t="67209"/>
          <a:stretch/>
        </p:blipFill>
        <p:spPr>
          <a:xfrm>
            <a:off x="5360396" y="3852322"/>
            <a:ext cx="2792252" cy="1160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7139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5" r="13312" b="32972"/>
          <a:stretch/>
        </p:blipFill>
        <p:spPr>
          <a:xfrm>
            <a:off x="2057400" y="2438400"/>
            <a:ext cx="7058479" cy="3679469"/>
          </a:xfrm>
          <a:prstGeom prst="rect">
            <a:avLst/>
          </a:prstGeom>
        </p:spPr>
      </p:pic>
      <p:sp>
        <p:nvSpPr>
          <p:cNvPr id="12" name="Content Placeholder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>
                <a:latin typeface="Arial" pitchFamily="34" charset="0"/>
                <a:ea typeface="ＭＳ Ｐゴシック"/>
                <a:cs typeface="ＭＳ Ｐゴシック"/>
              </a:rPr>
              <a:t>Application of PXCT</a:t>
            </a:r>
          </a:p>
          <a:p>
            <a:pPr lvl="1"/>
            <a:r>
              <a:rPr lang="en-US" altLang="zh-CN" kern="1200" baseline="30000" dirty="0">
                <a:solidFill>
                  <a:srgbClr val="000000"/>
                </a:solidFill>
                <a:ea typeface="宋体" panose="02010600030101010101" pitchFamily="2" charset="-122"/>
              </a:rPr>
              <a:t>77</a:t>
            </a:r>
            <a:r>
              <a:rPr lang="en-US" altLang="zh-CN" kern="1200" dirty="0">
                <a:solidFill>
                  <a:srgbClr val="000000"/>
                </a:solidFill>
                <a:ea typeface="宋体" panose="02010600030101010101" pitchFamily="2" charset="-122"/>
              </a:rPr>
              <a:t>Sr EC(</a:t>
            </a:r>
            <a:r>
              <a:rPr lang="en-US" altLang="zh-CN" i="1" kern="1200" dirty="0">
                <a:solidFill>
                  <a:srgbClr val="000000"/>
                </a:solidFill>
                <a:ea typeface="宋体" panose="02010600030101010101" pitchFamily="2" charset="-122"/>
              </a:rPr>
              <a:t>β</a:t>
            </a:r>
            <a:r>
              <a:rPr lang="en-US" altLang="zh-CN" kern="1200" baseline="30000" dirty="0">
                <a:solidFill>
                  <a:srgbClr val="000000"/>
                </a:solidFill>
                <a:ea typeface="宋体" panose="02010600030101010101" pitchFamily="2" charset="-122"/>
              </a:rPr>
              <a:t>+</a:t>
            </a:r>
            <a:r>
              <a:rPr lang="en-US" altLang="zh-CN" kern="1200" dirty="0">
                <a:solidFill>
                  <a:srgbClr val="000000"/>
                </a:solidFill>
                <a:ea typeface="宋体" panose="02010600030101010101" pitchFamily="2" charset="-122"/>
              </a:rPr>
              <a:t>)→ </a:t>
            </a:r>
            <a:r>
              <a:rPr lang="en-US" altLang="zh-CN" kern="1200" baseline="30000" dirty="0">
                <a:solidFill>
                  <a:srgbClr val="000000"/>
                </a:solidFill>
                <a:ea typeface="宋体" panose="02010600030101010101" pitchFamily="2" charset="-122"/>
              </a:rPr>
              <a:t>77</a:t>
            </a:r>
            <a:r>
              <a:rPr lang="en-US" altLang="zh-CN" kern="1200" dirty="0">
                <a:solidFill>
                  <a:srgbClr val="000000"/>
                </a:solidFill>
                <a:ea typeface="宋体" panose="02010600030101010101" pitchFamily="2" charset="-122"/>
              </a:rPr>
              <a:t>Rb </a:t>
            </a:r>
            <a:r>
              <a:rPr lang="en-US" altLang="zh-CN" i="1" kern="1200" dirty="0">
                <a:solidFill>
                  <a:srgbClr val="000000"/>
                </a:solidFill>
                <a:ea typeface="宋体" panose="02010600030101010101" pitchFamily="2" charset="-122"/>
              </a:rPr>
              <a:t>p</a:t>
            </a:r>
            <a:r>
              <a:rPr lang="zh-CN" altLang="en-US" kern="1200" dirty="0">
                <a:solidFill>
                  <a:srgbClr val="000000"/>
                </a:solidFill>
                <a:ea typeface="宋体" panose="02010600030101010101" pitchFamily="2" charset="-122"/>
              </a:rPr>
              <a:t>→ </a:t>
            </a:r>
            <a:r>
              <a:rPr lang="en-US" altLang="zh-CN" kern="1200" baseline="30000" dirty="0">
                <a:solidFill>
                  <a:srgbClr val="000000"/>
                </a:solidFill>
                <a:ea typeface="宋体" panose="02010600030101010101" pitchFamily="2" charset="-122"/>
              </a:rPr>
              <a:t>76</a:t>
            </a:r>
            <a:r>
              <a:rPr lang="en-US" altLang="zh-CN" kern="1200" dirty="0">
                <a:solidFill>
                  <a:srgbClr val="000000"/>
                </a:solidFill>
                <a:ea typeface="宋体" panose="02010600030101010101" pitchFamily="2" charset="-122"/>
              </a:rPr>
              <a:t>Kr</a:t>
            </a:r>
          </a:p>
          <a:p>
            <a:pPr lvl="2"/>
            <a:r>
              <a:rPr lang="it-IT" altLang="zh-CN" sz="1600" kern="1200" dirty="0">
                <a:solidFill>
                  <a:schemeClr val="accent3"/>
                </a:solidFill>
                <a:ea typeface="宋体" panose="02010600030101010101" pitchFamily="2" charset="-122"/>
              </a:rPr>
              <a:t>J. Giovinazzo </a:t>
            </a:r>
            <a:r>
              <a:rPr lang="it-IT" altLang="zh-CN" sz="1600" i="1" kern="1200" dirty="0">
                <a:solidFill>
                  <a:schemeClr val="accent3"/>
                </a:solidFill>
                <a:ea typeface="宋体" panose="02010600030101010101" pitchFamily="2" charset="-122"/>
              </a:rPr>
              <a:t>et al</a:t>
            </a:r>
            <a:r>
              <a:rPr lang="it-IT" altLang="zh-CN" sz="1600" kern="1200" dirty="0">
                <a:solidFill>
                  <a:schemeClr val="accent3"/>
                </a:solidFill>
                <a:ea typeface="宋体" panose="02010600030101010101" pitchFamily="2" charset="-122"/>
              </a:rPr>
              <a:t>., Nucl. Phys. A 674, 394 (2000).</a:t>
            </a:r>
          </a:p>
          <a:p>
            <a:pPr lvl="1"/>
            <a:r>
              <a:rPr lang="en-US" altLang="zh-CN" kern="1200" baseline="30000" dirty="0">
                <a:solidFill>
                  <a:srgbClr val="000000"/>
                </a:solidFill>
                <a:ea typeface="宋体" panose="02010600030101010101" pitchFamily="2" charset="-122"/>
              </a:rPr>
              <a:t>73</a:t>
            </a:r>
            <a:r>
              <a:rPr lang="en-US" altLang="zh-CN" kern="1200" dirty="0">
                <a:solidFill>
                  <a:srgbClr val="000000"/>
                </a:solidFill>
                <a:ea typeface="宋体" panose="02010600030101010101" pitchFamily="2" charset="-122"/>
              </a:rPr>
              <a:t>Kr EC(</a:t>
            </a:r>
            <a:r>
              <a:rPr lang="en-US" altLang="zh-CN" i="1" kern="1200" dirty="0">
                <a:solidFill>
                  <a:srgbClr val="000000"/>
                </a:solidFill>
                <a:ea typeface="宋体" panose="02010600030101010101" pitchFamily="2" charset="-122"/>
              </a:rPr>
              <a:t>β</a:t>
            </a:r>
            <a:r>
              <a:rPr lang="en-US" altLang="zh-CN" kern="1200" baseline="30000" dirty="0">
                <a:solidFill>
                  <a:srgbClr val="000000"/>
                </a:solidFill>
                <a:ea typeface="宋体" panose="02010600030101010101" pitchFamily="2" charset="-122"/>
              </a:rPr>
              <a:t>+</a:t>
            </a:r>
            <a:r>
              <a:rPr lang="en-US" altLang="zh-CN" kern="1200" dirty="0">
                <a:solidFill>
                  <a:srgbClr val="000000"/>
                </a:solidFill>
                <a:ea typeface="宋体" panose="02010600030101010101" pitchFamily="2" charset="-122"/>
              </a:rPr>
              <a:t>)→ </a:t>
            </a:r>
            <a:r>
              <a:rPr lang="en-US" altLang="zh-CN" kern="1200" baseline="30000" dirty="0">
                <a:solidFill>
                  <a:srgbClr val="000000"/>
                </a:solidFill>
                <a:ea typeface="宋体" panose="02010600030101010101" pitchFamily="2" charset="-122"/>
              </a:rPr>
              <a:t>73</a:t>
            </a:r>
            <a:r>
              <a:rPr lang="en-US" altLang="zh-CN" kern="1200" dirty="0">
                <a:solidFill>
                  <a:srgbClr val="000000"/>
                </a:solidFill>
                <a:ea typeface="宋体" panose="02010600030101010101" pitchFamily="2" charset="-122"/>
              </a:rPr>
              <a:t>Br </a:t>
            </a:r>
            <a:r>
              <a:rPr lang="en-US" altLang="zh-CN" i="1" kern="1200" dirty="0">
                <a:solidFill>
                  <a:srgbClr val="000000"/>
                </a:solidFill>
                <a:ea typeface="宋体" panose="02010600030101010101" pitchFamily="2" charset="-122"/>
              </a:rPr>
              <a:t>p</a:t>
            </a:r>
            <a:r>
              <a:rPr lang="zh-CN" altLang="en-US" kern="1200" dirty="0">
                <a:solidFill>
                  <a:srgbClr val="000000"/>
                </a:solidFill>
                <a:ea typeface="宋体" panose="02010600030101010101" pitchFamily="2" charset="-122"/>
              </a:rPr>
              <a:t>→ </a:t>
            </a:r>
            <a:r>
              <a:rPr lang="en-US" altLang="zh-CN" kern="1200" baseline="30000" dirty="0">
                <a:solidFill>
                  <a:srgbClr val="000000"/>
                </a:solidFill>
                <a:ea typeface="宋体" panose="02010600030101010101" pitchFamily="2" charset="-122"/>
              </a:rPr>
              <a:t>72</a:t>
            </a:r>
            <a:r>
              <a:rPr lang="en-US" altLang="zh-CN" kern="1200" dirty="0">
                <a:solidFill>
                  <a:srgbClr val="000000"/>
                </a:solidFill>
                <a:ea typeface="宋体" panose="02010600030101010101" pitchFamily="2" charset="-122"/>
              </a:rPr>
              <a:t>Se</a:t>
            </a:r>
          </a:p>
          <a:p>
            <a:pPr lvl="2"/>
            <a:r>
              <a:rPr lang="nb-NO" altLang="zh-CN" sz="1600" kern="1200" dirty="0">
                <a:solidFill>
                  <a:schemeClr val="accent3"/>
                </a:solidFill>
                <a:ea typeface="宋体" panose="02010600030101010101" pitchFamily="2" charset="-122"/>
              </a:rPr>
              <a:t>P. Asboe-Hansen </a:t>
            </a:r>
            <a:r>
              <a:rPr lang="nb-NO" altLang="zh-CN" sz="1600" i="1" kern="1200" dirty="0">
                <a:solidFill>
                  <a:schemeClr val="accent3"/>
                </a:solidFill>
                <a:ea typeface="宋体" panose="02010600030101010101" pitchFamily="2" charset="-122"/>
              </a:rPr>
              <a:t>et al</a:t>
            </a:r>
            <a:r>
              <a:rPr lang="nb-NO" altLang="zh-CN" sz="1600" kern="1200" dirty="0">
                <a:solidFill>
                  <a:schemeClr val="accent3"/>
                </a:solidFill>
                <a:ea typeface="宋体" panose="02010600030101010101" pitchFamily="2" charset="-122"/>
              </a:rPr>
              <a:t>., Phys. Lett. B 77, 363 (1978).</a:t>
            </a:r>
          </a:p>
          <a:p>
            <a:pPr lvl="2"/>
            <a:r>
              <a:rPr lang="nb-NO" altLang="zh-CN" sz="1600" kern="1200" dirty="0">
                <a:solidFill>
                  <a:schemeClr val="accent3"/>
                </a:solidFill>
                <a:ea typeface="宋体" panose="02010600030101010101" pitchFamily="2" charset="-122"/>
              </a:rPr>
              <a:t>P. Asboe-Hansen </a:t>
            </a:r>
            <a:r>
              <a:rPr lang="nb-NO" altLang="zh-CN" sz="1600" i="1" kern="1200" dirty="0">
                <a:solidFill>
                  <a:schemeClr val="accent3"/>
                </a:solidFill>
                <a:ea typeface="宋体" panose="02010600030101010101" pitchFamily="2" charset="-122"/>
              </a:rPr>
              <a:t>et al</a:t>
            </a:r>
            <a:r>
              <a:rPr lang="nb-NO" altLang="zh-CN" sz="1600" kern="1200" dirty="0">
                <a:solidFill>
                  <a:schemeClr val="accent3"/>
                </a:solidFill>
                <a:ea typeface="宋体" panose="02010600030101010101" pitchFamily="2" charset="-122"/>
              </a:rPr>
              <a:t>., Nucl. Phys. A 361, 23 (1981).</a:t>
            </a:r>
          </a:p>
          <a:p>
            <a:pPr lvl="2"/>
            <a:r>
              <a:rPr lang="it-IT" altLang="zh-CN" sz="1600" dirty="0">
                <a:solidFill>
                  <a:schemeClr val="accent3"/>
                </a:solidFill>
                <a:ea typeface="ＭＳ Ｐゴシック"/>
              </a:rPr>
              <a:t>J. Giovinazzo </a:t>
            </a:r>
            <a:r>
              <a:rPr lang="it-IT" altLang="zh-CN" sz="1600" i="1" dirty="0">
                <a:solidFill>
                  <a:schemeClr val="accent3"/>
                </a:solidFill>
                <a:ea typeface="ＭＳ Ｐゴシック"/>
              </a:rPr>
              <a:t>et al</a:t>
            </a:r>
            <a:r>
              <a:rPr lang="it-IT" altLang="zh-CN" sz="1600" dirty="0">
                <a:solidFill>
                  <a:schemeClr val="accent3"/>
                </a:solidFill>
                <a:ea typeface="ＭＳ Ｐゴシック"/>
              </a:rPr>
              <a:t>., Nucl. Phys. A 674, 394 (2000).</a:t>
            </a:r>
            <a:endParaRPr lang="en-US" altLang="zh-CN" sz="1600" dirty="0">
              <a:solidFill>
                <a:schemeClr val="accent3"/>
              </a:solidFill>
              <a:latin typeface="+mj-lt"/>
              <a:ea typeface="ＭＳ Ｐゴシック"/>
            </a:endParaRPr>
          </a:p>
          <a:p>
            <a:pPr lvl="1"/>
            <a:r>
              <a:rPr lang="en-US" altLang="zh-CN" kern="1200" baseline="30000" dirty="0">
                <a:solidFill>
                  <a:srgbClr val="000000"/>
                </a:solidFill>
                <a:latin typeface="+mj-lt"/>
                <a:ea typeface="宋体" panose="02010600030101010101" pitchFamily="2" charset="-122"/>
              </a:rPr>
              <a:t>69</a:t>
            </a:r>
            <a:r>
              <a:rPr lang="en-US" altLang="zh-CN" kern="1200" dirty="0">
                <a:solidFill>
                  <a:srgbClr val="000000"/>
                </a:solidFill>
                <a:latin typeface="+mj-lt"/>
                <a:ea typeface="宋体" panose="02010600030101010101" pitchFamily="2" charset="-122"/>
              </a:rPr>
              <a:t>Se EC(</a:t>
            </a:r>
            <a:r>
              <a:rPr lang="en-US" altLang="zh-CN" i="1" kern="1200" dirty="0">
                <a:solidFill>
                  <a:srgbClr val="000000"/>
                </a:solidFill>
                <a:latin typeface="+mj-lt"/>
                <a:ea typeface="宋体" panose="02010600030101010101" pitchFamily="2" charset="-122"/>
              </a:rPr>
              <a:t>β</a:t>
            </a:r>
            <a:r>
              <a:rPr lang="en-US" altLang="zh-CN" kern="1200" baseline="30000" dirty="0">
                <a:solidFill>
                  <a:srgbClr val="000000"/>
                </a:solidFill>
                <a:latin typeface="+mj-lt"/>
                <a:ea typeface="宋体" panose="02010600030101010101" pitchFamily="2" charset="-122"/>
              </a:rPr>
              <a:t>+</a:t>
            </a:r>
            <a:r>
              <a:rPr lang="en-US" altLang="zh-CN" kern="1200" dirty="0">
                <a:solidFill>
                  <a:srgbClr val="000000"/>
                </a:solidFill>
                <a:latin typeface="+mj-lt"/>
                <a:ea typeface="宋体" panose="02010600030101010101" pitchFamily="2" charset="-122"/>
              </a:rPr>
              <a:t>)→ </a:t>
            </a:r>
            <a:r>
              <a:rPr lang="en-US" altLang="zh-CN" kern="1200" baseline="30000" dirty="0">
                <a:solidFill>
                  <a:srgbClr val="000000"/>
                </a:solidFill>
                <a:latin typeface="+mj-lt"/>
                <a:ea typeface="宋体" panose="02010600030101010101" pitchFamily="2" charset="-122"/>
              </a:rPr>
              <a:t>69</a:t>
            </a:r>
            <a:r>
              <a:rPr lang="en-US" altLang="zh-CN" kern="1200" dirty="0">
                <a:solidFill>
                  <a:srgbClr val="000000"/>
                </a:solidFill>
                <a:latin typeface="+mj-lt"/>
                <a:ea typeface="宋体" panose="02010600030101010101" pitchFamily="2" charset="-122"/>
              </a:rPr>
              <a:t>As </a:t>
            </a:r>
            <a:r>
              <a:rPr lang="en-US" altLang="zh-CN" i="1" kern="1200" dirty="0">
                <a:solidFill>
                  <a:srgbClr val="000000"/>
                </a:solidFill>
                <a:latin typeface="+mj-lt"/>
                <a:ea typeface="宋体" panose="02010600030101010101" pitchFamily="2" charset="-122"/>
              </a:rPr>
              <a:t>p</a:t>
            </a:r>
            <a:r>
              <a:rPr lang="zh-CN" altLang="en-US" kern="1200" dirty="0">
                <a:solidFill>
                  <a:srgbClr val="000000"/>
                </a:solidFill>
                <a:latin typeface="+mj-lt"/>
                <a:ea typeface="宋体" panose="02010600030101010101" pitchFamily="2" charset="-122"/>
              </a:rPr>
              <a:t>→ </a:t>
            </a:r>
            <a:r>
              <a:rPr lang="en-US" altLang="zh-CN" kern="1200" baseline="30000" dirty="0">
                <a:solidFill>
                  <a:srgbClr val="000000"/>
                </a:solidFill>
                <a:latin typeface="+mj-lt"/>
                <a:ea typeface="宋体" panose="02010600030101010101" pitchFamily="2" charset="-122"/>
              </a:rPr>
              <a:t>68</a:t>
            </a:r>
            <a:r>
              <a:rPr lang="en-US" altLang="zh-CN" kern="1200" dirty="0">
                <a:solidFill>
                  <a:srgbClr val="000000"/>
                </a:solidFill>
                <a:latin typeface="+mj-lt"/>
                <a:ea typeface="宋体" panose="02010600030101010101" pitchFamily="2" charset="-122"/>
              </a:rPr>
              <a:t>Ge</a:t>
            </a:r>
          </a:p>
          <a:p>
            <a:pPr lvl="2"/>
            <a:r>
              <a:rPr lang="nb-NO" sz="1600" dirty="0">
                <a:solidFill>
                  <a:schemeClr val="accent3"/>
                </a:solidFill>
                <a:latin typeface="+mj-lt"/>
                <a:ea typeface="ＭＳ Ｐゴシック"/>
              </a:rPr>
              <a:t>J. C. Hardy </a:t>
            </a:r>
            <a:r>
              <a:rPr lang="nb-NO" sz="1600" i="1" dirty="0">
                <a:solidFill>
                  <a:schemeClr val="accent3"/>
                </a:solidFill>
                <a:latin typeface="+mj-lt"/>
                <a:ea typeface="ＭＳ Ｐゴシック"/>
              </a:rPr>
              <a:t>et al</a:t>
            </a:r>
            <a:r>
              <a:rPr lang="nb-NO" sz="1600" dirty="0">
                <a:solidFill>
                  <a:schemeClr val="accent3"/>
                </a:solidFill>
                <a:latin typeface="+mj-lt"/>
                <a:ea typeface="ＭＳ Ｐゴシック"/>
              </a:rPr>
              <a:t>., Phys. Rev. Lett. 37, 133 (1976).</a:t>
            </a:r>
          </a:p>
          <a:p>
            <a:pPr lvl="2"/>
            <a:r>
              <a:rPr lang="nb-NO" sz="1600" dirty="0">
                <a:solidFill>
                  <a:schemeClr val="accent3"/>
                </a:solidFill>
                <a:latin typeface="+mj-lt"/>
                <a:ea typeface="ＭＳ Ｐゴシック"/>
              </a:rPr>
              <a:t>J. A. Macdonald </a:t>
            </a:r>
            <a:r>
              <a:rPr lang="nb-NO" sz="1600" i="1" dirty="0">
                <a:solidFill>
                  <a:schemeClr val="accent3"/>
                </a:solidFill>
                <a:latin typeface="+mj-lt"/>
                <a:ea typeface="ＭＳ Ｐゴシック"/>
              </a:rPr>
              <a:t>et al</a:t>
            </a:r>
            <a:r>
              <a:rPr lang="nb-NO" sz="1600" dirty="0">
                <a:solidFill>
                  <a:schemeClr val="accent3"/>
                </a:solidFill>
                <a:latin typeface="+mj-lt"/>
                <a:ea typeface="ＭＳ Ｐゴシック"/>
              </a:rPr>
              <a:t>., Nucl. Phys. A 288, 1 (1977).</a:t>
            </a:r>
          </a:p>
          <a:p>
            <a:pPr lvl="2"/>
            <a:r>
              <a:rPr lang="it-IT" altLang="zh-CN" sz="1600" dirty="0">
                <a:solidFill>
                  <a:schemeClr val="accent3"/>
                </a:solidFill>
                <a:ea typeface="ＭＳ Ｐゴシック"/>
              </a:rPr>
              <a:t>J. Giovinazzo </a:t>
            </a:r>
            <a:r>
              <a:rPr lang="it-IT" altLang="zh-CN" sz="1600" i="1" dirty="0">
                <a:solidFill>
                  <a:schemeClr val="accent3"/>
                </a:solidFill>
                <a:ea typeface="ＭＳ Ｐゴシック"/>
              </a:rPr>
              <a:t>et al</a:t>
            </a:r>
            <a:r>
              <a:rPr lang="it-IT" altLang="zh-CN" sz="1600" dirty="0">
                <a:solidFill>
                  <a:schemeClr val="accent3"/>
                </a:solidFill>
                <a:ea typeface="ＭＳ Ｐゴシック"/>
              </a:rPr>
              <a:t>., Nucl. Phys. A 674, 394 (2000).</a:t>
            </a:r>
          </a:p>
          <a:p>
            <a:pPr lvl="1"/>
            <a:r>
              <a:rPr lang="en-US" altLang="zh-CN" kern="1200" baseline="30000" dirty="0">
                <a:solidFill>
                  <a:srgbClr val="000000"/>
                </a:solidFill>
                <a:ea typeface="宋体" panose="02010600030101010101" pitchFamily="2" charset="-122"/>
              </a:rPr>
              <a:t>65</a:t>
            </a:r>
            <a:r>
              <a:rPr lang="en-US" altLang="zh-CN" kern="1200" dirty="0">
                <a:solidFill>
                  <a:srgbClr val="000000"/>
                </a:solidFill>
                <a:ea typeface="宋体" panose="02010600030101010101" pitchFamily="2" charset="-122"/>
              </a:rPr>
              <a:t>Ge EC(</a:t>
            </a:r>
            <a:r>
              <a:rPr lang="en-US" altLang="zh-CN" i="1" kern="1200" dirty="0">
                <a:solidFill>
                  <a:srgbClr val="000000"/>
                </a:solidFill>
                <a:ea typeface="宋体" panose="02010600030101010101" pitchFamily="2" charset="-122"/>
              </a:rPr>
              <a:t>β</a:t>
            </a:r>
            <a:r>
              <a:rPr lang="en-US" altLang="zh-CN" kern="1200" baseline="30000" dirty="0">
                <a:solidFill>
                  <a:srgbClr val="000000"/>
                </a:solidFill>
                <a:ea typeface="宋体" panose="02010600030101010101" pitchFamily="2" charset="-122"/>
              </a:rPr>
              <a:t>+</a:t>
            </a:r>
            <a:r>
              <a:rPr lang="en-US" altLang="zh-CN" kern="1200" dirty="0">
                <a:solidFill>
                  <a:srgbClr val="000000"/>
                </a:solidFill>
                <a:ea typeface="宋体" panose="02010600030101010101" pitchFamily="2" charset="-122"/>
              </a:rPr>
              <a:t>)→ </a:t>
            </a:r>
            <a:r>
              <a:rPr lang="en-US" altLang="zh-CN" kern="1200" baseline="30000" dirty="0">
                <a:solidFill>
                  <a:srgbClr val="000000"/>
                </a:solidFill>
                <a:ea typeface="宋体" panose="02010600030101010101" pitchFamily="2" charset="-122"/>
              </a:rPr>
              <a:t>65</a:t>
            </a:r>
            <a:r>
              <a:rPr lang="en-US" altLang="zh-CN" kern="1200" dirty="0">
                <a:solidFill>
                  <a:srgbClr val="000000"/>
                </a:solidFill>
                <a:ea typeface="宋体" panose="02010600030101010101" pitchFamily="2" charset="-122"/>
              </a:rPr>
              <a:t>Ga </a:t>
            </a:r>
            <a:r>
              <a:rPr lang="en-US" altLang="zh-CN" i="1" kern="1200" dirty="0">
                <a:solidFill>
                  <a:srgbClr val="000000"/>
                </a:solidFill>
                <a:ea typeface="宋体" panose="02010600030101010101" pitchFamily="2" charset="-122"/>
              </a:rPr>
              <a:t>p</a:t>
            </a:r>
            <a:r>
              <a:rPr lang="zh-CN" altLang="en-US" kern="1200" dirty="0">
                <a:solidFill>
                  <a:srgbClr val="000000"/>
                </a:solidFill>
                <a:ea typeface="宋体" panose="02010600030101010101" pitchFamily="2" charset="-122"/>
              </a:rPr>
              <a:t>→ </a:t>
            </a:r>
            <a:r>
              <a:rPr lang="en-US" altLang="zh-CN" kern="1200" baseline="30000" dirty="0">
                <a:solidFill>
                  <a:srgbClr val="000000"/>
                </a:solidFill>
                <a:ea typeface="宋体" panose="02010600030101010101" pitchFamily="2" charset="-122"/>
              </a:rPr>
              <a:t>64</a:t>
            </a:r>
            <a:r>
              <a:rPr lang="en-US" altLang="zh-CN" kern="1200" dirty="0">
                <a:solidFill>
                  <a:srgbClr val="000000"/>
                </a:solidFill>
                <a:ea typeface="宋体" panose="02010600030101010101" pitchFamily="2" charset="-122"/>
              </a:rPr>
              <a:t>Zn</a:t>
            </a:r>
          </a:p>
          <a:p>
            <a:pPr lvl="2"/>
            <a:r>
              <a:rPr lang="it-IT" altLang="zh-CN" sz="1600" dirty="0">
                <a:solidFill>
                  <a:schemeClr val="accent3"/>
                </a:solidFill>
                <a:ea typeface="ＭＳ Ｐゴシック"/>
              </a:rPr>
              <a:t>J. Giovinazzo </a:t>
            </a:r>
            <a:r>
              <a:rPr lang="it-IT" altLang="zh-CN" sz="1600" i="1" dirty="0">
                <a:solidFill>
                  <a:schemeClr val="accent3"/>
                </a:solidFill>
                <a:ea typeface="ＭＳ Ｐゴシック"/>
              </a:rPr>
              <a:t>et al</a:t>
            </a:r>
            <a:r>
              <a:rPr lang="it-IT" altLang="zh-CN" sz="1600" dirty="0">
                <a:solidFill>
                  <a:schemeClr val="accent3"/>
                </a:solidFill>
                <a:ea typeface="ＭＳ Ｐゴシック"/>
              </a:rPr>
              <a:t>., Nucl. Phys. A 674, 394 (2000).</a:t>
            </a:r>
          </a:p>
          <a:p>
            <a:pPr>
              <a:spcBef>
                <a:spcPts val="600"/>
              </a:spcBef>
            </a:pPr>
            <a:r>
              <a:rPr lang="en-US" dirty="0">
                <a:latin typeface="Arial" pitchFamily="34" charset="0"/>
                <a:ea typeface="ＭＳ Ｐゴシック"/>
                <a:cs typeface="ＭＳ Ｐゴシック"/>
              </a:rPr>
              <a:t>Extension of PXCT</a:t>
            </a:r>
            <a:endParaRPr lang="it-IT" altLang="zh-CN" dirty="0">
              <a:latin typeface="Arial" pitchFamily="34" charset="0"/>
              <a:ea typeface="ＭＳ Ｐゴシック"/>
              <a:cs typeface="ＭＳ Ｐゴシック"/>
            </a:endParaRPr>
          </a:p>
          <a:p>
            <a:pPr lvl="1"/>
            <a:r>
              <a:rPr lang="en-US" altLang="zh-CN" kern="1200" baseline="30000" dirty="0">
                <a:solidFill>
                  <a:srgbClr val="000000"/>
                </a:solidFill>
                <a:ea typeface="宋体" panose="02010600030101010101" pitchFamily="2" charset="-122"/>
              </a:rPr>
              <a:t>60</a:t>
            </a:r>
            <a:r>
              <a:rPr lang="en-US" altLang="zh-CN" kern="1200" dirty="0">
                <a:solidFill>
                  <a:srgbClr val="000000"/>
                </a:solidFill>
                <a:ea typeface="宋体" panose="02010600030101010101" pitchFamily="2" charset="-122"/>
              </a:rPr>
              <a:t>Ga EC(</a:t>
            </a:r>
            <a:r>
              <a:rPr lang="en-US" altLang="zh-CN" i="1" kern="1200" dirty="0">
                <a:solidFill>
                  <a:srgbClr val="000000"/>
                </a:solidFill>
                <a:ea typeface="宋体" panose="02010600030101010101" pitchFamily="2" charset="-122"/>
              </a:rPr>
              <a:t>β</a:t>
            </a:r>
            <a:r>
              <a:rPr lang="en-US" altLang="zh-CN" kern="1200" baseline="30000" dirty="0">
                <a:solidFill>
                  <a:srgbClr val="000000"/>
                </a:solidFill>
                <a:ea typeface="宋体" panose="02010600030101010101" pitchFamily="2" charset="-122"/>
              </a:rPr>
              <a:t>+</a:t>
            </a:r>
            <a:r>
              <a:rPr lang="en-US" altLang="zh-CN" kern="1200" dirty="0">
                <a:solidFill>
                  <a:srgbClr val="000000"/>
                </a:solidFill>
                <a:ea typeface="宋体" panose="02010600030101010101" pitchFamily="2" charset="-122"/>
              </a:rPr>
              <a:t>)→ </a:t>
            </a:r>
            <a:r>
              <a:rPr lang="en-US" altLang="zh-CN" kern="1200" baseline="30000" dirty="0">
                <a:solidFill>
                  <a:srgbClr val="000000"/>
                </a:solidFill>
                <a:ea typeface="宋体" panose="02010600030101010101" pitchFamily="2" charset="-122"/>
              </a:rPr>
              <a:t>60</a:t>
            </a:r>
            <a:r>
              <a:rPr lang="en-US" altLang="zh-CN" kern="1200" dirty="0">
                <a:solidFill>
                  <a:srgbClr val="000000"/>
                </a:solidFill>
                <a:ea typeface="宋体" panose="02010600030101010101" pitchFamily="2" charset="-122"/>
              </a:rPr>
              <a:t>Zn </a:t>
            </a:r>
            <a:r>
              <a:rPr lang="en-US" altLang="zh-CN" i="1" kern="1200" dirty="0">
                <a:solidFill>
                  <a:srgbClr val="000000"/>
                </a:solidFill>
                <a:ea typeface="宋体" panose="02010600030101010101" pitchFamily="2" charset="-122"/>
              </a:rPr>
              <a:t>p</a:t>
            </a:r>
            <a:r>
              <a:rPr lang="zh-CN" altLang="en-US" kern="1200" dirty="0">
                <a:solidFill>
                  <a:srgbClr val="000000"/>
                </a:solidFill>
                <a:ea typeface="宋体" panose="02010600030101010101" pitchFamily="2" charset="-122"/>
              </a:rPr>
              <a:t>→ </a:t>
            </a:r>
            <a:r>
              <a:rPr lang="en-US" altLang="zh-CN" kern="1200" baseline="30000" dirty="0">
                <a:solidFill>
                  <a:srgbClr val="000000"/>
                </a:solidFill>
                <a:ea typeface="宋体" panose="02010600030101010101" pitchFamily="2" charset="-122"/>
              </a:rPr>
              <a:t>59</a:t>
            </a:r>
            <a:r>
              <a:rPr lang="en-US" altLang="zh-CN" kern="1200" dirty="0">
                <a:solidFill>
                  <a:srgbClr val="000000"/>
                </a:solidFill>
                <a:ea typeface="宋体" panose="02010600030101010101" pitchFamily="2" charset="-122"/>
              </a:rPr>
              <a:t>Cu</a:t>
            </a:r>
          </a:p>
          <a:p>
            <a:pPr lvl="1"/>
            <a:endParaRPr lang="en-US" altLang="zh-CN" kern="1200" dirty="0">
              <a:solidFill>
                <a:srgbClr val="000000"/>
              </a:solidFill>
              <a:latin typeface="+mj-lt"/>
              <a:ea typeface="宋体" panose="02010600030101010101" pitchFamily="2" charset="-122"/>
            </a:endParaRPr>
          </a:p>
        </p:txBody>
      </p:sp>
      <p:sp>
        <p:nvSpPr>
          <p:cNvPr id="10244" name="Title 4"/>
          <p:cNvSpPr>
            <a:spLocks noGrp="1"/>
          </p:cNvSpPr>
          <p:nvPr>
            <p:ph type="title"/>
          </p:nvPr>
        </p:nvSpPr>
        <p:spPr>
          <a:xfrm>
            <a:off x="76200" y="289331"/>
            <a:ext cx="8991600" cy="478624"/>
          </a:xfrm>
        </p:spPr>
        <p:txBody>
          <a:bodyPr/>
          <a:lstStyle/>
          <a:p>
            <a:r>
              <a:rPr lang="en-US" altLang="zh-CN" dirty="0">
                <a:latin typeface="Arial" pitchFamily="34" charset="0"/>
                <a:ea typeface="ＭＳ Ｐゴシック"/>
                <a:cs typeface="ＭＳ Ｐゴシック"/>
              </a:rPr>
              <a:t>Revival of PXCT</a:t>
            </a:r>
            <a:endParaRPr lang="en-US" dirty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/>
              <a:t>Lijie</a:t>
            </a:r>
            <a:r>
              <a:rPr lang="en-US" dirty="0"/>
              <a:t> Sun, JINA-CEE Frontiers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en-US"/>
              <a:t>, Slide </a:t>
            </a:r>
            <a:fld id="{1D2CDB64-C772-4C10-8066-C769534B205C}" type="slidenum">
              <a:rPr lang="en-US" smtClean="0"/>
              <a:pPr algn="l"/>
              <a:t>16</a:t>
            </a:fld>
            <a:endParaRPr lang="en-US" dirty="0"/>
          </a:p>
        </p:txBody>
      </p:sp>
      <p:sp>
        <p:nvSpPr>
          <p:cNvPr id="13" name="下箭头 12"/>
          <p:cNvSpPr/>
          <p:nvPr/>
        </p:nvSpPr>
        <p:spPr>
          <a:xfrm>
            <a:off x="8242200" y="3148375"/>
            <a:ext cx="216000" cy="360000"/>
          </a:xfrm>
          <a:prstGeom prst="downArrow">
            <a:avLst/>
          </a:prstGeom>
          <a:solidFill>
            <a:srgbClr val="FF0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下箭头 15"/>
          <p:cNvSpPr/>
          <p:nvPr/>
        </p:nvSpPr>
        <p:spPr>
          <a:xfrm rot="18900000">
            <a:off x="8060093" y="2806068"/>
            <a:ext cx="216000" cy="360000"/>
          </a:xfrm>
          <a:prstGeom prst="downArrow">
            <a:avLst/>
          </a:prstGeom>
          <a:solidFill>
            <a:srgbClr val="00FF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92D050"/>
              </a:solidFill>
            </a:endParaRPr>
          </a:p>
        </p:txBody>
      </p:sp>
      <p:sp>
        <p:nvSpPr>
          <p:cNvPr id="17" name="下箭头 16"/>
          <p:cNvSpPr/>
          <p:nvPr/>
        </p:nvSpPr>
        <p:spPr>
          <a:xfrm>
            <a:off x="7640446" y="3751625"/>
            <a:ext cx="216000" cy="360000"/>
          </a:xfrm>
          <a:prstGeom prst="downArrow">
            <a:avLst/>
          </a:prstGeom>
          <a:solidFill>
            <a:srgbClr val="FF0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下箭头 17"/>
          <p:cNvSpPr/>
          <p:nvPr/>
        </p:nvSpPr>
        <p:spPr>
          <a:xfrm rot="18900000">
            <a:off x="7458339" y="3409318"/>
            <a:ext cx="216000" cy="360000"/>
          </a:xfrm>
          <a:prstGeom prst="downArrow">
            <a:avLst/>
          </a:prstGeom>
          <a:solidFill>
            <a:srgbClr val="00FF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92D050"/>
              </a:solidFill>
            </a:endParaRPr>
          </a:p>
        </p:txBody>
      </p:sp>
      <p:sp>
        <p:nvSpPr>
          <p:cNvPr id="19" name="下箭头 18"/>
          <p:cNvSpPr/>
          <p:nvPr/>
        </p:nvSpPr>
        <p:spPr>
          <a:xfrm>
            <a:off x="7032343" y="4358050"/>
            <a:ext cx="216000" cy="360000"/>
          </a:xfrm>
          <a:prstGeom prst="downArrow">
            <a:avLst/>
          </a:prstGeom>
          <a:solidFill>
            <a:srgbClr val="FF0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下箭头 19"/>
          <p:cNvSpPr/>
          <p:nvPr/>
        </p:nvSpPr>
        <p:spPr>
          <a:xfrm rot="18900000">
            <a:off x="6850236" y="4015743"/>
            <a:ext cx="216000" cy="360000"/>
          </a:xfrm>
          <a:prstGeom prst="downArrow">
            <a:avLst/>
          </a:prstGeom>
          <a:solidFill>
            <a:srgbClr val="00FF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92D050"/>
              </a:solidFill>
            </a:endParaRPr>
          </a:p>
        </p:txBody>
      </p:sp>
      <p:sp>
        <p:nvSpPr>
          <p:cNvPr id="21" name="下箭头 20"/>
          <p:cNvSpPr/>
          <p:nvPr/>
        </p:nvSpPr>
        <p:spPr>
          <a:xfrm>
            <a:off x="6424240" y="4974000"/>
            <a:ext cx="216000" cy="360000"/>
          </a:xfrm>
          <a:prstGeom prst="downArrow">
            <a:avLst/>
          </a:prstGeom>
          <a:solidFill>
            <a:srgbClr val="FF0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下箭头 21"/>
          <p:cNvSpPr/>
          <p:nvPr/>
        </p:nvSpPr>
        <p:spPr>
          <a:xfrm rot="18900000">
            <a:off x="6242133" y="4631693"/>
            <a:ext cx="216000" cy="360000"/>
          </a:xfrm>
          <a:prstGeom prst="downArrow">
            <a:avLst/>
          </a:prstGeom>
          <a:solidFill>
            <a:srgbClr val="00FF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92D050"/>
              </a:solidFill>
            </a:endParaRPr>
          </a:p>
        </p:txBody>
      </p:sp>
      <p:sp>
        <p:nvSpPr>
          <p:cNvPr id="23" name="下箭头 22"/>
          <p:cNvSpPr/>
          <p:nvPr/>
        </p:nvSpPr>
        <p:spPr>
          <a:xfrm>
            <a:off x="5194200" y="5318954"/>
            <a:ext cx="216000" cy="360000"/>
          </a:xfrm>
          <a:prstGeom prst="downArrow">
            <a:avLst/>
          </a:prstGeom>
          <a:solidFill>
            <a:srgbClr val="FF0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下箭头 23"/>
          <p:cNvSpPr/>
          <p:nvPr/>
        </p:nvSpPr>
        <p:spPr>
          <a:xfrm rot="18900000">
            <a:off x="5012093" y="4976647"/>
            <a:ext cx="216000" cy="360000"/>
          </a:xfrm>
          <a:prstGeom prst="downArrow">
            <a:avLst/>
          </a:prstGeom>
          <a:solidFill>
            <a:srgbClr val="00FF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8064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ea typeface="ＭＳ Ｐゴシック"/>
                <a:cs typeface="ＭＳ Ｐゴシック"/>
              </a:rPr>
              <a:t>Conceptual PXCT apparatus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/>
              <a:t>Lijie</a:t>
            </a:r>
            <a:r>
              <a:rPr lang="en-US" dirty="0"/>
              <a:t> Sun, JINA-CEE Frontiers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en-US"/>
              <a:t>, Slide </a:t>
            </a:r>
            <a:fld id="{1D2CDB64-C772-4C10-8066-C769534B205C}" type="slidenum">
              <a:rPr lang="en-US" smtClean="0"/>
              <a:pPr algn="l"/>
              <a:t>17</a:t>
            </a:fld>
            <a:endParaRPr 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6000"/>
            <a:ext cx="9144000" cy="466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4802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6000"/>
            <a:ext cx="9144000" cy="4660391"/>
          </a:xfrm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ea typeface="ＭＳ Ｐゴシック"/>
                <a:cs typeface="ＭＳ Ｐゴシック"/>
              </a:rPr>
              <a:t>Conceptual PXCT apparatus</a:t>
            </a:r>
            <a:endParaRPr 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/>
              <a:t>Lijie</a:t>
            </a:r>
            <a:r>
              <a:rPr lang="en-US" dirty="0"/>
              <a:t> Sun, JINA-CEE Frontiers 2019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2234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ea typeface="ＭＳ Ｐゴシック"/>
                <a:cs typeface="ＭＳ Ｐゴシック"/>
              </a:rPr>
              <a:t>Conceptual PXCT apparatus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/>
              <a:t>Lijie</a:t>
            </a:r>
            <a:r>
              <a:rPr lang="en-US" dirty="0"/>
              <a:t> Sun, JINA-CEE Frontiers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en-US"/>
              <a:t>, Slide </a:t>
            </a:r>
            <a:fld id="{1D2CDB64-C772-4C10-8066-C769534B205C}" type="slidenum">
              <a:rPr lang="en-US" smtClean="0"/>
              <a:pPr algn="l"/>
              <a:t>19</a:t>
            </a:fld>
            <a:endParaRPr 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6000"/>
            <a:ext cx="9144000" cy="466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872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ea typeface="ＭＳ Ｐゴシック"/>
                <a:cs typeface="ＭＳ Ｐゴシック"/>
              </a:rPr>
              <a:t>Dependence of X-ray bursts models on reaction rates</a:t>
            </a:r>
            <a:endParaRPr lang="en-US" dirty="0">
              <a:latin typeface="Arial" pitchFamily="34" charset="0"/>
              <a:ea typeface="ＭＳ Ｐゴシック"/>
            </a:endParaRPr>
          </a:p>
          <a:p>
            <a:pPr lvl="1"/>
            <a:r>
              <a:rPr lang="en-US" dirty="0" err="1">
                <a:latin typeface="Arial" pitchFamily="34" charset="0"/>
                <a:ea typeface="ＭＳ Ｐゴシック"/>
              </a:rPr>
              <a:t>NiCu</a:t>
            </a:r>
            <a:r>
              <a:rPr lang="en-US" dirty="0">
                <a:latin typeface="Arial" pitchFamily="34" charset="0"/>
                <a:ea typeface="ＭＳ Ｐゴシック"/>
              </a:rPr>
              <a:t> cycle</a:t>
            </a:r>
          </a:p>
          <a:p>
            <a:pPr lvl="1"/>
            <a:r>
              <a:rPr lang="en-US" baseline="30000" dirty="0">
                <a:latin typeface="Arial" pitchFamily="34" charset="0"/>
                <a:ea typeface="ＭＳ Ｐゴシック"/>
              </a:rPr>
              <a:t>60</a:t>
            </a:r>
            <a:r>
              <a:rPr lang="en-US" dirty="0">
                <a:latin typeface="Arial" pitchFamily="34" charset="0"/>
                <a:ea typeface="ＭＳ Ｐゴシック"/>
              </a:rPr>
              <a:t>Ga decay</a:t>
            </a:r>
          </a:p>
          <a:p>
            <a:r>
              <a:rPr lang="en-US" dirty="0">
                <a:latin typeface="Arial" pitchFamily="34" charset="0"/>
                <a:ea typeface="ＭＳ Ｐゴシック"/>
              </a:rPr>
              <a:t>Particle X-ray </a:t>
            </a:r>
            <a:r>
              <a:rPr lang="en-US" altLang="zh-CN" dirty="0">
                <a:latin typeface="Arial" pitchFamily="34" charset="0"/>
                <a:ea typeface="ＭＳ Ｐゴシック"/>
              </a:rPr>
              <a:t>c</a:t>
            </a:r>
            <a:r>
              <a:rPr lang="en-US" dirty="0">
                <a:latin typeface="Arial" pitchFamily="34" charset="0"/>
                <a:ea typeface="ＭＳ Ｐゴシック"/>
              </a:rPr>
              <a:t>oincidence technique</a:t>
            </a:r>
          </a:p>
          <a:p>
            <a:pPr lvl="1"/>
            <a:r>
              <a:rPr lang="en-US" dirty="0">
                <a:latin typeface="Arial" pitchFamily="34" charset="0"/>
                <a:ea typeface="ＭＳ Ｐゴシック"/>
              </a:rPr>
              <a:t>Technique details</a:t>
            </a:r>
          </a:p>
          <a:p>
            <a:pPr lvl="1"/>
            <a:r>
              <a:rPr lang="en-US" dirty="0">
                <a:latin typeface="Arial" pitchFamily="34" charset="0"/>
                <a:ea typeface="ＭＳ Ｐゴシック"/>
              </a:rPr>
              <a:t>Proposal for FRIB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ea typeface="ＭＳ Ｐゴシック"/>
                <a:cs typeface="ＭＳ Ｐゴシック"/>
              </a:rPr>
              <a:t>Outline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/>
              <a:t>Lijie</a:t>
            </a:r>
            <a:r>
              <a:rPr lang="en-US" dirty="0"/>
              <a:t> Sun, JINA-CEE Frontiers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, Slide </a:t>
            </a:r>
            <a:fld id="{35AD4620-7552-4207-8973-898801ED212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0095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ea typeface="ＭＳ Ｐゴシック"/>
                <a:cs typeface="ＭＳ Ｐゴシック"/>
              </a:rPr>
              <a:t>Conceptual PXCT apparatus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/>
              <a:t>Lijie</a:t>
            </a:r>
            <a:r>
              <a:rPr lang="en-US" dirty="0"/>
              <a:t> Sun, JINA-CEE Frontiers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en-US"/>
              <a:t>, Slide </a:t>
            </a:r>
            <a:fld id="{1D2CDB64-C772-4C10-8066-C769534B205C}" type="slidenum">
              <a:rPr lang="en-US" smtClean="0"/>
              <a:pPr algn="l"/>
              <a:t>20</a:t>
            </a:fld>
            <a:endParaRPr 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6000"/>
            <a:ext cx="9144000" cy="466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6274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152400" y="1067100"/>
            <a:ext cx="8914722" cy="5027414"/>
          </a:xfrm>
        </p:spPr>
        <p:txBody>
          <a:bodyPr anchor="t"/>
          <a:lstStyle/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2019 </a:t>
            </a:r>
            <a:r>
              <a:rPr lang="en-US" altLang="zh-CN" dirty="0"/>
              <a:t>Pending </a:t>
            </a:r>
            <a:r>
              <a:rPr lang="en-US" dirty="0"/>
              <a:t>NSF </a:t>
            </a:r>
            <a:r>
              <a:rPr lang="en-US" altLang="zh-CN" dirty="0"/>
              <a:t>proposal</a:t>
            </a:r>
            <a:r>
              <a:rPr lang="en-US" dirty="0"/>
              <a:t> for PXCT (</a:t>
            </a:r>
            <a:r>
              <a:rPr lang="en-US" altLang="zh-CN" dirty="0"/>
              <a:t>PI:</a:t>
            </a:r>
            <a:r>
              <a:rPr lang="zh-CN" altLang="en-US" dirty="0"/>
              <a:t> </a:t>
            </a:r>
            <a:r>
              <a:rPr lang="en-US" dirty="0"/>
              <a:t>Chris Wrede).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2021 FRIB </a:t>
            </a:r>
            <a:r>
              <a:rPr lang="en-US" altLang="zh-CN" dirty="0"/>
              <a:t>delivers</a:t>
            </a:r>
            <a:r>
              <a:rPr lang="en-US" dirty="0"/>
              <a:t> </a:t>
            </a:r>
            <a:r>
              <a:rPr lang="en-US" baseline="30000" dirty="0"/>
              <a:t>60</a:t>
            </a:r>
            <a:r>
              <a:rPr lang="en-US" dirty="0"/>
              <a:t>Ga at an intensity of 3.1</a:t>
            </a:r>
            <a:r>
              <a:rPr lang="en-US" altLang="zh-CN" dirty="0"/>
              <a:t>×10</a:t>
            </a:r>
            <a:r>
              <a:rPr lang="en-US" altLang="zh-CN" baseline="30000" dirty="0"/>
              <a:t>3</a:t>
            </a:r>
            <a:r>
              <a:rPr lang="en-US" altLang="zh-CN" dirty="0"/>
              <a:t> pps in </a:t>
            </a:r>
            <a:r>
              <a:rPr lang="en-US" dirty="0"/>
              <a:t>Year One</a:t>
            </a:r>
            <a:r>
              <a:rPr lang="en-US" altLang="zh-CN" dirty="0"/>
              <a:t>.</a:t>
            </a:r>
            <a:endParaRPr lang="en-US" dirty="0"/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2022 Commissioning the PXCT setup with a stopped beam of </a:t>
            </a:r>
            <a:r>
              <a:rPr lang="en-US" baseline="30000" dirty="0"/>
              <a:t>73</a:t>
            </a:r>
            <a:r>
              <a:rPr lang="en-US" dirty="0"/>
              <a:t>Kr.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2023 FRIB </a:t>
            </a:r>
            <a:r>
              <a:rPr lang="en-US" altLang="zh-CN" dirty="0"/>
              <a:t>delivers </a:t>
            </a:r>
            <a:r>
              <a:rPr lang="en-US" baseline="30000" dirty="0"/>
              <a:t>60</a:t>
            </a:r>
            <a:r>
              <a:rPr lang="en-US" dirty="0"/>
              <a:t>Ga at an intensity of 1.6</a:t>
            </a:r>
            <a:r>
              <a:rPr lang="en-US" altLang="zh-CN" dirty="0"/>
              <a:t>×10</a:t>
            </a:r>
            <a:r>
              <a:rPr lang="en-US" altLang="zh-CN" baseline="30000" dirty="0"/>
              <a:t>4</a:t>
            </a:r>
            <a:r>
              <a:rPr lang="en-US" altLang="zh-CN" dirty="0"/>
              <a:t> pps in </a:t>
            </a:r>
            <a:r>
              <a:rPr lang="en-US" dirty="0"/>
              <a:t>Year Two</a:t>
            </a:r>
            <a:r>
              <a:rPr lang="en-US" altLang="zh-CN" dirty="0"/>
              <a:t>.</a:t>
            </a:r>
            <a:endParaRPr lang="en-US" dirty="0"/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2024 FRIB </a:t>
            </a:r>
            <a:r>
              <a:rPr lang="en-US" altLang="zh-CN" dirty="0"/>
              <a:t>delivers </a:t>
            </a:r>
            <a:r>
              <a:rPr lang="en-US" baseline="30000" dirty="0"/>
              <a:t>60</a:t>
            </a:r>
            <a:r>
              <a:rPr lang="en-US" dirty="0"/>
              <a:t>Ga at an intensity of </a:t>
            </a:r>
            <a:r>
              <a:rPr lang="en-US" dirty="0">
                <a:solidFill>
                  <a:srgbClr val="C00000"/>
                </a:solidFill>
              </a:rPr>
              <a:t>1.2</a:t>
            </a:r>
            <a:r>
              <a:rPr lang="en-US" altLang="zh-CN" dirty="0">
                <a:solidFill>
                  <a:srgbClr val="C00000"/>
                </a:solidFill>
              </a:rPr>
              <a:t>×10</a:t>
            </a:r>
            <a:r>
              <a:rPr lang="en-US" altLang="zh-CN" baseline="30000" dirty="0">
                <a:solidFill>
                  <a:srgbClr val="C00000"/>
                </a:solidFill>
              </a:rPr>
              <a:t>5</a:t>
            </a:r>
            <a:r>
              <a:rPr lang="en-US" altLang="zh-CN" dirty="0">
                <a:solidFill>
                  <a:srgbClr val="C00000"/>
                </a:solidFill>
              </a:rPr>
              <a:t> pps </a:t>
            </a:r>
            <a:r>
              <a:rPr lang="en-US" altLang="zh-CN" dirty="0"/>
              <a:t>Ultimately.</a:t>
            </a:r>
            <a:endParaRPr lang="en-US" dirty="0"/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2024 Achieve similar statistics with the previous PXCT measurements using</a:t>
            </a:r>
          </a:p>
          <a:p>
            <a:pPr marL="211709" lvl="1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dirty="0"/>
              <a:t>           the built setup to measure the </a:t>
            </a:r>
            <a:r>
              <a:rPr lang="en-US" altLang="zh-CN" i="1" dirty="0"/>
              <a:t>β</a:t>
            </a:r>
            <a:r>
              <a:rPr lang="en-US" altLang="zh-CN" dirty="0"/>
              <a:t> decay of </a:t>
            </a:r>
            <a:r>
              <a:rPr lang="en-US" altLang="zh-CN" baseline="30000" dirty="0"/>
              <a:t>60</a:t>
            </a:r>
            <a:r>
              <a:rPr lang="en-US" altLang="zh-CN" dirty="0"/>
              <a:t>Ga.</a:t>
            </a:r>
            <a:endParaRPr lang="en-US" dirty="0"/>
          </a:p>
          <a:p>
            <a:r>
              <a:rPr lang="en-US" dirty="0"/>
              <a:t>Collaboration:</a:t>
            </a:r>
          </a:p>
          <a:p>
            <a:pPr marL="180000" indent="0">
              <a:spcBef>
                <a:spcPts val="600"/>
              </a:spcBef>
              <a:buNone/>
            </a:pPr>
            <a:r>
              <a:rPr lang="en-US" dirty="0"/>
              <a:t>Lijie Sun, Chris Wrede, Moshe Friedman, Brent Glassman, </a:t>
            </a:r>
          </a:p>
          <a:p>
            <a:pPr marL="180000" indent="0">
              <a:spcBef>
                <a:spcPts val="600"/>
              </a:spcBef>
              <a:buNone/>
            </a:pPr>
            <a:r>
              <a:rPr lang="en-US" dirty="0"/>
              <a:t>Tamas Budner, Jason Surbrook, Tyler Wheeler, Molly Janasik, </a:t>
            </a:r>
          </a:p>
          <a:p>
            <a:pPr marL="180000" indent="0">
              <a:spcBef>
                <a:spcPts val="600"/>
              </a:spcBef>
              <a:buNone/>
            </a:pPr>
            <a:r>
              <a:rPr lang="en-US" dirty="0"/>
              <a:t>Jordan Stomps …</a:t>
            </a: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ea typeface="ＭＳ Ｐゴシック"/>
                <a:cs typeface="ＭＳ Ｐゴシック"/>
              </a:rPr>
              <a:t>Timeline</a:t>
            </a:r>
            <a:endParaRPr 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/>
              <a:t>Lijie</a:t>
            </a:r>
            <a:r>
              <a:rPr lang="en-US" dirty="0"/>
              <a:t> Sun, JINA-CEE Frontiers 2019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, Slide </a:t>
            </a:r>
            <a:fld id="{35AD4620-7552-4207-8973-898801ED212B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7" name="下箭头 6"/>
          <p:cNvSpPr/>
          <p:nvPr/>
        </p:nvSpPr>
        <p:spPr>
          <a:xfrm>
            <a:off x="-32951" y="1143000"/>
            <a:ext cx="457200" cy="3200400"/>
          </a:xfrm>
          <a:prstGeom prst="downArrow">
            <a:avLst/>
          </a:prstGeom>
          <a:solidFill>
            <a:srgbClr val="E6E6DC"/>
          </a:solidFill>
          <a:ln>
            <a:solidFill>
              <a:srgbClr val="06430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4631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ea typeface="ＭＳ Ｐゴシック"/>
                <a:cs typeface="ＭＳ Ｐゴシック"/>
              </a:rPr>
              <a:t>Beam time estimations</a:t>
            </a:r>
            <a:endParaRPr 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/>
              <a:t>Lijie</a:t>
            </a:r>
            <a:r>
              <a:rPr lang="en-US" dirty="0"/>
              <a:t> Sun, JINA-CEE Frontiers 2019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, Slide </a:t>
            </a:r>
            <a:fld id="{35AD4620-7552-4207-8973-898801ED212B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956807"/>
              </p:ext>
            </p:extLst>
          </p:nvPr>
        </p:nvGraphicFramePr>
        <p:xfrm>
          <a:off x="0" y="1066800"/>
          <a:ext cx="9144000" cy="4669989"/>
        </p:xfrm>
        <a:graphic>
          <a:graphicData uri="http://schemas.openxmlformats.org/drawingml/2006/table">
            <a:tbl>
              <a:tblPr/>
              <a:tblGrid>
                <a:gridCol w="22127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60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93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16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16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16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160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6124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428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7931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94463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203043">
                <a:tc>
                  <a:txBody>
                    <a:bodyPr/>
                    <a:lstStyle/>
                    <a:p>
                      <a:pPr algn="ctr" fontAlgn="ctr"/>
                      <a:endParaRPr lang="zh-CN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392" marR="5392" marT="5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392" marR="5392" marT="5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392" marR="5392" marT="5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2300</a:t>
                      </a:r>
                    </a:p>
                  </a:txBody>
                  <a:tcPr marL="5392" marR="5392" marT="5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2300</a:t>
                      </a:r>
                    </a:p>
                  </a:txBody>
                  <a:tcPr marL="5392" marR="5392" marT="5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2300</a:t>
                      </a:r>
                    </a:p>
                  </a:txBody>
                  <a:tcPr marL="5392" marR="5392" marT="5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500</a:t>
                      </a:r>
                    </a:p>
                  </a:txBody>
                  <a:tcPr marL="5392" marR="5392" marT="5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392" marR="5392" marT="5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392" marR="5392" marT="5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392" marR="5392" marT="5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392" marR="5392" marT="5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043">
                <a:tc>
                  <a:txBody>
                    <a:bodyPr/>
                    <a:lstStyle/>
                    <a:p>
                      <a:pPr algn="ctr" fontAlgn="ctr"/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392" marR="5392" marT="5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392" marR="5392" marT="5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392" marR="5392" marT="5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Year One</a:t>
                      </a:r>
                    </a:p>
                  </a:txBody>
                  <a:tcPr marL="5392" marR="5392" marT="5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Year two</a:t>
                      </a:r>
                    </a:p>
                  </a:txBody>
                  <a:tcPr marL="5392" marR="5392" marT="5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Ultimate</a:t>
                      </a:r>
                    </a:p>
                  </a:txBody>
                  <a:tcPr marL="5392" marR="5392" marT="5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Ultimate</a:t>
                      </a:r>
                    </a:p>
                  </a:txBody>
                  <a:tcPr marL="5392" marR="5392" marT="5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Reference</a:t>
                      </a:r>
                    </a:p>
                  </a:txBody>
                  <a:tcPr marL="5392" marR="5392" marT="5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392" marR="5392" marT="5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392" marR="5392" marT="5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392" marR="5392" marT="5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30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Isotope</a:t>
                      </a:r>
                    </a:p>
                  </a:txBody>
                  <a:tcPr marL="5392" marR="5392" marT="5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392" marR="5392" marT="5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60Ga</a:t>
                      </a:r>
                    </a:p>
                  </a:txBody>
                  <a:tcPr marL="5392" marR="5392" marT="5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60Ga</a:t>
                      </a:r>
                    </a:p>
                  </a:txBody>
                  <a:tcPr marL="5392" marR="5392" marT="5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60Ga</a:t>
                      </a:r>
                    </a:p>
                  </a:txBody>
                  <a:tcPr marL="5392" marR="5392" marT="5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60Ga</a:t>
                      </a:r>
                    </a:p>
                  </a:txBody>
                  <a:tcPr marL="5392" marR="5392" marT="5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60Ga</a:t>
                      </a:r>
                    </a:p>
                  </a:txBody>
                  <a:tcPr marL="5392" marR="5392" marT="5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392" marR="5392" marT="5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49Fe</a:t>
                      </a:r>
                    </a:p>
                  </a:txBody>
                  <a:tcPr marL="5392" marR="5392" marT="5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73Kr</a:t>
                      </a:r>
                    </a:p>
                  </a:txBody>
                  <a:tcPr marL="5392" marR="5392" marT="5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392" marR="5392" marT="5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30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T1/2 (ms)</a:t>
                      </a:r>
                    </a:p>
                  </a:txBody>
                  <a:tcPr marL="5392" marR="5392" marT="5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392" marR="5392" marT="5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392" marR="5392" marT="5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76(3)</a:t>
                      </a:r>
                    </a:p>
                  </a:txBody>
                  <a:tcPr marL="5392" marR="5392" marT="5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76(3)</a:t>
                      </a:r>
                    </a:p>
                  </a:txBody>
                  <a:tcPr marL="5392" marR="5392" marT="5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76(3)</a:t>
                      </a:r>
                    </a:p>
                  </a:txBody>
                  <a:tcPr marL="5392" marR="5392" marT="5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76(3)</a:t>
                      </a:r>
                    </a:p>
                  </a:txBody>
                  <a:tcPr marL="5392" marR="5392" marT="5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Kucuk2017</a:t>
                      </a:r>
                    </a:p>
                  </a:txBody>
                  <a:tcPr marL="5392" marR="5392" marT="5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392" marR="5392" marT="5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27.3(10)</a:t>
                      </a:r>
                    </a:p>
                  </a:txBody>
                  <a:tcPr marL="5392" marR="5392" marT="5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NDS2004</a:t>
                      </a:r>
                    </a:p>
                  </a:txBody>
                  <a:tcPr marL="5392" marR="5392" marT="5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30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QEC (keV)</a:t>
                      </a:r>
                    </a:p>
                  </a:txBody>
                  <a:tcPr marL="5392" marR="5392" marT="5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392" marR="5392" marT="5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392" marR="5392" marT="5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14580(200)</a:t>
                      </a:r>
                    </a:p>
                  </a:txBody>
                  <a:tcPr marL="5392" marR="5392" marT="5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14580(200)</a:t>
                      </a:r>
                    </a:p>
                  </a:txBody>
                  <a:tcPr marL="5392" marR="5392" marT="5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14580(200)</a:t>
                      </a:r>
                    </a:p>
                  </a:txBody>
                  <a:tcPr marL="5392" marR="5392" marT="5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14580(200)</a:t>
                      </a:r>
                    </a:p>
                  </a:txBody>
                  <a:tcPr marL="5392" marR="5392" marT="5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AME2016</a:t>
                      </a:r>
                    </a:p>
                  </a:txBody>
                  <a:tcPr marL="5392" marR="5392" marT="5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392" marR="5392" marT="5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7096(10)</a:t>
                      </a:r>
                    </a:p>
                  </a:txBody>
                  <a:tcPr marL="5392" marR="5392" marT="5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AME2016</a:t>
                      </a:r>
                    </a:p>
                  </a:txBody>
                  <a:tcPr marL="5392" marR="5392" marT="5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30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Sp(daughter) (keV)</a:t>
                      </a:r>
                    </a:p>
                  </a:txBody>
                  <a:tcPr marL="5392" marR="5392" marT="5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392" marR="5392" marT="5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392" marR="5392" marT="5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5105.0(4)</a:t>
                      </a:r>
                    </a:p>
                  </a:txBody>
                  <a:tcPr marL="5392" marR="5392" marT="5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5105.0(4)</a:t>
                      </a:r>
                    </a:p>
                  </a:txBody>
                  <a:tcPr marL="5392" marR="5392" marT="5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5105.0(4)</a:t>
                      </a:r>
                    </a:p>
                  </a:txBody>
                  <a:tcPr marL="5392" marR="5392" marT="5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5105.0(4)</a:t>
                      </a:r>
                    </a:p>
                  </a:txBody>
                  <a:tcPr marL="5392" marR="5392" marT="5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AME2016</a:t>
                      </a:r>
                    </a:p>
                  </a:txBody>
                  <a:tcPr marL="5392" marR="5392" marT="5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392" marR="5392" marT="5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3068(8)</a:t>
                      </a:r>
                    </a:p>
                  </a:txBody>
                  <a:tcPr marL="5392" marR="5392" marT="5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AME2016</a:t>
                      </a:r>
                    </a:p>
                  </a:txBody>
                  <a:tcPr marL="5392" marR="5392" marT="5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30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QECp (keV)</a:t>
                      </a:r>
                    </a:p>
                  </a:txBody>
                  <a:tcPr marL="5392" marR="5392" marT="5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392" marR="5392" marT="5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9480</a:t>
                      </a:r>
                    </a:p>
                  </a:txBody>
                  <a:tcPr marL="5392" marR="5392" marT="5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9480(200)</a:t>
                      </a:r>
                    </a:p>
                  </a:txBody>
                  <a:tcPr marL="5392" marR="5392" marT="5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9480(200)</a:t>
                      </a:r>
                    </a:p>
                  </a:txBody>
                  <a:tcPr marL="5392" marR="5392" marT="5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9480(200)</a:t>
                      </a:r>
                    </a:p>
                  </a:txBody>
                  <a:tcPr marL="5392" marR="5392" marT="5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9480(200)</a:t>
                      </a:r>
                    </a:p>
                  </a:txBody>
                  <a:tcPr marL="5392" marR="5392" marT="5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AME2016</a:t>
                      </a:r>
                    </a:p>
                  </a:txBody>
                  <a:tcPr marL="5392" marR="5392" marT="5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392" marR="5392" marT="5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4027(7)</a:t>
                      </a:r>
                    </a:p>
                  </a:txBody>
                  <a:tcPr marL="5392" marR="5392" marT="5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AME2016</a:t>
                      </a:r>
                    </a:p>
                  </a:txBody>
                  <a:tcPr marL="5392" marR="5392" marT="5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30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Average Ep (keV)</a:t>
                      </a:r>
                    </a:p>
                  </a:txBody>
                  <a:tcPr marL="5392" marR="5392" marT="5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392" marR="5392" marT="5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392" marR="5392" marT="5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2300</a:t>
                      </a:r>
                    </a:p>
                  </a:txBody>
                  <a:tcPr marL="5392" marR="5392" marT="5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2300</a:t>
                      </a:r>
                    </a:p>
                  </a:txBody>
                  <a:tcPr marL="5392" marR="5392" marT="5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2300</a:t>
                      </a:r>
                    </a:p>
                  </a:txBody>
                  <a:tcPr marL="5392" marR="5392" marT="5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500</a:t>
                      </a:r>
                    </a:p>
                  </a:txBody>
                  <a:tcPr marL="5392" marR="5392" marT="5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Mazzocchi2001</a:t>
                      </a:r>
                    </a:p>
                  </a:txBody>
                  <a:tcPr marL="5392" marR="5392" marT="5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392" marR="5392" marT="5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2200</a:t>
                      </a:r>
                    </a:p>
                  </a:txBody>
                  <a:tcPr marL="5392" marR="5392" marT="5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Giovinazzo2001</a:t>
                      </a:r>
                    </a:p>
                  </a:txBody>
                  <a:tcPr marL="5392" marR="5392" marT="5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30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Average proton-emitting state Ex (keV)</a:t>
                      </a:r>
                    </a:p>
                  </a:txBody>
                  <a:tcPr marL="5392" marR="5392" marT="5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392" marR="5392" marT="5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392" marR="5392" marT="5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7405</a:t>
                      </a:r>
                    </a:p>
                  </a:txBody>
                  <a:tcPr marL="5392" marR="5392" marT="5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7405</a:t>
                      </a:r>
                    </a:p>
                  </a:txBody>
                  <a:tcPr marL="5392" marR="5392" marT="5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7405</a:t>
                      </a:r>
                    </a:p>
                  </a:txBody>
                  <a:tcPr marL="5392" marR="5392" marT="5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5605</a:t>
                      </a:r>
                    </a:p>
                  </a:txBody>
                  <a:tcPr marL="5392" marR="5392" marT="5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Mazzocchi2001</a:t>
                      </a:r>
                    </a:p>
                  </a:txBody>
                  <a:tcPr marL="5392" marR="5392" marT="5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392" marR="5392" marT="5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5268</a:t>
                      </a:r>
                    </a:p>
                  </a:txBody>
                  <a:tcPr marL="5392" marR="5392" marT="5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Giovinazzo2001</a:t>
                      </a:r>
                    </a:p>
                  </a:txBody>
                  <a:tcPr marL="5392" marR="5392" marT="5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30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Fast beam rate (pps)</a:t>
                      </a:r>
                    </a:p>
                  </a:txBody>
                  <a:tcPr marL="5392" marR="5392" marT="5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392" marR="5392" marT="5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392" marR="5392" marT="5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1.27E+04</a:t>
                      </a:r>
                    </a:p>
                  </a:txBody>
                  <a:tcPr marL="5392" marR="5392" marT="5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6.37E+04</a:t>
                      </a:r>
                    </a:p>
                  </a:txBody>
                  <a:tcPr marL="5392" marR="5392" marT="5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5.09E+05</a:t>
                      </a:r>
                    </a:p>
                  </a:txBody>
                  <a:tcPr marL="5392" marR="5392" marT="5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5.09E+05</a:t>
                      </a:r>
                    </a:p>
                  </a:txBody>
                  <a:tcPr marL="5392" marR="5392" marT="5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FRIB Estimated Rates</a:t>
                      </a:r>
                    </a:p>
                  </a:txBody>
                  <a:tcPr marL="5392" marR="5392" marT="5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372</a:t>
                      </a:r>
                    </a:p>
                  </a:txBody>
                  <a:tcPr marL="5392" marR="5392" marT="5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2.53E+04</a:t>
                      </a:r>
                    </a:p>
                  </a:txBody>
                  <a:tcPr marL="5392" marR="5392" marT="5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Chandana</a:t>
                      </a:r>
                    </a:p>
                  </a:txBody>
                  <a:tcPr marL="5392" marR="5392" marT="5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30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Stopped beam rate (pps)</a:t>
                      </a:r>
                    </a:p>
                  </a:txBody>
                  <a:tcPr marL="5392" marR="5392" marT="5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392" marR="5392" marT="5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1.27E+04</a:t>
                      </a:r>
                    </a:p>
                  </a:txBody>
                  <a:tcPr marL="5392" marR="5392" marT="5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3.10E+03</a:t>
                      </a:r>
                    </a:p>
                  </a:txBody>
                  <a:tcPr marL="5392" marR="5392" marT="5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1.55E+04</a:t>
                      </a:r>
                    </a:p>
                  </a:txBody>
                  <a:tcPr marL="5392" marR="5392" marT="5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1.24E+05</a:t>
                      </a:r>
                    </a:p>
                  </a:txBody>
                  <a:tcPr marL="5392" marR="5392" marT="5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1.24E+05</a:t>
                      </a:r>
                    </a:p>
                  </a:txBody>
                  <a:tcPr marL="5392" marR="5392" marT="5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FRIB Estimated Rates</a:t>
                      </a:r>
                    </a:p>
                  </a:txBody>
                  <a:tcPr marL="5392" marR="5392" marT="5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186</a:t>
                      </a:r>
                    </a:p>
                  </a:txBody>
                  <a:tcPr marL="5392" marR="5392" marT="5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1263</a:t>
                      </a:r>
                    </a:p>
                  </a:txBody>
                  <a:tcPr marL="5392" marR="5392" marT="5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Chandana</a:t>
                      </a:r>
                    </a:p>
                  </a:txBody>
                  <a:tcPr marL="5392" marR="5392" marT="5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30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Reaccelerated beam rate (pps)</a:t>
                      </a:r>
                    </a:p>
                  </a:txBody>
                  <a:tcPr marL="5392" marR="5392" marT="5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392" marR="5392" marT="5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3.10E+03</a:t>
                      </a:r>
                    </a:p>
                  </a:txBody>
                  <a:tcPr marL="5392" marR="5392" marT="5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6.46E+02</a:t>
                      </a:r>
                    </a:p>
                  </a:txBody>
                  <a:tcPr marL="5392" marR="5392" marT="5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3.23E+03</a:t>
                      </a:r>
                    </a:p>
                  </a:txBody>
                  <a:tcPr marL="5392" marR="5392" marT="5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2.58E+04</a:t>
                      </a:r>
                    </a:p>
                  </a:txBody>
                  <a:tcPr marL="5392" marR="5392" marT="5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2.58E+04</a:t>
                      </a:r>
                    </a:p>
                  </a:txBody>
                  <a:tcPr marL="5392" marR="5392" marT="5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FRIB Estimated Rates</a:t>
                      </a:r>
                    </a:p>
                  </a:txBody>
                  <a:tcPr marL="5392" marR="5392" marT="5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45.4</a:t>
                      </a:r>
                    </a:p>
                  </a:txBody>
                  <a:tcPr marL="5392" marR="5392" marT="5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5%</a:t>
                      </a:r>
                    </a:p>
                  </a:txBody>
                  <a:tcPr marL="5392" marR="5392" marT="5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Chandana</a:t>
                      </a:r>
                    </a:p>
                  </a:txBody>
                  <a:tcPr marL="5392" marR="5392" marT="5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30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Total branching ratio of βp</a:t>
                      </a:r>
                    </a:p>
                  </a:txBody>
                  <a:tcPr marL="5392" marR="5392" marT="5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br</a:t>
                      </a:r>
                      <a:r>
                        <a:rPr lang="el-GR" sz="105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β</a:t>
                      </a:r>
                      <a:r>
                        <a:rPr lang="en-US" sz="105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p</a:t>
                      </a:r>
                    </a:p>
                  </a:txBody>
                  <a:tcPr marL="5392" marR="5392" marT="5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1.6%</a:t>
                      </a:r>
                    </a:p>
                  </a:txBody>
                  <a:tcPr marL="5392" marR="5392" marT="5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1.6%</a:t>
                      </a:r>
                    </a:p>
                  </a:txBody>
                  <a:tcPr marL="5392" marR="5392" marT="5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1.6%</a:t>
                      </a:r>
                    </a:p>
                  </a:txBody>
                  <a:tcPr marL="5392" marR="5392" marT="5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1.6%</a:t>
                      </a:r>
                    </a:p>
                  </a:txBody>
                  <a:tcPr marL="5392" marR="5392" marT="5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1.6%</a:t>
                      </a:r>
                    </a:p>
                  </a:txBody>
                  <a:tcPr marL="5392" marR="5392" marT="5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Mazzocchi2001</a:t>
                      </a:r>
                    </a:p>
                  </a:txBody>
                  <a:tcPr marL="5392" marR="5392" marT="5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</a:t>
                      </a:r>
                    </a:p>
                  </a:txBody>
                  <a:tcPr marL="5392" marR="5392" marT="5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0.25%</a:t>
                      </a:r>
                    </a:p>
                  </a:txBody>
                  <a:tcPr marL="5392" marR="5392" marT="5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Giovinazzo2001</a:t>
                      </a:r>
                    </a:p>
                  </a:txBody>
                  <a:tcPr marL="5392" marR="5392" marT="5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30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IEC</a:t>
                      </a:r>
                    </a:p>
                  </a:txBody>
                  <a:tcPr marL="5392" marR="5392" marT="5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</a:t>
                      </a:r>
                    </a:p>
                  </a:txBody>
                  <a:tcPr marL="5392" marR="5392" marT="5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392" marR="5392" marT="5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0.0047%</a:t>
                      </a:r>
                    </a:p>
                  </a:txBody>
                  <a:tcPr marL="5392" marR="5392" marT="5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0.0047%</a:t>
                      </a:r>
                    </a:p>
                  </a:txBody>
                  <a:tcPr marL="5392" marR="5392" marT="5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0.0047%</a:t>
                      </a:r>
                    </a:p>
                  </a:txBody>
                  <a:tcPr marL="5392" marR="5392" marT="5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0.0022%</a:t>
                      </a:r>
                    </a:p>
                  </a:txBody>
                  <a:tcPr marL="5392" marR="5392" marT="5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LOGFT</a:t>
                      </a:r>
                    </a:p>
                  </a:txBody>
                  <a:tcPr marL="5392" marR="5392" marT="5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24%</a:t>
                      </a:r>
                    </a:p>
                  </a:txBody>
                  <a:tcPr marL="5392" marR="5392" marT="5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0.19%</a:t>
                      </a:r>
                    </a:p>
                  </a:txBody>
                  <a:tcPr marL="5392" marR="5392" marT="5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LOGFT</a:t>
                      </a:r>
                    </a:p>
                  </a:txBody>
                  <a:tcPr marL="5392" marR="5392" marT="5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30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I</a:t>
                      </a:r>
                      <a:r>
                        <a:rPr lang="el-GR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β+</a:t>
                      </a:r>
                    </a:p>
                  </a:txBody>
                  <a:tcPr marL="5392" marR="5392" marT="5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5%</a:t>
                      </a:r>
                    </a:p>
                  </a:txBody>
                  <a:tcPr marL="5392" marR="5392" marT="5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392" marR="5392" marT="5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1.6%</a:t>
                      </a:r>
                    </a:p>
                  </a:txBody>
                  <a:tcPr marL="5392" marR="5392" marT="5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1.6%</a:t>
                      </a:r>
                    </a:p>
                  </a:txBody>
                  <a:tcPr marL="5392" marR="5392" marT="5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1.6%</a:t>
                      </a:r>
                    </a:p>
                  </a:txBody>
                  <a:tcPr marL="5392" marR="5392" marT="5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1.6%</a:t>
                      </a:r>
                    </a:p>
                  </a:txBody>
                  <a:tcPr marL="5392" marR="5392" marT="5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LOGFT</a:t>
                      </a:r>
                    </a:p>
                  </a:txBody>
                  <a:tcPr marL="5392" marR="5392" marT="5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56.7%</a:t>
                      </a:r>
                    </a:p>
                  </a:txBody>
                  <a:tcPr marL="5392" marR="5392" marT="5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0.06%</a:t>
                      </a:r>
                    </a:p>
                  </a:txBody>
                  <a:tcPr marL="5392" marR="5392" marT="5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LOGFT</a:t>
                      </a:r>
                    </a:p>
                  </a:txBody>
                  <a:tcPr marL="5392" marR="5392" marT="5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30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Electron capture probability</a:t>
                      </a:r>
                    </a:p>
                  </a:txBody>
                  <a:tcPr marL="5392" marR="5392" marT="5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PEC</a:t>
                      </a:r>
                    </a:p>
                  </a:txBody>
                  <a:tcPr marL="5392" marR="5392" marT="5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100%</a:t>
                      </a:r>
                    </a:p>
                  </a:txBody>
                  <a:tcPr marL="5392" marR="5392" marT="5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0.29%</a:t>
                      </a:r>
                    </a:p>
                  </a:txBody>
                  <a:tcPr marL="5392" marR="5392" marT="5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0.29%</a:t>
                      </a:r>
                    </a:p>
                  </a:txBody>
                  <a:tcPr marL="5392" marR="5392" marT="5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0.29%</a:t>
                      </a:r>
                    </a:p>
                  </a:txBody>
                  <a:tcPr marL="5392" marR="5392" marT="5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0.137%</a:t>
                      </a:r>
                    </a:p>
                  </a:txBody>
                  <a:tcPr marL="5392" marR="5392" marT="5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LOGFT</a:t>
                      </a:r>
                    </a:p>
                  </a:txBody>
                  <a:tcPr marL="5392" marR="5392" marT="5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100%</a:t>
                      </a:r>
                    </a:p>
                  </a:txBody>
                  <a:tcPr marL="5392" marR="5392" marT="5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76%</a:t>
                      </a:r>
                    </a:p>
                  </a:txBody>
                  <a:tcPr marL="5392" marR="5392" marT="5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LOGFT</a:t>
                      </a:r>
                    </a:p>
                  </a:txBody>
                  <a:tcPr marL="5392" marR="5392" marT="5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030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Fluorescence yield </a:t>
                      </a:r>
                    </a:p>
                  </a:txBody>
                  <a:tcPr marL="5392" marR="5392" marT="5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ω</a:t>
                      </a:r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K</a:t>
                      </a:r>
                    </a:p>
                  </a:txBody>
                  <a:tcPr marL="5392" marR="5392" marT="5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50.4%</a:t>
                      </a:r>
                    </a:p>
                  </a:txBody>
                  <a:tcPr marL="5392" marR="5392" marT="5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50.416%</a:t>
                      </a:r>
                    </a:p>
                  </a:txBody>
                  <a:tcPr marL="5392" marR="5392" marT="5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50.416%</a:t>
                      </a:r>
                    </a:p>
                  </a:txBody>
                  <a:tcPr marL="5392" marR="5392" marT="5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50.416%</a:t>
                      </a:r>
                    </a:p>
                  </a:txBody>
                  <a:tcPr marL="5392" marR="5392" marT="5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40.333%</a:t>
                      </a:r>
                    </a:p>
                  </a:txBody>
                  <a:tcPr marL="5392" marR="5392" marT="5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Daoudi2015</a:t>
                      </a:r>
                    </a:p>
                  </a:txBody>
                  <a:tcPr marL="5392" marR="5392" marT="5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34.3%</a:t>
                      </a:r>
                    </a:p>
                  </a:txBody>
                  <a:tcPr marL="5392" marR="5392" marT="5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51.270%</a:t>
                      </a:r>
                    </a:p>
                  </a:txBody>
                  <a:tcPr marL="5392" marR="5392" marT="5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Daoudi2015</a:t>
                      </a:r>
                    </a:p>
                  </a:txBody>
                  <a:tcPr marL="5392" marR="5392" marT="5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030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Detection efficiency for protons</a:t>
                      </a:r>
                    </a:p>
                  </a:txBody>
                  <a:tcPr marL="5392" marR="5392" marT="5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Eff_p</a:t>
                      </a:r>
                    </a:p>
                  </a:txBody>
                  <a:tcPr marL="5392" marR="5392" marT="5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20%</a:t>
                      </a:r>
                    </a:p>
                  </a:txBody>
                  <a:tcPr marL="5392" marR="5392" marT="5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20%</a:t>
                      </a:r>
                    </a:p>
                  </a:txBody>
                  <a:tcPr marL="5392" marR="5392" marT="5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20%</a:t>
                      </a:r>
                    </a:p>
                  </a:txBody>
                  <a:tcPr marL="5392" marR="5392" marT="5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20%</a:t>
                      </a:r>
                    </a:p>
                  </a:txBody>
                  <a:tcPr marL="5392" marR="5392" marT="5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20%</a:t>
                      </a:r>
                    </a:p>
                  </a:txBody>
                  <a:tcPr marL="5392" marR="5392" marT="5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392" marR="5392" marT="5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20%</a:t>
                      </a:r>
                    </a:p>
                  </a:txBody>
                  <a:tcPr marL="5392" marR="5392" marT="5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20%</a:t>
                      </a:r>
                    </a:p>
                  </a:txBody>
                  <a:tcPr marL="5392" marR="5392" marT="5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392" marR="5392" marT="5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030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Detection efficiency for X rays</a:t>
                      </a:r>
                    </a:p>
                  </a:txBody>
                  <a:tcPr marL="5392" marR="5392" marT="5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Eff_X</a:t>
                      </a:r>
                    </a:p>
                  </a:txBody>
                  <a:tcPr marL="5392" marR="5392" marT="5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6%</a:t>
                      </a:r>
                    </a:p>
                  </a:txBody>
                  <a:tcPr marL="5392" marR="5392" marT="5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6%</a:t>
                      </a:r>
                    </a:p>
                  </a:txBody>
                  <a:tcPr marL="5392" marR="5392" marT="5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6%</a:t>
                      </a:r>
                    </a:p>
                  </a:txBody>
                  <a:tcPr marL="5392" marR="5392" marT="5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6%</a:t>
                      </a:r>
                    </a:p>
                  </a:txBody>
                  <a:tcPr marL="5392" marR="5392" marT="5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6%</a:t>
                      </a:r>
                    </a:p>
                  </a:txBody>
                  <a:tcPr marL="5392" marR="5392" marT="5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392" marR="5392" marT="5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6%</a:t>
                      </a:r>
                    </a:p>
                  </a:txBody>
                  <a:tcPr marL="5392" marR="5392" marT="5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6%</a:t>
                      </a:r>
                    </a:p>
                  </a:txBody>
                  <a:tcPr marL="5392" marR="5392" marT="5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392" marR="5392" marT="5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03043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Beam time (h)</a:t>
                      </a:r>
                    </a:p>
                  </a:txBody>
                  <a:tcPr marL="5392" marR="5392" marT="5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100 </a:t>
                      </a:r>
                    </a:p>
                  </a:txBody>
                  <a:tcPr marL="5392" marR="5392" marT="5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100 </a:t>
                      </a:r>
                    </a:p>
                  </a:txBody>
                  <a:tcPr marL="5392" marR="5392" marT="5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100 </a:t>
                      </a:r>
                    </a:p>
                  </a:txBody>
                  <a:tcPr marL="5392" marR="5392" marT="5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100 </a:t>
                      </a:r>
                    </a:p>
                  </a:txBody>
                  <a:tcPr marL="5392" marR="5392" marT="5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100 </a:t>
                      </a:r>
                    </a:p>
                  </a:txBody>
                  <a:tcPr marL="5392" marR="5392" marT="5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392" marR="5392" marT="5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100 </a:t>
                      </a:r>
                    </a:p>
                  </a:txBody>
                  <a:tcPr marL="5392" marR="5392" marT="5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100 </a:t>
                      </a:r>
                    </a:p>
                  </a:txBody>
                  <a:tcPr marL="5392" marR="5392" marT="5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392" marR="5392" marT="5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030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duty cycle</a:t>
                      </a:r>
                    </a:p>
                  </a:txBody>
                  <a:tcPr marL="5392" marR="5392" marT="5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392" marR="5392" marT="5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20%</a:t>
                      </a:r>
                    </a:p>
                  </a:txBody>
                  <a:tcPr marL="5392" marR="5392" marT="5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20%</a:t>
                      </a:r>
                    </a:p>
                  </a:txBody>
                  <a:tcPr marL="5392" marR="5392" marT="5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20%</a:t>
                      </a:r>
                    </a:p>
                  </a:txBody>
                  <a:tcPr marL="5392" marR="5392" marT="5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20%</a:t>
                      </a:r>
                    </a:p>
                  </a:txBody>
                  <a:tcPr marL="5392" marR="5392" marT="5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20%</a:t>
                      </a:r>
                    </a:p>
                  </a:txBody>
                  <a:tcPr marL="5392" marR="5392" marT="5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392" marR="5392" marT="5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20%</a:t>
                      </a:r>
                    </a:p>
                  </a:txBody>
                  <a:tcPr marL="5392" marR="5392" marT="5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20%</a:t>
                      </a:r>
                    </a:p>
                  </a:txBody>
                  <a:tcPr marL="5392" marR="5392" marT="5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392" marR="5392" marT="5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030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rate px</a:t>
                      </a:r>
                    </a:p>
                  </a:txBody>
                  <a:tcPr marL="5392" marR="5392" marT="5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392" marR="5392" marT="5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0.3001</a:t>
                      </a:r>
                    </a:p>
                  </a:txBody>
                  <a:tcPr marL="5392" marR="5392" marT="5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0.6328</a:t>
                      </a:r>
                    </a:p>
                  </a:txBody>
                  <a:tcPr marL="5392" marR="5392" marT="5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3.1640</a:t>
                      </a:r>
                    </a:p>
                  </a:txBody>
                  <a:tcPr marL="5392" marR="5392" marT="5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25.3121</a:t>
                      </a:r>
                    </a:p>
                  </a:txBody>
                  <a:tcPr marL="5392" marR="5392" marT="5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9.49</a:t>
                      </a:r>
                    </a:p>
                  </a:txBody>
                  <a:tcPr marL="5392" marR="5392" marT="5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392" marR="5392" marT="5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0.31</a:t>
                      </a:r>
                    </a:p>
                  </a:txBody>
                  <a:tcPr marL="5392" marR="5392" marT="5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10.58</a:t>
                      </a:r>
                    </a:p>
                  </a:txBody>
                  <a:tcPr marL="5392" marR="5392" marT="5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392" marR="5392" marT="5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030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Total number of </a:t>
                      </a:r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px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coincidences</a:t>
                      </a:r>
                    </a:p>
                  </a:txBody>
                  <a:tcPr marL="5392" marR="5392" marT="5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392" marR="5392" marT="5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108027</a:t>
                      </a:r>
                    </a:p>
                  </a:txBody>
                  <a:tcPr marL="5392" marR="5392" marT="5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63</a:t>
                      </a:r>
                    </a:p>
                  </a:txBody>
                  <a:tcPr marL="5392" marR="5392" marT="5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316</a:t>
                      </a:r>
                    </a:p>
                  </a:txBody>
                  <a:tcPr marL="5392" marR="5392" marT="5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2531</a:t>
                      </a:r>
                    </a:p>
                  </a:txBody>
                  <a:tcPr marL="5392" marR="5392" marT="5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949</a:t>
                      </a:r>
                    </a:p>
                  </a:txBody>
                  <a:tcPr marL="5392" marR="5392" marT="5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392" marR="5392" marT="5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111143</a:t>
                      </a:r>
                    </a:p>
                  </a:txBody>
                  <a:tcPr marL="5392" marR="5392" marT="5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1058</a:t>
                      </a:r>
                    </a:p>
                  </a:txBody>
                  <a:tcPr marL="5392" marR="5392" marT="5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392" marR="5392" marT="5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33369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just" defTabSz="457200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SzTx/>
              <a:buNone/>
            </a:pPr>
            <a:r>
              <a:rPr lang="en-US" altLang="zh-CN" sz="1800" kern="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observables:</a:t>
            </a:r>
          </a:p>
          <a:p>
            <a:pPr marL="0" lvl="0" indent="0" algn="just" defTabSz="457200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SzTx/>
              <a:buNone/>
            </a:pPr>
            <a:r>
              <a:rPr lang="en-US" altLang="zh-CN" sz="1800" kern="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Proton energy distribution from the precursor decay.</a:t>
            </a:r>
          </a:p>
          <a:p>
            <a:pPr marL="0" lvl="0" indent="0" algn="just" defTabSz="457200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SzTx/>
              <a:buNone/>
            </a:pPr>
            <a:r>
              <a:rPr lang="en-US" altLang="zh-CN" sz="1800" i="1" kern="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altLang="zh-CN" sz="1800" kern="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-ray spectrum gated by protons from the precursor decay.</a:t>
            </a:r>
          </a:p>
          <a:p>
            <a:pPr marL="0" lvl="0" indent="0" algn="just" defTabSz="457200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SzTx/>
              <a:buNone/>
            </a:pPr>
            <a:r>
              <a:rPr lang="en-US" altLang="zh-CN" sz="1800" kern="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X-ray spectrum observed in coincidence with protons or with </a:t>
            </a:r>
            <a:r>
              <a:rPr lang="en-US" altLang="zh-CN" sz="1800" i="1" kern="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altLang="zh-CN" sz="1800" kern="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rays.</a:t>
            </a:r>
          </a:p>
          <a:p>
            <a:pPr marL="0" lvl="0" indent="0" algn="just" defTabSz="457200">
              <a:lnSpc>
                <a:spcPct val="150000"/>
              </a:lnSpc>
              <a:spcBef>
                <a:spcPct val="0"/>
              </a:spcBef>
              <a:buSzTx/>
              <a:buNone/>
            </a:pPr>
            <a:r>
              <a:rPr lang="en-US" altLang="zh-CN" sz="1800" kern="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Ratio of emitter X rays relative to those from daughter, plotted as a function of coincident proton energy.</a:t>
            </a:r>
            <a:endParaRPr lang="zh-CN" altLang="zh-CN" sz="1800" kern="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defTabSz="457200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SzTx/>
              <a:buNone/>
            </a:pPr>
            <a:r>
              <a:rPr lang="en-US" altLang="zh-CN" sz="18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Relate the lifetimes of proton-emitting states and the lifetime of the emitter </a:t>
            </a:r>
            <a:r>
              <a:rPr lang="en-US" altLang="zh-CN" sz="1800" i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18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-shell vacancy.</a:t>
            </a:r>
          </a:p>
          <a:p>
            <a:pPr marL="0" lvl="0" indent="0" algn="just" defTabSz="457200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SzTx/>
              <a:buNone/>
            </a:pPr>
            <a:r>
              <a:rPr lang="en-US" altLang="zh-CN" sz="1800" kern="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lifetimes for the </a:t>
            </a:r>
            <a:r>
              <a:rPr lang="en-US" altLang="zh-CN" sz="1800" i="1" kern="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1800" kern="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-shell vacancies are reasonably well known both experimentally and theoretically.</a:t>
            </a:r>
          </a:p>
          <a:p>
            <a:pPr marL="0" lvl="0" indent="0" algn="just" defTabSz="457200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SzTx/>
              <a:buNone/>
            </a:pPr>
            <a:r>
              <a:rPr lang="en-US" altLang="zh-CN" sz="1800" kern="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Statistical analysis taking into account all the processes involved in the decay.</a:t>
            </a:r>
          </a:p>
          <a:p>
            <a:pPr marL="0" lvl="0" indent="0" algn="just" defTabSz="457200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SzTx/>
              <a:buNone/>
            </a:pPr>
            <a:r>
              <a:rPr lang="en-US" altLang="zh-CN" sz="1800" kern="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represents a complete set of data to constrain the model.</a:t>
            </a:r>
          </a:p>
          <a:p>
            <a:endParaRPr 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Appendix</a:t>
            </a:r>
            <a:endParaRPr 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L</a:t>
            </a:r>
            <a:r>
              <a:rPr lang="en-US"/>
              <a:t>. Sun, JINA-CEE Frontiers 2019</a:t>
            </a:r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, Slide </a:t>
            </a:r>
            <a:fld id="{35AD4620-7552-4207-8973-898801ED212B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4565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Statistical-model calculations:</a:t>
            </a:r>
          </a:p>
          <a:p>
            <a:r>
              <a:rPr lang="en-US" altLang="zh-C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shape of proton spectrum</a:t>
            </a:r>
          </a:p>
          <a:p>
            <a:r>
              <a:rPr lang="en-US" altLang="zh-C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total </a:t>
            </a:r>
            <a:r>
              <a:rPr lang="en-US" altLang="zh-CN" sz="20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βp</a:t>
            </a:r>
            <a:r>
              <a:rPr lang="en-US" altLang="zh-C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-decay branching ratio</a:t>
            </a:r>
          </a:p>
          <a:p>
            <a:r>
              <a:rPr lang="en-US" altLang="zh-C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coincident 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x-ray ratio as a function of proton energy</a:t>
            </a:r>
          </a:p>
          <a:p>
            <a:r>
              <a:rPr lang="en-US" altLang="zh-CN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-strength function</a:t>
            </a:r>
          </a:p>
          <a:p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level-density parameter </a:t>
            </a:r>
            <a:r>
              <a:rPr lang="en-US" altLang="zh-CN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  <a:p>
            <a:r>
              <a:rPr lang="en-US" altLang="zh-CN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partial width</a:t>
            </a:r>
            <a:r>
              <a:rPr lang="en-US" altLang="zh-C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Γγ</a:t>
            </a:r>
            <a:endParaRPr lang="en-US" altLang="zh-CN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Partial widths correction factors </a:t>
            </a:r>
            <a:r>
              <a:rPr lang="en-US" altLang="zh-CN" sz="20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</a:p>
          <a:p>
            <a:r>
              <a:rPr lang="en-US" altLang="zh-C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Proton</a:t>
            </a:r>
            <a:r>
              <a:rPr lang="en-US" altLang="zh-CN" sz="20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Transmission coefficients </a:t>
            </a:r>
            <a:r>
              <a:rPr lang="en-US" altLang="zh-CN" sz="20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zh-CN" sz="2000" i="1" baseline="-25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en-US" altLang="zh-CN" sz="2000" i="1" baseline="-25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Transmission coefficients correction factors </a:t>
            </a:r>
            <a:r>
              <a:rPr lang="en-US" altLang="zh-CN" sz="20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000" i="1" baseline="-25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Tl</a:t>
            </a:r>
            <a:endParaRPr lang="en-US" altLang="zh-CN" sz="2000" baseline="-25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Free parameters are adjusted to reproduce as close as possible the experimental data.</a:t>
            </a:r>
          </a:p>
          <a:p>
            <a:endParaRPr lang="en-US" sz="2000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Appendix</a:t>
            </a:r>
            <a:endParaRPr 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/>
              <a:t>L</a:t>
            </a:r>
            <a:r>
              <a:rPr lang="en-US" dirty="0"/>
              <a:t>. Sun, JINA-CEE Frontiers 2019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, Slide </a:t>
            </a:r>
            <a:fld id="{35AD4620-7552-4207-8973-898801ED212B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299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638" y="2066131"/>
            <a:ext cx="7686675" cy="151447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Appendix</a:t>
            </a:r>
            <a:endParaRPr lang="zh-CN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L</a:t>
            </a:r>
            <a:r>
              <a:rPr lang="en-US"/>
              <a:t>. Sun, JINA-CEE Frontiers 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, Slide </a:t>
            </a:r>
            <a:fld id="{35AD4620-7552-4207-8973-898801ED212B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38" y="1143000"/>
            <a:ext cx="3257550" cy="8953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28600" y="3837140"/>
                <a:ext cx="2044342" cy="4045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altLang="zh-CN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𝛤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sSup>
                        <m:s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𝜋𝜌</m:t>
                              </m:r>
                            </m:e>
                          </m:d>
                        </m:e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3837140"/>
                <a:ext cx="2044342" cy="404534"/>
              </a:xfrm>
              <a:prstGeom prst="rect">
                <a:avLst/>
              </a:prstGeom>
              <a:blipFill>
                <a:blip r:embed="rId4"/>
                <a:stretch>
                  <a:fillRect l="-2985" r="-597" b="-1791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165708" y="4668776"/>
            <a:ext cx="66922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mean lifetime 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total decay width </a:t>
            </a:r>
            <a:r>
              <a:rPr lang="en-US" altLang="zh-CN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altLang="zh-CN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tot</a:t>
            </a:r>
            <a:r>
              <a:rPr lang="en-US" altLang="zh-CN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related by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5791200" y="4653387"/>
                <a:ext cx="96372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000" 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m:t>Γ</m:t>
                      </m:r>
                      <m:r>
                        <m:rPr>
                          <m:nor/>
                        </m:rPr>
                        <a:rPr lang="en-US" altLang="zh-CN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m:t> = </m:t>
                      </m:r>
                      <m:r>
                        <m:rPr>
                          <m:nor/>
                        </m:rPr>
                        <a:rPr lang="en-US" altLang="zh-CN" sz="2000" 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m:t>ћ</m:t>
                      </m:r>
                      <m:r>
                        <m:rPr>
                          <m:nor/>
                        </m:rPr>
                        <a:rPr lang="en-US" altLang="zh-CN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m:t>/</m:t>
                      </m:r>
                      <m:r>
                        <m:rPr>
                          <m:nor/>
                        </m:rPr>
                        <a:rPr lang="en-US" altLang="zh-CN" sz="2000" 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m:t>τ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4653387"/>
                <a:ext cx="963725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165706" y="5038108"/>
            <a:ext cx="89020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CN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ωγ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be constructed equivalently by combining the level lifetime 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ћ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altLang="zh-CN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altLang="zh-CN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tot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the proton branching ratio </a:t>
            </a:r>
            <a:r>
              <a:rPr lang="en-US" altLang="zh-CN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i="1" baseline="-25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i="1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i="1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altLang="zh-CN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altLang="zh-CN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altLang="zh-CN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tot</a:t>
            </a:r>
            <a:r>
              <a:rPr lang="en-US" altLang="zh-CN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40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ea typeface="ＭＳ Ｐゴシック"/>
                <a:cs typeface="ＭＳ Ｐゴシック"/>
              </a:rPr>
              <a:t>Dependence of X-ray bursts models on reaction rates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/>
              <a:t>Lijie</a:t>
            </a:r>
            <a:r>
              <a:rPr lang="en-US" dirty="0"/>
              <a:t> Sun, JINA-CEE Frontiers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en-US" dirty="0"/>
              <a:t>, Slide </a:t>
            </a:r>
            <a:fld id="{1D2CDB64-C772-4C10-8066-C769534B205C}" type="slidenum">
              <a:rPr lang="en-US" smtClean="0"/>
              <a:pPr algn="l"/>
              <a:t>3</a:t>
            </a:fld>
            <a:endParaRPr lang="en-US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/>
          <a:srcRect b="71058"/>
          <a:stretch/>
        </p:blipFill>
        <p:spPr>
          <a:xfrm>
            <a:off x="76200" y="1981200"/>
            <a:ext cx="4517533" cy="1231673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8590" y="1735962"/>
            <a:ext cx="4267200" cy="2286000"/>
          </a:xfrm>
          <a:prstGeom prst="rect">
            <a:avLst/>
          </a:prstGeom>
        </p:spPr>
      </p:pic>
      <p:sp>
        <p:nvSpPr>
          <p:cNvPr id="13" name="Content Placeholder 5"/>
          <p:cNvSpPr>
            <a:spLocks noGrp="1"/>
          </p:cNvSpPr>
          <p:nvPr>
            <p:ph idx="1"/>
          </p:nvPr>
        </p:nvSpPr>
        <p:spPr>
          <a:xfrm>
            <a:off x="76200" y="1086425"/>
            <a:ext cx="8990922" cy="894775"/>
          </a:xfrm>
        </p:spPr>
        <p:txBody>
          <a:bodyPr/>
          <a:lstStyle/>
          <a:p>
            <a:r>
              <a:rPr lang="en-US" dirty="0">
                <a:latin typeface="Arial" pitchFamily="34" charset="0"/>
                <a:ea typeface="ＭＳ Ｐゴシック"/>
                <a:cs typeface="ＭＳ Ｐゴシック"/>
              </a:rPr>
              <a:t>Study of the sensitivity of X-ray burst models to nuclear reaction rates</a:t>
            </a:r>
          </a:p>
          <a:p>
            <a:pPr lvl="1"/>
            <a:r>
              <a:rPr lang="fr-FR" sz="1600" dirty="0">
                <a:solidFill>
                  <a:schemeClr val="accent3"/>
                </a:solidFill>
                <a:latin typeface="Arial" pitchFamily="34" charset="0"/>
                <a:ea typeface="ＭＳ Ｐゴシック"/>
              </a:rPr>
              <a:t>R. H. Cyburt </a:t>
            </a:r>
            <a:r>
              <a:rPr lang="fr-FR" sz="1600" i="1" dirty="0">
                <a:solidFill>
                  <a:schemeClr val="accent3"/>
                </a:solidFill>
                <a:latin typeface="Arial" pitchFamily="34" charset="0"/>
                <a:ea typeface="ＭＳ Ｐゴシック"/>
              </a:rPr>
              <a:t>et al</a:t>
            </a:r>
            <a:r>
              <a:rPr lang="fr-FR" sz="1600" dirty="0">
                <a:solidFill>
                  <a:schemeClr val="accent3"/>
                </a:solidFill>
                <a:latin typeface="Arial" pitchFamily="34" charset="0"/>
                <a:ea typeface="ＭＳ Ｐゴシック"/>
              </a:rPr>
              <a:t>., Astrophys. J. 830, 55 (2016).</a:t>
            </a:r>
          </a:p>
        </p:txBody>
      </p:sp>
      <p:sp>
        <p:nvSpPr>
          <p:cNvPr id="18" name="Content Placeholder 5"/>
          <p:cNvSpPr txBox="1">
            <a:spLocks/>
          </p:cNvSpPr>
          <p:nvPr/>
        </p:nvSpPr>
        <p:spPr bwMode="auto">
          <a:xfrm>
            <a:off x="76200" y="4107648"/>
            <a:ext cx="8929589" cy="1804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178" indent="-180178" algn="l" defTabSz="803293" rtl="0" eaLnBrk="1" fontAlgn="base" hangingPunct="1">
              <a:lnSpc>
                <a:spcPct val="90000"/>
              </a:lnSpc>
              <a:spcBef>
                <a:spcPts val="1206"/>
              </a:spcBef>
              <a:spcAft>
                <a:spcPct val="0"/>
              </a:spcAft>
              <a:buSzPct val="100000"/>
              <a:buFont typeface="Wingdings" pitchFamily="2" charset="2"/>
              <a:buChar char="§"/>
              <a:defRPr sz="2200">
                <a:solidFill>
                  <a:srgbClr val="064308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defRPr>
            </a:lvl1pPr>
            <a:lvl2pPr marL="363359" indent="-151650" algn="l" defTabSz="803293" rtl="0" eaLnBrk="1" fontAlgn="base" hangingPunct="1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/>
              </a:defRPr>
            </a:lvl2pPr>
            <a:lvl3pPr marL="591584" indent="-160658" algn="l" defTabSz="803293" rtl="0" eaLnBrk="1" fontAlgn="base" hangingPunct="1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1800">
                <a:solidFill>
                  <a:schemeClr val="tx1"/>
                </a:solidFill>
                <a:latin typeface="Arial" charset="0"/>
                <a:ea typeface="ヒラギノ角ゴ Pro W3" pitchFamily="-111" charset="-128"/>
                <a:cs typeface="ヒラギノ角ゴ Pro W3" pitchFamily="-111" charset="-128"/>
              </a:defRPr>
            </a:lvl3pPr>
            <a:lvl4pPr marL="728219" indent="-133632" algn="l" defTabSz="803293" rtl="0" eaLnBrk="1" fontAlgn="base" hangingPunct="1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Clr>
                <a:srgbClr val="999999"/>
              </a:buClr>
              <a:buSzPct val="10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ea typeface="ヒラギノ角ゴ Pro W3" pitchFamily="-111" charset="-128"/>
                <a:cs typeface="ヒラギノ角ゴ Pro W3"/>
              </a:defRPr>
            </a:lvl4pPr>
            <a:lvl5pPr marL="1002991" indent="-180178" algn="l" defTabSz="803293" rtl="0" eaLnBrk="1" fontAlgn="base" hangingPunct="1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Clr>
                <a:srgbClr val="999999"/>
              </a:buClr>
              <a:buSzPct val="100000"/>
              <a:buFont typeface="Lucida Grande" charset="0"/>
              <a:buChar char="»"/>
              <a:defRPr sz="1400">
                <a:solidFill>
                  <a:schemeClr val="tx1"/>
                </a:solidFill>
                <a:latin typeface="+mn-lt"/>
                <a:ea typeface="ヒラギノ角ゴ Pro W3" pitchFamily="-111" charset="-128"/>
                <a:cs typeface="ヒラギノ角ゴ Pro W3"/>
              </a:defRPr>
            </a:lvl5pPr>
            <a:lvl6pPr marL="2223294" indent="-150759" algn="l" defTabSz="807750" rtl="0" eaLnBrk="1" fontAlgn="base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3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6pPr>
            <a:lvl7pPr marL="2680333" indent="-150759" algn="l" defTabSz="807750" rtl="0" eaLnBrk="1" fontAlgn="base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3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7pPr>
            <a:lvl8pPr marL="3137372" indent="-150759" algn="l" defTabSz="807750" rtl="0" eaLnBrk="1" fontAlgn="base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3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8pPr>
            <a:lvl9pPr marL="3594407" indent="-150759" algn="l" defTabSz="807750" rtl="0" eaLnBrk="1" fontAlgn="base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3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9pPr>
          </a:lstStyle>
          <a:p>
            <a:pPr lvl="1" algn="just"/>
            <a:r>
              <a:rPr lang="en-US" altLang="zh-CN" dirty="0"/>
              <a:t>R</a:t>
            </a:r>
            <a:r>
              <a:rPr lang="en-US" dirty="0"/>
              <a:t>eaction rate variations that have the most significant impacts on the modeling of X-ray burst light curves and the composition of the burst ashes.</a:t>
            </a:r>
          </a:p>
          <a:p>
            <a:pPr lvl="1" algn="just"/>
            <a:endParaRPr lang="en-US" dirty="0"/>
          </a:p>
          <a:p>
            <a:pPr lvl="1" algn="just"/>
            <a:r>
              <a:rPr lang="en-US" altLang="zh-CN" sz="1800" dirty="0">
                <a:ea typeface="ヒラギノ角ゴ Pro W3" pitchFamily="-65" charset="-128"/>
                <a:cs typeface="ヒラギノ角ゴ Pro W3" pitchFamily="-65" charset="-128"/>
              </a:rPr>
              <a:t>We already has plans to constrain </a:t>
            </a:r>
            <a:r>
              <a:rPr lang="en-US" sz="1800" dirty="0">
                <a:ea typeface="ヒラギノ角ゴ Pro W3" pitchFamily="-65" charset="-128"/>
                <a:cs typeface="ヒラギノ角ゴ Pro W3" pitchFamily="-65" charset="-128"/>
              </a:rPr>
              <a:t>the </a:t>
            </a:r>
            <a:r>
              <a:rPr lang="en-US" sz="1800" baseline="30000" dirty="0">
                <a:latin typeface="Times New Roman" panose="02020603050405020304" pitchFamily="18" charset="0"/>
                <a:ea typeface="ヒラギノ角ゴ Pro W3" pitchFamily="-65" charset="-128"/>
                <a:cs typeface="Times New Roman" panose="02020603050405020304" pitchFamily="18" charset="0"/>
              </a:rPr>
              <a:t>1</a:t>
            </a:r>
            <a:r>
              <a:rPr lang="en-US" sz="1800" baseline="30000" dirty="0">
                <a:ea typeface="ヒラギノ角ゴ Pro W3" pitchFamily="-65" charset="-128"/>
                <a:cs typeface="ヒラギノ角ゴ Pro W3" pitchFamily="-65" charset="-128"/>
              </a:rPr>
              <a:t>5</a:t>
            </a:r>
            <a:r>
              <a:rPr lang="en-US" sz="1800" dirty="0">
                <a:ea typeface="ヒラギノ角ゴ Pro W3" pitchFamily="-65" charset="-128"/>
                <a:cs typeface="ヒラギノ角ゴ Pro W3" pitchFamily="-65" charset="-128"/>
              </a:rPr>
              <a:t>O(</a:t>
            </a:r>
            <a:r>
              <a:rPr lang="en-US" altLang="zh-CN" sz="1800" i="1" dirty="0">
                <a:ea typeface="ヒラギノ角ゴ Pro W3" pitchFamily="-65" charset="-128"/>
                <a:cs typeface="ヒラギノ角ゴ Pro W3" pitchFamily="-65" charset="-128"/>
              </a:rPr>
              <a:t>α</a:t>
            </a:r>
            <a:r>
              <a:rPr lang="en-US" sz="1800" dirty="0">
                <a:ea typeface="ヒラギノ角ゴ Pro W3" pitchFamily="-65" charset="-128"/>
                <a:cs typeface="ヒラギノ角ゴ Pro W3" pitchFamily="-65" charset="-128"/>
              </a:rPr>
              <a:t>,</a:t>
            </a:r>
            <a:r>
              <a:rPr lang="en-US" altLang="zh-CN" sz="1800" i="1" dirty="0">
                <a:ea typeface="ヒラギノ角ゴ Pro W3" pitchFamily="-65" charset="-128"/>
                <a:cs typeface="ヒラギノ角ゴ Pro W3" pitchFamily="-65" charset="-128"/>
              </a:rPr>
              <a:t>γ</a:t>
            </a:r>
            <a:r>
              <a:rPr lang="en-US" sz="1800" dirty="0">
                <a:ea typeface="ヒラギノ角ゴ Pro W3" pitchFamily="-65" charset="-128"/>
                <a:cs typeface="ヒラギノ角ゴ Pro W3" pitchFamily="-65" charset="-128"/>
              </a:rPr>
              <a:t>)</a:t>
            </a:r>
            <a:r>
              <a:rPr lang="en-US" sz="1800" baseline="30000" dirty="0">
                <a:ea typeface="ヒラギノ角ゴ Pro W3" pitchFamily="-65" charset="-128"/>
                <a:cs typeface="ヒラギノ角ゴ Pro W3" pitchFamily="-65" charset="-128"/>
              </a:rPr>
              <a:t>19</a:t>
            </a:r>
            <a:r>
              <a:rPr lang="en-US" sz="1800" dirty="0">
                <a:ea typeface="ヒラギノ角ゴ Pro W3" pitchFamily="-65" charset="-128"/>
                <a:cs typeface="ヒラギノ角ゴ Pro W3" pitchFamily="-65" charset="-128"/>
              </a:rPr>
              <a:t>Ne reaction rate by measuring the </a:t>
            </a:r>
            <a:r>
              <a:rPr lang="en-US" sz="1800" baseline="30000" dirty="0">
                <a:ea typeface="ヒラギノ角ゴ Pro W3" pitchFamily="-65" charset="-128"/>
                <a:cs typeface="ヒラギノ角ゴ Pro W3" pitchFamily="-65" charset="-128"/>
              </a:rPr>
              <a:t>20</a:t>
            </a:r>
            <a:r>
              <a:rPr lang="en-US" sz="1800" dirty="0">
                <a:ea typeface="ヒラギノ角ゴ Pro W3" pitchFamily="-65" charset="-128"/>
                <a:cs typeface="ヒラギノ角ゴ Pro W3" pitchFamily="-65" charset="-128"/>
              </a:rPr>
              <a:t>Mg decay with the GADGET detection system (NSCL </a:t>
            </a:r>
            <a:r>
              <a:rPr lang="en-US" altLang="zh-CN" sz="1800" dirty="0">
                <a:ea typeface="ヒラギノ角ゴ Pro W3" pitchFamily="-65" charset="-128"/>
                <a:cs typeface="ヒラギノ角ゴ Pro W3" pitchFamily="-65" charset="-128"/>
              </a:rPr>
              <a:t>E18033</a:t>
            </a:r>
            <a:r>
              <a:rPr lang="en-US" sz="1800" dirty="0">
                <a:ea typeface="ヒラギノ角ゴ Pro W3" pitchFamily="-65" charset="-128"/>
                <a:cs typeface="ヒラギノ角ゴ Pro W3" pitchFamily="-65" charset="-128"/>
              </a:rPr>
              <a:t>).</a:t>
            </a:r>
          </a:p>
          <a:p>
            <a:pPr marL="211709" lvl="1" indent="0" algn="just">
              <a:buNone/>
            </a:pPr>
            <a:r>
              <a:rPr lang="en-US" sz="1800" dirty="0">
                <a:ea typeface="ヒラギノ角ゴ Pro W3" pitchFamily="-65" charset="-128"/>
                <a:cs typeface="ヒラギノ角ゴ Pro W3" pitchFamily="-65" charset="-128"/>
              </a:rPr>
              <a:t>  See B. E. Glassman (53), M. Friedman (J2A/16), and T. Budner (J1C/77) posters for </a:t>
            </a:r>
            <a:r>
              <a:rPr lang="en-US" altLang="zh-CN" sz="1800" dirty="0">
                <a:ea typeface="ヒラギノ角ゴ Pro W3" pitchFamily="-65" charset="-128"/>
                <a:cs typeface="ヒラギノ角ゴ Pro W3" pitchFamily="-65" charset="-128"/>
              </a:rPr>
              <a:t>more</a:t>
            </a:r>
            <a:r>
              <a:rPr lang="en-US" sz="1800" dirty="0">
                <a:ea typeface="ヒラギノ角ゴ Pro W3" pitchFamily="-65" charset="-128"/>
                <a:cs typeface="ヒラギノ角ゴ Pro W3" pitchFamily="-65" charset="-128"/>
              </a:rPr>
              <a:t> details.</a:t>
            </a:r>
          </a:p>
        </p:txBody>
      </p:sp>
    </p:spTree>
    <p:extLst>
      <p:ext uri="{BB962C8B-B14F-4D97-AF65-F5344CB8AC3E}">
        <p14:creationId xmlns:p14="http://schemas.microsoft.com/office/powerpoint/2010/main" val="8191825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51" t="44091" r="39871" b="27562"/>
          <a:stretch/>
        </p:blipFill>
        <p:spPr>
          <a:xfrm>
            <a:off x="3187703" y="3581400"/>
            <a:ext cx="5786416" cy="2444750"/>
          </a:xfrm>
          <a:prstGeom prst="rect">
            <a:avLst/>
          </a:prstGeom>
        </p:spPr>
      </p:pic>
      <p:sp>
        <p:nvSpPr>
          <p:cNvPr id="18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ea typeface="ＭＳ Ｐゴシック"/>
                <a:cs typeface="ＭＳ Ｐゴシック"/>
              </a:rPr>
              <a:t>The </a:t>
            </a:r>
            <a:r>
              <a:rPr lang="en-US" baseline="30000" dirty="0">
                <a:latin typeface="Arial" pitchFamily="34" charset="0"/>
                <a:ea typeface="ＭＳ Ｐゴシック"/>
              </a:rPr>
              <a:t>59</a:t>
            </a:r>
            <a:r>
              <a:rPr lang="en-US" dirty="0">
                <a:latin typeface="Arial" pitchFamily="34" charset="0"/>
                <a:ea typeface="ＭＳ Ｐゴシック"/>
              </a:rPr>
              <a:t>Cu(</a:t>
            </a:r>
            <a:r>
              <a:rPr lang="en-US" i="1" dirty="0">
                <a:latin typeface="Arial" pitchFamily="34" charset="0"/>
                <a:ea typeface="ＭＳ Ｐゴシック"/>
              </a:rPr>
              <a:t>p</a:t>
            </a:r>
            <a:r>
              <a:rPr lang="en-US" dirty="0">
                <a:latin typeface="Arial" pitchFamily="34" charset="0"/>
                <a:ea typeface="ＭＳ Ｐゴシック"/>
              </a:rPr>
              <a:t>,</a:t>
            </a:r>
            <a:r>
              <a:rPr lang="en-US" i="1" dirty="0">
                <a:latin typeface="Arial" pitchFamily="34" charset="0"/>
                <a:ea typeface="ＭＳ Ｐゴシック"/>
              </a:rPr>
              <a:t>γ</a:t>
            </a:r>
            <a:r>
              <a:rPr lang="en-US" dirty="0">
                <a:latin typeface="Arial" pitchFamily="34" charset="0"/>
                <a:ea typeface="ＭＳ Ｐゴシック"/>
              </a:rPr>
              <a:t>)</a:t>
            </a:r>
            <a:r>
              <a:rPr lang="en-US" baseline="30000" dirty="0">
                <a:latin typeface="Arial" pitchFamily="34" charset="0"/>
                <a:ea typeface="ＭＳ Ｐゴシック"/>
              </a:rPr>
              <a:t>60</a:t>
            </a:r>
            <a:r>
              <a:rPr lang="en-US" dirty="0">
                <a:latin typeface="Arial" pitchFamily="34" charset="0"/>
                <a:ea typeface="ＭＳ Ｐゴシック"/>
              </a:rPr>
              <a:t>Zn and </a:t>
            </a:r>
            <a:r>
              <a:rPr lang="en-US" baseline="30000" dirty="0">
                <a:latin typeface="Arial" pitchFamily="34" charset="0"/>
                <a:ea typeface="ＭＳ Ｐゴシック"/>
              </a:rPr>
              <a:t>59</a:t>
            </a:r>
            <a:r>
              <a:rPr lang="en-US" dirty="0">
                <a:latin typeface="Arial" pitchFamily="34" charset="0"/>
                <a:ea typeface="ＭＳ Ｐゴシック"/>
              </a:rPr>
              <a:t>Cu(</a:t>
            </a:r>
            <a:r>
              <a:rPr lang="en-US" i="1" dirty="0">
                <a:latin typeface="Arial" pitchFamily="34" charset="0"/>
                <a:ea typeface="ＭＳ Ｐゴシック"/>
              </a:rPr>
              <a:t>p</a:t>
            </a:r>
            <a:r>
              <a:rPr lang="en-US" dirty="0">
                <a:latin typeface="Arial" pitchFamily="34" charset="0"/>
                <a:ea typeface="ＭＳ Ｐゴシック"/>
              </a:rPr>
              <a:t>,</a:t>
            </a:r>
            <a:r>
              <a:rPr lang="en-US" i="1" dirty="0">
                <a:latin typeface="Arial" pitchFamily="34" charset="0"/>
                <a:ea typeface="ＭＳ Ｐゴシック"/>
              </a:rPr>
              <a:t>α</a:t>
            </a:r>
            <a:r>
              <a:rPr lang="en-US" dirty="0">
                <a:latin typeface="Arial" pitchFamily="34" charset="0"/>
                <a:ea typeface="ＭＳ Ｐゴシック"/>
              </a:rPr>
              <a:t>)</a:t>
            </a:r>
            <a:r>
              <a:rPr lang="en-US" baseline="30000" dirty="0">
                <a:latin typeface="Arial" pitchFamily="34" charset="0"/>
                <a:ea typeface="ＭＳ Ｐゴシック"/>
              </a:rPr>
              <a:t>56</a:t>
            </a:r>
            <a:r>
              <a:rPr lang="en-US" dirty="0">
                <a:latin typeface="Arial" pitchFamily="34" charset="0"/>
                <a:ea typeface="ＭＳ Ｐゴシック"/>
              </a:rPr>
              <a:t>Ni </a:t>
            </a:r>
            <a:r>
              <a:rPr lang="en-US" dirty="0">
                <a:latin typeface="Arial" pitchFamily="34" charset="0"/>
                <a:ea typeface="ＭＳ Ｐゴシック"/>
                <a:cs typeface="ＭＳ Ｐゴシック"/>
              </a:rPr>
              <a:t>competition related to </a:t>
            </a:r>
            <a:r>
              <a:rPr lang="en-US" dirty="0" err="1">
                <a:latin typeface="Arial" pitchFamily="34" charset="0"/>
                <a:ea typeface="ＭＳ Ｐゴシック"/>
                <a:cs typeface="ＭＳ Ｐゴシック"/>
              </a:rPr>
              <a:t>NiCu</a:t>
            </a:r>
            <a:r>
              <a:rPr lang="en-US" dirty="0">
                <a:latin typeface="Arial" pitchFamily="34" charset="0"/>
                <a:ea typeface="ＭＳ Ｐゴシック"/>
                <a:cs typeface="ＭＳ Ｐゴシック"/>
              </a:rPr>
              <a:t> cycle.</a:t>
            </a:r>
          </a:p>
          <a:p>
            <a:pPr lvl="1"/>
            <a:r>
              <a:rPr lang="en-US" altLang="zh-CN" dirty="0"/>
              <a:t>Under XRB conditions, the reaction flux beyond </a:t>
            </a:r>
            <a:r>
              <a:rPr lang="en-US" altLang="zh-CN" baseline="30000" dirty="0"/>
              <a:t>56</a:t>
            </a:r>
            <a:r>
              <a:rPr lang="en-US" altLang="zh-CN" dirty="0"/>
              <a:t>Ni is affected by several cycles. </a:t>
            </a:r>
            <a:r>
              <a:rPr lang="en-US" altLang="zh-CN" dirty="0">
                <a:ea typeface="ヒラギノ角ゴ Pro W3" pitchFamily="-65" charset="-128"/>
                <a:cs typeface="ヒラギノ角ゴ Pro W3" pitchFamily="-65" charset="-128"/>
              </a:rPr>
              <a:t>A</a:t>
            </a:r>
            <a:r>
              <a:rPr lang="en-US" dirty="0">
                <a:ea typeface="ヒラギノ角ゴ Pro W3" pitchFamily="-65" charset="-128"/>
                <a:cs typeface="ヒラギノ角ゴ Pro W3" pitchFamily="-65" charset="-128"/>
              </a:rPr>
              <a:t> low </a:t>
            </a:r>
            <a:r>
              <a:rPr lang="en-US" baseline="30000" dirty="0">
                <a:latin typeface="Arial" pitchFamily="34" charset="0"/>
                <a:ea typeface="ＭＳ Ｐゴシック"/>
              </a:rPr>
              <a:t>59</a:t>
            </a:r>
            <a:r>
              <a:rPr lang="en-US" dirty="0">
                <a:latin typeface="Arial" pitchFamily="34" charset="0"/>
                <a:ea typeface="ＭＳ Ｐゴシック"/>
              </a:rPr>
              <a:t>Cu(</a:t>
            </a:r>
            <a:r>
              <a:rPr lang="en-US" i="1" dirty="0" err="1">
                <a:latin typeface="Arial" pitchFamily="34" charset="0"/>
                <a:ea typeface="ＭＳ Ｐゴシック"/>
              </a:rPr>
              <a:t>p</a:t>
            </a:r>
            <a:r>
              <a:rPr lang="en-US" dirty="0" err="1">
                <a:latin typeface="Arial" pitchFamily="34" charset="0"/>
                <a:ea typeface="ＭＳ Ｐゴシック"/>
              </a:rPr>
              <a:t>,</a:t>
            </a:r>
            <a:r>
              <a:rPr lang="en-US" i="1" dirty="0" err="1">
                <a:latin typeface="Arial" pitchFamily="34" charset="0"/>
                <a:ea typeface="ＭＳ Ｐゴシック"/>
              </a:rPr>
              <a:t>γ</a:t>
            </a:r>
            <a:r>
              <a:rPr lang="en-US" dirty="0">
                <a:latin typeface="Arial" pitchFamily="34" charset="0"/>
                <a:ea typeface="ＭＳ Ｐゴシック"/>
              </a:rPr>
              <a:t>)</a:t>
            </a:r>
            <a:r>
              <a:rPr lang="en-US" baseline="30000" dirty="0">
                <a:latin typeface="Arial" pitchFamily="34" charset="0"/>
                <a:ea typeface="ＭＳ Ｐゴシック"/>
              </a:rPr>
              <a:t>60</a:t>
            </a:r>
            <a:r>
              <a:rPr lang="en-US" dirty="0">
                <a:latin typeface="Arial" pitchFamily="34" charset="0"/>
                <a:ea typeface="ＭＳ Ｐゴシック"/>
              </a:rPr>
              <a:t>Zn </a:t>
            </a:r>
            <a:r>
              <a:rPr lang="en-US" dirty="0">
                <a:ea typeface="ヒラギノ角ゴ Pro W3" pitchFamily="-65" charset="-128"/>
                <a:cs typeface="ヒラギノ角ゴ Pro W3" pitchFamily="-65" charset="-128"/>
              </a:rPr>
              <a:t>or a high </a:t>
            </a:r>
            <a:r>
              <a:rPr lang="en-US" baseline="30000" dirty="0">
                <a:latin typeface="Arial" pitchFamily="34" charset="0"/>
                <a:ea typeface="ＭＳ Ｐゴシック"/>
              </a:rPr>
              <a:t>59</a:t>
            </a:r>
            <a:r>
              <a:rPr lang="en-US" dirty="0">
                <a:latin typeface="Arial" pitchFamily="34" charset="0"/>
                <a:ea typeface="ＭＳ Ｐゴシック"/>
              </a:rPr>
              <a:t>Cu(</a:t>
            </a:r>
            <a:r>
              <a:rPr lang="en-US" i="1" dirty="0">
                <a:latin typeface="Arial" pitchFamily="34" charset="0"/>
                <a:ea typeface="ＭＳ Ｐゴシック"/>
              </a:rPr>
              <a:t>p</a:t>
            </a:r>
            <a:r>
              <a:rPr lang="en-US" dirty="0">
                <a:latin typeface="Arial" pitchFamily="34" charset="0"/>
                <a:ea typeface="ＭＳ Ｐゴシック"/>
              </a:rPr>
              <a:t>,</a:t>
            </a:r>
            <a:r>
              <a:rPr lang="en-US" i="1" dirty="0">
                <a:latin typeface="Arial" pitchFamily="34" charset="0"/>
                <a:ea typeface="ＭＳ Ｐゴシック"/>
              </a:rPr>
              <a:t>α</a:t>
            </a:r>
            <a:r>
              <a:rPr lang="en-US" dirty="0">
                <a:latin typeface="Arial" pitchFamily="34" charset="0"/>
                <a:ea typeface="ＭＳ Ｐゴシック"/>
              </a:rPr>
              <a:t>)</a:t>
            </a:r>
            <a:r>
              <a:rPr lang="en-US" baseline="30000" dirty="0">
                <a:latin typeface="Arial" pitchFamily="34" charset="0"/>
                <a:ea typeface="ＭＳ Ｐゴシック"/>
              </a:rPr>
              <a:t>56</a:t>
            </a:r>
            <a:r>
              <a:rPr lang="en-US" dirty="0">
                <a:latin typeface="Arial" pitchFamily="34" charset="0"/>
                <a:ea typeface="ＭＳ Ｐゴシック"/>
              </a:rPr>
              <a:t>Ni </a:t>
            </a:r>
            <a:r>
              <a:rPr lang="en-US" dirty="0">
                <a:ea typeface="ヒラギノ角ゴ Pro W3" pitchFamily="-65" charset="-128"/>
                <a:cs typeface="ヒラギノ角ゴ Pro W3" pitchFamily="-65" charset="-128"/>
              </a:rPr>
              <a:t>rate leads to the formation of a stronger </a:t>
            </a:r>
            <a:r>
              <a:rPr lang="en-US" dirty="0" err="1">
                <a:ea typeface="ヒラギノ角ゴ Pro W3" pitchFamily="-65" charset="-128"/>
                <a:cs typeface="ヒラギノ角ゴ Pro W3" pitchFamily="-65" charset="-128"/>
              </a:rPr>
              <a:t>NiCu</a:t>
            </a:r>
            <a:r>
              <a:rPr lang="en-US" dirty="0">
                <a:ea typeface="ヒラギノ角ゴ Pro W3" pitchFamily="-65" charset="-128"/>
                <a:cs typeface="ヒラギノ角ゴ Pro W3" pitchFamily="-65" charset="-128"/>
              </a:rPr>
              <a:t> cycle that strongly limits synthesis of heavier nuclei and also affect the light curves.</a:t>
            </a:r>
            <a:endParaRPr lang="en-US" dirty="0">
              <a:latin typeface="Arial" pitchFamily="34" charset="0"/>
              <a:ea typeface="ＭＳ Ｐゴシック"/>
            </a:endParaRPr>
          </a:p>
          <a:p>
            <a:pPr lvl="1"/>
            <a:r>
              <a:rPr lang="en-US" altLang="zh-CN" dirty="0">
                <a:ea typeface="ヒラギノ角ゴ Pro W3" pitchFamily="-65" charset="-128"/>
                <a:cs typeface="ヒラギノ角ゴ Pro W3" pitchFamily="-65" charset="-128"/>
              </a:rPr>
              <a:t>Currently, the beam intensity of </a:t>
            </a:r>
            <a:r>
              <a:rPr lang="en-US" altLang="zh-CN" baseline="30000" dirty="0">
                <a:ea typeface="ヒラギノ角ゴ Pro W3" pitchFamily="-65" charset="-128"/>
                <a:cs typeface="ヒラギノ角ゴ Pro W3" pitchFamily="-65" charset="-128"/>
              </a:rPr>
              <a:t>59</a:t>
            </a:r>
            <a:r>
              <a:rPr lang="en-US" altLang="zh-CN" dirty="0">
                <a:ea typeface="ヒラギノ角ゴ Pro W3" pitchFamily="-65" charset="-128"/>
                <a:cs typeface="ヒラギノ角ゴ Pro W3" pitchFamily="-65" charset="-128"/>
              </a:rPr>
              <a:t>Cu is insufficient for direct measurement and the reaction rates are based on the theoretical statistical model calculations and are essentially unconstrained experimentally.</a:t>
            </a:r>
          </a:p>
          <a:p>
            <a:pPr lvl="1"/>
            <a:endParaRPr lang="en-US" altLang="zh-CN" dirty="0">
              <a:ea typeface="ヒラギノ角ゴ Pro W3" pitchFamily="-65" charset="-128"/>
              <a:cs typeface="ヒラギノ角ゴ Pro W3" pitchFamily="-65" charset="-128"/>
            </a:endParaRPr>
          </a:p>
          <a:p>
            <a:pPr marL="211709" lvl="1" indent="0">
              <a:buNone/>
            </a:pPr>
            <a:r>
              <a:rPr lang="en-US" sz="1600" dirty="0">
                <a:solidFill>
                  <a:schemeClr val="accent3"/>
                </a:solidFill>
                <a:latin typeface="Arial" pitchFamily="34" charset="0"/>
                <a:ea typeface="ＭＳ Ｐゴシック"/>
              </a:rPr>
              <a:t>L. van Wormer </a:t>
            </a:r>
            <a:r>
              <a:rPr lang="en-US" sz="1600" i="1" dirty="0">
                <a:solidFill>
                  <a:schemeClr val="accent3"/>
                </a:solidFill>
                <a:latin typeface="Arial" pitchFamily="34" charset="0"/>
                <a:ea typeface="ＭＳ Ｐゴシック"/>
              </a:rPr>
              <a:t>et al</a:t>
            </a:r>
            <a:r>
              <a:rPr lang="en-US" sz="1600" dirty="0">
                <a:solidFill>
                  <a:schemeClr val="accent3"/>
                </a:solidFill>
                <a:latin typeface="Arial" pitchFamily="34" charset="0"/>
                <a:ea typeface="ＭＳ Ｐゴシック"/>
              </a:rPr>
              <a:t>., Astrophysical J. 432, 326 (1994).</a:t>
            </a:r>
            <a:endParaRPr lang="en-US" dirty="0">
              <a:ea typeface="ヒラギノ角ゴ Pro W3" pitchFamily="-65" charset="-128"/>
              <a:cs typeface="ヒラギノ角ゴ Pro W3" pitchFamily="-65" charset="-128"/>
            </a:endParaRPr>
          </a:p>
        </p:txBody>
      </p:sp>
      <p:sp>
        <p:nvSpPr>
          <p:cNvPr id="17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rial" pitchFamily="34" charset="0"/>
                <a:ea typeface="ＭＳ Ｐゴシック"/>
                <a:cs typeface="ＭＳ Ｐゴシック"/>
              </a:rPr>
              <a:t>NiCu</a:t>
            </a:r>
            <a:r>
              <a:rPr lang="en-US" dirty="0">
                <a:latin typeface="Arial" pitchFamily="34" charset="0"/>
                <a:ea typeface="ＭＳ Ｐゴシック"/>
                <a:cs typeface="ＭＳ Ｐゴシック"/>
              </a:rPr>
              <a:t> cycle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/>
              <a:t>Lijie</a:t>
            </a:r>
            <a:r>
              <a:rPr lang="en-US" dirty="0"/>
              <a:t> Sun, JINA-CEE Frontiers 2019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, Slide </a:t>
            </a:r>
            <a:fld id="{35AD4620-7552-4207-8973-898801ED212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15" name="下箭头 14"/>
          <p:cNvSpPr/>
          <p:nvPr/>
        </p:nvSpPr>
        <p:spPr>
          <a:xfrm rot="3600000">
            <a:off x="6203539" y="4566713"/>
            <a:ext cx="275104" cy="990929"/>
          </a:xfrm>
          <a:prstGeom prst="downArrow">
            <a:avLst/>
          </a:prstGeom>
          <a:solidFill>
            <a:srgbClr val="0000F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92D050"/>
              </a:solidFill>
            </a:endParaRPr>
          </a:p>
        </p:txBody>
      </p:sp>
      <p:sp>
        <p:nvSpPr>
          <p:cNvPr id="11" name="下箭头 10"/>
          <p:cNvSpPr/>
          <p:nvPr/>
        </p:nvSpPr>
        <p:spPr>
          <a:xfrm rot="10800000">
            <a:off x="5705000" y="4836275"/>
            <a:ext cx="275104" cy="462232"/>
          </a:xfrm>
          <a:prstGeom prst="downArrow">
            <a:avLst/>
          </a:prstGeom>
          <a:solidFill>
            <a:srgbClr val="FF0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22" name="下箭头 21"/>
          <p:cNvSpPr/>
          <p:nvPr/>
        </p:nvSpPr>
        <p:spPr>
          <a:xfrm rot="10800000">
            <a:off x="5702527" y="4282172"/>
            <a:ext cx="275104" cy="462232"/>
          </a:xfrm>
          <a:prstGeom prst="downArrow">
            <a:avLst/>
          </a:prstGeom>
          <a:solidFill>
            <a:srgbClr val="FF0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23" name="下箭头 22"/>
          <p:cNvSpPr/>
          <p:nvPr/>
        </p:nvSpPr>
        <p:spPr>
          <a:xfrm rot="10800000">
            <a:off x="6197826" y="4282174"/>
            <a:ext cx="275104" cy="462232"/>
          </a:xfrm>
          <a:prstGeom prst="downArrow">
            <a:avLst/>
          </a:prstGeom>
          <a:solidFill>
            <a:srgbClr val="FF0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24" name="下箭头 23"/>
          <p:cNvSpPr/>
          <p:nvPr/>
        </p:nvSpPr>
        <p:spPr>
          <a:xfrm rot="10800000">
            <a:off x="6683599" y="4282173"/>
            <a:ext cx="275104" cy="462232"/>
          </a:xfrm>
          <a:prstGeom prst="downArrow">
            <a:avLst/>
          </a:prstGeom>
          <a:solidFill>
            <a:srgbClr val="FF0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26" name="下箭头 25"/>
          <p:cNvSpPr/>
          <p:nvPr/>
        </p:nvSpPr>
        <p:spPr>
          <a:xfrm rot="18900000">
            <a:off x="6013467" y="4273381"/>
            <a:ext cx="273600" cy="628057"/>
          </a:xfrm>
          <a:prstGeom prst="downArrow">
            <a:avLst/>
          </a:prstGeom>
          <a:solidFill>
            <a:srgbClr val="00FF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92D050"/>
              </a:solidFill>
            </a:endParaRPr>
          </a:p>
        </p:txBody>
      </p:sp>
      <p:sp>
        <p:nvSpPr>
          <p:cNvPr id="27" name="下箭头 26"/>
          <p:cNvSpPr/>
          <p:nvPr/>
        </p:nvSpPr>
        <p:spPr>
          <a:xfrm rot="18900000">
            <a:off x="6482580" y="4273381"/>
            <a:ext cx="273600" cy="628057"/>
          </a:xfrm>
          <a:prstGeom prst="downArrow">
            <a:avLst/>
          </a:prstGeom>
          <a:solidFill>
            <a:srgbClr val="00FF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249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51" t="44091" r="39871" b="27562"/>
          <a:stretch/>
        </p:blipFill>
        <p:spPr>
          <a:xfrm>
            <a:off x="3187703" y="3581400"/>
            <a:ext cx="5786416" cy="2444750"/>
          </a:xfrm>
          <a:prstGeom prst="rect">
            <a:avLst/>
          </a:prstGeom>
        </p:spPr>
      </p:pic>
      <p:sp>
        <p:nvSpPr>
          <p:cNvPr id="18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ea typeface="ＭＳ Ｐゴシック"/>
                <a:cs typeface="ＭＳ Ｐゴシック"/>
              </a:rPr>
              <a:t>The </a:t>
            </a:r>
            <a:r>
              <a:rPr lang="en-US" baseline="30000" dirty="0">
                <a:latin typeface="Arial" pitchFamily="34" charset="0"/>
                <a:ea typeface="ＭＳ Ｐゴシック"/>
              </a:rPr>
              <a:t>59</a:t>
            </a:r>
            <a:r>
              <a:rPr lang="en-US" dirty="0">
                <a:latin typeface="Arial" pitchFamily="34" charset="0"/>
                <a:ea typeface="ＭＳ Ｐゴシック"/>
              </a:rPr>
              <a:t>Cu(</a:t>
            </a:r>
            <a:r>
              <a:rPr lang="en-US" i="1" dirty="0">
                <a:latin typeface="Arial" pitchFamily="34" charset="0"/>
                <a:ea typeface="ＭＳ Ｐゴシック"/>
              </a:rPr>
              <a:t>p</a:t>
            </a:r>
            <a:r>
              <a:rPr lang="en-US" dirty="0">
                <a:latin typeface="Arial" pitchFamily="34" charset="0"/>
                <a:ea typeface="ＭＳ Ｐゴシック"/>
              </a:rPr>
              <a:t>,</a:t>
            </a:r>
            <a:r>
              <a:rPr lang="en-US" i="1" dirty="0">
                <a:latin typeface="Arial" pitchFamily="34" charset="0"/>
                <a:ea typeface="ＭＳ Ｐゴシック"/>
              </a:rPr>
              <a:t>γ</a:t>
            </a:r>
            <a:r>
              <a:rPr lang="en-US" dirty="0">
                <a:latin typeface="Arial" pitchFamily="34" charset="0"/>
                <a:ea typeface="ＭＳ Ｐゴシック"/>
              </a:rPr>
              <a:t>)</a:t>
            </a:r>
            <a:r>
              <a:rPr lang="en-US" baseline="30000" dirty="0">
                <a:latin typeface="Arial" pitchFamily="34" charset="0"/>
                <a:ea typeface="ＭＳ Ｐゴシック"/>
              </a:rPr>
              <a:t>60</a:t>
            </a:r>
            <a:r>
              <a:rPr lang="en-US" dirty="0">
                <a:latin typeface="Arial" pitchFamily="34" charset="0"/>
                <a:ea typeface="ＭＳ Ｐゴシック"/>
              </a:rPr>
              <a:t>Zn and </a:t>
            </a:r>
            <a:r>
              <a:rPr lang="en-US" baseline="30000" dirty="0">
                <a:latin typeface="Arial" pitchFamily="34" charset="0"/>
                <a:ea typeface="ＭＳ Ｐゴシック"/>
              </a:rPr>
              <a:t>59</a:t>
            </a:r>
            <a:r>
              <a:rPr lang="en-US" dirty="0">
                <a:latin typeface="Arial" pitchFamily="34" charset="0"/>
                <a:ea typeface="ＭＳ Ｐゴシック"/>
              </a:rPr>
              <a:t>Cu(</a:t>
            </a:r>
            <a:r>
              <a:rPr lang="en-US" i="1" dirty="0">
                <a:latin typeface="Arial" pitchFamily="34" charset="0"/>
                <a:ea typeface="ＭＳ Ｐゴシック"/>
              </a:rPr>
              <a:t>p</a:t>
            </a:r>
            <a:r>
              <a:rPr lang="en-US" dirty="0">
                <a:latin typeface="Arial" pitchFamily="34" charset="0"/>
                <a:ea typeface="ＭＳ Ｐゴシック"/>
              </a:rPr>
              <a:t>,</a:t>
            </a:r>
            <a:r>
              <a:rPr lang="en-US" i="1" dirty="0">
                <a:latin typeface="Arial" pitchFamily="34" charset="0"/>
                <a:ea typeface="ＭＳ Ｐゴシック"/>
              </a:rPr>
              <a:t>α</a:t>
            </a:r>
            <a:r>
              <a:rPr lang="en-US" dirty="0">
                <a:latin typeface="Arial" pitchFamily="34" charset="0"/>
                <a:ea typeface="ＭＳ Ｐゴシック"/>
              </a:rPr>
              <a:t>)</a:t>
            </a:r>
            <a:r>
              <a:rPr lang="en-US" baseline="30000" dirty="0">
                <a:latin typeface="Arial" pitchFamily="34" charset="0"/>
                <a:ea typeface="ＭＳ Ｐゴシック"/>
              </a:rPr>
              <a:t>56</a:t>
            </a:r>
            <a:r>
              <a:rPr lang="en-US" dirty="0">
                <a:latin typeface="Arial" pitchFamily="34" charset="0"/>
                <a:ea typeface="ＭＳ Ｐゴシック"/>
              </a:rPr>
              <a:t>Ni </a:t>
            </a:r>
            <a:r>
              <a:rPr lang="en-US" dirty="0">
                <a:latin typeface="Arial" pitchFamily="34" charset="0"/>
                <a:ea typeface="ＭＳ Ｐゴシック"/>
                <a:cs typeface="ＭＳ Ｐゴシック"/>
              </a:rPr>
              <a:t>competition related to </a:t>
            </a:r>
            <a:r>
              <a:rPr lang="en-US" dirty="0" err="1">
                <a:latin typeface="Arial" pitchFamily="34" charset="0"/>
                <a:ea typeface="ＭＳ Ｐゴシック"/>
                <a:cs typeface="ＭＳ Ｐゴシック"/>
              </a:rPr>
              <a:t>NiCu</a:t>
            </a:r>
            <a:r>
              <a:rPr lang="en-US" dirty="0">
                <a:latin typeface="Arial" pitchFamily="34" charset="0"/>
                <a:ea typeface="ＭＳ Ｐゴシック"/>
                <a:cs typeface="ＭＳ Ｐゴシック"/>
              </a:rPr>
              <a:t> cycle.</a:t>
            </a:r>
          </a:p>
          <a:p>
            <a:pPr lvl="1"/>
            <a:r>
              <a:rPr lang="en-US" altLang="zh-CN" dirty="0"/>
              <a:t>Under XRB conditions, the reaction flux beyond </a:t>
            </a:r>
            <a:r>
              <a:rPr lang="en-US" altLang="zh-CN" baseline="30000" dirty="0"/>
              <a:t>56</a:t>
            </a:r>
            <a:r>
              <a:rPr lang="en-US" altLang="zh-CN" dirty="0"/>
              <a:t>Ni is affected by several cycles. </a:t>
            </a:r>
            <a:r>
              <a:rPr lang="en-US" altLang="zh-CN" dirty="0">
                <a:ea typeface="ヒラギノ角ゴ Pro W3" pitchFamily="-65" charset="-128"/>
                <a:cs typeface="ヒラギノ角ゴ Pro W3" pitchFamily="-65" charset="-128"/>
              </a:rPr>
              <a:t>A</a:t>
            </a:r>
            <a:r>
              <a:rPr lang="en-US" dirty="0">
                <a:ea typeface="ヒラギノ角ゴ Pro W3" pitchFamily="-65" charset="-128"/>
                <a:cs typeface="ヒラギノ角ゴ Pro W3" pitchFamily="-65" charset="-128"/>
              </a:rPr>
              <a:t> low </a:t>
            </a:r>
            <a:r>
              <a:rPr lang="en-US" baseline="30000" dirty="0">
                <a:latin typeface="Arial" pitchFamily="34" charset="0"/>
                <a:ea typeface="ＭＳ Ｐゴシック"/>
              </a:rPr>
              <a:t>59</a:t>
            </a:r>
            <a:r>
              <a:rPr lang="en-US" dirty="0">
                <a:latin typeface="Arial" pitchFamily="34" charset="0"/>
                <a:ea typeface="ＭＳ Ｐゴシック"/>
              </a:rPr>
              <a:t>Cu(</a:t>
            </a:r>
            <a:r>
              <a:rPr lang="en-US" i="1" dirty="0" err="1">
                <a:latin typeface="Arial" pitchFamily="34" charset="0"/>
                <a:ea typeface="ＭＳ Ｐゴシック"/>
              </a:rPr>
              <a:t>p</a:t>
            </a:r>
            <a:r>
              <a:rPr lang="en-US" dirty="0" err="1">
                <a:latin typeface="Arial" pitchFamily="34" charset="0"/>
                <a:ea typeface="ＭＳ Ｐゴシック"/>
              </a:rPr>
              <a:t>,</a:t>
            </a:r>
            <a:r>
              <a:rPr lang="en-US" i="1" dirty="0" err="1">
                <a:latin typeface="Arial" pitchFamily="34" charset="0"/>
                <a:ea typeface="ＭＳ Ｐゴシック"/>
              </a:rPr>
              <a:t>γ</a:t>
            </a:r>
            <a:r>
              <a:rPr lang="en-US" dirty="0">
                <a:latin typeface="Arial" pitchFamily="34" charset="0"/>
                <a:ea typeface="ＭＳ Ｐゴシック"/>
              </a:rPr>
              <a:t>)</a:t>
            </a:r>
            <a:r>
              <a:rPr lang="en-US" baseline="30000" dirty="0">
                <a:latin typeface="Arial" pitchFamily="34" charset="0"/>
                <a:ea typeface="ＭＳ Ｐゴシック"/>
              </a:rPr>
              <a:t>60</a:t>
            </a:r>
            <a:r>
              <a:rPr lang="en-US" dirty="0">
                <a:latin typeface="Arial" pitchFamily="34" charset="0"/>
                <a:ea typeface="ＭＳ Ｐゴシック"/>
              </a:rPr>
              <a:t>Zn </a:t>
            </a:r>
            <a:r>
              <a:rPr lang="en-US" dirty="0">
                <a:ea typeface="ヒラギノ角ゴ Pro W3" pitchFamily="-65" charset="-128"/>
                <a:cs typeface="ヒラギノ角ゴ Pro W3" pitchFamily="-65" charset="-128"/>
              </a:rPr>
              <a:t>or a high </a:t>
            </a:r>
            <a:r>
              <a:rPr lang="en-US" baseline="30000" dirty="0">
                <a:latin typeface="Arial" pitchFamily="34" charset="0"/>
                <a:ea typeface="ＭＳ Ｐゴシック"/>
              </a:rPr>
              <a:t>59</a:t>
            </a:r>
            <a:r>
              <a:rPr lang="en-US" dirty="0">
                <a:latin typeface="Arial" pitchFamily="34" charset="0"/>
                <a:ea typeface="ＭＳ Ｐゴシック"/>
              </a:rPr>
              <a:t>Cu(</a:t>
            </a:r>
            <a:r>
              <a:rPr lang="en-US" i="1" dirty="0">
                <a:latin typeface="Arial" pitchFamily="34" charset="0"/>
                <a:ea typeface="ＭＳ Ｐゴシック"/>
              </a:rPr>
              <a:t>p</a:t>
            </a:r>
            <a:r>
              <a:rPr lang="en-US" dirty="0">
                <a:latin typeface="Arial" pitchFamily="34" charset="0"/>
                <a:ea typeface="ＭＳ Ｐゴシック"/>
              </a:rPr>
              <a:t>,</a:t>
            </a:r>
            <a:r>
              <a:rPr lang="en-US" i="1" dirty="0">
                <a:latin typeface="Arial" pitchFamily="34" charset="0"/>
                <a:ea typeface="ＭＳ Ｐゴシック"/>
              </a:rPr>
              <a:t>α</a:t>
            </a:r>
            <a:r>
              <a:rPr lang="en-US" dirty="0">
                <a:latin typeface="Arial" pitchFamily="34" charset="0"/>
                <a:ea typeface="ＭＳ Ｐゴシック"/>
              </a:rPr>
              <a:t>)</a:t>
            </a:r>
            <a:r>
              <a:rPr lang="en-US" baseline="30000" dirty="0">
                <a:latin typeface="Arial" pitchFamily="34" charset="0"/>
                <a:ea typeface="ＭＳ Ｐゴシック"/>
              </a:rPr>
              <a:t>56</a:t>
            </a:r>
            <a:r>
              <a:rPr lang="en-US" dirty="0">
                <a:latin typeface="Arial" pitchFamily="34" charset="0"/>
                <a:ea typeface="ＭＳ Ｐゴシック"/>
              </a:rPr>
              <a:t>Ni </a:t>
            </a:r>
            <a:r>
              <a:rPr lang="en-US" dirty="0">
                <a:ea typeface="ヒラギノ角ゴ Pro W3" pitchFamily="-65" charset="-128"/>
                <a:cs typeface="ヒラギノ角ゴ Pro W3" pitchFamily="-65" charset="-128"/>
              </a:rPr>
              <a:t>rate leads to the formation of a stronger </a:t>
            </a:r>
            <a:r>
              <a:rPr lang="en-US" dirty="0" err="1">
                <a:ea typeface="ヒラギノ角ゴ Pro W3" pitchFamily="-65" charset="-128"/>
                <a:cs typeface="ヒラギノ角ゴ Pro W3" pitchFamily="-65" charset="-128"/>
              </a:rPr>
              <a:t>NiCu</a:t>
            </a:r>
            <a:r>
              <a:rPr lang="en-US" dirty="0">
                <a:ea typeface="ヒラギノ角ゴ Pro W3" pitchFamily="-65" charset="-128"/>
                <a:cs typeface="ヒラギノ角ゴ Pro W3" pitchFamily="-65" charset="-128"/>
              </a:rPr>
              <a:t> cycle that strongly limits synthesis of heavier nuclei and also affect the light curves.</a:t>
            </a:r>
            <a:endParaRPr lang="en-US" dirty="0">
              <a:latin typeface="Arial" pitchFamily="34" charset="0"/>
              <a:ea typeface="ＭＳ Ｐゴシック"/>
            </a:endParaRPr>
          </a:p>
          <a:p>
            <a:pPr lvl="1"/>
            <a:r>
              <a:rPr lang="en-US" altLang="zh-CN" dirty="0">
                <a:ea typeface="ヒラギノ角ゴ Pro W3" pitchFamily="-65" charset="-128"/>
                <a:cs typeface="ヒラギノ角ゴ Pro W3" pitchFamily="-65" charset="-128"/>
              </a:rPr>
              <a:t>Currently, the beam intensity of </a:t>
            </a:r>
            <a:r>
              <a:rPr lang="en-US" altLang="zh-CN" baseline="30000" dirty="0">
                <a:ea typeface="ヒラギノ角ゴ Pro W3" pitchFamily="-65" charset="-128"/>
                <a:cs typeface="ヒラギノ角ゴ Pro W3" pitchFamily="-65" charset="-128"/>
              </a:rPr>
              <a:t>59</a:t>
            </a:r>
            <a:r>
              <a:rPr lang="en-US" altLang="zh-CN" dirty="0">
                <a:ea typeface="ヒラギノ角ゴ Pro W3" pitchFamily="-65" charset="-128"/>
                <a:cs typeface="ヒラギノ角ゴ Pro W3" pitchFamily="-65" charset="-128"/>
              </a:rPr>
              <a:t>Cu is insufficient for direct measurement and the reaction rates are based on the theoretical statistical model calculations and are essentially unconstrained experimentally.</a:t>
            </a:r>
          </a:p>
          <a:p>
            <a:pPr lvl="1"/>
            <a:endParaRPr lang="en-US" altLang="zh-CN" dirty="0">
              <a:ea typeface="ヒラギノ角ゴ Pro W3" pitchFamily="-65" charset="-128"/>
              <a:cs typeface="ヒラギノ角ゴ Pro W3" pitchFamily="-65" charset="-128"/>
            </a:endParaRPr>
          </a:p>
          <a:p>
            <a:pPr marL="211709" lvl="1" indent="0">
              <a:buNone/>
            </a:pPr>
            <a:r>
              <a:rPr lang="en-US" sz="1600" dirty="0">
                <a:solidFill>
                  <a:schemeClr val="accent3"/>
                </a:solidFill>
                <a:latin typeface="Arial" pitchFamily="34" charset="0"/>
                <a:ea typeface="ＭＳ Ｐゴシック"/>
              </a:rPr>
              <a:t>L. van Wormer </a:t>
            </a:r>
            <a:r>
              <a:rPr lang="en-US" sz="1600" i="1" dirty="0">
                <a:solidFill>
                  <a:schemeClr val="accent3"/>
                </a:solidFill>
                <a:latin typeface="Arial" pitchFamily="34" charset="0"/>
                <a:ea typeface="ＭＳ Ｐゴシック"/>
              </a:rPr>
              <a:t>et al</a:t>
            </a:r>
            <a:r>
              <a:rPr lang="en-US" sz="1600" dirty="0">
                <a:solidFill>
                  <a:schemeClr val="accent3"/>
                </a:solidFill>
                <a:latin typeface="Arial" pitchFamily="34" charset="0"/>
                <a:ea typeface="ＭＳ Ｐゴシック"/>
              </a:rPr>
              <a:t>., Astrophysical J. 432, 326 (1994).</a:t>
            </a:r>
            <a:endParaRPr lang="en-US" dirty="0">
              <a:ea typeface="ヒラギノ角ゴ Pro W3" pitchFamily="-65" charset="-128"/>
              <a:cs typeface="ヒラギノ角ゴ Pro W3" pitchFamily="-65" charset="-128"/>
            </a:endParaRPr>
          </a:p>
        </p:txBody>
      </p:sp>
      <p:sp>
        <p:nvSpPr>
          <p:cNvPr id="17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rial" pitchFamily="34" charset="0"/>
                <a:ea typeface="ＭＳ Ｐゴシック"/>
                <a:cs typeface="ＭＳ Ｐゴシック"/>
              </a:rPr>
              <a:t>NiCu</a:t>
            </a:r>
            <a:r>
              <a:rPr lang="en-US" dirty="0">
                <a:latin typeface="Arial" pitchFamily="34" charset="0"/>
                <a:ea typeface="ＭＳ Ｐゴシック"/>
                <a:cs typeface="ＭＳ Ｐゴシック"/>
              </a:rPr>
              <a:t> cycle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/>
              <a:t>Lijie</a:t>
            </a:r>
            <a:r>
              <a:rPr lang="en-US" dirty="0"/>
              <a:t> Sun, JINA-CEE Frontiers 2019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, Slide </a:t>
            </a:r>
            <a:fld id="{35AD4620-7552-4207-8973-898801ED212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15" name="下箭头 14"/>
          <p:cNvSpPr/>
          <p:nvPr/>
        </p:nvSpPr>
        <p:spPr>
          <a:xfrm rot="3600000">
            <a:off x="6203539" y="4566713"/>
            <a:ext cx="275104" cy="990929"/>
          </a:xfrm>
          <a:prstGeom prst="downArrow">
            <a:avLst/>
          </a:prstGeom>
          <a:solidFill>
            <a:srgbClr val="0000F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92D050"/>
              </a:solidFill>
            </a:endParaRPr>
          </a:p>
        </p:txBody>
      </p:sp>
      <p:sp>
        <p:nvSpPr>
          <p:cNvPr id="11" name="下箭头 10"/>
          <p:cNvSpPr/>
          <p:nvPr/>
        </p:nvSpPr>
        <p:spPr>
          <a:xfrm rot="10800000">
            <a:off x="5705000" y="4836275"/>
            <a:ext cx="275104" cy="462232"/>
          </a:xfrm>
          <a:prstGeom prst="downArrow">
            <a:avLst/>
          </a:prstGeom>
          <a:solidFill>
            <a:srgbClr val="FF0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22" name="下箭头 21"/>
          <p:cNvSpPr/>
          <p:nvPr/>
        </p:nvSpPr>
        <p:spPr>
          <a:xfrm rot="10800000">
            <a:off x="5702527" y="4282172"/>
            <a:ext cx="275104" cy="462232"/>
          </a:xfrm>
          <a:prstGeom prst="downArrow">
            <a:avLst/>
          </a:prstGeom>
          <a:solidFill>
            <a:srgbClr val="FF0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23" name="下箭头 22"/>
          <p:cNvSpPr/>
          <p:nvPr/>
        </p:nvSpPr>
        <p:spPr>
          <a:xfrm rot="10800000">
            <a:off x="6197826" y="4282174"/>
            <a:ext cx="275104" cy="462232"/>
          </a:xfrm>
          <a:prstGeom prst="downArrow">
            <a:avLst/>
          </a:prstGeom>
          <a:solidFill>
            <a:srgbClr val="FF0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24" name="下箭头 23"/>
          <p:cNvSpPr/>
          <p:nvPr/>
        </p:nvSpPr>
        <p:spPr>
          <a:xfrm rot="10800000">
            <a:off x="6683599" y="4282173"/>
            <a:ext cx="275104" cy="462232"/>
          </a:xfrm>
          <a:prstGeom prst="downArrow">
            <a:avLst/>
          </a:prstGeom>
          <a:solidFill>
            <a:srgbClr val="FF0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26" name="下箭头 25"/>
          <p:cNvSpPr/>
          <p:nvPr/>
        </p:nvSpPr>
        <p:spPr>
          <a:xfrm rot="18900000">
            <a:off x="6013467" y="4273381"/>
            <a:ext cx="273600" cy="628057"/>
          </a:xfrm>
          <a:prstGeom prst="downArrow">
            <a:avLst/>
          </a:prstGeom>
          <a:solidFill>
            <a:srgbClr val="00FF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92D050"/>
              </a:solidFill>
            </a:endParaRPr>
          </a:p>
        </p:txBody>
      </p:sp>
      <p:sp>
        <p:nvSpPr>
          <p:cNvPr id="27" name="下箭头 26"/>
          <p:cNvSpPr/>
          <p:nvPr/>
        </p:nvSpPr>
        <p:spPr>
          <a:xfrm rot="18900000">
            <a:off x="6482580" y="4273381"/>
            <a:ext cx="273600" cy="628057"/>
          </a:xfrm>
          <a:prstGeom prst="downArrow">
            <a:avLst/>
          </a:prstGeom>
          <a:solidFill>
            <a:srgbClr val="00FF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92D05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200" y="5062177"/>
            <a:ext cx="26254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Doug </a:t>
            </a:r>
            <a:r>
              <a:rPr lang="en-US" altLang="zh-CN" dirty="0" err="1"/>
              <a:t>Soltesz</a:t>
            </a:r>
            <a:r>
              <a:rPr lang="en-US" altLang="zh-CN" dirty="0"/>
              <a:t> poster 23</a:t>
            </a:r>
          </a:p>
          <a:p>
            <a:r>
              <a:rPr lang="en-US" altLang="zh-CN" dirty="0"/>
              <a:t>Louis Wagner poster 65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87254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>
                <a:off x="220084" y="4196689"/>
                <a:ext cx="4011739" cy="16811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prstClr val="black"/>
                    </a:solidFill>
                  </a:rPr>
                  <a:t>: Resonance energy</a:t>
                </a:r>
              </a:p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prstClr val="black"/>
                    </a:solidFill>
                    <a:latin typeface="Arial" pitchFamily="34" charset="0"/>
                  </a:rPr>
                  <a:t>: Proton branching ratio</a:t>
                </a:r>
              </a:p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γ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prstClr val="black"/>
                    </a:solidFill>
                    <a:latin typeface="Arial" pitchFamily="34" charset="0"/>
                  </a:rPr>
                  <a:t>: </a:t>
                </a:r>
                <a:r>
                  <a:rPr lang="en-US" altLang="zh-CN" sz="2000" i="1" dirty="0">
                    <a:solidFill>
                      <a:prstClr val="black"/>
                    </a:solidFill>
                    <a:latin typeface="Arial" pitchFamily="34" charset="0"/>
                  </a:rPr>
                  <a:t>γ</a:t>
                </a:r>
                <a:r>
                  <a:rPr lang="en-US" altLang="zh-CN" sz="2000" dirty="0">
                    <a:solidFill>
                      <a:prstClr val="black"/>
                    </a:solidFill>
                    <a:latin typeface="Arial" pitchFamily="34" charset="0"/>
                  </a:rPr>
                  <a:t>-ray branching ratio</a:t>
                </a:r>
              </a:p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α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prstClr val="black"/>
                    </a:solidFill>
                    <a:latin typeface="Arial" pitchFamily="34" charset="0"/>
                  </a:rPr>
                  <a:t>: </a:t>
                </a:r>
                <a:r>
                  <a:rPr lang="en-US" altLang="zh-CN" sz="2000" i="1" dirty="0">
                    <a:solidFill>
                      <a:prstClr val="black"/>
                    </a:solidFill>
                    <a:latin typeface="Arial" pitchFamily="34" charset="0"/>
                  </a:rPr>
                  <a:t>α</a:t>
                </a:r>
                <a:r>
                  <a:rPr lang="en-US" altLang="zh-CN" sz="2000" dirty="0">
                    <a:solidFill>
                      <a:prstClr val="black"/>
                    </a:solidFill>
                    <a:latin typeface="Arial" pitchFamily="34" charset="0"/>
                  </a:rPr>
                  <a:t>-particle branching ratio</a:t>
                </a:r>
              </a:p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  <a:latin typeface="Arial" pitchFamily="34" charset="0"/>
                  </a:rPr>
                  <a:t>: Lifetime of the </a:t>
                </a:r>
                <a:r>
                  <a:rPr lang="en-US" sz="2000" baseline="30000" dirty="0">
                    <a:solidFill>
                      <a:prstClr val="black"/>
                    </a:solidFill>
                    <a:latin typeface="Arial" pitchFamily="34" charset="0"/>
                  </a:rPr>
                  <a:t>60</a:t>
                </a:r>
                <a:r>
                  <a:rPr lang="en-US" sz="2000" dirty="0">
                    <a:solidFill>
                      <a:prstClr val="black"/>
                    </a:solidFill>
                    <a:latin typeface="Arial" pitchFamily="34" charset="0"/>
                  </a:rPr>
                  <a:t>Zn resonances</a:t>
                </a:r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084" y="4196689"/>
                <a:ext cx="4011739" cy="1681101"/>
              </a:xfrm>
              <a:prstGeom prst="rect">
                <a:avLst/>
              </a:prstGeom>
              <a:blipFill rotWithShape="0">
                <a:blip r:embed="rId3"/>
                <a:stretch>
                  <a:fillRect t="-1449" r="-304" b="-5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Content Placeholder 5"/>
          <p:cNvSpPr>
            <a:spLocks noGrp="1"/>
          </p:cNvSpPr>
          <p:nvPr>
            <p:ph idx="1"/>
          </p:nvPr>
        </p:nvSpPr>
        <p:spPr>
          <a:xfrm>
            <a:off x="76200" y="1067100"/>
            <a:ext cx="8990922" cy="2934390"/>
          </a:xfrm>
        </p:spPr>
        <p:txBody>
          <a:bodyPr/>
          <a:lstStyle/>
          <a:p>
            <a:pPr lvl="1"/>
            <a:r>
              <a:rPr lang="en-US" altLang="zh-CN" dirty="0"/>
              <a:t>T</a:t>
            </a:r>
            <a:r>
              <a:rPr lang="en-US" dirty="0"/>
              <a:t>he resonant part of the reaction rate can be derived from the resonance energies and strengths of all resonances that are located in the effective energy windows.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For a narrow isolated resonance, the resonance strength can be</a:t>
            </a:r>
          </a:p>
          <a:p>
            <a:pPr marL="211709" lvl="1" indent="0">
              <a:buNone/>
            </a:pPr>
            <a:r>
              <a:rPr lang="en-US" dirty="0"/>
              <a:t>  calculated using the well-known relation</a:t>
            </a:r>
            <a:endParaRPr lang="en-US" dirty="0">
              <a:ea typeface="ヒラギノ角ゴ Pro W3" pitchFamily="-65" charset="-128"/>
              <a:cs typeface="ヒラギノ角ゴ Pro W3" pitchFamily="-65" charset="-128"/>
            </a:endParaRPr>
          </a:p>
        </p:txBody>
      </p:sp>
      <p:sp>
        <p:nvSpPr>
          <p:cNvPr id="17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Resonant </a:t>
            </a:r>
            <a:r>
              <a:rPr lang="en-US" dirty="0">
                <a:latin typeface="Arial" pitchFamily="34" charset="0"/>
                <a:ea typeface="ＭＳ Ｐゴシック"/>
                <a:cs typeface="ＭＳ Ｐゴシック"/>
              </a:rPr>
              <a:t>reaction rates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/>
              <a:t>Lijie</a:t>
            </a:r>
            <a:r>
              <a:rPr lang="en-US" dirty="0"/>
              <a:t> Sun, JINA-CEE Frontiers 2019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, Slide </a:t>
            </a:r>
            <a:fld id="{35AD4620-7552-4207-8973-898801ED212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304800" y="3450934"/>
                <a:ext cx="6930537" cy="7177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𝜔𝛾</m:t>
                      </m:r>
                      <m:r>
                        <a:rPr lang="en-US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r>
                            <a:rPr lang="en-US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num>
                        <m:den>
                          <m:d>
                            <m:d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  <m:r>
                                <a:rPr lang="en-US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d>
                            <m:d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  <m:r>
                                <a:rPr lang="en-US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den>
                      </m:f>
                      <m:f>
                        <m:f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𝛤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𝛤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𝛤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en-US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𝛤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r>
                            <a:rPr lang="en-US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num>
                        <m:den>
                          <m:d>
                            <m:d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  <m:r>
                                <a:rPr lang="en-US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d>
                            <m:d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  <m:r>
                                <a:rPr lang="en-US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den>
                      </m:f>
                      <m:sSub>
                        <m:sSub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e>
                      </m:d>
                      <m:f>
                        <m:f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ℏ</m:t>
                          </m:r>
                        </m:num>
                        <m:den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3450934"/>
                <a:ext cx="6930537" cy="71776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9"/>
              <p:cNvSpPr/>
              <p:nvPr/>
            </p:nvSpPr>
            <p:spPr>
              <a:xfrm>
                <a:off x="457200" y="1840551"/>
                <a:ext cx="4916466" cy="787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zh-CN" alt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sSub>
                        <m:sSubPr>
                          <m:ctrlPr>
                            <a:rPr lang="zh-CN" alt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zh-CN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𝜎𝜈</m:t>
                              </m:r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lang="zh-CN" altLang="en-US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res</m:t>
                          </m:r>
                        </m:sub>
                      </m:sSub>
                      <m:r>
                        <a:rPr lang="zh-CN" altLang="en-US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zh-CN" alt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zh-CN" alt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sSup>
                        <m:sSupPr>
                          <m:ctrlPr>
                            <a:rPr lang="zh-CN" alt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zh-CN" alt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zh-CN" alt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zh-CN" altLang="en-US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zh-CN" alt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zh-CN" alt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  <m:r>
                                    <a:rPr lang="zh-CN" alt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𝑘𝑇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type m:val="lin"/>
                              <m:ctrlPr>
                                <a:rPr lang="zh-CN" alt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zh-CN" altLang="en-US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zh-CN" altLang="en-US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sSup>
                        <m:sSupPr>
                          <m:ctrlPr>
                            <a:rPr lang="zh-CN" alt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ℏ</m:t>
                          </m:r>
                        </m:e>
                        <m:sup>
                          <m:r>
                            <a:rPr lang="zh-CN" altLang="en-US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zh-CN" alt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𝜔𝛾</m:t>
                      </m:r>
                      <m:r>
                        <m:rPr>
                          <m:sty m:val="p"/>
                        </m:rPr>
                        <a:rPr lang="zh-CN" altLang="en-US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exp</m:t>
                      </m:r>
                      <m:d>
                        <m:dPr>
                          <m:ctrlPr>
                            <a:rPr lang="zh-CN" alt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zh-CN" alt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zh-CN" alt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zh-CN" alt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𝑘𝑇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zh-CN" altLang="en-US" dirty="0"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</mc:Choice>
        <mc:Fallback xmlns="">
          <p:sp>
            <p:nvSpPr>
              <p:cNvPr id="20" name="矩形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840551"/>
                <a:ext cx="4916466" cy="78733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60439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15" t="38790" r="53162" b="27562"/>
          <a:stretch/>
        </p:blipFill>
        <p:spPr>
          <a:xfrm>
            <a:off x="7660942" y="2194415"/>
            <a:ext cx="1483058" cy="2901950"/>
          </a:xfrm>
          <a:prstGeom prst="rect">
            <a:avLst/>
          </a:prstGeom>
        </p:spPr>
      </p:pic>
      <p:sp>
        <p:nvSpPr>
          <p:cNvPr id="13" name="下箭头 12"/>
          <p:cNvSpPr/>
          <p:nvPr/>
        </p:nvSpPr>
        <p:spPr>
          <a:xfrm rot="10800000">
            <a:off x="8765841" y="3398568"/>
            <a:ext cx="275104" cy="462232"/>
          </a:xfrm>
          <a:prstGeom prst="downArrow">
            <a:avLst/>
          </a:prstGeom>
          <a:solidFill>
            <a:srgbClr val="FF0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4" name="下箭头 13"/>
          <p:cNvSpPr/>
          <p:nvPr/>
        </p:nvSpPr>
        <p:spPr>
          <a:xfrm rot="3600000">
            <a:off x="8282827" y="3651985"/>
            <a:ext cx="275104" cy="990929"/>
          </a:xfrm>
          <a:prstGeom prst="downArrow">
            <a:avLst/>
          </a:prstGeom>
          <a:solidFill>
            <a:srgbClr val="0000F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92D050"/>
              </a:solidFill>
            </a:endParaRPr>
          </a:p>
        </p:txBody>
      </p:sp>
      <p:sp>
        <p:nvSpPr>
          <p:cNvPr id="15" name="下箭头 14"/>
          <p:cNvSpPr/>
          <p:nvPr/>
        </p:nvSpPr>
        <p:spPr>
          <a:xfrm rot="18900000">
            <a:off x="8525879" y="2847544"/>
            <a:ext cx="273600" cy="628057"/>
          </a:xfrm>
          <a:prstGeom prst="downArrow">
            <a:avLst/>
          </a:prstGeom>
          <a:solidFill>
            <a:srgbClr val="00FF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92D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>
                <a:off x="220084" y="4196689"/>
                <a:ext cx="4011739" cy="16811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prstClr val="black"/>
                    </a:solidFill>
                  </a:rPr>
                  <a:t>: Resonance energy</a:t>
                </a:r>
              </a:p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prstClr val="black"/>
                    </a:solidFill>
                    <a:latin typeface="Arial" pitchFamily="34" charset="0"/>
                  </a:rPr>
                  <a:t>: Proton branching ratio</a:t>
                </a:r>
              </a:p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γ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prstClr val="black"/>
                    </a:solidFill>
                    <a:latin typeface="Arial" pitchFamily="34" charset="0"/>
                  </a:rPr>
                  <a:t>: </a:t>
                </a:r>
                <a:r>
                  <a:rPr lang="en-US" altLang="zh-CN" sz="2000" i="1" dirty="0">
                    <a:solidFill>
                      <a:prstClr val="black"/>
                    </a:solidFill>
                    <a:latin typeface="Arial" pitchFamily="34" charset="0"/>
                  </a:rPr>
                  <a:t>γ</a:t>
                </a:r>
                <a:r>
                  <a:rPr lang="en-US" altLang="zh-CN" sz="2000" dirty="0">
                    <a:solidFill>
                      <a:prstClr val="black"/>
                    </a:solidFill>
                    <a:latin typeface="Arial" pitchFamily="34" charset="0"/>
                  </a:rPr>
                  <a:t>-ray branching ratio</a:t>
                </a:r>
              </a:p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α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prstClr val="black"/>
                    </a:solidFill>
                    <a:latin typeface="Arial" pitchFamily="34" charset="0"/>
                  </a:rPr>
                  <a:t>: </a:t>
                </a:r>
                <a:r>
                  <a:rPr lang="en-US" altLang="zh-CN" sz="2000" i="1" dirty="0">
                    <a:solidFill>
                      <a:prstClr val="black"/>
                    </a:solidFill>
                    <a:latin typeface="Arial" pitchFamily="34" charset="0"/>
                  </a:rPr>
                  <a:t>α</a:t>
                </a:r>
                <a:r>
                  <a:rPr lang="en-US" altLang="zh-CN" sz="2000" dirty="0">
                    <a:solidFill>
                      <a:prstClr val="black"/>
                    </a:solidFill>
                    <a:latin typeface="Arial" pitchFamily="34" charset="0"/>
                  </a:rPr>
                  <a:t>-particle branching ratio</a:t>
                </a:r>
              </a:p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  <a:latin typeface="Arial" pitchFamily="34" charset="0"/>
                  </a:rPr>
                  <a:t>: Lifetime of the </a:t>
                </a:r>
                <a:r>
                  <a:rPr lang="en-US" sz="2000" baseline="30000" dirty="0">
                    <a:solidFill>
                      <a:prstClr val="black"/>
                    </a:solidFill>
                    <a:latin typeface="Arial" pitchFamily="34" charset="0"/>
                  </a:rPr>
                  <a:t>60</a:t>
                </a:r>
                <a:r>
                  <a:rPr lang="en-US" sz="2000" dirty="0">
                    <a:solidFill>
                      <a:prstClr val="black"/>
                    </a:solidFill>
                    <a:latin typeface="Arial" pitchFamily="34" charset="0"/>
                  </a:rPr>
                  <a:t>Zn resonances</a:t>
                </a:r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084" y="4196689"/>
                <a:ext cx="4011739" cy="1681101"/>
              </a:xfrm>
              <a:prstGeom prst="rect">
                <a:avLst/>
              </a:prstGeom>
              <a:blipFill rotWithShape="0">
                <a:blip r:embed="rId4"/>
                <a:stretch>
                  <a:fillRect t="-1449" r="-304" b="-5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Content Placeholder 5"/>
          <p:cNvSpPr>
            <a:spLocks noGrp="1"/>
          </p:cNvSpPr>
          <p:nvPr>
            <p:ph idx="1"/>
          </p:nvPr>
        </p:nvSpPr>
        <p:spPr>
          <a:xfrm>
            <a:off x="76200" y="1067100"/>
            <a:ext cx="8990922" cy="2934390"/>
          </a:xfrm>
        </p:spPr>
        <p:txBody>
          <a:bodyPr/>
          <a:lstStyle/>
          <a:p>
            <a:pPr lvl="1"/>
            <a:r>
              <a:rPr lang="en-US" altLang="zh-CN" dirty="0"/>
              <a:t>T</a:t>
            </a:r>
            <a:r>
              <a:rPr lang="en-US" dirty="0"/>
              <a:t>he resonant part of the reaction rate can be derived from the resonance energies and strengths of all resonances that are located in the effective energy windows.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For a narrow isolated resonance, the resonance strength can be</a:t>
            </a:r>
          </a:p>
          <a:p>
            <a:pPr marL="211709" lvl="1" indent="0">
              <a:buNone/>
            </a:pPr>
            <a:r>
              <a:rPr lang="en-US" dirty="0"/>
              <a:t>  calculated using the well-known relation</a:t>
            </a:r>
            <a:endParaRPr lang="en-US" dirty="0">
              <a:ea typeface="ヒラギノ角ゴ Pro W3" pitchFamily="-65" charset="-128"/>
              <a:cs typeface="ヒラギノ角ゴ Pro W3" pitchFamily="-65" charset="-128"/>
            </a:endParaRPr>
          </a:p>
        </p:txBody>
      </p:sp>
      <p:sp>
        <p:nvSpPr>
          <p:cNvPr id="17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Resonant </a:t>
            </a:r>
            <a:r>
              <a:rPr lang="en-US" dirty="0">
                <a:latin typeface="Arial" pitchFamily="34" charset="0"/>
                <a:ea typeface="ＭＳ Ｐゴシック"/>
                <a:cs typeface="ＭＳ Ｐゴシック"/>
              </a:rPr>
              <a:t>reaction rates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/>
              <a:t>Lijie</a:t>
            </a:r>
            <a:r>
              <a:rPr lang="en-US" dirty="0"/>
              <a:t> Sun, JINA-CEE Frontiers 2019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, Slide </a:t>
            </a:r>
            <a:fld id="{35AD4620-7552-4207-8973-898801ED212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304800" y="3450934"/>
                <a:ext cx="6930537" cy="7177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𝜔𝛾</m:t>
                      </m:r>
                      <m:r>
                        <a:rPr lang="en-US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r>
                            <a:rPr lang="en-US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num>
                        <m:den>
                          <m:d>
                            <m:d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  <m:r>
                                <a:rPr lang="en-US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d>
                            <m:d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  <m:r>
                                <a:rPr lang="en-US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den>
                      </m:f>
                      <m:f>
                        <m:f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𝛤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𝛤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𝛤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en-US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𝛤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r>
                            <a:rPr lang="en-US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num>
                        <m:den>
                          <m:d>
                            <m:d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  <m:r>
                                <a:rPr lang="en-US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d>
                            <m:d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  <m:r>
                                <a:rPr lang="en-US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den>
                      </m:f>
                      <m:sSub>
                        <m:sSub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e>
                      </m:d>
                      <m:f>
                        <m:f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ℏ</m:t>
                          </m:r>
                        </m:num>
                        <m:den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3450934"/>
                <a:ext cx="6930537" cy="71776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9"/>
              <p:cNvSpPr/>
              <p:nvPr/>
            </p:nvSpPr>
            <p:spPr>
              <a:xfrm>
                <a:off x="457200" y="1840551"/>
                <a:ext cx="4916466" cy="787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zh-CN" alt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sSub>
                        <m:sSubPr>
                          <m:ctrlPr>
                            <a:rPr lang="zh-CN" alt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zh-CN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𝜎𝜈</m:t>
                              </m:r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lang="zh-CN" altLang="en-US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res</m:t>
                          </m:r>
                        </m:sub>
                      </m:sSub>
                      <m:r>
                        <a:rPr lang="zh-CN" altLang="en-US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zh-CN" alt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zh-CN" alt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sSup>
                        <m:sSupPr>
                          <m:ctrlPr>
                            <a:rPr lang="zh-CN" alt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zh-CN" alt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zh-CN" alt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zh-CN" altLang="en-US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zh-CN" alt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zh-CN" alt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  <m:r>
                                    <a:rPr lang="zh-CN" alt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𝑘𝑇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type m:val="lin"/>
                              <m:ctrlPr>
                                <a:rPr lang="zh-CN" alt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zh-CN" altLang="en-US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zh-CN" altLang="en-US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sSup>
                        <m:sSupPr>
                          <m:ctrlPr>
                            <a:rPr lang="zh-CN" alt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ℏ</m:t>
                          </m:r>
                        </m:e>
                        <m:sup>
                          <m:r>
                            <a:rPr lang="zh-CN" altLang="en-US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zh-CN" alt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𝜔𝛾</m:t>
                      </m:r>
                      <m:r>
                        <m:rPr>
                          <m:sty m:val="p"/>
                        </m:rPr>
                        <a:rPr lang="zh-CN" altLang="en-US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exp</m:t>
                      </m:r>
                      <m:d>
                        <m:dPr>
                          <m:ctrlPr>
                            <a:rPr lang="zh-CN" alt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zh-CN" alt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zh-CN" alt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zh-CN" alt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𝑘𝑇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zh-CN" altLang="en-US" dirty="0"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</mc:Choice>
        <mc:Fallback xmlns="">
          <p:sp>
            <p:nvSpPr>
              <p:cNvPr id="20" name="矩形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840551"/>
                <a:ext cx="4916466" cy="78733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02176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15" t="38790" r="53162" b="27562"/>
          <a:stretch/>
        </p:blipFill>
        <p:spPr>
          <a:xfrm>
            <a:off x="7660942" y="2194415"/>
            <a:ext cx="1483058" cy="29019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>
                <a:off x="220084" y="4196689"/>
                <a:ext cx="4011739" cy="16811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prstClr val="black"/>
                    </a:solidFill>
                  </a:rPr>
                  <a:t>: Resonance energy</a:t>
                </a:r>
              </a:p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prstClr val="black"/>
                    </a:solidFill>
                    <a:latin typeface="Arial" pitchFamily="34" charset="0"/>
                  </a:rPr>
                  <a:t>: Proton branching ratio</a:t>
                </a:r>
              </a:p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γ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prstClr val="black"/>
                    </a:solidFill>
                    <a:latin typeface="Arial" pitchFamily="34" charset="0"/>
                  </a:rPr>
                  <a:t>: </a:t>
                </a:r>
                <a:r>
                  <a:rPr lang="en-US" altLang="zh-CN" sz="2000" i="1" dirty="0">
                    <a:solidFill>
                      <a:prstClr val="black"/>
                    </a:solidFill>
                    <a:latin typeface="Arial" pitchFamily="34" charset="0"/>
                  </a:rPr>
                  <a:t>γ</a:t>
                </a:r>
                <a:r>
                  <a:rPr lang="en-US" altLang="zh-CN" sz="2000" dirty="0">
                    <a:solidFill>
                      <a:prstClr val="black"/>
                    </a:solidFill>
                    <a:latin typeface="Arial" pitchFamily="34" charset="0"/>
                  </a:rPr>
                  <a:t>-ray branching ratio</a:t>
                </a:r>
              </a:p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α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prstClr val="black"/>
                    </a:solidFill>
                    <a:latin typeface="Arial" pitchFamily="34" charset="0"/>
                  </a:rPr>
                  <a:t>: </a:t>
                </a:r>
                <a:r>
                  <a:rPr lang="en-US" altLang="zh-CN" sz="2000" i="1" dirty="0">
                    <a:solidFill>
                      <a:prstClr val="black"/>
                    </a:solidFill>
                    <a:latin typeface="Arial" pitchFamily="34" charset="0"/>
                  </a:rPr>
                  <a:t>α</a:t>
                </a:r>
                <a:r>
                  <a:rPr lang="en-US" altLang="zh-CN" sz="2000" dirty="0">
                    <a:solidFill>
                      <a:prstClr val="black"/>
                    </a:solidFill>
                    <a:latin typeface="Arial" pitchFamily="34" charset="0"/>
                  </a:rPr>
                  <a:t>-particle branching ratio</a:t>
                </a:r>
              </a:p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  <a:latin typeface="Arial" pitchFamily="34" charset="0"/>
                  </a:rPr>
                  <a:t>: Lifetime of the </a:t>
                </a:r>
                <a:r>
                  <a:rPr lang="en-US" sz="2000" baseline="30000" dirty="0">
                    <a:solidFill>
                      <a:prstClr val="black"/>
                    </a:solidFill>
                    <a:latin typeface="Arial" pitchFamily="34" charset="0"/>
                  </a:rPr>
                  <a:t>60</a:t>
                </a:r>
                <a:r>
                  <a:rPr lang="en-US" sz="2000" dirty="0">
                    <a:solidFill>
                      <a:prstClr val="black"/>
                    </a:solidFill>
                    <a:latin typeface="Arial" pitchFamily="34" charset="0"/>
                  </a:rPr>
                  <a:t>Zn resonances</a:t>
                </a:r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084" y="4196689"/>
                <a:ext cx="4011739" cy="1681101"/>
              </a:xfrm>
              <a:prstGeom prst="rect">
                <a:avLst/>
              </a:prstGeom>
              <a:blipFill rotWithShape="0">
                <a:blip r:embed="rId4"/>
                <a:stretch>
                  <a:fillRect t="-1449" r="-304" b="-5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Content Placeholder 5"/>
          <p:cNvSpPr>
            <a:spLocks noGrp="1"/>
          </p:cNvSpPr>
          <p:nvPr>
            <p:ph idx="1"/>
          </p:nvPr>
        </p:nvSpPr>
        <p:spPr>
          <a:xfrm>
            <a:off x="76200" y="1067100"/>
            <a:ext cx="8990922" cy="2934390"/>
          </a:xfrm>
        </p:spPr>
        <p:txBody>
          <a:bodyPr/>
          <a:lstStyle/>
          <a:p>
            <a:pPr lvl="1"/>
            <a:r>
              <a:rPr lang="en-US" altLang="zh-CN" dirty="0"/>
              <a:t>T</a:t>
            </a:r>
            <a:r>
              <a:rPr lang="en-US" dirty="0"/>
              <a:t>he resonant part of the reaction rate can be derived from the resonance energies and strengths of all resonances that are located in the effective energy windows.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For a narrow isolated resonance, the resonance strength can be</a:t>
            </a:r>
          </a:p>
          <a:p>
            <a:pPr marL="211709" lvl="1" indent="0">
              <a:buNone/>
            </a:pPr>
            <a:r>
              <a:rPr lang="en-US" dirty="0"/>
              <a:t>  calculated using the well-known relation</a:t>
            </a:r>
            <a:endParaRPr lang="en-US" dirty="0">
              <a:ea typeface="ヒラギノ角ゴ Pro W3" pitchFamily="-65" charset="-128"/>
              <a:cs typeface="ヒラギノ角ゴ Pro W3" pitchFamily="-65" charset="-128"/>
            </a:endParaRPr>
          </a:p>
        </p:txBody>
      </p:sp>
      <p:sp>
        <p:nvSpPr>
          <p:cNvPr id="17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Resonant </a:t>
            </a:r>
            <a:r>
              <a:rPr lang="en-US" dirty="0">
                <a:latin typeface="Arial" pitchFamily="34" charset="0"/>
                <a:ea typeface="ＭＳ Ｐゴシック"/>
                <a:cs typeface="ＭＳ Ｐゴシック"/>
              </a:rPr>
              <a:t>reaction rates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/>
              <a:t>Lijie</a:t>
            </a:r>
            <a:r>
              <a:rPr lang="en-US" dirty="0"/>
              <a:t> Sun, JINA-CEE Frontiers 2019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, Slide </a:t>
            </a:r>
            <a:fld id="{35AD4620-7552-4207-8973-898801ED212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304800" y="3450934"/>
                <a:ext cx="6930537" cy="7177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𝜔𝛾</m:t>
                      </m:r>
                      <m:r>
                        <a:rPr lang="en-US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r>
                            <a:rPr lang="en-US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num>
                        <m:den>
                          <m:d>
                            <m:d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  <m:r>
                                <a:rPr lang="en-US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d>
                            <m:d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  <m:r>
                                <a:rPr lang="en-US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den>
                      </m:f>
                      <m:f>
                        <m:f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𝛤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𝛤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𝛤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en-US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𝛤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r>
                            <a:rPr lang="en-US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num>
                        <m:den>
                          <m:d>
                            <m:d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  <m:r>
                                <a:rPr lang="en-US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d>
                            <m:d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  <m:r>
                                <a:rPr lang="en-US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den>
                      </m:f>
                      <m:sSub>
                        <m:sSub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e>
                      </m:d>
                      <m:f>
                        <m:f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ℏ</m:t>
                          </m:r>
                        </m:num>
                        <m:den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3450934"/>
                <a:ext cx="6930537" cy="71776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9"/>
              <p:cNvSpPr/>
              <p:nvPr/>
            </p:nvSpPr>
            <p:spPr>
              <a:xfrm>
                <a:off x="457200" y="1840551"/>
                <a:ext cx="4916466" cy="787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zh-CN" alt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sSub>
                        <m:sSubPr>
                          <m:ctrlPr>
                            <a:rPr lang="zh-CN" alt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zh-CN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𝜎𝜈</m:t>
                              </m:r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lang="zh-CN" altLang="en-US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res</m:t>
                          </m:r>
                        </m:sub>
                      </m:sSub>
                      <m:r>
                        <a:rPr lang="zh-CN" altLang="en-US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zh-CN" alt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zh-CN" alt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sSup>
                        <m:sSupPr>
                          <m:ctrlPr>
                            <a:rPr lang="zh-CN" alt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zh-CN" alt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zh-CN" alt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zh-CN" altLang="en-US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zh-CN" alt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zh-CN" alt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  <m:r>
                                    <a:rPr lang="zh-CN" alt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𝑘𝑇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type m:val="lin"/>
                              <m:ctrlPr>
                                <a:rPr lang="zh-CN" alt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zh-CN" altLang="en-US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zh-CN" altLang="en-US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sSup>
                        <m:sSupPr>
                          <m:ctrlPr>
                            <a:rPr lang="zh-CN" alt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ℏ</m:t>
                          </m:r>
                        </m:e>
                        <m:sup>
                          <m:r>
                            <a:rPr lang="zh-CN" altLang="en-US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zh-CN" alt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𝜔𝛾</m:t>
                      </m:r>
                      <m:r>
                        <m:rPr>
                          <m:sty m:val="p"/>
                        </m:rPr>
                        <a:rPr lang="zh-CN" altLang="en-US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exp</m:t>
                      </m:r>
                      <m:d>
                        <m:dPr>
                          <m:ctrlPr>
                            <a:rPr lang="zh-CN" alt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zh-CN" alt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zh-CN" alt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zh-CN" alt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𝑘𝑇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zh-CN" altLang="en-US" dirty="0"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</mc:Choice>
        <mc:Fallback xmlns="">
          <p:sp>
            <p:nvSpPr>
              <p:cNvPr id="20" name="矩形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840551"/>
                <a:ext cx="4916466" cy="78733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矩形 8"/>
          <p:cNvSpPr/>
          <p:nvPr/>
        </p:nvSpPr>
        <p:spPr>
          <a:xfrm>
            <a:off x="4571661" y="4732125"/>
            <a:ext cx="416877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solidFill>
                  <a:prstClr val="black"/>
                </a:solidFill>
                <a:latin typeface="Arial" pitchFamily="34" charset="0"/>
                <a:ea typeface="ヒラギノ角ゴ Pro W3" pitchFamily="-65" charset="-128"/>
                <a:cs typeface="ヒラギノ角ゴ Pro W3" pitchFamily="-65" charset="-128"/>
              </a:rPr>
              <a:t>Level density</a:t>
            </a:r>
          </a:p>
          <a:p>
            <a:pPr defTabSz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Arial" pitchFamily="34" charset="0"/>
                <a:ea typeface="ヒラギノ角ゴ Pro W3" pitchFamily="-65" charset="-128"/>
                <a:cs typeface="ヒラギノ角ゴ Pro W3" pitchFamily="-65" charset="-128"/>
              </a:rPr>
              <a:t>Particle and </a:t>
            </a:r>
            <a:r>
              <a:rPr lang="el-GR" dirty="0">
                <a:solidFill>
                  <a:prstClr val="black"/>
                </a:solidFill>
                <a:latin typeface="Arial" pitchFamily="34" charset="0"/>
                <a:ea typeface="ヒラギノ角ゴ Pro W3" pitchFamily="-65" charset="-128"/>
                <a:cs typeface="ヒラギノ角ゴ Pro W3" pitchFamily="-65" charset="-128"/>
              </a:rPr>
              <a:t>γ-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ea typeface="ヒラギノ角ゴ Pro W3" pitchFamily="-65" charset="-128"/>
                <a:cs typeface="ヒラギノ角ゴ Pro W3" pitchFamily="-65" charset="-128"/>
              </a:rPr>
              <a:t>transmission coefficients</a:t>
            </a:r>
            <a:endParaRPr lang="en-US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0" name="左大括号 9"/>
          <p:cNvSpPr/>
          <p:nvPr/>
        </p:nvSpPr>
        <p:spPr>
          <a:xfrm flipH="1">
            <a:off x="4231823" y="4647355"/>
            <a:ext cx="293222" cy="1230436"/>
          </a:xfrm>
          <a:prstGeom prst="leftBrac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775503" y="5655455"/>
            <a:ext cx="34291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  <a:latin typeface="Arial" pitchFamily="34" charset="0"/>
              </a:rPr>
              <a:t>Statistical-model calculations</a:t>
            </a:r>
          </a:p>
        </p:txBody>
      </p:sp>
      <p:sp>
        <p:nvSpPr>
          <p:cNvPr id="13" name="下箭头 12"/>
          <p:cNvSpPr/>
          <p:nvPr/>
        </p:nvSpPr>
        <p:spPr>
          <a:xfrm rot="10800000">
            <a:off x="8765841" y="3398568"/>
            <a:ext cx="275104" cy="462232"/>
          </a:xfrm>
          <a:prstGeom prst="downArrow">
            <a:avLst/>
          </a:prstGeom>
          <a:solidFill>
            <a:srgbClr val="FF0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4" name="下箭头 13"/>
          <p:cNvSpPr/>
          <p:nvPr/>
        </p:nvSpPr>
        <p:spPr>
          <a:xfrm rot="3600000">
            <a:off x="8282827" y="3651985"/>
            <a:ext cx="275104" cy="990929"/>
          </a:xfrm>
          <a:prstGeom prst="downArrow">
            <a:avLst/>
          </a:prstGeom>
          <a:solidFill>
            <a:srgbClr val="0000F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92D050"/>
              </a:solidFill>
            </a:endParaRPr>
          </a:p>
        </p:txBody>
      </p:sp>
      <p:sp>
        <p:nvSpPr>
          <p:cNvPr id="15" name="下箭头 14"/>
          <p:cNvSpPr/>
          <p:nvPr/>
        </p:nvSpPr>
        <p:spPr>
          <a:xfrm rot="18900000">
            <a:off x="8525879" y="2847544"/>
            <a:ext cx="273600" cy="628057"/>
          </a:xfrm>
          <a:prstGeom prst="downArrow">
            <a:avLst/>
          </a:prstGeom>
          <a:solidFill>
            <a:srgbClr val="00FF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1956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first measurement of decay properties of the proton drip-line nucleus </a:t>
            </a:r>
            <a:r>
              <a:rPr lang="en-US" baseline="30000" dirty="0"/>
              <a:t>60</a:t>
            </a:r>
            <a:r>
              <a:rPr lang="en-US" dirty="0"/>
              <a:t>Ga.</a:t>
            </a:r>
          </a:p>
          <a:p>
            <a:pPr marL="180178" lvl="1" indent="-180178">
              <a:spcBef>
                <a:spcPts val="1206"/>
              </a:spcBef>
              <a:buFont typeface="Wingdings" pitchFamily="2" charset="2"/>
              <a:buChar char="§"/>
            </a:pPr>
            <a:r>
              <a:rPr lang="en-US" altLang="zh-CN" sz="1600" dirty="0">
                <a:solidFill>
                  <a:schemeClr val="accent3"/>
                </a:solidFill>
                <a:latin typeface="Arial" pitchFamily="34" charset="0"/>
                <a:ea typeface="ＭＳ Ｐゴシック"/>
              </a:rPr>
              <a:t>C. </a:t>
            </a:r>
            <a:r>
              <a:rPr lang="en-US" altLang="zh-CN" sz="1600" dirty="0" err="1">
                <a:solidFill>
                  <a:schemeClr val="accent3"/>
                </a:solidFill>
                <a:latin typeface="Arial" pitchFamily="34" charset="0"/>
                <a:ea typeface="ＭＳ Ｐゴシック"/>
              </a:rPr>
              <a:t>Mazzocchi</a:t>
            </a:r>
            <a:r>
              <a:rPr lang="en-US" altLang="zh-CN" sz="1600" dirty="0">
                <a:solidFill>
                  <a:schemeClr val="accent3"/>
                </a:solidFill>
                <a:latin typeface="Arial" pitchFamily="34" charset="0"/>
                <a:ea typeface="ＭＳ Ｐゴシック"/>
              </a:rPr>
              <a:t> </a:t>
            </a:r>
            <a:r>
              <a:rPr lang="en-US" altLang="zh-CN" sz="1600" i="1" dirty="0">
                <a:solidFill>
                  <a:schemeClr val="accent3"/>
                </a:solidFill>
                <a:latin typeface="Arial" pitchFamily="34" charset="0"/>
                <a:ea typeface="ＭＳ Ｐゴシック"/>
              </a:rPr>
              <a:t>et al</a:t>
            </a:r>
            <a:r>
              <a:rPr lang="en-US" altLang="zh-CN" sz="1600" dirty="0">
                <a:solidFill>
                  <a:schemeClr val="accent3"/>
                </a:solidFill>
                <a:latin typeface="Arial" pitchFamily="34" charset="0"/>
                <a:ea typeface="ＭＳ Ｐゴシック"/>
              </a:rPr>
              <a:t>., Eur. Phys. J. A 12, 269 (2001).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024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i="1" dirty="0">
                <a:latin typeface="Arial" pitchFamily="34" charset="0"/>
                <a:ea typeface="ＭＳ Ｐゴシック"/>
              </a:rPr>
              <a:t>β</a:t>
            </a:r>
            <a:r>
              <a:rPr lang="en-US" altLang="zh-CN" dirty="0">
                <a:latin typeface="Arial" pitchFamily="34" charset="0"/>
                <a:ea typeface="ＭＳ Ｐゴシック"/>
              </a:rPr>
              <a:t> decay of </a:t>
            </a:r>
            <a:r>
              <a:rPr lang="en-US" altLang="zh-CN" baseline="30000" dirty="0">
                <a:latin typeface="Arial" pitchFamily="34" charset="0"/>
                <a:ea typeface="ＭＳ Ｐゴシック"/>
              </a:rPr>
              <a:t>60</a:t>
            </a:r>
            <a:r>
              <a:rPr lang="en-US" altLang="zh-CN" dirty="0">
                <a:latin typeface="Arial" pitchFamily="34" charset="0"/>
                <a:ea typeface="ＭＳ Ｐゴシック"/>
              </a:rPr>
              <a:t>Ga</a:t>
            </a:r>
            <a:endParaRPr lang="en-US" dirty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/>
              <a:t>Lijie</a:t>
            </a:r>
            <a:r>
              <a:rPr lang="en-US" dirty="0"/>
              <a:t> Sun, JINA-CEE Frontiers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en-US"/>
              <a:t>, Slide </a:t>
            </a:r>
            <a:fld id="{1D2CDB64-C772-4C10-8066-C769534B205C}" type="slidenum">
              <a:rPr lang="en-US" smtClean="0"/>
              <a:pPr algn="l"/>
              <a:t>9</a:t>
            </a:fld>
            <a:endParaRPr 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150" y="2695569"/>
            <a:ext cx="3746574" cy="2831815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1600200" y="5675169"/>
            <a:ext cx="55130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i="1" dirty="0"/>
              <a:t>β</a:t>
            </a:r>
            <a:r>
              <a:rPr lang="en-US" altLang="zh-CN" dirty="0"/>
              <a:t>-delayed proton and </a:t>
            </a:r>
            <a:r>
              <a:rPr lang="en-US" altLang="zh-CN" i="1" dirty="0"/>
              <a:t>γ</a:t>
            </a:r>
            <a:r>
              <a:rPr lang="en-US" altLang="zh-CN" dirty="0"/>
              <a:t>-ray spectra</a:t>
            </a:r>
            <a:r>
              <a:rPr lang="en-US" dirty="0"/>
              <a:t> from </a:t>
            </a:r>
            <a:r>
              <a:rPr lang="en-US" baseline="30000" dirty="0"/>
              <a:t>60</a:t>
            </a:r>
            <a:r>
              <a:rPr lang="en-US" dirty="0"/>
              <a:t>Ga </a:t>
            </a:r>
            <a:r>
              <a:rPr lang="en-US" altLang="zh-CN" dirty="0"/>
              <a:t>decay</a:t>
            </a:r>
            <a:endParaRPr lang="en-US" dirty="0"/>
          </a:p>
        </p:txBody>
      </p:sp>
      <p:sp>
        <p:nvSpPr>
          <p:cNvPr id="2" name="矩形 1"/>
          <p:cNvSpPr/>
          <p:nvPr/>
        </p:nvSpPr>
        <p:spPr>
          <a:xfrm>
            <a:off x="2263007" y="2848329"/>
            <a:ext cx="228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000000"/>
                </a:solidFill>
                <a:latin typeface="+mj-lt"/>
              </a:rPr>
              <a:t>I</a:t>
            </a:r>
            <a:r>
              <a:rPr lang="en-US" altLang="zh-CN" i="1" baseline="-25000" dirty="0">
                <a:solidFill>
                  <a:srgbClr val="000000"/>
                </a:solidFill>
                <a:latin typeface="+mj-lt"/>
              </a:rPr>
              <a:t>β</a:t>
            </a:r>
            <a:r>
              <a:rPr lang="en-US" i="1" baseline="-25000" dirty="0">
                <a:solidFill>
                  <a:srgbClr val="000000"/>
                </a:solidFill>
                <a:latin typeface="+mj-lt"/>
              </a:rPr>
              <a:t>p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+mj-lt"/>
              </a:rPr>
              <a:t>= 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1.6(7) %</a:t>
            </a:r>
            <a:br>
              <a:rPr lang="en-US" dirty="0">
                <a:latin typeface="+mj-lt"/>
              </a:rPr>
            </a:br>
            <a:r>
              <a:rPr lang="en-US" i="1" dirty="0">
                <a:solidFill>
                  <a:srgbClr val="000000"/>
                </a:solidFill>
                <a:latin typeface="+mj-lt"/>
              </a:rPr>
              <a:t>I</a:t>
            </a:r>
            <a:r>
              <a:rPr lang="en-US" altLang="zh-CN" i="1" baseline="-25000" dirty="0">
                <a:solidFill>
                  <a:srgbClr val="000000"/>
                </a:solidFill>
                <a:latin typeface="+mj-lt"/>
              </a:rPr>
              <a:t>βα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 </a:t>
            </a:r>
            <a:r>
              <a:rPr lang="el-GR" dirty="0">
                <a:solidFill>
                  <a:srgbClr val="000000"/>
                </a:solidFill>
                <a:latin typeface="+mj-lt"/>
              </a:rPr>
              <a:t>&lt; 0.02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3(20)</a:t>
            </a:r>
            <a:r>
              <a:rPr lang="el-GR" dirty="0">
                <a:solidFill>
                  <a:srgbClr val="000000"/>
                </a:solidFill>
                <a:latin typeface="+mj-lt"/>
              </a:rPr>
              <a:t> %</a:t>
            </a:r>
            <a:endParaRPr lang="en-US" dirty="0">
              <a:latin typeface="+mj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2491" y="1699126"/>
            <a:ext cx="3097186" cy="392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401287"/>
      </p:ext>
    </p:extLst>
  </p:cSld>
  <p:clrMapOvr>
    <a:masterClrMapping/>
  </p:clrMapOvr>
</p:sld>
</file>

<file path=ppt/theme/theme1.xml><?xml version="1.0" encoding="utf-8"?>
<a:theme xmlns:a="http://schemas.openxmlformats.org/drawingml/2006/main" name="FRIB3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10_CKG FRIB no-line h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KG FRIB no-line 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KG FRIB no-line h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8">
        <a:dk1>
          <a:srgbClr val="000000"/>
        </a:dk1>
        <a:lt1>
          <a:srgbClr val="FFFFFF"/>
        </a:lt1>
        <a:dk2>
          <a:srgbClr val="1F1DE8"/>
        </a:dk2>
        <a:lt2>
          <a:srgbClr val="007469"/>
        </a:lt2>
        <a:accent1>
          <a:srgbClr val="FC0128"/>
        </a:accent1>
        <a:accent2>
          <a:srgbClr val="CF16CE"/>
        </a:accent2>
        <a:accent3>
          <a:srgbClr val="FFFFFF"/>
        </a:accent3>
        <a:accent4>
          <a:srgbClr val="000000"/>
        </a:accent4>
        <a:accent5>
          <a:srgbClr val="FDAAAC"/>
        </a:accent5>
        <a:accent6>
          <a:srgbClr val="BB13BA"/>
        </a:accent6>
        <a:hlink>
          <a:srgbClr val="F39FD1"/>
        </a:hlink>
        <a:folHlink>
          <a:srgbClr val="7C0F5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5517064C-0430-47DD-8B23-EE6727B5E978}" vid="{507676DB-CB10-4B91-9F05-0217F5728A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664A49F64DF79428F509E137829B888" ma:contentTypeVersion="12" ma:contentTypeDescription="Create a new document." ma:contentTypeScope="" ma:versionID="f78492142974c4de333a7b90d3569bca">
  <xsd:schema xmlns:xsd="http://www.w3.org/2001/XMLSchema" xmlns:xs="http://www.w3.org/2001/XMLSchema" xmlns:p="http://schemas.microsoft.com/office/2006/metadata/properties" xmlns:ns1="http://schemas.microsoft.com/sharepoint/v3" xmlns:ns3="31ac3772-10db-466f-87b2-5ca6a813de61" xmlns:ns4="http://schemas.microsoft.com/sharepoint/v4" targetNamespace="http://schemas.microsoft.com/office/2006/metadata/properties" ma:root="true" ma:fieldsID="55db7e5ff2f0921c7a8e51d838ec3469" ns1:_="" ns3:_="" ns4:_="">
    <xsd:import namespace="http://schemas.microsoft.com/sharepoint/v3"/>
    <xsd:import namespace="31ac3772-10db-466f-87b2-5ca6a813de61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3:Archive_x0020_Date" minOccurs="0"/>
                <xsd:element ref="ns1:EmailSender" minOccurs="0"/>
                <xsd:element ref="ns1:EmailTo" minOccurs="0"/>
                <xsd:element ref="ns1:EmailCc" minOccurs="0"/>
                <xsd:element ref="ns1:EmailFrom" minOccurs="0"/>
                <xsd:element ref="ns1:EmailSubject" minOccurs="0"/>
                <xsd:element ref="ns4:EmailHead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EmailSender" ma:index="12" nillable="true" ma:displayName="E-Mail Sender" ma:hidden="true" ma:internalName="EmailSender">
      <xsd:simpleType>
        <xsd:restriction base="dms:Note">
          <xsd:maxLength value="255"/>
        </xsd:restriction>
      </xsd:simpleType>
    </xsd:element>
    <xsd:element name="EmailTo" ma:index="13" nillable="true" ma:displayName="E-Mail To" ma:hidden="true" ma:internalName="EmailTo">
      <xsd:simpleType>
        <xsd:restriction base="dms:Note">
          <xsd:maxLength value="255"/>
        </xsd:restriction>
      </xsd:simpleType>
    </xsd:element>
    <xsd:element name="EmailCc" ma:index="14" nillable="true" ma:displayName="E-Mail Cc" ma:hidden="true" ma:internalName="EmailCc">
      <xsd:simpleType>
        <xsd:restriction base="dms:Note">
          <xsd:maxLength value="255"/>
        </xsd:restriction>
      </xsd:simpleType>
    </xsd:element>
    <xsd:element name="EmailFrom" ma:index="15" nillable="true" ma:displayName="E-Mail From" ma:hidden="true" ma:internalName="EmailFrom">
      <xsd:simpleType>
        <xsd:restriction base="dms:Text"/>
      </xsd:simpleType>
    </xsd:element>
    <xsd:element name="EmailSubject" ma:index="16" nillable="true" ma:displayName="E-Mail Subject" ma:hidden="true" ma:internalName="EmailSubjec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ac3772-10db-466f-87b2-5ca6a813de61" elementFormDefault="qualified">
    <xsd:import namespace="http://schemas.microsoft.com/office/2006/documentManagement/types"/>
    <xsd:import namespace="http://schemas.microsoft.com/office/infopath/2007/PartnerControls"/>
    <xsd:element name="Archive_x0020_Date" ma:index="11" nillable="true" ma:displayName="Archive Date" ma:format="DateOnly" ma:internalName="Archive_x0020_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EmailHeaders" ma:index="17" nillable="true" ma:displayName="E-Mail Headers" ma:hidden="true" ma:internalName="EmailHeaders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>
  <documentManagement>
    <Archive_x0020_Date xmlns="31ac3772-10db-466f-87b2-5ca6a813de61" xsi:nil="true"/>
    <EmailTo xmlns="http://schemas.microsoft.com/sharepoint/v3" xsi:nil="true"/>
    <EmailHeaders xmlns="http://schemas.microsoft.com/sharepoint/v4" xsi:nil="true"/>
    <EmailSender xmlns="http://schemas.microsoft.com/sharepoint/v3" xsi:nil="true"/>
    <EmailFrom xmlns="http://schemas.microsoft.com/sharepoint/v3" xsi:nil="true"/>
    <EmailSubject xmlns="http://schemas.microsoft.com/sharepoint/v3" xsi:nil="true"/>
    <EmailCc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8B76CD61-6042-403B-B3F6-04E51A8FF76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E469EA4-592B-4633-99F9-8AEF755DA6D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1ac3772-10db-466f-87b2-5ca6a813de61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4BA702D-F6E6-4314-8945-369A109C75F9}">
  <ds:schemaRefs>
    <ds:schemaRef ds:uri="http://schemas.microsoft.com/office/infopath/2007/PartnerControls"/>
    <ds:schemaRef ds:uri="31ac3772-10db-466f-87b2-5ca6a813de61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sharepoint/v3"/>
    <ds:schemaRef ds:uri="http://schemas.microsoft.com/sharepoint/v4"/>
    <ds:schemaRef ds:uri="http://purl.org/dc/terms/"/>
    <ds:schemaRef ds:uri="http://schemas.openxmlformats.org/package/2006/metadata/core-properties"/>
    <ds:schemaRef ds:uri="http://purl.org/dc/dcmitype/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20910</TotalTime>
  <Words>2508</Words>
  <Application>Microsoft Office PowerPoint</Application>
  <PresentationFormat>On-screen Show (4:3)</PresentationFormat>
  <Paragraphs>471</Paragraphs>
  <Slides>25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Lucida Grande</vt:lpstr>
      <vt:lpstr>宋体</vt:lpstr>
      <vt:lpstr>Arial</vt:lpstr>
      <vt:lpstr>Calibri</vt:lpstr>
      <vt:lpstr>Cambria Math</vt:lpstr>
      <vt:lpstr>Helvetica</vt:lpstr>
      <vt:lpstr>Times New Roman</vt:lpstr>
      <vt:lpstr>Wingdings</vt:lpstr>
      <vt:lpstr>FRIB3</vt:lpstr>
      <vt:lpstr>Application and Extension of the Particle X-ray Coincidence Technique to X-ray burst reaction rates</vt:lpstr>
      <vt:lpstr>Outline</vt:lpstr>
      <vt:lpstr>Dependence of X-ray bursts models on reaction rates</vt:lpstr>
      <vt:lpstr>NiCu cycle</vt:lpstr>
      <vt:lpstr>NiCu cycle</vt:lpstr>
      <vt:lpstr>Resonant reaction rates</vt:lpstr>
      <vt:lpstr>Resonant reaction rates</vt:lpstr>
      <vt:lpstr>Resonant reaction rates</vt:lpstr>
      <vt:lpstr>β decay of 60Ga</vt:lpstr>
      <vt:lpstr>β+ decay and electron capture of 60Ga</vt:lpstr>
      <vt:lpstr>β+ decay and electron capture of 60Ga</vt:lpstr>
      <vt:lpstr>β+ decay and electron capture of 60Ga</vt:lpstr>
      <vt:lpstr>β+ decay and electron capture of 60Ga</vt:lpstr>
      <vt:lpstr>Particle X-ray coincidence technique</vt:lpstr>
      <vt:lpstr>Connect nuclear physics to atomic physics</vt:lpstr>
      <vt:lpstr>Revival of PXCT</vt:lpstr>
      <vt:lpstr>Conceptual PXCT apparatus</vt:lpstr>
      <vt:lpstr>Conceptual PXCT apparatus</vt:lpstr>
      <vt:lpstr>Conceptual PXCT apparatus</vt:lpstr>
      <vt:lpstr>Conceptual PXCT apparatus</vt:lpstr>
      <vt:lpstr>Timeline</vt:lpstr>
      <vt:lpstr>Beam time estimations</vt:lpstr>
      <vt:lpstr>Appendix</vt:lpstr>
      <vt:lpstr>Appendix</vt:lpstr>
      <vt:lpstr>Appendix</vt:lpstr>
    </vt:vector>
  </TitlesOfParts>
  <Company>NSCL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[Title of Presentation]</dc:title>
  <dc:creator>Kankula, Angie</dc:creator>
  <cp:lastModifiedBy>Sun, Lijie</cp:lastModifiedBy>
  <cp:revision>299</cp:revision>
  <cp:lastPrinted>2013-06-17T20:20:32Z</cp:lastPrinted>
  <dcterms:created xsi:type="dcterms:W3CDTF">2015-04-05T15:12:25Z</dcterms:created>
  <dcterms:modified xsi:type="dcterms:W3CDTF">2021-07-17T23:17:08Z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0x010100F664A49F64DF79428F509E137829B888</vt:lpwstr>
  </property>
  <property fmtid="{D5CDD505-2E9C-101B-9397-08002B2CF9AE}" pid="3" name="TemplateUrl">
    <vt:lpwstr/>
  </property>
  <property fmtid="{D5CDD505-2E9C-101B-9397-08002B2CF9AE}" pid="4" name="xd_Signature">
    <vt:bool>false</vt:bool>
  </property>
  <property fmtid="{D5CDD505-2E9C-101B-9397-08002B2CF9AE}" pid="5" name="xd_ProgID">
    <vt:lpwstr/>
  </property>
</Properties>
</file>