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sldIdLst>
    <p:sldId id="902" r:id="rId2"/>
    <p:sldId id="905" r:id="rId3"/>
    <p:sldId id="906" r:id="rId4"/>
    <p:sldId id="256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958" autoAdjust="0"/>
    <p:restoredTop sz="80025" autoAdjust="0"/>
  </p:normalViewPr>
  <p:slideViewPr>
    <p:cSldViewPr snapToGrid="0">
      <p:cViewPr varScale="1">
        <p:scale>
          <a:sx n="60" d="100"/>
          <a:sy n="60" d="100"/>
        </p:scale>
        <p:origin x="58" y="2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Si24\Si22peakcali\DSL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scatterChart>
        <c:scatterStyle val="smoothMarker"/>
        <c:varyColors val="0"/>
        <c:ser>
          <c:idx val="0"/>
          <c:order val="0"/>
          <c:spPr>
            <a:ln w="19050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xVal>
            <c:numRef>
              <c:f>resp!$BI$83:$BI$91</c:f>
              <c:numCache>
                <c:formatCode>General</c:formatCode>
                <c:ptCount val="9"/>
                <c:pt idx="0">
                  <c:v>500</c:v>
                </c:pt>
                <c:pt idx="1">
                  <c:v>1000</c:v>
                </c:pt>
                <c:pt idx="2">
                  <c:v>2000</c:v>
                </c:pt>
                <c:pt idx="3">
                  <c:v>3000</c:v>
                </c:pt>
                <c:pt idx="4">
                  <c:v>4000</c:v>
                </c:pt>
                <c:pt idx="5">
                  <c:v>5000</c:v>
                </c:pt>
                <c:pt idx="6">
                  <c:v>6000</c:v>
                </c:pt>
                <c:pt idx="7">
                  <c:v>7000</c:v>
                </c:pt>
                <c:pt idx="8">
                  <c:v>8000</c:v>
                </c:pt>
              </c:numCache>
            </c:numRef>
          </c:xVal>
          <c:yVal>
            <c:numRef>
              <c:f>resp!$BM$83:$BM$91</c:f>
              <c:numCache>
                <c:formatCode>General</c:formatCode>
                <c:ptCount val="9"/>
                <c:pt idx="0">
                  <c:v>5.7419999999979154E-2</c:v>
                </c:pt>
                <c:pt idx="1">
                  <c:v>0.42412999999999101</c:v>
                </c:pt>
                <c:pt idx="2">
                  <c:v>0.9215999999998985</c:v>
                </c:pt>
                <c:pt idx="3">
                  <c:v>1.2734999999997854</c:v>
                </c:pt>
                <c:pt idx="4">
                  <c:v>1.564600000000155</c:v>
                </c:pt>
                <c:pt idx="5">
                  <c:v>1.8240999999998166</c:v>
                </c:pt>
                <c:pt idx="6">
                  <c:v>2.064900000000307</c:v>
                </c:pt>
                <c:pt idx="7">
                  <c:v>2.293800000000374</c:v>
                </c:pt>
                <c:pt idx="8">
                  <c:v>2.5144000000000233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0-3132-4E2C-B5DE-C964E0FCBAF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073360560"/>
        <c:axId val="1073367448"/>
      </c:scatterChart>
      <c:valAx>
        <c:axId val="1073360560"/>
        <c:scaling>
          <c:orientation val="minMax"/>
          <c:max val="8000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r>
                  <a:rPr lang="en-US"/>
                  <a:t>Energy (keV)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800" b="0" i="0" u="none" strike="noStrike" kern="1200" baseline="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1073367448"/>
        <c:crosses val="autoZero"/>
        <c:crossBetween val="midCat"/>
      </c:valAx>
      <c:valAx>
        <c:axId val="107336744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r>
                  <a:rPr lang="en-US"/>
                  <a:t>Emean – Emax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800" b="0" i="0" u="none" strike="noStrike" kern="1200" baseline="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1073360560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800">
          <a:solidFill>
            <a:schemeClr val="tx1"/>
          </a:solidFill>
          <a:latin typeface="Times New Roman" panose="02020603050405020304" pitchFamily="18" charset="0"/>
          <a:cs typeface="Times New Roman" panose="02020603050405020304" pitchFamily="18" charset="0"/>
        </a:defRPr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5CFA843-DD70-4D6A-BB1A-AD809055E590}" type="datetimeFigureOut">
              <a:rPr lang="en-US" smtClean="0"/>
              <a:t>11/4/2024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AD86043-3A73-481C-A259-86EAE06615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39349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EMG </a:t>
            </a:r>
            <a:r>
              <a:rPr lang="en-US" altLang="zh-CN" dirty="0"/>
              <a:t>Exponentially Modified Gaussian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1EFB970-9EE5-4ACE-8E66-2E1E038C78DF}" type="slidenum">
              <a:rPr lang="zh-CN" altLang="en-US" smtClean="0"/>
              <a:t>2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1551797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EMG </a:t>
            </a:r>
            <a:r>
              <a:rPr lang="en-US" altLang="zh-CN" dirty="0"/>
              <a:t>Exponentially Modified Gaussian</a:t>
            </a: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1EFB970-9EE5-4ACE-8E66-2E1E038C78DF}" type="slidenum">
              <a:rPr lang="zh-CN" altLang="en-US" smtClean="0"/>
              <a:t>3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171258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98E5CA-D5DE-47BE-B78D-2486AF886B1A}" type="datetimeFigureOut">
              <a:rPr lang="en-US" smtClean="0"/>
              <a:t>11/4/2024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3C374D-9162-420A-82AA-51E7FE6BF7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03182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98E5CA-D5DE-47BE-B78D-2486AF886B1A}" type="datetimeFigureOut">
              <a:rPr lang="en-US" smtClean="0"/>
              <a:t>11/4/2024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3C374D-9162-420A-82AA-51E7FE6BF7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11141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98E5CA-D5DE-47BE-B78D-2486AF886B1A}" type="datetimeFigureOut">
              <a:rPr lang="en-US" smtClean="0"/>
              <a:t>11/4/2024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3C374D-9162-420A-82AA-51E7FE6BF7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163781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正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937724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98E5CA-D5DE-47BE-B78D-2486AF886B1A}" type="datetimeFigureOut">
              <a:rPr lang="en-US" smtClean="0"/>
              <a:t>11/4/2024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3C374D-9162-420A-82AA-51E7FE6BF7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85143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98E5CA-D5DE-47BE-B78D-2486AF886B1A}" type="datetimeFigureOut">
              <a:rPr lang="en-US" smtClean="0"/>
              <a:t>11/4/2024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3C374D-9162-420A-82AA-51E7FE6BF7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18764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98E5CA-D5DE-47BE-B78D-2486AF886B1A}" type="datetimeFigureOut">
              <a:rPr lang="en-US" smtClean="0"/>
              <a:t>11/4/2024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3C374D-9162-420A-82AA-51E7FE6BF7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91776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98E5CA-D5DE-47BE-B78D-2486AF886B1A}" type="datetimeFigureOut">
              <a:rPr lang="en-US" smtClean="0"/>
              <a:t>11/4/2024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3C374D-9162-420A-82AA-51E7FE6BF7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96211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98E5CA-D5DE-47BE-B78D-2486AF886B1A}" type="datetimeFigureOut">
              <a:rPr lang="en-US" smtClean="0"/>
              <a:t>11/4/2024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3C374D-9162-420A-82AA-51E7FE6BF7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09521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98E5CA-D5DE-47BE-B78D-2486AF886B1A}" type="datetimeFigureOut">
              <a:rPr lang="en-US" smtClean="0"/>
              <a:t>11/4/2024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3C374D-9162-420A-82AA-51E7FE6BF7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38693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98E5CA-D5DE-47BE-B78D-2486AF886B1A}" type="datetimeFigureOut">
              <a:rPr lang="en-US" smtClean="0"/>
              <a:t>11/4/2024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3C374D-9162-420A-82AA-51E7FE6BF7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87495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98E5CA-D5DE-47BE-B78D-2486AF886B1A}" type="datetimeFigureOut">
              <a:rPr lang="en-US" smtClean="0"/>
              <a:t>11/4/2024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3C374D-9162-420A-82AA-51E7FE6BF7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26408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98E5CA-D5DE-47BE-B78D-2486AF886B1A}" type="datetimeFigureOut">
              <a:rPr lang="en-US" smtClean="0"/>
              <a:t>11/4/2024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3C374D-9162-420A-82AA-51E7FE6BF7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35685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910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910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18CAA37D-011D-43DD-BE9B-2DC1311EE8D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7040" y="4505542"/>
            <a:ext cx="4500000" cy="2352459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61C14371-266E-49C9-9E95-66A737980A8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4441725"/>
            <a:ext cx="4500000" cy="2416275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ED86838E-D12B-4CF6-88CC-F7AE11ADBC8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2000" y="2220862"/>
            <a:ext cx="4500000" cy="2352459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ECE60798-5C20-46D7-BFF9-1A90F3497D5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-7040" y="2252771"/>
            <a:ext cx="4500000" cy="2352459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B5BF3780-9DF4-4173-8D43-4FB56D04B450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572000" y="0"/>
            <a:ext cx="4500000" cy="2352458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AA913D63-9E4D-486B-BF7B-CBBF8717C7BB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-7040" y="0"/>
            <a:ext cx="4500000" cy="2352459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753A5EC6-8EAD-445E-BBF5-CC888A1A8680}"/>
              </a:ext>
            </a:extLst>
          </p:cNvPr>
          <p:cNvSpPr txBox="1"/>
          <p:nvPr/>
        </p:nvSpPr>
        <p:spPr>
          <a:xfrm>
            <a:off x="-7040" y="0"/>
            <a:ext cx="40393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/>
              <a:t>Six unshifted peaks for energy calibration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2762750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9EA96D77-F057-4757-8FB2-6C116FD9CC8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341296"/>
            <a:ext cx="9144000" cy="6175407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A4B4344D-4042-44FF-9FB1-63EF7F9473B7}"/>
              </a:ext>
            </a:extLst>
          </p:cNvPr>
          <p:cNvSpPr txBox="1"/>
          <p:nvPr/>
        </p:nvSpPr>
        <p:spPr>
          <a:xfrm>
            <a:off x="1031383" y="3667200"/>
            <a:ext cx="25042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/>
              <a:t>σ as a function of energy</a:t>
            </a:r>
            <a:endParaRPr lang="zh-CN" altLang="en-US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16292144-27C9-433A-8BFB-E2CAB2273FC8}"/>
              </a:ext>
            </a:extLst>
          </p:cNvPr>
          <p:cNvSpPr txBox="1"/>
          <p:nvPr/>
        </p:nvSpPr>
        <p:spPr>
          <a:xfrm>
            <a:off x="0" y="0"/>
            <a:ext cx="34792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/>
              <a:t>Response function characterization</a:t>
            </a:r>
            <a:endParaRPr lang="zh-CN" alt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文本框 8">
                <a:extLst>
                  <a:ext uri="{FF2B5EF4-FFF2-40B4-BE49-F238E27FC236}">
                    <a16:creationId xmlns:a16="http://schemas.microsoft.com/office/drawing/2014/main" id="{936C406D-0DB0-4F52-9939-7124A13E633A}"/>
                  </a:ext>
                </a:extLst>
              </p:cNvPr>
              <p:cNvSpPr txBox="1"/>
              <p:nvPr/>
            </p:nvSpPr>
            <p:spPr>
              <a:xfrm>
                <a:off x="1031383" y="570928"/>
                <a:ext cx="7081234" cy="61638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𝑓</m:t>
                      </m:r>
                      <m:d>
                        <m:dPr>
                          <m:ctrlPr>
                            <a:rPr lang="en-US" altLang="zh-CN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altLang="zh-CN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altLang="zh-CN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;</m:t>
                          </m:r>
                          <m:r>
                            <a:rPr lang="en-US" altLang="zh-CN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𝑁</m:t>
                          </m:r>
                          <m:r>
                            <a:rPr lang="en-US" altLang="zh-CN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zh-CN" altLang="en-US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𝜇</m:t>
                          </m:r>
                          <m:r>
                            <a:rPr lang="en-US" altLang="zh-CN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zh-CN" altLang="en-US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𝜎</m:t>
                          </m:r>
                          <m:r>
                            <a:rPr lang="en-US" altLang="zh-CN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zh-CN" altLang="en-US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𝜏</m:t>
                          </m:r>
                          <m:r>
                            <a:rPr lang="en-US" altLang="zh-CN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altLang="zh-CN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𝐵</m:t>
                          </m:r>
                        </m:e>
                      </m:d>
                      <m:r>
                        <a:rPr lang="en-US" altLang="zh-CN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𝑁</m:t>
                          </m:r>
                          <m:r>
                            <m:rPr>
                              <m:nor/>
                            </m:rPr>
                            <a:rPr lang="en-US" dirty="0">
                              <a:solidFill>
                                <a:schemeClr val="tx1"/>
                              </a:solidFill>
                            </a:rPr>
                            <m:t> </m:t>
                          </m:r>
                        </m:num>
                        <m:den>
                          <m:r>
                            <a:rPr lang="en-US" b="0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en-US" b="0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𝜏</m:t>
                          </m:r>
                        </m:den>
                      </m:f>
                      <m:r>
                        <m:rPr>
                          <m:sty m:val="p"/>
                        </m:rPr>
                        <a:rPr lang="en-US" b="0" i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exp</m:t>
                      </m:r>
                      <m:d>
                        <m:dPr>
                          <m:begChr m:val="["/>
                          <m:endChr m:val="]"/>
                          <m:ctrlP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US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den>
                          </m:f>
                          <m:sSup>
                            <m:sSupPr>
                              <m:ctrlPr>
                                <a:rPr lang="en-US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US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f>
                                    <m:fPr>
                                      <m:ctrlPr>
                                        <a:rPr lang="en-US" b="0" i="1" smtClean="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en-US" b="0" i="1" smtClean="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𝜎</m:t>
                                      </m:r>
                                    </m:num>
                                    <m:den>
                                      <m:r>
                                        <a:rPr lang="en-US" i="1" dirty="0" smtClean="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𝜏</m:t>
                                      </m:r>
                                    </m:den>
                                  </m:f>
                                </m:e>
                              </m:d>
                            </m:e>
                            <m:sup>
                              <m:r>
                                <a:rPr lang="en-US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f>
                            <m:fPr>
                              <m:ctrlPr>
                                <a:rPr lang="en-US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𝜇</m:t>
                              </m:r>
                            </m:num>
                            <m:den>
                              <m:r>
                                <a:rPr lang="en-US" i="1" dirty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𝜏</m:t>
                              </m:r>
                            </m:den>
                          </m:f>
                        </m:e>
                      </m:d>
                      <m:r>
                        <a:rPr lang="en-US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r>
                        <m:rPr>
                          <m:sty m:val="p"/>
                        </m:rPr>
                        <a:rPr lang="en-US" altLang="zh-CN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erfc</m:t>
                      </m:r>
                      <m:d>
                        <m:dPr>
                          <m:begChr m:val="["/>
                          <m:endChr m:val="]"/>
                          <m:ctrlPr>
                            <a:rPr lang="en-US" altLang="zh-CN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altLang="zh-CN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altLang="zh-CN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rad>
                                <m:radPr>
                                  <m:degHide m:val="on"/>
                                  <m:ctrlPr>
                                    <a:rPr lang="en-US" altLang="zh-CN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US" altLang="zh-CN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e>
                              </m:rad>
                            </m:den>
                          </m:f>
                          <m:d>
                            <m:dPr>
                              <m:ctrlPr>
                                <a:rPr lang="en-US" altLang="zh-CN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US" altLang="zh-CN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zh-CN" altLang="en-US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𝜎</m:t>
                                  </m:r>
                                </m:num>
                                <m:den>
                                  <m:r>
                                    <a:rPr lang="en-US" i="1" dirty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𝜏</m:t>
                                  </m:r>
                                </m:den>
                              </m:f>
                              <m:r>
                                <a:rPr lang="en-US" altLang="zh-CN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+</m:t>
                              </m:r>
                              <m:f>
                                <m:fPr>
                                  <m:ctrlPr>
                                    <a:rPr lang="en-US" altLang="zh-CN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altLang="zh-CN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𝑥</m:t>
                                  </m:r>
                                  <m:r>
                                    <a:rPr lang="en-US" altLang="zh-CN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−</m:t>
                                  </m:r>
                                  <m:r>
                                    <a:rPr lang="zh-CN" altLang="en-US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𝜇</m:t>
                                  </m:r>
                                </m:num>
                                <m:den>
                                  <m:r>
                                    <a:rPr lang="zh-CN" altLang="en-US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𝜎</m:t>
                                  </m:r>
                                </m:den>
                              </m:f>
                            </m:e>
                          </m:d>
                        </m:e>
                      </m:d>
                      <m:r>
                        <a:rPr lang="en-US" altLang="zh-CN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r>
                        <a:rPr lang="en-US" altLang="zh-CN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𝐵</m:t>
                      </m:r>
                    </m:oMath>
                  </m:oMathPara>
                </a14:m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5" name="文本框 8">
                <a:extLst>
                  <a:ext uri="{FF2B5EF4-FFF2-40B4-BE49-F238E27FC236}">
                    <a16:creationId xmlns:a16="http://schemas.microsoft.com/office/drawing/2014/main" id="{936C406D-0DB0-4F52-9939-7124A13E633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31383" y="570928"/>
                <a:ext cx="7081234" cy="616387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1780451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EA5BDD97-9235-4CEF-9ACE-CA37B0E3F8A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341296"/>
            <a:ext cx="9144000" cy="6175407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CD238DD2-0B88-40D9-8E87-457B756E5903}"/>
              </a:ext>
            </a:extLst>
          </p:cNvPr>
          <p:cNvSpPr txBox="1"/>
          <p:nvPr/>
        </p:nvSpPr>
        <p:spPr>
          <a:xfrm>
            <a:off x="2227084" y="3667343"/>
            <a:ext cx="24706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/>
              <a:t>τ as a function of energy</a:t>
            </a:r>
            <a:endParaRPr lang="zh-CN" alt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09F3AF8-796D-40FB-868D-16FAD848A6A0}"/>
              </a:ext>
            </a:extLst>
          </p:cNvPr>
          <p:cNvSpPr txBox="1"/>
          <p:nvPr/>
        </p:nvSpPr>
        <p:spPr>
          <a:xfrm>
            <a:off x="0" y="0"/>
            <a:ext cx="34792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/>
              <a:t>Response function characterization</a:t>
            </a:r>
            <a:endParaRPr lang="zh-CN" alt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文本框 8">
                <a:extLst>
                  <a:ext uri="{FF2B5EF4-FFF2-40B4-BE49-F238E27FC236}">
                    <a16:creationId xmlns:a16="http://schemas.microsoft.com/office/drawing/2014/main" id="{C46A22D1-CC3F-497C-B781-EC71D14CBB2C}"/>
                  </a:ext>
                </a:extLst>
              </p:cNvPr>
              <p:cNvSpPr txBox="1"/>
              <p:nvPr/>
            </p:nvSpPr>
            <p:spPr>
              <a:xfrm>
                <a:off x="1031383" y="570928"/>
                <a:ext cx="7081234" cy="61638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𝑓</m:t>
                      </m:r>
                      <m:d>
                        <m:dPr>
                          <m:ctrlPr>
                            <a:rPr lang="en-US" altLang="zh-CN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altLang="zh-CN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altLang="zh-CN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;</m:t>
                          </m:r>
                          <m:r>
                            <a:rPr lang="en-US" altLang="zh-CN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𝑁</m:t>
                          </m:r>
                          <m:r>
                            <a:rPr lang="en-US" altLang="zh-CN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zh-CN" altLang="en-US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𝜇</m:t>
                          </m:r>
                          <m:r>
                            <a:rPr lang="en-US" altLang="zh-CN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zh-CN" altLang="en-US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𝜎</m:t>
                          </m:r>
                          <m:r>
                            <a:rPr lang="en-US" altLang="zh-CN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zh-CN" altLang="en-US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𝜏</m:t>
                          </m:r>
                          <m:r>
                            <a:rPr lang="en-US" altLang="zh-CN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altLang="zh-CN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𝐵</m:t>
                          </m:r>
                        </m:e>
                      </m:d>
                      <m:r>
                        <a:rPr lang="en-US" altLang="zh-CN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𝑁</m:t>
                          </m:r>
                          <m:r>
                            <m:rPr>
                              <m:nor/>
                            </m:rPr>
                            <a:rPr lang="en-US" dirty="0">
                              <a:solidFill>
                                <a:schemeClr val="tx1"/>
                              </a:solidFill>
                            </a:rPr>
                            <m:t> </m:t>
                          </m:r>
                        </m:num>
                        <m:den>
                          <m:r>
                            <a:rPr lang="en-US" b="0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en-US" b="0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𝜏</m:t>
                          </m:r>
                        </m:den>
                      </m:f>
                      <m:r>
                        <m:rPr>
                          <m:sty m:val="p"/>
                        </m:rPr>
                        <a:rPr lang="en-US" b="0" i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exp</m:t>
                      </m:r>
                      <m:d>
                        <m:dPr>
                          <m:begChr m:val="["/>
                          <m:endChr m:val="]"/>
                          <m:ctrlP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US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den>
                          </m:f>
                          <m:sSup>
                            <m:sSupPr>
                              <m:ctrlPr>
                                <a:rPr lang="en-US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US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f>
                                    <m:fPr>
                                      <m:ctrlPr>
                                        <a:rPr lang="en-US" b="0" i="1" smtClean="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en-US" b="0" i="1" smtClean="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𝜎</m:t>
                                      </m:r>
                                    </m:num>
                                    <m:den>
                                      <m:r>
                                        <a:rPr lang="en-US" i="1" dirty="0" smtClean="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𝜏</m:t>
                                      </m:r>
                                    </m:den>
                                  </m:f>
                                </m:e>
                              </m:d>
                            </m:e>
                            <m:sup>
                              <m:r>
                                <a:rPr lang="en-US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f>
                            <m:fPr>
                              <m:ctrlPr>
                                <a:rPr lang="en-US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𝜇</m:t>
                              </m:r>
                            </m:num>
                            <m:den>
                              <m:r>
                                <a:rPr lang="en-US" i="1" dirty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𝜏</m:t>
                              </m:r>
                            </m:den>
                          </m:f>
                        </m:e>
                      </m:d>
                      <m:r>
                        <a:rPr lang="en-US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r>
                        <m:rPr>
                          <m:sty m:val="p"/>
                        </m:rPr>
                        <a:rPr lang="en-US" altLang="zh-CN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erfc</m:t>
                      </m:r>
                      <m:d>
                        <m:dPr>
                          <m:begChr m:val="["/>
                          <m:endChr m:val="]"/>
                          <m:ctrlPr>
                            <a:rPr lang="en-US" altLang="zh-CN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altLang="zh-CN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altLang="zh-CN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rad>
                                <m:radPr>
                                  <m:degHide m:val="on"/>
                                  <m:ctrlPr>
                                    <a:rPr lang="en-US" altLang="zh-CN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US" altLang="zh-CN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e>
                              </m:rad>
                            </m:den>
                          </m:f>
                          <m:d>
                            <m:dPr>
                              <m:ctrlPr>
                                <a:rPr lang="en-US" altLang="zh-CN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US" altLang="zh-CN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zh-CN" altLang="en-US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𝜎</m:t>
                                  </m:r>
                                </m:num>
                                <m:den>
                                  <m:r>
                                    <a:rPr lang="en-US" i="1" dirty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𝜏</m:t>
                                  </m:r>
                                </m:den>
                              </m:f>
                              <m:r>
                                <a:rPr lang="en-US" altLang="zh-CN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+</m:t>
                              </m:r>
                              <m:f>
                                <m:fPr>
                                  <m:ctrlPr>
                                    <a:rPr lang="en-US" altLang="zh-CN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altLang="zh-CN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𝑥</m:t>
                                  </m:r>
                                  <m:r>
                                    <a:rPr lang="en-US" altLang="zh-CN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−</m:t>
                                  </m:r>
                                  <m:r>
                                    <a:rPr lang="zh-CN" altLang="en-US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𝜇</m:t>
                                  </m:r>
                                </m:num>
                                <m:den>
                                  <m:r>
                                    <a:rPr lang="zh-CN" altLang="en-US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𝜎</m:t>
                                  </m:r>
                                </m:den>
                              </m:f>
                            </m:e>
                          </m:d>
                        </m:e>
                      </m:d>
                      <m:r>
                        <a:rPr lang="en-US" altLang="zh-CN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r>
                        <a:rPr lang="en-US" altLang="zh-CN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𝐵</m:t>
                      </m:r>
                    </m:oMath>
                  </m:oMathPara>
                </a14:m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9" name="文本框 8">
                <a:extLst>
                  <a:ext uri="{FF2B5EF4-FFF2-40B4-BE49-F238E27FC236}">
                    <a16:creationId xmlns:a16="http://schemas.microsoft.com/office/drawing/2014/main" id="{C46A22D1-CC3F-497C-B781-EC71D14CBB2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31383" y="570928"/>
                <a:ext cx="7081234" cy="616387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9861312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BC27ED04-B7D3-4A26-ADC4-1BAD5E9FD461}"/>
              </a:ext>
            </a:extLst>
          </p:cNvPr>
          <p:cNvGraphicFramePr>
            <a:graphicFrameLocks/>
          </p:cNvGraphicFramePr>
          <p:nvPr/>
        </p:nvGraphicFramePr>
        <p:xfrm>
          <a:off x="0" y="0"/>
          <a:ext cx="9144000" cy="45189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4D836D32-C979-4F34-AA93-2DB6D9AD375E}"/>
              </a:ext>
            </a:extLst>
          </p:cNvPr>
          <p:cNvSpPr txBox="1"/>
          <p:nvPr/>
        </p:nvSpPr>
        <p:spPr>
          <a:xfrm>
            <a:off x="0" y="4518992"/>
            <a:ext cx="9144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dirty="0">
                <a:solidFill>
                  <a:srgbClr val="008000"/>
                </a:solidFill>
                <a:latin typeface="Arial" panose="020B0604020202020204" pitchFamily="34" charset="0"/>
              </a:rPr>
              <a:t>T</a:t>
            </a:r>
            <a:r>
              <a:rPr lang="en-US" altLang="zh-CN" sz="1800" dirty="0">
                <a:solidFill>
                  <a:srgbClr val="008000"/>
                </a:solidFill>
                <a:latin typeface="Arial" panose="020B0604020202020204" pitchFamily="34" charset="0"/>
              </a:rPr>
              <a:t>he energy difference between Emax and </a:t>
            </a:r>
            <a:r>
              <a:rPr lang="en-US" altLang="zh-CN" sz="1800" dirty="0" err="1">
                <a:solidFill>
                  <a:srgbClr val="008000"/>
                </a:solidFill>
                <a:latin typeface="Arial" panose="020B0604020202020204" pitchFamily="34" charset="0"/>
              </a:rPr>
              <a:t>Emean</a:t>
            </a:r>
            <a:r>
              <a:rPr lang="en-US" altLang="zh-CN" sz="1800" dirty="0">
                <a:solidFill>
                  <a:srgbClr val="008000"/>
                </a:solidFill>
                <a:latin typeface="Arial" panose="020B0604020202020204" pitchFamily="34" charset="0"/>
              </a:rPr>
              <a:t> (μ) from DSL1.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189939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</TotalTime>
  <Words>76</Words>
  <Application>Microsoft Office PowerPoint</Application>
  <PresentationFormat>On-screen Show (4:3)</PresentationFormat>
  <Paragraphs>14</Paragraphs>
  <Slides>4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Arial</vt:lpstr>
      <vt:lpstr>Calibri</vt:lpstr>
      <vt:lpstr>Calibri Light</vt:lpstr>
      <vt:lpstr>Cambria Math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lijie sun</dc:creator>
  <cp:lastModifiedBy>lijie sun</cp:lastModifiedBy>
  <cp:revision>1</cp:revision>
  <dcterms:created xsi:type="dcterms:W3CDTF">2024-11-04T16:47:09Z</dcterms:created>
  <dcterms:modified xsi:type="dcterms:W3CDTF">2024-11-04T16:54:00Z</dcterms:modified>
</cp:coreProperties>
</file>