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18" r:id="rId2"/>
    <p:sldId id="2752" r:id="rId3"/>
    <p:sldId id="2753" r:id="rId4"/>
    <p:sldId id="2754" r:id="rId5"/>
    <p:sldId id="2755" r:id="rId6"/>
    <p:sldId id="2756" r:id="rId7"/>
    <p:sldId id="2757" r:id="rId8"/>
    <p:sldId id="2758" r:id="rId9"/>
    <p:sldId id="2760" r:id="rId10"/>
    <p:sldId id="2761" r:id="rId11"/>
    <p:sldId id="2759" r:id="rId12"/>
    <p:sldId id="27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85608" autoAdjust="0"/>
  </p:normalViewPr>
  <p:slideViewPr>
    <p:cSldViewPr snapToGrid="0">
      <p:cViewPr varScale="1">
        <p:scale>
          <a:sx n="64" d="100"/>
          <a:sy n="64" d="100"/>
        </p:scale>
        <p:origin x="67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B76C-B302-477F-94EF-2EFCDC5C4C0F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5ACD3-7A2B-4E02-A53F-B960E8C6A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2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::Open("F:/e21010/pxct/run0026-00_LEGe_MSD26_241Am_nocollimator_60min_window1us_cal.root");</a:t>
            </a:r>
          </a:p>
          <a:p>
            <a:r>
              <a:rPr lang="en-US" dirty="0" err="1"/>
              <a:t>TFile</a:t>
            </a:r>
            <a:r>
              <a:rPr lang="en-US" dirty="0"/>
              <a:t> *_file1 = </a:t>
            </a:r>
            <a:r>
              <a:rPr lang="en-US" dirty="0" err="1"/>
              <a:t>TFile</a:t>
            </a:r>
            <a:r>
              <a:rPr lang="en-US" dirty="0"/>
              <a:t>::Open("F:/e21010/pxct/run0031-00_LEGe_MSD26_241Am_collimator_60min_window1us_cal.root");</a:t>
            </a:r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("MSD", "MSD", 1400, 540);//</a:t>
            </a:r>
            <a:r>
              <a:rPr lang="zh-CN" altLang="en-US" dirty="0"/>
              <a:t>建立画布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  <a:r>
              <a:rPr lang="zh-CN" altLang="en-US" dirty="0"/>
              <a:t>进入画布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(0.025);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(0.08);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(0.13);</a:t>
            </a:r>
          </a:p>
          <a:p>
            <a:r>
              <a:rPr lang="en-US" dirty="0"/>
              <a:t>hmsd26_e-&gt;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/>
              <a:t>//hmsd26_e-&gt;</a:t>
            </a:r>
            <a:r>
              <a:rPr lang="en-US" dirty="0" err="1"/>
              <a:t>Rebin</a:t>
            </a:r>
            <a:r>
              <a:rPr lang="en-US" dirty="0"/>
              <a:t>(2);</a:t>
            </a:r>
          </a:p>
          <a:p>
            <a:r>
              <a:rPr lang="en-US" dirty="0"/>
              <a:t>hmsd26_e-&gt;</a:t>
            </a:r>
            <a:r>
              <a:rPr lang="en-US" dirty="0" err="1"/>
              <a:t>SetLineColor</a:t>
            </a:r>
            <a:r>
              <a:rPr lang="en-US" dirty="0"/>
              <a:t>(2);</a:t>
            </a:r>
          </a:p>
          <a:p>
            <a:r>
              <a:rPr lang="en-US" dirty="0"/>
              <a:t>//hmsd26_e-&gt;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/>
              <a:t>hmsd26_e-&gt;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("Energy (keV)");//</a:t>
            </a:r>
            <a:r>
              <a:rPr lang="zh-CN" altLang="en-US" dirty="0"/>
              <a:t>轴名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119 eV");//</a:t>
            </a:r>
            <a:r>
              <a:rPr lang="zh-CN" altLang="en-US" dirty="0"/>
              <a:t>轴名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(1.0);//</a:t>
            </a:r>
            <a:r>
              <a:rPr lang="zh-CN" altLang="en-US" dirty="0"/>
              <a:t>轴名偏移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(0.66);//</a:t>
            </a:r>
            <a:r>
              <a:rPr lang="zh-CN" altLang="en-US" dirty="0"/>
              <a:t>轴名偏移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(0,6000);</a:t>
            </a:r>
          </a:p>
          <a:p>
            <a:r>
              <a:rPr lang="en-US" dirty="0"/>
              <a:t>//hmsd26_e-&gt;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(1,5500);</a:t>
            </a:r>
          </a:p>
          <a:p>
            <a:r>
              <a:rPr lang="en-US" dirty="0"/>
              <a:t>hmsd26_e-&gt;Draw("hist");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38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::Open("F:/e21010/pxct/run0026-00_LEGe_MSD26_241Am_nocollimator_60min_window1us_cal.root");</a:t>
            </a:r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("MSD", "MSD", 1400, 540);//</a:t>
            </a:r>
            <a:r>
              <a:rPr lang="zh-CN" altLang="en-US" dirty="0"/>
              <a:t>建立画布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  <a:r>
              <a:rPr lang="zh-CN" altLang="en-US" dirty="0"/>
              <a:t>进入画布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(0.025);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(0.08);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(0.13);</a:t>
            </a:r>
          </a:p>
          <a:p>
            <a:r>
              <a:rPr lang="en-US" dirty="0"/>
              <a:t>hmsd26_e-&gt;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/>
              <a:t>//hmsd26_e-&gt;</a:t>
            </a:r>
            <a:r>
              <a:rPr lang="en-US" dirty="0" err="1"/>
              <a:t>Rebin</a:t>
            </a:r>
            <a:r>
              <a:rPr lang="en-US" dirty="0"/>
              <a:t>(2);</a:t>
            </a:r>
          </a:p>
          <a:p>
            <a:r>
              <a:rPr lang="en-US" dirty="0"/>
              <a:t>hmsd26_e-&gt;</a:t>
            </a:r>
            <a:r>
              <a:rPr lang="en-US" dirty="0" err="1"/>
              <a:t>SetLineColor</a:t>
            </a:r>
            <a:r>
              <a:rPr lang="en-US" dirty="0"/>
              <a:t>(1);</a:t>
            </a:r>
          </a:p>
          <a:p>
            <a:r>
              <a:rPr lang="en-US" dirty="0"/>
              <a:t>//hmsd26_e-&gt;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/>
              <a:t>hmsd26_e-&gt;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("Energy (keV)");//</a:t>
            </a:r>
            <a:r>
              <a:rPr lang="zh-CN" altLang="en-US" dirty="0"/>
              <a:t>轴名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118 eV");//</a:t>
            </a:r>
            <a:r>
              <a:rPr lang="zh-CN" altLang="en-US" dirty="0"/>
              <a:t>轴名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(1.0);//</a:t>
            </a:r>
            <a:r>
              <a:rPr lang="zh-CN" altLang="en-US" dirty="0"/>
              <a:t>轴名偏移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(0.66);//</a:t>
            </a:r>
            <a:r>
              <a:rPr lang="zh-CN" altLang="en-US" dirty="0"/>
              <a:t>轴名偏移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(0,6000);</a:t>
            </a:r>
          </a:p>
          <a:p>
            <a:r>
              <a:rPr lang="en-US" dirty="0"/>
              <a:t>//hmsd26_e-&gt;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(1,5500);</a:t>
            </a:r>
          </a:p>
          <a:p>
            <a:r>
              <a:rPr lang="en-US" dirty="0"/>
              <a:t>double n26=hmsd26_e-&gt;Integral(47128,47483);</a:t>
            </a:r>
          </a:p>
          <a:p>
            <a:r>
              <a:rPr lang="en-US" dirty="0"/>
              <a:t>hmsd26_e-&gt;Draw("hist");</a:t>
            </a:r>
          </a:p>
          <a:p>
            <a:r>
              <a:rPr lang="en-US" dirty="0" err="1"/>
              <a:t>TFile</a:t>
            </a:r>
            <a:r>
              <a:rPr lang="en-US" dirty="0"/>
              <a:t> *_file1 = </a:t>
            </a:r>
            <a:r>
              <a:rPr lang="en-US" dirty="0" err="1"/>
              <a:t>TFile</a:t>
            </a:r>
            <a:r>
              <a:rPr lang="en-US" dirty="0"/>
              <a:t>::Open("F:/e21010/pxct/run0031-00_LEGe_MSD26_241Am_5mmcollimator_60min_window1us_cal.root");</a:t>
            </a:r>
          </a:p>
          <a:p>
            <a:r>
              <a:rPr lang="en-US" dirty="0"/>
              <a:t>hmsd26_e-&gt;</a:t>
            </a:r>
            <a:r>
              <a:rPr lang="en-US" dirty="0" err="1"/>
              <a:t>SetLineColor</a:t>
            </a:r>
            <a:r>
              <a:rPr lang="en-US" dirty="0"/>
              <a:t>(2);</a:t>
            </a:r>
          </a:p>
          <a:p>
            <a:r>
              <a:rPr lang="en-US" dirty="0"/>
              <a:t>hmsd26_e-&gt;Draw("same");</a:t>
            </a:r>
          </a:p>
          <a:p>
            <a:r>
              <a:rPr lang="en-US" dirty="0" err="1"/>
              <a:t>TFile</a:t>
            </a:r>
            <a:r>
              <a:rPr lang="en-US" dirty="0"/>
              <a:t> *_file2 = </a:t>
            </a:r>
            <a:r>
              <a:rPr lang="en-US" dirty="0" err="1"/>
              <a:t>TFile</a:t>
            </a:r>
            <a:r>
              <a:rPr lang="en-US" dirty="0"/>
              <a:t>::Open("F:/e21010/pxct/run0037-00_LEGe_MSD26_241Am_2mmcollimator_180min_window1us_cal.root");</a:t>
            </a:r>
          </a:p>
          <a:p>
            <a:r>
              <a:rPr lang="en-US" dirty="0"/>
              <a:t>hmsd26_e-&gt;</a:t>
            </a:r>
            <a:r>
              <a:rPr lang="en-US" dirty="0" err="1"/>
              <a:t>SetLineColor</a:t>
            </a:r>
            <a:r>
              <a:rPr lang="en-US" dirty="0"/>
              <a:t>(4);</a:t>
            </a:r>
          </a:p>
          <a:p>
            <a:r>
              <a:rPr lang="en-US" dirty="0"/>
              <a:t>hmsd26_e-&gt;Draw("same");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156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::Open("F:/e21010/pxct/run0026-00_LEGe_MSD26_241Am_nocollimator_60min_window1us_cal.root");</a:t>
            </a:r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("MSD", "MSD", 1400, 540);//</a:t>
            </a:r>
            <a:r>
              <a:rPr lang="zh-CN" altLang="en-US" dirty="0"/>
              <a:t>建立画布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  <a:r>
              <a:rPr lang="zh-CN" altLang="en-US" dirty="0"/>
              <a:t>进入画布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(0.025);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(0.08);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(0.13);</a:t>
            </a:r>
          </a:p>
          <a:p>
            <a:r>
              <a:rPr lang="en-US" dirty="0"/>
              <a:t>hmsd26_e-&gt;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/>
              <a:t>//hmsd26_e-&gt;</a:t>
            </a:r>
            <a:r>
              <a:rPr lang="en-US" dirty="0" err="1"/>
              <a:t>Rebin</a:t>
            </a:r>
            <a:r>
              <a:rPr lang="en-US" dirty="0"/>
              <a:t>(2);</a:t>
            </a:r>
          </a:p>
          <a:p>
            <a:r>
              <a:rPr lang="en-US" dirty="0"/>
              <a:t>hmsd26_e-&gt;</a:t>
            </a:r>
            <a:r>
              <a:rPr lang="en-US" dirty="0" err="1"/>
              <a:t>SetLineColor</a:t>
            </a:r>
            <a:r>
              <a:rPr lang="en-US" dirty="0"/>
              <a:t>(1);</a:t>
            </a:r>
          </a:p>
          <a:p>
            <a:r>
              <a:rPr lang="en-US" dirty="0"/>
              <a:t>//hmsd26_e-&gt;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/>
              <a:t>hmsd26_e-&gt;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("Energy (keV)");//</a:t>
            </a:r>
            <a:r>
              <a:rPr lang="zh-CN" altLang="en-US" dirty="0"/>
              <a:t>轴名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118 eV");//</a:t>
            </a:r>
            <a:r>
              <a:rPr lang="zh-CN" altLang="en-US" dirty="0"/>
              <a:t>轴名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(1.0);//</a:t>
            </a:r>
            <a:r>
              <a:rPr lang="zh-CN" altLang="en-US" dirty="0"/>
              <a:t>轴名偏移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(0.66);//</a:t>
            </a:r>
            <a:r>
              <a:rPr lang="zh-CN" altLang="en-US" dirty="0"/>
              <a:t>轴名偏移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hmsd26_e-&gt;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(0,6000);</a:t>
            </a:r>
          </a:p>
          <a:p>
            <a:r>
              <a:rPr lang="en-US" dirty="0"/>
              <a:t>//hmsd26_e-&gt;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(1,5500);</a:t>
            </a:r>
          </a:p>
          <a:p>
            <a:r>
              <a:rPr lang="en-US" dirty="0"/>
              <a:t>double n26=hmsd26_e-&gt;Integral(47128,47483);</a:t>
            </a:r>
          </a:p>
          <a:p>
            <a:r>
              <a:rPr lang="en-US" dirty="0"/>
              <a:t>hmsd26_e-&gt;Draw("hist");</a:t>
            </a:r>
          </a:p>
          <a:p>
            <a:r>
              <a:rPr lang="en-US" dirty="0" err="1"/>
              <a:t>TFile</a:t>
            </a:r>
            <a:r>
              <a:rPr lang="en-US" dirty="0"/>
              <a:t> *_file1 = </a:t>
            </a:r>
            <a:r>
              <a:rPr lang="en-US" dirty="0" err="1"/>
              <a:t>TFile</a:t>
            </a:r>
            <a:r>
              <a:rPr lang="en-US" dirty="0"/>
              <a:t>::Open("F:/e21010/pxct/run0031-00_LEGe_MSD26_241Am_5mmcollimator_60min_window1us_cal.root");</a:t>
            </a:r>
          </a:p>
          <a:p>
            <a:r>
              <a:rPr lang="en-US" dirty="0"/>
              <a:t>hmsd26_e-&gt;</a:t>
            </a:r>
            <a:r>
              <a:rPr lang="en-US" dirty="0" err="1"/>
              <a:t>SetLineColor</a:t>
            </a:r>
            <a:r>
              <a:rPr lang="en-US" dirty="0"/>
              <a:t>(2);</a:t>
            </a:r>
          </a:p>
          <a:p>
            <a:r>
              <a:rPr lang="en-US" dirty="0"/>
              <a:t>double n31=hmsd26_e-&gt;Integral(47128,47483);</a:t>
            </a:r>
          </a:p>
          <a:p>
            <a:r>
              <a:rPr lang="en-US" dirty="0" err="1"/>
              <a:t>cout</a:t>
            </a:r>
            <a:r>
              <a:rPr lang="en-US" dirty="0"/>
              <a:t>&lt;&lt;n26/n31;</a:t>
            </a:r>
          </a:p>
          <a:p>
            <a:r>
              <a:rPr lang="en-US" dirty="0"/>
              <a:t>hmsd26_e-&gt;Scale(n26/n31);</a:t>
            </a:r>
          </a:p>
          <a:p>
            <a:r>
              <a:rPr lang="en-US" dirty="0"/>
              <a:t>hmsd26_e-&gt;Draw("same");</a:t>
            </a:r>
          </a:p>
          <a:p>
            <a:r>
              <a:rPr lang="en-US" dirty="0" err="1"/>
              <a:t>TFile</a:t>
            </a:r>
            <a:r>
              <a:rPr lang="en-US" dirty="0"/>
              <a:t> *_file2 = </a:t>
            </a:r>
            <a:r>
              <a:rPr lang="en-US" dirty="0" err="1"/>
              <a:t>TFile</a:t>
            </a:r>
            <a:r>
              <a:rPr lang="en-US" dirty="0"/>
              <a:t>::Open("F:/e21010/pxct/run0037-00_LEGe_MSD26_241Am_2mmcollimator_180min_window1us_cal.root");</a:t>
            </a:r>
          </a:p>
          <a:p>
            <a:r>
              <a:rPr lang="en-US" dirty="0"/>
              <a:t>hmsd26_e-&gt;</a:t>
            </a:r>
            <a:r>
              <a:rPr lang="en-US" dirty="0" err="1"/>
              <a:t>SetLineColor</a:t>
            </a:r>
            <a:r>
              <a:rPr lang="en-US" dirty="0"/>
              <a:t>(4);</a:t>
            </a:r>
          </a:p>
          <a:p>
            <a:r>
              <a:rPr lang="en-US" dirty="0"/>
              <a:t>double n37=hmsd26_e-&gt;Integral(47128,47483);</a:t>
            </a:r>
          </a:p>
          <a:p>
            <a:r>
              <a:rPr lang="en-US" dirty="0" err="1"/>
              <a:t>cout</a:t>
            </a:r>
            <a:r>
              <a:rPr lang="en-US" dirty="0"/>
              <a:t>&lt;&lt;n26/n37;</a:t>
            </a:r>
          </a:p>
          <a:p>
            <a:r>
              <a:rPr lang="en-US" dirty="0"/>
              <a:t>hmsd26_e-&gt;Scale(n26/n37);</a:t>
            </a:r>
          </a:p>
          <a:p>
            <a:r>
              <a:rPr lang="en-US" dirty="0"/>
              <a:t>hmsd26_e-&gt;Draw("same");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900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::Open("F:/e21010/pxct/run0038-00_LEGe_MSD26_241Am_2mmcollimator_40min_window1us_CFDdelay0.5us_cal.root");</a:t>
            </a:r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("canvas", "canvas", 1400, 540);//</a:t>
            </a:r>
            <a:r>
              <a:rPr lang="zh-CN" altLang="en-US" dirty="0"/>
              <a:t>建立画布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  <a:r>
              <a:rPr lang="zh-CN" altLang="en-US" dirty="0"/>
              <a:t>进入画布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(0.025);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(0.08);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(0.13);</a:t>
            </a:r>
          </a:p>
          <a:p>
            <a:r>
              <a:rPr lang="en-US" dirty="0"/>
              <a:t>TH1D* </a:t>
            </a:r>
            <a:r>
              <a:rPr lang="en-US" dirty="0" err="1"/>
              <a:t>htimestamps</a:t>
            </a:r>
            <a:r>
              <a:rPr lang="en-US" dirty="0"/>
              <a:t> = new TH1D("</a:t>
            </a:r>
            <a:r>
              <a:rPr lang="en-US" dirty="0" err="1"/>
              <a:t>htimestamps</a:t>
            </a:r>
            <a:r>
              <a:rPr lang="en-US" dirty="0"/>
              <a:t>", "</a:t>
            </a:r>
            <a:r>
              <a:rPr lang="en-US" dirty="0" err="1"/>
              <a:t>htimestamps</a:t>
            </a:r>
            <a:r>
              <a:rPr lang="en-US" dirty="0"/>
              <a:t>", 200,0,1000);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(1);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(1);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("Time difference between </a:t>
            </a:r>
            <a:r>
              <a:rPr lang="en-US" dirty="0" err="1"/>
              <a:t>LEGe</a:t>
            </a:r>
            <a:r>
              <a:rPr lang="en-US" dirty="0"/>
              <a:t> and MSD26 (ns)");//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5 ns");//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(1.0);//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(0.66);//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SetTickLength</a:t>
            </a:r>
            <a:r>
              <a:rPr lang="en-US" dirty="0"/>
              <a:t>(0.015);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(505);//n = n1 + 100*n2 + 10000*n3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(0,1600);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(1,5500);</a:t>
            </a:r>
          </a:p>
          <a:p>
            <a:endParaRPr lang="en-US" dirty="0"/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(2);</a:t>
            </a:r>
          </a:p>
          <a:p>
            <a:r>
              <a:rPr lang="en-US" dirty="0"/>
              <a:t>tree-&gt;Draw("lege_t-msd26_t&gt;&gt;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lege_t</a:t>
            </a:r>
            <a:r>
              <a:rPr lang="en-US" dirty="0"/>
              <a:t>&gt;0&amp;&amp;</a:t>
            </a:r>
            <a:r>
              <a:rPr lang="en-US" dirty="0" err="1"/>
              <a:t>lege_t</a:t>
            </a:r>
            <a:r>
              <a:rPr lang="en-US" dirty="0"/>
              <a:t>&lt;1.2e12&amp;&amp;msd26_t&gt;0&amp;&amp;</a:t>
            </a:r>
            <a:r>
              <a:rPr lang="en-US" dirty="0" err="1"/>
              <a:t>lege_e</a:t>
            </a:r>
            <a:r>
              <a:rPr lang="en-US" dirty="0"/>
              <a:t>&gt;58&amp;&amp;</a:t>
            </a:r>
            <a:r>
              <a:rPr lang="en-US" dirty="0" err="1"/>
              <a:t>lege_e</a:t>
            </a:r>
            <a:r>
              <a:rPr lang="en-US" dirty="0"/>
              <a:t>&lt;61&amp;&amp;msd26_e&gt;5000&amp;&amp;msd26_e&lt;6000");</a:t>
            </a:r>
          </a:p>
          <a:p>
            <a:r>
              <a:rPr lang="en-US" dirty="0" err="1"/>
              <a:t>TFile</a:t>
            </a:r>
            <a:r>
              <a:rPr lang="en-US" dirty="0"/>
              <a:t> *_file1 = </a:t>
            </a:r>
            <a:r>
              <a:rPr lang="en-US" dirty="0" err="1"/>
              <a:t>TFile</a:t>
            </a:r>
            <a:r>
              <a:rPr lang="en-US" dirty="0"/>
              <a:t>::Open("F:/e21010/pxct/run0039-00_LEGe_MSD26_241Am_2mmcollimator_60min_window1us_CFDdelay0.3us_cal.root");</a:t>
            </a:r>
          </a:p>
          <a:p>
            <a:r>
              <a:rPr lang="en-US" dirty="0"/>
              <a:t>tree-&gt;</a:t>
            </a:r>
            <a:r>
              <a:rPr lang="en-US" dirty="0" err="1"/>
              <a:t>SetLineColor</a:t>
            </a:r>
            <a:r>
              <a:rPr lang="en-US" dirty="0"/>
              <a:t>(4);</a:t>
            </a:r>
          </a:p>
          <a:p>
            <a:r>
              <a:rPr lang="en-US" dirty="0"/>
              <a:t>tree-&gt;Draw("lege_t-msd26_t","lege_t&gt;0&amp;&amp;</a:t>
            </a:r>
            <a:r>
              <a:rPr lang="en-US" dirty="0" err="1"/>
              <a:t>lege_t</a:t>
            </a:r>
            <a:r>
              <a:rPr lang="en-US" dirty="0"/>
              <a:t>&lt;1.2e12&amp;&amp;msd26_t&gt;0&amp;&amp;</a:t>
            </a:r>
            <a:r>
              <a:rPr lang="en-US" dirty="0" err="1"/>
              <a:t>lege_e</a:t>
            </a:r>
            <a:r>
              <a:rPr lang="en-US" dirty="0"/>
              <a:t>&gt;58&amp;&amp;</a:t>
            </a:r>
            <a:r>
              <a:rPr lang="en-US" dirty="0" err="1"/>
              <a:t>lege_e</a:t>
            </a:r>
            <a:r>
              <a:rPr lang="en-US" dirty="0"/>
              <a:t>&lt;61&amp;&amp;msd26_e&gt;5000&amp;&amp;msd26_e&lt;6000","same");</a:t>
            </a:r>
          </a:p>
          <a:p>
            <a:r>
              <a:rPr lang="en-US" dirty="0" err="1"/>
              <a:t>TFile</a:t>
            </a:r>
            <a:r>
              <a:rPr lang="en-US" dirty="0"/>
              <a:t> *_file2 = </a:t>
            </a:r>
            <a:r>
              <a:rPr lang="en-US" dirty="0" err="1"/>
              <a:t>TFile</a:t>
            </a:r>
            <a:r>
              <a:rPr lang="en-US" dirty="0"/>
              <a:t>::Open("F:/e21010/pxct/run0040-00_LEGe_MSD26_241Am_2mmcollimator_20min_window1us_CFDdelay0.05us_cal.root");</a:t>
            </a:r>
          </a:p>
          <a:p>
            <a:r>
              <a:rPr lang="en-US" dirty="0"/>
              <a:t>tree-&gt;</a:t>
            </a:r>
            <a:r>
              <a:rPr lang="en-US" dirty="0" err="1"/>
              <a:t>SetLineColor</a:t>
            </a:r>
            <a:r>
              <a:rPr lang="en-US" dirty="0"/>
              <a:t>(3);</a:t>
            </a:r>
          </a:p>
          <a:p>
            <a:r>
              <a:rPr lang="en-US" dirty="0"/>
              <a:t>tree-&gt;Draw("lege_t-msd26_t","lege_t&gt;0&amp;&amp;</a:t>
            </a:r>
            <a:r>
              <a:rPr lang="en-US" dirty="0" err="1"/>
              <a:t>lege_t</a:t>
            </a:r>
            <a:r>
              <a:rPr lang="en-US" dirty="0"/>
              <a:t>&lt;1.2e12&amp;&amp;msd26_t&gt;0&amp;&amp;</a:t>
            </a:r>
            <a:r>
              <a:rPr lang="en-US" dirty="0" err="1"/>
              <a:t>lege_e</a:t>
            </a:r>
            <a:r>
              <a:rPr lang="en-US" dirty="0"/>
              <a:t>&gt;58&amp;&amp;</a:t>
            </a:r>
            <a:r>
              <a:rPr lang="en-US" dirty="0" err="1"/>
              <a:t>lege_e</a:t>
            </a:r>
            <a:r>
              <a:rPr lang="en-US" dirty="0"/>
              <a:t>&lt;61&amp;&amp;msd26_e&gt;5000&amp;&amp;msd26_e&lt;6000","same");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74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tree-&gt;Scan("</a:t>
            </a:r>
            <a:r>
              <a:rPr lang="en-US" dirty="0" err="1"/>
              <a:t>lege_t</a:t>
            </a:r>
            <a:r>
              <a:rPr lang="en-US" dirty="0"/>
              <a:t>/1e9:msd26_t/1e9","abs(lege_t-msd26_t)&gt;0&amp;&amp;abs(lege_t-msd26_t)&lt;1000");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08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003-6E03-4ECD-87A5-3E90A391F2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2BF8-B09D-43AF-89EE-2233F1E3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4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003-6E03-4ECD-87A5-3E90A391F2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2BF8-B09D-43AF-89EE-2233F1E3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0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003-6E03-4ECD-87A5-3E90A391F2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2BF8-B09D-43AF-89EE-2233F1E3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003-6E03-4ECD-87A5-3E90A391F2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2BF8-B09D-43AF-89EE-2233F1E3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3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003-6E03-4ECD-87A5-3E90A391F2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2BF8-B09D-43AF-89EE-2233F1E3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2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003-6E03-4ECD-87A5-3E90A391F2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2BF8-B09D-43AF-89EE-2233F1E3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3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003-6E03-4ECD-87A5-3E90A391F2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2BF8-B09D-43AF-89EE-2233F1E3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003-6E03-4ECD-87A5-3E90A391F2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2BF8-B09D-43AF-89EE-2233F1E3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8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003-6E03-4ECD-87A5-3E90A391F2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2BF8-B09D-43AF-89EE-2233F1E3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6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003-6E03-4ECD-87A5-3E90A391F2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2BF8-B09D-43AF-89EE-2233F1E3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3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003-6E03-4ECD-87A5-3E90A391F2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2BF8-B09D-43AF-89EE-2233F1E3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8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B6003-6E03-4ECD-87A5-3E90A391F23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02BF8-B09D-43AF-89EE-2233F1E3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1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68108B-7BF3-4F77-A20A-BE21B936A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8268"/>
            <a:ext cx="9144000" cy="3439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EEE1DB-6550-4F71-9248-C12BC37A8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439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B966F7-AE2E-41D6-90CA-7CF9E6757C6D}"/>
              </a:ext>
            </a:extLst>
          </p:cNvPr>
          <p:cNvSpPr txBox="1"/>
          <p:nvPr/>
        </p:nvSpPr>
        <p:spPr>
          <a:xfrm>
            <a:off x="883640" y="3599727"/>
            <a:ext cx="3833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Uncollimated: </a:t>
            </a:r>
            <a:r>
              <a:rPr lang="en-US" dirty="0">
                <a:solidFill>
                  <a:srgbClr val="0000FF"/>
                </a:solidFill>
              </a:rPr>
              <a:t>3150 keV</a:t>
            </a:r>
          </a:p>
          <a:p>
            <a:r>
              <a:rPr lang="en-US" dirty="0">
                <a:solidFill>
                  <a:srgbClr val="FF0000"/>
                </a:solidFill>
              </a:rPr>
              <a:t>5-</a:t>
            </a:r>
            <a:r>
              <a:rPr lang="en-US" altLang="zh-CN" dirty="0">
                <a:solidFill>
                  <a:srgbClr val="FF0000"/>
                </a:solidFill>
              </a:rPr>
              <a:t>mm </a:t>
            </a:r>
            <a:r>
              <a:rPr lang="en-US" dirty="0">
                <a:solidFill>
                  <a:srgbClr val="FF0000"/>
                </a:solidFill>
              </a:rPr>
              <a:t>Collimated: 3145 keV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The collimator reduces this peak more.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10BE9-457D-4B51-8B4F-7AA9D075063D}"/>
              </a:ext>
            </a:extLst>
          </p:cNvPr>
          <p:cNvSpPr txBox="1"/>
          <p:nvPr/>
        </p:nvSpPr>
        <p:spPr>
          <a:xfrm>
            <a:off x="983848" y="159995"/>
            <a:ext cx="3298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Uncollimated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5-</a:t>
            </a:r>
            <a:r>
              <a:rPr lang="en-US" altLang="zh-CN" dirty="0">
                <a:solidFill>
                  <a:srgbClr val="FF0000"/>
                </a:solidFill>
              </a:rPr>
              <a:t>mm </a:t>
            </a:r>
            <a:r>
              <a:rPr lang="en-US" dirty="0">
                <a:solidFill>
                  <a:srgbClr val="FF0000"/>
                </a:solidFill>
              </a:rPr>
              <a:t>Collimated scaled by 1.406</a:t>
            </a:r>
          </a:p>
        </p:txBody>
      </p:sp>
    </p:spTree>
    <p:extLst>
      <p:ext uri="{BB962C8B-B14F-4D97-AF65-F5344CB8AC3E}">
        <p14:creationId xmlns:p14="http://schemas.microsoft.com/office/powerpoint/2010/main" val="3872741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E4FD6E-AC85-498D-85BA-3CF18253A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406"/>
            <a:ext cx="9144000" cy="5351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87105F-6DD4-4C9F-A8E1-38161B692A31}"/>
              </a:ext>
            </a:extLst>
          </p:cNvPr>
          <p:cNvSpPr txBox="1"/>
          <p:nvPr/>
        </p:nvSpPr>
        <p:spPr>
          <a:xfrm>
            <a:off x="726510" y="3620023"/>
            <a:ext cx="179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CFD Delay 304 ns</a:t>
            </a:r>
          </a:p>
        </p:txBody>
      </p:sp>
    </p:spTree>
    <p:extLst>
      <p:ext uri="{BB962C8B-B14F-4D97-AF65-F5344CB8AC3E}">
        <p14:creationId xmlns:p14="http://schemas.microsoft.com/office/powerpoint/2010/main" val="106430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33E426-4119-4018-A340-F08DD07E1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445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C488FA-7909-4A78-B5E2-F8F7B15021AA}"/>
              </a:ext>
            </a:extLst>
          </p:cNvPr>
          <p:cNvSpPr txBox="1"/>
          <p:nvPr/>
        </p:nvSpPr>
        <p:spPr>
          <a:xfrm>
            <a:off x="889347" y="175364"/>
            <a:ext cx="2520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DA6C"/>
                </a:solidFill>
              </a:rPr>
              <a:t>MSD26 </a:t>
            </a:r>
            <a:r>
              <a:rPr lang="en-US" dirty="0" err="1">
                <a:solidFill>
                  <a:srgbClr val="70DA6C"/>
                </a:solidFill>
              </a:rPr>
              <a:t>CFDdelay</a:t>
            </a:r>
            <a:r>
              <a:rPr lang="en-US" dirty="0">
                <a:solidFill>
                  <a:srgbClr val="70DA6C"/>
                </a:solidFill>
              </a:rPr>
              <a:t> 0.05 </a:t>
            </a:r>
            <a:r>
              <a:rPr lang="en-US" altLang="zh-CN" dirty="0" err="1">
                <a:solidFill>
                  <a:srgbClr val="70DA6C"/>
                </a:solidFill>
              </a:rPr>
              <a:t>μs</a:t>
            </a:r>
            <a:endParaRPr lang="en-US" altLang="zh-CN" dirty="0">
              <a:solidFill>
                <a:srgbClr val="70DA6C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MSD26 </a:t>
            </a:r>
            <a:r>
              <a:rPr lang="en-US" dirty="0" err="1">
                <a:solidFill>
                  <a:srgbClr val="0000FF"/>
                </a:solidFill>
              </a:rPr>
              <a:t>CFDdelay</a:t>
            </a:r>
            <a:r>
              <a:rPr lang="en-US" dirty="0">
                <a:solidFill>
                  <a:srgbClr val="0000FF"/>
                </a:solidFill>
              </a:rPr>
              <a:t> 0.3 </a:t>
            </a:r>
            <a:r>
              <a:rPr lang="en-US" altLang="zh-CN" dirty="0" err="1">
                <a:solidFill>
                  <a:srgbClr val="0000FF"/>
                </a:solidFill>
              </a:rPr>
              <a:t>μs</a:t>
            </a:r>
            <a:endParaRPr lang="en-US" altLang="zh-CN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MSD26 </a:t>
            </a:r>
            <a:r>
              <a:rPr lang="en-US" dirty="0" err="1">
                <a:solidFill>
                  <a:srgbClr val="FF0000"/>
                </a:solidFill>
              </a:rPr>
              <a:t>CFDdelay</a:t>
            </a:r>
            <a:r>
              <a:rPr lang="en-US" dirty="0">
                <a:solidFill>
                  <a:srgbClr val="FF0000"/>
                </a:solidFill>
              </a:rPr>
              <a:t> 0.5 </a:t>
            </a:r>
            <a:r>
              <a:rPr lang="en-US" altLang="zh-CN" dirty="0" err="1">
                <a:solidFill>
                  <a:srgbClr val="FF0000"/>
                </a:solidFill>
              </a:rPr>
              <a:t>μs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59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122210-51A6-4E8F-8CB8-EC252696F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908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3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3454F8-AB5F-476C-B8BB-AAE866FF4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2901"/>
            <a:ext cx="9144000" cy="34450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9755E7-67DC-4B92-B277-7F3E5AA1B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4450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2EB801-1071-4C01-939F-1B738515A8FB}"/>
              </a:ext>
            </a:extLst>
          </p:cNvPr>
          <p:cNvSpPr txBox="1"/>
          <p:nvPr/>
        </p:nvSpPr>
        <p:spPr>
          <a:xfrm>
            <a:off x="883640" y="3599727"/>
            <a:ext cx="331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1-hour run26: Uncollimated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1-hour run31: 5-</a:t>
            </a:r>
            <a:r>
              <a:rPr lang="en-US" altLang="zh-C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mm c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ollimated</a:t>
            </a:r>
          </a:p>
          <a:p>
            <a:r>
              <a:rPr lang="en-US" altLang="zh-CN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3-hour run37: 2-mm collimated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A0C45-0EF6-44C6-8AF4-D4D8811D1A67}"/>
              </a:ext>
            </a:extLst>
          </p:cNvPr>
          <p:cNvSpPr txBox="1"/>
          <p:nvPr/>
        </p:nvSpPr>
        <p:spPr>
          <a:xfrm>
            <a:off x="883640" y="154628"/>
            <a:ext cx="331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1-hour run26: Uncollimated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1-hour run31: 5-</a:t>
            </a:r>
            <a:r>
              <a:rPr lang="en-US" altLang="zh-C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mm c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ollimated</a:t>
            </a:r>
          </a:p>
          <a:p>
            <a:r>
              <a:rPr lang="en-US" altLang="zh-CN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3-hour run37: 2-mm collimated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0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A59FD3-BFBC-43A2-9C27-651368E97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2901"/>
            <a:ext cx="9144000" cy="34450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6A858F-4914-42FA-A34D-77ABC5D9F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4450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F0E80B-2938-4842-BB7A-104BC601E7C7}"/>
              </a:ext>
            </a:extLst>
          </p:cNvPr>
          <p:cNvSpPr txBox="1"/>
          <p:nvPr/>
        </p:nvSpPr>
        <p:spPr>
          <a:xfrm>
            <a:off x="883640" y="3599727"/>
            <a:ext cx="331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1-hour run26: Uncollimated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1-hour run31: 5-</a:t>
            </a:r>
            <a:r>
              <a:rPr lang="en-US" altLang="zh-C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mm c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ollimated</a:t>
            </a:r>
          </a:p>
          <a:p>
            <a:r>
              <a:rPr lang="en-US" altLang="zh-CN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3-hour run37: 2-mm collimated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6D8F6-2B05-4ECF-A05C-062D2319B2A0}"/>
              </a:ext>
            </a:extLst>
          </p:cNvPr>
          <p:cNvSpPr txBox="1"/>
          <p:nvPr/>
        </p:nvSpPr>
        <p:spPr>
          <a:xfrm>
            <a:off x="883640" y="154628"/>
            <a:ext cx="331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1-hour run26: Uncollimated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1-hour run31: 5-</a:t>
            </a:r>
            <a:r>
              <a:rPr lang="en-US" altLang="zh-C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mm c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ollimated</a:t>
            </a:r>
          </a:p>
          <a:p>
            <a:r>
              <a:rPr lang="en-US" altLang="zh-CN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3-hour run37: 2-mm collimated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E37ED0-18BC-42D7-8A2C-27E2E02A3C64}"/>
              </a:ext>
            </a:extLst>
          </p:cNvPr>
          <p:cNvCxnSpPr/>
          <p:nvPr/>
        </p:nvCxnSpPr>
        <p:spPr>
          <a:xfrm>
            <a:off x="5674290" y="2617940"/>
            <a:ext cx="626302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C570D3-472F-4A05-8BCC-06E8A4D5E3BB}"/>
              </a:ext>
            </a:extLst>
          </p:cNvPr>
          <p:cNvCxnSpPr>
            <a:cxnSpLocks/>
          </p:cNvCxnSpPr>
          <p:nvPr/>
        </p:nvCxnSpPr>
        <p:spPr>
          <a:xfrm>
            <a:off x="5600547" y="2003422"/>
            <a:ext cx="721595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2CF804-8224-4523-881D-1FCD3A35D735}"/>
              </a:ext>
            </a:extLst>
          </p:cNvPr>
          <p:cNvCxnSpPr>
            <a:cxnSpLocks/>
          </p:cNvCxnSpPr>
          <p:nvPr/>
        </p:nvCxnSpPr>
        <p:spPr>
          <a:xfrm>
            <a:off x="5541555" y="1674043"/>
            <a:ext cx="81991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B406D94-BA3E-4BD1-BD0D-F43DB8353FC2}"/>
              </a:ext>
            </a:extLst>
          </p:cNvPr>
          <p:cNvSpPr txBox="1"/>
          <p:nvPr/>
        </p:nvSpPr>
        <p:spPr>
          <a:xfrm>
            <a:off x="5751799" y="1383995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88958-4973-4129-919C-B6477B19CA10}"/>
              </a:ext>
            </a:extLst>
          </p:cNvPr>
          <p:cNvSpPr txBox="1"/>
          <p:nvPr/>
        </p:nvSpPr>
        <p:spPr>
          <a:xfrm>
            <a:off x="5781294" y="1712629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E39677-7F9E-4C24-8361-22F89A3FBE83}"/>
              </a:ext>
            </a:extLst>
          </p:cNvPr>
          <p:cNvSpPr txBox="1"/>
          <p:nvPr/>
        </p:nvSpPr>
        <p:spPr>
          <a:xfrm>
            <a:off x="5810790" y="2348232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61473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89E36F-B4CC-49D6-8170-C8F841F9B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2169"/>
            <a:ext cx="9144000" cy="34558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AC8FD7-3121-488A-99AF-89F2B14A8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455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7ADBEA-C4B2-4C7A-BBDE-AEB9047DA59F}"/>
              </a:ext>
            </a:extLst>
          </p:cNvPr>
          <p:cNvSpPr txBox="1"/>
          <p:nvPr/>
        </p:nvSpPr>
        <p:spPr>
          <a:xfrm>
            <a:off x="883640" y="3599727"/>
            <a:ext cx="3922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1-hour run26: Uncollimated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1-hour run31: 5-</a:t>
            </a:r>
            <a:r>
              <a:rPr lang="en-US" altLang="zh-C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mm c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ollimated </a:t>
            </a:r>
            <a:r>
              <a:rPr lang="en-US" altLang="zh-C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×1.47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3-hour run37: 2-mm collimated ×4.07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8693F-08D7-43E5-8EDE-249DC3CBF64E}"/>
              </a:ext>
            </a:extLst>
          </p:cNvPr>
          <p:cNvSpPr txBox="1"/>
          <p:nvPr/>
        </p:nvSpPr>
        <p:spPr>
          <a:xfrm>
            <a:off x="883640" y="154628"/>
            <a:ext cx="3922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1-hour run26: Uncollimated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1-hour run31: 5-</a:t>
            </a:r>
            <a:r>
              <a:rPr lang="en-US" altLang="zh-C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mm c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ollimated </a:t>
            </a:r>
            <a:r>
              <a:rPr lang="en-US" altLang="zh-C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×1.47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3-hour run37: 2-mm collimated ×4.07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1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93E2AE-B667-4D2A-9331-103E866D98FD}"/>
              </a:ext>
            </a:extLst>
          </p:cNvPr>
          <p:cNvPicPr/>
          <p:nvPr/>
        </p:nvPicPr>
        <p:blipFill rotWithShape="1">
          <a:blip r:embed="rId2"/>
          <a:srcRect r="28065"/>
          <a:stretch/>
        </p:blipFill>
        <p:spPr>
          <a:xfrm>
            <a:off x="240889" y="3937511"/>
            <a:ext cx="6577781" cy="2920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4273EC-A649-4C4D-B7C8-9BC6AE64A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28"/>
            <a:ext cx="7059561" cy="39375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CE732-906A-4E96-8063-4F2E8EF27F31}"/>
              </a:ext>
            </a:extLst>
          </p:cNvPr>
          <p:cNvSpPr txBox="1"/>
          <p:nvPr/>
        </p:nvSpPr>
        <p:spPr>
          <a:xfrm>
            <a:off x="3623937" y="586750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5442.86(12)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E1D3E-725D-4114-BCD3-281AE591C149}"/>
              </a:ext>
            </a:extLst>
          </p:cNvPr>
          <p:cNvSpPr txBox="1"/>
          <p:nvPr/>
        </p:nvSpPr>
        <p:spPr>
          <a:xfrm>
            <a:off x="4649174" y="6497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5485.56(12)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79C83-B1EC-4BF8-86E2-CB6452F7762B}"/>
              </a:ext>
            </a:extLst>
          </p:cNvPr>
          <p:cNvSpPr txBox="1"/>
          <p:nvPr/>
        </p:nvSpPr>
        <p:spPr>
          <a:xfrm>
            <a:off x="6007758" y="1506358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5544.11(12)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7F463F-8E31-42C1-8327-56DD7D94F329}"/>
              </a:ext>
            </a:extLst>
          </p:cNvPr>
          <p:cNvSpPr txBox="1"/>
          <p:nvPr/>
        </p:nvSpPr>
        <p:spPr>
          <a:xfrm>
            <a:off x="2393390" y="1020927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5388.25(13)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6593C0-D85A-4F71-B714-6F655DDD7A7D}"/>
              </a:ext>
            </a:extLst>
          </p:cNvPr>
          <p:cNvCxnSpPr/>
          <p:nvPr/>
        </p:nvCxnSpPr>
        <p:spPr>
          <a:xfrm>
            <a:off x="6636774" y="1875690"/>
            <a:ext cx="0" cy="23408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4A5056-142B-4D87-8C0D-9DE8AF38CBCF}"/>
              </a:ext>
            </a:extLst>
          </p:cNvPr>
          <p:cNvCxnSpPr/>
          <p:nvPr/>
        </p:nvCxnSpPr>
        <p:spPr>
          <a:xfrm>
            <a:off x="5275006" y="352664"/>
            <a:ext cx="0" cy="23408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377BA7-5DB8-478A-8042-818B699A5C1C}"/>
              </a:ext>
            </a:extLst>
          </p:cNvPr>
          <p:cNvCxnSpPr/>
          <p:nvPr/>
        </p:nvCxnSpPr>
        <p:spPr>
          <a:xfrm>
            <a:off x="4247535" y="927064"/>
            <a:ext cx="0" cy="23408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5149D8-DDE9-4777-B32A-3B867399E093}"/>
              </a:ext>
            </a:extLst>
          </p:cNvPr>
          <p:cNvCxnSpPr/>
          <p:nvPr/>
        </p:nvCxnSpPr>
        <p:spPr>
          <a:xfrm>
            <a:off x="3022406" y="1399147"/>
            <a:ext cx="0" cy="23408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BF87A79-3702-42CB-9FE5-F2B6AF9F99FC}"/>
              </a:ext>
            </a:extLst>
          </p:cNvPr>
          <p:cNvSpPr txBox="1"/>
          <p:nvPr/>
        </p:nvSpPr>
        <p:spPr>
          <a:xfrm>
            <a:off x="737991" y="6370774"/>
            <a:ext cx="515974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A50021"/>
                </a:solidFill>
              </a:rPr>
              <a:t>Glenn F. Knoll - Radiation Detection and Measurement (2010, Wiley)</a:t>
            </a:r>
          </a:p>
        </p:txBody>
      </p:sp>
    </p:spTree>
    <p:extLst>
      <p:ext uri="{BB962C8B-B14F-4D97-AF65-F5344CB8AC3E}">
        <p14:creationId xmlns:p14="http://schemas.microsoft.com/office/powerpoint/2010/main" val="420092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E8958C-E0D3-4241-9503-433B2C43E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688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100A6B-968B-4729-A0D7-81C109283AB2}"/>
              </a:ext>
            </a:extLst>
          </p:cNvPr>
          <p:cNvSpPr txBox="1"/>
          <p:nvPr/>
        </p:nvSpPr>
        <p:spPr>
          <a:xfrm>
            <a:off x="1094139" y="196766"/>
            <a:ext cx="170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</a:rPr>
              <a:t>2mm collimated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88263-114C-40B9-BB53-F098AE035B09}"/>
              </a:ext>
            </a:extLst>
          </p:cNvPr>
          <p:cNvSpPr txBox="1"/>
          <p:nvPr/>
        </p:nvSpPr>
        <p:spPr>
          <a:xfrm>
            <a:off x="0" y="4731136"/>
            <a:ext cx="3647602" cy="2126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CC"/>
                </a:solidFill>
              </a:rPr>
              <a:t>FWHM = 20.2 keV (</a:t>
            </a:r>
            <a:r>
              <a:rPr lang="en-US" altLang="zh-CN" dirty="0">
                <a:solidFill>
                  <a:srgbClr val="0000CC"/>
                </a:solidFill>
              </a:rPr>
              <a:t>uncollimated</a:t>
            </a:r>
            <a:r>
              <a:rPr lang="en-US" dirty="0">
                <a:solidFill>
                  <a:srgbClr val="0000CC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CC"/>
                </a:solidFill>
              </a:rPr>
              <a:t>FWHM = 18.0 keV (5-mm collimated)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CC"/>
                </a:solidFill>
              </a:rPr>
              <a:t>FWHM = 17.5 </a:t>
            </a:r>
            <a:r>
              <a:rPr lang="en-US" altLang="zh-CN" dirty="0">
                <a:solidFill>
                  <a:srgbClr val="0000CC"/>
                </a:solidFill>
              </a:rPr>
              <a:t>keV (2-mm collimated)</a:t>
            </a:r>
          </a:p>
          <a:p>
            <a:pPr>
              <a:lnSpc>
                <a:spcPct val="150000"/>
              </a:lnSpc>
            </a:pPr>
            <a:r>
              <a:rPr lang="en-US" dirty="0"/>
              <a:t>FWHM = 35.4 keV (Micron test NN+)</a:t>
            </a:r>
          </a:p>
          <a:p>
            <a:pPr>
              <a:lnSpc>
                <a:spcPct val="150000"/>
              </a:lnSpc>
            </a:pPr>
            <a:r>
              <a:rPr lang="en-US" dirty="0"/>
              <a:t>FWHM = 26.7 keV (Micron test P+N)</a:t>
            </a:r>
          </a:p>
        </p:txBody>
      </p:sp>
    </p:spTree>
    <p:extLst>
      <p:ext uri="{BB962C8B-B14F-4D97-AF65-F5344CB8AC3E}">
        <p14:creationId xmlns:p14="http://schemas.microsoft.com/office/powerpoint/2010/main" val="340269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EA3764-6680-4274-A959-6A1728DFD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011" y="0"/>
            <a:ext cx="4583989" cy="4505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682E3-0A6A-4DEA-8D45-7973F7D30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572000" cy="4505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B8650-ED0C-4EE4-8F08-F8C781B9395A}"/>
              </a:ext>
            </a:extLst>
          </p:cNvPr>
          <p:cNvSpPr txBox="1"/>
          <p:nvPr/>
        </p:nvSpPr>
        <p:spPr>
          <a:xfrm>
            <a:off x="157316" y="4739148"/>
            <a:ext cx="3631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Trigger filter Threshold</a:t>
            </a:r>
          </a:p>
          <a:p>
            <a:r>
              <a:rPr lang="en-US" dirty="0"/>
              <a:t>Fast trigger point</a:t>
            </a:r>
          </a:p>
          <a:p>
            <a:r>
              <a:rPr lang="en-US" dirty="0"/>
              <a:t>CFD zero crossing point = Timestamp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9543F-0CFF-4843-9D77-29717885AF06}"/>
              </a:ext>
            </a:extLst>
          </p:cNvPr>
          <p:cNvSpPr txBox="1"/>
          <p:nvPr/>
        </p:nvSpPr>
        <p:spPr>
          <a:xfrm>
            <a:off x="4917206" y="4739148"/>
            <a:ext cx="15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CFD Threshold</a:t>
            </a:r>
          </a:p>
        </p:txBody>
      </p:sp>
    </p:spTree>
    <p:extLst>
      <p:ext uri="{BB962C8B-B14F-4D97-AF65-F5344CB8AC3E}">
        <p14:creationId xmlns:p14="http://schemas.microsoft.com/office/powerpoint/2010/main" val="100098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2AF6D1-BAFF-4286-8ECA-80D9E3592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63"/>
            <a:ext cx="4475096" cy="3870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5CBE78-C64F-46CC-BFFD-EBA61AAC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2205"/>
            <a:ext cx="4475096" cy="2985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FB6931-AACB-474A-A786-DB18E7E42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000" y="0"/>
            <a:ext cx="4338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243FB7-025A-4A56-B309-22D1BA48C98C}"/>
              </a:ext>
            </a:extLst>
          </p:cNvPr>
          <p:cNvSpPr txBox="1"/>
          <p:nvPr/>
        </p:nvSpPr>
        <p:spPr>
          <a:xfrm>
            <a:off x="6231699" y="5041936"/>
            <a:ext cx="236763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CFD zero crossing point</a:t>
            </a:r>
          </a:p>
          <a:p>
            <a:r>
              <a:rPr lang="en-US" dirty="0">
                <a:solidFill>
                  <a:srgbClr val="0000FF"/>
                </a:solidFill>
              </a:rPr>
              <a:t>determines Time</a:t>
            </a:r>
            <a:r>
              <a:rPr lang="en-US" altLang="zh-CN" dirty="0">
                <a:solidFill>
                  <a:srgbClr val="0000FF"/>
                </a:solidFill>
              </a:rPr>
              <a:t>stamp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3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A1707-E4E8-4D39-BD62-4F3E3B43C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312"/>
            <a:ext cx="9144000" cy="5369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5E6D2F-AB4B-4332-86D6-373897D22C73}"/>
              </a:ext>
            </a:extLst>
          </p:cNvPr>
          <p:cNvSpPr txBox="1"/>
          <p:nvPr/>
        </p:nvSpPr>
        <p:spPr>
          <a:xfrm>
            <a:off x="726510" y="3620023"/>
            <a:ext cx="179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CFD Delay 120 ns</a:t>
            </a:r>
          </a:p>
        </p:txBody>
      </p:sp>
    </p:spTree>
    <p:extLst>
      <p:ext uri="{BB962C8B-B14F-4D97-AF65-F5344CB8AC3E}">
        <p14:creationId xmlns:p14="http://schemas.microsoft.com/office/powerpoint/2010/main" val="1684181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2092</Words>
  <Application>Microsoft Office PowerPoint</Application>
  <PresentationFormat>On-screen Show (4:3)</PresentationFormat>
  <Paragraphs>202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 lijie</dc:creator>
  <cp:lastModifiedBy>sun lijie</cp:lastModifiedBy>
  <cp:revision>1</cp:revision>
  <dcterms:created xsi:type="dcterms:W3CDTF">2023-10-05T12:50:47Z</dcterms:created>
  <dcterms:modified xsi:type="dcterms:W3CDTF">2023-10-05T12:57:03Z</dcterms:modified>
</cp:coreProperties>
</file>