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6"/>
  </p:notesMasterIdLst>
  <p:sldIdLst>
    <p:sldId id="2960" r:id="rId2"/>
    <p:sldId id="2768" r:id="rId3"/>
    <p:sldId id="2899" r:id="rId4"/>
    <p:sldId id="2900" r:id="rId5"/>
    <p:sldId id="3027" r:id="rId6"/>
    <p:sldId id="3638" r:id="rId7"/>
    <p:sldId id="3799" r:id="rId8"/>
    <p:sldId id="3028" r:id="rId9"/>
    <p:sldId id="3444" r:id="rId10"/>
    <p:sldId id="2896" r:id="rId11"/>
    <p:sldId id="2907" r:id="rId12"/>
    <p:sldId id="2922" r:id="rId13"/>
    <p:sldId id="2927" r:id="rId14"/>
    <p:sldId id="2928" r:id="rId15"/>
    <p:sldId id="2944" r:id="rId16"/>
    <p:sldId id="2945" r:id="rId17"/>
    <p:sldId id="2947" r:id="rId18"/>
    <p:sldId id="2930" r:id="rId19"/>
    <p:sldId id="2931" r:id="rId20"/>
    <p:sldId id="2909" r:id="rId21"/>
    <p:sldId id="2908" r:id="rId22"/>
    <p:sldId id="2976" r:id="rId23"/>
    <p:sldId id="2932" r:id="rId24"/>
    <p:sldId id="2934" r:id="rId25"/>
    <p:sldId id="2933" r:id="rId26"/>
    <p:sldId id="2935" r:id="rId27"/>
    <p:sldId id="2951" r:id="rId28"/>
    <p:sldId id="2953" r:id="rId29"/>
    <p:sldId id="2954" r:id="rId30"/>
    <p:sldId id="2952" r:id="rId31"/>
    <p:sldId id="2959" r:id="rId32"/>
    <p:sldId id="2956" r:id="rId33"/>
    <p:sldId id="2957" r:id="rId34"/>
    <p:sldId id="2958" r:id="rId35"/>
    <p:sldId id="3029" r:id="rId36"/>
    <p:sldId id="2929" r:id="rId37"/>
    <p:sldId id="3039" r:id="rId38"/>
    <p:sldId id="2975" r:id="rId39"/>
    <p:sldId id="2978" r:id="rId40"/>
    <p:sldId id="2977" r:id="rId41"/>
    <p:sldId id="2979" r:id="rId42"/>
    <p:sldId id="2955" r:id="rId43"/>
    <p:sldId id="3030" r:id="rId44"/>
    <p:sldId id="2980" r:id="rId45"/>
    <p:sldId id="2981" r:id="rId46"/>
    <p:sldId id="2985" r:id="rId47"/>
    <p:sldId id="2984" r:id="rId48"/>
    <p:sldId id="2982" r:id="rId49"/>
    <p:sldId id="2986" r:id="rId50"/>
    <p:sldId id="2987" r:id="rId51"/>
    <p:sldId id="2991" r:id="rId52"/>
    <p:sldId id="2992" r:id="rId53"/>
    <p:sldId id="2989" r:id="rId54"/>
    <p:sldId id="2988" r:id="rId55"/>
    <p:sldId id="2990" r:id="rId56"/>
    <p:sldId id="2961" r:id="rId57"/>
    <p:sldId id="2993" r:id="rId58"/>
    <p:sldId id="2994" r:id="rId59"/>
    <p:sldId id="2999" r:id="rId60"/>
    <p:sldId id="3023" r:id="rId61"/>
    <p:sldId id="3031" r:id="rId62"/>
    <p:sldId id="3032" r:id="rId63"/>
    <p:sldId id="3033" r:id="rId64"/>
    <p:sldId id="3001" r:id="rId65"/>
    <p:sldId id="3000" r:id="rId66"/>
    <p:sldId id="3034" r:id="rId67"/>
    <p:sldId id="3035" r:id="rId68"/>
    <p:sldId id="2995" r:id="rId69"/>
    <p:sldId id="3016" r:id="rId70"/>
    <p:sldId id="3037" r:id="rId71"/>
    <p:sldId id="3036" r:id="rId72"/>
    <p:sldId id="3038" r:id="rId73"/>
    <p:sldId id="3040" r:id="rId74"/>
    <p:sldId id="3042" r:id="rId75"/>
    <p:sldId id="3045" r:id="rId76"/>
    <p:sldId id="3044" r:id="rId77"/>
    <p:sldId id="3043" r:id="rId78"/>
    <p:sldId id="3047" r:id="rId79"/>
    <p:sldId id="3048" r:id="rId80"/>
    <p:sldId id="3041" r:id="rId81"/>
    <p:sldId id="3046" r:id="rId82"/>
    <p:sldId id="3049" r:id="rId83"/>
    <p:sldId id="3050" r:id="rId84"/>
    <p:sldId id="3051" r:id="rId85"/>
    <p:sldId id="3052" r:id="rId86"/>
    <p:sldId id="3112" r:id="rId87"/>
    <p:sldId id="3113" r:id="rId88"/>
    <p:sldId id="3053" r:id="rId89"/>
    <p:sldId id="3852" r:id="rId90"/>
    <p:sldId id="3055" r:id="rId91"/>
    <p:sldId id="3056" r:id="rId92"/>
    <p:sldId id="3114" r:id="rId93"/>
    <p:sldId id="3115" r:id="rId94"/>
    <p:sldId id="3117" r:id="rId95"/>
    <p:sldId id="3118" r:id="rId96"/>
    <p:sldId id="3119" r:id="rId97"/>
    <p:sldId id="3133" r:id="rId98"/>
    <p:sldId id="3121" r:id="rId99"/>
    <p:sldId id="3122" r:id="rId100"/>
    <p:sldId id="3123" r:id="rId101"/>
    <p:sldId id="3124" r:id="rId102"/>
    <p:sldId id="3125" r:id="rId103"/>
    <p:sldId id="3131" r:id="rId104"/>
    <p:sldId id="3823" r:id="rId105"/>
    <p:sldId id="3155" r:id="rId106"/>
    <p:sldId id="3154" r:id="rId107"/>
    <p:sldId id="3126" r:id="rId108"/>
    <p:sldId id="3128" r:id="rId109"/>
    <p:sldId id="3129" r:id="rId110"/>
    <p:sldId id="3130" r:id="rId111"/>
    <p:sldId id="3132" r:id="rId112"/>
    <p:sldId id="3134" r:id="rId113"/>
    <p:sldId id="3135" r:id="rId114"/>
    <p:sldId id="3136" r:id="rId115"/>
    <p:sldId id="3138" r:id="rId116"/>
    <p:sldId id="3139" r:id="rId117"/>
    <p:sldId id="3150" r:id="rId118"/>
    <p:sldId id="3151" r:id="rId119"/>
    <p:sldId id="3143" r:id="rId120"/>
    <p:sldId id="3142" r:id="rId121"/>
    <p:sldId id="3145" r:id="rId122"/>
    <p:sldId id="3144" r:id="rId123"/>
    <p:sldId id="3146" r:id="rId124"/>
    <p:sldId id="3147" r:id="rId125"/>
    <p:sldId id="3148" r:id="rId126"/>
    <p:sldId id="3149" r:id="rId127"/>
    <p:sldId id="3140" r:id="rId128"/>
    <p:sldId id="3141" r:id="rId129"/>
    <p:sldId id="3153" r:id="rId130"/>
    <p:sldId id="3152" r:id="rId131"/>
    <p:sldId id="3162" r:id="rId132"/>
    <p:sldId id="3163" r:id="rId133"/>
    <p:sldId id="3164" r:id="rId134"/>
    <p:sldId id="3159" r:id="rId135"/>
    <p:sldId id="3160" r:id="rId136"/>
    <p:sldId id="3161" r:id="rId137"/>
    <p:sldId id="3170" r:id="rId138"/>
    <p:sldId id="3169" r:id="rId139"/>
    <p:sldId id="3171" r:id="rId140"/>
    <p:sldId id="3165" r:id="rId141"/>
    <p:sldId id="3166" r:id="rId142"/>
    <p:sldId id="3167" r:id="rId143"/>
    <p:sldId id="3168" r:id="rId144"/>
    <p:sldId id="3853" r:id="rId145"/>
    <p:sldId id="3181" r:id="rId146"/>
    <p:sldId id="3182" r:id="rId147"/>
    <p:sldId id="3183" r:id="rId148"/>
    <p:sldId id="3184" r:id="rId149"/>
    <p:sldId id="3185" r:id="rId150"/>
    <p:sldId id="3188" r:id="rId151"/>
    <p:sldId id="3199" r:id="rId152"/>
    <p:sldId id="2983" r:id="rId153"/>
    <p:sldId id="3137" r:id="rId154"/>
    <p:sldId id="3186" r:id="rId155"/>
    <p:sldId id="3854" r:id="rId156"/>
    <p:sldId id="3855" r:id="rId157"/>
    <p:sldId id="3176" r:id="rId158"/>
    <p:sldId id="3177" r:id="rId159"/>
    <p:sldId id="3178" r:id="rId160"/>
    <p:sldId id="3179" r:id="rId161"/>
    <p:sldId id="3180" r:id="rId162"/>
    <p:sldId id="3189" r:id="rId163"/>
    <p:sldId id="3190" r:id="rId164"/>
    <p:sldId id="3193" r:id="rId165"/>
    <p:sldId id="3194" r:id="rId166"/>
    <p:sldId id="3192" r:id="rId167"/>
    <p:sldId id="3195" r:id="rId168"/>
    <p:sldId id="3198" r:id="rId169"/>
    <p:sldId id="3197" r:id="rId170"/>
    <p:sldId id="3398" r:id="rId171"/>
    <p:sldId id="3196" r:id="rId172"/>
    <p:sldId id="3450" r:id="rId173"/>
    <p:sldId id="3668" r:id="rId174"/>
    <p:sldId id="3699" r:id="rId175"/>
    <p:sldId id="3671" r:id="rId176"/>
    <p:sldId id="3683" r:id="rId177"/>
    <p:sldId id="3822" r:id="rId178"/>
    <p:sldId id="3824" r:id="rId179"/>
    <p:sldId id="3825" r:id="rId180"/>
    <p:sldId id="3826" r:id="rId181"/>
    <p:sldId id="3838" r:id="rId182"/>
    <p:sldId id="256" r:id="rId183"/>
    <p:sldId id="257" r:id="rId184"/>
    <p:sldId id="3829" r:id="rId185"/>
    <p:sldId id="3840" r:id="rId186"/>
    <p:sldId id="3830" r:id="rId187"/>
    <p:sldId id="3173" r:id="rId188"/>
    <p:sldId id="3827" r:id="rId189"/>
    <p:sldId id="258" r:id="rId190"/>
    <p:sldId id="3831" r:id="rId191"/>
    <p:sldId id="3856" r:id="rId192"/>
    <p:sldId id="3172" r:id="rId193"/>
    <p:sldId id="3054" r:id="rId194"/>
    <p:sldId id="3175" r:id="rId195"/>
    <p:sldId id="3828" r:id="rId196"/>
    <p:sldId id="3174" r:id="rId197"/>
    <p:sldId id="3835" r:id="rId198"/>
    <p:sldId id="3832" r:id="rId199"/>
    <p:sldId id="3836" r:id="rId200"/>
    <p:sldId id="3837" r:id="rId201"/>
    <p:sldId id="3834" r:id="rId202"/>
    <p:sldId id="3839" r:id="rId203"/>
    <p:sldId id="3844" r:id="rId204"/>
    <p:sldId id="3833" r:id="rId205"/>
    <p:sldId id="3841" r:id="rId206"/>
    <p:sldId id="3842" r:id="rId207"/>
    <p:sldId id="3843" r:id="rId208"/>
    <p:sldId id="3845" r:id="rId209"/>
    <p:sldId id="3846" r:id="rId210"/>
    <p:sldId id="3847" r:id="rId211"/>
    <p:sldId id="3850" r:id="rId212"/>
    <p:sldId id="3848" r:id="rId213"/>
    <p:sldId id="3849" r:id="rId214"/>
    <p:sldId id="3851" r:id="rId2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237Np Lifetime Measurements" id="{478FC901-489A-4136-904F-19F371ECC803}">
          <p14:sldIdLst>
            <p14:sldId id="2960"/>
            <p14:sldId id="2768"/>
            <p14:sldId id="2899"/>
            <p14:sldId id="2900"/>
            <p14:sldId id="3027"/>
            <p14:sldId id="3638"/>
            <p14:sldId id="3799"/>
            <p14:sldId id="3028"/>
            <p14:sldId id="3444"/>
            <p14:sldId id="2896"/>
            <p14:sldId id="2907"/>
            <p14:sldId id="2922"/>
            <p14:sldId id="2927"/>
            <p14:sldId id="2928"/>
            <p14:sldId id="2944"/>
            <p14:sldId id="2945"/>
            <p14:sldId id="2947"/>
            <p14:sldId id="2930"/>
            <p14:sldId id="2931"/>
            <p14:sldId id="2909"/>
            <p14:sldId id="2908"/>
            <p14:sldId id="2976"/>
            <p14:sldId id="2932"/>
            <p14:sldId id="2934"/>
            <p14:sldId id="2933"/>
            <p14:sldId id="2935"/>
            <p14:sldId id="2951"/>
            <p14:sldId id="2953"/>
            <p14:sldId id="2954"/>
            <p14:sldId id="2952"/>
            <p14:sldId id="2959"/>
            <p14:sldId id="2956"/>
            <p14:sldId id="2957"/>
            <p14:sldId id="2958"/>
            <p14:sldId id="3029"/>
            <p14:sldId id="2929"/>
            <p14:sldId id="3039"/>
            <p14:sldId id="2975"/>
            <p14:sldId id="2978"/>
            <p14:sldId id="2977"/>
            <p14:sldId id="2979"/>
            <p14:sldId id="2955"/>
            <p14:sldId id="3030"/>
            <p14:sldId id="2980"/>
            <p14:sldId id="2981"/>
            <p14:sldId id="2985"/>
            <p14:sldId id="2984"/>
            <p14:sldId id="2982"/>
            <p14:sldId id="2986"/>
            <p14:sldId id="2987"/>
            <p14:sldId id="2991"/>
            <p14:sldId id="2992"/>
            <p14:sldId id="2989"/>
            <p14:sldId id="2988"/>
            <p14:sldId id="2990"/>
            <p14:sldId id="2961"/>
            <p14:sldId id="2993"/>
            <p14:sldId id="2994"/>
            <p14:sldId id="2999"/>
            <p14:sldId id="3023"/>
            <p14:sldId id="3031"/>
            <p14:sldId id="3032"/>
            <p14:sldId id="3033"/>
            <p14:sldId id="3001"/>
            <p14:sldId id="3000"/>
            <p14:sldId id="3034"/>
            <p14:sldId id="3035"/>
            <p14:sldId id="2995"/>
            <p14:sldId id="3016"/>
            <p14:sldId id="3037"/>
            <p14:sldId id="3036"/>
            <p14:sldId id="3038"/>
            <p14:sldId id="3040"/>
            <p14:sldId id="3042"/>
            <p14:sldId id="3045"/>
            <p14:sldId id="3044"/>
            <p14:sldId id="3043"/>
            <p14:sldId id="3047"/>
            <p14:sldId id="3048"/>
            <p14:sldId id="3041"/>
            <p14:sldId id="3046"/>
            <p14:sldId id="3049"/>
            <p14:sldId id="3050"/>
            <p14:sldId id="3051"/>
            <p14:sldId id="3052"/>
            <p14:sldId id="3112"/>
            <p14:sldId id="3113"/>
            <p14:sldId id="3053"/>
            <p14:sldId id="3852"/>
            <p14:sldId id="3055"/>
            <p14:sldId id="3056"/>
            <p14:sldId id="3114"/>
            <p14:sldId id="3115"/>
            <p14:sldId id="3117"/>
            <p14:sldId id="3118"/>
            <p14:sldId id="3119"/>
            <p14:sldId id="3133"/>
            <p14:sldId id="3121"/>
            <p14:sldId id="3122"/>
            <p14:sldId id="3123"/>
            <p14:sldId id="3124"/>
            <p14:sldId id="3125"/>
            <p14:sldId id="3131"/>
            <p14:sldId id="3823"/>
            <p14:sldId id="3155"/>
            <p14:sldId id="3154"/>
            <p14:sldId id="3126"/>
            <p14:sldId id="3128"/>
            <p14:sldId id="3129"/>
            <p14:sldId id="3130"/>
            <p14:sldId id="3132"/>
            <p14:sldId id="3134"/>
            <p14:sldId id="3135"/>
            <p14:sldId id="3136"/>
            <p14:sldId id="3138"/>
            <p14:sldId id="3139"/>
            <p14:sldId id="3150"/>
            <p14:sldId id="3151"/>
            <p14:sldId id="3143"/>
            <p14:sldId id="3142"/>
            <p14:sldId id="3145"/>
            <p14:sldId id="3144"/>
            <p14:sldId id="3146"/>
            <p14:sldId id="3147"/>
            <p14:sldId id="3148"/>
            <p14:sldId id="3149"/>
            <p14:sldId id="3140"/>
            <p14:sldId id="3141"/>
            <p14:sldId id="3153"/>
            <p14:sldId id="3152"/>
            <p14:sldId id="3162"/>
            <p14:sldId id="3163"/>
            <p14:sldId id="3164"/>
            <p14:sldId id="3159"/>
            <p14:sldId id="3160"/>
            <p14:sldId id="3161"/>
            <p14:sldId id="3170"/>
            <p14:sldId id="3169"/>
            <p14:sldId id="3171"/>
            <p14:sldId id="3165"/>
            <p14:sldId id="3166"/>
            <p14:sldId id="3167"/>
            <p14:sldId id="3168"/>
            <p14:sldId id="3853"/>
            <p14:sldId id="3181"/>
            <p14:sldId id="3182"/>
            <p14:sldId id="3183"/>
            <p14:sldId id="3184"/>
            <p14:sldId id="3185"/>
            <p14:sldId id="3188"/>
            <p14:sldId id="3199"/>
            <p14:sldId id="2983"/>
            <p14:sldId id="3137"/>
            <p14:sldId id="3186"/>
            <p14:sldId id="3854"/>
            <p14:sldId id="3855"/>
            <p14:sldId id="3176"/>
            <p14:sldId id="3177"/>
            <p14:sldId id="3178"/>
            <p14:sldId id="3179"/>
            <p14:sldId id="3180"/>
            <p14:sldId id="3189"/>
            <p14:sldId id="3190"/>
            <p14:sldId id="3193"/>
            <p14:sldId id="3194"/>
            <p14:sldId id="3192"/>
            <p14:sldId id="3195"/>
            <p14:sldId id="3198"/>
            <p14:sldId id="3197"/>
            <p14:sldId id="3398"/>
            <p14:sldId id="3196"/>
            <p14:sldId id="3450"/>
            <p14:sldId id="3668"/>
            <p14:sldId id="3699"/>
            <p14:sldId id="3671"/>
            <p14:sldId id="3683"/>
            <p14:sldId id="3822"/>
          </p14:sldIdLst>
        </p14:section>
        <p14:section name="Figures for Draft" id="{DE9437A7-41EF-4C18-AC3B-131D102EDFE6}">
          <p14:sldIdLst>
            <p14:sldId id="3824"/>
            <p14:sldId id="3825"/>
            <p14:sldId id="3826"/>
            <p14:sldId id="3838"/>
            <p14:sldId id="256"/>
            <p14:sldId id="257"/>
            <p14:sldId id="3829"/>
            <p14:sldId id="3840"/>
            <p14:sldId id="3830"/>
            <p14:sldId id="3173"/>
            <p14:sldId id="3827"/>
            <p14:sldId id="258"/>
            <p14:sldId id="3831"/>
            <p14:sldId id="3856"/>
            <p14:sldId id="3172"/>
            <p14:sldId id="3054"/>
            <p14:sldId id="3175"/>
            <p14:sldId id="3828"/>
            <p14:sldId id="3174"/>
            <p14:sldId id="3835"/>
            <p14:sldId id="3832"/>
            <p14:sldId id="3836"/>
            <p14:sldId id="3837"/>
            <p14:sldId id="3834"/>
            <p14:sldId id="3839"/>
            <p14:sldId id="3844"/>
            <p14:sldId id="3833"/>
            <p14:sldId id="3841"/>
            <p14:sldId id="3842"/>
            <p14:sldId id="3843"/>
            <p14:sldId id="3845"/>
            <p14:sldId id="3846"/>
            <p14:sldId id="3847"/>
            <p14:sldId id="3850"/>
            <p14:sldId id="3848"/>
            <p14:sldId id="3849"/>
            <p14:sldId id="38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FF00FF"/>
    <a:srgbClr val="0033FF"/>
    <a:srgbClr val="0000CC"/>
    <a:srgbClr val="008000"/>
    <a:srgbClr val="00FF00"/>
    <a:srgbClr val="00CC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2797" autoAdjust="0"/>
  </p:normalViewPr>
  <p:slideViewPr>
    <p:cSldViewPr snapToGrid="0">
      <p:cViewPr varScale="1">
        <p:scale>
          <a:sx n="72" d="100"/>
          <a:sy n="72" d="100"/>
        </p:scale>
        <p:origin x="156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D:\S\CIAE_DNP_NRG\note\PXCT.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D:\S\CIAE_DNP_NRG\note\PXCT.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D:\S\CIAE_DNP_NRG\note\PXCT.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'237NpTau'!$AR$2328:$AR$2447</cx:f>
        <cx:lvl ptCount="120" formatCode="0.0000">
          <cx:pt idx="0">67.926199999999994</cx:pt>
          <cx:pt idx="1">67.926500000000004</cx:pt>
          <cx:pt idx="2">67.881</cx:pt>
          <cx:pt idx="3">67.868300000000005</cx:pt>
          <cx:pt idx="4">67.747</cx:pt>
          <cx:pt idx="5">67.752300000000005</cx:pt>
          <cx:pt idx="6">67.685599999999994</cx:pt>
          <cx:pt idx="7">67.672399999999996</cx:pt>
          <cx:pt idx="8">67.446600000000004</cx:pt>
          <cx:pt idx="9">67.4572</cx:pt>
          <cx:pt idx="10">67.365600000000001</cx:pt>
          <cx:pt idx="11">67.322999999999993</cx:pt>
          <cx:pt idx="12">67.066199999999995</cx:pt>
          <cx:pt idx="13">67.1126</cx:pt>
          <cx:pt idx="14">66.976100000000002</cx:pt>
          <cx:pt idx="15">66.932599999999994</cx:pt>
          <cx:pt idx="16">66.603800000000007</cx:pt>
          <cx:pt idx="17">66.712000000000003</cx:pt>
          <cx:pt idx="18">66.467600000000004</cx:pt>
          <cx:pt idx="19">66.4131</cx:pt>
          <cx:pt idx="20">67.910799999999995</cx:pt>
          <cx:pt idx="21">67.914000000000001</cx:pt>
          <cx:pt idx="22">67.893299999999996</cx:pt>
          <cx:pt idx="23">67.886499999999998</cx:pt>
          <cx:pt idx="24">67.773799999999994</cx:pt>
          <cx:pt idx="25">67.801500000000004</cx:pt>
          <cx:pt idx="26">67.769800000000004</cx:pt>
          <cx:pt idx="27">67.749600000000001</cx:pt>
          <cx:pt idx="28">67.561499999999995</cx:pt>
          <cx:pt idx="29">67.615399999999994</cx:pt>
          <cx:pt idx="30">67.564300000000003</cx:pt>
          <cx:pt idx="31">67.542900000000003</cx:pt>
          <cx:pt idx="32">67.253900000000002</cx:pt>
          <cx:pt idx="33">67.3352</cx:pt>
          <cx:pt idx="34">67.265900000000002</cx:pt>
          <cx:pt idx="35">67.246799999999993</cx:pt>
          <cx:pt idx="36">66.847300000000004</cx:pt>
          <cx:pt idx="37">67.025099999999995</cx:pt>
          <cx:pt idx="38">66.924400000000006</cx:pt>
          <cx:pt idx="39">66.880200000000002</cx:pt>
          <cx:pt idx="40">67.938400000000001</cx:pt>
          <cx:pt idx="41">67.952399999999997</cx:pt>
          <cx:pt idx="42">67.933999999999997</cx:pt>
          <cx:pt idx="43">67.921499999999995</cx:pt>
          <cx:pt idx="44">67.8536</cx:pt>
          <cx:pt idx="45">67.884900000000002</cx:pt>
          <cx:pt idx="46">67.851500000000001</cx:pt>
          <cx:pt idx="47">67.838499999999996</cx:pt>
          <cx:pt idx="48">67.673199999999994</cx:pt>
          <cx:pt idx="49">67.700299999999999</cx:pt>
          <cx:pt idx="50">67.668099999999995</cx:pt>
          <cx:pt idx="51">67.640100000000004</cx:pt>
          <cx:pt idx="52">67.437299999999993</cx:pt>
          <cx:pt idx="53">67.508799999999994</cx:pt>
          <cx:pt idx="54">67.447400000000002</cx:pt>
          <cx:pt idx="55">67.412599999999998</cx:pt>
          <cx:pt idx="56">67.058899999999994</cx:pt>
          <cx:pt idx="57">67.227099999999993</cx:pt>
          <cx:pt idx="58">67.136399999999995</cx:pt>
          <cx:pt idx="59">67.080399999999997</cx:pt>
          <cx:pt idx="60">67.964299999999994</cx:pt>
          <cx:pt idx="61">67.973500000000001</cx:pt>
          <cx:pt idx="62">67.952100000000002</cx:pt>
          <cx:pt idx="63">67.946200000000005</cx:pt>
          <cx:pt idx="64">67.901899999999998</cx:pt>
          <cx:pt idx="65">67.918300000000002</cx:pt>
          <cx:pt idx="66">67.886300000000006</cx:pt>
          <cx:pt idx="67">67.876499999999993</cx:pt>
          <cx:pt idx="68">67.689099999999996</cx:pt>
          <cx:pt idx="69">67.719099999999997</cx:pt>
          <cx:pt idx="70">67.674000000000007</cx:pt>
          <cx:pt idx="71">67.661199999999994</cx:pt>
          <cx:pt idx="72">67.381500000000003</cx:pt>
          <cx:pt idx="73">67.473200000000006</cx:pt>
          <cx:pt idx="74">67.403199999999998</cx:pt>
          <cx:pt idx="75">67.382599999999996</cx:pt>
          <cx:pt idx="76">66.936000000000007</cx:pt>
          <cx:pt idx="77">67.094099999999997</cx:pt>
          <cx:pt idx="78">67.004000000000005</cx:pt>
          <cx:pt idx="79">66.980099999999993</cx:pt>
          <cx:pt idx="80">67.984899999999996</cx:pt>
          <cx:pt idx="81">67.986800000000002</cx:pt>
          <cx:pt idx="82">67.968900000000005</cx:pt>
          <cx:pt idx="83">67.958699999999993</cx:pt>
          <cx:pt idx="84">67.952399999999997</cx:pt>
          <cx:pt idx="85">67.968199999999996</cx:pt>
          <cx:pt idx="86">67.934200000000004</cx:pt>
          <cx:pt idx="87">67.921400000000006</cx:pt>
          <cx:pt idx="88">67.750399999999999</cx:pt>
          <cx:pt idx="89">67.776700000000005</cx:pt>
          <cx:pt idx="90">67.738500000000002</cx:pt>
          <cx:pt idx="91">67.711699999999993</cx:pt>
          <cx:pt idx="92">67.427700000000002</cx:pt>
          <cx:pt idx="93">67.480699999999999</cx:pt>
          <cx:pt idx="94">67.419899999999998</cx:pt>
          <cx:pt idx="95">67.395899999999997</cx:pt>
          <cx:pt idx="96">67.017899999999997</cx:pt>
          <cx:pt idx="97">67.132499999999993</cx:pt>
          <cx:pt idx="98">67.040899999999993</cx:pt>
          <cx:pt idx="99">67.013000000000005</cx:pt>
          <cx:pt idx="100">67.968800000000002</cx:pt>
          <cx:pt idx="101">67.974199999999996</cx:pt>
          <cx:pt idx="102">67.957099999999997</cx:pt>
          <cx:pt idx="103">67.946899999999999</cx:pt>
          <cx:pt idx="104">67.949399999999997</cx:pt>
          <cx:pt idx="105">67.961200000000005</cx:pt>
          <cx:pt idx="106">67.929599999999994</cx:pt>
          <cx:pt idx="107">67.914000000000001</cx:pt>
          <cx:pt idx="108">67.805199999999999</cx:pt>
          <cx:pt idx="109">67.824100000000001</cx:pt>
          <cx:pt idx="110">67.775800000000004</cx:pt>
          <cx:pt idx="111">67.760199999999998</cx:pt>
          <cx:pt idx="112">67.512600000000006</cx:pt>
          <cx:pt idx="113">67.5702</cx:pt>
          <cx:pt idx="114">67.505499999999998</cx:pt>
          <cx:pt idx="115">67.4786</cx:pt>
          <cx:pt idx="116">67.056100000000001</cx:pt>
          <cx:pt idx="117">67.170100000000005</cx:pt>
          <cx:pt idx="118">67.088300000000004</cx:pt>
          <cx:pt idx="119">67.046199999999999</cx:pt>
        </cx:lvl>
      </cx:numDim>
    </cx:data>
    <cx:data id="1">
      <cx:numDim type="val">
        <cx:f>'237NpTau'!$AS$2328:$AS$2447</cx:f>
        <cx:lvl ptCount="120" formatCode="0.0000">
          <cx:pt idx="0">68.046899999999994</cx:pt>
          <cx:pt idx="1">68.043300000000002</cx:pt>
          <cx:pt idx="2">67.996799999999993</cx:pt>
          <cx:pt idx="3">67.981399999999994</cx:pt>
          <cx:pt idx="4">67.913399999999996</cx:pt>
          <cx:pt idx="5">67.912800000000004</cx:pt>
          <cx:pt idx="6">67.844899999999996</cx:pt>
          <cx:pt idx="7">67.829999999999998</cx:pt>
          <cx:pt idx="8">67.687600000000003</cx:pt>
          <cx:pt idx="9">67.698300000000003</cx:pt>
          <cx:pt idx="10">67.588099999999997</cx:pt>
          <cx:pt idx="11">67.543199999999999</cx:pt>
          <cx:pt idx="12">67.399699999999996</cx:pt>
          <cx:pt idx="13">67.448099999999997</cx:pt>
          <cx:pt idx="14">67.289699999999996</cx:pt>
          <cx:pt idx="15">67.245500000000007</cx:pt>
          <cx:pt idx="16">67.116799999999998</cx:pt>
          <cx:pt idx="17">67.177000000000007</cx:pt>
          <cx:pt idx="18">66.927400000000006</cx:pt>
          <cx:pt idx="19">66.868200000000002</cx:pt>
          <cx:pt idx="20">67.996200000000002</cx:pt>
          <cx:pt idx="21">68.000399999999999</cx:pt>
          <cx:pt idx="22">67.978300000000004</cx:pt>
          <cx:pt idx="23">67.969399999999993</cx:pt>
          <cx:pt idx="24">67.894800000000004</cx:pt>
          <cx:pt idx="25">67.922200000000004</cx:pt>
          <cx:pt idx="26">67.887600000000006</cx:pt>
          <cx:pt idx="27">67.866</cx:pt>
          <cx:pt idx="28">67.738100000000003</cx:pt>
          <cx:pt idx="29">67.784999999999997</cx:pt>
          <cx:pt idx="30">67.730000000000004</cx:pt>
          <cx:pt idx="31">67.706699999999998</cx:pt>
          <cx:pt idx="32">67.503200000000007</cx:pt>
          <cx:pt idx="33">67.582599999999999</cx:pt>
          <cx:pt idx="34">67.500200000000007</cx:pt>
          <cx:pt idx="35">67.480699999999999</cx:pt>
          <cx:pt idx="36">67.220500000000001</cx:pt>
          <cx:pt idx="37">67.376999999999995</cx:pt>
          <cx:pt idx="38">67.271900000000002</cx:pt>
          <cx:pt idx="39">67.214200000000005</cx:pt>
          <cx:pt idx="40">68.0154</cx:pt>
          <cx:pt idx="41">68.027199999999993</cx:pt>
          <cx:pt idx="42">68.006600000000006</cx:pt>
          <cx:pt idx="43">67.994399999999999</cx:pt>
          <cx:pt idx="44">67.961500000000001</cx:pt>
          <cx:pt idx="45">67.989099999999993</cx:pt>
          <cx:pt idx="46">67.954300000000003</cx:pt>
          <cx:pt idx="47">67.939599999999999</cx:pt>
          <cx:pt idx="48">67.8249</cx:pt>
          <cx:pt idx="49">67.850499999999997</cx:pt>
          <cx:pt idx="50">67.812899999999999</cx:pt>
          <cx:pt idx="51">67.782399999999996</cx:pt>
          <cx:pt idx="52">67.654300000000006</cx:pt>
          <cx:pt idx="53">67.725399999999993</cx:pt>
          <cx:pt idx="54">67.655600000000007</cx:pt>
          <cx:pt idx="55">67.618200000000002</cx:pt>
          <cx:pt idx="56">67.384699999999995</cx:pt>
          <cx:pt idx="57">67.535200000000003</cx:pt>
          <cx:pt idx="58">67.432900000000004</cx:pt>
          <cx:pt idx="59">67.367000000000004</cx:pt>
          <cx:pt idx="60">68.034800000000004</cx:pt>
          <cx:pt idx="61">68.043800000000005</cx:pt>
          <cx:pt idx="62">68.020300000000006</cx:pt>
          <cx:pt idx="63">68.013800000000003</cx:pt>
          <cx:pt idx="64">68.003399999999999</cx:pt>
          <cx:pt idx="65">68.016000000000005</cx:pt>
          <cx:pt idx="66">67.9803</cx:pt>
          <cx:pt idx="67">67.971199999999996</cx:pt>
          <cx:pt idx="68">67.828400000000002</cx:pt>
          <cx:pt idx="69">67.856099999999998</cx:pt>
          <cx:pt idx="70">67.810199999999995</cx:pt>
          <cx:pt idx="71">67.794700000000006</cx:pt>
          <cx:pt idx="72">67.584299999999999</cx:pt>
          <cx:pt idx="73">67.664199999999994</cx:pt>
          <cx:pt idx="74">67.592100000000002</cx:pt>
          <cx:pt idx="75">67.571100000000001</cx:pt>
          <cx:pt idx="76">67.237700000000004</cx:pt>
          <cx:pt idx="77">67.385000000000005</cx:pt>
          <cx:pt idx="78">67.280000000000001</cx:pt>
          <cx:pt idx="79">67.244200000000006</cx:pt>
          <cx:pt idx="80">68.051100000000005</cx:pt>
          <cx:pt idx="81">68.052400000000006</cx:pt>
          <cx:pt idx="82">68.034199999999998</cx:pt>
          <cx:pt idx="83">68.024000000000001</cx:pt>
          <cx:pt idx="84">68.047600000000003</cx:pt>
          <cx:pt idx="85">68.059700000000007</cx:pt>
          <cx:pt idx="86">68.027000000000001</cx:pt>
          <cx:pt idx="87">68.011899999999997</cx:pt>
          <cx:pt idx="88">67.885099999999994</cx:pt>
          <cx:pt idx="89">67.910600000000002</cx:pt>
          <cx:pt idx="90">67.867599999999996</cx:pt>
          <cx:pt idx="91">67.836799999999997</cx:pt>
          <cx:pt idx="92">67.622</cx:pt>
          <cx:pt idx="93">67.664400000000001</cx:pt>
          <cx:pt idx="94">67.602199999999996</cx:pt>
          <cx:pt idx="95">67.578999999999994</cx:pt>
          <cx:pt idx="96">67.306299999999993</cx:pt>
          <cx:pt idx="97">67.410799999999995</cx:pt>
          <cx:pt idx="98">67.304599999999994</cx:pt>
          <cx:pt idx="99">67.274900000000002</cx:pt>
          <cx:pt idx="100">68.035499999999999</cx:pt>
          <cx:pt idx="101">68.039000000000001</cx:pt>
          <cx:pt idx="102">68.021900000000002</cx:pt>
          <cx:pt idx="103">68.011200000000002</cx:pt>
          <cx:pt idx="104">68.0428</cx:pt>
          <cx:pt idx="105">68.053100000000001</cx:pt>
          <cx:pt idx="106">68.018900000000002</cx:pt>
          <cx:pt idx="107">68.004300000000001</cx:pt>
          <cx:pt idx="108">67.937799999999996</cx:pt>
          <cx:pt idx="109">67.953100000000006</cx:pt>
          <cx:pt idx="110">67.901600000000002</cx:pt>
          <cx:pt idx="111">67.882900000000006</cx:pt>
          <cx:pt idx="112">67.700299999999999</cx:pt>
          <cx:pt idx="113">67.753699999999995</cx:pt>
          <cx:pt idx="114">67.683400000000006</cx:pt>
          <cx:pt idx="115">67.652600000000007</cx:pt>
          <cx:pt idx="116">67.337199999999996</cx:pt>
          <cx:pt idx="117">67.433899999999994</cx:pt>
          <cx:pt idx="118">67.334699999999998</cx:pt>
          <cx:pt idx="119">67.2941</cx:pt>
        </cx:lvl>
      </cx:numDim>
    </cx:data>
    <cx:data id="2">
      <cx:numDim type="val">
        <cx:f>'237NpTau'!$AT$2328:$AT$2447</cx:f>
        <cx:lvl ptCount="120" formatCode="0.0000">
          <cx:pt idx="0">68.166600000000003</cx:pt>
          <cx:pt idx="1">68.160700000000006</cx:pt>
          <cx:pt idx="2">68.1126</cx:pt>
          <cx:pt idx="3">68.097399999999993</cx:pt>
          <cx:pt idx="4">68.081400000000002</cx:pt>
          <cx:pt idx="5">68.072500000000005</cx:pt>
          <cx:pt idx="6">68.007499999999993</cx:pt>
          <cx:pt idx="7">67.9863</cx:pt>
          <cx:pt idx="8">67.922300000000007</cx:pt>
          <cx:pt idx="9">67.933599999999998</cx:pt>
          <cx:pt idx="10">67.814400000000006</cx:pt>
          <cx:pt idx="11">67.765900000000002</cx:pt>
          <cx:pt idx="12">67.739400000000003</cx:pt>
          <cx:pt idx="13">67.780299999999997</cx:pt>
          <cx:pt idx="14">67.611999999999995</cx:pt>
          <cx:pt idx="15">67.558800000000005</cx:pt>
          <cx:pt idx="16">67.631699999999995</cx:pt>
          <cx:pt idx="17">67.647999999999996</cx:pt>
          <cx:pt idx="18">67.395099999999999</cx:pt>
          <cx:pt idx="19">67.325599999999994</cx:pt>
          <cx:pt idx="20">68.081999999999994</cx:pt>
          <cx:pt idx="21">68.087800000000001</cx:pt>
          <cx:pt idx="22">68.065399999999997</cx:pt>
          <cx:pt idx="23">68.054000000000002</cx:pt>
          <cx:pt idx="24">68.019499999999994</cx:pt>
          <cx:pt idx="25">68.042000000000002</cx:pt>
          <cx:pt idx="26">68.004599999999996</cx:pt>
          <cx:pt idx="27">67.985900000000001</cx:pt>
          <cx:pt idx="28">67.915199999999999</cx:pt>
          <cx:pt idx="29">67.951499999999996</cx:pt>
          <cx:pt idx="30">67.900000000000006</cx:pt>
          <cx:pt idx="31">67.871399999999994</cx:pt>
          <cx:pt idx="32">67.753399999999999</cx:pt>
          <cx:pt idx="33">67.818899999999999</cx:pt>
          <cx:pt idx="34">67.736599999999996</cx:pt>
          <cx:pt idx="35">67.713200000000001</cx:pt>
          <cx:pt idx="36">67.592100000000002</cx:pt>
          <cx:pt idx="37">67.7346</cx:pt>
          <cx:pt idx="38">67.610299999999995</cx:pt>
          <cx:pt idx="39">67.556100000000001</cx:pt>
          <cx:pt idx="40">68.091899999999995</cx:pt>
          <cx:pt idx="41">68.101600000000005</cx:pt>
          <cx:pt idx="42">68.078900000000004</cx:pt>
          <cx:pt idx="43">68.067999999999998</cx:pt>
          <cx:pt idx="44">68.073899999999995</cx:pt>
          <cx:pt idx="45">68.093199999999996</cx:pt>
          <cx:pt idx="46">68.055499999999995</cx:pt>
          <cx:pt idx="47">68.040999999999997</cx:pt>
          <cx:pt idx="48">67.9709</cx:pt>
          <cx:pt idx="49">68.000200000000007</cx:pt>
          <cx:pt idx="50">67.959500000000006</cx:pt>
          <cx:pt idx="51">67.927800000000005</cx:pt>
          <cx:pt idx="52">67.876499999999993</cx:pt>
          <cx:pt idx="53">67.943100000000001</cx:pt>
          <cx:pt idx="54">67.864400000000003</cx:pt>
          <cx:pt idx="55">67.8232</cx:pt>
          <cx:pt idx="56">67.710800000000006</cx:pt>
          <cx:pt idx="57">67.849699999999999</cx:pt>
          <cx:pt idx="58">67.735699999999994</cx:pt>
          <cx:pt idx="59">67.656300000000002</cx:pt>
          <cx:pt idx="60">68.104299999999995</cx:pt>
          <cx:pt idx="61">68.112700000000004</cx:pt>
          <cx:pt idx="62">68.090000000000003</cx:pt>
          <cx:pt idx="63">68.082899999999995</cx:pt>
          <cx:pt idx="64">68.101200000000006</cx:pt>
          <cx:pt idx="65">68.112499999999997</cx:pt>
          <cx:pt idx="66">68.076400000000007</cx:pt>
          <cx:pt idx="67">68.066299999999998</cx:pt>
          <cx:pt idx="68">67.966700000000003</cx:pt>
          <cx:pt idx="69">67.994500000000002</cx:pt>
          <cx:pt idx="70">67.943700000000007</cx:pt>
          <cx:pt idx="71">67.9255</cx:pt>
          <cx:pt idx="72">67.793199999999999</cx:pt>
          <cx:pt idx="73">67.862499999999997</cx:pt>
          <cx:pt idx="74">67.788300000000007</cx:pt>
          <cx:pt idx="75">67.759</cx:pt>
          <cx:pt idx="76">67.537499999999994</cx:pt>
          <cx:pt idx="77">67.667299999999997</cx:pt>
          <cx:pt idx="78">67.557699999999997</cx:pt>
          <cx:pt idx="79">67.518000000000001</cx:pt>
          <cx:pt idx="80">68.117800000000003</cx:pt>
          <cx:pt idx="81">68.119600000000005</cx:pt>
          <cx:pt idx="82">68.099299999999999</cx:pt>
          <cx:pt idx="83">68.088899999999995</cx:pt>
          <cx:pt idx="84">68.141999999999996</cx:pt>
          <cx:pt idx="85">68.151700000000005</cx:pt>
          <cx:pt idx="86">68.119</cx:pt>
          <cx:pt idx="87">68.101600000000005</cx:pt>
          <cx:pt idx="88">68.024600000000007</cx:pt>
          <cx:pt idx="89">68.040199999999999</cx:pt>
          <cx:pt idx="90">67.995900000000006</cx:pt>
          <cx:pt idx="91">67.962699999999998</cx:pt>
          <cx:pt idx="92">67.816299999999998</cx:pt>
          <cx:pt idx="93">67.852900000000005</cx:pt>
          <cx:pt idx="94">67.785799999999995</cx:pt>
          <cx:pt idx="95">67.761499999999998</cx:pt>
          <cx:pt idx="96">67.590299999999999</cx:pt>
          <cx:pt idx="97">67.678299999999993</cx:pt>
          <cx:pt idx="98">67.569599999999994</cx:pt>
          <cx:pt idx="99">67.534199999999998</cx:pt>
          <cx:pt idx="100">68.101200000000006</cx:pt>
          <cx:pt idx="101">68.1036</cx:pt>
          <cx:pt idx="102">68.086500000000001</cx:pt>
          <cx:pt idx="103">68.074600000000004</cx:pt>
          <cx:pt idx="104">68.135800000000003</cx:pt>
          <cx:pt idx="105">68.144199999999998</cx:pt>
          <cx:pt idx="106">68.107200000000006</cx:pt>
          <cx:pt idx="107">68.091300000000004</cx:pt>
          <cx:pt idx="108">68.069800000000001</cx:pt>
          <cx:pt idx="109">68.081100000000006</cx:pt>
          <cx:pt idx="110">68.025999999999996</cx:pt>
          <cx:pt idx="111">68.007800000000003</cx:pt>
          <cx:pt idx="112">67.891800000000003</cx:pt>
          <cx:pt idx="113">67.935599999999994</cx:pt>
          <cx:pt idx="114">67.856399999999994</cx:pt>
          <cx:pt idx="115">67.825800000000001</cx:pt>
          <cx:pt idx="116">67.614000000000004</cx:pt>
          <cx:pt idx="117">67.704099999999997</cx:pt>
          <cx:pt idx="118">67.5852</cx:pt>
          <cx:pt idx="119">67.552499999999995</cx:pt>
        </cx:lvl>
      </cx:numDim>
    </cx:data>
  </cx:chartData>
  <cx:chart>
    <cx:plotArea>
      <cx:plotAreaRegion>
        <cx:series layoutId="boxWhisker" uniqueId="{5711674C-E325-45C4-9DEB-E3EBEB19DD88}">
          <cx:tx>
            <cx:txData>
              <cx:f>'237NpTau'!$AR$2327</cx:f>
              <cx:v>Low</cx:v>
            </cx:txData>
          </cx:tx>
          <cx:spPr>
            <a:solidFill>
              <a:srgbClr val="66FF66">
                <a:alpha val="40000"/>
              </a:srgbClr>
            </a:solidFill>
            <a:ln>
              <a:solidFill>
                <a:srgbClr val="00B050"/>
              </a:solidFill>
            </a:ln>
          </cx:spPr>
          <cx:dataLabels>
            <cx:numFmt formatCode="0.0" sourceLinked="0"/>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visibility seriesName="0" categoryName="0" value="1"/>
            <cx:separator>, </cx:separator>
          </cx:dataLabels>
          <cx:dataId val="0"/>
          <cx:layoutPr>
            <cx:visibility meanLine="0" meanMarker="1" nonoutliers="0" outliers="1"/>
            <cx:statistics quartileMethod="exclusive"/>
          </cx:layoutPr>
        </cx:series>
        <cx:series layoutId="boxWhisker" uniqueId="{A1F668B9-AEC6-434A-B8D8-449D602E497A}">
          <cx:tx>
            <cx:txData>
              <cx:f>'237NpTau'!$AS$2327</cx:f>
              <cx:v>Central</cx:v>
            </cx:txData>
          </cx:tx>
          <cx:spPr>
            <a:solidFill>
              <a:srgbClr val="FF7C80">
                <a:alpha val="40000"/>
              </a:srgbClr>
            </a:solidFill>
            <a:ln>
              <a:solidFill>
                <a:srgbClr val="FF0000"/>
              </a:solidFill>
            </a:ln>
          </cx:spPr>
          <cx:dataLabels>
            <cx:numFmt formatCode="0.0" sourceLinked="0"/>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visibility seriesName="0" categoryName="0" value="1"/>
            <cx:separator>, </cx:separator>
          </cx:dataLabels>
          <cx:dataId val="1"/>
          <cx:layoutPr>
            <cx:visibility meanLine="0" meanMarker="1" nonoutliers="0" outliers="1"/>
            <cx:statistics quartileMethod="exclusive"/>
          </cx:layoutPr>
        </cx:series>
        <cx:series layoutId="boxWhisker" uniqueId="{BDFB40D3-34BB-4D80-AC36-6862A817C13C}">
          <cx:tx>
            <cx:txData>
              <cx:f>'237NpTau'!$AT$2327</cx:f>
              <cx:v>High</cx:v>
            </cx:txData>
          </cx:tx>
          <cx:spPr>
            <a:solidFill>
              <a:srgbClr val="0099FF">
                <a:alpha val="40000"/>
              </a:srgbClr>
            </a:solidFill>
            <a:ln>
              <a:solidFill>
                <a:srgbClr val="0099FF"/>
              </a:solidFill>
            </a:ln>
          </cx:spPr>
          <cx:dataLabels pos="r">
            <cx:numFmt formatCode="0.0" sourceLinked="0"/>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visibility seriesName="0" categoryName="0" value="1"/>
            <cx:separator>, </cx:separator>
          </cx:dataLabels>
          <cx:dataId val="2"/>
          <cx:layoutPr>
            <cx:visibility meanLine="0" meanMarker="1" nonoutliers="0" outliers="1"/>
            <cx:statistics quartileMethod="inclusive"/>
          </cx:layoutPr>
        </cx:series>
      </cx:plotAreaRegion>
      <cx:axis id="0" hidden="1">
        <cx:catScaling gapWidth="0.150000006"/>
        <cx:tickLabels/>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axis>
      <cx:axis id="1">
        <cx:valScaling max="69" min="66"/>
        <cx:title>
          <cx:tx>
            <cx:txData>
              <cx:v>(ns)</cx:v>
            </cx:txData>
          </cx:tx>
          <cx:txPr>
            <a:bodyPr spcFirstLastPara="1" vertOverflow="ellipsis" horzOverflow="overflow" wrap="square" lIns="0" tIns="0" rIns="0" bIns="0" anchor="ctr" anchorCtr="1"/>
            <a:lstStyle/>
            <a:p>
              <a:pPr algn="ctr" rtl="0">
                <a:defRPr sz="1400">
                  <a:latin typeface="Cambria" panose="02040503050406030204" pitchFamily="18" charset="0"/>
                  <a:ea typeface="Cambria" panose="02040503050406030204" pitchFamily="18" charset="0"/>
                  <a:cs typeface="Cambria" panose="02040503050406030204" pitchFamily="18" charset="0"/>
                </a:defRPr>
              </a:pPr>
              <a:r>
                <a:rPr lang="en-US" sz="1400" b="0" i="0" u="none" strike="noStrike" baseline="0">
                  <a:solidFill>
                    <a:sysClr val="windowText" lastClr="000000">
                      <a:lumMod val="65000"/>
                      <a:lumOff val="35000"/>
                    </a:sysClr>
                  </a:solidFill>
                  <a:latin typeface="Cambria" panose="02040503050406030204" pitchFamily="18" charset="0"/>
                  <a:ea typeface="Cambria" panose="02040503050406030204" pitchFamily="18" charset="0"/>
                </a:rPr>
                <a:t>(ns)</a:t>
              </a:r>
            </a:p>
          </cx:txPr>
        </cx:title>
        <cx:majorGridlines/>
        <cx:tickLabels/>
        <cx:numFmt formatCode="0.0" sourceLinked="0"/>
        <cx:txPr>
          <a:bodyPr vertOverflow="overflow" horzOverflow="overflow" wrap="square" lIns="0" tIns="0" rIns="0" bIns="0"/>
          <a:lstStyle/>
          <a:p>
            <a:pPr algn="ctr" rtl="0">
              <a:defRPr sz="14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400">
              <a:solidFill>
                <a:schemeClr val="tx1"/>
              </a:solidFill>
              <a:latin typeface="Cambria" panose="02040503050406030204" pitchFamily="18" charset="0"/>
              <a:ea typeface="Cambria" panose="02040503050406030204" pitchFamily="18" charset="0"/>
            </a:endParaRPr>
          </a:p>
        </cx:txPr>
      </cx:axis>
    </cx:plotArea>
    <cx:legend pos="t" align="ctr" overlay="0">
      <cx:txPr>
        <a:bodyPr vertOverflow="overflow" horzOverflow="overflow" wrap="square" lIns="0" tIns="0" rIns="0" bIns="0"/>
        <a:lstStyle/>
        <a:p>
          <a:pPr algn="ctr" rtl="0">
            <a:defRPr sz="14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400">
            <a:solidFill>
              <a:schemeClr val="tx1"/>
            </a:solidFill>
            <a:latin typeface="Cambria" panose="02040503050406030204" pitchFamily="18" charset="0"/>
            <a:ea typeface="Cambria" panose="02040503050406030204" pitchFamily="18" charset="0"/>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'237NpTau'!$AR$2457:$AR$2576</cx:f>
        <cx:lvl ptCount="120" formatCode="General">
          <cx:pt idx="0">68.013300000000001</cx:pt>
          <cx:pt idx="1">67.945400000000006</cx:pt>
          <cx:pt idx="2">67.851600000000005</cx:pt>
          <cx:pt idx="3">67.883700000000005</cx:pt>
          <cx:pt idx="4">67.575100000000006</cx:pt>
          <cx:pt idx="5">67.501800000000003</cx:pt>
          <cx:pt idx="6">67.360100000000003</cx:pt>
          <cx:pt idx="7">67.4131</cx:pt>
          <cx:pt idx="8">66.991500000000002</cx:pt>
          <cx:pt idx="9">66.885800000000003</cx:pt>
          <cx:pt idx="10">66.681100000000001</cx:pt>
          <cx:pt idx="11">66.799400000000006</cx:pt>
          <cx:pt idx="12">67.041799999999995</cx:pt>
          <cx:pt idx="13">66.886600000000001</cx:pt>
          <cx:pt idx="14">66.549800000000005</cx:pt>
          <cx:pt idx="15">66.734999999999999</cx:pt>
          <cx:pt idx="16">67.138499999999993</cx:pt>
          <cx:pt idx="17">66.863900000000001</cx:pt>
          <cx:pt idx="18">66.302300000000002</cx:pt>
          <cx:pt idx="19">66.582099999999997</cx:pt>
          <cx:pt idx="20">67.992500000000007</cx:pt>
          <cx:pt idx="21">67.922899999999998</cx:pt>
          <cx:pt idx="22">67.877499999999998</cx:pt>
          <cx:pt idx="23">67.918199999999999</cx:pt>
          <cx:pt idx="24">67.6905</cx:pt>
          <cx:pt idx="25">67.596800000000002</cx:pt>
          <cx:pt idx="26">67.537999999999997</cx:pt>
          <cx:pt idx="27">67.605999999999995</cx:pt>
          <cx:pt idx="28">67.264300000000006</cx:pt>
          <cx:pt idx="29">67.129000000000005</cx:pt>
          <cx:pt idx="30">67.049300000000002</cx:pt>
          <cx:pt idx="31">67.178200000000004</cx:pt>
          <cx:pt idx="32">67.287499999999994</cx:pt>
          <cx:pt idx="33">67.058400000000006</cx:pt>
          <cx:pt idx="34">66.916300000000007</cx:pt>
          <cx:pt idx="35">67.143600000000006</cx:pt>
          <cx:pt idx="36">66.776799999999994</cx:pt>
          <cx:pt idx="37">66.426000000000002</cx:pt>
          <cx:pt idx="38">66.262200000000007</cx:pt>
          <cx:pt idx="39">66.622699999999995</cx:pt>
          <cx:pt idx="40">68.0154</cx:pt>
          <cx:pt idx="41">67.978499999999997</cx:pt>
          <cx:pt idx="42">67.939899999999994</cx:pt>
          <cx:pt idx="43">67.9636</cx:pt>
          <cx:pt idx="44">67.764899999999997</cx:pt>
          <cx:pt idx="45">67.727900000000005</cx:pt>
          <cx:pt idx="46">67.655100000000004</cx:pt>
          <cx:pt idx="47">67.701300000000003</cx:pt>
          <cx:pt idx="48">67.488699999999994</cx:pt>
          <cx:pt idx="49">67.426100000000005</cx:pt>
          <cx:pt idx="50">67.334599999999995</cx:pt>
          <cx:pt idx="51">67.421300000000002</cx:pt>
          <cx:pt idx="52">67.522599999999997</cx:pt>
          <cx:pt idx="53">67.419600000000003</cx:pt>
          <cx:pt idx="54">67.264099999999999</cx:pt>
          <cx:pt idx="55">67.409099999999995</cx:pt>
          <cx:pt idx="56">66.754400000000004</cx:pt>
          <cx:pt idx="57">66.640500000000003</cx:pt>
          <cx:pt idx="58">66.4251</cx:pt>
          <cx:pt idx="59">66.676199999999994</cx:pt>
          <cx:pt idx="60">68.019400000000005</cx:pt>
          <cx:pt idx="61">67.988699999999994</cx:pt>
          <cx:pt idx="62">67.944100000000006</cx:pt>
          <cx:pt idx="63">67.972999999999999</cx:pt>
          <cx:pt idx="64">67.733699999999999</cx:pt>
          <cx:pt idx="65">67.708299999999994</cx:pt>
          <cx:pt idx="66">67.6417</cx:pt>
          <cx:pt idx="67">67.701599999999999</cx:pt>
          <cx:pt idx="68">67.326899999999995</cx:pt>
          <cx:pt idx="69">67.303899999999999</cx:pt>
          <cx:pt idx="70">67.2089</cx:pt>
          <cx:pt idx="71">67.307599999999994</cx:pt>
          <cx:pt idx="72">67.307100000000005</cx:pt>
          <cx:pt idx="73">67.274699999999996</cx:pt>
          <cx:pt idx="74">67.125900000000001</cx:pt>
          <cx:pt idx="75">67.293700000000001</cx:pt>
          <cx:pt idx="76">66.454099999999997</cx:pt>
          <cx:pt idx="77">66.461299999999994</cx:pt>
          <cx:pt idx="78">66.280500000000004</cx:pt>
          <cx:pt idx="79">66.5655</cx:pt>
          <cx:pt idx="80">68.048900000000003</cx:pt>
          <cx:pt idx="81">68.010599999999997</cx:pt>
          <cx:pt idx="82">67.966300000000004</cx:pt>
          <cx:pt idx="83">67.994299999999996</cx:pt>
          <cx:pt idx="84">67.784000000000006</cx:pt>
          <cx:pt idx="85">67.743899999999996</cx:pt>
          <cx:pt idx="86">67.679900000000004</cx:pt>
          <cx:pt idx="87">67.7303</cx:pt>
          <cx:pt idx="88">67.366</cx:pt>
          <cx:pt idx="89">67.3262</cx:pt>
          <cx:pt idx="90">67.232900000000001</cx:pt>
          <cx:pt idx="91">67.332400000000007</cx:pt>
          <cx:pt idx="92">67.390900000000002</cx:pt>
          <cx:pt idx="93">67.306600000000003</cx:pt>
          <cx:pt idx="94">67.154600000000002</cx:pt>
          <cx:pt idx="95">67.319199999999995</cx:pt>
          <cx:pt idx="96">66.734099999999998</cx:pt>
          <cx:pt idx="97">66.660200000000003</cx:pt>
          <cx:pt idx="98">66.454700000000003</cx:pt>
          <cx:pt idx="99">66.734499999999997</cx:pt>
          <cx:pt idx="100">68.018000000000001</cx:pt>
          <cx:pt idx="101">67.995099999999994</cx:pt>
          <cx:pt idx="102">67.950999999999993</cx:pt>
          <cx:pt idx="103">67.981700000000004</cx:pt>
          <cx:pt idx="104">67.765799999999999</cx:pt>
          <cx:pt idx="105">67.733699999999999</cx:pt>
          <cx:pt idx="106">67.673900000000003</cx:pt>
          <cx:pt idx="107">67.7226</cx:pt>
          <cx:pt idx="108">67.393500000000003</cx:pt>
          <cx:pt idx="109">67.368099999999998</cx:pt>
          <cx:pt idx="110">67.277500000000003</cx:pt>
          <cx:pt idx="111">67.364199999999997</cx:pt>
          <cx:pt idx="112">67.501599999999996</cx:pt>
          <cx:pt idx="113">67.444100000000006</cx:pt>
          <cx:pt idx="114">67.294799999999995</cx:pt>
          <cx:pt idx="115">67.444000000000003</cx:pt>
          <cx:pt idx="116">66.804199999999994</cx:pt>
          <cx:pt idx="117">66.756299999999996</cx:pt>
          <cx:pt idx="118">66.572900000000004</cx:pt>
          <cx:pt idx="119">66.825100000000006</cx:pt>
        </cx:lvl>
      </cx:numDim>
    </cx:data>
    <cx:data id="1">
      <cx:numDim type="val">
        <cx:f>'237NpTau'!$AS$2457:$AS$2576</cx:f>
        <cx:lvl ptCount="120" formatCode="General">
          <cx:pt idx="0">68.189099999999996</cx:pt>
          <cx:pt idx="1">68.113100000000003</cx:pt>
          <cx:pt idx="2">68.020300000000006</cx:pt>
          <cx:pt idx="3">68.043800000000005</cx:pt>
          <cx:pt idx="4">67.821399999999997</cx:pt>
          <cx:pt idx="5">67.741</cx:pt>
          <cx:pt idx="6">67.588899999999995</cx:pt>
          <cx:pt idx="7">67.650300000000001</cx:pt>
          <cx:pt idx="8">67.342699999999994</cx:pt>
          <cx:pt idx="9">67.229699999999994</cx:pt>
          <cx:pt idx="10">67.015500000000003</cx:pt>
          <cx:pt idx="11">67.124300000000005</cx:pt>
          <cx:pt idx="12">67.572000000000003</cx:pt>
          <cx:pt idx="13">67.370699999999999</cx:pt>
          <cx:pt idx="14">67.0274</cx:pt>
          <cx:pt idx="15">67.191800000000001</cx:pt>
          <cx:pt idx="16">67.977500000000006</cx:pt>
          <cx:pt idx="17">67.601299999999995</cx:pt>
          <cx:pt idx="18">66.995199999999997</cx:pt>
          <cx:pt idx="19">67.277799999999999</cx:pt>
          <cx:pt idx="20">68.122799999999998</cx:pt>
          <cx:pt idx="21">68.044799999999995</cx:pt>
          <cx:pt idx="22">67.998800000000003</cx:pt>
          <cx:pt idx="23">68.040400000000005</cx:pt>
          <cx:pt idx="24">67.875299999999996</cx:pt>
          <cx:pt idx="25">67.774699999999996</cx:pt>
          <cx:pt idx="26">67.713200000000001</cx:pt>
          <cx:pt idx="27">67.773600000000002</cx:pt>
          <cx:pt idx="28">67.5261</cx:pt>
          <cx:pt idx="29">67.381100000000004</cx:pt>
          <cx:pt idx="30">67.295100000000005</cx:pt>
          <cx:pt idx="31">67.417100000000005</cx:pt>
          <cx:pt idx="32">67.677199999999999</cx:pt>
          <cx:pt idx="33">67.427800000000005</cx:pt>
          <cx:pt idx="34">67.271500000000003</cx:pt>
          <cx:pt idx="35">67.497500000000002</cx:pt>
          <cx:pt idx="36">67.375200000000007</cx:pt>
          <cx:pt idx="37">66.968800000000002</cx:pt>
          <cx:pt idx="38">66.791200000000003</cx:pt>
          <cx:pt idx="39">67.1404</cx:pt>
          <cx:pt idx="40">68.1267</cx:pt>
          <cx:pt idx="41">68.089600000000004</cx:pt>
          <cx:pt idx="42">68.043099999999995</cx:pt>
          <cx:pt idx="43">68.069500000000005</cx:pt>
          <cx:pt idx="44">67.922300000000007</cx:pt>
          <cx:pt idx="45">67.881600000000006</cx:pt>
          <cx:pt idx="46">67.804299999999998</cx:pt>
          <cx:pt idx="47">67.847399999999993</cx:pt>
          <cx:pt idx="48">67.713499999999996</cx:pt>
          <cx:pt idx="49">67.644400000000005</cx:pt>
          <cx:pt idx="50">67.545299999999997</cx:pt>
          <cx:pt idx="51">67.630799999999994</cx:pt>
          <cx:pt idx="52">67.866</cx:pt>
          <cx:pt idx="53">67.740899999999996</cx:pt>
          <cx:pt idx="54">67.572299999999998</cx:pt>
          <cx:pt idx="55">67.706599999999995</cx:pt>
          <cx:pt idx="56">67.281000000000006</cx:pt>
          <cx:pt idx="57">67.138199999999998</cx:pt>
          <cx:pt idx="58">66.876900000000006</cx:pt>
          <cx:pt idx="59">67.114800000000002</cx:pt>
          <cx:pt idx="60">68.1203</cx:pt>
          <cx:pt idx="61">68.088899999999995</cx:pt>
          <cx:pt idx="62">68.039100000000005</cx:pt>
          <cx:pt idx="63">68.070300000000003</cx:pt>
          <cx:pt idx="64">67.882400000000004</cx:pt>
          <cx:pt idx="65">67.850700000000003</cx:pt>
          <cx:pt idx="66">67.784099999999995</cx:pt>
          <cx:pt idx="67">67.835400000000007</cx:pt>
          <cx:pt idx="68">67.537800000000004</cx:pt>
          <cx:pt idx="69">67.509200000000007</cx:pt>
          <cx:pt idx="70">67.403999999999996</cx:pt>
          <cx:pt idx="71">67.504199999999997</cx:pt>
          <cx:pt idx="72">67.614800000000002</cx:pt>
          <cx:pt idx="73">67.568299999999994</cx:pt>
          <cx:pt idx="74">67.418499999999995</cx:pt>
          <cx:pt idx="75">67.574799999999996</cx:pt>
          <cx:pt idx="76">66.912199999999999</cx:pt>
          <cx:pt idx="77">66.890100000000004</cx:pt>
          <cx:pt idx="78">66.700000000000003</cx:pt>
          <cx:pt idx="79">66.968199999999996</cx:pt>
          <cx:pt idx="80">68.149600000000007</cx:pt>
          <cx:pt idx="81">68.106700000000004</cx:pt>
          <cx:pt idx="82">68.061000000000007</cx:pt>
          <cx:pt idx="83">68.087000000000003</cx:pt>
          <cx:pt idx="84">67.922799999999995</cx:pt>
          <cx:pt idx="85">67.879900000000006</cx:pt>
          <cx:pt idx="86">67.815799999999996</cx:pt>
          <cx:pt idx="87">67.863900000000001</cx:pt>
          <cx:pt idx="88">67.572000000000003</cx:pt>
          <cx:pt idx="89">67.523899999999998</cx:pt>
          <cx:pt idx="90">67.419499999999999</cx:pt>
          <cx:pt idx="91">67.518000000000001</cx:pt>
          <cx:pt idx="92">67.6922</cx:pt>
          <cx:pt idx="93">67.5959</cx:pt>
          <cx:pt idx="94">67.426400000000001</cx:pt>
          <cx:pt idx="95">67.582999999999998</cx:pt>
          <cx:pt idx="96">67.194400000000002</cx:pt>
          <cx:pt idx="97">67.088800000000006</cx:pt>
          <cx:pt idx="98">66.846800000000002</cx:pt>
          <cx:pt idx="99">67.124099999999999</cx:pt>
          <cx:pt idx="100">68.1173</cx:pt>
          <cx:pt idx="101">68.087999999999994</cx:pt>
          <cx:pt idx="102">68.043499999999995</cx:pt>
          <cx:pt idx="103">68.074100000000001</cx:pt>
          <cx:pt idx="104">67.900599999999997</cx:pt>
          <cx:pt idx="105">67.868200000000002</cx:pt>
          <cx:pt idx="106">67.802099999999996</cx:pt>
          <cx:pt idx="107">67.850700000000003</cx:pt>
          <cx:pt idx="108">67.592699999999994</cx:pt>
          <cx:pt idx="109">67.554199999999994</cx:pt>
          <cx:pt idx="110">67.463399999999993</cx:pt>
          <cx:pt idx="111">67.550200000000004</cx:pt>
          <cx:pt idx="112">67.795599999999993</cx:pt>
          <cx:pt idx="113">67.720100000000002</cx:pt>
          <cx:pt idx="114">67.560299999999998</cx:pt>
          <cx:pt idx="115">67.701099999999997</cx:pt>
          <cx:pt idx="116">67.241600000000005</cx:pt>
          <cx:pt idx="117">67.1678</cx:pt>
          <cx:pt idx="118">66.962999999999994</cx:pt>
          <cx:pt idx="119">67.205200000000005</cx:pt>
        </cx:lvl>
      </cx:numDim>
    </cx:data>
    <cx:data id="2">
      <cx:numDim type="val">
        <cx:f>'237NpTau'!$AT$2457:$AT$2576</cx:f>
        <cx:lvl ptCount="120" formatCode="General">
          <cx:pt idx="0">68.363299999999995</cx:pt>
          <cx:pt idx="1">68.282499999999999</cx:pt>
          <cx:pt idx="2">68.188900000000004</cx:pt>
          <cx:pt idx="3">68.211699999999993</cx:pt>
          <cx:pt idx="4">68.068799999999996</cx:pt>
          <cx:pt idx="5">67.976500000000001</cx:pt>
          <cx:pt idx="6">67.822699999999998</cx:pt>
          <cx:pt idx="7">67.875299999999996</cx:pt>
          <cx:pt idx="8">67.694500000000005</cx:pt>
          <cx:pt idx="9">67.572299999999998</cx:pt>
          <cx:pt idx="10">67.347899999999996</cx:pt>
          <cx:pt idx="11">67.446600000000004</cx:pt>
          <cx:pt idx="12">68.122900000000001</cx:pt>
          <cx:pt idx="13">67.873599999999996</cx:pt>
          <cx:pt idx="14">67.515699999999995</cx:pt>
          <cx:pt idx="15">67.670199999999994</cx:pt>
          <cx:pt idx="16">68.790400000000005</cx:pt>
          <cx:pt idx="17">68.376000000000005</cx:pt>
          <cx:pt idx="18">67.713200000000001</cx:pt>
          <cx:pt idx="19">67.986900000000006</cx:pt>
          <cx:pt idx="20">68.25</cx:pt>
          <cx:pt idx="21">68.168400000000005</cx:pt>
          <cx:pt idx="22">68.122799999999998</cx:pt>
          <cx:pt idx="23">68.163200000000003</cx:pt>
          <cx:pt idx="24">68.059200000000004</cx:pt>
          <cx:pt idx="25">67.951800000000006</cx:pt>
          <cx:pt idx="26">67.883600000000001</cx:pt>
          <cx:pt idx="27">67.940200000000004</cx:pt>
          <cx:pt idx="28">67.786600000000007</cx:pt>
          <cx:pt idx="29">67.636700000000005</cx:pt>
          <cx:pt idx="30">67.540400000000005</cx:pt>
          <cx:pt idx="31">67.657499999999999</cx:pt>
          <cx:pt idx="32">68.061099999999996</cx:pt>
          <cx:pt idx="33">67.794499999999999</cx:pt>
          <cx:pt idx="34">67.635499999999993</cx:pt>
          <cx:pt idx="35">67.846000000000004</cx:pt>
          <cx:pt idx="36">67.953500000000005</cx:pt>
          <cx:pt idx="37">67.524100000000004</cx:pt>
          <cx:pt idx="38">67.320800000000006</cx:pt>
          <cx:pt idx="39">67.651700000000005</cx:pt>
          <cx:pt idx="40">68.238399999999999</cx:pt>
          <cx:pt idx="41">68.197900000000004</cx:pt>
          <cx:pt idx="42">68.148300000000006</cx:pt>
          <cx:pt idx="43">68.172700000000006</cx:pt>
          <cx:pt idx="44">68.083100000000002</cx:pt>
          <cx:pt idx="45">68.034700000000001</cx:pt>
          <cx:pt idx="46">67.955699999999993</cx:pt>
          <cx:pt idx="47">67.9983</cx:pt>
          <cx:pt idx="48">67.944800000000001</cx:pt>
          <cx:pt idx="49">67.865799999999993</cx:pt>
          <cx:pt idx="50">67.7607</cx:pt>
          <cx:pt idx="51">67.836799999999997</cx:pt>
          <cx:pt idx="52">68.209299999999999</cx:pt>
          <cx:pt idx="53">68.055599999999998</cx:pt>
          <cx:pt idx="54">67.882499999999993</cx:pt>
          <cx:pt idx="55">68.016499999999994</cx:pt>
          <cx:pt idx="56">67.802700000000002</cx:pt>
          <cx:pt idx="57">67.618300000000005</cx:pt>
          <cx:pt idx="58">67.336100000000002</cx:pt>
          <cx:pt idx="59">67.552300000000002</cx:pt>
          <cx:pt idx="60">68.222700000000003</cx:pt>
          <cx:pt idx="61">68.189599999999999</cx:pt>
          <cx:pt idx="62">68.137500000000003</cx:pt>
          <cx:pt idx="63">68.169300000000007</cx:pt>
          <cx:pt idx="64">68.031000000000006</cx:pt>
          <cx:pt idx="65">67.990799999999993</cx:pt>
          <cx:pt idx="66">67.920199999999994</cx:pt>
          <cx:pt idx="67">67.971500000000006</cx:pt>
          <cx:pt idx="68">67.748000000000005</cx:pt>
          <cx:pt idx="69">67.7166</cx:pt>
          <cx:pt idx="70">67.606999999999999</cx:pt>
          <cx:pt idx="71">67.697699999999998</cx:pt>
          <cx:pt idx="72">67.930300000000003</cx:pt>
          <cx:pt idx="73">67.870599999999996</cx:pt>
          <cx:pt idx="74">67.704599999999999</cx:pt>
          <cx:pt idx="75">67.857200000000006</cx:pt>
          <cx:pt idx="76">67.398899999999998</cx:pt>
          <cx:pt idx="77">67.331400000000002</cx:pt>
          <cx:pt idx="78">67.108800000000002</cx:pt>
          <cx:pt idx="79">67.378299999999996</cx:pt>
          <cx:pt idx="80">68.247600000000006</cx:pt>
          <cx:pt idx="81">68.203999999999994</cx:pt>
          <cx:pt idx="82">68.156400000000005</cx:pt>
          <cx:pt idx="83">68.180000000000007</cx:pt>
          <cx:pt idx="84">68.063100000000006</cx:pt>
          <cx:pt idx="85">68.015500000000003</cx:pt>
          <cx:pt idx="86">67.945999999999998</cx:pt>
          <cx:pt idx="87">67.992500000000007</cx:pt>
          <cx:pt idx="88">67.779200000000003</cx:pt>
          <cx:pt idx="89">67.722899999999996</cx:pt>
          <cx:pt idx="90">67.612700000000004</cx:pt>
          <cx:pt idx="91">67.700800000000001</cx:pt>
          <cx:pt idx="92">67.996899999999997</cx:pt>
          <cx:pt idx="93">67.883399999999995</cx:pt>
          <cx:pt idx="94">67.702500000000001</cx:pt>
          <cx:pt idx="95">67.861500000000007</cx:pt>
          <cx:pt idx="96">67.654399999999995</cx:pt>
          <cx:pt idx="97">67.504800000000003</cx:pt>
          <cx:pt idx="98">67.239199999999997</cx:pt>
          <cx:pt idx="99">67.511799999999994</cx:pt>
          <cx:pt idx="100">68.2119</cx:pt>
          <cx:pt idx="101">68.179100000000005</cx:pt>
          <cx:pt idx="102">68.134399999999999</cx:pt>
          <cx:pt idx="103">68.164900000000003</cx:pt>
          <cx:pt idx="104">68.035499999999999</cx:pt>
          <cx:pt idx="105">68.001900000000006</cx:pt>
          <cx:pt idx="106">67.930400000000006</cx:pt>
          <cx:pt idx="107">67.9786</cx:pt>
          <cx:pt idx="108">67.793700000000001</cx:pt>
          <cx:pt idx="109">67.744699999999995</cx:pt>
          <cx:pt idx="110">67.649299999999997</cx:pt>
          <cx:pt idx="111">67.734800000000007</cx:pt>
          <cx:pt idx="112">68.097800000000007</cx:pt>
          <cx:pt idx="113">68.002899999999997</cx:pt>
          <cx:pt idx="114">67.831199999999995</cx:pt>
          <cx:pt idx="115">67.965199999999996</cx:pt>
          <cx:pt idx="116">67.683300000000003</cx:pt>
          <cx:pt idx="117">67.598299999999995</cx:pt>
          <cx:pt idx="118">67.349199999999996</cx:pt>
          <cx:pt idx="119">67.5946</cx:pt>
        </cx:lvl>
      </cx:numDim>
    </cx:data>
  </cx:chartData>
  <cx:chart>
    <cx:plotArea>
      <cx:plotAreaRegion>
        <cx:series layoutId="boxWhisker" uniqueId="{5711674C-E325-45C4-9DEB-E3EBEB19DD88}">
          <cx:tx>
            <cx:txData>
              <cx:f>'237NpTau'!$AR$2327</cx:f>
              <cx:v>Low</cx:v>
            </cx:txData>
          </cx:tx>
          <cx:spPr>
            <a:solidFill>
              <a:srgbClr val="66FF66">
                <a:alpha val="40000"/>
              </a:srgbClr>
            </a:solidFill>
            <a:ln>
              <a:solidFill>
                <a:srgbClr val="00B050"/>
              </a:solidFill>
            </a:ln>
          </cx:spPr>
          <cx:dataLabels>
            <cx:numFmt formatCode="0.0" sourceLinked="0"/>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visibility seriesName="0" categoryName="0" value="1"/>
            <cx:separator>, </cx:separator>
          </cx:dataLabels>
          <cx:dataId val="0"/>
          <cx:layoutPr>
            <cx:visibility meanLine="0" meanMarker="1" nonoutliers="0" outliers="1"/>
            <cx:statistics quartileMethod="exclusive"/>
          </cx:layoutPr>
        </cx:series>
        <cx:series layoutId="boxWhisker" uniqueId="{A1F668B9-AEC6-434A-B8D8-449D602E497A}">
          <cx:tx>
            <cx:txData>
              <cx:f>'237NpTau'!$AS$2327</cx:f>
              <cx:v>Central</cx:v>
            </cx:txData>
          </cx:tx>
          <cx:spPr>
            <a:solidFill>
              <a:srgbClr val="FF7C80">
                <a:alpha val="40000"/>
              </a:srgbClr>
            </a:solidFill>
            <a:ln>
              <a:solidFill>
                <a:srgbClr val="FF0000"/>
              </a:solidFill>
            </a:ln>
          </cx:spPr>
          <cx:dataLabels>
            <cx:numFmt formatCode="0.0" sourceLinked="0"/>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visibility seriesName="0" categoryName="0" value="1"/>
            <cx:separator>, </cx:separator>
          </cx:dataLabels>
          <cx:dataId val="1"/>
          <cx:layoutPr>
            <cx:visibility meanLine="0" meanMarker="1" nonoutliers="0" outliers="1"/>
            <cx:statistics quartileMethod="exclusive"/>
          </cx:layoutPr>
        </cx:series>
        <cx:series layoutId="boxWhisker" uniqueId="{BDFB40D3-34BB-4D80-AC36-6862A817C13C}">
          <cx:tx>
            <cx:txData>
              <cx:f>'237NpTau'!$AT$2327</cx:f>
              <cx:v>High</cx:v>
            </cx:txData>
          </cx:tx>
          <cx:spPr>
            <a:solidFill>
              <a:srgbClr val="0099FF">
                <a:alpha val="40000"/>
              </a:srgbClr>
            </a:solidFill>
            <a:ln>
              <a:solidFill>
                <a:srgbClr val="0099FF"/>
              </a:solidFill>
            </a:ln>
          </cx:spPr>
          <cx:dataLabels pos="r">
            <cx:numFmt formatCode="0.0" sourceLinked="0"/>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visibility seriesName="0" categoryName="0" value="1"/>
            <cx:separator>, </cx:separator>
          </cx:dataLabels>
          <cx:dataId val="2"/>
          <cx:layoutPr>
            <cx:visibility meanLine="0" meanMarker="1" nonoutliers="0" outliers="1"/>
            <cx:statistics quartileMethod="inclusive"/>
          </cx:layoutPr>
        </cx:series>
      </cx:plotAreaRegion>
      <cx:axis id="0" hidden="1">
        <cx:catScaling gapWidth="0.200000003"/>
        <cx:tickLabels/>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axis>
      <cx:axis id="1">
        <cx:valScaling min="66"/>
        <cx:title>
          <cx:tx>
            <cx:txData>
              <cx:v>(ns)</cx:v>
            </cx:txData>
          </cx:tx>
          <cx:txPr>
            <a:bodyPr spcFirstLastPara="1" vertOverflow="ellipsis" horzOverflow="overflow" wrap="square" lIns="0" tIns="0" rIns="0" bIns="0" anchor="ctr" anchorCtr="1"/>
            <a:lstStyle/>
            <a:p>
              <a:pPr algn="ctr" rtl="0">
                <a:defRPr sz="1400">
                  <a:latin typeface="Cambria" panose="02040503050406030204" pitchFamily="18" charset="0"/>
                  <a:ea typeface="Cambria" panose="02040503050406030204" pitchFamily="18" charset="0"/>
                  <a:cs typeface="Cambria" panose="02040503050406030204" pitchFamily="18" charset="0"/>
                </a:defRPr>
              </a:pPr>
              <a:r>
                <a:rPr lang="en-US" sz="1400" b="0" i="0" u="none" strike="noStrike" baseline="0">
                  <a:solidFill>
                    <a:sysClr val="windowText" lastClr="000000">
                      <a:lumMod val="65000"/>
                      <a:lumOff val="35000"/>
                    </a:sysClr>
                  </a:solidFill>
                  <a:latin typeface="Cambria" panose="02040503050406030204" pitchFamily="18" charset="0"/>
                  <a:ea typeface="Cambria" panose="02040503050406030204" pitchFamily="18" charset="0"/>
                </a:rPr>
                <a:t>(ns)</a:t>
              </a:r>
            </a:p>
          </cx:txPr>
        </cx:title>
        <cx:majorGridlines/>
        <cx:tickLabels/>
        <cx:numFmt formatCode="0.0" sourceLinked="0"/>
        <cx:txPr>
          <a:bodyPr vertOverflow="overflow" horzOverflow="overflow" wrap="square" lIns="0" tIns="0" rIns="0" bIns="0"/>
          <a:lstStyle/>
          <a:p>
            <a:pPr algn="ctr" rtl="0">
              <a:defRPr sz="14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400">
              <a:solidFill>
                <a:schemeClr val="tx1"/>
              </a:solidFill>
              <a:latin typeface="Cambria" panose="02040503050406030204" pitchFamily="18" charset="0"/>
              <a:ea typeface="Cambria" panose="02040503050406030204" pitchFamily="18" charset="0"/>
            </a:endParaRPr>
          </a:p>
        </cx:txPr>
      </cx:axis>
    </cx:plotArea>
    <cx:legend pos="t" align="ctr" overlay="0">
      <cx:txPr>
        <a:bodyPr vertOverflow="overflow" horzOverflow="overflow" wrap="square" lIns="0" tIns="0" rIns="0" bIns="0"/>
        <a:lstStyle/>
        <a:p>
          <a:pPr algn="ctr" rtl="0">
            <a:defRPr sz="14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400">
            <a:solidFill>
              <a:schemeClr val="tx1"/>
            </a:solidFill>
            <a:latin typeface="Cambria" panose="02040503050406030204" pitchFamily="18" charset="0"/>
            <a:ea typeface="Cambria" panose="02040503050406030204" pitchFamily="18" charset="0"/>
          </a:endParaRPr>
        </a:p>
      </cx:txPr>
    </cx:legend>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'237NpTau'!$AR$2247:$AR$2306</cx:f>
        <cx:lvl ptCount="60" formatCode="General">
          <cx:pt idx="0">67.615799999999993</cx:pt>
          <cx:pt idx="1">67.622299999999996</cx:pt>
          <cx:pt idx="2">67.666499999999999</cx:pt>
          <cx:pt idx="3">67.659499999999994</cx:pt>
          <cx:pt idx="4">67.555899999999994</cx:pt>
          <cx:pt idx="5">67.570899999999995</cx:pt>
          <cx:pt idx="6">67.652799999999999</cx:pt>
          <cx:pt idx="7">67.6417</cx:pt>
          <cx:pt idx="8">67.626300000000001</cx:pt>
          <cx:pt idx="9">67.625799999999998</cx:pt>
          <cx:pt idx="10">67.743700000000004</cx:pt>
          <cx:pt idx="11">67.739099999999993</cx:pt>
          <cx:pt idx="12">67.065799999999996</cx:pt>
          <cx:pt idx="13">67.128</cx:pt>
          <cx:pt idx="14">67.316000000000003</cx:pt>
          <cx:pt idx="15">67.291700000000006</cx:pt>
          <cx:pt idx="16">68.253600000000006</cx:pt>
          <cx:pt idx="17">68.2166</cx:pt>
          <cx:pt idx="18">68.472399999999993</cx:pt>
          <cx:pt idx="19">68.383399999999995</cx:pt>
          <cx:pt idx="20">67.904499999999999</cx:pt>
          <cx:pt idx="21">67.897099999999995</cx:pt>
          <cx:pt idx="22">67.942899999999995</cx:pt>
          <cx:pt idx="23">67.931200000000004</cx:pt>
          <cx:pt idx="24">67.918999999999997</cx:pt>
          <cx:pt idx="25">67.902299999999997</cx:pt>
          <cx:pt idx="26">67.972300000000004</cx:pt>
          <cx:pt idx="27">67.9375</cx:pt>
          <cx:pt idx="28">67.974999999999994</cx:pt>
          <cx:pt idx="29">67.955299999999994</cx:pt>
          <cx:pt idx="30">68.041799999999995</cx:pt>
          <cx:pt idx="31">68.012200000000007</cx:pt>
          <cx:pt idx="32">67.581199999999995</cx:pt>
          <cx:pt idx="33">67.558800000000005</cx:pt>
          <cx:pt idx="34">67.742599999999996</cx:pt>
          <cx:pt idx="35">67.652600000000007</cx:pt>
          <cx:pt idx="36">68.409099999999995</cx:pt>
          <cx:pt idx="37">68.299000000000007</cx:pt>
          <cx:pt idx="38">68.577299999999994</cx:pt>
          <cx:pt idx="39">68.429900000000004</cx:pt>
          <cx:pt idx="40">67.892099999999999</cx:pt>
          <cx:pt idx="41">67.883700000000005</cx:pt>
          <cx:pt idx="42">67.931799999999996</cx:pt>
          <cx:pt idx="43">67.935699999999997</cx:pt>
          <cx:pt idx="44">67.8626</cx:pt>
          <cx:pt idx="45">67.844700000000003</cx:pt>
          <cx:pt idx="46">67.911299999999997</cx:pt>
          <cx:pt idx="47">67.929900000000004</cx:pt>
          <cx:pt idx="48">67.944599999999994</cx:pt>
          <cx:pt idx="49">67.930099999999996</cx:pt>
          <cx:pt idx="50">68.031999999999996</cx:pt>
          <cx:pt idx="51">68.034300000000002</cx:pt>
          <cx:pt idx="52">67.630899999999997</cx:pt>
          <cx:pt idx="53">67.588099999999997</cx:pt>
          <cx:pt idx="54">67.778700000000001</cx:pt>
          <cx:pt idx="55">67.757400000000004</cx:pt>
          <cx:pt idx="56">68.227099999999993</cx:pt>
          <cx:pt idx="57">68.111000000000004</cx:pt>
          <cx:pt idx="58">68.407399999999996</cx:pt>
          <cx:pt idx="59">68.349299999999999</cx:pt>
        </cx:lvl>
      </cx:numDim>
    </cx:data>
    <cx:data id="1">
      <cx:numDim type="val">
        <cx:f>'237NpTau'!$AS$2247:$AS$2306</cx:f>
        <cx:lvl ptCount="60" formatCode="General">
          <cx:pt idx="0">67.819400000000002</cx:pt>
          <cx:pt idx="1">67.828199999999995</cx:pt>
          <cx:pt idx="2">67.869</cx:pt>
          <cx:pt idx="3">67.859099999999998</cx:pt>
          <cx:pt idx="4">67.857100000000003</cx:pt>
          <cx:pt idx="5">67.8536</cx:pt>
          <cx:pt idx="6">67.933300000000003</cx:pt>
          <cx:pt idx="7">67.922600000000003</cx:pt>
          <cx:pt idx="8">68.044700000000006</cx:pt>
          <cx:pt idx="9">68.031800000000004</cx:pt>
          <cx:pt idx="10">68.148600000000002</cx:pt>
          <cx:pt idx="11">68.132000000000005</cx:pt>
          <cx:pt idx="12">67.670599999999993</cx:pt>
          <cx:pt idx="13">67.708200000000005</cx:pt>
          <cx:pt idx="14">67.8857</cx:pt>
          <cx:pt idx="15">67.863200000000006</cx:pt>
          <cx:pt idx="16">69.202699999999993</cx:pt>
          <cx:pt idx="17">69.080399999999997</cx:pt>
          <cx:pt idx="18">69.316800000000001</cx:pt>
          <cx:pt idx="19">69.204899999999995</cx:pt>
          <cx:pt idx="20">68.087800000000001</cx:pt>
          <cx:pt idx="21">68.075699999999998</cx:pt>
          <cx:pt idx="22">68.118399999999994</cx:pt>
          <cx:pt idx="23">68.109700000000004</cx:pt>
          <cx:pt idx="24">68.173299999999998</cx:pt>
          <cx:pt idx="25">68.152199999999993</cx:pt>
          <cx:pt idx="26">68.221599999999995</cx:pt>
          <cx:pt idx="27">68.180499999999995</cx:pt>
          <cx:pt idx="28">68.341800000000006</cx:pt>
          <cx:pt idx="29">68.310699999999997</cx:pt>
          <cx:pt idx="30">68.400499999999994</cx:pt>
          <cx:pt idx="31">68.365700000000004</cx:pt>
          <cx:pt idx="32">68.129800000000003</cx:pt>
          <cx:pt idx="33">68.082099999999997</cx:pt>
          <cx:pt idx="34">68.242099999999994</cx:pt>
          <cx:pt idx="35">68.156800000000004</cx:pt>
          <cx:pt idx="36">69.225200000000001</cx:pt>
          <cx:pt idx="37">69.063199999999995</cx:pt>
          <cx:pt idx="38">69.304599999999994</cx:pt>
          <cx:pt idx="39">69.153099999999995</cx:pt>
          <cx:pt idx="40">68.070700000000002</cx:pt>
          <cx:pt idx="41">68.057199999999995</cx:pt>
          <cx:pt idx="42">68.106399999999994</cx:pt>
          <cx:pt idx="43">68.105800000000002</cx:pt>
          <cx:pt idx="44">68.109300000000005</cx:pt>
          <cx:pt idx="45">68.092799999999997</cx:pt>
          <cx:pt idx="46">68.155799999999999</cx:pt>
          <cx:pt idx="47">68.164299999999997</cx:pt>
          <cx:pt idx="48">68.310900000000004</cx:pt>
          <cx:pt idx="49">68.277600000000007</cx:pt>
          <cx:pt idx="50">68.376099999999994</cx:pt>
          <cx:pt idx="51">68.372399999999999</cx:pt>
          <cx:pt idx="52">68.169799999999995</cx:pt>
          <cx:pt idx="53">68.088399999999993</cx:pt>
          <cx:pt idx="54">68.270899999999997</cx:pt>
          <cx:pt idx="55">68.234200000000001</cx:pt>
          <cx:pt idx="56">68.996799999999993</cx:pt>
          <cx:pt idx="57">68.840999999999994</cx:pt>
          <cx:pt idx="58">69.1023</cx:pt>
          <cx:pt idx="59">69.037499999999994</cx:pt>
        </cx:lvl>
      </cx:numDim>
    </cx:data>
    <cx:data id="2">
      <cx:numDim type="val">
        <cx:f>'237NpTau'!$AT$2247:$AT$2306</cx:f>
        <cx:lvl ptCount="60" formatCode="General">
          <cx:pt idx="0">68.028300000000002</cx:pt>
          <cx:pt idx="1">68.031800000000004</cx:pt>
          <cx:pt idx="2">68.071299999999994</cx:pt>
          <cx:pt idx="3">68.0565</cx:pt>
          <cx:pt idx="4">68.160300000000007</cx:pt>
          <cx:pt idx="5">68.136300000000006</cx:pt>
          <cx:pt idx="6">68.217699999999994</cx:pt>
          <cx:pt idx="7">68.204400000000007</cx:pt>
          <cx:pt idx="8">68.471699999999998</cx:pt>
          <cx:pt idx="9">68.438199999999995</cx:pt>
          <cx:pt idx="10">68.555899999999994</cx:pt>
          <cx:pt idx="11">68.526499999999999</cx:pt>
          <cx:pt idx="12">68.285899999999998</cx:pt>
          <cx:pt idx="13">68.285399999999996</cx:pt>
          <cx:pt idx="14">68.461200000000005</cx:pt>
          <cx:pt idx="15">68.422899999999998</cx:pt>
          <cx:pt idx="16">70.179699999999997</cx:pt>
          <cx:pt idx="17">69.981700000000004</cx:pt>
          <cx:pt idx="18">70.167299999999997</cx:pt>
          <cx:pt idx="19">70.036900000000003</cx:pt>
          <cx:pt idx="20">68.273200000000003</cx:pt>
          <cx:pt idx="21">68.252300000000005</cx:pt>
          <cx:pt idx="22">68.297799999999995</cx:pt>
          <cx:pt idx="23">68.286500000000004</cx:pt>
          <cx:pt idx="24">68.431200000000004</cx:pt>
          <cx:pt idx="25">68.409199999999998</cx:pt>
          <cx:pt idx="26">68.473100000000002</cx:pt>
          <cx:pt idx="27">68.429000000000002</cx:pt>
          <cx:pt idx="28">68.712999999999994</cx:pt>
          <cx:pt idx="29">68.671499999999995</cx:pt>
          <cx:pt idx="30">68.767200000000003</cx:pt>
          <cx:pt idx="31">68.710999999999999</cx:pt>
          <cx:pt idx="32">68.677199999999999</cx:pt>
          <cx:pt idx="33">68.5989</cx:pt>
          <cx:pt idx="34">68.757400000000004</cx:pt>
          <cx:pt idx="35">68.665099999999995</cx:pt>
          <cx:pt idx="36">70.044499999999999</cx:pt>
          <cx:pt idx="37">69.8352</cx:pt>
          <cx:pt idx="38">70.033500000000004</cx:pt>
          <cx:pt idx="39">69.869799999999998</cx:pt>
          <cx:pt idx="40">68.252799999999993</cx:pt>
          <cx:pt idx="41">68.230099999999993</cx:pt>
          <cx:pt idx="42">68.282399999999996</cx:pt>
          <cx:pt idx="43">68.278999999999996</cx:pt>
          <cx:pt idx="44">68.358500000000006</cx:pt>
          <cx:pt idx="45">68.338200000000001</cx:pt>
          <cx:pt idx="46">68.403899999999993</cx:pt>
          <cx:pt idx="47">68.398300000000006</cx:pt>
          <cx:pt idx="48">68.668999999999997</cx:pt>
          <cx:pt idx="49">68.624399999999994</cx:pt>
          <cx:pt idx="50">68.717699999999994</cx:pt>
          <cx:pt idx="51">68.708399999999997</cx:pt>
          <cx:pt idx="52">68.699700000000007</cx:pt>
          <cx:pt idx="53">68.591300000000004</cx:pt>
          <cx:pt idx="54">68.771500000000003</cx:pt>
          <cx:pt idx="55">68.707099999999997</cx:pt>
          <cx:pt idx="56">69.790599999999998</cx:pt>
          <cx:pt idx="57">69.582400000000007</cx:pt>
          <cx:pt idx="58">69.803399999999996</cx:pt>
          <cx:pt idx="59">69.734300000000005</cx:pt>
        </cx:lvl>
      </cx:numDim>
    </cx:data>
  </cx:chartData>
  <cx:chart>
    <cx:plotArea>
      <cx:plotAreaRegion>
        <cx:series layoutId="boxWhisker" uniqueId="{5711674C-E325-45C4-9DEB-E3EBEB19DD88}">
          <cx:tx>
            <cx:txData>
              <cx:f>'237NpTau'!$AR$2327</cx:f>
              <cx:v>Low</cx:v>
            </cx:txData>
          </cx:tx>
          <cx:spPr>
            <a:solidFill>
              <a:srgbClr val="66FF66">
                <a:alpha val="40000"/>
              </a:srgbClr>
            </a:solidFill>
            <a:ln>
              <a:solidFill>
                <a:srgbClr val="00B050"/>
              </a:solidFill>
            </a:ln>
          </cx:spPr>
          <cx:dataLabels>
            <cx:numFmt formatCode="0.0" sourceLinked="0"/>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visibility seriesName="0" categoryName="0" value="1"/>
            <cx:separator>, </cx:separator>
          </cx:dataLabels>
          <cx:dataId val="0"/>
          <cx:layoutPr>
            <cx:visibility meanLine="0" meanMarker="1" nonoutliers="0" outliers="1"/>
            <cx:statistics quartileMethod="exclusive"/>
          </cx:layoutPr>
        </cx:series>
        <cx:series layoutId="boxWhisker" uniqueId="{A1F668B9-AEC6-434A-B8D8-449D602E497A}">
          <cx:tx>
            <cx:txData>
              <cx:f>'237NpTau'!$AS$2327</cx:f>
              <cx:v>Central</cx:v>
            </cx:txData>
          </cx:tx>
          <cx:spPr>
            <a:solidFill>
              <a:srgbClr val="FF7C80">
                <a:alpha val="40000"/>
              </a:srgbClr>
            </a:solidFill>
            <a:ln>
              <a:solidFill>
                <a:srgbClr val="FF0000"/>
              </a:solidFill>
            </a:ln>
          </cx:spPr>
          <cx:dataLabels>
            <cx:numFmt formatCode="0.0" sourceLinked="0"/>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visibility seriesName="0" categoryName="0" value="1"/>
            <cx:separator>, </cx:separator>
          </cx:dataLabels>
          <cx:dataId val="1"/>
          <cx:layoutPr>
            <cx:visibility meanLine="0" meanMarker="1" nonoutliers="0" outliers="1"/>
            <cx:statistics quartileMethod="exclusive"/>
          </cx:layoutPr>
        </cx:series>
        <cx:series layoutId="boxWhisker" uniqueId="{BDFB40D3-34BB-4D80-AC36-6862A817C13C}">
          <cx:tx>
            <cx:txData>
              <cx:f>'237NpTau'!$AT$2327</cx:f>
              <cx:v>High</cx:v>
            </cx:txData>
          </cx:tx>
          <cx:spPr>
            <a:solidFill>
              <a:srgbClr val="0099FF">
                <a:alpha val="40000"/>
              </a:srgbClr>
            </a:solidFill>
            <a:ln>
              <a:solidFill>
                <a:srgbClr val="0099FF"/>
              </a:solidFill>
            </a:ln>
          </cx:spPr>
          <cx:dataLabels pos="r">
            <cx:numFmt formatCode="0.0" sourceLinked="0"/>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visibility seriesName="0" categoryName="0" value="1"/>
            <cx:separator>, </cx:separator>
          </cx:dataLabels>
          <cx:dataId val="2"/>
          <cx:layoutPr>
            <cx:visibility meanLine="0" meanMarker="1" nonoutliers="0" outliers="1"/>
            <cx:statistics quartileMethod="inclusive"/>
          </cx:layoutPr>
        </cx:series>
      </cx:plotAreaRegion>
      <cx:axis id="0" hidden="1">
        <cx:catScaling gapWidth="0.200000003"/>
        <cx:tickLabels/>
        <cx:txPr>
          <a:bodyPr vertOverflow="overflow" horzOverflow="overflow" wrap="square" lIns="0" tIns="0" rIns="0" bIns="0"/>
          <a:lstStyle/>
          <a:p>
            <a:pPr algn="ctr" rtl="0">
              <a:defRPr sz="12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200">
              <a:solidFill>
                <a:schemeClr val="tx1"/>
              </a:solidFill>
              <a:latin typeface="Cambria" panose="02040503050406030204" pitchFamily="18" charset="0"/>
              <a:ea typeface="Cambria" panose="02040503050406030204" pitchFamily="18" charset="0"/>
            </a:endParaRPr>
          </a:p>
        </cx:txPr>
      </cx:axis>
      <cx:axis id="1">
        <cx:valScaling max="69" min="66"/>
        <cx:title>
          <cx:tx>
            <cx:txData>
              <cx:v>(ns)</cx:v>
            </cx:txData>
          </cx:tx>
          <cx:txPr>
            <a:bodyPr spcFirstLastPara="1" vertOverflow="ellipsis" horzOverflow="overflow" wrap="square" lIns="0" tIns="0" rIns="0" bIns="0" anchor="ctr" anchorCtr="1"/>
            <a:lstStyle/>
            <a:p>
              <a:pPr algn="ctr" rtl="0">
                <a:defRPr sz="1400">
                  <a:latin typeface="Cambria" panose="02040503050406030204" pitchFamily="18" charset="0"/>
                  <a:ea typeface="Cambria" panose="02040503050406030204" pitchFamily="18" charset="0"/>
                  <a:cs typeface="Cambria" panose="02040503050406030204" pitchFamily="18" charset="0"/>
                </a:defRPr>
              </a:pPr>
              <a:r>
                <a:rPr lang="en-US" sz="1400" b="0" i="0" u="none" strike="noStrike" baseline="0">
                  <a:solidFill>
                    <a:sysClr val="windowText" lastClr="000000">
                      <a:lumMod val="65000"/>
                      <a:lumOff val="35000"/>
                    </a:sysClr>
                  </a:solidFill>
                  <a:latin typeface="Cambria" panose="02040503050406030204" pitchFamily="18" charset="0"/>
                  <a:ea typeface="Cambria" panose="02040503050406030204" pitchFamily="18" charset="0"/>
                </a:rPr>
                <a:t>(ns)</a:t>
              </a:r>
            </a:p>
          </cx:txPr>
        </cx:title>
        <cx:majorGridlines/>
        <cx:tickLabels/>
        <cx:numFmt formatCode="0.0" sourceLinked="0"/>
        <cx:txPr>
          <a:bodyPr vertOverflow="overflow" horzOverflow="overflow" wrap="square" lIns="0" tIns="0" rIns="0" bIns="0"/>
          <a:lstStyle/>
          <a:p>
            <a:pPr algn="ctr" rtl="0">
              <a:defRPr sz="14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400">
              <a:solidFill>
                <a:schemeClr val="tx1"/>
              </a:solidFill>
              <a:latin typeface="Cambria" panose="02040503050406030204" pitchFamily="18" charset="0"/>
              <a:ea typeface="Cambria" panose="02040503050406030204" pitchFamily="18" charset="0"/>
            </a:endParaRPr>
          </a:p>
        </cx:txPr>
      </cx:axis>
    </cx:plotArea>
    <cx:legend pos="t" align="ctr" overlay="0">
      <cx:txPr>
        <a:bodyPr vertOverflow="overflow" horzOverflow="overflow" wrap="square" lIns="0" tIns="0" rIns="0" bIns="0"/>
        <a:lstStyle/>
        <a:p>
          <a:pPr algn="ctr" rtl="0">
            <a:defRPr sz="1400" b="0" i="0">
              <a:solidFill>
                <a:schemeClr val="tx1"/>
              </a:solidFill>
              <a:latin typeface="Cambria" panose="02040503050406030204" pitchFamily="18" charset="0"/>
              <a:ea typeface="Cambria" panose="02040503050406030204" pitchFamily="18" charset="0"/>
              <a:cs typeface="Cambria" panose="02040503050406030204" pitchFamily="18" charset="0"/>
            </a:defRPr>
          </a:pPr>
          <a:endParaRPr lang="en-US" sz="1400">
            <a:solidFill>
              <a:schemeClr val="tx1"/>
            </a:solidFill>
            <a:latin typeface="Cambria" panose="02040503050406030204" pitchFamily="18" charset="0"/>
            <a:ea typeface="Cambria" panose="02040503050406030204" pitchFamily="18" charset="0"/>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19314-55C3-4801-BFDE-DD087D70BA90}" type="datetimeFigureOut">
              <a:rPr lang="en-US" smtClean="0"/>
              <a:t>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8D140-FC9E-48BF-8088-744EBFCB091F}" type="slidenum">
              <a:rPr lang="en-US" smtClean="0"/>
              <a:t>‹#›</a:t>
            </a:fld>
            <a:endParaRPr lang="en-US"/>
          </a:p>
        </p:txBody>
      </p:sp>
    </p:spTree>
    <p:extLst>
      <p:ext uri="{BB962C8B-B14F-4D97-AF65-F5344CB8AC3E}">
        <p14:creationId xmlns:p14="http://schemas.microsoft.com/office/powerpoint/2010/main" val="322347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::Open("run0045-00_LEGe_MSD_XtRa_241Am_3mmcollimator_152Eu_120min_window1.5us_cal.root");</a:t>
            </a:r>
          </a:p>
          <a:p>
            <a:r>
              <a:rPr lang="en-US" i="1" dirty="0"/>
              <a:t>Run0045 is not </a:t>
            </a:r>
            <a:r>
              <a:rPr lang="en-US" altLang="zh-CN" i="1" dirty="0"/>
              <a:t>optimized. Use run0046 instead.</a:t>
            </a:r>
            <a:endParaRPr lang="en-US" i="1"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ctimestamps</a:t>
            </a:r>
            <a:r>
              <a:rPr lang="en-US" dirty="0"/>
              <a:t>", "</a:t>
            </a:r>
            <a:r>
              <a:rPr lang="en-US" dirty="0" err="1"/>
              <a:t>ctimestamps</a:t>
            </a:r>
            <a:r>
              <a:rPr lang="en-US" dirty="0"/>
              <a:t>", 1400, 540);//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(0.025);</a:t>
            </a:r>
          </a:p>
          <a:p>
            <a:r>
              <a:rPr lang="en-US" dirty="0" err="1"/>
              <a:t>canvaspeak</a:t>
            </a:r>
            <a:r>
              <a:rPr lang="en-US" dirty="0"/>
              <a:t>-&gt;</a:t>
            </a:r>
            <a:r>
              <a:rPr lang="en-US" dirty="0" err="1"/>
              <a:t>SetRightMargin</a:t>
            </a:r>
            <a:r>
              <a:rPr lang="en-US" dirty="0"/>
              <a:t>(0.02);</a:t>
            </a:r>
          </a:p>
          <a:p>
            <a:r>
              <a:rPr lang="en-US" dirty="0" err="1"/>
              <a:t>canvaspeak</a:t>
            </a:r>
            <a:r>
              <a:rPr lang="en-US" dirty="0"/>
              <a:t>-&gt;</a:t>
            </a:r>
            <a:r>
              <a:rPr lang="en-US" dirty="0" err="1"/>
              <a:t>SetLeftMargin</a:t>
            </a:r>
            <a:r>
              <a:rPr lang="en-US" dirty="0"/>
              <a:t>(0.08);</a:t>
            </a:r>
          </a:p>
          <a:p>
            <a:r>
              <a:rPr lang="en-US" dirty="0" err="1"/>
              <a:t>canvaspeak</a:t>
            </a:r>
            <a:r>
              <a:rPr lang="en-US" dirty="0"/>
              <a:t>-&gt;</a:t>
            </a:r>
            <a:r>
              <a:rPr lang="en-US" dirty="0" err="1"/>
              <a:t>SetBottomMargin</a:t>
            </a:r>
            <a:r>
              <a:rPr lang="en-US" dirty="0"/>
              <a:t>(0.13);</a:t>
            </a:r>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endParaRPr lang="en-US" dirty="0"/>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SetLineColor</a:t>
            </a:r>
            <a:r>
              <a:rPr lang="en-US" dirty="0"/>
              <a:t>(8);</a:t>
            </a:r>
          </a:p>
          <a:p>
            <a:r>
              <a:rPr lang="en-US" dirty="0"/>
              <a:t>//</a:t>
            </a:r>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(0.05);</a:t>
            </a:r>
          </a:p>
          <a:p>
            <a:r>
              <a:rPr lang="en-US" dirty="0" err="1"/>
              <a:t>htimestamps</a:t>
            </a:r>
            <a:r>
              <a:rPr lang="en-US" dirty="0"/>
              <a:t>-&gt;</a:t>
            </a:r>
            <a:r>
              <a:rPr lang="en-US" dirty="0" err="1"/>
              <a:t>GetYaxis</a:t>
            </a:r>
            <a:r>
              <a:rPr lang="en-US" dirty="0"/>
              <a:t>()-&gt;</a:t>
            </a:r>
            <a:r>
              <a:rPr lang="en-US" dirty="0" err="1"/>
              <a:t>SetLabelSize</a:t>
            </a:r>
            <a:r>
              <a:rPr lang="en-US" dirty="0"/>
              <a:t>(0.05);</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(1.0);</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(0.66);</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(0.06);</a:t>
            </a:r>
          </a:p>
          <a:p>
            <a:r>
              <a:rPr lang="en-US" dirty="0" err="1"/>
              <a:t>htimestamps</a:t>
            </a:r>
            <a:r>
              <a:rPr lang="en-US" dirty="0"/>
              <a:t>-&gt;</a:t>
            </a:r>
            <a:r>
              <a:rPr lang="en-US" dirty="0" err="1"/>
              <a:t>GetYaxis</a:t>
            </a:r>
            <a:r>
              <a:rPr lang="en-US" dirty="0"/>
              <a:t>()-&gt;</a:t>
            </a:r>
            <a:r>
              <a:rPr lang="en-US" dirty="0" err="1"/>
              <a:t>SetTitleSize</a:t>
            </a:r>
            <a:r>
              <a:rPr lang="en-US" dirty="0"/>
              <a:t>(0.06);</a:t>
            </a:r>
          </a:p>
          <a:p>
            <a:r>
              <a:rPr lang="en-US" dirty="0" err="1"/>
              <a:t>htimestamps</a:t>
            </a:r>
            <a:r>
              <a:rPr lang="en-US" dirty="0"/>
              <a:t>-&gt;</a:t>
            </a:r>
            <a:r>
              <a:rPr lang="en-US" dirty="0" err="1"/>
              <a:t>GetXaxis</a:t>
            </a:r>
            <a:r>
              <a:rPr lang="en-US" dirty="0"/>
              <a:t>()-&gt;</a:t>
            </a:r>
            <a:r>
              <a:rPr lang="en-US" dirty="0" err="1"/>
              <a:t>SetRangeUser</a:t>
            </a:r>
            <a:r>
              <a:rPr lang="en-US" dirty="0"/>
              <a:t>(-1500,1500);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(1,5500);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(8);</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&lt;400&amp;&amp;msd26_e&gt;10&amp;&amp;msd26_e&lt;6000");</a:t>
            </a:r>
          </a:p>
          <a:p>
            <a:endParaRPr lang="en-US" dirty="0"/>
          </a:p>
          <a:p>
            <a:r>
              <a:rPr lang="en-US" dirty="0"/>
              <a:t>//tree-&gt;Draw("msd26_t-lege_t","lege_e&gt;58&amp;&amp;</a:t>
            </a:r>
            <a:r>
              <a:rPr lang="en-US" dirty="0" err="1"/>
              <a:t>lege_e</a:t>
            </a:r>
            <a:r>
              <a:rPr lang="en-US" dirty="0"/>
              <a:t>&lt;61&amp;&amp;msd26_e&gt;5300&amp;&amp;msd26_e&lt;5600","same");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tree-&gt;Draw("msd12_t-lege_t","lege_e&gt;5&amp;&amp;</a:t>
            </a:r>
            <a:r>
              <a:rPr lang="en-US" dirty="0" err="1"/>
              <a:t>lege_e</a:t>
            </a:r>
            <a:r>
              <a:rPr lang="en-US" dirty="0"/>
              <a:t>&lt;400&amp;&amp;msd12_e&gt;100&amp;&amp;msd12_e&lt;10000","same");</a:t>
            </a:r>
          </a:p>
          <a:p>
            <a:endParaRPr lang="en-US" dirty="0"/>
          </a:p>
          <a:p>
            <a:r>
              <a:rPr lang="en-US" dirty="0"/>
              <a:t>tree-&gt;</a:t>
            </a:r>
            <a:r>
              <a:rPr lang="en-US" dirty="0" err="1"/>
              <a:t>SetLineColor</a:t>
            </a:r>
            <a:r>
              <a:rPr lang="en-US" dirty="0"/>
              <a:t>(2);</a:t>
            </a:r>
          </a:p>
          <a:p>
            <a:r>
              <a:rPr lang="en-US" dirty="0"/>
              <a:t>tree-&gt;Draw("north_t-lege_t","</a:t>
            </a:r>
            <a:r>
              <a:rPr lang="en-US" dirty="0" err="1"/>
              <a:t>lege_e</a:t>
            </a:r>
            <a:r>
              <a:rPr lang="en-US" dirty="0"/>
              <a:t>&gt;5&amp;&amp;</a:t>
            </a:r>
            <a:r>
              <a:rPr lang="en-US" dirty="0" err="1"/>
              <a:t>lege_e</a:t>
            </a:r>
            <a:r>
              <a:rPr lang="en-US" dirty="0"/>
              <a:t>&lt;400&amp;&amp;</a:t>
            </a:r>
            <a:r>
              <a:rPr lang="en-US" dirty="0" err="1"/>
              <a:t>north_e</a:t>
            </a:r>
            <a:r>
              <a:rPr lang="en-US" dirty="0"/>
              <a:t>&gt;20&amp;&amp;</a:t>
            </a:r>
            <a:r>
              <a:rPr lang="en-US" dirty="0" err="1"/>
              <a:t>north_e</a:t>
            </a:r>
            <a:r>
              <a:rPr lang="en-US" dirty="0"/>
              <a:t>&lt;2100","same");</a:t>
            </a:r>
          </a:p>
          <a:p>
            <a:endParaRPr lang="en-US" dirty="0"/>
          </a:p>
          <a:p>
            <a:r>
              <a:rPr lang="en-US" dirty="0"/>
              <a:t>tree-&gt;</a:t>
            </a:r>
            <a:r>
              <a:rPr lang="en-US" dirty="0" err="1"/>
              <a:t>SetLineColor</a:t>
            </a:r>
            <a:r>
              <a:rPr lang="en-US" dirty="0"/>
              <a:t>(4);</a:t>
            </a:r>
          </a:p>
          <a:p>
            <a:r>
              <a:rPr lang="en-US" dirty="0"/>
              <a:t>tree-&gt;Draw("south_t-lege_t","</a:t>
            </a:r>
            <a:r>
              <a:rPr lang="en-US" dirty="0" err="1"/>
              <a:t>lege_e</a:t>
            </a:r>
            <a:r>
              <a:rPr lang="en-US" dirty="0"/>
              <a:t>&gt;5&amp;&amp;</a:t>
            </a:r>
            <a:r>
              <a:rPr lang="en-US" dirty="0" err="1"/>
              <a:t>lege_e</a:t>
            </a:r>
            <a:r>
              <a:rPr lang="en-US" dirty="0"/>
              <a:t>&lt;400&amp;&amp;</a:t>
            </a:r>
            <a:r>
              <a:rPr lang="en-US" dirty="0" err="1"/>
              <a:t>south_e</a:t>
            </a:r>
            <a:r>
              <a:rPr lang="en-US" dirty="0"/>
              <a:t>&gt;20&amp;&amp;</a:t>
            </a:r>
            <a:r>
              <a:rPr lang="en-US" dirty="0" err="1"/>
              <a:t>south_e</a:t>
            </a:r>
            <a:r>
              <a:rPr lang="en-US" dirty="0"/>
              <a:t>&lt;2100","same");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(1);</a:t>
            </a:r>
          </a:p>
          <a:p>
            <a:r>
              <a:rPr lang="en-US" dirty="0"/>
              <a:t>tree-&gt;Draw("lege_t_low-lege_t","</a:t>
            </a:r>
            <a:r>
              <a:rPr lang="en-US" dirty="0" err="1"/>
              <a:t>lege_e</a:t>
            </a:r>
            <a:r>
              <a:rPr lang="en-US" dirty="0"/>
              <a:t>&gt;5&amp;&amp;</a:t>
            </a:r>
            <a:r>
              <a:rPr lang="en-US" dirty="0" err="1"/>
              <a:t>lege_e</a:t>
            </a:r>
            <a:r>
              <a:rPr lang="en-US" dirty="0"/>
              <a:t>&lt;400","same");</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a:t>
            </a:fld>
            <a:endParaRPr lang="zh-CN" altLang="en-US"/>
          </a:p>
        </p:txBody>
      </p:sp>
    </p:spTree>
    <p:extLst>
      <p:ext uri="{BB962C8B-B14F-4D97-AF65-F5344CB8AC3E}">
        <p14:creationId xmlns:p14="http://schemas.microsoft.com/office/powerpoint/2010/main" val="1502764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::Open("F:/e21010/pxct/run0067_LEGe_MSD_XtRa_241Am_inChamber_2mmcollimator_152Eu_outChamber_triggerfilter_adjusting_55min_cal.root");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(-1400,1000);</a:t>
            </a:r>
          </a:p>
          <a:p>
            <a:r>
              <a:rPr lang="en-US" dirty="0" err="1"/>
              <a:t>htimestamps</a:t>
            </a:r>
            <a:r>
              <a:rPr lang="en-US" dirty="0"/>
              <a:t>-&gt;</a:t>
            </a:r>
            <a:r>
              <a:rPr lang="en-US" dirty="0" err="1"/>
              <a:t>GetYaxis</a:t>
            </a:r>
            <a:r>
              <a:rPr lang="en-US" dirty="0"/>
              <a:t>()-&gt;</a:t>
            </a:r>
            <a:r>
              <a:rPr lang="en-US" dirty="0" err="1"/>
              <a:t>SetRangeUser</a:t>
            </a:r>
            <a:r>
              <a:rPr lang="en-US" dirty="0"/>
              <a:t>(0,55);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&lt;400&amp;&amp;msd26_e&gt;100&amp;&amp;msd26_e&lt;6000");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t>
            </a:r>
            <a:r>
              <a:rPr lang="en-US" altLang="zh-CN" dirty="0" err="1"/>
              <a:t>Style</a:t>
            </a:r>
            <a:r>
              <a:rPr lang="en-US" dirty="0"/>
              <a:t>-&gt;</a:t>
            </a:r>
            <a:r>
              <a:rPr lang="en-US" dirty="0" err="1"/>
              <a:t>SetFrameLineWidth</a:t>
            </a:r>
            <a:r>
              <a:rPr lang="en-US" dirty="0"/>
              <a:t>(2);</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tree-&gt;Draw("msd12_t-lege_t","lege_e&gt;5&amp;&amp;</a:t>
            </a:r>
            <a:r>
              <a:rPr lang="en-US" dirty="0" err="1"/>
              <a:t>lege_e</a:t>
            </a:r>
            <a:r>
              <a:rPr lang="en-US" dirty="0"/>
              <a:t>&lt;400&amp;&amp;msd12_e&gt;100&amp;&amp;msd12_e&lt;6000","same");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&gt;5&amp;&amp;</a:t>
            </a:r>
            <a:r>
              <a:rPr lang="en-US" dirty="0" err="1"/>
              <a:t>lege_e</a:t>
            </a:r>
            <a:r>
              <a:rPr lang="en-US" dirty="0"/>
              <a:t>&lt;400&amp;&amp;</a:t>
            </a:r>
            <a:r>
              <a:rPr lang="en-US" dirty="0" err="1"/>
              <a:t>north_e</a:t>
            </a:r>
            <a:r>
              <a:rPr lang="en-US" dirty="0"/>
              <a:t>&gt;20&amp;&amp;</a:t>
            </a:r>
            <a:r>
              <a:rPr lang="en-US" dirty="0" err="1"/>
              <a:t>north_e</a:t>
            </a:r>
            <a:r>
              <a:rPr lang="en-US" dirty="0"/>
              <a:t>&lt;2100","same");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&gt;5&amp;&amp;</a:t>
            </a:r>
            <a:r>
              <a:rPr lang="en-US" dirty="0" err="1"/>
              <a:t>lege_e</a:t>
            </a:r>
            <a:r>
              <a:rPr lang="en-US" dirty="0"/>
              <a:t>&lt;400&amp;&amp;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&gt;20&amp;&amp;</a:t>
            </a:r>
            <a:r>
              <a:rPr lang="en-US" dirty="0" err="1"/>
              <a:t>north_e</a:t>
            </a:r>
            <a:r>
              <a:rPr lang="en-US" dirty="0"/>
              <a:t>&lt;2100&amp;&amp;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tree-&gt;Draw("msd12_t-msd26_t","msd12_e&gt;100&amp;&amp;msd12_e&lt;6000&amp;&amp;msd26_e&gt;100&amp;&amp;msd26_e&lt;6000","same");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12</a:t>
            </a:fld>
            <a:endParaRPr lang="zh-CN" altLang="en-US"/>
          </a:p>
        </p:txBody>
      </p:sp>
    </p:spTree>
    <p:extLst>
      <p:ext uri="{BB962C8B-B14F-4D97-AF65-F5344CB8AC3E}">
        <p14:creationId xmlns:p14="http://schemas.microsoft.com/office/powerpoint/2010/main" val="38684774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Diverge</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192</a:t>
            </a:fld>
            <a:endParaRPr lang="zh-CN" altLang="en-US"/>
          </a:p>
        </p:txBody>
      </p:sp>
    </p:spTree>
    <p:extLst>
      <p:ext uri="{BB962C8B-B14F-4D97-AF65-F5344CB8AC3E}">
        <p14:creationId xmlns:p14="http://schemas.microsoft.com/office/powerpoint/2010/main" val="5012011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13.1/84.8=0.15448</a:t>
            </a:r>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201</a:t>
            </a:fld>
            <a:endParaRPr lang="en-US"/>
          </a:p>
        </p:txBody>
      </p:sp>
    </p:spTree>
    <p:extLst>
      <p:ext uri="{BB962C8B-B14F-4D97-AF65-F5344CB8AC3E}">
        <p14:creationId xmlns:p14="http://schemas.microsoft.com/office/powerpoint/2010/main" val="37092804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figure alpha 241Am MSD12 MSD26 Run All;</a:t>
            </a:r>
          </a:p>
          <a:p>
            <a:r>
              <a:rPr lang="en-US" dirty="0" err="1"/>
              <a:t>TFile</a:t>
            </a:r>
            <a:r>
              <a:rPr lang="en-US" dirty="0"/>
              <a:t> *file1 = </a:t>
            </a:r>
            <a:r>
              <a:rPr lang="en-US" dirty="0" err="1"/>
              <a:t>TFile</a:t>
            </a:r>
            <a:r>
              <a:rPr lang="en-US" dirty="0"/>
              <a:t>::Open("F:/e21010/pxct/run0079_0091_LEGe_MSD_241Am_inChamber_window1.5us_CFDdelay_adjusted_0000_cal.root");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(0.062);</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(0.11);</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(3);</a:t>
            </a:r>
          </a:p>
          <a:p>
            <a:endParaRPr lang="en-US" dirty="0"/>
          </a:p>
          <a:p>
            <a:r>
              <a:rPr lang="en-US" dirty="0"/>
              <a:t>const int </a:t>
            </a:r>
            <a:r>
              <a:rPr lang="en-US" dirty="0" err="1"/>
              <a:t>nrebin</a:t>
            </a:r>
            <a:r>
              <a:rPr lang="en-US" dirty="0"/>
              <a:t> = 1;</a:t>
            </a:r>
          </a:p>
          <a:p>
            <a:r>
              <a:rPr lang="en-US" dirty="0"/>
              <a:t>char </a:t>
            </a:r>
            <a:r>
              <a:rPr lang="en-US" dirty="0" err="1"/>
              <a:t>tempname</a:t>
            </a:r>
            <a:r>
              <a:rPr lang="en-US" dirty="0"/>
              <a:t>[300];</a:t>
            </a:r>
          </a:p>
          <a:p>
            <a:r>
              <a:rPr lang="en-US" dirty="0" err="1"/>
              <a:t>hmsdtotal_e</a:t>
            </a:r>
            <a:r>
              <a:rPr lang="en-US" dirty="0"/>
              <a:t>-&gt;</a:t>
            </a:r>
            <a:r>
              <a:rPr lang="en-US" dirty="0" err="1"/>
              <a:t>Rebin</a:t>
            </a:r>
            <a:r>
              <a:rPr lang="en-US" dirty="0"/>
              <a:t>(</a:t>
            </a:r>
            <a:r>
              <a:rPr lang="en-US" dirty="0" err="1"/>
              <a:t>nrebin</a:t>
            </a:r>
            <a:r>
              <a:rPr lang="en-US" dirty="0"/>
              <a:t>);</a:t>
            </a:r>
          </a:p>
          <a:p>
            <a:r>
              <a:rPr lang="en-US" dirty="0" err="1"/>
              <a:t>hmsdtotal_e</a:t>
            </a:r>
            <a:r>
              <a:rPr lang="en-US" dirty="0"/>
              <a:t>-&gt;</a:t>
            </a:r>
            <a:r>
              <a:rPr lang="en-US" dirty="0" err="1"/>
              <a:t>SetLineWidth</a:t>
            </a:r>
            <a:r>
              <a:rPr lang="en-US" dirty="0"/>
              <a:t>(3);</a:t>
            </a:r>
          </a:p>
          <a:p>
            <a:r>
              <a:rPr lang="en-US" dirty="0" err="1"/>
              <a:t>hmsdtotal_e</a:t>
            </a:r>
            <a:r>
              <a:rPr lang="en-US" dirty="0"/>
              <a:t>-&gt;</a:t>
            </a:r>
            <a:r>
              <a:rPr lang="en-US" dirty="0" err="1"/>
              <a:t>SetLineColor</a:t>
            </a:r>
            <a:r>
              <a:rPr lang="en-US" dirty="0"/>
              <a:t>(</a:t>
            </a:r>
            <a:r>
              <a:rPr lang="en-US" dirty="0" err="1"/>
              <a:t>kRed</a:t>
            </a:r>
            <a:r>
              <a:rPr lang="en-US" dirty="0"/>
              <a:t>);</a:t>
            </a:r>
          </a:p>
          <a:p>
            <a:r>
              <a:rPr lang="en-US" dirty="0" err="1"/>
              <a:t>hmsdtotal_e</a:t>
            </a:r>
            <a:r>
              <a:rPr lang="en-US" dirty="0"/>
              <a:t>-&gt;</a:t>
            </a:r>
            <a:r>
              <a:rPr lang="en-US" dirty="0" err="1"/>
              <a:t>SetStats</a:t>
            </a:r>
            <a:r>
              <a:rPr lang="en-US" dirty="0"/>
              <a:t>(0);</a:t>
            </a:r>
          </a:p>
          <a:p>
            <a:r>
              <a:rPr lang="en-US" dirty="0" err="1"/>
              <a:t>hmsdtotal_e</a:t>
            </a:r>
            <a:r>
              <a:rPr lang="en-US" dirty="0"/>
              <a:t>-&gt;</a:t>
            </a:r>
            <a:r>
              <a:rPr lang="en-US" dirty="0" err="1"/>
              <a:t>SetTitle</a:t>
            </a:r>
            <a:r>
              <a:rPr lang="en-US" dirty="0"/>
              <a:t>("");</a:t>
            </a:r>
          </a:p>
          <a:p>
            <a:r>
              <a:rPr lang="en-US" dirty="0" err="1"/>
              <a:t>hmsdtotal_e</a:t>
            </a:r>
            <a:r>
              <a:rPr lang="en-US" dirty="0"/>
              <a:t>-&gt;</a:t>
            </a:r>
            <a:r>
              <a:rPr lang="en-US" dirty="0" err="1"/>
              <a:t>GetXaxis</a:t>
            </a:r>
            <a:r>
              <a:rPr lang="en-US" dirty="0"/>
              <a:t>()-&gt;</a:t>
            </a:r>
            <a:r>
              <a:rPr lang="en-US" dirty="0" err="1"/>
              <a:t>SetTitle</a:t>
            </a:r>
            <a:r>
              <a:rPr lang="en-US" dirty="0"/>
              <a:t>("Energy (keV)");</a:t>
            </a:r>
          </a:p>
          <a:p>
            <a:endParaRPr lang="en-US" dirty="0"/>
          </a:p>
          <a:p>
            <a:r>
              <a:rPr lang="en-US" dirty="0"/>
              <a:t>double </a:t>
            </a:r>
            <a:r>
              <a:rPr lang="en-US" dirty="0" err="1"/>
              <a:t>binwidth</a:t>
            </a:r>
            <a:r>
              <a:rPr lang="en-US" dirty="0"/>
              <a:t>;</a:t>
            </a:r>
          </a:p>
          <a:p>
            <a:r>
              <a:rPr lang="en-US" dirty="0" err="1"/>
              <a:t>binwidth</a:t>
            </a:r>
            <a:r>
              <a:rPr lang="en-US" dirty="0"/>
              <a:t> = </a:t>
            </a:r>
            <a:r>
              <a:rPr lang="en-US" dirty="0" err="1"/>
              <a:t>hmsdtotal_e</a:t>
            </a:r>
            <a:r>
              <a:rPr lang="en-US" dirty="0"/>
              <a:t>-&gt;</a:t>
            </a:r>
            <a:r>
              <a:rPr lang="en-US" dirty="0" err="1"/>
              <a:t>GetBinWidth</a:t>
            </a:r>
            <a:r>
              <a:rPr lang="en-US" dirty="0"/>
              <a:t>(1);</a:t>
            </a:r>
          </a:p>
          <a:p>
            <a:r>
              <a:rPr lang="en-US" dirty="0" err="1"/>
              <a:t>sprintf</a:t>
            </a:r>
            <a:r>
              <a:rPr lang="en-US" dirty="0"/>
              <a:t>(</a:t>
            </a:r>
            <a:r>
              <a:rPr lang="en-US" dirty="0" err="1"/>
              <a:t>tempname</a:t>
            </a:r>
            <a:r>
              <a:rPr lang="en-US" dirty="0"/>
              <a:t>, "%s%.1f%s", "Counts per ", </a:t>
            </a:r>
            <a:r>
              <a:rPr lang="en-US" dirty="0" err="1"/>
              <a:t>binwidth</a:t>
            </a:r>
            <a:r>
              <a:rPr lang="en-US" dirty="0"/>
              <a:t>, " keV");</a:t>
            </a:r>
          </a:p>
          <a:p>
            <a:r>
              <a:rPr lang="en-US" dirty="0" err="1"/>
              <a:t>hmsdtotal_e</a:t>
            </a:r>
            <a:r>
              <a:rPr lang="en-US" dirty="0"/>
              <a:t>-&gt;</a:t>
            </a:r>
            <a:r>
              <a:rPr lang="en-US" dirty="0" err="1"/>
              <a:t>GetYaxis</a:t>
            </a:r>
            <a:r>
              <a:rPr lang="en-US" dirty="0"/>
              <a:t>()-&gt;</a:t>
            </a:r>
            <a:r>
              <a:rPr lang="en-US" dirty="0" err="1"/>
              <a:t>SetTitle</a:t>
            </a:r>
            <a:r>
              <a:rPr lang="en-US" dirty="0"/>
              <a:t>(</a:t>
            </a:r>
            <a:r>
              <a:rPr lang="en-US" dirty="0" err="1"/>
              <a:t>tempname</a:t>
            </a:r>
            <a:r>
              <a:rPr lang="en-US" dirty="0"/>
              <a:t>);</a:t>
            </a:r>
          </a:p>
          <a:p>
            <a:endParaRPr lang="en-US" dirty="0"/>
          </a:p>
          <a:p>
            <a:r>
              <a:rPr lang="en-US" dirty="0" err="1"/>
              <a:t>hmsdtotal_e</a:t>
            </a:r>
            <a:r>
              <a:rPr lang="en-US" dirty="0"/>
              <a:t>-&gt;</a:t>
            </a:r>
            <a:r>
              <a:rPr lang="en-US" dirty="0" err="1"/>
              <a:t>GetXaxis</a:t>
            </a:r>
            <a:r>
              <a:rPr lang="en-US" dirty="0"/>
              <a:t>()-&gt;</a:t>
            </a:r>
            <a:r>
              <a:rPr lang="en-US" dirty="0" err="1"/>
              <a:t>CenterTitle</a:t>
            </a:r>
            <a:r>
              <a:rPr lang="en-US" dirty="0"/>
              <a:t>();</a:t>
            </a:r>
          </a:p>
          <a:p>
            <a:r>
              <a:rPr lang="en-US" dirty="0" err="1"/>
              <a:t>hmsdtotal_e</a:t>
            </a:r>
            <a:r>
              <a:rPr lang="en-US" dirty="0"/>
              <a:t>-&gt;</a:t>
            </a:r>
            <a:r>
              <a:rPr lang="en-US" dirty="0" err="1"/>
              <a:t>GetYaxis</a:t>
            </a:r>
            <a:r>
              <a:rPr lang="en-US" dirty="0"/>
              <a:t>()-&gt;</a:t>
            </a:r>
            <a:r>
              <a:rPr lang="en-US" dirty="0" err="1"/>
              <a:t>CenterTitle</a:t>
            </a:r>
            <a:r>
              <a:rPr lang="en-US" dirty="0"/>
              <a:t>();</a:t>
            </a:r>
          </a:p>
          <a:p>
            <a:r>
              <a:rPr lang="en-US" dirty="0" err="1"/>
              <a:t>hmsdtotal_e</a:t>
            </a:r>
            <a:r>
              <a:rPr lang="en-US" dirty="0"/>
              <a:t>-&gt;</a:t>
            </a:r>
            <a:r>
              <a:rPr lang="en-US" dirty="0" err="1"/>
              <a:t>GetXaxis</a:t>
            </a:r>
            <a:r>
              <a:rPr lang="en-US" dirty="0"/>
              <a:t>()-&gt;</a:t>
            </a:r>
            <a:r>
              <a:rPr lang="en-US" dirty="0" err="1"/>
              <a:t>SetLabelFont</a:t>
            </a:r>
            <a:r>
              <a:rPr lang="en-US" dirty="0"/>
              <a:t>(132);</a:t>
            </a:r>
          </a:p>
          <a:p>
            <a:r>
              <a:rPr lang="en-US" dirty="0" err="1"/>
              <a:t>hmsdtotal_e</a:t>
            </a:r>
            <a:r>
              <a:rPr lang="en-US" dirty="0"/>
              <a:t>-&gt;</a:t>
            </a:r>
            <a:r>
              <a:rPr lang="en-US" dirty="0" err="1"/>
              <a:t>GetYaxis</a:t>
            </a:r>
            <a:r>
              <a:rPr lang="en-US" dirty="0"/>
              <a:t>()-&gt;</a:t>
            </a:r>
            <a:r>
              <a:rPr lang="en-US" dirty="0" err="1"/>
              <a:t>SetLabelFont</a:t>
            </a:r>
            <a:r>
              <a:rPr lang="en-US" dirty="0"/>
              <a:t>(132);</a:t>
            </a:r>
          </a:p>
          <a:p>
            <a:r>
              <a:rPr lang="en-US" dirty="0" err="1"/>
              <a:t>hmsdtotal_e</a:t>
            </a:r>
            <a:r>
              <a:rPr lang="en-US" dirty="0"/>
              <a:t>-&gt;</a:t>
            </a:r>
            <a:r>
              <a:rPr lang="en-US" dirty="0" err="1"/>
              <a:t>GetXaxis</a:t>
            </a:r>
            <a:r>
              <a:rPr lang="en-US" dirty="0"/>
              <a:t>()-&gt;</a:t>
            </a:r>
            <a:r>
              <a:rPr lang="en-US" dirty="0" err="1"/>
              <a:t>SetLabelSize</a:t>
            </a:r>
            <a:r>
              <a:rPr lang="en-US" dirty="0"/>
              <a:t>(0.06);</a:t>
            </a:r>
          </a:p>
          <a:p>
            <a:r>
              <a:rPr lang="en-US" dirty="0" err="1"/>
              <a:t>hmsdtotal_e</a:t>
            </a:r>
            <a:r>
              <a:rPr lang="en-US" dirty="0"/>
              <a:t>-&gt;</a:t>
            </a:r>
            <a:r>
              <a:rPr lang="en-US" dirty="0" err="1"/>
              <a:t>GetYaxis</a:t>
            </a:r>
            <a:r>
              <a:rPr lang="en-US" dirty="0"/>
              <a:t>()-&gt;</a:t>
            </a:r>
            <a:r>
              <a:rPr lang="en-US" dirty="0" err="1"/>
              <a:t>SetLabelSize</a:t>
            </a:r>
            <a:r>
              <a:rPr lang="en-US" dirty="0"/>
              <a:t>(0.06);</a:t>
            </a:r>
          </a:p>
          <a:p>
            <a:r>
              <a:rPr lang="en-US" dirty="0" err="1"/>
              <a:t>hmsdtotal_e</a:t>
            </a:r>
            <a:r>
              <a:rPr lang="en-US" dirty="0"/>
              <a:t>-&gt;</a:t>
            </a:r>
            <a:r>
              <a:rPr lang="en-US" dirty="0" err="1"/>
              <a:t>GetXaxis</a:t>
            </a:r>
            <a:r>
              <a:rPr lang="en-US" dirty="0"/>
              <a:t>()-&gt;</a:t>
            </a:r>
            <a:r>
              <a:rPr lang="en-US" dirty="0" err="1"/>
              <a:t>SetTitleFont</a:t>
            </a:r>
            <a:r>
              <a:rPr lang="en-US" dirty="0"/>
              <a:t>(132);</a:t>
            </a:r>
          </a:p>
          <a:p>
            <a:r>
              <a:rPr lang="en-US" dirty="0" err="1"/>
              <a:t>hmsdtotal_e</a:t>
            </a:r>
            <a:r>
              <a:rPr lang="en-US" dirty="0"/>
              <a:t>-&gt;</a:t>
            </a:r>
            <a:r>
              <a:rPr lang="en-US" dirty="0" err="1"/>
              <a:t>GetYaxis</a:t>
            </a:r>
            <a:r>
              <a:rPr lang="en-US" dirty="0"/>
              <a:t>()-&gt;</a:t>
            </a:r>
            <a:r>
              <a:rPr lang="en-US" dirty="0" err="1"/>
              <a:t>SetTitleFont</a:t>
            </a:r>
            <a:r>
              <a:rPr lang="en-US" dirty="0"/>
              <a:t>(132);</a:t>
            </a:r>
          </a:p>
          <a:p>
            <a:r>
              <a:rPr lang="en-US" dirty="0" err="1"/>
              <a:t>hmsdtotal_e</a:t>
            </a:r>
            <a:r>
              <a:rPr lang="en-US" dirty="0"/>
              <a:t>-&gt;</a:t>
            </a:r>
            <a:r>
              <a:rPr lang="en-US" dirty="0" err="1"/>
              <a:t>GetXaxis</a:t>
            </a:r>
            <a:r>
              <a:rPr lang="en-US" dirty="0"/>
              <a:t>()-&gt;</a:t>
            </a:r>
            <a:r>
              <a:rPr lang="en-US" dirty="0" err="1"/>
              <a:t>SetTitleOffset</a:t>
            </a:r>
            <a:r>
              <a:rPr lang="en-US" dirty="0"/>
              <a:t>(1.0);</a:t>
            </a:r>
          </a:p>
          <a:p>
            <a:r>
              <a:rPr lang="en-US" dirty="0" err="1"/>
              <a:t>hmsdtotal_e</a:t>
            </a:r>
            <a:r>
              <a:rPr lang="en-US" dirty="0"/>
              <a:t>-&gt;</a:t>
            </a:r>
            <a:r>
              <a:rPr lang="en-US" dirty="0" err="1"/>
              <a:t>GetYaxis</a:t>
            </a:r>
            <a:r>
              <a:rPr lang="en-US" dirty="0"/>
              <a:t>()-&gt;</a:t>
            </a:r>
            <a:r>
              <a:rPr lang="en-US" dirty="0" err="1"/>
              <a:t>SetTitleOffset</a:t>
            </a:r>
            <a:r>
              <a:rPr lang="en-US" dirty="0"/>
              <a:t>(0.72);</a:t>
            </a:r>
          </a:p>
          <a:p>
            <a:r>
              <a:rPr lang="en-US" dirty="0" err="1"/>
              <a:t>hmsdtotal_e</a:t>
            </a:r>
            <a:r>
              <a:rPr lang="en-US" dirty="0"/>
              <a:t>-&gt;</a:t>
            </a:r>
            <a:r>
              <a:rPr lang="en-US" dirty="0" err="1"/>
              <a:t>GetXaxis</a:t>
            </a:r>
            <a:r>
              <a:rPr lang="en-US" dirty="0"/>
              <a:t>()-&gt;</a:t>
            </a:r>
            <a:r>
              <a:rPr lang="en-US" dirty="0" err="1"/>
              <a:t>SetTitleSize</a:t>
            </a:r>
            <a:r>
              <a:rPr lang="en-US" dirty="0"/>
              <a:t>(0.07);</a:t>
            </a:r>
          </a:p>
          <a:p>
            <a:r>
              <a:rPr lang="en-US" dirty="0" err="1"/>
              <a:t>hmsdtotal_e</a:t>
            </a:r>
            <a:r>
              <a:rPr lang="en-US" dirty="0"/>
              <a:t>-&gt;</a:t>
            </a:r>
            <a:r>
              <a:rPr lang="en-US" dirty="0" err="1"/>
              <a:t>GetYaxis</a:t>
            </a:r>
            <a:r>
              <a:rPr lang="en-US" dirty="0"/>
              <a:t>()-&gt;</a:t>
            </a:r>
            <a:r>
              <a:rPr lang="en-US" dirty="0" err="1"/>
              <a:t>SetTitleSize</a:t>
            </a:r>
            <a:r>
              <a:rPr lang="en-US" dirty="0"/>
              <a:t>(0.07);</a:t>
            </a:r>
          </a:p>
          <a:p>
            <a:r>
              <a:rPr lang="en-US" dirty="0" err="1"/>
              <a:t>hmsdtotal_e</a:t>
            </a:r>
            <a:r>
              <a:rPr lang="en-US" dirty="0"/>
              <a:t>-&gt;</a:t>
            </a:r>
            <a:r>
              <a:rPr lang="en-US" dirty="0" err="1"/>
              <a:t>GetXaxis</a:t>
            </a:r>
            <a:r>
              <a:rPr lang="en-US" dirty="0"/>
              <a:t>()-&gt;</a:t>
            </a:r>
            <a:r>
              <a:rPr lang="en-US" dirty="0" err="1"/>
              <a:t>SetRangeUser</a:t>
            </a:r>
            <a:r>
              <a:rPr lang="en-US" dirty="0"/>
              <a:t>(5085,5630);</a:t>
            </a:r>
          </a:p>
          <a:p>
            <a:r>
              <a:rPr lang="en-US" dirty="0" err="1"/>
              <a:t>hmsdtotal_e</a:t>
            </a:r>
            <a:r>
              <a:rPr lang="en-US" dirty="0"/>
              <a:t>-&gt;</a:t>
            </a:r>
            <a:r>
              <a:rPr lang="en-US" dirty="0" err="1"/>
              <a:t>GetYaxis</a:t>
            </a:r>
            <a:r>
              <a:rPr lang="en-US" dirty="0"/>
              <a:t>()-&gt;</a:t>
            </a:r>
            <a:r>
              <a:rPr lang="en-US" dirty="0" err="1"/>
              <a:t>SetRangeUser</a:t>
            </a:r>
            <a:r>
              <a:rPr lang="en-US" dirty="0"/>
              <a:t>(0,3.5e6);</a:t>
            </a:r>
          </a:p>
          <a:p>
            <a:r>
              <a:rPr lang="en-US" dirty="0" err="1"/>
              <a:t>hmsdtotal_e</a:t>
            </a:r>
            <a:r>
              <a:rPr lang="en-US" dirty="0"/>
              <a:t>-&gt;</a:t>
            </a:r>
            <a:r>
              <a:rPr lang="en-US" dirty="0" err="1"/>
              <a:t>GetYaxis</a:t>
            </a:r>
            <a:r>
              <a:rPr lang="en-US" dirty="0"/>
              <a:t>()-&gt;</a:t>
            </a:r>
            <a:r>
              <a:rPr lang="en-US" dirty="0" err="1"/>
              <a:t>SetMaxDigits</a:t>
            </a:r>
            <a:r>
              <a:rPr lang="en-US" dirty="0"/>
              <a:t>(3);</a:t>
            </a:r>
          </a:p>
          <a:p>
            <a:r>
              <a:rPr lang="en-US" dirty="0" err="1"/>
              <a:t>hmsdtotal_e</a:t>
            </a:r>
            <a:r>
              <a:rPr lang="en-US" dirty="0"/>
              <a:t>-&gt;</a:t>
            </a:r>
            <a:r>
              <a:rPr lang="en-US" dirty="0" err="1"/>
              <a:t>GetXaxis</a:t>
            </a:r>
            <a:r>
              <a:rPr lang="en-US" dirty="0"/>
              <a:t>()-&gt;</a:t>
            </a:r>
            <a:r>
              <a:rPr lang="en-US" dirty="0" err="1"/>
              <a:t>SetNdivisions</a:t>
            </a:r>
            <a:r>
              <a:rPr lang="en-US" dirty="0"/>
              <a:t>(510);</a:t>
            </a:r>
          </a:p>
          <a:p>
            <a:r>
              <a:rPr lang="en-US" dirty="0" err="1"/>
              <a:t>hmsdtotal_e</a:t>
            </a:r>
            <a:r>
              <a:rPr lang="en-US" dirty="0"/>
              <a:t>-&gt;</a:t>
            </a:r>
            <a:r>
              <a:rPr lang="en-US" dirty="0" err="1"/>
              <a:t>GetYaxis</a:t>
            </a:r>
            <a:r>
              <a:rPr lang="en-US" dirty="0"/>
              <a:t>()-&gt;</a:t>
            </a:r>
            <a:r>
              <a:rPr lang="en-US" dirty="0" err="1"/>
              <a:t>SetNdivisions</a:t>
            </a:r>
            <a:r>
              <a:rPr lang="en-US" dirty="0"/>
              <a:t>(505);</a:t>
            </a:r>
          </a:p>
          <a:p>
            <a:r>
              <a:rPr lang="en-US" dirty="0" err="1"/>
              <a:t>hmsdtotal_e</a:t>
            </a:r>
            <a:r>
              <a:rPr lang="en-US" dirty="0"/>
              <a:t>-&gt;</a:t>
            </a:r>
            <a:r>
              <a:rPr lang="en-US" dirty="0" err="1"/>
              <a:t>GetYaxis</a:t>
            </a:r>
            <a:r>
              <a:rPr lang="en-US" dirty="0"/>
              <a:t>()-&gt;</a:t>
            </a:r>
            <a:r>
              <a:rPr lang="en-US" dirty="0" err="1"/>
              <a:t>SetTickLength</a:t>
            </a:r>
            <a:r>
              <a:rPr lang="en-US" dirty="0"/>
              <a:t>(0.015);</a:t>
            </a:r>
          </a:p>
          <a:p>
            <a:r>
              <a:rPr lang="en-US" dirty="0" err="1"/>
              <a:t>hmsdtotal_e</a:t>
            </a:r>
            <a:r>
              <a:rPr lang="en-US" dirty="0"/>
              <a:t>-&gt;Draw();</a:t>
            </a:r>
          </a:p>
          <a:p>
            <a:endParaRPr lang="en-US" dirty="0"/>
          </a:p>
          <a:p>
            <a:r>
              <a:rPr lang="en-US" dirty="0"/>
              <a:t>hmsd12_e_05keVbin-&gt;</a:t>
            </a:r>
            <a:r>
              <a:rPr lang="en-US" dirty="0" err="1"/>
              <a:t>Rebin</a:t>
            </a:r>
            <a:r>
              <a:rPr lang="en-US" dirty="0"/>
              <a:t>(</a:t>
            </a:r>
            <a:r>
              <a:rPr lang="en-US" dirty="0" err="1"/>
              <a:t>nrebin</a:t>
            </a:r>
            <a:r>
              <a:rPr lang="en-US" dirty="0"/>
              <a:t>);</a:t>
            </a:r>
          </a:p>
          <a:p>
            <a:r>
              <a:rPr lang="en-US" dirty="0"/>
              <a:t>hmsd12_e_05keVbin-&gt;</a:t>
            </a:r>
            <a:r>
              <a:rPr lang="en-US" dirty="0" err="1"/>
              <a:t>SetLineWidth</a:t>
            </a:r>
            <a:r>
              <a:rPr lang="en-US" dirty="0"/>
              <a:t>(3);</a:t>
            </a:r>
          </a:p>
          <a:p>
            <a:r>
              <a:rPr lang="en-US" dirty="0"/>
              <a:t>hmsd12_e_05keVbin-&gt;</a:t>
            </a:r>
            <a:r>
              <a:rPr lang="en-US" dirty="0" err="1"/>
              <a:t>SetLineColor</a:t>
            </a:r>
            <a:r>
              <a:rPr lang="en-US" dirty="0"/>
              <a:t>(</a:t>
            </a:r>
            <a:r>
              <a:rPr lang="en-US" dirty="0" err="1"/>
              <a:t>kRed</a:t>
            </a:r>
            <a:r>
              <a:rPr lang="en-US" dirty="0"/>
              <a:t>);</a:t>
            </a:r>
          </a:p>
          <a:p>
            <a:r>
              <a:rPr lang="en-US" dirty="0"/>
              <a:t>hmsd12_e_05keVbin-&gt;Draw("same");</a:t>
            </a:r>
          </a:p>
          <a:p>
            <a:endParaRPr lang="en-US" dirty="0"/>
          </a:p>
          <a:p>
            <a:r>
              <a:rPr lang="en-US" dirty="0"/>
              <a:t>hmsd26_e_05keVbin-&gt;</a:t>
            </a:r>
            <a:r>
              <a:rPr lang="en-US" dirty="0" err="1"/>
              <a:t>Rebin</a:t>
            </a:r>
            <a:r>
              <a:rPr lang="en-US" dirty="0"/>
              <a:t>(</a:t>
            </a:r>
            <a:r>
              <a:rPr lang="en-US" dirty="0" err="1"/>
              <a:t>nrebin</a:t>
            </a:r>
            <a:r>
              <a:rPr lang="en-US" dirty="0"/>
              <a:t>);</a:t>
            </a:r>
          </a:p>
          <a:p>
            <a:r>
              <a:rPr lang="en-US" dirty="0"/>
              <a:t>hmsd26_e_05keVbin-&gt;</a:t>
            </a:r>
            <a:r>
              <a:rPr lang="en-US" dirty="0" err="1"/>
              <a:t>SetLineWidth</a:t>
            </a:r>
            <a:r>
              <a:rPr lang="en-US" dirty="0"/>
              <a:t>(3);</a:t>
            </a:r>
          </a:p>
          <a:p>
            <a:r>
              <a:rPr lang="en-US" dirty="0"/>
              <a:t>hmsd26_e_05keVbin-&gt;</a:t>
            </a:r>
            <a:r>
              <a:rPr lang="en-US" dirty="0" err="1"/>
              <a:t>SetLineColor</a:t>
            </a:r>
            <a:r>
              <a:rPr lang="en-US" dirty="0"/>
              <a:t>(</a:t>
            </a:r>
            <a:r>
              <a:rPr lang="en-US" dirty="0" err="1"/>
              <a:t>kRed</a:t>
            </a:r>
            <a:r>
              <a:rPr lang="en-US" dirty="0"/>
              <a:t>);</a:t>
            </a:r>
          </a:p>
          <a:p>
            <a:r>
              <a:rPr lang="en-US" dirty="0"/>
              <a:t>hmsd26_e_05keVbin-&gt;Draw("same");</a:t>
            </a:r>
          </a:p>
          <a:p>
            <a:endParaRPr lang="en-US" dirty="0"/>
          </a:p>
          <a:p>
            <a:endParaRPr lang="en-US" dirty="0"/>
          </a:p>
          <a:p>
            <a:r>
              <a:rPr lang="en-US" dirty="0" err="1"/>
              <a:t>TFile</a:t>
            </a:r>
            <a:r>
              <a:rPr lang="en-US" dirty="0"/>
              <a:t> *file3 = </a:t>
            </a:r>
            <a:r>
              <a:rPr lang="en-US" dirty="0" err="1"/>
              <a:t>TFile</a:t>
            </a:r>
            <a:r>
              <a:rPr lang="en-US" dirty="0"/>
              <a:t>::Open("F:/e21010/pxct/run0330_0332_LEGe_MSD_241Am_Z7117_ChamberCenter_window1.5us_TrigRise0.064_0.016_0.016us_TrigGap0.952_1.000_1.000us_Th350_2700_1000_CFDDelay0.304us_Scale7_0000_cal.root");</a:t>
            </a:r>
          </a:p>
          <a:p>
            <a:endParaRPr lang="en-US" dirty="0"/>
          </a:p>
          <a:p>
            <a:r>
              <a:rPr lang="en-US" dirty="0" err="1"/>
              <a:t>hmsdtotal_e</a:t>
            </a:r>
            <a:r>
              <a:rPr lang="en-US" dirty="0"/>
              <a:t>-&gt;</a:t>
            </a:r>
            <a:r>
              <a:rPr lang="en-US" dirty="0" err="1"/>
              <a:t>Rebin</a:t>
            </a:r>
            <a:r>
              <a:rPr lang="en-US" dirty="0"/>
              <a:t>(</a:t>
            </a:r>
            <a:r>
              <a:rPr lang="en-US" dirty="0" err="1"/>
              <a:t>nrebin</a:t>
            </a:r>
            <a:r>
              <a:rPr lang="en-US" dirty="0"/>
              <a:t>);</a:t>
            </a:r>
          </a:p>
          <a:p>
            <a:r>
              <a:rPr lang="en-US" dirty="0" err="1"/>
              <a:t>hmsdtotal_e</a:t>
            </a:r>
            <a:r>
              <a:rPr lang="en-US" dirty="0"/>
              <a:t>-&gt;</a:t>
            </a:r>
            <a:r>
              <a:rPr lang="en-US" dirty="0" err="1"/>
              <a:t>SetLineWidth</a:t>
            </a:r>
            <a:r>
              <a:rPr lang="en-US" dirty="0"/>
              <a:t>(3);</a:t>
            </a:r>
          </a:p>
          <a:p>
            <a:r>
              <a:rPr lang="en-US" dirty="0" err="1"/>
              <a:t>hmsdtotal_e</a:t>
            </a:r>
            <a:r>
              <a:rPr lang="en-US" dirty="0"/>
              <a:t>-&gt;</a:t>
            </a:r>
            <a:r>
              <a:rPr lang="en-US" dirty="0" err="1"/>
              <a:t>SetLineColor</a:t>
            </a:r>
            <a:r>
              <a:rPr lang="en-US" dirty="0"/>
              <a:t>(kGreen+1);</a:t>
            </a:r>
          </a:p>
          <a:p>
            <a:r>
              <a:rPr lang="en-US" dirty="0" err="1"/>
              <a:t>hmsdtotal_e</a:t>
            </a:r>
            <a:r>
              <a:rPr lang="en-US" dirty="0"/>
              <a:t>-&gt;Draw("same");</a:t>
            </a:r>
          </a:p>
          <a:p>
            <a:endParaRPr lang="en-US" dirty="0"/>
          </a:p>
          <a:p>
            <a:r>
              <a:rPr lang="en-US" dirty="0"/>
              <a:t>hmsd12_e_05keVbin-&gt;</a:t>
            </a:r>
            <a:r>
              <a:rPr lang="en-US" dirty="0" err="1"/>
              <a:t>Rebin</a:t>
            </a:r>
            <a:r>
              <a:rPr lang="en-US" dirty="0"/>
              <a:t>(</a:t>
            </a:r>
            <a:r>
              <a:rPr lang="en-US" dirty="0" err="1"/>
              <a:t>nrebin</a:t>
            </a:r>
            <a:r>
              <a:rPr lang="en-US" dirty="0"/>
              <a:t>);</a:t>
            </a:r>
          </a:p>
          <a:p>
            <a:r>
              <a:rPr lang="en-US" dirty="0"/>
              <a:t>hmsd12_e_05keVbin-&gt;</a:t>
            </a:r>
            <a:r>
              <a:rPr lang="en-US" dirty="0" err="1"/>
              <a:t>SetLineWidth</a:t>
            </a:r>
            <a:r>
              <a:rPr lang="en-US" dirty="0"/>
              <a:t>(3);</a:t>
            </a:r>
          </a:p>
          <a:p>
            <a:r>
              <a:rPr lang="en-US" dirty="0"/>
              <a:t>hmsd12_e_05keVbin-&gt;</a:t>
            </a:r>
            <a:r>
              <a:rPr lang="en-US" dirty="0" err="1"/>
              <a:t>SetLineColor</a:t>
            </a:r>
            <a:r>
              <a:rPr lang="en-US" dirty="0"/>
              <a:t>(kGreen+1);</a:t>
            </a:r>
          </a:p>
          <a:p>
            <a:r>
              <a:rPr lang="en-US" dirty="0"/>
              <a:t>hmsd12_e_05keVbin-&gt;Draw("same");</a:t>
            </a:r>
          </a:p>
          <a:p>
            <a:endParaRPr lang="en-US" dirty="0"/>
          </a:p>
          <a:p>
            <a:r>
              <a:rPr lang="en-US" dirty="0"/>
              <a:t>hmsd26_e_05keVbin-&gt;</a:t>
            </a:r>
            <a:r>
              <a:rPr lang="en-US" dirty="0" err="1"/>
              <a:t>Rebin</a:t>
            </a:r>
            <a:r>
              <a:rPr lang="en-US" dirty="0"/>
              <a:t>(</a:t>
            </a:r>
            <a:r>
              <a:rPr lang="en-US" dirty="0" err="1"/>
              <a:t>nrebin</a:t>
            </a:r>
            <a:r>
              <a:rPr lang="en-US" dirty="0"/>
              <a:t>);</a:t>
            </a:r>
          </a:p>
          <a:p>
            <a:r>
              <a:rPr lang="en-US" dirty="0"/>
              <a:t>hmsd26_e_05keVbin-&gt;</a:t>
            </a:r>
            <a:r>
              <a:rPr lang="en-US" dirty="0" err="1"/>
              <a:t>SetLineWidth</a:t>
            </a:r>
            <a:r>
              <a:rPr lang="en-US" dirty="0"/>
              <a:t>(3);</a:t>
            </a:r>
          </a:p>
          <a:p>
            <a:r>
              <a:rPr lang="en-US" dirty="0"/>
              <a:t>hmsd26_e_05keVbin-&gt;</a:t>
            </a:r>
            <a:r>
              <a:rPr lang="en-US" dirty="0" err="1"/>
              <a:t>SetLineColor</a:t>
            </a:r>
            <a:r>
              <a:rPr lang="en-US" dirty="0"/>
              <a:t>(kGreen+1);</a:t>
            </a:r>
          </a:p>
          <a:p>
            <a:r>
              <a:rPr lang="en-US" dirty="0"/>
              <a:t>hmsd26_e_05keVbin-&gt;Draw("same");</a:t>
            </a:r>
          </a:p>
          <a:p>
            <a:endParaRPr lang="en-US" dirty="0"/>
          </a:p>
          <a:p>
            <a:r>
              <a:rPr lang="en-US" dirty="0" err="1"/>
              <a:t>TFile</a:t>
            </a:r>
            <a:r>
              <a:rPr lang="en-US" dirty="0"/>
              <a:t> *file2 = </a:t>
            </a:r>
            <a:r>
              <a:rPr lang="en-US" dirty="0" err="1"/>
              <a:t>TFile</a:t>
            </a:r>
            <a:r>
              <a:rPr lang="en-US" dirty="0"/>
              <a:t>::Open("F:/e21010/pxct/run0092_0095_0100_0109_LEGe_MSD26_241Am_window1.5us_0000_cal.root");</a:t>
            </a:r>
          </a:p>
          <a:p>
            <a:endParaRPr lang="en-US" dirty="0"/>
          </a:p>
          <a:p>
            <a:r>
              <a:rPr lang="en-US" dirty="0"/>
              <a:t>hmsd26_e_05keVbin-&gt;</a:t>
            </a:r>
            <a:r>
              <a:rPr lang="en-US" dirty="0" err="1"/>
              <a:t>Rebin</a:t>
            </a:r>
            <a:r>
              <a:rPr lang="en-US" dirty="0"/>
              <a:t>(</a:t>
            </a:r>
            <a:r>
              <a:rPr lang="en-US" dirty="0" err="1"/>
              <a:t>nrebin</a:t>
            </a:r>
            <a:r>
              <a:rPr lang="en-US" dirty="0"/>
              <a:t>);</a:t>
            </a:r>
          </a:p>
          <a:p>
            <a:r>
              <a:rPr lang="en-US" dirty="0"/>
              <a:t>hmsd26_e_05keVbin-&gt;</a:t>
            </a:r>
            <a:r>
              <a:rPr lang="en-US" dirty="0" err="1"/>
              <a:t>SetLineWidth</a:t>
            </a:r>
            <a:r>
              <a:rPr lang="en-US" dirty="0"/>
              <a:t>(3);</a:t>
            </a:r>
          </a:p>
          <a:p>
            <a:r>
              <a:rPr lang="en-US" dirty="0"/>
              <a:t>hmsd26_e_05keVbin-&gt;</a:t>
            </a:r>
            <a:r>
              <a:rPr lang="en-US" dirty="0" err="1"/>
              <a:t>SetLineColor</a:t>
            </a:r>
            <a:r>
              <a:rPr lang="en-US" dirty="0"/>
              <a:t>(</a:t>
            </a:r>
            <a:r>
              <a:rPr lang="en-US" dirty="0" err="1"/>
              <a:t>kAzure</a:t>
            </a:r>
            <a:r>
              <a:rPr lang="en-US" dirty="0"/>
              <a:t>);</a:t>
            </a:r>
          </a:p>
          <a:p>
            <a:r>
              <a:rPr lang="en-US" dirty="0"/>
              <a:t>hmsd26_e_05keVbin-&gt;Draw("same");</a:t>
            </a:r>
          </a:p>
          <a:p>
            <a:endParaRPr lang="en-US" dirty="0"/>
          </a:p>
          <a:p>
            <a:r>
              <a:rPr lang="en-US" dirty="0" err="1"/>
              <a:t>gPad</a:t>
            </a:r>
            <a:r>
              <a:rPr lang="en-US" dirty="0"/>
              <a:t>-&gt;</a:t>
            </a:r>
            <a:r>
              <a:rPr lang="en-US" dirty="0" err="1"/>
              <a:t>RedrawAxis</a:t>
            </a:r>
            <a:r>
              <a:rPr lang="en-US" dirty="0"/>
              <a:t>();</a:t>
            </a:r>
          </a:p>
          <a:p>
            <a:endParaRPr lang="en-US" dirty="0"/>
          </a:p>
          <a:p>
            <a:r>
              <a:rPr lang="en-US" dirty="0" err="1"/>
              <a:t>canvaspeak</a:t>
            </a:r>
            <a:r>
              <a:rPr lang="en-US" dirty="0"/>
              <a:t>-&gt;</a:t>
            </a:r>
            <a:r>
              <a:rPr lang="en-US" dirty="0" err="1"/>
              <a:t>SaveAs</a:t>
            </a:r>
            <a:r>
              <a:rPr lang="en-US" dirty="0"/>
              <a:t>("F:/e21010/pxct/Fig_237Np_Alpha_241Am_MSD_RunAll.png");</a:t>
            </a:r>
          </a:p>
          <a:p>
            <a:endParaRPr lang="en-US" dirty="0"/>
          </a:p>
          <a:p>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202</a:t>
            </a:fld>
            <a:endParaRPr lang="en-US"/>
          </a:p>
        </p:txBody>
      </p:sp>
    </p:spTree>
    <p:extLst>
      <p:ext uri="{BB962C8B-B14F-4D97-AF65-F5344CB8AC3E}">
        <p14:creationId xmlns:p14="http://schemas.microsoft.com/office/powerpoint/2010/main" val="32237525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figure alpha 241Am MSD12 MSD26 Run All;</a:t>
            </a:r>
          </a:p>
          <a:p>
            <a:r>
              <a:rPr lang="en-US" dirty="0" err="1"/>
              <a:t>TFile</a:t>
            </a:r>
            <a:r>
              <a:rPr lang="en-US" dirty="0"/>
              <a:t> *file1 = </a:t>
            </a:r>
            <a:r>
              <a:rPr lang="en-US" dirty="0" err="1"/>
              <a:t>TFile</a:t>
            </a:r>
            <a:r>
              <a:rPr lang="en-US" dirty="0"/>
              <a:t>::Open("F:/e21010/pxct/run0079_0091_LEGe_MSD_241Am_inChamber_window1.5us_CFDdelay_adjusted_0000_cal.root");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(0.062);</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(0.11);</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(3);</a:t>
            </a:r>
          </a:p>
          <a:p>
            <a:endParaRPr lang="en-US" dirty="0"/>
          </a:p>
          <a:p>
            <a:r>
              <a:rPr lang="en-US" dirty="0"/>
              <a:t>const int </a:t>
            </a:r>
            <a:r>
              <a:rPr lang="en-US" dirty="0" err="1"/>
              <a:t>nrebin</a:t>
            </a:r>
            <a:r>
              <a:rPr lang="en-US" dirty="0"/>
              <a:t> = 1;</a:t>
            </a:r>
          </a:p>
          <a:p>
            <a:r>
              <a:rPr lang="en-US" dirty="0"/>
              <a:t>char </a:t>
            </a:r>
            <a:r>
              <a:rPr lang="en-US" dirty="0" err="1"/>
              <a:t>tempname</a:t>
            </a:r>
            <a:r>
              <a:rPr lang="en-US" dirty="0"/>
              <a:t>[300];</a:t>
            </a:r>
          </a:p>
          <a:p>
            <a:r>
              <a:rPr lang="en-US" dirty="0" err="1"/>
              <a:t>hmsdtotal_e</a:t>
            </a:r>
            <a:r>
              <a:rPr lang="en-US" dirty="0"/>
              <a:t>-&gt;</a:t>
            </a:r>
            <a:r>
              <a:rPr lang="en-US" dirty="0" err="1"/>
              <a:t>Rebin</a:t>
            </a:r>
            <a:r>
              <a:rPr lang="en-US" dirty="0"/>
              <a:t>(</a:t>
            </a:r>
            <a:r>
              <a:rPr lang="en-US" dirty="0" err="1"/>
              <a:t>nrebin</a:t>
            </a:r>
            <a:r>
              <a:rPr lang="en-US" dirty="0"/>
              <a:t>);</a:t>
            </a:r>
          </a:p>
          <a:p>
            <a:r>
              <a:rPr lang="en-US" dirty="0" err="1"/>
              <a:t>hmsdtotal_e</a:t>
            </a:r>
            <a:r>
              <a:rPr lang="en-US" dirty="0"/>
              <a:t>-&gt;</a:t>
            </a:r>
            <a:r>
              <a:rPr lang="en-US" dirty="0" err="1"/>
              <a:t>SetLineWidth</a:t>
            </a:r>
            <a:r>
              <a:rPr lang="en-US" dirty="0"/>
              <a:t>(3);</a:t>
            </a:r>
          </a:p>
          <a:p>
            <a:r>
              <a:rPr lang="en-US" dirty="0" err="1"/>
              <a:t>hmsdtotal_e</a:t>
            </a:r>
            <a:r>
              <a:rPr lang="en-US" dirty="0"/>
              <a:t>-&gt;</a:t>
            </a:r>
            <a:r>
              <a:rPr lang="en-US" dirty="0" err="1"/>
              <a:t>SetLineColor</a:t>
            </a:r>
            <a:r>
              <a:rPr lang="en-US" dirty="0"/>
              <a:t>(</a:t>
            </a:r>
            <a:r>
              <a:rPr lang="en-US" dirty="0" err="1"/>
              <a:t>kRed</a:t>
            </a:r>
            <a:r>
              <a:rPr lang="en-US" dirty="0"/>
              <a:t>);</a:t>
            </a:r>
          </a:p>
          <a:p>
            <a:r>
              <a:rPr lang="en-US" dirty="0" err="1"/>
              <a:t>hmsdtotal_e</a:t>
            </a:r>
            <a:r>
              <a:rPr lang="en-US" dirty="0"/>
              <a:t>-&gt;</a:t>
            </a:r>
            <a:r>
              <a:rPr lang="en-US" dirty="0" err="1"/>
              <a:t>SetStats</a:t>
            </a:r>
            <a:r>
              <a:rPr lang="en-US" dirty="0"/>
              <a:t>(0);</a:t>
            </a:r>
          </a:p>
          <a:p>
            <a:r>
              <a:rPr lang="en-US" dirty="0" err="1"/>
              <a:t>hmsdtotal_e</a:t>
            </a:r>
            <a:r>
              <a:rPr lang="en-US" dirty="0"/>
              <a:t>-&gt;</a:t>
            </a:r>
            <a:r>
              <a:rPr lang="en-US" dirty="0" err="1"/>
              <a:t>SetTitle</a:t>
            </a:r>
            <a:r>
              <a:rPr lang="en-US" dirty="0"/>
              <a:t>("");</a:t>
            </a:r>
          </a:p>
          <a:p>
            <a:r>
              <a:rPr lang="en-US" dirty="0" err="1"/>
              <a:t>hmsdtotal_e</a:t>
            </a:r>
            <a:r>
              <a:rPr lang="en-US" dirty="0"/>
              <a:t>-&gt;</a:t>
            </a:r>
            <a:r>
              <a:rPr lang="en-US" dirty="0" err="1"/>
              <a:t>GetXaxis</a:t>
            </a:r>
            <a:r>
              <a:rPr lang="en-US" dirty="0"/>
              <a:t>()-&gt;</a:t>
            </a:r>
            <a:r>
              <a:rPr lang="en-US" dirty="0" err="1"/>
              <a:t>SetTitle</a:t>
            </a:r>
            <a:r>
              <a:rPr lang="en-US" dirty="0"/>
              <a:t>("Energy (keV)");</a:t>
            </a:r>
          </a:p>
          <a:p>
            <a:endParaRPr lang="en-US" dirty="0"/>
          </a:p>
          <a:p>
            <a:r>
              <a:rPr lang="en-US" dirty="0"/>
              <a:t>double </a:t>
            </a:r>
            <a:r>
              <a:rPr lang="en-US" dirty="0" err="1"/>
              <a:t>binwidth</a:t>
            </a:r>
            <a:r>
              <a:rPr lang="en-US" dirty="0"/>
              <a:t>;</a:t>
            </a:r>
          </a:p>
          <a:p>
            <a:r>
              <a:rPr lang="en-US" dirty="0" err="1"/>
              <a:t>binwidth</a:t>
            </a:r>
            <a:r>
              <a:rPr lang="en-US" dirty="0"/>
              <a:t> = </a:t>
            </a:r>
            <a:r>
              <a:rPr lang="en-US" dirty="0" err="1"/>
              <a:t>hmsdtotal_e</a:t>
            </a:r>
            <a:r>
              <a:rPr lang="en-US" dirty="0"/>
              <a:t>-&gt;</a:t>
            </a:r>
            <a:r>
              <a:rPr lang="en-US" dirty="0" err="1"/>
              <a:t>GetBinWidth</a:t>
            </a:r>
            <a:r>
              <a:rPr lang="en-US" dirty="0"/>
              <a:t>(1);</a:t>
            </a:r>
          </a:p>
          <a:p>
            <a:r>
              <a:rPr lang="en-US" dirty="0" err="1"/>
              <a:t>sprintf</a:t>
            </a:r>
            <a:r>
              <a:rPr lang="en-US" dirty="0"/>
              <a:t>(</a:t>
            </a:r>
            <a:r>
              <a:rPr lang="en-US" dirty="0" err="1"/>
              <a:t>tempname</a:t>
            </a:r>
            <a:r>
              <a:rPr lang="en-US" dirty="0"/>
              <a:t>, "%s%.1f%s", "Counts per ", </a:t>
            </a:r>
            <a:r>
              <a:rPr lang="en-US" dirty="0" err="1"/>
              <a:t>binwidth</a:t>
            </a:r>
            <a:r>
              <a:rPr lang="en-US" dirty="0"/>
              <a:t>, " keV");</a:t>
            </a:r>
          </a:p>
          <a:p>
            <a:r>
              <a:rPr lang="en-US" dirty="0" err="1"/>
              <a:t>hmsdtotal_e</a:t>
            </a:r>
            <a:r>
              <a:rPr lang="en-US" dirty="0"/>
              <a:t>-&gt;</a:t>
            </a:r>
            <a:r>
              <a:rPr lang="en-US" dirty="0" err="1"/>
              <a:t>GetYaxis</a:t>
            </a:r>
            <a:r>
              <a:rPr lang="en-US" dirty="0"/>
              <a:t>()-&gt;</a:t>
            </a:r>
            <a:r>
              <a:rPr lang="en-US" dirty="0" err="1"/>
              <a:t>SetTitle</a:t>
            </a:r>
            <a:r>
              <a:rPr lang="en-US" dirty="0"/>
              <a:t>(</a:t>
            </a:r>
            <a:r>
              <a:rPr lang="en-US" dirty="0" err="1"/>
              <a:t>tempname</a:t>
            </a:r>
            <a:r>
              <a:rPr lang="en-US" dirty="0"/>
              <a:t>);</a:t>
            </a:r>
          </a:p>
          <a:p>
            <a:endParaRPr lang="en-US" dirty="0"/>
          </a:p>
          <a:p>
            <a:r>
              <a:rPr lang="en-US" dirty="0" err="1"/>
              <a:t>hmsdtotal_e</a:t>
            </a:r>
            <a:r>
              <a:rPr lang="en-US" dirty="0"/>
              <a:t>-&gt;</a:t>
            </a:r>
            <a:r>
              <a:rPr lang="en-US" dirty="0" err="1"/>
              <a:t>GetXaxis</a:t>
            </a:r>
            <a:r>
              <a:rPr lang="en-US" dirty="0"/>
              <a:t>()-&gt;</a:t>
            </a:r>
            <a:r>
              <a:rPr lang="en-US" dirty="0" err="1"/>
              <a:t>CenterTitle</a:t>
            </a:r>
            <a:r>
              <a:rPr lang="en-US" dirty="0"/>
              <a:t>();</a:t>
            </a:r>
          </a:p>
          <a:p>
            <a:r>
              <a:rPr lang="en-US" dirty="0" err="1"/>
              <a:t>hmsdtotal_e</a:t>
            </a:r>
            <a:r>
              <a:rPr lang="en-US" dirty="0"/>
              <a:t>-&gt;</a:t>
            </a:r>
            <a:r>
              <a:rPr lang="en-US" dirty="0" err="1"/>
              <a:t>GetYaxis</a:t>
            </a:r>
            <a:r>
              <a:rPr lang="en-US" dirty="0"/>
              <a:t>()-&gt;</a:t>
            </a:r>
            <a:r>
              <a:rPr lang="en-US" dirty="0" err="1"/>
              <a:t>CenterTitle</a:t>
            </a:r>
            <a:r>
              <a:rPr lang="en-US" dirty="0"/>
              <a:t>();</a:t>
            </a:r>
          </a:p>
          <a:p>
            <a:r>
              <a:rPr lang="en-US" dirty="0" err="1"/>
              <a:t>hmsdtotal_e</a:t>
            </a:r>
            <a:r>
              <a:rPr lang="en-US" dirty="0"/>
              <a:t>-&gt;</a:t>
            </a:r>
            <a:r>
              <a:rPr lang="en-US" dirty="0" err="1"/>
              <a:t>GetXaxis</a:t>
            </a:r>
            <a:r>
              <a:rPr lang="en-US" dirty="0"/>
              <a:t>()-&gt;</a:t>
            </a:r>
            <a:r>
              <a:rPr lang="en-US" dirty="0" err="1"/>
              <a:t>SetLabelFont</a:t>
            </a:r>
            <a:r>
              <a:rPr lang="en-US" dirty="0"/>
              <a:t>(132);</a:t>
            </a:r>
          </a:p>
          <a:p>
            <a:r>
              <a:rPr lang="en-US" dirty="0" err="1"/>
              <a:t>hmsdtotal_e</a:t>
            </a:r>
            <a:r>
              <a:rPr lang="en-US" dirty="0"/>
              <a:t>-&gt;</a:t>
            </a:r>
            <a:r>
              <a:rPr lang="en-US" dirty="0" err="1"/>
              <a:t>GetYaxis</a:t>
            </a:r>
            <a:r>
              <a:rPr lang="en-US" dirty="0"/>
              <a:t>()-&gt;</a:t>
            </a:r>
            <a:r>
              <a:rPr lang="en-US" dirty="0" err="1"/>
              <a:t>SetLabelFont</a:t>
            </a:r>
            <a:r>
              <a:rPr lang="en-US" dirty="0"/>
              <a:t>(132);</a:t>
            </a:r>
          </a:p>
          <a:p>
            <a:r>
              <a:rPr lang="en-US" dirty="0" err="1"/>
              <a:t>hmsdtotal_e</a:t>
            </a:r>
            <a:r>
              <a:rPr lang="en-US" dirty="0"/>
              <a:t>-&gt;</a:t>
            </a:r>
            <a:r>
              <a:rPr lang="en-US" dirty="0" err="1"/>
              <a:t>GetXaxis</a:t>
            </a:r>
            <a:r>
              <a:rPr lang="en-US" dirty="0"/>
              <a:t>()-&gt;</a:t>
            </a:r>
            <a:r>
              <a:rPr lang="en-US" dirty="0" err="1"/>
              <a:t>SetLabelSize</a:t>
            </a:r>
            <a:r>
              <a:rPr lang="en-US" dirty="0"/>
              <a:t>(0.06);</a:t>
            </a:r>
          </a:p>
          <a:p>
            <a:r>
              <a:rPr lang="en-US" dirty="0" err="1"/>
              <a:t>hmsdtotal_e</a:t>
            </a:r>
            <a:r>
              <a:rPr lang="en-US" dirty="0"/>
              <a:t>-&gt;</a:t>
            </a:r>
            <a:r>
              <a:rPr lang="en-US" dirty="0" err="1"/>
              <a:t>GetYaxis</a:t>
            </a:r>
            <a:r>
              <a:rPr lang="en-US" dirty="0"/>
              <a:t>()-&gt;</a:t>
            </a:r>
            <a:r>
              <a:rPr lang="en-US" dirty="0" err="1"/>
              <a:t>SetLabelSize</a:t>
            </a:r>
            <a:r>
              <a:rPr lang="en-US" dirty="0"/>
              <a:t>(0.06);</a:t>
            </a:r>
          </a:p>
          <a:p>
            <a:r>
              <a:rPr lang="en-US" dirty="0" err="1"/>
              <a:t>hmsdtotal_e</a:t>
            </a:r>
            <a:r>
              <a:rPr lang="en-US" dirty="0"/>
              <a:t>-&gt;</a:t>
            </a:r>
            <a:r>
              <a:rPr lang="en-US" dirty="0" err="1"/>
              <a:t>GetXaxis</a:t>
            </a:r>
            <a:r>
              <a:rPr lang="en-US" dirty="0"/>
              <a:t>()-&gt;</a:t>
            </a:r>
            <a:r>
              <a:rPr lang="en-US" dirty="0" err="1"/>
              <a:t>SetTitleFont</a:t>
            </a:r>
            <a:r>
              <a:rPr lang="en-US" dirty="0"/>
              <a:t>(132);</a:t>
            </a:r>
          </a:p>
          <a:p>
            <a:r>
              <a:rPr lang="en-US" dirty="0" err="1"/>
              <a:t>hmsdtotal_e</a:t>
            </a:r>
            <a:r>
              <a:rPr lang="en-US" dirty="0"/>
              <a:t>-&gt;</a:t>
            </a:r>
            <a:r>
              <a:rPr lang="en-US" dirty="0" err="1"/>
              <a:t>GetYaxis</a:t>
            </a:r>
            <a:r>
              <a:rPr lang="en-US" dirty="0"/>
              <a:t>()-&gt;</a:t>
            </a:r>
            <a:r>
              <a:rPr lang="en-US" dirty="0" err="1"/>
              <a:t>SetTitleFont</a:t>
            </a:r>
            <a:r>
              <a:rPr lang="en-US" dirty="0"/>
              <a:t>(132);</a:t>
            </a:r>
          </a:p>
          <a:p>
            <a:r>
              <a:rPr lang="en-US" dirty="0" err="1"/>
              <a:t>hmsdtotal_e</a:t>
            </a:r>
            <a:r>
              <a:rPr lang="en-US" dirty="0"/>
              <a:t>-&gt;</a:t>
            </a:r>
            <a:r>
              <a:rPr lang="en-US" dirty="0" err="1"/>
              <a:t>GetXaxis</a:t>
            </a:r>
            <a:r>
              <a:rPr lang="en-US" dirty="0"/>
              <a:t>()-&gt;</a:t>
            </a:r>
            <a:r>
              <a:rPr lang="en-US" dirty="0" err="1"/>
              <a:t>SetTitleOffset</a:t>
            </a:r>
            <a:r>
              <a:rPr lang="en-US" dirty="0"/>
              <a:t>(1.0);</a:t>
            </a:r>
          </a:p>
          <a:p>
            <a:r>
              <a:rPr lang="en-US" dirty="0" err="1"/>
              <a:t>hmsdtotal_e</a:t>
            </a:r>
            <a:r>
              <a:rPr lang="en-US" dirty="0"/>
              <a:t>-&gt;</a:t>
            </a:r>
            <a:r>
              <a:rPr lang="en-US" dirty="0" err="1"/>
              <a:t>GetYaxis</a:t>
            </a:r>
            <a:r>
              <a:rPr lang="en-US" dirty="0"/>
              <a:t>()-&gt;</a:t>
            </a:r>
            <a:r>
              <a:rPr lang="en-US" dirty="0" err="1"/>
              <a:t>SetTitleOffset</a:t>
            </a:r>
            <a:r>
              <a:rPr lang="en-US" dirty="0"/>
              <a:t>(0.72);</a:t>
            </a:r>
          </a:p>
          <a:p>
            <a:r>
              <a:rPr lang="en-US" dirty="0" err="1"/>
              <a:t>hmsdtotal_e</a:t>
            </a:r>
            <a:r>
              <a:rPr lang="en-US" dirty="0"/>
              <a:t>-&gt;</a:t>
            </a:r>
            <a:r>
              <a:rPr lang="en-US" dirty="0" err="1"/>
              <a:t>GetXaxis</a:t>
            </a:r>
            <a:r>
              <a:rPr lang="en-US" dirty="0"/>
              <a:t>()-&gt;</a:t>
            </a:r>
            <a:r>
              <a:rPr lang="en-US" dirty="0" err="1"/>
              <a:t>SetTitleSize</a:t>
            </a:r>
            <a:r>
              <a:rPr lang="en-US" dirty="0"/>
              <a:t>(0.07);</a:t>
            </a:r>
          </a:p>
          <a:p>
            <a:r>
              <a:rPr lang="en-US" dirty="0" err="1"/>
              <a:t>hmsdtotal_e</a:t>
            </a:r>
            <a:r>
              <a:rPr lang="en-US" dirty="0"/>
              <a:t>-&gt;</a:t>
            </a:r>
            <a:r>
              <a:rPr lang="en-US" dirty="0" err="1"/>
              <a:t>GetYaxis</a:t>
            </a:r>
            <a:r>
              <a:rPr lang="en-US" dirty="0"/>
              <a:t>()-&gt;</a:t>
            </a:r>
            <a:r>
              <a:rPr lang="en-US" dirty="0" err="1"/>
              <a:t>SetTitleSize</a:t>
            </a:r>
            <a:r>
              <a:rPr lang="en-US" dirty="0"/>
              <a:t>(0.07);</a:t>
            </a:r>
          </a:p>
          <a:p>
            <a:r>
              <a:rPr lang="en-US" dirty="0" err="1"/>
              <a:t>hmsdtotal_e</a:t>
            </a:r>
            <a:r>
              <a:rPr lang="en-US" dirty="0"/>
              <a:t>-&gt;</a:t>
            </a:r>
            <a:r>
              <a:rPr lang="en-US" dirty="0" err="1"/>
              <a:t>GetXaxis</a:t>
            </a:r>
            <a:r>
              <a:rPr lang="en-US" dirty="0"/>
              <a:t>()-&gt;</a:t>
            </a:r>
            <a:r>
              <a:rPr lang="en-US" dirty="0" err="1"/>
              <a:t>SetRangeUser</a:t>
            </a:r>
            <a:r>
              <a:rPr lang="en-US" dirty="0"/>
              <a:t>(5085,5630);</a:t>
            </a:r>
          </a:p>
          <a:p>
            <a:r>
              <a:rPr lang="en-US" dirty="0" err="1"/>
              <a:t>hmsdtotal_e</a:t>
            </a:r>
            <a:r>
              <a:rPr lang="en-US" dirty="0"/>
              <a:t>-&gt;</a:t>
            </a:r>
            <a:r>
              <a:rPr lang="en-US" dirty="0" err="1"/>
              <a:t>GetYaxis</a:t>
            </a:r>
            <a:r>
              <a:rPr lang="en-US" dirty="0"/>
              <a:t>()-&gt;</a:t>
            </a:r>
            <a:r>
              <a:rPr lang="en-US" dirty="0" err="1"/>
              <a:t>SetRangeUser</a:t>
            </a:r>
            <a:r>
              <a:rPr lang="en-US" dirty="0"/>
              <a:t>(0,3.5e6);</a:t>
            </a:r>
          </a:p>
          <a:p>
            <a:r>
              <a:rPr lang="en-US" dirty="0" err="1"/>
              <a:t>hmsdtotal_e</a:t>
            </a:r>
            <a:r>
              <a:rPr lang="en-US" dirty="0"/>
              <a:t>-&gt;</a:t>
            </a:r>
            <a:r>
              <a:rPr lang="en-US" dirty="0" err="1"/>
              <a:t>GetYaxis</a:t>
            </a:r>
            <a:r>
              <a:rPr lang="en-US" dirty="0"/>
              <a:t>()-&gt;</a:t>
            </a:r>
            <a:r>
              <a:rPr lang="en-US" dirty="0" err="1"/>
              <a:t>SetMaxDigits</a:t>
            </a:r>
            <a:r>
              <a:rPr lang="en-US" dirty="0"/>
              <a:t>(3);</a:t>
            </a:r>
          </a:p>
          <a:p>
            <a:r>
              <a:rPr lang="en-US" dirty="0" err="1"/>
              <a:t>hmsdtotal_e</a:t>
            </a:r>
            <a:r>
              <a:rPr lang="en-US" dirty="0"/>
              <a:t>-&gt;</a:t>
            </a:r>
            <a:r>
              <a:rPr lang="en-US" dirty="0" err="1"/>
              <a:t>GetXaxis</a:t>
            </a:r>
            <a:r>
              <a:rPr lang="en-US" dirty="0"/>
              <a:t>()-&gt;</a:t>
            </a:r>
            <a:r>
              <a:rPr lang="en-US" dirty="0" err="1"/>
              <a:t>SetNdivisions</a:t>
            </a:r>
            <a:r>
              <a:rPr lang="en-US" dirty="0"/>
              <a:t>(510);</a:t>
            </a:r>
          </a:p>
          <a:p>
            <a:r>
              <a:rPr lang="en-US" dirty="0" err="1"/>
              <a:t>hmsdtotal_e</a:t>
            </a:r>
            <a:r>
              <a:rPr lang="en-US" dirty="0"/>
              <a:t>-&gt;</a:t>
            </a:r>
            <a:r>
              <a:rPr lang="en-US" dirty="0" err="1"/>
              <a:t>GetYaxis</a:t>
            </a:r>
            <a:r>
              <a:rPr lang="en-US" dirty="0"/>
              <a:t>()-&gt;</a:t>
            </a:r>
            <a:r>
              <a:rPr lang="en-US" dirty="0" err="1"/>
              <a:t>SetNdivisions</a:t>
            </a:r>
            <a:r>
              <a:rPr lang="en-US" dirty="0"/>
              <a:t>(505);</a:t>
            </a:r>
          </a:p>
          <a:p>
            <a:r>
              <a:rPr lang="en-US" dirty="0" err="1"/>
              <a:t>hmsdtotal_e</a:t>
            </a:r>
            <a:r>
              <a:rPr lang="en-US" dirty="0"/>
              <a:t>-&gt;</a:t>
            </a:r>
            <a:r>
              <a:rPr lang="en-US" dirty="0" err="1"/>
              <a:t>GetYaxis</a:t>
            </a:r>
            <a:r>
              <a:rPr lang="en-US" dirty="0"/>
              <a:t>()-&gt;</a:t>
            </a:r>
            <a:r>
              <a:rPr lang="en-US" dirty="0" err="1"/>
              <a:t>SetTickLength</a:t>
            </a:r>
            <a:r>
              <a:rPr lang="en-US" dirty="0"/>
              <a:t>(0.015);</a:t>
            </a:r>
          </a:p>
          <a:p>
            <a:r>
              <a:rPr lang="en-US" dirty="0" err="1"/>
              <a:t>hmsdtotal_e</a:t>
            </a:r>
            <a:r>
              <a:rPr lang="en-US" dirty="0"/>
              <a:t>-&gt;Draw();</a:t>
            </a:r>
          </a:p>
          <a:p>
            <a:endParaRPr lang="en-US" dirty="0"/>
          </a:p>
          <a:p>
            <a:r>
              <a:rPr lang="en-US" dirty="0"/>
              <a:t>hmsd12_e_05keVbin-&gt;</a:t>
            </a:r>
            <a:r>
              <a:rPr lang="en-US" dirty="0" err="1"/>
              <a:t>Rebin</a:t>
            </a:r>
            <a:r>
              <a:rPr lang="en-US" dirty="0"/>
              <a:t>(</a:t>
            </a:r>
            <a:r>
              <a:rPr lang="en-US" dirty="0" err="1"/>
              <a:t>nrebin</a:t>
            </a:r>
            <a:r>
              <a:rPr lang="en-US" dirty="0"/>
              <a:t>);</a:t>
            </a:r>
          </a:p>
          <a:p>
            <a:r>
              <a:rPr lang="en-US" dirty="0"/>
              <a:t>hmsd12_e_05keVbin-&gt;</a:t>
            </a:r>
            <a:r>
              <a:rPr lang="en-US" dirty="0" err="1"/>
              <a:t>SetLineWidth</a:t>
            </a:r>
            <a:r>
              <a:rPr lang="en-US" dirty="0"/>
              <a:t>(3);</a:t>
            </a:r>
          </a:p>
          <a:p>
            <a:r>
              <a:rPr lang="en-US" dirty="0"/>
              <a:t>hmsd12_e_05keVbin-&gt;</a:t>
            </a:r>
            <a:r>
              <a:rPr lang="en-US" dirty="0" err="1"/>
              <a:t>SetLineColor</a:t>
            </a:r>
            <a:r>
              <a:rPr lang="en-US" dirty="0"/>
              <a:t>(</a:t>
            </a:r>
            <a:r>
              <a:rPr lang="en-US" dirty="0" err="1"/>
              <a:t>kRed</a:t>
            </a:r>
            <a:r>
              <a:rPr lang="en-US" dirty="0"/>
              <a:t>);</a:t>
            </a:r>
          </a:p>
          <a:p>
            <a:r>
              <a:rPr lang="en-US" dirty="0"/>
              <a:t>hmsd12_e_05keVbin-&gt;Draw("same");</a:t>
            </a:r>
          </a:p>
          <a:p>
            <a:endParaRPr lang="en-US" dirty="0"/>
          </a:p>
          <a:p>
            <a:r>
              <a:rPr lang="en-US" dirty="0"/>
              <a:t>hmsd26_e_05keVbin-&gt;</a:t>
            </a:r>
            <a:r>
              <a:rPr lang="en-US" dirty="0" err="1"/>
              <a:t>Rebin</a:t>
            </a:r>
            <a:r>
              <a:rPr lang="en-US" dirty="0"/>
              <a:t>(</a:t>
            </a:r>
            <a:r>
              <a:rPr lang="en-US" dirty="0" err="1"/>
              <a:t>nrebin</a:t>
            </a:r>
            <a:r>
              <a:rPr lang="en-US" dirty="0"/>
              <a:t>);</a:t>
            </a:r>
          </a:p>
          <a:p>
            <a:r>
              <a:rPr lang="en-US" dirty="0"/>
              <a:t>hmsd26_e_05keVbin-&gt;</a:t>
            </a:r>
            <a:r>
              <a:rPr lang="en-US" dirty="0" err="1"/>
              <a:t>SetLineWidth</a:t>
            </a:r>
            <a:r>
              <a:rPr lang="en-US" dirty="0"/>
              <a:t>(3);</a:t>
            </a:r>
          </a:p>
          <a:p>
            <a:r>
              <a:rPr lang="en-US" dirty="0"/>
              <a:t>hmsd26_e_05keVbin-&gt;</a:t>
            </a:r>
            <a:r>
              <a:rPr lang="en-US" dirty="0" err="1"/>
              <a:t>SetLineColor</a:t>
            </a:r>
            <a:r>
              <a:rPr lang="en-US" dirty="0"/>
              <a:t>(</a:t>
            </a:r>
            <a:r>
              <a:rPr lang="en-US" dirty="0" err="1"/>
              <a:t>kRed</a:t>
            </a:r>
            <a:r>
              <a:rPr lang="en-US" dirty="0"/>
              <a:t>);</a:t>
            </a:r>
          </a:p>
          <a:p>
            <a:r>
              <a:rPr lang="en-US" dirty="0"/>
              <a:t>hmsd26_e_05keVbin-&gt;Draw("same");</a:t>
            </a:r>
          </a:p>
          <a:p>
            <a:endParaRPr lang="en-US" dirty="0"/>
          </a:p>
          <a:p>
            <a:endParaRPr lang="en-US" dirty="0"/>
          </a:p>
          <a:p>
            <a:r>
              <a:rPr lang="en-US" dirty="0" err="1"/>
              <a:t>TFile</a:t>
            </a:r>
            <a:r>
              <a:rPr lang="en-US" dirty="0"/>
              <a:t> *file3 = </a:t>
            </a:r>
            <a:r>
              <a:rPr lang="en-US" dirty="0" err="1"/>
              <a:t>TFile</a:t>
            </a:r>
            <a:r>
              <a:rPr lang="en-US" dirty="0"/>
              <a:t>::Open("F:/e21010/pxct/run0330_0332_LEGe_MSD_241Am_Z7117_ChamberCenter_window1.5us_TrigRise0.064_0.016_0.016us_TrigGap0.952_1.000_1.000us_Th350_2700_1000_CFDDelay0.304us_Scale7_0000_cal.root");</a:t>
            </a:r>
          </a:p>
          <a:p>
            <a:endParaRPr lang="en-US" dirty="0"/>
          </a:p>
          <a:p>
            <a:r>
              <a:rPr lang="en-US" dirty="0" err="1"/>
              <a:t>hmsdtotal_e</a:t>
            </a:r>
            <a:r>
              <a:rPr lang="en-US" dirty="0"/>
              <a:t>-&gt;</a:t>
            </a:r>
            <a:r>
              <a:rPr lang="en-US" dirty="0" err="1"/>
              <a:t>Rebin</a:t>
            </a:r>
            <a:r>
              <a:rPr lang="en-US" dirty="0"/>
              <a:t>(</a:t>
            </a:r>
            <a:r>
              <a:rPr lang="en-US" dirty="0" err="1"/>
              <a:t>nrebin</a:t>
            </a:r>
            <a:r>
              <a:rPr lang="en-US" dirty="0"/>
              <a:t>);</a:t>
            </a:r>
          </a:p>
          <a:p>
            <a:r>
              <a:rPr lang="en-US" dirty="0" err="1"/>
              <a:t>hmsdtotal_e</a:t>
            </a:r>
            <a:r>
              <a:rPr lang="en-US" dirty="0"/>
              <a:t>-&gt;</a:t>
            </a:r>
            <a:r>
              <a:rPr lang="en-US" dirty="0" err="1"/>
              <a:t>SetLineWidth</a:t>
            </a:r>
            <a:r>
              <a:rPr lang="en-US" dirty="0"/>
              <a:t>(3);</a:t>
            </a:r>
          </a:p>
          <a:p>
            <a:r>
              <a:rPr lang="en-US" dirty="0" err="1"/>
              <a:t>hmsdtotal_e</a:t>
            </a:r>
            <a:r>
              <a:rPr lang="en-US" dirty="0"/>
              <a:t>-&gt;</a:t>
            </a:r>
            <a:r>
              <a:rPr lang="en-US" dirty="0" err="1"/>
              <a:t>SetLineColor</a:t>
            </a:r>
            <a:r>
              <a:rPr lang="en-US" dirty="0"/>
              <a:t>(kGreen+1);</a:t>
            </a:r>
          </a:p>
          <a:p>
            <a:r>
              <a:rPr lang="en-US" dirty="0" err="1"/>
              <a:t>hmsdtotal_e</a:t>
            </a:r>
            <a:r>
              <a:rPr lang="en-US" dirty="0"/>
              <a:t>-&gt;Draw("same");</a:t>
            </a:r>
          </a:p>
          <a:p>
            <a:endParaRPr lang="en-US" dirty="0"/>
          </a:p>
          <a:p>
            <a:r>
              <a:rPr lang="en-US" dirty="0"/>
              <a:t>hmsd12_e_05keVbin-&gt;</a:t>
            </a:r>
            <a:r>
              <a:rPr lang="en-US" dirty="0" err="1"/>
              <a:t>Rebin</a:t>
            </a:r>
            <a:r>
              <a:rPr lang="en-US" dirty="0"/>
              <a:t>(</a:t>
            </a:r>
            <a:r>
              <a:rPr lang="en-US" dirty="0" err="1"/>
              <a:t>nrebin</a:t>
            </a:r>
            <a:r>
              <a:rPr lang="en-US" dirty="0"/>
              <a:t>);</a:t>
            </a:r>
          </a:p>
          <a:p>
            <a:r>
              <a:rPr lang="en-US" dirty="0"/>
              <a:t>hmsd12_e_05keVbin-&gt;</a:t>
            </a:r>
            <a:r>
              <a:rPr lang="en-US" dirty="0" err="1"/>
              <a:t>SetLineWidth</a:t>
            </a:r>
            <a:r>
              <a:rPr lang="en-US" dirty="0"/>
              <a:t>(3);</a:t>
            </a:r>
          </a:p>
          <a:p>
            <a:r>
              <a:rPr lang="en-US" dirty="0"/>
              <a:t>hmsd12_e_05keVbin-&gt;</a:t>
            </a:r>
            <a:r>
              <a:rPr lang="en-US" dirty="0" err="1"/>
              <a:t>SetLineColor</a:t>
            </a:r>
            <a:r>
              <a:rPr lang="en-US" dirty="0"/>
              <a:t>(kGreen+1);</a:t>
            </a:r>
          </a:p>
          <a:p>
            <a:r>
              <a:rPr lang="en-US" dirty="0"/>
              <a:t>hmsd12_e_05keVbin-&gt;Draw("same");</a:t>
            </a:r>
          </a:p>
          <a:p>
            <a:endParaRPr lang="en-US" dirty="0"/>
          </a:p>
          <a:p>
            <a:r>
              <a:rPr lang="en-US" dirty="0"/>
              <a:t>hmsd26_e_05keVbin-&gt;</a:t>
            </a:r>
            <a:r>
              <a:rPr lang="en-US" dirty="0" err="1"/>
              <a:t>Rebin</a:t>
            </a:r>
            <a:r>
              <a:rPr lang="en-US" dirty="0"/>
              <a:t>(</a:t>
            </a:r>
            <a:r>
              <a:rPr lang="en-US" dirty="0" err="1"/>
              <a:t>nrebin</a:t>
            </a:r>
            <a:r>
              <a:rPr lang="en-US" dirty="0"/>
              <a:t>);</a:t>
            </a:r>
          </a:p>
          <a:p>
            <a:r>
              <a:rPr lang="en-US" dirty="0"/>
              <a:t>hmsd26_e_05keVbin-&gt;</a:t>
            </a:r>
            <a:r>
              <a:rPr lang="en-US" dirty="0" err="1"/>
              <a:t>SetLineWidth</a:t>
            </a:r>
            <a:r>
              <a:rPr lang="en-US" dirty="0"/>
              <a:t>(3);</a:t>
            </a:r>
          </a:p>
          <a:p>
            <a:r>
              <a:rPr lang="en-US" dirty="0"/>
              <a:t>hmsd26_e_05keVbin-&gt;</a:t>
            </a:r>
            <a:r>
              <a:rPr lang="en-US" dirty="0" err="1"/>
              <a:t>SetLineColor</a:t>
            </a:r>
            <a:r>
              <a:rPr lang="en-US" dirty="0"/>
              <a:t>(kGreen+1);</a:t>
            </a:r>
          </a:p>
          <a:p>
            <a:r>
              <a:rPr lang="en-US" dirty="0"/>
              <a:t>hmsd26_e_05keVbin-&gt;Draw("same");</a:t>
            </a:r>
          </a:p>
          <a:p>
            <a:endParaRPr lang="en-US" dirty="0"/>
          </a:p>
          <a:p>
            <a:r>
              <a:rPr lang="en-US" dirty="0" err="1"/>
              <a:t>TFile</a:t>
            </a:r>
            <a:r>
              <a:rPr lang="en-US" dirty="0"/>
              <a:t> *file2 = </a:t>
            </a:r>
            <a:r>
              <a:rPr lang="en-US" dirty="0" err="1"/>
              <a:t>TFile</a:t>
            </a:r>
            <a:r>
              <a:rPr lang="en-US" dirty="0"/>
              <a:t>::Open("F:/e21010/pxct/run0092_0095_0100_0109_LEGe_MSD26_241Am_window1.5us_0000_cal.root");</a:t>
            </a:r>
          </a:p>
          <a:p>
            <a:endParaRPr lang="en-US" dirty="0"/>
          </a:p>
          <a:p>
            <a:r>
              <a:rPr lang="en-US" dirty="0"/>
              <a:t>hmsd26_e_05keVbin-&gt;</a:t>
            </a:r>
            <a:r>
              <a:rPr lang="en-US" dirty="0" err="1"/>
              <a:t>Rebin</a:t>
            </a:r>
            <a:r>
              <a:rPr lang="en-US" dirty="0"/>
              <a:t>(</a:t>
            </a:r>
            <a:r>
              <a:rPr lang="en-US" dirty="0" err="1"/>
              <a:t>nrebin</a:t>
            </a:r>
            <a:r>
              <a:rPr lang="en-US" dirty="0"/>
              <a:t>);</a:t>
            </a:r>
          </a:p>
          <a:p>
            <a:r>
              <a:rPr lang="en-US" dirty="0"/>
              <a:t>hmsd26_e_05keVbin-&gt;</a:t>
            </a:r>
            <a:r>
              <a:rPr lang="en-US" dirty="0" err="1"/>
              <a:t>SetLineWidth</a:t>
            </a:r>
            <a:r>
              <a:rPr lang="en-US" dirty="0"/>
              <a:t>(3);</a:t>
            </a:r>
          </a:p>
          <a:p>
            <a:r>
              <a:rPr lang="en-US" dirty="0"/>
              <a:t>hmsd26_e_05keVbin-&gt;</a:t>
            </a:r>
            <a:r>
              <a:rPr lang="en-US" dirty="0" err="1"/>
              <a:t>SetLineColor</a:t>
            </a:r>
            <a:r>
              <a:rPr lang="en-US" dirty="0"/>
              <a:t>(</a:t>
            </a:r>
            <a:r>
              <a:rPr lang="en-US" dirty="0" err="1"/>
              <a:t>kAzure</a:t>
            </a:r>
            <a:r>
              <a:rPr lang="en-US" dirty="0"/>
              <a:t>);</a:t>
            </a:r>
          </a:p>
          <a:p>
            <a:r>
              <a:rPr lang="en-US" dirty="0"/>
              <a:t>hmsd26_e_05keVbin-&gt;Draw("same");</a:t>
            </a:r>
          </a:p>
          <a:p>
            <a:endParaRPr lang="en-US" dirty="0"/>
          </a:p>
          <a:p>
            <a:r>
              <a:rPr lang="en-US" dirty="0" err="1"/>
              <a:t>gPad</a:t>
            </a:r>
            <a:r>
              <a:rPr lang="en-US" dirty="0"/>
              <a:t>-&gt;</a:t>
            </a:r>
            <a:r>
              <a:rPr lang="en-US" dirty="0" err="1"/>
              <a:t>RedrawAxis</a:t>
            </a:r>
            <a:r>
              <a:rPr lang="en-US" dirty="0"/>
              <a:t>();</a:t>
            </a:r>
          </a:p>
          <a:p>
            <a:endParaRPr lang="en-US" dirty="0"/>
          </a:p>
          <a:p>
            <a:r>
              <a:rPr lang="en-US" dirty="0" err="1"/>
              <a:t>canvaspeak</a:t>
            </a:r>
            <a:r>
              <a:rPr lang="en-US" dirty="0"/>
              <a:t>-&gt;</a:t>
            </a:r>
            <a:r>
              <a:rPr lang="en-US" dirty="0" err="1"/>
              <a:t>SaveAs</a:t>
            </a:r>
            <a:r>
              <a:rPr lang="en-US" dirty="0"/>
              <a:t>("F:/e21010/pxct/Fig_237Np_Alpha_241Am_MSD_RunAll.png");</a:t>
            </a:r>
          </a:p>
          <a:p>
            <a:endParaRPr lang="en-US" dirty="0"/>
          </a:p>
          <a:p>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203</a:t>
            </a:fld>
            <a:endParaRPr lang="en-US"/>
          </a:p>
        </p:txBody>
      </p:sp>
    </p:spTree>
    <p:extLst>
      <p:ext uri="{BB962C8B-B14F-4D97-AF65-F5344CB8AC3E}">
        <p14:creationId xmlns:p14="http://schemas.microsoft.com/office/powerpoint/2010/main" val="1984787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::Open("F:/e21010/pxct/run0068_LEGe_MSD_XtRa_241Am_inChamber_2mmcollimator_152Eu_outChamber_triggerfilter_adjusting_55min_cal.root");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(-1400,1000);</a:t>
            </a:r>
          </a:p>
          <a:p>
            <a:r>
              <a:rPr lang="en-US" dirty="0" err="1"/>
              <a:t>htimestamps</a:t>
            </a:r>
            <a:r>
              <a:rPr lang="en-US" dirty="0"/>
              <a:t>-&gt;</a:t>
            </a:r>
            <a:r>
              <a:rPr lang="en-US" dirty="0" err="1"/>
              <a:t>GetYaxis</a:t>
            </a:r>
            <a:r>
              <a:rPr lang="en-US" dirty="0"/>
              <a:t>()-&gt;</a:t>
            </a:r>
            <a:r>
              <a:rPr lang="en-US" dirty="0" err="1"/>
              <a:t>SetRangeUser</a:t>
            </a:r>
            <a:r>
              <a:rPr lang="en-US" dirty="0"/>
              <a:t>(0,55);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&lt;400&amp;&amp;msd26_e&gt;100&amp;&amp;msd26_e&lt;6000");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t>
            </a:r>
            <a:r>
              <a:rPr lang="en-US" altLang="zh-CN" dirty="0" err="1"/>
              <a:t>Style</a:t>
            </a:r>
            <a:r>
              <a:rPr lang="en-US" dirty="0"/>
              <a:t>-&gt;</a:t>
            </a:r>
            <a:r>
              <a:rPr lang="en-US" dirty="0" err="1"/>
              <a:t>SetFrameLineWidth</a:t>
            </a:r>
            <a:r>
              <a:rPr lang="en-US" dirty="0"/>
              <a:t>(2);</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tree-&gt;Draw("msd12_t-lege_t","lege_e&gt;5&amp;&amp;</a:t>
            </a:r>
            <a:r>
              <a:rPr lang="en-US" dirty="0" err="1"/>
              <a:t>lege_e</a:t>
            </a:r>
            <a:r>
              <a:rPr lang="en-US" dirty="0"/>
              <a:t>&lt;400&amp;&amp;msd12_e&gt;100&amp;&amp;msd12_e&lt;6000","same");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&gt;5&amp;&amp;</a:t>
            </a:r>
            <a:r>
              <a:rPr lang="en-US" dirty="0" err="1"/>
              <a:t>lege_e</a:t>
            </a:r>
            <a:r>
              <a:rPr lang="en-US" dirty="0"/>
              <a:t>&lt;400&amp;&amp;</a:t>
            </a:r>
            <a:r>
              <a:rPr lang="en-US" dirty="0" err="1"/>
              <a:t>north_e</a:t>
            </a:r>
            <a:r>
              <a:rPr lang="en-US" dirty="0"/>
              <a:t>&gt;20&amp;&amp;</a:t>
            </a:r>
            <a:r>
              <a:rPr lang="en-US" dirty="0" err="1"/>
              <a:t>north_e</a:t>
            </a:r>
            <a:r>
              <a:rPr lang="en-US" dirty="0"/>
              <a:t>&lt;2100","same");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&gt;5&amp;&amp;</a:t>
            </a:r>
            <a:r>
              <a:rPr lang="en-US" dirty="0" err="1"/>
              <a:t>lege_e</a:t>
            </a:r>
            <a:r>
              <a:rPr lang="en-US" dirty="0"/>
              <a:t>&lt;400&amp;&amp;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&gt;20&amp;&amp;</a:t>
            </a:r>
            <a:r>
              <a:rPr lang="en-US" dirty="0" err="1"/>
              <a:t>north_e</a:t>
            </a:r>
            <a:r>
              <a:rPr lang="en-US" dirty="0"/>
              <a:t>&lt;2100&amp;&amp;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tree-&gt;Draw("msd12_t-msd26_t","msd12_e&gt;100&amp;&amp;msd12_e&lt;6000&amp;&amp;msd26_e&gt;100&amp;&amp;msd26_e&lt;6000","same");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13</a:t>
            </a:fld>
            <a:endParaRPr lang="zh-CN" altLang="en-US"/>
          </a:p>
        </p:txBody>
      </p:sp>
    </p:spTree>
    <p:extLst>
      <p:ext uri="{BB962C8B-B14F-4D97-AF65-F5344CB8AC3E}">
        <p14:creationId xmlns:p14="http://schemas.microsoft.com/office/powerpoint/2010/main" val="13385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::Open("F:/e21010/pxct/run0069_LEGe_MSD_XtRa_241Am_inChamber_2mmcollimator_152Eu_outChamber_triggerfilter_adjusting_55min_cal.root");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(-1400,1000);</a:t>
            </a:r>
          </a:p>
          <a:p>
            <a:r>
              <a:rPr lang="en-US" dirty="0" err="1"/>
              <a:t>htimestamps</a:t>
            </a:r>
            <a:r>
              <a:rPr lang="en-US" dirty="0"/>
              <a:t>-&gt;</a:t>
            </a:r>
            <a:r>
              <a:rPr lang="en-US" dirty="0" err="1"/>
              <a:t>GetYaxis</a:t>
            </a:r>
            <a:r>
              <a:rPr lang="en-US" dirty="0"/>
              <a:t>()-&gt;</a:t>
            </a:r>
            <a:r>
              <a:rPr lang="en-US" dirty="0" err="1"/>
              <a:t>SetRangeUser</a:t>
            </a:r>
            <a:r>
              <a:rPr lang="en-US" dirty="0"/>
              <a:t>(0,55);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&lt;400&amp;&amp;msd26_e&gt;100&amp;&amp;msd26_e&lt;6000");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t>
            </a:r>
            <a:r>
              <a:rPr lang="en-US" altLang="zh-CN" dirty="0" err="1"/>
              <a:t>Style</a:t>
            </a:r>
            <a:r>
              <a:rPr lang="en-US" dirty="0"/>
              <a:t>-&gt;</a:t>
            </a:r>
            <a:r>
              <a:rPr lang="en-US" dirty="0" err="1"/>
              <a:t>SetFrameLineWidth</a:t>
            </a:r>
            <a:r>
              <a:rPr lang="en-US" dirty="0"/>
              <a:t>(2);</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tree-&gt;Draw("msd12_t-lege_t","lege_e&gt;5&amp;&amp;</a:t>
            </a:r>
            <a:r>
              <a:rPr lang="en-US" dirty="0" err="1"/>
              <a:t>lege_e</a:t>
            </a:r>
            <a:r>
              <a:rPr lang="en-US" dirty="0"/>
              <a:t>&lt;400&amp;&amp;msd12_e&gt;100&amp;&amp;msd12_e&lt;6000","same");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&gt;5&amp;&amp;</a:t>
            </a:r>
            <a:r>
              <a:rPr lang="en-US" dirty="0" err="1"/>
              <a:t>lege_e</a:t>
            </a:r>
            <a:r>
              <a:rPr lang="en-US" dirty="0"/>
              <a:t>&lt;400&amp;&amp;</a:t>
            </a:r>
            <a:r>
              <a:rPr lang="en-US" dirty="0" err="1"/>
              <a:t>north_e</a:t>
            </a:r>
            <a:r>
              <a:rPr lang="en-US" dirty="0"/>
              <a:t>&gt;20&amp;&amp;</a:t>
            </a:r>
            <a:r>
              <a:rPr lang="en-US" dirty="0" err="1"/>
              <a:t>north_e</a:t>
            </a:r>
            <a:r>
              <a:rPr lang="en-US" dirty="0"/>
              <a:t>&lt;2100","same");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&gt;5&amp;&amp;</a:t>
            </a:r>
            <a:r>
              <a:rPr lang="en-US" dirty="0" err="1"/>
              <a:t>lege_e</a:t>
            </a:r>
            <a:r>
              <a:rPr lang="en-US" dirty="0"/>
              <a:t>&lt;400&amp;&amp;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&gt;20&amp;&amp;</a:t>
            </a:r>
            <a:r>
              <a:rPr lang="en-US" dirty="0" err="1"/>
              <a:t>north_e</a:t>
            </a:r>
            <a:r>
              <a:rPr lang="en-US" dirty="0"/>
              <a:t>&lt;2100&amp;&amp;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tree-&gt;Draw("msd12_t-msd26_t","msd12_e&gt;100&amp;&amp;msd12_e&lt;6000&amp;&amp;msd26_e&gt;100&amp;&amp;msd26_e&lt;6000","same");</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14</a:t>
            </a:fld>
            <a:endParaRPr lang="zh-CN" altLang="en-US"/>
          </a:p>
        </p:txBody>
      </p:sp>
    </p:spTree>
    <p:extLst>
      <p:ext uri="{BB962C8B-B14F-4D97-AF65-F5344CB8AC3E}">
        <p14:creationId xmlns:p14="http://schemas.microsoft.com/office/powerpoint/2010/main" val="1066872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::Open("F:/e21010/pxct/run0072_LEGe_MSD_XtRa_241Am_inChamber_2mmcollimator_152Eu_outChamber_triggerfilter_adjusting_55min_cal.root");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(-1400,1000);</a:t>
            </a:r>
          </a:p>
          <a:p>
            <a:r>
              <a:rPr lang="en-US" dirty="0" err="1"/>
              <a:t>htimestamps</a:t>
            </a:r>
            <a:r>
              <a:rPr lang="en-US" dirty="0"/>
              <a:t>-&gt;</a:t>
            </a:r>
            <a:r>
              <a:rPr lang="en-US" dirty="0" err="1"/>
              <a:t>GetYaxis</a:t>
            </a:r>
            <a:r>
              <a:rPr lang="en-US" dirty="0"/>
              <a:t>()-&gt;</a:t>
            </a:r>
            <a:r>
              <a:rPr lang="en-US" dirty="0" err="1"/>
              <a:t>SetRangeUser</a:t>
            </a:r>
            <a:r>
              <a:rPr lang="en-US" dirty="0"/>
              <a:t>(0,55);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&lt;400&amp;&amp;msd26_e&gt;100&amp;&amp;msd26_e&lt;6000");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t>
            </a:r>
            <a:r>
              <a:rPr lang="en-US" altLang="zh-CN" dirty="0" err="1"/>
              <a:t>Style</a:t>
            </a:r>
            <a:r>
              <a:rPr lang="en-US" dirty="0"/>
              <a:t>-&gt;</a:t>
            </a:r>
            <a:r>
              <a:rPr lang="en-US" dirty="0" err="1"/>
              <a:t>SetFrameLineWidth</a:t>
            </a:r>
            <a:r>
              <a:rPr lang="en-US" dirty="0"/>
              <a:t>(2);</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tree-&gt;Draw("msd12_t-lege_t","lege_e&gt;5&amp;&amp;</a:t>
            </a:r>
            <a:r>
              <a:rPr lang="en-US" dirty="0" err="1"/>
              <a:t>lege_e</a:t>
            </a:r>
            <a:r>
              <a:rPr lang="en-US" dirty="0"/>
              <a:t>&lt;400&amp;&amp;msd12_e&gt;100&amp;&amp;msd12_e&lt;6000","same");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&gt;5&amp;&amp;</a:t>
            </a:r>
            <a:r>
              <a:rPr lang="en-US" dirty="0" err="1"/>
              <a:t>lege_e</a:t>
            </a:r>
            <a:r>
              <a:rPr lang="en-US" dirty="0"/>
              <a:t>&lt;400&amp;&amp;</a:t>
            </a:r>
            <a:r>
              <a:rPr lang="en-US" dirty="0" err="1"/>
              <a:t>north_e</a:t>
            </a:r>
            <a:r>
              <a:rPr lang="en-US" dirty="0"/>
              <a:t>&gt;20&amp;&amp;</a:t>
            </a:r>
            <a:r>
              <a:rPr lang="en-US" dirty="0" err="1"/>
              <a:t>north_e</a:t>
            </a:r>
            <a:r>
              <a:rPr lang="en-US" dirty="0"/>
              <a:t>&lt;2100","same");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&gt;5&amp;&amp;</a:t>
            </a:r>
            <a:r>
              <a:rPr lang="en-US" dirty="0" err="1"/>
              <a:t>lege_e</a:t>
            </a:r>
            <a:r>
              <a:rPr lang="en-US" dirty="0"/>
              <a:t>&lt;400&amp;&amp;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&gt;20&amp;&amp;</a:t>
            </a:r>
            <a:r>
              <a:rPr lang="en-US" dirty="0" err="1"/>
              <a:t>north_e</a:t>
            </a:r>
            <a:r>
              <a:rPr lang="en-US" dirty="0"/>
              <a:t>&lt;2100&amp;&amp;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tree-&gt;Draw("msd12_t-msd26_t","msd12_e&gt;100&amp;&amp;msd12_e&lt;6000&amp;&amp;msd26_e&gt;100&amp;&amp;msd26_e&lt;6000","same");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15</a:t>
            </a:fld>
            <a:endParaRPr lang="zh-CN" altLang="en-US"/>
          </a:p>
        </p:txBody>
      </p:sp>
    </p:spTree>
    <p:extLst>
      <p:ext uri="{BB962C8B-B14F-4D97-AF65-F5344CB8AC3E}">
        <p14:creationId xmlns:p14="http://schemas.microsoft.com/office/powerpoint/2010/main" val="662987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::Open("F:/e21010/pxct/run0073_LEGe_MSD_XtRa_241Am_inChamber_2mmcollimator_152Eu_outChamber_triggerfilter_adjusting_55min_cal.root");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(-1400,1000);</a:t>
            </a:r>
          </a:p>
          <a:p>
            <a:r>
              <a:rPr lang="en-US" dirty="0" err="1"/>
              <a:t>htimestamps</a:t>
            </a:r>
            <a:r>
              <a:rPr lang="en-US" dirty="0"/>
              <a:t>-&gt;</a:t>
            </a:r>
            <a:r>
              <a:rPr lang="en-US" dirty="0" err="1"/>
              <a:t>GetYaxis</a:t>
            </a:r>
            <a:r>
              <a:rPr lang="en-US" dirty="0"/>
              <a:t>()-&gt;</a:t>
            </a:r>
            <a:r>
              <a:rPr lang="en-US" dirty="0" err="1"/>
              <a:t>SetRangeUser</a:t>
            </a:r>
            <a:r>
              <a:rPr lang="en-US" dirty="0"/>
              <a:t>(0,55);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&lt;400&amp;&amp;msd26_e&gt;100&amp;&amp;msd26_e&lt;6000");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t>
            </a:r>
            <a:r>
              <a:rPr lang="en-US" altLang="zh-CN" dirty="0" err="1"/>
              <a:t>Style</a:t>
            </a:r>
            <a:r>
              <a:rPr lang="en-US" dirty="0"/>
              <a:t>-&gt;</a:t>
            </a:r>
            <a:r>
              <a:rPr lang="en-US" dirty="0" err="1"/>
              <a:t>SetFrameLineWidth</a:t>
            </a:r>
            <a:r>
              <a:rPr lang="en-US" dirty="0"/>
              <a:t>(2);</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tree-&gt;Draw("msd12_t-lege_t","lege_e&gt;5&amp;&amp;</a:t>
            </a:r>
            <a:r>
              <a:rPr lang="en-US" dirty="0" err="1"/>
              <a:t>lege_e</a:t>
            </a:r>
            <a:r>
              <a:rPr lang="en-US" dirty="0"/>
              <a:t>&lt;400&amp;&amp;msd12_e&gt;100&amp;&amp;msd12_e&lt;6000","same");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&gt;5&amp;&amp;</a:t>
            </a:r>
            <a:r>
              <a:rPr lang="en-US" dirty="0" err="1"/>
              <a:t>lege_e</a:t>
            </a:r>
            <a:r>
              <a:rPr lang="en-US" dirty="0"/>
              <a:t>&lt;400&amp;&amp;</a:t>
            </a:r>
            <a:r>
              <a:rPr lang="en-US" dirty="0" err="1"/>
              <a:t>north_e</a:t>
            </a:r>
            <a:r>
              <a:rPr lang="en-US" dirty="0"/>
              <a:t>&gt;20&amp;&amp;</a:t>
            </a:r>
            <a:r>
              <a:rPr lang="en-US" dirty="0" err="1"/>
              <a:t>north_e</a:t>
            </a:r>
            <a:r>
              <a:rPr lang="en-US" dirty="0"/>
              <a:t>&lt;2100","same");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&gt;5&amp;&amp;</a:t>
            </a:r>
            <a:r>
              <a:rPr lang="en-US" dirty="0" err="1"/>
              <a:t>lege_e</a:t>
            </a:r>
            <a:r>
              <a:rPr lang="en-US" dirty="0"/>
              <a:t>&lt;400&amp;&amp;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&gt;20&amp;&amp;</a:t>
            </a:r>
            <a:r>
              <a:rPr lang="en-US" dirty="0" err="1"/>
              <a:t>north_e</a:t>
            </a:r>
            <a:r>
              <a:rPr lang="en-US" dirty="0"/>
              <a:t>&lt;2100&amp;&amp;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tree-&gt;Draw("msd12_t-msd26_t","msd12_e&gt;100&amp;&amp;msd12_e&lt;6000&amp;&amp;msd26_e&gt;100&amp;&amp;msd26_e&lt;6000","same");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16</a:t>
            </a:fld>
            <a:endParaRPr lang="zh-CN" altLang="en-US"/>
          </a:p>
        </p:txBody>
      </p:sp>
    </p:spTree>
    <p:extLst>
      <p:ext uri="{BB962C8B-B14F-4D97-AF65-F5344CB8AC3E}">
        <p14:creationId xmlns:p14="http://schemas.microsoft.com/office/powerpoint/2010/main" val="369339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::Open("F:/e21010/pxct/run0074_LEGe_MSD_XtRa_241Am_inChamber_152Eu_outChamber_triggerfilter_adjusting_55min_cal.root");</a:t>
            </a:r>
          </a:p>
          <a:p>
            <a:r>
              <a:rPr lang="en-US" dirty="0"/>
              <a:t>//collimator removed</a:t>
            </a:r>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(-1400,1000);</a:t>
            </a:r>
          </a:p>
          <a:p>
            <a:r>
              <a:rPr lang="en-US" dirty="0" err="1"/>
              <a:t>htimestamps</a:t>
            </a:r>
            <a:r>
              <a:rPr lang="en-US" dirty="0"/>
              <a:t>-&gt;</a:t>
            </a:r>
            <a:r>
              <a:rPr lang="en-US" dirty="0" err="1"/>
              <a:t>GetYaxis</a:t>
            </a:r>
            <a:r>
              <a:rPr lang="en-US" dirty="0"/>
              <a:t>()-&gt;</a:t>
            </a:r>
            <a:r>
              <a:rPr lang="en-US" dirty="0" err="1"/>
              <a:t>SetRangeUser</a:t>
            </a:r>
            <a:r>
              <a:rPr lang="en-US" dirty="0"/>
              <a:t>(0,150);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&lt;400&amp;&amp;msd26_e&gt;100&amp;&amp;msd26_e&lt;6000");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t>
            </a:r>
            <a:r>
              <a:rPr lang="en-US" altLang="zh-CN" dirty="0" err="1"/>
              <a:t>Style</a:t>
            </a:r>
            <a:r>
              <a:rPr lang="en-US" dirty="0"/>
              <a:t>-&gt;</a:t>
            </a:r>
            <a:r>
              <a:rPr lang="en-US" dirty="0" err="1"/>
              <a:t>SetFrameLineWidth</a:t>
            </a:r>
            <a:r>
              <a:rPr lang="en-US" dirty="0"/>
              <a:t>(2);</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tree-&gt;Draw("msd12_t-lege_t","lege_e&gt;5&amp;&amp;</a:t>
            </a:r>
            <a:r>
              <a:rPr lang="en-US" dirty="0" err="1"/>
              <a:t>lege_e</a:t>
            </a:r>
            <a:r>
              <a:rPr lang="en-US" dirty="0"/>
              <a:t>&lt;400&amp;&amp;msd12_e&gt;100&amp;&amp;msd12_e&lt;6000","same");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&gt;5&amp;&amp;</a:t>
            </a:r>
            <a:r>
              <a:rPr lang="en-US" dirty="0" err="1"/>
              <a:t>lege_e</a:t>
            </a:r>
            <a:r>
              <a:rPr lang="en-US" dirty="0"/>
              <a:t>&lt;400&amp;&amp;</a:t>
            </a:r>
            <a:r>
              <a:rPr lang="en-US" dirty="0" err="1"/>
              <a:t>north_e</a:t>
            </a:r>
            <a:r>
              <a:rPr lang="en-US" dirty="0"/>
              <a:t>&gt;20&amp;&amp;</a:t>
            </a:r>
            <a:r>
              <a:rPr lang="en-US" dirty="0" err="1"/>
              <a:t>north_e</a:t>
            </a:r>
            <a:r>
              <a:rPr lang="en-US" dirty="0"/>
              <a:t>&lt;2100","same");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&gt;5&amp;&amp;</a:t>
            </a:r>
            <a:r>
              <a:rPr lang="en-US" dirty="0" err="1"/>
              <a:t>lege_e</a:t>
            </a:r>
            <a:r>
              <a:rPr lang="en-US" dirty="0"/>
              <a:t>&lt;400&amp;&amp;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&gt;20&amp;&amp;</a:t>
            </a:r>
            <a:r>
              <a:rPr lang="en-US" dirty="0" err="1"/>
              <a:t>north_e</a:t>
            </a:r>
            <a:r>
              <a:rPr lang="en-US" dirty="0"/>
              <a:t>&lt;2100&amp;&amp;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tree-&gt;Draw("msd12_t-msd26_t","msd12_e&gt;100&amp;&amp;msd12_e&lt;6000&amp;&amp;msd26_e&gt;100&amp;&amp;msd26_e&lt;6000","same");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17</a:t>
            </a:fld>
            <a:endParaRPr lang="zh-CN" altLang="en-US"/>
          </a:p>
        </p:txBody>
      </p:sp>
    </p:spTree>
    <p:extLst>
      <p:ext uri="{BB962C8B-B14F-4D97-AF65-F5344CB8AC3E}">
        <p14:creationId xmlns:p14="http://schemas.microsoft.com/office/powerpoint/2010/main" val="538223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::Open("F:/e21010/pxct/run0070_LEGe_MSD_XtRa_241Am_inChamber_2mmcollimator_152Eu_outChamber_CFDdelay_adjusted_1035min_cal.root");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(-1400,1000);</a:t>
            </a:r>
          </a:p>
          <a:p>
            <a:r>
              <a:rPr lang="en-US" dirty="0" err="1"/>
              <a:t>htimestamps</a:t>
            </a:r>
            <a:r>
              <a:rPr lang="en-US" dirty="0"/>
              <a:t>-&gt;</a:t>
            </a:r>
            <a:r>
              <a:rPr lang="en-US" dirty="0" err="1"/>
              <a:t>GetYaxis</a:t>
            </a:r>
            <a:r>
              <a:rPr lang="en-US" dirty="0"/>
              <a:t>()-&gt;</a:t>
            </a:r>
            <a:r>
              <a:rPr lang="en-US" dirty="0" err="1"/>
              <a:t>SetRangeUser</a:t>
            </a:r>
            <a:r>
              <a:rPr lang="en-US" dirty="0"/>
              <a:t>(0,600);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&lt;400&amp;&amp;msd26_e&gt;100&amp;&amp;msd26_e&lt;6000");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t>
            </a:r>
            <a:r>
              <a:rPr lang="en-US" altLang="zh-CN" dirty="0" err="1"/>
              <a:t>Style</a:t>
            </a:r>
            <a:r>
              <a:rPr lang="en-US" dirty="0"/>
              <a:t>-&gt;</a:t>
            </a:r>
            <a:r>
              <a:rPr lang="en-US" dirty="0" err="1"/>
              <a:t>SetFrameLineWidth</a:t>
            </a:r>
            <a:r>
              <a:rPr lang="en-US" dirty="0"/>
              <a:t>(2);</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tree-&gt;Draw("msd12_t-lege_t","lege_e&gt;5&amp;&amp;</a:t>
            </a:r>
            <a:r>
              <a:rPr lang="en-US" dirty="0" err="1"/>
              <a:t>lege_e</a:t>
            </a:r>
            <a:r>
              <a:rPr lang="en-US" dirty="0"/>
              <a:t>&lt;400&amp;&amp;msd12_e&gt;100&amp;&amp;msd12_e&lt;6000","same");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&gt;5&amp;&amp;</a:t>
            </a:r>
            <a:r>
              <a:rPr lang="en-US" dirty="0" err="1"/>
              <a:t>lege_e</a:t>
            </a:r>
            <a:r>
              <a:rPr lang="en-US" dirty="0"/>
              <a:t>&lt;400&amp;&amp;</a:t>
            </a:r>
            <a:r>
              <a:rPr lang="en-US" dirty="0" err="1"/>
              <a:t>north_e</a:t>
            </a:r>
            <a:r>
              <a:rPr lang="en-US" dirty="0"/>
              <a:t>&gt;20&amp;&amp;</a:t>
            </a:r>
            <a:r>
              <a:rPr lang="en-US" dirty="0" err="1"/>
              <a:t>north_e</a:t>
            </a:r>
            <a:r>
              <a:rPr lang="en-US" dirty="0"/>
              <a:t>&lt;2100","same");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&gt;5&amp;&amp;</a:t>
            </a:r>
            <a:r>
              <a:rPr lang="en-US" dirty="0" err="1"/>
              <a:t>lege_e</a:t>
            </a:r>
            <a:r>
              <a:rPr lang="en-US" dirty="0"/>
              <a:t>&lt;400&amp;&amp;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&gt;20&amp;&amp;</a:t>
            </a:r>
            <a:r>
              <a:rPr lang="en-US" dirty="0" err="1"/>
              <a:t>north_e</a:t>
            </a:r>
            <a:r>
              <a:rPr lang="en-US" dirty="0"/>
              <a:t>&lt;2100&amp;&amp;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tree-&gt;Draw("msd12_t-msd26_t","msd12_e&gt;100&amp;&amp;msd12_e&lt;6000&amp;&amp;msd26_e&gt;100&amp;&amp;msd26_e&lt;6000","same");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18</a:t>
            </a:fld>
            <a:endParaRPr lang="zh-CN" altLang="en-US"/>
          </a:p>
        </p:txBody>
      </p:sp>
    </p:spTree>
    <p:extLst>
      <p:ext uri="{BB962C8B-B14F-4D97-AF65-F5344CB8AC3E}">
        <p14:creationId xmlns:p14="http://schemas.microsoft.com/office/powerpoint/2010/main" val="1039440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::Open("F:/e21010/pxct/run0070_71_LEGe_MSD_XtRa_241Am_inChamber_2mmcollimator_152Eu_outChamber_CFDdelay_adjusted_2103min_cal.root");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(-1400,1000);</a:t>
            </a:r>
          </a:p>
          <a:p>
            <a:r>
              <a:rPr lang="en-US" dirty="0" err="1"/>
              <a:t>htimestamps</a:t>
            </a:r>
            <a:r>
              <a:rPr lang="en-US" dirty="0"/>
              <a:t>-&gt;</a:t>
            </a:r>
            <a:r>
              <a:rPr lang="en-US" dirty="0" err="1"/>
              <a:t>GetYaxis</a:t>
            </a:r>
            <a:r>
              <a:rPr lang="en-US" dirty="0"/>
              <a:t>()-&gt;</a:t>
            </a:r>
            <a:r>
              <a:rPr lang="en-US" dirty="0" err="1"/>
              <a:t>SetRangeUser</a:t>
            </a:r>
            <a:r>
              <a:rPr lang="en-US" dirty="0"/>
              <a:t>(0,1200);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&lt;400&amp;&amp;msd26_e&gt;100&amp;&amp;msd26_e&lt;6000");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t>
            </a:r>
            <a:r>
              <a:rPr lang="en-US" altLang="zh-CN" dirty="0" err="1"/>
              <a:t>Style</a:t>
            </a:r>
            <a:r>
              <a:rPr lang="en-US" dirty="0"/>
              <a:t>-&gt;</a:t>
            </a:r>
            <a:r>
              <a:rPr lang="en-US" dirty="0" err="1"/>
              <a:t>SetFrameLineWidth</a:t>
            </a:r>
            <a:r>
              <a:rPr lang="en-US" dirty="0"/>
              <a:t>(2);</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tree-&gt;Draw("msd12_t-lege_t","lege_e&gt;5&amp;&amp;</a:t>
            </a:r>
            <a:r>
              <a:rPr lang="en-US" dirty="0" err="1"/>
              <a:t>lege_e</a:t>
            </a:r>
            <a:r>
              <a:rPr lang="en-US" dirty="0"/>
              <a:t>&lt;400&amp;&amp;msd12_e&gt;100&amp;&amp;msd12_e&lt;6000","same");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&gt;5&amp;&amp;</a:t>
            </a:r>
            <a:r>
              <a:rPr lang="en-US" dirty="0" err="1"/>
              <a:t>lege_e</a:t>
            </a:r>
            <a:r>
              <a:rPr lang="en-US" dirty="0"/>
              <a:t>&lt;400&amp;&amp;</a:t>
            </a:r>
            <a:r>
              <a:rPr lang="en-US" dirty="0" err="1"/>
              <a:t>north_e</a:t>
            </a:r>
            <a:r>
              <a:rPr lang="en-US" dirty="0"/>
              <a:t>&gt;20&amp;&amp;</a:t>
            </a:r>
            <a:r>
              <a:rPr lang="en-US" dirty="0" err="1"/>
              <a:t>north_e</a:t>
            </a:r>
            <a:r>
              <a:rPr lang="en-US" dirty="0"/>
              <a:t>&lt;2100","same");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&gt;5&amp;&amp;</a:t>
            </a:r>
            <a:r>
              <a:rPr lang="en-US" dirty="0" err="1"/>
              <a:t>lege_e</a:t>
            </a:r>
            <a:r>
              <a:rPr lang="en-US" dirty="0"/>
              <a:t>&lt;400&amp;&amp;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&gt;20&amp;&amp;</a:t>
            </a:r>
            <a:r>
              <a:rPr lang="en-US" dirty="0" err="1"/>
              <a:t>north_e</a:t>
            </a:r>
            <a:r>
              <a:rPr lang="en-US" dirty="0"/>
              <a:t>&lt;2100&amp;&amp;</a:t>
            </a:r>
            <a:r>
              <a:rPr lang="en-US" dirty="0" err="1"/>
              <a:t>south_e</a:t>
            </a:r>
            <a:r>
              <a:rPr lang="en-US" dirty="0"/>
              <a:t>&gt;20&amp;&amp;</a:t>
            </a:r>
            <a:r>
              <a:rPr lang="en-US" dirty="0" err="1"/>
              <a:t>south_e</a:t>
            </a:r>
            <a:r>
              <a:rPr lang="en-US" dirty="0"/>
              <a:t>&lt;2100","same");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tree-&gt;Draw("msd12_t-msd26_t","msd12_e&gt;100&amp;&amp;msd12_e&lt;6000&amp;&amp;msd26_e&gt;100&amp;&amp;msd26_e&lt;6000","same");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19</a:t>
            </a:fld>
            <a:endParaRPr lang="zh-CN" altLang="en-US"/>
          </a:p>
        </p:txBody>
      </p:sp>
    </p:spTree>
    <p:extLst>
      <p:ext uri="{BB962C8B-B14F-4D97-AF65-F5344CB8AC3E}">
        <p14:creationId xmlns:p14="http://schemas.microsoft.com/office/powerpoint/2010/main" val="388218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200; //241Am Timing MSD-</a:t>
            </a:r>
            <a:r>
              <a:rPr lang="en-US" dirty="0" err="1"/>
              <a:t>LEGe</a:t>
            </a:r>
            <a:endParaRPr lang="en-US" dirty="0"/>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"Timing_msd26_lege.root");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"hmsd26_lege");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500; </a:t>
            </a:r>
            <a:r>
              <a:rPr lang="en-US" dirty="0" err="1"/>
              <a:t>gaphigh</a:t>
            </a:r>
            <a:r>
              <a:rPr lang="en-US" dirty="0"/>
              <a:t> = 170;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80,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10000, 25000);//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10, 120);//Tau</a:t>
            </a:r>
          </a:p>
          <a:p>
            <a:r>
              <a:rPr lang="en-US" dirty="0"/>
              <a:t>			</a:t>
            </a:r>
            <a:r>
              <a:rPr lang="en-US" dirty="0" err="1"/>
              <a:t>fEMG</a:t>
            </a:r>
            <a:r>
              <a:rPr lang="en-US" dirty="0"/>
              <a:t>[ii]-&gt;</a:t>
            </a:r>
            <a:r>
              <a:rPr lang="en-US" dirty="0" err="1"/>
              <a:t>SetParLimits</a:t>
            </a:r>
            <a:r>
              <a:rPr lang="en-US" dirty="0"/>
              <a:t>(4, 20, 100);//Sigma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-650, -560);//Mean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a:t>
            </a:r>
            <a:r>
              <a:rPr lang="en-US" dirty="0" err="1"/>
              <a:t>kViolet</a:t>
            </a:r>
            <a:r>
              <a:rPr lang="en-US" dirty="0"/>
              <a:t>);</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a:t>
            </a:r>
            <a:r>
              <a:rPr lang="en-US" dirty="0" err="1"/>
              <a:t>kViolet</a:t>
            </a:r>
            <a:r>
              <a:rPr lang="en-US" dirty="0"/>
              <a:t>);</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kViolet</a:t>
            </a:r>
            <a:r>
              <a:rPr lang="en-US" dirty="0"/>
              <a:t>);</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kViolet</a:t>
            </a:r>
            <a:r>
              <a:rPr lang="en-US" dirty="0"/>
              <a:t>);</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("Energy (keV)");</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kViolet</a:t>
            </a:r>
            <a:r>
              <a:rPr lang="en-US" dirty="0"/>
              <a:t>);</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kViolet</a:t>
            </a:r>
            <a:r>
              <a:rPr lang="en-US" dirty="0"/>
              <a:t>);</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20</a:t>
            </a:fld>
            <a:endParaRPr lang="zh-CN" altLang="en-US"/>
          </a:p>
        </p:txBody>
      </p:sp>
    </p:spTree>
    <p:extLst>
      <p:ext uri="{BB962C8B-B14F-4D97-AF65-F5344CB8AC3E}">
        <p14:creationId xmlns:p14="http://schemas.microsoft.com/office/powerpoint/2010/main" val="137933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200; //241Am Timing MSD-</a:t>
            </a:r>
            <a:r>
              <a:rPr lang="en-US" dirty="0" err="1"/>
              <a:t>LEGe</a:t>
            </a:r>
            <a:endParaRPr lang="en-US" dirty="0"/>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"Timing_msd12_lege.root");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"hmsd12_lege");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600; </a:t>
            </a:r>
            <a:r>
              <a:rPr lang="en-US" dirty="0" err="1"/>
              <a:t>gaphigh</a:t>
            </a:r>
            <a:r>
              <a:rPr lang="en-US" dirty="0"/>
              <a:t> = 240;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80,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15000, 25000);//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10, 120);//Tau</a:t>
            </a:r>
          </a:p>
          <a:p>
            <a:r>
              <a:rPr lang="en-US" dirty="0"/>
              <a:t>			</a:t>
            </a:r>
            <a:r>
              <a:rPr lang="en-US" dirty="0" err="1"/>
              <a:t>fEMG</a:t>
            </a:r>
            <a:r>
              <a:rPr lang="en-US" dirty="0"/>
              <a:t>[ii]-&gt;</a:t>
            </a:r>
            <a:r>
              <a:rPr lang="en-US" dirty="0" err="1"/>
              <a:t>SetParLimits</a:t>
            </a:r>
            <a:r>
              <a:rPr lang="en-US" dirty="0"/>
              <a:t>(4, 10, 100);//Sigma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-45);//Mean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a:t>
            </a:r>
            <a:r>
              <a:rPr lang="en-US" dirty="0" err="1"/>
              <a:t>kViolet</a:t>
            </a:r>
            <a:r>
              <a:rPr lang="en-US" dirty="0"/>
              <a:t>);</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a:t>
            </a:r>
            <a:r>
              <a:rPr lang="en-US" dirty="0" err="1"/>
              <a:t>kViolet</a:t>
            </a:r>
            <a:r>
              <a:rPr lang="en-US" dirty="0"/>
              <a:t>);</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kGreen</a:t>
            </a:r>
            <a:r>
              <a:rPr lang="en-US" dirty="0"/>
              <a:t> + 1);</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kGreen</a:t>
            </a:r>
            <a:r>
              <a:rPr lang="en-US" dirty="0"/>
              <a:t> + 1);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("Energy (keV)");</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kGreen</a:t>
            </a:r>
            <a:r>
              <a:rPr lang="en-US" dirty="0"/>
              <a:t> + 1);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kGreen</a:t>
            </a:r>
            <a:r>
              <a:rPr lang="en-US" dirty="0"/>
              <a:t> + 1);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21</a:t>
            </a:fld>
            <a:endParaRPr lang="zh-CN" altLang="en-US"/>
          </a:p>
        </p:txBody>
      </p:sp>
    </p:spTree>
    <p:extLst>
      <p:ext uri="{BB962C8B-B14F-4D97-AF65-F5344CB8AC3E}">
        <p14:creationId xmlns:p14="http://schemas.microsoft.com/office/powerpoint/2010/main" val="647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Timing coincidence ranges: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msd12_t-lege_t&gt;-500&amp;&amp;msd12_t-lege_t&lt;100</a:t>
            </a:r>
          </a:p>
          <a:p>
            <a:r>
              <a:rPr lang="en-US" dirty="0"/>
              <a:t>msd26_t-lege_t&gt;-1000&amp;&amp;msd26_t-lege_t&lt;-500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msd12_t-msd26_t&gt;200&amp;&amp;msd12_t-msd26_t&lt;650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north_t-lege_t</a:t>
            </a:r>
            <a:r>
              <a:rPr lang="en-US" dirty="0"/>
              <a:t>&gt;-200&amp;&amp;</a:t>
            </a:r>
            <a:r>
              <a:rPr lang="en-US" dirty="0" err="1"/>
              <a:t>north_t-lege_t</a:t>
            </a:r>
            <a:r>
              <a:rPr lang="en-US" dirty="0"/>
              <a:t>&lt;650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south_t-lege_t</a:t>
            </a:r>
            <a:r>
              <a:rPr lang="en-US" dirty="0"/>
              <a:t>&gt;-200&amp;&amp;</a:t>
            </a:r>
            <a:r>
              <a:rPr lang="en-US" dirty="0" err="1"/>
              <a:t>south_t-lege_t</a:t>
            </a:r>
            <a:r>
              <a:rPr lang="en-US" dirty="0"/>
              <a:t>&lt;650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north_t-south_t</a:t>
            </a:r>
            <a:r>
              <a:rPr lang="en-US" dirty="0"/>
              <a:t>&gt;-500&amp;&amp;</a:t>
            </a:r>
            <a:r>
              <a:rPr lang="en-US" dirty="0" err="1"/>
              <a:t>north_t-south_t</a:t>
            </a:r>
            <a:r>
              <a:rPr lang="en-US" dirty="0"/>
              <a:t>&lt;600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a:t>
            </a:fld>
            <a:endParaRPr lang="zh-CN" altLang="en-US"/>
          </a:p>
        </p:txBody>
      </p:sp>
    </p:spTree>
    <p:extLst>
      <p:ext uri="{BB962C8B-B14F-4D97-AF65-F5344CB8AC3E}">
        <p14:creationId xmlns:p14="http://schemas.microsoft.com/office/powerpoint/2010/main" val="566318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::Open("F:/e21010/pxct/run0070_71_LEGe_MSD_XtRa_241Am_inChamber_2mmcollimator_152Eu_outChamber_CFDdelay_adjusted_2103min_cal.root");</a:t>
            </a:r>
          </a:p>
          <a:p>
            <a:endParaRPr lang="en-US" dirty="0"/>
          </a:p>
          <a:p>
            <a:r>
              <a:rPr lang="en-US" dirty="0" err="1"/>
              <a:t>TCanvas</a:t>
            </a:r>
            <a:r>
              <a:rPr lang="en-US" dirty="0"/>
              <a:t>* msd26_lege = new </a:t>
            </a:r>
            <a:r>
              <a:rPr lang="en-US" dirty="0" err="1"/>
              <a:t>TCanvas</a:t>
            </a:r>
            <a:r>
              <a:rPr lang="en-US" dirty="0"/>
              <a:t>("msd26_lege", "msd26_lege", 1300, 800);//</a:t>
            </a:r>
            <a:endParaRPr lang="zh-CN" altLang="en-US" dirty="0"/>
          </a:p>
          <a:p>
            <a:r>
              <a:rPr lang="en-US" dirty="0"/>
              <a:t>msd26_lege-&gt;cd();//</a:t>
            </a:r>
            <a:endParaRPr lang="zh-CN" altLang="en-US" dirty="0"/>
          </a:p>
          <a:p>
            <a:r>
              <a:rPr lang="en-US" dirty="0"/>
              <a:t>msd26_lege-&gt;</a:t>
            </a:r>
            <a:r>
              <a:rPr lang="en-US" dirty="0" err="1"/>
              <a:t>SetTopMargin</a:t>
            </a:r>
            <a:r>
              <a:rPr lang="en-US" dirty="0"/>
              <a:t>(0.03);</a:t>
            </a:r>
          </a:p>
          <a:p>
            <a:r>
              <a:rPr lang="en-US" dirty="0"/>
              <a:t>msd26_lege-&gt;</a:t>
            </a:r>
            <a:r>
              <a:rPr lang="en-US" dirty="0" err="1"/>
              <a:t>SetRightMargin</a:t>
            </a:r>
            <a:r>
              <a:rPr lang="en-US" dirty="0"/>
              <a:t>(0.04);</a:t>
            </a:r>
          </a:p>
          <a:p>
            <a:r>
              <a:rPr lang="en-US" dirty="0"/>
              <a:t>msd26_lege-&gt;</a:t>
            </a:r>
            <a:r>
              <a:rPr lang="en-US" dirty="0" err="1"/>
              <a:t>SetLeftMargin</a:t>
            </a:r>
            <a:r>
              <a:rPr lang="en-US" dirty="0"/>
              <a:t>(0.13);</a:t>
            </a:r>
          </a:p>
          <a:p>
            <a:r>
              <a:rPr lang="en-US" dirty="0"/>
              <a:t>msd26_lege-&gt;</a:t>
            </a:r>
            <a:r>
              <a:rPr lang="en-US" dirty="0" err="1"/>
              <a:t>SetBottomMargin</a:t>
            </a:r>
            <a:r>
              <a:rPr lang="en-US" dirty="0"/>
              <a:t>(0.16);</a:t>
            </a:r>
          </a:p>
          <a:p>
            <a:endParaRPr lang="en-US" dirty="0"/>
          </a:p>
          <a:p>
            <a:r>
              <a:rPr lang="en-US" dirty="0"/>
              <a:t>TH1D* hmsd26_lege = new TH1D("hmsd26_lege", "hmsd26_lege", 3000,-1500,1500);</a:t>
            </a:r>
          </a:p>
          <a:p>
            <a:r>
              <a:rPr lang="en-US" dirty="0"/>
              <a:t>hmsd26_lege-&gt;</a:t>
            </a:r>
            <a:r>
              <a:rPr lang="en-US" dirty="0" err="1"/>
              <a:t>SetLineWidth</a:t>
            </a:r>
            <a:r>
              <a:rPr lang="en-US" dirty="0"/>
              <a:t>(2);</a:t>
            </a:r>
          </a:p>
          <a:p>
            <a:r>
              <a:rPr lang="en-US" dirty="0"/>
              <a:t>hmsd26_lege-&gt;</a:t>
            </a:r>
            <a:r>
              <a:rPr lang="en-US" dirty="0" err="1"/>
              <a:t>Rebin</a:t>
            </a:r>
            <a:r>
              <a:rPr lang="en-US" dirty="0"/>
              <a:t>(1);</a:t>
            </a:r>
          </a:p>
          <a:p>
            <a:r>
              <a:rPr lang="en-US" dirty="0"/>
              <a:t>hmsd26_lege-&gt;</a:t>
            </a:r>
            <a:r>
              <a:rPr lang="en-US" dirty="0" err="1"/>
              <a:t>SetStats</a:t>
            </a:r>
            <a:r>
              <a:rPr lang="en-US" dirty="0"/>
              <a:t>(0);</a:t>
            </a:r>
          </a:p>
          <a:p>
            <a:r>
              <a:rPr lang="en-US" dirty="0"/>
              <a:t>hmsd26_lege-&gt;</a:t>
            </a:r>
            <a:r>
              <a:rPr lang="en-US" dirty="0" err="1"/>
              <a:t>SetTitle</a:t>
            </a:r>
            <a:r>
              <a:rPr lang="en-US" dirty="0"/>
              <a:t>("");</a:t>
            </a:r>
          </a:p>
          <a:p>
            <a:r>
              <a:rPr lang="en-US" dirty="0"/>
              <a:t>hmsd26_lege-&gt;</a:t>
            </a:r>
            <a:r>
              <a:rPr lang="en-US" dirty="0" err="1"/>
              <a:t>GetXaxis</a:t>
            </a:r>
            <a:r>
              <a:rPr lang="en-US" dirty="0"/>
              <a:t>()-&gt;</a:t>
            </a:r>
            <a:r>
              <a:rPr lang="en-US" dirty="0" err="1"/>
              <a:t>SetTitle</a:t>
            </a:r>
            <a:r>
              <a:rPr lang="en-US" dirty="0"/>
              <a:t>("Time difference (ns)");</a:t>
            </a:r>
            <a:endParaRPr lang="zh-CN" altLang="en-US" dirty="0"/>
          </a:p>
          <a:p>
            <a:r>
              <a:rPr lang="en-US" dirty="0"/>
              <a:t>hmsd26_lege-&gt;</a:t>
            </a:r>
            <a:r>
              <a:rPr lang="en-US" dirty="0" err="1"/>
              <a:t>GetYaxis</a:t>
            </a:r>
            <a:r>
              <a:rPr lang="en-US" dirty="0"/>
              <a:t>()-&gt;</a:t>
            </a:r>
            <a:r>
              <a:rPr lang="en-US" dirty="0" err="1"/>
              <a:t>SetTitle</a:t>
            </a:r>
            <a:r>
              <a:rPr lang="en-US" dirty="0"/>
              <a:t>("Counts per 1 ns");</a:t>
            </a:r>
            <a:endParaRPr lang="zh-CN" altLang="en-US" dirty="0"/>
          </a:p>
          <a:p>
            <a:r>
              <a:rPr lang="en-US" dirty="0"/>
              <a:t>hmsd26_lege-&gt;</a:t>
            </a:r>
            <a:r>
              <a:rPr lang="en-US" dirty="0" err="1"/>
              <a:t>GetXaxis</a:t>
            </a:r>
            <a:r>
              <a:rPr lang="en-US" dirty="0"/>
              <a:t>()-&gt;</a:t>
            </a:r>
            <a:r>
              <a:rPr lang="en-US" dirty="0" err="1"/>
              <a:t>CenterTitle</a:t>
            </a:r>
            <a:r>
              <a:rPr lang="en-US" dirty="0"/>
              <a:t>();</a:t>
            </a:r>
            <a:endParaRPr lang="zh-CN" altLang="en-US" dirty="0"/>
          </a:p>
          <a:p>
            <a:r>
              <a:rPr lang="en-US" dirty="0"/>
              <a:t>hmsd26_lege-&gt;</a:t>
            </a:r>
            <a:r>
              <a:rPr lang="en-US" dirty="0" err="1"/>
              <a:t>GetYaxis</a:t>
            </a:r>
            <a:r>
              <a:rPr lang="en-US" dirty="0"/>
              <a:t>()-&gt;</a:t>
            </a:r>
            <a:r>
              <a:rPr lang="en-US" dirty="0" err="1"/>
              <a:t>CenterTitle</a:t>
            </a:r>
            <a:r>
              <a:rPr lang="en-US" dirty="0"/>
              <a:t>();</a:t>
            </a:r>
            <a:endParaRPr lang="zh-CN" altLang="en-US" dirty="0"/>
          </a:p>
          <a:p>
            <a:r>
              <a:rPr lang="en-US" dirty="0"/>
              <a:t>hmsd26_lege-&gt;</a:t>
            </a:r>
            <a:r>
              <a:rPr lang="en-US" dirty="0" err="1"/>
              <a:t>GetXaxis</a:t>
            </a:r>
            <a:r>
              <a:rPr lang="en-US" dirty="0"/>
              <a:t>()-&gt;</a:t>
            </a:r>
            <a:r>
              <a:rPr lang="en-US" dirty="0" err="1"/>
              <a:t>SetLabelFont</a:t>
            </a:r>
            <a:r>
              <a:rPr lang="en-US" dirty="0"/>
              <a:t>(132);</a:t>
            </a:r>
            <a:endParaRPr lang="zh-CN" altLang="en-US" dirty="0"/>
          </a:p>
          <a:p>
            <a:r>
              <a:rPr lang="en-US" dirty="0"/>
              <a:t>hmsd26_lege-&gt;</a:t>
            </a:r>
            <a:r>
              <a:rPr lang="en-US" dirty="0" err="1"/>
              <a:t>GetYaxis</a:t>
            </a:r>
            <a:r>
              <a:rPr lang="en-US" dirty="0"/>
              <a:t>()-&gt;</a:t>
            </a:r>
            <a:r>
              <a:rPr lang="en-US" dirty="0" err="1"/>
              <a:t>SetLabelFont</a:t>
            </a:r>
            <a:r>
              <a:rPr lang="en-US" dirty="0"/>
              <a:t>(132);</a:t>
            </a:r>
            <a:endParaRPr lang="zh-CN" altLang="en-US" dirty="0"/>
          </a:p>
          <a:p>
            <a:r>
              <a:rPr lang="en-US" dirty="0"/>
              <a:t>hmsd26_lege-&gt;</a:t>
            </a:r>
            <a:r>
              <a:rPr lang="en-US" dirty="0" err="1"/>
              <a:t>GetXaxis</a:t>
            </a:r>
            <a:r>
              <a:rPr lang="en-US" dirty="0"/>
              <a:t>()-&gt;</a:t>
            </a:r>
            <a:r>
              <a:rPr lang="en-US" dirty="0" err="1"/>
              <a:t>SetLabelSize</a:t>
            </a:r>
            <a:r>
              <a:rPr lang="en-US" dirty="0"/>
              <a:t>(0.06);</a:t>
            </a:r>
          </a:p>
          <a:p>
            <a:r>
              <a:rPr lang="en-US" dirty="0"/>
              <a:t>hmsd26_lege-&gt;</a:t>
            </a:r>
            <a:r>
              <a:rPr lang="en-US" dirty="0" err="1"/>
              <a:t>GetYaxis</a:t>
            </a:r>
            <a:r>
              <a:rPr lang="en-US" dirty="0"/>
              <a:t>()-&gt;</a:t>
            </a:r>
            <a:r>
              <a:rPr lang="en-US" dirty="0" err="1"/>
              <a:t>SetLabelSize</a:t>
            </a:r>
            <a:r>
              <a:rPr lang="en-US" dirty="0"/>
              <a:t>(0.06);</a:t>
            </a:r>
          </a:p>
          <a:p>
            <a:r>
              <a:rPr lang="en-US" dirty="0"/>
              <a:t>hmsd26_lege-&gt;</a:t>
            </a:r>
            <a:r>
              <a:rPr lang="en-US" dirty="0" err="1"/>
              <a:t>GetXaxis</a:t>
            </a:r>
            <a:r>
              <a:rPr lang="en-US" dirty="0"/>
              <a:t>()-&gt;</a:t>
            </a:r>
            <a:r>
              <a:rPr lang="en-US" dirty="0" err="1"/>
              <a:t>SetTitleFont</a:t>
            </a:r>
            <a:r>
              <a:rPr lang="en-US" dirty="0"/>
              <a:t>(132);</a:t>
            </a:r>
            <a:endParaRPr lang="zh-CN" altLang="en-US" dirty="0"/>
          </a:p>
          <a:p>
            <a:r>
              <a:rPr lang="en-US" dirty="0"/>
              <a:t>hmsd26_lege-&gt;</a:t>
            </a:r>
            <a:r>
              <a:rPr lang="en-US" dirty="0" err="1"/>
              <a:t>GetYaxis</a:t>
            </a:r>
            <a:r>
              <a:rPr lang="en-US" dirty="0"/>
              <a:t>()-&gt;</a:t>
            </a:r>
            <a:r>
              <a:rPr lang="en-US" dirty="0" err="1"/>
              <a:t>SetTitleFont</a:t>
            </a:r>
            <a:r>
              <a:rPr lang="en-US" dirty="0"/>
              <a:t>(132);</a:t>
            </a:r>
            <a:endParaRPr lang="zh-CN" altLang="en-US" dirty="0"/>
          </a:p>
          <a:p>
            <a:r>
              <a:rPr lang="en-US" dirty="0"/>
              <a:t>hmsd26_lege-&gt;</a:t>
            </a:r>
            <a:r>
              <a:rPr lang="en-US" dirty="0" err="1"/>
              <a:t>GetXaxis</a:t>
            </a:r>
            <a:r>
              <a:rPr lang="en-US" dirty="0"/>
              <a:t>()-&gt;</a:t>
            </a:r>
            <a:r>
              <a:rPr lang="en-US" dirty="0" err="1"/>
              <a:t>SetTitleOffset</a:t>
            </a:r>
            <a:r>
              <a:rPr lang="en-US" dirty="0"/>
              <a:t>(1.1);</a:t>
            </a:r>
            <a:endParaRPr lang="zh-CN" altLang="en-US" dirty="0"/>
          </a:p>
          <a:p>
            <a:r>
              <a:rPr lang="en-US" dirty="0"/>
              <a:t>hmsd26_lege-&gt;</a:t>
            </a:r>
            <a:r>
              <a:rPr lang="en-US" dirty="0" err="1"/>
              <a:t>GetYaxis</a:t>
            </a:r>
            <a:r>
              <a:rPr lang="en-US" dirty="0"/>
              <a:t>()-&gt;</a:t>
            </a:r>
            <a:r>
              <a:rPr lang="en-US" dirty="0" err="1"/>
              <a:t>SetTitleOffset</a:t>
            </a:r>
            <a:r>
              <a:rPr lang="en-US" dirty="0"/>
              <a:t>(0.95);</a:t>
            </a:r>
            <a:endParaRPr lang="zh-CN" altLang="en-US" dirty="0"/>
          </a:p>
          <a:p>
            <a:r>
              <a:rPr lang="en-US" dirty="0"/>
              <a:t>hmsd26_lege-&gt;</a:t>
            </a:r>
            <a:r>
              <a:rPr lang="en-US" dirty="0" err="1"/>
              <a:t>GetXaxis</a:t>
            </a:r>
            <a:r>
              <a:rPr lang="en-US" dirty="0"/>
              <a:t>()-&gt;</a:t>
            </a:r>
            <a:r>
              <a:rPr lang="en-US" dirty="0" err="1"/>
              <a:t>SetTitleSize</a:t>
            </a:r>
            <a:r>
              <a:rPr lang="en-US" dirty="0"/>
              <a:t>(0.07);</a:t>
            </a:r>
          </a:p>
          <a:p>
            <a:r>
              <a:rPr lang="en-US" dirty="0"/>
              <a:t>hmsd26_lege-&gt;</a:t>
            </a:r>
            <a:r>
              <a:rPr lang="en-US" dirty="0" err="1"/>
              <a:t>GetYaxis</a:t>
            </a:r>
            <a:r>
              <a:rPr lang="en-US" dirty="0"/>
              <a:t>()-&gt;</a:t>
            </a:r>
            <a:r>
              <a:rPr lang="en-US" dirty="0" err="1"/>
              <a:t>SetTitleSize</a:t>
            </a:r>
            <a:r>
              <a:rPr lang="en-US" dirty="0"/>
              <a:t>(0.07);</a:t>
            </a:r>
          </a:p>
          <a:p>
            <a:r>
              <a:rPr lang="en-US" dirty="0"/>
              <a:t>hmsd26_lege-&gt;</a:t>
            </a:r>
            <a:r>
              <a:rPr lang="en-US" dirty="0" err="1"/>
              <a:t>GetXaxis</a:t>
            </a:r>
            <a:r>
              <a:rPr lang="en-US" dirty="0"/>
              <a:t>()-&gt;</a:t>
            </a:r>
            <a:r>
              <a:rPr lang="en-US" dirty="0" err="1"/>
              <a:t>SetRangeUser</a:t>
            </a:r>
            <a:r>
              <a:rPr lang="en-US" dirty="0"/>
              <a:t>(-1400,1000);</a:t>
            </a:r>
          </a:p>
          <a:p>
            <a:r>
              <a:rPr lang="en-US" dirty="0"/>
              <a:t>//hmsd26_lege-&gt;</a:t>
            </a:r>
            <a:r>
              <a:rPr lang="en-US" dirty="0" err="1"/>
              <a:t>GetYaxis</a:t>
            </a:r>
            <a:r>
              <a:rPr lang="en-US" dirty="0"/>
              <a:t>()-&gt;</a:t>
            </a:r>
            <a:r>
              <a:rPr lang="en-US" dirty="0" err="1"/>
              <a:t>SetRangeUser</a:t>
            </a:r>
            <a:r>
              <a:rPr lang="en-US" dirty="0"/>
              <a:t>(0,1200);</a:t>
            </a:r>
          </a:p>
          <a:p>
            <a:r>
              <a:rPr lang="en-US" dirty="0"/>
              <a:t>hmsd26_lege-&gt;</a:t>
            </a:r>
            <a:r>
              <a:rPr lang="en-US" dirty="0" err="1"/>
              <a:t>SetLineWidth</a:t>
            </a:r>
            <a:r>
              <a:rPr lang="en-US" dirty="0"/>
              <a:t>(2);</a:t>
            </a:r>
          </a:p>
          <a:p>
            <a:r>
              <a:rPr lang="en-US" dirty="0"/>
              <a:t>hmsd26_lege-&gt;</a:t>
            </a:r>
            <a:r>
              <a:rPr lang="en-US" dirty="0" err="1"/>
              <a:t>SetLineColor</a:t>
            </a:r>
            <a:r>
              <a:rPr lang="en-US" dirty="0"/>
              <a:t>(</a:t>
            </a:r>
            <a:r>
              <a:rPr lang="en-US" dirty="0" err="1"/>
              <a:t>kViolet</a:t>
            </a:r>
            <a:r>
              <a:rPr lang="en-US" dirty="0"/>
              <a:t>);</a:t>
            </a:r>
          </a:p>
          <a:p>
            <a:r>
              <a:rPr lang="en-US" dirty="0"/>
              <a:t>//tree-&gt;Draw("msd26_t-lege_t&gt;&gt;hmsd26_lege","lege_e&gt;5&amp;&amp;</a:t>
            </a:r>
            <a:r>
              <a:rPr lang="en-US" dirty="0" err="1"/>
              <a:t>lege_e</a:t>
            </a:r>
            <a:r>
              <a:rPr lang="en-US" dirty="0"/>
              <a:t>&lt;200&amp;&amp;msd26_e&gt;1000&amp;&amp;msd26_e&lt;6000");</a:t>
            </a:r>
          </a:p>
          <a:p>
            <a:r>
              <a:rPr lang="en-US" dirty="0"/>
              <a:t>tree-&gt;</a:t>
            </a:r>
            <a:r>
              <a:rPr lang="en-US" dirty="0" err="1"/>
              <a:t>SetLineColor</a:t>
            </a:r>
            <a:r>
              <a:rPr lang="en-US" dirty="0"/>
              <a:t>(</a:t>
            </a:r>
            <a:r>
              <a:rPr lang="en-US" dirty="0" err="1"/>
              <a:t>kViolet</a:t>
            </a:r>
            <a:r>
              <a:rPr lang="en-US" dirty="0"/>
              <a:t>);</a:t>
            </a:r>
          </a:p>
          <a:p>
            <a:r>
              <a:rPr lang="en-US" dirty="0"/>
              <a:t>//tree-&gt;Draw("msd26_t-lege_t","lege_e&gt;58&amp;&amp;</a:t>
            </a:r>
            <a:r>
              <a:rPr lang="en-US" dirty="0" err="1"/>
              <a:t>lege_e</a:t>
            </a:r>
            <a:r>
              <a:rPr lang="en-US" dirty="0"/>
              <a:t>&lt;61&amp;&amp;msd26_e&gt;3300&amp;&amp;msd26_e&lt;4000","same");</a:t>
            </a:r>
          </a:p>
          <a:p>
            <a:r>
              <a:rPr lang="en-US" dirty="0"/>
              <a:t>tree-&gt;Draw("msd26_t-lege_t&gt;&gt;hmsd26_lege","lege_e&gt;58&amp;&amp;</a:t>
            </a:r>
            <a:r>
              <a:rPr lang="en-US" dirty="0" err="1"/>
              <a:t>lege_e</a:t>
            </a:r>
            <a:r>
              <a:rPr lang="en-US" dirty="0"/>
              <a:t>&lt;61&amp;&amp;msd26_e&gt;3300&amp;&amp;msd26_e&lt;4000");</a:t>
            </a:r>
          </a:p>
          <a:p>
            <a:r>
              <a:rPr lang="en-US" dirty="0" err="1"/>
              <a:t>gStyle</a:t>
            </a:r>
            <a:r>
              <a:rPr lang="en-US" dirty="0"/>
              <a:t>-&gt;</a:t>
            </a:r>
            <a:r>
              <a:rPr lang="en-US" dirty="0" err="1"/>
              <a:t>SetFrameLineWidth</a:t>
            </a:r>
            <a:r>
              <a:rPr lang="en-US" dirty="0"/>
              <a:t>(2);</a:t>
            </a:r>
          </a:p>
          <a:p>
            <a:r>
              <a:rPr lang="en-US" dirty="0"/>
              <a:t>hmsd26_lege-&gt;</a:t>
            </a:r>
            <a:r>
              <a:rPr lang="en-US" dirty="0" err="1"/>
              <a:t>SaveAs</a:t>
            </a:r>
            <a:r>
              <a:rPr lang="en-US" dirty="0"/>
              <a:t>("F:/e21010/pxct/Timing_msd26_lege_run70_71.root");</a:t>
            </a:r>
          </a:p>
          <a:p>
            <a:endParaRPr lang="en-US" dirty="0"/>
          </a:p>
          <a:p>
            <a:r>
              <a:rPr lang="en-US" dirty="0" err="1"/>
              <a:t>TCanvas</a:t>
            </a:r>
            <a:r>
              <a:rPr lang="en-US" dirty="0"/>
              <a:t>* msd12_lege = new </a:t>
            </a:r>
            <a:r>
              <a:rPr lang="en-US" dirty="0" err="1"/>
              <a:t>TCanvas</a:t>
            </a:r>
            <a:r>
              <a:rPr lang="en-US" dirty="0"/>
              <a:t>("msd12_lege", "msd12_lege", 1300, 800);//</a:t>
            </a:r>
            <a:endParaRPr lang="zh-CN" altLang="en-US" dirty="0"/>
          </a:p>
          <a:p>
            <a:r>
              <a:rPr lang="en-US" dirty="0"/>
              <a:t>msd12_lege-&gt;cd();//</a:t>
            </a:r>
            <a:endParaRPr lang="zh-CN" altLang="en-US" dirty="0"/>
          </a:p>
          <a:p>
            <a:r>
              <a:rPr lang="en-US" dirty="0"/>
              <a:t>msd12_lege-&gt;</a:t>
            </a:r>
            <a:r>
              <a:rPr lang="en-US" dirty="0" err="1"/>
              <a:t>SetTopMargin</a:t>
            </a:r>
            <a:r>
              <a:rPr lang="en-US" dirty="0"/>
              <a:t>(0.03);</a:t>
            </a:r>
          </a:p>
          <a:p>
            <a:r>
              <a:rPr lang="en-US" dirty="0"/>
              <a:t>msd12_lege-&gt;</a:t>
            </a:r>
            <a:r>
              <a:rPr lang="en-US" dirty="0" err="1"/>
              <a:t>SetRightMargin</a:t>
            </a:r>
            <a:r>
              <a:rPr lang="en-US" dirty="0"/>
              <a:t>(0.04);</a:t>
            </a:r>
          </a:p>
          <a:p>
            <a:r>
              <a:rPr lang="en-US" dirty="0"/>
              <a:t>msd12_lege-&gt;</a:t>
            </a:r>
            <a:r>
              <a:rPr lang="en-US" dirty="0" err="1"/>
              <a:t>SetLeftMargin</a:t>
            </a:r>
            <a:r>
              <a:rPr lang="en-US" dirty="0"/>
              <a:t>(0.13);</a:t>
            </a:r>
          </a:p>
          <a:p>
            <a:r>
              <a:rPr lang="en-US" dirty="0"/>
              <a:t>msd12_lege-&gt;</a:t>
            </a:r>
            <a:r>
              <a:rPr lang="en-US" dirty="0" err="1"/>
              <a:t>SetBottomMargin</a:t>
            </a:r>
            <a:r>
              <a:rPr lang="en-US" dirty="0"/>
              <a:t>(0.16);</a:t>
            </a:r>
          </a:p>
          <a:p>
            <a:endParaRPr lang="en-US" dirty="0"/>
          </a:p>
          <a:p>
            <a:r>
              <a:rPr lang="en-US" dirty="0"/>
              <a:t>TH1D* hmsd12_lege = new TH1D("hmsd12_lege", "hmsd12_lege", 3000,-1500,1500);</a:t>
            </a:r>
          </a:p>
          <a:p>
            <a:r>
              <a:rPr lang="en-US" dirty="0"/>
              <a:t>hmsd12_lege-&gt;</a:t>
            </a:r>
            <a:r>
              <a:rPr lang="en-US" dirty="0" err="1"/>
              <a:t>SetLineWidth</a:t>
            </a:r>
            <a:r>
              <a:rPr lang="en-US" dirty="0"/>
              <a:t>(2);</a:t>
            </a:r>
          </a:p>
          <a:p>
            <a:r>
              <a:rPr lang="en-US" dirty="0"/>
              <a:t>hmsd12_lege-&gt;</a:t>
            </a:r>
            <a:r>
              <a:rPr lang="en-US" dirty="0" err="1"/>
              <a:t>Rebin</a:t>
            </a:r>
            <a:r>
              <a:rPr lang="en-US" dirty="0"/>
              <a:t>(1);</a:t>
            </a:r>
          </a:p>
          <a:p>
            <a:r>
              <a:rPr lang="en-US" dirty="0"/>
              <a:t>hmsd12_lege-&gt;</a:t>
            </a:r>
            <a:r>
              <a:rPr lang="en-US" dirty="0" err="1"/>
              <a:t>SetStats</a:t>
            </a:r>
            <a:r>
              <a:rPr lang="en-US" dirty="0"/>
              <a:t>(0);</a:t>
            </a:r>
          </a:p>
          <a:p>
            <a:r>
              <a:rPr lang="en-US" dirty="0"/>
              <a:t>hmsd12_lege-&gt;</a:t>
            </a:r>
            <a:r>
              <a:rPr lang="en-US" dirty="0" err="1"/>
              <a:t>SetTitle</a:t>
            </a:r>
            <a:r>
              <a:rPr lang="en-US" dirty="0"/>
              <a:t>("");</a:t>
            </a:r>
          </a:p>
          <a:p>
            <a:r>
              <a:rPr lang="en-US" dirty="0"/>
              <a:t>hmsd12_lege-&gt;</a:t>
            </a:r>
            <a:r>
              <a:rPr lang="en-US" dirty="0" err="1"/>
              <a:t>GetXaxis</a:t>
            </a:r>
            <a:r>
              <a:rPr lang="en-US" dirty="0"/>
              <a:t>()-&gt;</a:t>
            </a:r>
            <a:r>
              <a:rPr lang="en-US" dirty="0" err="1"/>
              <a:t>SetTitle</a:t>
            </a:r>
            <a:r>
              <a:rPr lang="en-US" dirty="0"/>
              <a:t>("Time difference (ns)");</a:t>
            </a:r>
            <a:endParaRPr lang="zh-CN" altLang="en-US" dirty="0"/>
          </a:p>
          <a:p>
            <a:r>
              <a:rPr lang="en-US" dirty="0"/>
              <a:t>hmsd12_lege-&gt;</a:t>
            </a:r>
            <a:r>
              <a:rPr lang="en-US" dirty="0" err="1"/>
              <a:t>GetYaxis</a:t>
            </a:r>
            <a:r>
              <a:rPr lang="en-US" dirty="0"/>
              <a:t>()-&gt;</a:t>
            </a:r>
            <a:r>
              <a:rPr lang="en-US" dirty="0" err="1"/>
              <a:t>SetTitle</a:t>
            </a:r>
            <a:r>
              <a:rPr lang="en-US" dirty="0"/>
              <a:t>("Counts per 1 ns");</a:t>
            </a:r>
            <a:endParaRPr lang="zh-CN" altLang="en-US" dirty="0"/>
          </a:p>
          <a:p>
            <a:r>
              <a:rPr lang="en-US" dirty="0"/>
              <a:t>hmsd12_lege-&gt;</a:t>
            </a:r>
            <a:r>
              <a:rPr lang="en-US" dirty="0" err="1"/>
              <a:t>GetXaxis</a:t>
            </a:r>
            <a:r>
              <a:rPr lang="en-US" dirty="0"/>
              <a:t>()-&gt;</a:t>
            </a:r>
            <a:r>
              <a:rPr lang="en-US" dirty="0" err="1"/>
              <a:t>CenterTitle</a:t>
            </a:r>
            <a:r>
              <a:rPr lang="en-US" dirty="0"/>
              <a:t>();</a:t>
            </a:r>
            <a:endParaRPr lang="zh-CN" altLang="en-US" dirty="0"/>
          </a:p>
          <a:p>
            <a:r>
              <a:rPr lang="en-US" dirty="0"/>
              <a:t>hmsd12_lege-&gt;</a:t>
            </a:r>
            <a:r>
              <a:rPr lang="en-US" dirty="0" err="1"/>
              <a:t>GetYaxis</a:t>
            </a:r>
            <a:r>
              <a:rPr lang="en-US" dirty="0"/>
              <a:t>()-&gt;</a:t>
            </a:r>
            <a:r>
              <a:rPr lang="en-US" dirty="0" err="1"/>
              <a:t>CenterTitle</a:t>
            </a:r>
            <a:r>
              <a:rPr lang="en-US" dirty="0"/>
              <a:t>();</a:t>
            </a:r>
            <a:endParaRPr lang="zh-CN" altLang="en-US" dirty="0"/>
          </a:p>
          <a:p>
            <a:r>
              <a:rPr lang="en-US" dirty="0"/>
              <a:t>hmsd12_lege-&gt;</a:t>
            </a:r>
            <a:r>
              <a:rPr lang="en-US" dirty="0" err="1"/>
              <a:t>GetXaxis</a:t>
            </a:r>
            <a:r>
              <a:rPr lang="en-US" dirty="0"/>
              <a:t>()-&gt;</a:t>
            </a:r>
            <a:r>
              <a:rPr lang="en-US" dirty="0" err="1"/>
              <a:t>SetLabelFont</a:t>
            </a:r>
            <a:r>
              <a:rPr lang="en-US" dirty="0"/>
              <a:t>(132);</a:t>
            </a:r>
            <a:endParaRPr lang="zh-CN" altLang="en-US" dirty="0"/>
          </a:p>
          <a:p>
            <a:r>
              <a:rPr lang="en-US" dirty="0"/>
              <a:t>hmsd12_lege-&gt;</a:t>
            </a:r>
            <a:r>
              <a:rPr lang="en-US" dirty="0" err="1"/>
              <a:t>GetYaxis</a:t>
            </a:r>
            <a:r>
              <a:rPr lang="en-US" dirty="0"/>
              <a:t>()-&gt;</a:t>
            </a:r>
            <a:r>
              <a:rPr lang="en-US" dirty="0" err="1"/>
              <a:t>SetLabelFont</a:t>
            </a:r>
            <a:r>
              <a:rPr lang="en-US" dirty="0"/>
              <a:t>(132);</a:t>
            </a:r>
            <a:endParaRPr lang="zh-CN" altLang="en-US" dirty="0"/>
          </a:p>
          <a:p>
            <a:r>
              <a:rPr lang="en-US" dirty="0"/>
              <a:t>hmsd12_lege-&gt;</a:t>
            </a:r>
            <a:r>
              <a:rPr lang="en-US" dirty="0" err="1"/>
              <a:t>GetXaxis</a:t>
            </a:r>
            <a:r>
              <a:rPr lang="en-US" dirty="0"/>
              <a:t>()-&gt;</a:t>
            </a:r>
            <a:r>
              <a:rPr lang="en-US" dirty="0" err="1"/>
              <a:t>SetLabelSize</a:t>
            </a:r>
            <a:r>
              <a:rPr lang="en-US" dirty="0"/>
              <a:t>(0.06);</a:t>
            </a:r>
          </a:p>
          <a:p>
            <a:r>
              <a:rPr lang="en-US" dirty="0"/>
              <a:t>hmsd12_lege-&gt;</a:t>
            </a:r>
            <a:r>
              <a:rPr lang="en-US" dirty="0" err="1"/>
              <a:t>GetYaxis</a:t>
            </a:r>
            <a:r>
              <a:rPr lang="en-US" dirty="0"/>
              <a:t>()-&gt;</a:t>
            </a:r>
            <a:r>
              <a:rPr lang="en-US" dirty="0" err="1"/>
              <a:t>SetLabelSize</a:t>
            </a:r>
            <a:r>
              <a:rPr lang="en-US" dirty="0"/>
              <a:t>(0.06);</a:t>
            </a:r>
          </a:p>
          <a:p>
            <a:r>
              <a:rPr lang="en-US" dirty="0"/>
              <a:t>hmsd12_lege-&gt;</a:t>
            </a:r>
            <a:r>
              <a:rPr lang="en-US" dirty="0" err="1"/>
              <a:t>GetXaxis</a:t>
            </a:r>
            <a:r>
              <a:rPr lang="en-US" dirty="0"/>
              <a:t>()-&gt;</a:t>
            </a:r>
            <a:r>
              <a:rPr lang="en-US" dirty="0" err="1"/>
              <a:t>SetTitleFont</a:t>
            </a:r>
            <a:r>
              <a:rPr lang="en-US" dirty="0"/>
              <a:t>(132);</a:t>
            </a:r>
            <a:endParaRPr lang="zh-CN" altLang="en-US" dirty="0"/>
          </a:p>
          <a:p>
            <a:r>
              <a:rPr lang="en-US" dirty="0"/>
              <a:t>hmsd12_lege-&gt;</a:t>
            </a:r>
            <a:r>
              <a:rPr lang="en-US" dirty="0" err="1"/>
              <a:t>GetYaxis</a:t>
            </a:r>
            <a:r>
              <a:rPr lang="en-US" dirty="0"/>
              <a:t>()-&gt;</a:t>
            </a:r>
            <a:r>
              <a:rPr lang="en-US" dirty="0" err="1"/>
              <a:t>SetTitleFont</a:t>
            </a:r>
            <a:r>
              <a:rPr lang="en-US" dirty="0"/>
              <a:t>(132);</a:t>
            </a:r>
            <a:endParaRPr lang="zh-CN" altLang="en-US" dirty="0"/>
          </a:p>
          <a:p>
            <a:r>
              <a:rPr lang="en-US" dirty="0"/>
              <a:t>hmsd12_lege-&gt;</a:t>
            </a:r>
            <a:r>
              <a:rPr lang="en-US" dirty="0" err="1"/>
              <a:t>GetXaxis</a:t>
            </a:r>
            <a:r>
              <a:rPr lang="en-US" dirty="0"/>
              <a:t>()-&gt;</a:t>
            </a:r>
            <a:r>
              <a:rPr lang="en-US" dirty="0" err="1"/>
              <a:t>SetTitleOffset</a:t>
            </a:r>
            <a:r>
              <a:rPr lang="en-US" dirty="0"/>
              <a:t>(1.1);</a:t>
            </a:r>
            <a:endParaRPr lang="zh-CN" altLang="en-US" dirty="0"/>
          </a:p>
          <a:p>
            <a:r>
              <a:rPr lang="en-US" dirty="0"/>
              <a:t>hmsd12_lege-&gt;</a:t>
            </a:r>
            <a:r>
              <a:rPr lang="en-US" dirty="0" err="1"/>
              <a:t>GetYaxis</a:t>
            </a:r>
            <a:r>
              <a:rPr lang="en-US" dirty="0"/>
              <a:t>()-&gt;</a:t>
            </a:r>
            <a:r>
              <a:rPr lang="en-US" dirty="0" err="1"/>
              <a:t>SetTitleOffset</a:t>
            </a:r>
            <a:r>
              <a:rPr lang="en-US" dirty="0"/>
              <a:t>(0.95);</a:t>
            </a:r>
            <a:endParaRPr lang="zh-CN" altLang="en-US" dirty="0"/>
          </a:p>
          <a:p>
            <a:r>
              <a:rPr lang="en-US" dirty="0"/>
              <a:t>hmsd12_lege-&gt;</a:t>
            </a:r>
            <a:r>
              <a:rPr lang="en-US" dirty="0" err="1"/>
              <a:t>GetXaxis</a:t>
            </a:r>
            <a:r>
              <a:rPr lang="en-US" dirty="0"/>
              <a:t>()-&gt;</a:t>
            </a:r>
            <a:r>
              <a:rPr lang="en-US" dirty="0" err="1"/>
              <a:t>SetTitleSize</a:t>
            </a:r>
            <a:r>
              <a:rPr lang="en-US" dirty="0"/>
              <a:t>(0.07);</a:t>
            </a:r>
          </a:p>
          <a:p>
            <a:r>
              <a:rPr lang="en-US" dirty="0"/>
              <a:t>hmsd12_lege-&gt;</a:t>
            </a:r>
            <a:r>
              <a:rPr lang="en-US" dirty="0" err="1"/>
              <a:t>GetYaxis</a:t>
            </a:r>
            <a:r>
              <a:rPr lang="en-US" dirty="0"/>
              <a:t>()-&gt;</a:t>
            </a:r>
            <a:r>
              <a:rPr lang="en-US" dirty="0" err="1"/>
              <a:t>SetTitleSize</a:t>
            </a:r>
            <a:r>
              <a:rPr lang="en-US" dirty="0"/>
              <a:t>(0.07);</a:t>
            </a:r>
          </a:p>
          <a:p>
            <a:r>
              <a:rPr lang="en-US" dirty="0"/>
              <a:t>hmsd12_lege-&gt;</a:t>
            </a:r>
            <a:r>
              <a:rPr lang="en-US" dirty="0" err="1"/>
              <a:t>GetXaxis</a:t>
            </a:r>
            <a:r>
              <a:rPr lang="en-US" dirty="0"/>
              <a:t>()-&gt;</a:t>
            </a:r>
            <a:r>
              <a:rPr lang="en-US" dirty="0" err="1"/>
              <a:t>SetRangeUser</a:t>
            </a:r>
            <a:r>
              <a:rPr lang="en-US" dirty="0"/>
              <a:t>(-1400,1000);</a:t>
            </a:r>
          </a:p>
          <a:p>
            <a:r>
              <a:rPr lang="en-US" dirty="0"/>
              <a:t>//hmsd12_lege-&gt;</a:t>
            </a:r>
            <a:r>
              <a:rPr lang="en-US" dirty="0" err="1"/>
              <a:t>GetYaxis</a:t>
            </a:r>
            <a:r>
              <a:rPr lang="en-US" dirty="0"/>
              <a:t>()-&gt;</a:t>
            </a:r>
            <a:r>
              <a:rPr lang="en-US" dirty="0" err="1"/>
              <a:t>SetRangeUser</a:t>
            </a:r>
            <a:r>
              <a:rPr lang="en-US" dirty="0"/>
              <a:t>(0,1200);</a:t>
            </a:r>
          </a:p>
          <a:p>
            <a:r>
              <a:rPr lang="en-US" dirty="0"/>
              <a:t>hmsd12_lege-&gt;</a:t>
            </a:r>
            <a:r>
              <a:rPr lang="en-US" dirty="0" err="1"/>
              <a:t>SetLineWidth</a:t>
            </a:r>
            <a:r>
              <a:rPr lang="en-US" dirty="0"/>
              <a:t>(2);</a:t>
            </a:r>
          </a:p>
          <a:p>
            <a:r>
              <a:rPr lang="en-US" dirty="0"/>
              <a:t>hmsd12_lege-&gt;</a:t>
            </a:r>
            <a:r>
              <a:rPr lang="en-US" dirty="0" err="1"/>
              <a:t>SetLineColor</a:t>
            </a:r>
            <a:r>
              <a:rPr lang="en-US" dirty="0"/>
              <a:t>(1);</a:t>
            </a:r>
          </a:p>
          <a:p>
            <a:r>
              <a:rPr lang="en-US" dirty="0"/>
              <a:t>//tree-&gt;Draw("msd12_t-lege_t&gt;&gt;hmsd12_lege","lege_e&gt;5&amp;&amp;</a:t>
            </a:r>
            <a:r>
              <a:rPr lang="en-US" dirty="0" err="1"/>
              <a:t>lege_e</a:t>
            </a:r>
            <a:r>
              <a:rPr lang="en-US" dirty="0"/>
              <a:t>&lt;200&amp;&amp;msd12_e&gt;300&amp;&amp;msd12_e&lt;6000");</a:t>
            </a:r>
          </a:p>
          <a:p>
            <a:r>
              <a:rPr lang="en-US" dirty="0"/>
              <a:t>hmsd12_lege-&gt;</a:t>
            </a:r>
            <a:r>
              <a:rPr lang="en-US" dirty="0" err="1"/>
              <a:t>SetLineColor</a:t>
            </a:r>
            <a:r>
              <a:rPr lang="en-US" dirty="0"/>
              <a:t>(kGreen+1);</a:t>
            </a:r>
          </a:p>
          <a:p>
            <a:r>
              <a:rPr lang="en-US" dirty="0"/>
              <a:t>//tree-&gt;Draw("msd12_t-lege_t","lege_e&gt;58&amp;&amp;</a:t>
            </a:r>
            <a:r>
              <a:rPr lang="en-US" dirty="0" err="1"/>
              <a:t>lege_e</a:t>
            </a:r>
            <a:r>
              <a:rPr lang="en-US" dirty="0"/>
              <a:t>&lt;61&amp;&amp;msd12_e&gt;1600&amp;&amp;msd12_e&lt;2100","same");</a:t>
            </a:r>
          </a:p>
          <a:p>
            <a:r>
              <a:rPr lang="en-US" dirty="0"/>
              <a:t>tree-&gt;Draw("msd12_t-lege_t&gt;&gt;hmsd12_lege","lege_e&gt;58&amp;&amp;</a:t>
            </a:r>
            <a:r>
              <a:rPr lang="en-US" dirty="0" err="1"/>
              <a:t>lege_e</a:t>
            </a:r>
            <a:r>
              <a:rPr lang="en-US" dirty="0"/>
              <a:t>&lt;61&amp;&amp;msd12_e&gt;1600&amp;&amp;msd12_e&lt;2100");</a:t>
            </a:r>
          </a:p>
          <a:p>
            <a:r>
              <a:rPr lang="en-US" dirty="0" err="1"/>
              <a:t>gStyle</a:t>
            </a:r>
            <a:r>
              <a:rPr lang="en-US" dirty="0"/>
              <a:t>-&gt;</a:t>
            </a:r>
            <a:r>
              <a:rPr lang="en-US" dirty="0" err="1"/>
              <a:t>SetFrameLineWidth</a:t>
            </a:r>
            <a:r>
              <a:rPr lang="en-US" dirty="0"/>
              <a:t>(2);</a:t>
            </a:r>
          </a:p>
          <a:p>
            <a:r>
              <a:rPr lang="en-US" dirty="0"/>
              <a:t>hmsd12_lege-&gt;</a:t>
            </a:r>
            <a:r>
              <a:rPr lang="en-US" dirty="0" err="1"/>
              <a:t>SaveAs</a:t>
            </a:r>
            <a:r>
              <a:rPr lang="en-US" dirty="0"/>
              <a:t>("F:/e21010/pxct/Timing_msd12_lege_run70_71.root");</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23</a:t>
            </a:fld>
            <a:endParaRPr lang="zh-CN" altLang="en-US"/>
          </a:p>
        </p:txBody>
      </p:sp>
    </p:spTree>
    <p:extLst>
      <p:ext uri="{BB962C8B-B14F-4D97-AF65-F5344CB8AC3E}">
        <p14:creationId xmlns:p14="http://schemas.microsoft.com/office/powerpoint/2010/main" val="1954475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200; //241Am Timing MSD-</a:t>
            </a:r>
            <a:r>
              <a:rPr lang="en-US" dirty="0" err="1"/>
              <a:t>LEGe</a:t>
            </a:r>
            <a:endParaRPr lang="en-US" dirty="0"/>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"Timing_msd26_lege_run70_71.root");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"hmsd26_lege");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600; </a:t>
            </a:r>
            <a:r>
              <a:rPr lang="en-US" dirty="0" err="1"/>
              <a:t>gaphigh</a:t>
            </a:r>
            <a:r>
              <a:rPr lang="en-US" dirty="0"/>
              <a:t> = 240;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80,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20000, 30000);//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10, 120);//Tau</a:t>
            </a:r>
          </a:p>
          <a:p>
            <a:r>
              <a:rPr lang="en-US" dirty="0"/>
              <a:t>			</a:t>
            </a:r>
            <a:r>
              <a:rPr lang="en-US" dirty="0" err="1"/>
              <a:t>fEMG</a:t>
            </a:r>
            <a:r>
              <a:rPr lang="en-US" dirty="0"/>
              <a:t>[ii]-&gt;</a:t>
            </a:r>
            <a:r>
              <a:rPr lang="en-US" dirty="0" err="1"/>
              <a:t>SetParLimits</a:t>
            </a:r>
            <a:r>
              <a:rPr lang="en-US" dirty="0"/>
              <a:t>(4, 10, 100);//Sigma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a:t>
            </a:r>
            <a:r>
              <a:rPr lang="en-US" dirty="0" err="1"/>
              <a:t>kViolet</a:t>
            </a:r>
            <a:r>
              <a:rPr lang="en-US" dirty="0"/>
              <a:t>);</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a:t>
            </a:r>
            <a:r>
              <a:rPr lang="en-US" dirty="0" err="1"/>
              <a:t>kViolet</a:t>
            </a:r>
            <a:r>
              <a:rPr lang="en-US" dirty="0"/>
              <a:t>);</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kViolet</a:t>
            </a:r>
            <a:r>
              <a:rPr lang="en-US" dirty="0"/>
              <a:t>);</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kViolet</a:t>
            </a:r>
            <a:r>
              <a:rPr lang="en-US" dirty="0"/>
              <a:t>);</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("Energy (keV)");</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kViolet</a:t>
            </a:r>
            <a:r>
              <a:rPr lang="en-US" dirty="0"/>
              <a:t>);</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kViolet</a:t>
            </a:r>
            <a:r>
              <a:rPr lang="en-US" dirty="0"/>
              <a:t>);</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24</a:t>
            </a:fld>
            <a:endParaRPr lang="zh-CN" altLang="en-US"/>
          </a:p>
        </p:txBody>
      </p:sp>
    </p:spTree>
    <p:extLst>
      <p:ext uri="{BB962C8B-B14F-4D97-AF65-F5344CB8AC3E}">
        <p14:creationId xmlns:p14="http://schemas.microsoft.com/office/powerpoint/2010/main" val="44921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200; //241Am Timing MSD-</a:t>
            </a:r>
            <a:r>
              <a:rPr lang="en-US" dirty="0" err="1"/>
              <a:t>LEGe</a:t>
            </a:r>
            <a:endParaRPr lang="en-US" dirty="0"/>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"Timing_msd12_lege_run70_71.root");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"hmsd12_lege");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600; </a:t>
            </a:r>
            <a:r>
              <a:rPr lang="en-US" dirty="0" err="1"/>
              <a:t>gaphigh</a:t>
            </a:r>
            <a:r>
              <a:rPr lang="en-US" dirty="0"/>
              <a:t> = 240;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80,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20000, 30000);//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10, 120);//Tau</a:t>
            </a:r>
          </a:p>
          <a:p>
            <a:r>
              <a:rPr lang="en-US" dirty="0"/>
              <a:t>			</a:t>
            </a:r>
            <a:r>
              <a:rPr lang="en-US" dirty="0" err="1"/>
              <a:t>fEMG</a:t>
            </a:r>
            <a:r>
              <a:rPr lang="en-US" dirty="0"/>
              <a:t>[ii]-&gt;</a:t>
            </a:r>
            <a:r>
              <a:rPr lang="en-US" dirty="0" err="1"/>
              <a:t>SetParLimits</a:t>
            </a:r>
            <a:r>
              <a:rPr lang="en-US" dirty="0"/>
              <a:t>(4, 10, 100);//Sigma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-150, -90);//Mean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a:t>
            </a:r>
            <a:r>
              <a:rPr lang="en-US" dirty="0" err="1"/>
              <a:t>kViolet</a:t>
            </a:r>
            <a:r>
              <a:rPr lang="en-US" dirty="0"/>
              <a:t>);</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a:t>
            </a:r>
            <a:r>
              <a:rPr lang="en-US" dirty="0" err="1"/>
              <a:t>kViolet</a:t>
            </a:r>
            <a:r>
              <a:rPr lang="en-US" dirty="0"/>
              <a:t>);</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kGreen</a:t>
            </a:r>
            <a:r>
              <a:rPr lang="en-US" dirty="0"/>
              <a:t> + 1);</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kGreen</a:t>
            </a:r>
            <a:r>
              <a:rPr lang="en-US" dirty="0"/>
              <a:t> + 1);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("Energy (keV)");</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kGreen</a:t>
            </a:r>
            <a:r>
              <a:rPr lang="en-US" dirty="0"/>
              <a:t> + 1);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kGreen</a:t>
            </a:r>
            <a:r>
              <a:rPr lang="en-US" dirty="0"/>
              <a:t> + 1);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25</a:t>
            </a:fld>
            <a:endParaRPr lang="zh-CN" altLang="en-US"/>
          </a:p>
        </p:txBody>
      </p:sp>
    </p:spTree>
    <p:extLst>
      <p:ext uri="{BB962C8B-B14F-4D97-AF65-F5344CB8AC3E}">
        <p14:creationId xmlns:p14="http://schemas.microsoft.com/office/powerpoint/2010/main" val="2109290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::Open("F:/e21010/pxct/run0070_71_LEGe_MSD_XtRa_241Am_inChamber_2mmcollimator_152Eu_outChamber_CFDdelay_adjusted_2103min_cal.root");</a:t>
            </a:r>
          </a:p>
          <a:p>
            <a:endParaRPr lang="en-US" dirty="0"/>
          </a:p>
          <a:p>
            <a:r>
              <a:rPr lang="en-US" dirty="0" err="1"/>
              <a:t>TCanvas</a:t>
            </a:r>
            <a:r>
              <a:rPr lang="en-US" dirty="0"/>
              <a:t>* msd26_lege = new </a:t>
            </a:r>
            <a:r>
              <a:rPr lang="en-US" dirty="0" err="1"/>
              <a:t>TCanvas</a:t>
            </a:r>
            <a:r>
              <a:rPr lang="en-US" dirty="0"/>
              <a:t>("msd26_lege", "msd26_lege", 1300, 800);//</a:t>
            </a:r>
            <a:endParaRPr lang="zh-CN" altLang="en-US" dirty="0"/>
          </a:p>
          <a:p>
            <a:r>
              <a:rPr lang="en-US" dirty="0"/>
              <a:t>msd26_lege-&gt;cd();//</a:t>
            </a:r>
            <a:endParaRPr lang="zh-CN" altLang="en-US" dirty="0"/>
          </a:p>
          <a:p>
            <a:r>
              <a:rPr lang="en-US" dirty="0"/>
              <a:t>msd26_lege-&gt;</a:t>
            </a:r>
            <a:r>
              <a:rPr lang="en-US" dirty="0" err="1"/>
              <a:t>SetTopMargin</a:t>
            </a:r>
            <a:r>
              <a:rPr lang="en-US" dirty="0"/>
              <a:t>(0.03);</a:t>
            </a:r>
          </a:p>
          <a:p>
            <a:r>
              <a:rPr lang="en-US" dirty="0"/>
              <a:t>msd26_lege-&gt;</a:t>
            </a:r>
            <a:r>
              <a:rPr lang="en-US" dirty="0" err="1"/>
              <a:t>SetRightMargin</a:t>
            </a:r>
            <a:r>
              <a:rPr lang="en-US" dirty="0"/>
              <a:t>(0.04);</a:t>
            </a:r>
          </a:p>
          <a:p>
            <a:r>
              <a:rPr lang="en-US" dirty="0"/>
              <a:t>msd26_lege-&gt;</a:t>
            </a:r>
            <a:r>
              <a:rPr lang="en-US" dirty="0" err="1"/>
              <a:t>SetLeftMargin</a:t>
            </a:r>
            <a:r>
              <a:rPr lang="en-US" dirty="0"/>
              <a:t>(0.13);</a:t>
            </a:r>
          </a:p>
          <a:p>
            <a:r>
              <a:rPr lang="en-US" dirty="0"/>
              <a:t>msd26_lege-&gt;</a:t>
            </a:r>
            <a:r>
              <a:rPr lang="en-US" dirty="0" err="1"/>
              <a:t>SetBottomMargin</a:t>
            </a:r>
            <a:r>
              <a:rPr lang="en-US" dirty="0"/>
              <a:t>(0.16);</a:t>
            </a:r>
          </a:p>
          <a:p>
            <a:endParaRPr lang="en-US" dirty="0"/>
          </a:p>
          <a:p>
            <a:r>
              <a:rPr lang="en-US" dirty="0"/>
              <a:t>TH1D* hmsd26_lege = new TH1D("hmsd26_lege", "hmsd26_lege", 3000,-1500,1500);</a:t>
            </a:r>
          </a:p>
          <a:p>
            <a:r>
              <a:rPr lang="en-US" dirty="0"/>
              <a:t>hmsd26_lege-&gt;</a:t>
            </a:r>
            <a:r>
              <a:rPr lang="en-US" dirty="0" err="1"/>
              <a:t>SetLineWidth</a:t>
            </a:r>
            <a:r>
              <a:rPr lang="en-US" dirty="0"/>
              <a:t>(2);</a:t>
            </a:r>
          </a:p>
          <a:p>
            <a:r>
              <a:rPr lang="en-US" dirty="0"/>
              <a:t>hmsd26_lege-&gt;</a:t>
            </a:r>
            <a:r>
              <a:rPr lang="en-US" dirty="0" err="1"/>
              <a:t>Rebin</a:t>
            </a:r>
            <a:r>
              <a:rPr lang="en-US" dirty="0"/>
              <a:t>(1);</a:t>
            </a:r>
          </a:p>
          <a:p>
            <a:r>
              <a:rPr lang="en-US" dirty="0"/>
              <a:t>hmsd26_lege-&gt;</a:t>
            </a:r>
            <a:r>
              <a:rPr lang="en-US" dirty="0" err="1"/>
              <a:t>SetStats</a:t>
            </a:r>
            <a:r>
              <a:rPr lang="en-US" dirty="0"/>
              <a:t>(0);</a:t>
            </a:r>
          </a:p>
          <a:p>
            <a:r>
              <a:rPr lang="en-US" dirty="0"/>
              <a:t>hmsd26_lege-&gt;</a:t>
            </a:r>
            <a:r>
              <a:rPr lang="en-US" dirty="0" err="1"/>
              <a:t>SetTitle</a:t>
            </a:r>
            <a:r>
              <a:rPr lang="en-US" dirty="0"/>
              <a:t>("");</a:t>
            </a:r>
          </a:p>
          <a:p>
            <a:r>
              <a:rPr lang="en-US" dirty="0"/>
              <a:t>hmsd26_lege-&gt;</a:t>
            </a:r>
            <a:r>
              <a:rPr lang="en-US" dirty="0" err="1"/>
              <a:t>GetXaxis</a:t>
            </a:r>
            <a:r>
              <a:rPr lang="en-US" dirty="0"/>
              <a:t>()-&gt;</a:t>
            </a:r>
            <a:r>
              <a:rPr lang="en-US" dirty="0" err="1"/>
              <a:t>SetTitle</a:t>
            </a:r>
            <a:r>
              <a:rPr lang="en-US" dirty="0"/>
              <a:t>("Time difference (ns)");</a:t>
            </a:r>
            <a:endParaRPr lang="zh-CN" altLang="en-US" dirty="0"/>
          </a:p>
          <a:p>
            <a:r>
              <a:rPr lang="en-US" dirty="0"/>
              <a:t>hmsd26_lege-&gt;</a:t>
            </a:r>
            <a:r>
              <a:rPr lang="en-US" dirty="0" err="1"/>
              <a:t>GetYaxis</a:t>
            </a:r>
            <a:r>
              <a:rPr lang="en-US" dirty="0"/>
              <a:t>()-&gt;</a:t>
            </a:r>
            <a:r>
              <a:rPr lang="en-US" dirty="0" err="1"/>
              <a:t>SetTitle</a:t>
            </a:r>
            <a:r>
              <a:rPr lang="en-US" dirty="0"/>
              <a:t>("Counts per 1 ns");</a:t>
            </a:r>
            <a:endParaRPr lang="zh-CN" altLang="en-US" dirty="0"/>
          </a:p>
          <a:p>
            <a:r>
              <a:rPr lang="en-US" dirty="0"/>
              <a:t>hmsd26_lege-&gt;</a:t>
            </a:r>
            <a:r>
              <a:rPr lang="en-US" dirty="0" err="1"/>
              <a:t>GetXaxis</a:t>
            </a:r>
            <a:r>
              <a:rPr lang="en-US" dirty="0"/>
              <a:t>()-&gt;</a:t>
            </a:r>
            <a:r>
              <a:rPr lang="en-US" dirty="0" err="1"/>
              <a:t>CenterTitle</a:t>
            </a:r>
            <a:r>
              <a:rPr lang="en-US" dirty="0"/>
              <a:t>();</a:t>
            </a:r>
            <a:endParaRPr lang="zh-CN" altLang="en-US" dirty="0"/>
          </a:p>
          <a:p>
            <a:r>
              <a:rPr lang="en-US" dirty="0"/>
              <a:t>hmsd26_lege-&gt;</a:t>
            </a:r>
            <a:r>
              <a:rPr lang="en-US" dirty="0" err="1"/>
              <a:t>GetYaxis</a:t>
            </a:r>
            <a:r>
              <a:rPr lang="en-US" dirty="0"/>
              <a:t>()-&gt;</a:t>
            </a:r>
            <a:r>
              <a:rPr lang="en-US" dirty="0" err="1"/>
              <a:t>CenterTitle</a:t>
            </a:r>
            <a:r>
              <a:rPr lang="en-US" dirty="0"/>
              <a:t>();</a:t>
            </a:r>
            <a:endParaRPr lang="zh-CN" altLang="en-US" dirty="0"/>
          </a:p>
          <a:p>
            <a:r>
              <a:rPr lang="en-US" dirty="0"/>
              <a:t>hmsd26_lege-&gt;</a:t>
            </a:r>
            <a:r>
              <a:rPr lang="en-US" dirty="0" err="1"/>
              <a:t>GetXaxis</a:t>
            </a:r>
            <a:r>
              <a:rPr lang="en-US" dirty="0"/>
              <a:t>()-&gt;</a:t>
            </a:r>
            <a:r>
              <a:rPr lang="en-US" dirty="0" err="1"/>
              <a:t>SetLabelFont</a:t>
            </a:r>
            <a:r>
              <a:rPr lang="en-US" dirty="0"/>
              <a:t>(132);</a:t>
            </a:r>
            <a:endParaRPr lang="zh-CN" altLang="en-US" dirty="0"/>
          </a:p>
          <a:p>
            <a:r>
              <a:rPr lang="en-US" dirty="0"/>
              <a:t>hmsd26_lege-&gt;</a:t>
            </a:r>
            <a:r>
              <a:rPr lang="en-US" dirty="0" err="1"/>
              <a:t>GetYaxis</a:t>
            </a:r>
            <a:r>
              <a:rPr lang="en-US" dirty="0"/>
              <a:t>()-&gt;</a:t>
            </a:r>
            <a:r>
              <a:rPr lang="en-US" dirty="0" err="1"/>
              <a:t>SetLabelFont</a:t>
            </a:r>
            <a:r>
              <a:rPr lang="en-US" dirty="0"/>
              <a:t>(132);</a:t>
            </a:r>
            <a:endParaRPr lang="zh-CN" altLang="en-US" dirty="0"/>
          </a:p>
          <a:p>
            <a:r>
              <a:rPr lang="en-US" dirty="0"/>
              <a:t>hmsd26_lege-&gt;</a:t>
            </a:r>
            <a:r>
              <a:rPr lang="en-US" dirty="0" err="1"/>
              <a:t>GetXaxis</a:t>
            </a:r>
            <a:r>
              <a:rPr lang="en-US" dirty="0"/>
              <a:t>()-&gt;</a:t>
            </a:r>
            <a:r>
              <a:rPr lang="en-US" dirty="0" err="1"/>
              <a:t>SetLabelSize</a:t>
            </a:r>
            <a:r>
              <a:rPr lang="en-US" dirty="0"/>
              <a:t>(0.06);</a:t>
            </a:r>
          </a:p>
          <a:p>
            <a:r>
              <a:rPr lang="en-US" dirty="0"/>
              <a:t>hmsd26_lege-&gt;</a:t>
            </a:r>
            <a:r>
              <a:rPr lang="en-US" dirty="0" err="1"/>
              <a:t>GetYaxis</a:t>
            </a:r>
            <a:r>
              <a:rPr lang="en-US" dirty="0"/>
              <a:t>()-&gt;</a:t>
            </a:r>
            <a:r>
              <a:rPr lang="en-US" dirty="0" err="1"/>
              <a:t>SetLabelSize</a:t>
            </a:r>
            <a:r>
              <a:rPr lang="en-US" dirty="0"/>
              <a:t>(0.06);</a:t>
            </a:r>
          </a:p>
          <a:p>
            <a:r>
              <a:rPr lang="en-US" dirty="0"/>
              <a:t>hmsd26_lege-&gt;</a:t>
            </a:r>
            <a:r>
              <a:rPr lang="en-US" dirty="0" err="1"/>
              <a:t>GetXaxis</a:t>
            </a:r>
            <a:r>
              <a:rPr lang="en-US" dirty="0"/>
              <a:t>()-&gt;</a:t>
            </a:r>
            <a:r>
              <a:rPr lang="en-US" dirty="0" err="1"/>
              <a:t>SetTitleFont</a:t>
            </a:r>
            <a:r>
              <a:rPr lang="en-US" dirty="0"/>
              <a:t>(132);</a:t>
            </a:r>
            <a:endParaRPr lang="zh-CN" altLang="en-US" dirty="0"/>
          </a:p>
          <a:p>
            <a:r>
              <a:rPr lang="en-US" dirty="0"/>
              <a:t>hmsd26_lege-&gt;</a:t>
            </a:r>
            <a:r>
              <a:rPr lang="en-US" dirty="0" err="1"/>
              <a:t>GetYaxis</a:t>
            </a:r>
            <a:r>
              <a:rPr lang="en-US" dirty="0"/>
              <a:t>()-&gt;</a:t>
            </a:r>
            <a:r>
              <a:rPr lang="en-US" dirty="0" err="1"/>
              <a:t>SetTitleFont</a:t>
            </a:r>
            <a:r>
              <a:rPr lang="en-US" dirty="0"/>
              <a:t>(132);</a:t>
            </a:r>
            <a:endParaRPr lang="zh-CN" altLang="en-US" dirty="0"/>
          </a:p>
          <a:p>
            <a:r>
              <a:rPr lang="en-US" dirty="0"/>
              <a:t>hmsd26_lege-&gt;</a:t>
            </a:r>
            <a:r>
              <a:rPr lang="en-US" dirty="0" err="1"/>
              <a:t>GetXaxis</a:t>
            </a:r>
            <a:r>
              <a:rPr lang="en-US" dirty="0"/>
              <a:t>()-&gt;</a:t>
            </a:r>
            <a:r>
              <a:rPr lang="en-US" dirty="0" err="1"/>
              <a:t>SetTitleOffset</a:t>
            </a:r>
            <a:r>
              <a:rPr lang="en-US" dirty="0"/>
              <a:t>(1.1);</a:t>
            </a:r>
            <a:endParaRPr lang="zh-CN" altLang="en-US" dirty="0"/>
          </a:p>
          <a:p>
            <a:r>
              <a:rPr lang="en-US" dirty="0"/>
              <a:t>hmsd26_lege-&gt;</a:t>
            </a:r>
            <a:r>
              <a:rPr lang="en-US" dirty="0" err="1"/>
              <a:t>GetYaxis</a:t>
            </a:r>
            <a:r>
              <a:rPr lang="en-US" dirty="0"/>
              <a:t>()-&gt;</a:t>
            </a:r>
            <a:r>
              <a:rPr lang="en-US" dirty="0" err="1"/>
              <a:t>SetTitleOffset</a:t>
            </a:r>
            <a:r>
              <a:rPr lang="en-US" dirty="0"/>
              <a:t>(0.95);</a:t>
            </a:r>
            <a:endParaRPr lang="zh-CN" altLang="en-US" dirty="0"/>
          </a:p>
          <a:p>
            <a:r>
              <a:rPr lang="en-US" dirty="0"/>
              <a:t>hmsd26_lege-&gt;</a:t>
            </a:r>
            <a:r>
              <a:rPr lang="en-US" dirty="0" err="1"/>
              <a:t>GetXaxis</a:t>
            </a:r>
            <a:r>
              <a:rPr lang="en-US" dirty="0"/>
              <a:t>()-&gt;</a:t>
            </a:r>
            <a:r>
              <a:rPr lang="en-US" dirty="0" err="1"/>
              <a:t>SetTitleSize</a:t>
            </a:r>
            <a:r>
              <a:rPr lang="en-US" dirty="0"/>
              <a:t>(0.07);</a:t>
            </a:r>
          </a:p>
          <a:p>
            <a:r>
              <a:rPr lang="en-US" dirty="0"/>
              <a:t>hmsd26_lege-&gt;</a:t>
            </a:r>
            <a:r>
              <a:rPr lang="en-US" dirty="0" err="1"/>
              <a:t>GetYaxis</a:t>
            </a:r>
            <a:r>
              <a:rPr lang="en-US" dirty="0"/>
              <a:t>()-&gt;</a:t>
            </a:r>
            <a:r>
              <a:rPr lang="en-US" dirty="0" err="1"/>
              <a:t>SetTitleSize</a:t>
            </a:r>
            <a:r>
              <a:rPr lang="en-US" dirty="0"/>
              <a:t>(0.07);</a:t>
            </a:r>
          </a:p>
          <a:p>
            <a:r>
              <a:rPr lang="en-US" dirty="0"/>
              <a:t>hmsd26_lege-&gt;</a:t>
            </a:r>
            <a:r>
              <a:rPr lang="en-US" dirty="0" err="1"/>
              <a:t>GetXaxis</a:t>
            </a:r>
            <a:r>
              <a:rPr lang="en-US" dirty="0"/>
              <a:t>()-&gt;</a:t>
            </a:r>
            <a:r>
              <a:rPr lang="en-US" dirty="0" err="1"/>
              <a:t>SetRangeUser</a:t>
            </a:r>
            <a:r>
              <a:rPr lang="en-US" dirty="0"/>
              <a:t>(-1000,1400);</a:t>
            </a:r>
          </a:p>
          <a:p>
            <a:r>
              <a:rPr lang="en-US" dirty="0"/>
              <a:t>//hmsd26_lege-&gt;</a:t>
            </a:r>
            <a:r>
              <a:rPr lang="en-US" dirty="0" err="1"/>
              <a:t>GetYaxis</a:t>
            </a:r>
            <a:r>
              <a:rPr lang="en-US" dirty="0"/>
              <a:t>()-&gt;</a:t>
            </a:r>
            <a:r>
              <a:rPr lang="en-US" dirty="0" err="1"/>
              <a:t>SetRangeUser</a:t>
            </a:r>
            <a:r>
              <a:rPr lang="en-US" dirty="0"/>
              <a:t>(0,1200);</a:t>
            </a:r>
          </a:p>
          <a:p>
            <a:r>
              <a:rPr lang="en-US" dirty="0"/>
              <a:t>hmsd26_lege-&gt;</a:t>
            </a:r>
            <a:r>
              <a:rPr lang="en-US" dirty="0" err="1"/>
              <a:t>SetLineWidth</a:t>
            </a:r>
            <a:r>
              <a:rPr lang="en-US" dirty="0"/>
              <a:t>(2);</a:t>
            </a:r>
          </a:p>
          <a:p>
            <a:r>
              <a:rPr lang="en-US" dirty="0"/>
              <a:t>hmsd26_lege-&gt;</a:t>
            </a:r>
            <a:r>
              <a:rPr lang="en-US" dirty="0" err="1"/>
              <a:t>SetLineColor</a:t>
            </a:r>
            <a:r>
              <a:rPr lang="en-US" dirty="0"/>
              <a:t>(</a:t>
            </a:r>
            <a:r>
              <a:rPr lang="en-US" dirty="0" err="1"/>
              <a:t>kViolet</a:t>
            </a:r>
            <a:r>
              <a:rPr lang="en-US" dirty="0"/>
              <a:t>);</a:t>
            </a:r>
          </a:p>
          <a:p>
            <a:r>
              <a:rPr lang="en-US" dirty="0"/>
              <a:t>//tree-&gt;Draw("lege_t-msd26_t&gt;&gt;hmsd26_lege","lege_e&gt;5&amp;&amp;</a:t>
            </a:r>
            <a:r>
              <a:rPr lang="en-US" dirty="0" err="1"/>
              <a:t>lege_e</a:t>
            </a:r>
            <a:r>
              <a:rPr lang="en-US" dirty="0"/>
              <a:t>&lt;200&amp;&amp;msd26_e&gt;1000&amp;&amp;msd26_e&lt;6000");</a:t>
            </a:r>
          </a:p>
          <a:p>
            <a:r>
              <a:rPr lang="en-US" dirty="0"/>
              <a:t>tree-&gt;</a:t>
            </a:r>
            <a:r>
              <a:rPr lang="en-US" dirty="0" err="1"/>
              <a:t>SetLineColor</a:t>
            </a:r>
            <a:r>
              <a:rPr lang="en-US" dirty="0"/>
              <a:t>(</a:t>
            </a:r>
            <a:r>
              <a:rPr lang="en-US" dirty="0" err="1"/>
              <a:t>kViolet</a:t>
            </a:r>
            <a:r>
              <a:rPr lang="en-US" dirty="0"/>
              <a:t>);</a:t>
            </a:r>
          </a:p>
          <a:p>
            <a:r>
              <a:rPr lang="en-US" dirty="0"/>
              <a:t>//tree-&gt;Draw("lege_t-msd26_t","lege_e&gt;58&amp;&amp;</a:t>
            </a:r>
            <a:r>
              <a:rPr lang="en-US" dirty="0" err="1"/>
              <a:t>lege_e</a:t>
            </a:r>
            <a:r>
              <a:rPr lang="en-US" dirty="0"/>
              <a:t>&lt;61&amp;&amp;msd26_e&gt;3300&amp;&amp;msd26_e&lt;4000","same");</a:t>
            </a:r>
          </a:p>
          <a:p>
            <a:r>
              <a:rPr lang="en-US" dirty="0"/>
              <a:t>tree-&gt;Draw("lege_t-msd26_t&gt;&gt;hmsd26_lege","lege_e&gt;58&amp;&amp;</a:t>
            </a:r>
            <a:r>
              <a:rPr lang="en-US" dirty="0" err="1"/>
              <a:t>lege_e</a:t>
            </a:r>
            <a:r>
              <a:rPr lang="en-US" dirty="0"/>
              <a:t>&lt;61&amp;&amp;msd26_e&gt;3300&amp;&amp;msd26_e&lt;4000");</a:t>
            </a:r>
          </a:p>
          <a:p>
            <a:r>
              <a:rPr lang="en-US" dirty="0" err="1"/>
              <a:t>gStyle</a:t>
            </a:r>
            <a:r>
              <a:rPr lang="en-US" dirty="0"/>
              <a:t>-&gt;</a:t>
            </a:r>
            <a:r>
              <a:rPr lang="en-US" dirty="0" err="1"/>
              <a:t>SetFrameLineWidth</a:t>
            </a:r>
            <a:r>
              <a:rPr lang="en-US" dirty="0"/>
              <a:t>(2);</a:t>
            </a:r>
          </a:p>
          <a:p>
            <a:r>
              <a:rPr lang="en-US" dirty="0"/>
              <a:t>hmsd26_lege-&gt;</a:t>
            </a:r>
            <a:r>
              <a:rPr lang="en-US" dirty="0" err="1"/>
              <a:t>SaveAs</a:t>
            </a:r>
            <a:r>
              <a:rPr lang="en-US" dirty="0"/>
              <a:t>("F:/e21010/pxct/Timing_lege_msd26_run70_71.root");</a:t>
            </a:r>
          </a:p>
          <a:p>
            <a:endParaRPr lang="en-US" dirty="0"/>
          </a:p>
          <a:p>
            <a:r>
              <a:rPr lang="en-US" dirty="0" err="1"/>
              <a:t>TCanvas</a:t>
            </a:r>
            <a:r>
              <a:rPr lang="en-US" dirty="0"/>
              <a:t>* msd12_lege = new </a:t>
            </a:r>
            <a:r>
              <a:rPr lang="en-US" dirty="0" err="1"/>
              <a:t>TCanvas</a:t>
            </a:r>
            <a:r>
              <a:rPr lang="en-US" dirty="0"/>
              <a:t>("msd12_lege", "msd12_lege", 1300, 800);//</a:t>
            </a:r>
            <a:endParaRPr lang="zh-CN" altLang="en-US" dirty="0"/>
          </a:p>
          <a:p>
            <a:r>
              <a:rPr lang="en-US" dirty="0"/>
              <a:t>msd12_lege-&gt;cd();//</a:t>
            </a:r>
            <a:endParaRPr lang="zh-CN" altLang="en-US" dirty="0"/>
          </a:p>
          <a:p>
            <a:r>
              <a:rPr lang="en-US" dirty="0"/>
              <a:t>msd12_lege-&gt;</a:t>
            </a:r>
            <a:r>
              <a:rPr lang="en-US" dirty="0" err="1"/>
              <a:t>SetTopMargin</a:t>
            </a:r>
            <a:r>
              <a:rPr lang="en-US" dirty="0"/>
              <a:t>(0.03);</a:t>
            </a:r>
          </a:p>
          <a:p>
            <a:r>
              <a:rPr lang="en-US" dirty="0"/>
              <a:t>msd12_lege-&gt;</a:t>
            </a:r>
            <a:r>
              <a:rPr lang="en-US" dirty="0" err="1"/>
              <a:t>SetRightMargin</a:t>
            </a:r>
            <a:r>
              <a:rPr lang="en-US" dirty="0"/>
              <a:t>(0.04);</a:t>
            </a:r>
          </a:p>
          <a:p>
            <a:r>
              <a:rPr lang="en-US" dirty="0"/>
              <a:t>msd12_lege-&gt;</a:t>
            </a:r>
            <a:r>
              <a:rPr lang="en-US" dirty="0" err="1"/>
              <a:t>SetLeftMargin</a:t>
            </a:r>
            <a:r>
              <a:rPr lang="en-US" dirty="0"/>
              <a:t>(0.13);</a:t>
            </a:r>
          </a:p>
          <a:p>
            <a:r>
              <a:rPr lang="en-US" dirty="0"/>
              <a:t>msd12_lege-&gt;</a:t>
            </a:r>
            <a:r>
              <a:rPr lang="en-US" dirty="0" err="1"/>
              <a:t>SetBottomMargin</a:t>
            </a:r>
            <a:r>
              <a:rPr lang="en-US" dirty="0"/>
              <a:t>(0.16);</a:t>
            </a:r>
          </a:p>
          <a:p>
            <a:endParaRPr lang="en-US" dirty="0"/>
          </a:p>
          <a:p>
            <a:r>
              <a:rPr lang="en-US" dirty="0"/>
              <a:t>TH1D* hmsd12_lege = new TH1D("hmsd12_lege", "hmsd12_lege", 3000,-1500,1500);</a:t>
            </a:r>
          </a:p>
          <a:p>
            <a:r>
              <a:rPr lang="en-US" dirty="0"/>
              <a:t>hmsd12_lege-&gt;</a:t>
            </a:r>
            <a:r>
              <a:rPr lang="en-US" dirty="0" err="1"/>
              <a:t>SetLineWidth</a:t>
            </a:r>
            <a:r>
              <a:rPr lang="en-US" dirty="0"/>
              <a:t>(2);</a:t>
            </a:r>
          </a:p>
          <a:p>
            <a:r>
              <a:rPr lang="en-US" dirty="0"/>
              <a:t>hmsd12_lege-&gt;</a:t>
            </a:r>
            <a:r>
              <a:rPr lang="en-US" dirty="0" err="1"/>
              <a:t>Rebin</a:t>
            </a:r>
            <a:r>
              <a:rPr lang="en-US" dirty="0"/>
              <a:t>(1);</a:t>
            </a:r>
          </a:p>
          <a:p>
            <a:r>
              <a:rPr lang="en-US" dirty="0"/>
              <a:t>hmsd12_lege-&gt;</a:t>
            </a:r>
            <a:r>
              <a:rPr lang="en-US" dirty="0" err="1"/>
              <a:t>SetStats</a:t>
            </a:r>
            <a:r>
              <a:rPr lang="en-US" dirty="0"/>
              <a:t>(0);</a:t>
            </a:r>
          </a:p>
          <a:p>
            <a:r>
              <a:rPr lang="en-US" dirty="0"/>
              <a:t>hmsd12_lege-&gt;</a:t>
            </a:r>
            <a:r>
              <a:rPr lang="en-US" dirty="0" err="1"/>
              <a:t>SetTitle</a:t>
            </a:r>
            <a:r>
              <a:rPr lang="en-US" dirty="0"/>
              <a:t>("");</a:t>
            </a:r>
          </a:p>
          <a:p>
            <a:r>
              <a:rPr lang="en-US" dirty="0"/>
              <a:t>hmsd12_lege-&gt;</a:t>
            </a:r>
            <a:r>
              <a:rPr lang="en-US" dirty="0" err="1"/>
              <a:t>GetXaxis</a:t>
            </a:r>
            <a:r>
              <a:rPr lang="en-US" dirty="0"/>
              <a:t>()-&gt;</a:t>
            </a:r>
            <a:r>
              <a:rPr lang="en-US" dirty="0" err="1"/>
              <a:t>SetTitle</a:t>
            </a:r>
            <a:r>
              <a:rPr lang="en-US" dirty="0"/>
              <a:t>("Time difference (ns)");</a:t>
            </a:r>
            <a:endParaRPr lang="zh-CN" altLang="en-US" dirty="0"/>
          </a:p>
          <a:p>
            <a:r>
              <a:rPr lang="en-US" dirty="0"/>
              <a:t>hmsd12_lege-&gt;</a:t>
            </a:r>
            <a:r>
              <a:rPr lang="en-US" dirty="0" err="1"/>
              <a:t>GetYaxis</a:t>
            </a:r>
            <a:r>
              <a:rPr lang="en-US" dirty="0"/>
              <a:t>()-&gt;</a:t>
            </a:r>
            <a:r>
              <a:rPr lang="en-US" dirty="0" err="1"/>
              <a:t>SetTitle</a:t>
            </a:r>
            <a:r>
              <a:rPr lang="en-US" dirty="0"/>
              <a:t>("Counts per 1 ns");</a:t>
            </a:r>
            <a:endParaRPr lang="zh-CN" altLang="en-US" dirty="0"/>
          </a:p>
          <a:p>
            <a:r>
              <a:rPr lang="en-US" dirty="0"/>
              <a:t>hmsd12_lege-&gt;</a:t>
            </a:r>
            <a:r>
              <a:rPr lang="en-US" dirty="0" err="1"/>
              <a:t>GetXaxis</a:t>
            </a:r>
            <a:r>
              <a:rPr lang="en-US" dirty="0"/>
              <a:t>()-&gt;</a:t>
            </a:r>
            <a:r>
              <a:rPr lang="en-US" dirty="0" err="1"/>
              <a:t>CenterTitle</a:t>
            </a:r>
            <a:r>
              <a:rPr lang="en-US" dirty="0"/>
              <a:t>();</a:t>
            </a:r>
            <a:endParaRPr lang="zh-CN" altLang="en-US" dirty="0"/>
          </a:p>
          <a:p>
            <a:r>
              <a:rPr lang="en-US" dirty="0"/>
              <a:t>hmsd12_lege-&gt;</a:t>
            </a:r>
            <a:r>
              <a:rPr lang="en-US" dirty="0" err="1"/>
              <a:t>GetYaxis</a:t>
            </a:r>
            <a:r>
              <a:rPr lang="en-US" dirty="0"/>
              <a:t>()-&gt;</a:t>
            </a:r>
            <a:r>
              <a:rPr lang="en-US" dirty="0" err="1"/>
              <a:t>CenterTitle</a:t>
            </a:r>
            <a:r>
              <a:rPr lang="en-US" dirty="0"/>
              <a:t>();</a:t>
            </a:r>
            <a:endParaRPr lang="zh-CN" altLang="en-US" dirty="0"/>
          </a:p>
          <a:p>
            <a:r>
              <a:rPr lang="en-US" dirty="0"/>
              <a:t>hmsd12_lege-&gt;</a:t>
            </a:r>
            <a:r>
              <a:rPr lang="en-US" dirty="0" err="1"/>
              <a:t>GetXaxis</a:t>
            </a:r>
            <a:r>
              <a:rPr lang="en-US" dirty="0"/>
              <a:t>()-&gt;</a:t>
            </a:r>
            <a:r>
              <a:rPr lang="en-US" dirty="0" err="1"/>
              <a:t>SetLabelFont</a:t>
            </a:r>
            <a:r>
              <a:rPr lang="en-US" dirty="0"/>
              <a:t>(132);</a:t>
            </a:r>
            <a:endParaRPr lang="zh-CN" altLang="en-US" dirty="0"/>
          </a:p>
          <a:p>
            <a:r>
              <a:rPr lang="en-US" dirty="0"/>
              <a:t>hmsd12_lege-&gt;</a:t>
            </a:r>
            <a:r>
              <a:rPr lang="en-US" dirty="0" err="1"/>
              <a:t>GetYaxis</a:t>
            </a:r>
            <a:r>
              <a:rPr lang="en-US" dirty="0"/>
              <a:t>()-&gt;</a:t>
            </a:r>
            <a:r>
              <a:rPr lang="en-US" dirty="0" err="1"/>
              <a:t>SetLabelFont</a:t>
            </a:r>
            <a:r>
              <a:rPr lang="en-US" dirty="0"/>
              <a:t>(132);</a:t>
            </a:r>
            <a:endParaRPr lang="zh-CN" altLang="en-US" dirty="0"/>
          </a:p>
          <a:p>
            <a:r>
              <a:rPr lang="en-US" dirty="0"/>
              <a:t>hmsd12_lege-&gt;</a:t>
            </a:r>
            <a:r>
              <a:rPr lang="en-US" dirty="0" err="1"/>
              <a:t>GetXaxis</a:t>
            </a:r>
            <a:r>
              <a:rPr lang="en-US" dirty="0"/>
              <a:t>()-&gt;</a:t>
            </a:r>
            <a:r>
              <a:rPr lang="en-US" dirty="0" err="1"/>
              <a:t>SetLabelSize</a:t>
            </a:r>
            <a:r>
              <a:rPr lang="en-US" dirty="0"/>
              <a:t>(0.06);</a:t>
            </a:r>
          </a:p>
          <a:p>
            <a:r>
              <a:rPr lang="en-US" dirty="0"/>
              <a:t>hmsd12_lege-&gt;</a:t>
            </a:r>
            <a:r>
              <a:rPr lang="en-US" dirty="0" err="1"/>
              <a:t>GetYaxis</a:t>
            </a:r>
            <a:r>
              <a:rPr lang="en-US" dirty="0"/>
              <a:t>()-&gt;</a:t>
            </a:r>
            <a:r>
              <a:rPr lang="en-US" dirty="0" err="1"/>
              <a:t>SetLabelSize</a:t>
            </a:r>
            <a:r>
              <a:rPr lang="en-US" dirty="0"/>
              <a:t>(0.06);</a:t>
            </a:r>
          </a:p>
          <a:p>
            <a:r>
              <a:rPr lang="en-US" dirty="0"/>
              <a:t>hmsd12_lege-&gt;</a:t>
            </a:r>
            <a:r>
              <a:rPr lang="en-US" dirty="0" err="1"/>
              <a:t>GetXaxis</a:t>
            </a:r>
            <a:r>
              <a:rPr lang="en-US" dirty="0"/>
              <a:t>()-&gt;</a:t>
            </a:r>
            <a:r>
              <a:rPr lang="en-US" dirty="0" err="1"/>
              <a:t>SetTitleFont</a:t>
            </a:r>
            <a:r>
              <a:rPr lang="en-US" dirty="0"/>
              <a:t>(132);</a:t>
            </a:r>
            <a:endParaRPr lang="zh-CN" altLang="en-US" dirty="0"/>
          </a:p>
          <a:p>
            <a:r>
              <a:rPr lang="en-US" dirty="0"/>
              <a:t>hmsd12_lege-&gt;</a:t>
            </a:r>
            <a:r>
              <a:rPr lang="en-US" dirty="0" err="1"/>
              <a:t>GetYaxis</a:t>
            </a:r>
            <a:r>
              <a:rPr lang="en-US" dirty="0"/>
              <a:t>()-&gt;</a:t>
            </a:r>
            <a:r>
              <a:rPr lang="en-US" dirty="0" err="1"/>
              <a:t>SetTitleFont</a:t>
            </a:r>
            <a:r>
              <a:rPr lang="en-US" dirty="0"/>
              <a:t>(132);</a:t>
            </a:r>
            <a:endParaRPr lang="zh-CN" altLang="en-US" dirty="0"/>
          </a:p>
          <a:p>
            <a:r>
              <a:rPr lang="en-US" dirty="0"/>
              <a:t>hmsd12_lege-&gt;</a:t>
            </a:r>
            <a:r>
              <a:rPr lang="en-US" dirty="0" err="1"/>
              <a:t>GetXaxis</a:t>
            </a:r>
            <a:r>
              <a:rPr lang="en-US" dirty="0"/>
              <a:t>()-&gt;</a:t>
            </a:r>
            <a:r>
              <a:rPr lang="en-US" dirty="0" err="1"/>
              <a:t>SetTitleOffset</a:t>
            </a:r>
            <a:r>
              <a:rPr lang="en-US" dirty="0"/>
              <a:t>(1.1);</a:t>
            </a:r>
            <a:endParaRPr lang="zh-CN" altLang="en-US" dirty="0"/>
          </a:p>
          <a:p>
            <a:r>
              <a:rPr lang="en-US" dirty="0"/>
              <a:t>hmsd12_lege-&gt;</a:t>
            </a:r>
            <a:r>
              <a:rPr lang="en-US" dirty="0" err="1"/>
              <a:t>GetYaxis</a:t>
            </a:r>
            <a:r>
              <a:rPr lang="en-US" dirty="0"/>
              <a:t>()-&gt;</a:t>
            </a:r>
            <a:r>
              <a:rPr lang="en-US" dirty="0" err="1"/>
              <a:t>SetTitleOffset</a:t>
            </a:r>
            <a:r>
              <a:rPr lang="en-US" dirty="0"/>
              <a:t>(0.95);</a:t>
            </a:r>
            <a:endParaRPr lang="zh-CN" altLang="en-US" dirty="0"/>
          </a:p>
          <a:p>
            <a:r>
              <a:rPr lang="en-US" dirty="0"/>
              <a:t>hmsd12_lege-&gt;</a:t>
            </a:r>
            <a:r>
              <a:rPr lang="en-US" dirty="0" err="1"/>
              <a:t>GetXaxis</a:t>
            </a:r>
            <a:r>
              <a:rPr lang="en-US" dirty="0"/>
              <a:t>()-&gt;</a:t>
            </a:r>
            <a:r>
              <a:rPr lang="en-US" dirty="0" err="1"/>
              <a:t>SetTitleSize</a:t>
            </a:r>
            <a:r>
              <a:rPr lang="en-US" dirty="0"/>
              <a:t>(0.07);</a:t>
            </a:r>
          </a:p>
          <a:p>
            <a:r>
              <a:rPr lang="en-US" dirty="0"/>
              <a:t>hmsd12_lege-&gt;</a:t>
            </a:r>
            <a:r>
              <a:rPr lang="en-US" dirty="0" err="1"/>
              <a:t>GetYaxis</a:t>
            </a:r>
            <a:r>
              <a:rPr lang="en-US" dirty="0"/>
              <a:t>()-&gt;</a:t>
            </a:r>
            <a:r>
              <a:rPr lang="en-US" dirty="0" err="1"/>
              <a:t>SetTitleSize</a:t>
            </a:r>
            <a:r>
              <a:rPr lang="en-US" dirty="0"/>
              <a:t>(0.07);</a:t>
            </a:r>
          </a:p>
          <a:p>
            <a:r>
              <a:rPr lang="en-US" dirty="0"/>
              <a:t>hmsd12_lege-&gt;</a:t>
            </a:r>
            <a:r>
              <a:rPr lang="en-US" dirty="0" err="1"/>
              <a:t>GetXaxis</a:t>
            </a:r>
            <a:r>
              <a:rPr lang="en-US" dirty="0"/>
              <a:t>()-&gt;</a:t>
            </a:r>
            <a:r>
              <a:rPr lang="en-US" dirty="0" err="1"/>
              <a:t>SetRangeUser</a:t>
            </a:r>
            <a:r>
              <a:rPr lang="en-US" dirty="0"/>
              <a:t>(-1000,1400);</a:t>
            </a:r>
          </a:p>
          <a:p>
            <a:r>
              <a:rPr lang="en-US" dirty="0"/>
              <a:t>//hmsd12_lege-&gt;</a:t>
            </a:r>
            <a:r>
              <a:rPr lang="en-US" dirty="0" err="1"/>
              <a:t>GetYaxis</a:t>
            </a:r>
            <a:r>
              <a:rPr lang="en-US" dirty="0"/>
              <a:t>()-&gt;</a:t>
            </a:r>
            <a:r>
              <a:rPr lang="en-US" dirty="0" err="1"/>
              <a:t>SetRangeUser</a:t>
            </a:r>
            <a:r>
              <a:rPr lang="en-US" dirty="0"/>
              <a:t>(0,1200);</a:t>
            </a:r>
          </a:p>
          <a:p>
            <a:r>
              <a:rPr lang="en-US" dirty="0"/>
              <a:t>hmsd12_lege-&gt;</a:t>
            </a:r>
            <a:r>
              <a:rPr lang="en-US" dirty="0" err="1"/>
              <a:t>SetLineWidth</a:t>
            </a:r>
            <a:r>
              <a:rPr lang="en-US" dirty="0"/>
              <a:t>(2);</a:t>
            </a:r>
          </a:p>
          <a:p>
            <a:r>
              <a:rPr lang="en-US" dirty="0"/>
              <a:t>hmsd12_lege-&gt;</a:t>
            </a:r>
            <a:r>
              <a:rPr lang="en-US" dirty="0" err="1"/>
              <a:t>SetLineColor</a:t>
            </a:r>
            <a:r>
              <a:rPr lang="en-US" dirty="0"/>
              <a:t>(1);</a:t>
            </a:r>
          </a:p>
          <a:p>
            <a:r>
              <a:rPr lang="en-US" dirty="0"/>
              <a:t>//tree-&gt;Draw("lege_t-msd12_t&gt;&gt;hmsd12_lege","lege_e&gt;5&amp;&amp;</a:t>
            </a:r>
            <a:r>
              <a:rPr lang="en-US" dirty="0" err="1"/>
              <a:t>lege_e</a:t>
            </a:r>
            <a:r>
              <a:rPr lang="en-US" dirty="0"/>
              <a:t>&lt;200&amp;&amp;msd12_e&gt;300&amp;&amp;msd12_e&lt;6000");</a:t>
            </a:r>
          </a:p>
          <a:p>
            <a:r>
              <a:rPr lang="en-US" dirty="0"/>
              <a:t>hmsd12_lege-&gt;</a:t>
            </a:r>
            <a:r>
              <a:rPr lang="en-US" dirty="0" err="1"/>
              <a:t>SetLineColor</a:t>
            </a:r>
            <a:r>
              <a:rPr lang="en-US" dirty="0"/>
              <a:t>(kGreen+1);</a:t>
            </a:r>
          </a:p>
          <a:p>
            <a:r>
              <a:rPr lang="en-US" dirty="0"/>
              <a:t>//tree-&gt;Draw("lege_t-msd12_t","lege_e&gt;58&amp;&amp;</a:t>
            </a:r>
            <a:r>
              <a:rPr lang="en-US" dirty="0" err="1"/>
              <a:t>lege_e</a:t>
            </a:r>
            <a:r>
              <a:rPr lang="en-US" dirty="0"/>
              <a:t>&lt;61&amp;&amp;msd12_e&gt;1600&amp;&amp;msd12_e&lt;2100","same");</a:t>
            </a:r>
          </a:p>
          <a:p>
            <a:r>
              <a:rPr lang="en-US" dirty="0"/>
              <a:t>tree-&gt;Draw("lege_t-msd12_t&gt;&gt;hmsd12_lege","lege_e&gt;58&amp;&amp;</a:t>
            </a:r>
            <a:r>
              <a:rPr lang="en-US" dirty="0" err="1"/>
              <a:t>lege_e</a:t>
            </a:r>
            <a:r>
              <a:rPr lang="en-US" dirty="0"/>
              <a:t>&lt;61&amp;&amp;msd12_e&gt;1600&amp;&amp;msd12_e&lt;2100");</a:t>
            </a:r>
          </a:p>
          <a:p>
            <a:r>
              <a:rPr lang="en-US" dirty="0" err="1"/>
              <a:t>gStyle</a:t>
            </a:r>
            <a:r>
              <a:rPr lang="en-US" dirty="0"/>
              <a:t>-&gt;</a:t>
            </a:r>
            <a:r>
              <a:rPr lang="en-US" dirty="0" err="1"/>
              <a:t>SetFrameLineWidth</a:t>
            </a:r>
            <a:r>
              <a:rPr lang="en-US" dirty="0"/>
              <a:t>(2);</a:t>
            </a:r>
          </a:p>
          <a:p>
            <a:r>
              <a:rPr lang="en-US" dirty="0"/>
              <a:t>hmsd12_lege-&gt;</a:t>
            </a:r>
            <a:r>
              <a:rPr lang="en-US" dirty="0" err="1"/>
              <a:t>SaveAs</a:t>
            </a:r>
            <a:r>
              <a:rPr lang="en-US" dirty="0"/>
              <a:t>("F:/e21010/pxct/Timing_lege_msd12_run70_71.root");</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26</a:t>
            </a:fld>
            <a:endParaRPr lang="zh-CN" altLang="en-US"/>
          </a:p>
        </p:txBody>
      </p:sp>
    </p:spTree>
    <p:extLst>
      <p:ext uri="{BB962C8B-B14F-4D97-AF65-F5344CB8AC3E}">
        <p14:creationId xmlns:p14="http://schemas.microsoft.com/office/powerpoint/2010/main" val="1888571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::Open("F:/e21010/pxct/run0076_LEGe_MSD_241Am_inChamber_window1us_742min_cal.root");</a:t>
            </a:r>
          </a:p>
          <a:p>
            <a:endParaRPr lang="en-US" dirty="0"/>
          </a:p>
          <a:p>
            <a:r>
              <a:rPr lang="en-US" dirty="0" err="1"/>
              <a:t>TCanvas</a:t>
            </a:r>
            <a:r>
              <a:rPr lang="en-US" dirty="0"/>
              <a:t>* lege_msd26 = new </a:t>
            </a:r>
            <a:r>
              <a:rPr lang="en-US" dirty="0" err="1"/>
              <a:t>TCanvas</a:t>
            </a:r>
            <a:r>
              <a:rPr lang="en-US" dirty="0"/>
              <a:t>("lege_msd26", "lege_msd26", 1400, 540);//</a:t>
            </a:r>
            <a:endParaRPr lang="zh-CN" altLang="en-US" dirty="0"/>
          </a:p>
          <a:p>
            <a:r>
              <a:rPr lang="en-US" dirty="0"/>
              <a:t>lege_msd26-&gt;cd();//</a:t>
            </a:r>
            <a:endParaRPr lang="zh-CN" altLang="en-US" dirty="0"/>
          </a:p>
          <a:p>
            <a:r>
              <a:rPr lang="en-US" dirty="0"/>
              <a:t>lege_msd26-&gt;</a:t>
            </a:r>
            <a:r>
              <a:rPr lang="en-US" dirty="0" err="1"/>
              <a:t>SetTopMargin</a:t>
            </a:r>
            <a:r>
              <a:rPr lang="en-US" dirty="0"/>
              <a:t>(0.03);</a:t>
            </a:r>
          </a:p>
          <a:p>
            <a:r>
              <a:rPr lang="en-US" dirty="0"/>
              <a:t>lege_msd26-&gt;</a:t>
            </a:r>
            <a:r>
              <a:rPr lang="en-US" dirty="0" err="1"/>
              <a:t>SetRightMargin</a:t>
            </a:r>
            <a:r>
              <a:rPr lang="en-US" dirty="0"/>
              <a:t>(0.04);</a:t>
            </a:r>
          </a:p>
          <a:p>
            <a:r>
              <a:rPr lang="en-US" dirty="0"/>
              <a:t>lege_msd26-&gt;</a:t>
            </a:r>
            <a:r>
              <a:rPr lang="en-US" dirty="0" err="1"/>
              <a:t>SetLeftMargin</a:t>
            </a:r>
            <a:r>
              <a:rPr lang="en-US" dirty="0"/>
              <a:t>(0.13);</a:t>
            </a:r>
          </a:p>
          <a:p>
            <a:r>
              <a:rPr lang="en-US" dirty="0"/>
              <a:t>lege_msd26-&gt;</a:t>
            </a:r>
            <a:r>
              <a:rPr lang="en-US" dirty="0" err="1"/>
              <a:t>SetBottomMargin</a:t>
            </a:r>
            <a:r>
              <a:rPr lang="en-US" dirty="0"/>
              <a:t>(0.16);</a:t>
            </a:r>
          </a:p>
          <a:p>
            <a:r>
              <a:rPr lang="en-US" dirty="0" err="1"/>
              <a:t>gStyle</a:t>
            </a:r>
            <a:r>
              <a:rPr lang="en-US" dirty="0"/>
              <a:t>-&gt;</a:t>
            </a:r>
            <a:r>
              <a:rPr lang="en-US" dirty="0" err="1"/>
              <a:t>SetFrameLineWidth</a:t>
            </a:r>
            <a:r>
              <a:rPr lang="en-US" dirty="0"/>
              <a:t>(2);</a:t>
            </a:r>
          </a:p>
          <a:p>
            <a:r>
              <a:rPr lang="en-US" dirty="0"/>
              <a:t>TH1D* hlege_msd26 = new TH1D("hlege_msd26", "hlege_msd26", 3000,-1500,1500);</a:t>
            </a:r>
          </a:p>
          <a:p>
            <a:r>
              <a:rPr lang="en-US" dirty="0"/>
              <a:t>hlege_msd26-&gt;</a:t>
            </a:r>
            <a:r>
              <a:rPr lang="en-US" dirty="0" err="1"/>
              <a:t>SetLineWidth</a:t>
            </a:r>
            <a:r>
              <a:rPr lang="en-US" dirty="0"/>
              <a:t>(2);</a:t>
            </a:r>
          </a:p>
          <a:p>
            <a:r>
              <a:rPr lang="en-US" dirty="0"/>
              <a:t>hlege_msd26-&gt;</a:t>
            </a:r>
            <a:r>
              <a:rPr lang="en-US" dirty="0" err="1"/>
              <a:t>Rebin</a:t>
            </a:r>
            <a:r>
              <a:rPr lang="en-US" dirty="0"/>
              <a:t>(1);</a:t>
            </a:r>
          </a:p>
          <a:p>
            <a:r>
              <a:rPr lang="en-US" dirty="0"/>
              <a:t>hlege_msd26-&gt;</a:t>
            </a:r>
            <a:r>
              <a:rPr lang="en-US" dirty="0" err="1"/>
              <a:t>SetStats</a:t>
            </a:r>
            <a:r>
              <a:rPr lang="en-US" dirty="0"/>
              <a:t>(0);</a:t>
            </a:r>
          </a:p>
          <a:p>
            <a:r>
              <a:rPr lang="en-US" dirty="0"/>
              <a:t>hlege_msd26-&gt;</a:t>
            </a:r>
            <a:r>
              <a:rPr lang="en-US" dirty="0" err="1"/>
              <a:t>SetTitle</a:t>
            </a:r>
            <a:r>
              <a:rPr lang="en-US" dirty="0"/>
              <a:t>("");</a:t>
            </a:r>
          </a:p>
          <a:p>
            <a:r>
              <a:rPr lang="en-US" dirty="0"/>
              <a:t>hlege_msd26-&gt;</a:t>
            </a:r>
            <a:r>
              <a:rPr lang="en-US" dirty="0" err="1"/>
              <a:t>GetXaxis</a:t>
            </a:r>
            <a:r>
              <a:rPr lang="en-US" dirty="0"/>
              <a:t>()-&gt;</a:t>
            </a:r>
            <a:r>
              <a:rPr lang="en-US" dirty="0" err="1"/>
              <a:t>SetTitle</a:t>
            </a:r>
            <a:r>
              <a:rPr lang="en-US" dirty="0"/>
              <a:t>("Time difference (ns)");</a:t>
            </a:r>
            <a:endParaRPr lang="zh-CN" altLang="en-US" dirty="0"/>
          </a:p>
          <a:p>
            <a:r>
              <a:rPr lang="en-US" dirty="0"/>
              <a:t>hlege_msd26-&gt;</a:t>
            </a:r>
            <a:r>
              <a:rPr lang="en-US" dirty="0" err="1"/>
              <a:t>GetYaxis</a:t>
            </a:r>
            <a:r>
              <a:rPr lang="en-US" dirty="0"/>
              <a:t>()-&gt;</a:t>
            </a:r>
            <a:r>
              <a:rPr lang="en-US" dirty="0" err="1"/>
              <a:t>SetTitle</a:t>
            </a:r>
            <a:r>
              <a:rPr lang="en-US" dirty="0"/>
              <a:t>("Counts per 1 ns");</a:t>
            </a:r>
            <a:endParaRPr lang="zh-CN" altLang="en-US" dirty="0"/>
          </a:p>
          <a:p>
            <a:r>
              <a:rPr lang="en-US" dirty="0"/>
              <a:t>hlege_msd26-&gt;</a:t>
            </a:r>
            <a:r>
              <a:rPr lang="en-US" dirty="0" err="1"/>
              <a:t>GetXaxis</a:t>
            </a:r>
            <a:r>
              <a:rPr lang="en-US" dirty="0"/>
              <a:t>()-&gt;</a:t>
            </a:r>
            <a:r>
              <a:rPr lang="en-US" dirty="0" err="1"/>
              <a:t>CenterTitle</a:t>
            </a:r>
            <a:r>
              <a:rPr lang="en-US" dirty="0"/>
              <a:t>();</a:t>
            </a:r>
            <a:endParaRPr lang="zh-CN" altLang="en-US" dirty="0"/>
          </a:p>
          <a:p>
            <a:r>
              <a:rPr lang="en-US" dirty="0"/>
              <a:t>hlege_msd26-&gt;</a:t>
            </a:r>
            <a:r>
              <a:rPr lang="en-US" dirty="0" err="1"/>
              <a:t>GetYaxis</a:t>
            </a:r>
            <a:r>
              <a:rPr lang="en-US" dirty="0"/>
              <a:t>()-&gt;</a:t>
            </a:r>
            <a:r>
              <a:rPr lang="en-US" dirty="0" err="1"/>
              <a:t>CenterTitle</a:t>
            </a:r>
            <a:r>
              <a:rPr lang="en-US" dirty="0"/>
              <a:t>();</a:t>
            </a:r>
            <a:endParaRPr lang="zh-CN" altLang="en-US" dirty="0"/>
          </a:p>
          <a:p>
            <a:r>
              <a:rPr lang="en-US" dirty="0"/>
              <a:t>hlege_msd26-&gt;</a:t>
            </a:r>
            <a:r>
              <a:rPr lang="en-US" dirty="0" err="1"/>
              <a:t>GetXaxis</a:t>
            </a:r>
            <a:r>
              <a:rPr lang="en-US" dirty="0"/>
              <a:t>()-&gt;</a:t>
            </a:r>
            <a:r>
              <a:rPr lang="en-US" dirty="0" err="1"/>
              <a:t>SetLabelFont</a:t>
            </a:r>
            <a:r>
              <a:rPr lang="en-US" dirty="0"/>
              <a:t>(132);</a:t>
            </a:r>
            <a:endParaRPr lang="zh-CN" altLang="en-US" dirty="0"/>
          </a:p>
          <a:p>
            <a:r>
              <a:rPr lang="en-US" dirty="0"/>
              <a:t>hlege_msd26-&gt;</a:t>
            </a:r>
            <a:r>
              <a:rPr lang="en-US" dirty="0" err="1"/>
              <a:t>GetYaxis</a:t>
            </a:r>
            <a:r>
              <a:rPr lang="en-US" dirty="0"/>
              <a:t>()-&gt;</a:t>
            </a:r>
            <a:r>
              <a:rPr lang="en-US" dirty="0" err="1"/>
              <a:t>SetLabelFont</a:t>
            </a:r>
            <a:r>
              <a:rPr lang="en-US" dirty="0"/>
              <a:t>(132);</a:t>
            </a:r>
            <a:endParaRPr lang="zh-CN" altLang="en-US" dirty="0"/>
          </a:p>
          <a:p>
            <a:r>
              <a:rPr lang="en-US" dirty="0"/>
              <a:t>hlege_msd26-&gt;</a:t>
            </a:r>
            <a:r>
              <a:rPr lang="en-US" dirty="0" err="1"/>
              <a:t>GetXaxis</a:t>
            </a:r>
            <a:r>
              <a:rPr lang="en-US" dirty="0"/>
              <a:t>()-&gt;</a:t>
            </a:r>
            <a:r>
              <a:rPr lang="en-US" dirty="0" err="1"/>
              <a:t>SetLabelSize</a:t>
            </a:r>
            <a:r>
              <a:rPr lang="en-US" dirty="0"/>
              <a:t>(0.06);</a:t>
            </a:r>
          </a:p>
          <a:p>
            <a:r>
              <a:rPr lang="en-US" dirty="0"/>
              <a:t>hlege_msd26-&gt;</a:t>
            </a:r>
            <a:r>
              <a:rPr lang="en-US" dirty="0" err="1"/>
              <a:t>GetYaxis</a:t>
            </a:r>
            <a:r>
              <a:rPr lang="en-US" dirty="0"/>
              <a:t>()-&gt;</a:t>
            </a:r>
            <a:r>
              <a:rPr lang="en-US" dirty="0" err="1"/>
              <a:t>SetLabelSize</a:t>
            </a:r>
            <a:r>
              <a:rPr lang="en-US" dirty="0"/>
              <a:t>(0.06);</a:t>
            </a:r>
          </a:p>
          <a:p>
            <a:r>
              <a:rPr lang="en-US" dirty="0"/>
              <a:t>hlege_msd26-&gt;</a:t>
            </a:r>
            <a:r>
              <a:rPr lang="en-US" dirty="0" err="1"/>
              <a:t>GetXaxis</a:t>
            </a:r>
            <a:r>
              <a:rPr lang="en-US" dirty="0"/>
              <a:t>()-&gt;</a:t>
            </a:r>
            <a:r>
              <a:rPr lang="en-US" dirty="0" err="1"/>
              <a:t>SetTitleFont</a:t>
            </a:r>
            <a:r>
              <a:rPr lang="en-US" dirty="0"/>
              <a:t>(132);</a:t>
            </a:r>
            <a:endParaRPr lang="zh-CN" altLang="en-US" dirty="0"/>
          </a:p>
          <a:p>
            <a:r>
              <a:rPr lang="en-US" dirty="0"/>
              <a:t>hlege_msd26-&gt;</a:t>
            </a:r>
            <a:r>
              <a:rPr lang="en-US" dirty="0" err="1"/>
              <a:t>GetYaxis</a:t>
            </a:r>
            <a:r>
              <a:rPr lang="en-US" dirty="0"/>
              <a:t>()-&gt;</a:t>
            </a:r>
            <a:r>
              <a:rPr lang="en-US" dirty="0" err="1"/>
              <a:t>SetTitleFont</a:t>
            </a:r>
            <a:r>
              <a:rPr lang="en-US" dirty="0"/>
              <a:t>(132);</a:t>
            </a:r>
            <a:endParaRPr lang="zh-CN" altLang="en-US" dirty="0"/>
          </a:p>
          <a:p>
            <a:r>
              <a:rPr lang="en-US" dirty="0"/>
              <a:t>hlege_msd26-&gt;</a:t>
            </a:r>
            <a:r>
              <a:rPr lang="en-US" dirty="0" err="1"/>
              <a:t>GetXaxis</a:t>
            </a:r>
            <a:r>
              <a:rPr lang="en-US" dirty="0"/>
              <a:t>()-&gt;</a:t>
            </a:r>
            <a:r>
              <a:rPr lang="en-US" dirty="0" err="1"/>
              <a:t>SetTitleOffset</a:t>
            </a:r>
            <a:r>
              <a:rPr lang="en-US" dirty="0"/>
              <a:t>(1.1);</a:t>
            </a:r>
            <a:endParaRPr lang="zh-CN" altLang="en-US" dirty="0"/>
          </a:p>
          <a:p>
            <a:r>
              <a:rPr lang="en-US" dirty="0"/>
              <a:t>hlege_msd26-&gt;</a:t>
            </a:r>
            <a:r>
              <a:rPr lang="en-US" dirty="0" err="1"/>
              <a:t>GetYaxis</a:t>
            </a:r>
            <a:r>
              <a:rPr lang="en-US" dirty="0"/>
              <a:t>()-&gt;</a:t>
            </a:r>
            <a:r>
              <a:rPr lang="en-US" dirty="0" err="1"/>
              <a:t>SetTitleOffset</a:t>
            </a:r>
            <a:r>
              <a:rPr lang="en-US" dirty="0"/>
              <a:t>(0.95);</a:t>
            </a:r>
            <a:endParaRPr lang="zh-CN" altLang="en-US" dirty="0"/>
          </a:p>
          <a:p>
            <a:r>
              <a:rPr lang="en-US" dirty="0"/>
              <a:t>hlege_msd26-&gt;</a:t>
            </a:r>
            <a:r>
              <a:rPr lang="en-US" dirty="0" err="1"/>
              <a:t>GetXaxis</a:t>
            </a:r>
            <a:r>
              <a:rPr lang="en-US" dirty="0"/>
              <a:t>()-&gt;</a:t>
            </a:r>
            <a:r>
              <a:rPr lang="en-US" dirty="0" err="1"/>
              <a:t>SetTitleSize</a:t>
            </a:r>
            <a:r>
              <a:rPr lang="en-US" dirty="0"/>
              <a:t>(0.07);</a:t>
            </a:r>
          </a:p>
          <a:p>
            <a:r>
              <a:rPr lang="en-US" dirty="0"/>
              <a:t>hlege_msd26-&gt;</a:t>
            </a:r>
            <a:r>
              <a:rPr lang="en-US" dirty="0" err="1"/>
              <a:t>GetYaxis</a:t>
            </a:r>
            <a:r>
              <a:rPr lang="en-US" dirty="0"/>
              <a:t>()-&gt;</a:t>
            </a:r>
            <a:r>
              <a:rPr lang="en-US" dirty="0" err="1"/>
              <a:t>SetTitleSize</a:t>
            </a:r>
            <a:r>
              <a:rPr lang="en-US" dirty="0"/>
              <a:t>(0.07);</a:t>
            </a:r>
          </a:p>
          <a:p>
            <a:r>
              <a:rPr lang="en-US" dirty="0"/>
              <a:t>hlege_msd26-&gt;</a:t>
            </a:r>
            <a:r>
              <a:rPr lang="en-US" dirty="0" err="1"/>
              <a:t>GetXaxis</a:t>
            </a:r>
            <a:r>
              <a:rPr lang="en-US" dirty="0"/>
              <a:t>()-&gt;</a:t>
            </a:r>
            <a:r>
              <a:rPr lang="en-US" dirty="0" err="1"/>
              <a:t>SetRangeUser</a:t>
            </a:r>
            <a:r>
              <a:rPr lang="en-US" dirty="0"/>
              <a:t>(-1000,1000);</a:t>
            </a:r>
          </a:p>
          <a:p>
            <a:r>
              <a:rPr lang="en-US" dirty="0"/>
              <a:t>//hlege_msd26-&gt;</a:t>
            </a:r>
            <a:r>
              <a:rPr lang="en-US" dirty="0" err="1"/>
              <a:t>GetYaxis</a:t>
            </a:r>
            <a:r>
              <a:rPr lang="en-US" dirty="0"/>
              <a:t>()-&gt;</a:t>
            </a:r>
            <a:r>
              <a:rPr lang="en-US" dirty="0" err="1"/>
              <a:t>SetRangeUser</a:t>
            </a:r>
            <a:r>
              <a:rPr lang="en-US" dirty="0"/>
              <a:t>(0,1200);</a:t>
            </a:r>
          </a:p>
          <a:p>
            <a:r>
              <a:rPr lang="en-US" dirty="0"/>
              <a:t>hlege_msd26-&gt;</a:t>
            </a:r>
            <a:r>
              <a:rPr lang="en-US" dirty="0" err="1"/>
              <a:t>SetLineWidth</a:t>
            </a:r>
            <a:r>
              <a:rPr lang="en-US" dirty="0"/>
              <a:t>(2);</a:t>
            </a:r>
          </a:p>
          <a:p>
            <a:r>
              <a:rPr lang="en-US" dirty="0"/>
              <a:t>hlege_msd26-&gt;</a:t>
            </a:r>
            <a:r>
              <a:rPr lang="en-US" dirty="0" err="1"/>
              <a:t>SetLineColor</a:t>
            </a:r>
            <a:r>
              <a:rPr lang="en-US" dirty="0"/>
              <a:t>(1);</a:t>
            </a:r>
          </a:p>
          <a:p>
            <a:r>
              <a:rPr lang="en-US" dirty="0"/>
              <a:t>tree-&gt;Draw("lege_t-msd26_t&gt;&gt;hlege_msd26","lege_e&gt;5&amp;&amp;</a:t>
            </a:r>
            <a:r>
              <a:rPr lang="en-US" dirty="0" err="1"/>
              <a:t>lege_e</a:t>
            </a:r>
            <a:r>
              <a:rPr lang="en-US" dirty="0"/>
              <a:t>&lt;200&amp;&amp;msd26_e&gt;1000&amp;&amp;msd26_e&lt;6000");</a:t>
            </a:r>
          </a:p>
          <a:p>
            <a:r>
              <a:rPr lang="en-US" dirty="0"/>
              <a:t>tree-&gt;</a:t>
            </a:r>
            <a:r>
              <a:rPr lang="en-US" dirty="0" err="1"/>
              <a:t>SetLineWidth</a:t>
            </a:r>
            <a:r>
              <a:rPr lang="en-US" dirty="0"/>
              <a:t>(2);</a:t>
            </a:r>
          </a:p>
          <a:p>
            <a:r>
              <a:rPr lang="en-US" dirty="0"/>
              <a:t>tree-&gt;</a:t>
            </a:r>
            <a:r>
              <a:rPr lang="en-US" dirty="0" err="1"/>
              <a:t>SetLineColor</a:t>
            </a:r>
            <a:r>
              <a:rPr lang="en-US" dirty="0"/>
              <a:t>(</a:t>
            </a:r>
            <a:r>
              <a:rPr lang="en-US" dirty="0" err="1"/>
              <a:t>kViolet</a:t>
            </a:r>
            <a:r>
              <a:rPr lang="en-US" dirty="0"/>
              <a:t>);</a:t>
            </a:r>
          </a:p>
          <a:p>
            <a:r>
              <a:rPr lang="en-US" dirty="0"/>
              <a:t>tree-&gt;Draw("lege_t-msd26_t","lege_e&gt;58&amp;&amp;</a:t>
            </a:r>
            <a:r>
              <a:rPr lang="en-US" dirty="0" err="1"/>
              <a:t>lege_e</a:t>
            </a:r>
            <a:r>
              <a:rPr lang="en-US" dirty="0"/>
              <a:t>&lt;61&amp;&amp;msd26_e&gt;3300&amp;&amp;msd26_e&lt;3800","same");</a:t>
            </a:r>
          </a:p>
          <a:p>
            <a:endParaRPr lang="en-US" dirty="0"/>
          </a:p>
          <a:p>
            <a:r>
              <a:rPr lang="en-US" dirty="0"/>
              <a:t>hlege_msd26-&gt;</a:t>
            </a:r>
            <a:r>
              <a:rPr lang="en-US" dirty="0" err="1"/>
              <a:t>SetLineColor</a:t>
            </a:r>
            <a:r>
              <a:rPr lang="en-US" dirty="0"/>
              <a:t>(</a:t>
            </a:r>
            <a:r>
              <a:rPr lang="en-US" dirty="0" err="1"/>
              <a:t>kViolet</a:t>
            </a:r>
            <a:r>
              <a:rPr lang="en-US" dirty="0"/>
              <a:t>);</a:t>
            </a:r>
          </a:p>
          <a:p>
            <a:r>
              <a:rPr lang="en-US" dirty="0"/>
              <a:t>tree-&gt;Draw("lege_t-msd26_t&gt;&gt;hlege_msd26","lege_e&gt;58&amp;&amp;</a:t>
            </a:r>
            <a:r>
              <a:rPr lang="en-US" dirty="0" err="1"/>
              <a:t>lege_e</a:t>
            </a:r>
            <a:r>
              <a:rPr lang="en-US" dirty="0"/>
              <a:t>&lt;61&amp;&amp;msd26_e&gt;3300&amp;&amp;msd26_e&lt;3800");</a:t>
            </a:r>
          </a:p>
          <a:p>
            <a:r>
              <a:rPr lang="en-US" dirty="0"/>
              <a:t>hlege_msd26-&gt;</a:t>
            </a:r>
            <a:r>
              <a:rPr lang="en-US" dirty="0" err="1"/>
              <a:t>SaveAs</a:t>
            </a:r>
            <a:r>
              <a:rPr lang="en-US" dirty="0"/>
              <a:t>("F:/e21010/pxct/Timing_lege_msd26_run76.root");</a:t>
            </a:r>
          </a:p>
          <a:p>
            <a:endParaRPr lang="en-US" dirty="0"/>
          </a:p>
          <a:p>
            <a:r>
              <a:rPr lang="en-US" dirty="0" err="1"/>
              <a:t>TCanvas</a:t>
            </a:r>
            <a:r>
              <a:rPr lang="en-US" dirty="0"/>
              <a:t>* lege_msd12 = new </a:t>
            </a:r>
            <a:r>
              <a:rPr lang="en-US" dirty="0" err="1"/>
              <a:t>TCanvas</a:t>
            </a:r>
            <a:r>
              <a:rPr lang="en-US" dirty="0"/>
              <a:t>("lege_msd12", "lege_msd12", 1400, 540);//</a:t>
            </a:r>
            <a:endParaRPr lang="zh-CN" altLang="en-US" dirty="0"/>
          </a:p>
          <a:p>
            <a:r>
              <a:rPr lang="en-US" dirty="0"/>
              <a:t>lege_msd12-&gt;cd();//</a:t>
            </a:r>
            <a:endParaRPr lang="zh-CN" altLang="en-US" dirty="0"/>
          </a:p>
          <a:p>
            <a:r>
              <a:rPr lang="en-US" dirty="0"/>
              <a:t>lege_msd12-&gt;</a:t>
            </a:r>
            <a:r>
              <a:rPr lang="en-US" dirty="0" err="1"/>
              <a:t>SetTopMargin</a:t>
            </a:r>
            <a:r>
              <a:rPr lang="en-US" dirty="0"/>
              <a:t>(0.03);</a:t>
            </a:r>
          </a:p>
          <a:p>
            <a:r>
              <a:rPr lang="en-US" dirty="0"/>
              <a:t>lege_msd12-&gt;</a:t>
            </a:r>
            <a:r>
              <a:rPr lang="en-US" dirty="0" err="1"/>
              <a:t>SetRightMargin</a:t>
            </a:r>
            <a:r>
              <a:rPr lang="en-US" dirty="0"/>
              <a:t>(0.04);</a:t>
            </a:r>
          </a:p>
          <a:p>
            <a:r>
              <a:rPr lang="en-US" dirty="0"/>
              <a:t>lege_msd12-&gt;</a:t>
            </a:r>
            <a:r>
              <a:rPr lang="en-US" dirty="0" err="1"/>
              <a:t>SetLeftMargin</a:t>
            </a:r>
            <a:r>
              <a:rPr lang="en-US" dirty="0"/>
              <a:t>(0.13);</a:t>
            </a:r>
          </a:p>
          <a:p>
            <a:r>
              <a:rPr lang="en-US" dirty="0"/>
              <a:t>lege_msd12-&gt;</a:t>
            </a:r>
            <a:r>
              <a:rPr lang="en-US" dirty="0" err="1"/>
              <a:t>SetBottomMargin</a:t>
            </a:r>
            <a:r>
              <a:rPr lang="en-US" dirty="0"/>
              <a:t>(0.16);</a:t>
            </a:r>
          </a:p>
          <a:p>
            <a:r>
              <a:rPr lang="en-US" dirty="0" err="1"/>
              <a:t>gStyle</a:t>
            </a:r>
            <a:r>
              <a:rPr lang="en-US" dirty="0"/>
              <a:t>-&gt;</a:t>
            </a:r>
            <a:r>
              <a:rPr lang="en-US" dirty="0" err="1"/>
              <a:t>SetFrameLineWidth</a:t>
            </a:r>
            <a:r>
              <a:rPr lang="en-US" dirty="0"/>
              <a:t>(2);</a:t>
            </a:r>
          </a:p>
          <a:p>
            <a:r>
              <a:rPr lang="en-US" dirty="0"/>
              <a:t>TH1D* hlege_msd12 = new TH1D("hlege_msd12", "hlege_msd12", 3000,-1500,1500);</a:t>
            </a:r>
          </a:p>
          <a:p>
            <a:r>
              <a:rPr lang="en-US" dirty="0"/>
              <a:t>hlege_msd12-&gt;</a:t>
            </a:r>
            <a:r>
              <a:rPr lang="en-US" dirty="0" err="1"/>
              <a:t>SetLineWidth</a:t>
            </a:r>
            <a:r>
              <a:rPr lang="en-US" dirty="0"/>
              <a:t>(2);</a:t>
            </a:r>
          </a:p>
          <a:p>
            <a:r>
              <a:rPr lang="en-US" dirty="0"/>
              <a:t>hlege_msd12-&gt;</a:t>
            </a:r>
            <a:r>
              <a:rPr lang="en-US" dirty="0" err="1"/>
              <a:t>Rebin</a:t>
            </a:r>
            <a:r>
              <a:rPr lang="en-US" dirty="0"/>
              <a:t>(1);</a:t>
            </a:r>
          </a:p>
          <a:p>
            <a:r>
              <a:rPr lang="en-US" dirty="0"/>
              <a:t>hlege_msd12-&gt;</a:t>
            </a:r>
            <a:r>
              <a:rPr lang="en-US" dirty="0" err="1"/>
              <a:t>SetStats</a:t>
            </a:r>
            <a:r>
              <a:rPr lang="en-US" dirty="0"/>
              <a:t>(0);</a:t>
            </a:r>
          </a:p>
          <a:p>
            <a:r>
              <a:rPr lang="en-US" dirty="0"/>
              <a:t>hlege_msd12-&gt;</a:t>
            </a:r>
            <a:r>
              <a:rPr lang="en-US" dirty="0" err="1"/>
              <a:t>SetTitle</a:t>
            </a:r>
            <a:r>
              <a:rPr lang="en-US" dirty="0"/>
              <a:t>("");</a:t>
            </a:r>
          </a:p>
          <a:p>
            <a:r>
              <a:rPr lang="en-US" dirty="0"/>
              <a:t>hlege_msd12-&gt;</a:t>
            </a:r>
            <a:r>
              <a:rPr lang="en-US" dirty="0" err="1"/>
              <a:t>GetXaxis</a:t>
            </a:r>
            <a:r>
              <a:rPr lang="en-US" dirty="0"/>
              <a:t>()-&gt;</a:t>
            </a:r>
            <a:r>
              <a:rPr lang="en-US" dirty="0" err="1"/>
              <a:t>SetTitle</a:t>
            </a:r>
            <a:r>
              <a:rPr lang="en-US" dirty="0"/>
              <a:t>("Time difference (ns)");</a:t>
            </a:r>
            <a:endParaRPr lang="zh-CN" altLang="en-US" dirty="0"/>
          </a:p>
          <a:p>
            <a:r>
              <a:rPr lang="en-US" dirty="0"/>
              <a:t>hlege_msd12-&gt;</a:t>
            </a:r>
            <a:r>
              <a:rPr lang="en-US" dirty="0" err="1"/>
              <a:t>GetYaxis</a:t>
            </a:r>
            <a:r>
              <a:rPr lang="en-US" dirty="0"/>
              <a:t>()-&gt;</a:t>
            </a:r>
            <a:r>
              <a:rPr lang="en-US" dirty="0" err="1"/>
              <a:t>SetTitle</a:t>
            </a:r>
            <a:r>
              <a:rPr lang="en-US" dirty="0"/>
              <a:t>("Counts per 1 ns");</a:t>
            </a:r>
            <a:endParaRPr lang="zh-CN" altLang="en-US" dirty="0"/>
          </a:p>
          <a:p>
            <a:r>
              <a:rPr lang="en-US" dirty="0"/>
              <a:t>hlege_msd12-&gt;</a:t>
            </a:r>
            <a:r>
              <a:rPr lang="en-US" dirty="0" err="1"/>
              <a:t>GetXaxis</a:t>
            </a:r>
            <a:r>
              <a:rPr lang="en-US" dirty="0"/>
              <a:t>()-&gt;</a:t>
            </a:r>
            <a:r>
              <a:rPr lang="en-US" dirty="0" err="1"/>
              <a:t>CenterTitle</a:t>
            </a:r>
            <a:r>
              <a:rPr lang="en-US" dirty="0"/>
              <a:t>();</a:t>
            </a:r>
            <a:endParaRPr lang="zh-CN" altLang="en-US" dirty="0"/>
          </a:p>
          <a:p>
            <a:r>
              <a:rPr lang="en-US" dirty="0"/>
              <a:t>hlege_msd12-&gt;</a:t>
            </a:r>
            <a:r>
              <a:rPr lang="en-US" dirty="0" err="1"/>
              <a:t>GetYaxis</a:t>
            </a:r>
            <a:r>
              <a:rPr lang="en-US" dirty="0"/>
              <a:t>()-&gt;</a:t>
            </a:r>
            <a:r>
              <a:rPr lang="en-US" dirty="0" err="1"/>
              <a:t>CenterTitle</a:t>
            </a:r>
            <a:r>
              <a:rPr lang="en-US" dirty="0"/>
              <a:t>();</a:t>
            </a:r>
            <a:endParaRPr lang="zh-CN" altLang="en-US" dirty="0"/>
          </a:p>
          <a:p>
            <a:r>
              <a:rPr lang="en-US" dirty="0"/>
              <a:t>hlege_msd12-&gt;</a:t>
            </a:r>
            <a:r>
              <a:rPr lang="en-US" dirty="0" err="1"/>
              <a:t>GetXaxis</a:t>
            </a:r>
            <a:r>
              <a:rPr lang="en-US" dirty="0"/>
              <a:t>()-&gt;</a:t>
            </a:r>
            <a:r>
              <a:rPr lang="en-US" dirty="0" err="1"/>
              <a:t>SetLabelFont</a:t>
            </a:r>
            <a:r>
              <a:rPr lang="en-US" dirty="0"/>
              <a:t>(132);</a:t>
            </a:r>
            <a:endParaRPr lang="zh-CN" altLang="en-US" dirty="0"/>
          </a:p>
          <a:p>
            <a:r>
              <a:rPr lang="en-US" dirty="0"/>
              <a:t>hlege_msd12-&gt;</a:t>
            </a:r>
            <a:r>
              <a:rPr lang="en-US" dirty="0" err="1"/>
              <a:t>GetYaxis</a:t>
            </a:r>
            <a:r>
              <a:rPr lang="en-US" dirty="0"/>
              <a:t>()-&gt;</a:t>
            </a:r>
            <a:r>
              <a:rPr lang="en-US" dirty="0" err="1"/>
              <a:t>SetLabelFont</a:t>
            </a:r>
            <a:r>
              <a:rPr lang="en-US" dirty="0"/>
              <a:t>(132);</a:t>
            </a:r>
            <a:endParaRPr lang="zh-CN" altLang="en-US" dirty="0"/>
          </a:p>
          <a:p>
            <a:r>
              <a:rPr lang="en-US" dirty="0"/>
              <a:t>hlege_msd12-&gt;</a:t>
            </a:r>
            <a:r>
              <a:rPr lang="en-US" dirty="0" err="1"/>
              <a:t>GetXaxis</a:t>
            </a:r>
            <a:r>
              <a:rPr lang="en-US" dirty="0"/>
              <a:t>()-&gt;</a:t>
            </a:r>
            <a:r>
              <a:rPr lang="en-US" dirty="0" err="1"/>
              <a:t>SetLabelSize</a:t>
            </a:r>
            <a:r>
              <a:rPr lang="en-US" dirty="0"/>
              <a:t>(0.06);</a:t>
            </a:r>
          </a:p>
          <a:p>
            <a:r>
              <a:rPr lang="en-US" dirty="0"/>
              <a:t>hlege_msd12-&gt;</a:t>
            </a:r>
            <a:r>
              <a:rPr lang="en-US" dirty="0" err="1"/>
              <a:t>GetYaxis</a:t>
            </a:r>
            <a:r>
              <a:rPr lang="en-US" dirty="0"/>
              <a:t>()-&gt;</a:t>
            </a:r>
            <a:r>
              <a:rPr lang="en-US" dirty="0" err="1"/>
              <a:t>SetLabelSize</a:t>
            </a:r>
            <a:r>
              <a:rPr lang="en-US" dirty="0"/>
              <a:t>(0.06);</a:t>
            </a:r>
          </a:p>
          <a:p>
            <a:r>
              <a:rPr lang="en-US" dirty="0"/>
              <a:t>hlege_msd12-&gt;</a:t>
            </a:r>
            <a:r>
              <a:rPr lang="en-US" dirty="0" err="1"/>
              <a:t>GetXaxis</a:t>
            </a:r>
            <a:r>
              <a:rPr lang="en-US" dirty="0"/>
              <a:t>()-&gt;</a:t>
            </a:r>
            <a:r>
              <a:rPr lang="en-US" dirty="0" err="1"/>
              <a:t>SetTitleFont</a:t>
            </a:r>
            <a:r>
              <a:rPr lang="en-US" dirty="0"/>
              <a:t>(132);</a:t>
            </a:r>
            <a:endParaRPr lang="zh-CN" altLang="en-US" dirty="0"/>
          </a:p>
          <a:p>
            <a:r>
              <a:rPr lang="en-US" dirty="0"/>
              <a:t>hlege_msd12-&gt;</a:t>
            </a:r>
            <a:r>
              <a:rPr lang="en-US" dirty="0" err="1"/>
              <a:t>GetYaxis</a:t>
            </a:r>
            <a:r>
              <a:rPr lang="en-US" dirty="0"/>
              <a:t>()-&gt;</a:t>
            </a:r>
            <a:r>
              <a:rPr lang="en-US" dirty="0" err="1"/>
              <a:t>SetTitleFont</a:t>
            </a:r>
            <a:r>
              <a:rPr lang="en-US" dirty="0"/>
              <a:t>(132);</a:t>
            </a:r>
            <a:endParaRPr lang="zh-CN" altLang="en-US" dirty="0"/>
          </a:p>
          <a:p>
            <a:r>
              <a:rPr lang="en-US" dirty="0"/>
              <a:t>hlege_msd12-&gt;</a:t>
            </a:r>
            <a:r>
              <a:rPr lang="en-US" dirty="0" err="1"/>
              <a:t>GetXaxis</a:t>
            </a:r>
            <a:r>
              <a:rPr lang="en-US" dirty="0"/>
              <a:t>()-&gt;</a:t>
            </a:r>
            <a:r>
              <a:rPr lang="en-US" dirty="0" err="1"/>
              <a:t>SetTitleOffset</a:t>
            </a:r>
            <a:r>
              <a:rPr lang="en-US" dirty="0"/>
              <a:t>(1.1);</a:t>
            </a:r>
            <a:endParaRPr lang="zh-CN" altLang="en-US" dirty="0"/>
          </a:p>
          <a:p>
            <a:r>
              <a:rPr lang="en-US" dirty="0"/>
              <a:t>hlege_msd12-&gt;</a:t>
            </a:r>
            <a:r>
              <a:rPr lang="en-US" dirty="0" err="1"/>
              <a:t>GetYaxis</a:t>
            </a:r>
            <a:r>
              <a:rPr lang="en-US" dirty="0"/>
              <a:t>()-&gt;</a:t>
            </a:r>
            <a:r>
              <a:rPr lang="en-US" dirty="0" err="1"/>
              <a:t>SetTitleOffset</a:t>
            </a:r>
            <a:r>
              <a:rPr lang="en-US" dirty="0"/>
              <a:t>(0.95);</a:t>
            </a:r>
            <a:endParaRPr lang="zh-CN" altLang="en-US" dirty="0"/>
          </a:p>
          <a:p>
            <a:r>
              <a:rPr lang="en-US" dirty="0"/>
              <a:t>hlege_msd12-&gt;</a:t>
            </a:r>
            <a:r>
              <a:rPr lang="en-US" dirty="0" err="1"/>
              <a:t>GetXaxis</a:t>
            </a:r>
            <a:r>
              <a:rPr lang="en-US" dirty="0"/>
              <a:t>()-&gt;</a:t>
            </a:r>
            <a:r>
              <a:rPr lang="en-US" dirty="0" err="1"/>
              <a:t>SetTitleSize</a:t>
            </a:r>
            <a:r>
              <a:rPr lang="en-US" dirty="0"/>
              <a:t>(0.07);</a:t>
            </a:r>
          </a:p>
          <a:p>
            <a:r>
              <a:rPr lang="en-US" dirty="0"/>
              <a:t>hlege_msd12-&gt;</a:t>
            </a:r>
            <a:r>
              <a:rPr lang="en-US" dirty="0" err="1"/>
              <a:t>GetYaxis</a:t>
            </a:r>
            <a:r>
              <a:rPr lang="en-US" dirty="0"/>
              <a:t>()-&gt;</a:t>
            </a:r>
            <a:r>
              <a:rPr lang="en-US" dirty="0" err="1"/>
              <a:t>SetTitleSize</a:t>
            </a:r>
            <a:r>
              <a:rPr lang="en-US" dirty="0"/>
              <a:t>(0.07);</a:t>
            </a:r>
          </a:p>
          <a:p>
            <a:r>
              <a:rPr lang="en-US" dirty="0"/>
              <a:t>hlege_msd12-&gt;</a:t>
            </a:r>
            <a:r>
              <a:rPr lang="en-US" dirty="0" err="1"/>
              <a:t>GetXaxis</a:t>
            </a:r>
            <a:r>
              <a:rPr lang="en-US" dirty="0"/>
              <a:t>()-&gt;</a:t>
            </a:r>
            <a:r>
              <a:rPr lang="en-US" dirty="0" err="1"/>
              <a:t>SetRangeUser</a:t>
            </a:r>
            <a:r>
              <a:rPr lang="en-US" dirty="0"/>
              <a:t>(-1400,1000);</a:t>
            </a:r>
          </a:p>
          <a:p>
            <a:r>
              <a:rPr lang="en-US" dirty="0"/>
              <a:t>//hlege_msd12-&gt;</a:t>
            </a:r>
            <a:r>
              <a:rPr lang="en-US" dirty="0" err="1"/>
              <a:t>GetYaxis</a:t>
            </a:r>
            <a:r>
              <a:rPr lang="en-US" dirty="0"/>
              <a:t>()-&gt;</a:t>
            </a:r>
            <a:r>
              <a:rPr lang="en-US" dirty="0" err="1"/>
              <a:t>SetRangeUser</a:t>
            </a:r>
            <a:r>
              <a:rPr lang="en-US" dirty="0"/>
              <a:t>(0,1200);</a:t>
            </a:r>
          </a:p>
          <a:p>
            <a:r>
              <a:rPr lang="en-US" dirty="0"/>
              <a:t>hlege_msd12-&gt;</a:t>
            </a:r>
            <a:r>
              <a:rPr lang="en-US" dirty="0" err="1"/>
              <a:t>SetLineWidth</a:t>
            </a:r>
            <a:r>
              <a:rPr lang="en-US" dirty="0"/>
              <a:t>(2);</a:t>
            </a:r>
          </a:p>
          <a:p>
            <a:r>
              <a:rPr lang="en-US" dirty="0"/>
              <a:t>hlege_msd12-&gt;</a:t>
            </a:r>
            <a:r>
              <a:rPr lang="en-US" dirty="0" err="1"/>
              <a:t>SetLineColor</a:t>
            </a:r>
            <a:r>
              <a:rPr lang="en-US" dirty="0"/>
              <a:t>(1);</a:t>
            </a:r>
          </a:p>
          <a:p>
            <a:r>
              <a:rPr lang="en-US" dirty="0"/>
              <a:t>tree-&gt;Draw("lege_t-msd12_t&gt;&gt;hlege_msd12","lege_e&gt;5&amp;&amp;</a:t>
            </a:r>
            <a:r>
              <a:rPr lang="en-US" dirty="0" err="1"/>
              <a:t>lege_e</a:t>
            </a:r>
            <a:r>
              <a:rPr lang="en-US" dirty="0"/>
              <a:t>&lt;200&amp;&amp;msd12_e&gt;300&amp;&amp;msd12_e&lt;6000");</a:t>
            </a:r>
          </a:p>
          <a:p>
            <a:endParaRPr lang="en-US" dirty="0"/>
          </a:p>
          <a:p>
            <a:r>
              <a:rPr lang="en-US" dirty="0"/>
              <a:t>tree-&gt;</a:t>
            </a:r>
            <a:r>
              <a:rPr lang="en-US" dirty="0" err="1"/>
              <a:t>SetLineWidth</a:t>
            </a:r>
            <a:r>
              <a:rPr lang="en-US" dirty="0"/>
              <a:t>(2);</a:t>
            </a:r>
          </a:p>
          <a:p>
            <a:r>
              <a:rPr lang="en-US" dirty="0"/>
              <a:t>tree-&gt;</a:t>
            </a:r>
            <a:r>
              <a:rPr lang="en-US" dirty="0" err="1"/>
              <a:t>SetLineColor</a:t>
            </a:r>
            <a:r>
              <a:rPr lang="en-US" dirty="0"/>
              <a:t>(kGreen+1);</a:t>
            </a:r>
          </a:p>
          <a:p>
            <a:r>
              <a:rPr lang="en-US" dirty="0"/>
              <a:t>tree-&gt;Draw("lege_t-msd12_t","lege_e&gt;58&amp;&amp;</a:t>
            </a:r>
            <a:r>
              <a:rPr lang="en-US" dirty="0" err="1"/>
              <a:t>lege_e</a:t>
            </a:r>
            <a:r>
              <a:rPr lang="en-US" dirty="0"/>
              <a:t>&lt;61&amp;&amp;msd12_e&gt;1700&amp;&amp;msd12_e&lt;2200","same");</a:t>
            </a:r>
          </a:p>
          <a:p>
            <a:endParaRPr lang="en-US" dirty="0"/>
          </a:p>
          <a:p>
            <a:r>
              <a:rPr lang="en-US" dirty="0"/>
              <a:t>hlege_msd12-&gt;</a:t>
            </a:r>
            <a:r>
              <a:rPr lang="en-US" dirty="0" err="1"/>
              <a:t>SetLineColor</a:t>
            </a:r>
            <a:r>
              <a:rPr lang="en-US" dirty="0"/>
              <a:t>(kGreen+1);</a:t>
            </a:r>
          </a:p>
          <a:p>
            <a:r>
              <a:rPr lang="en-US" dirty="0"/>
              <a:t>tree-&gt;Draw("lege_t-msd12_t&gt;&gt;hlege_msd12","lege_e&gt;58&amp;&amp;</a:t>
            </a:r>
            <a:r>
              <a:rPr lang="en-US" dirty="0" err="1"/>
              <a:t>lege_e</a:t>
            </a:r>
            <a:r>
              <a:rPr lang="en-US" dirty="0"/>
              <a:t>&lt;61&amp;&amp;msd12_e&gt;1700&amp;&amp;msd12_e&lt;2200");</a:t>
            </a:r>
          </a:p>
          <a:p>
            <a:r>
              <a:rPr lang="en-US" dirty="0"/>
              <a:t>hlege_msd12-&gt;</a:t>
            </a:r>
            <a:r>
              <a:rPr lang="en-US" dirty="0" err="1"/>
              <a:t>SaveAs</a:t>
            </a:r>
            <a:r>
              <a:rPr lang="en-US" dirty="0"/>
              <a:t>("F:/e21010/pxct/Timing_lege_msd12_run76.root");</a:t>
            </a:r>
          </a:p>
          <a:p>
            <a:endParaRPr lang="en-US" dirty="0" err="1"/>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27</a:t>
            </a:fld>
            <a:endParaRPr lang="zh-CN" altLang="en-US"/>
          </a:p>
        </p:txBody>
      </p:sp>
    </p:spTree>
    <p:extLst>
      <p:ext uri="{BB962C8B-B14F-4D97-AF65-F5344CB8AC3E}">
        <p14:creationId xmlns:p14="http://schemas.microsoft.com/office/powerpoint/2010/main" val="2140245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"Timing_lege_msd26_run76.root");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"hlege_msd26");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200; </a:t>
            </a:r>
            <a:r>
              <a:rPr lang="en-US" dirty="0" err="1"/>
              <a:t>gaphigh</a:t>
            </a:r>
            <a:r>
              <a:rPr lang="en-US" dirty="0"/>
              <a:t> = 1000;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80,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40000, 70000);//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10, 120);//Tau</a:t>
            </a:r>
          </a:p>
          <a:p>
            <a:r>
              <a:rPr lang="en-US" dirty="0"/>
              <a:t>			</a:t>
            </a:r>
            <a:r>
              <a:rPr lang="en-US" dirty="0" err="1"/>
              <a:t>fEMG</a:t>
            </a:r>
            <a:r>
              <a:rPr lang="en-US" dirty="0"/>
              <a:t>[ii]-&gt;</a:t>
            </a:r>
            <a:r>
              <a:rPr lang="en-US" dirty="0" err="1"/>
              <a:t>SetParLimits</a:t>
            </a:r>
            <a:r>
              <a:rPr lang="en-US" dirty="0"/>
              <a:t>(4, 10, 100);//Sigma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-200, -80);//Mean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a:t>
            </a:r>
            <a:r>
              <a:rPr lang="en-US" dirty="0" err="1"/>
              <a:t>kViolet</a:t>
            </a:r>
            <a:r>
              <a:rPr lang="en-US" dirty="0"/>
              <a:t>);</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a:t>
            </a:r>
            <a:r>
              <a:rPr lang="en-US" dirty="0" err="1"/>
              <a:t>kViolet</a:t>
            </a:r>
            <a:r>
              <a:rPr lang="en-US" dirty="0"/>
              <a:t>);</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kViolet</a:t>
            </a:r>
            <a:r>
              <a:rPr lang="en-US" dirty="0"/>
              <a:t>);</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kViolet</a:t>
            </a:r>
            <a:r>
              <a:rPr lang="en-US" dirty="0"/>
              <a:t>);</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("Energy (keV)");</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kViolet</a:t>
            </a:r>
            <a:r>
              <a:rPr lang="en-US" dirty="0"/>
              <a:t>);</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kViolet</a:t>
            </a:r>
            <a:r>
              <a:rPr lang="en-US" dirty="0"/>
              <a:t>);</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30</a:t>
            </a:fld>
            <a:endParaRPr lang="zh-CN" altLang="en-US"/>
          </a:p>
        </p:txBody>
      </p:sp>
    </p:spTree>
    <p:extLst>
      <p:ext uri="{BB962C8B-B14F-4D97-AF65-F5344CB8AC3E}">
        <p14:creationId xmlns:p14="http://schemas.microsoft.com/office/powerpoint/2010/main" val="1191322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36</a:t>
            </a:fld>
            <a:endParaRPr lang="zh-CN" altLang="en-US"/>
          </a:p>
        </p:txBody>
      </p:sp>
    </p:spTree>
    <p:extLst>
      <p:ext uri="{BB962C8B-B14F-4D97-AF65-F5344CB8AC3E}">
        <p14:creationId xmlns:p14="http://schemas.microsoft.com/office/powerpoint/2010/main" val="1685149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Formal way to get Total Entries and Time in unit of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Extract/get the last events/get last events/get last counts</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37</a:t>
            </a:fld>
            <a:endParaRPr lang="zh-CN" altLang="en-US"/>
          </a:p>
        </p:txBody>
      </p:sp>
    </p:spTree>
    <p:extLst>
      <p:ext uri="{BB962C8B-B14F-4D97-AF65-F5344CB8AC3E}">
        <p14:creationId xmlns:p14="http://schemas.microsoft.com/office/powerpoint/2010/main" val="3625532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combine multiple root files with consecutive timestamps</a:t>
            </a:r>
          </a:p>
          <a:p>
            <a:r>
              <a:rPr lang="en-US" dirty="0"/>
              <a:t>const int N=tree-&gt;</a:t>
            </a:r>
            <a:r>
              <a:rPr lang="en-US" dirty="0" err="1"/>
              <a:t>GetEntries</a:t>
            </a:r>
            <a:r>
              <a:rPr lang="en-US" dirty="0"/>
              <a:t>();</a:t>
            </a:r>
          </a:p>
          <a:p>
            <a:r>
              <a:rPr lang="de-DE" dirty="0"/>
              <a:t>tree-&gt;Scan("lege_t:msd12_t:msd26_t","","",20,N-20);</a:t>
            </a:r>
          </a:p>
          <a:p>
            <a:r>
              <a:rPr lang="de-DE" dirty="0"/>
              <a:t>tree-&gt;Show(N-1);</a:t>
            </a:r>
          </a:p>
          <a:p>
            <a:endParaRPr lang="de-DE" dirty="0"/>
          </a:p>
          <a:p>
            <a:r>
              <a:rPr lang="en-US" dirty="0"/>
              <a:t>const int N=</a:t>
            </a:r>
            <a:r>
              <a:rPr lang="en-US" dirty="0" err="1"/>
              <a:t>dchan</a:t>
            </a:r>
            <a:r>
              <a:rPr lang="en-US" dirty="0"/>
              <a:t>-&gt;</a:t>
            </a:r>
            <a:r>
              <a:rPr lang="en-US" dirty="0" err="1"/>
              <a:t>GetEntries</a:t>
            </a:r>
            <a:r>
              <a:rPr lang="en-US" dirty="0"/>
              <a:t>();</a:t>
            </a:r>
          </a:p>
          <a:p>
            <a:r>
              <a:rPr lang="de-DE" dirty="0"/>
              <a:t>dchan-&gt;Scan("time","chanid==8","",1,N-1);</a:t>
            </a:r>
          </a:p>
          <a:p>
            <a:r>
              <a:rPr lang="de-DE" dirty="0"/>
              <a:t>dchan-&gt;Show(N-1);</a:t>
            </a:r>
          </a:p>
          <a:p>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*_file1 = </a:t>
            </a:r>
            <a:r>
              <a:rPr lang="en-US" dirty="0" err="1"/>
              <a:t>TFile</a:t>
            </a:r>
            <a:r>
              <a:rPr lang="en-US" dirty="0"/>
              <a:t>::Open("F:/e21010/pxct/run0079_LEGe_MSD_241Am_inChamber_window1.5us_CFDdelay_adjusted_1560min_cal.root");</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38</a:t>
            </a:fld>
            <a:endParaRPr lang="zh-CN" altLang="en-US"/>
          </a:p>
        </p:txBody>
      </p:sp>
    </p:spTree>
    <p:extLst>
      <p:ext uri="{BB962C8B-B14F-4D97-AF65-F5344CB8AC3E}">
        <p14:creationId xmlns:p14="http://schemas.microsoft.com/office/powerpoint/2010/main" val="966863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*_file1 = </a:t>
            </a:r>
            <a:r>
              <a:rPr lang="en-US" dirty="0" err="1"/>
              <a:t>TFile</a:t>
            </a:r>
            <a:r>
              <a:rPr lang="en-US" dirty="0"/>
              <a:t>::Open("F:/e21010/pxct/run0079_LEGe_MSD_241Am_inChamber_window1.5us_CFDdelay_adjusted_1560min_cal.root");</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39</a:t>
            </a:fld>
            <a:endParaRPr lang="zh-CN" altLang="en-US"/>
          </a:p>
        </p:txBody>
      </p:sp>
    </p:spTree>
    <p:extLst>
      <p:ext uri="{BB962C8B-B14F-4D97-AF65-F5344CB8AC3E}">
        <p14:creationId xmlns:p14="http://schemas.microsoft.com/office/powerpoint/2010/main" val="326817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::Open("F:/e21010/pxct/run0075_LEGe_MSD_XtRa_241Am_inChamber_nocollimator_152Eu_outChamber_CFDdelay_adjusted_1511min_cal.root");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(-1000,1000);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(0,1200);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&gt;10&amp;&amp;</a:t>
            </a:r>
            <a:r>
              <a:rPr lang="en-US" dirty="0" err="1"/>
              <a:t>lege_e</a:t>
            </a:r>
            <a:r>
              <a:rPr lang="en-US" dirty="0"/>
              <a:t>&lt;400&amp;&amp;msd26_e&gt;500&amp;&amp;msd26_e&lt;6000");</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tree-&gt;Draw("msd12_t-lege_t","lege_e&gt;10&amp;&amp;</a:t>
            </a:r>
            <a:r>
              <a:rPr lang="en-US" dirty="0" err="1"/>
              <a:t>lege_e</a:t>
            </a:r>
            <a:r>
              <a:rPr lang="en-US" dirty="0"/>
              <a:t>&lt;400&amp;&amp;msd12_e&gt;500&amp;&amp;msd12_e&lt;6000","same");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&gt;100&amp;&amp;</a:t>
            </a:r>
            <a:r>
              <a:rPr lang="en-US" dirty="0" err="1"/>
              <a:t>lege_e</a:t>
            </a:r>
            <a:r>
              <a:rPr lang="en-US" dirty="0"/>
              <a:t>&lt;400&amp;&amp;</a:t>
            </a:r>
            <a:r>
              <a:rPr lang="en-US" dirty="0" err="1"/>
              <a:t>north_e</a:t>
            </a:r>
            <a:r>
              <a:rPr lang="en-US" dirty="0"/>
              <a:t>&gt;100&amp;&amp;</a:t>
            </a:r>
            <a:r>
              <a:rPr lang="en-US" dirty="0" err="1"/>
              <a:t>north_e</a:t>
            </a:r>
            <a:r>
              <a:rPr lang="en-US" dirty="0"/>
              <a:t>&lt;1600","same");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&gt;100&amp;&amp;</a:t>
            </a:r>
            <a:r>
              <a:rPr lang="en-US" dirty="0" err="1"/>
              <a:t>lege_e</a:t>
            </a:r>
            <a:r>
              <a:rPr lang="en-US" dirty="0"/>
              <a:t>&lt;400&amp;&amp;</a:t>
            </a:r>
            <a:r>
              <a:rPr lang="en-US" dirty="0" err="1"/>
              <a:t>south_e</a:t>
            </a:r>
            <a:r>
              <a:rPr lang="en-US" dirty="0"/>
              <a:t>&gt;100&amp;&amp;</a:t>
            </a:r>
            <a:r>
              <a:rPr lang="en-US" dirty="0" err="1"/>
              <a:t>south_e</a:t>
            </a:r>
            <a:r>
              <a:rPr lang="en-US" dirty="0"/>
              <a:t>&lt;1600","same");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&gt;100&amp;&amp;</a:t>
            </a:r>
            <a:r>
              <a:rPr lang="en-US" dirty="0" err="1"/>
              <a:t>north_e</a:t>
            </a:r>
            <a:r>
              <a:rPr lang="en-US" dirty="0"/>
              <a:t>&lt;1600&amp;&amp;</a:t>
            </a:r>
            <a:r>
              <a:rPr lang="en-US" dirty="0" err="1"/>
              <a:t>south_e</a:t>
            </a:r>
            <a:r>
              <a:rPr lang="en-US" dirty="0"/>
              <a:t>&gt;100&amp;&amp;</a:t>
            </a:r>
            <a:r>
              <a:rPr lang="en-US" dirty="0" err="1"/>
              <a:t>south_e</a:t>
            </a:r>
            <a:r>
              <a:rPr lang="en-US" dirty="0"/>
              <a:t>&lt;1600","same");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tree-&gt;Draw("msd12_t-msd26_t","msd12_e&gt;500&amp;&amp;msd12_e&lt;6000&amp;&amp;msd26_e&gt;500&amp;&amp;msd26_e&lt;6000","same",2e6);</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a:t>
            </a:fld>
            <a:endParaRPr lang="zh-CN" altLang="en-US"/>
          </a:p>
        </p:txBody>
      </p:sp>
    </p:spTree>
    <p:extLst>
      <p:ext uri="{BB962C8B-B14F-4D97-AF65-F5344CB8AC3E}">
        <p14:creationId xmlns:p14="http://schemas.microsoft.com/office/powerpoint/2010/main" val="2160488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Timestamp demonstration. This is the first </a:t>
            </a:r>
            <a:r>
              <a:rPr lang="en-US" altLang="zh-CN" dirty="0"/>
              <a:t>ΔE-E-X triple coincidence. These coincidences only occur once per second on average.</a:t>
            </a:r>
            <a:endParaRPr lang="en-US" dirty="0"/>
          </a:p>
          <a:p>
            <a:endParaRPr lang="en-US" dirty="0"/>
          </a:p>
          <a:p>
            <a:r>
              <a:rPr lang="en-US" dirty="0" err="1"/>
              <a:t>TFile</a:t>
            </a:r>
            <a:r>
              <a:rPr lang="en-US" dirty="0"/>
              <a:t> *_file1 = </a:t>
            </a:r>
            <a:r>
              <a:rPr lang="en-US" dirty="0" err="1"/>
              <a:t>TFile</a:t>
            </a:r>
            <a:r>
              <a:rPr lang="en-US" dirty="0"/>
              <a:t>::Open("F:/e21010/pxct/run0079_LEGe_MSD_241Am_inChamber_window1.5us_CFDdelay_adjusted_1560min_cal.root");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553);//</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(0.05);</a:t>
            </a:r>
          </a:p>
          <a:p>
            <a:r>
              <a:rPr lang="en-US" dirty="0" err="1"/>
              <a:t>canvaspeak</a:t>
            </a:r>
            <a:r>
              <a:rPr lang="en-US" dirty="0"/>
              <a:t>-&gt;</a:t>
            </a:r>
            <a:r>
              <a:rPr lang="en-US" dirty="0" err="1"/>
              <a:t>SetLeftMargin</a:t>
            </a:r>
            <a:r>
              <a:rPr lang="en-US" dirty="0"/>
              <a:t>(0.09);</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50000000,0,50000000);</a:t>
            </a:r>
          </a:p>
          <a:p>
            <a:r>
              <a:rPr lang="en-US" dirty="0" err="1"/>
              <a:t>htimestamps</a:t>
            </a:r>
            <a:r>
              <a:rPr lang="en-US" dirty="0"/>
              <a:t>-&gt;</a:t>
            </a:r>
            <a:r>
              <a:rPr lang="en-US" dirty="0" err="1"/>
              <a:t>SetLineWidth</a:t>
            </a:r>
            <a:r>
              <a:rPr lang="en-US" dirty="0"/>
              <a:t>(3);</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(#mus)");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("Events per 1 #mus");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(0.6);</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a:t>//</a:t>
            </a:r>
            <a:r>
              <a:rPr lang="en-US" dirty="0" err="1"/>
              <a:t>htimestamps</a:t>
            </a:r>
            <a:r>
              <a:rPr lang="en-US" dirty="0"/>
              <a:t>-&gt;</a:t>
            </a:r>
            <a:r>
              <a:rPr lang="en-US" dirty="0" err="1"/>
              <a:t>GetXaxis</a:t>
            </a:r>
            <a:r>
              <a:rPr lang="en-US" dirty="0"/>
              <a:t>()-&gt;</a:t>
            </a:r>
            <a:r>
              <a:rPr lang="en-US" dirty="0" err="1"/>
              <a:t>SetRangeUser</a:t>
            </a:r>
            <a:r>
              <a:rPr lang="en-US" dirty="0"/>
              <a:t>(-1000,1000);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tree-&gt;Draw("msd26_t&gt;&gt;htimestamps","msd26_e&gt;200&amp;&amp;msd26_e&lt;6000");</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tree-&gt;Draw("msd12_t","msd12_e&gt;200&amp;&amp;msd12_e&lt;6000","same");</a:t>
            </a:r>
          </a:p>
          <a:p>
            <a:endParaRPr lang="en-US" dirty="0"/>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tree-&gt;Draw("lege_t","</a:t>
            </a:r>
            <a:r>
              <a:rPr lang="en-US" dirty="0" err="1"/>
              <a:t>lege_e</a:t>
            </a:r>
            <a:r>
              <a:rPr lang="en-US" dirty="0"/>
              <a:t>&gt;5&amp;&amp;</a:t>
            </a:r>
            <a:r>
              <a:rPr lang="en-US" dirty="0" err="1"/>
              <a:t>lege_e</a:t>
            </a:r>
            <a:r>
              <a:rPr lang="en-US" dirty="0"/>
              <a:t>&lt;400","same");</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40</a:t>
            </a:fld>
            <a:endParaRPr lang="zh-CN" altLang="en-US"/>
          </a:p>
        </p:txBody>
      </p:sp>
    </p:spTree>
    <p:extLst>
      <p:ext uri="{BB962C8B-B14F-4D97-AF65-F5344CB8AC3E}">
        <p14:creationId xmlns:p14="http://schemas.microsoft.com/office/powerpoint/2010/main" val="628140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*_file1 = </a:t>
            </a:r>
            <a:r>
              <a:rPr lang="en-US" dirty="0" err="1"/>
              <a:t>TFile</a:t>
            </a:r>
            <a:r>
              <a:rPr lang="en-US" dirty="0"/>
              <a:t>::Open("F:/e21010/pxct/run0079_LEGe_MSD_241Am_inChamber_window1.5us_CFDdelay_adjusted_1560min_cal.root");</a:t>
            </a:r>
          </a:p>
          <a:p>
            <a:endParaRPr lang="en-US" dirty="0"/>
          </a:p>
          <a:p>
            <a:r>
              <a:rPr lang="en-US" altLang="zh-CN" dirty="0"/>
              <a:t>ΔE-E-X coincidences only occur a few times per second.</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41</a:t>
            </a:fld>
            <a:endParaRPr lang="zh-CN" altLang="en-US"/>
          </a:p>
        </p:txBody>
      </p:sp>
    </p:spTree>
    <p:extLst>
      <p:ext uri="{BB962C8B-B14F-4D97-AF65-F5344CB8AC3E}">
        <p14:creationId xmlns:p14="http://schemas.microsoft.com/office/powerpoint/2010/main" val="2048411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TFile</a:t>
            </a:r>
            <a:r>
              <a:rPr lang="en-US" dirty="0"/>
              <a:t> *_file0 = </a:t>
            </a:r>
            <a:r>
              <a:rPr lang="en-US" dirty="0" err="1"/>
              <a:t>TFile</a:t>
            </a:r>
            <a:r>
              <a:rPr lang="en-US" dirty="0"/>
              <a:t>::Open("F:/e21010/pxct/run0079_80_LEGe_MSD_241Am_inChamber_window1.5us_CFDdelay_adjusted_3840min_cal.root");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1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(-800,300);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(kViolet+3);</a:t>
            </a:r>
          </a:p>
          <a:p>
            <a:r>
              <a:rPr lang="en-US" dirty="0"/>
              <a:t>tree-&gt;Draw("msd26_t-lege_t&gt;&gt;</a:t>
            </a:r>
            <a:r>
              <a:rPr lang="en-US" dirty="0" err="1"/>
              <a:t>htimestamps</a:t>
            </a:r>
            <a:r>
              <a:rPr lang="en-US" dirty="0"/>
              <a:t>","</a:t>
            </a:r>
            <a:r>
              <a:rPr lang="en-US" dirty="0" err="1"/>
              <a:t>lege_e</a:t>
            </a:r>
            <a:r>
              <a:rPr lang="en-US" dirty="0"/>
              <a:t>&gt;5&amp;&amp;</a:t>
            </a:r>
            <a:r>
              <a:rPr lang="en-US" dirty="0" err="1"/>
              <a:t>lege_e</a:t>
            </a:r>
            <a:r>
              <a:rPr lang="en-US" dirty="0"/>
              <a:t>&lt;400&amp;&amp;msd26_e&gt;100&amp;&amp;msd26_e&lt;6000");</a:t>
            </a:r>
          </a:p>
          <a:p>
            <a:r>
              <a:rPr lang="en-US" dirty="0"/>
              <a:t>tree-&gt;</a:t>
            </a:r>
            <a:r>
              <a:rPr lang="en-US" dirty="0" err="1"/>
              <a:t>SetLineColor</a:t>
            </a:r>
            <a:r>
              <a:rPr lang="en-US" dirty="0"/>
              <a:t>(kGreen+4);</a:t>
            </a:r>
          </a:p>
          <a:p>
            <a:r>
              <a:rPr lang="en-US" dirty="0"/>
              <a:t>tree-&gt;</a:t>
            </a:r>
            <a:r>
              <a:rPr lang="en-US" dirty="0" err="1"/>
              <a:t>SetLineWidth</a:t>
            </a:r>
            <a:r>
              <a:rPr lang="en-US" dirty="0"/>
              <a:t>(2);</a:t>
            </a:r>
          </a:p>
          <a:p>
            <a:r>
              <a:rPr lang="en-US" dirty="0"/>
              <a:t>tree-&gt;Draw("msd12_t-lege_t","lege_e&gt;5&amp;&amp;</a:t>
            </a:r>
            <a:r>
              <a:rPr lang="en-US" dirty="0" err="1"/>
              <a:t>lege_e</a:t>
            </a:r>
            <a:r>
              <a:rPr lang="en-US" dirty="0"/>
              <a:t>&lt;400&amp;&amp;msd12_e&gt;100&amp;&amp;msd12_e&lt;6000","same");</a:t>
            </a:r>
          </a:p>
          <a:p>
            <a:endParaRPr lang="en-US" dirty="0"/>
          </a:p>
          <a:p>
            <a:r>
              <a:rPr lang="en-US" dirty="0"/>
              <a:t>tree-&gt;</a:t>
            </a:r>
            <a:r>
              <a:rPr lang="en-US" dirty="0" err="1"/>
              <a:t>SetLineColor</a:t>
            </a:r>
            <a:r>
              <a:rPr lang="en-US" dirty="0"/>
              <a:t>(kGreen+3);</a:t>
            </a:r>
          </a:p>
          <a:p>
            <a:r>
              <a:rPr lang="en-US" dirty="0"/>
              <a:t>tree-&gt;Draw("msd12_t-lege_t","lege_e&gt;58.5&amp;&amp;</a:t>
            </a:r>
            <a:r>
              <a:rPr lang="en-US" dirty="0" err="1"/>
              <a:t>lege_e</a:t>
            </a:r>
            <a:r>
              <a:rPr lang="en-US" dirty="0"/>
              <a:t>&lt;60.5&amp;&amp;msd12_e&gt;1700&amp;&amp;msd12_e&lt;2200","same");</a:t>
            </a:r>
          </a:p>
          <a:p>
            <a:endParaRPr lang="en-US" dirty="0"/>
          </a:p>
          <a:p>
            <a:r>
              <a:rPr lang="en-US" dirty="0"/>
              <a:t>tree-&gt;</a:t>
            </a:r>
            <a:r>
              <a:rPr lang="en-US" dirty="0" err="1"/>
              <a:t>SetLineColor</a:t>
            </a:r>
            <a:r>
              <a:rPr lang="en-US" dirty="0"/>
              <a:t>(kViolet+2);</a:t>
            </a:r>
          </a:p>
          <a:p>
            <a:r>
              <a:rPr lang="en-US" dirty="0"/>
              <a:t>tree-&gt;Draw("msd26_t-lege_t","lege_e&gt;58.5&amp;&amp;</a:t>
            </a:r>
            <a:r>
              <a:rPr lang="en-US" dirty="0" err="1"/>
              <a:t>lege_e</a:t>
            </a:r>
            <a:r>
              <a:rPr lang="en-US" dirty="0"/>
              <a:t>&lt;60.5&amp;&amp;msd26_e&gt;3300&amp;&amp;msd26_e&lt;3800","same");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(kGreen+1);</a:t>
            </a:r>
          </a:p>
          <a:p>
            <a:r>
              <a:rPr lang="en-US" dirty="0"/>
              <a:t>tree-&gt;Draw("msd12_t-lege_t", "</a:t>
            </a:r>
            <a:r>
              <a:rPr lang="en-US" dirty="0" err="1"/>
              <a:t>lege_e</a:t>
            </a:r>
            <a:r>
              <a:rPr lang="en-US" dirty="0"/>
              <a:t>&gt;58.5&amp;&amp;</a:t>
            </a:r>
            <a:r>
              <a:rPr lang="en-US" dirty="0" err="1"/>
              <a:t>lege_e</a:t>
            </a:r>
            <a:r>
              <a:rPr lang="en-US" dirty="0"/>
              <a:t>&lt;60.5&amp;&amp;msd12_e&gt;1700&amp;&amp;msd12_e&lt;2200&amp;&amp;msd26_e&gt;3300&amp;&amp;msd26_e&lt;3800&amp;&amp;msd12_e+msd26_e&gt;5370&amp;&amp;msd12_e+msd26_e&lt;5560","same");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a:t>
            </a:r>
            <a:r>
              <a:rPr lang="en-US" dirty="0" err="1"/>
              <a:t>kViolet</a:t>
            </a:r>
            <a:r>
              <a:rPr lang="en-US" dirty="0"/>
              <a:t>);</a:t>
            </a:r>
          </a:p>
          <a:p>
            <a:r>
              <a:rPr lang="en-US" dirty="0"/>
              <a:t>tree-&gt;Draw("msd26_t-lege_t", "</a:t>
            </a:r>
            <a:r>
              <a:rPr lang="en-US" dirty="0" err="1"/>
              <a:t>lege_e</a:t>
            </a:r>
            <a:r>
              <a:rPr lang="en-US" dirty="0"/>
              <a:t>&gt;58.5&amp;&amp;</a:t>
            </a:r>
            <a:r>
              <a:rPr lang="en-US" dirty="0" err="1"/>
              <a:t>lege_e</a:t>
            </a:r>
            <a:r>
              <a:rPr lang="en-US" dirty="0"/>
              <a:t>&lt;60.5&amp;&amp;msd12_e&gt;1700&amp;&amp;msd12_e&lt;2200&amp;&amp;msd26_e&gt;3300&amp;&amp;msd26_e&lt;3800&amp;&amp;msd12_e+msd26_e&gt;5370&amp;&amp;msd12_e+msd26_e&lt;5560","same");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42</a:t>
            </a:fld>
            <a:endParaRPr lang="zh-CN" altLang="en-US"/>
          </a:p>
        </p:txBody>
      </p:sp>
    </p:spTree>
    <p:extLst>
      <p:ext uri="{BB962C8B-B14F-4D97-AF65-F5344CB8AC3E}">
        <p14:creationId xmlns:p14="http://schemas.microsoft.com/office/powerpoint/2010/main" val="469807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run0079_80_81_82_83_84_85_86_LEGe_MSD_241Am_inChamber_window1.5us_CFDdelay_adjusted_29708min_cal</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43</a:t>
            </a:fld>
            <a:endParaRPr lang="zh-CN" altLang="en-US"/>
          </a:p>
        </p:txBody>
      </p:sp>
    </p:spTree>
    <p:extLst>
      <p:ext uri="{BB962C8B-B14F-4D97-AF65-F5344CB8AC3E}">
        <p14:creationId xmlns:p14="http://schemas.microsoft.com/office/powerpoint/2010/main" val="92343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run0079_80_81_82_83_84_85_86_LEGe_MSD_241Am_inChamber_window1.5us_CFDdelay_adjusted_29708min_cal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(2);</a:t>
            </a:r>
          </a:p>
          <a:p>
            <a:r>
              <a:rPr lang="en-US" dirty="0"/>
              <a:t>tree-&gt;Draw("msd26_t-lege_t&gt;&gt;</a:t>
            </a:r>
            <a:r>
              <a:rPr lang="en-US" dirty="0" err="1"/>
              <a:t>htimestamps</a:t>
            </a:r>
            <a:r>
              <a:rPr lang="en-US" dirty="0"/>
              <a:t>","</a:t>
            </a:r>
            <a:r>
              <a:rPr lang="en-US" dirty="0" err="1"/>
              <a:t>lege_e</a:t>
            </a:r>
            <a:r>
              <a:rPr lang="en-US" dirty="0"/>
              <a:t>&gt;65&amp;&amp;msd26_e&gt;200");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a:t>
            </a:r>
            <a:r>
              <a:rPr lang="en-US" dirty="0" err="1"/>
              <a:t>SetLineColor</a:t>
            </a:r>
            <a:r>
              <a:rPr lang="en-US" dirty="0"/>
              <a:t>(4);</a:t>
            </a:r>
          </a:p>
          <a:p>
            <a:r>
              <a:rPr lang="en-US" dirty="0"/>
              <a:t>tree-&gt;Draw("msd12_t-lege_t","lege_e&gt;65&amp;&amp;msd12_e&gt;200","same");</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44</a:t>
            </a:fld>
            <a:endParaRPr lang="zh-CN" altLang="en-US"/>
          </a:p>
        </p:txBody>
      </p:sp>
    </p:spTree>
    <p:extLst>
      <p:ext uri="{BB962C8B-B14F-4D97-AF65-F5344CB8AC3E}">
        <p14:creationId xmlns:p14="http://schemas.microsoft.com/office/powerpoint/2010/main" val="4087284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peakfit_gausnerfcpol1_band_timing_pxct()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"htiming_lege_msd26");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MSD26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400;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80,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(kViolet+1);</a:t>
            </a:r>
          </a:p>
          <a:p>
            <a:r>
              <a:rPr lang="en-US" dirty="0"/>
              <a:t>			</a:t>
            </a:r>
            <a:r>
              <a:rPr lang="en-US" dirty="0" err="1"/>
              <a:t>histo</a:t>
            </a:r>
            <a:r>
              <a:rPr lang="en-US" dirty="0"/>
              <a:t>[</a:t>
            </a:r>
            <a:r>
              <a:rPr lang="en-US" dirty="0" err="1"/>
              <a:t>i</a:t>
            </a:r>
            <a:r>
              <a:rPr lang="en-US" dirty="0"/>
              <a:t>]-&gt;</a:t>
            </a:r>
            <a:r>
              <a:rPr lang="en-US" dirty="0" err="1"/>
              <a:t>SetMarkerColor</a:t>
            </a:r>
            <a:r>
              <a:rPr lang="en-US" dirty="0"/>
              <a:t>(kViolet+1);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a:t>
            </a:r>
            <a:r>
              <a:rPr lang="en-US" altLang="zh-CN" dirty="0"/>
              <a:t>difference</a:t>
            </a:r>
            <a:r>
              <a:rPr lang="en-US" dirty="0"/>
              <a:t> (</a:t>
            </a:r>
            <a:r>
              <a:rPr lang="en-US" altLang="zh-CN" dirty="0"/>
              <a:t>ns</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(kViolet+1);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(kViolet+1);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46</a:t>
            </a:fld>
            <a:endParaRPr lang="zh-CN" altLang="en-US"/>
          </a:p>
        </p:txBody>
      </p:sp>
    </p:spTree>
    <p:extLst>
      <p:ext uri="{BB962C8B-B14F-4D97-AF65-F5344CB8AC3E}">
        <p14:creationId xmlns:p14="http://schemas.microsoft.com/office/powerpoint/2010/main" val="488875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peakfit_gausnerfcpol1_band_timing_pxct()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"htiming_lege_msd12");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MSD12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400;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80,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(kGreen+1);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(kGreen+1);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(kGreen+1);</a:t>
            </a:r>
          </a:p>
          <a:p>
            <a:r>
              <a:rPr lang="en-US" dirty="0"/>
              <a:t>			</a:t>
            </a:r>
            <a:r>
              <a:rPr lang="en-US" dirty="0" err="1"/>
              <a:t>histo</a:t>
            </a:r>
            <a:r>
              <a:rPr lang="en-US" dirty="0"/>
              <a:t>[</a:t>
            </a:r>
            <a:r>
              <a:rPr lang="en-US" dirty="0" err="1"/>
              <a:t>i</a:t>
            </a:r>
            <a:r>
              <a:rPr lang="en-US" dirty="0"/>
              <a:t>]-&gt;</a:t>
            </a:r>
            <a:r>
              <a:rPr lang="en-US" dirty="0" err="1"/>
              <a:t>SetMarkerColor</a:t>
            </a:r>
            <a:r>
              <a:rPr lang="en-US" dirty="0"/>
              <a:t>(kGreen+1);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a:t>
            </a:r>
            <a:r>
              <a:rPr lang="en-US" altLang="zh-CN" dirty="0"/>
              <a:t>difference</a:t>
            </a:r>
            <a:r>
              <a:rPr lang="en-US" dirty="0"/>
              <a:t> (</a:t>
            </a:r>
            <a:r>
              <a:rPr lang="en-US" altLang="zh-CN" dirty="0"/>
              <a:t>ns</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(kGreen+1);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(kGreen+1);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47</a:t>
            </a:fld>
            <a:endParaRPr lang="zh-CN" altLang="en-US"/>
          </a:p>
        </p:txBody>
      </p:sp>
    </p:spTree>
    <p:extLst>
      <p:ext uri="{BB962C8B-B14F-4D97-AF65-F5344CB8AC3E}">
        <p14:creationId xmlns:p14="http://schemas.microsoft.com/office/powerpoint/2010/main" val="2042480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peakfit_gausnerfcpol1_band_timing_pxct()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"htiming_lege_msd26");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MSD26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50;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100,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(kViolet+1);</a:t>
            </a:r>
          </a:p>
          <a:p>
            <a:r>
              <a:rPr lang="en-US" dirty="0"/>
              <a:t>			</a:t>
            </a:r>
            <a:r>
              <a:rPr lang="en-US" dirty="0" err="1"/>
              <a:t>histo</a:t>
            </a:r>
            <a:r>
              <a:rPr lang="en-US" dirty="0"/>
              <a:t>[</a:t>
            </a:r>
            <a:r>
              <a:rPr lang="en-US" dirty="0" err="1"/>
              <a:t>i</a:t>
            </a:r>
            <a:r>
              <a:rPr lang="en-US" dirty="0"/>
              <a:t>]-&gt;</a:t>
            </a:r>
            <a:r>
              <a:rPr lang="en-US" dirty="0" err="1"/>
              <a:t>SetMarkerColor</a:t>
            </a:r>
            <a:r>
              <a:rPr lang="en-US" dirty="0"/>
              <a:t>(kViolet+1);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a:t>
            </a:r>
            <a:r>
              <a:rPr lang="en-US" altLang="zh-CN" dirty="0"/>
              <a:t>difference</a:t>
            </a:r>
            <a:r>
              <a:rPr lang="en-US" dirty="0"/>
              <a:t> (</a:t>
            </a:r>
            <a:r>
              <a:rPr lang="en-US" altLang="zh-CN" dirty="0"/>
              <a:t>ns</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(kViolet+1);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(kViolet+1);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48</a:t>
            </a:fld>
            <a:endParaRPr lang="zh-CN" altLang="en-US"/>
          </a:p>
        </p:txBody>
      </p:sp>
    </p:spTree>
    <p:extLst>
      <p:ext uri="{BB962C8B-B14F-4D97-AF65-F5344CB8AC3E}">
        <p14:creationId xmlns:p14="http://schemas.microsoft.com/office/powerpoint/2010/main" val="3287291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a:t>
            </a:r>
            <a:r>
              <a:rPr lang="en-US" dirty="0" err="1"/>
              <a:t>peakfit_expdecay_band_timing_pxct</a:t>
            </a:r>
            <a:r>
              <a:rPr lang="en-US" dirty="0"/>
              <a: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"htiming_lege_msd26");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MSD26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-80;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endParaRPr lang="en-US" dirty="0"/>
          </a:p>
          <a:p>
            <a:r>
              <a:rPr lang="en-US" dirty="0"/>
              <a:t>			</a:t>
            </a:r>
            <a:r>
              <a:rPr lang="en-US" dirty="0" err="1"/>
              <a:t>fEMG</a:t>
            </a:r>
            <a:r>
              <a:rPr lang="en-US" dirty="0"/>
              <a:t>[ii] = new TF1("</a:t>
            </a:r>
            <a:r>
              <a:rPr lang="en-US" dirty="0" err="1"/>
              <a:t>fEMG</a:t>
            </a:r>
            <a:r>
              <a:rPr lang="en-US" dirty="0"/>
              <a:t>", "[0]*0.693147/[1]*exp(x/(-[1]/0.693147))+[2]", </a:t>
            </a:r>
            <a:r>
              <a:rPr lang="en-US" dirty="0" err="1"/>
              <a:t>histomin</a:t>
            </a:r>
            <a:r>
              <a:rPr lang="en-US" dirty="0"/>
              <a:t>, </a:t>
            </a:r>
            <a:r>
              <a:rPr lang="en-US" dirty="0" err="1"/>
              <a:t>histomax</a:t>
            </a:r>
            <a:r>
              <a:rPr lang="en-US" dirty="0"/>
              <a:t>); // exponential decay</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(10000,70,1);//initial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100,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Total_decays</a:t>
            </a:r>
            <a:r>
              <a:rPr lang="en-US" dirty="0"/>
              <a:t>", "</a:t>
            </a:r>
            <a:r>
              <a:rPr lang="en-US" dirty="0" err="1"/>
              <a:t>Half_life</a:t>
            </a:r>
            <a:r>
              <a:rPr lang="en-US" dirty="0"/>
              <a:t>", "Background");</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(kViolet+1);</a:t>
            </a:r>
          </a:p>
          <a:p>
            <a:r>
              <a:rPr lang="en-US" dirty="0"/>
              <a:t>			</a:t>
            </a:r>
            <a:r>
              <a:rPr lang="en-US" dirty="0" err="1"/>
              <a:t>histo</a:t>
            </a:r>
            <a:r>
              <a:rPr lang="en-US" dirty="0"/>
              <a:t>[</a:t>
            </a:r>
            <a:r>
              <a:rPr lang="en-US" dirty="0" err="1"/>
              <a:t>i</a:t>
            </a:r>
            <a:r>
              <a:rPr lang="en-US" dirty="0"/>
              <a:t>]-&gt;</a:t>
            </a:r>
            <a:r>
              <a:rPr lang="en-US" dirty="0" err="1"/>
              <a:t>SetMarkerColor</a:t>
            </a:r>
            <a:r>
              <a:rPr lang="en-US" dirty="0"/>
              <a:t>(kViolet+1);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r>
              <a:rPr lang="en-US" dirty="0"/>
              <a:t>// </a:t>
            </a:r>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r>
              <a:rPr lang="en-US" dirty="0"/>
              <a:t>// </a:t>
            </a:r>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"Total </a:t>
            </a:r>
            <a:r>
              <a:rPr lang="en-US" dirty="0" err="1"/>
              <a:t>decays%d</a:t>
            </a:r>
            <a:r>
              <a:rPr lang="en-US" dirty="0"/>
              <a:t>=%.4f%s%.4f", ii, par[ii][0], "+/-", </a:t>
            </a:r>
            <a:r>
              <a:rPr lang="en-US" dirty="0" err="1"/>
              <a:t>par_err</a:t>
            </a:r>
            <a:r>
              <a:rPr lang="en-US" dirty="0"/>
              <a:t>[ii][0]);//par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Half-life%d</a:t>
            </a:r>
            <a:r>
              <a:rPr lang="en-US" dirty="0"/>
              <a:t>=%.6f%s%.6f",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Background%d</a:t>
            </a:r>
            <a:r>
              <a:rPr lang="en-US" dirty="0"/>
              <a:t>=%.6f%s%.6f", ii, par[ii][2], "+/-", </a:t>
            </a:r>
            <a:r>
              <a:rPr lang="en-US" dirty="0" err="1"/>
              <a:t>par_err</a:t>
            </a:r>
            <a:r>
              <a:rPr lang="en-US" dirty="0"/>
              <a:t>[ii][2]);</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difference (ns)");</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(kViolet+1);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(kViolet+1);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49</a:t>
            </a:fld>
            <a:endParaRPr lang="zh-CN" altLang="en-US"/>
          </a:p>
        </p:txBody>
      </p:sp>
    </p:spTree>
    <p:extLst>
      <p:ext uri="{BB962C8B-B14F-4D97-AF65-F5344CB8AC3E}">
        <p14:creationId xmlns:p14="http://schemas.microsoft.com/office/powerpoint/2010/main" val="2637168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a:t>
            </a:r>
            <a:r>
              <a:rPr lang="en-US" dirty="0" err="1"/>
              <a:t>peakfit_expdecay_band_timing_pxct</a:t>
            </a:r>
            <a:r>
              <a:rPr lang="en-US" dirty="0"/>
              <a: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"htiming_lege_msd26");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MSD26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-80;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endParaRPr lang="en-US" dirty="0"/>
          </a:p>
          <a:p>
            <a:r>
              <a:rPr lang="en-US" dirty="0"/>
              <a:t>			</a:t>
            </a:r>
            <a:r>
              <a:rPr lang="en-US" dirty="0" err="1"/>
              <a:t>fEMG</a:t>
            </a:r>
            <a:r>
              <a:rPr lang="en-US" dirty="0"/>
              <a:t>[ii] = new TF1("</a:t>
            </a:r>
            <a:r>
              <a:rPr lang="en-US" dirty="0" err="1"/>
              <a:t>fEMG</a:t>
            </a:r>
            <a:r>
              <a:rPr lang="en-US" dirty="0"/>
              <a:t>", "[0]*0.693147/[1]*exp(x/(-[1]/0.693147))+[2]", </a:t>
            </a:r>
            <a:r>
              <a:rPr lang="en-US" dirty="0" err="1"/>
              <a:t>histomin</a:t>
            </a:r>
            <a:r>
              <a:rPr lang="en-US" dirty="0"/>
              <a:t>, </a:t>
            </a:r>
            <a:r>
              <a:rPr lang="en-US" dirty="0" err="1"/>
              <a:t>histomax</a:t>
            </a:r>
            <a:r>
              <a:rPr lang="en-US" dirty="0"/>
              <a:t>); // exponential decay</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(10000,70,1);//initial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100,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Total_decays</a:t>
            </a:r>
            <a:r>
              <a:rPr lang="en-US" dirty="0"/>
              <a:t>", "</a:t>
            </a:r>
            <a:r>
              <a:rPr lang="en-US" dirty="0" err="1"/>
              <a:t>Half_life</a:t>
            </a:r>
            <a:r>
              <a:rPr lang="en-US" dirty="0"/>
              <a:t>", "Background");</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(kViolet+1);</a:t>
            </a:r>
          </a:p>
          <a:p>
            <a:r>
              <a:rPr lang="en-US" dirty="0"/>
              <a:t>			</a:t>
            </a:r>
            <a:r>
              <a:rPr lang="en-US" dirty="0" err="1"/>
              <a:t>histo</a:t>
            </a:r>
            <a:r>
              <a:rPr lang="en-US" dirty="0"/>
              <a:t>[</a:t>
            </a:r>
            <a:r>
              <a:rPr lang="en-US" dirty="0" err="1"/>
              <a:t>i</a:t>
            </a:r>
            <a:r>
              <a:rPr lang="en-US" dirty="0"/>
              <a:t>]-&gt;</a:t>
            </a:r>
            <a:r>
              <a:rPr lang="en-US" dirty="0" err="1"/>
              <a:t>SetMarkerColor</a:t>
            </a:r>
            <a:r>
              <a:rPr lang="en-US" dirty="0"/>
              <a:t>(kViolet+1);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r>
              <a:rPr lang="en-US" dirty="0"/>
              <a:t>// </a:t>
            </a:r>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r>
              <a:rPr lang="en-US" dirty="0"/>
              <a:t>// </a:t>
            </a:r>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"Total </a:t>
            </a:r>
            <a:r>
              <a:rPr lang="en-US" dirty="0" err="1"/>
              <a:t>decays%d</a:t>
            </a:r>
            <a:r>
              <a:rPr lang="en-US" dirty="0"/>
              <a:t>=%.4f%s%.4f", ii, par[ii][0], "+/-", </a:t>
            </a:r>
            <a:r>
              <a:rPr lang="en-US" dirty="0" err="1"/>
              <a:t>par_err</a:t>
            </a:r>
            <a:r>
              <a:rPr lang="en-US" dirty="0"/>
              <a:t>[ii][0]);//par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Half-life%d</a:t>
            </a:r>
            <a:r>
              <a:rPr lang="en-US" dirty="0"/>
              <a:t>=%.6f%s%.6f",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Background%d</a:t>
            </a:r>
            <a:r>
              <a:rPr lang="en-US" dirty="0"/>
              <a:t>=%.6f%s%.6f", ii, par[ii][2], "+/-", </a:t>
            </a:r>
            <a:r>
              <a:rPr lang="en-US" dirty="0" err="1"/>
              <a:t>par_err</a:t>
            </a:r>
            <a:r>
              <a:rPr lang="en-US" dirty="0"/>
              <a:t>[ii][2]);</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difference (ns)");</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(kViolet+1);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(kViolet+1);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50</a:t>
            </a:fld>
            <a:endParaRPr lang="zh-CN" altLang="en-US"/>
          </a:p>
        </p:txBody>
      </p:sp>
    </p:spTree>
    <p:extLst>
      <p:ext uri="{BB962C8B-B14F-4D97-AF65-F5344CB8AC3E}">
        <p14:creationId xmlns:p14="http://schemas.microsoft.com/office/powerpoint/2010/main" val="126243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a:t>
            </a:fld>
            <a:endParaRPr lang="zh-CN" altLang="en-US"/>
          </a:p>
        </p:txBody>
      </p:sp>
    </p:spTree>
    <p:extLst>
      <p:ext uri="{BB962C8B-B14F-4D97-AF65-F5344CB8AC3E}">
        <p14:creationId xmlns:p14="http://schemas.microsoft.com/office/powerpoint/2010/main" val="2013858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a:t>
            </a:r>
            <a:r>
              <a:rPr lang="en-US" dirty="0" err="1"/>
              <a:t>peakfit_expdecay_band_timing_pxct</a:t>
            </a:r>
            <a:r>
              <a:rPr lang="en-US" dirty="0"/>
              <a: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"htiming_lege_msd26");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MSD26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-180;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endParaRPr lang="en-US" dirty="0"/>
          </a:p>
          <a:p>
            <a:r>
              <a:rPr lang="en-US" dirty="0"/>
              <a:t>			</a:t>
            </a:r>
            <a:r>
              <a:rPr lang="en-US" dirty="0" err="1"/>
              <a:t>fEMG</a:t>
            </a:r>
            <a:r>
              <a:rPr lang="en-US" dirty="0"/>
              <a:t>[ii] = new TF1("</a:t>
            </a:r>
            <a:r>
              <a:rPr lang="en-US" dirty="0" err="1"/>
              <a:t>fEMG</a:t>
            </a:r>
            <a:r>
              <a:rPr lang="en-US" dirty="0"/>
              <a:t>", "[0]*0.693147/[1]*exp(x/(-[1]/0.693147))+[2]", </a:t>
            </a:r>
            <a:r>
              <a:rPr lang="en-US" dirty="0" err="1"/>
              <a:t>histomin</a:t>
            </a:r>
            <a:r>
              <a:rPr lang="en-US" dirty="0"/>
              <a:t>, </a:t>
            </a:r>
            <a:r>
              <a:rPr lang="en-US" dirty="0" err="1"/>
              <a:t>histomax</a:t>
            </a:r>
            <a:r>
              <a:rPr lang="en-US" dirty="0"/>
              <a:t>); // exponential decay</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(10000, 70, 1);//initial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100,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Total_decays</a:t>
            </a:r>
            <a:r>
              <a:rPr lang="en-US" dirty="0"/>
              <a:t>", "</a:t>
            </a:r>
            <a:r>
              <a:rPr lang="en-US" dirty="0" err="1"/>
              <a:t>Half_life</a:t>
            </a:r>
            <a:r>
              <a:rPr lang="en-US" dirty="0"/>
              <a:t>", "Background");</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kViolet</a:t>
            </a:r>
            <a:r>
              <a:rPr lang="en-US" dirty="0"/>
              <a:t> + 1);</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kViolet</a:t>
            </a:r>
            <a:r>
              <a:rPr lang="en-US" dirty="0"/>
              <a:t> + 1);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r>
              <a:rPr lang="en-US" dirty="0"/>
              <a:t>// </a:t>
            </a:r>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r>
              <a:rPr lang="en-US" dirty="0"/>
              <a:t>// </a:t>
            </a:r>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"Total </a:t>
            </a:r>
            <a:r>
              <a:rPr lang="en-US" dirty="0" err="1"/>
              <a:t>decays%d</a:t>
            </a:r>
            <a:r>
              <a:rPr lang="en-US" dirty="0"/>
              <a:t>=%.4f%s%.4f", ii, par[ii][0], "+/-", </a:t>
            </a:r>
            <a:r>
              <a:rPr lang="en-US" dirty="0" err="1"/>
              <a:t>par_err</a:t>
            </a:r>
            <a:r>
              <a:rPr lang="en-US" dirty="0"/>
              <a:t>[ii][0]);//par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Half-life%d</a:t>
            </a:r>
            <a:r>
              <a:rPr lang="en-US" dirty="0"/>
              <a:t>=%.6f%s%.6f",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Background%d</a:t>
            </a:r>
            <a:r>
              <a:rPr lang="en-US" dirty="0"/>
              <a:t>=%.6f%s%.6f", ii, par[ii][2], "+/-", </a:t>
            </a:r>
            <a:r>
              <a:rPr lang="en-US" dirty="0" err="1"/>
              <a:t>par_err</a:t>
            </a:r>
            <a:r>
              <a:rPr lang="en-US" dirty="0"/>
              <a:t>[ii][2]);</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difference (ns)");</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kViolet</a:t>
            </a:r>
            <a:r>
              <a:rPr lang="en-US" dirty="0"/>
              <a:t> + 1);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kViolet</a:t>
            </a:r>
            <a:r>
              <a:rPr lang="en-US" dirty="0"/>
              <a:t> + 1);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51</a:t>
            </a:fld>
            <a:endParaRPr lang="zh-CN" altLang="en-US"/>
          </a:p>
        </p:txBody>
      </p:sp>
    </p:spTree>
    <p:extLst>
      <p:ext uri="{BB962C8B-B14F-4D97-AF65-F5344CB8AC3E}">
        <p14:creationId xmlns:p14="http://schemas.microsoft.com/office/powerpoint/2010/main" val="4238670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a:t>
            </a:r>
            <a:r>
              <a:rPr lang="en-US" dirty="0" err="1"/>
              <a:t>peakfit_expdecay_band_timing_pxct</a:t>
            </a:r>
            <a:r>
              <a:rPr lang="en-US" dirty="0"/>
              <a: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"htiming_lege_msd26");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MSD26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-180; </a:t>
            </a:r>
            <a:r>
              <a:rPr lang="en-US" dirty="0" err="1"/>
              <a:t>gaphigh</a:t>
            </a:r>
            <a:r>
              <a:rPr lang="en-US" dirty="0"/>
              <a:t> = 700;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endParaRPr lang="en-US" dirty="0"/>
          </a:p>
          <a:p>
            <a:r>
              <a:rPr lang="en-US" dirty="0"/>
              <a:t>			</a:t>
            </a:r>
            <a:r>
              <a:rPr lang="en-US" dirty="0" err="1"/>
              <a:t>fEMG</a:t>
            </a:r>
            <a:r>
              <a:rPr lang="en-US" dirty="0"/>
              <a:t>[ii] = new TF1("</a:t>
            </a:r>
            <a:r>
              <a:rPr lang="en-US" dirty="0" err="1"/>
              <a:t>fEMG</a:t>
            </a:r>
            <a:r>
              <a:rPr lang="en-US" dirty="0"/>
              <a:t>", "[0]*0.693147/[1]*exp(x/(-[1]/0.693147))+[2]", </a:t>
            </a:r>
            <a:r>
              <a:rPr lang="en-US" dirty="0" err="1"/>
              <a:t>histomin</a:t>
            </a:r>
            <a:r>
              <a:rPr lang="en-US" dirty="0"/>
              <a:t>, </a:t>
            </a:r>
            <a:r>
              <a:rPr lang="en-US" dirty="0" err="1"/>
              <a:t>histomax</a:t>
            </a:r>
            <a:r>
              <a:rPr lang="en-US" dirty="0"/>
              <a:t>); // exponential decay</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(10000, 70, 1);//initial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100,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Total_decays</a:t>
            </a:r>
            <a:r>
              <a:rPr lang="en-US" dirty="0"/>
              <a:t>", "</a:t>
            </a:r>
            <a:r>
              <a:rPr lang="en-US" dirty="0" err="1"/>
              <a:t>Half_life</a:t>
            </a:r>
            <a:r>
              <a:rPr lang="en-US" dirty="0"/>
              <a:t>", "Background");</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kViolet</a:t>
            </a:r>
            <a:r>
              <a:rPr lang="en-US" dirty="0"/>
              <a:t> + 1);</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kViolet</a:t>
            </a:r>
            <a:r>
              <a:rPr lang="en-US" dirty="0"/>
              <a:t> + 1);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r>
              <a:rPr lang="en-US" dirty="0"/>
              <a:t>// </a:t>
            </a:r>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r>
              <a:rPr lang="en-US" dirty="0"/>
              <a:t>// </a:t>
            </a:r>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"Total </a:t>
            </a:r>
            <a:r>
              <a:rPr lang="en-US" dirty="0" err="1"/>
              <a:t>decays%d</a:t>
            </a:r>
            <a:r>
              <a:rPr lang="en-US" dirty="0"/>
              <a:t>=%.4f%s%.4f", ii, par[ii][0], "+/-", </a:t>
            </a:r>
            <a:r>
              <a:rPr lang="en-US" dirty="0" err="1"/>
              <a:t>par_err</a:t>
            </a:r>
            <a:r>
              <a:rPr lang="en-US" dirty="0"/>
              <a:t>[ii][0]);//par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Half-life%d</a:t>
            </a:r>
            <a:r>
              <a:rPr lang="en-US" dirty="0"/>
              <a:t>=%.6f%s%.6f",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Background%d</a:t>
            </a:r>
            <a:r>
              <a:rPr lang="en-US" dirty="0"/>
              <a:t>=%.6f%s%.6f", ii, par[ii][2], "+/-", </a:t>
            </a:r>
            <a:r>
              <a:rPr lang="en-US" dirty="0" err="1"/>
              <a:t>par_err</a:t>
            </a:r>
            <a:r>
              <a:rPr lang="en-US" dirty="0"/>
              <a:t>[ii][2]);</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difference (ns)");</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kViolet</a:t>
            </a:r>
            <a:r>
              <a:rPr lang="en-US" dirty="0"/>
              <a:t> + 1);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kViolet</a:t>
            </a:r>
            <a:r>
              <a:rPr lang="en-US" dirty="0"/>
              <a:t> + 1);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52</a:t>
            </a:fld>
            <a:endParaRPr lang="zh-CN" altLang="en-US"/>
          </a:p>
        </p:txBody>
      </p:sp>
    </p:spTree>
    <p:extLst>
      <p:ext uri="{BB962C8B-B14F-4D97-AF65-F5344CB8AC3E}">
        <p14:creationId xmlns:p14="http://schemas.microsoft.com/office/powerpoint/2010/main" val="4074881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a:t>
            </a:r>
            <a:r>
              <a:rPr lang="en-US" dirty="0" err="1"/>
              <a:t>peakfit_expdecay_band_timing_pxct</a:t>
            </a:r>
            <a:r>
              <a:rPr lang="en-US" dirty="0"/>
              <a: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"htiming_lege_msd12");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MSD12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-90;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endParaRPr lang="en-US" dirty="0"/>
          </a:p>
          <a:p>
            <a:r>
              <a:rPr lang="en-US" dirty="0"/>
              <a:t>			</a:t>
            </a:r>
            <a:r>
              <a:rPr lang="en-US" dirty="0" err="1"/>
              <a:t>fEMG</a:t>
            </a:r>
            <a:r>
              <a:rPr lang="en-US" dirty="0"/>
              <a:t>[ii] = new TF1("</a:t>
            </a:r>
            <a:r>
              <a:rPr lang="en-US" dirty="0" err="1"/>
              <a:t>fEMG</a:t>
            </a:r>
            <a:r>
              <a:rPr lang="en-US" dirty="0"/>
              <a:t>", "[0]*0.693147/[1]*exp(x/(-[1]/0.693147))+[2]", </a:t>
            </a:r>
            <a:r>
              <a:rPr lang="en-US" dirty="0" err="1"/>
              <a:t>histomin</a:t>
            </a:r>
            <a:r>
              <a:rPr lang="en-US" dirty="0"/>
              <a:t>, </a:t>
            </a:r>
            <a:r>
              <a:rPr lang="en-US" dirty="0" err="1"/>
              <a:t>histomax</a:t>
            </a:r>
            <a:r>
              <a:rPr lang="en-US" dirty="0"/>
              <a:t>); // exponential decay</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(10000,70,1);//initial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100,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Total_decays</a:t>
            </a:r>
            <a:r>
              <a:rPr lang="en-US" dirty="0"/>
              <a:t>", "</a:t>
            </a:r>
            <a:r>
              <a:rPr lang="en-US" dirty="0" err="1"/>
              <a:t>Half_life</a:t>
            </a:r>
            <a:r>
              <a:rPr lang="en-US" dirty="0"/>
              <a:t>", "Background");</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(kGreen+1);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(kGreen+1);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(kGreen+1);</a:t>
            </a:r>
          </a:p>
          <a:p>
            <a:r>
              <a:rPr lang="en-US" dirty="0"/>
              <a:t>			</a:t>
            </a:r>
            <a:r>
              <a:rPr lang="en-US" dirty="0" err="1"/>
              <a:t>histo</a:t>
            </a:r>
            <a:r>
              <a:rPr lang="en-US" dirty="0"/>
              <a:t>[</a:t>
            </a:r>
            <a:r>
              <a:rPr lang="en-US" dirty="0" err="1"/>
              <a:t>i</a:t>
            </a:r>
            <a:r>
              <a:rPr lang="en-US" dirty="0"/>
              <a:t>]-&gt;</a:t>
            </a:r>
            <a:r>
              <a:rPr lang="en-US" dirty="0" err="1"/>
              <a:t>SetMarkerColor</a:t>
            </a:r>
            <a:r>
              <a:rPr lang="en-US" dirty="0"/>
              <a:t>(kGreen+1);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r>
              <a:rPr lang="en-US" dirty="0"/>
              <a:t>// </a:t>
            </a:r>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r>
              <a:rPr lang="en-US" dirty="0"/>
              <a:t>// </a:t>
            </a:r>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"Total </a:t>
            </a:r>
            <a:r>
              <a:rPr lang="en-US" dirty="0" err="1"/>
              <a:t>decays%d</a:t>
            </a:r>
            <a:r>
              <a:rPr lang="en-US" dirty="0"/>
              <a:t>=%.4f%s%.4f", ii, par[ii][0], "+/-", </a:t>
            </a:r>
            <a:r>
              <a:rPr lang="en-US" dirty="0" err="1"/>
              <a:t>par_err</a:t>
            </a:r>
            <a:r>
              <a:rPr lang="en-US" dirty="0"/>
              <a:t>[ii][0]);//par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Half-life%d</a:t>
            </a:r>
            <a:r>
              <a:rPr lang="en-US" dirty="0"/>
              <a:t>=%.6f%s%.6f",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Background%d</a:t>
            </a:r>
            <a:r>
              <a:rPr lang="en-US" dirty="0"/>
              <a:t>=%.6f%s%.6f", ii, par[ii][2], "+/-", </a:t>
            </a:r>
            <a:r>
              <a:rPr lang="en-US" dirty="0" err="1"/>
              <a:t>par_err</a:t>
            </a:r>
            <a:r>
              <a:rPr lang="en-US" dirty="0"/>
              <a:t>[ii][2]);</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difference (ns)");</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(kGreen+1);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(kGreen+1);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53</a:t>
            </a:fld>
            <a:endParaRPr lang="zh-CN" altLang="en-US"/>
          </a:p>
        </p:txBody>
      </p:sp>
    </p:spTree>
    <p:extLst>
      <p:ext uri="{BB962C8B-B14F-4D97-AF65-F5344CB8AC3E}">
        <p14:creationId xmlns:p14="http://schemas.microsoft.com/office/powerpoint/2010/main" val="1703110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peakfit_gausnerfcpol1_band_timing_pxct()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"htiming_lege_msd26");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MSD26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50;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100,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(kViolet+1);</a:t>
            </a:r>
          </a:p>
          <a:p>
            <a:r>
              <a:rPr lang="en-US" dirty="0"/>
              <a:t>			</a:t>
            </a:r>
            <a:r>
              <a:rPr lang="en-US" dirty="0" err="1"/>
              <a:t>histo</a:t>
            </a:r>
            <a:r>
              <a:rPr lang="en-US" dirty="0"/>
              <a:t>[</a:t>
            </a:r>
            <a:r>
              <a:rPr lang="en-US" dirty="0" err="1"/>
              <a:t>i</a:t>
            </a:r>
            <a:r>
              <a:rPr lang="en-US" dirty="0"/>
              <a:t>]-&gt;</a:t>
            </a:r>
            <a:r>
              <a:rPr lang="en-US" dirty="0" err="1"/>
              <a:t>SetMarkerColor</a:t>
            </a:r>
            <a:r>
              <a:rPr lang="en-US" dirty="0"/>
              <a:t>(kViolet+1);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("Energy (keV)");</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(kViolet+1);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(kViolet+1);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54</a:t>
            </a:fld>
            <a:endParaRPr lang="zh-CN" altLang="en-US"/>
          </a:p>
        </p:txBody>
      </p:sp>
    </p:spTree>
    <p:extLst>
      <p:ext uri="{BB962C8B-B14F-4D97-AF65-F5344CB8AC3E}">
        <p14:creationId xmlns:p14="http://schemas.microsoft.com/office/powerpoint/2010/main" val="2066003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a:t>
            </a:r>
            <a:r>
              <a:rPr lang="en-US" dirty="0" err="1"/>
              <a:t>peakfit_expdecay_band_timing_pxct</a:t>
            </a:r>
            <a:r>
              <a:rPr lang="en-US" dirty="0"/>
              <a: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"htiming_lege_msd12");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MSD12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-180;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endParaRPr lang="en-US" dirty="0"/>
          </a:p>
          <a:p>
            <a:r>
              <a:rPr lang="en-US" dirty="0"/>
              <a:t>			</a:t>
            </a:r>
            <a:r>
              <a:rPr lang="en-US" dirty="0" err="1"/>
              <a:t>fEMG</a:t>
            </a:r>
            <a:r>
              <a:rPr lang="en-US" dirty="0"/>
              <a:t>[ii] = new TF1("</a:t>
            </a:r>
            <a:r>
              <a:rPr lang="en-US" dirty="0" err="1"/>
              <a:t>fEMG</a:t>
            </a:r>
            <a:r>
              <a:rPr lang="en-US" dirty="0"/>
              <a:t>", "[0]*0.693147/[1]*exp(x/(-[1]/0.693147))+[2]", </a:t>
            </a:r>
            <a:r>
              <a:rPr lang="en-US" dirty="0" err="1"/>
              <a:t>histomin</a:t>
            </a:r>
            <a:r>
              <a:rPr lang="en-US" dirty="0"/>
              <a:t>, </a:t>
            </a:r>
            <a:r>
              <a:rPr lang="en-US" dirty="0" err="1"/>
              <a:t>histomax</a:t>
            </a:r>
            <a:r>
              <a:rPr lang="en-US" dirty="0"/>
              <a:t>); // exponential decay</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(10000,70,1);//initial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100,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120);//Sigma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Total_decays</a:t>
            </a:r>
            <a:r>
              <a:rPr lang="en-US" dirty="0"/>
              <a:t>", "</a:t>
            </a:r>
            <a:r>
              <a:rPr lang="en-US" dirty="0" err="1"/>
              <a:t>Half_life</a:t>
            </a:r>
            <a:r>
              <a:rPr lang="en-US" dirty="0"/>
              <a:t>", "Background");</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(kGreen+1);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(kGreen+1);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(kGreen+1);</a:t>
            </a:r>
          </a:p>
          <a:p>
            <a:r>
              <a:rPr lang="en-US" dirty="0"/>
              <a:t>			</a:t>
            </a:r>
            <a:r>
              <a:rPr lang="en-US" dirty="0" err="1"/>
              <a:t>histo</a:t>
            </a:r>
            <a:r>
              <a:rPr lang="en-US" dirty="0"/>
              <a:t>[</a:t>
            </a:r>
            <a:r>
              <a:rPr lang="en-US" dirty="0" err="1"/>
              <a:t>i</a:t>
            </a:r>
            <a:r>
              <a:rPr lang="en-US" dirty="0"/>
              <a:t>]-&gt;</a:t>
            </a:r>
            <a:r>
              <a:rPr lang="en-US" dirty="0" err="1"/>
              <a:t>SetMarkerColor</a:t>
            </a:r>
            <a:r>
              <a:rPr lang="en-US" dirty="0"/>
              <a:t>(kGreen+1);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r>
              <a:rPr lang="en-US" dirty="0"/>
              <a:t>// </a:t>
            </a:r>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r>
              <a:rPr lang="en-US" dirty="0"/>
              <a:t>// </a:t>
            </a:r>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"Total </a:t>
            </a:r>
            <a:r>
              <a:rPr lang="en-US" dirty="0" err="1"/>
              <a:t>decays%d</a:t>
            </a:r>
            <a:r>
              <a:rPr lang="en-US" dirty="0"/>
              <a:t>=%.4f%s%.4f", ii, par[ii][0], "+/-", </a:t>
            </a:r>
            <a:r>
              <a:rPr lang="en-US" dirty="0" err="1"/>
              <a:t>par_err</a:t>
            </a:r>
            <a:r>
              <a:rPr lang="en-US" dirty="0"/>
              <a:t>[ii][0]);//par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Half-life%d</a:t>
            </a:r>
            <a:r>
              <a:rPr lang="en-US" dirty="0"/>
              <a:t>=%.6f%s%.6f",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Background%d</a:t>
            </a:r>
            <a:r>
              <a:rPr lang="en-US" dirty="0"/>
              <a:t>=%.6f%s%.6f", ii, par[ii][2], "+/-", </a:t>
            </a:r>
            <a:r>
              <a:rPr lang="en-US" dirty="0" err="1"/>
              <a:t>par_err</a:t>
            </a:r>
            <a:r>
              <a:rPr lang="en-US" dirty="0"/>
              <a:t>[ii][2]);</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difference (ns)");</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(kGreen+1);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(kGreen+1);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55</a:t>
            </a:fld>
            <a:endParaRPr lang="zh-CN" altLang="en-US"/>
          </a:p>
        </p:txBody>
      </p:sp>
    </p:spTree>
    <p:extLst>
      <p:ext uri="{BB962C8B-B14F-4D97-AF65-F5344CB8AC3E}">
        <p14:creationId xmlns:p14="http://schemas.microsoft.com/office/powerpoint/2010/main" val="79715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Lifetime measurement of the 237Np 59.54-keV level</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56</a:t>
            </a:fld>
            <a:endParaRPr lang="zh-CN" altLang="en-US"/>
          </a:p>
        </p:txBody>
      </p:sp>
    </p:spTree>
    <p:extLst>
      <p:ext uri="{BB962C8B-B14F-4D97-AF65-F5344CB8AC3E}">
        <p14:creationId xmlns:p14="http://schemas.microsoft.com/office/powerpoint/2010/main" val="1508850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60</a:t>
            </a:fld>
            <a:endParaRPr lang="zh-CN" altLang="en-US"/>
          </a:p>
        </p:txBody>
      </p:sp>
    </p:spTree>
    <p:extLst>
      <p:ext uri="{BB962C8B-B14F-4D97-AF65-F5344CB8AC3E}">
        <p14:creationId xmlns:p14="http://schemas.microsoft.com/office/powerpoint/2010/main" val="1422271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emcee</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67</a:t>
            </a:fld>
            <a:endParaRPr lang="zh-CN" altLang="en-US"/>
          </a:p>
        </p:txBody>
      </p:sp>
    </p:spTree>
    <p:extLst>
      <p:ext uri="{BB962C8B-B14F-4D97-AF65-F5344CB8AC3E}">
        <p14:creationId xmlns:p14="http://schemas.microsoft.com/office/powerpoint/2010/main" val="635984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Evaluation</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68</a:t>
            </a:fld>
            <a:endParaRPr lang="zh-CN" altLang="en-US"/>
          </a:p>
        </p:txBody>
      </p:sp>
    </p:spTree>
    <p:extLst>
      <p:ext uri="{BB962C8B-B14F-4D97-AF65-F5344CB8AC3E}">
        <p14:creationId xmlns:p14="http://schemas.microsoft.com/office/powerpoint/2010/main" val="17092239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Decay scheme of 241Am</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70</a:t>
            </a:fld>
            <a:endParaRPr lang="zh-CN" altLang="en-US"/>
          </a:p>
        </p:txBody>
      </p:sp>
    </p:spTree>
    <p:extLst>
      <p:ext uri="{BB962C8B-B14F-4D97-AF65-F5344CB8AC3E}">
        <p14:creationId xmlns:p14="http://schemas.microsoft.com/office/powerpoint/2010/main" val="207683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figure Timing coincidence 241Am, 152Eu, 60Co</a:t>
            </a:r>
          </a:p>
          <a:p>
            <a:endParaRPr lang="en-US" dirty="0"/>
          </a:p>
          <a:p>
            <a:r>
              <a:rPr lang="en-US" dirty="0" err="1"/>
              <a:t>TFile</a:t>
            </a:r>
            <a:r>
              <a:rPr lang="en-US" dirty="0"/>
              <a:t> *_file0 = </a:t>
            </a:r>
            <a:r>
              <a:rPr lang="en-US" dirty="0" err="1"/>
              <a:t>TFile</a:t>
            </a:r>
            <a:r>
              <a:rPr lang="en-US" dirty="0"/>
              <a:t>::Open("F:/e21010/pxct/run0263_LEGe_XtRa_60Co_I7281_OnLEGeCap_window1us_TrigRise0.064us_TrigGap0.952us_ThL150_N300_S700_CFDDelay0.120us_Scale7_cal.root");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(0.03);</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gStyle</a:t>
            </a:r>
            <a:r>
              <a:rPr lang="en-US" dirty="0"/>
              <a:t>-&gt;</a:t>
            </a:r>
            <a:r>
              <a:rPr lang="en-US" dirty="0" err="1"/>
              <a:t>SetFrameLineWidth</a:t>
            </a:r>
            <a:r>
              <a:rPr lang="en-US" dirty="0"/>
              <a:t>(3);</a:t>
            </a:r>
          </a:p>
          <a:p>
            <a:r>
              <a:rPr lang="en-US" dirty="0" err="1"/>
              <a:t>canvaspeak</a:t>
            </a:r>
            <a:r>
              <a:rPr lang="en-US" dirty="0"/>
              <a:t>-&gt;</a:t>
            </a:r>
            <a:r>
              <a:rPr lang="en-US" dirty="0" err="1"/>
              <a:t>SetFrameLineWidth</a:t>
            </a:r>
            <a:r>
              <a:rPr lang="en-US" dirty="0"/>
              <a:t>(3);</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1500,-1500,1500);</a:t>
            </a:r>
          </a:p>
          <a:p>
            <a:r>
              <a:rPr lang="en-US" dirty="0" err="1"/>
              <a:t>htimestamps</a:t>
            </a:r>
            <a:r>
              <a:rPr lang="en-US" dirty="0"/>
              <a:t>-&gt;</a:t>
            </a:r>
            <a:r>
              <a:rPr lang="en-US" dirty="0" err="1"/>
              <a:t>SetLineWidth</a:t>
            </a:r>
            <a:r>
              <a:rPr lang="en-US" dirty="0"/>
              <a:t>(3);</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p>
          <a:p>
            <a:r>
              <a:rPr lang="en-US" dirty="0" err="1"/>
              <a:t>htimestamps</a:t>
            </a:r>
            <a:r>
              <a:rPr lang="en-US" dirty="0"/>
              <a:t>-&gt;</a:t>
            </a:r>
            <a:r>
              <a:rPr lang="en-US" dirty="0" err="1"/>
              <a:t>GetYaxis</a:t>
            </a:r>
            <a:r>
              <a:rPr lang="en-US" dirty="0"/>
              <a:t>()-&gt;</a:t>
            </a:r>
            <a:r>
              <a:rPr lang="en-US" dirty="0" err="1"/>
              <a:t>SetTitle</a:t>
            </a:r>
            <a:r>
              <a:rPr lang="en-US" dirty="0"/>
              <a:t>("Counts per 2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(-400,800);</a:t>
            </a:r>
          </a:p>
          <a:p>
            <a:r>
              <a:rPr lang="en-US" dirty="0" err="1"/>
              <a:t>htimestamps</a:t>
            </a:r>
            <a:r>
              <a:rPr lang="en-US" dirty="0"/>
              <a:t>-&gt;</a:t>
            </a:r>
            <a:r>
              <a:rPr lang="en-US" dirty="0" err="1"/>
              <a:t>GetYaxis</a:t>
            </a:r>
            <a:r>
              <a:rPr lang="en-US" dirty="0"/>
              <a:t>()-&gt;</a:t>
            </a:r>
            <a:r>
              <a:rPr lang="en-US" dirty="0" err="1"/>
              <a:t>SetRangeUser</a:t>
            </a:r>
            <a:r>
              <a:rPr lang="en-US" dirty="0"/>
              <a:t>(0,600);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GetYaxis</a:t>
            </a:r>
            <a:r>
              <a:rPr lang="en-US" dirty="0"/>
              <a:t>()-&gt;</a:t>
            </a:r>
            <a:r>
              <a:rPr lang="en-US" dirty="0" err="1"/>
              <a:t>SetTickLength</a:t>
            </a:r>
            <a:r>
              <a:rPr lang="en-US" dirty="0"/>
              <a:t>(0.015);</a:t>
            </a:r>
          </a:p>
          <a:p>
            <a:r>
              <a:rPr lang="en-US" dirty="0" err="1"/>
              <a:t>htimestamps</a:t>
            </a:r>
            <a:r>
              <a:rPr lang="en-US" dirty="0"/>
              <a:t>-&gt;</a:t>
            </a:r>
            <a:r>
              <a:rPr lang="en-US" dirty="0" err="1"/>
              <a:t>SetLineColor</a:t>
            </a:r>
            <a:r>
              <a:rPr lang="en-US" dirty="0"/>
              <a:t>(kRed+1);</a:t>
            </a:r>
          </a:p>
          <a:p>
            <a:r>
              <a:rPr lang="en-US" dirty="0"/>
              <a:t>tree-&gt;Draw("</a:t>
            </a:r>
            <a:r>
              <a:rPr lang="en-US" dirty="0" err="1"/>
              <a:t>north_t-south_t</a:t>
            </a:r>
            <a:r>
              <a:rPr lang="en-US" dirty="0"/>
              <a:t>&gt;&gt;</a:t>
            </a:r>
            <a:r>
              <a:rPr lang="en-US" dirty="0" err="1"/>
              <a:t>htimestamps</a:t>
            </a:r>
            <a:r>
              <a:rPr lang="en-US" dirty="0"/>
              <a:t>","</a:t>
            </a:r>
            <a:r>
              <a:rPr lang="en-US" dirty="0" err="1"/>
              <a:t>south_e</a:t>
            </a:r>
            <a:r>
              <a:rPr lang="en-US" dirty="0"/>
              <a:t>&gt;1170&amp;&amp;</a:t>
            </a:r>
            <a:r>
              <a:rPr lang="en-US" dirty="0" err="1"/>
              <a:t>south_e</a:t>
            </a:r>
            <a:r>
              <a:rPr lang="en-US" dirty="0"/>
              <a:t>&lt;1176&amp;&amp;</a:t>
            </a:r>
            <a:r>
              <a:rPr lang="en-US" dirty="0" err="1"/>
              <a:t>north_e</a:t>
            </a:r>
            <a:r>
              <a:rPr lang="en-US" dirty="0"/>
              <a:t>&gt;1330&amp;&amp;</a:t>
            </a:r>
            <a:r>
              <a:rPr lang="en-US" dirty="0" err="1"/>
              <a:t>north_e</a:t>
            </a:r>
            <a:r>
              <a:rPr lang="en-US" dirty="0"/>
              <a:t>&lt;1336","",5e7); // second decay - first decay</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(kGreen+1);</a:t>
            </a:r>
          </a:p>
          <a:p>
            <a:r>
              <a:rPr lang="en-US" dirty="0"/>
              <a:t>tree-&gt;</a:t>
            </a:r>
            <a:r>
              <a:rPr lang="en-US" dirty="0" err="1"/>
              <a:t>SetMarkerColor</a:t>
            </a:r>
            <a:r>
              <a:rPr lang="en-US" dirty="0"/>
              <a:t>(kGreen+1);</a:t>
            </a:r>
          </a:p>
          <a:p>
            <a:r>
              <a:rPr lang="en-US" dirty="0"/>
              <a:t>tree-&gt;</a:t>
            </a:r>
            <a:r>
              <a:rPr lang="en-US" dirty="0" err="1"/>
              <a:t>SetLineWidth</a:t>
            </a:r>
            <a:r>
              <a:rPr lang="en-US" dirty="0"/>
              <a:t>(3);</a:t>
            </a:r>
          </a:p>
          <a:p>
            <a:r>
              <a:rPr lang="en-US" dirty="0"/>
              <a:t>tree-&gt;Draw("south_t-north_t","</a:t>
            </a:r>
            <a:r>
              <a:rPr lang="en-US" dirty="0" err="1"/>
              <a:t>north_e</a:t>
            </a:r>
            <a:r>
              <a:rPr lang="en-US" dirty="0"/>
              <a:t>&gt;1170&amp;&amp;</a:t>
            </a:r>
            <a:r>
              <a:rPr lang="en-US" dirty="0" err="1"/>
              <a:t>north_e</a:t>
            </a:r>
            <a:r>
              <a:rPr lang="en-US" dirty="0"/>
              <a:t>&lt;1176&amp;&amp;</a:t>
            </a:r>
            <a:r>
              <a:rPr lang="en-US" dirty="0" err="1"/>
              <a:t>south_e</a:t>
            </a:r>
            <a:r>
              <a:rPr lang="en-US" dirty="0"/>
              <a:t>&gt;1330&amp;&amp;</a:t>
            </a:r>
            <a:r>
              <a:rPr lang="en-US" dirty="0" err="1"/>
              <a:t>south_e</a:t>
            </a:r>
            <a:r>
              <a:rPr lang="en-US" dirty="0"/>
              <a:t>&lt;1336","same",5e7);</a:t>
            </a:r>
          </a:p>
          <a:p>
            <a:endParaRPr lang="en-US" dirty="0"/>
          </a:p>
          <a:p>
            <a:r>
              <a:rPr lang="en-US" dirty="0" err="1"/>
              <a:t>TFile</a:t>
            </a:r>
            <a:r>
              <a:rPr lang="en-US" dirty="0"/>
              <a:t> *_file0 = </a:t>
            </a:r>
            <a:r>
              <a:rPr lang="en-US" dirty="0" err="1"/>
              <a:t>TFile</a:t>
            </a:r>
            <a:r>
              <a:rPr lang="en-US" dirty="0"/>
              <a:t>::Open("F:/e21010/pxct/run0276_LEGe_XtRa_152Eu_Z2707_OnLEGeCap_window1us_TrigRise0.064us_TrigGap0.952us_ThL310_N300_S730_CFDDelay0.304us_Scale7_cal.root");</a:t>
            </a:r>
          </a:p>
          <a:p>
            <a:endParaRPr lang="en-US" dirty="0"/>
          </a:p>
          <a:p>
            <a:r>
              <a:rPr lang="en-US" dirty="0"/>
              <a:t>tree-&gt;</a:t>
            </a:r>
            <a:r>
              <a:rPr lang="en-US" dirty="0" err="1"/>
              <a:t>SetLineColor</a:t>
            </a:r>
            <a:r>
              <a:rPr lang="en-US" dirty="0"/>
              <a:t>(kViolet+1);</a:t>
            </a:r>
          </a:p>
          <a:p>
            <a:r>
              <a:rPr lang="en-US" dirty="0"/>
              <a:t>tree-&gt;</a:t>
            </a:r>
            <a:r>
              <a:rPr lang="en-US" dirty="0" err="1"/>
              <a:t>SetMarkerColor</a:t>
            </a:r>
            <a:r>
              <a:rPr lang="en-US" dirty="0"/>
              <a:t>(kViolet+1);</a:t>
            </a:r>
          </a:p>
          <a:p>
            <a:r>
              <a:rPr lang="en-US" dirty="0"/>
              <a:t>tree-&gt;</a:t>
            </a:r>
            <a:r>
              <a:rPr lang="en-US" dirty="0" err="1"/>
              <a:t>SetLineWidth</a:t>
            </a:r>
            <a:r>
              <a:rPr lang="en-US" dirty="0"/>
              <a:t>(3);</a:t>
            </a:r>
          </a:p>
          <a:p>
            <a:r>
              <a:rPr lang="en-US" dirty="0"/>
              <a:t>tree-&gt;Draw("north_t-lege_t","</a:t>
            </a:r>
            <a:r>
              <a:rPr lang="en-US" dirty="0" err="1"/>
              <a:t>north_e</a:t>
            </a:r>
            <a:r>
              <a:rPr lang="en-US" dirty="0"/>
              <a:t>&gt;1405&amp;&amp;</a:t>
            </a:r>
            <a:r>
              <a:rPr lang="en-US" dirty="0" err="1"/>
              <a:t>north_e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r>
              <a:rPr lang="en-US" dirty="0"/>
              <a:t>tree-&gt;</a:t>
            </a:r>
            <a:r>
              <a:rPr lang="en-US" dirty="0" err="1"/>
              <a:t>SetLineColor</a:t>
            </a:r>
            <a:r>
              <a:rPr lang="en-US" dirty="0"/>
              <a:t>(kOrange-3);</a:t>
            </a:r>
          </a:p>
          <a:p>
            <a:r>
              <a:rPr lang="en-US" dirty="0"/>
              <a:t>tree-&gt;</a:t>
            </a:r>
            <a:r>
              <a:rPr lang="en-US" dirty="0" err="1"/>
              <a:t>SetMarkerColor</a:t>
            </a:r>
            <a:r>
              <a:rPr lang="en-US" dirty="0"/>
              <a:t>(kOrange-3);</a:t>
            </a:r>
          </a:p>
          <a:p>
            <a:r>
              <a:rPr lang="en-US" dirty="0"/>
              <a:t>tree-&gt;</a:t>
            </a:r>
            <a:r>
              <a:rPr lang="en-US" dirty="0" err="1"/>
              <a:t>SetLineWidth</a:t>
            </a:r>
            <a:r>
              <a:rPr lang="en-US" dirty="0"/>
              <a:t>(3);</a:t>
            </a:r>
          </a:p>
          <a:p>
            <a:r>
              <a:rPr lang="en-US" dirty="0"/>
              <a:t>tree-&gt;Draw("south_t-lege_t","</a:t>
            </a:r>
            <a:r>
              <a:rPr lang="en-US" dirty="0" err="1"/>
              <a:t>south_e</a:t>
            </a:r>
            <a:r>
              <a:rPr lang="en-US" dirty="0"/>
              <a:t>&gt;1405&amp;&amp;</a:t>
            </a:r>
            <a:r>
              <a:rPr lang="en-US" dirty="0" err="1"/>
              <a:t>south_e</a:t>
            </a:r>
            <a:r>
              <a:rPr lang="en-US" dirty="0"/>
              <a:t>&lt;1411&amp;&amp;((</a:t>
            </a:r>
            <a:r>
              <a:rPr lang="en-US" dirty="0" err="1"/>
              <a:t>lege_e</a:t>
            </a:r>
            <a:r>
              <a:rPr lang="en-US" dirty="0"/>
              <a:t>&gt;38.8&amp;&amp;</a:t>
            </a:r>
            <a:r>
              <a:rPr lang="en-US" dirty="0" err="1"/>
              <a:t>lege_e</a:t>
            </a:r>
            <a:r>
              <a:rPr lang="en-US" dirty="0"/>
              <a:t>&lt;40.8)||(</a:t>
            </a:r>
            <a:r>
              <a:rPr lang="en-US" dirty="0" err="1"/>
              <a:t>lege_e</a:t>
            </a:r>
            <a:r>
              <a:rPr lang="en-US" dirty="0"/>
              <a:t>&gt;44.8&amp;&amp;</a:t>
            </a:r>
            <a:r>
              <a:rPr lang="en-US" dirty="0" err="1"/>
              <a:t>lege_e</a:t>
            </a:r>
            <a:r>
              <a:rPr lang="en-US" dirty="0"/>
              <a:t>&lt;47.2))","same");</a:t>
            </a:r>
          </a:p>
          <a:p>
            <a:endParaRPr lang="en-US" dirty="0"/>
          </a:p>
          <a:p>
            <a:endParaRPr lang="en-US" dirty="0"/>
          </a:p>
          <a:p>
            <a:r>
              <a:rPr lang="en-US" dirty="0" err="1"/>
              <a:t>TFile</a:t>
            </a:r>
            <a:r>
              <a:rPr lang="en-US" dirty="0"/>
              <a:t> *_file0 = </a:t>
            </a:r>
            <a:r>
              <a:rPr lang="en-US" dirty="0" err="1"/>
              <a:t>TFile</a:t>
            </a:r>
            <a:r>
              <a:rPr lang="en-US" dirty="0"/>
              <a:t>::Open("F:/e21010/pxct/run0299_LEGe_MSD_241Am_Z7117_ChamberCenter_window1us_TrigRise0.064_0.016_0.016us_TrigGap0.952_1.000_1.000us_Th350_2700_1000_CFDDelay0.304us_Scale7_cal.root");</a:t>
            </a:r>
          </a:p>
          <a:p>
            <a:r>
              <a:rPr lang="en-US" dirty="0"/>
              <a:t>//</a:t>
            </a:r>
            <a:r>
              <a:rPr lang="en-US" dirty="0" err="1"/>
              <a:t>TFile</a:t>
            </a:r>
            <a:r>
              <a:rPr lang="en-US" dirty="0"/>
              <a:t> *_file0 = </a:t>
            </a:r>
            <a:r>
              <a:rPr lang="en-US" dirty="0" err="1"/>
              <a:t>TFile</a:t>
            </a:r>
            <a:r>
              <a:rPr lang="en-US" dirty="0"/>
              <a:t>::Open("F:/e21010/pxct/run0075_LEGe_MSD_XtRa_241Am_inChamber_nocollimator_152Eu_outChamber_CFDdelay_adjusted_1511min_cal.root");</a:t>
            </a:r>
          </a:p>
          <a:p>
            <a:endParaRPr lang="en-US" dirty="0"/>
          </a:p>
          <a:p>
            <a:r>
              <a:rPr lang="en-US" dirty="0"/>
              <a:t>tree-&gt;</a:t>
            </a:r>
            <a:r>
              <a:rPr lang="en-US" dirty="0" err="1"/>
              <a:t>SetLineColor</a:t>
            </a:r>
            <a:r>
              <a:rPr lang="en-US" dirty="0"/>
              <a:t>(</a:t>
            </a:r>
            <a:r>
              <a:rPr lang="en-US" dirty="0" err="1"/>
              <a:t>kAzure</a:t>
            </a:r>
            <a:r>
              <a:rPr lang="en-US" dirty="0"/>
              <a:t>);</a:t>
            </a:r>
          </a:p>
          <a:p>
            <a:r>
              <a:rPr lang="en-US" dirty="0"/>
              <a:t>tree-&gt;</a:t>
            </a:r>
            <a:r>
              <a:rPr lang="en-US" dirty="0" err="1"/>
              <a:t>SetMarkerColor</a:t>
            </a:r>
            <a:r>
              <a:rPr lang="en-US" dirty="0"/>
              <a:t>(</a:t>
            </a:r>
            <a:r>
              <a:rPr lang="en-US" dirty="0" err="1"/>
              <a:t>kAzure</a:t>
            </a:r>
            <a:r>
              <a:rPr lang="en-US" dirty="0"/>
              <a:t>);</a:t>
            </a:r>
          </a:p>
          <a:p>
            <a:r>
              <a:rPr lang="en-US" dirty="0"/>
              <a:t>tree-&gt;</a:t>
            </a:r>
            <a:r>
              <a:rPr lang="en-US" dirty="0" err="1"/>
              <a:t>SetLineWidth</a:t>
            </a:r>
            <a:r>
              <a:rPr lang="en-US" dirty="0"/>
              <a:t>(3);</a:t>
            </a:r>
          </a:p>
          <a:p>
            <a:r>
              <a:rPr lang="en-US" dirty="0"/>
              <a:t>tree-&gt;Draw("lege_t-msd12_t","lege_e&gt;59&amp;&amp;</a:t>
            </a:r>
            <a:r>
              <a:rPr lang="en-US" dirty="0" err="1"/>
              <a:t>lege_e</a:t>
            </a:r>
            <a:r>
              <a:rPr lang="en-US" dirty="0"/>
              <a:t>&lt;60.1&amp;&amp;msd12_e&gt;1700&amp;&amp;msd12_e&lt;2200","same",7e7);</a:t>
            </a:r>
          </a:p>
          <a:p>
            <a:endParaRPr lang="en-US" dirty="0"/>
          </a:p>
          <a:p>
            <a:r>
              <a:rPr lang="en-US" dirty="0"/>
              <a:t>tree-&gt;</a:t>
            </a:r>
            <a:r>
              <a:rPr lang="en-US" dirty="0" err="1"/>
              <a:t>SetLineWidth</a:t>
            </a:r>
            <a:r>
              <a:rPr lang="en-US" dirty="0"/>
              <a:t>(3);</a:t>
            </a:r>
          </a:p>
          <a:p>
            <a:r>
              <a:rPr lang="en-US" dirty="0"/>
              <a:t>tree-&gt;</a:t>
            </a:r>
            <a:r>
              <a:rPr lang="en-US" dirty="0" err="1"/>
              <a:t>SetLineColor</a:t>
            </a:r>
            <a:r>
              <a:rPr lang="en-US" dirty="0"/>
              <a:t>(</a:t>
            </a:r>
            <a:r>
              <a:rPr lang="en-US" dirty="0" err="1"/>
              <a:t>kMagenta</a:t>
            </a:r>
            <a:r>
              <a:rPr lang="en-US" dirty="0"/>
              <a:t>);</a:t>
            </a:r>
          </a:p>
          <a:p>
            <a:r>
              <a:rPr lang="en-US" dirty="0"/>
              <a:t>tree-&gt;</a:t>
            </a:r>
            <a:r>
              <a:rPr lang="en-US" dirty="0" err="1"/>
              <a:t>SetMarkerColor</a:t>
            </a:r>
            <a:r>
              <a:rPr lang="en-US" dirty="0"/>
              <a:t>(</a:t>
            </a:r>
            <a:r>
              <a:rPr lang="en-US" dirty="0" err="1"/>
              <a:t>kMagenta</a:t>
            </a:r>
            <a:r>
              <a:rPr lang="en-US" dirty="0"/>
              <a:t>);</a:t>
            </a:r>
          </a:p>
          <a:p>
            <a:r>
              <a:rPr lang="en-US" dirty="0"/>
              <a:t>tree-&gt;Draw("lege_t-msd26_t","lege_e&gt;59&amp;&amp;</a:t>
            </a:r>
            <a:r>
              <a:rPr lang="en-US" dirty="0" err="1"/>
              <a:t>lege_e</a:t>
            </a:r>
            <a:r>
              <a:rPr lang="en-US" dirty="0"/>
              <a:t>&lt;60.1&amp;&amp;msd26_e&gt;3300&amp;&amp;msd26_e&lt;3800","same",7e7);</a:t>
            </a:r>
          </a:p>
          <a:p>
            <a:endParaRPr lang="en-US" dirty="0"/>
          </a:p>
          <a:p>
            <a:r>
              <a:rPr lang="en-US" dirty="0" err="1"/>
              <a:t>gPad</a:t>
            </a:r>
            <a:r>
              <a:rPr lang="en-US" dirty="0"/>
              <a:t>-&gt;</a:t>
            </a:r>
            <a:r>
              <a:rPr lang="en-US" dirty="0" err="1"/>
              <a:t>RedrawAxis</a:t>
            </a:r>
            <a:r>
              <a:rPr lang="en-US" dirty="0"/>
              <a:t>();</a:t>
            </a:r>
          </a:p>
          <a:p>
            <a:endParaRPr lang="en-US" dirty="0"/>
          </a:p>
          <a:p>
            <a:r>
              <a:rPr lang="en-US" dirty="0" err="1"/>
              <a:t>canvaspeak</a:t>
            </a:r>
            <a:r>
              <a:rPr lang="en-US" dirty="0"/>
              <a:t>-&gt;</a:t>
            </a:r>
            <a:r>
              <a:rPr lang="en-US" dirty="0" err="1"/>
              <a:t>SaveAs</a:t>
            </a:r>
            <a:r>
              <a:rPr lang="en-US" dirty="0"/>
              <a:t>("F:/e21010/pxct/Fig_Timing_All.png");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a:t>
            </a:fld>
            <a:endParaRPr lang="zh-CN" altLang="en-US"/>
          </a:p>
        </p:txBody>
      </p:sp>
    </p:spTree>
    <p:extLst>
      <p:ext uri="{BB962C8B-B14F-4D97-AF65-F5344CB8AC3E}">
        <p14:creationId xmlns:p14="http://schemas.microsoft.com/office/powerpoint/2010/main" val="4246339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73</a:t>
            </a:fld>
            <a:endParaRPr lang="zh-CN" altLang="en-US"/>
          </a:p>
        </p:txBody>
      </p:sp>
    </p:spTree>
    <p:extLst>
      <p:ext uri="{BB962C8B-B14F-4D97-AF65-F5344CB8AC3E}">
        <p14:creationId xmlns:p14="http://schemas.microsoft.com/office/powerpoint/2010/main" val="3509250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sum_0092_0095_LEGe_MSD26_241Am_inChamber_2mmCollimator_window1.5us_CFDdelay_adjusted_cal.root</a:t>
            </a:r>
            <a:br>
              <a:rPr lang="en-US" dirty="0"/>
            </a:br>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r>
              <a:rPr lang="en-US" dirty="0"/>
              <a:t>hmsd26_e-&gt;</a:t>
            </a:r>
            <a:r>
              <a:rPr lang="en-US" dirty="0" err="1"/>
              <a:t>SetLineWidth</a:t>
            </a:r>
            <a:r>
              <a:rPr lang="en-US" dirty="0"/>
              <a:t>(2);</a:t>
            </a:r>
          </a:p>
          <a:p>
            <a:r>
              <a:rPr lang="en-US" dirty="0"/>
              <a:t>//hmsd26_e-&gt;</a:t>
            </a:r>
            <a:r>
              <a:rPr lang="en-US" dirty="0" err="1"/>
              <a:t>Rebin</a:t>
            </a:r>
            <a:r>
              <a:rPr lang="en-US" dirty="0"/>
              <a:t>(2);</a:t>
            </a:r>
          </a:p>
          <a:p>
            <a:r>
              <a:rPr lang="en-US" dirty="0"/>
              <a:t>hmsd26_e-&gt;</a:t>
            </a:r>
            <a:r>
              <a:rPr lang="en-US" dirty="0" err="1"/>
              <a:t>SetLineColor</a:t>
            </a:r>
            <a:r>
              <a:rPr lang="en-US" dirty="0"/>
              <a:t>(2);</a:t>
            </a:r>
          </a:p>
          <a:p>
            <a:r>
              <a:rPr lang="en-US" dirty="0"/>
              <a:t>hmsd26_e-&gt;</a:t>
            </a:r>
            <a:r>
              <a:rPr lang="en-US" dirty="0" err="1"/>
              <a:t>SetStats</a:t>
            </a:r>
            <a:r>
              <a:rPr lang="en-US" dirty="0"/>
              <a:t>(0);</a:t>
            </a:r>
          </a:p>
          <a:p>
            <a:r>
              <a:rPr lang="en-US" dirty="0"/>
              <a:t>hmsd26_e-&gt;</a:t>
            </a:r>
            <a:r>
              <a:rPr lang="en-US" dirty="0" err="1"/>
              <a:t>SetTitle</a:t>
            </a:r>
            <a:r>
              <a:rPr lang="en-US" dirty="0"/>
              <a:t>("");</a:t>
            </a:r>
          </a:p>
          <a:p>
            <a:r>
              <a:rPr lang="en-US" dirty="0"/>
              <a:t>hmsd26_e-&gt;</a:t>
            </a:r>
            <a:r>
              <a:rPr lang="en-US" dirty="0" err="1"/>
              <a:t>GetXaxis</a:t>
            </a:r>
            <a:r>
              <a:rPr lang="en-US" dirty="0"/>
              <a:t>()-&gt;</a:t>
            </a:r>
            <a:r>
              <a:rPr lang="en-US" dirty="0" err="1"/>
              <a:t>SetTitle</a:t>
            </a:r>
            <a:r>
              <a:rPr lang="en-US" dirty="0"/>
              <a:t>("Energy (keV)");</a:t>
            </a:r>
            <a:endParaRPr lang="zh-CN" altLang="en-US" dirty="0"/>
          </a:p>
          <a:p>
            <a:r>
              <a:rPr lang="en-US" dirty="0"/>
              <a:t>hmsd26_e-&gt;</a:t>
            </a:r>
            <a:r>
              <a:rPr lang="en-US" dirty="0" err="1"/>
              <a:t>GetYaxis</a:t>
            </a:r>
            <a:r>
              <a:rPr lang="en-US" dirty="0"/>
              <a:t>()-&gt;</a:t>
            </a:r>
            <a:r>
              <a:rPr lang="en-US" dirty="0" err="1"/>
              <a:t>SetTitle</a:t>
            </a:r>
            <a:r>
              <a:rPr lang="en-US" dirty="0"/>
              <a:t>("Counts per 115 eV");</a:t>
            </a:r>
            <a:endParaRPr lang="zh-CN" altLang="en-US" dirty="0"/>
          </a:p>
          <a:p>
            <a:r>
              <a:rPr lang="en-US" dirty="0"/>
              <a:t>hmsd26_e-&gt;</a:t>
            </a:r>
            <a:r>
              <a:rPr lang="en-US" dirty="0" err="1"/>
              <a:t>GetXaxis</a:t>
            </a:r>
            <a:r>
              <a:rPr lang="en-US" dirty="0"/>
              <a:t>()-&gt;</a:t>
            </a:r>
            <a:r>
              <a:rPr lang="en-US" dirty="0" err="1"/>
              <a:t>CenterTitle</a:t>
            </a:r>
            <a:r>
              <a:rPr lang="en-US" dirty="0"/>
              <a:t>();</a:t>
            </a:r>
            <a:endParaRPr lang="zh-CN" altLang="en-US" dirty="0"/>
          </a:p>
          <a:p>
            <a:r>
              <a:rPr lang="en-US" dirty="0"/>
              <a:t>hmsd26_e-&gt;</a:t>
            </a:r>
            <a:r>
              <a:rPr lang="en-US" dirty="0" err="1"/>
              <a:t>GetYaxis</a:t>
            </a:r>
            <a:r>
              <a:rPr lang="en-US" dirty="0"/>
              <a:t>()-&gt;</a:t>
            </a:r>
            <a:r>
              <a:rPr lang="en-US" dirty="0" err="1"/>
              <a:t>CenterTitle</a:t>
            </a:r>
            <a:r>
              <a:rPr lang="en-US" dirty="0"/>
              <a:t>();</a:t>
            </a:r>
            <a:endParaRPr lang="zh-CN" altLang="en-US" dirty="0"/>
          </a:p>
          <a:p>
            <a:r>
              <a:rPr lang="en-US" dirty="0"/>
              <a:t>hmsd26_e-&gt;</a:t>
            </a:r>
            <a:r>
              <a:rPr lang="en-US" dirty="0" err="1"/>
              <a:t>GetXaxis</a:t>
            </a:r>
            <a:r>
              <a:rPr lang="en-US" dirty="0"/>
              <a:t>()-&gt;</a:t>
            </a:r>
            <a:r>
              <a:rPr lang="en-US" dirty="0" err="1"/>
              <a:t>SetLabelFont</a:t>
            </a:r>
            <a:r>
              <a:rPr lang="en-US" dirty="0"/>
              <a:t>(132);</a:t>
            </a:r>
            <a:endParaRPr lang="zh-CN" altLang="en-US" dirty="0"/>
          </a:p>
          <a:p>
            <a:r>
              <a:rPr lang="en-US" dirty="0"/>
              <a:t>hmsd26_e-&gt;</a:t>
            </a:r>
            <a:r>
              <a:rPr lang="en-US" dirty="0" err="1"/>
              <a:t>GetYaxis</a:t>
            </a:r>
            <a:r>
              <a:rPr lang="en-US" dirty="0"/>
              <a:t>()-&gt;</a:t>
            </a:r>
            <a:r>
              <a:rPr lang="en-US" dirty="0" err="1"/>
              <a:t>SetLabelFont</a:t>
            </a:r>
            <a:r>
              <a:rPr lang="en-US" dirty="0"/>
              <a:t>(132);</a:t>
            </a:r>
            <a:endParaRPr lang="zh-CN" altLang="en-US" dirty="0"/>
          </a:p>
          <a:p>
            <a:r>
              <a:rPr lang="en-US" dirty="0"/>
              <a:t>hmsd26_e-&gt;</a:t>
            </a:r>
            <a:r>
              <a:rPr lang="en-US" dirty="0" err="1"/>
              <a:t>GetXaxis</a:t>
            </a:r>
            <a:r>
              <a:rPr lang="en-US" dirty="0"/>
              <a:t>()-&gt;</a:t>
            </a:r>
            <a:r>
              <a:rPr lang="en-US" dirty="0" err="1"/>
              <a:t>SetLabelSize</a:t>
            </a:r>
            <a:r>
              <a:rPr lang="en-US" dirty="0"/>
              <a:t>(0.06);</a:t>
            </a:r>
          </a:p>
          <a:p>
            <a:r>
              <a:rPr lang="en-US" dirty="0"/>
              <a:t>hmsd26_e-&gt;</a:t>
            </a:r>
            <a:r>
              <a:rPr lang="en-US" dirty="0" err="1"/>
              <a:t>GetYaxis</a:t>
            </a:r>
            <a:r>
              <a:rPr lang="en-US" dirty="0"/>
              <a:t>()-&gt;</a:t>
            </a:r>
            <a:r>
              <a:rPr lang="en-US" dirty="0" err="1"/>
              <a:t>SetLabelSize</a:t>
            </a:r>
            <a:r>
              <a:rPr lang="en-US" dirty="0"/>
              <a:t>(0.06);</a:t>
            </a:r>
          </a:p>
          <a:p>
            <a:r>
              <a:rPr lang="en-US" dirty="0"/>
              <a:t>hmsd26_e-&gt;</a:t>
            </a:r>
            <a:r>
              <a:rPr lang="en-US" dirty="0" err="1"/>
              <a:t>GetXaxis</a:t>
            </a:r>
            <a:r>
              <a:rPr lang="en-US" dirty="0"/>
              <a:t>()-&gt;</a:t>
            </a:r>
            <a:r>
              <a:rPr lang="en-US" dirty="0" err="1"/>
              <a:t>SetTitleFont</a:t>
            </a:r>
            <a:r>
              <a:rPr lang="en-US" dirty="0"/>
              <a:t>(132);</a:t>
            </a:r>
            <a:endParaRPr lang="zh-CN" altLang="en-US" dirty="0"/>
          </a:p>
          <a:p>
            <a:r>
              <a:rPr lang="en-US" dirty="0"/>
              <a:t>hmsd26_e-&gt;</a:t>
            </a:r>
            <a:r>
              <a:rPr lang="en-US" dirty="0" err="1"/>
              <a:t>GetYaxis</a:t>
            </a:r>
            <a:r>
              <a:rPr lang="en-US" dirty="0"/>
              <a:t>()-&gt;</a:t>
            </a:r>
            <a:r>
              <a:rPr lang="en-US" dirty="0" err="1"/>
              <a:t>SetTitleFont</a:t>
            </a:r>
            <a:r>
              <a:rPr lang="en-US" dirty="0"/>
              <a:t>(132);</a:t>
            </a:r>
            <a:endParaRPr lang="zh-CN" altLang="en-US" dirty="0"/>
          </a:p>
          <a:p>
            <a:r>
              <a:rPr lang="en-US" dirty="0"/>
              <a:t>hmsd26_e-&gt;</a:t>
            </a:r>
            <a:r>
              <a:rPr lang="en-US" dirty="0" err="1"/>
              <a:t>GetXaxis</a:t>
            </a:r>
            <a:r>
              <a:rPr lang="en-US" dirty="0"/>
              <a:t>()-&gt;</a:t>
            </a:r>
            <a:r>
              <a:rPr lang="en-US" dirty="0" err="1"/>
              <a:t>SetTitleOffset</a:t>
            </a:r>
            <a:r>
              <a:rPr lang="en-US" dirty="0"/>
              <a:t>(1.0);</a:t>
            </a:r>
            <a:endParaRPr lang="zh-CN" altLang="en-US" dirty="0"/>
          </a:p>
          <a:p>
            <a:r>
              <a:rPr lang="en-US" dirty="0"/>
              <a:t>hmsd26_e-&gt;</a:t>
            </a:r>
            <a:r>
              <a:rPr lang="en-US" dirty="0" err="1"/>
              <a:t>GetYaxis</a:t>
            </a:r>
            <a:r>
              <a:rPr lang="en-US" dirty="0"/>
              <a:t>()-&gt;</a:t>
            </a:r>
            <a:r>
              <a:rPr lang="en-US" dirty="0" err="1"/>
              <a:t>SetTitleOffset</a:t>
            </a:r>
            <a:r>
              <a:rPr lang="en-US" dirty="0"/>
              <a:t>(0.72);</a:t>
            </a:r>
            <a:endParaRPr lang="zh-CN" altLang="en-US" dirty="0"/>
          </a:p>
          <a:p>
            <a:r>
              <a:rPr lang="en-US" dirty="0"/>
              <a:t>hmsd26_e-&gt;</a:t>
            </a:r>
            <a:r>
              <a:rPr lang="en-US" dirty="0" err="1"/>
              <a:t>GetXaxis</a:t>
            </a:r>
            <a:r>
              <a:rPr lang="en-US" dirty="0"/>
              <a:t>()-&gt;</a:t>
            </a:r>
            <a:r>
              <a:rPr lang="en-US" dirty="0" err="1"/>
              <a:t>SetTitleSize</a:t>
            </a:r>
            <a:r>
              <a:rPr lang="en-US" dirty="0"/>
              <a:t>(0.07);</a:t>
            </a:r>
          </a:p>
          <a:p>
            <a:r>
              <a:rPr lang="en-US" dirty="0"/>
              <a:t>hmsd26_e-&gt;</a:t>
            </a:r>
            <a:r>
              <a:rPr lang="en-US" dirty="0" err="1"/>
              <a:t>GetYaxis</a:t>
            </a:r>
            <a:r>
              <a:rPr lang="en-US" dirty="0"/>
              <a:t>()-&gt;</a:t>
            </a:r>
            <a:r>
              <a:rPr lang="en-US" dirty="0" err="1"/>
              <a:t>SetTitleSize</a:t>
            </a:r>
            <a:r>
              <a:rPr lang="en-US" dirty="0"/>
              <a:t>(0.07);</a:t>
            </a:r>
          </a:p>
          <a:p>
            <a:r>
              <a:rPr lang="en-US" dirty="0"/>
              <a:t>hmsd26_e-&gt;</a:t>
            </a:r>
            <a:r>
              <a:rPr lang="en-US" dirty="0" err="1"/>
              <a:t>GetXaxis</a:t>
            </a:r>
            <a:r>
              <a:rPr lang="en-US" dirty="0"/>
              <a:t>()-&gt;</a:t>
            </a:r>
            <a:r>
              <a:rPr lang="en-US" dirty="0" err="1"/>
              <a:t>SetNdivisions</a:t>
            </a:r>
            <a:r>
              <a:rPr lang="en-US" dirty="0"/>
              <a:t>(505);</a:t>
            </a:r>
          </a:p>
          <a:p>
            <a:r>
              <a:rPr lang="en-US" dirty="0"/>
              <a:t>hmsd26_e-&gt;</a:t>
            </a:r>
            <a:r>
              <a:rPr lang="en-US" dirty="0" err="1"/>
              <a:t>GetXaxis</a:t>
            </a:r>
            <a:r>
              <a:rPr lang="en-US" dirty="0"/>
              <a:t>()-&gt;</a:t>
            </a:r>
            <a:r>
              <a:rPr lang="en-US" dirty="0" err="1"/>
              <a:t>SetTickLength</a:t>
            </a:r>
            <a:r>
              <a:rPr lang="en-US" dirty="0"/>
              <a:t>(0.02);</a:t>
            </a:r>
          </a:p>
          <a:p>
            <a:r>
              <a:rPr lang="en-US" dirty="0"/>
              <a:t>hmsd26_e-&gt;</a:t>
            </a:r>
            <a:r>
              <a:rPr lang="en-US" dirty="0" err="1"/>
              <a:t>GetYaxis</a:t>
            </a:r>
            <a:r>
              <a:rPr lang="en-US" dirty="0"/>
              <a:t>()-&gt;</a:t>
            </a:r>
            <a:r>
              <a:rPr lang="en-US" dirty="0" err="1"/>
              <a:t>SetTickLength</a:t>
            </a:r>
            <a:r>
              <a:rPr lang="en-US" dirty="0"/>
              <a:t>(0.02);</a:t>
            </a:r>
          </a:p>
          <a:p>
            <a:r>
              <a:rPr lang="en-US" dirty="0"/>
              <a:t>hmsd26_e-&gt;</a:t>
            </a:r>
            <a:r>
              <a:rPr lang="en-US" dirty="0" err="1"/>
              <a:t>GetXaxis</a:t>
            </a:r>
            <a:r>
              <a:rPr lang="en-US" dirty="0"/>
              <a:t>()-&gt;</a:t>
            </a:r>
            <a:r>
              <a:rPr lang="en-US" dirty="0" err="1"/>
              <a:t>SetRangeUser</a:t>
            </a:r>
            <a:r>
              <a:rPr lang="en-US" dirty="0"/>
              <a:t>(5101,5600);</a:t>
            </a:r>
          </a:p>
          <a:p>
            <a:r>
              <a:rPr lang="en-US" dirty="0"/>
              <a:t>//hmsd26_e-&gt;</a:t>
            </a:r>
            <a:r>
              <a:rPr lang="en-US" dirty="0" err="1"/>
              <a:t>GetYaxis</a:t>
            </a:r>
            <a:r>
              <a:rPr lang="en-US" dirty="0"/>
              <a:t>()-&gt;</a:t>
            </a:r>
            <a:r>
              <a:rPr lang="en-US" dirty="0" err="1"/>
              <a:t>SetRangeUser</a:t>
            </a:r>
            <a:r>
              <a:rPr lang="en-US" dirty="0"/>
              <a:t>(1,20000);</a:t>
            </a:r>
          </a:p>
          <a:p>
            <a:r>
              <a:rPr lang="en-US" dirty="0"/>
              <a:t>hmsd26_e-&gt;Draw("hist");</a:t>
            </a:r>
          </a:p>
          <a:p>
            <a:r>
              <a:rPr lang="en-US" dirty="0" err="1"/>
              <a:t>gPad</a:t>
            </a:r>
            <a:r>
              <a:rPr lang="en-US" dirty="0"/>
              <a:t>-&gt;</a:t>
            </a:r>
            <a:r>
              <a:rPr lang="en-US" dirty="0" err="1"/>
              <a:t>SetFrameLineWidth</a:t>
            </a:r>
            <a:r>
              <a:rPr lang="en-US" dirty="0"/>
              <a:t>(2);</a:t>
            </a:r>
          </a:p>
          <a:p>
            <a:r>
              <a:rPr lang="en-US" dirty="0" err="1"/>
              <a:t>gPad</a:t>
            </a:r>
            <a:r>
              <a:rPr lang="en-US" dirty="0"/>
              <a:t>-&gt;</a:t>
            </a:r>
            <a:r>
              <a:rPr lang="en-US" dirty="0" err="1"/>
              <a:t>SetLogy</a:t>
            </a:r>
            <a:r>
              <a:rPr lang="en-US" dirty="0"/>
              <a:t>();</a:t>
            </a:r>
          </a:p>
          <a:p>
            <a:endParaRPr lang="en-US" dirty="0"/>
          </a:p>
          <a:p>
            <a:endParaRPr lang="en-US" dirty="0"/>
          </a:p>
          <a:p>
            <a:r>
              <a:rPr lang="en-US" dirty="0" err="1"/>
              <a:t>hlege_e</a:t>
            </a:r>
            <a:r>
              <a:rPr lang="en-US" dirty="0"/>
              <a:t>-&gt;</a:t>
            </a:r>
            <a:r>
              <a:rPr lang="en-US" dirty="0" err="1"/>
              <a:t>SetLineWidth</a:t>
            </a:r>
            <a:r>
              <a:rPr lang="en-US" dirty="0"/>
              <a:t>(2);</a:t>
            </a:r>
          </a:p>
          <a:p>
            <a:r>
              <a:rPr lang="en-US" dirty="0" err="1"/>
              <a:t>hlege_e</a:t>
            </a:r>
            <a:r>
              <a:rPr lang="en-US" dirty="0"/>
              <a:t>-&gt;</a:t>
            </a:r>
            <a:r>
              <a:rPr lang="en-US" dirty="0" err="1"/>
              <a:t>Rebin</a:t>
            </a:r>
            <a:r>
              <a:rPr lang="en-US" dirty="0"/>
              <a:t>(1);</a:t>
            </a:r>
          </a:p>
          <a:p>
            <a:r>
              <a:rPr lang="en-US" dirty="0" err="1"/>
              <a:t>hlege_e</a:t>
            </a:r>
            <a:r>
              <a:rPr lang="en-US" dirty="0"/>
              <a:t>-&gt;</a:t>
            </a:r>
            <a:r>
              <a:rPr lang="en-US" dirty="0" err="1"/>
              <a:t>SetLineColor</a:t>
            </a:r>
            <a:r>
              <a:rPr lang="en-US" dirty="0"/>
              <a:t>(4);</a:t>
            </a:r>
          </a:p>
          <a:p>
            <a:r>
              <a:rPr lang="en-US" dirty="0" err="1"/>
              <a:t>hlege_e</a:t>
            </a:r>
            <a:r>
              <a:rPr lang="en-US" dirty="0"/>
              <a:t>-&gt;</a:t>
            </a:r>
            <a:r>
              <a:rPr lang="en-US" dirty="0" err="1"/>
              <a:t>SetStats</a:t>
            </a:r>
            <a:r>
              <a:rPr lang="en-US" dirty="0"/>
              <a:t>(0);</a:t>
            </a:r>
          </a:p>
          <a:p>
            <a:r>
              <a:rPr lang="en-US" dirty="0" err="1"/>
              <a:t>hlege_e</a:t>
            </a:r>
            <a:r>
              <a:rPr lang="en-US" dirty="0"/>
              <a:t>-&gt;</a:t>
            </a:r>
            <a:r>
              <a:rPr lang="en-US" dirty="0" err="1"/>
              <a:t>SetTitle</a:t>
            </a:r>
            <a:r>
              <a:rPr lang="en-US" dirty="0"/>
              <a:t>("");</a:t>
            </a:r>
          </a:p>
          <a:p>
            <a:r>
              <a:rPr lang="en-US" dirty="0" err="1"/>
              <a:t>hlege_e</a:t>
            </a:r>
            <a:r>
              <a:rPr lang="en-US" dirty="0"/>
              <a:t>-&gt;</a:t>
            </a:r>
            <a:r>
              <a:rPr lang="en-US" dirty="0" err="1"/>
              <a:t>GetXaxis</a:t>
            </a:r>
            <a:r>
              <a:rPr lang="en-US" dirty="0"/>
              <a:t>()-&gt;</a:t>
            </a:r>
            <a:r>
              <a:rPr lang="en-US" dirty="0" err="1"/>
              <a:t>SetTitle</a:t>
            </a:r>
            <a:r>
              <a:rPr lang="en-US" dirty="0"/>
              <a:t>("Energy (keV)");</a:t>
            </a:r>
            <a:endParaRPr lang="zh-CN" altLang="en-US" dirty="0"/>
          </a:p>
          <a:p>
            <a:r>
              <a:rPr lang="en-US" dirty="0" err="1"/>
              <a:t>hlege_e</a:t>
            </a:r>
            <a:r>
              <a:rPr lang="en-US" dirty="0"/>
              <a:t>-&gt;</a:t>
            </a:r>
            <a:r>
              <a:rPr lang="en-US" dirty="0" err="1"/>
              <a:t>GetYaxis</a:t>
            </a:r>
            <a:r>
              <a:rPr lang="en-US" dirty="0"/>
              <a:t>()-&gt;</a:t>
            </a:r>
            <a:r>
              <a:rPr lang="en-US" dirty="0" err="1"/>
              <a:t>SetTitle</a:t>
            </a:r>
            <a:r>
              <a:rPr lang="en-US" dirty="0"/>
              <a:t>("Counts per 7 eV");</a:t>
            </a:r>
            <a:endParaRPr lang="zh-CN" altLang="en-US" dirty="0"/>
          </a:p>
          <a:p>
            <a:r>
              <a:rPr lang="en-US" dirty="0" err="1"/>
              <a:t>hlege_e</a:t>
            </a:r>
            <a:r>
              <a:rPr lang="en-US" dirty="0"/>
              <a:t>-&gt;</a:t>
            </a:r>
            <a:r>
              <a:rPr lang="en-US" dirty="0" err="1"/>
              <a:t>GetXaxis</a:t>
            </a:r>
            <a:r>
              <a:rPr lang="en-US" dirty="0"/>
              <a:t>()-&gt;</a:t>
            </a:r>
            <a:r>
              <a:rPr lang="en-US" dirty="0" err="1"/>
              <a:t>CenterTitle</a:t>
            </a:r>
            <a:r>
              <a:rPr lang="en-US" dirty="0"/>
              <a:t>();</a:t>
            </a:r>
            <a:endParaRPr lang="zh-CN" altLang="en-US" dirty="0"/>
          </a:p>
          <a:p>
            <a:r>
              <a:rPr lang="en-US" dirty="0" err="1"/>
              <a:t>hlege_e</a:t>
            </a:r>
            <a:r>
              <a:rPr lang="en-US" dirty="0"/>
              <a:t>-&gt;</a:t>
            </a:r>
            <a:r>
              <a:rPr lang="en-US" dirty="0" err="1"/>
              <a:t>GetYaxis</a:t>
            </a:r>
            <a:r>
              <a:rPr lang="en-US" dirty="0"/>
              <a:t>()-&gt;</a:t>
            </a:r>
            <a:r>
              <a:rPr lang="en-US" dirty="0" err="1"/>
              <a:t>CenterTitle</a:t>
            </a:r>
            <a:r>
              <a:rPr lang="en-US" dirty="0"/>
              <a:t>();</a:t>
            </a:r>
            <a:endParaRPr lang="zh-CN" altLang="en-US" dirty="0"/>
          </a:p>
          <a:p>
            <a:r>
              <a:rPr lang="en-US" dirty="0" err="1"/>
              <a:t>hlege_e</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hlege_e</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hlege_e</a:t>
            </a:r>
            <a:r>
              <a:rPr lang="en-US" dirty="0"/>
              <a:t>-&gt;</a:t>
            </a:r>
            <a:r>
              <a:rPr lang="en-US" dirty="0" err="1"/>
              <a:t>GetXaxis</a:t>
            </a:r>
            <a:r>
              <a:rPr lang="en-US" dirty="0"/>
              <a:t>()-&gt;</a:t>
            </a:r>
            <a:r>
              <a:rPr lang="en-US" dirty="0" err="1"/>
              <a:t>SetLabelSize</a:t>
            </a:r>
            <a:r>
              <a:rPr lang="en-US" dirty="0"/>
              <a:t>(0.05);</a:t>
            </a:r>
          </a:p>
          <a:p>
            <a:r>
              <a:rPr lang="en-US" dirty="0" err="1"/>
              <a:t>hlege_e</a:t>
            </a:r>
            <a:r>
              <a:rPr lang="en-US" dirty="0"/>
              <a:t>-&gt;</a:t>
            </a:r>
            <a:r>
              <a:rPr lang="en-US" dirty="0" err="1"/>
              <a:t>GetYaxis</a:t>
            </a:r>
            <a:r>
              <a:rPr lang="en-US" dirty="0"/>
              <a:t>()-&gt;</a:t>
            </a:r>
            <a:r>
              <a:rPr lang="en-US" dirty="0" err="1"/>
              <a:t>SetLabelSize</a:t>
            </a:r>
            <a:r>
              <a:rPr lang="en-US" dirty="0"/>
              <a:t>(0.05);</a:t>
            </a:r>
          </a:p>
          <a:p>
            <a:r>
              <a:rPr lang="en-US" dirty="0" err="1"/>
              <a:t>hlege_e</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hlege_e</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hlege_e</a:t>
            </a:r>
            <a:r>
              <a:rPr lang="en-US" dirty="0"/>
              <a:t>-&gt;</a:t>
            </a:r>
            <a:r>
              <a:rPr lang="en-US" dirty="0" err="1"/>
              <a:t>GetXaxis</a:t>
            </a:r>
            <a:r>
              <a:rPr lang="en-US" dirty="0"/>
              <a:t>()-&gt;</a:t>
            </a:r>
            <a:r>
              <a:rPr lang="en-US" dirty="0" err="1"/>
              <a:t>SetTitleOffset</a:t>
            </a:r>
            <a:r>
              <a:rPr lang="en-US" dirty="0"/>
              <a:t>(1.0);</a:t>
            </a:r>
            <a:endParaRPr lang="zh-CN" altLang="en-US" dirty="0"/>
          </a:p>
          <a:p>
            <a:r>
              <a:rPr lang="en-US" dirty="0" err="1"/>
              <a:t>hlege_e</a:t>
            </a:r>
            <a:r>
              <a:rPr lang="en-US" dirty="0"/>
              <a:t>-&gt;</a:t>
            </a:r>
            <a:r>
              <a:rPr lang="en-US" dirty="0" err="1"/>
              <a:t>GetYaxis</a:t>
            </a:r>
            <a:r>
              <a:rPr lang="en-US" dirty="0"/>
              <a:t>()-&gt;</a:t>
            </a:r>
            <a:r>
              <a:rPr lang="en-US" dirty="0" err="1"/>
              <a:t>SetTitleOffset</a:t>
            </a:r>
            <a:r>
              <a:rPr lang="en-US" dirty="0"/>
              <a:t>(1.0);</a:t>
            </a:r>
            <a:endParaRPr lang="zh-CN" altLang="en-US" dirty="0"/>
          </a:p>
          <a:p>
            <a:r>
              <a:rPr lang="en-US" dirty="0" err="1"/>
              <a:t>hlege_e</a:t>
            </a:r>
            <a:r>
              <a:rPr lang="en-US" dirty="0"/>
              <a:t>-&gt;</a:t>
            </a:r>
            <a:r>
              <a:rPr lang="en-US" dirty="0" err="1"/>
              <a:t>GetXaxis</a:t>
            </a:r>
            <a:r>
              <a:rPr lang="en-US" dirty="0"/>
              <a:t>()-&gt;</a:t>
            </a:r>
            <a:r>
              <a:rPr lang="en-US" dirty="0" err="1"/>
              <a:t>SetTitleSize</a:t>
            </a:r>
            <a:r>
              <a:rPr lang="en-US" dirty="0"/>
              <a:t>(0.06);</a:t>
            </a:r>
          </a:p>
          <a:p>
            <a:r>
              <a:rPr lang="en-US" dirty="0" err="1"/>
              <a:t>hlege_e</a:t>
            </a:r>
            <a:r>
              <a:rPr lang="en-US" dirty="0"/>
              <a:t>-&gt;</a:t>
            </a:r>
            <a:r>
              <a:rPr lang="en-US" dirty="0" err="1"/>
              <a:t>GetYaxis</a:t>
            </a:r>
            <a:r>
              <a:rPr lang="en-US" dirty="0"/>
              <a:t>()-&gt;</a:t>
            </a:r>
            <a:r>
              <a:rPr lang="en-US" dirty="0" err="1"/>
              <a:t>SetTitleSize</a:t>
            </a:r>
            <a:r>
              <a:rPr lang="en-US" dirty="0"/>
              <a:t>(0.06);</a:t>
            </a:r>
          </a:p>
          <a:p>
            <a:r>
              <a:rPr lang="en-US" dirty="0" err="1"/>
              <a:t>hlege_e</a:t>
            </a:r>
            <a:r>
              <a:rPr lang="en-US" dirty="0"/>
              <a:t>-&gt;</a:t>
            </a:r>
            <a:r>
              <a:rPr lang="en-US" dirty="0" err="1"/>
              <a:t>GetYaxis</a:t>
            </a:r>
            <a:r>
              <a:rPr lang="en-US" dirty="0"/>
              <a:t>()-&gt;</a:t>
            </a:r>
            <a:r>
              <a:rPr lang="en-US" dirty="0" err="1"/>
              <a:t>SetTickLength</a:t>
            </a:r>
            <a:r>
              <a:rPr lang="en-US" dirty="0"/>
              <a:t>(0.02);</a:t>
            </a:r>
          </a:p>
          <a:p>
            <a:r>
              <a:rPr lang="en-US" dirty="0" err="1"/>
              <a:t>hlege_e</a:t>
            </a:r>
            <a:r>
              <a:rPr lang="en-US" dirty="0"/>
              <a:t>-&gt;</a:t>
            </a:r>
            <a:r>
              <a:rPr lang="en-US" dirty="0" err="1"/>
              <a:t>GetXaxis</a:t>
            </a:r>
            <a:r>
              <a:rPr lang="en-US" dirty="0"/>
              <a:t>()-&gt;</a:t>
            </a:r>
            <a:r>
              <a:rPr lang="en-US" dirty="0" err="1"/>
              <a:t>SetRangeUser</a:t>
            </a:r>
            <a:r>
              <a:rPr lang="en-US" dirty="0"/>
              <a:t>(0,65);</a:t>
            </a:r>
          </a:p>
          <a:p>
            <a:r>
              <a:rPr lang="en-US" dirty="0" err="1"/>
              <a:t>hlege_e</a:t>
            </a:r>
            <a:r>
              <a:rPr lang="en-US" dirty="0"/>
              <a:t>-&gt;</a:t>
            </a:r>
            <a:r>
              <a:rPr lang="en-US" dirty="0" err="1"/>
              <a:t>GetYaxis</a:t>
            </a:r>
            <a:r>
              <a:rPr lang="en-US" dirty="0"/>
              <a:t>()-&gt;</a:t>
            </a:r>
            <a:r>
              <a:rPr lang="en-US" dirty="0" err="1"/>
              <a:t>SetNdivisions</a:t>
            </a:r>
            <a:r>
              <a:rPr lang="en-US" dirty="0"/>
              <a:t>(505);</a:t>
            </a:r>
          </a:p>
          <a:p>
            <a:r>
              <a:rPr lang="en-US" dirty="0"/>
              <a:t>//</a:t>
            </a:r>
            <a:r>
              <a:rPr lang="en-US" dirty="0" err="1"/>
              <a:t>hlege_e</a:t>
            </a:r>
            <a:r>
              <a:rPr lang="en-US" dirty="0"/>
              <a:t>-&gt;</a:t>
            </a:r>
            <a:r>
              <a:rPr lang="en-US" dirty="0" err="1"/>
              <a:t>GetYaxis</a:t>
            </a:r>
            <a:r>
              <a:rPr lang="en-US" dirty="0"/>
              <a:t>()-&gt;</a:t>
            </a:r>
            <a:r>
              <a:rPr lang="en-US" dirty="0" err="1"/>
              <a:t>SetRangeUser</a:t>
            </a:r>
            <a:r>
              <a:rPr lang="en-US" dirty="0"/>
              <a:t>(1,20000);</a:t>
            </a:r>
          </a:p>
          <a:p>
            <a:r>
              <a:rPr lang="en-US" dirty="0" err="1"/>
              <a:t>hlege_e</a:t>
            </a:r>
            <a:r>
              <a:rPr lang="en-US" dirty="0"/>
              <a:t>-&gt;Draw("hist");</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74</a:t>
            </a:fld>
            <a:endParaRPr lang="zh-CN" altLang="en-US"/>
          </a:p>
        </p:txBody>
      </p:sp>
    </p:spTree>
    <p:extLst>
      <p:ext uri="{BB962C8B-B14F-4D97-AF65-F5344CB8AC3E}">
        <p14:creationId xmlns:p14="http://schemas.microsoft.com/office/powerpoint/2010/main" val="2129159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tree-&gt;Draw("lege_e&gt;&gt;hlege_e","msd26_e&gt;5480&amp;&amp;msd26_e&lt;5491")</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76</a:t>
            </a:fld>
            <a:endParaRPr lang="zh-CN" altLang="en-US"/>
          </a:p>
        </p:txBody>
      </p:sp>
    </p:spTree>
    <p:extLst>
      <p:ext uri="{BB962C8B-B14F-4D97-AF65-F5344CB8AC3E}">
        <p14:creationId xmlns:p14="http://schemas.microsoft.com/office/powerpoint/2010/main" val="2135805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gamma coincidence spec MSD LEGe</a:t>
            </a:r>
          </a:p>
          <a:p>
            <a:r>
              <a:rPr lang="en-US" dirty="0" err="1"/>
              <a:t>TCanvas</a:t>
            </a:r>
            <a:r>
              <a:rPr lang="en-US" dirty="0"/>
              <a:t>* </a:t>
            </a:r>
            <a:r>
              <a:rPr lang="en-US" dirty="0" err="1"/>
              <a:t>canvaspeak</a:t>
            </a:r>
            <a:r>
              <a:rPr lang="en-US" dirty="0"/>
              <a:t> = new </a:t>
            </a:r>
            <a:r>
              <a:rPr lang="en-US" dirty="0" err="1"/>
              <a:t>TCanvas</a:t>
            </a:r>
            <a:r>
              <a:rPr lang="en-US" dirty="0"/>
              <a:t>("MSD", "MSD", 890,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SetLogz</a:t>
            </a:r>
            <a:r>
              <a:rPr lang="en-US" dirty="0"/>
              <a:t>();</a:t>
            </a:r>
          </a:p>
          <a:p>
            <a:r>
              <a:rPr lang="en-US" dirty="0" err="1"/>
              <a:t>canvaspeak</a:t>
            </a:r>
            <a:r>
              <a:rPr lang="en-US" dirty="0"/>
              <a:t>-&gt;</a:t>
            </a:r>
            <a:r>
              <a:rPr lang="en-US" dirty="0" err="1"/>
              <a:t>SetFrameLineWidth</a:t>
            </a:r>
            <a:r>
              <a:rPr lang="en-US" dirty="0"/>
              <a:t>(2);</a:t>
            </a:r>
          </a:p>
          <a:p>
            <a:endParaRPr lang="en-US" dirty="0"/>
          </a:p>
          <a:p>
            <a:r>
              <a:rPr lang="en-US" dirty="0"/>
              <a:t>TH2D* </a:t>
            </a:r>
            <a:r>
              <a:rPr lang="en-US" dirty="0" err="1"/>
              <a:t>hmsd_lege</a:t>
            </a:r>
            <a:r>
              <a:rPr lang="en-US" dirty="0"/>
              <a:t> = new TH2D("</a:t>
            </a:r>
            <a:r>
              <a:rPr lang="en-US" dirty="0" err="1"/>
              <a:t>hmsd_lege</a:t>
            </a:r>
            <a:r>
              <a:rPr lang="en-US" dirty="0"/>
              <a:t>", "</a:t>
            </a:r>
            <a:r>
              <a:rPr lang="en-US" dirty="0" err="1"/>
              <a:t>hmsd_lege</a:t>
            </a:r>
            <a:r>
              <a:rPr lang="en-US" dirty="0"/>
              <a:t>", 2000,0,100,6000,0,6000); // </a:t>
            </a:r>
            <a:r>
              <a:rPr lang="en-US" dirty="0" err="1"/>
              <a:t>x,y</a:t>
            </a:r>
            <a:endParaRPr lang="en-US" dirty="0"/>
          </a:p>
          <a:p>
            <a:endParaRPr lang="en-US" dirty="0"/>
          </a:p>
          <a:p>
            <a:r>
              <a:rPr lang="en-US" dirty="0"/>
              <a:t>tree-&gt;Draw("msd26_e:lege_e&gt;&gt;hmsd_lege","msd26_e&gt;200&amp;&amp;msd26_e&lt;6000&amp;&amp;</a:t>
            </a:r>
            <a:r>
              <a:rPr lang="en-US" dirty="0" err="1"/>
              <a:t>lege_e</a:t>
            </a:r>
            <a:r>
              <a:rPr lang="en-US" dirty="0"/>
              <a:t>&gt;5&amp;&amp;</a:t>
            </a:r>
            <a:r>
              <a:rPr lang="en-US" dirty="0" err="1"/>
              <a:t>lege_e</a:t>
            </a:r>
            <a:r>
              <a:rPr lang="en-US" dirty="0"/>
              <a:t>&lt;400","colz"); // y:x</a:t>
            </a:r>
          </a:p>
          <a:p>
            <a:endParaRPr lang="en-US" dirty="0"/>
          </a:p>
          <a:p>
            <a:r>
              <a:rPr lang="en-US" dirty="0"/>
              <a:t>//tree-&gt;Draw("(msd12_e+msd26_e):</a:t>
            </a:r>
            <a:r>
              <a:rPr lang="en-US" dirty="0" err="1"/>
              <a:t>lege_e</a:t>
            </a:r>
            <a:r>
              <a:rPr lang="en-US" dirty="0"/>
              <a:t>&gt;&gt;hmsd_lege","msd12_e&gt;200&amp;&amp;msd12_e&lt;6000&amp;&amp;msd26_e&gt;200&amp;&amp;msd26_e&lt;6000&amp;&amp;</a:t>
            </a:r>
            <a:r>
              <a:rPr lang="en-US" dirty="0" err="1"/>
              <a:t>lege_e</a:t>
            </a:r>
            <a:r>
              <a:rPr lang="en-US" dirty="0"/>
              <a:t>&gt;5&amp;&amp;</a:t>
            </a:r>
            <a:r>
              <a:rPr lang="en-US" dirty="0" err="1"/>
              <a:t>lege_e</a:t>
            </a:r>
            <a:r>
              <a:rPr lang="en-US" dirty="0"/>
              <a:t>&lt;400&amp;&amp;msd12_t-msd26_t&gt;200&amp;&amp;msd12_t-msd26_t&lt;650&amp;&amp;msd12_t-lege_t&gt;-500&amp;&amp;msd12_t-lege_t&lt;100&amp;&amp;msd26_t-lege_t&gt;-1000&amp;&amp;msd26_t-lege_t&lt;-500","colz"); // y:x</a:t>
            </a:r>
          </a:p>
          <a:p>
            <a:endParaRPr lang="en-US" dirty="0"/>
          </a:p>
          <a:p>
            <a:r>
              <a:rPr lang="en-US" dirty="0" err="1"/>
              <a:t>hmsd_lege</a:t>
            </a:r>
            <a:r>
              <a:rPr lang="en-US" dirty="0"/>
              <a:t>-&gt;</a:t>
            </a:r>
            <a:r>
              <a:rPr lang="en-US" dirty="0" err="1"/>
              <a:t>SetStats</a:t>
            </a:r>
            <a:r>
              <a:rPr lang="en-US" dirty="0"/>
              <a:t>(0);</a:t>
            </a:r>
          </a:p>
          <a:p>
            <a:r>
              <a:rPr lang="en-US" dirty="0" err="1"/>
              <a:t>hmsd_lege</a:t>
            </a:r>
            <a:r>
              <a:rPr lang="en-US" dirty="0"/>
              <a:t>-&gt;</a:t>
            </a:r>
            <a:r>
              <a:rPr lang="en-US" dirty="0" err="1"/>
              <a:t>SetTitle</a:t>
            </a:r>
            <a:r>
              <a:rPr lang="en-US" dirty="0"/>
              <a:t>("");</a:t>
            </a:r>
          </a:p>
          <a:p>
            <a:r>
              <a:rPr lang="en-US" dirty="0" err="1"/>
              <a:t>hmsd_lege</a:t>
            </a:r>
            <a:r>
              <a:rPr lang="en-US" dirty="0"/>
              <a:t>-&gt;</a:t>
            </a:r>
            <a:r>
              <a:rPr lang="en-US" dirty="0" err="1"/>
              <a:t>GetXaxis</a:t>
            </a:r>
            <a:r>
              <a:rPr lang="en-US" dirty="0"/>
              <a:t>()-&gt;</a:t>
            </a:r>
            <a:r>
              <a:rPr lang="en-US" dirty="0" err="1"/>
              <a:t>SetTitle</a:t>
            </a:r>
            <a:r>
              <a:rPr lang="en-US" dirty="0"/>
              <a:t>("LEGe Energy (keV)");</a:t>
            </a:r>
          </a:p>
          <a:p>
            <a:r>
              <a:rPr lang="en-US" dirty="0" err="1"/>
              <a:t>hmsd_lege</a:t>
            </a:r>
            <a:r>
              <a:rPr lang="en-US" dirty="0"/>
              <a:t>-&gt;</a:t>
            </a:r>
            <a:r>
              <a:rPr lang="en-US" dirty="0" err="1"/>
              <a:t>GetYaxis</a:t>
            </a:r>
            <a:r>
              <a:rPr lang="en-US" dirty="0"/>
              <a:t>()-&gt;</a:t>
            </a:r>
            <a:r>
              <a:rPr lang="en-US" dirty="0" err="1"/>
              <a:t>SetTitle</a:t>
            </a:r>
            <a:r>
              <a:rPr lang="en-US" dirty="0"/>
              <a:t>("MSD26 Energy (keV)");</a:t>
            </a:r>
          </a:p>
          <a:p>
            <a:r>
              <a:rPr lang="en-US" dirty="0" err="1"/>
              <a:t>hmsd_lege</a:t>
            </a:r>
            <a:r>
              <a:rPr lang="en-US" dirty="0"/>
              <a:t>-&gt;</a:t>
            </a:r>
            <a:r>
              <a:rPr lang="en-US" dirty="0" err="1"/>
              <a:t>GetXaxis</a:t>
            </a:r>
            <a:r>
              <a:rPr lang="en-US" dirty="0"/>
              <a:t>()-&gt;</a:t>
            </a:r>
            <a:r>
              <a:rPr lang="en-US" dirty="0" err="1"/>
              <a:t>CenterTitle</a:t>
            </a:r>
            <a:r>
              <a:rPr lang="en-US" dirty="0"/>
              <a:t>();</a:t>
            </a:r>
          </a:p>
          <a:p>
            <a:r>
              <a:rPr lang="en-US" dirty="0" err="1"/>
              <a:t>hmsd_lege</a:t>
            </a:r>
            <a:r>
              <a:rPr lang="en-US" dirty="0"/>
              <a:t>-&gt;</a:t>
            </a:r>
            <a:r>
              <a:rPr lang="en-US" dirty="0" err="1"/>
              <a:t>GetYaxis</a:t>
            </a:r>
            <a:r>
              <a:rPr lang="en-US" dirty="0"/>
              <a:t>()-&gt;</a:t>
            </a:r>
            <a:r>
              <a:rPr lang="en-US" dirty="0" err="1"/>
              <a:t>CenterTitle</a:t>
            </a:r>
            <a:r>
              <a:rPr lang="en-US" dirty="0"/>
              <a:t>();</a:t>
            </a:r>
          </a:p>
          <a:p>
            <a:r>
              <a:rPr lang="en-US" dirty="0" err="1"/>
              <a:t>hmsd_lege</a:t>
            </a:r>
            <a:r>
              <a:rPr lang="en-US" dirty="0"/>
              <a:t>-&gt;</a:t>
            </a:r>
            <a:r>
              <a:rPr lang="en-US" dirty="0" err="1"/>
              <a:t>GetXaxis</a:t>
            </a:r>
            <a:r>
              <a:rPr lang="en-US" dirty="0"/>
              <a:t>()-&gt;</a:t>
            </a:r>
            <a:r>
              <a:rPr lang="en-US" dirty="0" err="1"/>
              <a:t>SetLabelFont</a:t>
            </a:r>
            <a:r>
              <a:rPr lang="en-US" dirty="0"/>
              <a:t>(132);</a:t>
            </a:r>
          </a:p>
          <a:p>
            <a:r>
              <a:rPr lang="en-US" dirty="0" err="1"/>
              <a:t>hmsd_lege</a:t>
            </a:r>
            <a:r>
              <a:rPr lang="en-US" dirty="0"/>
              <a:t>-&gt;</a:t>
            </a:r>
            <a:r>
              <a:rPr lang="en-US" dirty="0" err="1"/>
              <a:t>GetYaxis</a:t>
            </a:r>
            <a:r>
              <a:rPr lang="en-US" dirty="0"/>
              <a:t>()-&gt;</a:t>
            </a:r>
            <a:r>
              <a:rPr lang="en-US" dirty="0" err="1"/>
              <a:t>SetLabelFont</a:t>
            </a:r>
            <a:r>
              <a:rPr lang="en-US" dirty="0"/>
              <a:t>(132);</a:t>
            </a:r>
          </a:p>
          <a:p>
            <a:r>
              <a:rPr lang="en-US" dirty="0" err="1"/>
              <a:t>hmsd_lege</a:t>
            </a:r>
            <a:r>
              <a:rPr lang="en-US" dirty="0"/>
              <a:t>-&gt;</a:t>
            </a:r>
            <a:r>
              <a:rPr lang="en-US" dirty="0" err="1"/>
              <a:t>GetXaxis</a:t>
            </a:r>
            <a:r>
              <a:rPr lang="en-US" dirty="0"/>
              <a:t>()-&gt;</a:t>
            </a:r>
            <a:r>
              <a:rPr lang="en-US" dirty="0" err="1"/>
              <a:t>SetLabelSize</a:t>
            </a:r>
            <a:r>
              <a:rPr lang="en-US" dirty="0"/>
              <a:t>(0.05);</a:t>
            </a:r>
          </a:p>
          <a:p>
            <a:r>
              <a:rPr lang="en-US" dirty="0" err="1"/>
              <a:t>hmsd_lege</a:t>
            </a:r>
            <a:r>
              <a:rPr lang="en-US" dirty="0"/>
              <a:t>-&gt;</a:t>
            </a:r>
            <a:r>
              <a:rPr lang="en-US" dirty="0" err="1"/>
              <a:t>GetYaxis</a:t>
            </a:r>
            <a:r>
              <a:rPr lang="en-US" dirty="0"/>
              <a:t>()-&gt;</a:t>
            </a:r>
            <a:r>
              <a:rPr lang="en-US" dirty="0" err="1"/>
              <a:t>SetLabelSize</a:t>
            </a:r>
            <a:r>
              <a:rPr lang="en-US" dirty="0"/>
              <a:t>(0.05);</a:t>
            </a:r>
          </a:p>
          <a:p>
            <a:r>
              <a:rPr lang="en-US" dirty="0" err="1"/>
              <a:t>hmsd_lege</a:t>
            </a:r>
            <a:r>
              <a:rPr lang="en-US" dirty="0"/>
              <a:t>-&gt;</a:t>
            </a:r>
            <a:r>
              <a:rPr lang="en-US" dirty="0" err="1"/>
              <a:t>GetXaxis</a:t>
            </a:r>
            <a:r>
              <a:rPr lang="en-US" dirty="0"/>
              <a:t>()-&gt;</a:t>
            </a:r>
            <a:r>
              <a:rPr lang="en-US" dirty="0" err="1"/>
              <a:t>SetTitleFont</a:t>
            </a:r>
            <a:r>
              <a:rPr lang="en-US" dirty="0"/>
              <a:t>(132);</a:t>
            </a:r>
          </a:p>
          <a:p>
            <a:r>
              <a:rPr lang="en-US" dirty="0" err="1"/>
              <a:t>hmsd_lege</a:t>
            </a:r>
            <a:r>
              <a:rPr lang="en-US" dirty="0"/>
              <a:t>-&gt;</a:t>
            </a:r>
            <a:r>
              <a:rPr lang="en-US" dirty="0" err="1"/>
              <a:t>GetYaxis</a:t>
            </a:r>
            <a:r>
              <a:rPr lang="en-US" dirty="0"/>
              <a:t>()-&gt;</a:t>
            </a:r>
            <a:r>
              <a:rPr lang="en-US" dirty="0" err="1"/>
              <a:t>SetTitleFont</a:t>
            </a:r>
            <a:r>
              <a:rPr lang="en-US" dirty="0"/>
              <a:t>(132);</a:t>
            </a:r>
          </a:p>
          <a:p>
            <a:r>
              <a:rPr lang="en-US" dirty="0" err="1"/>
              <a:t>hmsd_lege</a:t>
            </a:r>
            <a:r>
              <a:rPr lang="en-US" dirty="0"/>
              <a:t>-&gt;</a:t>
            </a:r>
            <a:r>
              <a:rPr lang="en-US" dirty="0" err="1"/>
              <a:t>GetXaxis</a:t>
            </a:r>
            <a:r>
              <a:rPr lang="en-US" dirty="0"/>
              <a:t>()-&gt;</a:t>
            </a:r>
            <a:r>
              <a:rPr lang="en-US" dirty="0" err="1"/>
              <a:t>SetTitleOffset</a:t>
            </a:r>
            <a:r>
              <a:rPr lang="en-US" dirty="0"/>
              <a:t>(1.1);</a:t>
            </a:r>
          </a:p>
          <a:p>
            <a:r>
              <a:rPr lang="en-US" dirty="0" err="1"/>
              <a:t>hmsd_lege</a:t>
            </a:r>
            <a:r>
              <a:rPr lang="en-US" dirty="0"/>
              <a:t>-&gt;</a:t>
            </a:r>
            <a:r>
              <a:rPr lang="en-US" dirty="0" err="1"/>
              <a:t>GetYaxis</a:t>
            </a:r>
            <a:r>
              <a:rPr lang="en-US" dirty="0"/>
              <a:t>()-&gt;</a:t>
            </a:r>
            <a:r>
              <a:rPr lang="en-US" dirty="0" err="1"/>
              <a:t>SetTitleOffset</a:t>
            </a:r>
            <a:r>
              <a:rPr lang="en-US" dirty="0"/>
              <a:t>(1.4);</a:t>
            </a:r>
          </a:p>
          <a:p>
            <a:r>
              <a:rPr lang="en-US" dirty="0" err="1"/>
              <a:t>hmsd_lege</a:t>
            </a:r>
            <a:r>
              <a:rPr lang="en-US" dirty="0"/>
              <a:t>-&gt;</a:t>
            </a:r>
            <a:r>
              <a:rPr lang="en-US" dirty="0" err="1"/>
              <a:t>GetXaxis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SetNdivisions</a:t>
            </a:r>
            <a:r>
              <a:rPr lang="en-US" dirty="0"/>
              <a:t>(505);</a:t>
            </a:r>
          </a:p>
          <a:p>
            <a:r>
              <a:rPr lang="en-US" dirty="0" err="1"/>
              <a:t>hmsd_lege</a:t>
            </a:r>
            <a:r>
              <a:rPr lang="en-US" dirty="0"/>
              <a:t>-&gt;</a:t>
            </a:r>
            <a:r>
              <a:rPr lang="en-US" dirty="0" err="1"/>
              <a:t>GetXaxis</a:t>
            </a:r>
            <a:r>
              <a:rPr lang="en-US" dirty="0"/>
              <a:t>()-&gt;</a:t>
            </a:r>
            <a:r>
              <a:rPr lang="en-US" dirty="0" err="1"/>
              <a:t>SetRangeUser</a:t>
            </a:r>
            <a:r>
              <a:rPr lang="en-US" dirty="0"/>
              <a:t>(25,63);</a:t>
            </a:r>
          </a:p>
          <a:p>
            <a:r>
              <a:rPr lang="en-US" dirty="0" err="1"/>
              <a:t>hmsd_lege</a:t>
            </a:r>
            <a:r>
              <a:rPr lang="en-US" dirty="0"/>
              <a:t>-&gt;</a:t>
            </a:r>
            <a:r>
              <a:rPr lang="en-US" dirty="0" err="1"/>
              <a:t>GetYaxis</a:t>
            </a:r>
            <a:r>
              <a:rPr lang="en-US" dirty="0"/>
              <a:t>()-&gt;</a:t>
            </a:r>
            <a:r>
              <a:rPr lang="en-US" dirty="0" err="1"/>
              <a:t>SetRangeUser</a:t>
            </a:r>
            <a:r>
              <a:rPr lang="en-US" dirty="0"/>
              <a:t>(4600,5600);</a:t>
            </a:r>
          </a:p>
          <a:p>
            <a:r>
              <a:rPr lang="en-US" dirty="0" err="1"/>
              <a:t>hmsd_lege</a:t>
            </a:r>
            <a:r>
              <a:rPr lang="en-US" dirty="0"/>
              <a:t>-&gt;</a:t>
            </a:r>
            <a:r>
              <a:rPr lang="en-US" dirty="0" err="1"/>
              <a:t>SetMinimum</a:t>
            </a:r>
            <a:r>
              <a:rPr lang="en-US" dirty="0"/>
              <a:t>(1);</a:t>
            </a:r>
          </a:p>
          <a:p>
            <a:r>
              <a:rPr lang="en-US" dirty="0"/>
              <a:t>//</a:t>
            </a:r>
            <a:r>
              <a:rPr lang="en-US" dirty="0" err="1"/>
              <a:t>hmsd_lege</a:t>
            </a:r>
            <a:r>
              <a:rPr lang="en-US" dirty="0"/>
              <a:t>-&gt;</a:t>
            </a:r>
            <a:r>
              <a:rPr lang="en-US" dirty="0" err="1"/>
              <a:t>SetMaximum</a:t>
            </a:r>
            <a:r>
              <a:rPr lang="en-US" dirty="0"/>
              <a:t>(100);</a:t>
            </a:r>
          </a:p>
          <a:p>
            <a:r>
              <a:rPr lang="en-US" dirty="0" err="1"/>
              <a:t>hmsd_lege</a:t>
            </a:r>
            <a:r>
              <a:rPr lang="en-US" dirty="0"/>
              <a:t>-&gt;</a:t>
            </a:r>
            <a:r>
              <a:rPr lang="en-US" dirty="0" err="1"/>
              <a:t>SetContour</a:t>
            </a:r>
            <a:r>
              <a:rPr lang="en-US" dirty="0"/>
              <a:t>(99);</a:t>
            </a:r>
          </a:p>
          <a:p>
            <a:r>
              <a:rPr lang="en-US" dirty="0" err="1"/>
              <a:t>TPaletteAxis</a:t>
            </a:r>
            <a:r>
              <a:rPr lang="en-US" dirty="0"/>
              <a:t> *palette = (</a:t>
            </a:r>
            <a:r>
              <a:rPr lang="en-US" dirty="0" err="1"/>
              <a:t>TPaletteAxis</a:t>
            </a:r>
            <a:r>
              <a:rPr lang="en-US" dirty="0"/>
              <a:t>*)</a:t>
            </a:r>
            <a:r>
              <a:rPr lang="en-US" dirty="0" err="1"/>
              <a:t>hmsd_lege</a:t>
            </a:r>
            <a:r>
              <a:rPr lang="en-US" dirty="0"/>
              <a:t>-&gt;</a:t>
            </a:r>
            <a:r>
              <a:rPr lang="en-US" dirty="0" err="1"/>
              <a:t>GetListOfFunctions</a:t>
            </a:r>
            <a:r>
              <a:rPr lang="en-US" dirty="0"/>
              <a:t>()-&gt;</a:t>
            </a:r>
            <a:r>
              <a:rPr lang="en-US" dirty="0" err="1"/>
              <a:t>FindObject</a:t>
            </a:r>
            <a:r>
              <a:rPr lang="en-US" dirty="0"/>
              <a:t>("palette");</a:t>
            </a:r>
          </a:p>
          <a:p>
            <a:r>
              <a:rPr lang="en-US" dirty="0" err="1"/>
              <a:t>gStyle</a:t>
            </a:r>
            <a:r>
              <a:rPr lang="en-US" dirty="0"/>
              <a:t>-&gt;</a:t>
            </a:r>
            <a:r>
              <a:rPr lang="en-US" dirty="0" err="1"/>
              <a:t>SetPalette</a:t>
            </a:r>
            <a:r>
              <a:rPr lang="en-US" dirty="0"/>
              <a:t>(</a:t>
            </a:r>
            <a:r>
              <a:rPr lang="en-US" dirty="0" err="1"/>
              <a:t>kRainbow</a:t>
            </a:r>
            <a:r>
              <a:rPr lang="en-US" dirty="0"/>
              <a:t>);</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77</a:t>
            </a:fld>
            <a:endParaRPr lang="zh-CN" altLang="en-US"/>
          </a:p>
        </p:txBody>
      </p:sp>
    </p:spTree>
    <p:extLst>
      <p:ext uri="{BB962C8B-B14F-4D97-AF65-F5344CB8AC3E}">
        <p14:creationId xmlns:p14="http://schemas.microsoft.com/office/powerpoint/2010/main" val="4160220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tree-&gt;Draw("lege_t-msd26_t:msd26_e","lege_e &gt; 59 &amp;&amp; lege_e &lt; 60.1 &amp;&amp; msd26_e &gt; 5200 &amp;&amp; msd26_e &lt; 5600 &amp;&amp; lege_t-msd26_t&gt;0 &amp;&amp; lege_t-msd26_t&lt;1000","cont4");</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78</a:t>
            </a:fld>
            <a:endParaRPr lang="zh-CN" altLang="en-US"/>
          </a:p>
        </p:txBody>
      </p:sp>
    </p:spTree>
    <p:extLst>
      <p:ext uri="{BB962C8B-B14F-4D97-AF65-F5344CB8AC3E}">
        <p14:creationId xmlns:p14="http://schemas.microsoft.com/office/powerpoint/2010/main" val="9311501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 longer-lived states above the 59.5-keV state</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79</a:t>
            </a:fld>
            <a:endParaRPr lang="zh-CN" altLang="en-US"/>
          </a:p>
        </p:txBody>
      </p:sp>
    </p:spTree>
    <p:extLst>
      <p:ext uri="{BB962C8B-B14F-4D97-AF65-F5344CB8AC3E}">
        <p14:creationId xmlns:p14="http://schemas.microsoft.com/office/powerpoint/2010/main" val="3953638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::Open("F:/e21010/pxct/run0092_93_94_95_LEGe_MSD26_241Am_inChamber_2mmCollimator_window1.5us_CFDdelay_adjusted_cal.root");</a:t>
            </a:r>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hmsd26_e-&gt;</a:t>
            </a:r>
            <a:r>
              <a:rPr lang="en-US" dirty="0" err="1"/>
              <a:t>SetLineWidth</a:t>
            </a:r>
            <a:r>
              <a:rPr lang="en-US" dirty="0"/>
              <a:t>(2);</a:t>
            </a:r>
          </a:p>
          <a:p>
            <a:r>
              <a:rPr lang="en-US" dirty="0"/>
              <a:t>//hmsd26_e-&gt;</a:t>
            </a:r>
            <a:r>
              <a:rPr lang="en-US" dirty="0" err="1"/>
              <a:t>Rebin</a:t>
            </a:r>
            <a:r>
              <a:rPr lang="en-US" dirty="0"/>
              <a:t>(2);</a:t>
            </a:r>
          </a:p>
          <a:p>
            <a:r>
              <a:rPr lang="en-US" dirty="0"/>
              <a:t>hmsd26_e-&gt;</a:t>
            </a:r>
            <a:r>
              <a:rPr lang="en-US" dirty="0" err="1"/>
              <a:t>SetLineColor</a:t>
            </a:r>
            <a:r>
              <a:rPr lang="en-US" dirty="0"/>
              <a:t>(2);</a:t>
            </a:r>
          </a:p>
          <a:p>
            <a:r>
              <a:rPr lang="en-US" dirty="0"/>
              <a:t>hmsd26_e-&gt;</a:t>
            </a:r>
            <a:r>
              <a:rPr lang="en-US" dirty="0" err="1"/>
              <a:t>SetStats</a:t>
            </a:r>
            <a:r>
              <a:rPr lang="en-US" dirty="0"/>
              <a:t>(0);</a:t>
            </a:r>
          </a:p>
          <a:p>
            <a:r>
              <a:rPr lang="en-US" dirty="0"/>
              <a:t>hmsd26_e-&gt;</a:t>
            </a:r>
            <a:r>
              <a:rPr lang="en-US" dirty="0" err="1"/>
              <a:t>SetTitle</a:t>
            </a:r>
            <a:r>
              <a:rPr lang="en-US" dirty="0"/>
              <a:t>("");</a:t>
            </a:r>
          </a:p>
          <a:p>
            <a:r>
              <a:rPr lang="en-US" dirty="0"/>
              <a:t>hmsd26_e-&gt;</a:t>
            </a:r>
            <a:r>
              <a:rPr lang="en-US" dirty="0" err="1"/>
              <a:t>GetXaxis</a:t>
            </a:r>
            <a:r>
              <a:rPr lang="en-US" dirty="0"/>
              <a:t>()-&gt;</a:t>
            </a:r>
            <a:r>
              <a:rPr lang="en-US" dirty="0" err="1"/>
              <a:t>SetTitle</a:t>
            </a:r>
            <a:r>
              <a:rPr lang="en-US" dirty="0"/>
              <a:t>("Energy (keV)");</a:t>
            </a:r>
            <a:endParaRPr lang="zh-CN" altLang="en-US" dirty="0"/>
          </a:p>
          <a:p>
            <a:r>
              <a:rPr lang="en-US" dirty="0"/>
              <a:t>hmsd26_e-&gt;</a:t>
            </a:r>
            <a:r>
              <a:rPr lang="en-US" dirty="0" err="1"/>
              <a:t>GetYaxis</a:t>
            </a:r>
            <a:r>
              <a:rPr lang="en-US" dirty="0"/>
              <a:t>()-&gt;</a:t>
            </a:r>
            <a:r>
              <a:rPr lang="en-US" dirty="0" err="1"/>
              <a:t>SetTitle</a:t>
            </a:r>
            <a:r>
              <a:rPr lang="en-US" dirty="0"/>
              <a:t>("Counts per 115 eV");</a:t>
            </a:r>
            <a:endParaRPr lang="zh-CN" altLang="en-US" dirty="0"/>
          </a:p>
          <a:p>
            <a:r>
              <a:rPr lang="en-US" dirty="0"/>
              <a:t>hmsd26_e-&gt;</a:t>
            </a:r>
            <a:r>
              <a:rPr lang="en-US" dirty="0" err="1"/>
              <a:t>GetXaxis</a:t>
            </a:r>
            <a:r>
              <a:rPr lang="en-US" dirty="0"/>
              <a:t>()-&gt;</a:t>
            </a:r>
            <a:r>
              <a:rPr lang="en-US" dirty="0" err="1"/>
              <a:t>CenterTitle</a:t>
            </a:r>
            <a:r>
              <a:rPr lang="en-US" dirty="0"/>
              <a:t>();</a:t>
            </a:r>
            <a:endParaRPr lang="zh-CN" altLang="en-US" dirty="0"/>
          </a:p>
          <a:p>
            <a:r>
              <a:rPr lang="en-US" dirty="0"/>
              <a:t>hmsd26_e-&gt;</a:t>
            </a:r>
            <a:r>
              <a:rPr lang="en-US" dirty="0" err="1"/>
              <a:t>GetYaxis</a:t>
            </a:r>
            <a:r>
              <a:rPr lang="en-US" dirty="0"/>
              <a:t>()-&gt;</a:t>
            </a:r>
            <a:r>
              <a:rPr lang="en-US" dirty="0" err="1"/>
              <a:t>CenterTitle</a:t>
            </a:r>
            <a:r>
              <a:rPr lang="en-US" dirty="0"/>
              <a:t>();</a:t>
            </a:r>
            <a:endParaRPr lang="zh-CN" altLang="en-US" dirty="0"/>
          </a:p>
          <a:p>
            <a:r>
              <a:rPr lang="en-US" dirty="0"/>
              <a:t>hmsd26_e-&gt;</a:t>
            </a:r>
            <a:r>
              <a:rPr lang="en-US" dirty="0" err="1"/>
              <a:t>GetXaxis</a:t>
            </a:r>
            <a:r>
              <a:rPr lang="en-US" dirty="0"/>
              <a:t>()-&gt;</a:t>
            </a:r>
            <a:r>
              <a:rPr lang="en-US" dirty="0" err="1"/>
              <a:t>SetLabelFont</a:t>
            </a:r>
            <a:r>
              <a:rPr lang="en-US" dirty="0"/>
              <a:t>(132);</a:t>
            </a:r>
            <a:endParaRPr lang="zh-CN" altLang="en-US" dirty="0"/>
          </a:p>
          <a:p>
            <a:r>
              <a:rPr lang="en-US" dirty="0"/>
              <a:t>hmsd26_e-&gt;</a:t>
            </a:r>
            <a:r>
              <a:rPr lang="en-US" dirty="0" err="1"/>
              <a:t>GetYaxis</a:t>
            </a:r>
            <a:r>
              <a:rPr lang="en-US" dirty="0"/>
              <a:t>()-&gt;</a:t>
            </a:r>
            <a:r>
              <a:rPr lang="en-US" dirty="0" err="1"/>
              <a:t>SetLabelFont</a:t>
            </a:r>
            <a:r>
              <a:rPr lang="en-US" dirty="0"/>
              <a:t>(132);</a:t>
            </a:r>
            <a:endParaRPr lang="zh-CN" altLang="en-US" dirty="0"/>
          </a:p>
          <a:p>
            <a:r>
              <a:rPr lang="en-US" dirty="0"/>
              <a:t>hmsd26_e-&gt;</a:t>
            </a:r>
            <a:r>
              <a:rPr lang="en-US" dirty="0" err="1"/>
              <a:t>GetXaxis</a:t>
            </a:r>
            <a:r>
              <a:rPr lang="en-US" dirty="0"/>
              <a:t>()-&gt;</a:t>
            </a:r>
            <a:r>
              <a:rPr lang="en-US" dirty="0" err="1"/>
              <a:t>SetLabelSize</a:t>
            </a:r>
            <a:r>
              <a:rPr lang="en-US" dirty="0"/>
              <a:t>(0.06);</a:t>
            </a:r>
          </a:p>
          <a:p>
            <a:r>
              <a:rPr lang="en-US" dirty="0"/>
              <a:t>hmsd26_e-&gt;</a:t>
            </a:r>
            <a:r>
              <a:rPr lang="en-US" dirty="0" err="1"/>
              <a:t>GetYaxis</a:t>
            </a:r>
            <a:r>
              <a:rPr lang="en-US" dirty="0"/>
              <a:t>()-&gt;</a:t>
            </a:r>
            <a:r>
              <a:rPr lang="en-US" dirty="0" err="1"/>
              <a:t>SetLabelSize</a:t>
            </a:r>
            <a:r>
              <a:rPr lang="en-US" dirty="0"/>
              <a:t>(0.06);</a:t>
            </a:r>
          </a:p>
          <a:p>
            <a:r>
              <a:rPr lang="en-US" dirty="0"/>
              <a:t>hmsd26_e-&gt;</a:t>
            </a:r>
            <a:r>
              <a:rPr lang="en-US" dirty="0" err="1"/>
              <a:t>GetXaxis</a:t>
            </a:r>
            <a:r>
              <a:rPr lang="en-US" dirty="0"/>
              <a:t>()-&gt;</a:t>
            </a:r>
            <a:r>
              <a:rPr lang="en-US" dirty="0" err="1"/>
              <a:t>SetTitleFont</a:t>
            </a:r>
            <a:r>
              <a:rPr lang="en-US" dirty="0"/>
              <a:t>(132);</a:t>
            </a:r>
            <a:endParaRPr lang="zh-CN" altLang="en-US" dirty="0"/>
          </a:p>
          <a:p>
            <a:r>
              <a:rPr lang="en-US" dirty="0"/>
              <a:t>hmsd26_e-&gt;</a:t>
            </a:r>
            <a:r>
              <a:rPr lang="en-US" dirty="0" err="1"/>
              <a:t>GetYaxis</a:t>
            </a:r>
            <a:r>
              <a:rPr lang="en-US" dirty="0"/>
              <a:t>()-&gt;</a:t>
            </a:r>
            <a:r>
              <a:rPr lang="en-US" dirty="0" err="1"/>
              <a:t>SetTitleFont</a:t>
            </a:r>
            <a:r>
              <a:rPr lang="en-US" dirty="0"/>
              <a:t>(132);</a:t>
            </a:r>
            <a:endParaRPr lang="zh-CN" altLang="en-US" dirty="0"/>
          </a:p>
          <a:p>
            <a:r>
              <a:rPr lang="en-US" dirty="0"/>
              <a:t>hmsd26_e-&gt;</a:t>
            </a:r>
            <a:r>
              <a:rPr lang="en-US" dirty="0" err="1"/>
              <a:t>GetXaxis</a:t>
            </a:r>
            <a:r>
              <a:rPr lang="en-US" dirty="0"/>
              <a:t>()-&gt;</a:t>
            </a:r>
            <a:r>
              <a:rPr lang="en-US" dirty="0" err="1"/>
              <a:t>SetTitleOffset</a:t>
            </a:r>
            <a:r>
              <a:rPr lang="en-US" dirty="0"/>
              <a:t>(1.0);</a:t>
            </a:r>
            <a:endParaRPr lang="zh-CN" altLang="en-US" dirty="0"/>
          </a:p>
          <a:p>
            <a:r>
              <a:rPr lang="en-US" dirty="0"/>
              <a:t>hmsd26_e-&gt;</a:t>
            </a:r>
            <a:r>
              <a:rPr lang="en-US" dirty="0" err="1"/>
              <a:t>GetYaxis</a:t>
            </a:r>
            <a:r>
              <a:rPr lang="en-US" dirty="0"/>
              <a:t>()-&gt;</a:t>
            </a:r>
            <a:r>
              <a:rPr lang="en-US" dirty="0" err="1"/>
              <a:t>SetTitleOffset</a:t>
            </a:r>
            <a:r>
              <a:rPr lang="en-US" dirty="0"/>
              <a:t>(0.8);</a:t>
            </a:r>
            <a:endParaRPr lang="zh-CN" altLang="en-US" dirty="0"/>
          </a:p>
          <a:p>
            <a:r>
              <a:rPr lang="en-US" dirty="0"/>
              <a:t>hmsd26_e-&gt;</a:t>
            </a:r>
            <a:r>
              <a:rPr lang="en-US" dirty="0" err="1"/>
              <a:t>GetXaxis</a:t>
            </a:r>
            <a:r>
              <a:rPr lang="en-US" dirty="0"/>
              <a:t>()-&gt;</a:t>
            </a:r>
            <a:r>
              <a:rPr lang="en-US" dirty="0" err="1"/>
              <a:t>SetTitleSize</a:t>
            </a:r>
            <a:r>
              <a:rPr lang="en-US" dirty="0"/>
              <a:t>(0.07);</a:t>
            </a:r>
          </a:p>
          <a:p>
            <a:r>
              <a:rPr lang="en-US" dirty="0"/>
              <a:t>hmsd26_e-&gt;</a:t>
            </a:r>
            <a:r>
              <a:rPr lang="en-US" dirty="0" err="1"/>
              <a:t>GetYaxis</a:t>
            </a:r>
            <a:r>
              <a:rPr lang="en-US" dirty="0"/>
              <a:t>()-&gt;</a:t>
            </a:r>
            <a:r>
              <a:rPr lang="en-US" dirty="0" err="1"/>
              <a:t>SetTitleSize</a:t>
            </a:r>
            <a:r>
              <a:rPr lang="en-US" dirty="0"/>
              <a:t>(0.07);</a:t>
            </a:r>
          </a:p>
          <a:p>
            <a:r>
              <a:rPr lang="en-US" dirty="0"/>
              <a:t>hmsd26_e-&gt;</a:t>
            </a:r>
            <a:r>
              <a:rPr lang="en-US" dirty="0" err="1"/>
              <a:t>GetXaxis</a:t>
            </a:r>
            <a:r>
              <a:rPr lang="en-US" dirty="0"/>
              <a:t>()-&gt;</a:t>
            </a:r>
            <a:r>
              <a:rPr lang="en-US" dirty="0" err="1"/>
              <a:t>SetNdivisions</a:t>
            </a:r>
            <a:r>
              <a:rPr lang="en-US" dirty="0"/>
              <a:t>(505);</a:t>
            </a:r>
          </a:p>
          <a:p>
            <a:r>
              <a:rPr lang="en-US" dirty="0"/>
              <a:t>hmsd26_e-&gt;</a:t>
            </a:r>
            <a:r>
              <a:rPr lang="en-US" dirty="0" err="1"/>
              <a:t>GetXaxis</a:t>
            </a:r>
            <a:r>
              <a:rPr lang="en-US" dirty="0"/>
              <a:t>()-&gt;</a:t>
            </a:r>
            <a:r>
              <a:rPr lang="en-US" dirty="0" err="1"/>
              <a:t>SetTickLength</a:t>
            </a:r>
            <a:r>
              <a:rPr lang="en-US" dirty="0"/>
              <a:t>(0.02);</a:t>
            </a:r>
          </a:p>
          <a:p>
            <a:r>
              <a:rPr lang="en-US" dirty="0"/>
              <a:t>hmsd26_e-&gt;</a:t>
            </a:r>
            <a:r>
              <a:rPr lang="en-US" dirty="0" err="1"/>
              <a:t>GetYaxis</a:t>
            </a:r>
            <a:r>
              <a:rPr lang="en-US" dirty="0"/>
              <a:t>()-&gt;</a:t>
            </a:r>
            <a:r>
              <a:rPr lang="en-US" dirty="0" err="1"/>
              <a:t>SetTickLength</a:t>
            </a:r>
            <a:r>
              <a:rPr lang="en-US" dirty="0"/>
              <a:t>(0.02);</a:t>
            </a:r>
          </a:p>
          <a:p>
            <a:r>
              <a:rPr lang="en-US" dirty="0"/>
              <a:t>hmsd26_e-&gt;</a:t>
            </a:r>
            <a:r>
              <a:rPr lang="en-US" dirty="0" err="1"/>
              <a:t>GetXaxis</a:t>
            </a:r>
            <a:r>
              <a:rPr lang="en-US" dirty="0"/>
              <a:t>()-&gt;</a:t>
            </a:r>
            <a:r>
              <a:rPr lang="en-US" dirty="0" err="1"/>
              <a:t>SetRangeUser</a:t>
            </a:r>
            <a:r>
              <a:rPr lang="en-US" dirty="0"/>
              <a:t>(5350,5600);</a:t>
            </a:r>
          </a:p>
          <a:p>
            <a:r>
              <a:rPr lang="en-US" dirty="0"/>
              <a:t>//hmsd26_e-&gt;</a:t>
            </a:r>
            <a:r>
              <a:rPr lang="en-US" dirty="0" err="1"/>
              <a:t>GetYaxis</a:t>
            </a:r>
            <a:r>
              <a:rPr lang="en-US" dirty="0"/>
              <a:t>()-&gt;</a:t>
            </a:r>
            <a:r>
              <a:rPr lang="en-US" dirty="0" err="1"/>
              <a:t>SetRangeUser</a:t>
            </a:r>
            <a:r>
              <a:rPr lang="en-US" dirty="0"/>
              <a:t>(1,20000);</a:t>
            </a:r>
          </a:p>
          <a:p>
            <a:r>
              <a:rPr lang="en-US" dirty="0"/>
              <a:t>hmsd26_e-&gt;Draw("hist");</a:t>
            </a:r>
          </a:p>
          <a:p>
            <a:r>
              <a:rPr lang="en-US" dirty="0" err="1"/>
              <a:t>gPad</a:t>
            </a:r>
            <a:r>
              <a:rPr lang="en-US" dirty="0"/>
              <a:t>-&gt;</a:t>
            </a:r>
            <a:r>
              <a:rPr lang="en-US" dirty="0" err="1"/>
              <a:t>SetFrameLineWidth</a:t>
            </a:r>
            <a:r>
              <a:rPr lang="en-US" dirty="0"/>
              <a:t>(2);</a:t>
            </a:r>
          </a:p>
          <a:p>
            <a:r>
              <a:rPr lang="en-US" dirty="0" err="1"/>
              <a:t>gPad</a:t>
            </a:r>
            <a:r>
              <a:rPr lang="en-US" dirty="0"/>
              <a:t>-&gt;</a:t>
            </a:r>
            <a:r>
              <a:rPr lang="en-US" dirty="0" err="1"/>
              <a:t>SetLogy</a:t>
            </a:r>
            <a:r>
              <a:rPr lang="en-US" dirty="0"/>
              <a:t>();</a:t>
            </a:r>
          </a:p>
          <a:p>
            <a:endParaRPr lang="en-US" dirty="0"/>
          </a:p>
          <a:p>
            <a:endParaRPr lang="en-US" dirty="0"/>
          </a:p>
          <a:p>
            <a:r>
              <a:rPr lang="en-US" dirty="0" err="1"/>
              <a:t>hlege_e</a:t>
            </a:r>
            <a:r>
              <a:rPr lang="en-US" dirty="0"/>
              <a:t>-&gt;</a:t>
            </a:r>
            <a:r>
              <a:rPr lang="en-US" dirty="0" err="1"/>
              <a:t>SetLineWidth</a:t>
            </a:r>
            <a:r>
              <a:rPr lang="en-US" dirty="0"/>
              <a:t>(2);</a:t>
            </a:r>
          </a:p>
          <a:p>
            <a:r>
              <a:rPr lang="en-US" dirty="0" err="1"/>
              <a:t>hlege_e</a:t>
            </a:r>
            <a:r>
              <a:rPr lang="en-US" dirty="0"/>
              <a:t>-&gt;</a:t>
            </a:r>
            <a:r>
              <a:rPr lang="en-US" dirty="0" err="1"/>
              <a:t>Rebin</a:t>
            </a:r>
            <a:r>
              <a:rPr lang="en-US" dirty="0"/>
              <a:t>(1);</a:t>
            </a:r>
          </a:p>
          <a:p>
            <a:r>
              <a:rPr lang="en-US" dirty="0" err="1"/>
              <a:t>hlege_e</a:t>
            </a:r>
            <a:r>
              <a:rPr lang="en-US" dirty="0"/>
              <a:t>-&gt;</a:t>
            </a:r>
            <a:r>
              <a:rPr lang="en-US" dirty="0" err="1"/>
              <a:t>SetLineColor</a:t>
            </a:r>
            <a:r>
              <a:rPr lang="en-US" dirty="0"/>
              <a:t>(4);</a:t>
            </a:r>
          </a:p>
          <a:p>
            <a:r>
              <a:rPr lang="en-US" dirty="0" err="1"/>
              <a:t>hlege_e</a:t>
            </a:r>
            <a:r>
              <a:rPr lang="en-US" dirty="0"/>
              <a:t>-&gt;</a:t>
            </a:r>
            <a:r>
              <a:rPr lang="en-US" dirty="0" err="1"/>
              <a:t>SetStats</a:t>
            </a:r>
            <a:r>
              <a:rPr lang="en-US" dirty="0"/>
              <a:t>(0);</a:t>
            </a:r>
          </a:p>
          <a:p>
            <a:r>
              <a:rPr lang="en-US" dirty="0" err="1"/>
              <a:t>hlege_e</a:t>
            </a:r>
            <a:r>
              <a:rPr lang="en-US" dirty="0"/>
              <a:t>-&gt;</a:t>
            </a:r>
            <a:r>
              <a:rPr lang="en-US" dirty="0" err="1"/>
              <a:t>SetTitle</a:t>
            </a:r>
            <a:r>
              <a:rPr lang="en-US" dirty="0"/>
              <a:t>("");</a:t>
            </a:r>
          </a:p>
          <a:p>
            <a:r>
              <a:rPr lang="en-US" dirty="0" err="1"/>
              <a:t>hlege_e</a:t>
            </a:r>
            <a:r>
              <a:rPr lang="en-US" dirty="0"/>
              <a:t>-&gt;</a:t>
            </a:r>
            <a:r>
              <a:rPr lang="en-US" dirty="0" err="1"/>
              <a:t>GetXaxis</a:t>
            </a:r>
            <a:r>
              <a:rPr lang="en-US" dirty="0"/>
              <a:t>()-&gt;</a:t>
            </a:r>
            <a:r>
              <a:rPr lang="en-US" dirty="0" err="1"/>
              <a:t>SetTitle</a:t>
            </a:r>
            <a:r>
              <a:rPr lang="en-US" dirty="0"/>
              <a:t>("Energy (keV)");</a:t>
            </a:r>
            <a:endParaRPr lang="zh-CN" altLang="en-US" dirty="0"/>
          </a:p>
          <a:p>
            <a:r>
              <a:rPr lang="en-US" dirty="0" err="1"/>
              <a:t>hlege_e</a:t>
            </a:r>
            <a:r>
              <a:rPr lang="en-US" dirty="0"/>
              <a:t>-&gt;</a:t>
            </a:r>
            <a:r>
              <a:rPr lang="en-US" dirty="0" err="1"/>
              <a:t>GetYaxis</a:t>
            </a:r>
            <a:r>
              <a:rPr lang="en-US" dirty="0"/>
              <a:t>()-&gt;</a:t>
            </a:r>
            <a:r>
              <a:rPr lang="en-US" dirty="0" err="1"/>
              <a:t>SetTitle</a:t>
            </a:r>
            <a:r>
              <a:rPr lang="en-US" dirty="0"/>
              <a:t>("Counts per 7 eV");</a:t>
            </a:r>
            <a:endParaRPr lang="zh-CN" altLang="en-US" dirty="0"/>
          </a:p>
          <a:p>
            <a:r>
              <a:rPr lang="en-US" dirty="0" err="1"/>
              <a:t>hlege_e</a:t>
            </a:r>
            <a:r>
              <a:rPr lang="en-US" dirty="0"/>
              <a:t>-&gt;</a:t>
            </a:r>
            <a:r>
              <a:rPr lang="en-US" dirty="0" err="1"/>
              <a:t>GetXaxis</a:t>
            </a:r>
            <a:r>
              <a:rPr lang="en-US" dirty="0"/>
              <a:t>()-&gt;</a:t>
            </a:r>
            <a:r>
              <a:rPr lang="en-US" dirty="0" err="1"/>
              <a:t>CenterTitle</a:t>
            </a:r>
            <a:r>
              <a:rPr lang="en-US" dirty="0"/>
              <a:t>();</a:t>
            </a:r>
            <a:endParaRPr lang="zh-CN" altLang="en-US" dirty="0"/>
          </a:p>
          <a:p>
            <a:r>
              <a:rPr lang="en-US" dirty="0" err="1"/>
              <a:t>hlege_e</a:t>
            </a:r>
            <a:r>
              <a:rPr lang="en-US" dirty="0"/>
              <a:t>-&gt;</a:t>
            </a:r>
            <a:r>
              <a:rPr lang="en-US" dirty="0" err="1"/>
              <a:t>GetYaxis</a:t>
            </a:r>
            <a:r>
              <a:rPr lang="en-US" dirty="0"/>
              <a:t>()-&gt;</a:t>
            </a:r>
            <a:r>
              <a:rPr lang="en-US" dirty="0" err="1"/>
              <a:t>CenterTitle</a:t>
            </a:r>
            <a:r>
              <a:rPr lang="en-US" dirty="0"/>
              <a:t>();</a:t>
            </a:r>
            <a:endParaRPr lang="zh-CN" altLang="en-US" dirty="0"/>
          </a:p>
          <a:p>
            <a:r>
              <a:rPr lang="en-US" dirty="0" err="1"/>
              <a:t>hlege_e</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hlege_e</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hlege_e</a:t>
            </a:r>
            <a:r>
              <a:rPr lang="en-US" dirty="0"/>
              <a:t>-&gt;</a:t>
            </a:r>
            <a:r>
              <a:rPr lang="en-US" dirty="0" err="1"/>
              <a:t>GetXaxis</a:t>
            </a:r>
            <a:r>
              <a:rPr lang="en-US" dirty="0"/>
              <a:t>()-&gt;</a:t>
            </a:r>
            <a:r>
              <a:rPr lang="en-US" dirty="0" err="1"/>
              <a:t>SetLabelSize</a:t>
            </a:r>
            <a:r>
              <a:rPr lang="en-US" dirty="0"/>
              <a:t>(0.06);</a:t>
            </a:r>
          </a:p>
          <a:p>
            <a:r>
              <a:rPr lang="en-US" dirty="0" err="1"/>
              <a:t>hlege_e</a:t>
            </a:r>
            <a:r>
              <a:rPr lang="en-US" dirty="0"/>
              <a:t>-&gt;</a:t>
            </a:r>
            <a:r>
              <a:rPr lang="en-US" dirty="0" err="1"/>
              <a:t>GetYaxis</a:t>
            </a:r>
            <a:r>
              <a:rPr lang="en-US" dirty="0"/>
              <a:t>()-&gt;</a:t>
            </a:r>
            <a:r>
              <a:rPr lang="en-US" dirty="0" err="1"/>
              <a:t>SetLabelSize</a:t>
            </a:r>
            <a:r>
              <a:rPr lang="en-US" dirty="0"/>
              <a:t>(0.06);</a:t>
            </a:r>
          </a:p>
          <a:p>
            <a:r>
              <a:rPr lang="en-US" dirty="0" err="1"/>
              <a:t>hlege_e</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hlege_e</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hlege_e</a:t>
            </a:r>
            <a:r>
              <a:rPr lang="en-US" dirty="0"/>
              <a:t>-&gt;</a:t>
            </a:r>
            <a:r>
              <a:rPr lang="en-US" dirty="0" err="1"/>
              <a:t>GetXaxis</a:t>
            </a:r>
            <a:r>
              <a:rPr lang="en-US" dirty="0"/>
              <a:t>()-&gt;</a:t>
            </a:r>
            <a:r>
              <a:rPr lang="en-US" dirty="0" err="1"/>
              <a:t>SetTitleOffset</a:t>
            </a:r>
            <a:r>
              <a:rPr lang="en-US" dirty="0"/>
              <a:t>(1.0);</a:t>
            </a:r>
            <a:endParaRPr lang="zh-CN" altLang="en-US" dirty="0"/>
          </a:p>
          <a:p>
            <a:r>
              <a:rPr lang="en-US" dirty="0" err="1"/>
              <a:t>hlege_e</a:t>
            </a:r>
            <a:r>
              <a:rPr lang="en-US" dirty="0"/>
              <a:t>-&gt;</a:t>
            </a:r>
            <a:r>
              <a:rPr lang="en-US" dirty="0" err="1"/>
              <a:t>GetYaxis</a:t>
            </a:r>
            <a:r>
              <a:rPr lang="en-US" dirty="0"/>
              <a:t>()-&gt;</a:t>
            </a:r>
            <a:r>
              <a:rPr lang="en-US" dirty="0" err="1"/>
              <a:t>SetTitleOffset</a:t>
            </a:r>
            <a:r>
              <a:rPr lang="en-US" dirty="0"/>
              <a:t>(0.8);</a:t>
            </a:r>
            <a:endParaRPr lang="zh-CN" altLang="en-US" dirty="0"/>
          </a:p>
          <a:p>
            <a:r>
              <a:rPr lang="en-US" dirty="0" err="1"/>
              <a:t>hlege_e</a:t>
            </a:r>
            <a:r>
              <a:rPr lang="en-US" dirty="0"/>
              <a:t>-&gt;</a:t>
            </a:r>
            <a:r>
              <a:rPr lang="en-US" dirty="0" err="1"/>
              <a:t>GetXaxis</a:t>
            </a:r>
            <a:r>
              <a:rPr lang="en-US" dirty="0"/>
              <a:t>()-&gt;</a:t>
            </a:r>
            <a:r>
              <a:rPr lang="en-US" dirty="0" err="1"/>
              <a:t>SetTitleSize</a:t>
            </a:r>
            <a:r>
              <a:rPr lang="en-US" dirty="0"/>
              <a:t>(0.07);</a:t>
            </a:r>
          </a:p>
          <a:p>
            <a:r>
              <a:rPr lang="en-US" dirty="0" err="1"/>
              <a:t>hlege_e</a:t>
            </a:r>
            <a:r>
              <a:rPr lang="en-US" dirty="0"/>
              <a:t>-&gt;</a:t>
            </a:r>
            <a:r>
              <a:rPr lang="en-US" dirty="0" err="1"/>
              <a:t>GetYaxis</a:t>
            </a:r>
            <a:r>
              <a:rPr lang="en-US" dirty="0"/>
              <a:t>()-&gt;</a:t>
            </a:r>
            <a:r>
              <a:rPr lang="en-US" dirty="0" err="1"/>
              <a:t>SetTitleSize</a:t>
            </a:r>
            <a:r>
              <a:rPr lang="en-US" dirty="0"/>
              <a:t>(0.07);</a:t>
            </a:r>
          </a:p>
          <a:p>
            <a:r>
              <a:rPr lang="en-US" dirty="0" err="1"/>
              <a:t>hlege_e</a:t>
            </a:r>
            <a:r>
              <a:rPr lang="en-US" dirty="0"/>
              <a:t>-&gt;</a:t>
            </a:r>
            <a:r>
              <a:rPr lang="en-US" dirty="0" err="1"/>
              <a:t>GetYaxis</a:t>
            </a:r>
            <a:r>
              <a:rPr lang="en-US" dirty="0"/>
              <a:t>()-&gt;</a:t>
            </a:r>
            <a:r>
              <a:rPr lang="en-US" dirty="0" err="1"/>
              <a:t>SetTickLength</a:t>
            </a:r>
            <a:r>
              <a:rPr lang="en-US" dirty="0"/>
              <a:t>(0.02);</a:t>
            </a:r>
          </a:p>
          <a:p>
            <a:r>
              <a:rPr lang="en-US" dirty="0" err="1"/>
              <a:t>hlege_e</a:t>
            </a:r>
            <a:r>
              <a:rPr lang="en-US" dirty="0"/>
              <a:t>-&gt;</a:t>
            </a:r>
            <a:r>
              <a:rPr lang="en-US" dirty="0" err="1"/>
              <a:t>GetXaxis</a:t>
            </a:r>
            <a:r>
              <a:rPr lang="en-US" dirty="0"/>
              <a:t>()-&gt;</a:t>
            </a:r>
            <a:r>
              <a:rPr lang="en-US" dirty="0" err="1"/>
              <a:t>SetRangeUser</a:t>
            </a:r>
            <a:r>
              <a:rPr lang="en-US" dirty="0"/>
              <a:t>(57,62);</a:t>
            </a:r>
          </a:p>
          <a:p>
            <a:r>
              <a:rPr lang="en-US" dirty="0" err="1"/>
              <a:t>hlege_e</a:t>
            </a:r>
            <a:r>
              <a:rPr lang="en-US" dirty="0"/>
              <a:t>-&gt;</a:t>
            </a:r>
            <a:r>
              <a:rPr lang="en-US" dirty="0" err="1"/>
              <a:t>GetYaxis</a:t>
            </a:r>
            <a:r>
              <a:rPr lang="en-US" dirty="0"/>
              <a:t>()-&gt;</a:t>
            </a:r>
            <a:r>
              <a:rPr lang="en-US" dirty="0" err="1"/>
              <a:t>SetNdivisions</a:t>
            </a:r>
            <a:r>
              <a:rPr lang="en-US" dirty="0"/>
              <a:t>(505);</a:t>
            </a:r>
          </a:p>
          <a:p>
            <a:r>
              <a:rPr lang="en-US" dirty="0"/>
              <a:t>//</a:t>
            </a:r>
            <a:r>
              <a:rPr lang="en-US" dirty="0" err="1"/>
              <a:t>hlege_e</a:t>
            </a:r>
            <a:r>
              <a:rPr lang="en-US" dirty="0"/>
              <a:t>-&gt;</a:t>
            </a:r>
            <a:r>
              <a:rPr lang="en-US" dirty="0" err="1"/>
              <a:t>GetYaxis</a:t>
            </a:r>
            <a:r>
              <a:rPr lang="en-US" dirty="0"/>
              <a:t>()-&gt;</a:t>
            </a:r>
            <a:r>
              <a:rPr lang="en-US" dirty="0" err="1"/>
              <a:t>SetRangeUser</a:t>
            </a:r>
            <a:r>
              <a:rPr lang="en-US" dirty="0"/>
              <a:t>(1,20000);</a:t>
            </a:r>
          </a:p>
          <a:p>
            <a:r>
              <a:rPr lang="en-US" dirty="0" err="1"/>
              <a:t>hlege_e</a:t>
            </a:r>
            <a:r>
              <a:rPr lang="en-US" dirty="0"/>
              <a:t>-&gt;Draw("hist");</a:t>
            </a:r>
          </a:p>
          <a:p>
            <a:endParaRPr lang="en-US" dirty="0"/>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1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(0,1100);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(kViolet+1);</a:t>
            </a:r>
          </a:p>
          <a:p>
            <a:r>
              <a:rPr lang="en-US" dirty="0"/>
              <a:t>tree-&gt;Draw("lege_t-msd26_t&gt;&gt;</a:t>
            </a:r>
            <a:r>
              <a:rPr lang="en-US" dirty="0" err="1"/>
              <a:t>htimestamps</a:t>
            </a:r>
            <a:r>
              <a:rPr lang="en-US" dirty="0"/>
              <a:t>","</a:t>
            </a:r>
            <a:r>
              <a:rPr lang="en-US" dirty="0" err="1"/>
              <a:t>lege_e</a:t>
            </a:r>
            <a:r>
              <a:rPr lang="en-US" dirty="0"/>
              <a:t> &gt; 59 &amp;&amp; </a:t>
            </a:r>
            <a:r>
              <a:rPr lang="en-US" dirty="0" err="1"/>
              <a:t>lege_e</a:t>
            </a:r>
            <a:r>
              <a:rPr lang="en-US" dirty="0"/>
              <a:t> &lt; 60.1 &amp;&amp; msd26_e &gt; 5480 &amp;&amp; msd26_e &lt; 5491");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tree-&gt;Draw("lege_t-msd26_t&gt;&gt;</a:t>
            </a:r>
            <a:r>
              <a:rPr lang="en-US" dirty="0" err="1"/>
              <a:t>htimestamps</a:t>
            </a:r>
            <a:r>
              <a:rPr lang="en-US" dirty="0"/>
              <a:t>","</a:t>
            </a:r>
            <a:r>
              <a:rPr lang="en-US" dirty="0" err="1"/>
              <a:t>lege_e</a:t>
            </a:r>
            <a:r>
              <a:rPr lang="en-US" dirty="0"/>
              <a:t> &gt; 59 &amp;&amp; </a:t>
            </a:r>
            <a:r>
              <a:rPr lang="en-US" dirty="0" err="1"/>
              <a:t>lege_e</a:t>
            </a:r>
            <a:r>
              <a:rPr lang="en-US" dirty="0"/>
              <a:t> &lt; 60.1 &amp;&amp; msd26_e &gt; 5350 &amp;&amp; msd26_e &lt; 5600");</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80</a:t>
            </a:fld>
            <a:endParaRPr lang="zh-CN" altLang="en-US"/>
          </a:p>
        </p:txBody>
      </p:sp>
    </p:spTree>
    <p:extLst>
      <p:ext uri="{BB962C8B-B14F-4D97-AF65-F5344CB8AC3E}">
        <p14:creationId xmlns:p14="http://schemas.microsoft.com/office/powerpoint/2010/main" val="26555849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gamma coincidence spec MSD LEGe</a:t>
            </a:r>
          </a:p>
          <a:p>
            <a:r>
              <a:rPr lang="en-US" dirty="0"/>
              <a:t>sum_0079_0091_LEGe_MSD_241Am_inChamber_window1.5us_CFDdelay_adjusted_cal.root</a:t>
            </a:r>
          </a:p>
          <a:p>
            <a:r>
              <a:rPr lang="en-US" dirty="0" err="1"/>
              <a:t>TCanvas</a:t>
            </a:r>
            <a:r>
              <a:rPr lang="en-US" dirty="0"/>
              <a:t>* </a:t>
            </a:r>
            <a:r>
              <a:rPr lang="en-US" dirty="0" err="1"/>
              <a:t>canvaspeak</a:t>
            </a:r>
            <a:r>
              <a:rPr lang="en-US" dirty="0"/>
              <a:t> = new </a:t>
            </a:r>
            <a:r>
              <a:rPr lang="en-US" dirty="0" err="1"/>
              <a:t>TCanvas</a:t>
            </a:r>
            <a:r>
              <a:rPr lang="en-US" dirty="0"/>
              <a:t>("MSD", "MSD", 890,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SetLogz</a:t>
            </a:r>
            <a:r>
              <a:rPr lang="en-US" dirty="0"/>
              <a:t>();</a:t>
            </a:r>
          </a:p>
          <a:p>
            <a:r>
              <a:rPr lang="en-US" dirty="0" err="1"/>
              <a:t>canvaspeak</a:t>
            </a:r>
            <a:r>
              <a:rPr lang="en-US" dirty="0"/>
              <a:t>-&gt;</a:t>
            </a:r>
            <a:r>
              <a:rPr lang="en-US" dirty="0" err="1"/>
              <a:t>SetFrameLineWidth</a:t>
            </a:r>
            <a:r>
              <a:rPr lang="en-US" dirty="0"/>
              <a:t>(2);</a:t>
            </a:r>
          </a:p>
          <a:p>
            <a:endParaRPr lang="en-US" dirty="0"/>
          </a:p>
          <a:p>
            <a:r>
              <a:rPr lang="en-US" dirty="0"/>
              <a:t>TH2D* </a:t>
            </a:r>
            <a:r>
              <a:rPr lang="en-US" dirty="0" err="1"/>
              <a:t>hmsd_lege</a:t>
            </a:r>
            <a:r>
              <a:rPr lang="en-US" dirty="0"/>
              <a:t> = new TH2D("</a:t>
            </a:r>
            <a:r>
              <a:rPr lang="en-US" dirty="0" err="1"/>
              <a:t>hmsd_lege</a:t>
            </a:r>
            <a:r>
              <a:rPr lang="en-US" dirty="0"/>
              <a:t>", "</a:t>
            </a:r>
            <a:r>
              <a:rPr lang="en-US" dirty="0" err="1"/>
              <a:t>hmsd_lege</a:t>
            </a:r>
            <a:r>
              <a:rPr lang="en-US" dirty="0"/>
              <a:t>", 2000,0,100,6000,0,6000); // </a:t>
            </a:r>
            <a:r>
              <a:rPr lang="en-US" dirty="0" err="1"/>
              <a:t>x,y</a:t>
            </a:r>
            <a:endParaRPr lang="en-US" dirty="0"/>
          </a:p>
          <a:p>
            <a:endParaRPr lang="en-US" dirty="0"/>
          </a:p>
          <a:p>
            <a:r>
              <a:rPr lang="en-US" dirty="0"/>
              <a:t>tree-&gt;Draw("(msd12_e+msd26_e):</a:t>
            </a:r>
            <a:r>
              <a:rPr lang="en-US" dirty="0" err="1"/>
              <a:t>lege_e</a:t>
            </a:r>
            <a:r>
              <a:rPr lang="en-US" dirty="0"/>
              <a:t>&gt;&gt;hmsd_lege","msd12_e&gt;80&amp;&amp;msd12_e&lt;6000&amp;&amp;msd26_e&gt;200&amp;&amp;msd26_e&lt;6000&amp;&amp;</a:t>
            </a:r>
            <a:r>
              <a:rPr lang="en-US" dirty="0" err="1"/>
              <a:t>lege_e</a:t>
            </a:r>
            <a:r>
              <a:rPr lang="en-US" dirty="0"/>
              <a:t>&gt;5&amp;&amp;</a:t>
            </a:r>
            <a:r>
              <a:rPr lang="en-US" dirty="0" err="1"/>
              <a:t>lege_e</a:t>
            </a:r>
            <a:r>
              <a:rPr lang="en-US" dirty="0"/>
              <a:t>&lt;400","colz"); // y:x</a:t>
            </a:r>
          </a:p>
          <a:p>
            <a:endParaRPr lang="en-US" dirty="0"/>
          </a:p>
          <a:p>
            <a:r>
              <a:rPr lang="en-US" dirty="0" err="1"/>
              <a:t>hmsd_lege</a:t>
            </a:r>
            <a:r>
              <a:rPr lang="en-US" dirty="0"/>
              <a:t>-&gt;</a:t>
            </a:r>
            <a:r>
              <a:rPr lang="en-US" dirty="0" err="1"/>
              <a:t>SetStats</a:t>
            </a:r>
            <a:r>
              <a:rPr lang="en-US" dirty="0"/>
              <a:t>(0);</a:t>
            </a:r>
          </a:p>
          <a:p>
            <a:r>
              <a:rPr lang="en-US" dirty="0" err="1"/>
              <a:t>hmsd_lege</a:t>
            </a:r>
            <a:r>
              <a:rPr lang="en-US" dirty="0"/>
              <a:t>-&gt;</a:t>
            </a:r>
            <a:r>
              <a:rPr lang="en-US" dirty="0" err="1"/>
              <a:t>SetTitle</a:t>
            </a:r>
            <a:r>
              <a:rPr lang="en-US" dirty="0"/>
              <a:t>("");</a:t>
            </a:r>
          </a:p>
          <a:p>
            <a:r>
              <a:rPr lang="en-US" dirty="0" err="1"/>
              <a:t>hmsd_lege</a:t>
            </a:r>
            <a:r>
              <a:rPr lang="en-US" dirty="0"/>
              <a:t>-&gt;</a:t>
            </a:r>
            <a:r>
              <a:rPr lang="en-US" dirty="0" err="1"/>
              <a:t>GetXaxis</a:t>
            </a:r>
            <a:r>
              <a:rPr lang="en-US" dirty="0"/>
              <a:t>()-&gt;</a:t>
            </a:r>
            <a:r>
              <a:rPr lang="en-US" dirty="0" err="1"/>
              <a:t>SetTitle</a:t>
            </a:r>
            <a:r>
              <a:rPr lang="en-US" dirty="0"/>
              <a:t>("LEGe Energy (keV)");</a:t>
            </a:r>
          </a:p>
          <a:p>
            <a:r>
              <a:rPr lang="en-US" dirty="0" err="1"/>
              <a:t>hmsd_lege</a:t>
            </a:r>
            <a:r>
              <a:rPr lang="en-US" dirty="0"/>
              <a:t>-&gt;</a:t>
            </a:r>
            <a:r>
              <a:rPr lang="en-US" dirty="0" err="1"/>
              <a:t>GetYaxis</a:t>
            </a:r>
            <a:r>
              <a:rPr lang="en-US" dirty="0"/>
              <a:t>()-&gt;</a:t>
            </a:r>
            <a:r>
              <a:rPr lang="en-US" dirty="0" err="1"/>
              <a:t>SetTitle</a:t>
            </a:r>
            <a:r>
              <a:rPr lang="en-US" dirty="0"/>
              <a:t>("MSD12 + MSD26 Energy (keV)");</a:t>
            </a:r>
          </a:p>
          <a:p>
            <a:r>
              <a:rPr lang="en-US" dirty="0" err="1"/>
              <a:t>hmsd_lege</a:t>
            </a:r>
            <a:r>
              <a:rPr lang="en-US" dirty="0"/>
              <a:t>-&gt;</a:t>
            </a:r>
            <a:r>
              <a:rPr lang="en-US" dirty="0" err="1"/>
              <a:t>GetXaxis</a:t>
            </a:r>
            <a:r>
              <a:rPr lang="en-US" dirty="0"/>
              <a:t>()-&gt;</a:t>
            </a:r>
            <a:r>
              <a:rPr lang="en-US" dirty="0" err="1"/>
              <a:t>CenterTitle</a:t>
            </a:r>
            <a:r>
              <a:rPr lang="en-US" dirty="0"/>
              <a:t>();</a:t>
            </a:r>
          </a:p>
          <a:p>
            <a:r>
              <a:rPr lang="en-US" dirty="0" err="1"/>
              <a:t>hmsd_lege</a:t>
            </a:r>
            <a:r>
              <a:rPr lang="en-US" dirty="0"/>
              <a:t>-&gt;</a:t>
            </a:r>
            <a:r>
              <a:rPr lang="en-US" dirty="0" err="1"/>
              <a:t>GetYaxis</a:t>
            </a:r>
            <a:r>
              <a:rPr lang="en-US" dirty="0"/>
              <a:t>()-&gt;</a:t>
            </a:r>
            <a:r>
              <a:rPr lang="en-US" dirty="0" err="1"/>
              <a:t>CenterTitle</a:t>
            </a:r>
            <a:r>
              <a:rPr lang="en-US" dirty="0"/>
              <a:t>();</a:t>
            </a:r>
          </a:p>
          <a:p>
            <a:r>
              <a:rPr lang="en-US" dirty="0" err="1"/>
              <a:t>hmsd_lege</a:t>
            </a:r>
            <a:r>
              <a:rPr lang="en-US" dirty="0"/>
              <a:t>-&gt;</a:t>
            </a:r>
            <a:r>
              <a:rPr lang="en-US" dirty="0" err="1"/>
              <a:t>GetXaxis</a:t>
            </a:r>
            <a:r>
              <a:rPr lang="en-US" dirty="0"/>
              <a:t>()-&gt;</a:t>
            </a:r>
            <a:r>
              <a:rPr lang="en-US" dirty="0" err="1"/>
              <a:t>SetLabelFont</a:t>
            </a:r>
            <a:r>
              <a:rPr lang="en-US" dirty="0"/>
              <a:t>(132);</a:t>
            </a:r>
          </a:p>
          <a:p>
            <a:r>
              <a:rPr lang="en-US" dirty="0" err="1"/>
              <a:t>hmsd_lege</a:t>
            </a:r>
            <a:r>
              <a:rPr lang="en-US" dirty="0"/>
              <a:t>-&gt;</a:t>
            </a:r>
            <a:r>
              <a:rPr lang="en-US" dirty="0" err="1"/>
              <a:t>GetYaxis</a:t>
            </a:r>
            <a:r>
              <a:rPr lang="en-US" dirty="0"/>
              <a:t>()-&gt;</a:t>
            </a:r>
            <a:r>
              <a:rPr lang="en-US" dirty="0" err="1"/>
              <a:t>SetLabelFont</a:t>
            </a:r>
            <a:r>
              <a:rPr lang="en-US" dirty="0"/>
              <a:t>(132);</a:t>
            </a:r>
          </a:p>
          <a:p>
            <a:r>
              <a:rPr lang="en-US" dirty="0" err="1"/>
              <a:t>hmsd_lege</a:t>
            </a:r>
            <a:r>
              <a:rPr lang="en-US" dirty="0"/>
              <a:t>-&gt;</a:t>
            </a:r>
            <a:r>
              <a:rPr lang="en-US" dirty="0" err="1"/>
              <a:t>GetXaxis</a:t>
            </a:r>
            <a:r>
              <a:rPr lang="en-US" dirty="0"/>
              <a:t>()-&gt;</a:t>
            </a:r>
            <a:r>
              <a:rPr lang="en-US" dirty="0" err="1"/>
              <a:t>SetLabelSize</a:t>
            </a:r>
            <a:r>
              <a:rPr lang="en-US" dirty="0"/>
              <a:t>(0.05);</a:t>
            </a:r>
          </a:p>
          <a:p>
            <a:r>
              <a:rPr lang="en-US" dirty="0" err="1"/>
              <a:t>hmsd_lege</a:t>
            </a:r>
            <a:r>
              <a:rPr lang="en-US" dirty="0"/>
              <a:t>-&gt;</a:t>
            </a:r>
            <a:r>
              <a:rPr lang="en-US" dirty="0" err="1"/>
              <a:t>GetYaxis</a:t>
            </a:r>
            <a:r>
              <a:rPr lang="en-US" dirty="0"/>
              <a:t>()-&gt;</a:t>
            </a:r>
            <a:r>
              <a:rPr lang="en-US" dirty="0" err="1"/>
              <a:t>SetLabelSize</a:t>
            </a:r>
            <a:r>
              <a:rPr lang="en-US" dirty="0"/>
              <a:t>(0.05);</a:t>
            </a:r>
          </a:p>
          <a:p>
            <a:r>
              <a:rPr lang="en-US" dirty="0" err="1"/>
              <a:t>hmsd_lege</a:t>
            </a:r>
            <a:r>
              <a:rPr lang="en-US" dirty="0"/>
              <a:t>-&gt;</a:t>
            </a:r>
            <a:r>
              <a:rPr lang="en-US" dirty="0" err="1"/>
              <a:t>GetXaxis</a:t>
            </a:r>
            <a:r>
              <a:rPr lang="en-US" dirty="0"/>
              <a:t>()-&gt;</a:t>
            </a:r>
            <a:r>
              <a:rPr lang="en-US" dirty="0" err="1"/>
              <a:t>SetTitleFont</a:t>
            </a:r>
            <a:r>
              <a:rPr lang="en-US" dirty="0"/>
              <a:t>(132);</a:t>
            </a:r>
          </a:p>
          <a:p>
            <a:r>
              <a:rPr lang="en-US" dirty="0" err="1"/>
              <a:t>hmsd_lege</a:t>
            </a:r>
            <a:r>
              <a:rPr lang="en-US" dirty="0"/>
              <a:t>-&gt;</a:t>
            </a:r>
            <a:r>
              <a:rPr lang="en-US" dirty="0" err="1"/>
              <a:t>GetYaxis</a:t>
            </a:r>
            <a:r>
              <a:rPr lang="en-US" dirty="0"/>
              <a:t>()-&gt;</a:t>
            </a:r>
            <a:r>
              <a:rPr lang="en-US" dirty="0" err="1"/>
              <a:t>SetTitleFont</a:t>
            </a:r>
            <a:r>
              <a:rPr lang="en-US" dirty="0"/>
              <a:t>(132);</a:t>
            </a:r>
          </a:p>
          <a:p>
            <a:r>
              <a:rPr lang="en-US" dirty="0" err="1"/>
              <a:t>hmsd_lege</a:t>
            </a:r>
            <a:r>
              <a:rPr lang="en-US" dirty="0"/>
              <a:t>-&gt;</a:t>
            </a:r>
            <a:r>
              <a:rPr lang="en-US" dirty="0" err="1"/>
              <a:t>GetXaxis</a:t>
            </a:r>
            <a:r>
              <a:rPr lang="en-US" dirty="0"/>
              <a:t>()-&gt;</a:t>
            </a:r>
            <a:r>
              <a:rPr lang="en-US" dirty="0" err="1"/>
              <a:t>SetTitleOffset</a:t>
            </a:r>
            <a:r>
              <a:rPr lang="en-US" dirty="0"/>
              <a:t>(1.1);</a:t>
            </a:r>
          </a:p>
          <a:p>
            <a:r>
              <a:rPr lang="en-US" dirty="0" err="1"/>
              <a:t>hmsd_lege</a:t>
            </a:r>
            <a:r>
              <a:rPr lang="en-US" dirty="0"/>
              <a:t>-&gt;</a:t>
            </a:r>
            <a:r>
              <a:rPr lang="en-US" dirty="0" err="1"/>
              <a:t>GetYaxis</a:t>
            </a:r>
            <a:r>
              <a:rPr lang="en-US" dirty="0"/>
              <a:t>()-&gt;</a:t>
            </a:r>
            <a:r>
              <a:rPr lang="en-US" dirty="0" err="1"/>
              <a:t>SetTitleOffset</a:t>
            </a:r>
            <a:r>
              <a:rPr lang="en-US" dirty="0"/>
              <a:t>(1.4);</a:t>
            </a:r>
          </a:p>
          <a:p>
            <a:r>
              <a:rPr lang="en-US" dirty="0" err="1"/>
              <a:t>hmsd_lege</a:t>
            </a:r>
            <a:r>
              <a:rPr lang="en-US" dirty="0"/>
              <a:t>-&gt;</a:t>
            </a:r>
            <a:r>
              <a:rPr lang="en-US" dirty="0" err="1"/>
              <a:t>GetXaxis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SetNdivisions</a:t>
            </a:r>
            <a:r>
              <a:rPr lang="en-US" dirty="0"/>
              <a:t>(505);</a:t>
            </a:r>
          </a:p>
          <a:p>
            <a:r>
              <a:rPr lang="en-US" dirty="0" err="1"/>
              <a:t>hmsd_lege</a:t>
            </a:r>
            <a:r>
              <a:rPr lang="en-US" dirty="0"/>
              <a:t>-&gt;</a:t>
            </a:r>
            <a:r>
              <a:rPr lang="en-US" dirty="0" err="1"/>
              <a:t>GetXaxis</a:t>
            </a:r>
            <a:r>
              <a:rPr lang="en-US" dirty="0"/>
              <a:t>()-&gt;</a:t>
            </a:r>
            <a:r>
              <a:rPr lang="en-US" dirty="0" err="1"/>
              <a:t>SetRangeUser</a:t>
            </a:r>
            <a:r>
              <a:rPr lang="en-US" dirty="0"/>
              <a:t>(25,63);</a:t>
            </a:r>
          </a:p>
          <a:p>
            <a:r>
              <a:rPr lang="en-US" dirty="0" err="1"/>
              <a:t>hmsd_lege</a:t>
            </a:r>
            <a:r>
              <a:rPr lang="en-US" dirty="0"/>
              <a:t>-&gt;</a:t>
            </a:r>
            <a:r>
              <a:rPr lang="en-US" dirty="0" err="1"/>
              <a:t>GetYaxis</a:t>
            </a:r>
            <a:r>
              <a:rPr lang="en-US" dirty="0"/>
              <a:t>()-&gt;</a:t>
            </a:r>
            <a:r>
              <a:rPr lang="en-US" dirty="0" err="1"/>
              <a:t>SetRangeUser</a:t>
            </a:r>
            <a:r>
              <a:rPr lang="en-US" dirty="0"/>
              <a:t>(4600,5600);</a:t>
            </a:r>
          </a:p>
          <a:p>
            <a:r>
              <a:rPr lang="en-US" dirty="0" err="1"/>
              <a:t>hmsd_lege</a:t>
            </a:r>
            <a:r>
              <a:rPr lang="en-US" dirty="0"/>
              <a:t>-&gt;</a:t>
            </a:r>
            <a:r>
              <a:rPr lang="en-US" dirty="0" err="1"/>
              <a:t>SetMinimum</a:t>
            </a:r>
            <a:r>
              <a:rPr lang="en-US" dirty="0"/>
              <a:t>(1);</a:t>
            </a:r>
          </a:p>
          <a:p>
            <a:r>
              <a:rPr lang="en-US" dirty="0"/>
              <a:t>//</a:t>
            </a:r>
            <a:r>
              <a:rPr lang="en-US" dirty="0" err="1"/>
              <a:t>hmsd_lege</a:t>
            </a:r>
            <a:r>
              <a:rPr lang="en-US" dirty="0"/>
              <a:t>-&gt;</a:t>
            </a:r>
            <a:r>
              <a:rPr lang="en-US" dirty="0" err="1"/>
              <a:t>SetMaximum</a:t>
            </a:r>
            <a:r>
              <a:rPr lang="en-US" dirty="0"/>
              <a:t>(100);</a:t>
            </a:r>
          </a:p>
          <a:p>
            <a:r>
              <a:rPr lang="en-US" dirty="0" err="1"/>
              <a:t>hmsd_lege</a:t>
            </a:r>
            <a:r>
              <a:rPr lang="en-US" dirty="0"/>
              <a:t>-&gt;</a:t>
            </a:r>
            <a:r>
              <a:rPr lang="en-US" dirty="0" err="1"/>
              <a:t>SetContour</a:t>
            </a:r>
            <a:r>
              <a:rPr lang="en-US" dirty="0"/>
              <a:t>(99);</a:t>
            </a:r>
          </a:p>
          <a:p>
            <a:r>
              <a:rPr lang="en-US" dirty="0" err="1"/>
              <a:t>TPaletteAxis</a:t>
            </a:r>
            <a:r>
              <a:rPr lang="en-US" dirty="0"/>
              <a:t> *palette = (</a:t>
            </a:r>
            <a:r>
              <a:rPr lang="en-US" dirty="0" err="1"/>
              <a:t>TPaletteAxis</a:t>
            </a:r>
            <a:r>
              <a:rPr lang="en-US" dirty="0"/>
              <a:t>*)</a:t>
            </a:r>
            <a:r>
              <a:rPr lang="en-US" dirty="0" err="1"/>
              <a:t>hmsd_lege</a:t>
            </a:r>
            <a:r>
              <a:rPr lang="en-US" dirty="0"/>
              <a:t>-&gt;</a:t>
            </a:r>
            <a:r>
              <a:rPr lang="en-US" dirty="0" err="1"/>
              <a:t>GetListOfFunctions</a:t>
            </a:r>
            <a:r>
              <a:rPr lang="en-US" dirty="0"/>
              <a:t>()-&gt;</a:t>
            </a:r>
            <a:r>
              <a:rPr lang="en-US" dirty="0" err="1"/>
              <a:t>FindObject</a:t>
            </a:r>
            <a:r>
              <a:rPr lang="en-US" dirty="0"/>
              <a:t>("palette");</a:t>
            </a:r>
          </a:p>
          <a:p>
            <a:r>
              <a:rPr lang="en-US" dirty="0" err="1"/>
              <a:t>gStyle</a:t>
            </a:r>
            <a:r>
              <a:rPr lang="en-US" dirty="0"/>
              <a:t>-&gt;</a:t>
            </a:r>
            <a:r>
              <a:rPr lang="en-US" dirty="0" err="1"/>
              <a:t>SetPalette</a:t>
            </a:r>
            <a:r>
              <a:rPr lang="en-US" dirty="0"/>
              <a:t>(</a:t>
            </a:r>
            <a:r>
              <a:rPr lang="en-US" dirty="0" err="1"/>
              <a:t>kRainbow</a:t>
            </a:r>
            <a:r>
              <a:rPr lang="en-US" dirty="0"/>
              <a:t>);</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(2);</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82</a:t>
            </a:fld>
            <a:endParaRPr lang="zh-CN" altLang="en-US"/>
          </a:p>
        </p:txBody>
      </p:sp>
    </p:spTree>
    <p:extLst>
      <p:ext uri="{BB962C8B-B14F-4D97-AF65-F5344CB8AC3E}">
        <p14:creationId xmlns:p14="http://schemas.microsoft.com/office/powerpoint/2010/main" val="4207333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tree-&gt;Draw("lege_t-msd26_t:msd12_e+msd26_e","lege_e &gt; 59 &amp;&amp; </a:t>
            </a:r>
            <a:r>
              <a:rPr lang="en-US" dirty="0" err="1"/>
              <a:t>lege_e</a:t>
            </a:r>
            <a:r>
              <a:rPr lang="en-US" dirty="0"/>
              <a:t> &lt; 60.1 &amp;&amp; msd12_e &gt; 500 &amp;&amp; msd12_e &lt; 5200 &amp;&amp; msd26_e &gt; 500 &amp;&amp; msd26_e &lt; 5800 &amp;&amp; msd12_e + msd26_e &gt; 5000 &amp;&amp; msd12_e + msd26_e &lt; 5600 &amp;&amp; lege_t-msd26_t&gt;0 &amp;&amp; lege_t-msd26_t&lt;1000","cont4");</a:t>
            </a:r>
          </a:p>
          <a:p>
            <a:r>
              <a:rPr lang="en-US" dirty="0" err="1"/>
              <a:t>SetMinimum</a:t>
            </a:r>
            <a:r>
              <a:rPr lang="en-US" dirty="0"/>
              <a:t>(1);</a:t>
            </a:r>
          </a:p>
          <a:p>
            <a:r>
              <a:rPr lang="en-US" dirty="0" err="1"/>
              <a:t>SetContour</a:t>
            </a:r>
            <a:r>
              <a:rPr lang="en-US" dirty="0"/>
              <a:t>(99);</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83</a:t>
            </a:fld>
            <a:endParaRPr lang="zh-CN" altLang="en-US"/>
          </a:p>
        </p:txBody>
      </p:sp>
    </p:spTree>
    <p:extLst>
      <p:ext uri="{BB962C8B-B14F-4D97-AF65-F5344CB8AC3E}">
        <p14:creationId xmlns:p14="http://schemas.microsoft.com/office/powerpoint/2010/main" val="42247915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1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(0,1100);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(0,200);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(kViolet+1);</a:t>
            </a:r>
          </a:p>
          <a:p>
            <a:r>
              <a:rPr lang="en-US" dirty="0"/>
              <a:t>tree-&gt;Draw("lege_t-msd26_t&gt;&gt;</a:t>
            </a:r>
            <a:r>
              <a:rPr lang="en-US" dirty="0" err="1"/>
              <a:t>htimestamps</a:t>
            </a:r>
            <a:r>
              <a:rPr lang="en-US" dirty="0"/>
              <a:t>","</a:t>
            </a:r>
            <a:r>
              <a:rPr lang="en-US" dirty="0" err="1"/>
              <a:t>lege_e</a:t>
            </a:r>
            <a:r>
              <a:rPr lang="en-US" dirty="0"/>
              <a:t> &gt; 59 &amp;&amp; </a:t>
            </a:r>
            <a:r>
              <a:rPr lang="en-US" dirty="0" err="1"/>
              <a:t>lege_e</a:t>
            </a:r>
            <a:r>
              <a:rPr lang="en-US" dirty="0"/>
              <a:t> &lt; 60.1 &amp;&amp; msd12_e &gt; 1700 &amp;&amp; msd12_e &lt; 2200 &amp;&amp; msd26_e &gt; 3300 &amp;&amp; msd26_e &lt; 3800 &amp;&amp; msd12_e + msd26_e &gt; 5400 &amp;&amp; msd12_e + msd26_e &lt; 5560&amp;&amp; lege_t-msd26_t&gt;0 &amp;&amp; lege_t-msd26_t&lt;1000","", 1e8, 0);</a:t>
            </a:r>
          </a:p>
          <a:p>
            <a:r>
              <a:rPr lang="en-US" dirty="0"/>
              <a:t>tree-&gt;Draw("lege_t-msd26_t","lege_e &gt; 59 &amp;&amp; </a:t>
            </a:r>
            <a:r>
              <a:rPr lang="en-US" dirty="0" err="1"/>
              <a:t>lege_e</a:t>
            </a:r>
            <a:r>
              <a:rPr lang="en-US" dirty="0"/>
              <a:t> &lt; 60.1 &amp;&amp; msd12_e &gt; 1700 &amp;&amp; msd12_e &lt; 2200 &amp;&amp; msd26_e &gt; 3300 &amp;&amp; msd26_e &lt; 3800 &amp;&amp; msd12_e + msd26_e &gt; 5400 &amp;&amp; msd12_e + msd26_e &lt; 5560&amp;&amp; lege_t-msd26_t&gt;0 &amp;&amp; lege_t-msd26_t&lt;1000","same", 1e8, 7e8)</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85</a:t>
            </a:fld>
            <a:endParaRPr lang="zh-CN" altLang="en-US"/>
          </a:p>
        </p:txBody>
      </p:sp>
    </p:spTree>
    <p:extLst>
      <p:ext uri="{BB962C8B-B14F-4D97-AF65-F5344CB8AC3E}">
        <p14:creationId xmlns:p14="http://schemas.microsoft.com/office/powerpoint/2010/main" val="423586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Timing coincidence 241Am in Chamber with no collimator 152Eu outside of Chamber wall MSD LEGe XtRa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TFile</a:t>
            </a:r>
            <a:r>
              <a:rPr lang="en-US" altLang="zh-CN" dirty="0"/>
              <a:t> *_file0 = </a:t>
            </a:r>
            <a:r>
              <a:rPr lang="en-US" altLang="zh-CN" dirty="0" err="1"/>
              <a:t>TFile</a:t>
            </a:r>
            <a:r>
              <a:rPr lang="en-US" altLang="zh-CN" dirty="0"/>
              <a:t>::Open("F:/e21010/pxct/run0075_LEGe_MSD_XtRa_241Am_inChamber_nocollimator_152Eu_outChamber_CFDdelay_adjusted_1511min_cal.root");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TCanvas</a:t>
            </a:r>
            <a:r>
              <a:rPr lang="en-US" altLang="zh-CN" dirty="0"/>
              <a:t>* </a:t>
            </a:r>
            <a:r>
              <a:rPr lang="en-US" altLang="zh-CN" dirty="0" err="1"/>
              <a:t>canvaspeak</a:t>
            </a:r>
            <a:r>
              <a:rPr lang="en-US" altLang="zh-CN" dirty="0"/>
              <a:t> = new </a:t>
            </a:r>
            <a:r>
              <a:rPr lang="en-US" altLang="zh-CN" dirty="0" err="1"/>
              <a:t>TCanvas</a:t>
            </a:r>
            <a:r>
              <a:rPr lang="en-US" altLang="zh-CN" dirty="0"/>
              <a:t>("</a:t>
            </a:r>
            <a:r>
              <a:rPr lang="en-US" altLang="zh-CN" dirty="0" err="1"/>
              <a:t>canvaspeak</a:t>
            </a:r>
            <a:r>
              <a:rPr lang="en-US" altLang="zh-CN" dirty="0"/>
              <a:t>", "</a:t>
            </a:r>
            <a:r>
              <a:rPr lang="en-US" altLang="zh-CN" dirty="0" err="1"/>
              <a:t>canvaspeak</a:t>
            </a:r>
            <a:r>
              <a:rPr lang="en-US" altLang="zh-CN" dirty="0"/>
              <a:t>", 1300, 800);//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canvaspeak</a:t>
            </a:r>
            <a:r>
              <a:rPr lang="en-US" altLang="zh-CN" dirty="0"/>
              <a:t>-&gt;cd();//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canvaspeak</a:t>
            </a:r>
            <a:r>
              <a:rPr lang="en-US" altLang="zh-CN" dirty="0"/>
              <a:t>-&gt;</a:t>
            </a:r>
            <a:r>
              <a:rPr lang="en-US" altLang="zh-CN" dirty="0" err="1"/>
              <a:t>SetTopMargin</a:t>
            </a:r>
            <a:r>
              <a:rPr lang="en-US" altLang="zh-CN"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canvaspeak</a:t>
            </a:r>
            <a:r>
              <a:rPr lang="en-US" altLang="zh-CN" dirty="0"/>
              <a:t>-&gt;</a:t>
            </a:r>
            <a:r>
              <a:rPr lang="en-US" altLang="zh-CN" dirty="0" err="1"/>
              <a:t>SetRightMargin</a:t>
            </a:r>
            <a:r>
              <a:rPr lang="en-US" altLang="zh-CN" dirty="0"/>
              <a:t>(0.03);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canvaspeak</a:t>
            </a:r>
            <a:r>
              <a:rPr lang="en-US" altLang="zh-CN" dirty="0"/>
              <a:t>-&gt;</a:t>
            </a:r>
            <a:r>
              <a:rPr lang="en-US" altLang="zh-CN" dirty="0" err="1"/>
              <a:t>SetLeftMargin</a:t>
            </a:r>
            <a:r>
              <a:rPr lang="en-US" altLang="zh-CN" dirty="0"/>
              <a:t>(0.13);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canvaspeak</a:t>
            </a:r>
            <a:r>
              <a:rPr lang="en-US" altLang="zh-CN" dirty="0"/>
              <a:t>-&gt;</a:t>
            </a:r>
            <a:r>
              <a:rPr lang="en-US" altLang="zh-CN" dirty="0" err="1"/>
              <a:t>SetBottomMargin</a:t>
            </a:r>
            <a:r>
              <a:rPr lang="en-US" altLang="zh-CN" dirty="0"/>
              <a:t>(0.16);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gStyle</a:t>
            </a:r>
            <a:r>
              <a:rPr lang="en-US" altLang="zh-CN" dirty="0"/>
              <a:t>-&gt;</a:t>
            </a:r>
            <a:r>
              <a:rPr lang="en-US" altLang="zh-CN" dirty="0" err="1"/>
              <a:t>SetFrameLineWidth</a:t>
            </a:r>
            <a:r>
              <a:rPr lang="en-US" altLang="zh-CN"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canvaspeak</a:t>
            </a:r>
            <a:r>
              <a:rPr lang="en-US" altLang="zh-CN" dirty="0"/>
              <a:t>-&gt;</a:t>
            </a:r>
            <a:r>
              <a:rPr lang="en-US" altLang="zh-CN" dirty="0" err="1"/>
              <a:t>SetFrameLineWidth</a:t>
            </a:r>
            <a:r>
              <a:rPr lang="en-US" altLang="zh-CN" dirty="0"/>
              <a:t>(3);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TH1D* </a:t>
            </a:r>
            <a:r>
              <a:rPr lang="en-US" altLang="zh-CN" dirty="0" err="1"/>
              <a:t>htimestamps</a:t>
            </a:r>
            <a:r>
              <a:rPr lang="en-US" altLang="zh-CN" dirty="0"/>
              <a:t> = new TH1D("</a:t>
            </a:r>
            <a:r>
              <a:rPr lang="en-US" altLang="zh-CN" dirty="0" err="1"/>
              <a:t>htimestamps</a:t>
            </a:r>
            <a:r>
              <a:rPr lang="en-US" altLang="zh-CN" dirty="0"/>
              <a:t>", "</a:t>
            </a:r>
            <a:r>
              <a:rPr lang="en-US" altLang="zh-CN" dirty="0" err="1"/>
              <a:t>htimestamps</a:t>
            </a:r>
            <a:r>
              <a:rPr lang="en-US" altLang="zh-CN" dirty="0"/>
              <a:t>", 1500,-1500,1500);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SetLineWidth</a:t>
            </a:r>
            <a:r>
              <a:rPr lang="en-US" altLang="zh-CN"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Rebin</a:t>
            </a:r>
            <a:r>
              <a:rPr lang="en-US" altLang="zh-CN"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SetStats</a:t>
            </a:r>
            <a:r>
              <a:rPr lang="en-US" altLang="zh-CN" dirty="0"/>
              <a:t>(0);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SetTitle</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GetXaxis</a:t>
            </a:r>
            <a:r>
              <a:rPr lang="en-US" altLang="zh-CN" dirty="0"/>
              <a:t>()-&gt;</a:t>
            </a:r>
            <a:r>
              <a:rPr lang="en-US" altLang="zh-CN" dirty="0" err="1"/>
              <a:t>SetTitle</a:t>
            </a:r>
            <a:r>
              <a:rPr lang="en-US" altLang="zh-CN" dirty="0"/>
              <a:t>("Time difference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SetTitle</a:t>
            </a:r>
            <a:r>
              <a:rPr lang="en-US" altLang="zh-CN" dirty="0"/>
              <a:t>("Counts per 2 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GetXaxis</a:t>
            </a:r>
            <a:r>
              <a:rPr lang="en-US" altLang="zh-CN" dirty="0"/>
              <a:t>()-&gt;</a:t>
            </a:r>
            <a:r>
              <a:rPr lang="en-US" altLang="zh-CN" dirty="0" err="1"/>
              <a:t>CenterTitle</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CenterTitle</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GetXaxis</a:t>
            </a:r>
            <a:r>
              <a:rPr lang="en-US" altLang="zh-CN" dirty="0"/>
              <a:t>()-&gt;</a:t>
            </a:r>
            <a:r>
              <a:rPr lang="en-US" altLang="zh-CN" dirty="0" err="1"/>
              <a:t>SetLabelFont</a:t>
            </a:r>
            <a:r>
              <a:rPr lang="en-US" altLang="zh-CN"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SetLabelFont</a:t>
            </a:r>
            <a:r>
              <a:rPr lang="en-US" altLang="zh-CN"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GetXaxis</a:t>
            </a:r>
            <a:r>
              <a:rPr lang="en-US" altLang="zh-CN" dirty="0"/>
              <a:t>()-&gt;</a:t>
            </a:r>
            <a:r>
              <a:rPr lang="en-US" altLang="zh-CN" dirty="0" err="1"/>
              <a:t>SetLabelSize</a:t>
            </a:r>
            <a:r>
              <a:rPr lang="en-US" altLang="zh-CN"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SetLabelSize</a:t>
            </a:r>
            <a:r>
              <a:rPr lang="en-US" altLang="zh-CN" dirty="0"/>
              <a:t>(0.06);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GetXaxis</a:t>
            </a:r>
            <a:r>
              <a:rPr lang="en-US" altLang="zh-CN" dirty="0"/>
              <a:t>()-&gt;</a:t>
            </a:r>
            <a:r>
              <a:rPr lang="en-US" altLang="zh-CN" dirty="0" err="1"/>
              <a:t>SetTitleFont</a:t>
            </a:r>
            <a:r>
              <a:rPr lang="en-US" altLang="zh-CN"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SetTitleFont</a:t>
            </a:r>
            <a:r>
              <a:rPr lang="en-US" altLang="zh-CN" dirty="0"/>
              <a:t>(132);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GetXaxis</a:t>
            </a:r>
            <a:r>
              <a:rPr lang="en-US" altLang="zh-CN" dirty="0"/>
              <a:t>()-&gt;</a:t>
            </a:r>
            <a:r>
              <a:rPr lang="en-US" altLang="zh-CN" dirty="0" err="1"/>
              <a:t>SetTitleOffset</a:t>
            </a:r>
            <a:r>
              <a:rPr lang="en-US" altLang="zh-CN" dirty="0"/>
              <a:t>(1.1);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SetTitleOffset</a:t>
            </a:r>
            <a:r>
              <a:rPr lang="en-US" altLang="zh-CN" dirty="0"/>
              <a:t>(0.95);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GetXaxis</a:t>
            </a:r>
            <a:r>
              <a:rPr lang="en-US" altLang="zh-CN" dirty="0"/>
              <a:t>()-&gt;</a:t>
            </a:r>
            <a:r>
              <a:rPr lang="en-US" altLang="zh-CN" dirty="0" err="1"/>
              <a:t>SetTitleSize</a:t>
            </a:r>
            <a:r>
              <a:rPr lang="en-US" altLang="zh-CN" dirty="0"/>
              <a:t>(0.07);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SetTitleSize</a:t>
            </a:r>
            <a:r>
              <a:rPr lang="en-US" altLang="zh-CN" dirty="0"/>
              <a:t>(0.07);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GetXaxis</a:t>
            </a:r>
            <a:r>
              <a:rPr lang="en-US" altLang="zh-CN" dirty="0"/>
              <a:t>()-&gt;</a:t>
            </a:r>
            <a:r>
              <a:rPr lang="en-US" altLang="zh-CN" dirty="0" err="1"/>
              <a:t>SetRangeUser</a:t>
            </a:r>
            <a:r>
              <a:rPr lang="en-US" altLang="zh-CN" dirty="0"/>
              <a:t>(-850,550);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SetRangeUser</a:t>
            </a:r>
            <a:r>
              <a:rPr lang="en-US" altLang="zh-CN" dirty="0"/>
              <a:t>(0,1700);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SetNdivisions</a:t>
            </a:r>
            <a:r>
              <a:rPr lang="en-US" altLang="zh-CN" dirty="0"/>
              <a:t>(505);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GetYaxis</a:t>
            </a:r>
            <a:r>
              <a:rPr lang="en-US" altLang="zh-CN" dirty="0"/>
              <a:t>()-&gt;</a:t>
            </a:r>
            <a:r>
              <a:rPr lang="en-US" altLang="zh-CN" dirty="0" err="1"/>
              <a:t>SetTickLength</a:t>
            </a:r>
            <a:r>
              <a:rPr lang="en-US" altLang="zh-CN" dirty="0"/>
              <a:t>(0.015);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SetLineColor</a:t>
            </a:r>
            <a:r>
              <a:rPr lang="en-US" altLang="zh-CN" dirty="0"/>
              <a:t>(</a:t>
            </a:r>
            <a:r>
              <a:rPr lang="en-US" altLang="zh-CN" dirty="0" err="1"/>
              <a:t>kViolet</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htimestamps</a:t>
            </a:r>
            <a:r>
              <a:rPr lang="en-US" altLang="zh-CN" dirty="0"/>
              <a:t>-&gt;</a:t>
            </a:r>
            <a:r>
              <a:rPr lang="en-US" altLang="zh-CN" dirty="0" err="1"/>
              <a:t>SetLineWidth</a:t>
            </a:r>
            <a:r>
              <a:rPr lang="en-US" altLang="zh-CN"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a:t>
            </a:r>
            <a:r>
              <a:rPr lang="en-US" altLang="zh-CN" dirty="0" err="1"/>
              <a:t>north_t-lege_t</a:t>
            </a:r>
            <a:r>
              <a:rPr lang="en-US" altLang="zh-CN" dirty="0"/>
              <a:t>&gt;&gt;</a:t>
            </a:r>
            <a:r>
              <a:rPr lang="en-US" altLang="zh-CN" dirty="0" err="1"/>
              <a:t>htimestamps</a:t>
            </a:r>
            <a:r>
              <a:rPr lang="en-US" altLang="zh-CN" dirty="0"/>
              <a:t>","</a:t>
            </a:r>
            <a:r>
              <a:rPr lang="en-US" altLang="zh-CN" dirty="0" err="1"/>
              <a:t>lege_e</a:t>
            </a:r>
            <a:r>
              <a:rPr lang="en-US" altLang="zh-CN" dirty="0"/>
              <a:t>&gt;10&amp;&amp;</a:t>
            </a:r>
            <a:r>
              <a:rPr lang="en-US" altLang="zh-CN" dirty="0" err="1"/>
              <a:t>lege_e</a:t>
            </a:r>
            <a:r>
              <a:rPr lang="en-US" altLang="zh-CN" dirty="0"/>
              <a:t>&lt;430&amp;&amp;</a:t>
            </a:r>
            <a:r>
              <a:rPr lang="en-US" altLang="zh-CN" dirty="0" err="1"/>
              <a:t>north_e</a:t>
            </a:r>
            <a:r>
              <a:rPr lang="en-US" altLang="zh-CN" dirty="0"/>
              <a:t>&gt;100&amp;&amp;</a:t>
            </a:r>
            <a:r>
              <a:rPr lang="en-US" altLang="zh-CN" dirty="0" err="1"/>
              <a:t>north_e</a:t>
            </a:r>
            <a:r>
              <a:rPr lang="en-US" altLang="zh-CN" dirty="0"/>
              <a:t>&lt;1600","");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a:t>
            </a:r>
            <a:r>
              <a:rPr lang="en-US" altLang="zh-CN" dirty="0" err="1"/>
              <a:t>SetLineColor</a:t>
            </a:r>
            <a:r>
              <a:rPr lang="en-US" altLang="zh-CN" dirty="0"/>
              <a:t>(kGreen+1);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a:t>
            </a:r>
            <a:r>
              <a:rPr lang="en-US" altLang="zh-CN" dirty="0" err="1"/>
              <a:t>SetLineWidth</a:t>
            </a:r>
            <a:r>
              <a:rPr lang="en-US" altLang="zh-CN"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tree-&gt;Draw("south_t-lege_t","</a:t>
            </a:r>
            <a:r>
              <a:rPr lang="en-US" altLang="zh-CN" dirty="0" err="1"/>
              <a:t>lege_e</a:t>
            </a:r>
            <a:r>
              <a:rPr lang="en-US" altLang="zh-CN" dirty="0"/>
              <a:t>&gt;10&amp;&amp;</a:t>
            </a:r>
            <a:r>
              <a:rPr lang="en-US" altLang="zh-CN" dirty="0" err="1"/>
              <a:t>lege_e</a:t>
            </a:r>
            <a:r>
              <a:rPr lang="en-US" altLang="zh-CN" dirty="0"/>
              <a:t>&lt;430&amp;&amp;</a:t>
            </a:r>
            <a:r>
              <a:rPr lang="en-US" altLang="zh-CN" dirty="0" err="1"/>
              <a:t>south_e</a:t>
            </a:r>
            <a:r>
              <a:rPr lang="en-US" altLang="zh-CN" dirty="0"/>
              <a:t>&gt;100&amp;&amp;</a:t>
            </a:r>
            <a:r>
              <a:rPr lang="en-US" altLang="zh-CN" dirty="0" err="1"/>
              <a:t>south_e</a:t>
            </a:r>
            <a:r>
              <a:rPr lang="en-US" altLang="zh-CN" dirty="0"/>
              <a:t>&lt;1600","same");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a:t>
            </a:r>
            <a:r>
              <a:rPr lang="en-US" altLang="zh-CN" dirty="0" err="1"/>
              <a:t>SetLineColor</a:t>
            </a:r>
            <a:r>
              <a:rPr lang="en-US" altLang="zh-CN" dirty="0"/>
              <a:t>(</a:t>
            </a:r>
            <a:r>
              <a:rPr lang="en-US" altLang="zh-CN" dirty="0" err="1"/>
              <a:t>kRed</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a:t>
            </a:r>
            <a:r>
              <a:rPr lang="en-US" altLang="zh-CN" dirty="0" err="1"/>
              <a:t>SetLineWidth</a:t>
            </a:r>
            <a:r>
              <a:rPr lang="en-US" altLang="zh-CN"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tree-&gt;Draw("msd12_t-lege_t","lege_e&gt;10&amp;&amp;</a:t>
            </a:r>
            <a:r>
              <a:rPr lang="en-US" altLang="zh-CN" dirty="0" err="1"/>
              <a:t>lege_e</a:t>
            </a:r>
            <a:r>
              <a:rPr lang="en-US" altLang="zh-CN" dirty="0"/>
              <a:t>&lt;430&amp;&amp;msd12_e&gt;500&amp;&amp;msd12_e&lt;6000","same");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a:t>
            </a:r>
            <a:r>
              <a:rPr lang="en-US" altLang="zh-CN" dirty="0" err="1"/>
              <a:t>SetLineWidth</a:t>
            </a:r>
            <a:r>
              <a:rPr lang="en-US" altLang="zh-CN"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a:t>
            </a:r>
            <a:r>
              <a:rPr lang="en-US" altLang="zh-CN" dirty="0" err="1"/>
              <a:t>SetLineColor</a:t>
            </a:r>
            <a:r>
              <a:rPr lang="en-US" altLang="zh-CN" dirty="0"/>
              <a:t>(</a:t>
            </a:r>
            <a:r>
              <a:rPr lang="en-US" altLang="zh-CN" dirty="0" err="1"/>
              <a:t>kAzure</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tree-&gt;Draw("msd26_t-lege_t","lege_e&gt;10&amp;&amp;</a:t>
            </a:r>
            <a:r>
              <a:rPr lang="en-US" altLang="zh-CN" dirty="0" err="1"/>
              <a:t>lege_e</a:t>
            </a:r>
            <a:r>
              <a:rPr lang="en-US" altLang="zh-CN" dirty="0"/>
              <a:t>&lt;430&amp;&amp;msd26_e&gt;500&amp;&amp;msd26_e&lt;6000","same");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gPad</a:t>
            </a:r>
            <a:r>
              <a:rPr lang="en-US" altLang="zh-CN" dirty="0"/>
              <a:t>-&gt;</a:t>
            </a:r>
            <a:r>
              <a:rPr lang="en-US" altLang="zh-CN" dirty="0" err="1"/>
              <a:t>RedrawAxis</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canvaspeak</a:t>
            </a:r>
            <a:r>
              <a:rPr lang="en-US" altLang="zh-CN" dirty="0"/>
              <a:t>-&gt;</a:t>
            </a:r>
            <a:r>
              <a:rPr lang="en-US" altLang="zh-CN" dirty="0" err="1"/>
              <a:t>SaveAs</a:t>
            </a:r>
            <a:r>
              <a:rPr lang="en-US" altLang="zh-CN" dirty="0"/>
              <a:t>("F:/e21010/pxct/Timing_Run0075.png");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8</a:t>
            </a:fld>
            <a:endParaRPr lang="zh-CN" altLang="en-US"/>
          </a:p>
        </p:txBody>
      </p:sp>
    </p:spTree>
    <p:extLst>
      <p:ext uri="{BB962C8B-B14F-4D97-AF65-F5344CB8AC3E}">
        <p14:creationId xmlns:p14="http://schemas.microsoft.com/office/powerpoint/2010/main" val="30880002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TH1D* htiming_lege_msd26_total = new TH1D("htiming_lege_msd26_total", "htiming_lege_msd26_total", 3000,-1500,1500);</a:t>
            </a:r>
          </a:p>
          <a:p>
            <a:r>
              <a:rPr lang="en-US" dirty="0" err="1"/>
              <a:t>TFile</a:t>
            </a:r>
            <a:r>
              <a:rPr lang="en-US" dirty="0"/>
              <a:t> *_file0 = </a:t>
            </a:r>
            <a:r>
              <a:rPr lang="en-US" dirty="0" err="1"/>
              <a:t>TFile</a:t>
            </a:r>
            <a:r>
              <a:rPr lang="en-US" dirty="0"/>
              <a:t>::Open("F:/e21010/pxct/sum_0079_0091.root");</a:t>
            </a:r>
          </a:p>
          <a:p>
            <a:r>
              <a:rPr lang="en-US" dirty="0"/>
              <a:t>htiming_lege_msd26_total-&gt;Add(htiming_lege_msd26,1);</a:t>
            </a:r>
          </a:p>
          <a:p>
            <a:r>
              <a:rPr lang="en-US" dirty="0" err="1"/>
              <a:t>TFile</a:t>
            </a:r>
            <a:r>
              <a:rPr lang="en-US" dirty="0"/>
              <a:t> *_file1 = </a:t>
            </a:r>
            <a:r>
              <a:rPr lang="en-US" dirty="0" err="1"/>
              <a:t>TFile</a:t>
            </a:r>
            <a:r>
              <a:rPr lang="en-US" dirty="0"/>
              <a:t>::Open("F:/e21010/pxct/sum_0092_0095.root");</a:t>
            </a:r>
          </a:p>
          <a:p>
            <a:r>
              <a:rPr lang="en-US" dirty="0"/>
              <a:t>htiming_lege_msd26_total-&gt;Add(htiming_lege_msd26,1);</a:t>
            </a:r>
          </a:p>
          <a:p>
            <a:r>
              <a:rPr lang="en-US" dirty="0"/>
              <a:t>htiming_lege_msd26_total-&gt;Draw();</a:t>
            </a:r>
          </a:p>
          <a:p>
            <a:r>
              <a:rPr lang="en-US" dirty="0"/>
              <a:t>htiming_lege_msd26_total-&gt;</a:t>
            </a:r>
            <a:r>
              <a:rPr lang="en-US" dirty="0" err="1"/>
              <a:t>SaveAs</a:t>
            </a:r>
            <a:r>
              <a:rPr lang="en-US" dirty="0"/>
              <a:t>("F:/e21010/pxct/sum_0079_0095_Ea5410_5560.root");</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91</a:t>
            </a:fld>
            <a:endParaRPr lang="zh-CN" altLang="en-US"/>
          </a:p>
        </p:txBody>
      </p:sp>
    </p:spTree>
    <p:extLst>
      <p:ext uri="{BB962C8B-B14F-4D97-AF65-F5344CB8AC3E}">
        <p14:creationId xmlns:p14="http://schemas.microsoft.com/office/powerpoint/2010/main" val="31180358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93</a:t>
            </a:fld>
            <a:endParaRPr lang="zh-CN" altLang="en-US"/>
          </a:p>
        </p:txBody>
      </p:sp>
    </p:spTree>
    <p:extLst>
      <p:ext uri="{BB962C8B-B14F-4D97-AF65-F5344CB8AC3E}">
        <p14:creationId xmlns:p14="http://schemas.microsoft.com/office/powerpoint/2010/main" val="30037666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880000"/>
                </a:solidFill>
                <a:latin typeface="Cascadia Mono" panose="020B0609020000020004" pitchFamily="49" charset="0"/>
              </a:rPr>
              <a:t>peakfit_expdecay_band_lifetime_pxct.C</a:t>
            </a:r>
            <a:endParaRPr lang="en-US" sz="1800">
              <a:solidFill>
                <a:srgbClr val="880000"/>
              </a:solidFill>
              <a:latin typeface="Cascadia Mono" panose="020B0609020000020004" pitchFamily="49" charset="0"/>
            </a:endParaRPr>
          </a:p>
          <a:p>
            <a:r>
              <a:rPr lang="en-US" sz="1800">
                <a:solidFill>
                  <a:srgbClr val="880000"/>
                </a:solidFill>
                <a:latin typeface="Cascadia Mono" panose="020B0609020000020004" pitchFamily="49" charset="0"/>
              </a:rPr>
              <a:t>graph</a:t>
            </a:r>
            <a:r>
              <a:rPr lang="en-US" sz="1800" dirty="0" err="1">
                <a:solidFill>
                  <a:srgbClr val="880000"/>
                </a:solidFill>
                <a:latin typeface="Cascadia Mono" panose="020B0609020000020004" pitchFamily="49" charset="0"/>
              </a:rPr>
              <a:t>_plot_by_xy.C</a:t>
            </a:r>
            <a:endParaRPr lang="en-US" sz="1800" dirty="0">
              <a:solidFill>
                <a:srgbClr val="880000"/>
              </a:solidFill>
              <a:latin typeface="Cascadia Mono" panose="020B0609020000020004" pitchFamily="49" charset="0"/>
            </a:endParaRP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94</a:t>
            </a:fld>
            <a:endParaRPr lang="zh-CN" altLang="en-US"/>
          </a:p>
        </p:txBody>
      </p:sp>
    </p:spTree>
    <p:extLst>
      <p:ext uri="{BB962C8B-B14F-4D97-AF65-F5344CB8AC3E}">
        <p14:creationId xmlns:p14="http://schemas.microsoft.com/office/powerpoint/2010/main" val="28792062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97</a:t>
            </a:fld>
            <a:endParaRPr lang="zh-CN" altLang="en-US"/>
          </a:p>
        </p:txBody>
      </p:sp>
    </p:spTree>
    <p:extLst>
      <p:ext uri="{BB962C8B-B14F-4D97-AF65-F5344CB8AC3E}">
        <p14:creationId xmlns:p14="http://schemas.microsoft.com/office/powerpoint/2010/main" val="2209531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100</a:t>
            </a:fld>
            <a:endParaRPr lang="zh-CN" altLang="en-US"/>
          </a:p>
        </p:txBody>
      </p:sp>
    </p:spTree>
    <p:extLst>
      <p:ext uri="{BB962C8B-B14F-4D97-AF65-F5344CB8AC3E}">
        <p14:creationId xmlns:p14="http://schemas.microsoft.com/office/powerpoint/2010/main" val="1320926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Gain drift / gain matching</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104</a:t>
            </a:fld>
            <a:endParaRPr lang="zh-CN" altLang="en-US"/>
          </a:p>
        </p:txBody>
      </p:sp>
    </p:spTree>
    <p:extLst>
      <p:ext uri="{BB962C8B-B14F-4D97-AF65-F5344CB8AC3E}">
        <p14:creationId xmlns:p14="http://schemas.microsoft.com/office/powerpoint/2010/main" val="18350593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Gain drift / gain matching</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105</a:t>
            </a:fld>
            <a:endParaRPr lang="zh-CN" altLang="en-US"/>
          </a:p>
        </p:txBody>
      </p:sp>
    </p:spTree>
    <p:extLst>
      <p:ext uri="{BB962C8B-B14F-4D97-AF65-F5344CB8AC3E}">
        <p14:creationId xmlns:p14="http://schemas.microsoft.com/office/powerpoint/2010/main" val="2682945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762 hours into 192 runs, 4 hours per run.</a:t>
            </a:r>
          </a:p>
          <a:p>
            <a:r>
              <a:rPr lang="en-US" dirty="0"/>
              <a:t>Gain matching every 4 hours for 762 </a:t>
            </a:r>
            <a:r>
              <a:rPr lang="en-US" altLang="zh-CN" dirty="0"/>
              <a:t>hours</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107</a:t>
            </a:fld>
            <a:endParaRPr lang="zh-CN" altLang="en-US"/>
          </a:p>
        </p:txBody>
      </p:sp>
    </p:spTree>
    <p:extLst>
      <p:ext uri="{BB962C8B-B14F-4D97-AF65-F5344CB8AC3E}">
        <p14:creationId xmlns:p14="http://schemas.microsoft.com/office/powerpoint/2010/main" val="29939378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D:\X\out\Bayesian_VS\Bayesian_Fit_Exp</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127</a:t>
            </a:fld>
            <a:endParaRPr lang="zh-CN" altLang="en-US"/>
          </a:p>
        </p:txBody>
      </p:sp>
    </p:spTree>
    <p:extLst>
      <p:ext uri="{BB962C8B-B14F-4D97-AF65-F5344CB8AC3E}">
        <p14:creationId xmlns:p14="http://schemas.microsoft.com/office/powerpoint/2010/main" val="4214238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D:\X\out\Bayesian_VS\Bayesian_Fit_Exp</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128</a:t>
            </a:fld>
            <a:endParaRPr lang="zh-CN" altLang="en-US"/>
          </a:p>
        </p:txBody>
      </p:sp>
    </p:spTree>
    <p:extLst>
      <p:ext uri="{BB962C8B-B14F-4D97-AF65-F5344CB8AC3E}">
        <p14:creationId xmlns:p14="http://schemas.microsoft.com/office/powerpoint/2010/main" val="890547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::Open("F:/e21010/pxct/run0216_0217_0218_LEGe_XtRa_MSD26_60Co_I7281_inChamber_vacuum_XtRa_12mm_away_window1us_CFDdelay_adjusted_AnalogGain1.0_cal.root");</a:t>
            </a:r>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1500,-1500,1500);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p>
          <a:p>
            <a:r>
              <a:rPr lang="en-US" dirty="0" err="1"/>
              <a:t>htimestamps</a:t>
            </a:r>
            <a:r>
              <a:rPr lang="en-US" dirty="0"/>
              <a:t>-&gt;</a:t>
            </a:r>
            <a:r>
              <a:rPr lang="en-US" dirty="0" err="1"/>
              <a:t>GetYaxis</a:t>
            </a:r>
            <a:r>
              <a:rPr lang="en-US" dirty="0"/>
              <a:t>()-&gt;</a:t>
            </a:r>
            <a:r>
              <a:rPr lang="en-US" dirty="0" err="1"/>
              <a:t>SetTitle</a:t>
            </a:r>
            <a:r>
              <a:rPr lang="en-US" dirty="0"/>
              <a:t>("Counts per 2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(1.1);</a:t>
            </a:r>
          </a:p>
          <a:p>
            <a:r>
              <a:rPr lang="en-US" dirty="0" err="1"/>
              <a:t>htimestamps</a:t>
            </a:r>
            <a:r>
              <a:rPr lang="en-US" dirty="0"/>
              <a:t>-&gt;</a:t>
            </a:r>
            <a:r>
              <a:rPr lang="en-US" dirty="0" err="1"/>
              <a:t>GetYaxis</a:t>
            </a:r>
            <a:r>
              <a:rPr lang="en-US" dirty="0"/>
              <a:t>()-&gt;</a:t>
            </a:r>
            <a:r>
              <a:rPr lang="en-US" dirty="0" err="1"/>
              <a:t>SetTitleOffset</a:t>
            </a:r>
            <a:r>
              <a:rPr lang="en-US" dirty="0"/>
              <a:t>(0.95);</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(-850,550);</a:t>
            </a:r>
          </a:p>
          <a:p>
            <a:r>
              <a:rPr lang="en-US" dirty="0" err="1"/>
              <a:t>htimestamps</a:t>
            </a:r>
            <a:r>
              <a:rPr lang="en-US" dirty="0"/>
              <a:t>-&gt;</a:t>
            </a:r>
            <a:r>
              <a:rPr lang="en-US" dirty="0" err="1"/>
              <a:t>GetYaxis</a:t>
            </a:r>
            <a:r>
              <a:rPr lang="en-US" dirty="0"/>
              <a:t>()-&gt;</a:t>
            </a:r>
            <a:r>
              <a:rPr lang="en-US" dirty="0" err="1"/>
              <a:t>SetRangeUser</a:t>
            </a:r>
            <a:r>
              <a:rPr lang="en-US" dirty="0"/>
              <a:t>(0,1700);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kRed</a:t>
            </a:r>
            <a:r>
              <a:rPr lang="en-US" dirty="0"/>
              <a:t>);</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a:t>
            </a:r>
            <a:r>
              <a:rPr lang="en-US" dirty="0" err="1"/>
              <a:t>north_t-lege_t</a:t>
            </a:r>
            <a:r>
              <a:rPr lang="en-US" dirty="0"/>
              <a:t>&gt;&gt;</a:t>
            </a:r>
            <a:r>
              <a:rPr lang="en-US" dirty="0" err="1"/>
              <a:t>htimestamps</a:t>
            </a:r>
            <a:r>
              <a:rPr lang="en-US" dirty="0"/>
              <a:t>","</a:t>
            </a:r>
            <a:r>
              <a:rPr lang="en-US" dirty="0" err="1"/>
              <a:t>lege_e</a:t>
            </a:r>
            <a:r>
              <a:rPr lang="en-US" dirty="0"/>
              <a:t>&gt;1150&amp;&amp;</a:t>
            </a:r>
            <a:r>
              <a:rPr lang="en-US" dirty="0" err="1"/>
              <a:t>lege_e</a:t>
            </a:r>
            <a:r>
              <a:rPr lang="en-US" dirty="0"/>
              <a:t>&lt;1350&amp;&amp;</a:t>
            </a:r>
            <a:r>
              <a:rPr lang="en-US" dirty="0" err="1"/>
              <a:t>north_e</a:t>
            </a:r>
            <a:r>
              <a:rPr lang="en-US" dirty="0"/>
              <a:t>&gt;1150&amp;&amp;</a:t>
            </a:r>
            <a:r>
              <a:rPr lang="en-US" dirty="0" err="1"/>
              <a:t>north_e</a:t>
            </a:r>
            <a:r>
              <a:rPr lang="en-US" dirty="0"/>
              <a:t>&lt;1350","");</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&gt;1150&amp;&amp;</a:t>
            </a:r>
            <a:r>
              <a:rPr lang="en-US" dirty="0" err="1"/>
              <a:t>lege_e</a:t>
            </a:r>
            <a:r>
              <a:rPr lang="en-US" dirty="0"/>
              <a:t>&lt;1350&amp;&amp;</a:t>
            </a:r>
            <a:r>
              <a:rPr lang="en-US" dirty="0" err="1"/>
              <a:t>south_e</a:t>
            </a:r>
            <a:r>
              <a:rPr lang="en-US" dirty="0"/>
              <a:t>&gt;1150&amp;&amp;</a:t>
            </a:r>
            <a:r>
              <a:rPr lang="en-US" dirty="0" err="1"/>
              <a:t>south_e</a:t>
            </a:r>
            <a:r>
              <a:rPr lang="en-US" dirty="0"/>
              <a:t>&lt;1350","same");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tree-&gt;Draw("north_t-south_t","</a:t>
            </a:r>
            <a:r>
              <a:rPr lang="en-US" dirty="0" err="1"/>
              <a:t>north_e</a:t>
            </a:r>
            <a:r>
              <a:rPr lang="en-US" dirty="0"/>
              <a:t>&gt;1150&amp;&amp;</a:t>
            </a:r>
            <a:r>
              <a:rPr lang="en-US" dirty="0" err="1"/>
              <a:t>north_e</a:t>
            </a:r>
            <a:r>
              <a:rPr lang="en-US" dirty="0"/>
              <a:t>&lt;1350&amp;&amp;</a:t>
            </a:r>
            <a:r>
              <a:rPr lang="en-US" dirty="0" err="1"/>
              <a:t>south_e</a:t>
            </a:r>
            <a:r>
              <a:rPr lang="en-US" dirty="0"/>
              <a:t>&gt;1150&amp;&amp;</a:t>
            </a:r>
            <a:r>
              <a:rPr lang="en-US" dirty="0" err="1"/>
              <a:t>south_e</a:t>
            </a:r>
            <a:r>
              <a:rPr lang="en-US" dirty="0"/>
              <a:t>&lt;1350","same");</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9</a:t>
            </a:fld>
            <a:endParaRPr lang="zh-CN" altLang="en-US"/>
          </a:p>
        </p:txBody>
      </p:sp>
    </p:spTree>
    <p:extLst>
      <p:ext uri="{BB962C8B-B14F-4D97-AF65-F5344CB8AC3E}">
        <p14:creationId xmlns:p14="http://schemas.microsoft.com/office/powerpoint/2010/main" val="22469434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C:\Si24\root_scripts\Fill_histogram_random_decay_pxct_237Np.C</a:t>
            </a:r>
          </a:p>
          <a:p>
            <a:r>
              <a:rPr lang="en-US" dirty="0"/>
              <a:t>C:\Si24\root_scripts\peakfit_expdecay_band_lifetime_pxct.C</a:t>
            </a:r>
          </a:p>
          <a:p>
            <a:r>
              <a:rPr lang="en-US" dirty="0"/>
              <a:t>C:\Si24\root_scripts\graph_plot_by_xy_fake_test.C</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136</a:t>
            </a:fld>
            <a:endParaRPr lang="zh-CN" altLang="en-US"/>
          </a:p>
        </p:txBody>
      </p:sp>
    </p:spTree>
    <p:extLst>
      <p:ext uri="{BB962C8B-B14F-4D97-AF65-F5344CB8AC3E}">
        <p14:creationId xmlns:p14="http://schemas.microsoft.com/office/powerpoint/2010/main" val="556701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Diverge</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144</a:t>
            </a:fld>
            <a:endParaRPr lang="zh-CN" altLang="en-US"/>
          </a:p>
        </p:txBody>
      </p:sp>
    </p:spTree>
    <p:extLst>
      <p:ext uri="{BB962C8B-B14F-4D97-AF65-F5344CB8AC3E}">
        <p14:creationId xmlns:p14="http://schemas.microsoft.com/office/powerpoint/2010/main" val="5012011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gamma coincidence spec MSD LEGe</a:t>
            </a:r>
          </a:p>
          <a:p>
            <a:r>
              <a:rPr lang="en-US" dirty="0" err="1"/>
              <a:t>TFile</a:t>
            </a:r>
            <a:r>
              <a:rPr lang="en-US" dirty="0"/>
              <a:t> *_file1 = </a:t>
            </a:r>
            <a:r>
              <a:rPr lang="en-US" dirty="0" err="1"/>
              <a:t>TFile</a:t>
            </a:r>
            <a:r>
              <a:rPr lang="en-US" dirty="0"/>
              <a:t>::Open("F:/e21010/pxct/run0079_0091_LEGe_MSD_241Am_inChamber_window1.5us_CFDdelay_adjusted_0000_cal.root");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a:t>//</a:t>
            </a:r>
            <a:r>
              <a:rPr lang="en-US" dirty="0" err="1"/>
              <a:t>htimestamps</a:t>
            </a:r>
            <a:r>
              <a:rPr lang="en-US" dirty="0"/>
              <a:t>-&gt;SetStats(0);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1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a:t>//</a:t>
            </a:r>
            <a:r>
              <a:rPr lang="en-US" dirty="0" err="1"/>
              <a:t>htimestamps</a:t>
            </a:r>
            <a:r>
              <a:rPr lang="en-US" dirty="0"/>
              <a:t>-&gt;</a:t>
            </a:r>
            <a:r>
              <a:rPr lang="en-US" dirty="0" err="1"/>
              <a:t>GetXaxis</a:t>
            </a:r>
            <a:r>
              <a:rPr lang="en-US" dirty="0"/>
              <a:t>()-&gt;</a:t>
            </a:r>
            <a:r>
              <a:rPr lang="en-US" dirty="0" err="1"/>
              <a:t>SetRangeUser</a:t>
            </a:r>
            <a:r>
              <a:rPr lang="en-US" dirty="0"/>
              <a:t>(-850,550);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(3,5e4);</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tree-&gt;Draw("lege_t-msd26_t&gt;&gt;</a:t>
            </a:r>
            <a:r>
              <a:rPr lang="en-US" dirty="0" err="1"/>
              <a:t>htimestamps</a:t>
            </a:r>
            <a:r>
              <a:rPr lang="en-US" dirty="0"/>
              <a:t>","</a:t>
            </a:r>
            <a:r>
              <a:rPr lang="en-US" dirty="0" err="1"/>
              <a:t>lege_e</a:t>
            </a:r>
            <a:r>
              <a:rPr lang="en-US" dirty="0"/>
              <a:t>&gt;10&amp;&amp;</a:t>
            </a:r>
            <a:r>
              <a:rPr lang="en-US" dirty="0" err="1"/>
              <a:t>lege_e</a:t>
            </a:r>
            <a:r>
              <a:rPr lang="en-US" dirty="0"/>
              <a:t>&lt;400&amp;&amp;msd26_e&gt;500&amp;&amp;msd26_e&lt;6000");</a:t>
            </a:r>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tree-&gt;Draw("lege_t-msd12_t","lege_e&gt;10&amp;&amp;</a:t>
            </a:r>
            <a:r>
              <a:rPr lang="en-US" dirty="0" err="1"/>
              <a:t>lege_e</a:t>
            </a:r>
            <a:r>
              <a:rPr lang="en-US" dirty="0"/>
              <a:t>&lt;400&amp;&amp;msd12_e&gt;500&amp;&amp;msd12_e&lt;6000","same");</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150</a:t>
            </a:fld>
            <a:endParaRPr lang="zh-CN" altLang="en-US"/>
          </a:p>
        </p:txBody>
      </p:sp>
    </p:spTree>
    <p:extLst>
      <p:ext uri="{BB962C8B-B14F-4D97-AF65-F5344CB8AC3E}">
        <p14:creationId xmlns:p14="http://schemas.microsoft.com/office/powerpoint/2010/main" val="22066326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*_file1 = </a:t>
            </a:r>
            <a:r>
              <a:rPr lang="en-US" dirty="0" err="1"/>
              <a:t>TFile</a:t>
            </a:r>
            <a:r>
              <a:rPr lang="en-US" dirty="0"/>
              <a:t>::Open("F:/e21010/pxct/run0079_0091_LEGe_MSD_241Am_inChamber_window1.5us_CFDdelay_adjusted_0000_cal.root");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a:t>//</a:t>
            </a:r>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1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a:t>//</a:t>
            </a:r>
            <a:r>
              <a:rPr lang="en-US" dirty="0" err="1"/>
              <a:t>htimestamps</a:t>
            </a:r>
            <a:r>
              <a:rPr lang="en-US" dirty="0"/>
              <a:t>-&gt;</a:t>
            </a:r>
            <a:r>
              <a:rPr lang="en-US" dirty="0" err="1"/>
              <a:t>GetXaxis</a:t>
            </a:r>
            <a:r>
              <a:rPr lang="en-US" dirty="0"/>
              <a:t>()-&gt;</a:t>
            </a:r>
            <a:r>
              <a:rPr lang="en-US" dirty="0" err="1"/>
              <a:t>SetRangeUser</a:t>
            </a:r>
            <a:r>
              <a:rPr lang="en-US" dirty="0"/>
              <a:t>(-850,550);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(3,5e4);</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tree-&gt;Draw("lege_t-msd26_t&gt;&gt;</a:t>
            </a:r>
            <a:r>
              <a:rPr lang="en-US" dirty="0" err="1"/>
              <a:t>htimestamps</a:t>
            </a:r>
            <a:r>
              <a:rPr lang="en-US" dirty="0"/>
              <a:t>","</a:t>
            </a:r>
            <a:r>
              <a:rPr lang="en-US" sz="1800" dirty="0" err="1">
                <a:solidFill>
                  <a:srgbClr val="000080"/>
                </a:solidFill>
                <a:latin typeface="Cascadia Mono" panose="020B0609020000020004" pitchFamily="49" charset="0"/>
              </a:rPr>
              <a:t>lege_e</a:t>
            </a:r>
            <a:r>
              <a:rPr lang="en-US" sz="1800" dirty="0">
                <a:solidFill>
                  <a:srgbClr val="000000"/>
                </a:solidFill>
                <a:latin typeface="Cascadia Mono" panose="020B0609020000020004" pitchFamily="49" charset="0"/>
              </a:rPr>
              <a:t> &gt; 59 &amp;&amp; </a:t>
            </a:r>
            <a:r>
              <a:rPr lang="en-US" sz="1800" dirty="0" err="1">
                <a:solidFill>
                  <a:srgbClr val="000080"/>
                </a:solidFill>
                <a:latin typeface="Cascadia Mono" panose="020B0609020000020004" pitchFamily="49" charset="0"/>
              </a:rPr>
              <a:t>lege_e</a:t>
            </a:r>
            <a:r>
              <a:rPr lang="en-US" sz="1800" dirty="0">
                <a:solidFill>
                  <a:srgbClr val="000000"/>
                </a:solidFill>
                <a:latin typeface="Cascadia Mono" panose="020B0609020000020004" pitchFamily="49" charset="0"/>
              </a:rPr>
              <a:t> &lt; 60.1 &amp;&amp; </a:t>
            </a:r>
            <a:r>
              <a:rPr lang="en-US" sz="1800" dirty="0">
                <a:solidFill>
                  <a:srgbClr val="000080"/>
                </a:solidFill>
                <a:latin typeface="Cascadia Mono" panose="020B0609020000020004" pitchFamily="49" charset="0"/>
              </a:rPr>
              <a:t>msd12_e</a:t>
            </a:r>
            <a:r>
              <a:rPr lang="en-US" sz="1800" dirty="0">
                <a:solidFill>
                  <a:srgbClr val="000000"/>
                </a:solidFill>
                <a:latin typeface="Cascadia Mono" panose="020B0609020000020004" pitchFamily="49" charset="0"/>
              </a:rPr>
              <a:t> &gt; 1600 &amp;&amp; </a:t>
            </a:r>
            <a:r>
              <a:rPr lang="en-US" sz="1800" dirty="0">
                <a:solidFill>
                  <a:srgbClr val="000080"/>
                </a:solidFill>
                <a:latin typeface="Cascadia Mono" panose="020B0609020000020004" pitchFamily="49" charset="0"/>
              </a:rPr>
              <a:t>msd12_e</a:t>
            </a:r>
            <a:r>
              <a:rPr lang="en-US" sz="1800" dirty="0">
                <a:solidFill>
                  <a:srgbClr val="000000"/>
                </a:solidFill>
                <a:latin typeface="Cascadia Mono" panose="020B0609020000020004" pitchFamily="49" charset="0"/>
              </a:rPr>
              <a:t> &lt; 2050 &amp;&amp; </a:t>
            </a:r>
            <a:r>
              <a:rPr lang="en-US" sz="1800" dirty="0">
                <a:solidFill>
                  <a:srgbClr val="000080"/>
                </a:solidFill>
                <a:latin typeface="Cascadia Mono" panose="020B0609020000020004" pitchFamily="49" charset="0"/>
              </a:rPr>
              <a:t>msd26_e</a:t>
            </a:r>
            <a:r>
              <a:rPr lang="en-US" sz="1800" dirty="0">
                <a:solidFill>
                  <a:srgbClr val="000000"/>
                </a:solidFill>
                <a:latin typeface="Cascadia Mono" panose="020B0609020000020004" pitchFamily="49" charset="0"/>
              </a:rPr>
              <a:t> &gt; 3300 &amp;&amp; </a:t>
            </a:r>
            <a:r>
              <a:rPr lang="en-US" sz="1800" dirty="0">
                <a:solidFill>
                  <a:srgbClr val="000080"/>
                </a:solidFill>
                <a:latin typeface="Cascadia Mono" panose="020B0609020000020004" pitchFamily="49" charset="0"/>
              </a:rPr>
              <a:t>msd26_e</a:t>
            </a:r>
            <a:r>
              <a:rPr lang="en-US" sz="1800" dirty="0">
                <a:solidFill>
                  <a:srgbClr val="000000"/>
                </a:solidFill>
                <a:latin typeface="Cascadia Mono" panose="020B0609020000020004" pitchFamily="49" charset="0"/>
              </a:rPr>
              <a:t> &lt; 3800 &amp;&amp; </a:t>
            </a:r>
            <a:r>
              <a:rPr lang="en-US" sz="1800" dirty="0">
                <a:solidFill>
                  <a:srgbClr val="000080"/>
                </a:solidFill>
                <a:latin typeface="Cascadia Mono" panose="020B0609020000020004" pitchFamily="49" charset="0"/>
              </a:rPr>
              <a:t>msd12_e</a:t>
            </a:r>
            <a:r>
              <a:rPr lang="en-US" sz="1800" dirty="0">
                <a:solidFill>
                  <a:srgbClr val="000000"/>
                </a:solidFill>
                <a:latin typeface="Cascadia Mono" panose="020B0609020000020004" pitchFamily="49" charset="0"/>
              </a:rPr>
              <a:t> + </a:t>
            </a:r>
            <a:r>
              <a:rPr lang="en-US" sz="1800" dirty="0">
                <a:solidFill>
                  <a:srgbClr val="000080"/>
                </a:solidFill>
                <a:latin typeface="Cascadia Mono" panose="020B0609020000020004" pitchFamily="49" charset="0"/>
              </a:rPr>
              <a:t>msd26_e</a:t>
            </a:r>
            <a:r>
              <a:rPr lang="en-US" sz="1800" dirty="0">
                <a:solidFill>
                  <a:srgbClr val="000000"/>
                </a:solidFill>
                <a:latin typeface="Cascadia Mono" panose="020B0609020000020004" pitchFamily="49" charset="0"/>
              </a:rPr>
              <a:t> &gt; </a:t>
            </a:r>
            <a:r>
              <a:rPr lang="en-US" sz="1800" dirty="0">
                <a:solidFill>
                  <a:srgbClr val="000080"/>
                </a:solidFill>
                <a:latin typeface="Cascadia Mono" panose="020B0609020000020004" pitchFamily="49" charset="0"/>
              </a:rPr>
              <a:t>5361</a:t>
            </a:r>
            <a:r>
              <a:rPr lang="en-US" sz="1800" dirty="0">
                <a:solidFill>
                  <a:srgbClr val="000000"/>
                </a:solidFill>
                <a:latin typeface="Cascadia Mono" panose="020B0609020000020004" pitchFamily="49" charset="0"/>
              </a:rPr>
              <a:t> &amp;&amp; </a:t>
            </a:r>
            <a:r>
              <a:rPr lang="en-US" sz="1800" dirty="0">
                <a:solidFill>
                  <a:srgbClr val="000080"/>
                </a:solidFill>
                <a:latin typeface="Cascadia Mono" panose="020B0609020000020004" pitchFamily="49" charset="0"/>
              </a:rPr>
              <a:t>msd12_e</a:t>
            </a:r>
            <a:r>
              <a:rPr lang="en-US" sz="1800" dirty="0">
                <a:solidFill>
                  <a:srgbClr val="000000"/>
                </a:solidFill>
                <a:latin typeface="Cascadia Mono" panose="020B0609020000020004" pitchFamily="49" charset="0"/>
              </a:rPr>
              <a:t> + </a:t>
            </a:r>
            <a:r>
              <a:rPr lang="en-US" sz="1800" dirty="0">
                <a:solidFill>
                  <a:srgbClr val="000080"/>
                </a:solidFill>
                <a:latin typeface="Cascadia Mono" panose="020B0609020000020004" pitchFamily="49" charset="0"/>
              </a:rPr>
              <a:t>msd26_e</a:t>
            </a:r>
            <a:r>
              <a:rPr lang="en-US" sz="1800" dirty="0">
                <a:solidFill>
                  <a:srgbClr val="000000"/>
                </a:solidFill>
                <a:latin typeface="Cascadia Mono" panose="020B0609020000020004" pitchFamily="49" charset="0"/>
              </a:rPr>
              <a:t> &lt; </a:t>
            </a:r>
            <a:r>
              <a:rPr lang="en-US" sz="1800" dirty="0">
                <a:solidFill>
                  <a:srgbClr val="000080"/>
                </a:solidFill>
                <a:latin typeface="Cascadia Mono" panose="020B0609020000020004" pitchFamily="49" charset="0"/>
              </a:rPr>
              <a:t>5481</a:t>
            </a:r>
            <a:r>
              <a:rPr lang="en-US" dirty="0"/>
              <a:t>");</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tree-&gt;Draw("lege_t-msd12_t&gt;&gt;</a:t>
            </a:r>
            <a:r>
              <a:rPr lang="en-US" dirty="0" err="1"/>
              <a:t>htimestamps</a:t>
            </a:r>
            <a:r>
              <a:rPr lang="en-US" dirty="0"/>
              <a:t>","</a:t>
            </a:r>
            <a:r>
              <a:rPr lang="en-US" sz="1200" dirty="0" err="1">
                <a:solidFill>
                  <a:srgbClr val="000080"/>
                </a:solidFill>
                <a:latin typeface="Cascadia Mono" panose="020B0609020000020004" pitchFamily="49" charset="0"/>
              </a:rPr>
              <a:t>lege_e</a:t>
            </a:r>
            <a:r>
              <a:rPr lang="en-US" sz="1200" dirty="0">
                <a:solidFill>
                  <a:srgbClr val="000000"/>
                </a:solidFill>
                <a:latin typeface="Cascadia Mono" panose="020B0609020000020004" pitchFamily="49" charset="0"/>
              </a:rPr>
              <a:t> &gt; 59 &amp;&amp; </a:t>
            </a:r>
            <a:r>
              <a:rPr lang="en-US" sz="1200" dirty="0" err="1">
                <a:solidFill>
                  <a:srgbClr val="000080"/>
                </a:solidFill>
                <a:latin typeface="Cascadia Mono" panose="020B0609020000020004" pitchFamily="49" charset="0"/>
              </a:rPr>
              <a:t>lege_e</a:t>
            </a:r>
            <a:r>
              <a:rPr lang="en-US" sz="1200" dirty="0">
                <a:solidFill>
                  <a:srgbClr val="000000"/>
                </a:solidFill>
                <a:latin typeface="Cascadia Mono" panose="020B0609020000020004" pitchFamily="49" charset="0"/>
              </a:rPr>
              <a:t> &lt; 60.1 &amp;&amp; </a:t>
            </a:r>
            <a:r>
              <a:rPr lang="en-US" sz="1200" dirty="0">
                <a:solidFill>
                  <a:srgbClr val="000080"/>
                </a:solidFill>
                <a:latin typeface="Cascadia Mono" panose="020B0609020000020004" pitchFamily="49" charset="0"/>
              </a:rPr>
              <a:t>msd12_e</a:t>
            </a:r>
            <a:r>
              <a:rPr lang="en-US" sz="1200" dirty="0">
                <a:solidFill>
                  <a:srgbClr val="000000"/>
                </a:solidFill>
                <a:latin typeface="Cascadia Mono" panose="020B0609020000020004" pitchFamily="49" charset="0"/>
              </a:rPr>
              <a:t> &gt; 1600 &amp;&amp; </a:t>
            </a:r>
            <a:r>
              <a:rPr lang="en-US" sz="1200" dirty="0">
                <a:solidFill>
                  <a:srgbClr val="000080"/>
                </a:solidFill>
                <a:latin typeface="Cascadia Mono" panose="020B0609020000020004" pitchFamily="49" charset="0"/>
              </a:rPr>
              <a:t>msd12_e</a:t>
            </a:r>
            <a:r>
              <a:rPr lang="en-US" sz="1200" dirty="0">
                <a:solidFill>
                  <a:srgbClr val="000000"/>
                </a:solidFill>
                <a:latin typeface="Cascadia Mono" panose="020B0609020000020004" pitchFamily="49" charset="0"/>
              </a:rPr>
              <a:t> &lt; 2050 &amp;&amp; </a:t>
            </a:r>
            <a:r>
              <a:rPr lang="en-US" sz="1200" dirty="0">
                <a:solidFill>
                  <a:srgbClr val="000080"/>
                </a:solidFill>
                <a:latin typeface="Cascadia Mono" panose="020B0609020000020004" pitchFamily="49" charset="0"/>
              </a:rPr>
              <a:t>msd26_e</a:t>
            </a:r>
            <a:r>
              <a:rPr lang="en-US" sz="1200" dirty="0">
                <a:solidFill>
                  <a:srgbClr val="000000"/>
                </a:solidFill>
                <a:latin typeface="Cascadia Mono" panose="020B0609020000020004" pitchFamily="49" charset="0"/>
              </a:rPr>
              <a:t> &gt; 3300 &amp;&amp; </a:t>
            </a:r>
            <a:r>
              <a:rPr lang="en-US" sz="1200" dirty="0">
                <a:solidFill>
                  <a:srgbClr val="000080"/>
                </a:solidFill>
                <a:latin typeface="Cascadia Mono" panose="020B0609020000020004" pitchFamily="49" charset="0"/>
              </a:rPr>
              <a:t>msd26_e</a:t>
            </a:r>
            <a:r>
              <a:rPr lang="en-US" sz="1200" dirty="0">
                <a:solidFill>
                  <a:srgbClr val="000000"/>
                </a:solidFill>
                <a:latin typeface="Cascadia Mono" panose="020B0609020000020004" pitchFamily="49" charset="0"/>
              </a:rPr>
              <a:t> &lt; 3800 &amp;&amp; </a:t>
            </a:r>
            <a:r>
              <a:rPr lang="en-US" sz="1200" dirty="0">
                <a:solidFill>
                  <a:srgbClr val="000080"/>
                </a:solidFill>
                <a:latin typeface="Cascadia Mono" panose="020B0609020000020004" pitchFamily="49" charset="0"/>
              </a:rPr>
              <a:t>msd12_e</a:t>
            </a:r>
            <a:r>
              <a:rPr lang="en-US" sz="1200" dirty="0">
                <a:solidFill>
                  <a:srgbClr val="000000"/>
                </a:solidFill>
                <a:latin typeface="Cascadia Mono" panose="020B0609020000020004" pitchFamily="49" charset="0"/>
              </a:rPr>
              <a:t> + </a:t>
            </a:r>
            <a:r>
              <a:rPr lang="en-US" sz="1200" dirty="0">
                <a:solidFill>
                  <a:srgbClr val="000080"/>
                </a:solidFill>
                <a:latin typeface="Cascadia Mono" panose="020B0609020000020004" pitchFamily="49" charset="0"/>
              </a:rPr>
              <a:t>msd26_e</a:t>
            </a:r>
            <a:r>
              <a:rPr lang="en-US" sz="1200" dirty="0">
                <a:solidFill>
                  <a:srgbClr val="000000"/>
                </a:solidFill>
                <a:latin typeface="Cascadia Mono" panose="020B0609020000020004" pitchFamily="49" charset="0"/>
              </a:rPr>
              <a:t> &gt; </a:t>
            </a:r>
            <a:r>
              <a:rPr lang="en-US" sz="1200" dirty="0">
                <a:solidFill>
                  <a:srgbClr val="000080"/>
                </a:solidFill>
                <a:latin typeface="Cascadia Mono" panose="020B0609020000020004" pitchFamily="49" charset="0"/>
              </a:rPr>
              <a:t>5361</a:t>
            </a:r>
            <a:r>
              <a:rPr lang="en-US" sz="1200" dirty="0">
                <a:solidFill>
                  <a:srgbClr val="000000"/>
                </a:solidFill>
                <a:latin typeface="Cascadia Mono" panose="020B0609020000020004" pitchFamily="49" charset="0"/>
              </a:rPr>
              <a:t> &amp;&amp; </a:t>
            </a:r>
            <a:r>
              <a:rPr lang="en-US" sz="1200" dirty="0">
                <a:solidFill>
                  <a:srgbClr val="000080"/>
                </a:solidFill>
                <a:latin typeface="Cascadia Mono" panose="020B0609020000020004" pitchFamily="49" charset="0"/>
              </a:rPr>
              <a:t>msd12_e</a:t>
            </a:r>
            <a:r>
              <a:rPr lang="en-US" sz="1200" dirty="0">
                <a:solidFill>
                  <a:srgbClr val="000000"/>
                </a:solidFill>
                <a:latin typeface="Cascadia Mono" panose="020B0609020000020004" pitchFamily="49" charset="0"/>
              </a:rPr>
              <a:t> + </a:t>
            </a:r>
            <a:r>
              <a:rPr lang="en-US" sz="1200" dirty="0">
                <a:solidFill>
                  <a:srgbClr val="000080"/>
                </a:solidFill>
                <a:latin typeface="Cascadia Mono" panose="020B0609020000020004" pitchFamily="49" charset="0"/>
              </a:rPr>
              <a:t>msd26_e</a:t>
            </a:r>
            <a:r>
              <a:rPr lang="en-US" sz="1200" dirty="0">
                <a:solidFill>
                  <a:srgbClr val="000000"/>
                </a:solidFill>
                <a:latin typeface="Cascadia Mono" panose="020B0609020000020004" pitchFamily="49" charset="0"/>
              </a:rPr>
              <a:t> &lt; </a:t>
            </a:r>
            <a:r>
              <a:rPr lang="en-US" sz="1200" dirty="0">
                <a:solidFill>
                  <a:srgbClr val="000080"/>
                </a:solidFill>
                <a:latin typeface="Cascadia Mono" panose="020B0609020000020004" pitchFamily="49" charset="0"/>
              </a:rPr>
              <a:t>5481</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151</a:t>
            </a:fld>
            <a:endParaRPr lang="zh-CN" altLang="en-US"/>
          </a:p>
        </p:txBody>
      </p:sp>
    </p:spTree>
    <p:extLst>
      <p:ext uri="{BB962C8B-B14F-4D97-AF65-F5344CB8AC3E}">
        <p14:creationId xmlns:p14="http://schemas.microsoft.com/office/powerpoint/2010/main" val="31702534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peakfit_gausnerfcpol1_band_timing_pxct() // get histogram and EMG fit one peak</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which detector</a:t>
            </a:r>
          </a:p>
          <a:p>
            <a:r>
              <a:rPr lang="en-US" dirty="0"/>
              <a:t>	double </a:t>
            </a:r>
            <a:r>
              <a:rPr lang="en-US" dirty="0" err="1"/>
              <a:t>binwidth</a:t>
            </a:r>
            <a:r>
              <a:rPr lang="en-US" dirty="0"/>
              <a:t> = 1;// modify</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[200], </a:t>
            </a:r>
            <a:r>
              <a:rPr lang="en-US" dirty="0" err="1"/>
              <a:t>hfit_name</a:t>
            </a:r>
            <a:r>
              <a:rPr lang="en-US" dirty="0"/>
              <a:t>[200];</a:t>
            </a:r>
          </a:p>
          <a:p>
            <a:r>
              <a:rPr lang="en-US" dirty="0"/>
              <a:t>	TH1D* </a:t>
            </a:r>
            <a:r>
              <a:rPr lang="en-US" dirty="0" err="1"/>
              <a:t>histo</a:t>
            </a:r>
            <a:r>
              <a:rPr lang="en-US" dirty="0"/>
              <a:t>[ID2 + 1];//TH1D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30;//search peak numbers</a:t>
            </a:r>
          </a:p>
          <a:p>
            <a:r>
              <a:rPr lang="en-US" dirty="0"/>
              <a:t>	</a:t>
            </a:r>
            <a:r>
              <a:rPr lang="en-US" dirty="0" err="1"/>
              <a:t>TGraph</a:t>
            </a:r>
            <a:r>
              <a:rPr lang="en-US" dirty="0"/>
              <a:t>* </a:t>
            </a:r>
            <a:r>
              <a:rPr lang="en-US" dirty="0" err="1"/>
              <a:t>graph_residual</a:t>
            </a:r>
            <a:r>
              <a:rPr lang="en-US" dirty="0"/>
              <a:t>[ID2 + 1];//create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[ID2 + 1][</a:t>
            </a:r>
            <a:r>
              <a:rPr lang="en-US" dirty="0" err="1"/>
              <a:t>peaknum</a:t>
            </a:r>
            <a:r>
              <a:rPr lang="en-US" dirty="0"/>
              <a:t>];</a:t>
            </a:r>
          </a:p>
          <a:p>
            <a:r>
              <a:rPr lang="en-US" dirty="0"/>
              <a:t>	</a:t>
            </a:r>
            <a:r>
              <a:rPr lang="en-US" dirty="0" err="1"/>
              <a:t>TCanvas</a:t>
            </a:r>
            <a:r>
              <a:rPr lang="en-US" dirty="0"/>
              <a:t>* </a:t>
            </a:r>
            <a:r>
              <a:rPr lang="en-US" dirty="0" err="1"/>
              <a:t>canvaspeak</a:t>
            </a:r>
            <a:r>
              <a:rPr lang="en-US" dirty="0"/>
              <a:t>[ID2 + 1][</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a:t>
            </a:r>
            <a:r>
              <a:rPr lang="en-US" dirty="0" err="1"/>
              <a:t>sprintf</a:t>
            </a:r>
            <a:r>
              <a:rPr lang="en-US" dirty="0"/>
              <a:t>(filename, "%</a:t>
            </a:r>
            <a:r>
              <a:rPr lang="en-US" dirty="0" err="1"/>
              <a:t>s%s</a:t>
            </a:r>
            <a:r>
              <a:rPr lang="en-US" dirty="0"/>
              <a:t>", pathname, "lower_bounds.dat");</a:t>
            </a:r>
          </a:p>
          <a:p>
            <a:r>
              <a:rPr lang="en-US" dirty="0"/>
              <a:t>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a:t>
            </a:r>
            <a:r>
              <a:rPr lang="en-US" dirty="0" err="1"/>
              <a:t>sprintf</a:t>
            </a:r>
            <a:r>
              <a:rPr lang="en-US" dirty="0"/>
              <a:t>(filename, "%</a:t>
            </a:r>
            <a:r>
              <a:rPr lang="en-US" dirty="0" err="1"/>
              <a:t>s%s</a:t>
            </a:r>
            <a:r>
              <a:rPr lang="en-US" dirty="0"/>
              <a:t>", pathname, "upper_bounds.dat");</a:t>
            </a:r>
          </a:p>
          <a:p>
            <a:r>
              <a:rPr lang="en-US" dirty="0"/>
              <a:t>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double </a:t>
            </a:r>
            <a:r>
              <a:rPr lang="en-US" dirty="0" err="1"/>
              <a:t>lower_search_bound</a:t>
            </a:r>
            <a:r>
              <a:rPr lang="en-US" dirty="0"/>
              <a:t>[ID2 + 1][</a:t>
            </a:r>
            <a:r>
              <a:rPr lang="en-US" dirty="0" err="1"/>
              <a:t>peaknum</a:t>
            </a:r>
            <a:r>
              <a:rPr lang="en-US" dirty="0"/>
              <a:t>], </a:t>
            </a:r>
            <a:r>
              <a:rPr lang="en-US" dirty="0" err="1"/>
              <a:t>upper_search_bound</a:t>
            </a:r>
            <a:r>
              <a:rPr lang="en-US" dirty="0"/>
              <a:t>[ID2 + 1][</a:t>
            </a:r>
            <a:r>
              <a:rPr lang="en-US" dirty="0" err="1"/>
              <a:t>peaknum</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lower_search_bound</a:t>
            </a:r>
            <a:r>
              <a:rPr lang="en-US" dirty="0"/>
              <a:t>[</a:t>
            </a:r>
            <a:r>
              <a:rPr lang="en-US" dirty="0" err="1"/>
              <a:t>i</a:t>
            </a:r>
            <a:r>
              <a:rPr lang="en-US" dirty="0"/>
              <a:t>][ii] = 0;</a:t>
            </a:r>
          </a:p>
          <a:p>
            <a:r>
              <a:rPr lang="en-US" dirty="0"/>
              <a:t>			</a:t>
            </a:r>
            <a:r>
              <a:rPr lang="en-US" dirty="0" err="1"/>
              <a:t>upper_search_bound</a:t>
            </a:r>
            <a:r>
              <a:rPr lang="en-US" dirty="0"/>
              <a:t>[</a:t>
            </a:r>
            <a:r>
              <a:rPr lang="en-US" dirty="0" err="1"/>
              <a:t>i</a:t>
            </a:r>
            <a:r>
              <a:rPr lang="en-US" dirty="0"/>
              <a:t>][ii] = 30000;</a:t>
            </a:r>
          </a:p>
          <a:p>
            <a:r>
              <a:rPr lang="en-US" dirty="0"/>
              <a:t>		}</a:t>
            </a:r>
          </a:p>
          <a:p>
            <a:r>
              <a:rPr lang="en-US" dirty="0"/>
              <a:t>	}</a:t>
            </a:r>
          </a:p>
          <a:p>
            <a:r>
              <a:rPr lang="en-US" dirty="0"/>
              <a:t>	</a:t>
            </a:r>
            <a:r>
              <a:rPr lang="en-US" dirty="0" err="1"/>
              <a:t>lower_search_bound</a:t>
            </a:r>
            <a:r>
              <a:rPr lang="en-US" dirty="0"/>
              <a:t>[0][0] = 5;	</a:t>
            </a:r>
            <a:r>
              <a:rPr lang="en-US" dirty="0" err="1"/>
              <a:t>upper_search_bound</a:t>
            </a:r>
            <a:r>
              <a:rPr lang="en-US" dirty="0"/>
              <a:t>[0][0] = 7; //55Fe 5.9 and 6.5 LEGe</a:t>
            </a:r>
          </a:p>
          <a:p>
            <a:r>
              <a:rPr lang="en-US" dirty="0"/>
              <a:t>	</a:t>
            </a:r>
            <a:r>
              <a:rPr lang="en-US" dirty="0" err="1"/>
              <a:t>lower_search_bound</a:t>
            </a:r>
            <a:r>
              <a:rPr lang="en-US" dirty="0"/>
              <a:t>[0][1] = 6;	</a:t>
            </a:r>
            <a:r>
              <a:rPr lang="en-US" dirty="0" err="1"/>
              <a:t>upper_search_bound</a:t>
            </a:r>
            <a:r>
              <a:rPr lang="en-US" dirty="0"/>
              <a:t>[0][1] = 7; //55Fe 6.5 LEGe</a:t>
            </a:r>
          </a:p>
          <a:p>
            <a:r>
              <a:rPr lang="en-US" dirty="0"/>
              <a:t>	</a:t>
            </a:r>
            <a:r>
              <a:rPr lang="en-US" dirty="0" err="1"/>
              <a:t>lower_search_bound</a:t>
            </a:r>
            <a:r>
              <a:rPr lang="en-US" dirty="0"/>
              <a:t>[0][2] = 119;	</a:t>
            </a:r>
            <a:r>
              <a:rPr lang="en-US" dirty="0" err="1"/>
              <a:t>upper_search_bound</a:t>
            </a:r>
            <a:r>
              <a:rPr lang="en-US" dirty="0"/>
              <a:t>[0][2] = 124; //152Eu 122 LEGe</a:t>
            </a:r>
          </a:p>
          <a:p>
            <a:r>
              <a:rPr lang="en-US" dirty="0"/>
              <a:t>	</a:t>
            </a:r>
            <a:r>
              <a:rPr lang="en-US" dirty="0" err="1"/>
              <a:t>lower_search_bound</a:t>
            </a:r>
            <a:r>
              <a:rPr lang="en-US" dirty="0"/>
              <a:t>[0][3] = 44;	</a:t>
            </a:r>
            <a:r>
              <a:rPr lang="en-US" dirty="0" err="1"/>
              <a:t>upper_search_bound</a:t>
            </a:r>
            <a:r>
              <a:rPr lang="en-US" dirty="0"/>
              <a:t>[0][3] = 46; //152Eu 45.3 and 45.4 LEGe</a:t>
            </a:r>
          </a:p>
          <a:p>
            <a:r>
              <a:rPr lang="en-US" dirty="0"/>
              <a:t>	</a:t>
            </a:r>
            <a:r>
              <a:rPr lang="en-US" dirty="0" err="1"/>
              <a:t>lower_search_bound</a:t>
            </a:r>
            <a:r>
              <a:rPr lang="en-US" dirty="0"/>
              <a:t>[0][4] = 58;	</a:t>
            </a:r>
            <a:r>
              <a:rPr lang="en-US" dirty="0" err="1"/>
              <a:t>upper_search_bound</a:t>
            </a:r>
            <a:r>
              <a:rPr lang="en-US" dirty="0"/>
              <a:t>[0][4] = 61; //241Am 59.5 LEGe</a:t>
            </a:r>
          </a:p>
          <a:p>
            <a:r>
              <a:rPr lang="en-US" dirty="0"/>
              <a:t>	</a:t>
            </a:r>
            <a:r>
              <a:rPr lang="en-US" dirty="0" err="1"/>
              <a:t>lower_search_bound</a:t>
            </a:r>
            <a:r>
              <a:rPr lang="en-US" dirty="0"/>
              <a:t>[0][5] = 25;	</a:t>
            </a:r>
            <a:r>
              <a:rPr lang="en-US" dirty="0" err="1"/>
              <a:t>upper_search_bound</a:t>
            </a:r>
            <a:r>
              <a:rPr lang="en-US" dirty="0"/>
              <a:t>[0][5] = 27; //241Am 26.3 LEGe</a:t>
            </a:r>
          </a:p>
          <a:p>
            <a:r>
              <a:rPr lang="en-US" dirty="0"/>
              <a:t>	</a:t>
            </a:r>
            <a:r>
              <a:rPr lang="en-US" dirty="0" err="1"/>
              <a:t>lower_search_bound</a:t>
            </a:r>
            <a:r>
              <a:rPr lang="en-US" dirty="0"/>
              <a:t>[0][6] = 38;	</a:t>
            </a:r>
            <a:r>
              <a:rPr lang="en-US" dirty="0" err="1"/>
              <a:t>upper_search_bound</a:t>
            </a:r>
            <a:r>
              <a:rPr lang="en-US" dirty="0"/>
              <a:t>[0][6] = 43; //152Eu 40.1 and 39.5 LEGe</a:t>
            </a:r>
          </a:p>
          <a:p>
            <a:r>
              <a:rPr lang="en-US" dirty="0"/>
              <a:t>	</a:t>
            </a:r>
            <a:r>
              <a:rPr lang="en-US" dirty="0" err="1"/>
              <a:t>lower_search_bound</a:t>
            </a:r>
            <a:r>
              <a:rPr lang="en-US" dirty="0"/>
              <a:t>[0][7] = 32;	</a:t>
            </a:r>
            <a:r>
              <a:rPr lang="en-US" dirty="0" err="1"/>
              <a:t>upper_search_bound</a:t>
            </a:r>
            <a:r>
              <a:rPr lang="en-US" dirty="0"/>
              <a:t>[0][7] = 34; //241Am 33.2 LEGe</a:t>
            </a:r>
          </a:p>
          <a:p>
            <a:r>
              <a:rPr lang="en-US" dirty="0"/>
              <a:t>	</a:t>
            </a:r>
            <a:r>
              <a:rPr lang="en-US" dirty="0" err="1"/>
              <a:t>lower_search_bound</a:t>
            </a:r>
            <a:r>
              <a:rPr lang="en-US" dirty="0"/>
              <a:t>[0][8] = 12;	</a:t>
            </a:r>
            <a:r>
              <a:rPr lang="en-US" dirty="0" err="1"/>
              <a:t>upper_search_bound</a:t>
            </a:r>
            <a:r>
              <a:rPr lang="en-US" dirty="0"/>
              <a:t>[0][8] = 14; //241Am 13.9 and 13.8 LEGe</a:t>
            </a:r>
          </a:p>
          <a:p>
            <a:r>
              <a:rPr lang="en-US" dirty="0"/>
              <a:t>	</a:t>
            </a:r>
            <a:r>
              <a:rPr lang="en-US" dirty="0" err="1"/>
              <a:t>lower_search_bound</a:t>
            </a:r>
            <a:r>
              <a:rPr lang="en-US" dirty="0"/>
              <a:t>[0][9] = 119;	</a:t>
            </a:r>
            <a:r>
              <a:rPr lang="en-US" dirty="0" err="1"/>
              <a:t>upper_search_bound</a:t>
            </a:r>
            <a:r>
              <a:rPr lang="en-US" dirty="0"/>
              <a:t>[0][9] = 125; //152Eu 122 XtRa</a:t>
            </a:r>
          </a:p>
          <a:p>
            <a:r>
              <a:rPr lang="en-US" dirty="0"/>
              <a:t>	</a:t>
            </a:r>
            <a:r>
              <a:rPr lang="en-US" dirty="0" err="1"/>
              <a:t>lower_search_bound</a:t>
            </a:r>
            <a:r>
              <a:rPr lang="en-US" dirty="0"/>
              <a:t>[0][10] = 335;	</a:t>
            </a:r>
            <a:r>
              <a:rPr lang="en-US" dirty="0" err="1"/>
              <a:t>upper_search_bound</a:t>
            </a:r>
            <a:r>
              <a:rPr lang="en-US" dirty="0"/>
              <a:t>[0][10] = 350; //152Eu 344 XtRa</a:t>
            </a:r>
          </a:p>
          <a:p>
            <a:r>
              <a:rPr lang="en-US" dirty="0"/>
              <a:t>	</a:t>
            </a:r>
            <a:r>
              <a:rPr lang="en-US" dirty="0" err="1"/>
              <a:t>lower_search_bound</a:t>
            </a:r>
            <a:r>
              <a:rPr lang="en-US" dirty="0"/>
              <a:t>[0][11] = 1296;	</a:t>
            </a:r>
            <a:r>
              <a:rPr lang="en-US" dirty="0" err="1"/>
              <a:t>upper_search_bound</a:t>
            </a:r>
            <a:r>
              <a:rPr lang="en-US" dirty="0"/>
              <a:t>[0][11] = 1302; //152Eu 1299 XtRa</a:t>
            </a:r>
          </a:p>
          <a:p>
            <a:r>
              <a:rPr lang="en-US" dirty="0"/>
              <a:t>	</a:t>
            </a:r>
            <a:r>
              <a:rPr lang="en-US" dirty="0" err="1"/>
              <a:t>lower_search_bound</a:t>
            </a:r>
            <a:r>
              <a:rPr lang="en-US" dirty="0"/>
              <a:t>[0][12] = 5450;	</a:t>
            </a:r>
            <a:r>
              <a:rPr lang="en-US" dirty="0" err="1"/>
              <a:t>upper_search_bound</a:t>
            </a:r>
            <a:r>
              <a:rPr lang="en-US" dirty="0"/>
              <a:t>[0][12] = 5500; //241Am 5486 MSD26</a:t>
            </a:r>
          </a:p>
          <a:p>
            <a:r>
              <a:rPr lang="en-US" dirty="0"/>
              <a:t>	</a:t>
            </a:r>
            <a:r>
              <a:rPr lang="en-US" dirty="0" err="1"/>
              <a:t>lower_search_bound</a:t>
            </a:r>
            <a:r>
              <a:rPr lang="en-US" dirty="0"/>
              <a:t>[0][13] = 11.6;	</a:t>
            </a:r>
            <a:r>
              <a:rPr lang="en-US" dirty="0" err="1"/>
              <a:t>upper_search_bound</a:t>
            </a:r>
            <a:r>
              <a:rPr lang="en-US" dirty="0"/>
              <a:t>[0][13] = 12.2; //241Am 11.89 LEGe</a:t>
            </a:r>
          </a:p>
          <a:p>
            <a:r>
              <a:rPr lang="en-US" dirty="0"/>
              <a:t>	</a:t>
            </a:r>
            <a:r>
              <a:rPr lang="en-US" dirty="0" err="1"/>
              <a:t>lower_search_bound</a:t>
            </a:r>
            <a:r>
              <a:rPr lang="en-US" dirty="0"/>
              <a:t>[0][14] = 1405;	</a:t>
            </a:r>
            <a:r>
              <a:rPr lang="en-US" dirty="0" err="1"/>
              <a:t>upper_search_bound</a:t>
            </a:r>
            <a:r>
              <a:rPr lang="en-US" dirty="0"/>
              <a:t>[0][14] = 1411; //152Eu 1408 XtRa</a:t>
            </a:r>
          </a:p>
          <a:p>
            <a:r>
              <a:rPr lang="en-US" dirty="0"/>
              <a:t>	</a:t>
            </a:r>
            <a:r>
              <a:rPr lang="en-US" dirty="0" err="1"/>
              <a:t>lower_search_bound</a:t>
            </a:r>
            <a:r>
              <a:rPr lang="en-US" dirty="0"/>
              <a:t>[0][15] = 3100;	</a:t>
            </a:r>
            <a:r>
              <a:rPr lang="en-US" dirty="0" err="1"/>
              <a:t>upper_search_bound</a:t>
            </a:r>
            <a:r>
              <a:rPr lang="en-US" dirty="0"/>
              <a:t>[0][15] = 3200; //148Gd 3183 MSD26</a:t>
            </a:r>
          </a:p>
          <a:p>
            <a:r>
              <a:rPr lang="en-US" dirty="0"/>
              <a:t>	</a:t>
            </a:r>
            <a:r>
              <a:rPr lang="en-US" dirty="0" err="1"/>
              <a:t>lower_search_bound</a:t>
            </a:r>
            <a:r>
              <a:rPr lang="en-US" dirty="0"/>
              <a:t>[0][16] = 241;	</a:t>
            </a:r>
            <a:r>
              <a:rPr lang="en-US" dirty="0" err="1"/>
              <a:t>upper_search_bound</a:t>
            </a:r>
            <a:r>
              <a:rPr lang="en-US" dirty="0"/>
              <a:t>[0][16] = 246; //152Eu 245 XtRa</a:t>
            </a:r>
          </a:p>
          <a:p>
            <a:r>
              <a:rPr lang="en-US" dirty="0"/>
              <a:t>	</a:t>
            </a:r>
            <a:r>
              <a:rPr lang="en-US" dirty="0" err="1"/>
              <a:t>lower_search_bound</a:t>
            </a:r>
            <a:r>
              <a:rPr lang="en-US" dirty="0"/>
              <a:t>[0][17] = 409;	</a:t>
            </a:r>
            <a:r>
              <a:rPr lang="en-US" dirty="0" err="1"/>
              <a:t>upper_search_bound</a:t>
            </a:r>
            <a:r>
              <a:rPr lang="en-US" dirty="0"/>
              <a:t>[0][17] = 415; //152Eu 411 XtRa</a:t>
            </a:r>
          </a:p>
          <a:p>
            <a:r>
              <a:rPr lang="en-US" dirty="0"/>
              <a:t>	</a:t>
            </a:r>
            <a:r>
              <a:rPr lang="en-US" dirty="0" err="1"/>
              <a:t>lower_search_bound</a:t>
            </a:r>
            <a:r>
              <a:rPr lang="en-US" dirty="0"/>
              <a:t>[0][18] = 441;	</a:t>
            </a:r>
            <a:r>
              <a:rPr lang="en-US" dirty="0" err="1"/>
              <a:t>upper_search_bound</a:t>
            </a:r>
            <a:r>
              <a:rPr lang="en-US" dirty="0"/>
              <a:t>[0][18] = 447; //152Eu 444 XtRa</a:t>
            </a:r>
          </a:p>
          <a:p>
            <a:r>
              <a:rPr lang="en-US" dirty="0"/>
              <a:t>	</a:t>
            </a:r>
            <a:r>
              <a:rPr lang="en-US" dirty="0" err="1"/>
              <a:t>lower_search_bound</a:t>
            </a:r>
            <a:r>
              <a:rPr lang="en-US" dirty="0"/>
              <a:t>[0][19] = 776;	</a:t>
            </a:r>
            <a:r>
              <a:rPr lang="en-US" dirty="0" err="1"/>
              <a:t>upper_search_bound</a:t>
            </a:r>
            <a:r>
              <a:rPr lang="en-US" dirty="0"/>
              <a:t>[0][19] = 782; //152Eu 779 XtRa</a:t>
            </a:r>
          </a:p>
          <a:p>
            <a:r>
              <a:rPr lang="en-US" dirty="0"/>
              <a:t>	</a:t>
            </a:r>
            <a:r>
              <a:rPr lang="en-US" dirty="0" err="1"/>
              <a:t>lower_search_bound</a:t>
            </a:r>
            <a:r>
              <a:rPr lang="en-US" dirty="0"/>
              <a:t>[0][20] = 863;	</a:t>
            </a:r>
            <a:r>
              <a:rPr lang="en-US" dirty="0" err="1"/>
              <a:t>upper_search_bound</a:t>
            </a:r>
            <a:r>
              <a:rPr lang="en-US" dirty="0"/>
              <a:t>[0][20] = 870; //152Eu 867 XtRa</a:t>
            </a:r>
          </a:p>
          <a:p>
            <a:r>
              <a:rPr lang="en-US" dirty="0"/>
              <a:t>	</a:t>
            </a:r>
            <a:r>
              <a:rPr lang="en-US" dirty="0" err="1"/>
              <a:t>lower_search_bound</a:t>
            </a:r>
            <a:r>
              <a:rPr lang="en-US" dirty="0"/>
              <a:t>[0][21] = 960;	</a:t>
            </a:r>
            <a:r>
              <a:rPr lang="en-US" dirty="0" err="1"/>
              <a:t>upper_search_bound</a:t>
            </a:r>
            <a:r>
              <a:rPr lang="en-US" dirty="0"/>
              <a:t>[0][21] = 968; //152Eu 964 XtRa</a:t>
            </a:r>
          </a:p>
          <a:p>
            <a:r>
              <a:rPr lang="en-US" dirty="0"/>
              <a:t>	</a:t>
            </a:r>
            <a:r>
              <a:rPr lang="en-US" dirty="0" err="1"/>
              <a:t>lower_search_bound</a:t>
            </a:r>
            <a:r>
              <a:rPr lang="en-US" dirty="0"/>
              <a:t>[0][22] = 1109;	</a:t>
            </a:r>
            <a:r>
              <a:rPr lang="en-US" dirty="0" err="1"/>
              <a:t>upper_search_bound</a:t>
            </a:r>
            <a:r>
              <a:rPr lang="en-US" dirty="0"/>
              <a:t>[0][22] = 1115; //152Eu 1112 XtRa</a:t>
            </a:r>
          </a:p>
          <a:p>
            <a:r>
              <a:rPr lang="en-US" dirty="0"/>
              <a:t>	</a:t>
            </a:r>
            <a:r>
              <a:rPr lang="en-US" dirty="0" err="1"/>
              <a:t>lower_search_bound</a:t>
            </a:r>
            <a:r>
              <a:rPr lang="en-US" dirty="0"/>
              <a:t>[0][23] = -1000;	</a:t>
            </a:r>
            <a:r>
              <a:rPr lang="en-US" dirty="0" err="1"/>
              <a:t>upper_search_bound</a:t>
            </a:r>
            <a:r>
              <a:rPr lang="en-US" dirty="0"/>
              <a:t>[0][23] = 1000; //241Am Timing </a:t>
            </a:r>
            <a:r>
              <a:rPr lang="en-US" dirty="0" err="1"/>
              <a:t>LEGe</a:t>
            </a:r>
            <a:r>
              <a:rPr lang="en-US" dirty="0"/>
              <a:t>-MSD</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for (ii = 0; ii &lt; </a:t>
            </a:r>
            <a:r>
              <a:rPr lang="en-US" dirty="0" err="1"/>
              <a:t>peaknum</a:t>
            </a:r>
            <a:r>
              <a:rPr lang="en-US" dirty="0"/>
              <a:t>; ii++)//which peak</a:t>
            </a:r>
          </a:p>
          <a:p>
            <a:r>
              <a:rPr lang="en-US" dirty="0"/>
              <a:t>		{</a:t>
            </a:r>
          </a:p>
          <a:p>
            <a:r>
              <a:rPr lang="en-US" dirty="0"/>
              <a:t>			</a:t>
            </a:r>
            <a:r>
              <a:rPr lang="en-US" dirty="0" err="1"/>
              <a:t>cout</a:t>
            </a:r>
            <a:r>
              <a:rPr lang="en-US" dirty="0"/>
              <a:t> &lt;&lt; </a:t>
            </a:r>
            <a:r>
              <a:rPr lang="en-US" dirty="0" err="1"/>
              <a:t>lower_search_bound</a:t>
            </a:r>
            <a:r>
              <a:rPr lang="en-US" dirty="0"/>
              <a:t>[</a:t>
            </a:r>
            <a:r>
              <a:rPr lang="en-US" dirty="0" err="1"/>
              <a:t>i</a:t>
            </a:r>
            <a:r>
              <a:rPr lang="en-US" dirty="0"/>
              <a:t>][ii] &lt;&lt; "	";</a:t>
            </a:r>
          </a:p>
          <a:p>
            <a:r>
              <a:rPr lang="en-US" dirty="0"/>
              <a:t>			</a:t>
            </a:r>
            <a:r>
              <a:rPr lang="en-US" dirty="0" err="1"/>
              <a:t>cout</a:t>
            </a:r>
            <a:r>
              <a:rPr lang="en-US" dirty="0"/>
              <a:t> &lt;&lt; </a:t>
            </a:r>
            <a:r>
              <a:rPr lang="en-US" dirty="0" err="1"/>
              <a:t>upper_search_bound</a:t>
            </a:r>
            <a:r>
              <a:rPr lang="en-US" dirty="0"/>
              <a:t>[</a:t>
            </a:r>
            <a:r>
              <a:rPr lang="en-US" dirty="0" err="1"/>
              <a:t>i</a:t>
            </a:r>
            <a:r>
              <a:rPr lang="en-US" dirty="0"/>
              <a:t>][ii] &lt;&lt; "	";</a:t>
            </a:r>
          </a:p>
          <a:p>
            <a:r>
              <a:rPr lang="en-US" dirty="0"/>
              <a:t>		}</a:t>
            </a:r>
          </a:p>
          <a:p>
            <a:r>
              <a:rPr lang="en-US" dirty="0"/>
              <a:t>		</a:t>
            </a:r>
            <a:r>
              <a:rPr lang="en-US" dirty="0" err="1"/>
              <a:t>cout</a:t>
            </a:r>
            <a:r>
              <a:rPr lang="en-US" dirty="0"/>
              <a:t> &lt;&lt; </a:t>
            </a:r>
            <a:r>
              <a:rPr lang="en-US" dirty="0" err="1"/>
              <a:t>endl</a:t>
            </a:r>
            <a:r>
              <a:rPr lang="en-US" dirty="0"/>
              <a:t>;</a:t>
            </a:r>
          </a:p>
          <a:p>
            <a:r>
              <a:rPr lang="en-US" dirty="0"/>
              <a:t>	}</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r>
              <a:rPr lang="en-US" dirty="0"/>
              <a:t>	</a:t>
            </a:r>
            <a:r>
              <a:rPr lang="en-US" dirty="0" err="1"/>
              <a:t>sprintf</a:t>
            </a:r>
            <a:r>
              <a:rPr lang="en-US" dirty="0"/>
              <a:t>(filename, "%</a:t>
            </a:r>
            <a:r>
              <a:rPr lang="en-US" dirty="0" err="1"/>
              <a:t>s%s</a:t>
            </a:r>
            <a:r>
              <a:rPr lang="en-US" dirty="0"/>
              <a:t>", pathname, "run0079_80_LEGe_MSD_241Am_inChamber_window1.5us_CFDdelay_adjusted_3840min_cal.root"); // modify</a:t>
            </a:r>
          </a:p>
          <a:p>
            <a:r>
              <a:rPr lang="en-US" dirty="0"/>
              <a:t>	</a:t>
            </a:r>
            <a:r>
              <a:rPr lang="en-US" dirty="0" err="1"/>
              <a:t>TFile</a:t>
            </a:r>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++)//which detector no need to change</a:t>
            </a:r>
          </a:p>
          <a:p>
            <a:r>
              <a:rPr lang="en-US" dirty="0"/>
              <a:t>	{</a:t>
            </a:r>
          </a:p>
          <a:p>
            <a:r>
              <a:rPr lang="en-US" dirty="0"/>
              <a:t>		</a:t>
            </a:r>
            <a:r>
              <a:rPr lang="en-US" dirty="0" err="1"/>
              <a:t>sprintf</a:t>
            </a:r>
            <a:r>
              <a:rPr lang="en-US" dirty="0"/>
              <a:t>(</a:t>
            </a:r>
            <a:r>
              <a:rPr lang="en-US" dirty="0" err="1"/>
              <a:t>histo_name</a:t>
            </a:r>
            <a:r>
              <a:rPr lang="en-US" dirty="0"/>
              <a:t>, "%s", "htiming_lege_msd12"); // modify</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change</a:t>
            </a:r>
          </a:p>
          <a:p>
            <a:r>
              <a:rPr lang="en-US" dirty="0"/>
              <a:t>	{</a:t>
            </a:r>
          </a:p>
          <a:p>
            <a:r>
              <a:rPr lang="en-US" dirty="0"/>
              <a:t>		for (ii = 23; ii &lt;= 23; ii++)// modify which peak in one detector =0&lt;=13</a:t>
            </a:r>
          </a:p>
          <a:p>
            <a:r>
              <a:rPr lang="en-US" dirty="0"/>
              <a:t>		{</a:t>
            </a:r>
          </a:p>
          <a:p>
            <a:r>
              <a:rPr lang="en-US" dirty="0"/>
              <a:t>			</a:t>
            </a:r>
            <a:r>
              <a:rPr lang="en-US" dirty="0" err="1"/>
              <a:t>sprintf</a:t>
            </a:r>
            <a:r>
              <a:rPr lang="en-US" dirty="0"/>
              <a:t>(</a:t>
            </a:r>
            <a:r>
              <a:rPr lang="en-US" dirty="0" err="1"/>
              <a:t>hfit_name</a:t>
            </a:r>
            <a:r>
              <a:rPr lang="en-US" dirty="0"/>
              <a:t>, "%</a:t>
            </a:r>
            <a:r>
              <a:rPr lang="en-US" dirty="0" err="1"/>
              <a:t>s%d%s%d</a:t>
            </a:r>
            <a:r>
              <a:rPr lang="en-US" dirty="0"/>
              <a:t>", </a:t>
            </a:r>
            <a:r>
              <a:rPr lang="en-US" dirty="0" err="1"/>
              <a:t>histo_name</a:t>
            </a:r>
            <a:r>
              <a:rPr lang="en-US" dirty="0"/>
              <a:t>, </a:t>
            </a:r>
            <a:r>
              <a:rPr lang="en-US" dirty="0" err="1"/>
              <a:t>i</a:t>
            </a:r>
            <a:r>
              <a:rPr lang="en-US" dirty="0"/>
              <a:t>, "_peak",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1400, 740);//</a:t>
            </a:r>
            <a:endParaRPr lang="zh-CN" altLang="en-US" dirty="0"/>
          </a:p>
          <a:p>
            <a:r>
              <a:rPr lang="zh-CN" alt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0.3,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endParaRPr lang="en-US" dirty="0"/>
          </a:p>
          <a:p>
            <a:r>
              <a:rPr lang="en-US" dirty="0"/>
              <a:t>			// Set margins for pad1</a:t>
            </a:r>
          </a:p>
          <a:p>
            <a:r>
              <a:rPr lang="en-US" dirty="0"/>
              <a:t>			pad1-&gt;</a:t>
            </a:r>
            <a:r>
              <a:rPr lang="en-US" dirty="0" err="1"/>
              <a:t>SetTopMargin</a:t>
            </a:r>
            <a:r>
              <a:rPr lang="en-US" dirty="0"/>
              <a:t>(0.02);  // relative to pad1 height</a:t>
            </a:r>
          </a:p>
          <a:p>
            <a:r>
              <a:rPr lang="en-US" dirty="0"/>
              <a:t>			pad1-&gt;</a:t>
            </a:r>
            <a:r>
              <a:rPr lang="en-US" dirty="0" err="1"/>
              <a:t>SetBottomMargin</a:t>
            </a:r>
            <a:r>
              <a:rPr lang="en-US" dirty="0"/>
              <a:t>(0.13); // no bottom margin</a:t>
            </a:r>
          </a:p>
          <a:p>
            <a:r>
              <a:rPr lang="en-US" dirty="0"/>
              <a:t>			pad1-&gt;</a:t>
            </a:r>
            <a:r>
              <a:rPr lang="en-US" dirty="0" err="1"/>
              <a:t>SetLeftMargin</a:t>
            </a:r>
            <a:r>
              <a:rPr lang="en-US" dirty="0"/>
              <a:t>(0.09);  // relative to pad1 width</a:t>
            </a:r>
          </a:p>
          <a:p>
            <a:r>
              <a:rPr lang="en-US" dirty="0"/>
              <a:t>			pad1-&gt;</a:t>
            </a:r>
            <a:r>
              <a:rPr lang="en-US" dirty="0" err="1"/>
              <a:t>SetRightMargin</a:t>
            </a:r>
            <a:r>
              <a:rPr lang="en-US" dirty="0"/>
              <a:t>(0.025); // relative to pad1 width</a:t>
            </a:r>
          </a:p>
          <a:p>
            <a:endParaRPr lang="en-US" dirty="0"/>
          </a:p>
          <a:p>
            <a:r>
              <a:rPr lang="en-US" dirty="0"/>
              <a:t>			// Set margins for pad2</a:t>
            </a:r>
          </a:p>
          <a:p>
            <a:r>
              <a:rPr lang="en-US" dirty="0"/>
              <a:t>			pad2-&gt;</a:t>
            </a:r>
            <a:r>
              <a:rPr lang="en-US" dirty="0" err="1"/>
              <a:t>SetTopMargin</a:t>
            </a:r>
            <a:r>
              <a:rPr lang="en-US" dirty="0"/>
              <a:t>(0.03);    // no top margin</a:t>
            </a:r>
          </a:p>
          <a:p>
            <a:r>
              <a:rPr lang="en-US" dirty="0"/>
              <a:t>			pad2-&gt;</a:t>
            </a:r>
            <a:r>
              <a:rPr lang="en-US" dirty="0" err="1"/>
              <a:t>SetBottomMargin</a:t>
            </a:r>
            <a:r>
              <a:rPr lang="en-US" dirty="0"/>
              <a:t>(0.35); // relative to pad2 height</a:t>
            </a:r>
          </a:p>
          <a:p>
            <a:r>
              <a:rPr lang="en-US" dirty="0"/>
              <a:t>			pad2-&gt;</a:t>
            </a:r>
            <a:r>
              <a:rPr lang="en-US" dirty="0" err="1"/>
              <a:t>SetLeftMargin</a:t>
            </a:r>
            <a:r>
              <a:rPr lang="en-US" dirty="0"/>
              <a:t>(0.09);    // relative to pad2 width</a:t>
            </a:r>
          </a:p>
          <a:p>
            <a:r>
              <a:rPr lang="en-US" dirty="0"/>
              <a:t>			pad2-&gt;</a:t>
            </a:r>
            <a:r>
              <a:rPr lang="en-US" dirty="0" err="1"/>
              <a:t>SetRightMargin</a:t>
            </a:r>
            <a:r>
              <a:rPr lang="en-US" dirty="0"/>
              <a:t>(0.025);   // relative to pad2 width</a:t>
            </a:r>
          </a:p>
          <a:p>
            <a:endParaRPr lang="en-US" dirty="0"/>
          </a:p>
          <a:p>
            <a:r>
              <a:rPr lang="en-US" dirty="0"/>
              <a:t>			pad1-&gt;Draw();</a:t>
            </a:r>
          </a:p>
          <a:p>
            <a:r>
              <a:rPr lang="en-US" dirty="0"/>
              <a:t>			pad1-&gt;cd();</a:t>
            </a:r>
          </a:p>
          <a:p>
            <a:endParaRPr lang="en-US" dirty="0"/>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("Time difference LEGe - MSD12 (ns)");</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(0.05);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(0.7);</a:t>
            </a:r>
            <a:endParaRPr lang="zh-CN" altLang="en-US" dirty="0"/>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(0.06);</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histo</a:t>
            </a:r>
            <a:r>
              <a:rPr lang="en-US" dirty="0"/>
              <a:t>[</a:t>
            </a:r>
            <a:r>
              <a:rPr lang="en-US" dirty="0" err="1"/>
              <a:t>i</a:t>
            </a:r>
            <a:r>
              <a:rPr lang="en-US" dirty="0"/>
              <a:t>]-&gt;</a:t>
            </a:r>
            <a:r>
              <a:rPr lang="en-US" dirty="0" err="1"/>
              <a:t>SetLineWidth</a:t>
            </a:r>
            <a:r>
              <a:rPr lang="en-US" dirty="0"/>
              <a:t>(2);</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lower_search_bound</a:t>
            </a:r>
            <a:r>
              <a:rPr lang="en-US" dirty="0"/>
              <a:t>[</a:t>
            </a:r>
            <a:r>
              <a:rPr lang="en-US" dirty="0" err="1"/>
              <a:t>i</a:t>
            </a:r>
            <a:r>
              <a:rPr lang="en-US" dirty="0"/>
              <a:t>][ii], </a:t>
            </a:r>
            <a:r>
              <a:rPr lang="en-US" dirty="0" err="1"/>
              <a:t>upper_search_bound</a:t>
            </a:r>
            <a:r>
              <a:rPr lang="en-US" dirty="0"/>
              <a:t>[</a:t>
            </a:r>
            <a:r>
              <a:rPr lang="en-US" dirty="0" err="1"/>
              <a:t>i</a:t>
            </a:r>
            <a:r>
              <a:rPr lang="en-US" dirty="0"/>
              <a:t>][ii]);</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r>
              <a:rPr lang="en-US" dirty="0"/>
              <a:t>			if (ii == 0) { </a:t>
            </a:r>
            <a:r>
              <a:rPr lang="en-US" dirty="0" err="1"/>
              <a:t>gaplow</a:t>
            </a:r>
            <a:r>
              <a:rPr lang="en-US" dirty="0"/>
              <a:t> = 0.5; </a:t>
            </a:r>
            <a:r>
              <a:rPr lang="en-US" dirty="0" err="1"/>
              <a:t>gaphigh</a:t>
            </a:r>
            <a:r>
              <a:rPr lang="en-US" dirty="0"/>
              <a:t> = 0.4; </a:t>
            </a:r>
            <a:r>
              <a:rPr lang="en-US" dirty="0" err="1"/>
              <a:t>Eg</a:t>
            </a:r>
            <a:r>
              <a:rPr lang="en-US" dirty="0"/>
              <a:t> = 5895; Eg2nd = 6490; }//55Fe 5.9 and 6.5 LEGe</a:t>
            </a:r>
          </a:p>
          <a:p>
            <a:r>
              <a:rPr lang="en-US" dirty="0"/>
              <a:t>			if (ii == 2) { </a:t>
            </a:r>
            <a:r>
              <a:rPr lang="en-US" dirty="0" err="1"/>
              <a:t>gaplow</a:t>
            </a:r>
            <a:r>
              <a:rPr lang="en-US" dirty="0"/>
              <a:t> = 1.4; </a:t>
            </a:r>
            <a:r>
              <a:rPr lang="en-US" dirty="0" err="1"/>
              <a:t>gaphigh</a:t>
            </a:r>
            <a:r>
              <a:rPr lang="en-US" dirty="0"/>
              <a:t> = 1.4; </a:t>
            </a:r>
            <a:r>
              <a:rPr lang="en-US" dirty="0" err="1"/>
              <a:t>Eg</a:t>
            </a:r>
            <a:r>
              <a:rPr lang="en-US" dirty="0"/>
              <a:t> = 121.7817; }//152Eu 122 LEGe</a:t>
            </a:r>
          </a:p>
          <a:p>
            <a:r>
              <a:rPr lang="en-US" dirty="0"/>
              <a:t>			if (ii == 4) { </a:t>
            </a:r>
            <a:r>
              <a:rPr lang="en-US" dirty="0" err="1"/>
              <a:t>gaplow</a:t>
            </a:r>
            <a:r>
              <a:rPr lang="en-US" dirty="0"/>
              <a:t> = 1.0; </a:t>
            </a:r>
            <a:r>
              <a:rPr lang="en-US" dirty="0" err="1"/>
              <a:t>gaphigh</a:t>
            </a:r>
            <a:r>
              <a:rPr lang="en-US" dirty="0"/>
              <a:t> = 1.0; </a:t>
            </a:r>
            <a:r>
              <a:rPr lang="en-US" dirty="0" err="1"/>
              <a:t>Eg</a:t>
            </a:r>
            <a:r>
              <a:rPr lang="en-US" dirty="0"/>
              <a:t> = 59.541; }//241Am	59.5 LEGe</a:t>
            </a:r>
          </a:p>
          <a:p>
            <a:r>
              <a:rPr lang="en-US" dirty="0"/>
              <a:t>			if (ii == 5) { </a:t>
            </a:r>
            <a:r>
              <a:rPr lang="en-US" dirty="0" err="1"/>
              <a:t>gaplow</a:t>
            </a:r>
            <a:r>
              <a:rPr lang="en-US" dirty="0"/>
              <a:t> = 0.8; </a:t>
            </a:r>
            <a:r>
              <a:rPr lang="en-US" dirty="0" err="1"/>
              <a:t>gaphigh</a:t>
            </a:r>
            <a:r>
              <a:rPr lang="en-US" dirty="0"/>
              <a:t> = 0.8; </a:t>
            </a:r>
            <a:r>
              <a:rPr lang="en-US" dirty="0" err="1"/>
              <a:t>Eg</a:t>
            </a:r>
            <a:r>
              <a:rPr lang="en-US" dirty="0"/>
              <a:t> = 26.345; }//241Am 26.3 LEGe</a:t>
            </a:r>
          </a:p>
          <a:p>
            <a:r>
              <a:rPr lang="en-US" dirty="0"/>
              <a:t>			if (ii == 7) { </a:t>
            </a:r>
            <a:r>
              <a:rPr lang="en-US" dirty="0" err="1"/>
              <a:t>gaplow</a:t>
            </a:r>
            <a:r>
              <a:rPr lang="en-US" dirty="0"/>
              <a:t> = 0.7; </a:t>
            </a:r>
            <a:r>
              <a:rPr lang="en-US" dirty="0" err="1"/>
              <a:t>gaphigh</a:t>
            </a:r>
            <a:r>
              <a:rPr lang="en-US" dirty="0"/>
              <a:t> = 0.7; </a:t>
            </a:r>
            <a:r>
              <a:rPr lang="en-US" dirty="0" err="1"/>
              <a:t>Eg</a:t>
            </a:r>
            <a:r>
              <a:rPr lang="en-US" dirty="0"/>
              <a:t> = 33.196; }//241Am 33.2 LEGe</a:t>
            </a:r>
          </a:p>
          <a:p>
            <a:r>
              <a:rPr lang="en-US" dirty="0"/>
              <a:t>			if (ii == 9) { </a:t>
            </a:r>
            <a:r>
              <a:rPr lang="en-US" dirty="0" err="1"/>
              <a:t>gaplow</a:t>
            </a:r>
            <a:r>
              <a:rPr lang="en-US" dirty="0"/>
              <a:t> = 2.1; </a:t>
            </a:r>
            <a:r>
              <a:rPr lang="en-US" dirty="0" err="1"/>
              <a:t>gaphigh</a:t>
            </a:r>
            <a:r>
              <a:rPr lang="en-US" dirty="0"/>
              <a:t> = 2.1; </a:t>
            </a:r>
            <a:r>
              <a:rPr lang="en-US" dirty="0" err="1"/>
              <a:t>Eg</a:t>
            </a:r>
            <a:r>
              <a:rPr lang="en-US" dirty="0"/>
              <a:t> = 121.7817; }//152Eu 122 XtRa</a:t>
            </a:r>
          </a:p>
          <a:p>
            <a:r>
              <a:rPr lang="en-US" dirty="0"/>
              <a:t>			if (ii == 10) { </a:t>
            </a:r>
            <a:r>
              <a:rPr lang="en-US" dirty="0" err="1"/>
              <a:t>gaplow</a:t>
            </a:r>
            <a:r>
              <a:rPr lang="en-US" dirty="0"/>
              <a:t> = 2.5; </a:t>
            </a:r>
            <a:r>
              <a:rPr lang="en-US" dirty="0" err="1"/>
              <a:t>gaphigh</a:t>
            </a:r>
            <a:r>
              <a:rPr lang="en-US" dirty="0"/>
              <a:t> = 2.5; </a:t>
            </a:r>
            <a:r>
              <a:rPr lang="en-US" dirty="0" err="1"/>
              <a:t>Eg</a:t>
            </a:r>
            <a:r>
              <a:rPr lang="en-US" dirty="0"/>
              <a:t> = 344.2785; }//152Eu 344 XtRa</a:t>
            </a:r>
          </a:p>
          <a:p>
            <a:r>
              <a:rPr lang="en-US" dirty="0"/>
              <a:t>			if (ii == 11) { </a:t>
            </a:r>
            <a:r>
              <a:rPr lang="en-US" dirty="0" err="1"/>
              <a:t>gaplow</a:t>
            </a:r>
            <a:r>
              <a:rPr lang="en-US" dirty="0"/>
              <a:t> = 3.0; </a:t>
            </a:r>
            <a:r>
              <a:rPr lang="en-US" dirty="0" err="1"/>
              <a:t>gaphigh</a:t>
            </a:r>
            <a:r>
              <a:rPr lang="en-US" dirty="0"/>
              <a:t> = 2.9; </a:t>
            </a:r>
            <a:r>
              <a:rPr lang="en-US" dirty="0" err="1"/>
              <a:t>Eg</a:t>
            </a:r>
            <a:r>
              <a:rPr lang="en-US" dirty="0"/>
              <a:t> = 1299.1420; }//152Eu 1299 XtRa</a:t>
            </a:r>
          </a:p>
          <a:p>
            <a:r>
              <a:rPr lang="en-US" dirty="0"/>
              <a:t>			if (ii == 12) { </a:t>
            </a:r>
            <a:r>
              <a:rPr lang="en-US" dirty="0" err="1"/>
              <a:t>gaplow</a:t>
            </a:r>
            <a:r>
              <a:rPr lang="en-US" dirty="0"/>
              <a:t> = 120; </a:t>
            </a:r>
            <a:r>
              <a:rPr lang="en-US" dirty="0" err="1"/>
              <a:t>gaphigh</a:t>
            </a:r>
            <a:r>
              <a:rPr lang="en-US" dirty="0"/>
              <a:t> = 90; </a:t>
            </a:r>
            <a:r>
              <a:rPr lang="en-US" dirty="0" err="1"/>
              <a:t>Eg</a:t>
            </a:r>
            <a:r>
              <a:rPr lang="en-US" dirty="0"/>
              <a:t> = 5486; }//241Am 5486 MSD26</a:t>
            </a:r>
          </a:p>
          <a:p>
            <a:r>
              <a:rPr lang="en-US" dirty="0"/>
              <a:t>			if (ii == 13) { </a:t>
            </a:r>
            <a:r>
              <a:rPr lang="en-US" dirty="0" err="1"/>
              <a:t>gaplow</a:t>
            </a:r>
            <a:r>
              <a:rPr lang="en-US" dirty="0"/>
              <a:t> = 0.4; </a:t>
            </a:r>
            <a:r>
              <a:rPr lang="en-US" dirty="0" err="1"/>
              <a:t>gaphigh</a:t>
            </a:r>
            <a:r>
              <a:rPr lang="en-US" dirty="0"/>
              <a:t> = 0.4; </a:t>
            </a:r>
            <a:r>
              <a:rPr lang="en-US" dirty="0" err="1"/>
              <a:t>Eg</a:t>
            </a:r>
            <a:r>
              <a:rPr lang="en-US" dirty="0"/>
              <a:t> = 11.89; }//241Am 11.89 LEGe</a:t>
            </a:r>
          </a:p>
          <a:p>
            <a:r>
              <a:rPr lang="en-US" dirty="0"/>
              <a:t>			if (ii == 14) { </a:t>
            </a:r>
            <a:r>
              <a:rPr lang="en-US" dirty="0" err="1"/>
              <a:t>gaplow</a:t>
            </a:r>
            <a:r>
              <a:rPr lang="en-US" dirty="0"/>
              <a:t> = 3.5; </a:t>
            </a:r>
            <a:r>
              <a:rPr lang="en-US" dirty="0" err="1"/>
              <a:t>gaphigh</a:t>
            </a:r>
            <a:r>
              <a:rPr lang="en-US" dirty="0"/>
              <a:t> = 3.5; </a:t>
            </a:r>
            <a:r>
              <a:rPr lang="en-US" dirty="0" err="1"/>
              <a:t>Eg</a:t>
            </a:r>
            <a:r>
              <a:rPr lang="en-US" dirty="0"/>
              <a:t> = 1408.013; }//152Eu 1408 XtRa</a:t>
            </a:r>
          </a:p>
          <a:p>
            <a:r>
              <a:rPr lang="en-US" dirty="0"/>
              <a:t>			if (ii == 15) { </a:t>
            </a:r>
            <a:r>
              <a:rPr lang="en-US" dirty="0" err="1"/>
              <a:t>gaplow</a:t>
            </a:r>
            <a:r>
              <a:rPr lang="en-US" dirty="0"/>
              <a:t> = 100; </a:t>
            </a:r>
            <a:r>
              <a:rPr lang="en-US" dirty="0" err="1"/>
              <a:t>gaphigh</a:t>
            </a:r>
            <a:r>
              <a:rPr lang="en-US" dirty="0"/>
              <a:t> = 60; </a:t>
            </a:r>
            <a:r>
              <a:rPr lang="en-US" dirty="0" err="1"/>
              <a:t>Eg</a:t>
            </a:r>
            <a:r>
              <a:rPr lang="en-US" dirty="0"/>
              <a:t> = 3182.69; }//148Gd 3183 MSD26</a:t>
            </a:r>
          </a:p>
          <a:p>
            <a:r>
              <a:rPr lang="en-US" dirty="0"/>
              <a:t>			if (ii == 16) { </a:t>
            </a:r>
            <a:r>
              <a:rPr lang="en-US" dirty="0" err="1"/>
              <a:t>gaplow</a:t>
            </a:r>
            <a:r>
              <a:rPr lang="en-US" dirty="0"/>
              <a:t> = 2.0; </a:t>
            </a:r>
            <a:r>
              <a:rPr lang="en-US" dirty="0" err="1"/>
              <a:t>gaphigh</a:t>
            </a:r>
            <a:r>
              <a:rPr lang="en-US" dirty="0"/>
              <a:t> = 2.1; </a:t>
            </a:r>
            <a:r>
              <a:rPr lang="en-US" dirty="0" err="1"/>
              <a:t>Eg</a:t>
            </a:r>
            <a:r>
              <a:rPr lang="en-US" dirty="0"/>
              <a:t> = 244.6974; }//152Eu 245 XtRa</a:t>
            </a:r>
          </a:p>
          <a:p>
            <a:r>
              <a:rPr lang="en-US" dirty="0"/>
              <a:t>			if (ii == 17) { </a:t>
            </a:r>
            <a:r>
              <a:rPr lang="en-US" dirty="0" err="1"/>
              <a:t>gaplow</a:t>
            </a:r>
            <a:r>
              <a:rPr lang="en-US" dirty="0"/>
              <a:t> = 2.5; </a:t>
            </a:r>
            <a:r>
              <a:rPr lang="en-US" dirty="0" err="1"/>
              <a:t>gaphigh</a:t>
            </a:r>
            <a:r>
              <a:rPr lang="en-US" dirty="0"/>
              <a:t> = 2.5; </a:t>
            </a:r>
            <a:r>
              <a:rPr lang="en-US" dirty="0" err="1"/>
              <a:t>Eg</a:t>
            </a:r>
            <a:r>
              <a:rPr lang="en-US" dirty="0"/>
              <a:t> = 411.1165; }//152Eu 411 XtRa</a:t>
            </a:r>
          </a:p>
          <a:p>
            <a:r>
              <a:rPr lang="en-US" dirty="0"/>
              <a:t>			if (ii == 18) { </a:t>
            </a:r>
            <a:r>
              <a:rPr lang="en-US" dirty="0" err="1"/>
              <a:t>gaplow</a:t>
            </a:r>
            <a:r>
              <a:rPr lang="en-US" dirty="0"/>
              <a:t> = 2.5; </a:t>
            </a:r>
            <a:r>
              <a:rPr lang="en-US" dirty="0" err="1"/>
              <a:t>gaphigh</a:t>
            </a:r>
            <a:r>
              <a:rPr lang="en-US" dirty="0"/>
              <a:t> = 2.5; </a:t>
            </a:r>
            <a:r>
              <a:rPr lang="en-US" dirty="0" err="1"/>
              <a:t>Eg</a:t>
            </a:r>
            <a:r>
              <a:rPr lang="en-US" dirty="0"/>
              <a:t> = 443.9606; }//152Eu 444 XtRa</a:t>
            </a:r>
          </a:p>
          <a:p>
            <a:r>
              <a:rPr lang="en-US" dirty="0"/>
              <a:t>			if (ii == 19) { </a:t>
            </a:r>
            <a:r>
              <a:rPr lang="en-US" dirty="0" err="1"/>
              <a:t>gaplow</a:t>
            </a:r>
            <a:r>
              <a:rPr lang="en-US" dirty="0"/>
              <a:t> = 2.7; </a:t>
            </a:r>
            <a:r>
              <a:rPr lang="en-US" dirty="0" err="1"/>
              <a:t>gaphigh</a:t>
            </a:r>
            <a:r>
              <a:rPr lang="en-US" dirty="0"/>
              <a:t> = 2.7; </a:t>
            </a:r>
            <a:r>
              <a:rPr lang="en-US" dirty="0" err="1"/>
              <a:t>Eg</a:t>
            </a:r>
            <a:r>
              <a:rPr lang="en-US" dirty="0"/>
              <a:t> = 778.9045; }//152Eu 779 XtRa</a:t>
            </a:r>
          </a:p>
          <a:p>
            <a:r>
              <a:rPr lang="en-US" dirty="0"/>
              <a:t>			if (ii == 20) { </a:t>
            </a:r>
            <a:r>
              <a:rPr lang="en-US" dirty="0" err="1"/>
              <a:t>gaplow</a:t>
            </a:r>
            <a:r>
              <a:rPr lang="en-US" dirty="0"/>
              <a:t> = 2.7; </a:t>
            </a:r>
            <a:r>
              <a:rPr lang="en-US" dirty="0" err="1"/>
              <a:t>gaphigh</a:t>
            </a:r>
            <a:r>
              <a:rPr lang="en-US" dirty="0"/>
              <a:t> = 2.7; </a:t>
            </a:r>
            <a:r>
              <a:rPr lang="en-US" dirty="0" err="1"/>
              <a:t>Eg</a:t>
            </a:r>
            <a:r>
              <a:rPr lang="en-US" dirty="0"/>
              <a:t> = 867.380; }//152Eu 867 XtRa</a:t>
            </a:r>
          </a:p>
          <a:p>
            <a:r>
              <a:rPr lang="en-US" dirty="0"/>
              <a:t>			if (ii == 21) { </a:t>
            </a:r>
            <a:r>
              <a:rPr lang="en-US" dirty="0" err="1"/>
              <a:t>gaplow</a:t>
            </a:r>
            <a:r>
              <a:rPr lang="en-US" dirty="0"/>
              <a:t> = 2.9; </a:t>
            </a:r>
            <a:r>
              <a:rPr lang="en-US" dirty="0" err="1"/>
              <a:t>gaphigh</a:t>
            </a:r>
            <a:r>
              <a:rPr lang="en-US" dirty="0"/>
              <a:t> = 2.9; </a:t>
            </a:r>
            <a:r>
              <a:rPr lang="en-US" dirty="0" err="1"/>
              <a:t>Eg</a:t>
            </a:r>
            <a:r>
              <a:rPr lang="en-US" dirty="0"/>
              <a:t> = 964.057; }//152Eu 964 XtRa</a:t>
            </a:r>
          </a:p>
          <a:p>
            <a:r>
              <a:rPr lang="en-US" dirty="0"/>
              <a:t>			if (ii == 22) { </a:t>
            </a:r>
            <a:r>
              <a:rPr lang="en-US" dirty="0" err="1"/>
              <a:t>gaplow</a:t>
            </a:r>
            <a:r>
              <a:rPr lang="en-US" dirty="0"/>
              <a:t> = 3.2; </a:t>
            </a:r>
            <a:r>
              <a:rPr lang="en-US" dirty="0" err="1"/>
              <a:t>gaphigh</a:t>
            </a:r>
            <a:r>
              <a:rPr lang="en-US" dirty="0"/>
              <a:t> = 3.2; </a:t>
            </a:r>
            <a:r>
              <a:rPr lang="en-US" dirty="0" err="1"/>
              <a:t>Eg</a:t>
            </a:r>
            <a:r>
              <a:rPr lang="en-US" dirty="0"/>
              <a:t> = 1112.076; }//152Eu 1112 XtRa</a:t>
            </a:r>
          </a:p>
          <a:p>
            <a:r>
              <a:rPr lang="en-US" dirty="0"/>
              <a:t>			if (ii == 23) { </a:t>
            </a:r>
            <a:r>
              <a:rPr lang="en-US" dirty="0" err="1"/>
              <a:t>gaplow</a:t>
            </a:r>
            <a:r>
              <a:rPr lang="en-US" dirty="0"/>
              <a:t> = 50; </a:t>
            </a:r>
            <a:r>
              <a:rPr lang="en-US" dirty="0" err="1"/>
              <a:t>gaphigh</a:t>
            </a:r>
            <a:r>
              <a:rPr lang="en-US" dirty="0"/>
              <a:t> = 1400; </a:t>
            </a:r>
            <a:r>
              <a:rPr lang="en-US" dirty="0" err="1"/>
              <a:t>Eg</a:t>
            </a:r>
            <a:r>
              <a:rPr lang="en-US" dirty="0"/>
              <a:t> = 59.541; }//241Am Timing MSD-</a:t>
            </a:r>
            <a:r>
              <a:rPr lang="en-US" dirty="0" err="1"/>
              <a:t>LEGe</a:t>
            </a:r>
            <a:endParaRPr lang="en-US" dirty="0"/>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peakx</a:t>
            </a:r>
            <a:r>
              <a:rPr lang="en-US" dirty="0"/>
              <a:t>[ii] - </a:t>
            </a:r>
            <a:r>
              <a:rPr lang="en-US" dirty="0" err="1"/>
              <a:t>gaplow</a:t>
            </a:r>
            <a:r>
              <a:rPr lang="en-US" dirty="0"/>
              <a:t>;</a:t>
            </a:r>
          </a:p>
          <a:p>
            <a:r>
              <a:rPr lang="en-US" dirty="0"/>
              <a:t>			</a:t>
            </a:r>
            <a:r>
              <a:rPr lang="en-US" dirty="0" err="1"/>
              <a:t>fitrange_max</a:t>
            </a:r>
            <a:r>
              <a:rPr lang="en-US" dirty="0"/>
              <a:t> = </a:t>
            </a:r>
            <a:r>
              <a:rPr lang="en-US" dirty="0" err="1"/>
              <a:t>peakx</a:t>
            </a:r>
            <a:r>
              <a:rPr lang="en-US" dirty="0"/>
              <a:t>[ii] + </a:t>
            </a:r>
            <a:r>
              <a:rPr lang="en-US" dirty="0" err="1"/>
              <a:t>gaphigh</a:t>
            </a:r>
            <a:r>
              <a:rPr lang="en-US" dirty="0"/>
              <a:t>;</a:t>
            </a:r>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err="1"/>
              <a:t>fEMG</a:t>
            </a:r>
            <a:r>
              <a:rPr lang="en-US" dirty="0"/>
              <a:t>[ii]-&gt;</a:t>
            </a:r>
            <a:r>
              <a:rPr lang="en-US" dirty="0" err="1"/>
              <a:t>SetParameters</a:t>
            </a:r>
            <a:r>
              <a:rPr lang="en-US" dirty="0"/>
              <a:t>(</a:t>
            </a:r>
            <a:r>
              <a:rPr lang="en-US" dirty="0" err="1"/>
              <a:t>aguess</a:t>
            </a:r>
            <a:r>
              <a:rPr lang="en-US" dirty="0"/>
              <a:t>, </a:t>
            </a:r>
            <a:r>
              <a:rPr lang="en-US" dirty="0" err="1"/>
              <a:t>bguess</a:t>
            </a:r>
            <a:r>
              <a:rPr lang="en-US" dirty="0"/>
              <a:t>, peaky[ii], 80, </a:t>
            </a:r>
            <a:r>
              <a:rPr lang="en-US" dirty="0" err="1"/>
              <a:t>sigmaguess</a:t>
            </a:r>
            <a:r>
              <a:rPr lang="en-US" dirty="0"/>
              <a:t>, </a:t>
            </a:r>
            <a:r>
              <a:rPr lang="en-US" dirty="0" err="1"/>
              <a:t>peakx</a:t>
            </a:r>
            <a:r>
              <a:rPr lang="en-US" dirty="0"/>
              <a:t>[ii]);//initial value [0]-A, [1]-B, [2]-N, [3]-</a:t>
            </a:r>
            <a:r>
              <a:rPr lang="el-GR" dirty="0"/>
              <a:t>τ, [4]-σ, [5]-μ</a:t>
            </a:r>
          </a:p>
          <a:p>
            <a:r>
              <a:rPr lang="el-GR" dirty="0"/>
              <a:t>			// 			</a:t>
            </a:r>
            <a:r>
              <a:rPr lang="en-US" dirty="0" err="1"/>
              <a:t>fEMG</a:t>
            </a:r>
            <a:r>
              <a:rPr lang="en-US" dirty="0"/>
              <a:t>[ii]-&gt;</a:t>
            </a:r>
            <a:r>
              <a:rPr lang="en-US" dirty="0" err="1"/>
              <a:t>SetParLimits</a:t>
            </a:r>
            <a:r>
              <a:rPr lang="en-US" dirty="0"/>
              <a:t>(0,-500,500);//</a:t>
            </a:r>
            <a:r>
              <a:rPr lang="en-US" dirty="0" err="1"/>
              <a:t>Bkg</a:t>
            </a:r>
            <a:r>
              <a:rPr lang="en-US" dirty="0"/>
              <a:t> A</a:t>
            </a:r>
          </a:p>
          <a:p>
            <a:r>
              <a:rPr lang="en-US" dirty="0"/>
              <a:t>			// 			</a:t>
            </a:r>
            <a:r>
              <a:rPr lang="en-US" dirty="0" err="1"/>
              <a:t>fEMG</a:t>
            </a:r>
            <a:r>
              <a:rPr lang="en-US" dirty="0"/>
              <a:t>[ii]-&gt;</a:t>
            </a:r>
            <a:r>
              <a:rPr lang="en-US" dirty="0" err="1"/>
              <a:t>SetParLimits</a:t>
            </a:r>
            <a:r>
              <a:rPr lang="en-US" dirty="0"/>
              <a:t>(1,-50000,300000);//</a:t>
            </a:r>
            <a:r>
              <a:rPr lang="en-US" dirty="0" err="1"/>
              <a:t>Bkg</a:t>
            </a:r>
            <a:r>
              <a:rPr lang="en-US" dirty="0"/>
              <a:t> B</a:t>
            </a:r>
          </a:p>
          <a:p>
            <a:r>
              <a:rPr lang="en-US" dirty="0"/>
              <a:t>			</a:t>
            </a:r>
            <a:r>
              <a:rPr lang="en-US" dirty="0" err="1"/>
              <a:t>fEMG</a:t>
            </a:r>
            <a:r>
              <a:rPr lang="en-US" dirty="0"/>
              <a:t>[ii]-&gt;</a:t>
            </a:r>
            <a:r>
              <a:rPr lang="en-US" dirty="0" err="1"/>
              <a:t>SetParLimits</a:t>
            </a:r>
            <a:r>
              <a:rPr lang="en-US" dirty="0"/>
              <a:t>(2, 190000, 300000);//</a:t>
            </a:r>
            <a:r>
              <a:rPr lang="en-US" dirty="0" err="1"/>
              <a:t>Constant,min,max</a:t>
            </a:r>
            <a:endParaRPr lang="en-US" dirty="0"/>
          </a:p>
          <a:p>
            <a:r>
              <a:rPr lang="en-US" dirty="0"/>
              <a:t>			</a:t>
            </a:r>
            <a:r>
              <a:rPr lang="en-US" dirty="0" err="1"/>
              <a:t>fEMG</a:t>
            </a:r>
            <a:r>
              <a:rPr lang="en-US" dirty="0"/>
              <a:t>[ii]-&gt;</a:t>
            </a:r>
            <a:r>
              <a:rPr lang="en-US" dirty="0" err="1"/>
              <a:t>SetParLimits</a:t>
            </a:r>
            <a:r>
              <a:rPr lang="en-US" dirty="0"/>
              <a:t>(3, 80, 120);//Tau</a:t>
            </a:r>
          </a:p>
          <a:p>
            <a:r>
              <a:rPr lang="en-US" dirty="0"/>
              <a:t>			</a:t>
            </a:r>
            <a:r>
              <a:rPr lang="en-US" dirty="0" err="1"/>
              <a:t>fEMG</a:t>
            </a:r>
            <a:r>
              <a:rPr lang="en-US" dirty="0"/>
              <a:t>[ii]-&gt;</a:t>
            </a:r>
            <a:r>
              <a:rPr lang="en-US" dirty="0" err="1"/>
              <a:t>SetParLimits</a:t>
            </a:r>
            <a:r>
              <a:rPr lang="en-US" dirty="0"/>
              <a:t>(4, 10, 80);//Sigma</a:t>
            </a:r>
          </a:p>
          <a:p>
            <a:r>
              <a:rPr lang="en-US" dirty="0"/>
              <a:t>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par_err</a:t>
            </a:r>
            <a:r>
              <a:rPr lang="en-US" dirty="0"/>
              <a:t>[ii][3] = </a:t>
            </a:r>
            <a:r>
              <a:rPr lang="en-US" dirty="0" err="1"/>
              <a:t>fEMG</a:t>
            </a:r>
            <a:r>
              <a:rPr lang="en-US" dirty="0"/>
              <a:t>[ii]-&gt;</a:t>
            </a:r>
            <a:r>
              <a:rPr lang="en-US" dirty="0" err="1"/>
              <a:t>GetParError</a:t>
            </a:r>
            <a:r>
              <a:rPr lang="en-US" dirty="0"/>
              <a:t>(3);//Obtaining the error of the 4th parameter</a:t>
            </a:r>
          </a:p>
          <a:p>
            <a:r>
              <a:rPr lang="en-US" dirty="0"/>
              <a:t>			</a:t>
            </a:r>
            <a:r>
              <a:rPr lang="en-US" dirty="0" err="1"/>
              <a:t>par_err</a:t>
            </a:r>
            <a:r>
              <a:rPr lang="en-US" dirty="0"/>
              <a:t>[ii][4] = </a:t>
            </a:r>
            <a:r>
              <a:rPr lang="en-US" dirty="0" err="1"/>
              <a:t>fEMG</a:t>
            </a:r>
            <a:r>
              <a:rPr lang="en-US" dirty="0"/>
              <a:t>[ii]-&gt;</a:t>
            </a:r>
            <a:r>
              <a:rPr lang="en-US" dirty="0" err="1"/>
              <a:t>GetParError</a:t>
            </a:r>
            <a:r>
              <a:rPr lang="en-US" dirty="0"/>
              <a:t>(4);//Obtaining the error of the 5th parameter</a:t>
            </a:r>
          </a:p>
          <a:p>
            <a:r>
              <a:rPr lang="en-US" dirty="0"/>
              <a:t>			</a:t>
            </a:r>
            <a:r>
              <a:rPr lang="en-US" dirty="0" err="1"/>
              <a:t>par_err</a:t>
            </a:r>
            <a:r>
              <a:rPr lang="en-US" dirty="0"/>
              <a:t>[ii][5] = </a:t>
            </a:r>
            <a:r>
              <a:rPr lang="en-US" dirty="0" err="1"/>
              <a:t>fEMG</a:t>
            </a:r>
            <a:r>
              <a:rPr lang="en-US" dirty="0"/>
              <a:t>[ii]-&gt;</a:t>
            </a:r>
            <a:r>
              <a:rPr lang="en-US" dirty="0" err="1"/>
              <a:t>GetParError</a:t>
            </a:r>
            <a:r>
              <a:rPr lang="en-US" dirty="0"/>
              <a:t>(5);//Obtaining the error of the 6th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(kGreen+1);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(kGreen+1);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- 10);</a:t>
            </a:r>
          </a:p>
          <a:p>
            <a:r>
              <a:rPr lang="en-US" dirty="0"/>
              <a:t>			</a:t>
            </a:r>
            <a:r>
              <a:rPr lang="en-US" dirty="0" err="1"/>
              <a:t>histo</a:t>
            </a:r>
            <a:r>
              <a:rPr lang="en-US" dirty="0"/>
              <a:t>[</a:t>
            </a:r>
            <a:r>
              <a:rPr lang="en-US" dirty="0" err="1"/>
              <a:t>i</a:t>
            </a:r>
            <a:r>
              <a:rPr lang="en-US" dirty="0"/>
              <a:t>]-&gt;</a:t>
            </a:r>
            <a:r>
              <a:rPr lang="en-US" dirty="0" err="1"/>
              <a:t>SetLineColor</a:t>
            </a:r>
            <a:r>
              <a:rPr lang="en-US" dirty="0"/>
              <a:t>(kGreen+1);</a:t>
            </a:r>
          </a:p>
          <a:p>
            <a:r>
              <a:rPr lang="en-US" dirty="0"/>
              <a:t>			</a:t>
            </a:r>
            <a:r>
              <a:rPr lang="en-US" dirty="0" err="1"/>
              <a:t>histo</a:t>
            </a:r>
            <a:r>
              <a:rPr lang="en-US" dirty="0"/>
              <a:t>[</a:t>
            </a:r>
            <a:r>
              <a:rPr lang="en-US" dirty="0" err="1"/>
              <a:t>i</a:t>
            </a:r>
            <a:r>
              <a:rPr lang="en-US" dirty="0"/>
              <a:t>]-&gt;</a:t>
            </a:r>
            <a:r>
              <a:rPr lang="en-US" dirty="0" err="1"/>
              <a:t>SetMarkerColor</a:t>
            </a:r>
            <a:r>
              <a:rPr lang="en-US" dirty="0"/>
              <a:t>(kGreen+1);</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endParaRPr lang="en-US" dirty="0"/>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endParaRPr lang="en-US" dirty="0"/>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(0.7, 0.4, 0.975, 0.98,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"Constant*</a:t>
            </a:r>
            <a:r>
              <a:rPr lang="en-US" dirty="0" err="1"/>
              <a:t>binsize%d</a:t>
            </a:r>
            <a:r>
              <a:rPr lang="en-US" dirty="0"/>
              <a:t>=%.4f%s%.4f", ii, par[ii][2], "+/-", </a:t>
            </a:r>
            <a:r>
              <a:rPr lang="en-US" dirty="0" err="1"/>
              <a:t>par_err</a:t>
            </a:r>
            <a:r>
              <a:rPr lang="en-US" dirty="0"/>
              <a:t>[ii][2]);//par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Mean%d</a:t>
            </a:r>
            <a:r>
              <a:rPr lang="en-US" dirty="0"/>
              <a:t>=%.6f%s%.6f", ii, par[ii][5], "+/-", </a:t>
            </a:r>
            <a:r>
              <a:rPr lang="en-US" dirty="0" err="1"/>
              <a:t>par_err</a:t>
            </a:r>
            <a:r>
              <a:rPr lang="en-US" dirty="0"/>
              <a:t>[ii][5]);</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Sigma%d</a:t>
            </a:r>
            <a:r>
              <a:rPr lang="en-US" dirty="0"/>
              <a:t>=%.6f%s%.6f", ii, par[ii][4], "+/-", </a:t>
            </a:r>
            <a:r>
              <a:rPr lang="en-US" dirty="0" err="1"/>
              <a:t>par_err</a:t>
            </a:r>
            <a:r>
              <a:rPr lang="en-US" dirty="0"/>
              <a:t>[ii][4]);</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FWHM%d</a:t>
            </a:r>
            <a:r>
              <a:rPr lang="en-US" dirty="0"/>
              <a:t>=%.6f%s%.6f", ii, FWHM[ii], "+/-", </a:t>
            </a:r>
            <a:r>
              <a:rPr lang="en-US" dirty="0" err="1"/>
              <a:t>FWHM_err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Res%d</a:t>
            </a:r>
            <a:r>
              <a:rPr lang="en-US" dirty="0"/>
              <a:t>=%.4f%%", ii, FWHM[ii] / par[ii][5] * 100);</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Tau%d</a:t>
            </a:r>
            <a:r>
              <a:rPr lang="en-US" dirty="0"/>
              <a:t>=%.6f%s%.6f", ii, par[ii][3], "+/-", </a:t>
            </a:r>
            <a:r>
              <a:rPr lang="en-US" dirty="0" err="1"/>
              <a:t>par_err</a:t>
            </a:r>
            <a:r>
              <a:rPr lang="en-US" dirty="0"/>
              <a:t>[ii][3]);</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A%d</a:t>
            </a:r>
            <a:r>
              <a:rPr lang="en-US" dirty="0"/>
              <a:t>(%.4f%s%.4f)*</a:t>
            </a:r>
            <a:r>
              <a:rPr lang="en-US" dirty="0" err="1"/>
              <a:t>x+B%d</a:t>
            </a:r>
            <a:r>
              <a:rPr lang="en-US" dirty="0"/>
              <a:t>(%.3f%s%.3f)", ii, par[ii][0], "+/-", </a:t>
            </a:r>
            <a:r>
              <a:rPr lang="en-US" dirty="0" err="1"/>
              <a:t>par_err</a:t>
            </a:r>
            <a:r>
              <a:rPr lang="en-US" dirty="0"/>
              <a:t>[ii][0],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=%.6f",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Maximum%d</a:t>
            </a:r>
            <a:r>
              <a:rPr lang="en-US" dirty="0"/>
              <a:t>=%.6f%s%.6f", ii, </a:t>
            </a:r>
            <a:r>
              <a:rPr lang="en-US" dirty="0" err="1"/>
              <a:t>peakx</a:t>
            </a:r>
            <a:r>
              <a:rPr lang="en-US" dirty="0"/>
              <a:t>[ii], "+/-", </a:t>
            </a:r>
            <a:r>
              <a:rPr lang="en-US" dirty="0" err="1"/>
              <a:t>peakxerr</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y_fit_values</a:t>
            </a:r>
            <a:r>
              <a:rPr lang="en-US" dirty="0"/>
              <a:t>[</a:t>
            </a:r>
            <a:r>
              <a:rPr lang="en-US" dirty="0" err="1"/>
              <a:t>ibin</a:t>
            </a:r>
            <a:r>
              <a:rPr lang="en-US" dirty="0"/>
              <a:t> - 1] - </a:t>
            </a:r>
            <a:r>
              <a:rPr lang="en-US" dirty="0" err="1"/>
              <a:t>y_values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("Time </a:t>
            </a:r>
            <a:r>
              <a:rPr lang="en-US" altLang="zh-CN" dirty="0"/>
              <a:t>difference</a:t>
            </a:r>
            <a:r>
              <a:rPr lang="en-US" dirty="0"/>
              <a:t> (</a:t>
            </a:r>
            <a:r>
              <a:rPr lang="en-US" altLang="zh-CN" dirty="0"/>
              <a:t>ns</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(0.11);</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(1.0);</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a:t>
            </a:r>
            <a:endParaRPr lang="zh-CN" altLang="en-US" dirty="0"/>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(0.14);</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(0.02);</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(-50, 50); </a:t>
            </a:r>
          </a:p>
          <a:p>
            <a:r>
              <a:rPr lang="en-US" dirty="0"/>
              <a:t>			</a:t>
            </a:r>
            <a:r>
              <a:rPr lang="en-US" dirty="0" err="1"/>
              <a:t>graph_residual</a:t>
            </a:r>
            <a:r>
              <a:rPr lang="en-US" dirty="0"/>
              <a:t>[</a:t>
            </a:r>
            <a:r>
              <a:rPr lang="en-US" dirty="0" err="1"/>
              <a:t>i</a:t>
            </a:r>
            <a:r>
              <a:rPr lang="en-US" dirty="0"/>
              <a:t>]-&gt;</a:t>
            </a:r>
            <a:r>
              <a:rPr lang="en-US" dirty="0" err="1"/>
              <a:t>SetLineWidth</a:t>
            </a:r>
            <a:r>
              <a:rPr lang="en-US" dirty="0"/>
              <a:t>(2);</a:t>
            </a:r>
          </a:p>
          <a:p>
            <a:r>
              <a:rPr lang="en-US" dirty="0"/>
              <a:t>			</a:t>
            </a:r>
            <a:r>
              <a:rPr lang="en-US" dirty="0" err="1"/>
              <a:t>graph_residual</a:t>
            </a:r>
            <a:r>
              <a:rPr lang="en-US" dirty="0"/>
              <a:t>[</a:t>
            </a:r>
            <a:r>
              <a:rPr lang="en-US" dirty="0" err="1"/>
              <a:t>i</a:t>
            </a:r>
            <a:r>
              <a:rPr lang="en-US" dirty="0"/>
              <a:t>]-&gt;</a:t>
            </a:r>
            <a:r>
              <a:rPr lang="en-US" dirty="0" err="1"/>
              <a:t>SetLineColor</a:t>
            </a:r>
            <a:r>
              <a:rPr lang="en-US" dirty="0"/>
              <a:t>(kGreen+1);</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(kGreen+1);</a:t>
            </a:r>
          </a:p>
          <a:p>
            <a:r>
              <a:rPr lang="en-US" dirty="0"/>
              <a:t>			</a:t>
            </a:r>
            <a:r>
              <a:rPr lang="en-US" dirty="0" err="1"/>
              <a:t>canvaspeak</a:t>
            </a:r>
            <a:r>
              <a:rPr lang="en-US" dirty="0"/>
              <a:t>[</a:t>
            </a:r>
            <a:r>
              <a:rPr lang="en-US" dirty="0" err="1"/>
              <a:t>i</a:t>
            </a:r>
            <a:r>
              <a:rPr lang="en-US" dirty="0"/>
              <a:t>][ii]-&gt;cd();//</a:t>
            </a:r>
            <a:endParaRPr lang="zh-CN" altLang="en-US" dirty="0"/>
          </a:p>
          <a:p>
            <a:r>
              <a:rPr lang="zh-CN" altLang="en-US" dirty="0"/>
              <a:t>			</a:t>
            </a:r>
            <a:r>
              <a:rPr lang="en-US" dirty="0"/>
              <a:t>pad2-&gt;Draw();</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T1-&gt;Draw("R");//"R" means the line is drawn with the current line attributes</a:t>
            </a:r>
          </a:p>
          <a:p>
            <a:endParaRPr lang="en-US" dirty="0"/>
          </a:p>
          <a:p>
            <a:r>
              <a:rPr lang="en-US" dirty="0"/>
              <a:t>			</a:t>
            </a:r>
            <a:r>
              <a:rPr lang="en-US" dirty="0" err="1"/>
              <a:t>sprintf</a:t>
            </a:r>
            <a:r>
              <a:rPr lang="en-US" dirty="0"/>
              <a:t>(filename, "%</a:t>
            </a:r>
            <a:r>
              <a:rPr lang="en-US" dirty="0" err="1"/>
              <a:t>s%s%s</a:t>
            </a:r>
            <a:r>
              <a:rPr lang="en-US" dirty="0"/>
              <a:t>", pathname,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152</a:t>
            </a:fld>
            <a:endParaRPr lang="zh-CN" altLang="en-US"/>
          </a:p>
        </p:txBody>
      </p:sp>
    </p:spTree>
    <p:extLst>
      <p:ext uri="{BB962C8B-B14F-4D97-AF65-F5344CB8AC3E}">
        <p14:creationId xmlns:p14="http://schemas.microsoft.com/office/powerpoint/2010/main" val="2918285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MSD26 only: 5479 keV based on LISE++ calculation</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153</a:t>
            </a:fld>
            <a:endParaRPr lang="zh-CN" altLang="en-US"/>
          </a:p>
        </p:txBody>
      </p:sp>
    </p:spTree>
    <p:extLst>
      <p:ext uri="{BB962C8B-B14F-4D97-AF65-F5344CB8AC3E}">
        <p14:creationId xmlns:p14="http://schemas.microsoft.com/office/powerpoint/2010/main" val="21836025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MSDtotal</a:t>
            </a:r>
            <a:r>
              <a:rPr lang="en-US" dirty="0"/>
              <a:t>: 5417 keV based on LISE++ calculation, but 5421 keV is obtained after all runs are merged.</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154</a:t>
            </a:fld>
            <a:endParaRPr lang="zh-CN" altLang="en-US"/>
          </a:p>
        </p:txBody>
      </p:sp>
    </p:spTree>
    <p:extLst>
      <p:ext uri="{BB962C8B-B14F-4D97-AF65-F5344CB8AC3E}">
        <p14:creationId xmlns:p14="http://schemas.microsoft.com/office/powerpoint/2010/main" val="22481123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155</a:t>
            </a:fld>
            <a:endParaRPr lang="zh-CN" altLang="en-US"/>
          </a:p>
        </p:txBody>
      </p:sp>
    </p:spTree>
    <p:extLst>
      <p:ext uri="{BB962C8B-B14F-4D97-AF65-F5344CB8AC3E}">
        <p14:creationId xmlns:p14="http://schemas.microsoft.com/office/powerpoint/2010/main" val="2684288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156</a:t>
            </a:fld>
            <a:endParaRPr lang="zh-CN" altLang="en-US"/>
          </a:p>
        </p:txBody>
      </p:sp>
    </p:spTree>
    <p:extLst>
      <p:ext uri="{BB962C8B-B14F-4D97-AF65-F5344CB8AC3E}">
        <p14:creationId xmlns:p14="http://schemas.microsoft.com/office/powerpoint/2010/main" val="38641829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When fitting a count spectrum, it is never advisable to use the </a:t>
            </a:r>
            <a:r>
              <a:rPr lang="en-US" altLang="zh-CN" dirty="0" err="1"/>
              <a:t>Chisquare</a:t>
            </a:r>
            <a:r>
              <a:rPr lang="en-US" altLang="zh-CN" dirty="0"/>
              <a:t> minimization method.</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160</a:t>
            </a:fld>
            <a:endParaRPr lang="zh-CN" altLang="en-US"/>
          </a:p>
        </p:txBody>
      </p:sp>
    </p:spTree>
    <p:extLst>
      <p:ext uri="{BB962C8B-B14F-4D97-AF65-F5344CB8AC3E}">
        <p14:creationId xmlns:p14="http://schemas.microsoft.com/office/powerpoint/2010/main" val="116772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::Open("F:/e21010/pxct/run0064_65_66_LEGe_MSD_XtRa_241Am_inChamber_2mmcollimator_152Eu_outChamber_1460min_cal.root");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endParaRPr lang="zh-CN" altLang="en-US" dirty="0"/>
          </a:p>
          <a:p>
            <a:r>
              <a:rPr lang="en-US" dirty="0" err="1"/>
              <a:t>canvaspeak</a:t>
            </a:r>
            <a:r>
              <a:rPr lang="en-US" dirty="0"/>
              <a:t>-&gt;cd();//</a:t>
            </a:r>
            <a:endParaRPr lang="zh-CN" altLang="en-US" dirty="0"/>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(0.13);</a:t>
            </a:r>
          </a:p>
          <a:p>
            <a:r>
              <a:rPr lang="en-US" dirty="0" err="1"/>
              <a:t>canvaspeak</a:t>
            </a:r>
            <a:r>
              <a:rPr lang="en-US" dirty="0"/>
              <a:t>-&gt;</a:t>
            </a:r>
            <a:r>
              <a:rPr lang="en-US" dirty="0" err="1"/>
              <a:t>SetBottomMargin</a:t>
            </a:r>
            <a:r>
              <a:rPr lang="en-US" dirty="0"/>
              <a:t>(0.16);</a:t>
            </a:r>
          </a:p>
          <a:p>
            <a:r>
              <a:rPr lang="en-US" dirty="0" err="1"/>
              <a:t>canvaspeak</a:t>
            </a:r>
            <a:r>
              <a:rPr lang="en-US" dirty="0"/>
              <a:t>-&gt;</a:t>
            </a:r>
            <a:r>
              <a:rPr lang="en-US" dirty="0" err="1"/>
              <a:t>SetFrameLineWidth</a:t>
            </a:r>
            <a:r>
              <a:rPr lang="en-US" dirty="0"/>
              <a:t>(2);</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600,-1500,1500);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("Time difference (ns)");</a:t>
            </a:r>
            <a:endParaRPr lang="zh-CN" altLang="en-US" dirty="0"/>
          </a:p>
          <a:p>
            <a:r>
              <a:rPr lang="en-US" dirty="0" err="1"/>
              <a:t>htimestamps</a:t>
            </a:r>
            <a:r>
              <a:rPr lang="en-US" dirty="0"/>
              <a:t>-&gt;</a:t>
            </a:r>
            <a:r>
              <a:rPr lang="en-US" dirty="0" err="1"/>
              <a:t>GetYaxis</a:t>
            </a:r>
            <a:r>
              <a:rPr lang="en-US" dirty="0"/>
              <a:t>()-&gt;</a:t>
            </a:r>
            <a:r>
              <a:rPr lang="en-US" dirty="0" err="1"/>
              <a:t>SetTitle</a:t>
            </a:r>
            <a:r>
              <a:rPr lang="en-US" dirty="0"/>
              <a:t>("Counts per 5 ns");</a:t>
            </a:r>
            <a:endParaRPr lang="zh-CN" altLang="en-US" dirty="0"/>
          </a:p>
          <a:p>
            <a:r>
              <a:rPr lang="en-US" dirty="0" err="1"/>
              <a:t>htimestamps</a:t>
            </a:r>
            <a:r>
              <a:rPr lang="en-US" dirty="0"/>
              <a:t>-&gt;</a:t>
            </a:r>
            <a:r>
              <a:rPr lang="en-US" dirty="0" err="1"/>
              <a:t>GetXaxis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GetYaxis</a:t>
            </a:r>
            <a:r>
              <a:rPr lang="en-US" dirty="0"/>
              <a:t>()-&gt;</a:t>
            </a:r>
            <a:r>
              <a:rPr lang="en-US" dirty="0" err="1"/>
              <a:t>CenterTitle</a:t>
            </a:r>
            <a:r>
              <a:rPr lang="en-US" dirty="0"/>
              <a:t>();</a:t>
            </a:r>
            <a:endParaRPr lang="zh-CN" altLang="en-US" dirty="0"/>
          </a:p>
          <a:p>
            <a:r>
              <a:rPr lang="en-US" dirty="0" err="1"/>
              <a:t>htimestamps</a:t>
            </a:r>
            <a:r>
              <a:rPr lang="en-US" dirty="0"/>
              <a:t>-&gt;</a:t>
            </a:r>
            <a:r>
              <a:rPr lang="en-US" dirty="0" err="1"/>
              <a:t>GetXaxis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SetLabelFont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GetYaxis</a:t>
            </a:r>
            <a:r>
              <a:rPr lang="en-US" dirty="0"/>
              <a:t>()-&gt;</a:t>
            </a:r>
            <a:r>
              <a:rPr lang="en-US" dirty="0" err="1"/>
              <a:t>SetTitleFont</a:t>
            </a:r>
            <a:r>
              <a:rPr lang="en-US" dirty="0"/>
              <a:t>(132);</a:t>
            </a:r>
            <a:endParaRPr lang="zh-CN" altLang="en-US" dirty="0"/>
          </a:p>
          <a:p>
            <a:r>
              <a:rPr lang="en-US" dirty="0" err="1"/>
              <a:t>htimestamps</a:t>
            </a:r>
            <a:r>
              <a:rPr lang="en-US" dirty="0"/>
              <a:t>-&gt;</a:t>
            </a:r>
            <a:r>
              <a:rPr lang="en-US" dirty="0" err="1"/>
              <a:t>GetXaxis</a:t>
            </a:r>
            <a:r>
              <a:rPr lang="en-US" dirty="0"/>
              <a:t>()-&gt;</a:t>
            </a:r>
            <a:r>
              <a:rPr lang="en-US" dirty="0" err="1"/>
              <a:t>SetTitleOffset</a:t>
            </a:r>
            <a:r>
              <a:rPr lang="en-US" dirty="0"/>
              <a:t>(1.1);</a:t>
            </a:r>
            <a:endParaRPr lang="zh-CN" altLang="en-US" dirty="0"/>
          </a:p>
          <a:p>
            <a:r>
              <a:rPr lang="en-US" dirty="0" err="1"/>
              <a:t>htimestamps</a:t>
            </a:r>
            <a:r>
              <a:rPr lang="en-US" dirty="0"/>
              <a:t>-&gt;</a:t>
            </a:r>
            <a:r>
              <a:rPr lang="en-US" dirty="0" err="1"/>
              <a:t>GetYaxis</a:t>
            </a:r>
            <a:r>
              <a:rPr lang="en-US" dirty="0"/>
              <a:t>()-&gt;</a:t>
            </a:r>
            <a:r>
              <a:rPr lang="en-US" dirty="0" err="1"/>
              <a:t>SetTitleOffset</a:t>
            </a:r>
            <a:r>
              <a:rPr lang="en-US" dirty="0"/>
              <a:t>(0.95);</a:t>
            </a:r>
            <a:endParaRPr lang="zh-CN" altLang="en-US" dirty="0"/>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(-1400,1000);</a:t>
            </a:r>
          </a:p>
          <a:p>
            <a:r>
              <a:rPr lang="en-US" dirty="0" err="1"/>
              <a:t>htimestamps</a:t>
            </a:r>
            <a:r>
              <a:rPr lang="en-US" dirty="0"/>
              <a:t>-&gt;</a:t>
            </a:r>
            <a:r>
              <a:rPr lang="en-US" dirty="0" err="1"/>
              <a:t>GetYaxis</a:t>
            </a:r>
            <a:r>
              <a:rPr lang="en-US" dirty="0"/>
              <a:t>()-&gt;</a:t>
            </a:r>
            <a:r>
              <a:rPr lang="en-US" dirty="0" err="1"/>
              <a:t>SetRangeUser</a:t>
            </a:r>
            <a:r>
              <a:rPr lang="en-US" dirty="0"/>
              <a:t>(0,1200);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SetLineColor</a:t>
            </a:r>
            <a:r>
              <a:rPr lang="en-US" dirty="0"/>
              <a:t>(</a:t>
            </a:r>
            <a:r>
              <a:rPr lang="en-US" dirty="0" err="1"/>
              <a:t>kViolet</a:t>
            </a:r>
            <a:r>
              <a:rPr lang="en-US" dirty="0"/>
              <a:t>);</a:t>
            </a:r>
          </a:p>
          <a:p>
            <a:r>
              <a:rPr lang="en-US" dirty="0"/>
              <a:t>tree-&gt;Draw("msd26_t-lege_t&gt;&gt;</a:t>
            </a:r>
            <a:r>
              <a:rPr lang="en-US" dirty="0" err="1"/>
              <a:t>htimestamps</a:t>
            </a:r>
            <a:r>
              <a:rPr lang="en-US" dirty="0"/>
              <a:t>","</a:t>
            </a:r>
            <a:r>
              <a:rPr lang="en-US" dirty="0" err="1"/>
              <a:t>lege_e</a:t>
            </a:r>
            <a:r>
              <a:rPr lang="en-US" dirty="0"/>
              <a:t>&gt;10&amp;&amp;</a:t>
            </a:r>
            <a:r>
              <a:rPr lang="en-US" dirty="0" err="1"/>
              <a:t>lege_e</a:t>
            </a:r>
            <a:r>
              <a:rPr lang="en-US" dirty="0"/>
              <a:t>&lt;400&amp;&amp;msd26_e&gt;500&amp;&amp;msd26_e&lt;6000");</a:t>
            </a:r>
          </a:p>
          <a:p>
            <a:endParaRPr lang="en-US" dirty="0"/>
          </a:p>
          <a:p>
            <a:r>
              <a:rPr lang="en-US" dirty="0"/>
              <a:t>tree-&gt;</a:t>
            </a:r>
            <a:r>
              <a:rPr lang="en-US" dirty="0" err="1"/>
              <a:t>SetLineColor</a:t>
            </a:r>
            <a:r>
              <a:rPr lang="en-US" dirty="0"/>
              <a:t>(kGreen+1);</a:t>
            </a:r>
          </a:p>
          <a:p>
            <a:r>
              <a:rPr lang="en-US" dirty="0"/>
              <a:t>tree-&gt;</a:t>
            </a:r>
            <a:r>
              <a:rPr lang="en-US" dirty="0" err="1"/>
              <a:t>SetLineWidth</a:t>
            </a:r>
            <a:r>
              <a:rPr lang="en-US" dirty="0"/>
              <a:t>(2);</a:t>
            </a:r>
          </a:p>
          <a:p>
            <a:r>
              <a:rPr lang="en-US" dirty="0"/>
              <a:t>tree-&gt;Draw("msd12_t-lege_t","lege_e&gt;10&amp;&amp;</a:t>
            </a:r>
            <a:r>
              <a:rPr lang="en-US" dirty="0" err="1"/>
              <a:t>lege_e</a:t>
            </a:r>
            <a:r>
              <a:rPr lang="en-US" dirty="0"/>
              <a:t>&lt;400&amp;&amp;msd12_e&gt;500&amp;&amp;msd12_e&lt;6000","same");</a:t>
            </a:r>
          </a:p>
          <a:p>
            <a:endParaRPr lang="en-US" dirty="0"/>
          </a:p>
          <a:p>
            <a:r>
              <a:rPr lang="en-US" dirty="0"/>
              <a:t>tree-&gt;</a:t>
            </a:r>
            <a:r>
              <a:rPr lang="en-US" dirty="0" err="1"/>
              <a:t>SetLineColor</a:t>
            </a:r>
            <a:r>
              <a:rPr lang="en-US" dirty="0"/>
              <a:t>(2);</a:t>
            </a:r>
          </a:p>
          <a:p>
            <a:r>
              <a:rPr lang="en-US" dirty="0"/>
              <a:t>tree-&gt;</a:t>
            </a:r>
            <a:r>
              <a:rPr lang="en-US" dirty="0" err="1"/>
              <a:t>SetLineWidth</a:t>
            </a:r>
            <a:r>
              <a:rPr lang="en-US" dirty="0"/>
              <a:t>(2);</a:t>
            </a:r>
          </a:p>
          <a:p>
            <a:r>
              <a:rPr lang="en-US" dirty="0"/>
              <a:t>tree-&gt;Draw("north_t-lege_t","</a:t>
            </a:r>
            <a:r>
              <a:rPr lang="en-US" dirty="0" err="1"/>
              <a:t>lege_e</a:t>
            </a:r>
            <a:r>
              <a:rPr lang="en-US" dirty="0"/>
              <a:t>&gt;10&amp;&amp;</a:t>
            </a:r>
            <a:r>
              <a:rPr lang="en-US" dirty="0" err="1"/>
              <a:t>lege_e</a:t>
            </a:r>
            <a:r>
              <a:rPr lang="en-US" dirty="0"/>
              <a:t>&lt;400&amp;&amp;</a:t>
            </a:r>
            <a:r>
              <a:rPr lang="en-US" dirty="0" err="1"/>
              <a:t>north_e</a:t>
            </a:r>
            <a:r>
              <a:rPr lang="en-US" dirty="0"/>
              <a:t>&gt;100&amp;&amp;</a:t>
            </a:r>
            <a:r>
              <a:rPr lang="en-US" dirty="0" err="1"/>
              <a:t>north_e</a:t>
            </a:r>
            <a:r>
              <a:rPr lang="en-US" dirty="0"/>
              <a:t>&lt;1600","same");</a:t>
            </a:r>
          </a:p>
          <a:p>
            <a:endParaRPr lang="en-US" dirty="0"/>
          </a:p>
          <a:p>
            <a:r>
              <a:rPr lang="en-US" dirty="0"/>
              <a:t>tree-&gt;</a:t>
            </a:r>
            <a:r>
              <a:rPr lang="en-US" dirty="0" err="1"/>
              <a:t>SetLineColor</a:t>
            </a:r>
            <a:r>
              <a:rPr lang="en-US" dirty="0"/>
              <a:t>(4);</a:t>
            </a:r>
          </a:p>
          <a:p>
            <a:r>
              <a:rPr lang="en-US" dirty="0"/>
              <a:t>tree-&gt;</a:t>
            </a:r>
            <a:r>
              <a:rPr lang="en-US" dirty="0" err="1"/>
              <a:t>SetLineWidth</a:t>
            </a:r>
            <a:r>
              <a:rPr lang="en-US" dirty="0"/>
              <a:t>(2);</a:t>
            </a:r>
          </a:p>
          <a:p>
            <a:r>
              <a:rPr lang="en-US" dirty="0"/>
              <a:t>tree-&gt;Draw("south_t-lege_t","</a:t>
            </a:r>
            <a:r>
              <a:rPr lang="en-US" dirty="0" err="1"/>
              <a:t>lege_e</a:t>
            </a:r>
            <a:r>
              <a:rPr lang="en-US" dirty="0"/>
              <a:t>&gt;10&amp;&amp;</a:t>
            </a:r>
            <a:r>
              <a:rPr lang="en-US" dirty="0" err="1"/>
              <a:t>lege_e</a:t>
            </a:r>
            <a:r>
              <a:rPr lang="en-US" dirty="0"/>
              <a:t>&lt;400&amp;&amp;</a:t>
            </a:r>
            <a:r>
              <a:rPr lang="en-US" dirty="0" err="1"/>
              <a:t>south_e</a:t>
            </a:r>
            <a:r>
              <a:rPr lang="en-US" dirty="0"/>
              <a:t>&gt;100&amp;&amp;</a:t>
            </a:r>
            <a:r>
              <a:rPr lang="en-US" dirty="0" err="1"/>
              <a:t>south_e</a:t>
            </a:r>
            <a:r>
              <a:rPr lang="en-US" dirty="0"/>
              <a:t>&lt;1600","same");</a:t>
            </a:r>
          </a:p>
          <a:p>
            <a:endParaRPr lang="en-US" dirty="0"/>
          </a:p>
          <a:p>
            <a:r>
              <a:rPr lang="en-US" dirty="0"/>
              <a:t>tree-&gt;</a:t>
            </a:r>
            <a:r>
              <a:rPr lang="en-US" dirty="0" err="1"/>
              <a:t>SetLineColor</a:t>
            </a:r>
            <a:r>
              <a:rPr lang="en-US" dirty="0"/>
              <a:t>(kOrange+7);</a:t>
            </a:r>
          </a:p>
          <a:p>
            <a:r>
              <a:rPr lang="en-US" dirty="0"/>
              <a:t>tree-&gt;</a:t>
            </a:r>
            <a:r>
              <a:rPr lang="en-US" dirty="0" err="1"/>
              <a:t>SetLineWidth</a:t>
            </a:r>
            <a:r>
              <a:rPr lang="en-US" dirty="0"/>
              <a:t>(2);</a:t>
            </a:r>
          </a:p>
          <a:p>
            <a:r>
              <a:rPr lang="en-US" dirty="0"/>
              <a:t>tree-&gt;Draw("north_t-south_t","</a:t>
            </a:r>
            <a:r>
              <a:rPr lang="en-US" dirty="0" err="1"/>
              <a:t>north_e</a:t>
            </a:r>
            <a:r>
              <a:rPr lang="en-US" dirty="0"/>
              <a:t>&gt;100&amp;&amp;</a:t>
            </a:r>
            <a:r>
              <a:rPr lang="en-US" dirty="0" err="1"/>
              <a:t>north_e</a:t>
            </a:r>
            <a:r>
              <a:rPr lang="en-US" dirty="0"/>
              <a:t>&lt;1600&amp;&amp;</a:t>
            </a:r>
            <a:r>
              <a:rPr lang="en-US" dirty="0" err="1"/>
              <a:t>south_e</a:t>
            </a:r>
            <a:r>
              <a:rPr lang="en-US" dirty="0"/>
              <a:t>&gt;100&amp;&amp;</a:t>
            </a:r>
            <a:r>
              <a:rPr lang="en-US" dirty="0" err="1"/>
              <a:t>south_e</a:t>
            </a:r>
            <a:r>
              <a:rPr lang="en-US" dirty="0"/>
              <a:t>&lt;1600","same");</a:t>
            </a:r>
          </a:p>
          <a:p>
            <a:endParaRPr lang="en-US" dirty="0"/>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tree-&gt;Draw("msd12_t-msd26_t","msd12_e&gt;500&amp;&amp;msd12_e&lt;6000&amp;&amp;msd26_e&gt;500&amp;&amp;msd26_e&lt;6000","same",2e6);</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10</a:t>
            </a:fld>
            <a:endParaRPr lang="zh-CN" altLang="en-US"/>
          </a:p>
        </p:txBody>
      </p:sp>
    </p:spTree>
    <p:extLst>
      <p:ext uri="{BB962C8B-B14F-4D97-AF65-F5344CB8AC3E}">
        <p14:creationId xmlns:p14="http://schemas.microsoft.com/office/powerpoint/2010/main" val="17083934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Empty bins have an upper error of 1.84 but no lower error if we manually add a lower error of 1.84. the few empty bins will have less weight, and hence, the fit background level will be slightly higher than that in the figure above, in which the empty bins have more weight due to half error bars compared with other bins.</a:t>
            </a:r>
            <a:endParaRPr lang="en-US" sz="1200"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162</a:t>
            </a:fld>
            <a:endParaRPr lang="zh-CN" altLang="en-US"/>
          </a:p>
        </p:txBody>
      </p:sp>
    </p:spTree>
    <p:extLst>
      <p:ext uri="{BB962C8B-B14F-4D97-AF65-F5344CB8AC3E}">
        <p14:creationId xmlns:p14="http://schemas.microsoft.com/office/powerpoint/2010/main" val="26451661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D:\X\out\Bayesian_VS\Bayesian_Fit_Exp\Bayesian_Fit_Exp.py</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163</a:t>
            </a:fld>
            <a:endParaRPr lang="zh-CN" altLang="en-US"/>
          </a:p>
        </p:txBody>
      </p:sp>
    </p:spTree>
    <p:extLst>
      <p:ext uri="{BB962C8B-B14F-4D97-AF65-F5344CB8AC3E}">
        <p14:creationId xmlns:p14="http://schemas.microsoft.com/office/powerpoint/2010/main" val="2211181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D:\X\out\Bayesian_VS\Bayesian_Fit_Exp\Bayesian_Fit_Exp.py</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164</a:t>
            </a:fld>
            <a:endParaRPr lang="zh-CN" altLang="en-US"/>
          </a:p>
        </p:txBody>
      </p:sp>
    </p:spTree>
    <p:extLst>
      <p:ext uri="{BB962C8B-B14F-4D97-AF65-F5344CB8AC3E}">
        <p14:creationId xmlns:p14="http://schemas.microsoft.com/office/powerpoint/2010/main" val="116402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D:\X\out\Bayesian_VS\Bayesian_Fit_Exp\Bayesian_Fit_Exp.py</a:t>
            </a:r>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165</a:t>
            </a:fld>
            <a:endParaRPr lang="zh-CN" altLang="en-US"/>
          </a:p>
        </p:txBody>
      </p:sp>
    </p:spTree>
    <p:extLst>
      <p:ext uri="{BB962C8B-B14F-4D97-AF65-F5344CB8AC3E}">
        <p14:creationId xmlns:p14="http://schemas.microsoft.com/office/powerpoint/2010/main" val="39788023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Times New Roman" panose="02020603050405020304" pitchFamily="18" charset="0"/>
              </a:rPr>
              <a:t>Likelihood formulation</a:t>
            </a:r>
            <a:endParaRPr lang="en-US" dirty="0"/>
          </a:p>
        </p:txBody>
      </p:sp>
      <p:sp>
        <p:nvSpPr>
          <p:cNvPr id="4" name="Slide Number Placeholder 3"/>
          <p:cNvSpPr>
            <a:spLocks noGrp="1"/>
          </p:cNvSpPr>
          <p:nvPr>
            <p:ph type="sldNum" sz="quarter" idx="5"/>
          </p:nvPr>
        </p:nvSpPr>
        <p:spPr/>
        <p:txBody>
          <a:bodyPr/>
          <a:lstStyle/>
          <a:p>
            <a:fld id="{71EFB970-9EE5-4ACE-8E66-2E1E038C78DF}" type="slidenum">
              <a:rPr lang="zh-CN" altLang="en-US" smtClean="0"/>
              <a:t>166</a:t>
            </a:fld>
            <a:endParaRPr lang="zh-CN" altLang="en-US"/>
          </a:p>
        </p:txBody>
      </p:sp>
    </p:spTree>
    <p:extLst>
      <p:ext uri="{BB962C8B-B14F-4D97-AF65-F5344CB8AC3E}">
        <p14:creationId xmlns:p14="http://schemas.microsoft.com/office/powerpoint/2010/main" val="24388417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PXCT_237Np_timing_msdtotal_e_Eastart5361_Eastop5481_MSD12_Fitstart300_Fitstop1300_Prediction</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169</a:t>
            </a:fld>
            <a:endParaRPr lang="zh-CN" altLang="en-US"/>
          </a:p>
        </p:txBody>
      </p:sp>
    </p:spTree>
    <p:extLst>
      <p:ext uri="{BB962C8B-B14F-4D97-AF65-F5344CB8AC3E}">
        <p14:creationId xmlns:p14="http://schemas.microsoft.com/office/powerpoint/2010/main" val="13301124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 Jia Ong</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170</a:t>
            </a:fld>
            <a:endParaRPr lang="zh-CN" altLang="en-US"/>
          </a:p>
        </p:txBody>
      </p:sp>
    </p:spTree>
    <p:extLst>
      <p:ext uri="{BB962C8B-B14F-4D97-AF65-F5344CB8AC3E}">
        <p14:creationId xmlns:p14="http://schemas.microsoft.com/office/powerpoint/2010/main" val="28701481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a:t>
            </a:r>
            <a:r>
              <a:rPr lang="en-US" dirty="0" err="1"/>
              <a:t>peakfit_expdecay_band_lifetime_pxct_singlerun</a:t>
            </a:r>
            <a:r>
              <a:rPr lang="en-US" dirty="0"/>
              <a:t>() // get histogram and exponential fit a time histogram fit Run0079 for figure 237Np half-life PXCT PRC paper</a:t>
            </a:r>
          </a:p>
          <a:p>
            <a:r>
              <a:rPr lang="en-US" dirty="0"/>
              <a:t>{</a:t>
            </a:r>
          </a:p>
          <a:p>
            <a:r>
              <a:rPr lang="en-US" dirty="0"/>
              <a:t>	double </a:t>
            </a:r>
            <a:r>
              <a:rPr lang="en-US" dirty="0" err="1"/>
              <a:t>binwidth</a:t>
            </a:r>
            <a:r>
              <a:rPr lang="en-US" dirty="0"/>
              <a:t> = 1;</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[100], </a:t>
            </a:r>
            <a:r>
              <a:rPr lang="en-US" dirty="0" err="1"/>
              <a:t>hfit_name</a:t>
            </a:r>
            <a:r>
              <a:rPr lang="en-US" dirty="0"/>
              <a:t>[100];</a:t>
            </a:r>
          </a:p>
          <a:p>
            <a:r>
              <a:rPr lang="en-US" dirty="0"/>
              <a:t>	TH1D* </a:t>
            </a:r>
            <a:r>
              <a:rPr lang="en-US" dirty="0" err="1"/>
              <a:t>histo</a:t>
            </a:r>
            <a:r>
              <a:rPr lang="en-US" dirty="0"/>
              <a:t>[100];//TH1D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50;//search peak numbers</a:t>
            </a:r>
          </a:p>
          <a:p>
            <a:r>
              <a:rPr lang="en-US" dirty="0"/>
              <a:t>	</a:t>
            </a:r>
            <a:r>
              <a:rPr lang="en-US" dirty="0" err="1"/>
              <a:t>TGraph</a:t>
            </a:r>
            <a:r>
              <a:rPr lang="en-US" dirty="0"/>
              <a:t>* </a:t>
            </a:r>
            <a:r>
              <a:rPr lang="en-US" dirty="0" err="1"/>
              <a:t>graph_residual</a:t>
            </a:r>
            <a:r>
              <a:rPr lang="en-US" dirty="0"/>
              <a:t>[100];//create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[200][</a:t>
            </a:r>
            <a:r>
              <a:rPr lang="en-US" dirty="0" err="1"/>
              <a:t>peaknum</a:t>
            </a:r>
            <a:r>
              <a:rPr lang="en-US" dirty="0"/>
              <a:t>];</a:t>
            </a:r>
          </a:p>
          <a:p>
            <a:r>
              <a:rPr lang="en-US" dirty="0"/>
              <a:t>	</a:t>
            </a:r>
            <a:r>
              <a:rPr lang="en-US" dirty="0" err="1"/>
              <a:t>TCanvas</a:t>
            </a:r>
            <a:r>
              <a:rPr lang="en-US" dirty="0"/>
              <a:t>* </a:t>
            </a:r>
            <a:r>
              <a:rPr lang="en-US" dirty="0" err="1"/>
              <a:t>canvaspeak</a:t>
            </a:r>
            <a:r>
              <a:rPr lang="en-US" dirty="0"/>
              <a:t>[100][</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 	</a:t>
            </a:r>
            <a:r>
              <a:rPr lang="en-US" dirty="0" err="1"/>
              <a:t>sprintf</a:t>
            </a:r>
            <a:r>
              <a:rPr lang="en-US" dirty="0"/>
              <a:t>(filename, "%</a:t>
            </a:r>
            <a:r>
              <a:rPr lang="en-US" dirty="0" err="1"/>
              <a:t>s%s</a:t>
            </a:r>
            <a:r>
              <a:rPr lang="en-US" dirty="0"/>
              <a:t>", pathname, "lower_bounds.dat");</a:t>
            </a:r>
          </a:p>
          <a:p>
            <a:r>
              <a:rPr lang="en-US" dirty="0"/>
              <a:t>	//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 	</a:t>
            </a:r>
            <a:r>
              <a:rPr lang="en-US" dirty="0" err="1"/>
              <a:t>sprintf</a:t>
            </a:r>
            <a:r>
              <a:rPr lang="en-US" dirty="0"/>
              <a:t>(filename, "%</a:t>
            </a:r>
            <a:r>
              <a:rPr lang="en-US" dirty="0" err="1"/>
              <a:t>s%s</a:t>
            </a:r>
            <a:r>
              <a:rPr lang="en-US" dirty="0"/>
              <a:t>", pathname, "upper_bounds.dat");</a:t>
            </a:r>
          </a:p>
          <a:p>
            <a:r>
              <a:rPr lang="en-US" dirty="0"/>
              <a:t>	//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a:t>
            </a:r>
            <a:r>
              <a:rPr lang="en-US" dirty="0" err="1"/>
              <a:t>TFile</a:t>
            </a:r>
            <a:r>
              <a:rPr lang="en-US" dirty="0"/>
              <a:t>* fin;</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::app);</a:t>
            </a:r>
          </a:p>
          <a:p>
            <a:r>
              <a:rPr lang="en-US" dirty="0"/>
              <a:t>	int </a:t>
            </a:r>
            <a:r>
              <a:rPr lang="en-US" dirty="0" err="1"/>
              <a:t>Ea_central</a:t>
            </a:r>
            <a:r>
              <a:rPr lang="en-US" dirty="0"/>
              <a:t> = 0, </a:t>
            </a:r>
            <a:r>
              <a:rPr lang="en-US" dirty="0" err="1"/>
              <a:t>msd_e_cut_low</a:t>
            </a:r>
            <a:r>
              <a:rPr lang="en-US" dirty="0"/>
              <a:t> = 0, </a:t>
            </a:r>
            <a:r>
              <a:rPr lang="en-US" dirty="0" err="1"/>
              <a:t>msd_e_cut_high</a:t>
            </a:r>
            <a:r>
              <a:rPr lang="en-US" dirty="0"/>
              <a:t> = 0, </a:t>
            </a:r>
            <a:r>
              <a:rPr lang="en-US" dirty="0" err="1"/>
              <a:t>Ea_gate_start</a:t>
            </a:r>
            <a:r>
              <a:rPr lang="en-US" dirty="0"/>
              <a:t> = 0, </a:t>
            </a:r>
            <a:r>
              <a:rPr lang="en-US" dirty="0" err="1"/>
              <a:t>Ea_gate_end</a:t>
            </a:r>
            <a:r>
              <a:rPr lang="en-US" dirty="0"/>
              <a:t> = 0;</a:t>
            </a:r>
          </a:p>
          <a:p>
            <a:r>
              <a:rPr lang="en-US" dirty="0"/>
              <a:t>	int </a:t>
            </a:r>
            <a:r>
              <a:rPr lang="en-US" dirty="0" err="1"/>
              <a:t>bin_start_low</a:t>
            </a:r>
            <a:r>
              <a:rPr lang="en-US" dirty="0"/>
              <a:t> = 0;</a:t>
            </a:r>
          </a:p>
          <a:p>
            <a:r>
              <a:rPr lang="en-US" dirty="0"/>
              <a:t>	int </a:t>
            </a:r>
            <a:r>
              <a:rPr lang="en-US" dirty="0" err="1"/>
              <a:t>bin_start_high</a:t>
            </a:r>
            <a:r>
              <a:rPr lang="en-US" dirty="0"/>
              <a:t> = 0;</a:t>
            </a:r>
          </a:p>
          <a:p>
            <a:r>
              <a:rPr lang="en-US" dirty="0"/>
              <a:t>	int </a:t>
            </a:r>
            <a:r>
              <a:rPr lang="en-US" dirty="0" err="1"/>
              <a:t>Which_Dataset</a:t>
            </a:r>
            <a:r>
              <a:rPr lang="en-US" dirty="0"/>
              <a:t> = 1; // Modify: 1 for </a:t>
            </a:r>
            <a:r>
              <a:rPr lang="en-US" dirty="0" err="1"/>
              <a:t>MSDtotal</a:t>
            </a:r>
            <a:r>
              <a:rPr lang="en-US" dirty="0"/>
              <a:t>; 2 for MSD26;</a:t>
            </a:r>
          </a:p>
          <a:p>
            <a:r>
              <a:rPr lang="en-US" dirty="0"/>
              <a:t>	int </a:t>
            </a:r>
            <a:r>
              <a:rPr lang="en-US" dirty="0" err="1"/>
              <a:t>Which_MSD</a:t>
            </a:r>
            <a:r>
              <a:rPr lang="en-US" dirty="0"/>
              <a:t>;</a:t>
            </a:r>
          </a:p>
          <a:p>
            <a:r>
              <a:rPr lang="en-US" dirty="0"/>
              <a:t>	if (</a:t>
            </a:r>
            <a:r>
              <a:rPr lang="en-US" dirty="0" err="1"/>
              <a:t>Which_Dataset</a:t>
            </a:r>
            <a:r>
              <a:rPr lang="en-US" dirty="0"/>
              <a:t> == 1)</a:t>
            </a:r>
          </a:p>
          <a:p>
            <a:r>
              <a:rPr lang="en-US" dirty="0"/>
              <a:t>	{</a:t>
            </a:r>
          </a:p>
          <a:p>
            <a:r>
              <a:rPr lang="en-US" dirty="0"/>
              <a:t>		</a:t>
            </a:r>
            <a:r>
              <a:rPr lang="en-US" dirty="0" err="1"/>
              <a:t>Which_MSD</a:t>
            </a:r>
            <a:r>
              <a:rPr lang="en-US" dirty="0"/>
              <a:t> = 26; // Modify: 12 for MSD12; 26 for MSD26;</a:t>
            </a:r>
          </a:p>
          <a:p>
            <a:r>
              <a:rPr lang="en-US" dirty="0"/>
              <a:t>		</a:t>
            </a:r>
            <a:r>
              <a:rPr lang="en-US" dirty="0" err="1"/>
              <a:t>Ea_central</a:t>
            </a:r>
            <a:r>
              <a:rPr lang="en-US" dirty="0"/>
              <a:t> = 5421; // 5421 for </a:t>
            </a:r>
            <a:r>
              <a:rPr lang="en-US" dirty="0" err="1"/>
              <a:t>MSDtotal</a:t>
            </a:r>
            <a:r>
              <a:rPr lang="en-US" dirty="0"/>
              <a:t>, based on LISE++ calculation</a:t>
            </a:r>
          </a:p>
          <a:p>
            <a:r>
              <a:rPr lang="en-US" dirty="0"/>
              <a:t>		if (</a:t>
            </a:r>
            <a:r>
              <a:rPr lang="en-US" dirty="0" err="1"/>
              <a:t>Which_MSD</a:t>
            </a:r>
            <a:r>
              <a:rPr lang="en-US" dirty="0"/>
              <a:t> == 12)	</a:t>
            </a:r>
            <a:r>
              <a:rPr lang="en-US" dirty="0" err="1"/>
              <a:t>bin_start_low</a:t>
            </a:r>
            <a:r>
              <a:rPr lang="en-US" dirty="0"/>
              <a:t> = 240; // Don't change</a:t>
            </a:r>
          </a:p>
          <a:p>
            <a:r>
              <a:rPr lang="en-US" dirty="0"/>
              <a:t>		if (</a:t>
            </a:r>
            <a:r>
              <a:rPr lang="en-US" dirty="0" err="1"/>
              <a:t>Which_MSD</a:t>
            </a:r>
            <a:r>
              <a:rPr lang="en-US" dirty="0"/>
              <a:t> == 26)	</a:t>
            </a:r>
            <a:r>
              <a:rPr lang="en-US" dirty="0" err="1"/>
              <a:t>bin_start_low</a:t>
            </a:r>
            <a:r>
              <a:rPr lang="en-US" dirty="0"/>
              <a:t> = 160; // Don't change</a:t>
            </a:r>
          </a:p>
          <a:p>
            <a:r>
              <a:rPr lang="en-US" dirty="0"/>
              <a:t>		</a:t>
            </a:r>
            <a:r>
              <a:rPr lang="en-US" dirty="0" err="1"/>
              <a:t>Ea_gate_start</a:t>
            </a:r>
            <a:r>
              <a:rPr lang="en-US" dirty="0"/>
              <a:t> = 80; // 3; 3 means +/-3 keV = 6 keV; 20 means +/-20 keV = 40 keV, which is good for MSD26</a:t>
            </a:r>
          </a:p>
          <a:p>
            <a:r>
              <a:rPr lang="en-US" dirty="0"/>
              <a:t>		</a:t>
            </a:r>
            <a:r>
              <a:rPr lang="en-US" dirty="0" err="1"/>
              <a:t>Ea_gate_end</a:t>
            </a:r>
            <a:r>
              <a:rPr lang="en-US" dirty="0"/>
              <a:t> = 80; // 30; Keep end - start &lt;= 4, due to Windows OS limitation</a:t>
            </a:r>
          </a:p>
          <a:p>
            <a:r>
              <a:rPr lang="en-US" dirty="0"/>
              <a:t>	}</a:t>
            </a:r>
          </a:p>
          <a:p>
            <a:r>
              <a:rPr lang="en-US" dirty="0"/>
              <a:t>	if (</a:t>
            </a:r>
            <a:r>
              <a:rPr lang="en-US" dirty="0" err="1"/>
              <a:t>Which_Dataset</a:t>
            </a:r>
            <a:r>
              <a:rPr lang="en-US" dirty="0"/>
              <a:t> == 2)</a:t>
            </a:r>
          </a:p>
          <a:p>
            <a:r>
              <a:rPr lang="en-US" dirty="0"/>
              <a:t>	{</a:t>
            </a:r>
          </a:p>
          <a:p>
            <a:r>
              <a:rPr lang="en-US" dirty="0"/>
              <a:t>		</a:t>
            </a:r>
            <a:r>
              <a:rPr lang="en-US" dirty="0" err="1"/>
              <a:t>Which_MSD</a:t>
            </a:r>
            <a:r>
              <a:rPr lang="en-US" dirty="0"/>
              <a:t> = 26; // 26 for MSD26;</a:t>
            </a:r>
          </a:p>
          <a:p>
            <a:r>
              <a:rPr lang="en-US" dirty="0"/>
              <a:t>		</a:t>
            </a:r>
            <a:r>
              <a:rPr lang="en-US" dirty="0" err="1"/>
              <a:t>Ea_central</a:t>
            </a:r>
            <a:r>
              <a:rPr lang="en-US" dirty="0"/>
              <a:t> = 5479; // 5479 for MSD26; 5421 for </a:t>
            </a:r>
            <a:r>
              <a:rPr lang="en-US" dirty="0" err="1"/>
              <a:t>MSDtotal</a:t>
            </a:r>
            <a:r>
              <a:rPr lang="en-US" dirty="0"/>
              <a:t>, based on LISE++ calculation</a:t>
            </a:r>
          </a:p>
          <a:p>
            <a:r>
              <a:rPr lang="en-US" dirty="0"/>
              <a:t>		</a:t>
            </a:r>
            <a:r>
              <a:rPr lang="en-US" dirty="0" err="1"/>
              <a:t>Ea_gate_start</a:t>
            </a:r>
            <a:r>
              <a:rPr lang="en-US" dirty="0"/>
              <a:t> = 20; // 3; 3 means +/-3 keV = 6 keV; 20 means +/-20 keV = 40 keV, which is good for MSD26</a:t>
            </a:r>
          </a:p>
          <a:p>
            <a:r>
              <a:rPr lang="en-US" dirty="0"/>
              <a:t>		</a:t>
            </a:r>
            <a:r>
              <a:rPr lang="en-US" dirty="0" err="1"/>
              <a:t>Ea_gate_end</a:t>
            </a:r>
            <a:r>
              <a:rPr lang="en-US" dirty="0"/>
              <a:t> = 20; // 30; Keep end - start &lt;= 4, due to Windows OS limitation</a:t>
            </a:r>
          </a:p>
          <a:p>
            <a:r>
              <a:rPr lang="en-US" dirty="0"/>
              <a:t>	}</a:t>
            </a:r>
          </a:p>
          <a:p>
            <a:endParaRPr lang="en-US" dirty="0"/>
          </a:p>
          <a:p>
            <a:r>
              <a:rPr lang="en-US" dirty="0"/>
              <a:t>	for (</a:t>
            </a:r>
            <a:r>
              <a:rPr lang="en-US" dirty="0" err="1"/>
              <a:t>i</a:t>
            </a:r>
            <a:r>
              <a:rPr lang="en-US" dirty="0"/>
              <a:t> = </a:t>
            </a:r>
            <a:r>
              <a:rPr lang="en-US" dirty="0" err="1"/>
              <a:t>Ea_gate_start</a:t>
            </a:r>
            <a:r>
              <a:rPr lang="en-US" dirty="0"/>
              <a:t>; </a:t>
            </a:r>
            <a:r>
              <a:rPr lang="en-US" dirty="0" err="1"/>
              <a:t>i</a:t>
            </a:r>
            <a:r>
              <a:rPr lang="en-US" dirty="0"/>
              <a:t> &lt;= </a:t>
            </a:r>
            <a:r>
              <a:rPr lang="en-US" dirty="0" err="1"/>
              <a:t>Ea_gate_end</a:t>
            </a:r>
            <a:r>
              <a:rPr lang="en-US" dirty="0"/>
              <a:t>; </a:t>
            </a:r>
            <a:r>
              <a:rPr lang="en-US" dirty="0" err="1"/>
              <a:t>i</a:t>
            </a:r>
            <a:r>
              <a:rPr lang="en-US" dirty="0"/>
              <a:t>+=10) // read in many root files with different </a:t>
            </a:r>
            <a:r>
              <a:rPr lang="en-US" dirty="0" err="1"/>
              <a:t>Ea</a:t>
            </a:r>
            <a:r>
              <a:rPr lang="en-US" dirty="0"/>
              <a:t> gates</a:t>
            </a:r>
          </a:p>
          <a:p>
            <a:r>
              <a:rPr lang="en-US" dirty="0"/>
              <a:t>	{</a:t>
            </a:r>
          </a:p>
          <a:p>
            <a:r>
              <a:rPr lang="en-US" dirty="0"/>
              <a:t>		//if (</a:t>
            </a:r>
            <a:r>
              <a:rPr lang="en-US" dirty="0" err="1"/>
              <a:t>i</a:t>
            </a:r>
            <a:r>
              <a:rPr lang="en-US" dirty="0"/>
              <a:t> &gt;= 96 &amp;&amp; </a:t>
            </a:r>
            <a:r>
              <a:rPr lang="en-US" dirty="0" err="1"/>
              <a:t>i</a:t>
            </a:r>
            <a:r>
              <a:rPr lang="en-US" dirty="0"/>
              <a:t> &lt;= 99) continue;</a:t>
            </a:r>
          </a:p>
          <a:p>
            <a:r>
              <a:rPr lang="en-US" dirty="0"/>
              <a:t>		</a:t>
            </a:r>
            <a:r>
              <a:rPr lang="en-US" dirty="0" err="1"/>
              <a:t>msd_e_cut_low</a:t>
            </a:r>
            <a:r>
              <a:rPr lang="en-US" dirty="0"/>
              <a:t> = </a:t>
            </a:r>
            <a:r>
              <a:rPr lang="en-US" dirty="0" err="1"/>
              <a:t>Ea_central</a:t>
            </a:r>
            <a:r>
              <a:rPr lang="en-US" dirty="0"/>
              <a:t> - </a:t>
            </a:r>
            <a:r>
              <a:rPr lang="en-US" dirty="0" err="1"/>
              <a:t>i</a:t>
            </a:r>
            <a:r>
              <a:rPr lang="en-US" dirty="0"/>
              <a:t>;</a:t>
            </a:r>
          </a:p>
          <a:p>
            <a:r>
              <a:rPr lang="en-US" dirty="0"/>
              <a:t>		</a:t>
            </a:r>
            <a:r>
              <a:rPr lang="en-US" dirty="0" err="1"/>
              <a:t>msd_e_cut_high</a:t>
            </a:r>
            <a:r>
              <a:rPr lang="en-US" dirty="0"/>
              <a:t> = </a:t>
            </a:r>
            <a:r>
              <a:rPr lang="en-US" dirty="0" err="1"/>
              <a:t>Ea_central</a:t>
            </a:r>
            <a:r>
              <a:rPr lang="en-US" dirty="0"/>
              <a:t> + </a:t>
            </a:r>
            <a:r>
              <a:rPr lang="en-US" dirty="0" err="1"/>
              <a:t>i</a:t>
            </a:r>
            <a:r>
              <a:rPr lang="en-US" dirty="0"/>
              <a:t>;</a:t>
            </a:r>
          </a:p>
          <a:p>
            <a:r>
              <a:rPr lang="en-US" dirty="0"/>
              <a:t>		if (</a:t>
            </a:r>
            <a:r>
              <a:rPr lang="en-US" dirty="0" err="1"/>
              <a:t>Which_Dataset</a:t>
            </a:r>
            <a:r>
              <a:rPr lang="en-US" dirty="0"/>
              <a:t> == 1) </a:t>
            </a:r>
            <a:r>
              <a:rPr lang="en-US" dirty="0" err="1"/>
              <a:t>sprintf</a:t>
            </a:r>
            <a:r>
              <a:rPr lang="en-US" dirty="0"/>
              <a:t>(filename, "%s%s%04d%s%04d%s", pathname, "</a:t>
            </a:r>
            <a:r>
              <a:rPr lang="en-US" dirty="0" err="1"/>
              <a:t>timing_msdtotal_e</a:t>
            </a:r>
            <a:r>
              <a:rPr lang="en-US" dirty="0"/>
              <a:t>_", </a:t>
            </a:r>
            <a:r>
              <a:rPr lang="en-US" dirty="0" err="1"/>
              <a:t>msd_e_cut_low</a:t>
            </a:r>
            <a:r>
              <a:rPr lang="en-US" dirty="0"/>
              <a:t>, "_", </a:t>
            </a:r>
            <a:r>
              <a:rPr lang="en-US" dirty="0" err="1"/>
              <a:t>msd_e_cut_high</a:t>
            </a:r>
            <a:r>
              <a:rPr lang="en-US" dirty="0"/>
              <a:t>, "_</a:t>
            </a:r>
            <a:r>
              <a:rPr lang="en-US" dirty="0" err="1"/>
              <a:t>msdtotal_t.root</a:t>
            </a:r>
            <a:r>
              <a:rPr lang="en-US" dirty="0"/>
              <a:t>");</a:t>
            </a:r>
          </a:p>
          <a:p>
            <a:r>
              <a:rPr lang="en-US" dirty="0"/>
              <a:t>		if (</a:t>
            </a:r>
            <a:r>
              <a:rPr lang="en-US" dirty="0" err="1"/>
              <a:t>Which_Dataset</a:t>
            </a:r>
            <a:r>
              <a:rPr lang="en-US" dirty="0"/>
              <a:t> == 2) </a:t>
            </a:r>
            <a:r>
              <a:rPr lang="en-US" dirty="0" err="1"/>
              <a:t>sprintf</a:t>
            </a:r>
            <a:r>
              <a:rPr lang="en-US" dirty="0"/>
              <a:t>(filename, "%s%s%04d%s%04d%s", pathname, "timing_msd26_e_", </a:t>
            </a:r>
            <a:r>
              <a:rPr lang="en-US" dirty="0" err="1"/>
              <a:t>msd_e_cut_low</a:t>
            </a:r>
            <a:r>
              <a:rPr lang="en-US" dirty="0"/>
              <a:t>, "_", </a:t>
            </a:r>
            <a:r>
              <a:rPr lang="en-US" dirty="0" err="1"/>
              <a:t>msd_e_cut_high</a:t>
            </a:r>
            <a:r>
              <a:rPr lang="en-US" dirty="0"/>
              <a:t>, "_msd26_t.root");</a:t>
            </a:r>
          </a:p>
          <a:p>
            <a:r>
              <a:rPr lang="en-US" dirty="0"/>
              <a:t>		if (</a:t>
            </a:r>
            <a:r>
              <a:rPr lang="en-US" dirty="0" err="1"/>
              <a:t>Which_Dataset</a:t>
            </a:r>
            <a:r>
              <a:rPr lang="en-US" dirty="0"/>
              <a:t> == 1) </a:t>
            </a:r>
            <a:r>
              <a:rPr lang="en-US" dirty="0" err="1"/>
              <a:t>sprintf</a:t>
            </a:r>
            <a:r>
              <a:rPr lang="en-US" dirty="0"/>
              <a:t>(filename, "%</a:t>
            </a:r>
            <a:r>
              <a:rPr lang="en-US" dirty="0" err="1"/>
              <a:t>s%s</a:t>
            </a:r>
            <a:r>
              <a:rPr lang="en-US" dirty="0"/>
              <a:t>", pathname, "run0079_LEGe_MSD_241Am_inChamber_window1.5us_CFDdelay_adjusted_cal_5400_5560_forPRC.root");</a:t>
            </a:r>
          </a:p>
          <a:p>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r>
              <a:rPr lang="en-US" dirty="0"/>
              <a:t>		</a:t>
            </a:r>
            <a:r>
              <a:rPr lang="en-US" dirty="0" err="1"/>
              <a:t>sprintf</a:t>
            </a:r>
            <a:r>
              <a:rPr lang="en-US" dirty="0"/>
              <a:t>(</a:t>
            </a:r>
            <a:r>
              <a:rPr lang="en-US" dirty="0" err="1"/>
              <a:t>histo_name</a:t>
            </a:r>
            <a:r>
              <a:rPr lang="en-US" dirty="0"/>
              <a:t>, "%</a:t>
            </a:r>
            <a:r>
              <a:rPr lang="en-US" dirty="0" err="1"/>
              <a:t>s%d%s</a:t>
            </a:r>
            <a:r>
              <a:rPr lang="en-US" dirty="0"/>
              <a:t>", "</a:t>
            </a:r>
            <a:r>
              <a:rPr lang="en-US" dirty="0" err="1"/>
              <a:t>htiming_lege_msd</a:t>
            </a:r>
            <a:r>
              <a:rPr lang="en-US" dirty="0"/>
              <a:t>", </a:t>
            </a:r>
            <a:r>
              <a:rPr lang="en-US" dirty="0" err="1"/>
              <a:t>Which_MSD</a:t>
            </a:r>
            <a:r>
              <a:rPr lang="en-US" dirty="0"/>
              <a:t>, "_bin1ns");</a:t>
            </a:r>
          </a:p>
          <a:p>
            <a:r>
              <a:rPr lang="en-US" dirty="0"/>
              <a:t>		</a:t>
            </a:r>
            <a:r>
              <a:rPr lang="en-US" dirty="0" err="1"/>
              <a:t>sprintf</a:t>
            </a:r>
            <a:r>
              <a:rPr lang="en-US" dirty="0"/>
              <a:t>(</a:t>
            </a:r>
            <a:r>
              <a:rPr lang="en-US" dirty="0" err="1"/>
              <a:t>histo_name</a:t>
            </a:r>
            <a:r>
              <a:rPr lang="en-US" dirty="0"/>
              <a:t>, "%</a:t>
            </a:r>
            <a:r>
              <a:rPr lang="en-US" dirty="0" err="1"/>
              <a:t>s%d</a:t>
            </a:r>
            <a:r>
              <a:rPr lang="en-US" dirty="0"/>
              <a:t>", "</a:t>
            </a:r>
            <a:r>
              <a:rPr lang="en-US" dirty="0" err="1"/>
              <a:t>htiming_lege_msd</a:t>
            </a:r>
            <a:r>
              <a:rPr lang="en-US" dirty="0"/>
              <a:t>", </a:t>
            </a:r>
            <a:r>
              <a:rPr lang="en-US" dirty="0" err="1"/>
              <a:t>Which_MSD</a:t>
            </a:r>
            <a:r>
              <a:rPr lang="en-US" dirty="0"/>
              <a:t>);</a:t>
            </a:r>
          </a:p>
          <a:p>
            <a:r>
              <a:rPr lang="en-US" dirty="0"/>
              <a:t>		//</a:t>
            </a:r>
            <a:r>
              <a:rPr lang="en-US" dirty="0" err="1"/>
              <a:t>sprintf</a:t>
            </a:r>
            <a:r>
              <a:rPr lang="en-US" dirty="0"/>
              <a:t>(</a:t>
            </a:r>
            <a:r>
              <a:rPr lang="en-US" dirty="0" err="1"/>
              <a:t>histo_name</a:t>
            </a:r>
            <a:r>
              <a:rPr lang="en-US" dirty="0"/>
              <a:t>, "%s", "</a:t>
            </a:r>
            <a:r>
              <a:rPr lang="en-US" dirty="0" err="1"/>
              <a:t>h_decay_exponential_GetRandom</a:t>
            </a:r>
            <a:r>
              <a:rPr lang="en-US" dirty="0"/>
              <a:t>"); // Fake test</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for (ii = 0; ii &lt;= 0; ii++) // modify: ii &lt;=39, fit one histogram with many different fit start points = ii * 20 + </a:t>
            </a:r>
            <a:r>
              <a:rPr lang="en-US" dirty="0" err="1"/>
              <a:t>bin_start_low</a:t>
            </a:r>
            <a:endParaRPr lang="en-US" dirty="0"/>
          </a:p>
          <a:p>
            <a:r>
              <a:rPr lang="en-US" dirty="0"/>
              <a:t>		{</a:t>
            </a:r>
          </a:p>
          <a:p>
            <a:r>
              <a:rPr lang="en-US" dirty="0"/>
              <a:t>			</a:t>
            </a:r>
            <a:r>
              <a:rPr lang="en-US" dirty="0" err="1"/>
              <a:t>sprintf</a:t>
            </a:r>
            <a:r>
              <a:rPr lang="en-US" dirty="0"/>
              <a:t>(</a:t>
            </a:r>
            <a:r>
              <a:rPr lang="en-US" dirty="0" err="1"/>
              <a:t>hfit_name</a:t>
            </a:r>
            <a:r>
              <a:rPr lang="en-US" dirty="0"/>
              <a:t>, "%</a:t>
            </a:r>
            <a:r>
              <a:rPr lang="en-US" dirty="0" err="1"/>
              <a:t>s%s%d%s%d</a:t>
            </a:r>
            <a:r>
              <a:rPr lang="en-US" dirty="0"/>
              <a:t>", </a:t>
            </a:r>
            <a:r>
              <a:rPr lang="en-US" dirty="0" err="1"/>
              <a:t>histo_name</a:t>
            </a:r>
            <a:r>
              <a:rPr lang="en-US" dirty="0"/>
              <a:t>, "_</a:t>
            </a:r>
            <a:r>
              <a:rPr lang="en-US" dirty="0" err="1"/>
              <a:t>Ea</a:t>
            </a:r>
            <a:r>
              <a:rPr lang="en-US" dirty="0"/>
              <a:t>", </a:t>
            </a:r>
            <a:r>
              <a:rPr lang="en-US" dirty="0" err="1"/>
              <a:t>i</a:t>
            </a:r>
            <a:r>
              <a:rPr lang="en-US" dirty="0"/>
              <a:t>, "_</a:t>
            </a:r>
            <a:r>
              <a:rPr lang="en-US" dirty="0" err="1"/>
              <a:t>Fitrange</a:t>
            </a:r>
            <a:r>
              <a:rPr lang="en-US" dirty="0"/>
              <a:t>",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1300, 700);//</a:t>
            </a:r>
            <a:r>
              <a:rPr lang="zh-CN" altLang="en-US" dirty="0"/>
              <a:t>建立画布</a:t>
            </a:r>
          </a:p>
          <a:p>
            <a:r>
              <a:rPr lang="zh-CN" altLang="en-US" dirty="0"/>
              <a:t>			</a:t>
            </a:r>
            <a:r>
              <a:rPr lang="en-US" dirty="0" err="1"/>
              <a:t>canvaspeak</a:t>
            </a:r>
            <a:r>
              <a:rPr lang="en-US" dirty="0"/>
              <a:t>[</a:t>
            </a:r>
            <a:r>
              <a:rPr lang="en-US" dirty="0" err="1"/>
              <a:t>i</a:t>
            </a:r>
            <a:r>
              <a:rPr lang="en-US" dirty="0"/>
              <a:t>][ii]-&gt;cd();//</a:t>
            </a:r>
            <a:r>
              <a:rPr lang="zh-CN" altLang="en-US" dirty="0"/>
              <a:t>进入画布</a:t>
            </a:r>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0.42,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0.42);</a:t>
            </a:r>
          </a:p>
          <a:p>
            <a:endParaRPr lang="en-US" dirty="0"/>
          </a:p>
          <a:p>
            <a:r>
              <a:rPr lang="en-US" dirty="0"/>
              <a:t>			// Set margins for pad1</a:t>
            </a:r>
          </a:p>
          <a:p>
            <a:r>
              <a:rPr lang="en-US" dirty="0"/>
              <a:t>			pad1-&gt;</a:t>
            </a:r>
            <a:r>
              <a:rPr lang="en-US" dirty="0" err="1"/>
              <a:t>SetTopMargin</a:t>
            </a:r>
            <a:r>
              <a:rPr lang="en-US" dirty="0"/>
              <a:t>(0.04);  // relative to pad1 height</a:t>
            </a:r>
          </a:p>
          <a:p>
            <a:r>
              <a:rPr lang="en-US" dirty="0"/>
              <a:t>			pad1-&gt;</a:t>
            </a:r>
            <a:r>
              <a:rPr lang="en-US" dirty="0" err="1"/>
              <a:t>SetBottomMargin</a:t>
            </a:r>
            <a:r>
              <a:rPr lang="en-US" dirty="0"/>
              <a:t>(0.05); // no bottom margin</a:t>
            </a:r>
          </a:p>
          <a:p>
            <a:r>
              <a:rPr lang="en-US" dirty="0"/>
              <a:t>			pad1-&gt;</a:t>
            </a:r>
            <a:r>
              <a:rPr lang="en-US" dirty="0" err="1"/>
              <a:t>SetLeftMargin</a:t>
            </a:r>
            <a:r>
              <a:rPr lang="en-US" dirty="0"/>
              <a:t>(0.12);  // relative to pad1 width</a:t>
            </a:r>
          </a:p>
          <a:p>
            <a:r>
              <a:rPr lang="en-US" dirty="0"/>
              <a:t>			pad1-&gt;</a:t>
            </a:r>
            <a:r>
              <a:rPr lang="en-US" dirty="0" err="1"/>
              <a:t>SetRightMargin</a:t>
            </a:r>
            <a:r>
              <a:rPr lang="en-US" dirty="0"/>
              <a:t>(0.02); // relative to pad1 width</a:t>
            </a:r>
          </a:p>
          <a:p>
            <a:endParaRPr lang="en-US" dirty="0"/>
          </a:p>
          <a:p>
            <a:r>
              <a:rPr lang="en-US" dirty="0"/>
              <a:t>			// Set margins for pad2</a:t>
            </a:r>
          </a:p>
          <a:p>
            <a:r>
              <a:rPr lang="en-US" dirty="0"/>
              <a:t>			pad2-&gt;</a:t>
            </a:r>
            <a:r>
              <a:rPr lang="en-US" dirty="0" err="1"/>
              <a:t>SetTopMargin</a:t>
            </a:r>
            <a:r>
              <a:rPr lang="en-US" dirty="0"/>
              <a:t>(0.05);    // no top margin</a:t>
            </a:r>
          </a:p>
          <a:p>
            <a:r>
              <a:rPr lang="en-US" dirty="0"/>
              <a:t>			pad2-&gt;</a:t>
            </a:r>
            <a:r>
              <a:rPr lang="en-US" dirty="0" err="1"/>
              <a:t>SetBottomMargin</a:t>
            </a:r>
            <a:r>
              <a:rPr lang="en-US" dirty="0"/>
              <a:t>(0.4); // relative to pad2 height</a:t>
            </a:r>
          </a:p>
          <a:p>
            <a:r>
              <a:rPr lang="en-US" dirty="0"/>
              <a:t>			pad2-&gt;</a:t>
            </a:r>
            <a:r>
              <a:rPr lang="en-US" dirty="0" err="1"/>
              <a:t>SetLeftMargin</a:t>
            </a:r>
            <a:r>
              <a:rPr lang="en-US" dirty="0"/>
              <a:t>(0.12);    // relative to pad2 width</a:t>
            </a:r>
          </a:p>
          <a:p>
            <a:r>
              <a:rPr lang="en-US" dirty="0"/>
              <a:t>			pad2-&gt;</a:t>
            </a:r>
            <a:r>
              <a:rPr lang="en-US" dirty="0" err="1"/>
              <a:t>SetRightMargin</a:t>
            </a:r>
            <a:r>
              <a:rPr lang="en-US" dirty="0"/>
              <a:t>(0.02);   // relative to pad2 width</a:t>
            </a:r>
          </a:p>
          <a:p>
            <a:endParaRPr lang="en-US" dirty="0"/>
          </a:p>
          <a:p>
            <a:r>
              <a:rPr lang="en-US" dirty="0"/>
              <a:t>			pad1-&gt;Draw();</a:t>
            </a:r>
          </a:p>
          <a:p>
            <a:r>
              <a:rPr lang="en-US" dirty="0"/>
              <a:t>			pad1-&gt;cd();</a:t>
            </a:r>
          </a:p>
          <a:p>
            <a:r>
              <a:rPr lang="en-US" dirty="0"/>
              <a:t>			pad1-&gt;</a:t>
            </a:r>
            <a:r>
              <a:rPr lang="en-US" dirty="0" err="1"/>
              <a:t>SetFrameLineWidth</a:t>
            </a:r>
            <a:r>
              <a:rPr lang="en-US" dirty="0"/>
              <a:t>(3);</a:t>
            </a:r>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 Time difference LEGe - MSD26 (ns)</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(0.135);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(0.135);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SetLabelOffset</a:t>
            </a:r>
            <a:r>
              <a:rPr lang="en-US" dirty="0"/>
              <a:t>(1.0);//</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(0.45);//</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(0.135);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(0.135);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(0.010);</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SetRangeUser</a:t>
            </a:r>
            <a:r>
              <a:rPr lang="en-US" dirty="0"/>
              <a:t>(0.25, 400);</a:t>
            </a:r>
          </a:p>
          <a:p>
            <a:r>
              <a:rPr lang="en-US" dirty="0"/>
              <a:t>			</a:t>
            </a:r>
            <a:r>
              <a:rPr lang="en-US" dirty="0" err="1"/>
              <a:t>histo</a:t>
            </a:r>
            <a:r>
              <a:rPr lang="en-US" dirty="0"/>
              <a:t>[</a:t>
            </a:r>
            <a:r>
              <a:rPr lang="en-US" dirty="0" err="1"/>
              <a:t>i</a:t>
            </a:r>
            <a:r>
              <a:rPr lang="en-US" dirty="0"/>
              <a:t>]-&gt;</a:t>
            </a:r>
            <a:r>
              <a:rPr lang="en-US" dirty="0" err="1"/>
              <a:t>SetLineWidth</a:t>
            </a:r>
            <a:r>
              <a:rPr lang="en-US" dirty="0"/>
              <a:t>(1);</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(0, 1500);</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bin_start_low</a:t>
            </a:r>
            <a:r>
              <a:rPr lang="en-US" dirty="0"/>
              <a:t> + ii * 20; </a:t>
            </a:r>
            <a:r>
              <a:rPr lang="en-US" dirty="0" err="1"/>
              <a:t>fitrange_max</a:t>
            </a:r>
            <a:r>
              <a:rPr lang="en-US" dirty="0"/>
              <a:t> = bin_start_low+680; // modify</a:t>
            </a:r>
          </a:p>
          <a:p>
            <a:r>
              <a:rPr lang="en-US" dirty="0"/>
              <a:t>			//</a:t>
            </a:r>
            <a:r>
              <a:rPr lang="en-US" dirty="0" err="1"/>
              <a:t>fitrange_min</a:t>
            </a:r>
            <a:r>
              <a:rPr lang="en-US" dirty="0"/>
              <a:t> = 0 + ii * 20; </a:t>
            </a:r>
            <a:r>
              <a:rPr lang="en-US" dirty="0" err="1"/>
              <a:t>fitrange_max</a:t>
            </a:r>
            <a:r>
              <a:rPr lang="en-US" dirty="0"/>
              <a:t> = 1420; // Fake test</a:t>
            </a:r>
          </a:p>
          <a:p>
            <a:endParaRPr lang="en-US" dirty="0"/>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endParaRPr lang="en-US" dirty="0"/>
          </a:p>
          <a:p>
            <a:r>
              <a:rPr lang="en-US" dirty="0"/>
              <a:t>			</a:t>
            </a:r>
            <a:r>
              <a:rPr lang="en-US" dirty="0" err="1"/>
              <a:t>fEMG</a:t>
            </a:r>
            <a:r>
              <a:rPr lang="en-US" dirty="0"/>
              <a:t>[ii] = new TF1("</a:t>
            </a:r>
            <a:r>
              <a:rPr lang="en-US" dirty="0" err="1"/>
              <a:t>fEMG</a:t>
            </a:r>
            <a:r>
              <a:rPr lang="en-US" dirty="0"/>
              <a:t>", "[0]*0.693147/[1]*exp(x/(-[1]/0.693147))+[2]", </a:t>
            </a:r>
            <a:r>
              <a:rPr lang="en-US" dirty="0" err="1"/>
              <a:t>histomin</a:t>
            </a:r>
            <a:r>
              <a:rPr lang="en-US" dirty="0"/>
              <a:t>, </a:t>
            </a:r>
            <a:r>
              <a:rPr lang="en-US" dirty="0" err="1"/>
              <a:t>histomax</a:t>
            </a:r>
            <a:r>
              <a:rPr lang="en-US" dirty="0"/>
              <a:t>); // exponential decay (N, T, B)</a:t>
            </a:r>
          </a:p>
          <a:p>
            <a:r>
              <a:rPr lang="en-US" dirty="0"/>
              <a:t>			//</a:t>
            </a:r>
            <a:r>
              <a:rPr lang="en-US" dirty="0" err="1"/>
              <a:t>fEMG</a:t>
            </a:r>
            <a:r>
              <a:rPr lang="en-US" dirty="0"/>
              <a:t>[ii] = new TF1("</a:t>
            </a:r>
            <a:r>
              <a:rPr lang="en-US" dirty="0" err="1"/>
              <a:t>fEMG</a:t>
            </a:r>
            <a:r>
              <a:rPr lang="en-US" dirty="0"/>
              <a:t>", "[0]*exp(x/(-[1]/0.693147))+[2]", </a:t>
            </a:r>
            <a:r>
              <a:rPr lang="en-US" dirty="0" err="1"/>
              <a:t>histomin</a:t>
            </a:r>
            <a:r>
              <a:rPr lang="en-US" dirty="0"/>
              <a:t>, </a:t>
            </a:r>
            <a:r>
              <a:rPr lang="en-US" dirty="0" err="1"/>
              <a:t>histomax</a:t>
            </a:r>
            <a:r>
              <a:rPr lang="en-US" dirty="0"/>
              <a:t>); // exponential decay (A, T, B)</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a:t>int </a:t>
            </a:r>
            <a:r>
              <a:rPr lang="en-US" dirty="0" err="1"/>
              <a:t>Total_decays_guess</a:t>
            </a:r>
            <a:r>
              <a:rPr lang="en-US" dirty="0"/>
              <a:t> = 2000 * </a:t>
            </a:r>
            <a:r>
              <a:rPr lang="en-US" dirty="0" err="1"/>
              <a:t>i</a:t>
            </a:r>
            <a:r>
              <a:rPr lang="en-US" dirty="0"/>
              <a:t>;</a:t>
            </a:r>
          </a:p>
          <a:p>
            <a:r>
              <a:rPr lang="en-US" dirty="0"/>
              <a:t>			</a:t>
            </a:r>
            <a:r>
              <a:rPr lang="en-US" dirty="0" err="1"/>
              <a:t>fEMG</a:t>
            </a:r>
            <a:r>
              <a:rPr lang="en-US" dirty="0"/>
              <a:t>[ii]-&gt;</a:t>
            </a:r>
            <a:r>
              <a:rPr lang="en-US" dirty="0" err="1"/>
              <a:t>SetParameters</a:t>
            </a:r>
            <a:r>
              <a:rPr lang="en-US" dirty="0"/>
              <a:t>(6e6, 67.8, 1);//initial value</a:t>
            </a:r>
          </a:p>
          <a:p>
            <a:r>
              <a:rPr lang="en-US" dirty="0"/>
              <a:t>			//</a:t>
            </a:r>
            <a:r>
              <a:rPr lang="en-US" dirty="0" err="1"/>
              <a:t>fEMG</a:t>
            </a:r>
            <a:r>
              <a:rPr lang="en-US" dirty="0"/>
              <a:t>[ii]-&gt;</a:t>
            </a:r>
            <a:r>
              <a:rPr lang="en-US" dirty="0" err="1"/>
              <a:t>SetParameters</a:t>
            </a:r>
            <a:r>
              <a:rPr lang="en-US" dirty="0"/>
              <a:t>(2e6, 68, 2);//initial value Fake test</a:t>
            </a:r>
          </a:p>
          <a:p>
            <a:r>
              <a:rPr lang="en-US" dirty="0"/>
              <a:t>			</a:t>
            </a:r>
            <a:r>
              <a:rPr lang="en-US" dirty="0" err="1"/>
              <a:t>fEMG</a:t>
            </a:r>
            <a:r>
              <a:rPr lang="en-US" dirty="0"/>
              <a:t>[ii]-&gt;</a:t>
            </a:r>
            <a:r>
              <a:rPr lang="en-US" dirty="0" err="1"/>
              <a:t>SetParLimits</a:t>
            </a:r>
            <a:r>
              <a:rPr lang="en-US" dirty="0"/>
              <a:t>(0, 1e4, 3e5);//N</a:t>
            </a:r>
          </a:p>
          <a:p>
            <a:r>
              <a:rPr lang="en-US" dirty="0"/>
              <a:t>			</a:t>
            </a:r>
            <a:r>
              <a:rPr lang="en-US" dirty="0" err="1"/>
              <a:t>fEMG</a:t>
            </a:r>
            <a:r>
              <a:rPr lang="en-US" dirty="0"/>
              <a:t>[ii]-&gt;</a:t>
            </a:r>
            <a:r>
              <a:rPr lang="en-US" dirty="0" err="1"/>
              <a:t>SetParLimits</a:t>
            </a:r>
            <a:r>
              <a:rPr lang="en-US" dirty="0"/>
              <a:t>(1, 40, 140);//T</a:t>
            </a:r>
          </a:p>
          <a:p>
            <a:r>
              <a:rPr lang="en-US" dirty="0"/>
              <a:t>			</a:t>
            </a:r>
            <a:r>
              <a:rPr lang="en-US" dirty="0" err="1"/>
              <a:t>fEMG</a:t>
            </a:r>
            <a:r>
              <a:rPr lang="en-US" dirty="0"/>
              <a:t>[ii]-&gt;</a:t>
            </a:r>
            <a:r>
              <a:rPr lang="en-US" dirty="0" err="1"/>
              <a:t>SetParLimits</a:t>
            </a:r>
            <a:r>
              <a:rPr lang="en-US" dirty="0"/>
              <a:t>(2, 0, 4);//B</a:t>
            </a:r>
          </a:p>
          <a:p>
            <a:r>
              <a:rPr lang="en-US" dirty="0"/>
              <a:t>			// 			</a:t>
            </a:r>
            <a:r>
              <a:rPr lang="en-US" dirty="0" err="1"/>
              <a:t>fEMG</a:t>
            </a:r>
            <a:r>
              <a:rPr lang="en-US" dirty="0"/>
              <a:t>[ii]-&gt;</a:t>
            </a:r>
            <a:r>
              <a:rPr lang="en-US" dirty="0" err="1"/>
              <a:t>SetParLimits</a:t>
            </a:r>
            <a:r>
              <a:rPr lang="en-US" dirty="0"/>
              <a:t>(3, 80, 120);//Tau</a:t>
            </a:r>
          </a:p>
          <a:p>
            <a:r>
              <a:rPr lang="en-US" dirty="0"/>
              <a:t>			// 			</a:t>
            </a:r>
            <a:r>
              <a:rPr lang="en-US" dirty="0" err="1"/>
              <a:t>fEMG</a:t>
            </a:r>
            <a:r>
              <a:rPr lang="en-US" dirty="0"/>
              <a:t>[ii]-&gt;</a:t>
            </a:r>
            <a:r>
              <a:rPr lang="en-US" dirty="0" err="1"/>
              <a:t>SetParLimits</a:t>
            </a:r>
            <a:r>
              <a:rPr lang="en-US" dirty="0"/>
              <a:t>(4, 10, 120);//Sigma</a:t>
            </a:r>
          </a:p>
          <a:p>
            <a:r>
              <a:rPr lang="en-US" dirty="0"/>
              <a:t>			//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Total_decays</a:t>
            </a:r>
            <a:r>
              <a:rPr lang="en-US" dirty="0"/>
              <a:t>", "</a:t>
            </a:r>
            <a:r>
              <a:rPr lang="en-US" dirty="0" err="1"/>
              <a:t>Half_life</a:t>
            </a:r>
            <a:r>
              <a:rPr lang="en-US" dirty="0"/>
              <a:t>", "Background");</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histo</a:t>
            </a:r>
            <a:r>
              <a:rPr lang="en-US" dirty="0"/>
              <a:t>[</a:t>
            </a:r>
            <a:r>
              <a:rPr lang="en-US" dirty="0" err="1"/>
              <a:t>i</a:t>
            </a:r>
            <a:r>
              <a:rPr lang="en-US" dirty="0"/>
              <a:t>]-&gt;Fit("</a:t>
            </a:r>
            <a:r>
              <a:rPr lang="en-US" dirty="0" err="1"/>
              <a:t>fEMG</a:t>
            </a:r>
            <a:r>
              <a:rPr lang="en-US" dirty="0"/>
              <a:t>", "MLEN",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"0",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(2);</a:t>
            </a:r>
          </a:p>
          <a:p>
            <a:r>
              <a:rPr lang="en-US" dirty="0"/>
              <a:t>			</a:t>
            </a:r>
            <a:r>
              <a:rPr lang="en-US" dirty="0" err="1"/>
              <a:t>fEMG</a:t>
            </a:r>
            <a:r>
              <a:rPr lang="en-US" dirty="0"/>
              <a:t>[ii]-&gt;</a:t>
            </a:r>
            <a:r>
              <a:rPr lang="en-US" dirty="0" err="1"/>
              <a:t>SetLineColor</a:t>
            </a:r>
            <a:r>
              <a:rPr lang="en-US" dirty="0"/>
              <a:t>(</a:t>
            </a:r>
            <a:r>
              <a:rPr lang="en-US" dirty="0" err="1"/>
              <a:t>kAzure</a:t>
            </a:r>
            <a:r>
              <a:rPr lang="en-US" dirty="0"/>
              <a:t>);</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0.683);//By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kAzure</a:t>
            </a:r>
            <a:r>
              <a:rPr lang="en-US" dirty="0"/>
              <a:t> - 9);</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kBlack</a:t>
            </a:r>
            <a:r>
              <a:rPr lang="en-US" dirty="0"/>
              <a:t>);</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kBlack</a:t>
            </a:r>
            <a:r>
              <a:rPr lang="en-US" dirty="0"/>
              <a:t>);</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pad1-&gt;</a:t>
            </a:r>
            <a:r>
              <a:rPr lang="en-US" dirty="0" err="1"/>
              <a:t>RedrawAxis</a:t>
            </a:r>
            <a:r>
              <a:rPr lang="en-US" dirty="0"/>
              <a:t>();</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r>
              <a:rPr lang="en-US" dirty="0"/>
              <a:t>// </a:t>
            </a:r>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r>
              <a:rPr lang="en-US" dirty="0"/>
              <a:t>// </a:t>
            </a:r>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outfile</a:t>
            </a:r>
            <a:r>
              <a:rPr lang="en-US" dirty="0"/>
              <a:t> &lt;&lt; std::scientific &lt;&lt; std::</a:t>
            </a:r>
            <a:r>
              <a:rPr lang="en-US" dirty="0" err="1"/>
              <a:t>setprecision</a:t>
            </a:r>
            <a:r>
              <a:rPr lang="en-US" dirty="0"/>
              <a:t>(10) &lt;&lt; "</a:t>
            </a:r>
            <a:r>
              <a:rPr lang="en-US" dirty="0" err="1"/>
              <a:t>msd_e_cut_low</a:t>
            </a:r>
            <a:r>
              <a:rPr lang="en-US" dirty="0"/>
              <a:t>	" &lt;&lt; </a:t>
            </a:r>
            <a:r>
              <a:rPr lang="en-US" dirty="0" err="1"/>
              <a:t>msd_e_cut_low</a:t>
            </a:r>
            <a:r>
              <a:rPr lang="en-US" dirty="0"/>
              <a:t> &lt;&lt; "	</a:t>
            </a:r>
            <a:r>
              <a:rPr lang="en-US" dirty="0" err="1"/>
              <a:t>msd_e_cut_high</a:t>
            </a:r>
            <a:r>
              <a:rPr lang="en-US" dirty="0"/>
              <a:t>	" &lt;&lt; </a:t>
            </a:r>
            <a:r>
              <a:rPr lang="en-US" dirty="0" err="1"/>
              <a:t>msd_e_cut_high</a:t>
            </a:r>
            <a:r>
              <a:rPr lang="en-US" dirty="0"/>
              <a:t> &lt;&lt; "	</a:t>
            </a:r>
            <a:r>
              <a:rPr lang="en-US" dirty="0" err="1"/>
              <a:t>fitrange_min</a:t>
            </a:r>
            <a:r>
              <a:rPr lang="en-US" dirty="0"/>
              <a:t>	" &lt;&lt; </a:t>
            </a:r>
            <a:r>
              <a:rPr lang="en-US" dirty="0" err="1"/>
              <a:t>fitrange_min</a:t>
            </a:r>
            <a:r>
              <a:rPr lang="en-US" dirty="0"/>
              <a:t> &lt;&lt; "	</a:t>
            </a:r>
            <a:r>
              <a:rPr lang="en-US" dirty="0" err="1"/>
              <a:t>fitrange_max</a:t>
            </a:r>
            <a:r>
              <a:rPr lang="en-US" dirty="0"/>
              <a:t>	" &lt;&lt; </a:t>
            </a:r>
            <a:r>
              <a:rPr lang="en-US" dirty="0" err="1"/>
              <a:t>fitrange_max</a:t>
            </a:r>
            <a:r>
              <a:rPr lang="en-US" dirty="0"/>
              <a:t> &lt;&lt; "	" &lt;&lt; </a:t>
            </a:r>
            <a:r>
              <a:rPr lang="en-US" dirty="0" err="1"/>
              <a:t>hfit_name</a:t>
            </a:r>
            <a:r>
              <a:rPr lang="en-US" dirty="0"/>
              <a:t> &lt;&lt; "	</a:t>
            </a:r>
            <a:r>
              <a:rPr lang="en-US" dirty="0" err="1"/>
              <a:t>Total_decays</a:t>
            </a:r>
            <a:r>
              <a:rPr lang="en-US" dirty="0"/>
              <a:t>_" &lt;&lt; ii &lt;&lt; "=	" &lt;&lt; par[ii][0] &lt;&lt; "	+/-	" &lt;&lt; </a:t>
            </a:r>
            <a:r>
              <a:rPr lang="en-US" dirty="0" err="1"/>
              <a:t>par_err</a:t>
            </a:r>
            <a:r>
              <a:rPr lang="en-US" dirty="0"/>
              <a:t>[ii][0] &lt;&lt; "	Half-life_" &lt;&lt; ii &lt;&lt; "=	" &lt;&lt; par[ii][1] &lt;&lt; "	+/-	" &lt;&lt; </a:t>
            </a:r>
            <a:r>
              <a:rPr lang="en-US" dirty="0" err="1"/>
              <a:t>par_err</a:t>
            </a:r>
            <a:r>
              <a:rPr lang="en-US" dirty="0"/>
              <a:t>[ii][1] &lt;&lt; "	Background_" &lt;&lt; ii &lt;&lt; "=	" &lt;&lt; par[ii][2] &lt;&lt; "	+/-	" &lt;&lt; </a:t>
            </a:r>
            <a:r>
              <a:rPr lang="en-US" dirty="0" err="1"/>
              <a:t>par_err</a:t>
            </a:r>
            <a:r>
              <a:rPr lang="en-US" dirty="0"/>
              <a:t>[ii][2] &lt;&lt; "	Chi2_" &lt;&lt; ii &lt;&lt; "=	" &lt;&lt; </a:t>
            </a:r>
            <a:r>
              <a:rPr lang="en-US" dirty="0" err="1"/>
              <a:t>parChi</a:t>
            </a:r>
            <a:r>
              <a:rPr lang="en-US" dirty="0"/>
              <a:t>[ii] &lt;&lt; "	NDF_" &lt;&lt; ii &lt;&lt; "=	" &lt;&lt; </a:t>
            </a:r>
            <a:r>
              <a:rPr lang="en-US" dirty="0" err="1"/>
              <a:t>parNDF</a:t>
            </a:r>
            <a:r>
              <a:rPr lang="en-US" dirty="0"/>
              <a:t>[ii] &lt;&lt; "	p-</a:t>
            </a:r>
            <a:r>
              <a:rPr lang="en-US" dirty="0" err="1"/>
              <a:t>val</a:t>
            </a:r>
            <a:r>
              <a:rPr lang="en-US" dirty="0"/>
              <a:t>_" &lt;&lt; ii &lt;&lt; "=	" &lt;&lt; </a:t>
            </a:r>
            <a:r>
              <a:rPr lang="en-US" dirty="0" err="1"/>
              <a:t>p_value</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(0.60, 0.30, 0.975, 0.95,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"Total </a:t>
            </a:r>
            <a:r>
              <a:rPr lang="en-US" dirty="0" err="1"/>
              <a:t>decays%d</a:t>
            </a:r>
            <a:r>
              <a:rPr lang="en-US" dirty="0"/>
              <a:t>=%.1f%s%.1f", ii, par[ii][0], "+/-", </a:t>
            </a:r>
            <a:r>
              <a:rPr lang="en-US" dirty="0" err="1"/>
              <a:t>par_err</a:t>
            </a:r>
            <a:r>
              <a:rPr lang="en-US" dirty="0"/>
              <a:t>[ii][0]);//par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Half-life%d</a:t>
            </a:r>
            <a:r>
              <a:rPr lang="en-US" dirty="0"/>
              <a:t>=%.2f%s%.2f",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Background%d</a:t>
            </a:r>
            <a:r>
              <a:rPr lang="en-US" dirty="0"/>
              <a:t>=%.3f%s%.3f", ii, par[ii][2], "+/-", </a:t>
            </a:r>
            <a:r>
              <a:rPr lang="en-US" dirty="0" err="1"/>
              <a:t>par_err</a:t>
            </a:r>
            <a:r>
              <a:rPr lang="en-US" dirty="0"/>
              <a:t>[ii][2]);</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=%.1f",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=%.2f",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y_values</a:t>
            </a:r>
            <a:r>
              <a:rPr lang="en-US" dirty="0"/>
              <a:t>[</a:t>
            </a:r>
            <a:r>
              <a:rPr lang="en-US" dirty="0" err="1"/>
              <a:t>ibin</a:t>
            </a:r>
            <a:r>
              <a:rPr lang="en-US" dirty="0"/>
              <a:t> - 1] - </a:t>
            </a:r>
            <a:r>
              <a:rPr lang="en-US" dirty="0" err="1"/>
              <a:t>y_fit_values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sprintf</a:t>
            </a:r>
            <a:r>
              <a:rPr lang="en-US" dirty="0"/>
              <a:t>(</a:t>
            </a:r>
            <a:r>
              <a:rPr lang="en-US" dirty="0" err="1"/>
              <a:t>paraprint</a:t>
            </a:r>
            <a:r>
              <a:rPr lang="en-US" dirty="0"/>
              <a:t>, "Time difference LEGe #minus </a:t>
            </a:r>
            <a:r>
              <a:rPr lang="en-US" dirty="0" err="1"/>
              <a:t>MSD%d</a:t>
            </a:r>
            <a:r>
              <a:rPr lang="en-US" dirty="0"/>
              <a:t> (ns)", </a:t>
            </a:r>
            <a:r>
              <a:rPr lang="en-US" dirty="0" err="1"/>
              <a:t>Which_MSD</a:t>
            </a:r>
            <a:r>
              <a:rPr lang="en-US" dirty="0"/>
              <a:t>);</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a:t>
            </a:r>
            <a:r>
              <a:rPr lang="en-US" dirty="0" err="1"/>
              <a:t>paraprint</a:t>
            </a:r>
            <a:r>
              <a:rPr lang="en-US" dirty="0"/>
              <a:t>);</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("Data #minus Fit");</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altLang="zh-CN" dirty="0"/>
              <a:t>//</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(0.18);</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(1.11);//</a:t>
            </a:r>
            <a:r>
              <a:rPr lang="zh-CN" altLang="en-US" dirty="0"/>
              <a:t>轴名偏移</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(0.35);//</a:t>
            </a:r>
            <a:r>
              <a:rPr lang="zh-CN" altLang="en-US" dirty="0"/>
              <a:t>轴名偏移</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(105);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(0.010);</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(-53, 53); </a:t>
            </a:r>
          </a:p>
          <a:p>
            <a:r>
              <a:rPr lang="en-US" dirty="0"/>
              <a:t>			</a:t>
            </a:r>
            <a:r>
              <a:rPr lang="en-US" dirty="0" err="1"/>
              <a:t>graph_residual</a:t>
            </a:r>
            <a:r>
              <a:rPr lang="en-US" dirty="0"/>
              <a:t>[</a:t>
            </a:r>
            <a:r>
              <a:rPr lang="en-US" dirty="0" err="1"/>
              <a:t>i</a:t>
            </a:r>
            <a:r>
              <a:rPr lang="en-US" dirty="0"/>
              <a:t>]-&gt;</a:t>
            </a:r>
            <a:r>
              <a:rPr lang="en-US" dirty="0" err="1"/>
              <a:t>SetLineWidth</a:t>
            </a:r>
            <a:r>
              <a:rPr lang="en-US" dirty="0"/>
              <a:t>(1);</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kBlack</a:t>
            </a:r>
            <a:r>
              <a:rPr lang="en-US" dirty="0"/>
              <a:t>);</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kBlack</a:t>
            </a:r>
            <a:r>
              <a:rPr lang="en-US" dirty="0"/>
              <a:t>);</a:t>
            </a:r>
          </a:p>
          <a:p>
            <a:r>
              <a:rPr lang="en-US" dirty="0"/>
              <a:t>			</a:t>
            </a:r>
            <a:r>
              <a:rPr lang="en-US" dirty="0" err="1"/>
              <a:t>canvaspeak</a:t>
            </a:r>
            <a:r>
              <a:rPr lang="en-US" dirty="0"/>
              <a:t>[</a:t>
            </a:r>
            <a:r>
              <a:rPr lang="en-US" dirty="0" err="1"/>
              <a:t>i</a:t>
            </a:r>
            <a:r>
              <a:rPr lang="en-US" dirty="0"/>
              <a:t>][ii]-&gt;cd();//</a:t>
            </a:r>
            <a:r>
              <a:rPr lang="zh-CN" altLang="en-US" dirty="0"/>
              <a:t>进入画布</a:t>
            </a:r>
          </a:p>
          <a:p>
            <a:r>
              <a:rPr lang="zh-CN" altLang="en-US" dirty="0"/>
              <a:t>			</a:t>
            </a:r>
            <a:r>
              <a:rPr lang="en-US" dirty="0"/>
              <a:t>pad2-&gt;</a:t>
            </a:r>
            <a:r>
              <a:rPr lang="en-US" dirty="0" err="1"/>
              <a:t>SetFrameLineWidth</a:t>
            </a:r>
            <a:r>
              <a:rPr lang="en-US" dirty="0"/>
              <a:t>(3);</a:t>
            </a:r>
          </a:p>
          <a:p>
            <a:r>
              <a:rPr lang="en-US" dirty="0"/>
              <a:t>			pad2-&gt;Draw();</a:t>
            </a:r>
          </a:p>
          <a:p>
            <a:r>
              <a:rPr lang="en-US" dirty="0"/>
              <a:t>			pad2-&gt;</a:t>
            </a:r>
            <a:r>
              <a:rPr lang="en-US" dirty="0" err="1"/>
              <a:t>RedrawAxis</a:t>
            </a:r>
            <a:r>
              <a:rPr lang="en-US" dirty="0"/>
              <a:t>();</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a:t>
            </a:r>
            <a:r>
              <a:rPr lang="en-US" dirty="0" err="1"/>
              <a:t>SetLineColor</a:t>
            </a:r>
            <a:r>
              <a:rPr lang="en-US" dirty="0"/>
              <a:t>(</a:t>
            </a:r>
            <a:r>
              <a:rPr lang="en-US" dirty="0" err="1"/>
              <a:t>kAzure</a:t>
            </a:r>
            <a:r>
              <a:rPr lang="en-US" dirty="0"/>
              <a:t>);</a:t>
            </a:r>
          </a:p>
          <a:p>
            <a:r>
              <a:rPr lang="en-US" dirty="0"/>
              <a:t>			T1-&gt;Draw("R");//"R" means the line is drawn with the current line attributes</a:t>
            </a:r>
          </a:p>
          <a:p>
            <a:endParaRPr lang="en-US" dirty="0"/>
          </a:p>
          <a:p>
            <a:r>
              <a:rPr lang="en-US" dirty="0"/>
              <a:t>			pad1-&gt;</a:t>
            </a:r>
            <a:r>
              <a:rPr lang="en-US" dirty="0" err="1"/>
              <a:t>SetLogy</a:t>
            </a:r>
            <a:r>
              <a:rPr lang="en-US" dirty="0"/>
              <a:t>(0); // residuals are wrong if logy is turn on earlier</a:t>
            </a:r>
          </a:p>
          <a:p>
            <a:r>
              <a:rPr lang="en-US" dirty="0"/>
              <a:t>			</a:t>
            </a:r>
            <a:r>
              <a:rPr lang="en-US" dirty="0" err="1"/>
              <a:t>sprintf</a:t>
            </a:r>
            <a:r>
              <a:rPr lang="en-US" dirty="0"/>
              <a:t>(filename, "%</a:t>
            </a:r>
            <a:r>
              <a:rPr lang="en-US" dirty="0" err="1"/>
              <a:t>s%s%s%s</a:t>
            </a:r>
            <a:r>
              <a:rPr lang="en-US" dirty="0"/>
              <a:t>", pathname, "</a:t>
            </a:r>
            <a:r>
              <a:rPr lang="en-US" dirty="0" err="1"/>
              <a:t>png</a:t>
            </a:r>
            <a:r>
              <a:rPr lang="en-US" dirty="0"/>
              <a:t>/",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172</a:t>
            </a:fld>
            <a:endParaRPr lang="zh-CN" altLang="en-US"/>
          </a:p>
        </p:txBody>
      </p:sp>
    </p:spTree>
    <p:extLst>
      <p:ext uri="{BB962C8B-B14F-4D97-AF65-F5344CB8AC3E}">
        <p14:creationId xmlns:p14="http://schemas.microsoft.com/office/powerpoint/2010/main" val="3039126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Best figure T1/2 237Np half-life Run0330 / Run330 /</a:t>
            </a:r>
            <a:r>
              <a:rPr lang="zh-CN" altLang="en-US" dirty="0"/>
              <a:t> </a:t>
            </a:r>
            <a:r>
              <a:rPr lang="en-US" altLang="zh-CN" dirty="0"/>
              <a:t>Run</a:t>
            </a:r>
            <a:r>
              <a:rPr lang="zh-CN" altLang="en-US" dirty="0"/>
              <a:t> </a:t>
            </a:r>
            <a:r>
              <a:rPr lang="en-US" altLang="zh-CN" dirty="0"/>
              <a:t>330</a:t>
            </a:r>
            <a:endParaRPr lang="en-US" dirty="0"/>
          </a:p>
          <a:p>
            <a:r>
              <a:rPr lang="en-US" dirty="0"/>
              <a:t>#include &lt;iostream&gt;</a:t>
            </a:r>
          </a:p>
          <a:p>
            <a:r>
              <a:rPr lang="en-US" dirty="0"/>
              <a:t>#include &lt;</a:t>
            </a:r>
            <a:r>
              <a:rPr lang="en-US" dirty="0" err="1"/>
              <a:t>fstream</a:t>
            </a:r>
            <a:r>
              <a:rPr lang="en-US" dirty="0"/>
              <a:t>&gt;</a:t>
            </a:r>
          </a:p>
          <a:p>
            <a:r>
              <a:rPr lang="en-US" dirty="0"/>
              <a:t>#include &lt;</a:t>
            </a:r>
            <a:r>
              <a:rPr lang="en-US" dirty="0" err="1"/>
              <a:t>iomanip</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a:t>
            </a:r>
            <a:r>
              <a:rPr lang="en-US" dirty="0" err="1"/>
              <a:t>peakfit_expdecay_band_lifetime_pxct_singlerun</a:t>
            </a:r>
            <a:r>
              <a:rPr lang="en-US" dirty="0"/>
              <a:t>() // get histogram and exponential fit a time histogram fit Run0079 for figure 237Np half-life PXCT PRC paper</a:t>
            </a:r>
          </a:p>
          <a:p>
            <a:r>
              <a:rPr lang="en-US" dirty="0"/>
              <a:t>{</a:t>
            </a:r>
          </a:p>
          <a:p>
            <a:r>
              <a:rPr lang="en-US" dirty="0"/>
              <a:t>	double </a:t>
            </a:r>
            <a:r>
              <a:rPr lang="en-US" dirty="0" err="1"/>
              <a:t>binwidth</a:t>
            </a:r>
            <a:r>
              <a:rPr lang="en-US" dirty="0"/>
              <a:t> = 1;</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[100], </a:t>
            </a:r>
            <a:r>
              <a:rPr lang="en-US" dirty="0" err="1"/>
              <a:t>hfit_name</a:t>
            </a:r>
            <a:r>
              <a:rPr lang="en-US" dirty="0"/>
              <a:t>[100];</a:t>
            </a:r>
          </a:p>
          <a:p>
            <a:r>
              <a:rPr lang="en-US" dirty="0"/>
              <a:t>	TH1D* </a:t>
            </a:r>
            <a:r>
              <a:rPr lang="en-US" dirty="0" err="1"/>
              <a:t>histo</a:t>
            </a:r>
            <a:r>
              <a:rPr lang="en-US" dirty="0"/>
              <a:t>[100];//TH1D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50;//search peak numbers</a:t>
            </a:r>
          </a:p>
          <a:p>
            <a:r>
              <a:rPr lang="en-US" dirty="0"/>
              <a:t>	</a:t>
            </a:r>
            <a:r>
              <a:rPr lang="en-US" dirty="0" err="1"/>
              <a:t>TGraph</a:t>
            </a:r>
            <a:r>
              <a:rPr lang="en-US" dirty="0"/>
              <a:t>* </a:t>
            </a:r>
            <a:r>
              <a:rPr lang="en-US" dirty="0" err="1"/>
              <a:t>graph_residual</a:t>
            </a:r>
            <a:r>
              <a:rPr lang="en-US" dirty="0"/>
              <a:t>[100];//create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[200][</a:t>
            </a:r>
            <a:r>
              <a:rPr lang="en-US" dirty="0" err="1"/>
              <a:t>peaknum</a:t>
            </a:r>
            <a:r>
              <a:rPr lang="en-US" dirty="0"/>
              <a:t>];</a:t>
            </a:r>
          </a:p>
          <a:p>
            <a:r>
              <a:rPr lang="en-US" dirty="0"/>
              <a:t>	</a:t>
            </a:r>
            <a:r>
              <a:rPr lang="en-US" dirty="0" err="1"/>
              <a:t>TCanvas</a:t>
            </a:r>
            <a:r>
              <a:rPr lang="en-US" dirty="0"/>
              <a:t>* </a:t>
            </a:r>
            <a:r>
              <a:rPr lang="en-US" dirty="0" err="1"/>
              <a:t>canvaspeak</a:t>
            </a:r>
            <a:r>
              <a:rPr lang="en-US" dirty="0"/>
              <a:t>[100][</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 	</a:t>
            </a:r>
            <a:r>
              <a:rPr lang="en-US" dirty="0" err="1"/>
              <a:t>sprintf</a:t>
            </a:r>
            <a:r>
              <a:rPr lang="en-US" dirty="0"/>
              <a:t>(filename, "%</a:t>
            </a:r>
            <a:r>
              <a:rPr lang="en-US" dirty="0" err="1"/>
              <a:t>s%s</a:t>
            </a:r>
            <a:r>
              <a:rPr lang="en-US" dirty="0"/>
              <a:t>", pathname, "lower_bounds.dat");</a:t>
            </a:r>
          </a:p>
          <a:p>
            <a:r>
              <a:rPr lang="en-US" dirty="0"/>
              <a:t>	//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 	</a:t>
            </a:r>
            <a:r>
              <a:rPr lang="en-US" dirty="0" err="1"/>
              <a:t>sprintf</a:t>
            </a:r>
            <a:r>
              <a:rPr lang="en-US" dirty="0"/>
              <a:t>(filename, "%</a:t>
            </a:r>
            <a:r>
              <a:rPr lang="en-US" dirty="0" err="1"/>
              <a:t>s%s</a:t>
            </a:r>
            <a:r>
              <a:rPr lang="en-US" dirty="0"/>
              <a:t>", pathname, "upper_bounds.dat");</a:t>
            </a:r>
          </a:p>
          <a:p>
            <a:r>
              <a:rPr lang="en-US" dirty="0"/>
              <a:t>	//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a:t>
            </a:r>
            <a:r>
              <a:rPr lang="en-US" dirty="0" err="1"/>
              <a:t>TFile</a:t>
            </a:r>
            <a:r>
              <a:rPr lang="en-US" dirty="0"/>
              <a:t>* fin;</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::app);</a:t>
            </a:r>
          </a:p>
          <a:p>
            <a:r>
              <a:rPr lang="en-US" dirty="0"/>
              <a:t>	int </a:t>
            </a:r>
            <a:r>
              <a:rPr lang="en-US" dirty="0" err="1"/>
              <a:t>Ea_central</a:t>
            </a:r>
            <a:r>
              <a:rPr lang="en-US" dirty="0"/>
              <a:t> = 0, </a:t>
            </a:r>
            <a:r>
              <a:rPr lang="en-US" dirty="0" err="1"/>
              <a:t>msd_e_cut_low</a:t>
            </a:r>
            <a:r>
              <a:rPr lang="en-US" dirty="0"/>
              <a:t> = 0, </a:t>
            </a:r>
            <a:r>
              <a:rPr lang="en-US" dirty="0" err="1"/>
              <a:t>msd_e_cut_high</a:t>
            </a:r>
            <a:r>
              <a:rPr lang="en-US" dirty="0"/>
              <a:t> = 0, </a:t>
            </a:r>
            <a:r>
              <a:rPr lang="en-US" dirty="0" err="1"/>
              <a:t>Ea_gate_start</a:t>
            </a:r>
            <a:r>
              <a:rPr lang="en-US" dirty="0"/>
              <a:t> = 0, </a:t>
            </a:r>
            <a:r>
              <a:rPr lang="en-US" dirty="0" err="1"/>
              <a:t>Ea_gate_end</a:t>
            </a:r>
            <a:r>
              <a:rPr lang="en-US" dirty="0"/>
              <a:t> = 0;</a:t>
            </a:r>
          </a:p>
          <a:p>
            <a:r>
              <a:rPr lang="en-US" dirty="0"/>
              <a:t>	int </a:t>
            </a:r>
            <a:r>
              <a:rPr lang="en-US" dirty="0" err="1"/>
              <a:t>bin_start_low</a:t>
            </a:r>
            <a:r>
              <a:rPr lang="en-US" dirty="0"/>
              <a:t> = 0;</a:t>
            </a:r>
          </a:p>
          <a:p>
            <a:r>
              <a:rPr lang="en-US" dirty="0"/>
              <a:t>	int </a:t>
            </a:r>
            <a:r>
              <a:rPr lang="en-US" dirty="0" err="1"/>
              <a:t>bin_start_high</a:t>
            </a:r>
            <a:r>
              <a:rPr lang="en-US" dirty="0"/>
              <a:t> = 0;</a:t>
            </a:r>
          </a:p>
          <a:p>
            <a:r>
              <a:rPr lang="en-US" dirty="0"/>
              <a:t>	int </a:t>
            </a:r>
            <a:r>
              <a:rPr lang="en-US" dirty="0" err="1"/>
              <a:t>Which_Dataset</a:t>
            </a:r>
            <a:r>
              <a:rPr lang="en-US" dirty="0"/>
              <a:t> = 1; //  1 for </a:t>
            </a:r>
            <a:r>
              <a:rPr lang="en-US" dirty="0" err="1"/>
              <a:t>MSDtotal</a:t>
            </a:r>
            <a:r>
              <a:rPr lang="en-US" dirty="0"/>
              <a:t>; 2 for MSD26;</a:t>
            </a:r>
          </a:p>
          <a:p>
            <a:r>
              <a:rPr lang="en-US" dirty="0"/>
              <a:t>	int </a:t>
            </a:r>
            <a:r>
              <a:rPr lang="en-US" dirty="0" err="1"/>
              <a:t>Which_MSD</a:t>
            </a:r>
            <a:r>
              <a:rPr lang="en-US" dirty="0"/>
              <a:t>;</a:t>
            </a:r>
          </a:p>
          <a:p>
            <a:r>
              <a:rPr lang="en-US" dirty="0"/>
              <a:t>	if (</a:t>
            </a:r>
            <a:r>
              <a:rPr lang="en-US" dirty="0" err="1"/>
              <a:t>Which_Dataset</a:t>
            </a:r>
            <a:r>
              <a:rPr lang="en-US" dirty="0"/>
              <a:t> == 1)</a:t>
            </a:r>
          </a:p>
          <a:p>
            <a:r>
              <a:rPr lang="en-US" dirty="0"/>
              <a:t>	{</a:t>
            </a:r>
          </a:p>
          <a:p>
            <a:r>
              <a:rPr lang="en-US" dirty="0"/>
              <a:t>		</a:t>
            </a:r>
            <a:r>
              <a:rPr lang="en-US" dirty="0" err="1"/>
              <a:t>Which_MSD</a:t>
            </a:r>
            <a:r>
              <a:rPr lang="en-US" dirty="0"/>
              <a:t> = 26; // Modify: 12 for MSD12; 26 for MSD26;</a:t>
            </a:r>
          </a:p>
          <a:p>
            <a:r>
              <a:rPr lang="en-US" dirty="0"/>
              <a:t>		</a:t>
            </a:r>
            <a:r>
              <a:rPr lang="en-US" dirty="0" err="1"/>
              <a:t>Ea_central</a:t>
            </a:r>
            <a:r>
              <a:rPr lang="en-US" dirty="0"/>
              <a:t> = 5421; // 5421 for </a:t>
            </a:r>
            <a:r>
              <a:rPr lang="en-US" dirty="0" err="1"/>
              <a:t>MSDtotal</a:t>
            </a:r>
            <a:r>
              <a:rPr lang="en-US" dirty="0"/>
              <a:t>, based on LISE++ calculation</a:t>
            </a:r>
          </a:p>
          <a:p>
            <a:r>
              <a:rPr lang="en-US" dirty="0"/>
              <a:t>		if (</a:t>
            </a:r>
            <a:r>
              <a:rPr lang="en-US" dirty="0" err="1"/>
              <a:t>Which_MSD</a:t>
            </a:r>
            <a:r>
              <a:rPr lang="en-US" dirty="0"/>
              <a:t> == 12)	</a:t>
            </a:r>
            <a:r>
              <a:rPr lang="en-US" dirty="0" err="1"/>
              <a:t>bin_start_low</a:t>
            </a:r>
            <a:r>
              <a:rPr lang="en-US" dirty="0"/>
              <a:t> = 239; // Don't change</a:t>
            </a:r>
          </a:p>
          <a:p>
            <a:r>
              <a:rPr lang="en-US" dirty="0"/>
              <a:t>		if (</a:t>
            </a:r>
            <a:r>
              <a:rPr lang="en-US" dirty="0" err="1"/>
              <a:t>Which_MSD</a:t>
            </a:r>
            <a:r>
              <a:rPr lang="en-US" dirty="0"/>
              <a:t> == 26)	</a:t>
            </a:r>
            <a:r>
              <a:rPr lang="en-US" dirty="0" err="1"/>
              <a:t>bin_start_low</a:t>
            </a:r>
            <a:r>
              <a:rPr lang="en-US" dirty="0"/>
              <a:t> = 230; // Don't change</a:t>
            </a:r>
          </a:p>
          <a:p>
            <a:r>
              <a:rPr lang="en-US" dirty="0"/>
              <a:t>		</a:t>
            </a:r>
            <a:r>
              <a:rPr lang="en-US" dirty="0" err="1"/>
              <a:t>Ea_gate_start</a:t>
            </a:r>
            <a:r>
              <a:rPr lang="en-US" dirty="0"/>
              <a:t> = 80; // 3; 3 means +/-3 keV = 6 keV; 20 means +/-20 keV = 40 keV, which is good for MSD26</a:t>
            </a:r>
          </a:p>
          <a:p>
            <a:r>
              <a:rPr lang="en-US" dirty="0"/>
              <a:t>		</a:t>
            </a:r>
            <a:r>
              <a:rPr lang="en-US" dirty="0" err="1"/>
              <a:t>Ea_gate_end</a:t>
            </a:r>
            <a:r>
              <a:rPr lang="en-US" dirty="0"/>
              <a:t> = 80; // 30; Keep end - start &lt;= 4, due to Windows OS limitation</a:t>
            </a:r>
          </a:p>
          <a:p>
            <a:r>
              <a:rPr lang="en-US" dirty="0"/>
              <a:t>	}</a:t>
            </a:r>
          </a:p>
          <a:p>
            <a:r>
              <a:rPr lang="en-US" dirty="0"/>
              <a:t>	if (</a:t>
            </a:r>
            <a:r>
              <a:rPr lang="en-US" dirty="0" err="1"/>
              <a:t>Which_Dataset</a:t>
            </a:r>
            <a:r>
              <a:rPr lang="en-US" dirty="0"/>
              <a:t> == 2)</a:t>
            </a:r>
          </a:p>
          <a:p>
            <a:r>
              <a:rPr lang="en-US" dirty="0"/>
              <a:t>	{</a:t>
            </a:r>
          </a:p>
          <a:p>
            <a:r>
              <a:rPr lang="en-US" dirty="0"/>
              <a:t>		</a:t>
            </a:r>
            <a:r>
              <a:rPr lang="en-US" dirty="0" err="1"/>
              <a:t>Which_MSD</a:t>
            </a:r>
            <a:r>
              <a:rPr lang="en-US" dirty="0"/>
              <a:t> = 26; // 26 for MSD26;</a:t>
            </a:r>
          </a:p>
          <a:p>
            <a:r>
              <a:rPr lang="en-US" dirty="0"/>
              <a:t>		</a:t>
            </a:r>
            <a:r>
              <a:rPr lang="en-US" dirty="0" err="1"/>
              <a:t>Ea_central</a:t>
            </a:r>
            <a:r>
              <a:rPr lang="en-US" dirty="0"/>
              <a:t> = 5479; // 5479 for MSD26; 5421 for </a:t>
            </a:r>
            <a:r>
              <a:rPr lang="en-US" dirty="0" err="1"/>
              <a:t>MSDtotal</a:t>
            </a:r>
            <a:r>
              <a:rPr lang="en-US" dirty="0"/>
              <a:t>, based on LISE++ calculation</a:t>
            </a:r>
          </a:p>
          <a:p>
            <a:r>
              <a:rPr lang="en-US" dirty="0"/>
              <a:t>		</a:t>
            </a:r>
            <a:r>
              <a:rPr lang="en-US" dirty="0" err="1"/>
              <a:t>Ea_gate_start</a:t>
            </a:r>
            <a:r>
              <a:rPr lang="en-US" dirty="0"/>
              <a:t> = 20; // 3; 3 means +/-3 keV = 6 keV; 20 means +/-20 keV = 40 keV, which is good for MSD26</a:t>
            </a:r>
          </a:p>
          <a:p>
            <a:r>
              <a:rPr lang="en-US" dirty="0"/>
              <a:t>		</a:t>
            </a:r>
            <a:r>
              <a:rPr lang="en-US" dirty="0" err="1"/>
              <a:t>Ea_gate_end</a:t>
            </a:r>
            <a:r>
              <a:rPr lang="en-US" dirty="0"/>
              <a:t> = 20; // 30; Keep end - start &lt;= 4, due to Windows OS limitation</a:t>
            </a:r>
          </a:p>
          <a:p>
            <a:r>
              <a:rPr lang="en-US" dirty="0"/>
              <a:t>	}</a:t>
            </a:r>
          </a:p>
          <a:p>
            <a:endParaRPr lang="en-US" dirty="0"/>
          </a:p>
          <a:p>
            <a:r>
              <a:rPr lang="en-US" dirty="0"/>
              <a:t>	for (</a:t>
            </a:r>
            <a:r>
              <a:rPr lang="en-US" dirty="0" err="1"/>
              <a:t>i</a:t>
            </a:r>
            <a:r>
              <a:rPr lang="en-US" dirty="0"/>
              <a:t> = </a:t>
            </a:r>
            <a:r>
              <a:rPr lang="en-US" dirty="0" err="1"/>
              <a:t>Ea_gate_start</a:t>
            </a:r>
            <a:r>
              <a:rPr lang="en-US" dirty="0"/>
              <a:t>; </a:t>
            </a:r>
            <a:r>
              <a:rPr lang="en-US" dirty="0" err="1"/>
              <a:t>i</a:t>
            </a:r>
            <a:r>
              <a:rPr lang="en-US" dirty="0"/>
              <a:t> &lt;= </a:t>
            </a:r>
            <a:r>
              <a:rPr lang="en-US" dirty="0" err="1"/>
              <a:t>Ea_gate_end</a:t>
            </a:r>
            <a:r>
              <a:rPr lang="en-US" dirty="0"/>
              <a:t>; </a:t>
            </a:r>
            <a:r>
              <a:rPr lang="en-US" dirty="0" err="1"/>
              <a:t>i</a:t>
            </a:r>
            <a:r>
              <a:rPr lang="en-US" dirty="0"/>
              <a:t>+=10) // read in many root files with different </a:t>
            </a:r>
            <a:r>
              <a:rPr lang="en-US" dirty="0" err="1"/>
              <a:t>Ea</a:t>
            </a:r>
            <a:r>
              <a:rPr lang="en-US" dirty="0"/>
              <a:t> gates</a:t>
            </a:r>
          </a:p>
          <a:p>
            <a:r>
              <a:rPr lang="en-US" dirty="0"/>
              <a:t>	{</a:t>
            </a:r>
          </a:p>
          <a:p>
            <a:r>
              <a:rPr lang="en-US" dirty="0"/>
              <a:t>		//if (</a:t>
            </a:r>
            <a:r>
              <a:rPr lang="en-US" dirty="0" err="1"/>
              <a:t>i</a:t>
            </a:r>
            <a:r>
              <a:rPr lang="en-US" dirty="0"/>
              <a:t> &gt;= 96 &amp;&amp; </a:t>
            </a:r>
            <a:r>
              <a:rPr lang="en-US" dirty="0" err="1"/>
              <a:t>i</a:t>
            </a:r>
            <a:r>
              <a:rPr lang="en-US" dirty="0"/>
              <a:t> &lt;= 99) continue;</a:t>
            </a:r>
          </a:p>
          <a:p>
            <a:r>
              <a:rPr lang="en-US" dirty="0"/>
              <a:t>		</a:t>
            </a:r>
            <a:r>
              <a:rPr lang="en-US" dirty="0" err="1"/>
              <a:t>msd_e_cut_low</a:t>
            </a:r>
            <a:r>
              <a:rPr lang="en-US" dirty="0"/>
              <a:t> = </a:t>
            </a:r>
            <a:r>
              <a:rPr lang="en-US" dirty="0" err="1"/>
              <a:t>Ea_central</a:t>
            </a:r>
            <a:r>
              <a:rPr lang="en-US" dirty="0"/>
              <a:t> - </a:t>
            </a:r>
            <a:r>
              <a:rPr lang="en-US" dirty="0" err="1"/>
              <a:t>i</a:t>
            </a:r>
            <a:r>
              <a:rPr lang="en-US" dirty="0"/>
              <a:t>;</a:t>
            </a:r>
          </a:p>
          <a:p>
            <a:r>
              <a:rPr lang="en-US" dirty="0"/>
              <a:t>		</a:t>
            </a:r>
            <a:r>
              <a:rPr lang="en-US" dirty="0" err="1"/>
              <a:t>msd_e_cut_high</a:t>
            </a:r>
            <a:r>
              <a:rPr lang="en-US" dirty="0"/>
              <a:t> = </a:t>
            </a:r>
            <a:r>
              <a:rPr lang="en-US" dirty="0" err="1"/>
              <a:t>Ea_central</a:t>
            </a:r>
            <a:r>
              <a:rPr lang="en-US" dirty="0"/>
              <a:t> + </a:t>
            </a:r>
            <a:r>
              <a:rPr lang="en-US" dirty="0" err="1"/>
              <a:t>i</a:t>
            </a:r>
            <a:r>
              <a:rPr lang="en-US" dirty="0"/>
              <a:t>;</a:t>
            </a:r>
          </a:p>
          <a:p>
            <a:r>
              <a:rPr lang="en-US" dirty="0"/>
              <a:t>		//if (</a:t>
            </a:r>
            <a:r>
              <a:rPr lang="en-US" dirty="0" err="1"/>
              <a:t>Which_Dataset</a:t>
            </a:r>
            <a:r>
              <a:rPr lang="en-US" dirty="0"/>
              <a:t> == 1) </a:t>
            </a:r>
            <a:r>
              <a:rPr lang="en-US" dirty="0" err="1"/>
              <a:t>sprintf</a:t>
            </a:r>
            <a:r>
              <a:rPr lang="en-US" dirty="0"/>
              <a:t>(filename, "%s%s%04d%s%04d%s", pathname, "</a:t>
            </a:r>
            <a:r>
              <a:rPr lang="en-US" dirty="0" err="1"/>
              <a:t>timing_msdtotal_e</a:t>
            </a:r>
            <a:r>
              <a:rPr lang="en-US" dirty="0"/>
              <a:t>_", </a:t>
            </a:r>
            <a:r>
              <a:rPr lang="en-US" dirty="0" err="1"/>
              <a:t>msd_e_cut_low</a:t>
            </a:r>
            <a:r>
              <a:rPr lang="en-US" dirty="0"/>
              <a:t>, "_", </a:t>
            </a:r>
            <a:r>
              <a:rPr lang="en-US" dirty="0" err="1"/>
              <a:t>msd_e_cut_high</a:t>
            </a:r>
            <a:r>
              <a:rPr lang="en-US" dirty="0"/>
              <a:t>, "_</a:t>
            </a:r>
            <a:r>
              <a:rPr lang="en-US" dirty="0" err="1"/>
              <a:t>msdtotal_tootoot</a:t>
            </a:r>
            <a:r>
              <a:rPr lang="en-US" dirty="0"/>
              <a:t>");</a:t>
            </a:r>
          </a:p>
          <a:p>
            <a:r>
              <a:rPr lang="en-US" dirty="0"/>
              <a:t>		//if (</a:t>
            </a:r>
            <a:r>
              <a:rPr lang="en-US" dirty="0" err="1"/>
              <a:t>Which_Dataset</a:t>
            </a:r>
            <a:r>
              <a:rPr lang="en-US" dirty="0"/>
              <a:t> == 2) </a:t>
            </a:r>
            <a:r>
              <a:rPr lang="en-US" dirty="0" err="1"/>
              <a:t>sprintf</a:t>
            </a:r>
            <a:r>
              <a:rPr lang="en-US" dirty="0"/>
              <a:t>(filename, "%s%s%04d%s%04d%s", pathname, "timing_msd26_e_", </a:t>
            </a:r>
            <a:r>
              <a:rPr lang="en-US" dirty="0" err="1"/>
              <a:t>msd_e_cut_low</a:t>
            </a:r>
            <a:r>
              <a:rPr lang="en-US" dirty="0"/>
              <a:t>, "_", </a:t>
            </a:r>
            <a:r>
              <a:rPr lang="en-US" dirty="0" err="1"/>
              <a:t>msd_e_cut_high</a:t>
            </a:r>
            <a:r>
              <a:rPr lang="en-US" dirty="0"/>
              <a:t>, "_msd26_t.root");</a:t>
            </a:r>
          </a:p>
          <a:p>
            <a:r>
              <a:rPr lang="en-US" dirty="0"/>
              <a:t>		//if (</a:t>
            </a:r>
            <a:r>
              <a:rPr lang="en-US" dirty="0" err="1"/>
              <a:t>Which_Dataset</a:t>
            </a:r>
            <a:r>
              <a:rPr lang="en-US" dirty="0"/>
              <a:t> == 1) </a:t>
            </a:r>
            <a:r>
              <a:rPr lang="en-US" dirty="0" err="1"/>
              <a:t>sprintf</a:t>
            </a:r>
            <a:r>
              <a:rPr lang="en-US" dirty="0"/>
              <a:t>(filename, "%</a:t>
            </a:r>
            <a:r>
              <a:rPr lang="en-US" dirty="0" err="1"/>
              <a:t>s%s</a:t>
            </a:r>
            <a:r>
              <a:rPr lang="en-US" dirty="0"/>
              <a:t>", pathname, "run0079_LEGe_MSD_241Am_inChamber_window1.5us_CFDdelay_adjusted_cal_5400_5560_forPRC.root");</a:t>
            </a:r>
          </a:p>
          <a:p>
            <a:r>
              <a:rPr lang="en-US" dirty="0"/>
              <a:t>		if (</a:t>
            </a:r>
            <a:r>
              <a:rPr lang="en-US" dirty="0" err="1"/>
              <a:t>Which_Dataset</a:t>
            </a:r>
            <a:r>
              <a:rPr lang="en-US" dirty="0"/>
              <a:t> == 1) </a:t>
            </a:r>
            <a:r>
              <a:rPr lang="en-US" dirty="0" err="1"/>
              <a:t>sprintf</a:t>
            </a:r>
            <a:r>
              <a:rPr lang="en-US" dirty="0"/>
              <a:t>(filename, "%</a:t>
            </a:r>
            <a:r>
              <a:rPr lang="en-US" dirty="0" err="1"/>
              <a:t>s%s</a:t>
            </a:r>
            <a:r>
              <a:rPr lang="en-US" dirty="0"/>
              <a:t>", pathname, "run0330_LEGe_MSD_241Am_Z7117_ChamberCenter_window1.5us_TrigRise0.064_0.016_0.016us_TrigGap0.952_1.000_1.000us_Th350_2700_1000_CFDDelay0.304us_Scale7_cal.root");</a:t>
            </a:r>
          </a:p>
          <a:p>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r>
              <a:rPr lang="en-US" dirty="0"/>
              <a:t>		//</a:t>
            </a:r>
            <a:r>
              <a:rPr lang="en-US" dirty="0" err="1"/>
              <a:t>sprintf</a:t>
            </a:r>
            <a:r>
              <a:rPr lang="en-US" dirty="0"/>
              <a:t>(</a:t>
            </a:r>
            <a:r>
              <a:rPr lang="en-US" dirty="0" err="1"/>
              <a:t>histo_name</a:t>
            </a:r>
            <a:r>
              <a:rPr lang="en-US" dirty="0"/>
              <a:t>, "%</a:t>
            </a:r>
            <a:r>
              <a:rPr lang="en-US" dirty="0" err="1"/>
              <a:t>s%d%s</a:t>
            </a:r>
            <a:r>
              <a:rPr lang="en-US" dirty="0"/>
              <a:t>", "</a:t>
            </a:r>
            <a:r>
              <a:rPr lang="en-US" dirty="0" err="1"/>
              <a:t>htiming_lege_msd</a:t>
            </a:r>
            <a:r>
              <a:rPr lang="en-US" dirty="0"/>
              <a:t>", </a:t>
            </a:r>
            <a:r>
              <a:rPr lang="en-US" dirty="0" err="1"/>
              <a:t>Which_MSD</a:t>
            </a:r>
            <a:r>
              <a:rPr lang="en-US" dirty="0"/>
              <a:t>, "_bin1ns");</a:t>
            </a:r>
          </a:p>
          <a:p>
            <a:r>
              <a:rPr lang="en-US" dirty="0"/>
              <a:t>		</a:t>
            </a:r>
            <a:r>
              <a:rPr lang="en-US" dirty="0" err="1"/>
              <a:t>sprintf</a:t>
            </a:r>
            <a:r>
              <a:rPr lang="en-US" dirty="0"/>
              <a:t>(</a:t>
            </a:r>
            <a:r>
              <a:rPr lang="en-US" dirty="0" err="1"/>
              <a:t>histo_name</a:t>
            </a:r>
            <a:r>
              <a:rPr lang="en-US" dirty="0"/>
              <a:t>, "%</a:t>
            </a:r>
            <a:r>
              <a:rPr lang="en-US" dirty="0" err="1"/>
              <a:t>s%d</a:t>
            </a:r>
            <a:r>
              <a:rPr lang="en-US" dirty="0"/>
              <a:t>", "</a:t>
            </a:r>
            <a:r>
              <a:rPr lang="en-US" dirty="0" err="1"/>
              <a:t>htiming_lege_msd</a:t>
            </a:r>
            <a:r>
              <a:rPr lang="en-US" dirty="0"/>
              <a:t>", </a:t>
            </a:r>
            <a:r>
              <a:rPr lang="en-US" dirty="0" err="1"/>
              <a:t>Which_MSD</a:t>
            </a:r>
            <a:r>
              <a:rPr lang="en-US" dirty="0"/>
              <a:t>);</a:t>
            </a:r>
          </a:p>
          <a:p>
            <a:r>
              <a:rPr lang="en-US" dirty="0"/>
              <a:t>		//</a:t>
            </a:r>
            <a:r>
              <a:rPr lang="en-US" dirty="0" err="1"/>
              <a:t>sprintf</a:t>
            </a:r>
            <a:r>
              <a:rPr lang="en-US" dirty="0"/>
              <a:t>(</a:t>
            </a:r>
            <a:r>
              <a:rPr lang="en-US" dirty="0" err="1"/>
              <a:t>histo_name</a:t>
            </a:r>
            <a:r>
              <a:rPr lang="en-US" dirty="0"/>
              <a:t>, "%s", "</a:t>
            </a:r>
            <a:r>
              <a:rPr lang="en-US" dirty="0" err="1"/>
              <a:t>h_decay_exponential_GetRandom</a:t>
            </a:r>
            <a:r>
              <a:rPr lang="en-US" dirty="0"/>
              <a:t>"); // Fake test</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for (ii = 0; ii &lt;= 0; ii++) // modify: ii &lt;=39, fit one histogram with many different fit start points = ii * 20 + </a:t>
            </a:r>
            <a:r>
              <a:rPr lang="en-US" dirty="0" err="1"/>
              <a:t>bin_start_low</a:t>
            </a:r>
            <a:endParaRPr lang="en-US" dirty="0"/>
          </a:p>
          <a:p>
            <a:r>
              <a:rPr lang="en-US" dirty="0"/>
              <a:t>		{</a:t>
            </a:r>
          </a:p>
          <a:p>
            <a:r>
              <a:rPr lang="en-US" dirty="0"/>
              <a:t>			</a:t>
            </a:r>
            <a:r>
              <a:rPr lang="en-US" dirty="0" err="1"/>
              <a:t>sprintf</a:t>
            </a:r>
            <a:r>
              <a:rPr lang="en-US" dirty="0"/>
              <a:t>(</a:t>
            </a:r>
            <a:r>
              <a:rPr lang="en-US" dirty="0" err="1"/>
              <a:t>hfit_name</a:t>
            </a:r>
            <a:r>
              <a:rPr lang="en-US" dirty="0"/>
              <a:t>, "%</a:t>
            </a:r>
            <a:r>
              <a:rPr lang="en-US" dirty="0" err="1"/>
              <a:t>s%s%d%s%d</a:t>
            </a:r>
            <a:r>
              <a:rPr lang="en-US" dirty="0"/>
              <a:t>", </a:t>
            </a:r>
            <a:r>
              <a:rPr lang="en-US" dirty="0" err="1"/>
              <a:t>histo_name</a:t>
            </a:r>
            <a:r>
              <a:rPr lang="en-US" dirty="0"/>
              <a:t>, "_</a:t>
            </a:r>
            <a:r>
              <a:rPr lang="en-US" dirty="0" err="1"/>
              <a:t>Ea</a:t>
            </a:r>
            <a:r>
              <a:rPr lang="en-US" dirty="0"/>
              <a:t>", </a:t>
            </a:r>
            <a:r>
              <a:rPr lang="en-US" dirty="0" err="1"/>
              <a:t>i</a:t>
            </a:r>
            <a:r>
              <a:rPr lang="en-US" dirty="0"/>
              <a:t>, "_</a:t>
            </a:r>
            <a:r>
              <a:rPr lang="en-US" dirty="0" err="1"/>
              <a:t>Fitrange</a:t>
            </a:r>
            <a:r>
              <a:rPr lang="en-US" dirty="0"/>
              <a:t>",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1300, 700);//</a:t>
            </a:r>
            <a:r>
              <a:rPr lang="zh-CN" altLang="en-US" dirty="0"/>
              <a:t>建立画布</a:t>
            </a:r>
          </a:p>
          <a:p>
            <a:r>
              <a:rPr lang="zh-CN" altLang="en-US" dirty="0"/>
              <a:t>			</a:t>
            </a:r>
            <a:r>
              <a:rPr lang="en-US" dirty="0" err="1"/>
              <a:t>canvaspeak</a:t>
            </a:r>
            <a:r>
              <a:rPr lang="en-US" dirty="0"/>
              <a:t>[</a:t>
            </a:r>
            <a:r>
              <a:rPr lang="en-US" dirty="0" err="1"/>
              <a:t>i</a:t>
            </a:r>
            <a:r>
              <a:rPr lang="en-US" dirty="0"/>
              <a:t>][ii]-&gt;cd();//</a:t>
            </a:r>
            <a:r>
              <a:rPr lang="zh-CN" altLang="en-US" dirty="0"/>
              <a:t>进入画布</a:t>
            </a:r>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0.42,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0.42);</a:t>
            </a:r>
          </a:p>
          <a:p>
            <a:endParaRPr lang="en-US" dirty="0"/>
          </a:p>
          <a:p>
            <a:r>
              <a:rPr lang="en-US" dirty="0"/>
              <a:t>			// Set margins for pad1</a:t>
            </a:r>
          </a:p>
          <a:p>
            <a:r>
              <a:rPr lang="en-US" dirty="0"/>
              <a:t>			pad1-&gt;</a:t>
            </a:r>
            <a:r>
              <a:rPr lang="en-US" dirty="0" err="1"/>
              <a:t>SetTopMargin</a:t>
            </a:r>
            <a:r>
              <a:rPr lang="en-US" dirty="0"/>
              <a:t>(0.04);  // relative to pad1 height</a:t>
            </a:r>
          </a:p>
          <a:p>
            <a:r>
              <a:rPr lang="en-US" dirty="0"/>
              <a:t>			pad1-&gt;</a:t>
            </a:r>
            <a:r>
              <a:rPr lang="en-US" dirty="0" err="1"/>
              <a:t>SetBottomMargin</a:t>
            </a:r>
            <a:r>
              <a:rPr lang="en-US" dirty="0"/>
              <a:t>(0.05); // no bottom margin</a:t>
            </a:r>
          </a:p>
          <a:p>
            <a:r>
              <a:rPr lang="en-US" dirty="0"/>
              <a:t>			pad1-&gt;</a:t>
            </a:r>
            <a:r>
              <a:rPr lang="en-US" dirty="0" err="1"/>
              <a:t>SetLeftMargin</a:t>
            </a:r>
            <a:r>
              <a:rPr lang="en-US" dirty="0"/>
              <a:t>(0.12);  // relative to pad1 width</a:t>
            </a:r>
          </a:p>
          <a:p>
            <a:r>
              <a:rPr lang="en-US" dirty="0"/>
              <a:t>			pad1-&gt;</a:t>
            </a:r>
            <a:r>
              <a:rPr lang="en-US" dirty="0" err="1"/>
              <a:t>SetRightMargin</a:t>
            </a:r>
            <a:r>
              <a:rPr lang="en-US" dirty="0"/>
              <a:t>(0.02); // relative to pad1 width</a:t>
            </a:r>
          </a:p>
          <a:p>
            <a:endParaRPr lang="en-US" dirty="0"/>
          </a:p>
          <a:p>
            <a:r>
              <a:rPr lang="en-US" dirty="0"/>
              <a:t>			// Set margins for pad2</a:t>
            </a:r>
          </a:p>
          <a:p>
            <a:r>
              <a:rPr lang="en-US" dirty="0"/>
              <a:t>			pad2-&gt;</a:t>
            </a:r>
            <a:r>
              <a:rPr lang="en-US" dirty="0" err="1"/>
              <a:t>SetTopMargin</a:t>
            </a:r>
            <a:r>
              <a:rPr lang="en-US" dirty="0"/>
              <a:t>(0.05);    // no top margin</a:t>
            </a:r>
          </a:p>
          <a:p>
            <a:r>
              <a:rPr lang="en-US" dirty="0"/>
              <a:t>			pad2-&gt;</a:t>
            </a:r>
            <a:r>
              <a:rPr lang="en-US" dirty="0" err="1"/>
              <a:t>SetBottomMargin</a:t>
            </a:r>
            <a:r>
              <a:rPr lang="en-US" dirty="0"/>
              <a:t>(0.4); // relative to pad2 height</a:t>
            </a:r>
          </a:p>
          <a:p>
            <a:r>
              <a:rPr lang="en-US" dirty="0"/>
              <a:t>			pad2-&gt;</a:t>
            </a:r>
            <a:r>
              <a:rPr lang="en-US" dirty="0" err="1"/>
              <a:t>SetLeftMargin</a:t>
            </a:r>
            <a:r>
              <a:rPr lang="en-US" dirty="0"/>
              <a:t>(0.12);    // relative to pad2 width</a:t>
            </a:r>
          </a:p>
          <a:p>
            <a:r>
              <a:rPr lang="en-US" dirty="0"/>
              <a:t>			pad2-&gt;</a:t>
            </a:r>
            <a:r>
              <a:rPr lang="en-US" dirty="0" err="1"/>
              <a:t>SetRightMargin</a:t>
            </a:r>
            <a:r>
              <a:rPr lang="en-US" dirty="0"/>
              <a:t>(0.02);   // relative to pad2 width</a:t>
            </a:r>
          </a:p>
          <a:p>
            <a:endParaRPr lang="en-US" dirty="0"/>
          </a:p>
          <a:p>
            <a:r>
              <a:rPr lang="en-US" dirty="0"/>
              <a:t>			pad1-&gt;Draw();</a:t>
            </a:r>
          </a:p>
          <a:p>
            <a:r>
              <a:rPr lang="en-US" dirty="0"/>
              <a:t>			pad1-&gt;cd();</a:t>
            </a:r>
          </a:p>
          <a:p>
            <a:r>
              <a:rPr lang="en-US" dirty="0"/>
              <a:t>			pad1-&gt;</a:t>
            </a:r>
            <a:r>
              <a:rPr lang="en-US" dirty="0" err="1"/>
              <a:t>SetFrameLineWidth</a:t>
            </a:r>
            <a:r>
              <a:rPr lang="en-US" dirty="0"/>
              <a:t>(3);</a:t>
            </a:r>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 Time difference LEGe - MSD26 (ns)</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(0.135);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(0.135);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SetLabelOffset</a:t>
            </a:r>
            <a:r>
              <a:rPr lang="en-US" dirty="0"/>
              <a:t>(1.0);//</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(0.45);//</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(0.135);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(0.135);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(0.010);</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SetRangeUser</a:t>
            </a:r>
            <a:r>
              <a:rPr lang="en-US" dirty="0"/>
              <a:t>(0.25, 400);</a:t>
            </a:r>
          </a:p>
          <a:p>
            <a:r>
              <a:rPr lang="en-US" dirty="0"/>
              <a:t>			</a:t>
            </a:r>
            <a:r>
              <a:rPr lang="en-US" dirty="0" err="1"/>
              <a:t>histo</a:t>
            </a:r>
            <a:r>
              <a:rPr lang="en-US" dirty="0"/>
              <a:t>[</a:t>
            </a:r>
            <a:r>
              <a:rPr lang="en-US" dirty="0" err="1"/>
              <a:t>i</a:t>
            </a:r>
            <a:r>
              <a:rPr lang="en-US" dirty="0"/>
              <a:t>]-&gt;</a:t>
            </a:r>
            <a:r>
              <a:rPr lang="en-US" dirty="0" err="1"/>
              <a:t>SetLineWidth</a:t>
            </a:r>
            <a:r>
              <a:rPr lang="en-US" dirty="0"/>
              <a:t>(1);</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(0, 1500);</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bin_start_low</a:t>
            </a:r>
            <a:r>
              <a:rPr lang="en-US" dirty="0"/>
              <a:t> + ii * 20; </a:t>
            </a:r>
            <a:r>
              <a:rPr lang="en-US" dirty="0" err="1"/>
              <a:t>fitrange_max</a:t>
            </a:r>
            <a:r>
              <a:rPr lang="en-US" dirty="0"/>
              <a:t> = bin_start_low+680; // modify // 10*T1/2 = 10*68 = 680</a:t>
            </a:r>
          </a:p>
          <a:p>
            <a:r>
              <a:rPr lang="en-US" dirty="0"/>
              <a:t>			//</a:t>
            </a:r>
            <a:r>
              <a:rPr lang="en-US" dirty="0" err="1"/>
              <a:t>fitrange_min</a:t>
            </a:r>
            <a:r>
              <a:rPr lang="en-US" dirty="0"/>
              <a:t> = 0 + ii * 20; </a:t>
            </a:r>
            <a:r>
              <a:rPr lang="en-US" dirty="0" err="1"/>
              <a:t>fitrange_max</a:t>
            </a:r>
            <a:r>
              <a:rPr lang="en-US" dirty="0"/>
              <a:t> = 1420; // Fake test</a:t>
            </a:r>
          </a:p>
          <a:p>
            <a:endParaRPr lang="en-US" dirty="0"/>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endParaRPr lang="en-US" dirty="0"/>
          </a:p>
          <a:p>
            <a:r>
              <a:rPr lang="en-US" dirty="0"/>
              <a:t>			</a:t>
            </a:r>
            <a:r>
              <a:rPr lang="en-US" dirty="0" err="1"/>
              <a:t>fEMG</a:t>
            </a:r>
            <a:r>
              <a:rPr lang="en-US" dirty="0"/>
              <a:t>[ii] = new TF1("</a:t>
            </a:r>
            <a:r>
              <a:rPr lang="en-US" dirty="0" err="1"/>
              <a:t>fEMG</a:t>
            </a:r>
            <a:r>
              <a:rPr lang="en-US" dirty="0"/>
              <a:t>", "[0]*0.693147/[1]*exp(x/(-[1]/0.693147))+[2]", </a:t>
            </a:r>
            <a:r>
              <a:rPr lang="en-US" dirty="0" err="1"/>
              <a:t>histomin</a:t>
            </a:r>
            <a:r>
              <a:rPr lang="en-US" dirty="0"/>
              <a:t>, </a:t>
            </a:r>
            <a:r>
              <a:rPr lang="en-US" dirty="0" err="1"/>
              <a:t>histomax</a:t>
            </a:r>
            <a:r>
              <a:rPr lang="en-US" dirty="0"/>
              <a:t>); // exponential decay (N, T, B)</a:t>
            </a:r>
          </a:p>
          <a:p>
            <a:r>
              <a:rPr lang="en-US" dirty="0"/>
              <a:t>			//</a:t>
            </a:r>
            <a:r>
              <a:rPr lang="en-US" dirty="0" err="1"/>
              <a:t>fEMG</a:t>
            </a:r>
            <a:r>
              <a:rPr lang="en-US" dirty="0"/>
              <a:t>[ii] = new TF1("</a:t>
            </a:r>
            <a:r>
              <a:rPr lang="en-US" dirty="0" err="1"/>
              <a:t>fEMG</a:t>
            </a:r>
            <a:r>
              <a:rPr lang="en-US" dirty="0"/>
              <a:t>", "[0]*exp(x/(-[1]/0.693147))+[2]", </a:t>
            </a:r>
            <a:r>
              <a:rPr lang="en-US" dirty="0" err="1"/>
              <a:t>histomin</a:t>
            </a:r>
            <a:r>
              <a:rPr lang="en-US" dirty="0"/>
              <a:t>, </a:t>
            </a:r>
            <a:r>
              <a:rPr lang="en-US" dirty="0" err="1"/>
              <a:t>histomax</a:t>
            </a:r>
            <a:r>
              <a:rPr lang="en-US" dirty="0"/>
              <a:t>); // exponential decay (A, T, B)</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a:t>int </a:t>
            </a:r>
            <a:r>
              <a:rPr lang="en-US" dirty="0" err="1"/>
              <a:t>Total_decays_guess</a:t>
            </a:r>
            <a:r>
              <a:rPr lang="en-US" dirty="0"/>
              <a:t> = 2000 * </a:t>
            </a:r>
            <a:r>
              <a:rPr lang="en-US" dirty="0" err="1"/>
              <a:t>i</a:t>
            </a:r>
            <a:r>
              <a:rPr lang="en-US" dirty="0"/>
              <a:t>;</a:t>
            </a:r>
          </a:p>
          <a:p>
            <a:r>
              <a:rPr lang="en-US" dirty="0"/>
              <a:t>			</a:t>
            </a:r>
            <a:r>
              <a:rPr lang="en-US" dirty="0" err="1"/>
              <a:t>fEMG</a:t>
            </a:r>
            <a:r>
              <a:rPr lang="en-US" dirty="0"/>
              <a:t>[ii]-&gt;</a:t>
            </a:r>
            <a:r>
              <a:rPr lang="en-US" dirty="0" err="1"/>
              <a:t>SetParameters</a:t>
            </a:r>
            <a:r>
              <a:rPr lang="en-US" dirty="0"/>
              <a:t>(6e6, 67.8, 1);//initial value</a:t>
            </a:r>
          </a:p>
          <a:p>
            <a:r>
              <a:rPr lang="en-US" dirty="0"/>
              <a:t>			//</a:t>
            </a:r>
            <a:r>
              <a:rPr lang="en-US" dirty="0" err="1"/>
              <a:t>fEMG</a:t>
            </a:r>
            <a:r>
              <a:rPr lang="en-US" dirty="0"/>
              <a:t>[ii]-&gt;</a:t>
            </a:r>
            <a:r>
              <a:rPr lang="en-US" dirty="0" err="1"/>
              <a:t>SetParameters</a:t>
            </a:r>
            <a:r>
              <a:rPr lang="en-US" dirty="0"/>
              <a:t>(2e6, 68, 2);//initial value Fake test</a:t>
            </a:r>
          </a:p>
          <a:p>
            <a:r>
              <a:rPr lang="en-US" dirty="0"/>
              <a:t>			</a:t>
            </a:r>
            <a:r>
              <a:rPr lang="en-US" dirty="0" err="1"/>
              <a:t>fEMG</a:t>
            </a:r>
            <a:r>
              <a:rPr lang="en-US" dirty="0"/>
              <a:t>[ii]-&gt;</a:t>
            </a:r>
            <a:r>
              <a:rPr lang="en-US" dirty="0" err="1"/>
              <a:t>SetParLimits</a:t>
            </a:r>
            <a:r>
              <a:rPr lang="en-US" dirty="0"/>
              <a:t>(0, 1e4, 1e6);//N</a:t>
            </a:r>
          </a:p>
          <a:p>
            <a:r>
              <a:rPr lang="en-US" dirty="0"/>
              <a:t>			</a:t>
            </a:r>
            <a:r>
              <a:rPr lang="en-US" dirty="0" err="1"/>
              <a:t>fEMG</a:t>
            </a:r>
            <a:r>
              <a:rPr lang="en-US" dirty="0"/>
              <a:t>[ii]-&gt;</a:t>
            </a:r>
            <a:r>
              <a:rPr lang="en-US" dirty="0" err="1"/>
              <a:t>SetParLimits</a:t>
            </a:r>
            <a:r>
              <a:rPr lang="en-US" dirty="0"/>
              <a:t>(1, 40, 140);//T</a:t>
            </a:r>
          </a:p>
          <a:p>
            <a:r>
              <a:rPr lang="en-US" dirty="0"/>
              <a:t>			</a:t>
            </a:r>
            <a:r>
              <a:rPr lang="en-US" dirty="0" err="1"/>
              <a:t>fEMG</a:t>
            </a:r>
            <a:r>
              <a:rPr lang="en-US" dirty="0"/>
              <a:t>[ii]-&gt;</a:t>
            </a:r>
            <a:r>
              <a:rPr lang="en-US" dirty="0" err="1"/>
              <a:t>SetParLimits</a:t>
            </a:r>
            <a:r>
              <a:rPr lang="en-US" dirty="0"/>
              <a:t>(2, 0, 4);//B</a:t>
            </a:r>
          </a:p>
          <a:p>
            <a:r>
              <a:rPr lang="en-US" dirty="0"/>
              <a:t>			// 			</a:t>
            </a:r>
            <a:r>
              <a:rPr lang="en-US" dirty="0" err="1"/>
              <a:t>fEMG</a:t>
            </a:r>
            <a:r>
              <a:rPr lang="en-US" dirty="0"/>
              <a:t>[ii]-&gt;</a:t>
            </a:r>
            <a:r>
              <a:rPr lang="en-US" dirty="0" err="1"/>
              <a:t>SetParLimits</a:t>
            </a:r>
            <a:r>
              <a:rPr lang="en-US" dirty="0"/>
              <a:t>(3, 80, 120);//Tau</a:t>
            </a:r>
          </a:p>
          <a:p>
            <a:r>
              <a:rPr lang="en-US" dirty="0"/>
              <a:t>			// 			</a:t>
            </a:r>
            <a:r>
              <a:rPr lang="en-US" dirty="0" err="1"/>
              <a:t>fEMG</a:t>
            </a:r>
            <a:r>
              <a:rPr lang="en-US" dirty="0"/>
              <a:t>[ii]-&gt;</a:t>
            </a:r>
            <a:r>
              <a:rPr lang="en-US" dirty="0" err="1"/>
              <a:t>SetParLimits</a:t>
            </a:r>
            <a:r>
              <a:rPr lang="en-US" dirty="0"/>
              <a:t>(4, 10, 120);//Sigma</a:t>
            </a:r>
          </a:p>
          <a:p>
            <a:r>
              <a:rPr lang="en-US" dirty="0"/>
              <a:t>			//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Total_decays</a:t>
            </a:r>
            <a:r>
              <a:rPr lang="en-US" dirty="0"/>
              <a:t>", "</a:t>
            </a:r>
            <a:r>
              <a:rPr lang="en-US" dirty="0" err="1"/>
              <a:t>Half_life</a:t>
            </a:r>
            <a:r>
              <a:rPr lang="en-US" dirty="0"/>
              <a:t>", "Background");</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histo</a:t>
            </a:r>
            <a:r>
              <a:rPr lang="en-US" dirty="0"/>
              <a:t>[</a:t>
            </a:r>
            <a:r>
              <a:rPr lang="en-US" dirty="0" err="1"/>
              <a:t>i</a:t>
            </a:r>
            <a:r>
              <a:rPr lang="en-US" dirty="0"/>
              <a:t>]-&gt;Fit("</a:t>
            </a:r>
            <a:r>
              <a:rPr lang="en-US" dirty="0" err="1"/>
              <a:t>fEMG</a:t>
            </a:r>
            <a:r>
              <a:rPr lang="en-US" dirty="0"/>
              <a:t>", "MLEN",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"0",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(3);</a:t>
            </a:r>
          </a:p>
          <a:p>
            <a:r>
              <a:rPr lang="en-US" dirty="0"/>
              <a:t>			</a:t>
            </a:r>
            <a:r>
              <a:rPr lang="en-US" dirty="0" err="1"/>
              <a:t>fEMG</a:t>
            </a:r>
            <a:r>
              <a:rPr lang="en-US" dirty="0"/>
              <a:t>[ii]-&gt;</a:t>
            </a:r>
            <a:r>
              <a:rPr lang="en-US" dirty="0" err="1"/>
              <a:t>SetLineColor</a:t>
            </a:r>
            <a:r>
              <a:rPr lang="en-US" dirty="0"/>
              <a:t>(</a:t>
            </a:r>
            <a:r>
              <a:rPr lang="en-US" dirty="0" err="1"/>
              <a:t>kRed</a:t>
            </a:r>
            <a:r>
              <a:rPr lang="en-US" dirty="0"/>
              <a:t>);</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0.683);//By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kRed</a:t>
            </a:r>
            <a:r>
              <a:rPr lang="en-US" dirty="0"/>
              <a:t> - 9);</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kBlack</a:t>
            </a:r>
            <a:r>
              <a:rPr lang="en-US" dirty="0"/>
              <a:t>);</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kBlack</a:t>
            </a:r>
            <a:r>
              <a:rPr lang="en-US" dirty="0"/>
              <a:t>);</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pad1-&gt;</a:t>
            </a:r>
            <a:r>
              <a:rPr lang="en-US" dirty="0" err="1"/>
              <a:t>RedrawAxis</a:t>
            </a:r>
            <a:r>
              <a:rPr lang="en-US" dirty="0"/>
              <a:t>();</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r>
              <a:rPr lang="en-US" dirty="0"/>
              <a:t>// </a:t>
            </a:r>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r>
              <a:rPr lang="en-US" dirty="0"/>
              <a:t>// </a:t>
            </a:r>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outfile</a:t>
            </a:r>
            <a:r>
              <a:rPr lang="en-US" dirty="0"/>
              <a:t> &lt;&lt; std::scientific &lt;&lt; std::</a:t>
            </a:r>
            <a:r>
              <a:rPr lang="en-US" dirty="0" err="1"/>
              <a:t>setprecision</a:t>
            </a:r>
            <a:r>
              <a:rPr lang="en-US" dirty="0"/>
              <a:t>(10) &lt;&lt; "</a:t>
            </a:r>
            <a:r>
              <a:rPr lang="en-US" dirty="0" err="1"/>
              <a:t>msd_e_cut_low</a:t>
            </a:r>
            <a:r>
              <a:rPr lang="en-US" dirty="0"/>
              <a:t>	" &lt;&lt; </a:t>
            </a:r>
            <a:r>
              <a:rPr lang="en-US" dirty="0" err="1"/>
              <a:t>msd_e_cut_low</a:t>
            </a:r>
            <a:r>
              <a:rPr lang="en-US" dirty="0"/>
              <a:t> &lt;&lt; "	</a:t>
            </a:r>
            <a:r>
              <a:rPr lang="en-US" dirty="0" err="1"/>
              <a:t>msd_e_cut_high</a:t>
            </a:r>
            <a:r>
              <a:rPr lang="en-US" dirty="0"/>
              <a:t>	" &lt;&lt; </a:t>
            </a:r>
            <a:r>
              <a:rPr lang="en-US" dirty="0" err="1"/>
              <a:t>msd_e_cut_high</a:t>
            </a:r>
            <a:r>
              <a:rPr lang="en-US" dirty="0"/>
              <a:t> &lt;&lt; "	</a:t>
            </a:r>
            <a:r>
              <a:rPr lang="en-US" dirty="0" err="1"/>
              <a:t>fitrange_min</a:t>
            </a:r>
            <a:r>
              <a:rPr lang="en-US" dirty="0"/>
              <a:t>	" &lt;&lt; </a:t>
            </a:r>
            <a:r>
              <a:rPr lang="en-US" dirty="0" err="1"/>
              <a:t>fitrange_min</a:t>
            </a:r>
            <a:r>
              <a:rPr lang="en-US" dirty="0"/>
              <a:t> &lt;&lt; "	</a:t>
            </a:r>
            <a:r>
              <a:rPr lang="en-US" dirty="0" err="1"/>
              <a:t>fitrange_max</a:t>
            </a:r>
            <a:r>
              <a:rPr lang="en-US" dirty="0"/>
              <a:t>	" &lt;&lt; </a:t>
            </a:r>
            <a:r>
              <a:rPr lang="en-US" dirty="0" err="1"/>
              <a:t>fitrange_max</a:t>
            </a:r>
            <a:r>
              <a:rPr lang="en-US" dirty="0"/>
              <a:t> &lt;&lt; "	" &lt;&lt; </a:t>
            </a:r>
            <a:r>
              <a:rPr lang="en-US" dirty="0" err="1"/>
              <a:t>hfit_name</a:t>
            </a:r>
            <a:r>
              <a:rPr lang="en-US" dirty="0"/>
              <a:t> &lt;&lt; "	</a:t>
            </a:r>
            <a:r>
              <a:rPr lang="en-US" dirty="0" err="1"/>
              <a:t>Total_decays</a:t>
            </a:r>
            <a:r>
              <a:rPr lang="en-US" dirty="0"/>
              <a:t>_" &lt;&lt; ii &lt;&lt; "=	" &lt;&lt; par[ii][0] &lt;&lt; "	+/-	" &lt;&lt; </a:t>
            </a:r>
            <a:r>
              <a:rPr lang="en-US" dirty="0" err="1"/>
              <a:t>par_err</a:t>
            </a:r>
            <a:r>
              <a:rPr lang="en-US" dirty="0"/>
              <a:t>[ii][0] &lt;&lt; "	Half-life_" &lt;&lt; ii &lt;&lt; "=	" &lt;&lt; par[ii][1] &lt;&lt; "	+/-	" &lt;&lt; </a:t>
            </a:r>
            <a:r>
              <a:rPr lang="en-US" dirty="0" err="1"/>
              <a:t>par_err</a:t>
            </a:r>
            <a:r>
              <a:rPr lang="en-US" dirty="0"/>
              <a:t>[ii][1] &lt;&lt; "	Background_" &lt;&lt; ii &lt;&lt; "=	" &lt;&lt; par[ii][2] &lt;&lt; "	+/-	" &lt;&lt; </a:t>
            </a:r>
            <a:r>
              <a:rPr lang="en-US" dirty="0" err="1"/>
              <a:t>par_err</a:t>
            </a:r>
            <a:r>
              <a:rPr lang="en-US" dirty="0"/>
              <a:t>[ii][2] &lt;&lt; "	Chi2_" &lt;&lt; ii &lt;&lt; "=	" &lt;&lt; </a:t>
            </a:r>
            <a:r>
              <a:rPr lang="en-US" dirty="0" err="1"/>
              <a:t>parChi</a:t>
            </a:r>
            <a:r>
              <a:rPr lang="en-US" dirty="0"/>
              <a:t>[ii] &lt;&lt; "	NDF_" &lt;&lt; ii &lt;&lt; "=	" &lt;&lt; </a:t>
            </a:r>
            <a:r>
              <a:rPr lang="en-US" dirty="0" err="1"/>
              <a:t>parNDF</a:t>
            </a:r>
            <a:r>
              <a:rPr lang="en-US" dirty="0"/>
              <a:t>[ii] &lt;&lt; "	p-</a:t>
            </a:r>
            <a:r>
              <a:rPr lang="en-US" dirty="0" err="1"/>
              <a:t>val</a:t>
            </a:r>
            <a:r>
              <a:rPr lang="en-US" dirty="0"/>
              <a:t>_" &lt;&lt; ii &lt;&lt; "=	" &lt;&lt; </a:t>
            </a:r>
            <a:r>
              <a:rPr lang="en-US" dirty="0" err="1"/>
              <a:t>p_value</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(0.60, 0.30, 0.975, 0.95,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"Total </a:t>
            </a:r>
            <a:r>
              <a:rPr lang="en-US" dirty="0" err="1"/>
              <a:t>decays%d</a:t>
            </a:r>
            <a:r>
              <a:rPr lang="en-US" dirty="0"/>
              <a:t>=%.1f%s%.1f", ii, par[ii][0], "+/-", </a:t>
            </a:r>
            <a:r>
              <a:rPr lang="en-US" dirty="0" err="1"/>
              <a:t>par_err</a:t>
            </a:r>
            <a:r>
              <a:rPr lang="en-US" dirty="0"/>
              <a:t>[ii][0]);//par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Half-life%d</a:t>
            </a:r>
            <a:r>
              <a:rPr lang="en-US" dirty="0"/>
              <a:t>=%.2f%s%.2f",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Background%d</a:t>
            </a:r>
            <a:r>
              <a:rPr lang="en-US" dirty="0"/>
              <a:t>=%.3f%s%.3f", ii, par[ii][2], "+/-", </a:t>
            </a:r>
            <a:r>
              <a:rPr lang="en-US" dirty="0" err="1"/>
              <a:t>par_err</a:t>
            </a:r>
            <a:r>
              <a:rPr lang="en-US" dirty="0"/>
              <a:t>[ii][2]);</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=%.1f",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=%.2f",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y_values</a:t>
            </a:r>
            <a:r>
              <a:rPr lang="en-US" dirty="0"/>
              <a:t>[</a:t>
            </a:r>
            <a:r>
              <a:rPr lang="en-US" dirty="0" err="1"/>
              <a:t>ibin</a:t>
            </a:r>
            <a:r>
              <a:rPr lang="en-US" dirty="0"/>
              <a:t> - 1] - </a:t>
            </a:r>
            <a:r>
              <a:rPr lang="en-US" dirty="0" err="1"/>
              <a:t>y_fit_values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sprintf</a:t>
            </a:r>
            <a:r>
              <a:rPr lang="en-US" dirty="0"/>
              <a:t>(</a:t>
            </a:r>
            <a:r>
              <a:rPr lang="en-US" dirty="0" err="1"/>
              <a:t>paraprint</a:t>
            </a:r>
            <a:r>
              <a:rPr lang="en-US" dirty="0"/>
              <a:t>, "Time difference LEGe #minus </a:t>
            </a:r>
            <a:r>
              <a:rPr lang="en-US" dirty="0" err="1"/>
              <a:t>MSD%d</a:t>
            </a:r>
            <a:r>
              <a:rPr lang="en-US" dirty="0"/>
              <a:t> (ns)", </a:t>
            </a:r>
            <a:r>
              <a:rPr lang="en-US" dirty="0" err="1"/>
              <a:t>Which_MSD</a:t>
            </a:r>
            <a:r>
              <a:rPr lang="en-US" dirty="0"/>
              <a:t>);</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a:t>
            </a:r>
            <a:r>
              <a:rPr lang="en-US" dirty="0" err="1"/>
              <a:t>paraprint</a:t>
            </a:r>
            <a:r>
              <a:rPr lang="en-US" dirty="0"/>
              <a:t>);</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("Data #minus Fit");</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altLang="zh-CN" dirty="0"/>
              <a:t>//</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(0.18);</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(1.11);//</a:t>
            </a:r>
            <a:r>
              <a:rPr lang="zh-CN" altLang="en-US" dirty="0"/>
              <a:t>轴名偏移</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(0.35);//</a:t>
            </a:r>
            <a:r>
              <a:rPr lang="zh-CN" altLang="en-US" dirty="0"/>
              <a:t>轴名偏移</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(105);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(0.010);</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(-53, 53); </a:t>
            </a:r>
          </a:p>
          <a:p>
            <a:r>
              <a:rPr lang="en-US" dirty="0"/>
              <a:t>			</a:t>
            </a:r>
            <a:r>
              <a:rPr lang="en-US" dirty="0" err="1"/>
              <a:t>graph_residual</a:t>
            </a:r>
            <a:r>
              <a:rPr lang="en-US" dirty="0"/>
              <a:t>[</a:t>
            </a:r>
            <a:r>
              <a:rPr lang="en-US" dirty="0" err="1"/>
              <a:t>i</a:t>
            </a:r>
            <a:r>
              <a:rPr lang="en-US" dirty="0"/>
              <a:t>]-&gt;</a:t>
            </a:r>
            <a:r>
              <a:rPr lang="en-US" dirty="0" err="1"/>
              <a:t>SetLineWidth</a:t>
            </a:r>
            <a:r>
              <a:rPr lang="en-US" dirty="0"/>
              <a:t>(1);</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kBlack</a:t>
            </a:r>
            <a:r>
              <a:rPr lang="en-US" dirty="0"/>
              <a:t>);</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kBlack</a:t>
            </a:r>
            <a:r>
              <a:rPr lang="en-US" dirty="0"/>
              <a:t>);</a:t>
            </a:r>
          </a:p>
          <a:p>
            <a:r>
              <a:rPr lang="en-US" dirty="0"/>
              <a:t>			</a:t>
            </a:r>
            <a:r>
              <a:rPr lang="en-US" dirty="0" err="1"/>
              <a:t>canvaspeak</a:t>
            </a:r>
            <a:r>
              <a:rPr lang="en-US" dirty="0"/>
              <a:t>[</a:t>
            </a:r>
            <a:r>
              <a:rPr lang="en-US" dirty="0" err="1"/>
              <a:t>i</a:t>
            </a:r>
            <a:r>
              <a:rPr lang="en-US" dirty="0"/>
              <a:t>][ii]-&gt;cd();//</a:t>
            </a:r>
            <a:r>
              <a:rPr lang="zh-CN" altLang="en-US" dirty="0"/>
              <a:t>进入画布</a:t>
            </a:r>
          </a:p>
          <a:p>
            <a:r>
              <a:rPr lang="zh-CN" altLang="en-US" dirty="0"/>
              <a:t>			</a:t>
            </a:r>
            <a:r>
              <a:rPr lang="en-US" dirty="0"/>
              <a:t>pad2-&gt;</a:t>
            </a:r>
            <a:r>
              <a:rPr lang="en-US" dirty="0" err="1"/>
              <a:t>SetFrameLineWidth</a:t>
            </a:r>
            <a:r>
              <a:rPr lang="en-US" dirty="0"/>
              <a:t>(3);</a:t>
            </a:r>
          </a:p>
          <a:p>
            <a:r>
              <a:rPr lang="en-US" dirty="0"/>
              <a:t>			pad2-&gt;Draw();</a:t>
            </a:r>
          </a:p>
          <a:p>
            <a:r>
              <a:rPr lang="en-US" dirty="0"/>
              <a:t>			pad2-&gt;</a:t>
            </a:r>
            <a:r>
              <a:rPr lang="en-US" dirty="0" err="1"/>
              <a:t>RedrawAxis</a:t>
            </a:r>
            <a:r>
              <a:rPr lang="en-US" dirty="0"/>
              <a:t>();</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a:t>
            </a:r>
            <a:r>
              <a:rPr lang="en-US" dirty="0" err="1"/>
              <a:t>SetLineColor</a:t>
            </a:r>
            <a:r>
              <a:rPr lang="en-US" dirty="0"/>
              <a:t>(</a:t>
            </a:r>
            <a:r>
              <a:rPr lang="en-US" dirty="0" err="1"/>
              <a:t>kRed</a:t>
            </a:r>
            <a:r>
              <a:rPr lang="en-US" dirty="0"/>
              <a:t>);</a:t>
            </a:r>
          </a:p>
          <a:p>
            <a:r>
              <a:rPr lang="en-US" dirty="0"/>
              <a:t>			T1-&gt;</a:t>
            </a:r>
            <a:r>
              <a:rPr lang="en-US" dirty="0" err="1"/>
              <a:t>SetLineWidth</a:t>
            </a:r>
            <a:r>
              <a:rPr lang="en-US" dirty="0"/>
              <a:t>(3);</a:t>
            </a:r>
          </a:p>
          <a:p>
            <a:r>
              <a:rPr lang="en-US" dirty="0"/>
              <a:t>			T1-&gt;Draw("R");//"R" means the line is drawn with the current line attributes</a:t>
            </a:r>
          </a:p>
          <a:p>
            <a:endParaRPr lang="en-US" dirty="0"/>
          </a:p>
          <a:p>
            <a:r>
              <a:rPr lang="en-US" dirty="0"/>
              <a:t>			pad1-&gt;</a:t>
            </a:r>
            <a:r>
              <a:rPr lang="en-US" dirty="0" err="1"/>
              <a:t>SetLogy</a:t>
            </a:r>
            <a:r>
              <a:rPr lang="en-US" dirty="0"/>
              <a:t>(0); // residuals are wrong if logy is turn on earlier</a:t>
            </a:r>
          </a:p>
          <a:p>
            <a:r>
              <a:rPr lang="en-US" dirty="0"/>
              <a:t>			</a:t>
            </a:r>
            <a:r>
              <a:rPr lang="en-US" dirty="0" err="1"/>
              <a:t>sprintf</a:t>
            </a:r>
            <a:r>
              <a:rPr lang="en-US" dirty="0"/>
              <a:t>(filename, "%</a:t>
            </a:r>
            <a:r>
              <a:rPr lang="en-US" dirty="0" err="1"/>
              <a:t>s%s%s%s</a:t>
            </a:r>
            <a:r>
              <a:rPr lang="en-US" dirty="0"/>
              <a:t>", pathname, "</a:t>
            </a:r>
            <a:r>
              <a:rPr lang="en-US" dirty="0" err="1"/>
              <a:t>png</a:t>
            </a:r>
            <a:r>
              <a:rPr lang="en-US" dirty="0"/>
              <a:t>/",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175</a:t>
            </a:fld>
            <a:endParaRPr lang="zh-CN" altLang="en-US"/>
          </a:p>
        </p:txBody>
      </p:sp>
    </p:spTree>
    <p:extLst>
      <p:ext uri="{BB962C8B-B14F-4D97-AF65-F5344CB8AC3E}">
        <p14:creationId xmlns:p14="http://schemas.microsoft.com/office/powerpoint/2010/main" val="9600597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a:t>
            </a:r>
          </a:p>
          <a:p>
            <a:r>
              <a:rPr lang="en-US" dirty="0"/>
              <a: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a:t>
            </a:r>
            <a:r>
              <a:rPr lang="en-US" dirty="0" err="1"/>
              <a:t>peakfit_expdecay_band_lifetime_pxct_singlerun</a:t>
            </a:r>
            <a:r>
              <a:rPr lang="en-US" dirty="0"/>
              <a:t>() // get histogram and exponential fit a time histogram fit Run0079 for figure 237Np half-life PXCT PRC paper</a:t>
            </a:r>
          </a:p>
          <a:p>
            <a:r>
              <a:rPr lang="en-US" dirty="0"/>
              <a:t>{</a:t>
            </a:r>
          </a:p>
          <a:p>
            <a:r>
              <a:rPr lang="en-US" dirty="0"/>
              <a:t>	double </a:t>
            </a:r>
            <a:r>
              <a:rPr lang="en-US" dirty="0" err="1"/>
              <a:t>binwidth</a:t>
            </a:r>
            <a:r>
              <a:rPr lang="en-US" dirty="0"/>
              <a:t> = 1;</a:t>
            </a:r>
          </a:p>
          <a:p>
            <a:r>
              <a:rPr lang="en-US" dirty="0"/>
              <a:t>	double </a:t>
            </a:r>
            <a:r>
              <a:rPr lang="en-US" dirty="0" err="1"/>
              <a:t>fitrange_min</a:t>
            </a:r>
            <a:r>
              <a:rPr lang="en-US" dirty="0"/>
              <a:t> = 0, </a:t>
            </a:r>
            <a:r>
              <a:rPr lang="en-US" dirty="0" err="1"/>
              <a:t>fitrange_max</a:t>
            </a:r>
            <a:r>
              <a:rPr lang="en-US" dirty="0"/>
              <a:t> = 0;</a:t>
            </a:r>
          </a:p>
          <a:p>
            <a:r>
              <a:rPr lang="en-US" dirty="0"/>
              <a:t>	double </a:t>
            </a:r>
            <a:r>
              <a:rPr lang="en-US" dirty="0" err="1"/>
              <a:t>histomin</a:t>
            </a:r>
            <a:r>
              <a:rPr lang="en-US" dirty="0"/>
              <a:t> = 0, </a:t>
            </a:r>
            <a:r>
              <a:rPr lang="en-US" dirty="0" err="1"/>
              <a:t>histomax</a:t>
            </a:r>
            <a:r>
              <a:rPr lang="en-US" dirty="0"/>
              <a:t> = 0, </a:t>
            </a:r>
            <a:r>
              <a:rPr lang="en-US" dirty="0" err="1"/>
              <a:t>histoNbins</a:t>
            </a:r>
            <a:r>
              <a:rPr lang="en-US" dirty="0"/>
              <a:t> = 0;</a:t>
            </a:r>
          </a:p>
          <a:p>
            <a:r>
              <a:rPr lang="en-US" dirty="0"/>
              <a:t>	int </a:t>
            </a:r>
            <a:r>
              <a:rPr lang="en-US" dirty="0" err="1"/>
              <a:t>minbin</a:t>
            </a:r>
            <a:r>
              <a:rPr lang="en-US" dirty="0"/>
              <a:t> = 0, </a:t>
            </a:r>
            <a:r>
              <a:rPr lang="en-US" dirty="0" err="1"/>
              <a:t>maxbin</a:t>
            </a:r>
            <a:r>
              <a:rPr lang="en-US" dirty="0"/>
              <a:t> = 0;</a:t>
            </a:r>
          </a:p>
          <a:p>
            <a:r>
              <a:rPr lang="en-US" dirty="0"/>
              <a:t>	float </a:t>
            </a:r>
            <a:r>
              <a:rPr lang="en-US" dirty="0" err="1"/>
              <a:t>Eg</a:t>
            </a:r>
            <a:r>
              <a:rPr lang="en-US" dirty="0"/>
              <a:t>, Eg2nd, </a:t>
            </a:r>
            <a:r>
              <a:rPr lang="en-US" dirty="0" err="1"/>
              <a:t>gaplow</a:t>
            </a:r>
            <a:r>
              <a:rPr lang="en-US" dirty="0"/>
              <a:t> = 70., </a:t>
            </a:r>
            <a:r>
              <a:rPr lang="en-US" dirty="0" err="1"/>
              <a:t>gaphigh</a:t>
            </a:r>
            <a:r>
              <a:rPr lang="en-US" dirty="0"/>
              <a:t> = 70.;//fitting range</a:t>
            </a:r>
            <a:r>
              <a:rPr lang="zh-CN" altLang="en-US" dirty="0"/>
              <a:t>随分辨不同调整</a:t>
            </a:r>
          </a:p>
          <a:p>
            <a:r>
              <a:rPr lang="zh-CN" altLang="en-US" dirty="0"/>
              <a:t>	</a:t>
            </a:r>
            <a:r>
              <a:rPr lang="en-US" dirty="0"/>
              <a:t>int </a:t>
            </a:r>
            <a:r>
              <a:rPr lang="en-US" dirty="0" err="1"/>
              <a:t>i</a:t>
            </a:r>
            <a:r>
              <a:rPr lang="en-US" dirty="0"/>
              <a:t>, ii, </a:t>
            </a:r>
            <a:r>
              <a:rPr lang="en-US" dirty="0" err="1"/>
              <a:t>jj</a:t>
            </a:r>
            <a:r>
              <a:rPr lang="en-US" dirty="0"/>
              <a:t>, </a:t>
            </a:r>
            <a:r>
              <a:rPr lang="en-US" dirty="0" err="1"/>
              <a:t>ibin</a:t>
            </a:r>
            <a:r>
              <a:rPr lang="en-US" dirty="0"/>
              <a:t>;</a:t>
            </a:r>
          </a:p>
          <a:p>
            <a:r>
              <a:rPr lang="en-US" dirty="0"/>
              <a:t>	char </a:t>
            </a:r>
            <a:r>
              <a:rPr lang="en-US" dirty="0" err="1"/>
              <a:t>paraprint</a:t>
            </a:r>
            <a:r>
              <a:rPr lang="en-US" dirty="0"/>
              <a:t>[100], </a:t>
            </a:r>
            <a:r>
              <a:rPr lang="en-US" dirty="0" err="1"/>
              <a:t>histo_name</a:t>
            </a:r>
            <a:r>
              <a:rPr lang="en-US" dirty="0"/>
              <a:t>[100], </a:t>
            </a:r>
            <a:r>
              <a:rPr lang="en-US" dirty="0" err="1"/>
              <a:t>hfit_name</a:t>
            </a:r>
            <a:r>
              <a:rPr lang="en-US" dirty="0"/>
              <a:t>[100];</a:t>
            </a:r>
          </a:p>
          <a:p>
            <a:r>
              <a:rPr lang="en-US" dirty="0"/>
              <a:t>	TH1D* </a:t>
            </a:r>
            <a:r>
              <a:rPr lang="en-US" dirty="0" err="1"/>
              <a:t>histo</a:t>
            </a:r>
            <a:r>
              <a:rPr lang="en-US" dirty="0"/>
              <a:t>[100];//TH1D peak </a:t>
            </a:r>
            <a:r>
              <a:rPr lang="en-US" dirty="0" err="1"/>
              <a:t>search+gauss</a:t>
            </a:r>
            <a:r>
              <a:rPr lang="en-US" dirty="0"/>
              <a:t> fit, create histograms</a:t>
            </a:r>
          </a:p>
          <a:p>
            <a:r>
              <a:rPr lang="en-US" dirty="0"/>
              <a:t>	int </a:t>
            </a:r>
            <a:r>
              <a:rPr lang="en-US" dirty="0" err="1"/>
              <a:t>fit_Nbins</a:t>
            </a:r>
            <a:r>
              <a:rPr lang="en-US" dirty="0"/>
              <a:t>;</a:t>
            </a:r>
          </a:p>
          <a:p>
            <a:r>
              <a:rPr lang="en-US" dirty="0"/>
              <a:t>	const int </a:t>
            </a:r>
            <a:r>
              <a:rPr lang="en-US" dirty="0" err="1"/>
              <a:t>peaknum</a:t>
            </a:r>
            <a:r>
              <a:rPr lang="en-US" dirty="0"/>
              <a:t> = 50;//search peak numbers</a:t>
            </a:r>
          </a:p>
          <a:p>
            <a:r>
              <a:rPr lang="en-US" dirty="0"/>
              <a:t>	</a:t>
            </a:r>
            <a:r>
              <a:rPr lang="en-US" dirty="0" err="1"/>
              <a:t>TGraph</a:t>
            </a:r>
            <a:r>
              <a:rPr lang="en-US" dirty="0"/>
              <a:t>* </a:t>
            </a:r>
            <a:r>
              <a:rPr lang="en-US" dirty="0" err="1"/>
              <a:t>graph_residual</a:t>
            </a:r>
            <a:r>
              <a:rPr lang="en-US" dirty="0"/>
              <a:t>[100];//create graphs</a:t>
            </a:r>
          </a:p>
          <a:p>
            <a:r>
              <a:rPr lang="en-US" dirty="0"/>
              <a:t>	TF1* </a:t>
            </a:r>
            <a:r>
              <a:rPr lang="en-US" dirty="0" err="1"/>
              <a:t>fEMG</a:t>
            </a:r>
            <a:r>
              <a:rPr lang="en-US" dirty="0"/>
              <a:t>[</a:t>
            </a:r>
            <a:r>
              <a:rPr lang="en-US" dirty="0" err="1"/>
              <a:t>peaknum</a:t>
            </a:r>
            <a:r>
              <a:rPr lang="en-US" dirty="0"/>
              <a:t>];//create function</a:t>
            </a:r>
          </a:p>
          <a:p>
            <a:r>
              <a:rPr lang="en-US" dirty="0"/>
              <a:t>	TF1* p[</a:t>
            </a:r>
            <a:r>
              <a:rPr lang="en-US" dirty="0" err="1"/>
              <a:t>peaknum</a:t>
            </a:r>
            <a:r>
              <a:rPr lang="en-US" dirty="0"/>
              <a:t>], * g[</a:t>
            </a:r>
            <a:r>
              <a:rPr lang="en-US" dirty="0" err="1"/>
              <a:t>peaknum</a:t>
            </a:r>
            <a:r>
              <a:rPr lang="en-US" dirty="0"/>
              <a:t>], * b[</a:t>
            </a:r>
            <a:r>
              <a:rPr lang="en-US" dirty="0" err="1"/>
              <a:t>peaknum</a:t>
            </a:r>
            <a:r>
              <a:rPr lang="en-US" dirty="0"/>
              <a:t>], * p2[</a:t>
            </a:r>
            <a:r>
              <a:rPr lang="en-US" dirty="0" err="1"/>
              <a:t>peaknum</a:t>
            </a:r>
            <a:r>
              <a:rPr lang="en-US" dirty="0"/>
              <a:t>];</a:t>
            </a:r>
          </a:p>
          <a:p>
            <a:r>
              <a:rPr lang="en-US" dirty="0"/>
              <a:t>	</a:t>
            </a:r>
            <a:r>
              <a:rPr lang="en-US" dirty="0" err="1"/>
              <a:t>Double_t</a:t>
            </a:r>
            <a:r>
              <a:rPr lang="en-US" dirty="0"/>
              <a:t> </a:t>
            </a:r>
            <a:r>
              <a:rPr lang="en-US" dirty="0" err="1"/>
              <a:t>peakx</a:t>
            </a:r>
            <a:r>
              <a:rPr lang="en-US" dirty="0"/>
              <a:t>[</a:t>
            </a:r>
            <a:r>
              <a:rPr lang="en-US" dirty="0" err="1"/>
              <a:t>peaknum</a:t>
            </a:r>
            <a:r>
              <a:rPr lang="en-US" dirty="0"/>
              <a:t>], </a:t>
            </a:r>
            <a:r>
              <a:rPr lang="en-US" dirty="0" err="1"/>
              <a:t>peakxerr</a:t>
            </a:r>
            <a:r>
              <a:rPr lang="en-US" dirty="0"/>
              <a:t>[</a:t>
            </a:r>
            <a:r>
              <a:rPr lang="en-US" dirty="0" err="1"/>
              <a:t>peaknum</a:t>
            </a:r>
            <a:r>
              <a:rPr lang="en-US" dirty="0"/>
              <a:t>];</a:t>
            </a:r>
          </a:p>
          <a:p>
            <a:r>
              <a:rPr lang="en-US" dirty="0"/>
              <a:t>	</a:t>
            </a:r>
            <a:r>
              <a:rPr lang="en-US" dirty="0" err="1"/>
              <a:t>Double_t</a:t>
            </a:r>
            <a:r>
              <a:rPr lang="en-US" dirty="0"/>
              <a:t> peaky[</a:t>
            </a:r>
            <a:r>
              <a:rPr lang="en-US" dirty="0" err="1"/>
              <a:t>peaknum</a:t>
            </a:r>
            <a:r>
              <a:rPr lang="en-US" dirty="0"/>
              <a:t>], </a:t>
            </a:r>
            <a:r>
              <a:rPr lang="en-US" dirty="0" err="1"/>
              <a:t>peakyerr</a:t>
            </a:r>
            <a:r>
              <a:rPr lang="en-US" dirty="0"/>
              <a:t>[</a:t>
            </a:r>
            <a:r>
              <a:rPr lang="en-US" dirty="0" err="1"/>
              <a:t>peaknum</a:t>
            </a:r>
            <a:r>
              <a:rPr lang="en-US" dirty="0"/>
              <a:t>];</a:t>
            </a:r>
          </a:p>
          <a:p>
            <a:r>
              <a:rPr lang="en-US" dirty="0"/>
              <a:t>	</a:t>
            </a:r>
            <a:r>
              <a:rPr lang="en-US" dirty="0" err="1"/>
              <a:t>Double_t</a:t>
            </a:r>
            <a:r>
              <a:rPr lang="en-US" dirty="0"/>
              <a:t> constant[</a:t>
            </a:r>
            <a:r>
              <a:rPr lang="en-US" dirty="0" err="1"/>
              <a:t>peaknum</a:t>
            </a:r>
            <a:r>
              <a:rPr lang="en-US" dirty="0"/>
              <a:t>], </a:t>
            </a:r>
            <a:r>
              <a:rPr lang="en-US" dirty="0" err="1"/>
              <a:t>constant_err</a:t>
            </a:r>
            <a:r>
              <a:rPr lang="en-US" dirty="0"/>
              <a:t>[</a:t>
            </a:r>
            <a:r>
              <a:rPr lang="en-US" dirty="0" err="1"/>
              <a:t>peaknum</a:t>
            </a:r>
            <a:r>
              <a:rPr lang="en-US" dirty="0"/>
              <a:t>];</a:t>
            </a:r>
          </a:p>
          <a:p>
            <a:r>
              <a:rPr lang="en-US" dirty="0"/>
              <a:t>	</a:t>
            </a:r>
            <a:r>
              <a:rPr lang="en-US" dirty="0" err="1"/>
              <a:t>Double_t</a:t>
            </a:r>
            <a:r>
              <a:rPr lang="en-US" dirty="0"/>
              <a:t> sig[</a:t>
            </a:r>
            <a:r>
              <a:rPr lang="en-US" dirty="0" err="1"/>
              <a:t>peaknum</a:t>
            </a:r>
            <a:r>
              <a:rPr lang="en-US" dirty="0"/>
              <a:t>], </a:t>
            </a:r>
            <a:r>
              <a:rPr lang="en-US" dirty="0" err="1"/>
              <a:t>sig_err</a:t>
            </a:r>
            <a:r>
              <a:rPr lang="en-US" dirty="0"/>
              <a:t>[</a:t>
            </a:r>
            <a:r>
              <a:rPr lang="en-US" dirty="0" err="1"/>
              <a:t>peaknum</a:t>
            </a:r>
            <a:r>
              <a:rPr lang="en-US" dirty="0"/>
              <a:t>];</a:t>
            </a:r>
          </a:p>
          <a:p>
            <a:r>
              <a:rPr lang="en-US" dirty="0"/>
              <a:t>	</a:t>
            </a:r>
            <a:r>
              <a:rPr lang="en-US" dirty="0" err="1"/>
              <a:t>Double_t</a:t>
            </a:r>
            <a:r>
              <a:rPr lang="en-US" dirty="0"/>
              <a:t> tau[</a:t>
            </a:r>
            <a:r>
              <a:rPr lang="en-US" dirty="0" err="1"/>
              <a:t>peaknum</a:t>
            </a:r>
            <a:r>
              <a:rPr lang="en-US" dirty="0"/>
              <a:t>], </a:t>
            </a:r>
            <a:r>
              <a:rPr lang="en-US" dirty="0" err="1"/>
              <a:t>tau_err</a:t>
            </a:r>
            <a:r>
              <a:rPr lang="en-US" dirty="0"/>
              <a:t>[</a:t>
            </a:r>
            <a:r>
              <a:rPr lang="en-US" dirty="0" err="1"/>
              <a:t>peaknum</a:t>
            </a:r>
            <a:r>
              <a:rPr lang="en-US" dirty="0"/>
              <a:t>];</a:t>
            </a:r>
          </a:p>
          <a:p>
            <a:r>
              <a:rPr lang="en-US" dirty="0"/>
              <a:t>	</a:t>
            </a:r>
            <a:r>
              <a:rPr lang="en-US" dirty="0" err="1"/>
              <a:t>Double_t</a:t>
            </a:r>
            <a:r>
              <a:rPr lang="en-US" dirty="0"/>
              <a:t> mean[</a:t>
            </a:r>
            <a:r>
              <a:rPr lang="en-US" dirty="0" err="1"/>
              <a:t>peaknum</a:t>
            </a:r>
            <a:r>
              <a:rPr lang="en-US" dirty="0"/>
              <a:t>], </a:t>
            </a:r>
            <a:r>
              <a:rPr lang="en-US" dirty="0" err="1"/>
              <a:t>mean_err</a:t>
            </a:r>
            <a:r>
              <a:rPr lang="en-US" dirty="0"/>
              <a:t>[</a:t>
            </a:r>
            <a:r>
              <a:rPr lang="en-US" dirty="0" err="1"/>
              <a:t>peaknum</a:t>
            </a:r>
            <a:r>
              <a:rPr lang="en-US" dirty="0"/>
              <a:t>];</a:t>
            </a:r>
          </a:p>
          <a:p>
            <a:r>
              <a:rPr lang="en-US" dirty="0"/>
              <a:t>	</a:t>
            </a:r>
            <a:r>
              <a:rPr lang="en-US" dirty="0" err="1"/>
              <a:t>Double_t</a:t>
            </a:r>
            <a:r>
              <a:rPr lang="en-US" dirty="0"/>
              <a:t> FWHM[</a:t>
            </a:r>
            <a:r>
              <a:rPr lang="en-US" dirty="0" err="1"/>
              <a:t>peaknum</a:t>
            </a:r>
            <a:r>
              <a:rPr lang="en-US" dirty="0"/>
              <a:t>], </a:t>
            </a:r>
            <a:r>
              <a:rPr lang="en-US" dirty="0" err="1"/>
              <a:t>FWHM_err</a:t>
            </a:r>
            <a:r>
              <a:rPr lang="en-US" dirty="0"/>
              <a:t>[</a:t>
            </a:r>
            <a:r>
              <a:rPr lang="en-US" dirty="0" err="1"/>
              <a:t>peaknum</a:t>
            </a:r>
            <a:r>
              <a:rPr lang="en-US" dirty="0"/>
              <a:t>];</a:t>
            </a:r>
          </a:p>
          <a:p>
            <a:r>
              <a:rPr lang="en-US" dirty="0"/>
              <a:t>	double </a:t>
            </a:r>
            <a:r>
              <a:rPr lang="en-US" dirty="0" err="1"/>
              <a:t>inflation_factor</a:t>
            </a:r>
            <a:r>
              <a:rPr lang="en-US" dirty="0"/>
              <a:t> = 1.0;</a:t>
            </a:r>
          </a:p>
          <a:p>
            <a:r>
              <a:rPr lang="en-US" dirty="0"/>
              <a:t>	TH1D* </a:t>
            </a:r>
            <a:r>
              <a:rPr lang="en-US" dirty="0" err="1"/>
              <a:t>h_confidence_interval</a:t>
            </a:r>
            <a:r>
              <a:rPr lang="en-US" dirty="0"/>
              <a:t>[200][</a:t>
            </a:r>
            <a:r>
              <a:rPr lang="en-US" dirty="0" err="1"/>
              <a:t>peaknum</a:t>
            </a:r>
            <a:r>
              <a:rPr lang="en-US" dirty="0"/>
              <a:t>];</a:t>
            </a:r>
          </a:p>
          <a:p>
            <a:r>
              <a:rPr lang="en-US" dirty="0"/>
              <a:t>	</a:t>
            </a:r>
            <a:r>
              <a:rPr lang="en-US" dirty="0" err="1"/>
              <a:t>TCanvas</a:t>
            </a:r>
            <a:r>
              <a:rPr lang="en-US" dirty="0"/>
              <a:t>* </a:t>
            </a:r>
            <a:r>
              <a:rPr lang="en-US" dirty="0" err="1"/>
              <a:t>canvaspeak</a:t>
            </a:r>
            <a:r>
              <a:rPr lang="en-US" dirty="0"/>
              <a:t>[100][</a:t>
            </a:r>
            <a:r>
              <a:rPr lang="en-US" dirty="0" err="1"/>
              <a:t>peaknum</a:t>
            </a:r>
            <a:r>
              <a:rPr lang="en-US" dirty="0"/>
              <a:t>];</a:t>
            </a:r>
          </a:p>
          <a:p>
            <a:r>
              <a:rPr lang="en-US" dirty="0"/>
              <a:t>	char pathname[150];</a:t>
            </a:r>
          </a:p>
          <a:p>
            <a:r>
              <a:rPr lang="en-US" dirty="0"/>
              <a:t>	char filename[150];</a:t>
            </a:r>
          </a:p>
          <a:p>
            <a:r>
              <a:rPr lang="en-US" dirty="0"/>
              <a:t>	</a:t>
            </a:r>
            <a:r>
              <a:rPr lang="en-US" dirty="0" err="1"/>
              <a:t>sprintf</a:t>
            </a:r>
            <a:r>
              <a:rPr lang="en-US" dirty="0"/>
              <a:t>(pathname, "%s", "F:/e21010/pxct/");</a:t>
            </a:r>
          </a:p>
          <a:p>
            <a:r>
              <a:rPr lang="en-US" dirty="0"/>
              <a:t>	// 	</a:t>
            </a:r>
            <a:r>
              <a:rPr lang="en-US" dirty="0" err="1"/>
              <a:t>sprintf</a:t>
            </a:r>
            <a:r>
              <a:rPr lang="en-US" dirty="0"/>
              <a:t>(filename, "%</a:t>
            </a:r>
            <a:r>
              <a:rPr lang="en-US" dirty="0" err="1"/>
              <a:t>s%s</a:t>
            </a:r>
            <a:r>
              <a:rPr lang="en-US" dirty="0"/>
              <a:t>", pathname, "lower_bounds.dat");</a:t>
            </a:r>
          </a:p>
          <a:p>
            <a:r>
              <a:rPr lang="en-US" dirty="0"/>
              <a:t>	// 	</a:t>
            </a:r>
            <a:r>
              <a:rPr lang="en-US" dirty="0" err="1"/>
              <a:t>ifstream</a:t>
            </a:r>
            <a:r>
              <a:rPr lang="en-US" dirty="0"/>
              <a:t> </a:t>
            </a:r>
            <a:r>
              <a:rPr lang="en-US" dirty="0" err="1"/>
              <a:t>infilelowerbounds</a:t>
            </a:r>
            <a:r>
              <a:rPr lang="en-US" dirty="0"/>
              <a:t>(filename, </a:t>
            </a:r>
            <a:r>
              <a:rPr lang="en-US" dirty="0" err="1"/>
              <a:t>ios</a:t>
            </a:r>
            <a:r>
              <a:rPr lang="en-US" dirty="0"/>
              <a:t>::in);</a:t>
            </a:r>
          </a:p>
          <a:p>
            <a:r>
              <a:rPr lang="en-US" dirty="0"/>
              <a:t>	// 	</a:t>
            </a:r>
            <a:r>
              <a:rPr lang="en-US" dirty="0" err="1"/>
              <a:t>sprintf</a:t>
            </a:r>
            <a:r>
              <a:rPr lang="en-US" dirty="0"/>
              <a:t>(filename, "%</a:t>
            </a:r>
            <a:r>
              <a:rPr lang="en-US" dirty="0" err="1"/>
              <a:t>s%s</a:t>
            </a:r>
            <a:r>
              <a:rPr lang="en-US" dirty="0"/>
              <a:t>", pathname, "upper_bounds.dat");</a:t>
            </a:r>
          </a:p>
          <a:p>
            <a:r>
              <a:rPr lang="en-US" dirty="0"/>
              <a:t>	// 	</a:t>
            </a:r>
            <a:r>
              <a:rPr lang="en-US" dirty="0" err="1"/>
              <a:t>ifstream</a:t>
            </a:r>
            <a:r>
              <a:rPr lang="en-US" dirty="0"/>
              <a:t> </a:t>
            </a:r>
            <a:r>
              <a:rPr lang="en-US" dirty="0" err="1"/>
              <a:t>infileupperbounds</a:t>
            </a:r>
            <a:r>
              <a:rPr lang="en-US" dirty="0"/>
              <a:t>(filename, </a:t>
            </a:r>
            <a:r>
              <a:rPr lang="en-US" dirty="0" err="1"/>
              <a:t>ios</a:t>
            </a:r>
            <a:r>
              <a:rPr lang="en-US" dirty="0"/>
              <a:t>::in);</a:t>
            </a:r>
          </a:p>
          <a:p>
            <a:r>
              <a:rPr lang="en-US" dirty="0"/>
              <a:t>	double par[</a:t>
            </a:r>
            <a:r>
              <a:rPr lang="en-US" dirty="0" err="1"/>
              <a:t>peaknum</a:t>
            </a:r>
            <a:r>
              <a:rPr lang="en-US" dirty="0"/>
              <a:t>][10], </a:t>
            </a:r>
            <a:r>
              <a:rPr lang="en-US" dirty="0" err="1"/>
              <a:t>par_err</a:t>
            </a:r>
            <a:r>
              <a:rPr lang="en-US" dirty="0"/>
              <a:t>[</a:t>
            </a:r>
            <a:r>
              <a:rPr lang="en-US" dirty="0" err="1"/>
              <a:t>peaknum</a:t>
            </a:r>
            <a:r>
              <a:rPr lang="en-US" dirty="0"/>
              <a:t>][10];</a:t>
            </a:r>
          </a:p>
          <a:p>
            <a:r>
              <a:rPr lang="en-US" dirty="0"/>
              <a:t>	double </a:t>
            </a:r>
            <a:r>
              <a:rPr lang="en-US" dirty="0" err="1"/>
              <a:t>parChi</a:t>
            </a:r>
            <a:r>
              <a:rPr lang="en-US" dirty="0"/>
              <a:t>[</a:t>
            </a:r>
            <a:r>
              <a:rPr lang="en-US" dirty="0" err="1"/>
              <a:t>peaknum</a:t>
            </a:r>
            <a:r>
              <a:rPr lang="en-US" dirty="0"/>
              <a:t>], </a:t>
            </a:r>
            <a:r>
              <a:rPr lang="en-US" dirty="0" err="1"/>
              <a:t>parNDF</a:t>
            </a:r>
            <a:r>
              <a:rPr lang="en-US" dirty="0"/>
              <a:t>[</a:t>
            </a:r>
            <a:r>
              <a:rPr lang="en-US" dirty="0" err="1"/>
              <a:t>peaknum</a:t>
            </a:r>
            <a:r>
              <a:rPr lang="en-US" dirty="0"/>
              <a:t>], </a:t>
            </a:r>
            <a:r>
              <a:rPr lang="en-US" dirty="0" err="1"/>
              <a:t>p_value</a:t>
            </a:r>
            <a:r>
              <a:rPr lang="en-US" dirty="0"/>
              <a:t>[</a:t>
            </a:r>
            <a:r>
              <a:rPr lang="en-US" dirty="0" err="1"/>
              <a:t>peaknum</a:t>
            </a:r>
            <a:r>
              <a:rPr lang="en-US" dirty="0"/>
              <a:t>];</a:t>
            </a:r>
          </a:p>
          <a:p>
            <a:r>
              <a:rPr lang="en-US" dirty="0"/>
              <a:t>	</a:t>
            </a:r>
            <a:r>
              <a:rPr lang="en-US" dirty="0" err="1"/>
              <a:t>TFile</a:t>
            </a:r>
            <a:r>
              <a:rPr lang="en-US" dirty="0"/>
              <a:t>* fin;</a:t>
            </a:r>
          </a:p>
          <a:p>
            <a:endParaRPr lang="en-US" dirty="0"/>
          </a:p>
          <a:p>
            <a:r>
              <a:rPr lang="en-US" dirty="0"/>
              <a:t>	</a:t>
            </a:r>
            <a:r>
              <a:rPr lang="en-US" dirty="0" err="1"/>
              <a:t>sprintf</a:t>
            </a:r>
            <a:r>
              <a:rPr lang="en-US" dirty="0"/>
              <a:t>(filename, "%</a:t>
            </a:r>
            <a:r>
              <a:rPr lang="en-US" dirty="0" err="1"/>
              <a:t>s%s</a:t>
            </a:r>
            <a:r>
              <a:rPr lang="en-US" dirty="0"/>
              <a:t>", pathname, "peakpara.dat");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::app);</a:t>
            </a:r>
          </a:p>
          <a:p>
            <a:r>
              <a:rPr lang="en-US" dirty="0"/>
              <a:t>	int </a:t>
            </a:r>
            <a:r>
              <a:rPr lang="en-US" dirty="0" err="1"/>
              <a:t>Ea_central</a:t>
            </a:r>
            <a:r>
              <a:rPr lang="en-US" dirty="0"/>
              <a:t> = 0, </a:t>
            </a:r>
            <a:r>
              <a:rPr lang="en-US" dirty="0" err="1"/>
              <a:t>msd_e_cut_low</a:t>
            </a:r>
            <a:r>
              <a:rPr lang="en-US" dirty="0"/>
              <a:t> = 0, </a:t>
            </a:r>
            <a:r>
              <a:rPr lang="en-US" dirty="0" err="1"/>
              <a:t>msd_e_cut_high</a:t>
            </a:r>
            <a:r>
              <a:rPr lang="en-US" dirty="0"/>
              <a:t> = 0, </a:t>
            </a:r>
            <a:r>
              <a:rPr lang="en-US" dirty="0" err="1"/>
              <a:t>Ea_gate_start</a:t>
            </a:r>
            <a:r>
              <a:rPr lang="en-US" dirty="0"/>
              <a:t> = 0, </a:t>
            </a:r>
            <a:r>
              <a:rPr lang="en-US" dirty="0" err="1"/>
              <a:t>Ea_gate_end</a:t>
            </a:r>
            <a:r>
              <a:rPr lang="en-US" dirty="0"/>
              <a:t> = 0;</a:t>
            </a:r>
          </a:p>
          <a:p>
            <a:r>
              <a:rPr lang="en-US" dirty="0"/>
              <a:t>	int </a:t>
            </a:r>
            <a:r>
              <a:rPr lang="en-US" dirty="0" err="1"/>
              <a:t>bin_start_low</a:t>
            </a:r>
            <a:r>
              <a:rPr lang="en-US" dirty="0"/>
              <a:t> = 0;</a:t>
            </a:r>
          </a:p>
          <a:p>
            <a:r>
              <a:rPr lang="en-US" dirty="0"/>
              <a:t>	int </a:t>
            </a:r>
            <a:r>
              <a:rPr lang="en-US" dirty="0" err="1"/>
              <a:t>bin_start_high</a:t>
            </a:r>
            <a:r>
              <a:rPr lang="en-US" dirty="0"/>
              <a:t> = 0;</a:t>
            </a:r>
          </a:p>
          <a:p>
            <a:r>
              <a:rPr lang="en-US" dirty="0"/>
              <a:t>	int </a:t>
            </a:r>
            <a:r>
              <a:rPr lang="en-US" dirty="0" err="1"/>
              <a:t>Which_Dataset</a:t>
            </a:r>
            <a:r>
              <a:rPr lang="en-US" dirty="0"/>
              <a:t> = 1; //  1 for </a:t>
            </a:r>
            <a:r>
              <a:rPr lang="en-US" dirty="0" err="1"/>
              <a:t>MSDtotal</a:t>
            </a:r>
            <a:r>
              <a:rPr lang="en-US" dirty="0"/>
              <a:t>; 2 for MSD26;</a:t>
            </a:r>
          </a:p>
          <a:p>
            <a:r>
              <a:rPr lang="en-US" dirty="0"/>
              <a:t>	int </a:t>
            </a:r>
            <a:r>
              <a:rPr lang="en-US" dirty="0" err="1"/>
              <a:t>Which_MSD</a:t>
            </a:r>
            <a:r>
              <a:rPr lang="en-US" dirty="0"/>
              <a:t>;</a:t>
            </a:r>
          </a:p>
          <a:p>
            <a:r>
              <a:rPr lang="en-US" dirty="0"/>
              <a:t>	if (</a:t>
            </a:r>
            <a:r>
              <a:rPr lang="en-US" dirty="0" err="1"/>
              <a:t>Which_Dataset</a:t>
            </a:r>
            <a:r>
              <a:rPr lang="en-US" dirty="0"/>
              <a:t> == 1)</a:t>
            </a:r>
          </a:p>
          <a:p>
            <a:r>
              <a:rPr lang="en-US" dirty="0"/>
              <a:t>	{</a:t>
            </a:r>
          </a:p>
          <a:p>
            <a:r>
              <a:rPr lang="en-US" dirty="0"/>
              <a:t>		</a:t>
            </a:r>
            <a:r>
              <a:rPr lang="en-US" dirty="0" err="1"/>
              <a:t>Which_MSD</a:t>
            </a:r>
            <a:r>
              <a:rPr lang="en-US" dirty="0"/>
              <a:t> = 12; // Modify: 12 for MSD12; 26 for MSD26;</a:t>
            </a:r>
          </a:p>
          <a:p>
            <a:r>
              <a:rPr lang="en-US" dirty="0"/>
              <a:t>		</a:t>
            </a:r>
            <a:r>
              <a:rPr lang="en-US" dirty="0" err="1"/>
              <a:t>Ea_central</a:t>
            </a:r>
            <a:r>
              <a:rPr lang="en-US" dirty="0"/>
              <a:t> = 5421; // 5421 for </a:t>
            </a:r>
            <a:r>
              <a:rPr lang="en-US" dirty="0" err="1"/>
              <a:t>MSDtotal</a:t>
            </a:r>
            <a:r>
              <a:rPr lang="en-US" dirty="0"/>
              <a:t>, based on LISE++ calculation</a:t>
            </a:r>
          </a:p>
          <a:p>
            <a:r>
              <a:rPr lang="en-US" dirty="0"/>
              <a:t>		if (</a:t>
            </a:r>
            <a:r>
              <a:rPr lang="en-US" dirty="0" err="1"/>
              <a:t>Which_MSD</a:t>
            </a:r>
            <a:r>
              <a:rPr lang="en-US" dirty="0"/>
              <a:t> == 12)	</a:t>
            </a:r>
            <a:r>
              <a:rPr lang="en-US" dirty="0" err="1"/>
              <a:t>bin_start_low</a:t>
            </a:r>
            <a:r>
              <a:rPr lang="en-US" dirty="0"/>
              <a:t> = 230; // Don't change</a:t>
            </a:r>
          </a:p>
          <a:p>
            <a:r>
              <a:rPr lang="en-US" dirty="0"/>
              <a:t>		if (</a:t>
            </a:r>
            <a:r>
              <a:rPr lang="en-US" dirty="0" err="1"/>
              <a:t>Which_MSD</a:t>
            </a:r>
            <a:r>
              <a:rPr lang="en-US" dirty="0"/>
              <a:t> == 26)	</a:t>
            </a:r>
            <a:r>
              <a:rPr lang="en-US" dirty="0" err="1"/>
              <a:t>bin_start_low</a:t>
            </a:r>
            <a:r>
              <a:rPr lang="en-US" dirty="0"/>
              <a:t> = 210; // Don't change</a:t>
            </a:r>
          </a:p>
          <a:p>
            <a:r>
              <a:rPr lang="en-US" dirty="0"/>
              <a:t>		</a:t>
            </a:r>
            <a:r>
              <a:rPr lang="en-US" dirty="0" err="1"/>
              <a:t>Ea_gate_start</a:t>
            </a:r>
            <a:r>
              <a:rPr lang="en-US" dirty="0"/>
              <a:t> = 80; // 3; 3 means +/-3 keV = 6 keV; 20 means +/-20 keV = 40 keV, which is good for MSD26</a:t>
            </a:r>
          </a:p>
          <a:p>
            <a:r>
              <a:rPr lang="en-US" dirty="0"/>
              <a:t>		</a:t>
            </a:r>
            <a:r>
              <a:rPr lang="en-US" dirty="0" err="1"/>
              <a:t>Ea_gate_end</a:t>
            </a:r>
            <a:r>
              <a:rPr lang="en-US" dirty="0"/>
              <a:t> = 80; // 30; Keep end - start &lt;= 4, due to Windows OS limitation</a:t>
            </a:r>
          </a:p>
          <a:p>
            <a:r>
              <a:rPr lang="en-US" dirty="0"/>
              <a:t>	}</a:t>
            </a:r>
          </a:p>
          <a:p>
            <a:r>
              <a:rPr lang="en-US" dirty="0"/>
              <a:t>	if (</a:t>
            </a:r>
            <a:r>
              <a:rPr lang="en-US" dirty="0" err="1"/>
              <a:t>Which_Dataset</a:t>
            </a:r>
            <a:r>
              <a:rPr lang="en-US" dirty="0"/>
              <a:t> == 2)</a:t>
            </a:r>
          </a:p>
          <a:p>
            <a:r>
              <a:rPr lang="en-US" dirty="0"/>
              <a:t>	{</a:t>
            </a:r>
          </a:p>
          <a:p>
            <a:r>
              <a:rPr lang="en-US" dirty="0"/>
              <a:t>		</a:t>
            </a:r>
            <a:r>
              <a:rPr lang="en-US" dirty="0" err="1"/>
              <a:t>Which_MSD</a:t>
            </a:r>
            <a:r>
              <a:rPr lang="en-US" dirty="0"/>
              <a:t> = 26; // 26 for MSD26;</a:t>
            </a:r>
          </a:p>
          <a:p>
            <a:r>
              <a:rPr lang="en-US" dirty="0"/>
              <a:t>		</a:t>
            </a:r>
            <a:r>
              <a:rPr lang="en-US" dirty="0" err="1"/>
              <a:t>Ea_central</a:t>
            </a:r>
            <a:r>
              <a:rPr lang="en-US" dirty="0"/>
              <a:t> = 5479; // 5479 for MSD26; 5421 for </a:t>
            </a:r>
            <a:r>
              <a:rPr lang="en-US" dirty="0" err="1"/>
              <a:t>MSDtotal</a:t>
            </a:r>
            <a:r>
              <a:rPr lang="en-US" dirty="0"/>
              <a:t>, based on LISE++ calculation</a:t>
            </a:r>
          </a:p>
          <a:p>
            <a:r>
              <a:rPr lang="en-US" dirty="0"/>
              <a:t>		</a:t>
            </a:r>
            <a:r>
              <a:rPr lang="en-US" dirty="0" err="1"/>
              <a:t>Ea_gate_start</a:t>
            </a:r>
            <a:r>
              <a:rPr lang="en-US" dirty="0"/>
              <a:t> = 20; // 3; 3 means +/-3 keV = 6 keV; 20 means +/-20 keV = 40 keV, which is good for MSD26</a:t>
            </a:r>
          </a:p>
          <a:p>
            <a:r>
              <a:rPr lang="en-US" dirty="0"/>
              <a:t>		</a:t>
            </a:r>
            <a:r>
              <a:rPr lang="en-US" dirty="0" err="1"/>
              <a:t>Ea_gate_end</a:t>
            </a:r>
            <a:r>
              <a:rPr lang="en-US" dirty="0"/>
              <a:t> = 20; // 30; Keep end - start &lt;= 4, due to Windows OS limitation</a:t>
            </a:r>
          </a:p>
          <a:p>
            <a:r>
              <a:rPr lang="en-US" dirty="0"/>
              <a:t>	}</a:t>
            </a:r>
          </a:p>
          <a:p>
            <a:endParaRPr lang="en-US" dirty="0"/>
          </a:p>
          <a:p>
            <a:r>
              <a:rPr lang="en-US" dirty="0"/>
              <a:t>	for (</a:t>
            </a:r>
            <a:r>
              <a:rPr lang="en-US" dirty="0" err="1"/>
              <a:t>i</a:t>
            </a:r>
            <a:r>
              <a:rPr lang="en-US" dirty="0"/>
              <a:t> = </a:t>
            </a:r>
            <a:r>
              <a:rPr lang="en-US" dirty="0" err="1"/>
              <a:t>Ea_gate_start</a:t>
            </a:r>
            <a:r>
              <a:rPr lang="en-US" dirty="0"/>
              <a:t>; </a:t>
            </a:r>
            <a:r>
              <a:rPr lang="en-US" dirty="0" err="1"/>
              <a:t>i</a:t>
            </a:r>
            <a:r>
              <a:rPr lang="en-US" dirty="0"/>
              <a:t> &lt;= </a:t>
            </a:r>
            <a:r>
              <a:rPr lang="en-US" dirty="0" err="1"/>
              <a:t>Ea_gate_end</a:t>
            </a:r>
            <a:r>
              <a:rPr lang="en-US" dirty="0"/>
              <a:t>; </a:t>
            </a:r>
            <a:r>
              <a:rPr lang="en-US" dirty="0" err="1"/>
              <a:t>i</a:t>
            </a:r>
            <a:r>
              <a:rPr lang="en-US" dirty="0"/>
              <a:t>+=10) // read in many root files with different </a:t>
            </a:r>
            <a:r>
              <a:rPr lang="en-US" dirty="0" err="1"/>
              <a:t>Ea</a:t>
            </a:r>
            <a:r>
              <a:rPr lang="en-US" dirty="0"/>
              <a:t> gates</a:t>
            </a:r>
          </a:p>
          <a:p>
            <a:r>
              <a:rPr lang="en-US" dirty="0"/>
              <a:t>	{</a:t>
            </a:r>
          </a:p>
          <a:p>
            <a:r>
              <a:rPr lang="en-US" dirty="0"/>
              <a:t>		//if (</a:t>
            </a:r>
            <a:r>
              <a:rPr lang="en-US" dirty="0" err="1"/>
              <a:t>i</a:t>
            </a:r>
            <a:r>
              <a:rPr lang="en-US" dirty="0"/>
              <a:t> &gt;= 96 &amp;&amp; </a:t>
            </a:r>
            <a:r>
              <a:rPr lang="en-US" dirty="0" err="1"/>
              <a:t>i</a:t>
            </a:r>
            <a:r>
              <a:rPr lang="en-US" dirty="0"/>
              <a:t> &lt;= 99) continue;</a:t>
            </a:r>
          </a:p>
          <a:p>
            <a:r>
              <a:rPr lang="en-US" dirty="0"/>
              <a:t>		</a:t>
            </a:r>
            <a:r>
              <a:rPr lang="en-US" dirty="0" err="1"/>
              <a:t>msd_e_cut_low</a:t>
            </a:r>
            <a:r>
              <a:rPr lang="en-US" dirty="0"/>
              <a:t> = </a:t>
            </a:r>
            <a:r>
              <a:rPr lang="en-US" dirty="0" err="1"/>
              <a:t>Ea_central</a:t>
            </a:r>
            <a:r>
              <a:rPr lang="en-US" dirty="0"/>
              <a:t> - </a:t>
            </a:r>
            <a:r>
              <a:rPr lang="en-US" dirty="0" err="1"/>
              <a:t>i</a:t>
            </a:r>
            <a:r>
              <a:rPr lang="en-US" dirty="0"/>
              <a:t>;</a:t>
            </a:r>
          </a:p>
          <a:p>
            <a:r>
              <a:rPr lang="en-US" dirty="0"/>
              <a:t>		</a:t>
            </a:r>
            <a:r>
              <a:rPr lang="en-US" dirty="0" err="1"/>
              <a:t>msd_e_cut_high</a:t>
            </a:r>
            <a:r>
              <a:rPr lang="en-US" dirty="0"/>
              <a:t> = </a:t>
            </a:r>
            <a:r>
              <a:rPr lang="en-US" dirty="0" err="1"/>
              <a:t>Ea_central</a:t>
            </a:r>
            <a:r>
              <a:rPr lang="en-US" dirty="0"/>
              <a:t> + </a:t>
            </a:r>
            <a:r>
              <a:rPr lang="en-US" dirty="0" err="1"/>
              <a:t>i</a:t>
            </a:r>
            <a:r>
              <a:rPr lang="en-US" dirty="0"/>
              <a:t>;</a:t>
            </a:r>
          </a:p>
          <a:p>
            <a:r>
              <a:rPr lang="en-US" dirty="0"/>
              <a:t>		//if (</a:t>
            </a:r>
            <a:r>
              <a:rPr lang="en-US" dirty="0" err="1"/>
              <a:t>Which_Dataset</a:t>
            </a:r>
            <a:r>
              <a:rPr lang="en-US" dirty="0"/>
              <a:t> == 1) </a:t>
            </a:r>
            <a:r>
              <a:rPr lang="en-US" dirty="0" err="1"/>
              <a:t>sprintf</a:t>
            </a:r>
            <a:r>
              <a:rPr lang="en-US" dirty="0"/>
              <a:t>(filename, "%s%s%04d%s%04d%s", pathname, "</a:t>
            </a:r>
            <a:r>
              <a:rPr lang="en-US" dirty="0" err="1"/>
              <a:t>timing_msdtotal_e</a:t>
            </a:r>
            <a:r>
              <a:rPr lang="en-US" dirty="0"/>
              <a:t>_", </a:t>
            </a:r>
            <a:r>
              <a:rPr lang="en-US" dirty="0" err="1"/>
              <a:t>msd_e_cut_low</a:t>
            </a:r>
            <a:r>
              <a:rPr lang="en-US" dirty="0"/>
              <a:t>, "_", </a:t>
            </a:r>
            <a:r>
              <a:rPr lang="en-US" dirty="0" err="1"/>
              <a:t>msd_e_cut_high</a:t>
            </a:r>
            <a:r>
              <a:rPr lang="en-US" dirty="0"/>
              <a:t>, "_</a:t>
            </a:r>
            <a:r>
              <a:rPr lang="en-US" dirty="0" err="1"/>
              <a:t>msdtotal_tootoot</a:t>
            </a:r>
            <a:r>
              <a:rPr lang="en-US" dirty="0"/>
              <a:t>");</a:t>
            </a:r>
          </a:p>
          <a:p>
            <a:r>
              <a:rPr lang="en-US" dirty="0"/>
              <a:t>		//if (</a:t>
            </a:r>
            <a:r>
              <a:rPr lang="en-US" dirty="0" err="1"/>
              <a:t>Which_Dataset</a:t>
            </a:r>
            <a:r>
              <a:rPr lang="en-US" dirty="0"/>
              <a:t> == 2) </a:t>
            </a:r>
            <a:r>
              <a:rPr lang="en-US" dirty="0" err="1"/>
              <a:t>sprintf</a:t>
            </a:r>
            <a:r>
              <a:rPr lang="en-US" dirty="0"/>
              <a:t>(filename, "%s%s%04d%s%04d%s", pathname, "timing_msd26_e_", </a:t>
            </a:r>
            <a:r>
              <a:rPr lang="en-US" dirty="0" err="1"/>
              <a:t>msd_e_cut_low</a:t>
            </a:r>
            <a:r>
              <a:rPr lang="en-US" dirty="0"/>
              <a:t>, "_", </a:t>
            </a:r>
            <a:r>
              <a:rPr lang="en-US" dirty="0" err="1"/>
              <a:t>msd_e_cut_high</a:t>
            </a:r>
            <a:r>
              <a:rPr lang="en-US" dirty="0"/>
              <a:t>, "_msd26_t.root");</a:t>
            </a:r>
          </a:p>
          <a:p>
            <a:r>
              <a:rPr lang="en-US" dirty="0"/>
              <a:t>		//if (</a:t>
            </a:r>
            <a:r>
              <a:rPr lang="en-US" dirty="0" err="1"/>
              <a:t>Which_Dataset</a:t>
            </a:r>
            <a:r>
              <a:rPr lang="en-US" dirty="0"/>
              <a:t> == 1) </a:t>
            </a:r>
            <a:r>
              <a:rPr lang="en-US" dirty="0" err="1"/>
              <a:t>sprintf</a:t>
            </a:r>
            <a:r>
              <a:rPr lang="en-US" dirty="0"/>
              <a:t>(filename, "%</a:t>
            </a:r>
            <a:r>
              <a:rPr lang="en-US" dirty="0" err="1"/>
              <a:t>s%s</a:t>
            </a:r>
            <a:r>
              <a:rPr lang="en-US" dirty="0"/>
              <a:t>", pathname, "run0079_LEGe_MSD_241Am_inChamber_window1.5us_CFDdelay_adjusted_cal_5400_5560_forPRC.root");</a:t>
            </a:r>
          </a:p>
          <a:p>
            <a:r>
              <a:rPr lang="en-US" dirty="0"/>
              <a:t>		if (</a:t>
            </a:r>
            <a:r>
              <a:rPr lang="en-US" dirty="0" err="1"/>
              <a:t>Which_Dataset</a:t>
            </a:r>
            <a:r>
              <a:rPr lang="en-US" dirty="0"/>
              <a:t> == 1) </a:t>
            </a:r>
            <a:r>
              <a:rPr lang="en-US" dirty="0" err="1"/>
              <a:t>sprintf</a:t>
            </a:r>
            <a:r>
              <a:rPr lang="en-US" dirty="0"/>
              <a:t>(filename, "%</a:t>
            </a:r>
            <a:r>
              <a:rPr lang="en-US" dirty="0" err="1"/>
              <a:t>s%s</a:t>
            </a:r>
            <a:r>
              <a:rPr lang="en-US" dirty="0"/>
              <a:t>", pathname, "run0330_0331_0332_LEGe_MSD_241Am_Z7117_ChamberCenter_window1.5us_TrigRise0.064_0.016_0.016us_TrigGap0.952_1.000_1.000us_Th350_2700_1000_CFDDelay0.304us_Scale7_cal.root");</a:t>
            </a:r>
          </a:p>
          <a:p>
            <a:r>
              <a:rPr lang="en-US" dirty="0"/>
              <a:t>		fin = new </a:t>
            </a:r>
            <a:r>
              <a:rPr lang="en-US" dirty="0" err="1"/>
              <a:t>TFile</a:t>
            </a:r>
            <a:r>
              <a:rPr lang="en-US" dirty="0"/>
              <a:t>(filename);//after this statement, you can use any ROOT command1 for this </a:t>
            </a:r>
            <a:r>
              <a:rPr lang="en-US" dirty="0" err="1"/>
              <a:t>rootfile</a:t>
            </a:r>
            <a:endParaRPr lang="en-US" dirty="0"/>
          </a:p>
          <a:p>
            <a:r>
              <a:rPr lang="en-US" dirty="0"/>
              <a:t>		</a:t>
            </a:r>
            <a:r>
              <a:rPr lang="en-US" dirty="0" err="1"/>
              <a:t>cout</a:t>
            </a:r>
            <a:r>
              <a:rPr lang="en-US" dirty="0"/>
              <a:t> &lt;&lt; filename &lt;&lt; </a:t>
            </a:r>
            <a:r>
              <a:rPr lang="en-US" dirty="0" err="1"/>
              <a:t>endl</a:t>
            </a:r>
            <a:r>
              <a:rPr lang="en-US" dirty="0"/>
              <a:t>;</a:t>
            </a:r>
          </a:p>
          <a:p>
            <a:r>
              <a:rPr lang="en-US" dirty="0"/>
              <a:t>		//</a:t>
            </a:r>
            <a:r>
              <a:rPr lang="en-US" dirty="0" err="1"/>
              <a:t>sprintf</a:t>
            </a:r>
            <a:r>
              <a:rPr lang="en-US" dirty="0"/>
              <a:t>(</a:t>
            </a:r>
            <a:r>
              <a:rPr lang="en-US" dirty="0" err="1"/>
              <a:t>histo_name</a:t>
            </a:r>
            <a:r>
              <a:rPr lang="en-US" dirty="0"/>
              <a:t>, "%</a:t>
            </a:r>
            <a:r>
              <a:rPr lang="en-US" dirty="0" err="1"/>
              <a:t>s%d%s</a:t>
            </a:r>
            <a:r>
              <a:rPr lang="en-US" dirty="0"/>
              <a:t>", "</a:t>
            </a:r>
            <a:r>
              <a:rPr lang="en-US" dirty="0" err="1"/>
              <a:t>htiming_lege_msd</a:t>
            </a:r>
            <a:r>
              <a:rPr lang="en-US" dirty="0"/>
              <a:t>", </a:t>
            </a:r>
            <a:r>
              <a:rPr lang="en-US" dirty="0" err="1"/>
              <a:t>Which_MSD</a:t>
            </a:r>
            <a:r>
              <a:rPr lang="en-US" dirty="0"/>
              <a:t>, "_bin1ns");</a:t>
            </a:r>
          </a:p>
          <a:p>
            <a:r>
              <a:rPr lang="en-US" dirty="0"/>
              <a:t>		</a:t>
            </a:r>
            <a:r>
              <a:rPr lang="en-US" dirty="0" err="1"/>
              <a:t>sprintf</a:t>
            </a:r>
            <a:r>
              <a:rPr lang="en-US" dirty="0"/>
              <a:t>(</a:t>
            </a:r>
            <a:r>
              <a:rPr lang="en-US" dirty="0" err="1"/>
              <a:t>histo_name</a:t>
            </a:r>
            <a:r>
              <a:rPr lang="en-US" dirty="0"/>
              <a:t>, "%</a:t>
            </a:r>
            <a:r>
              <a:rPr lang="en-US" dirty="0" err="1"/>
              <a:t>s%d</a:t>
            </a:r>
            <a:r>
              <a:rPr lang="en-US" dirty="0"/>
              <a:t>", "</a:t>
            </a:r>
            <a:r>
              <a:rPr lang="en-US" dirty="0" err="1"/>
              <a:t>htiming_lege_msd</a:t>
            </a:r>
            <a:r>
              <a:rPr lang="en-US" dirty="0"/>
              <a:t>", </a:t>
            </a:r>
            <a:r>
              <a:rPr lang="en-US" dirty="0" err="1"/>
              <a:t>Which_MSD</a:t>
            </a:r>
            <a:r>
              <a:rPr lang="en-US" dirty="0"/>
              <a:t>);</a:t>
            </a:r>
          </a:p>
          <a:p>
            <a:r>
              <a:rPr lang="en-US" dirty="0"/>
              <a:t>		//</a:t>
            </a:r>
            <a:r>
              <a:rPr lang="en-US" dirty="0" err="1"/>
              <a:t>sprintf</a:t>
            </a:r>
            <a:r>
              <a:rPr lang="en-US" dirty="0"/>
              <a:t>(</a:t>
            </a:r>
            <a:r>
              <a:rPr lang="en-US" dirty="0" err="1"/>
              <a:t>histo_name</a:t>
            </a:r>
            <a:r>
              <a:rPr lang="en-US" dirty="0"/>
              <a:t>, "%s", "</a:t>
            </a:r>
            <a:r>
              <a:rPr lang="en-US" dirty="0" err="1"/>
              <a:t>h_decay_exponential_GetRandom</a:t>
            </a:r>
            <a:r>
              <a:rPr lang="en-US" dirty="0"/>
              <a:t>"); // Fake test</a:t>
            </a:r>
          </a:p>
          <a:p>
            <a:r>
              <a:rPr lang="en-US" dirty="0"/>
              <a:t>		</a:t>
            </a:r>
            <a:r>
              <a:rPr lang="en-US" dirty="0" err="1"/>
              <a:t>histo</a:t>
            </a:r>
            <a:r>
              <a:rPr lang="en-US" dirty="0"/>
              <a:t>[</a:t>
            </a:r>
            <a:r>
              <a:rPr lang="en-US" dirty="0" err="1"/>
              <a:t>i</a:t>
            </a:r>
            <a:r>
              <a:rPr lang="en-US" dirty="0"/>
              <a:t>] = (TH1D*)fin-&gt;Get(</a:t>
            </a:r>
            <a:r>
              <a:rPr lang="en-US" dirty="0" err="1"/>
              <a:t>histo_name</a:t>
            </a:r>
            <a:r>
              <a:rPr lang="en-US" dirty="0"/>
              <a:t>); //Get spectrum</a:t>
            </a:r>
          </a:p>
          <a:p>
            <a:r>
              <a:rPr lang="en-US" dirty="0"/>
              <a:t>		</a:t>
            </a:r>
            <a:r>
              <a:rPr lang="en-US" dirty="0" err="1"/>
              <a:t>histo</a:t>
            </a:r>
            <a:r>
              <a:rPr lang="en-US" dirty="0"/>
              <a:t>[</a:t>
            </a:r>
            <a:r>
              <a:rPr lang="en-US" dirty="0" err="1"/>
              <a:t>i</a:t>
            </a:r>
            <a:r>
              <a:rPr lang="en-US" dirty="0"/>
              <a:t>]-&gt;</a:t>
            </a:r>
            <a:r>
              <a:rPr lang="en-US" dirty="0" err="1"/>
              <a:t>Rebin</a:t>
            </a:r>
            <a:r>
              <a:rPr lang="en-US" dirty="0"/>
              <a:t>(1);</a:t>
            </a:r>
          </a:p>
          <a:p>
            <a:r>
              <a:rPr lang="en-US" dirty="0"/>
              <a:t>		</a:t>
            </a:r>
            <a:r>
              <a:rPr lang="en-US" dirty="0" err="1"/>
              <a:t>histo</a:t>
            </a:r>
            <a:r>
              <a:rPr lang="en-US" dirty="0"/>
              <a:t>[</a:t>
            </a:r>
            <a:r>
              <a:rPr lang="en-US" dirty="0" err="1"/>
              <a:t>i</a:t>
            </a:r>
            <a:r>
              <a:rPr lang="en-US" dirty="0"/>
              <a:t>]-&gt;Sumw2(</a:t>
            </a:r>
            <a:r>
              <a:rPr lang="en-US" dirty="0" err="1"/>
              <a:t>kFALSE</a:t>
            </a:r>
            <a:r>
              <a:rPr lang="en-US" dirty="0"/>
              <a:t>);</a:t>
            </a:r>
          </a:p>
          <a:p>
            <a:r>
              <a:rPr lang="en-US" dirty="0"/>
              <a:t>		</a:t>
            </a:r>
            <a:r>
              <a:rPr lang="en-US" dirty="0" err="1"/>
              <a:t>histo</a:t>
            </a:r>
            <a:r>
              <a:rPr lang="en-US" dirty="0"/>
              <a:t>[</a:t>
            </a:r>
            <a:r>
              <a:rPr lang="en-US" dirty="0" err="1"/>
              <a:t>i</a:t>
            </a:r>
            <a:r>
              <a:rPr lang="en-US" dirty="0"/>
              <a:t>]-&gt;</a:t>
            </a:r>
            <a:r>
              <a:rPr lang="en-US" dirty="0" err="1"/>
              <a:t>SetBinErrorOption</a:t>
            </a:r>
            <a:r>
              <a:rPr lang="en-US" dirty="0"/>
              <a:t>(TH1::</a:t>
            </a:r>
            <a:r>
              <a:rPr lang="en-US" dirty="0" err="1"/>
              <a:t>kPoisson</a:t>
            </a:r>
            <a:r>
              <a:rPr lang="en-US" dirty="0"/>
              <a:t>);</a:t>
            </a:r>
          </a:p>
          <a:p>
            <a:r>
              <a:rPr lang="en-US" dirty="0"/>
              <a:t>		for (ii = 0; ii &lt;= 0; ii++) // modify: ii &lt;=39, fit one histogram with many different fit start points = ii * 20 + </a:t>
            </a:r>
            <a:r>
              <a:rPr lang="en-US" dirty="0" err="1"/>
              <a:t>bin_start_low</a:t>
            </a:r>
            <a:endParaRPr lang="en-US" dirty="0"/>
          </a:p>
          <a:p>
            <a:r>
              <a:rPr lang="en-US" dirty="0"/>
              <a:t>		{</a:t>
            </a:r>
          </a:p>
          <a:p>
            <a:r>
              <a:rPr lang="en-US" dirty="0"/>
              <a:t>			</a:t>
            </a:r>
            <a:r>
              <a:rPr lang="en-US" dirty="0" err="1"/>
              <a:t>sprintf</a:t>
            </a:r>
            <a:r>
              <a:rPr lang="en-US" dirty="0"/>
              <a:t>(</a:t>
            </a:r>
            <a:r>
              <a:rPr lang="en-US" dirty="0" err="1"/>
              <a:t>hfit_name</a:t>
            </a:r>
            <a:r>
              <a:rPr lang="en-US" dirty="0"/>
              <a:t>, "%</a:t>
            </a:r>
            <a:r>
              <a:rPr lang="en-US" dirty="0" err="1"/>
              <a:t>s%s%d%s%d</a:t>
            </a:r>
            <a:r>
              <a:rPr lang="en-US" dirty="0"/>
              <a:t>", </a:t>
            </a:r>
            <a:r>
              <a:rPr lang="en-US" dirty="0" err="1"/>
              <a:t>histo_name</a:t>
            </a:r>
            <a:r>
              <a:rPr lang="en-US" dirty="0"/>
              <a:t>, "_</a:t>
            </a:r>
            <a:r>
              <a:rPr lang="en-US" dirty="0" err="1"/>
              <a:t>Ea</a:t>
            </a:r>
            <a:r>
              <a:rPr lang="en-US" dirty="0"/>
              <a:t>", </a:t>
            </a:r>
            <a:r>
              <a:rPr lang="en-US" dirty="0" err="1"/>
              <a:t>i</a:t>
            </a:r>
            <a:r>
              <a:rPr lang="en-US" dirty="0"/>
              <a:t>, "_</a:t>
            </a:r>
            <a:r>
              <a:rPr lang="en-US" dirty="0" err="1"/>
              <a:t>Fitrange</a:t>
            </a:r>
            <a:r>
              <a:rPr lang="en-US" dirty="0"/>
              <a:t>", ii);</a:t>
            </a:r>
          </a:p>
          <a:p>
            <a:r>
              <a:rPr lang="en-US" dirty="0"/>
              <a:t>			</a:t>
            </a:r>
            <a:r>
              <a:rPr lang="en-US" dirty="0" err="1"/>
              <a:t>canvaspeak</a:t>
            </a:r>
            <a:r>
              <a:rPr lang="en-US" dirty="0"/>
              <a:t>[</a:t>
            </a:r>
            <a:r>
              <a:rPr lang="en-US" dirty="0" err="1"/>
              <a:t>i</a:t>
            </a:r>
            <a:r>
              <a:rPr lang="en-US" dirty="0"/>
              <a:t>][ii] = new </a:t>
            </a:r>
            <a:r>
              <a:rPr lang="en-US" dirty="0" err="1"/>
              <a:t>TCanvas</a:t>
            </a:r>
            <a:r>
              <a:rPr lang="en-US" dirty="0"/>
              <a:t>(</a:t>
            </a:r>
            <a:r>
              <a:rPr lang="en-US" dirty="0" err="1"/>
              <a:t>hfit_name</a:t>
            </a:r>
            <a:r>
              <a:rPr lang="en-US" dirty="0"/>
              <a:t>, </a:t>
            </a:r>
            <a:r>
              <a:rPr lang="en-US" dirty="0" err="1"/>
              <a:t>hfit_name</a:t>
            </a:r>
            <a:r>
              <a:rPr lang="en-US" dirty="0"/>
              <a:t>, 1300, 700);//</a:t>
            </a:r>
            <a:r>
              <a:rPr lang="zh-CN" altLang="en-US" dirty="0"/>
              <a:t>建立画布</a:t>
            </a:r>
          </a:p>
          <a:p>
            <a:r>
              <a:rPr lang="zh-CN" altLang="en-US" dirty="0"/>
              <a:t>			</a:t>
            </a:r>
            <a:r>
              <a:rPr lang="en-US" dirty="0" err="1"/>
              <a:t>canvaspeak</a:t>
            </a:r>
            <a:r>
              <a:rPr lang="en-US" dirty="0"/>
              <a:t>[</a:t>
            </a:r>
            <a:r>
              <a:rPr lang="en-US" dirty="0" err="1"/>
              <a:t>i</a:t>
            </a:r>
            <a:r>
              <a:rPr lang="en-US" dirty="0"/>
              <a:t>][ii]-&gt;cd();//</a:t>
            </a:r>
            <a:r>
              <a:rPr lang="zh-CN" altLang="en-US" dirty="0"/>
              <a:t>进入画布</a:t>
            </a:r>
          </a:p>
          <a:p>
            <a:r>
              <a:rPr lang="zh-CN" altLang="en-US" dirty="0"/>
              <a:t>			</a:t>
            </a:r>
            <a:r>
              <a:rPr lang="en-US" altLang="zh-CN" dirty="0"/>
              <a:t>// 			</a:t>
            </a:r>
            <a:r>
              <a:rPr lang="en-US" dirty="0" err="1"/>
              <a:t>canvaspeak</a:t>
            </a:r>
            <a:r>
              <a:rPr lang="en-US" dirty="0"/>
              <a:t>[</a:t>
            </a:r>
            <a:r>
              <a:rPr lang="en-US" dirty="0" err="1"/>
              <a:t>i</a:t>
            </a:r>
            <a:r>
              <a:rPr lang="en-US" dirty="0"/>
              <a:t>][ii]-&gt;</a:t>
            </a:r>
            <a:r>
              <a:rPr lang="en-US" dirty="0" err="1"/>
              <a:t>SetTopMargin</a:t>
            </a:r>
            <a:r>
              <a:rPr lang="en-US" dirty="0"/>
              <a:t>(0.02);</a:t>
            </a:r>
          </a:p>
          <a:p>
            <a:r>
              <a:rPr lang="en-US" dirty="0"/>
              <a:t>			// 			</a:t>
            </a:r>
            <a:r>
              <a:rPr lang="en-US" dirty="0" err="1"/>
              <a:t>canvaspeak</a:t>
            </a:r>
            <a:r>
              <a:rPr lang="en-US" dirty="0"/>
              <a:t>[</a:t>
            </a:r>
            <a:r>
              <a:rPr lang="en-US" dirty="0" err="1"/>
              <a:t>i</a:t>
            </a:r>
            <a:r>
              <a:rPr lang="en-US" dirty="0"/>
              <a:t>][ii]-&gt;</a:t>
            </a:r>
            <a:r>
              <a:rPr lang="en-US" dirty="0" err="1"/>
              <a:t>SetRightMargin</a:t>
            </a:r>
            <a:r>
              <a:rPr lang="en-US" dirty="0"/>
              <a:t>(0.03);</a:t>
            </a:r>
          </a:p>
          <a:p>
            <a:r>
              <a:rPr lang="en-US" dirty="0"/>
              <a:t>			// 			</a:t>
            </a:r>
            <a:r>
              <a:rPr lang="en-US" dirty="0" err="1"/>
              <a:t>canvaspeak</a:t>
            </a:r>
            <a:r>
              <a:rPr lang="en-US" dirty="0"/>
              <a:t>[</a:t>
            </a:r>
            <a:r>
              <a:rPr lang="en-US" dirty="0" err="1"/>
              <a:t>i</a:t>
            </a:r>
            <a:r>
              <a:rPr lang="en-US" dirty="0"/>
              <a:t>][ii]-&gt;</a:t>
            </a:r>
            <a:r>
              <a:rPr lang="en-US" dirty="0" err="1"/>
              <a:t>SetLeftMargin</a:t>
            </a:r>
            <a:r>
              <a:rPr lang="en-US" dirty="0"/>
              <a:t>(0.09);</a:t>
            </a:r>
          </a:p>
          <a:p>
            <a:r>
              <a:rPr lang="en-US" dirty="0"/>
              <a:t>			// 			</a:t>
            </a:r>
            <a:r>
              <a:rPr lang="en-US" dirty="0" err="1"/>
              <a:t>canvaspeak</a:t>
            </a:r>
            <a:r>
              <a:rPr lang="en-US" dirty="0"/>
              <a:t>[</a:t>
            </a:r>
            <a:r>
              <a:rPr lang="en-US" dirty="0" err="1"/>
              <a:t>i</a:t>
            </a:r>
            <a:r>
              <a:rPr lang="en-US" dirty="0"/>
              <a:t>][ii]-&gt;</a:t>
            </a:r>
            <a:r>
              <a:rPr lang="en-US" dirty="0" err="1"/>
              <a:t>SetBottomMargin</a:t>
            </a:r>
            <a:r>
              <a:rPr lang="en-US" dirty="0"/>
              <a:t>(0.13);</a:t>
            </a:r>
          </a:p>
          <a:p>
            <a:r>
              <a:rPr lang="en-US" dirty="0"/>
              <a:t>			</a:t>
            </a:r>
            <a:r>
              <a:rPr lang="en-US" dirty="0" err="1"/>
              <a:t>TPad</a:t>
            </a:r>
            <a:r>
              <a:rPr lang="en-US" dirty="0"/>
              <a:t>* pad1 = new </a:t>
            </a:r>
            <a:r>
              <a:rPr lang="en-US" dirty="0" err="1"/>
              <a:t>TPad</a:t>
            </a:r>
            <a:r>
              <a:rPr lang="en-US" dirty="0"/>
              <a:t>("pad1", "The pad 70% of the height", 0.0, 0.42, 1.0, 1.0);</a:t>
            </a:r>
          </a:p>
          <a:p>
            <a:r>
              <a:rPr lang="en-US" dirty="0"/>
              <a:t>			// </a:t>
            </a:r>
            <a:r>
              <a:rPr lang="en-US" dirty="0" err="1"/>
              <a:t>xlow</a:t>
            </a:r>
            <a:r>
              <a:rPr lang="en-US" dirty="0"/>
              <a:t>, </a:t>
            </a:r>
            <a:r>
              <a:rPr lang="en-US" dirty="0" err="1"/>
              <a:t>ylow</a:t>
            </a:r>
            <a:r>
              <a:rPr lang="en-US" dirty="0"/>
              <a:t>, </a:t>
            </a:r>
            <a:r>
              <a:rPr lang="en-US" dirty="0" err="1"/>
              <a:t>xup</a:t>
            </a:r>
            <a:r>
              <a:rPr lang="en-US" dirty="0"/>
              <a:t>, yup</a:t>
            </a:r>
          </a:p>
          <a:p>
            <a:r>
              <a:rPr lang="en-US" dirty="0"/>
              <a:t>			</a:t>
            </a:r>
            <a:r>
              <a:rPr lang="en-US" dirty="0" err="1"/>
              <a:t>TPad</a:t>
            </a:r>
            <a:r>
              <a:rPr lang="en-US" dirty="0"/>
              <a:t>* pad2 = new </a:t>
            </a:r>
            <a:r>
              <a:rPr lang="en-US" dirty="0" err="1"/>
              <a:t>TPad</a:t>
            </a:r>
            <a:r>
              <a:rPr lang="en-US" dirty="0"/>
              <a:t>("pad2", "The pad 30% of the height", 0.0, 0.0, 1.0, 0.42);</a:t>
            </a:r>
          </a:p>
          <a:p>
            <a:endParaRPr lang="en-US" dirty="0"/>
          </a:p>
          <a:p>
            <a:r>
              <a:rPr lang="en-US" dirty="0"/>
              <a:t>			// Set margins for pad1</a:t>
            </a:r>
          </a:p>
          <a:p>
            <a:r>
              <a:rPr lang="en-US" dirty="0"/>
              <a:t>			pad1-&gt;</a:t>
            </a:r>
            <a:r>
              <a:rPr lang="en-US" dirty="0" err="1"/>
              <a:t>SetTopMargin</a:t>
            </a:r>
            <a:r>
              <a:rPr lang="en-US" dirty="0"/>
              <a:t>(0.04);  // relative to pad1 height</a:t>
            </a:r>
          </a:p>
          <a:p>
            <a:r>
              <a:rPr lang="en-US" dirty="0"/>
              <a:t>			pad1-&gt;</a:t>
            </a:r>
            <a:r>
              <a:rPr lang="en-US" dirty="0" err="1"/>
              <a:t>SetBottomMargin</a:t>
            </a:r>
            <a:r>
              <a:rPr lang="en-US" dirty="0"/>
              <a:t>(0.05); // no bottom margin</a:t>
            </a:r>
          </a:p>
          <a:p>
            <a:r>
              <a:rPr lang="en-US" dirty="0"/>
              <a:t>			pad1-&gt;</a:t>
            </a:r>
            <a:r>
              <a:rPr lang="en-US" dirty="0" err="1"/>
              <a:t>SetLeftMargin</a:t>
            </a:r>
            <a:r>
              <a:rPr lang="en-US" dirty="0"/>
              <a:t>(0.12);  // relative to pad1 width</a:t>
            </a:r>
          </a:p>
          <a:p>
            <a:r>
              <a:rPr lang="en-US" dirty="0"/>
              <a:t>			pad1-&gt;</a:t>
            </a:r>
            <a:r>
              <a:rPr lang="en-US" dirty="0" err="1"/>
              <a:t>SetRightMargin</a:t>
            </a:r>
            <a:r>
              <a:rPr lang="en-US" dirty="0"/>
              <a:t>(0.02); // relative to pad1 width</a:t>
            </a:r>
          </a:p>
          <a:p>
            <a:endParaRPr lang="en-US" dirty="0"/>
          </a:p>
          <a:p>
            <a:r>
              <a:rPr lang="en-US" dirty="0"/>
              <a:t>			// Set margins for pad2</a:t>
            </a:r>
          </a:p>
          <a:p>
            <a:r>
              <a:rPr lang="en-US" dirty="0"/>
              <a:t>			pad2-&gt;</a:t>
            </a:r>
            <a:r>
              <a:rPr lang="en-US" dirty="0" err="1"/>
              <a:t>SetTopMargin</a:t>
            </a:r>
            <a:r>
              <a:rPr lang="en-US" dirty="0"/>
              <a:t>(0.05);    // no top margin</a:t>
            </a:r>
          </a:p>
          <a:p>
            <a:r>
              <a:rPr lang="en-US" dirty="0"/>
              <a:t>			pad2-&gt;</a:t>
            </a:r>
            <a:r>
              <a:rPr lang="en-US" dirty="0" err="1"/>
              <a:t>SetBottomMargin</a:t>
            </a:r>
            <a:r>
              <a:rPr lang="en-US" dirty="0"/>
              <a:t>(0.4); // relative to pad2 height</a:t>
            </a:r>
          </a:p>
          <a:p>
            <a:r>
              <a:rPr lang="en-US" dirty="0"/>
              <a:t>			pad2-&gt;</a:t>
            </a:r>
            <a:r>
              <a:rPr lang="en-US" dirty="0" err="1"/>
              <a:t>SetLeftMargin</a:t>
            </a:r>
            <a:r>
              <a:rPr lang="en-US" dirty="0"/>
              <a:t>(0.12);    // relative to pad2 width</a:t>
            </a:r>
          </a:p>
          <a:p>
            <a:r>
              <a:rPr lang="en-US" dirty="0"/>
              <a:t>			pad2-&gt;</a:t>
            </a:r>
            <a:r>
              <a:rPr lang="en-US" dirty="0" err="1"/>
              <a:t>SetRightMargin</a:t>
            </a:r>
            <a:r>
              <a:rPr lang="en-US" dirty="0"/>
              <a:t>(0.02);   // relative to pad2 width</a:t>
            </a:r>
          </a:p>
          <a:p>
            <a:endParaRPr lang="en-US" dirty="0"/>
          </a:p>
          <a:p>
            <a:r>
              <a:rPr lang="en-US" dirty="0"/>
              <a:t>			pad1-&gt;Draw();</a:t>
            </a:r>
          </a:p>
          <a:p>
            <a:r>
              <a:rPr lang="en-US" dirty="0"/>
              <a:t>			pad1-&gt;cd();</a:t>
            </a:r>
          </a:p>
          <a:p>
            <a:r>
              <a:rPr lang="en-US" dirty="0"/>
              <a:t>			pad1-&gt;</a:t>
            </a:r>
            <a:r>
              <a:rPr lang="en-US" dirty="0" err="1"/>
              <a:t>SetFrameLineWidth</a:t>
            </a:r>
            <a:r>
              <a:rPr lang="en-US" dirty="0"/>
              <a:t>(3);</a:t>
            </a:r>
          </a:p>
          <a:p>
            <a:r>
              <a:rPr lang="en-US" dirty="0"/>
              <a:t>			//</a:t>
            </a:r>
            <a:r>
              <a:rPr lang="en-US" dirty="0" err="1"/>
              <a:t>gStyle</a:t>
            </a:r>
            <a:r>
              <a:rPr lang="en-US" dirty="0"/>
              <a:t>-&gt;</a:t>
            </a:r>
            <a:r>
              <a:rPr lang="en-US" dirty="0" err="1"/>
              <a:t>SetOptTitle</a:t>
            </a:r>
            <a:r>
              <a:rPr lang="en-US" dirty="0"/>
              <a:t>(0);</a:t>
            </a:r>
          </a:p>
          <a:p>
            <a:endParaRPr lang="en-US" dirty="0"/>
          </a:p>
          <a:p>
            <a:r>
              <a:rPr lang="en-US" dirty="0"/>
              <a:t>			</a:t>
            </a:r>
            <a:r>
              <a:rPr lang="en-US" dirty="0" err="1"/>
              <a:t>histo</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a:t>
            </a:r>
            <a:r>
              <a:rPr lang="en-US" dirty="0"/>
              <a:t>("");// Time difference LEGe - MSD26 (ns)</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a:t>
            </a:r>
            <a:r>
              <a:rPr lang="en-US" dirty="0"/>
              <a:t>("Counts per 1 ns");// modify</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SetLabelSize</a:t>
            </a:r>
            <a:r>
              <a:rPr lang="en-US" dirty="0"/>
              <a:t>(0.135);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SetLabelSize</a:t>
            </a:r>
            <a:r>
              <a:rPr lang="en-US" dirty="0"/>
              <a:t>(0.135);</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SetLabelOffset</a:t>
            </a:r>
            <a:r>
              <a:rPr lang="en-US" dirty="0"/>
              <a:t>(1.0);//</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SetTitleOffset</a:t>
            </a:r>
            <a:r>
              <a:rPr lang="en-US" dirty="0"/>
              <a:t>(1.0);//</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SetTitleOffset</a:t>
            </a:r>
            <a:r>
              <a:rPr lang="en-US" dirty="0"/>
              <a:t>(0.45);//</a:t>
            </a:r>
            <a:r>
              <a:rPr lang="zh-CN" altLang="en-US" dirty="0"/>
              <a:t>轴名偏移</a:t>
            </a:r>
          </a:p>
          <a:p>
            <a:r>
              <a:rPr lang="zh-CN" alt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SetTitleSize</a:t>
            </a:r>
            <a:r>
              <a:rPr lang="en-US" dirty="0"/>
              <a:t>(0.135);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SetTitleSize</a:t>
            </a:r>
            <a:r>
              <a:rPr lang="en-US" dirty="0"/>
              <a:t>(0.135);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SetTickLength</a:t>
            </a:r>
            <a:r>
              <a:rPr lang="en-US" dirty="0"/>
              <a:t>(0.010);</a:t>
            </a:r>
          </a:p>
          <a:p>
            <a:r>
              <a:rPr lang="en-US" dirty="0"/>
              <a:t>			//</a:t>
            </a:r>
            <a:r>
              <a:rPr lang="en-US" dirty="0" err="1"/>
              <a:t>histo</a:t>
            </a:r>
            <a:r>
              <a:rPr lang="en-US" dirty="0"/>
              <a:t>[</a:t>
            </a:r>
            <a:r>
              <a:rPr lang="en-US" dirty="0" err="1"/>
              <a:t>i</a:t>
            </a:r>
            <a:r>
              <a:rPr lang="en-US" dirty="0"/>
              <a:t>]-&gt;</a:t>
            </a:r>
            <a:r>
              <a:rPr lang="en-US" dirty="0" err="1"/>
              <a:t>GetYaxis</a:t>
            </a:r>
            <a:r>
              <a:rPr lang="en-US" dirty="0"/>
              <a:t>()-&gt;</a:t>
            </a:r>
            <a:r>
              <a:rPr lang="en-US" dirty="0" err="1"/>
              <a:t>SetRangeUser</a:t>
            </a:r>
            <a:r>
              <a:rPr lang="en-US" dirty="0"/>
              <a:t>(0.25, 400);</a:t>
            </a:r>
          </a:p>
          <a:p>
            <a:r>
              <a:rPr lang="en-US" dirty="0"/>
              <a:t>			</a:t>
            </a:r>
            <a:r>
              <a:rPr lang="en-US" dirty="0" err="1"/>
              <a:t>histo</a:t>
            </a:r>
            <a:r>
              <a:rPr lang="en-US" dirty="0"/>
              <a:t>[</a:t>
            </a:r>
            <a:r>
              <a:rPr lang="en-US" dirty="0" err="1"/>
              <a:t>i</a:t>
            </a:r>
            <a:r>
              <a:rPr lang="en-US" dirty="0"/>
              <a:t>]-&gt;</a:t>
            </a:r>
            <a:r>
              <a:rPr lang="en-US" dirty="0" err="1"/>
              <a:t>SetLineWidth</a:t>
            </a:r>
            <a:r>
              <a:rPr lang="en-US" dirty="0"/>
              <a:t>(1);</a:t>
            </a:r>
          </a:p>
          <a:p>
            <a:r>
              <a:rPr lang="en-US" dirty="0"/>
              <a:t>			</a:t>
            </a:r>
            <a:r>
              <a:rPr lang="en-US" dirty="0" err="1"/>
              <a:t>histo</a:t>
            </a:r>
            <a:r>
              <a:rPr lang="en-US" dirty="0"/>
              <a:t>[</a:t>
            </a:r>
            <a:r>
              <a:rPr lang="en-US" dirty="0" err="1"/>
              <a:t>i</a:t>
            </a:r>
            <a:r>
              <a:rPr lang="en-US" dirty="0"/>
              <a:t>]-&gt;</a:t>
            </a:r>
            <a:r>
              <a:rPr lang="en-US" dirty="0" err="1"/>
              <a:t>SetStats</a:t>
            </a:r>
            <a:r>
              <a:rPr lang="en-US" dirty="0"/>
              <a:t>(0);</a:t>
            </a:r>
          </a:p>
          <a:p>
            <a:r>
              <a:rPr lang="en-US" dirty="0"/>
              <a:t>			</a:t>
            </a:r>
            <a:r>
              <a:rPr lang="en-US" dirty="0" err="1"/>
              <a:t>histo</a:t>
            </a:r>
            <a:r>
              <a:rPr lang="en-US" dirty="0"/>
              <a:t>[</a:t>
            </a:r>
            <a:r>
              <a:rPr lang="en-US" dirty="0" err="1"/>
              <a:t>i</a:t>
            </a:r>
            <a:r>
              <a:rPr lang="en-US" dirty="0"/>
              <a:t>]-&gt;Draw("e");</a:t>
            </a:r>
          </a:p>
          <a:p>
            <a:endParaRPr lang="en-US" dirty="0"/>
          </a:p>
          <a:p>
            <a:r>
              <a:rPr lang="en-US" dirty="0"/>
              <a:t>			peaky[ii] = 0; </a:t>
            </a:r>
            <a:r>
              <a:rPr lang="en-US" dirty="0" err="1"/>
              <a:t>peakx</a:t>
            </a:r>
            <a:r>
              <a:rPr lang="en-US" dirty="0"/>
              <a:t>[ii] = 0; sig[ii] = 0; tau[ii] = 0; mean[ii] = 0; FWHM[ii] = 0;</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(0, 1500);</a:t>
            </a:r>
          </a:p>
          <a:p>
            <a:r>
              <a:rPr lang="en-US" dirty="0"/>
              <a:t>			//peaky[ii] = </a:t>
            </a:r>
            <a:r>
              <a:rPr lang="en-US" dirty="0" err="1"/>
              <a:t>histo</a:t>
            </a:r>
            <a:r>
              <a:rPr lang="en-US" dirty="0"/>
              <a:t>[</a:t>
            </a:r>
            <a:r>
              <a:rPr lang="en-US" dirty="0" err="1"/>
              <a:t>i</a:t>
            </a:r>
            <a:r>
              <a:rPr lang="en-US" dirty="0"/>
              <a:t>]-&gt;</a:t>
            </a:r>
            <a:r>
              <a:rPr lang="en-US" dirty="0" err="1"/>
              <a:t>GetMaximum</a:t>
            </a:r>
            <a:r>
              <a:rPr lang="en-US" dirty="0"/>
              <a:t>();</a:t>
            </a:r>
          </a:p>
          <a:p>
            <a:r>
              <a:rPr lang="en-US" dirty="0"/>
              <a:t>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histo</a:t>
            </a:r>
            <a:r>
              <a:rPr lang="en-US" dirty="0"/>
              <a:t>[</a:t>
            </a:r>
            <a:r>
              <a:rPr lang="en-US" dirty="0" err="1"/>
              <a:t>i</a:t>
            </a:r>
            <a:r>
              <a:rPr lang="en-US" dirty="0"/>
              <a:t>]-&gt;</a:t>
            </a:r>
            <a:r>
              <a:rPr lang="en-US" dirty="0" err="1"/>
              <a:t>GetMaximumBin</a:t>
            </a:r>
            <a:r>
              <a:rPr lang="en-US" dirty="0"/>
              <a:t>());</a:t>
            </a:r>
          </a:p>
          <a:p>
            <a:r>
              <a:rPr lang="en-US" dirty="0"/>
              <a:t>			//</a:t>
            </a:r>
            <a:r>
              <a:rPr lang="en-US" dirty="0" err="1"/>
              <a:t>cout</a:t>
            </a:r>
            <a:r>
              <a:rPr lang="en-US" dirty="0"/>
              <a:t> &lt;&lt; "	</a:t>
            </a:r>
            <a:r>
              <a:rPr lang="en-US" dirty="0" err="1"/>
              <a:t>MaxX</a:t>
            </a:r>
            <a:r>
              <a:rPr lang="en-US" dirty="0"/>
              <a:t> = " &lt;&lt; </a:t>
            </a:r>
            <a:r>
              <a:rPr lang="en-US" dirty="0" err="1"/>
              <a:t>peakx</a:t>
            </a:r>
            <a:r>
              <a:rPr lang="en-US" dirty="0"/>
              <a:t>[ii] &lt;&lt; "	</a:t>
            </a:r>
            <a:r>
              <a:rPr lang="en-US" dirty="0" err="1"/>
              <a:t>MaxY</a:t>
            </a:r>
            <a:r>
              <a:rPr lang="en-US" dirty="0"/>
              <a:t> = " &lt;&lt; peaky[ii] &lt;&lt; </a:t>
            </a:r>
            <a:r>
              <a:rPr lang="en-US" dirty="0" err="1"/>
              <a:t>endl</a:t>
            </a:r>
            <a:r>
              <a:rPr lang="en-US" dirty="0"/>
              <a:t>;</a:t>
            </a:r>
          </a:p>
          <a:p>
            <a:endParaRPr lang="en-US" dirty="0"/>
          </a:p>
          <a:p>
            <a:r>
              <a:rPr lang="en-US" dirty="0"/>
              <a:t>			</a:t>
            </a:r>
            <a:r>
              <a:rPr lang="en-US" dirty="0" err="1"/>
              <a:t>histomin</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GetXmin</a:t>
            </a:r>
            <a:r>
              <a:rPr lang="en-US" dirty="0"/>
              <a:t>();</a:t>
            </a:r>
          </a:p>
          <a:p>
            <a:r>
              <a:rPr lang="en-US" dirty="0"/>
              <a:t>			</a:t>
            </a:r>
            <a:r>
              <a:rPr lang="en-US" dirty="0" err="1"/>
              <a:t>histomax</a:t>
            </a:r>
            <a:r>
              <a:rPr lang="en-US" dirty="0"/>
              <a:t> = </a:t>
            </a:r>
            <a:r>
              <a:rPr lang="en-US" dirty="0" err="1"/>
              <a:t>histo</a:t>
            </a:r>
            <a:r>
              <a:rPr lang="en-US" dirty="0"/>
              <a:t>[</a:t>
            </a:r>
            <a:r>
              <a:rPr lang="en-US" dirty="0" err="1"/>
              <a:t>i</a:t>
            </a:r>
            <a:r>
              <a:rPr lang="en-US" dirty="0"/>
              <a:t>]-&gt;</a:t>
            </a:r>
            <a:r>
              <a:rPr lang="en-US" dirty="0" err="1"/>
              <a:t>GetXaxis</a:t>
            </a:r>
            <a:r>
              <a:rPr lang="en-US" dirty="0"/>
              <a:t>()-&gt;</a:t>
            </a:r>
            <a:r>
              <a:rPr lang="en-US" dirty="0" err="1"/>
              <a:t>GetXmax</a:t>
            </a:r>
            <a:r>
              <a:rPr lang="en-US" dirty="0"/>
              <a:t>();</a:t>
            </a:r>
          </a:p>
          <a:p>
            <a:r>
              <a:rPr lang="en-US" dirty="0"/>
              <a:t>			</a:t>
            </a:r>
            <a:r>
              <a:rPr lang="en-US" dirty="0" err="1"/>
              <a:t>histoNbins</a:t>
            </a:r>
            <a:r>
              <a:rPr lang="en-US" dirty="0"/>
              <a:t> = </a:t>
            </a:r>
            <a:r>
              <a:rPr lang="en-US" dirty="0" err="1"/>
              <a:t>histo</a:t>
            </a:r>
            <a:r>
              <a:rPr lang="en-US" dirty="0"/>
              <a:t>[</a:t>
            </a:r>
            <a:r>
              <a:rPr lang="en-US" dirty="0" err="1"/>
              <a:t>i</a:t>
            </a:r>
            <a:r>
              <a:rPr lang="en-US" dirty="0"/>
              <a:t>]-&gt;</a:t>
            </a:r>
            <a:r>
              <a:rPr lang="en-US" dirty="0" err="1"/>
              <a:t>GetNbinsX</a:t>
            </a:r>
            <a:r>
              <a:rPr lang="en-US" dirty="0"/>
              <a:t>();</a:t>
            </a:r>
          </a:p>
          <a:p>
            <a:r>
              <a:rPr lang="en-US" dirty="0"/>
              <a:t>			</a:t>
            </a:r>
            <a:r>
              <a:rPr lang="en-US" dirty="0" err="1"/>
              <a:t>fitrange_min</a:t>
            </a:r>
            <a:r>
              <a:rPr lang="en-US" dirty="0"/>
              <a:t> = </a:t>
            </a:r>
            <a:r>
              <a:rPr lang="en-US" dirty="0" err="1"/>
              <a:t>bin_start_low</a:t>
            </a:r>
            <a:r>
              <a:rPr lang="en-US" dirty="0"/>
              <a:t> + ii * 20; </a:t>
            </a:r>
            <a:r>
              <a:rPr lang="en-US" dirty="0" err="1"/>
              <a:t>fitrange_max</a:t>
            </a:r>
            <a:r>
              <a:rPr lang="en-US" dirty="0"/>
              <a:t> = bin_start_low+680; // modify // 10*T1/2 = 10*68 = 680</a:t>
            </a:r>
          </a:p>
          <a:p>
            <a:r>
              <a:rPr lang="en-US" dirty="0"/>
              <a:t>			//</a:t>
            </a:r>
            <a:r>
              <a:rPr lang="en-US" dirty="0" err="1"/>
              <a:t>fitrange_min</a:t>
            </a:r>
            <a:r>
              <a:rPr lang="en-US" dirty="0"/>
              <a:t> = 0 + ii * 20; </a:t>
            </a:r>
            <a:r>
              <a:rPr lang="en-US" dirty="0" err="1"/>
              <a:t>fitrange_max</a:t>
            </a:r>
            <a:r>
              <a:rPr lang="en-US" dirty="0"/>
              <a:t> = 1420; // Fake test</a:t>
            </a:r>
          </a:p>
          <a:p>
            <a:endParaRPr lang="en-US" dirty="0"/>
          </a:p>
          <a:p>
            <a:r>
              <a:rPr lang="en-US" dirty="0"/>
              <a:t>			// </a:t>
            </a:r>
            <a:r>
              <a:rPr lang="en-US" dirty="0" err="1"/>
              <a:t>cout</a:t>
            </a:r>
            <a:r>
              <a:rPr lang="en-US" dirty="0"/>
              <a:t> &lt;&lt; </a:t>
            </a:r>
            <a:r>
              <a:rPr lang="en-US" dirty="0" err="1"/>
              <a:t>histomin</a:t>
            </a:r>
            <a:r>
              <a:rPr lang="en-US" dirty="0"/>
              <a:t> &lt;&lt; "	" &lt;&lt; </a:t>
            </a:r>
            <a:r>
              <a:rPr lang="en-US" dirty="0" err="1"/>
              <a:t>histomax</a:t>
            </a:r>
            <a:r>
              <a:rPr lang="en-US" dirty="0"/>
              <a:t> &lt;&lt; "	" &lt;&lt; </a:t>
            </a:r>
            <a:r>
              <a:rPr lang="en-US" dirty="0" err="1"/>
              <a:t>histoNbins</a:t>
            </a:r>
            <a:r>
              <a:rPr lang="en-US" dirty="0"/>
              <a:t> &lt;&lt; </a:t>
            </a:r>
            <a:r>
              <a:rPr lang="en-US" dirty="0" err="1"/>
              <a:t>endl</a:t>
            </a:r>
            <a:r>
              <a:rPr lang="en-US" dirty="0"/>
              <a:t>;</a:t>
            </a:r>
          </a:p>
          <a:p>
            <a:r>
              <a:rPr lang="en-US" dirty="0"/>
              <a:t>			</a:t>
            </a:r>
            <a:r>
              <a:rPr lang="en-US" dirty="0" err="1"/>
              <a:t>histo</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);//zoom the axis</a:t>
            </a:r>
          </a:p>
          <a:p>
            <a:r>
              <a:rPr lang="en-US" dirty="0"/>
              <a:t>			//</a:t>
            </a:r>
            <a:r>
              <a:rPr lang="en-US" dirty="0" err="1"/>
              <a:t>cout</a:t>
            </a:r>
            <a:r>
              <a:rPr lang="en-US" dirty="0"/>
              <a:t>&lt;&lt;"************"&lt;&lt;</a:t>
            </a:r>
            <a:r>
              <a:rPr lang="en-US" dirty="0" err="1"/>
              <a:t>peakx</a:t>
            </a:r>
            <a:r>
              <a:rPr lang="en-US" dirty="0"/>
              <a:t>[ii]&lt;&lt;"	"&lt;&lt;peaky[ii]&lt;&lt;</a:t>
            </a:r>
            <a:r>
              <a:rPr lang="en-US" dirty="0" err="1"/>
              <a:t>endl</a:t>
            </a:r>
            <a:r>
              <a:rPr lang="en-US" dirty="0"/>
              <a:t>;</a:t>
            </a:r>
          </a:p>
          <a:p>
            <a:endParaRPr lang="en-US" dirty="0"/>
          </a:p>
          <a:p>
            <a:r>
              <a:rPr lang="en-US" dirty="0"/>
              <a:t>			</a:t>
            </a:r>
            <a:r>
              <a:rPr lang="en-US" dirty="0" err="1"/>
              <a:t>minbin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fitrange_min</a:t>
            </a:r>
            <a:r>
              <a:rPr lang="en-US" dirty="0"/>
              <a:t>);</a:t>
            </a:r>
          </a:p>
          <a:p>
            <a:r>
              <a:rPr lang="en-US" dirty="0"/>
              <a:t>			</a:t>
            </a:r>
            <a:r>
              <a:rPr lang="en-US" dirty="0" err="1"/>
              <a:t>maxbin</a:t>
            </a:r>
            <a:r>
              <a:rPr lang="en-US" dirty="0"/>
              <a:t> = </a:t>
            </a:r>
            <a:r>
              <a:rPr lang="en-US" dirty="0" err="1"/>
              <a:t>histo</a:t>
            </a:r>
            <a:r>
              <a:rPr lang="en-US" dirty="0"/>
              <a:t>[</a:t>
            </a:r>
            <a:r>
              <a:rPr lang="en-US" dirty="0" err="1"/>
              <a:t>i</a:t>
            </a:r>
            <a:r>
              <a:rPr lang="en-US" dirty="0"/>
              <a:t>]-&gt;</a:t>
            </a:r>
            <a:r>
              <a:rPr lang="en-US" dirty="0" err="1"/>
              <a:t>FindBin</a:t>
            </a:r>
            <a:r>
              <a:rPr lang="en-US" dirty="0"/>
              <a:t>(</a:t>
            </a:r>
            <a:r>
              <a:rPr lang="en-US" dirty="0" err="1"/>
              <a:t>fitrange_max</a:t>
            </a:r>
            <a:r>
              <a:rPr lang="en-US" dirty="0"/>
              <a:t>);</a:t>
            </a:r>
          </a:p>
          <a:p>
            <a:r>
              <a:rPr lang="en-US" dirty="0"/>
              <a:t>			</a:t>
            </a:r>
            <a:r>
              <a:rPr lang="en-US" dirty="0" err="1"/>
              <a:t>fit_Nbins</a:t>
            </a:r>
            <a:r>
              <a:rPr lang="en-US" dirty="0"/>
              <a:t> = </a:t>
            </a:r>
            <a:r>
              <a:rPr lang="en-US" dirty="0" err="1"/>
              <a:t>maxbin</a:t>
            </a:r>
            <a:r>
              <a:rPr lang="en-US" dirty="0"/>
              <a:t> - </a:t>
            </a:r>
            <a:r>
              <a:rPr lang="en-US" dirty="0" err="1"/>
              <a:t>minbin</a:t>
            </a:r>
            <a:r>
              <a:rPr lang="en-US" dirty="0"/>
              <a:t> + 1; // Don't forget the +1, or you lose the last bin!</a:t>
            </a:r>
          </a:p>
          <a:p>
            <a:r>
              <a:rPr lang="en-US" dirty="0"/>
              <a:t>			// </a:t>
            </a:r>
            <a:r>
              <a:rPr lang="en-US" dirty="0" err="1"/>
              <a:t>cout</a:t>
            </a:r>
            <a:r>
              <a:rPr lang="en-US" dirty="0"/>
              <a:t> &lt;&lt; "</a:t>
            </a:r>
            <a:r>
              <a:rPr lang="en-US" dirty="0" err="1"/>
              <a:t>minbin</a:t>
            </a:r>
            <a:r>
              <a:rPr lang="en-US" dirty="0"/>
              <a:t> = " &lt;&lt; </a:t>
            </a:r>
            <a:r>
              <a:rPr lang="en-US" dirty="0" err="1"/>
              <a:t>minbin</a:t>
            </a:r>
            <a:r>
              <a:rPr lang="en-US" dirty="0"/>
              <a:t> &lt;&lt; "	</a:t>
            </a:r>
            <a:r>
              <a:rPr lang="en-US" dirty="0" err="1"/>
              <a:t>maxbin</a:t>
            </a:r>
            <a:r>
              <a:rPr lang="en-US" dirty="0"/>
              <a:t> = " &lt;&lt; </a:t>
            </a:r>
            <a:r>
              <a:rPr lang="en-US" dirty="0" err="1"/>
              <a:t>maxbin</a:t>
            </a:r>
            <a:r>
              <a:rPr lang="en-US" dirty="0"/>
              <a:t> &lt;&lt; "	</a:t>
            </a:r>
            <a:r>
              <a:rPr lang="en-US" dirty="0" err="1"/>
              <a:t>fit_Nbins</a:t>
            </a:r>
            <a:r>
              <a:rPr lang="en-US" dirty="0"/>
              <a:t> = " &lt;&lt; </a:t>
            </a:r>
            <a:r>
              <a:rPr lang="en-US" dirty="0" err="1"/>
              <a:t>fit_Nbins</a:t>
            </a:r>
            <a:r>
              <a:rPr lang="en-US" dirty="0"/>
              <a:t> &lt;&lt; " </a:t>
            </a:r>
            <a:r>
              <a:rPr lang="en-US" dirty="0" err="1"/>
              <a:t>fitrange_min</a:t>
            </a:r>
            <a:r>
              <a:rPr lang="en-US" dirty="0"/>
              <a:t> = " &lt;&lt; </a:t>
            </a:r>
            <a:r>
              <a:rPr lang="en-US" dirty="0" err="1"/>
              <a:t>fitrange_min</a:t>
            </a:r>
            <a:r>
              <a:rPr lang="en-US" dirty="0"/>
              <a:t> &lt;&lt; "	</a:t>
            </a:r>
            <a:r>
              <a:rPr lang="en-US" dirty="0" err="1"/>
              <a:t>fitrange_max</a:t>
            </a:r>
            <a:r>
              <a:rPr lang="en-US" dirty="0"/>
              <a:t> = " &lt;&lt; </a:t>
            </a:r>
            <a:r>
              <a:rPr lang="en-US" dirty="0" err="1"/>
              <a:t>fitrange_max</a:t>
            </a:r>
            <a:r>
              <a:rPr lang="en-US" dirty="0"/>
              <a:t> &lt;&lt; </a:t>
            </a:r>
            <a:r>
              <a:rPr lang="en-US" dirty="0" err="1"/>
              <a:t>endl</a:t>
            </a:r>
            <a:r>
              <a:rPr lang="en-US" dirty="0"/>
              <a:t>;</a:t>
            </a:r>
          </a:p>
          <a:p>
            <a:endParaRPr lang="en-US" dirty="0"/>
          </a:p>
          <a:p>
            <a:r>
              <a:rPr lang="en-US" dirty="0"/>
              <a:t>			//</a:t>
            </a:r>
            <a:r>
              <a:rPr lang="en-US" dirty="0" err="1"/>
              <a:t>ibin</a:t>
            </a:r>
            <a:r>
              <a:rPr lang="en-US" dirty="0"/>
              <a:t> = </a:t>
            </a:r>
            <a:r>
              <a:rPr lang="en-US" dirty="0" err="1"/>
              <a:t>minbin</a:t>
            </a:r>
            <a:r>
              <a:rPr lang="en-US" dirty="0"/>
              <a:t>;</a:t>
            </a:r>
          </a:p>
          <a:p>
            <a:r>
              <a:rPr lang="en-US" dirty="0"/>
              <a:t>			//while (</a:t>
            </a:r>
            <a:r>
              <a:rPr lang="en-US" dirty="0" err="1"/>
              <a:t>histo</a:t>
            </a:r>
            <a:r>
              <a:rPr lang="en-US" dirty="0"/>
              <a:t>[</a:t>
            </a:r>
            <a:r>
              <a:rPr lang="en-US" dirty="0" err="1"/>
              <a:t>i</a:t>
            </a:r>
            <a:r>
              <a:rPr lang="en-US" dirty="0"/>
              <a:t>]-&gt;</a:t>
            </a:r>
            <a:r>
              <a:rPr lang="en-US" dirty="0" err="1"/>
              <a:t>GetBinContent</a:t>
            </a:r>
            <a:r>
              <a:rPr lang="en-US" dirty="0"/>
              <a:t>(</a:t>
            </a:r>
            <a:r>
              <a:rPr lang="en-US" dirty="0" err="1"/>
              <a:t>ibin</a:t>
            </a:r>
            <a:r>
              <a:rPr lang="en-US" dirty="0"/>
              <a:t>) &lt; (peaky[ii] / 2)) { </a:t>
            </a:r>
            <a:r>
              <a:rPr lang="en-US" dirty="0" err="1"/>
              <a:t>ibin</a:t>
            </a:r>
            <a:r>
              <a:rPr lang="en-US" dirty="0"/>
              <a:t>++;				if (</a:t>
            </a:r>
            <a:r>
              <a:rPr lang="en-US" dirty="0" err="1"/>
              <a:t>ibin</a:t>
            </a:r>
            <a:r>
              <a:rPr lang="en-US" dirty="0"/>
              <a:t> &gt;= </a:t>
            </a:r>
            <a:r>
              <a:rPr lang="en-US" dirty="0" err="1"/>
              <a:t>maxbin</a:t>
            </a:r>
            <a:r>
              <a:rPr lang="en-US" dirty="0"/>
              <a:t>)break; }</a:t>
            </a:r>
          </a:p>
          <a:p>
            <a:r>
              <a:rPr lang="en-US" dirty="0"/>
              <a:t>			//double </a:t>
            </a:r>
            <a:r>
              <a:rPr lang="en-US" dirty="0" err="1"/>
              <a:t>sigmaguess</a:t>
            </a:r>
            <a:r>
              <a:rPr lang="en-US" dirty="0"/>
              <a:t> = 2 * (</a:t>
            </a:r>
            <a:r>
              <a:rPr lang="en-US" dirty="0" err="1"/>
              <a:t>peakx</a:t>
            </a:r>
            <a:r>
              <a:rPr lang="en-US" dirty="0"/>
              <a:t>[ii] - </a:t>
            </a:r>
            <a:r>
              <a:rPr lang="en-US" dirty="0" err="1"/>
              <a:t>histo</a:t>
            </a:r>
            <a:r>
              <a:rPr lang="en-US" dirty="0"/>
              <a:t>[</a:t>
            </a:r>
            <a:r>
              <a:rPr lang="en-US" dirty="0" err="1"/>
              <a:t>i</a:t>
            </a:r>
            <a:r>
              <a:rPr lang="en-US" dirty="0"/>
              <a:t>]-&gt;</a:t>
            </a:r>
            <a:r>
              <a:rPr lang="en-US" dirty="0" err="1"/>
              <a:t>GetBinCenter</a:t>
            </a:r>
            <a:r>
              <a:rPr lang="en-US" dirty="0"/>
              <a:t>(</a:t>
            </a:r>
            <a:r>
              <a:rPr lang="en-US" dirty="0" err="1"/>
              <a:t>ibin</a:t>
            </a:r>
            <a:r>
              <a:rPr lang="en-US" dirty="0"/>
              <a:t>)) / 2.355;</a:t>
            </a:r>
          </a:p>
          <a:p>
            <a:r>
              <a:rPr lang="en-US" dirty="0"/>
              <a:t>			//float </a:t>
            </a:r>
            <a:r>
              <a:rPr lang="en-US" dirty="0" err="1"/>
              <a:t>highcounts</a:t>
            </a:r>
            <a:r>
              <a:rPr lang="en-US" dirty="0"/>
              <a:t> = 0, </a:t>
            </a:r>
            <a:r>
              <a:rPr lang="en-US" dirty="0" err="1"/>
              <a:t>lowcounts</a:t>
            </a:r>
            <a:r>
              <a:rPr lang="en-US" dirty="0"/>
              <a:t> = 0;</a:t>
            </a:r>
          </a:p>
          <a:p>
            <a:r>
              <a:rPr lang="en-US" dirty="0"/>
              <a:t>			//for (</a:t>
            </a:r>
            <a:r>
              <a:rPr lang="en-US" dirty="0" err="1"/>
              <a:t>jj</a:t>
            </a:r>
            <a:r>
              <a:rPr lang="en-US" dirty="0"/>
              <a:t> = 0; </a:t>
            </a:r>
            <a:r>
              <a:rPr lang="en-US" dirty="0" err="1"/>
              <a:t>jj</a:t>
            </a:r>
            <a:r>
              <a:rPr lang="en-US" dirty="0"/>
              <a:t> &lt; 10; </a:t>
            </a:r>
            <a:r>
              <a:rPr lang="en-US" dirty="0" err="1"/>
              <a:t>jj</a:t>
            </a:r>
            <a:r>
              <a:rPr lang="en-US" dirty="0"/>
              <a:t>++)</a:t>
            </a:r>
          </a:p>
          <a:p>
            <a:r>
              <a:rPr lang="en-US" dirty="0"/>
              <a:t>			//{</a:t>
            </a:r>
          </a:p>
          <a:p>
            <a:r>
              <a:rPr lang="en-US" dirty="0"/>
              <a:t>			//	</a:t>
            </a:r>
            <a:r>
              <a:rPr lang="en-US" dirty="0" err="1"/>
              <a:t>highcounts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maxbin</a:t>
            </a:r>
            <a:r>
              <a:rPr lang="en-US" dirty="0"/>
              <a:t> - </a:t>
            </a:r>
            <a:r>
              <a:rPr lang="en-US" dirty="0" err="1"/>
              <a:t>jj</a:t>
            </a:r>
            <a:r>
              <a:rPr lang="en-US" dirty="0"/>
              <a:t>);</a:t>
            </a:r>
          </a:p>
          <a:p>
            <a:r>
              <a:rPr lang="en-US" dirty="0"/>
              <a:t>			//	</a:t>
            </a:r>
            <a:r>
              <a:rPr lang="en-US" dirty="0" err="1"/>
              <a:t>lowcounts</a:t>
            </a:r>
            <a:r>
              <a:rPr lang="en-US" dirty="0"/>
              <a:t>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jj</a:t>
            </a:r>
            <a:r>
              <a:rPr lang="en-US" dirty="0"/>
              <a:t>);</a:t>
            </a:r>
          </a:p>
          <a:p>
            <a:r>
              <a:rPr lang="en-US" dirty="0"/>
              <a:t>			//}</a:t>
            </a:r>
          </a:p>
          <a:p>
            <a:r>
              <a:rPr lang="en-US" dirty="0"/>
              <a:t>			//</a:t>
            </a:r>
            <a:r>
              <a:rPr lang="en-US" dirty="0" err="1"/>
              <a:t>highcounts</a:t>
            </a:r>
            <a:r>
              <a:rPr lang="en-US" dirty="0"/>
              <a:t> = </a:t>
            </a:r>
            <a:r>
              <a:rPr lang="en-US" dirty="0" err="1"/>
              <a:t>highcounts</a:t>
            </a:r>
            <a:r>
              <a:rPr lang="en-US" dirty="0"/>
              <a:t> / 10; </a:t>
            </a:r>
            <a:r>
              <a:rPr lang="en-US" dirty="0" err="1"/>
              <a:t>lowcounts</a:t>
            </a:r>
            <a:r>
              <a:rPr lang="en-US" dirty="0"/>
              <a:t> = </a:t>
            </a:r>
            <a:r>
              <a:rPr lang="en-US" dirty="0" err="1"/>
              <a:t>lowcounts</a:t>
            </a:r>
            <a:r>
              <a:rPr lang="en-US" dirty="0"/>
              <a:t> / 10;</a:t>
            </a:r>
          </a:p>
          <a:p>
            <a:r>
              <a:rPr lang="en-US" dirty="0"/>
              <a:t>			//double </a:t>
            </a:r>
            <a:r>
              <a:rPr lang="en-US" dirty="0" err="1"/>
              <a:t>aguess</a:t>
            </a:r>
            <a:r>
              <a:rPr lang="en-US" dirty="0"/>
              <a:t> = (</a:t>
            </a:r>
            <a:r>
              <a:rPr lang="en-US" dirty="0" err="1"/>
              <a:t>highcounts</a:t>
            </a:r>
            <a:r>
              <a:rPr lang="en-US" dirty="0"/>
              <a:t> - </a:t>
            </a:r>
            <a:r>
              <a:rPr lang="en-US" dirty="0" err="1"/>
              <a:t>lowcounts</a:t>
            </a:r>
            <a:r>
              <a:rPr lang="en-US" dirty="0"/>
              <a:t>) / (</a:t>
            </a:r>
            <a:r>
              <a:rPr lang="en-US" dirty="0" err="1"/>
              <a:t>fitrange_max</a:t>
            </a:r>
            <a:r>
              <a:rPr lang="en-US" dirty="0"/>
              <a:t> - </a:t>
            </a:r>
            <a:r>
              <a:rPr lang="en-US" dirty="0" err="1"/>
              <a:t>fitrange_min</a:t>
            </a:r>
            <a:r>
              <a:rPr lang="en-US" dirty="0"/>
              <a:t>);</a:t>
            </a:r>
          </a:p>
          <a:p>
            <a:r>
              <a:rPr lang="en-US" dirty="0"/>
              <a:t>			//double </a:t>
            </a:r>
            <a:r>
              <a:rPr lang="en-US" dirty="0" err="1"/>
              <a:t>bguess</a:t>
            </a:r>
            <a:r>
              <a:rPr lang="en-US" dirty="0"/>
              <a:t> = </a:t>
            </a:r>
            <a:r>
              <a:rPr lang="en-US" dirty="0" err="1"/>
              <a:t>lowcounts</a:t>
            </a:r>
            <a:r>
              <a:rPr lang="en-US" dirty="0"/>
              <a:t> - </a:t>
            </a:r>
            <a:r>
              <a:rPr lang="en-US" dirty="0" err="1"/>
              <a:t>fitrange_min</a:t>
            </a:r>
            <a:r>
              <a:rPr lang="en-US" dirty="0"/>
              <a:t> * </a:t>
            </a:r>
            <a:r>
              <a:rPr lang="en-US" dirty="0" err="1"/>
              <a:t>aguess</a:t>
            </a:r>
            <a:r>
              <a:rPr lang="en-US" dirty="0"/>
              <a:t>;</a:t>
            </a:r>
          </a:p>
          <a:p>
            <a:r>
              <a:rPr lang="en-US" dirty="0"/>
              <a:t>			//</a:t>
            </a:r>
            <a:r>
              <a:rPr lang="en-US" dirty="0" err="1"/>
              <a:t>cout</a:t>
            </a:r>
            <a:r>
              <a:rPr lang="en-US" dirty="0"/>
              <a:t> &lt;&lt; "initial guesses= " &lt;&lt; </a:t>
            </a:r>
            <a:r>
              <a:rPr lang="en-US" dirty="0" err="1"/>
              <a:t>aguess</a:t>
            </a:r>
            <a:r>
              <a:rPr lang="en-US" dirty="0"/>
              <a:t> &lt;&lt; ",	" &lt;&lt; </a:t>
            </a:r>
            <a:r>
              <a:rPr lang="en-US" dirty="0" err="1"/>
              <a:t>bguess</a:t>
            </a:r>
            <a:r>
              <a:rPr lang="en-US" dirty="0"/>
              <a:t> &lt;&lt; ",	" &lt;&lt; </a:t>
            </a:r>
            <a:r>
              <a:rPr lang="en-US" dirty="0" err="1"/>
              <a:t>sigmaguess</a:t>
            </a:r>
            <a:r>
              <a:rPr lang="en-US" dirty="0"/>
              <a:t> &lt;&lt; ",	" &lt;&lt; </a:t>
            </a:r>
            <a:r>
              <a:rPr lang="en-US" dirty="0" err="1"/>
              <a:t>peakx</a:t>
            </a:r>
            <a:r>
              <a:rPr lang="en-US" dirty="0"/>
              <a:t>[ii] &lt;&lt; ",	" &lt;&lt; peaky[ii] &lt;&lt; </a:t>
            </a:r>
            <a:r>
              <a:rPr lang="en-US" dirty="0" err="1"/>
              <a:t>endl</a:t>
            </a:r>
            <a:r>
              <a:rPr lang="en-US" dirty="0"/>
              <a:t>;</a:t>
            </a:r>
          </a:p>
          <a:p>
            <a:endParaRPr lang="en-US" dirty="0"/>
          </a:p>
          <a:p>
            <a:r>
              <a:rPr lang="en-US" dirty="0"/>
              <a:t>			</a:t>
            </a:r>
            <a:r>
              <a:rPr lang="en-US" dirty="0" err="1"/>
              <a:t>fEMG</a:t>
            </a:r>
            <a:r>
              <a:rPr lang="en-US" dirty="0"/>
              <a:t>[ii] = new TF1("</a:t>
            </a:r>
            <a:r>
              <a:rPr lang="en-US" dirty="0" err="1"/>
              <a:t>fEMG</a:t>
            </a:r>
            <a:r>
              <a:rPr lang="en-US" dirty="0"/>
              <a:t>", "[0]*0.693147/[1]*exp(x/(-[1]/0.693147))+[2]", </a:t>
            </a:r>
            <a:r>
              <a:rPr lang="en-US" dirty="0" err="1"/>
              <a:t>histomin</a:t>
            </a:r>
            <a:r>
              <a:rPr lang="en-US" dirty="0"/>
              <a:t>, </a:t>
            </a:r>
            <a:r>
              <a:rPr lang="en-US" dirty="0" err="1"/>
              <a:t>histomax</a:t>
            </a:r>
            <a:r>
              <a:rPr lang="en-US" dirty="0"/>
              <a:t>); // exponential decay (N, T, B)</a:t>
            </a:r>
          </a:p>
          <a:p>
            <a:r>
              <a:rPr lang="en-US" dirty="0"/>
              <a:t>			//</a:t>
            </a:r>
            <a:r>
              <a:rPr lang="en-US" dirty="0" err="1"/>
              <a:t>fEMG</a:t>
            </a:r>
            <a:r>
              <a:rPr lang="en-US" dirty="0"/>
              <a:t>[ii] = new TF1("</a:t>
            </a:r>
            <a:r>
              <a:rPr lang="en-US" dirty="0" err="1"/>
              <a:t>fEMG</a:t>
            </a:r>
            <a:r>
              <a:rPr lang="en-US" dirty="0"/>
              <a:t>", "[0]*exp(x/(-[1]/0.693147))+[2]", </a:t>
            </a:r>
            <a:r>
              <a:rPr lang="en-US" dirty="0" err="1"/>
              <a:t>histomin</a:t>
            </a:r>
            <a:r>
              <a:rPr lang="en-US" dirty="0"/>
              <a:t>, </a:t>
            </a:r>
            <a:r>
              <a:rPr lang="en-US" dirty="0" err="1"/>
              <a:t>histomax</a:t>
            </a:r>
            <a:r>
              <a:rPr lang="en-US" dirty="0"/>
              <a:t>); // exponential decay (A, T, B)</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low-energy tail</a:t>
            </a:r>
          </a:p>
          <a:p>
            <a:r>
              <a:rPr lang="en-US" dirty="0"/>
              <a:t>			// 			</a:t>
            </a:r>
            <a:r>
              <a:rPr lang="en-US" dirty="0" err="1"/>
              <a:t>fEMG</a:t>
            </a:r>
            <a:r>
              <a:rPr lang="en-US" dirty="0"/>
              <a:t>[ii] = new TF1("</a:t>
            </a:r>
            <a:r>
              <a:rPr lang="en-US" dirty="0" err="1"/>
              <a:t>fEMG</a:t>
            </a:r>
            <a:r>
              <a:rPr lang="en-US" dirty="0"/>
              <a:t>", "[0]*x+[1]+[2]/2/[3]*exp(0.5*([4]*[4]/([3]*[3]))-(x-[5])/[3])*ROOT::Math::</a:t>
            </a:r>
            <a:r>
              <a:rPr lang="en-US" dirty="0" err="1"/>
              <a:t>erfc</a:t>
            </a:r>
            <a:r>
              <a:rPr lang="en-US" dirty="0"/>
              <a:t>(1/sqrt(2)*([4]/[3]-(x-[5])/[4]))", </a:t>
            </a:r>
            <a:r>
              <a:rPr lang="en-US" dirty="0" err="1"/>
              <a:t>histomin</a:t>
            </a:r>
            <a:r>
              <a:rPr lang="en-US" dirty="0"/>
              <a:t>, </a:t>
            </a:r>
            <a:r>
              <a:rPr lang="en-US" dirty="0" err="1"/>
              <a:t>histomax</a:t>
            </a:r>
            <a:r>
              <a:rPr lang="en-US" dirty="0"/>
              <a:t>);// Sun PRC2021 high-energy tail</a:t>
            </a:r>
          </a:p>
          <a:p>
            <a:r>
              <a:rPr lang="en-US" dirty="0"/>
              <a:t>			//g[ii] = new TF1("g", "</a:t>
            </a:r>
            <a:r>
              <a:rPr lang="en-US" dirty="0" err="1"/>
              <a:t>gausn</a:t>
            </a:r>
            <a:r>
              <a:rPr lang="en-US" dirty="0"/>
              <a:t>", </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//p[ii] = new TF1("p", "[0]*x+[1]-[0]*x-[1]+[2]/2/[3]*exp(0.5*([4]*[4]/([3]*[3]))-(x-[5])/[3])*ROOT::Math::</a:t>
            </a:r>
            <a:r>
              <a:rPr lang="en-US" dirty="0" err="1"/>
              <a:t>erfc</a:t>
            </a:r>
            <a:r>
              <a:rPr lang="en-US" dirty="0"/>
              <a:t>(1/sqrt(2)*([4]/[3]-(x-[5])/[4]))", </a:t>
            </a:r>
            <a:r>
              <a:rPr lang="en-US" dirty="0" err="1"/>
              <a:t>histomin</a:t>
            </a:r>
            <a:r>
              <a:rPr lang="en-US" dirty="0"/>
              <a:t>, </a:t>
            </a:r>
            <a:r>
              <a:rPr lang="en-US" dirty="0" err="1"/>
              <a:t>histomax</a:t>
            </a:r>
            <a:r>
              <a:rPr lang="en-US" dirty="0"/>
              <a:t>);//pure peak low-energy tail</a:t>
            </a:r>
          </a:p>
          <a:p>
            <a:r>
              <a:rPr lang="en-US" dirty="0"/>
              <a:t>			//p2[ii] = new TF1("p2", "[0]*exp(-0.5*((x-[1])/[2])^2) / (sqrt(2*3.141592654)*[2])", </a:t>
            </a:r>
            <a:r>
              <a:rPr lang="en-US" dirty="0" err="1"/>
              <a:t>histomin</a:t>
            </a:r>
            <a:r>
              <a:rPr lang="en-US" dirty="0"/>
              <a:t>, </a:t>
            </a:r>
            <a:r>
              <a:rPr lang="en-US" dirty="0" err="1"/>
              <a:t>histomax</a:t>
            </a:r>
            <a:r>
              <a:rPr lang="en-US" dirty="0"/>
              <a:t>);//pure peak2</a:t>
            </a:r>
          </a:p>
          <a:p>
            <a:r>
              <a:rPr lang="en-US" dirty="0"/>
              <a:t>			//b[ii] = new TF1("b", "[0]*x+[1]", </a:t>
            </a:r>
            <a:r>
              <a:rPr lang="en-US" dirty="0" err="1"/>
              <a:t>histomin</a:t>
            </a:r>
            <a:r>
              <a:rPr lang="en-US" dirty="0"/>
              <a:t>, </a:t>
            </a:r>
            <a:r>
              <a:rPr lang="en-US" dirty="0" err="1"/>
              <a:t>histomax</a:t>
            </a:r>
            <a:r>
              <a:rPr lang="en-US" dirty="0"/>
              <a:t>);//pure </a:t>
            </a:r>
            <a:r>
              <a:rPr lang="en-US" dirty="0" err="1"/>
              <a:t>bkg</a:t>
            </a:r>
            <a:endParaRPr lang="en-US" dirty="0"/>
          </a:p>
          <a:p>
            <a:endParaRPr lang="en-US" dirty="0"/>
          </a:p>
          <a:p>
            <a:r>
              <a:rPr lang="en-US" dirty="0"/>
              <a:t>			// 			</a:t>
            </a:r>
            <a:r>
              <a:rPr lang="en-US" dirty="0" err="1"/>
              <a:t>fEMG</a:t>
            </a:r>
            <a:r>
              <a:rPr lang="en-US" dirty="0"/>
              <a:t>[ii]=new TF1("total","[0]*x+[1]+sqrt(3.141592654/2)*[2]/[3]*[4]*exp(0.5*([4]*[4]/([3]*[3]))+(x-[5])/[3])*ROOT::Math::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 Glassman PRC2019 low-energy tail</a:t>
            </a:r>
          </a:p>
          <a:p>
            <a:r>
              <a:rPr lang="en-US" dirty="0"/>
              <a:t>			// 			g[ii]=new TF1("g","</a:t>
            </a:r>
            <a:r>
              <a:rPr lang="en-US" dirty="0" err="1"/>
              <a:t>gausn</a:t>
            </a:r>
            <a:r>
              <a:rPr lang="en-US" dirty="0"/>
              <a:t>",</a:t>
            </a:r>
            <a:r>
              <a:rPr lang="en-US" dirty="0" err="1"/>
              <a:t>histomin</a:t>
            </a:r>
            <a:r>
              <a:rPr lang="en-US" dirty="0"/>
              <a:t>, </a:t>
            </a:r>
            <a:r>
              <a:rPr lang="en-US" dirty="0" err="1"/>
              <a:t>histomax</a:t>
            </a:r>
            <a:r>
              <a:rPr lang="en-US" dirty="0"/>
              <a:t>);// The [2]-N parameter in total is equivalent to the Constant in </a:t>
            </a:r>
            <a:r>
              <a:rPr lang="en-US" dirty="0" err="1"/>
              <a:t>gausn</a:t>
            </a:r>
            <a:endParaRPr lang="en-US" dirty="0"/>
          </a:p>
          <a:p>
            <a:r>
              <a:rPr lang="en-US" dirty="0"/>
              <a:t>			// 			p[ii]=new TF1("p","[0]*x+[1]-[0]*x-[1]+sqrt(3.141592654/2)*[2]/[3]*[4]*exp(0.5*([4]*[4]/([3]*[3]))+(x-[5])/[3])*ROOT::Math::</a:t>
            </a:r>
            <a:r>
              <a:rPr lang="en-US" dirty="0" err="1"/>
              <a:t>erfc</a:t>
            </a:r>
            <a:r>
              <a:rPr lang="en-US" dirty="0"/>
              <a:t>(1/sqrt(2)*([4]/[3]+(x-[5])/[4]))",</a:t>
            </a:r>
            <a:r>
              <a:rPr lang="en-US" dirty="0" err="1"/>
              <a:t>histomin</a:t>
            </a:r>
            <a:r>
              <a:rPr lang="en-US" dirty="0"/>
              <a:t>, </a:t>
            </a:r>
            <a:r>
              <a:rPr lang="en-US" dirty="0" err="1"/>
              <a:t>histomax</a:t>
            </a:r>
            <a:r>
              <a:rPr lang="en-US" dirty="0"/>
              <a:t>);//pure peak</a:t>
            </a:r>
          </a:p>
          <a:p>
            <a:r>
              <a:rPr lang="en-US" dirty="0"/>
              <a:t>			// 			b[ii]=new TF1("b","[0]*x+[1]",</a:t>
            </a:r>
            <a:r>
              <a:rPr lang="en-US" dirty="0" err="1"/>
              <a:t>histomin</a:t>
            </a:r>
            <a:r>
              <a:rPr lang="en-US" dirty="0"/>
              <a:t>, </a:t>
            </a:r>
            <a:r>
              <a:rPr lang="en-US" dirty="0" err="1"/>
              <a:t>histomax</a:t>
            </a:r>
            <a:r>
              <a:rPr lang="en-US" dirty="0"/>
              <a:t>);//pure </a:t>
            </a:r>
            <a:r>
              <a:rPr lang="en-US" dirty="0" err="1"/>
              <a:t>bkg</a:t>
            </a:r>
            <a:endParaRPr lang="en-US" dirty="0"/>
          </a:p>
          <a:p>
            <a:r>
              <a:rPr lang="en-US" dirty="0"/>
              <a:t>			</a:t>
            </a:r>
            <a:r>
              <a:rPr lang="en-US" dirty="0" err="1"/>
              <a:t>fEMG</a:t>
            </a:r>
            <a:r>
              <a:rPr lang="en-US" dirty="0"/>
              <a:t>[ii]-&gt;</a:t>
            </a:r>
            <a:r>
              <a:rPr lang="en-US" dirty="0" err="1"/>
              <a:t>SetNpx</a:t>
            </a:r>
            <a:r>
              <a:rPr lang="en-US" dirty="0"/>
              <a:t>(</a:t>
            </a:r>
            <a:r>
              <a:rPr lang="en-US" dirty="0" err="1"/>
              <a:t>histoNbins</a:t>
            </a:r>
            <a:r>
              <a:rPr lang="en-US" dirty="0"/>
              <a:t> * 10);</a:t>
            </a:r>
          </a:p>
          <a:p>
            <a:r>
              <a:rPr lang="en-US" dirty="0"/>
              <a:t>			//g[ii]-&gt;</a:t>
            </a:r>
            <a:r>
              <a:rPr lang="en-US" dirty="0" err="1"/>
              <a:t>SetNpx</a:t>
            </a:r>
            <a:r>
              <a:rPr lang="en-US" dirty="0"/>
              <a:t>(</a:t>
            </a:r>
            <a:r>
              <a:rPr lang="en-US" dirty="0" err="1"/>
              <a:t>histoNbins</a:t>
            </a:r>
            <a:r>
              <a:rPr lang="en-US" dirty="0"/>
              <a:t> * 10);</a:t>
            </a:r>
          </a:p>
          <a:p>
            <a:r>
              <a:rPr lang="en-US" dirty="0"/>
              <a:t>			//p[ii]-&gt;</a:t>
            </a:r>
            <a:r>
              <a:rPr lang="en-US" dirty="0" err="1"/>
              <a:t>SetNpx</a:t>
            </a:r>
            <a:r>
              <a:rPr lang="en-US" dirty="0"/>
              <a:t>(</a:t>
            </a:r>
            <a:r>
              <a:rPr lang="en-US" dirty="0" err="1"/>
              <a:t>histoNbins</a:t>
            </a:r>
            <a:r>
              <a:rPr lang="en-US" dirty="0"/>
              <a:t> * 10);</a:t>
            </a:r>
          </a:p>
          <a:p>
            <a:r>
              <a:rPr lang="en-US" dirty="0"/>
              <a:t>			// 			p2[ii]-&gt;</a:t>
            </a:r>
            <a:r>
              <a:rPr lang="en-US" dirty="0" err="1"/>
              <a:t>SetNpx</a:t>
            </a:r>
            <a:r>
              <a:rPr lang="en-US" dirty="0"/>
              <a:t>(</a:t>
            </a:r>
            <a:r>
              <a:rPr lang="en-US" dirty="0" err="1"/>
              <a:t>histoNbins</a:t>
            </a:r>
            <a:r>
              <a:rPr lang="en-US" dirty="0"/>
              <a:t>);</a:t>
            </a:r>
          </a:p>
          <a:p>
            <a:r>
              <a:rPr lang="en-US" dirty="0"/>
              <a:t>			//b[ii]-&gt;</a:t>
            </a:r>
            <a:r>
              <a:rPr lang="en-US" dirty="0" err="1"/>
              <a:t>SetNpx</a:t>
            </a:r>
            <a:r>
              <a:rPr lang="en-US" dirty="0"/>
              <a:t>(</a:t>
            </a:r>
            <a:r>
              <a:rPr lang="en-US" dirty="0" err="1"/>
              <a:t>histoNbins</a:t>
            </a:r>
            <a:r>
              <a:rPr lang="en-US" dirty="0"/>
              <a:t> * 10);</a:t>
            </a:r>
          </a:p>
          <a:p>
            <a:r>
              <a:rPr lang="en-US" dirty="0"/>
              <a:t>			//</a:t>
            </a:r>
            <a:r>
              <a:rPr lang="en-US" dirty="0" err="1"/>
              <a:t>fEMG</a:t>
            </a:r>
            <a:r>
              <a:rPr lang="en-US" dirty="0"/>
              <a:t>[ii]-&gt;</a:t>
            </a:r>
            <a:r>
              <a:rPr lang="en-US" dirty="0" err="1"/>
              <a:t>SetParameters</a:t>
            </a:r>
            <a:r>
              <a:rPr lang="en-US" dirty="0"/>
              <a:t>(0.1,15,peaky[ii],10,10,peakx[ii]);//initial value [0]-A, [1]-B, [2]-N, [3]-</a:t>
            </a:r>
            <a:r>
              <a:rPr lang="el-GR" dirty="0"/>
              <a:t>τ, [4]-σ, [5]-μ</a:t>
            </a:r>
          </a:p>
          <a:p>
            <a:r>
              <a:rPr lang="el-GR" dirty="0"/>
              <a:t>			</a:t>
            </a:r>
            <a:r>
              <a:rPr lang="en-US" dirty="0"/>
              <a:t>int </a:t>
            </a:r>
            <a:r>
              <a:rPr lang="en-US" dirty="0" err="1"/>
              <a:t>Total_decays_guess</a:t>
            </a:r>
            <a:r>
              <a:rPr lang="en-US" dirty="0"/>
              <a:t> = 2000 * </a:t>
            </a:r>
            <a:r>
              <a:rPr lang="en-US" dirty="0" err="1"/>
              <a:t>i</a:t>
            </a:r>
            <a:r>
              <a:rPr lang="en-US" dirty="0"/>
              <a:t>;</a:t>
            </a:r>
          </a:p>
          <a:p>
            <a:r>
              <a:rPr lang="en-US" dirty="0"/>
              <a:t>			</a:t>
            </a:r>
            <a:r>
              <a:rPr lang="en-US" dirty="0" err="1"/>
              <a:t>fEMG</a:t>
            </a:r>
            <a:r>
              <a:rPr lang="en-US" dirty="0"/>
              <a:t>[ii]-&gt;</a:t>
            </a:r>
            <a:r>
              <a:rPr lang="en-US" dirty="0" err="1"/>
              <a:t>SetParameters</a:t>
            </a:r>
            <a:r>
              <a:rPr lang="en-US" dirty="0"/>
              <a:t>(6e6, 67.8, 1);//initial value</a:t>
            </a:r>
          </a:p>
          <a:p>
            <a:r>
              <a:rPr lang="en-US" dirty="0"/>
              <a:t>			//</a:t>
            </a:r>
            <a:r>
              <a:rPr lang="en-US" dirty="0" err="1"/>
              <a:t>fEMG</a:t>
            </a:r>
            <a:r>
              <a:rPr lang="en-US" dirty="0"/>
              <a:t>[ii]-&gt;</a:t>
            </a:r>
            <a:r>
              <a:rPr lang="en-US" dirty="0" err="1"/>
              <a:t>SetParameters</a:t>
            </a:r>
            <a:r>
              <a:rPr lang="en-US" dirty="0"/>
              <a:t>(2e6, 68, 2);//initial value Fake test</a:t>
            </a:r>
          </a:p>
          <a:p>
            <a:r>
              <a:rPr lang="en-US" dirty="0"/>
              <a:t>			</a:t>
            </a:r>
            <a:r>
              <a:rPr lang="en-US" dirty="0" err="1"/>
              <a:t>fEMG</a:t>
            </a:r>
            <a:r>
              <a:rPr lang="en-US" dirty="0"/>
              <a:t>[ii]-&gt;</a:t>
            </a:r>
            <a:r>
              <a:rPr lang="en-US" dirty="0" err="1"/>
              <a:t>SetParLimits</a:t>
            </a:r>
            <a:r>
              <a:rPr lang="en-US" dirty="0"/>
              <a:t>(0, 1e6, 3e6);//N</a:t>
            </a:r>
          </a:p>
          <a:p>
            <a:r>
              <a:rPr lang="en-US" dirty="0"/>
              <a:t>			</a:t>
            </a:r>
            <a:r>
              <a:rPr lang="en-US" dirty="0" err="1"/>
              <a:t>fEMG</a:t>
            </a:r>
            <a:r>
              <a:rPr lang="en-US" dirty="0"/>
              <a:t>[ii]-&gt;</a:t>
            </a:r>
            <a:r>
              <a:rPr lang="en-US" dirty="0" err="1"/>
              <a:t>SetParLimits</a:t>
            </a:r>
            <a:r>
              <a:rPr lang="en-US" dirty="0"/>
              <a:t>(1, 40, 140);//T</a:t>
            </a:r>
          </a:p>
          <a:p>
            <a:r>
              <a:rPr lang="en-US" dirty="0"/>
              <a:t>			</a:t>
            </a:r>
            <a:r>
              <a:rPr lang="en-US" dirty="0" err="1"/>
              <a:t>fEMG</a:t>
            </a:r>
            <a:r>
              <a:rPr lang="en-US" dirty="0"/>
              <a:t>[ii]-&gt;</a:t>
            </a:r>
            <a:r>
              <a:rPr lang="en-US" dirty="0" err="1"/>
              <a:t>SetParLimits</a:t>
            </a:r>
            <a:r>
              <a:rPr lang="en-US" dirty="0"/>
              <a:t>(2, 0, 4);//B</a:t>
            </a:r>
          </a:p>
          <a:p>
            <a:r>
              <a:rPr lang="en-US" dirty="0"/>
              <a:t>			// 			</a:t>
            </a:r>
            <a:r>
              <a:rPr lang="en-US" dirty="0" err="1"/>
              <a:t>fEMG</a:t>
            </a:r>
            <a:r>
              <a:rPr lang="en-US" dirty="0"/>
              <a:t>[ii]-&gt;</a:t>
            </a:r>
            <a:r>
              <a:rPr lang="en-US" dirty="0" err="1"/>
              <a:t>SetParLimits</a:t>
            </a:r>
            <a:r>
              <a:rPr lang="en-US" dirty="0"/>
              <a:t>(3, 80, 120);//Tau</a:t>
            </a:r>
          </a:p>
          <a:p>
            <a:r>
              <a:rPr lang="en-US" dirty="0"/>
              <a:t>			// 			</a:t>
            </a:r>
            <a:r>
              <a:rPr lang="en-US" dirty="0" err="1"/>
              <a:t>fEMG</a:t>
            </a:r>
            <a:r>
              <a:rPr lang="en-US" dirty="0"/>
              <a:t>[ii]-&gt;</a:t>
            </a:r>
            <a:r>
              <a:rPr lang="en-US" dirty="0" err="1"/>
              <a:t>SetParLimits</a:t>
            </a:r>
            <a:r>
              <a:rPr lang="en-US" dirty="0"/>
              <a:t>(4, 10, 120);//Sigma</a:t>
            </a:r>
          </a:p>
          <a:p>
            <a:r>
              <a:rPr lang="en-US" dirty="0"/>
              <a:t>			// 			</a:t>
            </a:r>
            <a:r>
              <a:rPr lang="en-US" dirty="0" err="1"/>
              <a:t>fEMG</a:t>
            </a:r>
            <a:r>
              <a:rPr lang="en-US" dirty="0"/>
              <a:t>[ii]-&gt;</a:t>
            </a:r>
            <a:r>
              <a:rPr lang="en-US" dirty="0" err="1"/>
              <a:t>SetParLimits</a:t>
            </a:r>
            <a:r>
              <a:rPr lang="en-US" dirty="0"/>
              <a:t>(5, </a:t>
            </a:r>
            <a:r>
              <a:rPr lang="en-US" dirty="0" err="1"/>
              <a:t>peakx</a:t>
            </a:r>
            <a:r>
              <a:rPr lang="en-US" dirty="0"/>
              <a:t>[ii] - </a:t>
            </a:r>
            <a:r>
              <a:rPr lang="en-US" dirty="0" err="1"/>
              <a:t>gaplow</a:t>
            </a:r>
            <a:r>
              <a:rPr lang="en-US" dirty="0"/>
              <a:t> / 4, </a:t>
            </a:r>
            <a:r>
              <a:rPr lang="en-US" dirty="0" err="1"/>
              <a:t>peakx</a:t>
            </a:r>
            <a:r>
              <a:rPr lang="en-US" dirty="0"/>
              <a:t>[ii] + </a:t>
            </a:r>
            <a:r>
              <a:rPr lang="en-US" dirty="0" err="1"/>
              <a:t>gaphigh</a:t>
            </a:r>
            <a:r>
              <a:rPr lang="en-US" dirty="0"/>
              <a:t> / 2);//Mean</a:t>
            </a:r>
          </a:p>
          <a:p>
            <a:r>
              <a:rPr lang="en-US" dirty="0"/>
              <a:t>			// 			</a:t>
            </a:r>
            <a:r>
              <a:rPr lang="en-US" dirty="0" err="1"/>
              <a:t>fEMG</a:t>
            </a:r>
            <a:r>
              <a:rPr lang="en-US" dirty="0"/>
              <a:t>[ii]-&gt;</a:t>
            </a:r>
            <a:r>
              <a:rPr lang="en-US" dirty="0" err="1"/>
              <a:t>SetParLimits</a:t>
            </a:r>
            <a:r>
              <a:rPr lang="en-US" dirty="0"/>
              <a:t>(5, -100, 200);//Mean</a:t>
            </a:r>
          </a:p>
          <a:p>
            <a:r>
              <a:rPr lang="en-US" dirty="0"/>
              <a:t>			</a:t>
            </a:r>
            <a:r>
              <a:rPr lang="en-US" dirty="0" err="1"/>
              <a:t>fEMG</a:t>
            </a:r>
            <a:r>
              <a:rPr lang="en-US" dirty="0"/>
              <a:t>[ii]-&gt;</a:t>
            </a:r>
            <a:r>
              <a:rPr lang="en-US" dirty="0" err="1"/>
              <a:t>SetParNames</a:t>
            </a:r>
            <a:r>
              <a:rPr lang="en-US" dirty="0"/>
              <a:t>("</a:t>
            </a:r>
            <a:r>
              <a:rPr lang="en-US" dirty="0" err="1"/>
              <a:t>Total_decays</a:t>
            </a:r>
            <a:r>
              <a:rPr lang="en-US" dirty="0"/>
              <a:t>", "</a:t>
            </a:r>
            <a:r>
              <a:rPr lang="en-US" dirty="0" err="1"/>
              <a:t>Half_life</a:t>
            </a:r>
            <a:r>
              <a:rPr lang="en-US" dirty="0"/>
              <a:t>", "Background");</a:t>
            </a:r>
          </a:p>
          <a:p>
            <a:r>
              <a:rPr lang="en-US" dirty="0"/>
              <a:t>			//</a:t>
            </a:r>
            <a:r>
              <a:rPr lang="en-US" dirty="0" err="1"/>
              <a:t>fEMG</a:t>
            </a:r>
            <a:r>
              <a:rPr lang="en-US" dirty="0"/>
              <a:t>[ii]-&gt;</a:t>
            </a:r>
            <a:r>
              <a:rPr lang="en-US" dirty="0" err="1"/>
              <a:t>SetParNames</a:t>
            </a:r>
            <a:r>
              <a:rPr lang="en-US" dirty="0"/>
              <a:t>("</a:t>
            </a:r>
            <a:r>
              <a:rPr lang="en-US" dirty="0" err="1"/>
              <a:t>BkgA</a:t>
            </a:r>
            <a:r>
              <a:rPr lang="en-US" dirty="0"/>
              <a:t>", "</a:t>
            </a:r>
            <a:r>
              <a:rPr lang="en-US" dirty="0" err="1"/>
              <a:t>BkgB</a:t>
            </a:r>
            <a:r>
              <a:rPr lang="en-US" dirty="0"/>
              <a:t>", "Const*bin", "Tau", "Sigma", "Mean");</a:t>
            </a:r>
          </a:p>
          <a:p>
            <a:r>
              <a:rPr lang="en-US" dirty="0"/>
              <a:t>			</a:t>
            </a:r>
            <a:r>
              <a:rPr lang="en-US" dirty="0" err="1"/>
              <a:t>histo</a:t>
            </a:r>
            <a:r>
              <a:rPr lang="en-US" dirty="0"/>
              <a:t>[</a:t>
            </a:r>
            <a:r>
              <a:rPr lang="en-US" dirty="0" err="1"/>
              <a:t>i</a:t>
            </a:r>
            <a:r>
              <a:rPr lang="en-US" dirty="0"/>
              <a:t>]-&gt;Fit("</a:t>
            </a:r>
            <a:r>
              <a:rPr lang="en-US" dirty="0" err="1"/>
              <a:t>fEMG</a:t>
            </a:r>
            <a:r>
              <a:rPr lang="en-US" dirty="0"/>
              <a:t>", "MLE", "", </a:t>
            </a:r>
            <a:r>
              <a:rPr lang="en-US" dirty="0" err="1"/>
              <a:t>fitrange_min</a:t>
            </a:r>
            <a:r>
              <a:rPr lang="en-US" dirty="0"/>
              <a:t>, </a:t>
            </a:r>
            <a:r>
              <a:rPr lang="en-US" dirty="0" err="1"/>
              <a:t>fitrange_max</a:t>
            </a:r>
            <a:r>
              <a:rPr lang="en-US" dirty="0"/>
              <a:t>);</a:t>
            </a:r>
          </a:p>
          <a:p>
            <a:r>
              <a:rPr lang="en-US" dirty="0"/>
              <a:t>			//</a:t>
            </a:r>
            <a:r>
              <a:rPr lang="en-US" dirty="0" err="1"/>
              <a:t>histo</a:t>
            </a:r>
            <a:r>
              <a:rPr lang="en-US" dirty="0"/>
              <a:t>[</a:t>
            </a:r>
            <a:r>
              <a:rPr lang="en-US" dirty="0" err="1"/>
              <a:t>i</a:t>
            </a:r>
            <a:r>
              <a:rPr lang="en-US" dirty="0"/>
              <a:t>]-&gt;Fit("</a:t>
            </a:r>
            <a:r>
              <a:rPr lang="en-US" dirty="0" err="1"/>
              <a:t>fEMG</a:t>
            </a:r>
            <a:r>
              <a:rPr lang="en-US" dirty="0"/>
              <a:t>", "MLEN", "", </a:t>
            </a:r>
            <a:r>
              <a:rPr lang="en-US" dirty="0" err="1"/>
              <a:t>fitrange_min</a:t>
            </a:r>
            <a:r>
              <a:rPr lang="en-US" dirty="0"/>
              <a:t>, </a:t>
            </a:r>
            <a:r>
              <a:rPr lang="en-US" dirty="0" err="1"/>
              <a:t>fitrange_max</a:t>
            </a:r>
            <a:r>
              <a:rPr lang="en-US" dirty="0"/>
              <a:t>);</a:t>
            </a:r>
          </a:p>
          <a:p>
            <a:r>
              <a:rPr lang="en-US" dirty="0"/>
              <a:t>			</a:t>
            </a:r>
            <a:r>
              <a:rPr lang="en-US" dirty="0" err="1"/>
              <a:t>TFitResultPtr</a:t>
            </a:r>
            <a:r>
              <a:rPr lang="en-US" dirty="0"/>
              <a:t> </a:t>
            </a:r>
            <a:r>
              <a:rPr lang="en-US" dirty="0" err="1"/>
              <a:t>Fit_result_pointer</a:t>
            </a:r>
            <a:r>
              <a:rPr lang="en-US" dirty="0"/>
              <a:t> = </a:t>
            </a:r>
            <a:r>
              <a:rPr lang="en-US" dirty="0" err="1"/>
              <a:t>histo</a:t>
            </a:r>
            <a:r>
              <a:rPr lang="en-US" dirty="0"/>
              <a:t>[</a:t>
            </a:r>
            <a:r>
              <a:rPr lang="en-US" dirty="0" err="1"/>
              <a:t>i</a:t>
            </a:r>
            <a:r>
              <a:rPr lang="en-US" dirty="0"/>
              <a:t>]-&gt;Fit("</a:t>
            </a:r>
            <a:r>
              <a:rPr lang="en-US" dirty="0" err="1"/>
              <a:t>fEMG</a:t>
            </a:r>
            <a:r>
              <a:rPr lang="en-US" dirty="0"/>
              <a:t>", "MLES", "0", </a:t>
            </a:r>
            <a:r>
              <a:rPr lang="en-US" dirty="0" err="1"/>
              <a:t>fitrange_min</a:t>
            </a:r>
            <a:r>
              <a:rPr lang="en-US" dirty="0"/>
              <a:t>, </a:t>
            </a:r>
            <a:r>
              <a:rPr lang="en-US" dirty="0" err="1"/>
              <a:t>fitrange_max</a:t>
            </a:r>
            <a:r>
              <a:rPr lang="en-US" dirty="0"/>
              <a:t>);</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a:t>
            </a:r>
            <a:r>
              <a:rPr lang="en-US" dirty="0" err="1"/>
              <a:t>fEMG</a:t>
            </a:r>
            <a:r>
              <a:rPr lang="en-US" dirty="0"/>
              <a:t>[ii]-&gt;</a:t>
            </a:r>
            <a:r>
              <a:rPr lang="en-US" dirty="0" err="1"/>
              <a:t>GetParameters</a:t>
            </a:r>
            <a:r>
              <a:rPr lang="en-US" dirty="0"/>
              <a:t>(par[ii]);//</a:t>
            </a:r>
            <a:r>
              <a:rPr lang="zh-CN" altLang="en-US" dirty="0"/>
              <a:t>二维数组的</a:t>
            </a:r>
            <a:r>
              <a:rPr lang="en-US" dirty="0"/>
              <a:t>par[ii]</a:t>
            </a:r>
            <a:r>
              <a:rPr lang="zh-CN" altLang="en-US" dirty="0"/>
              <a:t>是地址</a:t>
            </a:r>
            <a:r>
              <a:rPr lang="en-US" altLang="zh-CN" dirty="0"/>
              <a:t>,</a:t>
            </a:r>
            <a:r>
              <a:rPr lang="en-US" dirty="0"/>
              <a:t>pointer to the TF1, </a:t>
            </a:r>
            <a:r>
              <a:rPr lang="en-US" dirty="0" err="1"/>
              <a:t>GetParameters</a:t>
            </a:r>
            <a:r>
              <a:rPr lang="zh-CN" altLang="en-US" dirty="0"/>
              <a:t>的数组得是</a:t>
            </a:r>
            <a:r>
              <a:rPr lang="en-US" dirty="0"/>
              <a:t>double</a:t>
            </a:r>
            <a:r>
              <a:rPr lang="zh-CN" altLang="en-US" dirty="0"/>
              <a:t>类型</a:t>
            </a:r>
            <a:r>
              <a:rPr lang="en-US" dirty="0"/>
              <a:t>Obtaining the value of parameters and saving them to par[]; </a:t>
            </a:r>
          </a:p>
          <a:p>
            <a:r>
              <a:rPr lang="en-US" dirty="0"/>
              <a:t>			</a:t>
            </a:r>
            <a:r>
              <a:rPr lang="en-US" dirty="0" err="1"/>
              <a:t>par_err</a:t>
            </a:r>
            <a:r>
              <a:rPr lang="en-US" dirty="0"/>
              <a:t>[ii][0] = </a:t>
            </a:r>
            <a:r>
              <a:rPr lang="en-US" dirty="0" err="1"/>
              <a:t>fEMG</a:t>
            </a:r>
            <a:r>
              <a:rPr lang="en-US" dirty="0"/>
              <a:t>[ii]-&gt;</a:t>
            </a:r>
            <a:r>
              <a:rPr lang="en-US" dirty="0" err="1"/>
              <a:t>GetParError</a:t>
            </a:r>
            <a:r>
              <a:rPr lang="en-US" dirty="0"/>
              <a:t>(0);//Obtaining the error of the 1st parameter</a:t>
            </a:r>
          </a:p>
          <a:p>
            <a:r>
              <a:rPr lang="en-US" dirty="0"/>
              <a:t>			</a:t>
            </a:r>
            <a:r>
              <a:rPr lang="en-US" dirty="0" err="1"/>
              <a:t>par_err</a:t>
            </a:r>
            <a:r>
              <a:rPr lang="en-US" dirty="0"/>
              <a:t>[ii][1] = </a:t>
            </a:r>
            <a:r>
              <a:rPr lang="en-US" dirty="0" err="1"/>
              <a:t>fEMG</a:t>
            </a:r>
            <a:r>
              <a:rPr lang="en-US" dirty="0"/>
              <a:t>[ii]-&gt;</a:t>
            </a:r>
            <a:r>
              <a:rPr lang="en-US" dirty="0" err="1"/>
              <a:t>GetParError</a:t>
            </a:r>
            <a:r>
              <a:rPr lang="en-US" dirty="0"/>
              <a:t>(1);//Obtaining the error of the 2nd parameter</a:t>
            </a:r>
          </a:p>
          <a:p>
            <a:r>
              <a:rPr lang="en-US" dirty="0"/>
              <a:t>			</a:t>
            </a:r>
            <a:r>
              <a:rPr lang="en-US" dirty="0" err="1"/>
              <a:t>par_err</a:t>
            </a:r>
            <a:r>
              <a:rPr lang="en-US" dirty="0"/>
              <a:t>[ii][2] = </a:t>
            </a:r>
            <a:r>
              <a:rPr lang="en-US" dirty="0" err="1"/>
              <a:t>fEMG</a:t>
            </a:r>
            <a:r>
              <a:rPr lang="en-US" dirty="0"/>
              <a:t>[ii]-&gt;</a:t>
            </a:r>
            <a:r>
              <a:rPr lang="en-US" dirty="0" err="1"/>
              <a:t>GetParError</a:t>
            </a:r>
            <a:r>
              <a:rPr lang="en-US" dirty="0"/>
              <a:t>(2);//Obtaining the error of the 3rd parameter</a:t>
            </a:r>
          </a:p>
          <a:p>
            <a:r>
              <a:rPr lang="en-US" dirty="0"/>
              <a:t>			</a:t>
            </a:r>
            <a:r>
              <a:rPr lang="en-US" dirty="0" err="1"/>
              <a:t>parChi</a:t>
            </a:r>
            <a:r>
              <a:rPr lang="en-US" dirty="0"/>
              <a:t>[ii] = </a:t>
            </a:r>
            <a:r>
              <a:rPr lang="en-US" dirty="0" err="1"/>
              <a:t>fEMG</a:t>
            </a:r>
            <a:r>
              <a:rPr lang="en-US" dirty="0"/>
              <a:t>[ii]-&gt;</a:t>
            </a:r>
            <a:r>
              <a:rPr lang="en-US" dirty="0" err="1"/>
              <a:t>GetChisquare</a:t>
            </a:r>
            <a:r>
              <a:rPr lang="en-US" dirty="0"/>
              <a:t>();</a:t>
            </a:r>
          </a:p>
          <a:p>
            <a:r>
              <a:rPr lang="en-US" dirty="0"/>
              <a:t>			</a:t>
            </a:r>
            <a:r>
              <a:rPr lang="en-US" dirty="0" err="1"/>
              <a:t>parNDF</a:t>
            </a:r>
            <a:r>
              <a:rPr lang="en-US" dirty="0"/>
              <a:t>[ii] = </a:t>
            </a:r>
            <a:r>
              <a:rPr lang="en-US" dirty="0" err="1"/>
              <a:t>fEMG</a:t>
            </a:r>
            <a:r>
              <a:rPr lang="en-US" dirty="0"/>
              <a:t>[ii]-&gt;</a:t>
            </a:r>
            <a:r>
              <a:rPr lang="en-US" dirty="0" err="1"/>
              <a:t>GetNDF</a:t>
            </a:r>
            <a:r>
              <a:rPr lang="en-US" dirty="0"/>
              <a:t>();</a:t>
            </a:r>
          </a:p>
          <a:p>
            <a:r>
              <a:rPr lang="en-US" dirty="0"/>
              <a:t>			</a:t>
            </a:r>
            <a:r>
              <a:rPr lang="en-US" dirty="0" err="1"/>
              <a:t>p_value</a:t>
            </a:r>
            <a:r>
              <a:rPr lang="en-US" dirty="0"/>
              <a:t>[ii] = </a:t>
            </a:r>
            <a:r>
              <a:rPr lang="en-US" dirty="0" err="1"/>
              <a:t>fEMG</a:t>
            </a:r>
            <a:r>
              <a:rPr lang="en-US" dirty="0"/>
              <a:t>[ii]-&gt;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r>
              <a:rPr lang="en-US" dirty="0"/>
              <a:t>			//g[ii]-&gt;</a:t>
            </a:r>
            <a:r>
              <a:rPr lang="en-US" dirty="0" err="1"/>
              <a:t>SetParameters</a:t>
            </a:r>
            <a:r>
              <a:rPr lang="en-US" dirty="0"/>
              <a:t>(par[ii][2], par[ii][5], par[ii][4]);//set parameters for drawing </a:t>
            </a:r>
            <a:r>
              <a:rPr lang="en-US" dirty="0" err="1"/>
              <a:t>gausn</a:t>
            </a:r>
            <a:endParaRPr lang="en-US" dirty="0"/>
          </a:p>
          <a:p>
            <a:r>
              <a:rPr lang="en-US" dirty="0"/>
              <a:t>			//g[ii]-&gt;</a:t>
            </a:r>
            <a:r>
              <a:rPr lang="en-US" dirty="0" err="1"/>
              <a:t>SetLineColor</a:t>
            </a:r>
            <a:r>
              <a:rPr lang="en-US" dirty="0"/>
              <a:t>(kViolet+1);</a:t>
            </a:r>
          </a:p>
          <a:p>
            <a:r>
              <a:rPr lang="en-US" dirty="0"/>
              <a:t>			//p[ii]-&gt;</a:t>
            </a:r>
            <a:r>
              <a:rPr lang="en-US" dirty="0" err="1"/>
              <a:t>SetParameters</a:t>
            </a:r>
            <a:r>
              <a:rPr lang="en-US" dirty="0"/>
              <a:t>(par[ii][0], par[ii][1], par[ii][2], par[ii][3], par[ii][4], par[ii][5]);//set parameters for drawing peak</a:t>
            </a:r>
          </a:p>
          <a:p>
            <a:r>
              <a:rPr lang="en-US" dirty="0"/>
              <a:t>			//p[ii]-&gt;</a:t>
            </a:r>
            <a:r>
              <a:rPr lang="en-US" dirty="0" err="1"/>
              <a:t>SetLineColor</a:t>
            </a:r>
            <a:r>
              <a:rPr lang="en-US" dirty="0"/>
              <a:t>(kViolet+1);</a:t>
            </a:r>
          </a:p>
          <a:p>
            <a:r>
              <a:rPr lang="en-US" dirty="0"/>
              <a:t>			// 			p2[ii]-&gt;</a:t>
            </a:r>
            <a:r>
              <a:rPr lang="en-US" dirty="0" err="1"/>
              <a:t>SetParameters</a:t>
            </a:r>
            <a:r>
              <a:rPr lang="en-US" dirty="0"/>
              <a:t>(par[ii][6], par[ii][7], par[ii][8]);//set parameters for drawing peak</a:t>
            </a:r>
          </a:p>
          <a:p>
            <a:r>
              <a:rPr lang="en-US" dirty="0"/>
              <a:t>			// 			p2[ii]-&gt;</a:t>
            </a:r>
            <a:r>
              <a:rPr lang="en-US" dirty="0" err="1"/>
              <a:t>SetLineColor</a:t>
            </a:r>
            <a:r>
              <a:rPr lang="en-US" dirty="0"/>
              <a:t>(4);</a:t>
            </a:r>
          </a:p>
          <a:p>
            <a:r>
              <a:rPr lang="en-US" dirty="0"/>
              <a:t>			//b[ii]-&gt;</a:t>
            </a:r>
            <a:r>
              <a:rPr lang="en-US" dirty="0" err="1"/>
              <a:t>SetParameters</a:t>
            </a:r>
            <a:r>
              <a:rPr lang="en-US" dirty="0"/>
              <a:t>(par[ii][0], par[ii][1]);//set parameters for drawing </a:t>
            </a:r>
            <a:r>
              <a:rPr lang="en-US" dirty="0" err="1"/>
              <a:t>bkg</a:t>
            </a:r>
            <a:endParaRPr lang="en-US" dirty="0"/>
          </a:p>
          <a:p>
            <a:r>
              <a:rPr lang="en-US" dirty="0"/>
              <a:t>			//b[ii]-&gt;</a:t>
            </a:r>
            <a:r>
              <a:rPr lang="en-US" dirty="0" err="1"/>
              <a:t>SetLineColor</a:t>
            </a:r>
            <a:r>
              <a:rPr lang="en-US" dirty="0"/>
              <a:t>(8);</a:t>
            </a:r>
          </a:p>
          <a:p>
            <a:r>
              <a:rPr lang="en-US" dirty="0"/>
              <a:t>			</a:t>
            </a:r>
            <a:r>
              <a:rPr lang="en-US" dirty="0" err="1"/>
              <a:t>fEMG</a:t>
            </a:r>
            <a:r>
              <a:rPr lang="en-US" dirty="0"/>
              <a:t>[ii]-&gt;</a:t>
            </a:r>
            <a:r>
              <a:rPr lang="en-US" dirty="0" err="1"/>
              <a:t>SetLineWidth</a:t>
            </a:r>
            <a:r>
              <a:rPr lang="en-US" dirty="0"/>
              <a:t>(3);</a:t>
            </a:r>
          </a:p>
          <a:p>
            <a:r>
              <a:rPr lang="en-US" dirty="0"/>
              <a:t>			</a:t>
            </a:r>
            <a:r>
              <a:rPr lang="en-US" dirty="0" err="1"/>
              <a:t>fEMG</a:t>
            </a:r>
            <a:r>
              <a:rPr lang="en-US" dirty="0"/>
              <a:t>[ii]-&gt;</a:t>
            </a:r>
            <a:r>
              <a:rPr lang="en-US" dirty="0" err="1"/>
              <a:t>SetLineColor</a:t>
            </a:r>
            <a:r>
              <a:rPr lang="en-US" dirty="0"/>
              <a:t>(kOrange+7);</a:t>
            </a:r>
          </a:p>
          <a:p>
            <a:r>
              <a:rPr lang="en-US" dirty="0"/>
              <a:t>			// The confidence band is not always properly displayed.</a:t>
            </a:r>
          </a:p>
          <a:p>
            <a:endParaRPr lang="en-US" dirty="0"/>
          </a:p>
          <a:p>
            <a:r>
              <a:rPr lang="en-US" dirty="0"/>
              <a:t>			// Uncertainty Band</a:t>
            </a:r>
          </a:p>
          <a:p>
            <a:r>
              <a:rPr lang="en-US" dirty="0"/>
              <a:t>			</a:t>
            </a:r>
            <a:r>
              <a:rPr lang="en-US" dirty="0" err="1"/>
              <a:t>sprintf</a:t>
            </a:r>
            <a:r>
              <a:rPr lang="en-US" dirty="0"/>
              <a:t>(filename, "%</a:t>
            </a:r>
            <a:r>
              <a:rPr lang="en-US" dirty="0" err="1"/>
              <a:t>s%s%d%s%d</a:t>
            </a:r>
            <a:r>
              <a:rPr lang="en-US" dirty="0"/>
              <a:t>", "</a:t>
            </a:r>
            <a:r>
              <a:rPr lang="en-US" dirty="0" err="1"/>
              <a:t>h_confidence_interval</a:t>
            </a:r>
            <a:r>
              <a:rPr lang="en-US" dirty="0"/>
              <a:t>", "_", </a:t>
            </a:r>
            <a:r>
              <a:rPr lang="en-US" dirty="0" err="1"/>
              <a:t>i</a:t>
            </a:r>
            <a:r>
              <a:rPr lang="en-US" dirty="0"/>
              <a:t>, "_", ii);</a:t>
            </a:r>
          </a:p>
          <a:p>
            <a:r>
              <a:rPr lang="en-US" dirty="0"/>
              <a:t>			</a:t>
            </a:r>
            <a:r>
              <a:rPr lang="en-US" dirty="0" err="1"/>
              <a:t>h_confidence_interval</a:t>
            </a:r>
            <a:r>
              <a:rPr lang="en-US" dirty="0"/>
              <a:t>[</a:t>
            </a:r>
            <a:r>
              <a:rPr lang="en-US" dirty="0" err="1"/>
              <a:t>i</a:t>
            </a:r>
            <a:r>
              <a:rPr lang="en-US" dirty="0"/>
              <a:t>][ii] = (TH1D*)</a:t>
            </a:r>
            <a:r>
              <a:rPr lang="en-US" dirty="0" err="1"/>
              <a:t>histo</a:t>
            </a:r>
            <a:r>
              <a:rPr lang="en-US" dirty="0"/>
              <a:t>[</a:t>
            </a:r>
            <a:r>
              <a:rPr lang="en-US" dirty="0" err="1"/>
              <a:t>i</a:t>
            </a:r>
            <a:r>
              <a:rPr lang="en-US" dirty="0"/>
              <a:t>]-&gt;Clone(filename);//Create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][ii], 0.683);//By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 will contain the CL result that you can draw on top of your fitted graph.</a:t>
            </a:r>
          </a:p>
          <a:p>
            <a:r>
              <a:rPr lang="en-US" dirty="0"/>
              <a:t>			//where </a:t>
            </a:r>
            <a:r>
              <a:rPr lang="en-US" dirty="0" err="1"/>
              <a:t>h_confidence_interval</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][ii]-&gt;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][ii]-&gt;</a:t>
            </a:r>
            <a:r>
              <a:rPr lang="en-US" dirty="0" err="1"/>
              <a:t>SetFillColor</a:t>
            </a:r>
            <a:r>
              <a:rPr lang="en-US" dirty="0"/>
              <a:t>(</a:t>
            </a:r>
            <a:r>
              <a:rPr lang="en-US" dirty="0" err="1"/>
              <a:t>kOrange</a:t>
            </a:r>
            <a:r>
              <a:rPr lang="en-US" dirty="0"/>
              <a:t> - 9);</a:t>
            </a:r>
          </a:p>
          <a:p>
            <a:r>
              <a:rPr lang="en-US" dirty="0"/>
              <a:t>			</a:t>
            </a:r>
            <a:r>
              <a:rPr lang="en-US" dirty="0" err="1"/>
              <a:t>histo</a:t>
            </a:r>
            <a:r>
              <a:rPr lang="en-US" dirty="0"/>
              <a:t>[</a:t>
            </a:r>
            <a:r>
              <a:rPr lang="en-US" dirty="0" err="1"/>
              <a:t>i</a:t>
            </a:r>
            <a:r>
              <a:rPr lang="en-US" dirty="0"/>
              <a:t>]-&gt;</a:t>
            </a:r>
            <a:r>
              <a:rPr lang="en-US" dirty="0" err="1"/>
              <a:t>SetLineColor</a:t>
            </a:r>
            <a:r>
              <a:rPr lang="en-US" dirty="0"/>
              <a:t>(</a:t>
            </a:r>
            <a:r>
              <a:rPr lang="en-US" dirty="0" err="1"/>
              <a:t>kBlack</a:t>
            </a:r>
            <a:r>
              <a:rPr lang="en-US" dirty="0"/>
              <a:t>);</a:t>
            </a:r>
          </a:p>
          <a:p>
            <a:r>
              <a:rPr lang="en-US" dirty="0"/>
              <a:t>			</a:t>
            </a:r>
            <a:r>
              <a:rPr lang="en-US" dirty="0" err="1"/>
              <a:t>histo</a:t>
            </a:r>
            <a:r>
              <a:rPr lang="en-US" dirty="0"/>
              <a:t>[</a:t>
            </a:r>
            <a:r>
              <a:rPr lang="en-US" dirty="0" err="1"/>
              <a:t>i</a:t>
            </a:r>
            <a:r>
              <a:rPr lang="en-US" dirty="0"/>
              <a:t>]-&gt;</a:t>
            </a:r>
            <a:r>
              <a:rPr lang="en-US" dirty="0" err="1"/>
              <a:t>SetMarkerColor</a:t>
            </a:r>
            <a:r>
              <a:rPr lang="en-US" dirty="0"/>
              <a:t>(</a:t>
            </a:r>
            <a:r>
              <a:rPr lang="en-US" dirty="0" err="1"/>
              <a:t>kBlack</a:t>
            </a:r>
            <a:r>
              <a:rPr lang="en-US" dirty="0"/>
              <a:t>);</a:t>
            </a:r>
          </a:p>
          <a:p>
            <a:r>
              <a:rPr lang="en-US" dirty="0"/>
              <a:t>			</a:t>
            </a:r>
            <a:r>
              <a:rPr lang="en-US" dirty="0" err="1"/>
              <a:t>h_confidence_interval</a:t>
            </a:r>
            <a:r>
              <a:rPr lang="en-US" dirty="0"/>
              <a:t>[</a:t>
            </a:r>
            <a:r>
              <a:rPr lang="en-US" dirty="0" err="1"/>
              <a:t>i</a:t>
            </a:r>
            <a:r>
              <a:rPr lang="en-US" dirty="0"/>
              <a:t>][ii]-&gt;Draw("e3 same"); // plot the uncertainty band</a:t>
            </a:r>
          </a:p>
          <a:p>
            <a:r>
              <a:rPr lang="en-US" dirty="0"/>
              <a:t>			</a:t>
            </a:r>
            <a:r>
              <a:rPr lang="en-US" dirty="0" err="1"/>
              <a:t>fEMG</a:t>
            </a:r>
            <a:r>
              <a:rPr lang="en-US" dirty="0"/>
              <a:t>[ii]-&gt;Draw("same");</a:t>
            </a:r>
          </a:p>
          <a:p>
            <a:r>
              <a:rPr lang="en-US" dirty="0"/>
              <a:t>			pad1-&gt;</a:t>
            </a:r>
            <a:r>
              <a:rPr lang="en-US" dirty="0" err="1"/>
              <a:t>RedrawAxis</a:t>
            </a:r>
            <a:r>
              <a:rPr lang="en-US" dirty="0"/>
              <a:t>();</a:t>
            </a:r>
          </a:p>
          <a:p>
            <a:r>
              <a:rPr lang="en-US" dirty="0"/>
              <a:t>			//g[ii]-&gt;Draw("same");</a:t>
            </a:r>
          </a:p>
          <a:p>
            <a:r>
              <a:rPr lang="en-US" dirty="0"/>
              <a:t>			//p[ii]-&gt;Draw("same");</a:t>
            </a:r>
          </a:p>
          <a:p>
            <a:r>
              <a:rPr lang="en-US" dirty="0"/>
              <a:t>			//p2[ii]-&gt;Draw("same");</a:t>
            </a:r>
          </a:p>
          <a:p>
            <a:r>
              <a:rPr lang="en-US" dirty="0"/>
              <a:t>			//b[ii]-&gt;Draw("same");</a:t>
            </a:r>
          </a:p>
          <a:p>
            <a:r>
              <a:rPr lang="en-US" dirty="0"/>
              <a:t>			//</a:t>
            </a:r>
            <a:r>
              <a:rPr lang="en-US" dirty="0" err="1"/>
              <a:t>histo</a:t>
            </a:r>
            <a:r>
              <a:rPr lang="en-US" dirty="0"/>
              <a:t>[</a:t>
            </a:r>
            <a:r>
              <a:rPr lang="en-US" dirty="0" err="1"/>
              <a:t>i</a:t>
            </a:r>
            <a:r>
              <a:rPr lang="en-US" dirty="0"/>
              <a:t>]-&gt;Draw("e same");</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double </a:t>
            </a:r>
            <a:r>
              <a:rPr lang="en-US" dirty="0" err="1"/>
              <a:t>Utau_Utau</a:t>
            </a:r>
            <a:r>
              <a:rPr lang="en-US" dirty="0"/>
              <a:t> = fitter-&gt;</a:t>
            </a:r>
            <a:r>
              <a:rPr lang="en-US" dirty="0" err="1"/>
              <a:t>GetCovarianceMatrixElement</a:t>
            </a:r>
            <a:r>
              <a:rPr lang="en-US" dirty="0"/>
              <a:t>(3, 3);//(</a:t>
            </a:r>
            <a:r>
              <a:rPr lang="en-US" dirty="0" err="1"/>
              <a:t>Utau</a:t>
            </a:r>
            <a:r>
              <a:rPr lang="en-US" dirty="0"/>
              <a:t>)^2</a:t>
            </a:r>
          </a:p>
          <a:p>
            <a:r>
              <a:rPr lang="en-US" dirty="0"/>
              <a:t>			double </a:t>
            </a:r>
            <a:r>
              <a:rPr lang="en-US" dirty="0" err="1"/>
              <a:t>Usigma_Usigma</a:t>
            </a:r>
            <a:r>
              <a:rPr lang="en-US" dirty="0"/>
              <a:t> = fitter-&gt;</a:t>
            </a:r>
            <a:r>
              <a:rPr lang="en-US" dirty="0" err="1"/>
              <a:t>GetCovarianceMatrixElement</a:t>
            </a:r>
            <a:r>
              <a:rPr lang="en-US" dirty="0"/>
              <a:t>(4, 4);//(</a:t>
            </a:r>
            <a:r>
              <a:rPr lang="en-US" dirty="0" err="1"/>
              <a:t>Usigma</a:t>
            </a:r>
            <a:r>
              <a:rPr lang="en-US" dirty="0"/>
              <a:t>)^2</a:t>
            </a:r>
          </a:p>
          <a:p>
            <a:r>
              <a:rPr lang="en-US" dirty="0"/>
              <a:t>			double </a:t>
            </a:r>
            <a:r>
              <a:rPr lang="en-US" dirty="0" err="1"/>
              <a:t>Umean_Umean</a:t>
            </a:r>
            <a:r>
              <a:rPr lang="en-US" dirty="0"/>
              <a:t> = fitter-&gt;</a:t>
            </a:r>
            <a:r>
              <a:rPr lang="en-US" dirty="0" err="1"/>
              <a:t>GetCovarianceMatrixElement</a:t>
            </a:r>
            <a:r>
              <a:rPr lang="en-US" dirty="0"/>
              <a:t>(5, 5);//(</a:t>
            </a:r>
            <a:r>
              <a:rPr lang="en-US" dirty="0" err="1"/>
              <a:t>Umean</a:t>
            </a:r>
            <a:r>
              <a:rPr lang="en-US" dirty="0"/>
              <a:t>)^2</a:t>
            </a:r>
          </a:p>
          <a:p>
            <a:r>
              <a:rPr lang="en-US" dirty="0"/>
              <a:t>			double </a:t>
            </a:r>
            <a:r>
              <a:rPr lang="en-US" dirty="0" err="1"/>
              <a:t>rou_Utau_Umean</a:t>
            </a:r>
            <a:r>
              <a:rPr lang="en-US" dirty="0"/>
              <a:t> = fitter-&gt;</a:t>
            </a:r>
            <a:r>
              <a:rPr lang="en-US" dirty="0" err="1"/>
              <a:t>GetCovarianceMatrixElement</a:t>
            </a:r>
            <a:r>
              <a:rPr lang="en-US" dirty="0"/>
              <a:t>(3, 5);//(</a:t>
            </a:r>
            <a:r>
              <a:rPr lang="el-GR" dirty="0"/>
              <a:t>ρ*</a:t>
            </a:r>
            <a:r>
              <a:rPr lang="en-US" dirty="0" err="1"/>
              <a:t>Utau</a:t>
            </a:r>
            <a:r>
              <a:rPr lang="en-US" dirty="0"/>
              <a:t>*</a:t>
            </a:r>
            <a:r>
              <a:rPr lang="en-US" dirty="0" err="1"/>
              <a:t>Umean</a:t>
            </a:r>
            <a:r>
              <a:rPr lang="en-US" dirty="0"/>
              <a:t>), (3,5) (5,3) doesn't matter.</a:t>
            </a:r>
          </a:p>
          <a:p>
            <a:r>
              <a:rPr lang="en-US" dirty="0"/>
              <a:t>			double </a:t>
            </a:r>
            <a:r>
              <a:rPr lang="en-US" dirty="0" err="1"/>
              <a:t>rou_Usigma_Umean</a:t>
            </a:r>
            <a:r>
              <a:rPr lang="en-US" dirty="0"/>
              <a:t> = fitter-&gt;</a:t>
            </a:r>
            <a:r>
              <a:rPr lang="en-US" dirty="0" err="1"/>
              <a:t>GetCovarianceMatrixElement</a:t>
            </a:r>
            <a:r>
              <a:rPr lang="en-US" dirty="0"/>
              <a:t>(4, 5);//</a:t>
            </a:r>
          </a:p>
          <a:p>
            <a:r>
              <a:rPr lang="en-US" dirty="0"/>
              <a:t>			// </a:t>
            </a:r>
            <a:r>
              <a:rPr lang="en-US" dirty="0" err="1"/>
              <a:t>cout</a:t>
            </a:r>
            <a:r>
              <a:rPr lang="en-US" dirty="0"/>
              <a:t> &lt;&lt; </a:t>
            </a:r>
            <a:r>
              <a:rPr lang="en-US" dirty="0" err="1"/>
              <a:t>rou_Usigma_Umean</a:t>
            </a:r>
            <a:r>
              <a:rPr lang="en-US" dirty="0"/>
              <a:t> &lt;&lt; </a:t>
            </a:r>
            <a:r>
              <a:rPr lang="en-US" dirty="0" err="1"/>
              <a:t>endl</a:t>
            </a:r>
            <a:r>
              <a:rPr lang="en-US" dirty="0"/>
              <a:t>;</a:t>
            </a:r>
          </a:p>
          <a:p>
            <a:endParaRPr lang="en-US" dirty="0"/>
          </a:p>
          <a:p>
            <a:r>
              <a:rPr lang="en-US" dirty="0"/>
              <a:t>// 			peaky[ii] = </a:t>
            </a:r>
            <a:r>
              <a:rPr lang="en-US" dirty="0" err="1"/>
              <a:t>fEMG</a:t>
            </a:r>
            <a:r>
              <a:rPr lang="en-US" dirty="0"/>
              <a:t>[ii]-&gt;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peakx</a:t>
            </a:r>
            <a:r>
              <a:rPr lang="en-US" dirty="0"/>
              <a:t>[ii] = </a:t>
            </a:r>
            <a:r>
              <a:rPr lang="en-US" dirty="0" err="1"/>
              <a:t>fEMG</a:t>
            </a:r>
            <a:r>
              <a:rPr lang="en-US" dirty="0"/>
              <a:t>[ii]-&gt;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peakxerr</a:t>
            </a:r>
            <a:r>
              <a:rPr lang="en-US" dirty="0"/>
              <a:t>[ii] = sqrt(</a:t>
            </a:r>
            <a:r>
              <a:rPr lang="en-US" dirty="0" err="1"/>
              <a:t>Utau_Utau</a:t>
            </a:r>
            <a:r>
              <a:rPr lang="en-US" dirty="0"/>
              <a:t> + </a:t>
            </a:r>
            <a:r>
              <a:rPr lang="en-US" dirty="0" err="1"/>
              <a:t>Umean_Umean</a:t>
            </a:r>
            <a:r>
              <a:rPr lang="en-US" dirty="0"/>
              <a:t> + 2 * </a:t>
            </a:r>
            <a:r>
              <a:rPr lang="en-US" dirty="0" err="1"/>
              <a:t>rou_Utau_Umean</a:t>
            </a:r>
            <a:r>
              <a:rPr lang="en-US" dirty="0"/>
              <a:t>);</a:t>
            </a:r>
          </a:p>
          <a:p>
            <a:endParaRPr lang="en-US" dirty="0"/>
          </a:p>
          <a:p>
            <a:r>
              <a:rPr lang="en-US" dirty="0"/>
              <a:t>			//FWHM[ii] = par[ii][4] / par[ii][5] * 2.355 * </a:t>
            </a:r>
            <a:r>
              <a:rPr lang="en-US" dirty="0" err="1"/>
              <a:t>Eg</a:t>
            </a:r>
            <a:r>
              <a:rPr lang="en-US" dirty="0"/>
              <a:t>;</a:t>
            </a:r>
          </a:p>
          <a:p>
            <a:r>
              <a:rPr lang="en-US" dirty="0"/>
              <a:t>			//</a:t>
            </a:r>
            <a:r>
              <a:rPr lang="en-US" dirty="0" err="1"/>
              <a:t>FWHM_err</a:t>
            </a:r>
            <a:r>
              <a:rPr lang="en-US" dirty="0"/>
              <a:t>[ii] = 2.355 * </a:t>
            </a:r>
            <a:r>
              <a:rPr lang="en-US" dirty="0" err="1"/>
              <a:t>Eg</a:t>
            </a:r>
            <a:r>
              <a:rPr lang="en-US" dirty="0"/>
              <a:t> * sqrt(</a:t>
            </a:r>
            <a:r>
              <a:rPr lang="en-US" dirty="0" err="1"/>
              <a:t>Usigma_Usigma</a:t>
            </a:r>
            <a:r>
              <a:rPr lang="en-US" dirty="0"/>
              <a:t> / (par[ii][5] * par[ii][5]) + </a:t>
            </a:r>
            <a:r>
              <a:rPr lang="en-US" dirty="0" err="1"/>
              <a:t>Umean_Umean</a:t>
            </a:r>
            <a:r>
              <a:rPr lang="en-US" dirty="0"/>
              <a:t> * (-par[ii][4] / par[ii][5] / par[ii][5]) * (-par[ii][4] / par[ii][5] / par[ii][5]) + 2 * </a:t>
            </a:r>
            <a:r>
              <a:rPr lang="en-US" dirty="0" err="1"/>
              <a:t>rou_Usigma_Umean</a:t>
            </a:r>
            <a:r>
              <a:rPr lang="en-US" dirty="0"/>
              <a:t> / par[ii][5] * (-par[ii][4] / par[ii][5] / par[ii][5]));</a:t>
            </a:r>
          </a:p>
          <a:p>
            <a:endParaRPr lang="en-US" dirty="0"/>
          </a:p>
          <a:p>
            <a:r>
              <a:rPr lang="en-US" dirty="0"/>
              <a:t>// 			</a:t>
            </a:r>
            <a:r>
              <a:rPr lang="en-US" dirty="0" err="1"/>
              <a:t>inflation_factor</a:t>
            </a:r>
            <a:r>
              <a:rPr lang="en-US" dirty="0"/>
              <a:t> = sqrt(</a:t>
            </a:r>
            <a:r>
              <a:rPr lang="en-US" dirty="0" err="1"/>
              <a:t>parChi</a:t>
            </a:r>
            <a:r>
              <a:rPr lang="en-US" dirty="0"/>
              <a:t>[ii] / </a:t>
            </a:r>
            <a:r>
              <a:rPr lang="en-US" dirty="0" err="1"/>
              <a:t>parNDF</a:t>
            </a:r>
            <a:r>
              <a:rPr lang="en-US" dirty="0"/>
              <a:t>[ii]);</a:t>
            </a:r>
          </a:p>
          <a:p>
            <a:r>
              <a:rPr lang="en-US" dirty="0"/>
              <a:t>// 			if (</a:t>
            </a:r>
            <a:r>
              <a:rPr lang="en-US" dirty="0" err="1"/>
              <a:t>inflation_factor</a:t>
            </a:r>
            <a:r>
              <a:rPr lang="en-US" dirty="0"/>
              <a:t> &lt; 1)</a:t>
            </a:r>
          </a:p>
          <a:p>
            <a:r>
              <a:rPr lang="en-US" dirty="0"/>
              <a:t>// 			</a:t>
            </a:r>
            <a:r>
              <a:rPr lang="en-US" dirty="0" err="1"/>
              <a:t>inflation_factor</a:t>
            </a:r>
            <a:r>
              <a:rPr lang="en-US" dirty="0"/>
              <a:t> = 1;</a:t>
            </a:r>
          </a:p>
          <a:p>
            <a:r>
              <a:rPr lang="en-US" dirty="0"/>
              <a:t>// 			constant[ii] = par[ii][2]; </a:t>
            </a:r>
            <a:r>
              <a:rPr lang="en-US" dirty="0" err="1"/>
              <a:t>constant_err</a:t>
            </a:r>
            <a:r>
              <a:rPr lang="en-US" dirty="0"/>
              <a:t>[ii] = </a:t>
            </a:r>
            <a:r>
              <a:rPr lang="en-US" dirty="0" err="1"/>
              <a:t>par_err</a:t>
            </a:r>
            <a:r>
              <a:rPr lang="en-US" dirty="0"/>
              <a:t>[ii][2] * </a:t>
            </a:r>
            <a:r>
              <a:rPr lang="en-US" dirty="0" err="1"/>
              <a:t>inflation_factor</a:t>
            </a:r>
            <a:r>
              <a:rPr lang="en-US" dirty="0"/>
              <a:t>;</a:t>
            </a:r>
          </a:p>
          <a:p>
            <a:r>
              <a:rPr lang="en-US" dirty="0"/>
              <a:t>// 			tau[ii] = par[ii][3]; </a:t>
            </a:r>
            <a:r>
              <a:rPr lang="en-US" dirty="0" err="1"/>
              <a:t>tau_err</a:t>
            </a:r>
            <a:r>
              <a:rPr lang="en-US" dirty="0"/>
              <a:t>[ii] = </a:t>
            </a:r>
            <a:r>
              <a:rPr lang="en-US" dirty="0" err="1"/>
              <a:t>par_err</a:t>
            </a:r>
            <a:r>
              <a:rPr lang="en-US" dirty="0"/>
              <a:t>[ii][3] * </a:t>
            </a:r>
            <a:r>
              <a:rPr lang="en-US" dirty="0" err="1"/>
              <a:t>inflation_factor</a:t>
            </a:r>
            <a:r>
              <a:rPr lang="en-US" dirty="0"/>
              <a:t>;</a:t>
            </a:r>
          </a:p>
          <a:p>
            <a:r>
              <a:rPr lang="en-US" dirty="0"/>
              <a:t>// 			sig[ii] = par[ii][4]; </a:t>
            </a:r>
            <a:r>
              <a:rPr lang="en-US" dirty="0" err="1"/>
              <a:t>sig_err</a:t>
            </a:r>
            <a:r>
              <a:rPr lang="en-US" dirty="0"/>
              <a:t>[ii] = </a:t>
            </a:r>
            <a:r>
              <a:rPr lang="en-US" dirty="0" err="1"/>
              <a:t>par_err</a:t>
            </a:r>
            <a:r>
              <a:rPr lang="en-US" dirty="0"/>
              <a:t>[ii][4] * </a:t>
            </a:r>
            <a:r>
              <a:rPr lang="en-US" dirty="0" err="1"/>
              <a:t>inflation_factor</a:t>
            </a:r>
            <a:r>
              <a:rPr lang="en-US" dirty="0"/>
              <a:t>;</a:t>
            </a:r>
          </a:p>
          <a:p>
            <a:r>
              <a:rPr lang="en-US" dirty="0"/>
              <a:t>// 			mean[ii] = par[ii][5]; </a:t>
            </a:r>
            <a:r>
              <a:rPr lang="en-US" dirty="0" err="1"/>
              <a:t>mean_err</a:t>
            </a:r>
            <a:r>
              <a:rPr lang="en-US" dirty="0"/>
              <a:t>[ii] = </a:t>
            </a:r>
            <a:r>
              <a:rPr lang="en-US" dirty="0" err="1"/>
              <a:t>par_err</a:t>
            </a:r>
            <a:r>
              <a:rPr lang="en-US" dirty="0"/>
              <a:t>[ii][5] * </a:t>
            </a:r>
            <a:r>
              <a:rPr lang="en-US" dirty="0" err="1"/>
              <a:t>inflation_factor</a:t>
            </a:r>
            <a:r>
              <a:rPr lang="en-US" dirty="0"/>
              <a:t>;</a:t>
            </a:r>
          </a:p>
          <a:p>
            <a:r>
              <a:rPr lang="en-US" dirty="0"/>
              <a:t>// 			FWHM[ii] = par[ii][4] * 2.355; </a:t>
            </a:r>
            <a:r>
              <a:rPr lang="en-US" dirty="0" err="1"/>
              <a:t>FWHM_err</a:t>
            </a:r>
            <a:r>
              <a:rPr lang="en-US" dirty="0"/>
              <a:t>[ii] = </a:t>
            </a:r>
            <a:r>
              <a:rPr lang="en-US" dirty="0" err="1"/>
              <a:t>par_err</a:t>
            </a:r>
            <a:r>
              <a:rPr lang="en-US" dirty="0"/>
              <a:t>[ii][4] * 2.355 * </a:t>
            </a:r>
            <a:r>
              <a:rPr lang="en-US" dirty="0" err="1"/>
              <a:t>inflation_factor</a:t>
            </a:r>
            <a:r>
              <a:rPr lang="en-US" dirty="0"/>
              <a:t>;</a:t>
            </a:r>
          </a:p>
          <a:p>
            <a:r>
              <a:rPr lang="en-US" dirty="0"/>
              <a:t>// </a:t>
            </a:r>
          </a:p>
          <a:p>
            <a:r>
              <a:rPr lang="en-US" dirty="0"/>
              <a:t>// 			</a:t>
            </a:r>
            <a:r>
              <a:rPr lang="en-US" dirty="0" err="1"/>
              <a:t>Double_t</a:t>
            </a:r>
            <a:r>
              <a:rPr lang="en-US" dirty="0"/>
              <a:t> </a:t>
            </a:r>
            <a:r>
              <a:rPr lang="en-US" dirty="0" err="1"/>
              <a:t>topy</a:t>
            </a:r>
            <a:r>
              <a:rPr lang="en-US" dirty="0"/>
              <a:t>, </a:t>
            </a:r>
            <a:r>
              <a:rPr lang="en-US" dirty="0" err="1"/>
              <a:t>topx</a:t>
            </a:r>
            <a:r>
              <a:rPr lang="en-US" dirty="0"/>
              <a:t>, </a:t>
            </a:r>
            <a:r>
              <a:rPr lang="en-US" dirty="0" err="1"/>
              <a:t>lower_half</a:t>
            </a:r>
            <a:r>
              <a:rPr lang="en-US" dirty="0"/>
              <a:t>, </a:t>
            </a:r>
            <a:r>
              <a:rPr lang="en-US" dirty="0" err="1"/>
              <a:t>higher_half</a:t>
            </a:r>
            <a:r>
              <a:rPr lang="en-US" dirty="0"/>
              <a:t>;</a:t>
            </a:r>
          </a:p>
          <a:p>
            <a:r>
              <a:rPr lang="en-US" dirty="0"/>
              <a:t>// 			</a:t>
            </a:r>
            <a:r>
              <a:rPr lang="en-US" dirty="0" err="1"/>
              <a:t>topy</a:t>
            </a:r>
            <a:r>
              <a:rPr lang="en-US" dirty="0"/>
              <a:t> = p[ii]-&gt;</a:t>
            </a:r>
            <a:r>
              <a:rPr lang="en-US" dirty="0" err="1"/>
              <a:t>GetMaximum</a:t>
            </a:r>
            <a:r>
              <a:rPr lang="en-US" dirty="0"/>
              <a:t>(</a:t>
            </a:r>
            <a:r>
              <a:rPr lang="en-US" dirty="0" err="1"/>
              <a:t>fitrange_min</a:t>
            </a:r>
            <a:r>
              <a:rPr lang="en-US" dirty="0"/>
              <a:t>, </a:t>
            </a:r>
            <a:r>
              <a:rPr lang="en-US" dirty="0" err="1"/>
              <a:t>fitrange_max</a:t>
            </a:r>
            <a:r>
              <a:rPr lang="en-US" dirty="0"/>
              <a:t>);</a:t>
            </a:r>
          </a:p>
          <a:p>
            <a:r>
              <a:rPr lang="en-US" dirty="0"/>
              <a:t>// 			</a:t>
            </a:r>
            <a:r>
              <a:rPr lang="en-US" dirty="0" err="1"/>
              <a:t>topx</a:t>
            </a:r>
            <a:r>
              <a:rPr lang="en-US" dirty="0"/>
              <a:t> = p[ii]-&gt;</a:t>
            </a:r>
            <a:r>
              <a:rPr lang="en-US" dirty="0" err="1"/>
              <a:t>GetMaximumX</a:t>
            </a:r>
            <a:r>
              <a:rPr lang="en-US" dirty="0"/>
              <a:t>(</a:t>
            </a:r>
            <a:r>
              <a:rPr lang="en-US" dirty="0" err="1"/>
              <a:t>fitrange_min</a:t>
            </a:r>
            <a:r>
              <a:rPr lang="en-US" dirty="0"/>
              <a:t>, </a:t>
            </a:r>
            <a:r>
              <a:rPr lang="en-US" dirty="0" err="1"/>
              <a:t>fitrange_max</a:t>
            </a:r>
            <a:r>
              <a:rPr lang="en-US" dirty="0"/>
              <a:t>);</a:t>
            </a:r>
          </a:p>
          <a:p>
            <a:r>
              <a:rPr lang="en-US" dirty="0"/>
              <a:t>// 			</a:t>
            </a:r>
            <a:r>
              <a:rPr lang="en-US" dirty="0" err="1"/>
              <a:t>lower_half</a:t>
            </a:r>
            <a:r>
              <a:rPr lang="en-US" dirty="0"/>
              <a:t> = p[ii]-&gt;</a:t>
            </a:r>
            <a:r>
              <a:rPr lang="en-US" dirty="0" err="1"/>
              <a:t>GetX</a:t>
            </a:r>
            <a:r>
              <a:rPr lang="en-US" dirty="0"/>
              <a:t>(</a:t>
            </a:r>
            <a:r>
              <a:rPr lang="en-US" dirty="0" err="1"/>
              <a:t>topy</a:t>
            </a:r>
            <a:r>
              <a:rPr lang="en-US" dirty="0"/>
              <a:t> / 2.0, </a:t>
            </a:r>
            <a:r>
              <a:rPr lang="en-US" dirty="0" err="1"/>
              <a:t>fitrange_min</a:t>
            </a:r>
            <a:r>
              <a:rPr lang="en-US" dirty="0"/>
              <a:t>, </a:t>
            </a:r>
            <a:r>
              <a:rPr lang="en-US" dirty="0" err="1"/>
              <a:t>topx</a:t>
            </a:r>
            <a:r>
              <a:rPr lang="en-US" dirty="0"/>
              <a:t>, 1E-12);</a:t>
            </a:r>
          </a:p>
          <a:p>
            <a:r>
              <a:rPr lang="en-US" dirty="0"/>
              <a:t>// 			</a:t>
            </a:r>
            <a:r>
              <a:rPr lang="en-US" dirty="0" err="1"/>
              <a:t>higher_half</a:t>
            </a:r>
            <a:r>
              <a:rPr lang="en-US" dirty="0"/>
              <a:t> = p[ii]-&gt;</a:t>
            </a:r>
            <a:r>
              <a:rPr lang="en-US" dirty="0" err="1"/>
              <a:t>GetX</a:t>
            </a:r>
            <a:r>
              <a:rPr lang="en-US" dirty="0"/>
              <a:t>(</a:t>
            </a:r>
            <a:r>
              <a:rPr lang="en-US" dirty="0" err="1"/>
              <a:t>topy</a:t>
            </a:r>
            <a:r>
              <a:rPr lang="en-US" dirty="0"/>
              <a:t> / 2.0, </a:t>
            </a:r>
            <a:r>
              <a:rPr lang="en-US" dirty="0" err="1"/>
              <a:t>topx</a:t>
            </a:r>
            <a:r>
              <a:rPr lang="en-US" dirty="0"/>
              <a:t>, </a:t>
            </a:r>
            <a:r>
              <a:rPr lang="en-US" dirty="0" err="1"/>
              <a:t>fitrange_max</a:t>
            </a:r>
            <a:r>
              <a:rPr lang="en-US" dirty="0"/>
              <a:t>, 1E-12);</a:t>
            </a:r>
          </a:p>
          <a:p>
            <a:r>
              <a:rPr lang="en-US" dirty="0"/>
              <a:t>// 			FWHM[ii] = </a:t>
            </a:r>
            <a:r>
              <a:rPr lang="en-US" dirty="0" err="1"/>
              <a:t>higher_half</a:t>
            </a:r>
            <a:r>
              <a:rPr lang="en-US" dirty="0"/>
              <a:t> - </a:t>
            </a:r>
            <a:r>
              <a:rPr lang="en-US" dirty="0" err="1"/>
              <a:t>lower_half</a:t>
            </a:r>
            <a:r>
              <a:rPr lang="en-US" dirty="0"/>
              <a:t>;</a:t>
            </a:r>
          </a:p>
          <a:p>
            <a:r>
              <a:rPr lang="en-US" dirty="0"/>
              <a:t>// </a:t>
            </a:r>
          </a:p>
          <a:p>
            <a:r>
              <a:rPr lang="en-US" dirty="0"/>
              <a:t>// 			</a:t>
            </a:r>
            <a:r>
              <a:rPr lang="en-US" dirty="0" err="1"/>
              <a:t>outfile</a:t>
            </a:r>
            <a:r>
              <a:rPr lang="en-US" dirty="0"/>
              <a:t> &lt;&lt; </a:t>
            </a:r>
            <a:r>
              <a:rPr lang="en-US" dirty="0" err="1"/>
              <a:t>histo_name</a:t>
            </a:r>
            <a:r>
              <a:rPr lang="en-US" dirty="0"/>
              <a:t> &lt;&lt; </a:t>
            </a:r>
            <a:r>
              <a:rPr lang="en-US" dirty="0" err="1"/>
              <a:t>i</a:t>
            </a:r>
            <a:r>
              <a:rPr lang="en-US" dirty="0"/>
              <a:t> &lt;&lt; "	Constant*</a:t>
            </a:r>
            <a:r>
              <a:rPr lang="en-US" dirty="0" err="1"/>
              <a:t>binsize</a:t>
            </a:r>
            <a:r>
              <a:rPr lang="en-US" dirty="0"/>
              <a:t>" &lt;&lt; ii &lt;&lt; "=	" &lt;&lt; constant[ii] &lt;&lt; "	+/-	" &lt;&lt; </a:t>
            </a:r>
            <a:r>
              <a:rPr lang="en-US" dirty="0" err="1"/>
              <a:t>constant_err</a:t>
            </a:r>
            <a:r>
              <a:rPr lang="en-US" dirty="0"/>
              <a:t>[ii] &lt;&lt; "	Mean" &lt;&lt; ii &lt;&lt; "=	" &lt;&lt; mean[ii] &lt;&lt; "	+/-	" &lt;&lt; </a:t>
            </a:r>
            <a:r>
              <a:rPr lang="en-US" dirty="0" err="1"/>
              <a:t>mean_err</a:t>
            </a:r>
            <a:r>
              <a:rPr lang="en-US" dirty="0"/>
              <a:t>[ii] &lt;&lt; "	Maximum" &lt;&lt; ii &lt;&lt; "=	" &lt;&lt; </a:t>
            </a:r>
            <a:r>
              <a:rPr lang="en-US" dirty="0" err="1"/>
              <a:t>peakx</a:t>
            </a:r>
            <a:r>
              <a:rPr lang="en-US" dirty="0"/>
              <a:t>[ii] &lt;&lt; "	+/-	" &lt;&lt; </a:t>
            </a:r>
            <a:r>
              <a:rPr lang="en-US" dirty="0" err="1"/>
              <a:t>peakxerr</a:t>
            </a:r>
            <a:r>
              <a:rPr lang="en-US" dirty="0"/>
              <a:t>[ii] &lt;&lt; "	Sigma" &lt;&lt; ii &lt;&lt; "=	" &lt;&lt; sig[ii] &lt;&lt; "	+/-	" &lt;&lt; </a:t>
            </a:r>
            <a:r>
              <a:rPr lang="en-US" dirty="0" err="1"/>
              <a:t>sig_err</a:t>
            </a:r>
            <a:r>
              <a:rPr lang="en-US" dirty="0"/>
              <a:t>[ii] &lt;&lt; "	Tau" &lt;&lt; ii &lt;&lt; "=	" &lt;&lt; tau[ii] &lt;&lt; "	+/-	" &lt;&lt; </a:t>
            </a:r>
            <a:r>
              <a:rPr lang="en-US" dirty="0" err="1"/>
              <a:t>tau_err</a:t>
            </a:r>
            <a:r>
              <a:rPr lang="en-US" dirty="0"/>
              <a:t>[ii] &lt;&lt; "	A" &lt;&lt; ii &lt;&lt; "=	" &lt;&lt; par[ii][0] &lt;&lt; "	+/-	" &lt;&lt; </a:t>
            </a:r>
            <a:r>
              <a:rPr lang="en-US" dirty="0" err="1"/>
              <a:t>par_err</a:t>
            </a:r>
            <a:r>
              <a:rPr lang="en-US" dirty="0"/>
              <a:t>[ii][0] &lt;&lt; "	B" &lt;&lt; ii &lt;&lt; "=	" &lt;&lt; par[ii][1] &lt;&lt; "	+/-	" &lt;&lt; </a:t>
            </a:r>
            <a:r>
              <a:rPr lang="en-US" dirty="0" err="1"/>
              <a:t>par_err</a:t>
            </a:r>
            <a:r>
              <a:rPr lang="en-US" dirty="0"/>
              <a:t>[ii][1] &lt;&lt; "	Chi2" &lt;&lt; ii &lt;&lt; "=	" &lt;&lt; </a:t>
            </a:r>
            <a:r>
              <a:rPr lang="en-US" dirty="0" err="1"/>
              <a:t>parChi</a:t>
            </a:r>
            <a:r>
              <a:rPr lang="en-US" dirty="0"/>
              <a:t>[ii] &lt;&lt; "	NDF" &lt;&lt; ii &lt;&lt; "=	" &lt;&lt; </a:t>
            </a:r>
            <a:r>
              <a:rPr lang="en-US" dirty="0" err="1"/>
              <a:t>parNDF</a:t>
            </a:r>
            <a:r>
              <a:rPr lang="en-US" dirty="0"/>
              <a:t>[ii] &lt;&lt; "	Area" &lt;&lt; ii &lt;&lt; "=	" &lt;&lt; par[ii][2] / </a:t>
            </a:r>
            <a:r>
              <a:rPr lang="en-US" dirty="0" err="1"/>
              <a:t>binwidth</a:t>
            </a:r>
            <a:r>
              <a:rPr lang="en-US" dirty="0"/>
              <a:t> &lt;&lt; "	FWHM" &lt;&lt; ii &lt;&lt; "=	" &lt;&lt; FWHM[ii] &lt;&lt; "	+/-	" &lt;&lt; </a:t>
            </a:r>
            <a:r>
              <a:rPr lang="en-US" dirty="0" err="1"/>
              <a:t>FWHM_err</a:t>
            </a:r>
            <a:r>
              <a:rPr lang="en-US" dirty="0"/>
              <a:t>[ii] &lt;&lt; </a:t>
            </a:r>
            <a:r>
              <a:rPr lang="en-US" dirty="0" err="1"/>
              <a:t>endl</a:t>
            </a:r>
            <a:r>
              <a:rPr lang="en-US" dirty="0"/>
              <a:t>;</a:t>
            </a:r>
          </a:p>
          <a:p>
            <a:endParaRPr lang="en-US" dirty="0"/>
          </a:p>
          <a:p>
            <a:r>
              <a:rPr lang="en-US" dirty="0"/>
              <a:t>			</a:t>
            </a:r>
            <a:r>
              <a:rPr lang="en-US" dirty="0" err="1"/>
              <a:t>outfile</a:t>
            </a:r>
            <a:r>
              <a:rPr lang="en-US" dirty="0"/>
              <a:t> &lt;&lt; std::scientific &lt;&lt; std::</a:t>
            </a:r>
            <a:r>
              <a:rPr lang="en-US" dirty="0" err="1"/>
              <a:t>setprecision</a:t>
            </a:r>
            <a:r>
              <a:rPr lang="en-US" dirty="0"/>
              <a:t>(10) &lt;&lt; "</a:t>
            </a:r>
            <a:r>
              <a:rPr lang="en-US" dirty="0" err="1"/>
              <a:t>msd_e_cut_low</a:t>
            </a:r>
            <a:r>
              <a:rPr lang="en-US" dirty="0"/>
              <a:t>	" &lt;&lt; </a:t>
            </a:r>
            <a:r>
              <a:rPr lang="en-US" dirty="0" err="1"/>
              <a:t>msd_e_cut_low</a:t>
            </a:r>
            <a:r>
              <a:rPr lang="en-US" dirty="0"/>
              <a:t> &lt;&lt; "	</a:t>
            </a:r>
            <a:r>
              <a:rPr lang="en-US" dirty="0" err="1"/>
              <a:t>msd_e_cut_high</a:t>
            </a:r>
            <a:r>
              <a:rPr lang="en-US" dirty="0"/>
              <a:t>	" &lt;&lt; </a:t>
            </a:r>
            <a:r>
              <a:rPr lang="en-US" dirty="0" err="1"/>
              <a:t>msd_e_cut_high</a:t>
            </a:r>
            <a:r>
              <a:rPr lang="en-US" dirty="0"/>
              <a:t> &lt;&lt; "	</a:t>
            </a:r>
            <a:r>
              <a:rPr lang="en-US" dirty="0" err="1"/>
              <a:t>fitrange_min</a:t>
            </a:r>
            <a:r>
              <a:rPr lang="en-US" dirty="0"/>
              <a:t>	" &lt;&lt; </a:t>
            </a:r>
            <a:r>
              <a:rPr lang="en-US" dirty="0" err="1"/>
              <a:t>fitrange_min</a:t>
            </a:r>
            <a:r>
              <a:rPr lang="en-US" dirty="0"/>
              <a:t> &lt;&lt; "	</a:t>
            </a:r>
            <a:r>
              <a:rPr lang="en-US" dirty="0" err="1"/>
              <a:t>fitrange_max</a:t>
            </a:r>
            <a:r>
              <a:rPr lang="en-US" dirty="0"/>
              <a:t>	" &lt;&lt; </a:t>
            </a:r>
            <a:r>
              <a:rPr lang="en-US" dirty="0" err="1"/>
              <a:t>fitrange_max</a:t>
            </a:r>
            <a:r>
              <a:rPr lang="en-US" dirty="0"/>
              <a:t> &lt;&lt; "	" &lt;&lt; </a:t>
            </a:r>
            <a:r>
              <a:rPr lang="en-US" dirty="0" err="1"/>
              <a:t>hfit_name</a:t>
            </a:r>
            <a:r>
              <a:rPr lang="en-US" dirty="0"/>
              <a:t> &lt;&lt; "	</a:t>
            </a:r>
            <a:r>
              <a:rPr lang="en-US" dirty="0" err="1"/>
              <a:t>Total_decays</a:t>
            </a:r>
            <a:r>
              <a:rPr lang="en-US" dirty="0"/>
              <a:t>_" &lt;&lt; ii &lt;&lt; "=	" &lt;&lt; par[ii][0] &lt;&lt; "	+/-	" &lt;&lt; </a:t>
            </a:r>
            <a:r>
              <a:rPr lang="en-US" dirty="0" err="1"/>
              <a:t>par_err</a:t>
            </a:r>
            <a:r>
              <a:rPr lang="en-US" dirty="0"/>
              <a:t>[ii][0] &lt;&lt; "	Half-life_" &lt;&lt; ii &lt;&lt; "=	" &lt;&lt; par[ii][1] &lt;&lt; "	+/-	" &lt;&lt; </a:t>
            </a:r>
            <a:r>
              <a:rPr lang="en-US" dirty="0" err="1"/>
              <a:t>par_err</a:t>
            </a:r>
            <a:r>
              <a:rPr lang="en-US" dirty="0"/>
              <a:t>[ii][1] &lt;&lt; "	Background_" &lt;&lt; ii &lt;&lt; "=	" &lt;&lt; par[ii][2] &lt;&lt; "	+/-	" &lt;&lt; </a:t>
            </a:r>
            <a:r>
              <a:rPr lang="en-US" dirty="0" err="1"/>
              <a:t>par_err</a:t>
            </a:r>
            <a:r>
              <a:rPr lang="en-US" dirty="0"/>
              <a:t>[ii][2] &lt;&lt; "	Chi2_" &lt;&lt; ii &lt;&lt; "=	" &lt;&lt; </a:t>
            </a:r>
            <a:r>
              <a:rPr lang="en-US" dirty="0" err="1"/>
              <a:t>parChi</a:t>
            </a:r>
            <a:r>
              <a:rPr lang="en-US" dirty="0"/>
              <a:t>[ii] &lt;&lt; "	NDF_" &lt;&lt; ii &lt;&lt; "=	" &lt;&lt; </a:t>
            </a:r>
            <a:r>
              <a:rPr lang="en-US" dirty="0" err="1"/>
              <a:t>parNDF</a:t>
            </a:r>
            <a:r>
              <a:rPr lang="en-US" dirty="0"/>
              <a:t>[ii] &lt;&lt; "	p-</a:t>
            </a:r>
            <a:r>
              <a:rPr lang="en-US" dirty="0" err="1"/>
              <a:t>val</a:t>
            </a:r>
            <a:r>
              <a:rPr lang="en-US" dirty="0"/>
              <a:t>_" &lt;&lt; ii &lt;&lt; "=	" &lt;&lt; </a:t>
            </a:r>
            <a:r>
              <a:rPr lang="en-US" dirty="0" err="1"/>
              <a:t>p_value</a:t>
            </a:r>
            <a:r>
              <a:rPr lang="en-US" dirty="0"/>
              <a:t>[ii] &lt;&lt; </a:t>
            </a:r>
            <a:r>
              <a:rPr lang="en-US" dirty="0" err="1"/>
              <a:t>endl</a:t>
            </a:r>
            <a:r>
              <a:rPr lang="en-US" dirty="0"/>
              <a:t>;</a:t>
            </a:r>
          </a:p>
          <a:p>
            <a:endParaRPr lang="en-US" dirty="0"/>
          </a:p>
          <a:p>
            <a:r>
              <a:rPr lang="en-US" dirty="0"/>
              <a:t>			</a:t>
            </a:r>
            <a:r>
              <a:rPr lang="en-US" dirty="0" err="1"/>
              <a:t>TPaveText</a:t>
            </a:r>
            <a:r>
              <a:rPr lang="en-US" dirty="0"/>
              <a:t>* </a:t>
            </a:r>
            <a:r>
              <a:rPr lang="en-US" dirty="0" err="1"/>
              <a:t>textgaus</a:t>
            </a:r>
            <a:r>
              <a:rPr lang="en-US" dirty="0"/>
              <a:t> = new </a:t>
            </a:r>
            <a:r>
              <a:rPr lang="en-US" dirty="0" err="1"/>
              <a:t>TPaveText</a:t>
            </a:r>
            <a:r>
              <a:rPr lang="en-US" dirty="0"/>
              <a:t>(0.60, 0.30, 0.975, 0.95, "</a:t>
            </a:r>
            <a:r>
              <a:rPr lang="en-US" dirty="0" err="1"/>
              <a:t>brNDC</a:t>
            </a:r>
            <a:r>
              <a:rPr lang="en-US" dirty="0"/>
              <a:t>");//</a:t>
            </a:r>
            <a:r>
              <a:rPr lang="zh-CN" altLang="en-US" dirty="0"/>
              <a:t>加标注</a:t>
            </a:r>
            <a:r>
              <a:rPr lang="en-US" dirty="0"/>
              <a:t>left, down, right, up</a:t>
            </a:r>
          </a:p>
          <a:p>
            <a:r>
              <a:rPr lang="en-US" dirty="0"/>
              <a:t>			</a:t>
            </a:r>
            <a:r>
              <a:rPr lang="en-US" dirty="0" err="1"/>
              <a:t>textgaus</a:t>
            </a:r>
            <a:r>
              <a:rPr lang="en-US" dirty="0"/>
              <a:t>-&gt;</a:t>
            </a:r>
            <a:r>
              <a:rPr lang="en-US" dirty="0" err="1"/>
              <a:t>SetBorderSize</a:t>
            </a:r>
            <a:r>
              <a:rPr lang="en-US" dirty="0"/>
              <a:t>(1);//</a:t>
            </a:r>
            <a:r>
              <a:rPr lang="zh-CN" altLang="en-US" dirty="0"/>
              <a:t>边框宽度</a:t>
            </a:r>
          </a:p>
          <a:p>
            <a:r>
              <a:rPr lang="zh-CN" altLang="en-US" dirty="0"/>
              <a:t>			</a:t>
            </a:r>
            <a:r>
              <a:rPr lang="en-US" dirty="0" err="1"/>
              <a:t>textgaus</a:t>
            </a:r>
            <a:r>
              <a:rPr lang="en-US" dirty="0"/>
              <a:t>-&gt;</a:t>
            </a:r>
            <a:r>
              <a:rPr lang="en-US" dirty="0" err="1"/>
              <a:t>SetFillColor</a:t>
            </a:r>
            <a:r>
              <a:rPr lang="en-US" dirty="0"/>
              <a:t>(0);//</a:t>
            </a:r>
            <a:r>
              <a:rPr lang="zh-CN" altLang="en-US" dirty="0"/>
              <a:t>填充颜色</a:t>
            </a:r>
          </a:p>
          <a:p>
            <a:r>
              <a:rPr lang="zh-CN" altLang="en-US" dirty="0"/>
              <a:t>			</a:t>
            </a:r>
            <a:r>
              <a:rPr lang="en-US" dirty="0" err="1"/>
              <a:t>textgaus</a:t>
            </a:r>
            <a:r>
              <a:rPr lang="en-US" dirty="0"/>
              <a:t>-&gt;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err="1"/>
              <a:t>textgaus</a:t>
            </a:r>
            <a:r>
              <a:rPr lang="en-US" dirty="0"/>
              <a:t>-&gt;</a:t>
            </a:r>
            <a:r>
              <a:rPr lang="en-US" dirty="0" err="1"/>
              <a:t>SetTextFont</a:t>
            </a:r>
            <a:r>
              <a:rPr lang="en-US" dirty="0"/>
              <a:t>(132);//font = 10 * </a:t>
            </a:r>
            <a:r>
              <a:rPr lang="en-US" dirty="0" err="1"/>
              <a:t>fontID</a:t>
            </a:r>
            <a:r>
              <a:rPr lang="en-US" dirty="0"/>
              <a:t> + precision, 12+2,12 means Symbol; 13+2, 13 means News Times Roman</a:t>
            </a:r>
          </a:p>
          <a:p>
            <a:r>
              <a:rPr lang="en-US" dirty="0"/>
              <a:t>			//text-&gt;</a:t>
            </a:r>
            <a:r>
              <a:rPr lang="en-US" dirty="0" err="1"/>
              <a:t>SetTextColor</a:t>
            </a:r>
            <a:r>
              <a:rPr lang="en-US" dirty="0"/>
              <a:t>(2);//</a:t>
            </a:r>
            <a:r>
              <a:rPr lang="zh-CN" altLang="en-US" dirty="0"/>
              <a:t>文本颜色</a:t>
            </a:r>
          </a:p>
          <a:p>
            <a:r>
              <a:rPr lang="zh-CN" altLang="en-US" dirty="0"/>
              <a:t>			</a:t>
            </a:r>
            <a:r>
              <a:rPr lang="en-US" dirty="0" err="1"/>
              <a:t>sprintf</a:t>
            </a:r>
            <a:r>
              <a:rPr lang="en-US" dirty="0"/>
              <a:t>(</a:t>
            </a:r>
            <a:r>
              <a:rPr lang="en-US" dirty="0" err="1"/>
              <a:t>paraprint</a:t>
            </a:r>
            <a:r>
              <a:rPr lang="en-US" dirty="0"/>
              <a:t>, "Total </a:t>
            </a:r>
            <a:r>
              <a:rPr lang="en-US" dirty="0" err="1"/>
              <a:t>decays%d</a:t>
            </a:r>
            <a:r>
              <a:rPr lang="en-US" dirty="0"/>
              <a:t>=%.1f%s%.1f", ii, par[ii][0], "+/-", </a:t>
            </a:r>
            <a:r>
              <a:rPr lang="en-US" dirty="0" err="1"/>
              <a:t>par_err</a:t>
            </a:r>
            <a:r>
              <a:rPr lang="en-US" dirty="0"/>
              <a:t>[ii][0]);//par</a:t>
            </a:r>
            <a:r>
              <a:rPr lang="zh-CN" altLang="en-US" dirty="0"/>
              <a:t>数组还保持着刚才的参数</a:t>
            </a:r>
          </a:p>
          <a:p>
            <a:r>
              <a:rPr lang="zh-CN" alt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Half-life%d</a:t>
            </a:r>
            <a:r>
              <a:rPr lang="en-US" dirty="0"/>
              <a:t>=%.2f%s%.2f", ii, par[ii][1], "+/-", </a:t>
            </a:r>
            <a:r>
              <a:rPr lang="en-US" dirty="0" err="1"/>
              <a:t>par_err</a:t>
            </a:r>
            <a:r>
              <a:rPr lang="en-US" dirty="0"/>
              <a:t>[ii][1]);</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Background%d</a:t>
            </a:r>
            <a:r>
              <a:rPr lang="en-US" dirty="0"/>
              <a:t>=%.3f%s%.3f", ii, par[ii][2], "+/-", </a:t>
            </a:r>
            <a:r>
              <a:rPr lang="en-US" dirty="0" err="1"/>
              <a:t>par_err</a:t>
            </a:r>
            <a:r>
              <a:rPr lang="en-US" dirty="0"/>
              <a:t>[ii][2]);</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Chisquare%d</a:t>
            </a:r>
            <a:r>
              <a:rPr lang="en-US" dirty="0"/>
              <a:t>=%.1f", ii, </a:t>
            </a:r>
            <a:r>
              <a:rPr lang="en-US" dirty="0" err="1"/>
              <a:t>parChi</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a:t>
            </a:r>
            <a:r>
              <a:rPr lang="en-US" dirty="0" err="1"/>
              <a:t>NDF%d</a:t>
            </a:r>
            <a:r>
              <a:rPr lang="en-US" dirty="0"/>
              <a:t>=%.1f", ii, </a:t>
            </a:r>
            <a:r>
              <a:rPr lang="en-US" dirty="0" err="1"/>
              <a:t>parNDF</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=%.2f", </a:t>
            </a:r>
            <a:r>
              <a:rPr lang="en-US" dirty="0" err="1"/>
              <a:t>p_value</a:t>
            </a:r>
            <a:r>
              <a:rPr lang="en-US" dirty="0"/>
              <a:t>[ii]);</a:t>
            </a:r>
          </a:p>
          <a:p>
            <a:r>
              <a:rPr lang="en-US" dirty="0"/>
              <a:t>			</a:t>
            </a:r>
            <a:r>
              <a:rPr lang="en-US" dirty="0" err="1"/>
              <a:t>textgaus</a:t>
            </a:r>
            <a:r>
              <a:rPr lang="en-US" dirty="0"/>
              <a:t>-&gt;</a:t>
            </a:r>
            <a:r>
              <a:rPr lang="en-US" dirty="0" err="1"/>
              <a:t>AddText</a:t>
            </a:r>
            <a:r>
              <a:rPr lang="en-US" dirty="0"/>
              <a:t>(</a:t>
            </a:r>
            <a:r>
              <a:rPr lang="en-US" dirty="0" err="1"/>
              <a:t>paraprint</a:t>
            </a:r>
            <a:r>
              <a:rPr lang="en-US" dirty="0"/>
              <a:t>);</a:t>
            </a:r>
          </a:p>
          <a:p>
            <a:r>
              <a:rPr lang="en-US" dirty="0"/>
              <a:t>			</a:t>
            </a:r>
            <a:r>
              <a:rPr lang="en-US" dirty="0" err="1"/>
              <a:t>textgaus</a:t>
            </a:r>
            <a:r>
              <a:rPr lang="en-US" dirty="0"/>
              <a:t>-&gt;Draw();</a:t>
            </a:r>
          </a:p>
          <a:p>
            <a:endParaRPr lang="en-US" dirty="0"/>
          </a:p>
          <a:p>
            <a:r>
              <a:rPr lang="en-US" dirty="0"/>
              <a:t>			// for residuals plot</a:t>
            </a:r>
          </a:p>
          <a:p>
            <a:r>
              <a:rPr lang="en-US" dirty="0"/>
              <a:t>			double </a:t>
            </a:r>
            <a:r>
              <a:rPr lang="en-US" dirty="0" err="1"/>
              <a:t>x_values</a:t>
            </a:r>
            <a:r>
              <a:rPr lang="en-US" dirty="0"/>
              <a:t>[</a:t>
            </a:r>
            <a:r>
              <a:rPr lang="en-US" dirty="0" err="1"/>
              <a:t>fit_Nbins</a:t>
            </a:r>
            <a:r>
              <a:rPr lang="en-US" dirty="0"/>
              <a:t>], </a:t>
            </a:r>
            <a:r>
              <a:rPr lang="en-US" dirty="0" err="1"/>
              <a:t>y_values</a:t>
            </a:r>
            <a:r>
              <a:rPr lang="en-US" dirty="0"/>
              <a:t>[</a:t>
            </a:r>
            <a:r>
              <a:rPr lang="en-US" dirty="0" err="1"/>
              <a:t>fit_Nbins</a:t>
            </a:r>
            <a:r>
              <a:rPr lang="en-US" dirty="0"/>
              <a:t>], </a:t>
            </a:r>
            <a:r>
              <a:rPr lang="en-US" dirty="0" err="1"/>
              <a:t>y_fit_values</a:t>
            </a:r>
            <a:r>
              <a:rPr lang="en-US" dirty="0"/>
              <a:t>[</a:t>
            </a:r>
            <a:r>
              <a:rPr lang="en-US" dirty="0" err="1"/>
              <a:t>fit_Nbins</a:t>
            </a:r>
            <a:r>
              <a:rPr lang="en-US" dirty="0"/>
              <a:t>], </a:t>
            </a:r>
            <a:r>
              <a:rPr lang="en-US" dirty="0" err="1"/>
              <a:t>y_residuals</a:t>
            </a:r>
            <a:r>
              <a:rPr lang="en-US" dirty="0"/>
              <a:t>[</a:t>
            </a:r>
            <a:r>
              <a:rPr lang="en-US" dirty="0" err="1"/>
              <a:t>fit_Nbins</a:t>
            </a:r>
            <a:r>
              <a:rPr lang="en-US" dirty="0"/>
              <a:t>], </a:t>
            </a:r>
            <a:r>
              <a:rPr lang="en-US" dirty="0" err="1"/>
              <a:t>x_errors</a:t>
            </a:r>
            <a:r>
              <a:rPr lang="en-US" dirty="0"/>
              <a:t>[</a:t>
            </a:r>
            <a:r>
              <a:rPr lang="en-US" dirty="0" err="1"/>
              <a:t>fit_Nbins</a:t>
            </a:r>
            <a:r>
              <a:rPr lang="en-US" dirty="0"/>
              <a:t>], </a:t>
            </a:r>
            <a:r>
              <a:rPr lang="en-US" dirty="0" err="1"/>
              <a:t>y_errors</a:t>
            </a:r>
            <a:r>
              <a:rPr lang="en-US" dirty="0"/>
              <a:t>[</a:t>
            </a:r>
            <a:r>
              <a:rPr lang="en-US" dirty="0" err="1"/>
              <a:t>fit_Nbins</a:t>
            </a:r>
            <a:r>
              <a:rPr lang="en-US" dirty="0"/>
              <a:t>];</a:t>
            </a:r>
          </a:p>
          <a:p>
            <a:endParaRPr lang="en-US" dirty="0"/>
          </a:p>
          <a:p>
            <a:r>
              <a:rPr lang="en-US" dirty="0"/>
              <a:t>			for (</a:t>
            </a:r>
            <a:r>
              <a:rPr lang="en-US" dirty="0" err="1"/>
              <a:t>ibin</a:t>
            </a:r>
            <a:r>
              <a:rPr lang="en-US" dirty="0"/>
              <a:t> = 1; </a:t>
            </a:r>
            <a:r>
              <a:rPr lang="en-US" dirty="0" err="1"/>
              <a:t>ibin</a:t>
            </a:r>
            <a:r>
              <a:rPr lang="en-US" dirty="0"/>
              <a:t> &lt;= </a:t>
            </a:r>
            <a:r>
              <a:rPr lang="en-US" dirty="0" err="1"/>
              <a:t>fit_Nbins</a:t>
            </a:r>
            <a:r>
              <a:rPr lang="en-US" dirty="0"/>
              <a:t>; </a:t>
            </a:r>
            <a:r>
              <a:rPr lang="en-US" dirty="0" err="1"/>
              <a:t>ibin</a:t>
            </a:r>
            <a:r>
              <a:rPr lang="en-US" dirty="0"/>
              <a:t>++)</a:t>
            </a:r>
          </a:p>
          <a:p>
            <a:r>
              <a:rPr lang="en-US" dirty="0"/>
              <a:t>			{ // data array starts from [0], bin starts from [1]</a:t>
            </a:r>
          </a:p>
          <a:p>
            <a:r>
              <a:rPr lang="en-US" dirty="0"/>
              <a:t>				</a:t>
            </a:r>
            <a:r>
              <a:rPr lang="en-US" dirty="0" err="1"/>
              <a:t>x_values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GetBinCenter</a:t>
            </a:r>
            <a:r>
              <a:rPr lang="en-US" dirty="0"/>
              <a:t>(</a:t>
            </a:r>
            <a:r>
              <a:rPr lang="en-US" dirty="0" err="1"/>
              <a:t>minbin</a:t>
            </a:r>
            <a:r>
              <a:rPr lang="en-US" dirty="0"/>
              <a:t> + </a:t>
            </a:r>
            <a:r>
              <a:rPr lang="en-US" dirty="0" err="1"/>
              <a:t>ibin</a:t>
            </a:r>
            <a:r>
              <a:rPr lang="en-US" dirty="0"/>
              <a:t> - 1);</a:t>
            </a:r>
          </a:p>
          <a:p>
            <a:r>
              <a:rPr lang="en-US" dirty="0"/>
              <a:t>				// </a:t>
            </a:r>
            <a:r>
              <a:rPr lang="en-US" dirty="0" err="1"/>
              <a:t>cout</a:t>
            </a:r>
            <a:r>
              <a:rPr lang="en-US" dirty="0"/>
              <a:t> &lt;&lt; </a:t>
            </a:r>
            <a:r>
              <a:rPr lang="en-US" dirty="0" err="1"/>
              <a:t>x_values</a:t>
            </a:r>
            <a:r>
              <a:rPr lang="en-US" dirty="0"/>
              <a:t>[</a:t>
            </a:r>
            <a:r>
              <a:rPr lang="en-US" dirty="0" err="1"/>
              <a:t>ibin</a:t>
            </a:r>
            <a:r>
              <a:rPr lang="en-US" dirty="0"/>
              <a:t> - 1] &lt;&lt; " " &lt;&lt; minbin+ibin-1 &lt;&lt; </a:t>
            </a:r>
            <a:r>
              <a:rPr lang="en-US" dirty="0" err="1"/>
              <a:t>endl</a:t>
            </a:r>
            <a:r>
              <a:rPr lang="en-US" dirty="0"/>
              <a:t>;</a:t>
            </a:r>
          </a:p>
          <a:p>
            <a:r>
              <a:rPr lang="en-US" dirty="0"/>
              <a:t>				</a:t>
            </a:r>
            <a:r>
              <a:rPr lang="en-US" dirty="0" err="1"/>
              <a:t>x_errors</a:t>
            </a:r>
            <a:r>
              <a:rPr lang="en-US" dirty="0"/>
              <a:t>[</a:t>
            </a:r>
            <a:r>
              <a:rPr lang="en-US" dirty="0" err="1"/>
              <a:t>ibin</a:t>
            </a:r>
            <a:r>
              <a:rPr lang="en-US" dirty="0"/>
              <a:t> - 1] = </a:t>
            </a:r>
            <a:r>
              <a:rPr lang="en-US" dirty="0" err="1"/>
              <a:t>binwidth</a:t>
            </a:r>
            <a:r>
              <a:rPr lang="en-US" dirty="0"/>
              <a:t> / 2.0;</a:t>
            </a:r>
          </a:p>
          <a:p>
            <a:r>
              <a:rPr lang="en-US" dirty="0"/>
              <a:t>				</a:t>
            </a:r>
            <a:r>
              <a:rPr lang="en-US" dirty="0" err="1"/>
              <a:t>y_values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GetBinContent</a:t>
            </a:r>
            <a:r>
              <a:rPr lang="en-US" dirty="0"/>
              <a:t>(</a:t>
            </a:r>
            <a:r>
              <a:rPr lang="en-US" dirty="0" err="1"/>
              <a:t>minbin</a:t>
            </a:r>
            <a:r>
              <a:rPr lang="en-US" dirty="0"/>
              <a:t> + </a:t>
            </a:r>
            <a:r>
              <a:rPr lang="en-US" dirty="0" err="1"/>
              <a:t>ibin</a:t>
            </a:r>
            <a:r>
              <a:rPr lang="en-US" dirty="0"/>
              <a:t> - 1);</a:t>
            </a:r>
          </a:p>
          <a:p>
            <a:r>
              <a:rPr lang="en-US" dirty="0"/>
              <a:t>				</a:t>
            </a:r>
            <a:r>
              <a:rPr lang="en-US" dirty="0" err="1"/>
              <a:t>y_errors</a:t>
            </a:r>
            <a:r>
              <a:rPr lang="en-US" dirty="0"/>
              <a:t>[</a:t>
            </a:r>
            <a:r>
              <a:rPr lang="en-US" dirty="0" err="1"/>
              <a:t>ibin</a:t>
            </a:r>
            <a:r>
              <a:rPr lang="en-US" dirty="0"/>
              <a:t> - 1] = (</a:t>
            </a:r>
            <a:r>
              <a:rPr lang="en-US" dirty="0" err="1"/>
              <a:t>histo</a:t>
            </a:r>
            <a:r>
              <a:rPr lang="en-US" dirty="0"/>
              <a:t>[</a:t>
            </a:r>
            <a:r>
              <a:rPr lang="en-US" dirty="0" err="1"/>
              <a:t>i</a:t>
            </a:r>
            <a:r>
              <a:rPr lang="en-US" dirty="0"/>
              <a:t>]-&gt;</a:t>
            </a:r>
            <a:r>
              <a:rPr lang="en-US" dirty="0" err="1"/>
              <a:t>GetBinErrorUp</a:t>
            </a:r>
            <a:r>
              <a:rPr lang="en-US" dirty="0"/>
              <a:t>(</a:t>
            </a:r>
            <a:r>
              <a:rPr lang="en-US" dirty="0" err="1"/>
              <a:t>minbin</a:t>
            </a:r>
            <a:r>
              <a:rPr lang="en-US" dirty="0"/>
              <a:t> + </a:t>
            </a:r>
            <a:r>
              <a:rPr lang="en-US" dirty="0" err="1"/>
              <a:t>ibin</a:t>
            </a:r>
            <a:r>
              <a:rPr lang="en-US" dirty="0"/>
              <a:t> - 1) + </a:t>
            </a:r>
            <a:r>
              <a:rPr lang="en-US" dirty="0" err="1"/>
              <a:t>histo</a:t>
            </a:r>
            <a:r>
              <a:rPr lang="en-US" dirty="0"/>
              <a:t>[</a:t>
            </a:r>
            <a:r>
              <a:rPr lang="en-US" dirty="0" err="1"/>
              <a:t>i</a:t>
            </a:r>
            <a:r>
              <a:rPr lang="en-US" dirty="0"/>
              <a:t>]-&gt;</a:t>
            </a:r>
            <a:r>
              <a:rPr lang="en-US" dirty="0" err="1"/>
              <a:t>GetBinErrorLow</a:t>
            </a:r>
            <a:r>
              <a:rPr lang="en-US" dirty="0"/>
              <a:t>(</a:t>
            </a:r>
            <a:r>
              <a:rPr lang="en-US" dirty="0" err="1"/>
              <a:t>minbin</a:t>
            </a:r>
            <a:r>
              <a:rPr lang="en-US" dirty="0"/>
              <a:t> + </a:t>
            </a:r>
            <a:r>
              <a:rPr lang="en-US" dirty="0" err="1"/>
              <a:t>ibin</a:t>
            </a:r>
            <a:r>
              <a:rPr lang="en-US" dirty="0"/>
              <a:t> - 1)) / 2.0;</a:t>
            </a:r>
          </a:p>
          <a:p>
            <a:endParaRPr lang="en-US" dirty="0"/>
          </a:p>
          <a:p>
            <a:r>
              <a:rPr lang="en-US" dirty="0"/>
              <a:t>				</a:t>
            </a:r>
            <a:r>
              <a:rPr lang="en-US" dirty="0" err="1"/>
              <a:t>y_fit_values</a:t>
            </a:r>
            <a:r>
              <a:rPr lang="en-US" dirty="0"/>
              <a:t>[</a:t>
            </a:r>
            <a:r>
              <a:rPr lang="en-US" dirty="0" err="1"/>
              <a:t>ibin</a:t>
            </a:r>
            <a:r>
              <a:rPr lang="en-US" dirty="0"/>
              <a:t> - 1] = </a:t>
            </a:r>
            <a:r>
              <a:rPr lang="en-US" dirty="0" err="1"/>
              <a:t>fEMG</a:t>
            </a:r>
            <a:r>
              <a:rPr lang="en-US" dirty="0"/>
              <a:t>[ii]-&gt;Eval(</a:t>
            </a:r>
            <a:r>
              <a:rPr lang="en-US" dirty="0" err="1"/>
              <a:t>x_values</a:t>
            </a:r>
            <a:r>
              <a:rPr lang="en-US" dirty="0"/>
              <a:t>[</a:t>
            </a:r>
            <a:r>
              <a:rPr lang="en-US" dirty="0" err="1"/>
              <a:t>ibin</a:t>
            </a:r>
            <a:r>
              <a:rPr lang="en-US" dirty="0"/>
              <a:t> - 1]);</a:t>
            </a:r>
          </a:p>
          <a:p>
            <a:r>
              <a:rPr lang="en-US" dirty="0"/>
              <a:t>				</a:t>
            </a:r>
            <a:r>
              <a:rPr lang="en-US" dirty="0" err="1"/>
              <a:t>y_residuals</a:t>
            </a:r>
            <a:r>
              <a:rPr lang="en-US" dirty="0"/>
              <a:t>[</a:t>
            </a:r>
            <a:r>
              <a:rPr lang="en-US" dirty="0" err="1"/>
              <a:t>ibin</a:t>
            </a:r>
            <a:r>
              <a:rPr lang="en-US" dirty="0"/>
              <a:t> - 1] = </a:t>
            </a:r>
            <a:r>
              <a:rPr lang="en-US" dirty="0" err="1"/>
              <a:t>y_values</a:t>
            </a:r>
            <a:r>
              <a:rPr lang="en-US" dirty="0"/>
              <a:t>[</a:t>
            </a:r>
            <a:r>
              <a:rPr lang="en-US" dirty="0" err="1"/>
              <a:t>ibin</a:t>
            </a:r>
            <a:r>
              <a:rPr lang="en-US" dirty="0"/>
              <a:t> - 1] - </a:t>
            </a:r>
            <a:r>
              <a:rPr lang="en-US" dirty="0" err="1"/>
              <a:t>y_fit_values</a:t>
            </a:r>
            <a:r>
              <a:rPr lang="en-US" dirty="0"/>
              <a:t>[</a:t>
            </a:r>
            <a:r>
              <a:rPr lang="en-US" dirty="0" err="1"/>
              <a:t>ibin</a:t>
            </a:r>
            <a:r>
              <a:rPr lang="en-US" dirty="0"/>
              <a:t> - 1];</a:t>
            </a:r>
          </a:p>
          <a:p>
            <a:r>
              <a:rPr lang="en-US" dirty="0"/>
              <a:t>			}</a:t>
            </a:r>
          </a:p>
          <a:p>
            <a:endParaRPr lang="en-US" dirty="0"/>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fit_Nbins</a:t>
            </a:r>
            <a:r>
              <a:rPr lang="en-US" dirty="0"/>
              <a:t>, </a:t>
            </a:r>
            <a:r>
              <a:rPr lang="en-US" dirty="0" err="1"/>
              <a:t>x_values</a:t>
            </a:r>
            <a:r>
              <a:rPr lang="en-US" dirty="0"/>
              <a:t>, </a:t>
            </a:r>
            <a:r>
              <a:rPr lang="en-US" dirty="0" err="1"/>
              <a:t>y_residuals</a:t>
            </a:r>
            <a:r>
              <a:rPr lang="en-US" dirty="0"/>
              <a:t>, </a:t>
            </a:r>
            <a:r>
              <a:rPr lang="en-US" dirty="0" err="1"/>
              <a:t>x_errors</a:t>
            </a:r>
            <a:r>
              <a:rPr lang="en-US" dirty="0"/>
              <a:t>, </a:t>
            </a:r>
            <a:r>
              <a:rPr lang="en-US" dirty="0" err="1"/>
              <a:t>y_errors</a:t>
            </a:r>
            <a:r>
              <a:rPr lang="en-US" dirty="0"/>
              <a:t>);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SetTitle</a:t>
            </a:r>
            <a:r>
              <a:rPr lang="en-US" dirty="0"/>
              <a:t>("");//</a:t>
            </a:r>
            <a:r>
              <a:rPr lang="zh-CN" altLang="en-US" dirty="0"/>
              <a:t>图名</a:t>
            </a:r>
          </a:p>
          <a:p>
            <a:r>
              <a:rPr lang="zh-CN" altLang="en-US" dirty="0"/>
              <a:t>			</a:t>
            </a:r>
            <a:r>
              <a:rPr lang="en-US" dirty="0" err="1"/>
              <a:t>sprintf</a:t>
            </a:r>
            <a:r>
              <a:rPr lang="en-US" dirty="0"/>
              <a:t>(</a:t>
            </a:r>
            <a:r>
              <a:rPr lang="en-US" dirty="0" err="1"/>
              <a:t>paraprint</a:t>
            </a:r>
            <a:r>
              <a:rPr lang="en-US" dirty="0"/>
              <a:t>, "Time difference LEGe #minus </a:t>
            </a:r>
            <a:r>
              <a:rPr lang="en-US" dirty="0" err="1"/>
              <a:t>MSD%d</a:t>
            </a:r>
            <a:r>
              <a:rPr lang="en-US" dirty="0"/>
              <a:t> (ns)", </a:t>
            </a:r>
            <a:r>
              <a:rPr lang="en-US" dirty="0" err="1"/>
              <a:t>Which_MSD</a:t>
            </a:r>
            <a:r>
              <a:rPr lang="en-US" dirty="0"/>
              <a:t>);</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a:t>
            </a:r>
            <a:r>
              <a:rPr lang="en-US" dirty="0" err="1"/>
              <a:t>paraprint</a:t>
            </a:r>
            <a:r>
              <a:rPr lang="en-US" dirty="0"/>
              <a:t>);</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("Data #minus Fit");</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altLang="zh-CN" dirty="0"/>
              <a:t>//</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(0.18);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(0.18);</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(1.11);//</a:t>
            </a:r>
            <a:r>
              <a:rPr lang="zh-CN" altLang="en-US" dirty="0"/>
              <a:t>轴名偏移</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(0.35);//</a:t>
            </a:r>
            <a:r>
              <a:rPr lang="zh-CN" altLang="en-US" dirty="0"/>
              <a:t>轴名偏移</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(0.18);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(0.18);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(105);</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SetTickLength</a:t>
            </a:r>
            <a:r>
              <a:rPr lang="en-US" dirty="0"/>
              <a:t>(0.010);</a:t>
            </a:r>
          </a:p>
          <a:p>
            <a:r>
              <a:rPr lang="en-US" dirty="0"/>
              <a:t>			</a:t>
            </a:r>
            <a:r>
              <a:rPr lang="en-US" dirty="0" err="1"/>
              <a:t>graph_residual</a:t>
            </a:r>
            <a:r>
              <a:rPr lang="en-US" dirty="0"/>
              <a:t>[</a:t>
            </a:r>
            <a:r>
              <a:rPr lang="en-US" dirty="0" err="1"/>
              <a:t>i</a:t>
            </a:r>
            <a:r>
              <a:rPr lang="en-US" dirty="0"/>
              <a:t>]-&gt;</a:t>
            </a:r>
            <a:r>
              <a:rPr lang="en-US" dirty="0" err="1"/>
              <a:t>SetStats</a:t>
            </a:r>
            <a:r>
              <a:rPr lang="en-US" dirty="0"/>
              <a:t>(0);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a:t>
            </a:r>
            <a:r>
              <a:rPr lang="en-US" dirty="0" err="1"/>
              <a:t>fitrange_min</a:t>
            </a:r>
            <a:r>
              <a:rPr lang="en-US" dirty="0"/>
              <a:t>, </a:t>
            </a:r>
            <a:r>
              <a:rPr lang="en-US" dirty="0" err="1"/>
              <a:t>fitrange_max</a:t>
            </a:r>
            <a:r>
              <a:rPr lang="en-US" dirty="0"/>
              <a:t>);</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SetRangeUser</a:t>
            </a:r>
            <a:r>
              <a:rPr lang="en-US" dirty="0"/>
              <a:t>(-170, 170); </a:t>
            </a:r>
          </a:p>
          <a:p>
            <a:r>
              <a:rPr lang="en-US" dirty="0"/>
              <a:t>			</a:t>
            </a:r>
            <a:r>
              <a:rPr lang="en-US" dirty="0" err="1"/>
              <a:t>graph_residual</a:t>
            </a:r>
            <a:r>
              <a:rPr lang="en-US" dirty="0"/>
              <a:t>[</a:t>
            </a:r>
            <a:r>
              <a:rPr lang="en-US" dirty="0" err="1"/>
              <a:t>i</a:t>
            </a:r>
            <a:r>
              <a:rPr lang="en-US" dirty="0"/>
              <a:t>]-&gt;</a:t>
            </a:r>
            <a:r>
              <a:rPr lang="en-US" dirty="0" err="1"/>
              <a:t>SetLineWidth</a:t>
            </a:r>
            <a:r>
              <a:rPr lang="en-US" dirty="0"/>
              <a:t>(1);</a:t>
            </a:r>
          </a:p>
          <a:p>
            <a:r>
              <a:rPr lang="en-US" dirty="0"/>
              <a:t>			</a:t>
            </a:r>
            <a:r>
              <a:rPr lang="en-US" dirty="0" err="1"/>
              <a:t>graph_residual</a:t>
            </a:r>
            <a:r>
              <a:rPr lang="en-US" dirty="0"/>
              <a:t>[</a:t>
            </a:r>
            <a:r>
              <a:rPr lang="en-US" dirty="0" err="1"/>
              <a:t>i</a:t>
            </a:r>
            <a:r>
              <a:rPr lang="en-US" dirty="0"/>
              <a:t>]-&gt;</a:t>
            </a:r>
            <a:r>
              <a:rPr lang="en-US" dirty="0" err="1"/>
              <a:t>SetLineColor</a:t>
            </a:r>
            <a:r>
              <a:rPr lang="en-US" dirty="0"/>
              <a:t>(</a:t>
            </a:r>
            <a:r>
              <a:rPr lang="en-US" dirty="0" err="1"/>
              <a:t>kBlack</a:t>
            </a:r>
            <a:r>
              <a:rPr lang="en-US" dirty="0"/>
              <a:t>);</a:t>
            </a:r>
          </a:p>
          <a:p>
            <a:r>
              <a:rPr lang="en-US" dirty="0"/>
              <a:t>			</a:t>
            </a:r>
            <a:r>
              <a:rPr lang="en-US" dirty="0" err="1"/>
              <a:t>graph_residual</a:t>
            </a:r>
            <a:r>
              <a:rPr lang="en-US" dirty="0"/>
              <a:t>[</a:t>
            </a:r>
            <a:r>
              <a:rPr lang="en-US" dirty="0" err="1"/>
              <a:t>i</a:t>
            </a:r>
            <a:r>
              <a:rPr lang="en-US" dirty="0"/>
              <a:t>]-&gt;</a:t>
            </a:r>
            <a:r>
              <a:rPr lang="en-US" dirty="0" err="1"/>
              <a:t>SetMarkerStyle</a:t>
            </a:r>
            <a:r>
              <a:rPr lang="en-US" dirty="0"/>
              <a:t>(6);</a:t>
            </a:r>
          </a:p>
          <a:p>
            <a:r>
              <a:rPr lang="en-US" dirty="0"/>
              <a:t>			</a:t>
            </a:r>
            <a:r>
              <a:rPr lang="en-US" dirty="0" err="1"/>
              <a:t>graph_residual</a:t>
            </a:r>
            <a:r>
              <a:rPr lang="en-US" dirty="0"/>
              <a:t>[</a:t>
            </a:r>
            <a:r>
              <a:rPr lang="en-US" dirty="0" err="1"/>
              <a:t>i</a:t>
            </a:r>
            <a:r>
              <a:rPr lang="en-US" dirty="0"/>
              <a:t>]-&gt;</a:t>
            </a:r>
            <a:r>
              <a:rPr lang="en-US" dirty="0" err="1"/>
              <a:t>SetMarkerColor</a:t>
            </a:r>
            <a:r>
              <a:rPr lang="en-US" dirty="0"/>
              <a:t>(</a:t>
            </a:r>
            <a:r>
              <a:rPr lang="en-US" dirty="0" err="1"/>
              <a:t>kBlack</a:t>
            </a:r>
            <a:r>
              <a:rPr lang="en-US" dirty="0"/>
              <a:t>);</a:t>
            </a:r>
          </a:p>
          <a:p>
            <a:r>
              <a:rPr lang="en-US" dirty="0"/>
              <a:t>			</a:t>
            </a:r>
            <a:r>
              <a:rPr lang="en-US" dirty="0" err="1"/>
              <a:t>canvaspeak</a:t>
            </a:r>
            <a:r>
              <a:rPr lang="en-US" dirty="0"/>
              <a:t>[</a:t>
            </a:r>
            <a:r>
              <a:rPr lang="en-US" dirty="0" err="1"/>
              <a:t>i</a:t>
            </a:r>
            <a:r>
              <a:rPr lang="en-US" dirty="0"/>
              <a:t>][ii]-&gt;cd();//</a:t>
            </a:r>
            <a:r>
              <a:rPr lang="zh-CN" altLang="en-US" dirty="0"/>
              <a:t>进入画布</a:t>
            </a:r>
          </a:p>
          <a:p>
            <a:r>
              <a:rPr lang="zh-CN" altLang="en-US" dirty="0"/>
              <a:t>			</a:t>
            </a:r>
            <a:r>
              <a:rPr lang="en-US" dirty="0"/>
              <a:t>pad2-&gt;</a:t>
            </a:r>
            <a:r>
              <a:rPr lang="en-US" dirty="0" err="1"/>
              <a:t>SetFrameLineWidth</a:t>
            </a:r>
            <a:r>
              <a:rPr lang="en-US" dirty="0"/>
              <a:t>(3);</a:t>
            </a:r>
          </a:p>
          <a:p>
            <a:r>
              <a:rPr lang="en-US" dirty="0"/>
              <a:t>			pad2-&gt;Draw();</a:t>
            </a:r>
          </a:p>
          <a:p>
            <a:r>
              <a:rPr lang="en-US" dirty="0"/>
              <a:t>			pad2-&gt;</a:t>
            </a:r>
            <a:r>
              <a:rPr lang="en-US" dirty="0" err="1"/>
              <a:t>RedrawAxis</a:t>
            </a:r>
            <a:r>
              <a:rPr lang="en-US" dirty="0"/>
              <a:t>();</a:t>
            </a:r>
          </a:p>
          <a:p>
            <a:r>
              <a:rPr lang="en-US" dirty="0"/>
              <a:t>			pad2-&gt;cd();</a:t>
            </a:r>
          </a:p>
          <a:p>
            <a:r>
              <a:rPr lang="en-US" dirty="0"/>
              <a:t>			</a:t>
            </a:r>
            <a:r>
              <a:rPr lang="en-US" dirty="0" err="1"/>
              <a:t>graph_residual</a:t>
            </a:r>
            <a:r>
              <a:rPr lang="en-US" dirty="0"/>
              <a:t>[</a:t>
            </a:r>
            <a:r>
              <a:rPr lang="en-US" dirty="0" err="1"/>
              <a:t>i</a:t>
            </a:r>
            <a:r>
              <a:rPr lang="en-US" dirty="0"/>
              <a:t>]-&gt;Draw("APZ");//"A": Axis are drawn around the graph, "P": The current marker is plotted at each point, "Z": Do not draw small horizontal and vertical lines the end of the error bars. Without "Z", the default is to draw these.</a:t>
            </a:r>
          </a:p>
          <a:p>
            <a:r>
              <a:rPr lang="en-US" dirty="0"/>
              <a:t>			</a:t>
            </a:r>
            <a:r>
              <a:rPr lang="en-US" dirty="0" err="1"/>
              <a:t>TLine</a:t>
            </a:r>
            <a:r>
              <a:rPr lang="en-US" dirty="0"/>
              <a:t>* T1 = new </a:t>
            </a:r>
            <a:r>
              <a:rPr lang="en-US" dirty="0" err="1"/>
              <a:t>TLine</a:t>
            </a:r>
            <a:r>
              <a:rPr lang="en-US" dirty="0"/>
              <a:t>(</a:t>
            </a:r>
            <a:r>
              <a:rPr lang="en-US" dirty="0" err="1"/>
              <a:t>fitrange_min</a:t>
            </a:r>
            <a:r>
              <a:rPr lang="en-US" dirty="0"/>
              <a:t>, 0, </a:t>
            </a:r>
            <a:r>
              <a:rPr lang="en-US" dirty="0" err="1"/>
              <a:t>fitrange_max</a:t>
            </a:r>
            <a:r>
              <a:rPr lang="en-US" dirty="0"/>
              <a:t>, 0);</a:t>
            </a:r>
          </a:p>
          <a:p>
            <a:r>
              <a:rPr lang="en-US" dirty="0"/>
              <a:t>			T1-&gt;</a:t>
            </a:r>
            <a:r>
              <a:rPr lang="en-US" dirty="0" err="1"/>
              <a:t>SetLineColor</a:t>
            </a:r>
            <a:r>
              <a:rPr lang="en-US" dirty="0"/>
              <a:t>(kOrange+7);</a:t>
            </a:r>
          </a:p>
          <a:p>
            <a:r>
              <a:rPr lang="en-US" dirty="0"/>
              <a:t>			T1-&gt;</a:t>
            </a:r>
            <a:r>
              <a:rPr lang="en-US" dirty="0" err="1"/>
              <a:t>SetLineWidth</a:t>
            </a:r>
            <a:r>
              <a:rPr lang="en-US" dirty="0"/>
              <a:t>(3);</a:t>
            </a:r>
          </a:p>
          <a:p>
            <a:r>
              <a:rPr lang="en-US" dirty="0"/>
              <a:t>			T1-&gt;Draw("R");//"R" means the line is drawn with the current line attributes</a:t>
            </a:r>
          </a:p>
          <a:p>
            <a:endParaRPr lang="en-US" dirty="0"/>
          </a:p>
          <a:p>
            <a:r>
              <a:rPr lang="en-US" dirty="0"/>
              <a:t>			pad1-&gt;</a:t>
            </a:r>
            <a:r>
              <a:rPr lang="en-US" dirty="0" err="1"/>
              <a:t>SetLogy</a:t>
            </a:r>
            <a:r>
              <a:rPr lang="en-US" dirty="0"/>
              <a:t>(0); // residuals are wrong if logy is turn on earlier</a:t>
            </a:r>
          </a:p>
          <a:p>
            <a:r>
              <a:rPr lang="en-US" dirty="0"/>
              <a:t>			</a:t>
            </a:r>
            <a:r>
              <a:rPr lang="en-US" dirty="0" err="1"/>
              <a:t>sprintf</a:t>
            </a:r>
            <a:r>
              <a:rPr lang="en-US" dirty="0"/>
              <a:t>(filename, "%</a:t>
            </a:r>
            <a:r>
              <a:rPr lang="en-US" dirty="0" err="1"/>
              <a:t>s%s%s%s</a:t>
            </a:r>
            <a:r>
              <a:rPr lang="en-US" dirty="0"/>
              <a:t>", pathname, "</a:t>
            </a:r>
            <a:r>
              <a:rPr lang="en-US" dirty="0" err="1"/>
              <a:t>png</a:t>
            </a:r>
            <a:r>
              <a:rPr lang="en-US" dirty="0"/>
              <a:t>/", </a:t>
            </a:r>
            <a:r>
              <a:rPr lang="en-US" dirty="0" err="1"/>
              <a:t>hfit_name</a:t>
            </a:r>
            <a:r>
              <a:rPr lang="en-US" dirty="0"/>
              <a:t>, ".</a:t>
            </a:r>
            <a:r>
              <a:rPr lang="en-US" dirty="0" err="1"/>
              <a:t>png</a:t>
            </a:r>
            <a:r>
              <a:rPr lang="en-US" dirty="0"/>
              <a:t>");</a:t>
            </a:r>
          </a:p>
          <a:p>
            <a:r>
              <a:rPr lang="en-US" dirty="0"/>
              <a:t>			</a:t>
            </a:r>
            <a:r>
              <a:rPr lang="en-US" dirty="0" err="1"/>
              <a:t>canvaspeak</a:t>
            </a:r>
            <a:r>
              <a:rPr lang="en-US" dirty="0"/>
              <a:t>[</a:t>
            </a:r>
            <a:r>
              <a:rPr lang="en-US" dirty="0" err="1"/>
              <a:t>i</a:t>
            </a:r>
            <a:r>
              <a:rPr lang="en-US" dirty="0"/>
              <a:t>][ii]-&gt;</a:t>
            </a:r>
            <a:r>
              <a:rPr lang="en-US" dirty="0" err="1"/>
              <a:t>SaveAs</a:t>
            </a:r>
            <a:r>
              <a:rPr lang="en-US" dirty="0"/>
              <a:t>(filename);</a:t>
            </a:r>
          </a:p>
          <a:p>
            <a:endParaRPr lang="en-US" dirty="0"/>
          </a:p>
          <a:p>
            <a:r>
              <a:rPr lang="en-US" dirty="0"/>
              <a:t>		}//for(ii=0;ii&lt;</a:t>
            </a:r>
            <a:r>
              <a:rPr lang="en-US" dirty="0" err="1"/>
              <a:t>peaknum;ii</a:t>
            </a:r>
            <a:r>
              <a:rPr lang="en-US" dirty="0"/>
              <a:t>++)</a:t>
            </a:r>
          </a:p>
          <a:p>
            <a:r>
              <a:rPr lang="en-US" dirty="0"/>
              <a:t>		//</a:t>
            </a:r>
            <a:r>
              <a:rPr lang="en-US" dirty="0" err="1"/>
              <a:t>outfile</a:t>
            </a:r>
            <a:r>
              <a:rPr lang="en-US" dirty="0"/>
              <a:t> &lt;&lt; "\n\n" &lt;&lt; </a:t>
            </a:r>
            <a:r>
              <a:rPr lang="en-US" dirty="0" err="1"/>
              <a:t>endl</a:t>
            </a:r>
            <a:r>
              <a:rPr lang="en-US" dirty="0"/>
              <a:t>;</a:t>
            </a:r>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176</a:t>
            </a:fld>
            <a:endParaRPr lang="zh-CN" altLang="en-US"/>
          </a:p>
        </p:txBody>
      </p:sp>
    </p:spTree>
    <p:extLst>
      <p:ext uri="{BB962C8B-B14F-4D97-AF65-F5344CB8AC3E}">
        <p14:creationId xmlns:p14="http://schemas.microsoft.com/office/powerpoint/2010/main" val="1880684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::Open("F:/e21010/pxct/run0064_65_66_LEGe_MSD_XtRa_241Am_inChamber_2mmcollimator_152Eu_outChamber_1460min_cal.root");</a:t>
            </a:r>
          </a:p>
          <a:p>
            <a:endParaRPr lang="en-US" dirty="0"/>
          </a:p>
          <a:p>
            <a:r>
              <a:rPr lang="en-US" dirty="0" err="1"/>
              <a:t>TCanvas</a:t>
            </a:r>
            <a:r>
              <a:rPr lang="en-US" dirty="0"/>
              <a:t>* msd26_lege = new </a:t>
            </a:r>
            <a:r>
              <a:rPr lang="en-US" dirty="0" err="1"/>
              <a:t>TCanvas</a:t>
            </a:r>
            <a:r>
              <a:rPr lang="en-US" dirty="0"/>
              <a:t>("msd26_lege", "msd26_lege", 1300, 800);//</a:t>
            </a:r>
            <a:endParaRPr lang="zh-CN" altLang="en-US" dirty="0"/>
          </a:p>
          <a:p>
            <a:r>
              <a:rPr lang="en-US" dirty="0"/>
              <a:t>msd26_lege-&gt;cd();//</a:t>
            </a:r>
            <a:endParaRPr lang="zh-CN" altLang="en-US" dirty="0"/>
          </a:p>
          <a:p>
            <a:r>
              <a:rPr lang="en-US" dirty="0"/>
              <a:t>msd26_lege-&gt;</a:t>
            </a:r>
            <a:r>
              <a:rPr lang="en-US" dirty="0" err="1"/>
              <a:t>SetTopMargin</a:t>
            </a:r>
            <a:r>
              <a:rPr lang="en-US" dirty="0"/>
              <a:t>(0.03);</a:t>
            </a:r>
          </a:p>
          <a:p>
            <a:r>
              <a:rPr lang="en-US" dirty="0"/>
              <a:t>msd26_lege-&gt;</a:t>
            </a:r>
            <a:r>
              <a:rPr lang="en-US" dirty="0" err="1"/>
              <a:t>SetRightMargin</a:t>
            </a:r>
            <a:r>
              <a:rPr lang="en-US" dirty="0"/>
              <a:t>(0.04);</a:t>
            </a:r>
          </a:p>
          <a:p>
            <a:r>
              <a:rPr lang="en-US" dirty="0"/>
              <a:t>msd26_lege-&gt;</a:t>
            </a:r>
            <a:r>
              <a:rPr lang="en-US" dirty="0" err="1"/>
              <a:t>SetLeftMargin</a:t>
            </a:r>
            <a:r>
              <a:rPr lang="en-US" dirty="0"/>
              <a:t>(0.13);</a:t>
            </a:r>
          </a:p>
          <a:p>
            <a:r>
              <a:rPr lang="en-US" dirty="0"/>
              <a:t>msd26_lege-&gt;</a:t>
            </a:r>
            <a:r>
              <a:rPr lang="en-US" dirty="0" err="1"/>
              <a:t>SetBottomMargin</a:t>
            </a:r>
            <a:r>
              <a:rPr lang="en-US" dirty="0"/>
              <a:t>(0.16);</a:t>
            </a:r>
          </a:p>
          <a:p>
            <a:endParaRPr lang="en-US" dirty="0"/>
          </a:p>
          <a:p>
            <a:r>
              <a:rPr lang="en-US" dirty="0"/>
              <a:t>TH1D* hmsd26_lege = new TH1D("hmsd26_lege", "hmsd26_lege", 3000,-1500,1500);</a:t>
            </a:r>
          </a:p>
          <a:p>
            <a:r>
              <a:rPr lang="en-US" dirty="0"/>
              <a:t>hmsd26_lege-&gt;</a:t>
            </a:r>
            <a:r>
              <a:rPr lang="en-US" dirty="0" err="1"/>
              <a:t>SetLineWidth</a:t>
            </a:r>
            <a:r>
              <a:rPr lang="en-US" dirty="0"/>
              <a:t>(2);</a:t>
            </a:r>
          </a:p>
          <a:p>
            <a:r>
              <a:rPr lang="en-US" dirty="0"/>
              <a:t>hmsd26_lege-&gt;</a:t>
            </a:r>
            <a:r>
              <a:rPr lang="en-US" dirty="0" err="1"/>
              <a:t>Rebin</a:t>
            </a:r>
            <a:r>
              <a:rPr lang="en-US" dirty="0"/>
              <a:t>(1);</a:t>
            </a:r>
          </a:p>
          <a:p>
            <a:r>
              <a:rPr lang="en-US" dirty="0"/>
              <a:t>hmsd26_lege-&gt;</a:t>
            </a:r>
            <a:r>
              <a:rPr lang="en-US" dirty="0" err="1"/>
              <a:t>SetStats</a:t>
            </a:r>
            <a:r>
              <a:rPr lang="en-US" dirty="0"/>
              <a:t>(0);</a:t>
            </a:r>
          </a:p>
          <a:p>
            <a:r>
              <a:rPr lang="en-US" dirty="0"/>
              <a:t>hmsd26_lege-&gt;</a:t>
            </a:r>
            <a:r>
              <a:rPr lang="en-US" dirty="0" err="1"/>
              <a:t>SetTitle</a:t>
            </a:r>
            <a:r>
              <a:rPr lang="en-US" dirty="0"/>
              <a:t>("");</a:t>
            </a:r>
          </a:p>
          <a:p>
            <a:r>
              <a:rPr lang="en-US" dirty="0"/>
              <a:t>hmsd26_lege-&gt;</a:t>
            </a:r>
            <a:r>
              <a:rPr lang="en-US" dirty="0" err="1"/>
              <a:t>GetXaxis</a:t>
            </a:r>
            <a:r>
              <a:rPr lang="en-US" dirty="0"/>
              <a:t>()-&gt;</a:t>
            </a:r>
            <a:r>
              <a:rPr lang="en-US" dirty="0" err="1"/>
              <a:t>SetTitle</a:t>
            </a:r>
            <a:r>
              <a:rPr lang="en-US" dirty="0"/>
              <a:t>("Time difference (ns)");</a:t>
            </a:r>
            <a:endParaRPr lang="zh-CN" altLang="en-US" dirty="0"/>
          </a:p>
          <a:p>
            <a:r>
              <a:rPr lang="en-US" dirty="0"/>
              <a:t>hmsd26_lege-&gt;</a:t>
            </a:r>
            <a:r>
              <a:rPr lang="en-US" dirty="0" err="1"/>
              <a:t>GetYaxis</a:t>
            </a:r>
            <a:r>
              <a:rPr lang="en-US" dirty="0"/>
              <a:t>()-&gt;</a:t>
            </a:r>
            <a:r>
              <a:rPr lang="en-US" dirty="0" err="1"/>
              <a:t>SetTitle</a:t>
            </a:r>
            <a:r>
              <a:rPr lang="en-US" dirty="0"/>
              <a:t>("Counts per 1 ns");</a:t>
            </a:r>
            <a:endParaRPr lang="zh-CN" altLang="en-US" dirty="0"/>
          </a:p>
          <a:p>
            <a:r>
              <a:rPr lang="en-US" dirty="0"/>
              <a:t>hmsd26_lege-&gt;</a:t>
            </a:r>
            <a:r>
              <a:rPr lang="en-US" dirty="0" err="1"/>
              <a:t>GetXaxis</a:t>
            </a:r>
            <a:r>
              <a:rPr lang="en-US" dirty="0"/>
              <a:t>()-&gt;</a:t>
            </a:r>
            <a:r>
              <a:rPr lang="en-US" dirty="0" err="1"/>
              <a:t>CenterTitle</a:t>
            </a:r>
            <a:r>
              <a:rPr lang="en-US" dirty="0"/>
              <a:t>();</a:t>
            </a:r>
            <a:endParaRPr lang="zh-CN" altLang="en-US" dirty="0"/>
          </a:p>
          <a:p>
            <a:r>
              <a:rPr lang="en-US" dirty="0"/>
              <a:t>hmsd26_lege-&gt;</a:t>
            </a:r>
            <a:r>
              <a:rPr lang="en-US" dirty="0" err="1"/>
              <a:t>GetYaxis</a:t>
            </a:r>
            <a:r>
              <a:rPr lang="en-US" dirty="0"/>
              <a:t>()-&gt;</a:t>
            </a:r>
            <a:r>
              <a:rPr lang="en-US" dirty="0" err="1"/>
              <a:t>CenterTitle</a:t>
            </a:r>
            <a:r>
              <a:rPr lang="en-US" dirty="0"/>
              <a:t>();</a:t>
            </a:r>
            <a:endParaRPr lang="zh-CN" altLang="en-US" dirty="0"/>
          </a:p>
          <a:p>
            <a:r>
              <a:rPr lang="en-US" dirty="0"/>
              <a:t>hmsd26_lege-&gt;</a:t>
            </a:r>
            <a:r>
              <a:rPr lang="en-US" dirty="0" err="1"/>
              <a:t>GetXaxis</a:t>
            </a:r>
            <a:r>
              <a:rPr lang="en-US" dirty="0"/>
              <a:t>()-&gt;</a:t>
            </a:r>
            <a:r>
              <a:rPr lang="en-US" dirty="0" err="1"/>
              <a:t>SetLabelFont</a:t>
            </a:r>
            <a:r>
              <a:rPr lang="en-US" dirty="0"/>
              <a:t>(132);</a:t>
            </a:r>
            <a:endParaRPr lang="zh-CN" altLang="en-US" dirty="0"/>
          </a:p>
          <a:p>
            <a:r>
              <a:rPr lang="en-US" dirty="0"/>
              <a:t>hmsd26_lege-&gt;</a:t>
            </a:r>
            <a:r>
              <a:rPr lang="en-US" dirty="0" err="1"/>
              <a:t>GetYaxis</a:t>
            </a:r>
            <a:r>
              <a:rPr lang="en-US" dirty="0"/>
              <a:t>()-&gt;</a:t>
            </a:r>
            <a:r>
              <a:rPr lang="en-US" dirty="0" err="1"/>
              <a:t>SetLabelFont</a:t>
            </a:r>
            <a:r>
              <a:rPr lang="en-US" dirty="0"/>
              <a:t>(132);</a:t>
            </a:r>
            <a:endParaRPr lang="zh-CN" altLang="en-US" dirty="0"/>
          </a:p>
          <a:p>
            <a:r>
              <a:rPr lang="en-US" dirty="0"/>
              <a:t>hmsd26_lege-&gt;</a:t>
            </a:r>
            <a:r>
              <a:rPr lang="en-US" dirty="0" err="1"/>
              <a:t>GetXaxis</a:t>
            </a:r>
            <a:r>
              <a:rPr lang="en-US" dirty="0"/>
              <a:t>()-&gt;</a:t>
            </a:r>
            <a:r>
              <a:rPr lang="en-US" dirty="0" err="1"/>
              <a:t>SetLabelSize</a:t>
            </a:r>
            <a:r>
              <a:rPr lang="en-US" dirty="0"/>
              <a:t>(0.06);</a:t>
            </a:r>
          </a:p>
          <a:p>
            <a:r>
              <a:rPr lang="en-US" dirty="0"/>
              <a:t>hmsd26_lege-&gt;</a:t>
            </a:r>
            <a:r>
              <a:rPr lang="en-US" dirty="0" err="1"/>
              <a:t>GetYaxis</a:t>
            </a:r>
            <a:r>
              <a:rPr lang="en-US" dirty="0"/>
              <a:t>()-&gt;</a:t>
            </a:r>
            <a:r>
              <a:rPr lang="en-US" dirty="0" err="1"/>
              <a:t>SetLabelSize</a:t>
            </a:r>
            <a:r>
              <a:rPr lang="en-US" dirty="0"/>
              <a:t>(0.06);</a:t>
            </a:r>
          </a:p>
          <a:p>
            <a:r>
              <a:rPr lang="en-US" dirty="0"/>
              <a:t>hmsd26_lege-&gt;</a:t>
            </a:r>
            <a:r>
              <a:rPr lang="en-US" dirty="0" err="1"/>
              <a:t>GetXaxis</a:t>
            </a:r>
            <a:r>
              <a:rPr lang="en-US" dirty="0"/>
              <a:t>()-&gt;</a:t>
            </a:r>
            <a:r>
              <a:rPr lang="en-US" dirty="0" err="1"/>
              <a:t>SetTitleFont</a:t>
            </a:r>
            <a:r>
              <a:rPr lang="en-US" dirty="0"/>
              <a:t>(132);</a:t>
            </a:r>
            <a:endParaRPr lang="zh-CN" altLang="en-US" dirty="0"/>
          </a:p>
          <a:p>
            <a:r>
              <a:rPr lang="en-US" dirty="0"/>
              <a:t>hmsd26_lege-&gt;</a:t>
            </a:r>
            <a:r>
              <a:rPr lang="en-US" dirty="0" err="1"/>
              <a:t>GetYaxis</a:t>
            </a:r>
            <a:r>
              <a:rPr lang="en-US" dirty="0"/>
              <a:t>()-&gt;</a:t>
            </a:r>
            <a:r>
              <a:rPr lang="en-US" dirty="0" err="1"/>
              <a:t>SetTitleFont</a:t>
            </a:r>
            <a:r>
              <a:rPr lang="en-US" dirty="0"/>
              <a:t>(132);</a:t>
            </a:r>
            <a:endParaRPr lang="zh-CN" altLang="en-US" dirty="0"/>
          </a:p>
          <a:p>
            <a:r>
              <a:rPr lang="en-US" dirty="0"/>
              <a:t>hmsd26_lege-&gt;</a:t>
            </a:r>
            <a:r>
              <a:rPr lang="en-US" dirty="0" err="1"/>
              <a:t>GetXaxis</a:t>
            </a:r>
            <a:r>
              <a:rPr lang="en-US" dirty="0"/>
              <a:t>()-&gt;</a:t>
            </a:r>
            <a:r>
              <a:rPr lang="en-US" dirty="0" err="1"/>
              <a:t>SetTitleOffset</a:t>
            </a:r>
            <a:r>
              <a:rPr lang="en-US" dirty="0"/>
              <a:t>(1.1);</a:t>
            </a:r>
            <a:endParaRPr lang="zh-CN" altLang="en-US" dirty="0"/>
          </a:p>
          <a:p>
            <a:r>
              <a:rPr lang="en-US" dirty="0"/>
              <a:t>hmsd26_lege-&gt;</a:t>
            </a:r>
            <a:r>
              <a:rPr lang="en-US" dirty="0" err="1"/>
              <a:t>GetYaxis</a:t>
            </a:r>
            <a:r>
              <a:rPr lang="en-US" dirty="0"/>
              <a:t>()-&gt;</a:t>
            </a:r>
            <a:r>
              <a:rPr lang="en-US" dirty="0" err="1"/>
              <a:t>SetTitleOffset</a:t>
            </a:r>
            <a:r>
              <a:rPr lang="en-US" dirty="0"/>
              <a:t>(0.95);</a:t>
            </a:r>
            <a:endParaRPr lang="zh-CN" altLang="en-US" dirty="0"/>
          </a:p>
          <a:p>
            <a:r>
              <a:rPr lang="en-US" dirty="0"/>
              <a:t>hmsd26_lege-&gt;</a:t>
            </a:r>
            <a:r>
              <a:rPr lang="en-US" dirty="0" err="1"/>
              <a:t>GetXaxis</a:t>
            </a:r>
            <a:r>
              <a:rPr lang="en-US" dirty="0"/>
              <a:t>()-&gt;</a:t>
            </a:r>
            <a:r>
              <a:rPr lang="en-US" dirty="0" err="1"/>
              <a:t>SetTitleSize</a:t>
            </a:r>
            <a:r>
              <a:rPr lang="en-US" dirty="0"/>
              <a:t>(0.07);</a:t>
            </a:r>
          </a:p>
          <a:p>
            <a:r>
              <a:rPr lang="en-US" dirty="0"/>
              <a:t>hmsd26_lege-&gt;</a:t>
            </a:r>
            <a:r>
              <a:rPr lang="en-US" dirty="0" err="1"/>
              <a:t>GetYaxis</a:t>
            </a:r>
            <a:r>
              <a:rPr lang="en-US" dirty="0"/>
              <a:t>()-&gt;</a:t>
            </a:r>
            <a:r>
              <a:rPr lang="en-US" dirty="0" err="1"/>
              <a:t>SetTitleSize</a:t>
            </a:r>
            <a:r>
              <a:rPr lang="en-US" dirty="0"/>
              <a:t>(0.07);</a:t>
            </a:r>
          </a:p>
          <a:p>
            <a:r>
              <a:rPr lang="en-US" dirty="0"/>
              <a:t>hmsd26_lege-&gt;</a:t>
            </a:r>
            <a:r>
              <a:rPr lang="en-US" dirty="0" err="1"/>
              <a:t>GetXaxis</a:t>
            </a:r>
            <a:r>
              <a:rPr lang="en-US" dirty="0"/>
              <a:t>()-&gt;</a:t>
            </a:r>
            <a:r>
              <a:rPr lang="en-US" dirty="0" err="1"/>
              <a:t>SetRangeUser</a:t>
            </a:r>
            <a:r>
              <a:rPr lang="en-US" dirty="0"/>
              <a:t>(-1400,1000);</a:t>
            </a:r>
          </a:p>
          <a:p>
            <a:r>
              <a:rPr lang="en-US" dirty="0"/>
              <a:t>//hmsd26_lege-&gt;</a:t>
            </a:r>
            <a:r>
              <a:rPr lang="en-US" dirty="0" err="1"/>
              <a:t>GetYaxis</a:t>
            </a:r>
            <a:r>
              <a:rPr lang="en-US" dirty="0"/>
              <a:t>()-&gt;</a:t>
            </a:r>
            <a:r>
              <a:rPr lang="en-US" dirty="0" err="1"/>
              <a:t>SetRangeUser</a:t>
            </a:r>
            <a:r>
              <a:rPr lang="en-US" dirty="0"/>
              <a:t>(0,1200);</a:t>
            </a:r>
          </a:p>
          <a:p>
            <a:r>
              <a:rPr lang="en-US" dirty="0"/>
              <a:t>hmsd26_lege-&gt;</a:t>
            </a:r>
            <a:r>
              <a:rPr lang="en-US" dirty="0" err="1"/>
              <a:t>SetLineWidth</a:t>
            </a:r>
            <a:r>
              <a:rPr lang="en-US" dirty="0"/>
              <a:t>(2);</a:t>
            </a:r>
          </a:p>
          <a:p>
            <a:r>
              <a:rPr lang="en-US" dirty="0"/>
              <a:t>hmsd26_lege-&gt;</a:t>
            </a:r>
            <a:r>
              <a:rPr lang="en-US" dirty="0" err="1"/>
              <a:t>SetLineColor</a:t>
            </a:r>
            <a:r>
              <a:rPr lang="en-US" dirty="0"/>
              <a:t>(1);</a:t>
            </a:r>
          </a:p>
          <a:p>
            <a:r>
              <a:rPr lang="en-US" dirty="0"/>
              <a:t>tree-&gt;Draw("msd26_t-lege_t&gt;&gt;hmsd26_lege","lege_e&gt;58&amp;&amp;</a:t>
            </a:r>
            <a:r>
              <a:rPr lang="en-US" dirty="0" err="1"/>
              <a:t>lege_e</a:t>
            </a:r>
            <a:r>
              <a:rPr lang="en-US" dirty="0"/>
              <a:t>&lt;61&amp;&amp;msd26_e&gt;1000&amp;&amp;msd26_e&lt;6000");</a:t>
            </a:r>
          </a:p>
          <a:p>
            <a:r>
              <a:rPr lang="en-US" dirty="0" err="1"/>
              <a:t>gStyle</a:t>
            </a:r>
            <a:r>
              <a:rPr lang="en-US" dirty="0"/>
              <a:t>-&gt;</a:t>
            </a:r>
            <a:r>
              <a:rPr lang="en-US" dirty="0" err="1"/>
              <a:t>SetFrameLineWidth</a:t>
            </a:r>
            <a:r>
              <a:rPr lang="en-US" dirty="0"/>
              <a:t>(2);</a:t>
            </a:r>
          </a:p>
          <a:p>
            <a:r>
              <a:rPr lang="en-US" dirty="0"/>
              <a:t>hmsd26_lege-&gt;</a:t>
            </a:r>
            <a:r>
              <a:rPr lang="en-US" dirty="0" err="1"/>
              <a:t>SaveAs</a:t>
            </a:r>
            <a:r>
              <a:rPr lang="en-US" dirty="0"/>
              <a:t>("F:/e21010/pxct/msd26_lege.root");</a:t>
            </a:r>
          </a:p>
          <a:p>
            <a:endParaRPr lang="en-US" dirty="0"/>
          </a:p>
          <a:p>
            <a:r>
              <a:rPr lang="en-US" dirty="0" err="1"/>
              <a:t>TCanvas</a:t>
            </a:r>
            <a:r>
              <a:rPr lang="en-US" dirty="0"/>
              <a:t>* msd12_lege = new </a:t>
            </a:r>
            <a:r>
              <a:rPr lang="en-US" dirty="0" err="1"/>
              <a:t>TCanvas</a:t>
            </a:r>
            <a:r>
              <a:rPr lang="en-US" dirty="0"/>
              <a:t>("msd12_lege", "msd12_lege", 1300, 800);//</a:t>
            </a:r>
            <a:endParaRPr lang="zh-CN" altLang="en-US" dirty="0"/>
          </a:p>
          <a:p>
            <a:r>
              <a:rPr lang="en-US" dirty="0"/>
              <a:t>msd12_lege-&gt;cd();//</a:t>
            </a:r>
            <a:endParaRPr lang="zh-CN" altLang="en-US" dirty="0"/>
          </a:p>
          <a:p>
            <a:r>
              <a:rPr lang="en-US" dirty="0"/>
              <a:t>msd12_lege-&gt;</a:t>
            </a:r>
            <a:r>
              <a:rPr lang="en-US" dirty="0" err="1"/>
              <a:t>SetTopMargin</a:t>
            </a:r>
            <a:r>
              <a:rPr lang="en-US" dirty="0"/>
              <a:t>(0.03);</a:t>
            </a:r>
          </a:p>
          <a:p>
            <a:r>
              <a:rPr lang="en-US" dirty="0"/>
              <a:t>msd12_lege-&gt;</a:t>
            </a:r>
            <a:r>
              <a:rPr lang="en-US" dirty="0" err="1"/>
              <a:t>SetRightMargin</a:t>
            </a:r>
            <a:r>
              <a:rPr lang="en-US" dirty="0"/>
              <a:t>(0.04);</a:t>
            </a:r>
          </a:p>
          <a:p>
            <a:r>
              <a:rPr lang="en-US" dirty="0"/>
              <a:t>msd12_lege-&gt;</a:t>
            </a:r>
            <a:r>
              <a:rPr lang="en-US" dirty="0" err="1"/>
              <a:t>SetLeftMargin</a:t>
            </a:r>
            <a:r>
              <a:rPr lang="en-US" dirty="0"/>
              <a:t>(0.13);</a:t>
            </a:r>
          </a:p>
          <a:p>
            <a:r>
              <a:rPr lang="en-US" dirty="0"/>
              <a:t>msd12_lege-&gt;</a:t>
            </a:r>
            <a:r>
              <a:rPr lang="en-US" dirty="0" err="1"/>
              <a:t>SetBottomMargin</a:t>
            </a:r>
            <a:r>
              <a:rPr lang="en-US" dirty="0"/>
              <a:t>(0.16);</a:t>
            </a:r>
          </a:p>
          <a:p>
            <a:endParaRPr lang="en-US" dirty="0"/>
          </a:p>
          <a:p>
            <a:r>
              <a:rPr lang="en-US" dirty="0"/>
              <a:t>TH1D* hmsd12_lege = new TH1D("hmsd12_lege", "hmsd12_lege", 3000,-1500,1500);</a:t>
            </a:r>
          </a:p>
          <a:p>
            <a:r>
              <a:rPr lang="en-US" dirty="0"/>
              <a:t>hmsd12_lege-&gt;</a:t>
            </a:r>
            <a:r>
              <a:rPr lang="en-US" dirty="0" err="1"/>
              <a:t>SetLineWidth</a:t>
            </a:r>
            <a:r>
              <a:rPr lang="en-US" dirty="0"/>
              <a:t>(2);</a:t>
            </a:r>
          </a:p>
          <a:p>
            <a:r>
              <a:rPr lang="en-US" dirty="0"/>
              <a:t>hmsd12_lege-&gt;</a:t>
            </a:r>
            <a:r>
              <a:rPr lang="en-US" dirty="0" err="1"/>
              <a:t>Rebin</a:t>
            </a:r>
            <a:r>
              <a:rPr lang="en-US" dirty="0"/>
              <a:t>(1);</a:t>
            </a:r>
          </a:p>
          <a:p>
            <a:r>
              <a:rPr lang="en-US" dirty="0"/>
              <a:t>hmsd12_lege-&gt;</a:t>
            </a:r>
            <a:r>
              <a:rPr lang="en-US" dirty="0" err="1"/>
              <a:t>SetStats</a:t>
            </a:r>
            <a:r>
              <a:rPr lang="en-US" dirty="0"/>
              <a:t>(0);</a:t>
            </a:r>
          </a:p>
          <a:p>
            <a:r>
              <a:rPr lang="en-US" dirty="0"/>
              <a:t>hmsd12_lege-&gt;</a:t>
            </a:r>
            <a:r>
              <a:rPr lang="en-US" dirty="0" err="1"/>
              <a:t>SetTitle</a:t>
            </a:r>
            <a:r>
              <a:rPr lang="en-US" dirty="0"/>
              <a:t>("");</a:t>
            </a:r>
          </a:p>
          <a:p>
            <a:r>
              <a:rPr lang="en-US" dirty="0"/>
              <a:t>hmsd12_lege-&gt;</a:t>
            </a:r>
            <a:r>
              <a:rPr lang="en-US" dirty="0" err="1"/>
              <a:t>GetXaxis</a:t>
            </a:r>
            <a:r>
              <a:rPr lang="en-US" dirty="0"/>
              <a:t>()-&gt;</a:t>
            </a:r>
            <a:r>
              <a:rPr lang="en-US" dirty="0" err="1"/>
              <a:t>SetTitle</a:t>
            </a:r>
            <a:r>
              <a:rPr lang="en-US" dirty="0"/>
              <a:t>("Time difference (ns)");</a:t>
            </a:r>
            <a:endParaRPr lang="zh-CN" altLang="en-US" dirty="0"/>
          </a:p>
          <a:p>
            <a:r>
              <a:rPr lang="en-US" dirty="0"/>
              <a:t>hmsd12_lege-&gt;</a:t>
            </a:r>
            <a:r>
              <a:rPr lang="en-US" dirty="0" err="1"/>
              <a:t>GetYaxis</a:t>
            </a:r>
            <a:r>
              <a:rPr lang="en-US" dirty="0"/>
              <a:t>()-&gt;</a:t>
            </a:r>
            <a:r>
              <a:rPr lang="en-US" dirty="0" err="1"/>
              <a:t>SetTitle</a:t>
            </a:r>
            <a:r>
              <a:rPr lang="en-US" dirty="0"/>
              <a:t>("Counts per 1 ns");</a:t>
            </a:r>
            <a:endParaRPr lang="zh-CN" altLang="en-US" dirty="0"/>
          </a:p>
          <a:p>
            <a:r>
              <a:rPr lang="en-US" dirty="0"/>
              <a:t>hmsd12_lege-&gt;</a:t>
            </a:r>
            <a:r>
              <a:rPr lang="en-US" dirty="0" err="1"/>
              <a:t>GetXaxis</a:t>
            </a:r>
            <a:r>
              <a:rPr lang="en-US" dirty="0"/>
              <a:t>()-&gt;</a:t>
            </a:r>
            <a:r>
              <a:rPr lang="en-US" dirty="0" err="1"/>
              <a:t>CenterTitle</a:t>
            </a:r>
            <a:r>
              <a:rPr lang="en-US" dirty="0"/>
              <a:t>();</a:t>
            </a:r>
            <a:endParaRPr lang="zh-CN" altLang="en-US" dirty="0"/>
          </a:p>
          <a:p>
            <a:r>
              <a:rPr lang="en-US" dirty="0"/>
              <a:t>hmsd12_lege-&gt;</a:t>
            </a:r>
            <a:r>
              <a:rPr lang="en-US" dirty="0" err="1"/>
              <a:t>GetYaxis</a:t>
            </a:r>
            <a:r>
              <a:rPr lang="en-US" dirty="0"/>
              <a:t>()-&gt;</a:t>
            </a:r>
            <a:r>
              <a:rPr lang="en-US" dirty="0" err="1"/>
              <a:t>CenterTitle</a:t>
            </a:r>
            <a:r>
              <a:rPr lang="en-US" dirty="0"/>
              <a:t>();</a:t>
            </a:r>
            <a:endParaRPr lang="zh-CN" altLang="en-US" dirty="0"/>
          </a:p>
          <a:p>
            <a:r>
              <a:rPr lang="en-US" dirty="0"/>
              <a:t>hmsd12_lege-&gt;</a:t>
            </a:r>
            <a:r>
              <a:rPr lang="en-US" dirty="0" err="1"/>
              <a:t>GetXaxis</a:t>
            </a:r>
            <a:r>
              <a:rPr lang="en-US" dirty="0"/>
              <a:t>()-&gt;</a:t>
            </a:r>
            <a:r>
              <a:rPr lang="en-US" dirty="0" err="1"/>
              <a:t>SetLabelFont</a:t>
            </a:r>
            <a:r>
              <a:rPr lang="en-US" dirty="0"/>
              <a:t>(132);</a:t>
            </a:r>
            <a:endParaRPr lang="zh-CN" altLang="en-US" dirty="0"/>
          </a:p>
          <a:p>
            <a:r>
              <a:rPr lang="en-US" dirty="0"/>
              <a:t>hmsd12_lege-&gt;</a:t>
            </a:r>
            <a:r>
              <a:rPr lang="en-US" dirty="0" err="1"/>
              <a:t>GetYaxis</a:t>
            </a:r>
            <a:r>
              <a:rPr lang="en-US" dirty="0"/>
              <a:t>()-&gt;</a:t>
            </a:r>
            <a:r>
              <a:rPr lang="en-US" dirty="0" err="1"/>
              <a:t>SetLabelFont</a:t>
            </a:r>
            <a:r>
              <a:rPr lang="en-US" dirty="0"/>
              <a:t>(132);</a:t>
            </a:r>
            <a:endParaRPr lang="zh-CN" altLang="en-US" dirty="0"/>
          </a:p>
          <a:p>
            <a:r>
              <a:rPr lang="en-US" dirty="0"/>
              <a:t>hmsd12_lege-&gt;</a:t>
            </a:r>
            <a:r>
              <a:rPr lang="en-US" dirty="0" err="1"/>
              <a:t>GetXaxis</a:t>
            </a:r>
            <a:r>
              <a:rPr lang="en-US" dirty="0"/>
              <a:t>()-&gt;</a:t>
            </a:r>
            <a:r>
              <a:rPr lang="en-US" dirty="0" err="1"/>
              <a:t>SetLabelSize</a:t>
            </a:r>
            <a:r>
              <a:rPr lang="en-US" dirty="0"/>
              <a:t>(0.06);</a:t>
            </a:r>
          </a:p>
          <a:p>
            <a:r>
              <a:rPr lang="en-US" dirty="0"/>
              <a:t>hmsd12_lege-&gt;</a:t>
            </a:r>
            <a:r>
              <a:rPr lang="en-US" dirty="0" err="1"/>
              <a:t>GetYaxis</a:t>
            </a:r>
            <a:r>
              <a:rPr lang="en-US" dirty="0"/>
              <a:t>()-&gt;</a:t>
            </a:r>
            <a:r>
              <a:rPr lang="en-US" dirty="0" err="1"/>
              <a:t>SetLabelSize</a:t>
            </a:r>
            <a:r>
              <a:rPr lang="en-US" dirty="0"/>
              <a:t>(0.06);</a:t>
            </a:r>
          </a:p>
          <a:p>
            <a:r>
              <a:rPr lang="en-US" dirty="0"/>
              <a:t>hmsd12_lege-&gt;</a:t>
            </a:r>
            <a:r>
              <a:rPr lang="en-US" dirty="0" err="1"/>
              <a:t>GetXaxis</a:t>
            </a:r>
            <a:r>
              <a:rPr lang="en-US" dirty="0"/>
              <a:t>()-&gt;</a:t>
            </a:r>
            <a:r>
              <a:rPr lang="en-US" dirty="0" err="1"/>
              <a:t>SetTitleFont</a:t>
            </a:r>
            <a:r>
              <a:rPr lang="en-US" dirty="0"/>
              <a:t>(132);</a:t>
            </a:r>
            <a:endParaRPr lang="zh-CN" altLang="en-US" dirty="0"/>
          </a:p>
          <a:p>
            <a:r>
              <a:rPr lang="en-US" dirty="0"/>
              <a:t>hmsd12_lege-&gt;</a:t>
            </a:r>
            <a:r>
              <a:rPr lang="en-US" dirty="0" err="1"/>
              <a:t>GetYaxis</a:t>
            </a:r>
            <a:r>
              <a:rPr lang="en-US" dirty="0"/>
              <a:t>()-&gt;</a:t>
            </a:r>
            <a:r>
              <a:rPr lang="en-US" dirty="0" err="1"/>
              <a:t>SetTitleFont</a:t>
            </a:r>
            <a:r>
              <a:rPr lang="en-US" dirty="0"/>
              <a:t>(132);</a:t>
            </a:r>
            <a:endParaRPr lang="zh-CN" altLang="en-US" dirty="0"/>
          </a:p>
          <a:p>
            <a:r>
              <a:rPr lang="en-US" dirty="0"/>
              <a:t>hmsd12_lege-&gt;</a:t>
            </a:r>
            <a:r>
              <a:rPr lang="en-US" dirty="0" err="1"/>
              <a:t>GetXaxis</a:t>
            </a:r>
            <a:r>
              <a:rPr lang="en-US" dirty="0"/>
              <a:t>()-&gt;</a:t>
            </a:r>
            <a:r>
              <a:rPr lang="en-US" dirty="0" err="1"/>
              <a:t>SetTitleOffset</a:t>
            </a:r>
            <a:r>
              <a:rPr lang="en-US" dirty="0"/>
              <a:t>(1.1);</a:t>
            </a:r>
            <a:endParaRPr lang="zh-CN" altLang="en-US" dirty="0"/>
          </a:p>
          <a:p>
            <a:r>
              <a:rPr lang="en-US" dirty="0"/>
              <a:t>hmsd12_lege-&gt;</a:t>
            </a:r>
            <a:r>
              <a:rPr lang="en-US" dirty="0" err="1"/>
              <a:t>GetYaxis</a:t>
            </a:r>
            <a:r>
              <a:rPr lang="en-US" dirty="0"/>
              <a:t>()-&gt;</a:t>
            </a:r>
            <a:r>
              <a:rPr lang="en-US" dirty="0" err="1"/>
              <a:t>SetTitleOffset</a:t>
            </a:r>
            <a:r>
              <a:rPr lang="en-US" dirty="0"/>
              <a:t>(0.95);</a:t>
            </a:r>
            <a:endParaRPr lang="zh-CN" altLang="en-US" dirty="0"/>
          </a:p>
          <a:p>
            <a:r>
              <a:rPr lang="en-US" dirty="0"/>
              <a:t>hmsd12_lege-&gt;</a:t>
            </a:r>
            <a:r>
              <a:rPr lang="en-US" dirty="0" err="1"/>
              <a:t>GetXaxis</a:t>
            </a:r>
            <a:r>
              <a:rPr lang="en-US" dirty="0"/>
              <a:t>()-&gt;</a:t>
            </a:r>
            <a:r>
              <a:rPr lang="en-US" dirty="0" err="1"/>
              <a:t>SetTitleSize</a:t>
            </a:r>
            <a:r>
              <a:rPr lang="en-US" dirty="0"/>
              <a:t>(0.07);</a:t>
            </a:r>
          </a:p>
          <a:p>
            <a:r>
              <a:rPr lang="en-US" dirty="0"/>
              <a:t>hmsd12_lege-&gt;</a:t>
            </a:r>
            <a:r>
              <a:rPr lang="en-US" dirty="0" err="1"/>
              <a:t>GetYaxis</a:t>
            </a:r>
            <a:r>
              <a:rPr lang="en-US" dirty="0"/>
              <a:t>()-&gt;</a:t>
            </a:r>
            <a:r>
              <a:rPr lang="en-US" dirty="0" err="1"/>
              <a:t>SetTitleSize</a:t>
            </a:r>
            <a:r>
              <a:rPr lang="en-US" dirty="0"/>
              <a:t>(0.07);</a:t>
            </a:r>
          </a:p>
          <a:p>
            <a:r>
              <a:rPr lang="en-US" dirty="0"/>
              <a:t>hmsd12_lege-&gt;</a:t>
            </a:r>
            <a:r>
              <a:rPr lang="en-US" dirty="0" err="1"/>
              <a:t>GetXaxis</a:t>
            </a:r>
            <a:r>
              <a:rPr lang="en-US" dirty="0"/>
              <a:t>()-&gt;</a:t>
            </a:r>
            <a:r>
              <a:rPr lang="en-US" dirty="0" err="1"/>
              <a:t>SetRangeUser</a:t>
            </a:r>
            <a:r>
              <a:rPr lang="en-US" dirty="0"/>
              <a:t>(-1400,1000);</a:t>
            </a:r>
          </a:p>
          <a:p>
            <a:r>
              <a:rPr lang="en-US" dirty="0"/>
              <a:t>//hmsd12_lege-&gt;</a:t>
            </a:r>
            <a:r>
              <a:rPr lang="en-US" dirty="0" err="1"/>
              <a:t>GetYaxis</a:t>
            </a:r>
            <a:r>
              <a:rPr lang="en-US" dirty="0"/>
              <a:t>()-&gt;</a:t>
            </a:r>
            <a:r>
              <a:rPr lang="en-US" dirty="0" err="1"/>
              <a:t>SetRangeUser</a:t>
            </a:r>
            <a:r>
              <a:rPr lang="en-US" dirty="0"/>
              <a:t>(0,1200);</a:t>
            </a:r>
          </a:p>
          <a:p>
            <a:r>
              <a:rPr lang="en-US" dirty="0"/>
              <a:t>hmsd12_lege-&gt;</a:t>
            </a:r>
            <a:r>
              <a:rPr lang="en-US" dirty="0" err="1"/>
              <a:t>SetLineWidth</a:t>
            </a:r>
            <a:r>
              <a:rPr lang="en-US" dirty="0"/>
              <a:t>(2);</a:t>
            </a:r>
          </a:p>
          <a:p>
            <a:r>
              <a:rPr lang="en-US" dirty="0"/>
              <a:t>hmsd12_lege-&gt;</a:t>
            </a:r>
            <a:r>
              <a:rPr lang="en-US" dirty="0" err="1"/>
              <a:t>SetLineColor</a:t>
            </a:r>
            <a:r>
              <a:rPr lang="en-US" dirty="0"/>
              <a:t>(1);</a:t>
            </a:r>
          </a:p>
          <a:p>
            <a:endParaRPr lang="en-US" dirty="0"/>
          </a:p>
          <a:p>
            <a:r>
              <a:rPr lang="en-US" dirty="0"/>
              <a:t>tree-&gt;Draw("msd12_t-lege_t&gt;&gt;hmsd12_lege","lege_e&gt;58&amp;&amp;</a:t>
            </a:r>
            <a:r>
              <a:rPr lang="en-US" dirty="0" err="1"/>
              <a:t>lege_e</a:t>
            </a:r>
            <a:r>
              <a:rPr lang="en-US" dirty="0"/>
              <a:t>&lt;61&amp;&amp;msd12_e&gt;1000&amp;&amp;msd12_e&lt;6000");</a:t>
            </a:r>
          </a:p>
          <a:p>
            <a:r>
              <a:rPr lang="en-US" dirty="0" err="1"/>
              <a:t>gStyle</a:t>
            </a:r>
            <a:r>
              <a:rPr lang="en-US" dirty="0"/>
              <a:t>-&gt;</a:t>
            </a:r>
            <a:r>
              <a:rPr lang="en-US" dirty="0" err="1"/>
              <a:t>SetFrameLineWidth</a:t>
            </a:r>
            <a:r>
              <a:rPr lang="en-US" dirty="0"/>
              <a:t>(2);</a:t>
            </a:r>
          </a:p>
          <a:p>
            <a:r>
              <a:rPr lang="en-US" dirty="0"/>
              <a:t>hmsd12_lege-&gt;</a:t>
            </a:r>
            <a:r>
              <a:rPr lang="en-US" dirty="0" err="1"/>
              <a:t>SaveAs</a:t>
            </a:r>
            <a:r>
              <a:rPr lang="en-US" dirty="0"/>
              <a:t>("F:/e21010/pxct/msd12_lege.root");</a:t>
            </a:r>
          </a:p>
          <a:p>
            <a:endParaRPr lang="en-US" dirty="0"/>
          </a:p>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11</a:t>
            </a:fld>
            <a:endParaRPr lang="zh-CN" altLang="en-US"/>
          </a:p>
        </p:txBody>
      </p:sp>
    </p:spTree>
    <p:extLst>
      <p:ext uri="{BB962C8B-B14F-4D97-AF65-F5344CB8AC3E}">
        <p14:creationId xmlns:p14="http://schemas.microsoft.com/office/powerpoint/2010/main" val="39915206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179</a:t>
            </a:fld>
            <a:endParaRPr lang="en-US"/>
          </a:p>
        </p:txBody>
      </p:sp>
    </p:spTree>
    <p:extLst>
      <p:ext uri="{BB962C8B-B14F-4D97-AF65-F5344CB8AC3E}">
        <p14:creationId xmlns:p14="http://schemas.microsoft.com/office/powerpoint/2010/main" val="22215070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237</a:t>
            </a:r>
            <a:r>
              <a:rPr lang="en-US" altLang="zh-CN" dirty="0"/>
              <a:t>Np recap/summary</a:t>
            </a:r>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181</a:t>
            </a:fld>
            <a:endParaRPr lang="zh-CN" altLang="en-US"/>
          </a:p>
        </p:txBody>
      </p:sp>
    </p:spTree>
    <p:extLst>
      <p:ext uri="{BB962C8B-B14F-4D97-AF65-F5344CB8AC3E}">
        <p14:creationId xmlns:p14="http://schemas.microsoft.com/office/powerpoint/2010/main" val="7714236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TFile</a:t>
            </a:r>
            <a:r>
              <a:rPr lang="en-US" dirty="0"/>
              <a:t> *_file0 = </a:t>
            </a:r>
            <a:r>
              <a:rPr lang="en-US" dirty="0" err="1"/>
              <a:t>TFile</a:t>
            </a:r>
            <a:r>
              <a:rPr lang="en-US" dirty="0"/>
              <a:t>::Open("F:/e21010/pxct/run0079_0091_LEGe_MSD_241Am_inChamber_window1.5us_CFDdelay_adjusted_0000_cal.root");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(0.029);</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(0.15);</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(3);</a:t>
            </a:r>
          </a:p>
          <a:p>
            <a:endParaRPr lang="en-US" dirty="0"/>
          </a:p>
          <a:p>
            <a:r>
              <a:rPr lang="en-US" dirty="0"/>
              <a:t>TH1D* he = new TH1D("he", "he", 5000, 0, 6000);</a:t>
            </a:r>
          </a:p>
          <a:p>
            <a:endParaRPr lang="en-US" dirty="0"/>
          </a:p>
          <a:p>
            <a:r>
              <a:rPr lang="en-US" dirty="0"/>
              <a:t>//he-&gt;</a:t>
            </a:r>
            <a:r>
              <a:rPr lang="en-US" dirty="0" err="1"/>
              <a:t>Rebin</a:t>
            </a:r>
            <a:r>
              <a:rPr lang="en-US" dirty="0"/>
              <a:t>(2);</a:t>
            </a:r>
          </a:p>
          <a:p>
            <a:r>
              <a:rPr lang="en-US" dirty="0"/>
              <a:t>he-&gt;</a:t>
            </a:r>
            <a:r>
              <a:rPr lang="en-US" dirty="0" err="1"/>
              <a:t>SetLineWidth</a:t>
            </a:r>
            <a:r>
              <a:rPr lang="en-US" dirty="0"/>
              <a:t>(2);</a:t>
            </a:r>
          </a:p>
          <a:p>
            <a:r>
              <a:rPr lang="en-US" dirty="0"/>
              <a:t>he-&gt;</a:t>
            </a:r>
            <a:r>
              <a:rPr lang="en-US" dirty="0" err="1"/>
              <a:t>SetLineColor</a:t>
            </a:r>
            <a:r>
              <a:rPr lang="en-US" dirty="0"/>
              <a:t>(1);</a:t>
            </a:r>
          </a:p>
          <a:p>
            <a:r>
              <a:rPr lang="en-US" dirty="0"/>
              <a:t>he-&gt;</a:t>
            </a:r>
            <a:r>
              <a:rPr lang="en-US" dirty="0" err="1"/>
              <a:t>SetStats</a:t>
            </a:r>
            <a:r>
              <a:rPr lang="en-US" dirty="0"/>
              <a:t>(0);</a:t>
            </a:r>
          </a:p>
          <a:p>
            <a:r>
              <a:rPr lang="en-US" dirty="0"/>
              <a:t>he-&gt;</a:t>
            </a:r>
            <a:r>
              <a:rPr lang="en-US" dirty="0" err="1"/>
              <a:t>SetTitle</a:t>
            </a:r>
            <a:r>
              <a:rPr lang="en-US" dirty="0"/>
              <a:t>("");</a:t>
            </a:r>
          </a:p>
          <a:p>
            <a:r>
              <a:rPr lang="en-US" dirty="0"/>
              <a:t>he-&gt;</a:t>
            </a:r>
            <a:r>
              <a:rPr lang="en-US" dirty="0" err="1"/>
              <a:t>GetXaxis</a:t>
            </a:r>
            <a:r>
              <a:rPr lang="en-US" dirty="0"/>
              <a:t>()-&gt;</a:t>
            </a:r>
            <a:r>
              <a:rPr lang="en-US" dirty="0" err="1"/>
              <a:t>SetTitle</a:t>
            </a:r>
            <a:r>
              <a:rPr lang="en-US" dirty="0"/>
              <a:t>("Energy (keV)");</a:t>
            </a:r>
          </a:p>
          <a:p>
            <a:r>
              <a:rPr lang="en-US" dirty="0"/>
              <a:t>he-&gt;</a:t>
            </a:r>
            <a:r>
              <a:rPr lang="en-US" dirty="0" err="1"/>
              <a:t>GetYaxis</a:t>
            </a:r>
            <a:r>
              <a:rPr lang="en-US" dirty="0"/>
              <a:t>()-&gt;</a:t>
            </a:r>
            <a:r>
              <a:rPr lang="en-US" dirty="0" err="1"/>
              <a:t>SetTitle</a:t>
            </a:r>
            <a:r>
              <a:rPr lang="en-US" dirty="0"/>
              <a:t>("Counts per 1 keV");</a:t>
            </a:r>
          </a:p>
          <a:p>
            <a:r>
              <a:rPr lang="en-US" dirty="0"/>
              <a:t>he-&gt;</a:t>
            </a:r>
            <a:r>
              <a:rPr lang="en-US" dirty="0" err="1"/>
              <a:t>GetXaxis</a:t>
            </a:r>
            <a:r>
              <a:rPr lang="en-US" dirty="0"/>
              <a:t>()-&gt;</a:t>
            </a:r>
            <a:r>
              <a:rPr lang="en-US" dirty="0" err="1"/>
              <a:t>CenterTitle</a:t>
            </a:r>
            <a:r>
              <a:rPr lang="en-US" dirty="0"/>
              <a:t>();</a:t>
            </a:r>
          </a:p>
          <a:p>
            <a:r>
              <a:rPr lang="en-US" dirty="0"/>
              <a:t>he-&gt;</a:t>
            </a:r>
            <a:r>
              <a:rPr lang="en-US" dirty="0" err="1"/>
              <a:t>GetYaxis</a:t>
            </a:r>
            <a:r>
              <a:rPr lang="en-US" dirty="0"/>
              <a:t>()-&gt;</a:t>
            </a:r>
            <a:r>
              <a:rPr lang="en-US" dirty="0" err="1"/>
              <a:t>CenterTitle</a:t>
            </a:r>
            <a:r>
              <a:rPr lang="en-US" dirty="0"/>
              <a:t>();</a:t>
            </a:r>
          </a:p>
          <a:p>
            <a:r>
              <a:rPr lang="en-US" dirty="0"/>
              <a:t>he-&gt;</a:t>
            </a:r>
            <a:r>
              <a:rPr lang="en-US" dirty="0" err="1"/>
              <a:t>GetXaxis</a:t>
            </a:r>
            <a:r>
              <a:rPr lang="en-US" dirty="0"/>
              <a:t>()-&gt;</a:t>
            </a:r>
            <a:r>
              <a:rPr lang="en-US" dirty="0" err="1"/>
              <a:t>SetLabelFont</a:t>
            </a:r>
            <a:r>
              <a:rPr lang="en-US" dirty="0"/>
              <a:t>(132);</a:t>
            </a:r>
          </a:p>
          <a:p>
            <a:r>
              <a:rPr lang="en-US" dirty="0"/>
              <a:t>he-&gt;</a:t>
            </a:r>
            <a:r>
              <a:rPr lang="en-US" dirty="0" err="1"/>
              <a:t>GetYaxis</a:t>
            </a:r>
            <a:r>
              <a:rPr lang="en-US" dirty="0"/>
              <a:t>()-&gt;</a:t>
            </a:r>
            <a:r>
              <a:rPr lang="en-US" dirty="0" err="1"/>
              <a:t>SetLabelFont</a:t>
            </a:r>
            <a:r>
              <a:rPr lang="en-US" dirty="0"/>
              <a:t>(132);</a:t>
            </a:r>
          </a:p>
          <a:p>
            <a:r>
              <a:rPr lang="en-US" dirty="0"/>
              <a:t>he-&gt;</a:t>
            </a:r>
            <a:r>
              <a:rPr lang="en-US" dirty="0" err="1"/>
              <a:t>GetXaxis</a:t>
            </a:r>
            <a:r>
              <a:rPr lang="en-US" dirty="0"/>
              <a:t>()-&gt;</a:t>
            </a:r>
            <a:r>
              <a:rPr lang="en-US" dirty="0" err="1"/>
              <a:t>SetLabelSize</a:t>
            </a:r>
            <a:r>
              <a:rPr lang="en-US" dirty="0"/>
              <a:t>(0.06);</a:t>
            </a:r>
          </a:p>
          <a:p>
            <a:r>
              <a:rPr lang="en-US" dirty="0"/>
              <a:t>he-&gt;</a:t>
            </a:r>
            <a:r>
              <a:rPr lang="en-US" dirty="0" err="1"/>
              <a:t>GetYaxis</a:t>
            </a:r>
            <a:r>
              <a:rPr lang="en-US" dirty="0"/>
              <a:t>()-&gt;</a:t>
            </a:r>
            <a:r>
              <a:rPr lang="en-US" dirty="0" err="1"/>
              <a:t>SetLabelSize</a:t>
            </a:r>
            <a:r>
              <a:rPr lang="en-US" dirty="0"/>
              <a:t>(0.06);</a:t>
            </a:r>
          </a:p>
          <a:p>
            <a:r>
              <a:rPr lang="en-US" dirty="0"/>
              <a:t>he-&gt;</a:t>
            </a:r>
            <a:r>
              <a:rPr lang="en-US" dirty="0" err="1"/>
              <a:t>GetXaxis</a:t>
            </a:r>
            <a:r>
              <a:rPr lang="en-US" dirty="0"/>
              <a:t>()-&gt;</a:t>
            </a:r>
            <a:r>
              <a:rPr lang="en-US" dirty="0" err="1"/>
              <a:t>SetTitleFont</a:t>
            </a:r>
            <a:r>
              <a:rPr lang="en-US" dirty="0"/>
              <a:t>(132);</a:t>
            </a:r>
          </a:p>
          <a:p>
            <a:r>
              <a:rPr lang="en-US" dirty="0"/>
              <a:t>he-&gt;</a:t>
            </a:r>
            <a:r>
              <a:rPr lang="en-US" dirty="0" err="1"/>
              <a:t>GetYaxis</a:t>
            </a:r>
            <a:r>
              <a:rPr lang="en-US" dirty="0"/>
              <a:t>()-&gt;</a:t>
            </a:r>
            <a:r>
              <a:rPr lang="en-US" dirty="0" err="1"/>
              <a:t>SetTitleFont</a:t>
            </a:r>
            <a:r>
              <a:rPr lang="en-US" dirty="0"/>
              <a:t>(132);</a:t>
            </a:r>
          </a:p>
          <a:p>
            <a:r>
              <a:rPr lang="en-US" dirty="0"/>
              <a:t>he-&gt;</a:t>
            </a:r>
            <a:r>
              <a:rPr lang="en-US" dirty="0" err="1"/>
              <a:t>GetXaxis</a:t>
            </a:r>
            <a:r>
              <a:rPr lang="en-US" dirty="0"/>
              <a:t>()-&gt;</a:t>
            </a:r>
            <a:r>
              <a:rPr lang="en-US" dirty="0" err="1"/>
              <a:t>SetTitleOffset</a:t>
            </a:r>
            <a:r>
              <a:rPr lang="en-US" dirty="0"/>
              <a:t>(1.0);</a:t>
            </a:r>
          </a:p>
          <a:p>
            <a:r>
              <a:rPr lang="en-US" dirty="0"/>
              <a:t>he-&gt;</a:t>
            </a:r>
            <a:r>
              <a:rPr lang="en-US" dirty="0" err="1"/>
              <a:t>GetYaxis</a:t>
            </a:r>
            <a:r>
              <a:rPr lang="en-US" dirty="0"/>
              <a:t>()-&gt;</a:t>
            </a:r>
            <a:r>
              <a:rPr lang="en-US" dirty="0" err="1"/>
              <a:t>SetTitleOffset</a:t>
            </a:r>
            <a:r>
              <a:rPr lang="en-US" dirty="0"/>
              <a:t>(1.1);</a:t>
            </a:r>
          </a:p>
          <a:p>
            <a:r>
              <a:rPr lang="en-US" dirty="0"/>
              <a:t>he-&gt;</a:t>
            </a:r>
            <a:r>
              <a:rPr lang="en-US" dirty="0" err="1"/>
              <a:t>GetXaxis</a:t>
            </a:r>
            <a:r>
              <a:rPr lang="en-US" dirty="0"/>
              <a:t>()-&gt;</a:t>
            </a:r>
            <a:r>
              <a:rPr lang="en-US" dirty="0" err="1"/>
              <a:t>SetTitleSize</a:t>
            </a:r>
            <a:r>
              <a:rPr lang="en-US" dirty="0"/>
              <a:t>(0.07);</a:t>
            </a:r>
          </a:p>
          <a:p>
            <a:r>
              <a:rPr lang="en-US" dirty="0"/>
              <a:t>he-&gt;</a:t>
            </a:r>
            <a:r>
              <a:rPr lang="en-US" dirty="0" err="1"/>
              <a:t>GetYaxis</a:t>
            </a:r>
            <a:r>
              <a:rPr lang="en-US" dirty="0"/>
              <a:t>()-&gt;</a:t>
            </a:r>
            <a:r>
              <a:rPr lang="en-US" dirty="0" err="1"/>
              <a:t>SetTitleSize</a:t>
            </a:r>
            <a:r>
              <a:rPr lang="en-US" dirty="0"/>
              <a:t>(0.07);</a:t>
            </a:r>
          </a:p>
          <a:p>
            <a:r>
              <a:rPr lang="en-US" dirty="0"/>
              <a:t>he-&gt;</a:t>
            </a:r>
            <a:r>
              <a:rPr lang="en-US" dirty="0" err="1"/>
              <a:t>GetXaxis</a:t>
            </a:r>
            <a:r>
              <a:rPr lang="en-US" dirty="0"/>
              <a:t>()-&gt;</a:t>
            </a:r>
            <a:r>
              <a:rPr lang="en-US" dirty="0" err="1"/>
              <a:t>SetRangeUser</a:t>
            </a:r>
            <a:r>
              <a:rPr lang="en-US" dirty="0"/>
              <a:t>(100,6000);</a:t>
            </a:r>
          </a:p>
          <a:p>
            <a:r>
              <a:rPr lang="en-US" dirty="0"/>
              <a:t>//he-&gt;</a:t>
            </a:r>
            <a:r>
              <a:rPr lang="en-US" dirty="0" err="1"/>
              <a:t>GetYaxis</a:t>
            </a:r>
            <a:r>
              <a:rPr lang="en-US" dirty="0"/>
              <a:t>()-&gt;</a:t>
            </a:r>
            <a:r>
              <a:rPr lang="en-US" dirty="0" err="1"/>
              <a:t>SetRangeUser</a:t>
            </a:r>
            <a:r>
              <a:rPr lang="en-US" dirty="0"/>
              <a:t>(0,30000);</a:t>
            </a:r>
          </a:p>
          <a:p>
            <a:r>
              <a:rPr lang="en-US" dirty="0"/>
              <a:t>he-&gt;</a:t>
            </a:r>
            <a:r>
              <a:rPr lang="en-US" dirty="0" err="1"/>
              <a:t>GetYaxis</a:t>
            </a:r>
            <a:r>
              <a:rPr lang="en-US" dirty="0"/>
              <a:t>()-&gt;</a:t>
            </a:r>
            <a:r>
              <a:rPr lang="en-US" dirty="0" err="1"/>
              <a:t>SetNdivisions</a:t>
            </a:r>
            <a:r>
              <a:rPr lang="en-US" dirty="0"/>
              <a:t>(505);</a:t>
            </a:r>
          </a:p>
          <a:p>
            <a:r>
              <a:rPr lang="en-US" dirty="0"/>
              <a:t>he-&gt;</a:t>
            </a:r>
            <a:r>
              <a:rPr lang="en-US" dirty="0" err="1"/>
              <a:t>GetYaxis</a:t>
            </a:r>
            <a:r>
              <a:rPr lang="en-US" dirty="0"/>
              <a:t>()-&gt;</a:t>
            </a:r>
            <a:r>
              <a:rPr lang="en-US" dirty="0" err="1"/>
              <a:t>SetTickLength</a:t>
            </a:r>
            <a:r>
              <a:rPr lang="en-US" dirty="0"/>
              <a:t>(0.015);</a:t>
            </a:r>
          </a:p>
          <a:p>
            <a:r>
              <a:rPr lang="en-US" dirty="0"/>
              <a:t>tree-&gt;</a:t>
            </a:r>
            <a:r>
              <a:rPr lang="en-US" dirty="0" err="1"/>
              <a:t>SetLineColor</a:t>
            </a:r>
            <a:r>
              <a:rPr lang="en-US" dirty="0"/>
              <a:t>(1);</a:t>
            </a:r>
          </a:p>
          <a:p>
            <a:r>
              <a:rPr lang="en-US" dirty="0"/>
              <a:t>tree-&gt;</a:t>
            </a:r>
            <a:r>
              <a:rPr lang="en-US" dirty="0" err="1"/>
              <a:t>SetLineWidth</a:t>
            </a:r>
            <a:r>
              <a:rPr lang="en-US" dirty="0"/>
              <a:t>(2);</a:t>
            </a:r>
          </a:p>
          <a:p>
            <a:r>
              <a:rPr lang="en-US" dirty="0"/>
              <a:t>tree-&gt;Draw("msd12_e+msd26_e&gt;&gt;he","msd12_e&gt;100&amp;&amp;msd12_e&lt;6000&amp;&amp;msd26_e&gt;100&amp;&amp;msd26_e&lt;6000");</a:t>
            </a:r>
          </a:p>
          <a:p>
            <a:endParaRPr lang="en-US" dirty="0"/>
          </a:p>
          <a:p>
            <a:r>
              <a:rPr lang="en-US" dirty="0"/>
              <a:t>//tree-&gt;</a:t>
            </a:r>
            <a:r>
              <a:rPr lang="en-US" dirty="0" err="1"/>
              <a:t>SetLineColor</a:t>
            </a:r>
            <a:r>
              <a:rPr lang="en-US" dirty="0"/>
              <a:t>(kRed+2);</a:t>
            </a:r>
          </a:p>
          <a:p>
            <a:r>
              <a:rPr lang="en-US" dirty="0"/>
              <a:t>//tree-&gt;Draw("msd12_e","msd12_e&gt;100&amp;&amp;msd12_e&lt;6000","same");</a:t>
            </a:r>
          </a:p>
          <a:p>
            <a:endParaRPr lang="en-US" dirty="0"/>
          </a:p>
          <a:p>
            <a:r>
              <a:rPr lang="en-US" dirty="0"/>
              <a:t>tree-&gt;</a:t>
            </a:r>
            <a:r>
              <a:rPr lang="en-US" dirty="0" err="1"/>
              <a:t>SetLineColor</a:t>
            </a:r>
            <a:r>
              <a:rPr lang="en-US" dirty="0"/>
              <a:t>(</a:t>
            </a:r>
            <a:r>
              <a:rPr lang="en-US" dirty="0" err="1"/>
              <a:t>kRed</a:t>
            </a:r>
            <a:r>
              <a:rPr lang="en-US" dirty="0"/>
              <a:t>);</a:t>
            </a:r>
          </a:p>
          <a:p>
            <a:r>
              <a:rPr lang="en-US" dirty="0"/>
              <a:t>tree-&gt;Draw("msd12_e","msd12_e&gt;100&amp;&amp;msd12_e&lt;6000&amp;&amp;msd26_e&gt;100&amp;&amp;msd26_e&lt;6000","same");</a:t>
            </a:r>
          </a:p>
          <a:p>
            <a:endParaRPr lang="en-US" dirty="0"/>
          </a:p>
          <a:p>
            <a:r>
              <a:rPr lang="en-US" dirty="0"/>
              <a:t>//tree-&gt;</a:t>
            </a:r>
            <a:r>
              <a:rPr lang="en-US" dirty="0" err="1"/>
              <a:t>SetLineColor</a:t>
            </a:r>
            <a:r>
              <a:rPr lang="en-US" dirty="0"/>
              <a:t>(kBlue+1);</a:t>
            </a:r>
          </a:p>
          <a:p>
            <a:r>
              <a:rPr lang="en-US" dirty="0"/>
              <a:t>//tree-&gt;Draw("msd26_e","msd26_e&gt;100&amp;&amp;msd26_e&lt;6000","same");</a:t>
            </a:r>
          </a:p>
          <a:p>
            <a:endParaRPr lang="en-US" dirty="0"/>
          </a:p>
          <a:p>
            <a:r>
              <a:rPr lang="en-US" dirty="0"/>
              <a:t>tree-&gt;</a:t>
            </a:r>
            <a:r>
              <a:rPr lang="en-US" dirty="0" err="1"/>
              <a:t>SetLineColor</a:t>
            </a:r>
            <a:r>
              <a:rPr lang="en-US" dirty="0"/>
              <a:t>(</a:t>
            </a:r>
            <a:r>
              <a:rPr lang="en-US" dirty="0" err="1"/>
              <a:t>kAzure</a:t>
            </a:r>
            <a:r>
              <a:rPr lang="en-US" dirty="0"/>
              <a:t>);</a:t>
            </a:r>
          </a:p>
          <a:p>
            <a:r>
              <a:rPr lang="en-US" dirty="0"/>
              <a:t>tree-&gt;Draw("msd26_e","msd26_e&gt;100&amp;&amp;msd26_e&lt;6000&amp;&amp;msd12_e&gt;100&amp;&amp;msd12_e&lt;6000","same");</a:t>
            </a:r>
          </a:p>
          <a:p>
            <a:endParaRPr lang="en-US" dirty="0"/>
          </a:p>
          <a:p>
            <a:r>
              <a:rPr lang="en-US" dirty="0" err="1"/>
              <a:t>TFile</a:t>
            </a:r>
            <a:r>
              <a:rPr lang="en-US" dirty="0"/>
              <a:t> *_file1 = </a:t>
            </a:r>
            <a:r>
              <a:rPr lang="en-US" dirty="0" err="1"/>
              <a:t>TFile</a:t>
            </a:r>
            <a:r>
              <a:rPr lang="en-US" dirty="0"/>
              <a:t>::Open("F:/e21010/pxct/run0330_0332_LEGe_MSD_241Am_Z7117_ChamberCenter_window1.5us_TrigRise0.064_0.016_0.016us_TrigGap0.952_1.000_1.000us_Th350_2700_1000_CFDDelay0.304us_Scale7_0000_cal.root");</a:t>
            </a:r>
          </a:p>
          <a:p>
            <a:endParaRPr lang="en-US" dirty="0"/>
          </a:p>
          <a:p>
            <a:r>
              <a:rPr lang="en-US" dirty="0"/>
              <a:t>tree-&gt;</a:t>
            </a:r>
            <a:r>
              <a:rPr lang="en-US" dirty="0" err="1"/>
              <a:t>SetLineColor</a:t>
            </a:r>
            <a:r>
              <a:rPr lang="en-US" dirty="0"/>
              <a:t>(kGreen+1);</a:t>
            </a:r>
          </a:p>
          <a:p>
            <a:r>
              <a:rPr lang="en-US" dirty="0"/>
              <a:t>tree-&gt;Draw("msd12_e","msd12_e&gt;100&amp;&amp;msd12_e&lt;6000&amp;&amp;msd26_e&gt;100&amp;&amp;msd26_e&lt;6000","same");</a:t>
            </a:r>
          </a:p>
          <a:p>
            <a:endParaRPr lang="en-US" dirty="0"/>
          </a:p>
          <a:p>
            <a:r>
              <a:rPr lang="en-US" dirty="0"/>
              <a:t>tree-&gt;</a:t>
            </a:r>
            <a:r>
              <a:rPr lang="en-US" dirty="0" err="1"/>
              <a:t>SetLineColor</a:t>
            </a:r>
            <a:r>
              <a:rPr lang="en-US" dirty="0"/>
              <a:t>(kOrange+7);</a:t>
            </a:r>
          </a:p>
          <a:p>
            <a:r>
              <a:rPr lang="en-US" dirty="0"/>
              <a:t>tree-&gt;Draw("msd26_e","msd26_e&gt;100&amp;&amp;msd26_e&lt;6000&amp;&amp;msd12_e&gt;100&amp;&amp;msd12_e&lt;6000","same");</a:t>
            </a:r>
          </a:p>
          <a:p>
            <a:endParaRPr lang="en-US" dirty="0"/>
          </a:p>
          <a:p>
            <a:r>
              <a:rPr lang="en-US" dirty="0"/>
              <a:t>tree-&gt;</a:t>
            </a:r>
            <a:r>
              <a:rPr lang="en-US" dirty="0" err="1"/>
              <a:t>SetLineColor</a:t>
            </a:r>
            <a:r>
              <a:rPr lang="en-US" dirty="0"/>
              <a:t>(</a:t>
            </a:r>
            <a:r>
              <a:rPr lang="en-US" dirty="0" err="1"/>
              <a:t>kMagenta</a:t>
            </a:r>
            <a:r>
              <a:rPr lang="en-US" dirty="0"/>
              <a:t>);</a:t>
            </a:r>
          </a:p>
          <a:p>
            <a:r>
              <a:rPr lang="en-US" dirty="0"/>
              <a:t>tree-&gt;Draw("msd12_e+msd26_e","msd12_e&gt;100&amp;&amp;msd12_e&lt;6000&amp;&amp;msd26_e&gt;100&amp;&amp;msd26_e&lt;6000","same");</a:t>
            </a:r>
          </a:p>
          <a:p>
            <a:endParaRPr lang="en-US" dirty="0"/>
          </a:p>
          <a:p>
            <a:r>
              <a:rPr lang="en-US" dirty="0" err="1"/>
              <a:t>gPad</a:t>
            </a:r>
            <a:r>
              <a:rPr lang="en-US" dirty="0"/>
              <a:t>-&gt;</a:t>
            </a:r>
            <a:r>
              <a:rPr lang="en-US" dirty="0" err="1"/>
              <a:t>RedrawAxis</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183</a:t>
            </a:fld>
            <a:endParaRPr lang="en-US"/>
          </a:p>
        </p:txBody>
      </p:sp>
    </p:spTree>
    <p:extLst>
      <p:ext uri="{BB962C8B-B14F-4D97-AF65-F5344CB8AC3E}">
        <p14:creationId xmlns:p14="http://schemas.microsoft.com/office/powerpoint/2010/main" val="29899721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Best figure X-ray </a:t>
            </a:r>
            <a:r>
              <a:rPr lang="en-US" dirty="0"/>
              <a:t>241Am LEG</a:t>
            </a:r>
            <a:r>
              <a:rPr lang="en-US" altLang="zh-CN" dirty="0"/>
              <a:t>e Run All</a:t>
            </a:r>
          </a:p>
          <a:p>
            <a:r>
              <a:rPr lang="en-US" altLang="zh-CN" dirty="0" err="1"/>
              <a:t>TFile</a:t>
            </a:r>
            <a:r>
              <a:rPr lang="en-US" altLang="zh-CN" dirty="0"/>
              <a:t> *file1 = </a:t>
            </a:r>
            <a:r>
              <a:rPr lang="en-US" altLang="zh-CN" dirty="0" err="1"/>
              <a:t>TFile</a:t>
            </a:r>
            <a:r>
              <a:rPr lang="en-US" altLang="zh-CN" dirty="0"/>
              <a:t>::Open("F:/e21010/pxct/run0079_0091_LEGe_MSD_241Am_inChamber_window1.5us_CFDdelay_adjusted_0000_cal.root");</a:t>
            </a:r>
          </a:p>
          <a:p>
            <a:endParaRPr lang="en-US" altLang="zh-CN" dirty="0"/>
          </a:p>
          <a:p>
            <a:r>
              <a:rPr lang="en-US" altLang="zh-CN" dirty="0" err="1"/>
              <a:t>TCanvas</a:t>
            </a:r>
            <a:r>
              <a:rPr lang="en-US" altLang="zh-CN" dirty="0"/>
              <a:t>* </a:t>
            </a:r>
            <a:r>
              <a:rPr lang="en-US" altLang="zh-CN" dirty="0" err="1"/>
              <a:t>canvaspeak</a:t>
            </a:r>
            <a:r>
              <a:rPr lang="en-US" altLang="zh-CN" dirty="0"/>
              <a:t> = new </a:t>
            </a:r>
            <a:r>
              <a:rPr lang="en-US" altLang="zh-CN" dirty="0" err="1"/>
              <a:t>TCanvas</a:t>
            </a:r>
            <a:r>
              <a:rPr lang="en-US" altLang="zh-CN" dirty="0"/>
              <a:t>("MSD", "MSD", 1300, 800);//</a:t>
            </a:r>
          </a:p>
          <a:p>
            <a:r>
              <a:rPr lang="en-US" altLang="zh-CN" dirty="0" err="1"/>
              <a:t>canvaspeak</a:t>
            </a:r>
            <a:r>
              <a:rPr lang="en-US" altLang="zh-CN" dirty="0"/>
              <a:t>-&gt;cd();//</a:t>
            </a:r>
          </a:p>
          <a:p>
            <a:r>
              <a:rPr lang="en-US" altLang="zh-CN" dirty="0" err="1"/>
              <a:t>canvaspeak</a:t>
            </a:r>
            <a:r>
              <a:rPr lang="en-US" altLang="zh-CN" dirty="0"/>
              <a:t>-&gt;</a:t>
            </a:r>
            <a:r>
              <a:rPr lang="en-US" altLang="zh-CN" dirty="0" err="1"/>
              <a:t>SetTopMargin</a:t>
            </a:r>
            <a:r>
              <a:rPr lang="en-US" altLang="zh-CN" dirty="0"/>
              <a:t>(0.03);</a:t>
            </a:r>
          </a:p>
          <a:p>
            <a:r>
              <a:rPr lang="en-US" altLang="zh-CN" dirty="0" err="1"/>
              <a:t>canvaspeak</a:t>
            </a:r>
            <a:r>
              <a:rPr lang="en-US" altLang="zh-CN" dirty="0"/>
              <a:t>-&gt;</a:t>
            </a:r>
            <a:r>
              <a:rPr lang="en-US" altLang="zh-CN" dirty="0" err="1"/>
              <a:t>SetRightMargin</a:t>
            </a:r>
            <a:r>
              <a:rPr lang="en-US" altLang="zh-CN" dirty="0"/>
              <a:t>(0.04);</a:t>
            </a:r>
          </a:p>
          <a:p>
            <a:r>
              <a:rPr lang="en-US" altLang="zh-CN" dirty="0" err="1"/>
              <a:t>canvaspeak</a:t>
            </a:r>
            <a:r>
              <a:rPr lang="en-US" altLang="zh-CN" dirty="0"/>
              <a:t>-&gt;</a:t>
            </a:r>
            <a:r>
              <a:rPr lang="en-US" altLang="zh-CN" dirty="0" err="1"/>
              <a:t>SetLeftMargin</a:t>
            </a:r>
            <a:r>
              <a:rPr lang="en-US" altLang="zh-CN" dirty="0"/>
              <a:t>(0.11);</a:t>
            </a:r>
          </a:p>
          <a:p>
            <a:r>
              <a:rPr lang="en-US" altLang="zh-CN" dirty="0" err="1"/>
              <a:t>canvaspeak</a:t>
            </a:r>
            <a:r>
              <a:rPr lang="en-US" altLang="zh-CN" dirty="0"/>
              <a:t>-&gt;</a:t>
            </a:r>
            <a:r>
              <a:rPr lang="en-US" altLang="zh-CN" dirty="0" err="1"/>
              <a:t>SetBottomMargin</a:t>
            </a:r>
            <a:r>
              <a:rPr lang="en-US" altLang="zh-CN" dirty="0"/>
              <a:t>(0.15);</a:t>
            </a:r>
          </a:p>
          <a:p>
            <a:r>
              <a:rPr lang="en-US" altLang="zh-CN" dirty="0" err="1"/>
              <a:t>canvaspeak</a:t>
            </a:r>
            <a:r>
              <a:rPr lang="en-US" altLang="zh-CN" dirty="0"/>
              <a:t>-&gt;</a:t>
            </a:r>
            <a:r>
              <a:rPr lang="en-US" altLang="zh-CN" dirty="0" err="1"/>
              <a:t>SetFrameLineWidth</a:t>
            </a:r>
            <a:r>
              <a:rPr lang="en-US" altLang="zh-CN" dirty="0"/>
              <a:t>(3);</a:t>
            </a:r>
          </a:p>
          <a:p>
            <a:r>
              <a:rPr lang="en-US" altLang="zh-CN" dirty="0" err="1"/>
              <a:t>gPad</a:t>
            </a:r>
            <a:r>
              <a:rPr lang="en-US" altLang="zh-CN" dirty="0"/>
              <a:t>-&gt;</a:t>
            </a:r>
            <a:r>
              <a:rPr lang="en-US" altLang="zh-CN" dirty="0" err="1"/>
              <a:t>RedrawAxis</a:t>
            </a:r>
            <a:r>
              <a:rPr lang="en-US" altLang="zh-CN" dirty="0"/>
              <a:t>();</a:t>
            </a:r>
          </a:p>
          <a:p>
            <a:endParaRPr lang="en-US" altLang="zh-CN" dirty="0"/>
          </a:p>
          <a:p>
            <a:r>
              <a:rPr lang="en-US" altLang="zh-CN" dirty="0" err="1"/>
              <a:t>hlege_e</a:t>
            </a:r>
            <a:r>
              <a:rPr lang="en-US" altLang="zh-CN" dirty="0"/>
              <a:t>-&gt;</a:t>
            </a:r>
            <a:r>
              <a:rPr lang="en-US" altLang="zh-CN" dirty="0" err="1"/>
              <a:t>SetLineWidth</a:t>
            </a:r>
            <a:r>
              <a:rPr lang="en-US" altLang="zh-CN" dirty="0"/>
              <a:t>(3);</a:t>
            </a:r>
          </a:p>
          <a:p>
            <a:r>
              <a:rPr lang="en-US" altLang="zh-CN" dirty="0" err="1"/>
              <a:t>hlege_e</a:t>
            </a:r>
            <a:r>
              <a:rPr lang="en-US" altLang="zh-CN" dirty="0"/>
              <a:t>-&gt;</a:t>
            </a:r>
            <a:r>
              <a:rPr lang="en-US" altLang="zh-CN" dirty="0" err="1"/>
              <a:t>Rebin</a:t>
            </a:r>
            <a:r>
              <a:rPr lang="en-US" altLang="zh-CN" dirty="0"/>
              <a:t>(1);</a:t>
            </a:r>
          </a:p>
          <a:p>
            <a:r>
              <a:rPr lang="en-US" altLang="zh-CN" dirty="0" err="1"/>
              <a:t>hlege_e</a:t>
            </a:r>
            <a:r>
              <a:rPr lang="en-US" altLang="zh-CN" dirty="0"/>
              <a:t>-&gt;</a:t>
            </a:r>
            <a:r>
              <a:rPr lang="en-US" altLang="zh-CN" dirty="0" err="1"/>
              <a:t>SetLineColor</a:t>
            </a:r>
            <a:r>
              <a:rPr lang="en-US" altLang="zh-CN" dirty="0"/>
              <a:t>(</a:t>
            </a:r>
            <a:r>
              <a:rPr lang="en-US" altLang="zh-CN" dirty="0" err="1"/>
              <a:t>kRed</a:t>
            </a:r>
            <a:r>
              <a:rPr lang="en-US" altLang="zh-CN" dirty="0"/>
              <a:t>);</a:t>
            </a:r>
          </a:p>
          <a:p>
            <a:r>
              <a:rPr lang="en-US" altLang="zh-CN" dirty="0" err="1"/>
              <a:t>hlege_e</a:t>
            </a:r>
            <a:r>
              <a:rPr lang="en-US" altLang="zh-CN" dirty="0"/>
              <a:t>-&gt;</a:t>
            </a:r>
            <a:r>
              <a:rPr lang="en-US" altLang="zh-CN" dirty="0" err="1"/>
              <a:t>SetStats</a:t>
            </a:r>
            <a:r>
              <a:rPr lang="en-US" altLang="zh-CN" dirty="0"/>
              <a:t>(0);</a:t>
            </a:r>
          </a:p>
          <a:p>
            <a:r>
              <a:rPr lang="en-US" altLang="zh-CN" dirty="0" err="1"/>
              <a:t>hlege_e</a:t>
            </a:r>
            <a:r>
              <a:rPr lang="en-US" altLang="zh-CN" dirty="0"/>
              <a:t>-&gt;</a:t>
            </a:r>
            <a:r>
              <a:rPr lang="en-US" altLang="zh-CN" dirty="0" err="1"/>
              <a:t>SetTitle</a:t>
            </a:r>
            <a:r>
              <a:rPr lang="en-US" altLang="zh-CN" dirty="0"/>
              <a:t>("");</a:t>
            </a:r>
          </a:p>
          <a:p>
            <a:r>
              <a:rPr lang="en-US" altLang="zh-CN" dirty="0" err="1"/>
              <a:t>hlege_e</a:t>
            </a:r>
            <a:r>
              <a:rPr lang="en-US" altLang="zh-CN" dirty="0"/>
              <a:t>-&gt;</a:t>
            </a:r>
            <a:r>
              <a:rPr lang="en-US" altLang="zh-CN" dirty="0" err="1"/>
              <a:t>GetXaxis</a:t>
            </a:r>
            <a:r>
              <a:rPr lang="en-US" altLang="zh-CN" dirty="0"/>
              <a:t>()-&gt;</a:t>
            </a:r>
            <a:r>
              <a:rPr lang="en-US" altLang="zh-CN" dirty="0" err="1"/>
              <a:t>SetTitle</a:t>
            </a:r>
            <a:r>
              <a:rPr lang="en-US" altLang="zh-CN" dirty="0"/>
              <a:t>("Energy (keV)");</a:t>
            </a:r>
          </a:p>
          <a:p>
            <a:r>
              <a:rPr lang="en-US" altLang="zh-CN" dirty="0" err="1"/>
              <a:t>hlege_e</a:t>
            </a:r>
            <a:r>
              <a:rPr lang="en-US" altLang="zh-CN" dirty="0"/>
              <a:t>-&gt;</a:t>
            </a:r>
            <a:r>
              <a:rPr lang="en-US" altLang="zh-CN" dirty="0" err="1"/>
              <a:t>GetYaxis</a:t>
            </a:r>
            <a:r>
              <a:rPr lang="en-US" altLang="zh-CN" dirty="0"/>
              <a:t>()-&gt;</a:t>
            </a:r>
            <a:r>
              <a:rPr lang="en-US" altLang="zh-CN" dirty="0" err="1"/>
              <a:t>SetTitle</a:t>
            </a:r>
            <a:r>
              <a:rPr lang="en-US" altLang="zh-CN" dirty="0"/>
              <a:t>("Counts per 7 eV");</a:t>
            </a:r>
          </a:p>
          <a:p>
            <a:r>
              <a:rPr lang="en-US" altLang="zh-CN" dirty="0" err="1"/>
              <a:t>hlege_e</a:t>
            </a:r>
            <a:r>
              <a:rPr lang="en-US" altLang="zh-CN" dirty="0"/>
              <a:t>-&gt;</a:t>
            </a:r>
            <a:r>
              <a:rPr lang="en-US" altLang="zh-CN" dirty="0" err="1"/>
              <a:t>GetXaxis</a:t>
            </a:r>
            <a:r>
              <a:rPr lang="en-US" altLang="zh-CN" dirty="0"/>
              <a:t>()-&gt;</a:t>
            </a:r>
            <a:r>
              <a:rPr lang="en-US" altLang="zh-CN" dirty="0" err="1"/>
              <a:t>CenterTitle</a:t>
            </a:r>
            <a:r>
              <a:rPr lang="en-US" altLang="zh-CN" dirty="0"/>
              <a:t>();</a:t>
            </a:r>
          </a:p>
          <a:p>
            <a:r>
              <a:rPr lang="en-US" altLang="zh-CN" dirty="0" err="1"/>
              <a:t>hlege_e</a:t>
            </a:r>
            <a:r>
              <a:rPr lang="en-US" altLang="zh-CN" dirty="0"/>
              <a:t>-&gt;</a:t>
            </a:r>
            <a:r>
              <a:rPr lang="en-US" altLang="zh-CN" dirty="0" err="1"/>
              <a:t>GetYaxis</a:t>
            </a:r>
            <a:r>
              <a:rPr lang="en-US" altLang="zh-CN" dirty="0"/>
              <a:t>()-&gt;</a:t>
            </a:r>
            <a:r>
              <a:rPr lang="en-US" altLang="zh-CN" dirty="0" err="1"/>
              <a:t>CenterTitle</a:t>
            </a:r>
            <a:r>
              <a:rPr lang="en-US" altLang="zh-CN" dirty="0"/>
              <a:t>();</a:t>
            </a:r>
          </a:p>
          <a:p>
            <a:r>
              <a:rPr lang="en-US" altLang="zh-CN" dirty="0" err="1"/>
              <a:t>hlege_e</a:t>
            </a:r>
            <a:r>
              <a:rPr lang="en-US" altLang="zh-CN" dirty="0"/>
              <a:t>-&gt;</a:t>
            </a:r>
            <a:r>
              <a:rPr lang="en-US" altLang="zh-CN" dirty="0" err="1"/>
              <a:t>GetXaxis</a:t>
            </a:r>
            <a:r>
              <a:rPr lang="en-US" altLang="zh-CN" dirty="0"/>
              <a:t>()-&gt;</a:t>
            </a:r>
            <a:r>
              <a:rPr lang="en-US" altLang="zh-CN" dirty="0" err="1"/>
              <a:t>SetLabelFont</a:t>
            </a:r>
            <a:r>
              <a:rPr lang="en-US" altLang="zh-CN" dirty="0"/>
              <a:t>(132);</a:t>
            </a:r>
          </a:p>
          <a:p>
            <a:r>
              <a:rPr lang="en-US" altLang="zh-CN" dirty="0" err="1"/>
              <a:t>hlege_e</a:t>
            </a:r>
            <a:r>
              <a:rPr lang="en-US" altLang="zh-CN" dirty="0"/>
              <a:t>-&gt;</a:t>
            </a:r>
            <a:r>
              <a:rPr lang="en-US" altLang="zh-CN" dirty="0" err="1"/>
              <a:t>GetYaxis</a:t>
            </a:r>
            <a:r>
              <a:rPr lang="en-US" altLang="zh-CN" dirty="0"/>
              <a:t>()-&gt;</a:t>
            </a:r>
            <a:r>
              <a:rPr lang="en-US" altLang="zh-CN" dirty="0" err="1"/>
              <a:t>SetLabelFont</a:t>
            </a:r>
            <a:r>
              <a:rPr lang="en-US" altLang="zh-CN" dirty="0"/>
              <a:t>(132);</a:t>
            </a:r>
          </a:p>
          <a:p>
            <a:r>
              <a:rPr lang="en-US" altLang="zh-CN" dirty="0" err="1"/>
              <a:t>hlege_e</a:t>
            </a:r>
            <a:r>
              <a:rPr lang="en-US" altLang="zh-CN" dirty="0"/>
              <a:t>-&gt;</a:t>
            </a:r>
            <a:r>
              <a:rPr lang="en-US" altLang="zh-CN" dirty="0" err="1"/>
              <a:t>GetXaxis</a:t>
            </a:r>
            <a:r>
              <a:rPr lang="en-US" altLang="zh-CN" dirty="0"/>
              <a:t>()-&gt;</a:t>
            </a:r>
            <a:r>
              <a:rPr lang="en-US" altLang="zh-CN" dirty="0" err="1"/>
              <a:t>SetLabelSize</a:t>
            </a:r>
            <a:r>
              <a:rPr lang="en-US" altLang="zh-CN" dirty="0"/>
              <a:t>(0.06);</a:t>
            </a:r>
          </a:p>
          <a:p>
            <a:r>
              <a:rPr lang="en-US" altLang="zh-CN" dirty="0" err="1"/>
              <a:t>hlege_e</a:t>
            </a:r>
            <a:r>
              <a:rPr lang="en-US" altLang="zh-CN" dirty="0"/>
              <a:t>-&gt;</a:t>
            </a:r>
            <a:r>
              <a:rPr lang="en-US" altLang="zh-CN" dirty="0" err="1"/>
              <a:t>GetYaxis</a:t>
            </a:r>
            <a:r>
              <a:rPr lang="en-US" altLang="zh-CN" dirty="0"/>
              <a:t>()-&gt;</a:t>
            </a:r>
            <a:r>
              <a:rPr lang="en-US" altLang="zh-CN" dirty="0" err="1"/>
              <a:t>SetLabelSize</a:t>
            </a:r>
            <a:r>
              <a:rPr lang="en-US" altLang="zh-CN" dirty="0"/>
              <a:t>(0.06);</a:t>
            </a:r>
          </a:p>
          <a:p>
            <a:r>
              <a:rPr lang="en-US" altLang="zh-CN" dirty="0" err="1"/>
              <a:t>hlege_e</a:t>
            </a:r>
            <a:r>
              <a:rPr lang="en-US" altLang="zh-CN" dirty="0"/>
              <a:t>-&gt;</a:t>
            </a:r>
            <a:r>
              <a:rPr lang="en-US" altLang="zh-CN" dirty="0" err="1"/>
              <a:t>GetXaxis</a:t>
            </a:r>
            <a:r>
              <a:rPr lang="en-US" altLang="zh-CN" dirty="0"/>
              <a:t>()-&gt;</a:t>
            </a:r>
            <a:r>
              <a:rPr lang="en-US" altLang="zh-CN" dirty="0" err="1"/>
              <a:t>SetTitleFont</a:t>
            </a:r>
            <a:r>
              <a:rPr lang="en-US" altLang="zh-CN" dirty="0"/>
              <a:t>(132);</a:t>
            </a:r>
          </a:p>
          <a:p>
            <a:r>
              <a:rPr lang="en-US" altLang="zh-CN" dirty="0" err="1"/>
              <a:t>hlege_e</a:t>
            </a:r>
            <a:r>
              <a:rPr lang="en-US" altLang="zh-CN" dirty="0"/>
              <a:t>-&gt;</a:t>
            </a:r>
            <a:r>
              <a:rPr lang="en-US" altLang="zh-CN" dirty="0" err="1"/>
              <a:t>GetYaxis</a:t>
            </a:r>
            <a:r>
              <a:rPr lang="en-US" altLang="zh-CN" dirty="0"/>
              <a:t>()-&gt;</a:t>
            </a:r>
            <a:r>
              <a:rPr lang="en-US" altLang="zh-CN" dirty="0" err="1"/>
              <a:t>SetTitleFont</a:t>
            </a:r>
            <a:r>
              <a:rPr lang="en-US" altLang="zh-CN" dirty="0"/>
              <a:t>(132);</a:t>
            </a:r>
          </a:p>
          <a:p>
            <a:r>
              <a:rPr lang="en-US" altLang="zh-CN" dirty="0" err="1"/>
              <a:t>hlege_e</a:t>
            </a:r>
            <a:r>
              <a:rPr lang="en-US" altLang="zh-CN" dirty="0"/>
              <a:t>-&gt;</a:t>
            </a:r>
            <a:r>
              <a:rPr lang="en-US" altLang="zh-CN" dirty="0" err="1"/>
              <a:t>GetXaxis</a:t>
            </a:r>
            <a:r>
              <a:rPr lang="en-US" altLang="zh-CN" dirty="0"/>
              <a:t>()-&gt;</a:t>
            </a:r>
            <a:r>
              <a:rPr lang="en-US" altLang="zh-CN" dirty="0" err="1"/>
              <a:t>SetTitleOffset</a:t>
            </a:r>
            <a:r>
              <a:rPr lang="en-US" altLang="zh-CN" dirty="0"/>
              <a:t>(1.0);</a:t>
            </a:r>
          </a:p>
          <a:p>
            <a:r>
              <a:rPr lang="en-US" altLang="zh-CN" dirty="0" err="1"/>
              <a:t>hlege_e</a:t>
            </a:r>
            <a:r>
              <a:rPr lang="en-US" altLang="zh-CN" dirty="0"/>
              <a:t>-&gt;</a:t>
            </a:r>
            <a:r>
              <a:rPr lang="en-US" altLang="zh-CN" dirty="0" err="1"/>
              <a:t>GetYaxis</a:t>
            </a:r>
            <a:r>
              <a:rPr lang="en-US" altLang="zh-CN" dirty="0"/>
              <a:t>()-&gt;</a:t>
            </a:r>
            <a:r>
              <a:rPr lang="en-US" altLang="zh-CN" dirty="0" err="1"/>
              <a:t>SetTitleOffset</a:t>
            </a:r>
            <a:r>
              <a:rPr lang="en-US" altLang="zh-CN" dirty="0"/>
              <a:t>(0.72);</a:t>
            </a:r>
          </a:p>
          <a:p>
            <a:r>
              <a:rPr lang="en-US" altLang="zh-CN" dirty="0" err="1"/>
              <a:t>hlege_e</a:t>
            </a:r>
            <a:r>
              <a:rPr lang="en-US" altLang="zh-CN" dirty="0"/>
              <a:t>-&gt;</a:t>
            </a:r>
            <a:r>
              <a:rPr lang="en-US" altLang="zh-CN" dirty="0" err="1"/>
              <a:t>GetXaxis</a:t>
            </a:r>
            <a:r>
              <a:rPr lang="en-US" altLang="zh-CN" dirty="0"/>
              <a:t>()-&gt;</a:t>
            </a:r>
            <a:r>
              <a:rPr lang="en-US" altLang="zh-CN" dirty="0" err="1"/>
              <a:t>SetTitleSize</a:t>
            </a:r>
            <a:r>
              <a:rPr lang="en-US" altLang="zh-CN" dirty="0"/>
              <a:t>(0.07);</a:t>
            </a:r>
          </a:p>
          <a:p>
            <a:r>
              <a:rPr lang="en-US" altLang="zh-CN" dirty="0" err="1"/>
              <a:t>hlege_e</a:t>
            </a:r>
            <a:r>
              <a:rPr lang="en-US" altLang="zh-CN" dirty="0"/>
              <a:t>-&gt;</a:t>
            </a:r>
            <a:r>
              <a:rPr lang="en-US" altLang="zh-CN" dirty="0" err="1"/>
              <a:t>GetYaxis</a:t>
            </a:r>
            <a:r>
              <a:rPr lang="en-US" altLang="zh-CN" dirty="0"/>
              <a:t>()-&gt;</a:t>
            </a:r>
            <a:r>
              <a:rPr lang="en-US" altLang="zh-CN" dirty="0" err="1"/>
              <a:t>SetTitleSize</a:t>
            </a:r>
            <a:r>
              <a:rPr lang="en-US" altLang="zh-CN" dirty="0"/>
              <a:t>(0.07);</a:t>
            </a:r>
          </a:p>
          <a:p>
            <a:r>
              <a:rPr lang="en-US" altLang="zh-CN" dirty="0" err="1"/>
              <a:t>hlege_e</a:t>
            </a:r>
            <a:r>
              <a:rPr lang="en-US" altLang="zh-CN" dirty="0"/>
              <a:t>-&gt;</a:t>
            </a:r>
            <a:r>
              <a:rPr lang="en-US" altLang="zh-CN" dirty="0" err="1"/>
              <a:t>GetXaxis</a:t>
            </a:r>
            <a:r>
              <a:rPr lang="en-US" altLang="zh-CN" dirty="0"/>
              <a:t>()-&gt;</a:t>
            </a:r>
            <a:r>
              <a:rPr lang="en-US" altLang="zh-CN" dirty="0" err="1"/>
              <a:t>SetNdivisions</a:t>
            </a:r>
            <a:r>
              <a:rPr lang="en-US" altLang="zh-CN" dirty="0"/>
              <a:t>(505);</a:t>
            </a:r>
          </a:p>
          <a:p>
            <a:r>
              <a:rPr lang="en-US" altLang="zh-CN" dirty="0" err="1"/>
              <a:t>hlege_e</a:t>
            </a:r>
            <a:r>
              <a:rPr lang="en-US" altLang="zh-CN" dirty="0"/>
              <a:t>-&gt;</a:t>
            </a:r>
            <a:r>
              <a:rPr lang="en-US" altLang="zh-CN" dirty="0" err="1"/>
              <a:t>GetYaxis</a:t>
            </a:r>
            <a:r>
              <a:rPr lang="en-US" altLang="zh-CN" dirty="0"/>
              <a:t>()-&gt;</a:t>
            </a:r>
            <a:r>
              <a:rPr lang="en-US" altLang="zh-CN" dirty="0" err="1"/>
              <a:t>SetTickLength</a:t>
            </a:r>
            <a:r>
              <a:rPr lang="en-US" altLang="zh-CN" dirty="0"/>
              <a:t>(0.015);</a:t>
            </a:r>
          </a:p>
          <a:p>
            <a:r>
              <a:rPr lang="en-US" altLang="zh-CN" dirty="0" err="1"/>
              <a:t>hlege_e</a:t>
            </a:r>
            <a:r>
              <a:rPr lang="en-US" altLang="zh-CN" dirty="0"/>
              <a:t>-&gt;</a:t>
            </a:r>
            <a:r>
              <a:rPr lang="en-US" altLang="zh-CN" dirty="0" err="1"/>
              <a:t>GetXaxis</a:t>
            </a:r>
            <a:r>
              <a:rPr lang="en-US" altLang="zh-CN" dirty="0"/>
              <a:t>()-&gt;</a:t>
            </a:r>
            <a:r>
              <a:rPr lang="en-US" altLang="zh-CN" dirty="0" err="1"/>
              <a:t>SetRangeUser</a:t>
            </a:r>
            <a:r>
              <a:rPr lang="en-US" altLang="zh-CN" dirty="0"/>
              <a:t>(0,70);</a:t>
            </a:r>
          </a:p>
          <a:p>
            <a:r>
              <a:rPr lang="en-US" altLang="zh-CN" dirty="0" err="1"/>
              <a:t>hlege_e</a:t>
            </a:r>
            <a:r>
              <a:rPr lang="en-US" altLang="zh-CN" dirty="0"/>
              <a:t>-&gt;</a:t>
            </a:r>
            <a:r>
              <a:rPr lang="en-US" altLang="zh-CN" dirty="0" err="1"/>
              <a:t>GetYaxis</a:t>
            </a:r>
            <a:r>
              <a:rPr lang="en-US" altLang="zh-CN" dirty="0"/>
              <a:t>()-&gt;</a:t>
            </a:r>
            <a:r>
              <a:rPr lang="en-US" altLang="zh-CN" dirty="0" err="1"/>
              <a:t>SetNdivisions</a:t>
            </a:r>
            <a:r>
              <a:rPr lang="en-US" altLang="zh-CN" dirty="0"/>
              <a:t>(505);</a:t>
            </a:r>
          </a:p>
          <a:p>
            <a:r>
              <a:rPr lang="en-US" altLang="zh-CN" dirty="0" err="1"/>
              <a:t>hlege_e</a:t>
            </a:r>
            <a:r>
              <a:rPr lang="en-US" altLang="zh-CN" dirty="0"/>
              <a:t>-&gt;</a:t>
            </a:r>
            <a:r>
              <a:rPr lang="en-US" altLang="zh-CN" dirty="0" err="1"/>
              <a:t>GetYaxis</a:t>
            </a:r>
            <a:r>
              <a:rPr lang="en-US" altLang="zh-CN" dirty="0"/>
              <a:t>()-&gt;</a:t>
            </a:r>
            <a:r>
              <a:rPr lang="en-US" altLang="zh-CN" dirty="0" err="1"/>
              <a:t>SetRangeUser</a:t>
            </a:r>
            <a:r>
              <a:rPr lang="en-US" altLang="zh-CN" dirty="0"/>
              <a:t>(20,4e7);</a:t>
            </a:r>
          </a:p>
          <a:p>
            <a:r>
              <a:rPr lang="en-US" altLang="zh-CN" dirty="0" err="1"/>
              <a:t>hlege_e</a:t>
            </a:r>
            <a:r>
              <a:rPr lang="en-US" altLang="zh-CN" dirty="0"/>
              <a:t>-&gt;Draw("hist");</a:t>
            </a:r>
          </a:p>
          <a:p>
            <a:r>
              <a:rPr lang="en-US" altLang="zh-CN" dirty="0" err="1"/>
              <a:t>gPad</a:t>
            </a:r>
            <a:r>
              <a:rPr lang="en-US" altLang="zh-CN" dirty="0"/>
              <a:t>-&gt;</a:t>
            </a:r>
            <a:r>
              <a:rPr lang="en-US" altLang="zh-CN" dirty="0" err="1"/>
              <a:t>SetLogy</a:t>
            </a:r>
            <a:r>
              <a:rPr lang="en-US" altLang="zh-CN" dirty="0"/>
              <a:t>();</a:t>
            </a:r>
          </a:p>
          <a:p>
            <a:endParaRPr lang="en-US" altLang="zh-CN" dirty="0"/>
          </a:p>
          <a:p>
            <a:r>
              <a:rPr lang="en-US" altLang="zh-CN" dirty="0" err="1"/>
              <a:t>TFile</a:t>
            </a:r>
            <a:r>
              <a:rPr lang="en-US" altLang="zh-CN" dirty="0"/>
              <a:t> *file2 = </a:t>
            </a:r>
            <a:r>
              <a:rPr lang="en-US" altLang="zh-CN" dirty="0" err="1"/>
              <a:t>TFile</a:t>
            </a:r>
            <a:r>
              <a:rPr lang="en-US" altLang="zh-CN" dirty="0"/>
              <a:t>::Open("F:/e21010/pxct/run0092_0095_0100_0109_LEGe_MSD26_241Am_window1.5us_0000_cal.root");</a:t>
            </a:r>
          </a:p>
          <a:p>
            <a:r>
              <a:rPr lang="en-US" altLang="zh-CN" dirty="0" err="1"/>
              <a:t>hlege_e</a:t>
            </a:r>
            <a:r>
              <a:rPr lang="en-US" altLang="zh-CN" dirty="0"/>
              <a:t>-&gt;</a:t>
            </a:r>
            <a:r>
              <a:rPr lang="en-US" altLang="zh-CN" dirty="0" err="1"/>
              <a:t>SetLineWidth</a:t>
            </a:r>
            <a:r>
              <a:rPr lang="en-US" altLang="zh-CN" dirty="0"/>
              <a:t>(2);</a:t>
            </a:r>
          </a:p>
          <a:p>
            <a:r>
              <a:rPr lang="en-US" altLang="zh-CN" dirty="0" err="1"/>
              <a:t>hlege_e</a:t>
            </a:r>
            <a:r>
              <a:rPr lang="en-US" altLang="zh-CN" dirty="0"/>
              <a:t>-&gt;</a:t>
            </a:r>
            <a:r>
              <a:rPr lang="en-US" altLang="zh-CN" dirty="0" err="1"/>
              <a:t>SetLineColor</a:t>
            </a:r>
            <a:r>
              <a:rPr lang="en-US" altLang="zh-CN" dirty="0"/>
              <a:t>(</a:t>
            </a:r>
            <a:r>
              <a:rPr lang="en-US" altLang="zh-CN" dirty="0" err="1"/>
              <a:t>kAzure</a:t>
            </a:r>
            <a:r>
              <a:rPr lang="en-US" altLang="zh-CN" dirty="0"/>
              <a:t>);</a:t>
            </a:r>
          </a:p>
          <a:p>
            <a:r>
              <a:rPr lang="en-US" altLang="zh-CN" dirty="0" err="1"/>
              <a:t>hlege_e</a:t>
            </a:r>
            <a:r>
              <a:rPr lang="en-US" altLang="zh-CN" dirty="0"/>
              <a:t>-&gt;Draw("same");</a:t>
            </a:r>
          </a:p>
          <a:p>
            <a:endParaRPr lang="en-US" altLang="zh-CN" dirty="0"/>
          </a:p>
          <a:p>
            <a:r>
              <a:rPr lang="en-US" altLang="zh-CN" dirty="0" err="1"/>
              <a:t>TFile</a:t>
            </a:r>
            <a:r>
              <a:rPr lang="en-US" altLang="zh-CN" dirty="0"/>
              <a:t> *file3 = </a:t>
            </a:r>
            <a:r>
              <a:rPr lang="en-US" altLang="zh-CN" dirty="0" err="1"/>
              <a:t>TFile</a:t>
            </a:r>
            <a:r>
              <a:rPr lang="en-US" altLang="zh-CN" dirty="0"/>
              <a:t>::Open("F:/e21010/pxct/run0330_0332_LEGe_MSD_241Am_Z7117_ChamberCenter_window1.5us_TrigRise0.064_0.016_0.016us_TrigGap0.952_1.000_1.000us_Th350_2700_1000_CFDDelay0.304us_Scale7_0000_cal.root");</a:t>
            </a:r>
          </a:p>
          <a:p>
            <a:r>
              <a:rPr lang="en-US" altLang="zh-CN" dirty="0" err="1"/>
              <a:t>hlege_e</a:t>
            </a:r>
            <a:r>
              <a:rPr lang="en-US" altLang="zh-CN" dirty="0"/>
              <a:t>-&gt;</a:t>
            </a:r>
            <a:r>
              <a:rPr lang="en-US" altLang="zh-CN" dirty="0" err="1"/>
              <a:t>SetLineWidth</a:t>
            </a:r>
            <a:r>
              <a:rPr lang="en-US" altLang="zh-CN" dirty="0"/>
              <a:t>(2);</a:t>
            </a:r>
          </a:p>
          <a:p>
            <a:r>
              <a:rPr lang="en-US" altLang="zh-CN" dirty="0" err="1"/>
              <a:t>hlege_e</a:t>
            </a:r>
            <a:r>
              <a:rPr lang="en-US" altLang="zh-CN" dirty="0"/>
              <a:t>-&gt;</a:t>
            </a:r>
            <a:r>
              <a:rPr lang="en-US" altLang="zh-CN" dirty="0" err="1"/>
              <a:t>SetLineColor</a:t>
            </a:r>
            <a:r>
              <a:rPr lang="en-US" altLang="zh-CN" dirty="0"/>
              <a:t>(kGreen+1);</a:t>
            </a:r>
          </a:p>
          <a:p>
            <a:r>
              <a:rPr lang="en-US" altLang="zh-CN" dirty="0" err="1"/>
              <a:t>hlege_e</a:t>
            </a:r>
            <a:r>
              <a:rPr lang="en-US" altLang="zh-CN" dirty="0"/>
              <a:t>-&gt;Draw("same");</a:t>
            </a:r>
          </a:p>
          <a:p>
            <a:r>
              <a:rPr lang="en-US" altLang="zh-CN" dirty="0" err="1"/>
              <a:t>gPad</a:t>
            </a:r>
            <a:r>
              <a:rPr lang="en-US" altLang="zh-CN" dirty="0"/>
              <a:t>-&gt;</a:t>
            </a:r>
            <a:r>
              <a:rPr lang="en-US" altLang="zh-CN" dirty="0" err="1"/>
              <a:t>RedrawAxis</a:t>
            </a:r>
            <a:r>
              <a:rPr lang="en-US" altLang="zh-CN" dirty="0"/>
              <a:t>();</a:t>
            </a:r>
          </a:p>
          <a:p>
            <a:endParaRPr lang="en-US" altLang="zh-CN" dirty="0"/>
          </a:p>
          <a:p>
            <a:r>
              <a:rPr lang="en-US" altLang="zh-CN" dirty="0" err="1"/>
              <a:t>canvaspeak</a:t>
            </a:r>
            <a:r>
              <a:rPr lang="en-US" altLang="zh-CN" dirty="0"/>
              <a:t>-&gt;</a:t>
            </a:r>
            <a:r>
              <a:rPr lang="en-US" altLang="zh-CN" dirty="0" err="1"/>
              <a:t>SaveAs</a:t>
            </a:r>
            <a:r>
              <a:rPr lang="en-US" altLang="zh-CN" dirty="0"/>
              <a:t>("F:/e21010/pxct/Fig_237Np_Xray_241Am_LEGe_RunAll.png");</a:t>
            </a:r>
          </a:p>
          <a:p>
            <a:endParaRPr lang="en-US" altLang="zh-CN" dirty="0"/>
          </a:p>
        </p:txBody>
      </p:sp>
      <p:sp>
        <p:nvSpPr>
          <p:cNvPr id="4" name="Slide Number Placeholder 3"/>
          <p:cNvSpPr>
            <a:spLocks noGrp="1"/>
          </p:cNvSpPr>
          <p:nvPr>
            <p:ph type="sldNum" sz="quarter" idx="5"/>
          </p:nvPr>
        </p:nvSpPr>
        <p:spPr/>
        <p:txBody>
          <a:bodyPr/>
          <a:lstStyle/>
          <a:p>
            <a:fld id="{05D8D140-FC9E-48BF-8088-744EBFCB091F}" type="slidenum">
              <a:rPr lang="en-US" smtClean="0"/>
              <a:t>184</a:t>
            </a:fld>
            <a:endParaRPr lang="en-US"/>
          </a:p>
        </p:txBody>
      </p:sp>
    </p:spTree>
    <p:extLst>
      <p:ext uri="{BB962C8B-B14F-4D97-AF65-F5344CB8AC3E}">
        <p14:creationId xmlns:p14="http://schemas.microsoft.com/office/powerpoint/2010/main" val="15413573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186</a:t>
            </a:fld>
            <a:endParaRPr lang="en-US"/>
          </a:p>
        </p:txBody>
      </p:sp>
    </p:spTree>
    <p:extLst>
      <p:ext uri="{BB962C8B-B14F-4D97-AF65-F5344CB8AC3E}">
        <p14:creationId xmlns:p14="http://schemas.microsoft.com/office/powerpoint/2010/main" val="30308305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Best figure</a:t>
            </a:r>
          </a:p>
          <a:p>
            <a:r>
              <a:rPr lang="en-US" dirty="0" err="1"/>
              <a:t>TFile</a:t>
            </a:r>
            <a:r>
              <a:rPr lang="en-US" dirty="0"/>
              <a:t> *_file1 = </a:t>
            </a:r>
            <a:r>
              <a:rPr lang="en-US" dirty="0" err="1"/>
              <a:t>TFile</a:t>
            </a:r>
            <a:r>
              <a:rPr lang="en-US" dirty="0"/>
              <a:t>::Open("F:/e21010/pxct/run0079_0091_LEGe_MSD_241Am_inChamber_window1.5us_CFDdelay_adjusted_0000_cal.root"); // 949 hours</a:t>
            </a:r>
          </a:p>
          <a:p>
            <a:endParaRPr lang="en-US" dirty="0"/>
          </a:p>
          <a:p>
            <a:r>
              <a:rPr lang="en-US" dirty="0" err="1"/>
              <a:t>TCanvas</a:t>
            </a:r>
            <a:r>
              <a:rPr lang="en-US" dirty="0"/>
              <a:t>* </a:t>
            </a:r>
            <a:r>
              <a:rPr lang="en-US" dirty="0" err="1"/>
              <a:t>canvaspeak</a:t>
            </a:r>
            <a:r>
              <a:rPr lang="en-US" dirty="0"/>
              <a:t> = new </a:t>
            </a:r>
            <a:r>
              <a:rPr lang="en-US" dirty="0" err="1"/>
              <a:t>TCanvas</a:t>
            </a:r>
            <a:r>
              <a:rPr lang="en-US" dirty="0"/>
              <a:t>("MSD", "MSD",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gStyle</a:t>
            </a:r>
            <a:r>
              <a:rPr lang="en-US" dirty="0"/>
              <a:t>-&gt;</a:t>
            </a:r>
            <a:r>
              <a:rPr lang="en-US" dirty="0" err="1"/>
              <a:t>SetFrameLineWidth</a:t>
            </a:r>
            <a:r>
              <a:rPr lang="en-US" dirty="0"/>
              <a:t>(3);</a:t>
            </a:r>
          </a:p>
          <a:p>
            <a:r>
              <a:rPr lang="en-US" dirty="0" err="1"/>
              <a:t>canvaspeak</a:t>
            </a:r>
            <a:r>
              <a:rPr lang="en-US" dirty="0"/>
              <a:t>-&gt;</a:t>
            </a:r>
            <a:r>
              <a:rPr lang="en-US" dirty="0" err="1"/>
              <a:t>SetFrameLineWidth</a:t>
            </a:r>
            <a:r>
              <a:rPr lang="en-US" dirty="0"/>
              <a:t>(3);</a:t>
            </a:r>
          </a:p>
          <a:p>
            <a:r>
              <a:rPr lang="en-US" dirty="0" err="1"/>
              <a:t>canvaspeak</a:t>
            </a:r>
            <a:r>
              <a:rPr lang="en-US" dirty="0"/>
              <a:t>-&gt;</a:t>
            </a:r>
            <a:r>
              <a:rPr lang="en-US" dirty="0" err="1"/>
              <a:t>SetLogz</a:t>
            </a:r>
            <a:r>
              <a:rPr lang="en-US" dirty="0"/>
              <a:t>();</a:t>
            </a:r>
          </a:p>
          <a:p>
            <a:endParaRPr lang="en-US" dirty="0"/>
          </a:p>
          <a:p>
            <a:r>
              <a:rPr lang="en-US" dirty="0"/>
              <a:t>TH2D* </a:t>
            </a:r>
            <a:r>
              <a:rPr lang="en-US" dirty="0" err="1"/>
              <a:t>hmsd_lege</a:t>
            </a:r>
            <a:r>
              <a:rPr lang="en-US" dirty="0"/>
              <a:t> = new TH2D("</a:t>
            </a:r>
            <a:r>
              <a:rPr lang="en-US" dirty="0" err="1"/>
              <a:t>hmsd_lege</a:t>
            </a:r>
            <a:r>
              <a:rPr lang="en-US" dirty="0"/>
              <a:t>", "</a:t>
            </a:r>
            <a:r>
              <a:rPr lang="en-US" dirty="0" err="1"/>
              <a:t>hmsd_lege</a:t>
            </a:r>
            <a:r>
              <a:rPr lang="en-US" dirty="0"/>
              <a:t>", 1000,0,100,6000,0,6000); // </a:t>
            </a:r>
            <a:r>
              <a:rPr lang="en-US" dirty="0" err="1"/>
              <a:t>x,y</a:t>
            </a:r>
            <a:endParaRPr lang="en-US" dirty="0"/>
          </a:p>
          <a:p>
            <a:endParaRPr lang="en-US" dirty="0"/>
          </a:p>
          <a:p>
            <a:r>
              <a:rPr lang="en-US" dirty="0"/>
              <a:t>//tree-&gt;Draw("msd26_e:lege_e&gt;&gt;hmsd_lege","msd26_e&gt;200&amp;&amp;msd26_e&lt;6000&amp;&amp;</a:t>
            </a:r>
            <a:r>
              <a:rPr lang="en-US" dirty="0" err="1"/>
              <a:t>lege_e</a:t>
            </a:r>
            <a:r>
              <a:rPr lang="en-US" dirty="0"/>
              <a:t>&gt;5&amp;&amp;</a:t>
            </a:r>
            <a:r>
              <a:rPr lang="en-US" dirty="0" err="1"/>
              <a:t>lege_e</a:t>
            </a:r>
            <a:r>
              <a:rPr lang="en-US" dirty="0"/>
              <a:t>&lt;400&amp;&amp;lege_t-msd26_t&gt;0&amp;&amp;lege_t-msd26_t&lt;1000","colz"); // y:x</a:t>
            </a:r>
          </a:p>
          <a:p>
            <a:endParaRPr lang="en-US" dirty="0"/>
          </a:p>
          <a:p>
            <a:r>
              <a:rPr lang="en-US" dirty="0"/>
              <a:t>tree-&gt;Draw("(msd12_e+msd26_e):</a:t>
            </a:r>
            <a:r>
              <a:rPr lang="en-US" dirty="0" err="1"/>
              <a:t>lege_e</a:t>
            </a:r>
            <a:r>
              <a:rPr lang="en-US" dirty="0"/>
              <a:t>&gt;&gt;hmsd_lege","msd12_e&gt;300&amp;&amp;msd12_e&lt;6000&amp;&amp;msd26_e&gt;300&amp;&amp;msd26_e&lt;6000&amp;&amp;</a:t>
            </a:r>
            <a:r>
              <a:rPr lang="en-US" dirty="0" err="1"/>
              <a:t>lege_e</a:t>
            </a:r>
            <a:r>
              <a:rPr lang="en-US" dirty="0"/>
              <a:t>&gt;10&amp;&amp;</a:t>
            </a:r>
            <a:r>
              <a:rPr lang="en-US" dirty="0" err="1"/>
              <a:t>lege_e</a:t>
            </a:r>
            <a:r>
              <a:rPr lang="en-US" dirty="0"/>
              <a:t>&lt;100&amp;&amp;msd26_t-msd12_t&gt;-220&amp;&amp;msd26_t-msd12_t&lt;140&amp;&amp;lege_t-msd12_t&gt;-200&amp;&amp;lege_t-msd12_t&lt;800&amp;&amp;lege_t-msd26_t&gt;0&amp;&amp;lege_t-msd26_t&lt;1000","colz"); // y:x</a:t>
            </a:r>
          </a:p>
          <a:p>
            <a:endParaRPr lang="en-US" dirty="0"/>
          </a:p>
          <a:p>
            <a:endParaRPr lang="en-US" dirty="0"/>
          </a:p>
          <a:p>
            <a:r>
              <a:rPr lang="en-US" dirty="0" err="1"/>
              <a:t>hmsd_lege</a:t>
            </a:r>
            <a:r>
              <a:rPr lang="en-US" dirty="0"/>
              <a:t>-&gt;</a:t>
            </a:r>
            <a:r>
              <a:rPr lang="en-US" dirty="0" err="1"/>
              <a:t>SetStats</a:t>
            </a:r>
            <a:r>
              <a:rPr lang="en-US" dirty="0"/>
              <a:t>(0);</a:t>
            </a:r>
          </a:p>
          <a:p>
            <a:r>
              <a:rPr lang="en-US" dirty="0" err="1"/>
              <a:t>hmsd_lege</a:t>
            </a:r>
            <a:r>
              <a:rPr lang="en-US" dirty="0"/>
              <a:t>-&gt;</a:t>
            </a:r>
            <a:r>
              <a:rPr lang="en-US" dirty="0" err="1"/>
              <a:t>SetTitle</a:t>
            </a:r>
            <a:r>
              <a:rPr lang="en-US" dirty="0"/>
              <a:t>("");</a:t>
            </a:r>
          </a:p>
          <a:p>
            <a:r>
              <a:rPr lang="en-US" dirty="0" err="1"/>
              <a:t>hmsd_lege</a:t>
            </a:r>
            <a:r>
              <a:rPr lang="en-US" dirty="0"/>
              <a:t>-&gt;</a:t>
            </a:r>
            <a:r>
              <a:rPr lang="en-US" dirty="0" err="1"/>
              <a:t>GetXaxis</a:t>
            </a:r>
            <a:r>
              <a:rPr lang="en-US" dirty="0"/>
              <a:t>()-&gt;</a:t>
            </a:r>
            <a:r>
              <a:rPr lang="en-US" dirty="0" err="1"/>
              <a:t>SetTitle</a:t>
            </a:r>
            <a:r>
              <a:rPr lang="en-US" dirty="0"/>
              <a:t>("LEGe Energy (keV)");</a:t>
            </a:r>
          </a:p>
          <a:p>
            <a:r>
              <a:rPr lang="en-US" dirty="0" err="1"/>
              <a:t>hmsd_lege</a:t>
            </a:r>
            <a:r>
              <a:rPr lang="en-US" dirty="0"/>
              <a:t>-&gt;</a:t>
            </a:r>
            <a:r>
              <a:rPr lang="en-US" dirty="0" err="1"/>
              <a:t>GetYaxis</a:t>
            </a:r>
            <a:r>
              <a:rPr lang="en-US" dirty="0"/>
              <a:t>()-&gt;</a:t>
            </a:r>
            <a:r>
              <a:rPr lang="en-US" dirty="0" err="1"/>
              <a:t>SetTitle</a:t>
            </a:r>
            <a:r>
              <a:rPr lang="en-US" dirty="0"/>
              <a:t>("MSD12 + MSD26 Energy (keV)");</a:t>
            </a:r>
          </a:p>
          <a:p>
            <a:r>
              <a:rPr lang="en-US" dirty="0" err="1"/>
              <a:t>hmsd_lege</a:t>
            </a:r>
            <a:r>
              <a:rPr lang="en-US" dirty="0"/>
              <a:t>-&gt;</a:t>
            </a:r>
            <a:r>
              <a:rPr lang="en-US" dirty="0" err="1"/>
              <a:t>GetXaxis</a:t>
            </a:r>
            <a:r>
              <a:rPr lang="en-US" dirty="0"/>
              <a:t>()-&gt;</a:t>
            </a:r>
            <a:r>
              <a:rPr lang="en-US" dirty="0" err="1"/>
              <a:t>CenterTitle</a:t>
            </a:r>
            <a:r>
              <a:rPr lang="en-US" dirty="0"/>
              <a:t>();</a:t>
            </a:r>
          </a:p>
          <a:p>
            <a:r>
              <a:rPr lang="en-US" dirty="0" err="1"/>
              <a:t>hmsd_lege</a:t>
            </a:r>
            <a:r>
              <a:rPr lang="en-US" dirty="0"/>
              <a:t>-&gt;</a:t>
            </a:r>
            <a:r>
              <a:rPr lang="en-US" dirty="0" err="1"/>
              <a:t>GetYaxis</a:t>
            </a:r>
            <a:r>
              <a:rPr lang="en-US" dirty="0"/>
              <a:t>()-&gt;</a:t>
            </a:r>
            <a:r>
              <a:rPr lang="en-US" dirty="0" err="1"/>
              <a:t>CenterTitle</a:t>
            </a:r>
            <a:r>
              <a:rPr lang="en-US" dirty="0"/>
              <a:t>();</a:t>
            </a:r>
          </a:p>
          <a:p>
            <a:r>
              <a:rPr lang="en-US" dirty="0" err="1"/>
              <a:t>hmsd_lege</a:t>
            </a:r>
            <a:r>
              <a:rPr lang="en-US" dirty="0"/>
              <a:t>-&gt;</a:t>
            </a:r>
            <a:r>
              <a:rPr lang="en-US" dirty="0" err="1"/>
              <a:t>GetXaxis</a:t>
            </a:r>
            <a:r>
              <a:rPr lang="en-US" dirty="0"/>
              <a:t>()-&gt;</a:t>
            </a:r>
            <a:r>
              <a:rPr lang="en-US" dirty="0" err="1"/>
              <a:t>SetLabelFont</a:t>
            </a:r>
            <a:r>
              <a:rPr lang="en-US" dirty="0"/>
              <a:t>(132);</a:t>
            </a:r>
          </a:p>
          <a:p>
            <a:r>
              <a:rPr lang="en-US" dirty="0" err="1"/>
              <a:t>hmsd_lege</a:t>
            </a:r>
            <a:r>
              <a:rPr lang="en-US" dirty="0"/>
              <a:t>-&gt;</a:t>
            </a:r>
            <a:r>
              <a:rPr lang="en-US" dirty="0" err="1"/>
              <a:t>GetYaxis</a:t>
            </a:r>
            <a:r>
              <a:rPr lang="en-US" dirty="0"/>
              <a:t>()-&gt;</a:t>
            </a:r>
            <a:r>
              <a:rPr lang="en-US" dirty="0" err="1"/>
              <a:t>SetLabelFont</a:t>
            </a:r>
            <a:r>
              <a:rPr lang="en-US" dirty="0"/>
              <a:t>(132);</a:t>
            </a:r>
          </a:p>
          <a:p>
            <a:r>
              <a:rPr lang="en-US" dirty="0" err="1"/>
              <a:t>hmsd_lege</a:t>
            </a:r>
            <a:r>
              <a:rPr lang="en-US" dirty="0"/>
              <a:t>-&gt;</a:t>
            </a:r>
            <a:r>
              <a:rPr lang="en-US" dirty="0" err="1"/>
              <a:t>GetXaxis</a:t>
            </a:r>
            <a:r>
              <a:rPr lang="en-US" dirty="0"/>
              <a:t>()-&gt;</a:t>
            </a:r>
            <a:r>
              <a:rPr lang="en-US" dirty="0" err="1"/>
              <a:t>SetLabelSize</a:t>
            </a:r>
            <a:r>
              <a:rPr lang="en-US" dirty="0"/>
              <a:t>(0.05);</a:t>
            </a:r>
          </a:p>
          <a:p>
            <a:r>
              <a:rPr lang="en-US" dirty="0" err="1"/>
              <a:t>hmsd_lege</a:t>
            </a:r>
            <a:r>
              <a:rPr lang="en-US" dirty="0"/>
              <a:t>-&gt;</a:t>
            </a:r>
            <a:r>
              <a:rPr lang="en-US" dirty="0" err="1"/>
              <a:t>GetYaxis</a:t>
            </a:r>
            <a:r>
              <a:rPr lang="en-US" dirty="0"/>
              <a:t>()-&gt;</a:t>
            </a:r>
            <a:r>
              <a:rPr lang="en-US" dirty="0" err="1"/>
              <a:t>SetLabelSize</a:t>
            </a:r>
            <a:r>
              <a:rPr lang="en-US" dirty="0"/>
              <a:t>(0.05);</a:t>
            </a:r>
          </a:p>
          <a:p>
            <a:r>
              <a:rPr lang="en-US" dirty="0" err="1"/>
              <a:t>hmsd_lege</a:t>
            </a:r>
            <a:r>
              <a:rPr lang="en-US" dirty="0"/>
              <a:t>-&gt;</a:t>
            </a:r>
            <a:r>
              <a:rPr lang="en-US" dirty="0" err="1"/>
              <a:t>GetXaxis</a:t>
            </a:r>
            <a:r>
              <a:rPr lang="en-US" dirty="0"/>
              <a:t>()-&gt;</a:t>
            </a:r>
            <a:r>
              <a:rPr lang="en-US" dirty="0" err="1"/>
              <a:t>SetTitleFont</a:t>
            </a:r>
            <a:r>
              <a:rPr lang="en-US" dirty="0"/>
              <a:t>(132);</a:t>
            </a:r>
          </a:p>
          <a:p>
            <a:r>
              <a:rPr lang="en-US" dirty="0" err="1"/>
              <a:t>hmsd_lege</a:t>
            </a:r>
            <a:r>
              <a:rPr lang="en-US" dirty="0"/>
              <a:t>-&gt;</a:t>
            </a:r>
            <a:r>
              <a:rPr lang="en-US" dirty="0" err="1"/>
              <a:t>GetYaxis</a:t>
            </a:r>
            <a:r>
              <a:rPr lang="en-US" dirty="0"/>
              <a:t>()-&gt;</a:t>
            </a:r>
            <a:r>
              <a:rPr lang="en-US" dirty="0" err="1"/>
              <a:t>SetTitleFont</a:t>
            </a:r>
            <a:r>
              <a:rPr lang="en-US" dirty="0"/>
              <a:t>(132);</a:t>
            </a:r>
          </a:p>
          <a:p>
            <a:r>
              <a:rPr lang="en-US" dirty="0" err="1"/>
              <a:t>hmsd_lege</a:t>
            </a:r>
            <a:r>
              <a:rPr lang="en-US" dirty="0"/>
              <a:t>-&gt;</a:t>
            </a:r>
            <a:r>
              <a:rPr lang="en-US" dirty="0" err="1"/>
              <a:t>GetXaxis</a:t>
            </a:r>
            <a:r>
              <a:rPr lang="en-US" dirty="0"/>
              <a:t>()-&gt;</a:t>
            </a:r>
            <a:r>
              <a:rPr lang="en-US" dirty="0" err="1"/>
              <a:t>SetTitleOffset</a:t>
            </a:r>
            <a:r>
              <a:rPr lang="en-US" dirty="0"/>
              <a:t>(1.1);</a:t>
            </a:r>
          </a:p>
          <a:p>
            <a:r>
              <a:rPr lang="en-US" dirty="0" err="1"/>
              <a:t>hmsd_lege</a:t>
            </a:r>
            <a:r>
              <a:rPr lang="en-US" dirty="0"/>
              <a:t>-&gt;</a:t>
            </a:r>
            <a:r>
              <a:rPr lang="en-US" dirty="0" err="1"/>
              <a:t>GetYaxis</a:t>
            </a:r>
            <a:r>
              <a:rPr lang="en-US" dirty="0"/>
              <a:t>()-&gt;</a:t>
            </a:r>
            <a:r>
              <a:rPr lang="en-US" dirty="0" err="1"/>
              <a:t>SetTitleOffset</a:t>
            </a:r>
            <a:r>
              <a:rPr lang="en-US" dirty="0"/>
              <a:t>(1.4);</a:t>
            </a:r>
          </a:p>
          <a:p>
            <a:r>
              <a:rPr lang="en-US" dirty="0" err="1"/>
              <a:t>hmsd_lege</a:t>
            </a:r>
            <a:r>
              <a:rPr lang="en-US" dirty="0"/>
              <a:t>-&gt;</a:t>
            </a:r>
            <a:r>
              <a:rPr lang="en-US" dirty="0" err="1"/>
              <a:t>GetXaxis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SetNdivisions</a:t>
            </a:r>
            <a:r>
              <a:rPr lang="en-US" dirty="0"/>
              <a:t>(505);</a:t>
            </a:r>
          </a:p>
          <a:p>
            <a:r>
              <a:rPr lang="en-US" dirty="0" err="1"/>
              <a:t>hmsd_lege</a:t>
            </a:r>
            <a:r>
              <a:rPr lang="en-US" dirty="0"/>
              <a:t>-&gt;</a:t>
            </a:r>
            <a:r>
              <a:rPr lang="en-US" dirty="0" err="1"/>
              <a:t>GetXaxis</a:t>
            </a:r>
            <a:r>
              <a:rPr lang="en-US" dirty="0"/>
              <a:t>()-&gt;</a:t>
            </a:r>
            <a:r>
              <a:rPr lang="en-US" dirty="0" err="1"/>
              <a:t>SetRangeUser</a:t>
            </a:r>
            <a:r>
              <a:rPr lang="en-US" dirty="0"/>
              <a:t>(38,65);</a:t>
            </a:r>
          </a:p>
          <a:p>
            <a:r>
              <a:rPr lang="en-US" dirty="0" err="1"/>
              <a:t>hmsd_lege</a:t>
            </a:r>
            <a:r>
              <a:rPr lang="en-US" dirty="0"/>
              <a:t>-&gt;</a:t>
            </a:r>
            <a:r>
              <a:rPr lang="en-US" dirty="0" err="1"/>
              <a:t>GetYaxis</a:t>
            </a:r>
            <a:r>
              <a:rPr lang="en-US" dirty="0"/>
              <a:t>()-&gt;</a:t>
            </a:r>
            <a:r>
              <a:rPr lang="en-US" dirty="0" err="1"/>
              <a:t>SetRangeUser</a:t>
            </a:r>
            <a:r>
              <a:rPr lang="en-US" dirty="0"/>
              <a:t>(4200,6000);</a:t>
            </a:r>
          </a:p>
          <a:p>
            <a:r>
              <a:rPr lang="en-US" dirty="0" err="1"/>
              <a:t>hmsd_lege</a:t>
            </a:r>
            <a:r>
              <a:rPr lang="en-US" dirty="0"/>
              <a:t>-&gt;</a:t>
            </a:r>
            <a:r>
              <a:rPr lang="en-US" dirty="0" err="1"/>
              <a:t>SetMinimum</a:t>
            </a:r>
            <a:r>
              <a:rPr lang="en-US" dirty="0"/>
              <a:t>(1);</a:t>
            </a:r>
          </a:p>
          <a:p>
            <a:r>
              <a:rPr lang="en-US" dirty="0"/>
              <a:t>//</a:t>
            </a:r>
            <a:r>
              <a:rPr lang="en-US" dirty="0" err="1"/>
              <a:t>hmsd_lege</a:t>
            </a:r>
            <a:r>
              <a:rPr lang="en-US" dirty="0"/>
              <a:t>-&gt;</a:t>
            </a:r>
            <a:r>
              <a:rPr lang="en-US" dirty="0" err="1"/>
              <a:t>SetMaximum</a:t>
            </a:r>
            <a:r>
              <a:rPr lang="en-US" dirty="0"/>
              <a:t>(100);</a:t>
            </a:r>
          </a:p>
          <a:p>
            <a:r>
              <a:rPr lang="en-US" dirty="0" err="1"/>
              <a:t>hmsd_lege</a:t>
            </a:r>
            <a:r>
              <a:rPr lang="en-US" dirty="0"/>
              <a:t>-&gt;</a:t>
            </a:r>
            <a:r>
              <a:rPr lang="en-US" dirty="0" err="1"/>
              <a:t>SetContour</a:t>
            </a:r>
            <a:r>
              <a:rPr lang="en-US" dirty="0"/>
              <a:t>(99);</a:t>
            </a:r>
          </a:p>
          <a:p>
            <a:r>
              <a:rPr lang="en-US" dirty="0" err="1"/>
              <a:t>TPaletteAxis</a:t>
            </a:r>
            <a:r>
              <a:rPr lang="en-US" dirty="0"/>
              <a:t> *palette = (</a:t>
            </a:r>
            <a:r>
              <a:rPr lang="en-US" dirty="0" err="1"/>
              <a:t>TPaletteAxis</a:t>
            </a:r>
            <a:r>
              <a:rPr lang="en-US" dirty="0"/>
              <a:t>*)</a:t>
            </a:r>
            <a:r>
              <a:rPr lang="en-US" dirty="0" err="1"/>
              <a:t>hmsd_lege</a:t>
            </a:r>
            <a:r>
              <a:rPr lang="en-US" dirty="0"/>
              <a:t>-&gt;</a:t>
            </a:r>
            <a:r>
              <a:rPr lang="en-US" dirty="0" err="1"/>
              <a:t>GetListOfFunctions</a:t>
            </a:r>
            <a:r>
              <a:rPr lang="en-US" dirty="0"/>
              <a:t>()-&gt;</a:t>
            </a:r>
            <a:r>
              <a:rPr lang="en-US" dirty="0" err="1"/>
              <a:t>FindObject</a:t>
            </a:r>
            <a:r>
              <a:rPr lang="en-US" dirty="0"/>
              <a:t>("palette");</a:t>
            </a:r>
          </a:p>
          <a:p>
            <a:r>
              <a:rPr lang="en-US" dirty="0" err="1"/>
              <a:t>gStyle</a:t>
            </a:r>
            <a:r>
              <a:rPr lang="en-US" dirty="0"/>
              <a:t>-&gt;</a:t>
            </a:r>
            <a:r>
              <a:rPr lang="en-US" dirty="0" err="1"/>
              <a:t>SetPalette</a:t>
            </a:r>
            <a:r>
              <a:rPr lang="en-US" dirty="0"/>
              <a:t>(</a:t>
            </a:r>
            <a:r>
              <a:rPr lang="en-US" dirty="0" err="1"/>
              <a:t>kRainbow</a:t>
            </a:r>
            <a:r>
              <a:rPr lang="en-US" dirty="0"/>
              <a:t>);</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(3);</a:t>
            </a:r>
          </a:p>
          <a:p>
            <a:r>
              <a:rPr lang="en-US" dirty="0"/>
              <a:t>palette-&gt;SetX1NDC(0.89);</a:t>
            </a:r>
          </a:p>
          <a:p>
            <a:r>
              <a:rPr lang="en-US" dirty="0"/>
              <a:t>palette-&gt;SetX2NDC(0.92);</a:t>
            </a:r>
          </a:p>
          <a:p>
            <a:endParaRPr lang="en-US" dirty="0"/>
          </a:p>
          <a:p>
            <a:r>
              <a:rPr lang="en-US" dirty="0" err="1"/>
              <a:t>canvaspeak</a:t>
            </a:r>
            <a:r>
              <a:rPr lang="en-US" dirty="0"/>
              <a:t>-&gt;</a:t>
            </a:r>
            <a:r>
              <a:rPr lang="en-US" dirty="0" err="1"/>
              <a:t>SaveAs</a:t>
            </a:r>
            <a:r>
              <a:rPr lang="en-US" dirty="0"/>
              <a:t>("F:/e21010/pxct/Fig_237Np_Alpha_Gamma_Coincidence_241Am_MSD_LEGe_Run1.png");</a:t>
            </a:r>
          </a:p>
          <a:p>
            <a:r>
              <a:rPr lang="en-US" dirty="0" err="1"/>
              <a:t>canvaspeak</a:t>
            </a:r>
            <a:r>
              <a:rPr lang="en-US" dirty="0"/>
              <a:t>-&gt;</a:t>
            </a:r>
            <a:r>
              <a:rPr lang="en-US" dirty="0" err="1"/>
              <a:t>SaveAs</a:t>
            </a:r>
            <a:r>
              <a:rPr lang="en-US" dirty="0"/>
              <a:t>("F:/e21010/pxct/Fig_237Np_Alpha_Gamma_Coincidence_241Am_MSD_LEGe_Run1.eps");</a:t>
            </a:r>
          </a:p>
          <a:p>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187</a:t>
            </a:fld>
            <a:endParaRPr lang="en-US"/>
          </a:p>
        </p:txBody>
      </p:sp>
    </p:spTree>
    <p:extLst>
      <p:ext uri="{BB962C8B-B14F-4D97-AF65-F5344CB8AC3E}">
        <p14:creationId xmlns:p14="http://schemas.microsoft.com/office/powerpoint/2010/main" val="13981416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figure</a:t>
            </a:r>
          </a:p>
          <a:p>
            <a:r>
              <a:rPr lang="en-US" dirty="0" err="1"/>
              <a:t>TFile</a:t>
            </a:r>
            <a:r>
              <a:rPr lang="en-US" dirty="0"/>
              <a:t> *_file1 = </a:t>
            </a:r>
            <a:r>
              <a:rPr lang="en-US" dirty="0" err="1"/>
              <a:t>TFile</a:t>
            </a:r>
            <a:r>
              <a:rPr lang="en-US" dirty="0"/>
              <a:t>::Open("F:/e21010/pxct/run0092_0095_0100_0109_LEGe_MSD26_241Am_window1.5us_0000_cal.root");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("MSD", "MSD",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gStyle</a:t>
            </a:r>
            <a:r>
              <a:rPr lang="en-US" dirty="0"/>
              <a:t>-&gt;</a:t>
            </a:r>
            <a:r>
              <a:rPr lang="en-US" dirty="0" err="1"/>
              <a:t>SetFrameLineWidth</a:t>
            </a:r>
            <a:r>
              <a:rPr lang="en-US" dirty="0"/>
              <a:t>(3);</a:t>
            </a:r>
          </a:p>
          <a:p>
            <a:r>
              <a:rPr lang="en-US" dirty="0" err="1"/>
              <a:t>canvaspeak</a:t>
            </a:r>
            <a:r>
              <a:rPr lang="en-US" dirty="0"/>
              <a:t>-&gt;</a:t>
            </a:r>
            <a:r>
              <a:rPr lang="en-US" dirty="0" err="1"/>
              <a:t>SetFrameLineWidth</a:t>
            </a:r>
            <a:r>
              <a:rPr lang="en-US" dirty="0"/>
              <a:t>(3);</a:t>
            </a:r>
          </a:p>
          <a:p>
            <a:r>
              <a:rPr lang="en-US" dirty="0" err="1"/>
              <a:t>canvaspeak</a:t>
            </a:r>
            <a:r>
              <a:rPr lang="en-US" dirty="0"/>
              <a:t>-&gt;</a:t>
            </a:r>
            <a:r>
              <a:rPr lang="en-US" dirty="0" err="1"/>
              <a:t>SetLogz</a:t>
            </a:r>
            <a:r>
              <a:rPr lang="en-US" dirty="0"/>
              <a:t>();</a:t>
            </a:r>
          </a:p>
          <a:p>
            <a:endParaRPr lang="en-US" dirty="0"/>
          </a:p>
          <a:p>
            <a:r>
              <a:rPr lang="en-US" dirty="0"/>
              <a:t>TH2D* </a:t>
            </a:r>
            <a:r>
              <a:rPr lang="en-US" dirty="0" err="1"/>
              <a:t>hmsd_lege</a:t>
            </a:r>
            <a:r>
              <a:rPr lang="en-US" dirty="0"/>
              <a:t> = new TH2D("</a:t>
            </a:r>
            <a:r>
              <a:rPr lang="en-US" dirty="0" err="1"/>
              <a:t>hmsd_lege</a:t>
            </a:r>
            <a:r>
              <a:rPr lang="en-US" dirty="0"/>
              <a:t>", "</a:t>
            </a:r>
            <a:r>
              <a:rPr lang="en-US" dirty="0" err="1"/>
              <a:t>hmsd_lege</a:t>
            </a:r>
            <a:r>
              <a:rPr lang="en-US" dirty="0"/>
              <a:t>", 1000,0,100,6000,0,6000); // </a:t>
            </a:r>
            <a:r>
              <a:rPr lang="en-US" dirty="0" err="1"/>
              <a:t>x,y</a:t>
            </a:r>
            <a:endParaRPr lang="en-US" dirty="0"/>
          </a:p>
          <a:p>
            <a:endParaRPr lang="en-US" dirty="0"/>
          </a:p>
          <a:p>
            <a:r>
              <a:rPr lang="en-US" dirty="0"/>
              <a:t>tree-&gt;Draw("msd26_e:lege_e&gt;&gt;hmsd_lege","msd26_e&gt;200&amp;&amp;msd26_e&lt;6000&amp;&amp;</a:t>
            </a:r>
            <a:r>
              <a:rPr lang="en-US" dirty="0" err="1"/>
              <a:t>lege_e</a:t>
            </a:r>
            <a:r>
              <a:rPr lang="en-US" dirty="0"/>
              <a:t>&gt;5&amp;&amp;</a:t>
            </a:r>
            <a:r>
              <a:rPr lang="en-US" dirty="0" err="1"/>
              <a:t>lege_e</a:t>
            </a:r>
            <a:r>
              <a:rPr lang="en-US" dirty="0"/>
              <a:t>&lt;400&amp;&amp;lege_t-msd26_t&gt;0&amp;&amp;lege_t-msd26_t&lt;1000","colz"); // y:x</a:t>
            </a:r>
          </a:p>
          <a:p>
            <a:endParaRPr lang="en-US" dirty="0"/>
          </a:p>
          <a:p>
            <a:r>
              <a:rPr lang="en-US" dirty="0"/>
              <a:t>//tree-&gt;Draw("(msd12_e+msd26_e):</a:t>
            </a:r>
            <a:r>
              <a:rPr lang="en-US" dirty="0" err="1"/>
              <a:t>lege_e</a:t>
            </a:r>
            <a:r>
              <a:rPr lang="en-US" dirty="0"/>
              <a:t>&gt;&gt;hmsd_lege","msd12_e&gt;300&amp;&amp;msd12_e&lt;6000&amp;&amp;msd26_e&gt;300&amp;&amp;msd26_e&lt;6000&amp;&amp;</a:t>
            </a:r>
            <a:r>
              <a:rPr lang="en-US" dirty="0" err="1"/>
              <a:t>lege_e</a:t>
            </a:r>
            <a:r>
              <a:rPr lang="en-US" dirty="0"/>
              <a:t>&gt;10&amp;&amp;</a:t>
            </a:r>
            <a:r>
              <a:rPr lang="en-US" dirty="0" err="1"/>
              <a:t>lege_e</a:t>
            </a:r>
            <a:r>
              <a:rPr lang="en-US" dirty="0"/>
              <a:t>&lt;100&amp;&amp;msd12_t-msd26_t&gt;-60&amp;&amp;msd12_t-msd26_t&lt;160&amp;&amp;lege_t-msd12_t&gt;-100&amp;&amp;lege_t-msd12_t&lt;900&amp;&amp;lege_t-msd26_t&gt;0&amp;&amp;lege_t-msd26_t&lt;1000","colz"); // y:x</a:t>
            </a:r>
          </a:p>
          <a:p>
            <a:endParaRPr lang="en-US" dirty="0"/>
          </a:p>
          <a:p>
            <a:r>
              <a:rPr lang="en-US" dirty="0" err="1"/>
              <a:t>hmsd_lege</a:t>
            </a:r>
            <a:r>
              <a:rPr lang="en-US" dirty="0"/>
              <a:t>-&gt;</a:t>
            </a:r>
            <a:r>
              <a:rPr lang="en-US" dirty="0" err="1"/>
              <a:t>SetStats</a:t>
            </a:r>
            <a:r>
              <a:rPr lang="en-US" dirty="0"/>
              <a:t>(0);</a:t>
            </a:r>
          </a:p>
          <a:p>
            <a:r>
              <a:rPr lang="en-US" dirty="0" err="1"/>
              <a:t>hmsd_lege</a:t>
            </a:r>
            <a:r>
              <a:rPr lang="en-US" dirty="0"/>
              <a:t>-&gt;</a:t>
            </a:r>
            <a:r>
              <a:rPr lang="en-US" dirty="0" err="1"/>
              <a:t>SetTitle</a:t>
            </a:r>
            <a:r>
              <a:rPr lang="en-US" dirty="0"/>
              <a:t>("");</a:t>
            </a:r>
          </a:p>
          <a:p>
            <a:r>
              <a:rPr lang="en-US" dirty="0" err="1"/>
              <a:t>hmsd_lege</a:t>
            </a:r>
            <a:r>
              <a:rPr lang="en-US" dirty="0"/>
              <a:t>-&gt;</a:t>
            </a:r>
            <a:r>
              <a:rPr lang="en-US" dirty="0" err="1"/>
              <a:t>GetXaxis</a:t>
            </a:r>
            <a:r>
              <a:rPr lang="en-US" dirty="0"/>
              <a:t>()-&gt;</a:t>
            </a:r>
            <a:r>
              <a:rPr lang="en-US" dirty="0" err="1"/>
              <a:t>SetTitle</a:t>
            </a:r>
            <a:r>
              <a:rPr lang="en-US" dirty="0"/>
              <a:t>("LEGe Energy (keV)");</a:t>
            </a:r>
          </a:p>
          <a:p>
            <a:r>
              <a:rPr lang="en-US" dirty="0" err="1"/>
              <a:t>hmsd_lege</a:t>
            </a:r>
            <a:r>
              <a:rPr lang="en-US" dirty="0"/>
              <a:t>-&gt;</a:t>
            </a:r>
            <a:r>
              <a:rPr lang="en-US" dirty="0" err="1"/>
              <a:t>GetYaxis</a:t>
            </a:r>
            <a:r>
              <a:rPr lang="en-US" dirty="0"/>
              <a:t>()-&gt;</a:t>
            </a:r>
            <a:r>
              <a:rPr lang="en-US" dirty="0" err="1"/>
              <a:t>SetTitle</a:t>
            </a:r>
            <a:r>
              <a:rPr lang="en-US" dirty="0"/>
              <a:t>("MSD26 Energy (keV)");</a:t>
            </a:r>
          </a:p>
          <a:p>
            <a:r>
              <a:rPr lang="en-US" dirty="0" err="1"/>
              <a:t>hmsd_lege</a:t>
            </a:r>
            <a:r>
              <a:rPr lang="en-US" dirty="0"/>
              <a:t>-&gt;</a:t>
            </a:r>
            <a:r>
              <a:rPr lang="en-US" dirty="0" err="1"/>
              <a:t>GetXaxis</a:t>
            </a:r>
            <a:r>
              <a:rPr lang="en-US" dirty="0"/>
              <a:t>()-&gt;</a:t>
            </a:r>
            <a:r>
              <a:rPr lang="en-US" dirty="0" err="1"/>
              <a:t>CenterTitle</a:t>
            </a:r>
            <a:r>
              <a:rPr lang="en-US" dirty="0"/>
              <a:t>();</a:t>
            </a:r>
          </a:p>
          <a:p>
            <a:r>
              <a:rPr lang="en-US" dirty="0" err="1"/>
              <a:t>hmsd_lege</a:t>
            </a:r>
            <a:r>
              <a:rPr lang="en-US" dirty="0"/>
              <a:t>-&gt;</a:t>
            </a:r>
            <a:r>
              <a:rPr lang="en-US" dirty="0" err="1"/>
              <a:t>GetYaxis</a:t>
            </a:r>
            <a:r>
              <a:rPr lang="en-US" dirty="0"/>
              <a:t>()-&gt;</a:t>
            </a:r>
            <a:r>
              <a:rPr lang="en-US" dirty="0" err="1"/>
              <a:t>CenterTitle</a:t>
            </a:r>
            <a:r>
              <a:rPr lang="en-US" dirty="0"/>
              <a:t>();</a:t>
            </a:r>
          </a:p>
          <a:p>
            <a:r>
              <a:rPr lang="en-US" dirty="0" err="1"/>
              <a:t>hmsd_lege</a:t>
            </a:r>
            <a:r>
              <a:rPr lang="en-US" dirty="0"/>
              <a:t>-&gt;</a:t>
            </a:r>
            <a:r>
              <a:rPr lang="en-US" dirty="0" err="1"/>
              <a:t>GetXaxis</a:t>
            </a:r>
            <a:r>
              <a:rPr lang="en-US" dirty="0"/>
              <a:t>()-&gt;</a:t>
            </a:r>
            <a:r>
              <a:rPr lang="en-US" dirty="0" err="1"/>
              <a:t>SetLabelFont</a:t>
            </a:r>
            <a:r>
              <a:rPr lang="en-US" dirty="0"/>
              <a:t>(132);</a:t>
            </a:r>
          </a:p>
          <a:p>
            <a:r>
              <a:rPr lang="en-US" dirty="0" err="1"/>
              <a:t>hmsd_lege</a:t>
            </a:r>
            <a:r>
              <a:rPr lang="en-US" dirty="0"/>
              <a:t>-&gt;</a:t>
            </a:r>
            <a:r>
              <a:rPr lang="en-US" dirty="0" err="1"/>
              <a:t>GetYaxis</a:t>
            </a:r>
            <a:r>
              <a:rPr lang="en-US" dirty="0"/>
              <a:t>()-&gt;</a:t>
            </a:r>
            <a:r>
              <a:rPr lang="en-US" dirty="0" err="1"/>
              <a:t>SetLabelFont</a:t>
            </a:r>
            <a:r>
              <a:rPr lang="en-US" dirty="0"/>
              <a:t>(132);</a:t>
            </a:r>
          </a:p>
          <a:p>
            <a:r>
              <a:rPr lang="en-US" dirty="0" err="1"/>
              <a:t>hmsd_lege</a:t>
            </a:r>
            <a:r>
              <a:rPr lang="en-US" dirty="0"/>
              <a:t>-&gt;</a:t>
            </a:r>
            <a:r>
              <a:rPr lang="en-US" dirty="0" err="1"/>
              <a:t>GetXaxis</a:t>
            </a:r>
            <a:r>
              <a:rPr lang="en-US" dirty="0"/>
              <a:t>()-&gt;</a:t>
            </a:r>
            <a:r>
              <a:rPr lang="en-US" dirty="0" err="1"/>
              <a:t>SetLabelSize</a:t>
            </a:r>
            <a:r>
              <a:rPr lang="en-US" dirty="0"/>
              <a:t>(0.05);</a:t>
            </a:r>
          </a:p>
          <a:p>
            <a:r>
              <a:rPr lang="en-US" dirty="0" err="1"/>
              <a:t>hmsd_lege</a:t>
            </a:r>
            <a:r>
              <a:rPr lang="en-US" dirty="0"/>
              <a:t>-&gt;</a:t>
            </a:r>
            <a:r>
              <a:rPr lang="en-US" dirty="0" err="1"/>
              <a:t>GetYaxis</a:t>
            </a:r>
            <a:r>
              <a:rPr lang="en-US" dirty="0"/>
              <a:t>()-&gt;</a:t>
            </a:r>
            <a:r>
              <a:rPr lang="en-US" dirty="0" err="1"/>
              <a:t>SetLabelSize</a:t>
            </a:r>
            <a:r>
              <a:rPr lang="en-US" dirty="0"/>
              <a:t>(0.05);</a:t>
            </a:r>
          </a:p>
          <a:p>
            <a:r>
              <a:rPr lang="en-US" dirty="0" err="1"/>
              <a:t>hmsd_lege</a:t>
            </a:r>
            <a:r>
              <a:rPr lang="en-US" dirty="0"/>
              <a:t>-&gt;</a:t>
            </a:r>
            <a:r>
              <a:rPr lang="en-US" dirty="0" err="1"/>
              <a:t>GetXaxis</a:t>
            </a:r>
            <a:r>
              <a:rPr lang="en-US" dirty="0"/>
              <a:t>()-&gt;</a:t>
            </a:r>
            <a:r>
              <a:rPr lang="en-US" dirty="0" err="1"/>
              <a:t>SetTitleFont</a:t>
            </a:r>
            <a:r>
              <a:rPr lang="en-US" dirty="0"/>
              <a:t>(132);</a:t>
            </a:r>
          </a:p>
          <a:p>
            <a:r>
              <a:rPr lang="en-US" dirty="0" err="1"/>
              <a:t>hmsd_lege</a:t>
            </a:r>
            <a:r>
              <a:rPr lang="en-US" dirty="0"/>
              <a:t>-&gt;</a:t>
            </a:r>
            <a:r>
              <a:rPr lang="en-US" dirty="0" err="1"/>
              <a:t>GetYaxis</a:t>
            </a:r>
            <a:r>
              <a:rPr lang="en-US" dirty="0"/>
              <a:t>()-&gt;</a:t>
            </a:r>
            <a:r>
              <a:rPr lang="en-US" dirty="0" err="1"/>
              <a:t>SetTitleFont</a:t>
            </a:r>
            <a:r>
              <a:rPr lang="en-US" dirty="0"/>
              <a:t>(132);</a:t>
            </a:r>
          </a:p>
          <a:p>
            <a:r>
              <a:rPr lang="en-US" dirty="0" err="1"/>
              <a:t>hmsd_lege</a:t>
            </a:r>
            <a:r>
              <a:rPr lang="en-US" dirty="0"/>
              <a:t>-&gt;</a:t>
            </a:r>
            <a:r>
              <a:rPr lang="en-US" dirty="0" err="1"/>
              <a:t>GetXaxis</a:t>
            </a:r>
            <a:r>
              <a:rPr lang="en-US" dirty="0"/>
              <a:t>()-&gt;</a:t>
            </a:r>
            <a:r>
              <a:rPr lang="en-US" dirty="0" err="1"/>
              <a:t>SetTitleOffset</a:t>
            </a:r>
            <a:r>
              <a:rPr lang="en-US" dirty="0"/>
              <a:t>(1.1);</a:t>
            </a:r>
          </a:p>
          <a:p>
            <a:r>
              <a:rPr lang="en-US" dirty="0" err="1"/>
              <a:t>hmsd_lege</a:t>
            </a:r>
            <a:r>
              <a:rPr lang="en-US" dirty="0"/>
              <a:t>-&gt;</a:t>
            </a:r>
            <a:r>
              <a:rPr lang="en-US" dirty="0" err="1"/>
              <a:t>GetYaxis</a:t>
            </a:r>
            <a:r>
              <a:rPr lang="en-US" dirty="0"/>
              <a:t>()-&gt;</a:t>
            </a:r>
            <a:r>
              <a:rPr lang="en-US" dirty="0" err="1"/>
              <a:t>SetTitleOffset</a:t>
            </a:r>
            <a:r>
              <a:rPr lang="en-US" dirty="0"/>
              <a:t>(1.4);</a:t>
            </a:r>
          </a:p>
          <a:p>
            <a:r>
              <a:rPr lang="en-US" dirty="0" err="1"/>
              <a:t>hmsd_lege</a:t>
            </a:r>
            <a:r>
              <a:rPr lang="en-US" dirty="0"/>
              <a:t>-&gt;</a:t>
            </a:r>
            <a:r>
              <a:rPr lang="en-US" dirty="0" err="1"/>
              <a:t>GetXaxis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SetNdivisions</a:t>
            </a:r>
            <a:r>
              <a:rPr lang="en-US" dirty="0"/>
              <a:t>(505);</a:t>
            </a:r>
          </a:p>
          <a:p>
            <a:r>
              <a:rPr lang="en-US" dirty="0" err="1"/>
              <a:t>hmsd_lege</a:t>
            </a:r>
            <a:r>
              <a:rPr lang="en-US" dirty="0"/>
              <a:t>-&gt;</a:t>
            </a:r>
            <a:r>
              <a:rPr lang="en-US" dirty="0" err="1"/>
              <a:t>GetXaxis</a:t>
            </a:r>
            <a:r>
              <a:rPr lang="en-US" dirty="0"/>
              <a:t>()-&gt;</a:t>
            </a:r>
            <a:r>
              <a:rPr lang="en-US" dirty="0" err="1"/>
              <a:t>SetRangeUser</a:t>
            </a:r>
            <a:r>
              <a:rPr lang="en-US" dirty="0"/>
              <a:t>(38,65);</a:t>
            </a:r>
          </a:p>
          <a:p>
            <a:r>
              <a:rPr lang="en-US" dirty="0" err="1"/>
              <a:t>hmsd_lege</a:t>
            </a:r>
            <a:r>
              <a:rPr lang="en-US" dirty="0"/>
              <a:t>-&gt;</a:t>
            </a:r>
            <a:r>
              <a:rPr lang="en-US" dirty="0" err="1"/>
              <a:t>GetYaxis</a:t>
            </a:r>
            <a:r>
              <a:rPr lang="en-US" dirty="0"/>
              <a:t>()-&gt;</a:t>
            </a:r>
            <a:r>
              <a:rPr lang="en-US" dirty="0" err="1"/>
              <a:t>SetRangeUser</a:t>
            </a:r>
            <a:r>
              <a:rPr lang="en-US" dirty="0"/>
              <a:t>(4200,6000);</a:t>
            </a:r>
          </a:p>
          <a:p>
            <a:r>
              <a:rPr lang="en-US" dirty="0" err="1"/>
              <a:t>hmsd_lege</a:t>
            </a:r>
            <a:r>
              <a:rPr lang="en-US" dirty="0"/>
              <a:t>-&gt;</a:t>
            </a:r>
            <a:r>
              <a:rPr lang="en-US" dirty="0" err="1"/>
              <a:t>SetMinimum</a:t>
            </a:r>
            <a:r>
              <a:rPr lang="en-US" dirty="0"/>
              <a:t>(1);</a:t>
            </a:r>
          </a:p>
          <a:p>
            <a:r>
              <a:rPr lang="en-US" dirty="0"/>
              <a:t>//</a:t>
            </a:r>
            <a:r>
              <a:rPr lang="en-US" dirty="0" err="1"/>
              <a:t>hmsd_lege</a:t>
            </a:r>
            <a:r>
              <a:rPr lang="en-US" dirty="0"/>
              <a:t>-&gt;</a:t>
            </a:r>
            <a:r>
              <a:rPr lang="en-US" dirty="0" err="1"/>
              <a:t>SetMaximum</a:t>
            </a:r>
            <a:r>
              <a:rPr lang="en-US" dirty="0"/>
              <a:t>(100);</a:t>
            </a:r>
          </a:p>
          <a:p>
            <a:r>
              <a:rPr lang="en-US" dirty="0" err="1"/>
              <a:t>hmsd_lege</a:t>
            </a:r>
            <a:r>
              <a:rPr lang="en-US" dirty="0"/>
              <a:t>-&gt;</a:t>
            </a:r>
            <a:r>
              <a:rPr lang="en-US" dirty="0" err="1"/>
              <a:t>SetContour</a:t>
            </a:r>
            <a:r>
              <a:rPr lang="en-US" dirty="0"/>
              <a:t>(99);</a:t>
            </a:r>
          </a:p>
          <a:p>
            <a:r>
              <a:rPr lang="en-US" dirty="0" err="1"/>
              <a:t>TPaletteAxis</a:t>
            </a:r>
            <a:r>
              <a:rPr lang="en-US" dirty="0"/>
              <a:t> *palette = (</a:t>
            </a:r>
            <a:r>
              <a:rPr lang="en-US" dirty="0" err="1"/>
              <a:t>TPaletteAxis</a:t>
            </a:r>
            <a:r>
              <a:rPr lang="en-US" dirty="0"/>
              <a:t>*)</a:t>
            </a:r>
            <a:r>
              <a:rPr lang="en-US" dirty="0" err="1"/>
              <a:t>hmsd_lege</a:t>
            </a:r>
            <a:r>
              <a:rPr lang="en-US" dirty="0"/>
              <a:t>-&gt;</a:t>
            </a:r>
            <a:r>
              <a:rPr lang="en-US" dirty="0" err="1"/>
              <a:t>GetListOfFunctions</a:t>
            </a:r>
            <a:r>
              <a:rPr lang="en-US" dirty="0"/>
              <a:t>()-&gt;</a:t>
            </a:r>
            <a:r>
              <a:rPr lang="en-US" dirty="0" err="1"/>
              <a:t>FindObject</a:t>
            </a:r>
            <a:r>
              <a:rPr lang="en-US" dirty="0"/>
              <a:t>("palette");</a:t>
            </a:r>
          </a:p>
          <a:p>
            <a:r>
              <a:rPr lang="en-US" dirty="0" err="1"/>
              <a:t>gStyle</a:t>
            </a:r>
            <a:r>
              <a:rPr lang="en-US" dirty="0"/>
              <a:t>-&gt;</a:t>
            </a:r>
            <a:r>
              <a:rPr lang="en-US" dirty="0" err="1"/>
              <a:t>SetPalette</a:t>
            </a:r>
            <a:r>
              <a:rPr lang="en-US" dirty="0"/>
              <a:t>(</a:t>
            </a:r>
            <a:r>
              <a:rPr lang="en-US" dirty="0" err="1"/>
              <a:t>kRainbow</a:t>
            </a:r>
            <a:r>
              <a:rPr lang="en-US" dirty="0"/>
              <a:t>);</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(3);</a:t>
            </a:r>
          </a:p>
          <a:p>
            <a:r>
              <a:rPr lang="en-US" dirty="0"/>
              <a:t>palette-&gt;SetX1NDC(0.89);</a:t>
            </a:r>
          </a:p>
          <a:p>
            <a:r>
              <a:rPr lang="en-US" dirty="0"/>
              <a:t>palette-&gt;SetX2NDC(0.92);</a:t>
            </a:r>
          </a:p>
          <a:p>
            <a:endParaRPr lang="en-US" dirty="0"/>
          </a:p>
          <a:p>
            <a:r>
              <a:rPr lang="en-US" dirty="0" err="1"/>
              <a:t>canvaspeak</a:t>
            </a:r>
            <a:r>
              <a:rPr lang="en-US" dirty="0"/>
              <a:t>-&gt;</a:t>
            </a:r>
            <a:r>
              <a:rPr lang="en-US" dirty="0" err="1"/>
              <a:t>SaveAs</a:t>
            </a:r>
            <a:r>
              <a:rPr lang="en-US" dirty="0"/>
              <a:t>("F:/e21010/pxct/Fig_237Np_Alpha_Gamma_Coincidence_241Am_MSD_LEGe_Run2.png");</a:t>
            </a:r>
          </a:p>
          <a:p>
            <a:r>
              <a:rPr lang="en-US" dirty="0" err="1"/>
              <a:t>canvaspeak</a:t>
            </a:r>
            <a:r>
              <a:rPr lang="en-US" dirty="0"/>
              <a:t>-&gt;</a:t>
            </a:r>
            <a:r>
              <a:rPr lang="en-US" dirty="0" err="1"/>
              <a:t>SaveAs</a:t>
            </a:r>
            <a:r>
              <a:rPr lang="en-US" dirty="0"/>
              <a:t>("F:/e21010/pxct/Fig_237Np_Alpha_Gamma_Coincidence_241Am_MSD_LEGe_Run2.eps");</a:t>
            </a:r>
          </a:p>
          <a:p>
            <a:endParaRPr lang="en-US" dirty="0" err="1"/>
          </a:p>
        </p:txBody>
      </p:sp>
      <p:sp>
        <p:nvSpPr>
          <p:cNvPr id="4" name="Slide Number Placeholder 3"/>
          <p:cNvSpPr>
            <a:spLocks noGrp="1"/>
          </p:cNvSpPr>
          <p:nvPr>
            <p:ph type="sldNum" sz="quarter" idx="5"/>
          </p:nvPr>
        </p:nvSpPr>
        <p:spPr/>
        <p:txBody>
          <a:bodyPr/>
          <a:lstStyle/>
          <a:p>
            <a:fld id="{05D8D140-FC9E-48BF-8088-744EBFCB091F}" type="slidenum">
              <a:rPr lang="en-US" smtClean="0"/>
              <a:t>188</a:t>
            </a:fld>
            <a:endParaRPr lang="en-US"/>
          </a:p>
        </p:txBody>
      </p:sp>
    </p:spTree>
    <p:extLst>
      <p:ext uri="{BB962C8B-B14F-4D97-AF65-F5344CB8AC3E}">
        <p14:creationId xmlns:p14="http://schemas.microsoft.com/office/powerpoint/2010/main" val="12489548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figure</a:t>
            </a:r>
          </a:p>
          <a:p>
            <a:r>
              <a:rPr lang="en-US" dirty="0" err="1"/>
              <a:t>TFile</a:t>
            </a:r>
            <a:r>
              <a:rPr lang="en-US" dirty="0"/>
              <a:t> *_file1 = </a:t>
            </a:r>
            <a:r>
              <a:rPr lang="en-US" dirty="0" err="1"/>
              <a:t>TFile</a:t>
            </a:r>
            <a:r>
              <a:rPr lang="en-US" dirty="0"/>
              <a:t>::Open("F:/e21010/pxct/run0330_0332_LEGe_MSD_241Am_Z7117_ChamberCenter_window1.5us_TrigRise0.064_0.016_0.016us_TrigGap0.952_1.000_1.000us_Th350_2700_1000_CFDDelay0.304us_Scale7_0000_cal.root");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("MSD", "MSD", 890,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(0.12);</a:t>
            </a:r>
          </a:p>
          <a:p>
            <a:r>
              <a:rPr lang="en-US" dirty="0" err="1"/>
              <a:t>canvaspeak</a:t>
            </a:r>
            <a:r>
              <a:rPr lang="en-US" dirty="0"/>
              <a:t>-&gt;</a:t>
            </a:r>
            <a:r>
              <a:rPr lang="en-US" dirty="0" err="1"/>
              <a:t>SetLeftMargin</a:t>
            </a:r>
            <a:r>
              <a:rPr lang="en-US" dirty="0"/>
              <a:t>(0.17);</a:t>
            </a:r>
          </a:p>
          <a:p>
            <a:r>
              <a:rPr lang="en-US" dirty="0" err="1"/>
              <a:t>canvaspeak</a:t>
            </a:r>
            <a:r>
              <a:rPr lang="en-US" dirty="0"/>
              <a:t>-&gt;</a:t>
            </a:r>
            <a:r>
              <a:rPr lang="en-US" dirty="0" err="1"/>
              <a:t>SetBottomMargin</a:t>
            </a:r>
            <a:r>
              <a:rPr lang="en-US" dirty="0"/>
              <a:t>(0.15);</a:t>
            </a:r>
          </a:p>
          <a:p>
            <a:r>
              <a:rPr lang="en-US" dirty="0" err="1"/>
              <a:t>gStyle</a:t>
            </a:r>
            <a:r>
              <a:rPr lang="en-US" dirty="0"/>
              <a:t>-&gt;</a:t>
            </a:r>
            <a:r>
              <a:rPr lang="en-US" dirty="0" err="1"/>
              <a:t>SetFrameLineWidth</a:t>
            </a:r>
            <a:r>
              <a:rPr lang="en-US" dirty="0"/>
              <a:t>(3);</a:t>
            </a:r>
          </a:p>
          <a:p>
            <a:r>
              <a:rPr lang="en-US" dirty="0" err="1"/>
              <a:t>canvaspeak</a:t>
            </a:r>
            <a:r>
              <a:rPr lang="en-US" dirty="0"/>
              <a:t>-&gt;</a:t>
            </a:r>
            <a:r>
              <a:rPr lang="en-US" dirty="0" err="1"/>
              <a:t>SetFrameLineWidth</a:t>
            </a:r>
            <a:r>
              <a:rPr lang="en-US" dirty="0"/>
              <a:t>(3);</a:t>
            </a:r>
          </a:p>
          <a:p>
            <a:r>
              <a:rPr lang="en-US" dirty="0" err="1"/>
              <a:t>canvaspeak</a:t>
            </a:r>
            <a:r>
              <a:rPr lang="en-US" dirty="0"/>
              <a:t>-&gt;</a:t>
            </a:r>
            <a:r>
              <a:rPr lang="en-US" dirty="0" err="1"/>
              <a:t>SetLogz</a:t>
            </a:r>
            <a:r>
              <a:rPr lang="en-US" dirty="0"/>
              <a:t>();</a:t>
            </a:r>
          </a:p>
          <a:p>
            <a:endParaRPr lang="en-US" dirty="0"/>
          </a:p>
          <a:p>
            <a:r>
              <a:rPr lang="en-US" dirty="0"/>
              <a:t>TH2D* </a:t>
            </a:r>
            <a:r>
              <a:rPr lang="en-US" dirty="0" err="1"/>
              <a:t>hmsd_lege</a:t>
            </a:r>
            <a:r>
              <a:rPr lang="en-US" dirty="0"/>
              <a:t> = new TH2D("</a:t>
            </a:r>
            <a:r>
              <a:rPr lang="en-US" dirty="0" err="1"/>
              <a:t>hmsd_lege</a:t>
            </a:r>
            <a:r>
              <a:rPr lang="en-US" dirty="0"/>
              <a:t>", "</a:t>
            </a:r>
            <a:r>
              <a:rPr lang="en-US" dirty="0" err="1"/>
              <a:t>hmsd_lege</a:t>
            </a:r>
            <a:r>
              <a:rPr lang="en-US" dirty="0"/>
              <a:t>", 1000,0,100,6000,0,6000); // </a:t>
            </a:r>
            <a:r>
              <a:rPr lang="en-US" dirty="0" err="1"/>
              <a:t>x,y</a:t>
            </a:r>
            <a:endParaRPr lang="en-US" dirty="0"/>
          </a:p>
          <a:p>
            <a:endParaRPr lang="en-US" dirty="0"/>
          </a:p>
          <a:p>
            <a:r>
              <a:rPr lang="en-US" dirty="0"/>
              <a:t>//tree-&gt;Draw("msd26_e:lege_e&gt;&gt;hmsd_lege","msd26_e&gt;200&amp;&amp;msd26_e&lt;6000&amp;&amp;</a:t>
            </a:r>
            <a:r>
              <a:rPr lang="en-US" dirty="0" err="1"/>
              <a:t>lege_e</a:t>
            </a:r>
            <a:r>
              <a:rPr lang="en-US" dirty="0"/>
              <a:t>&gt;5&amp;&amp;</a:t>
            </a:r>
            <a:r>
              <a:rPr lang="en-US" dirty="0" err="1"/>
              <a:t>lege_e</a:t>
            </a:r>
            <a:r>
              <a:rPr lang="en-US" dirty="0"/>
              <a:t>&lt;400&amp;&amp;lege_t-msd26_t&gt;0&amp;&amp;lege_t-msd26_t&lt;1000","colz"); // y:x</a:t>
            </a:r>
          </a:p>
          <a:p>
            <a:endParaRPr lang="en-US" dirty="0"/>
          </a:p>
          <a:p>
            <a:r>
              <a:rPr lang="en-US" dirty="0"/>
              <a:t>tree-&gt;Draw("(msd12_e+msd26_e):</a:t>
            </a:r>
            <a:r>
              <a:rPr lang="en-US" dirty="0" err="1"/>
              <a:t>lege_e</a:t>
            </a:r>
            <a:r>
              <a:rPr lang="en-US" dirty="0"/>
              <a:t>&gt;&gt;hmsd_lege","msd12_e&gt;300&amp;&amp;msd12_e&lt;6000&amp;&amp;msd26_e&gt;300&amp;&amp;msd26_e&lt;6000&amp;&amp;</a:t>
            </a:r>
            <a:r>
              <a:rPr lang="en-US" dirty="0" err="1"/>
              <a:t>lege_e</a:t>
            </a:r>
            <a:r>
              <a:rPr lang="en-US" dirty="0"/>
              <a:t>&gt;10&amp;&amp;</a:t>
            </a:r>
            <a:r>
              <a:rPr lang="en-US" dirty="0" err="1"/>
              <a:t>lege_e</a:t>
            </a:r>
            <a:r>
              <a:rPr lang="en-US" dirty="0"/>
              <a:t>&lt;100&amp;&amp;msd12_t-msd26_t&gt;-60&amp;&amp;msd12_t-msd26_t&lt;160&amp;&amp;lege_t-msd12_t&gt;-100&amp;&amp;lege_t-msd12_t&lt;900&amp;&amp;lege_t-msd26_t&gt;0&amp;&amp;lege_t-msd26_t&lt;1000","colz"); // y:x</a:t>
            </a:r>
          </a:p>
          <a:p>
            <a:endParaRPr lang="en-US" dirty="0"/>
          </a:p>
          <a:p>
            <a:r>
              <a:rPr lang="en-US" dirty="0" err="1"/>
              <a:t>hmsd_lege</a:t>
            </a:r>
            <a:r>
              <a:rPr lang="en-US" dirty="0"/>
              <a:t>-&gt;</a:t>
            </a:r>
            <a:r>
              <a:rPr lang="en-US" dirty="0" err="1"/>
              <a:t>SetStats</a:t>
            </a:r>
            <a:r>
              <a:rPr lang="en-US" dirty="0"/>
              <a:t>(0);</a:t>
            </a:r>
          </a:p>
          <a:p>
            <a:r>
              <a:rPr lang="en-US" dirty="0" err="1"/>
              <a:t>hmsd_lege</a:t>
            </a:r>
            <a:r>
              <a:rPr lang="en-US" dirty="0"/>
              <a:t>-&gt;</a:t>
            </a:r>
            <a:r>
              <a:rPr lang="en-US" dirty="0" err="1"/>
              <a:t>SetTitle</a:t>
            </a:r>
            <a:r>
              <a:rPr lang="en-US" dirty="0"/>
              <a:t>("");</a:t>
            </a:r>
          </a:p>
          <a:p>
            <a:r>
              <a:rPr lang="en-US" dirty="0" err="1"/>
              <a:t>hmsd_lege</a:t>
            </a:r>
            <a:r>
              <a:rPr lang="en-US" dirty="0"/>
              <a:t>-&gt;</a:t>
            </a:r>
            <a:r>
              <a:rPr lang="en-US" dirty="0" err="1"/>
              <a:t>GetXaxis</a:t>
            </a:r>
            <a:r>
              <a:rPr lang="en-US" dirty="0"/>
              <a:t>()-&gt;</a:t>
            </a:r>
            <a:r>
              <a:rPr lang="en-US" dirty="0" err="1"/>
              <a:t>SetTitle</a:t>
            </a:r>
            <a:r>
              <a:rPr lang="en-US" dirty="0"/>
              <a:t>("LEGe Energy (keV)");</a:t>
            </a:r>
          </a:p>
          <a:p>
            <a:r>
              <a:rPr lang="en-US" dirty="0" err="1"/>
              <a:t>hmsd_lege</a:t>
            </a:r>
            <a:r>
              <a:rPr lang="en-US" dirty="0"/>
              <a:t>-&gt;</a:t>
            </a:r>
            <a:r>
              <a:rPr lang="en-US" dirty="0" err="1"/>
              <a:t>GetYaxis</a:t>
            </a:r>
            <a:r>
              <a:rPr lang="en-US" dirty="0"/>
              <a:t>()-&gt;</a:t>
            </a:r>
            <a:r>
              <a:rPr lang="en-US" dirty="0" err="1"/>
              <a:t>SetTitle</a:t>
            </a:r>
            <a:r>
              <a:rPr lang="en-US" dirty="0"/>
              <a:t>("MSD12 + MSD26 Energy (keV)");</a:t>
            </a:r>
          </a:p>
          <a:p>
            <a:r>
              <a:rPr lang="en-US" dirty="0" err="1"/>
              <a:t>hmsd_lege</a:t>
            </a:r>
            <a:r>
              <a:rPr lang="en-US" dirty="0"/>
              <a:t>-&gt;</a:t>
            </a:r>
            <a:r>
              <a:rPr lang="en-US" dirty="0" err="1"/>
              <a:t>GetXaxis</a:t>
            </a:r>
            <a:r>
              <a:rPr lang="en-US" dirty="0"/>
              <a:t>()-&gt;</a:t>
            </a:r>
            <a:r>
              <a:rPr lang="en-US" dirty="0" err="1"/>
              <a:t>CenterTitle</a:t>
            </a:r>
            <a:r>
              <a:rPr lang="en-US" dirty="0"/>
              <a:t>();</a:t>
            </a:r>
          </a:p>
          <a:p>
            <a:r>
              <a:rPr lang="en-US" dirty="0" err="1"/>
              <a:t>hmsd_lege</a:t>
            </a:r>
            <a:r>
              <a:rPr lang="en-US" dirty="0"/>
              <a:t>-&gt;</a:t>
            </a:r>
            <a:r>
              <a:rPr lang="en-US" dirty="0" err="1"/>
              <a:t>GetYaxis</a:t>
            </a:r>
            <a:r>
              <a:rPr lang="en-US" dirty="0"/>
              <a:t>()-&gt;</a:t>
            </a:r>
            <a:r>
              <a:rPr lang="en-US" dirty="0" err="1"/>
              <a:t>CenterTitle</a:t>
            </a:r>
            <a:r>
              <a:rPr lang="en-US" dirty="0"/>
              <a:t>();</a:t>
            </a:r>
          </a:p>
          <a:p>
            <a:r>
              <a:rPr lang="en-US" dirty="0" err="1"/>
              <a:t>hmsd_lege</a:t>
            </a:r>
            <a:r>
              <a:rPr lang="en-US" dirty="0"/>
              <a:t>-&gt;</a:t>
            </a:r>
            <a:r>
              <a:rPr lang="en-US" dirty="0" err="1"/>
              <a:t>GetXaxis</a:t>
            </a:r>
            <a:r>
              <a:rPr lang="en-US" dirty="0"/>
              <a:t>()-&gt;</a:t>
            </a:r>
            <a:r>
              <a:rPr lang="en-US" dirty="0" err="1"/>
              <a:t>SetLabelFont</a:t>
            </a:r>
            <a:r>
              <a:rPr lang="en-US" dirty="0"/>
              <a:t>(132);</a:t>
            </a:r>
          </a:p>
          <a:p>
            <a:r>
              <a:rPr lang="en-US" dirty="0" err="1"/>
              <a:t>hmsd_lege</a:t>
            </a:r>
            <a:r>
              <a:rPr lang="en-US" dirty="0"/>
              <a:t>-&gt;</a:t>
            </a:r>
            <a:r>
              <a:rPr lang="en-US" dirty="0" err="1"/>
              <a:t>GetYaxis</a:t>
            </a:r>
            <a:r>
              <a:rPr lang="en-US" dirty="0"/>
              <a:t>()-&gt;</a:t>
            </a:r>
            <a:r>
              <a:rPr lang="en-US" dirty="0" err="1"/>
              <a:t>SetLabelFont</a:t>
            </a:r>
            <a:r>
              <a:rPr lang="en-US" dirty="0"/>
              <a:t>(132);</a:t>
            </a:r>
          </a:p>
          <a:p>
            <a:r>
              <a:rPr lang="en-US" dirty="0" err="1"/>
              <a:t>hmsd_lege</a:t>
            </a:r>
            <a:r>
              <a:rPr lang="en-US" dirty="0"/>
              <a:t>-&gt;</a:t>
            </a:r>
            <a:r>
              <a:rPr lang="en-US" dirty="0" err="1"/>
              <a:t>GetXaxis</a:t>
            </a:r>
            <a:r>
              <a:rPr lang="en-US" dirty="0"/>
              <a:t>()-&gt;</a:t>
            </a:r>
            <a:r>
              <a:rPr lang="en-US" dirty="0" err="1"/>
              <a:t>SetLabelSize</a:t>
            </a:r>
            <a:r>
              <a:rPr lang="en-US" dirty="0"/>
              <a:t>(0.05);</a:t>
            </a:r>
          </a:p>
          <a:p>
            <a:r>
              <a:rPr lang="en-US" dirty="0" err="1"/>
              <a:t>hmsd_lege</a:t>
            </a:r>
            <a:r>
              <a:rPr lang="en-US" dirty="0"/>
              <a:t>-&gt;</a:t>
            </a:r>
            <a:r>
              <a:rPr lang="en-US" dirty="0" err="1"/>
              <a:t>GetYaxis</a:t>
            </a:r>
            <a:r>
              <a:rPr lang="en-US" dirty="0"/>
              <a:t>()-&gt;</a:t>
            </a:r>
            <a:r>
              <a:rPr lang="en-US" dirty="0" err="1"/>
              <a:t>SetLabelSize</a:t>
            </a:r>
            <a:r>
              <a:rPr lang="en-US" dirty="0"/>
              <a:t>(0.05);</a:t>
            </a:r>
          </a:p>
          <a:p>
            <a:r>
              <a:rPr lang="en-US" dirty="0" err="1"/>
              <a:t>hmsd_lege</a:t>
            </a:r>
            <a:r>
              <a:rPr lang="en-US" dirty="0"/>
              <a:t>-&gt;</a:t>
            </a:r>
            <a:r>
              <a:rPr lang="en-US" dirty="0" err="1"/>
              <a:t>GetXaxis</a:t>
            </a:r>
            <a:r>
              <a:rPr lang="en-US" dirty="0"/>
              <a:t>()-&gt;</a:t>
            </a:r>
            <a:r>
              <a:rPr lang="en-US" dirty="0" err="1"/>
              <a:t>SetTitleFont</a:t>
            </a:r>
            <a:r>
              <a:rPr lang="en-US" dirty="0"/>
              <a:t>(132);</a:t>
            </a:r>
          </a:p>
          <a:p>
            <a:r>
              <a:rPr lang="en-US" dirty="0" err="1"/>
              <a:t>hmsd_lege</a:t>
            </a:r>
            <a:r>
              <a:rPr lang="en-US" dirty="0"/>
              <a:t>-&gt;</a:t>
            </a:r>
            <a:r>
              <a:rPr lang="en-US" dirty="0" err="1"/>
              <a:t>GetYaxis</a:t>
            </a:r>
            <a:r>
              <a:rPr lang="en-US" dirty="0"/>
              <a:t>()-&gt;</a:t>
            </a:r>
            <a:r>
              <a:rPr lang="en-US" dirty="0" err="1"/>
              <a:t>SetTitleFont</a:t>
            </a:r>
            <a:r>
              <a:rPr lang="en-US" dirty="0"/>
              <a:t>(132);</a:t>
            </a:r>
          </a:p>
          <a:p>
            <a:r>
              <a:rPr lang="en-US" dirty="0" err="1"/>
              <a:t>hmsd_lege</a:t>
            </a:r>
            <a:r>
              <a:rPr lang="en-US" dirty="0"/>
              <a:t>-&gt;</a:t>
            </a:r>
            <a:r>
              <a:rPr lang="en-US" dirty="0" err="1"/>
              <a:t>GetXaxis</a:t>
            </a:r>
            <a:r>
              <a:rPr lang="en-US" dirty="0"/>
              <a:t>()-&gt;</a:t>
            </a:r>
            <a:r>
              <a:rPr lang="en-US" dirty="0" err="1"/>
              <a:t>SetTitleOffset</a:t>
            </a:r>
            <a:r>
              <a:rPr lang="en-US" dirty="0"/>
              <a:t>(1.1);</a:t>
            </a:r>
          </a:p>
          <a:p>
            <a:r>
              <a:rPr lang="en-US" dirty="0" err="1"/>
              <a:t>hmsd_lege</a:t>
            </a:r>
            <a:r>
              <a:rPr lang="en-US" dirty="0"/>
              <a:t>-&gt;</a:t>
            </a:r>
            <a:r>
              <a:rPr lang="en-US" dirty="0" err="1"/>
              <a:t>GetYaxis</a:t>
            </a:r>
            <a:r>
              <a:rPr lang="en-US" dirty="0"/>
              <a:t>()-&gt;</a:t>
            </a:r>
            <a:r>
              <a:rPr lang="en-US" dirty="0" err="1"/>
              <a:t>SetTitleOffset</a:t>
            </a:r>
            <a:r>
              <a:rPr lang="en-US" dirty="0"/>
              <a:t>(1.4);</a:t>
            </a:r>
          </a:p>
          <a:p>
            <a:r>
              <a:rPr lang="en-US" dirty="0" err="1"/>
              <a:t>hmsd_lege</a:t>
            </a:r>
            <a:r>
              <a:rPr lang="en-US" dirty="0"/>
              <a:t>-&gt;</a:t>
            </a:r>
            <a:r>
              <a:rPr lang="en-US" dirty="0" err="1"/>
              <a:t>GetXaxis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SetTitleSize</a:t>
            </a:r>
            <a:r>
              <a:rPr lang="en-US" dirty="0"/>
              <a:t>(0.06);</a:t>
            </a:r>
          </a:p>
          <a:p>
            <a:r>
              <a:rPr lang="en-US" dirty="0" err="1"/>
              <a:t>hmsd_lege</a:t>
            </a:r>
            <a:r>
              <a:rPr lang="en-US" dirty="0"/>
              <a:t>-&gt;</a:t>
            </a:r>
            <a:r>
              <a:rPr lang="en-US" dirty="0" err="1"/>
              <a:t>GetYaxis</a:t>
            </a:r>
            <a:r>
              <a:rPr lang="en-US" dirty="0"/>
              <a:t>()-&gt;</a:t>
            </a:r>
            <a:r>
              <a:rPr lang="en-US" dirty="0" err="1"/>
              <a:t>SetNdivisions</a:t>
            </a:r>
            <a:r>
              <a:rPr lang="en-US" dirty="0"/>
              <a:t>(505);</a:t>
            </a:r>
          </a:p>
          <a:p>
            <a:r>
              <a:rPr lang="en-US" dirty="0" err="1"/>
              <a:t>hmsd_lege</a:t>
            </a:r>
            <a:r>
              <a:rPr lang="en-US" dirty="0"/>
              <a:t>-&gt;</a:t>
            </a:r>
            <a:r>
              <a:rPr lang="en-US" dirty="0" err="1"/>
              <a:t>GetXaxis</a:t>
            </a:r>
            <a:r>
              <a:rPr lang="en-US" dirty="0"/>
              <a:t>()-&gt;</a:t>
            </a:r>
            <a:r>
              <a:rPr lang="en-US" dirty="0" err="1"/>
              <a:t>SetRangeUser</a:t>
            </a:r>
            <a:r>
              <a:rPr lang="en-US" dirty="0"/>
              <a:t>(38,65);</a:t>
            </a:r>
          </a:p>
          <a:p>
            <a:r>
              <a:rPr lang="en-US" dirty="0" err="1"/>
              <a:t>hmsd_lege</a:t>
            </a:r>
            <a:r>
              <a:rPr lang="en-US" dirty="0"/>
              <a:t>-&gt;</a:t>
            </a:r>
            <a:r>
              <a:rPr lang="en-US" dirty="0" err="1"/>
              <a:t>GetYaxis</a:t>
            </a:r>
            <a:r>
              <a:rPr lang="en-US" dirty="0"/>
              <a:t>()-&gt;</a:t>
            </a:r>
            <a:r>
              <a:rPr lang="en-US" dirty="0" err="1"/>
              <a:t>SetRangeUser</a:t>
            </a:r>
            <a:r>
              <a:rPr lang="en-US" dirty="0"/>
              <a:t>(4200,6000);</a:t>
            </a:r>
          </a:p>
          <a:p>
            <a:r>
              <a:rPr lang="en-US" dirty="0" err="1"/>
              <a:t>hmsd_lege</a:t>
            </a:r>
            <a:r>
              <a:rPr lang="en-US" dirty="0"/>
              <a:t>-&gt;</a:t>
            </a:r>
            <a:r>
              <a:rPr lang="en-US" dirty="0" err="1"/>
              <a:t>SetMinimum</a:t>
            </a:r>
            <a:r>
              <a:rPr lang="en-US" dirty="0"/>
              <a:t>(1);</a:t>
            </a:r>
          </a:p>
          <a:p>
            <a:r>
              <a:rPr lang="en-US" dirty="0"/>
              <a:t>//</a:t>
            </a:r>
            <a:r>
              <a:rPr lang="en-US" dirty="0" err="1"/>
              <a:t>hmsd_lege</a:t>
            </a:r>
            <a:r>
              <a:rPr lang="en-US" dirty="0"/>
              <a:t>-&gt;</a:t>
            </a:r>
            <a:r>
              <a:rPr lang="en-US" dirty="0" err="1"/>
              <a:t>SetMaximum</a:t>
            </a:r>
            <a:r>
              <a:rPr lang="en-US" dirty="0"/>
              <a:t>(100);</a:t>
            </a:r>
          </a:p>
          <a:p>
            <a:r>
              <a:rPr lang="en-US" dirty="0" err="1"/>
              <a:t>hmsd_lege</a:t>
            </a:r>
            <a:r>
              <a:rPr lang="en-US" dirty="0"/>
              <a:t>-&gt;</a:t>
            </a:r>
            <a:r>
              <a:rPr lang="en-US" dirty="0" err="1"/>
              <a:t>SetContour</a:t>
            </a:r>
            <a:r>
              <a:rPr lang="en-US" dirty="0"/>
              <a:t>(99);</a:t>
            </a:r>
          </a:p>
          <a:p>
            <a:r>
              <a:rPr lang="en-US" dirty="0" err="1"/>
              <a:t>TPaletteAxis</a:t>
            </a:r>
            <a:r>
              <a:rPr lang="en-US" dirty="0"/>
              <a:t> *palette = (</a:t>
            </a:r>
            <a:r>
              <a:rPr lang="en-US" dirty="0" err="1"/>
              <a:t>TPaletteAxis</a:t>
            </a:r>
            <a:r>
              <a:rPr lang="en-US" dirty="0"/>
              <a:t>*)</a:t>
            </a:r>
            <a:r>
              <a:rPr lang="en-US" dirty="0" err="1"/>
              <a:t>hmsd_lege</a:t>
            </a:r>
            <a:r>
              <a:rPr lang="en-US" dirty="0"/>
              <a:t>-&gt;</a:t>
            </a:r>
            <a:r>
              <a:rPr lang="en-US" dirty="0" err="1"/>
              <a:t>GetListOfFunctions</a:t>
            </a:r>
            <a:r>
              <a:rPr lang="en-US" dirty="0"/>
              <a:t>()-&gt;</a:t>
            </a:r>
            <a:r>
              <a:rPr lang="en-US" dirty="0" err="1"/>
              <a:t>FindObject</a:t>
            </a:r>
            <a:r>
              <a:rPr lang="en-US" dirty="0"/>
              <a:t>("palette");</a:t>
            </a:r>
          </a:p>
          <a:p>
            <a:r>
              <a:rPr lang="en-US" dirty="0" err="1"/>
              <a:t>gStyle</a:t>
            </a:r>
            <a:r>
              <a:rPr lang="en-US" dirty="0"/>
              <a:t>-&gt;</a:t>
            </a:r>
            <a:r>
              <a:rPr lang="en-US" dirty="0" err="1"/>
              <a:t>SetPalette</a:t>
            </a:r>
            <a:r>
              <a:rPr lang="en-US" dirty="0"/>
              <a:t>(</a:t>
            </a:r>
            <a:r>
              <a:rPr lang="en-US" dirty="0" err="1"/>
              <a:t>kRainbow</a:t>
            </a:r>
            <a:r>
              <a:rPr lang="en-US" dirty="0"/>
              <a:t>);</a:t>
            </a:r>
          </a:p>
          <a:p>
            <a:r>
              <a:rPr lang="en-US" dirty="0"/>
              <a:t>palette-&gt;</a:t>
            </a:r>
            <a:r>
              <a:rPr lang="en-US" dirty="0" err="1"/>
              <a:t>SetTitleFont</a:t>
            </a:r>
            <a:r>
              <a:rPr lang="en-US" dirty="0"/>
              <a:t>(132); </a:t>
            </a:r>
          </a:p>
          <a:p>
            <a:r>
              <a:rPr lang="en-US" dirty="0"/>
              <a:t>palette-&gt;</a:t>
            </a:r>
            <a:r>
              <a:rPr lang="en-US" dirty="0" err="1"/>
              <a:t>SetTitleSize</a:t>
            </a:r>
            <a:r>
              <a:rPr lang="en-US" dirty="0"/>
              <a:t>(0.05);</a:t>
            </a:r>
          </a:p>
          <a:p>
            <a:r>
              <a:rPr lang="en-US" dirty="0"/>
              <a:t>palette-&gt;</a:t>
            </a:r>
            <a:r>
              <a:rPr lang="en-US" dirty="0" err="1"/>
              <a:t>SetLabelFont</a:t>
            </a:r>
            <a:r>
              <a:rPr lang="en-US" dirty="0"/>
              <a:t>(132);</a:t>
            </a:r>
          </a:p>
          <a:p>
            <a:r>
              <a:rPr lang="en-US" dirty="0"/>
              <a:t>palette-&gt;</a:t>
            </a:r>
            <a:r>
              <a:rPr lang="en-US" dirty="0" err="1"/>
              <a:t>SetLabelSize</a:t>
            </a:r>
            <a:r>
              <a:rPr lang="en-US" dirty="0"/>
              <a:t>(0.05);</a:t>
            </a:r>
          </a:p>
          <a:p>
            <a:r>
              <a:rPr lang="en-US" dirty="0"/>
              <a:t>palette-&gt;</a:t>
            </a:r>
            <a:r>
              <a:rPr lang="en-US" dirty="0" err="1"/>
              <a:t>SetLineWidth</a:t>
            </a:r>
            <a:r>
              <a:rPr lang="en-US" dirty="0"/>
              <a:t>(3);</a:t>
            </a:r>
          </a:p>
          <a:p>
            <a:r>
              <a:rPr lang="en-US" dirty="0"/>
              <a:t>palette-&gt;SetX1NDC(0.89);</a:t>
            </a:r>
          </a:p>
          <a:p>
            <a:r>
              <a:rPr lang="en-US" dirty="0"/>
              <a:t>palette-&gt;SetX2NDC(0.92);</a:t>
            </a:r>
          </a:p>
          <a:p>
            <a:endParaRPr lang="en-US" dirty="0"/>
          </a:p>
          <a:p>
            <a:r>
              <a:rPr lang="en-US" dirty="0" err="1"/>
              <a:t>canvaspeak</a:t>
            </a:r>
            <a:r>
              <a:rPr lang="en-US" dirty="0"/>
              <a:t>-&gt;</a:t>
            </a:r>
            <a:r>
              <a:rPr lang="en-US" dirty="0" err="1"/>
              <a:t>SaveAs</a:t>
            </a:r>
            <a:r>
              <a:rPr lang="en-US" dirty="0"/>
              <a:t>("F:/e21010/pxct/Fig_237Np_Alpha_Gamma_Coincidence_241Am_MSD_LEGe_Run3.png");</a:t>
            </a:r>
          </a:p>
          <a:p>
            <a:r>
              <a:rPr lang="en-US" dirty="0" err="1"/>
              <a:t>canvaspeak</a:t>
            </a:r>
            <a:r>
              <a:rPr lang="en-US" dirty="0"/>
              <a:t>-&gt;</a:t>
            </a:r>
            <a:r>
              <a:rPr lang="en-US" dirty="0" err="1"/>
              <a:t>SaveAs</a:t>
            </a:r>
            <a:r>
              <a:rPr lang="en-US" dirty="0"/>
              <a:t>("F:/e21010/pxct/Fig_237Np_Alpha_Gamma_Coincidence_241Am_MSD_LEGe_Run3.eps");</a:t>
            </a:r>
          </a:p>
          <a:p>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189</a:t>
            </a:fld>
            <a:endParaRPr lang="en-US"/>
          </a:p>
        </p:txBody>
      </p:sp>
    </p:spTree>
    <p:extLst>
      <p:ext uri="{BB962C8B-B14F-4D97-AF65-F5344CB8AC3E}">
        <p14:creationId xmlns:p14="http://schemas.microsoft.com/office/powerpoint/2010/main" val="3051920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figure Timing 241Am LEGe-MSD Run All</a:t>
            </a:r>
          </a:p>
          <a:p>
            <a:endParaRPr lang="en-US" dirty="0"/>
          </a:p>
          <a:p>
            <a:r>
              <a:rPr lang="en-US" dirty="0" err="1"/>
              <a:t>TFile</a:t>
            </a:r>
            <a:r>
              <a:rPr lang="en-US" dirty="0"/>
              <a:t> *file1 = </a:t>
            </a:r>
            <a:r>
              <a:rPr lang="en-US" dirty="0" err="1"/>
              <a:t>TFile</a:t>
            </a:r>
            <a:r>
              <a:rPr lang="en-US" dirty="0"/>
              <a:t>::Open("F:/e21010/pxct/run0079_0091_LEGe_MSD_241Am_inChamber_window1.5us_CFDdelay_adjusted_0000_cal.root");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(0.11);</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(3);</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("LEGe #minus MSD Time difference (ns)");</a:t>
            </a:r>
          </a:p>
          <a:p>
            <a:r>
              <a:rPr lang="en-US" dirty="0" err="1"/>
              <a:t>htimestamps</a:t>
            </a:r>
            <a:r>
              <a:rPr lang="en-US" dirty="0"/>
              <a:t>-&gt;</a:t>
            </a:r>
            <a:r>
              <a:rPr lang="en-US" dirty="0" err="1"/>
              <a:t>GetYaxis</a:t>
            </a:r>
            <a:r>
              <a:rPr lang="en-US" dirty="0"/>
              <a:t>()-&gt;</a:t>
            </a:r>
            <a:r>
              <a:rPr lang="en-US" dirty="0" err="1"/>
              <a:t>SetTitle</a:t>
            </a:r>
            <a:r>
              <a:rPr lang="en-US" dirty="0"/>
              <a:t>("Counts per 1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(1.0);</a:t>
            </a:r>
          </a:p>
          <a:p>
            <a:r>
              <a:rPr lang="en-US" dirty="0" err="1"/>
              <a:t>htimestamps</a:t>
            </a:r>
            <a:r>
              <a:rPr lang="en-US" dirty="0"/>
              <a:t>-&gt;</a:t>
            </a:r>
            <a:r>
              <a:rPr lang="en-US" dirty="0" err="1"/>
              <a:t>GetYaxis</a:t>
            </a:r>
            <a:r>
              <a:rPr lang="en-US" dirty="0"/>
              <a:t>()-&gt;</a:t>
            </a:r>
            <a:r>
              <a:rPr lang="en-US" dirty="0" err="1"/>
              <a:t>SetTitleOffset</a:t>
            </a:r>
            <a:r>
              <a:rPr lang="en-US" dirty="0"/>
              <a:t>(0.72);</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(-500,1400);</a:t>
            </a:r>
          </a:p>
          <a:p>
            <a:r>
              <a:rPr lang="en-US" dirty="0" err="1"/>
              <a:t>htimestamps</a:t>
            </a:r>
            <a:r>
              <a:rPr lang="en-US" dirty="0"/>
              <a:t>-&gt;</a:t>
            </a:r>
            <a:r>
              <a:rPr lang="en-US" dirty="0" err="1"/>
              <a:t>GetYaxis</a:t>
            </a:r>
            <a:r>
              <a:rPr lang="en-US" dirty="0"/>
              <a:t>()-&gt;</a:t>
            </a:r>
            <a:r>
              <a:rPr lang="en-US" dirty="0" err="1"/>
              <a:t>SetRangeUser</a:t>
            </a:r>
            <a:r>
              <a:rPr lang="en-US" dirty="0"/>
              <a:t>(1,30000);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GetYaxis</a:t>
            </a:r>
            <a:r>
              <a:rPr lang="en-US" dirty="0"/>
              <a:t>()-&gt;</a:t>
            </a:r>
            <a:r>
              <a:rPr lang="en-US" dirty="0" err="1"/>
              <a:t>SetTickLength</a:t>
            </a:r>
            <a:r>
              <a:rPr lang="en-US" dirty="0"/>
              <a:t>(0.015);</a:t>
            </a:r>
          </a:p>
          <a:p>
            <a:r>
              <a:rPr lang="en-US" dirty="0" err="1"/>
              <a:t>htimestamps</a:t>
            </a:r>
            <a:r>
              <a:rPr lang="en-US" dirty="0"/>
              <a:t>-&gt;</a:t>
            </a:r>
            <a:r>
              <a:rPr lang="en-US" dirty="0" err="1"/>
              <a:t>SetLineColor</a:t>
            </a:r>
            <a:r>
              <a:rPr lang="en-US" dirty="0"/>
              <a:t>(</a:t>
            </a:r>
            <a:r>
              <a:rPr lang="en-US" dirty="0" err="1"/>
              <a:t>kRed</a:t>
            </a:r>
            <a:r>
              <a:rPr lang="en-US" dirty="0"/>
              <a:t>);</a:t>
            </a:r>
          </a:p>
          <a:p>
            <a:r>
              <a:rPr lang="en-US" dirty="0" err="1"/>
              <a:t>gPad</a:t>
            </a:r>
            <a:r>
              <a:rPr lang="en-US" dirty="0"/>
              <a:t>-&gt;</a:t>
            </a:r>
            <a:r>
              <a:rPr lang="en-US" dirty="0" err="1"/>
              <a:t>SetLogy</a:t>
            </a:r>
            <a:r>
              <a:rPr lang="en-US" dirty="0"/>
              <a:t>();</a:t>
            </a:r>
          </a:p>
          <a:p>
            <a:endParaRPr lang="en-US" dirty="0"/>
          </a:p>
          <a:p>
            <a:r>
              <a:rPr lang="en-US" dirty="0"/>
              <a:t>tree-&gt;Draw("lege_t-msd12_t&gt;&gt;</a:t>
            </a:r>
            <a:r>
              <a:rPr lang="en-US" dirty="0" err="1"/>
              <a:t>htimestamps</a:t>
            </a:r>
            <a:r>
              <a:rPr lang="en-US" dirty="0"/>
              <a:t>","</a:t>
            </a:r>
            <a:r>
              <a:rPr lang="en-US" dirty="0" err="1"/>
              <a:t>lege_e</a:t>
            </a:r>
            <a:r>
              <a:rPr lang="en-US" dirty="0"/>
              <a:t> &gt; 59.0 &amp;&amp; </a:t>
            </a:r>
            <a:r>
              <a:rPr lang="en-US" dirty="0" err="1"/>
              <a:t>lege_e</a:t>
            </a:r>
            <a:r>
              <a:rPr lang="en-US" dirty="0"/>
              <a:t> &lt; 60.1 &amp;&amp; msd12_e &gt; 1700 &amp;&amp; msd12_e &lt; 2200 &amp;&amp; msd26_e &gt; 3300 &amp;&amp; msd26_e &lt; 3800 &amp;&amp; msd12_e + msd26_e &gt; 5421 - 60 &amp;&amp; msd12_e + msd26_e &lt; 5421 + 60"); // second decay - first decay</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(kRed+2);</a:t>
            </a:r>
          </a:p>
          <a:p>
            <a:r>
              <a:rPr lang="en-US" dirty="0"/>
              <a:t>tree-&gt;</a:t>
            </a:r>
            <a:r>
              <a:rPr lang="en-US" dirty="0" err="1"/>
              <a:t>SetMarkerColor</a:t>
            </a:r>
            <a:r>
              <a:rPr lang="en-US" dirty="0"/>
              <a:t>(kRed+2);</a:t>
            </a:r>
          </a:p>
          <a:p>
            <a:r>
              <a:rPr lang="en-US" dirty="0"/>
              <a:t>tree-&gt;</a:t>
            </a:r>
            <a:r>
              <a:rPr lang="en-US" dirty="0" err="1"/>
              <a:t>SetLineWidth</a:t>
            </a:r>
            <a:r>
              <a:rPr lang="en-US" dirty="0"/>
              <a:t>(2);</a:t>
            </a:r>
          </a:p>
          <a:p>
            <a:r>
              <a:rPr lang="en-US" dirty="0"/>
              <a:t>tree-&gt;Draw("lege_t-msd26_t","lege_e &gt; 59.0 &amp;&amp; </a:t>
            </a:r>
            <a:r>
              <a:rPr lang="en-US" dirty="0" err="1"/>
              <a:t>lege_e</a:t>
            </a:r>
            <a:r>
              <a:rPr lang="en-US" dirty="0"/>
              <a:t> &lt; 60.1 &amp;&amp; msd12_e &gt; 1700 &amp;&amp; msd12_e &lt; 2200 &amp;&amp; msd26_e &gt; 3300 &amp;&amp; msd26_e &lt; 3800 &amp;&amp; msd12_e + msd26_e &gt; 5421 - 60 &amp;&amp; msd12_e + msd26_e &lt; 5421 + 60","same"); // second decay - first decay</a:t>
            </a:r>
          </a:p>
          <a:p>
            <a:endParaRPr lang="en-US" dirty="0"/>
          </a:p>
          <a:p>
            <a:r>
              <a:rPr lang="en-US" dirty="0" err="1"/>
              <a:t>TFile</a:t>
            </a:r>
            <a:r>
              <a:rPr lang="en-US" dirty="0"/>
              <a:t> *file3 = </a:t>
            </a:r>
            <a:r>
              <a:rPr lang="en-US" dirty="0" err="1"/>
              <a:t>TFile</a:t>
            </a:r>
            <a:r>
              <a:rPr lang="en-US" dirty="0"/>
              <a:t>::Open("F:/e21010/pxct/run0330_0332_LEGe_MSD_241Am_Z7117_ChamberCenter_window1.5us_TrigRise0.064_0.016_0.016us_TrigGap0.952_1.000_1.000us_Th350_2700_1000_CFDDelay0.304us_Scale7_0000_cal.root");</a:t>
            </a:r>
          </a:p>
          <a:p>
            <a:endParaRPr lang="en-US" dirty="0"/>
          </a:p>
          <a:p>
            <a:r>
              <a:rPr lang="en-US" dirty="0"/>
              <a:t>tree-&gt;</a:t>
            </a:r>
            <a:r>
              <a:rPr lang="en-US" dirty="0" err="1"/>
              <a:t>SetLineColor</a:t>
            </a:r>
            <a:r>
              <a:rPr lang="en-US" dirty="0"/>
              <a:t>(</a:t>
            </a:r>
            <a:r>
              <a:rPr lang="en-US" dirty="0" err="1"/>
              <a:t>kGreen</a:t>
            </a:r>
            <a:r>
              <a:rPr lang="en-US" dirty="0"/>
              <a:t>);</a:t>
            </a:r>
          </a:p>
          <a:p>
            <a:r>
              <a:rPr lang="en-US" dirty="0"/>
              <a:t>tree-&gt;</a:t>
            </a:r>
            <a:r>
              <a:rPr lang="en-US" dirty="0" err="1"/>
              <a:t>SetMarkerColor</a:t>
            </a:r>
            <a:r>
              <a:rPr lang="en-US" dirty="0"/>
              <a:t>(</a:t>
            </a:r>
            <a:r>
              <a:rPr lang="en-US" dirty="0" err="1"/>
              <a:t>kGreen</a:t>
            </a:r>
            <a:r>
              <a:rPr lang="en-US" dirty="0"/>
              <a:t>);</a:t>
            </a:r>
          </a:p>
          <a:p>
            <a:r>
              <a:rPr lang="en-US" dirty="0"/>
              <a:t>tree-&gt;</a:t>
            </a:r>
            <a:r>
              <a:rPr lang="en-US" dirty="0" err="1"/>
              <a:t>SetLineWidth</a:t>
            </a:r>
            <a:r>
              <a:rPr lang="en-US" dirty="0"/>
              <a:t>(2);</a:t>
            </a:r>
          </a:p>
          <a:p>
            <a:r>
              <a:rPr lang="en-US" dirty="0"/>
              <a:t>tree-&gt;Draw("lege_t-msd12_t","lege_e &gt; 59.0 &amp;&amp; </a:t>
            </a:r>
            <a:r>
              <a:rPr lang="en-US" dirty="0" err="1"/>
              <a:t>lege_e</a:t>
            </a:r>
            <a:r>
              <a:rPr lang="en-US" dirty="0"/>
              <a:t> &lt; 60.1 &amp;&amp; msd12_e &gt; 1700 &amp;&amp; msd12_e &lt; 2200 &amp;&amp; msd26_e &gt; 3300 &amp;&amp; msd26_e &lt; 3800 &amp;&amp; msd12_e + msd26_e &gt; 5421 - 60 &amp;&amp; msd12_e + msd26_e &lt; 5421 + 60","same"); // second decay - first decay</a:t>
            </a:r>
          </a:p>
          <a:p>
            <a:endParaRPr lang="en-US" dirty="0"/>
          </a:p>
          <a:p>
            <a:r>
              <a:rPr lang="en-US" dirty="0"/>
              <a:t>tree-&gt;</a:t>
            </a:r>
            <a:r>
              <a:rPr lang="en-US" dirty="0" err="1"/>
              <a:t>SetLineColor</a:t>
            </a:r>
            <a:r>
              <a:rPr lang="en-US" dirty="0"/>
              <a:t>(kGreen+2);</a:t>
            </a:r>
          </a:p>
          <a:p>
            <a:r>
              <a:rPr lang="en-US" dirty="0"/>
              <a:t>tree-&gt;</a:t>
            </a:r>
            <a:r>
              <a:rPr lang="en-US" dirty="0" err="1"/>
              <a:t>SetMarkerColor</a:t>
            </a:r>
            <a:r>
              <a:rPr lang="en-US" dirty="0"/>
              <a:t>(kGreen+2);</a:t>
            </a:r>
          </a:p>
          <a:p>
            <a:r>
              <a:rPr lang="en-US" dirty="0"/>
              <a:t>tree-&gt;</a:t>
            </a:r>
            <a:r>
              <a:rPr lang="en-US" dirty="0" err="1"/>
              <a:t>SetLineWidth</a:t>
            </a:r>
            <a:r>
              <a:rPr lang="en-US" dirty="0"/>
              <a:t>(2);</a:t>
            </a:r>
          </a:p>
          <a:p>
            <a:r>
              <a:rPr lang="en-US" dirty="0"/>
              <a:t>tree-&gt;Draw("lege_t-msd26_t","lege_e &gt; 59.0 &amp;&amp; </a:t>
            </a:r>
            <a:r>
              <a:rPr lang="en-US" dirty="0" err="1"/>
              <a:t>lege_e</a:t>
            </a:r>
            <a:r>
              <a:rPr lang="en-US" dirty="0"/>
              <a:t> &lt; 60.1 &amp;&amp; msd12_e &gt; 1700 &amp;&amp; msd12_e &lt; 2200 &amp;&amp; msd26_e &gt; 3300 &amp;&amp; msd26_e &lt; 3800 &amp;&amp; msd12_e + msd26_e &gt; 5421 - 60 &amp;&amp; msd12_e + msd26_e &lt; 5421 + 60","same"); // second decay - first decay</a:t>
            </a:r>
          </a:p>
          <a:p>
            <a:endParaRPr lang="en-US" dirty="0"/>
          </a:p>
          <a:p>
            <a:r>
              <a:rPr lang="en-US" dirty="0" err="1"/>
              <a:t>TFile</a:t>
            </a:r>
            <a:r>
              <a:rPr lang="en-US" dirty="0"/>
              <a:t> *file2 = </a:t>
            </a:r>
            <a:r>
              <a:rPr lang="en-US" dirty="0" err="1"/>
              <a:t>TFile</a:t>
            </a:r>
            <a:r>
              <a:rPr lang="en-US" dirty="0"/>
              <a:t>::Open("F:/e21010/pxct/run0092_0095_0100_0109_LEGe_MSD26_241Am_window1.5us_0000_cal.root");</a:t>
            </a:r>
          </a:p>
          <a:p>
            <a:endParaRPr lang="en-US" dirty="0"/>
          </a:p>
          <a:p>
            <a:r>
              <a:rPr lang="en-US" dirty="0"/>
              <a:t>tree-&gt;</a:t>
            </a:r>
            <a:r>
              <a:rPr lang="en-US" dirty="0" err="1"/>
              <a:t>SetLineColor</a:t>
            </a:r>
            <a:r>
              <a:rPr lang="en-US" dirty="0"/>
              <a:t>(</a:t>
            </a:r>
            <a:r>
              <a:rPr lang="en-US" dirty="0" err="1"/>
              <a:t>kAzure</a:t>
            </a:r>
            <a:r>
              <a:rPr lang="en-US" dirty="0"/>
              <a:t>);</a:t>
            </a:r>
          </a:p>
          <a:p>
            <a:r>
              <a:rPr lang="en-US" dirty="0"/>
              <a:t>tree-&gt;</a:t>
            </a:r>
            <a:r>
              <a:rPr lang="en-US" dirty="0" err="1"/>
              <a:t>SetMarkerColor</a:t>
            </a:r>
            <a:r>
              <a:rPr lang="en-US" dirty="0"/>
              <a:t>(</a:t>
            </a:r>
            <a:r>
              <a:rPr lang="en-US" dirty="0" err="1"/>
              <a:t>kAzure</a:t>
            </a:r>
            <a:r>
              <a:rPr lang="en-US" dirty="0"/>
              <a:t>);</a:t>
            </a:r>
          </a:p>
          <a:p>
            <a:r>
              <a:rPr lang="en-US" dirty="0"/>
              <a:t>tree-&gt;</a:t>
            </a:r>
            <a:r>
              <a:rPr lang="en-US" dirty="0" err="1"/>
              <a:t>SetLineWidth</a:t>
            </a:r>
            <a:r>
              <a:rPr lang="en-US" dirty="0"/>
              <a:t>(2);</a:t>
            </a:r>
          </a:p>
          <a:p>
            <a:r>
              <a:rPr lang="en-US" dirty="0"/>
              <a:t>tree-&gt;Draw("lege_t-msd26_t","lege_e &gt; 59.0 &amp;&amp; </a:t>
            </a:r>
            <a:r>
              <a:rPr lang="en-US" dirty="0" err="1"/>
              <a:t>lege_e</a:t>
            </a:r>
            <a:r>
              <a:rPr lang="en-US" dirty="0"/>
              <a:t> &lt; 60.1 &amp;&amp; msd26_e &gt; 5459 &amp;&amp; msd26_e &lt; 5499","same"); // second decay - first decay</a:t>
            </a:r>
          </a:p>
          <a:p>
            <a:endParaRPr lang="en-US" dirty="0"/>
          </a:p>
          <a:p>
            <a:r>
              <a:rPr lang="en-US" dirty="0" err="1"/>
              <a:t>gPad</a:t>
            </a:r>
            <a:r>
              <a:rPr lang="en-US" dirty="0"/>
              <a:t>-&gt;</a:t>
            </a:r>
            <a:r>
              <a:rPr lang="en-US" dirty="0" err="1"/>
              <a:t>RedrawAxis</a:t>
            </a:r>
            <a:r>
              <a:rPr lang="en-US" dirty="0"/>
              <a:t>();</a:t>
            </a:r>
          </a:p>
          <a:p>
            <a:endParaRPr lang="en-US" dirty="0"/>
          </a:p>
          <a:p>
            <a:r>
              <a:rPr lang="en-US" dirty="0" err="1"/>
              <a:t>canvaspeak</a:t>
            </a:r>
            <a:r>
              <a:rPr lang="en-US" dirty="0"/>
              <a:t>-&gt;</a:t>
            </a:r>
            <a:r>
              <a:rPr lang="en-US" dirty="0" err="1"/>
              <a:t>SaveAs</a:t>
            </a:r>
            <a:r>
              <a:rPr lang="en-US" dirty="0"/>
              <a:t>("F:/e21010/pxct/Fig_237Np_Alpha_Gamma_Timing_241Am_LEGe_MSD_RunAll.png");</a:t>
            </a:r>
          </a:p>
          <a:p>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190</a:t>
            </a:fld>
            <a:endParaRPr lang="en-US"/>
          </a:p>
        </p:txBody>
      </p:sp>
    </p:spTree>
    <p:extLst>
      <p:ext uri="{BB962C8B-B14F-4D97-AF65-F5344CB8AC3E}">
        <p14:creationId xmlns:p14="http://schemas.microsoft.com/office/powerpoint/2010/main" val="19098851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241Am LEGe-MSD Run All</a:t>
            </a:r>
          </a:p>
          <a:p>
            <a:endParaRPr lang="en-US" dirty="0"/>
          </a:p>
          <a:p>
            <a:r>
              <a:rPr lang="en-US" dirty="0" err="1"/>
              <a:t>TFile</a:t>
            </a:r>
            <a:r>
              <a:rPr lang="en-US" dirty="0"/>
              <a:t> *file1 = </a:t>
            </a:r>
            <a:r>
              <a:rPr lang="en-US" dirty="0" err="1"/>
              <a:t>TFile</a:t>
            </a:r>
            <a:r>
              <a:rPr lang="en-US" dirty="0"/>
              <a:t>::Open("F:/e21010/pxct/run0079_0091_LEGe_MSD_241Am_inChamber_window1.5us_CFDdelay_adjusted_0000_cal.root");</a:t>
            </a:r>
          </a:p>
          <a:p>
            <a:endParaRPr lang="en-US" dirty="0"/>
          </a:p>
          <a:p>
            <a:r>
              <a:rPr lang="en-US" dirty="0" err="1"/>
              <a:t>TCanvas</a:t>
            </a:r>
            <a:r>
              <a:rPr lang="en-US" dirty="0"/>
              <a:t>* </a:t>
            </a:r>
            <a:r>
              <a:rPr lang="en-US" dirty="0" err="1"/>
              <a:t>canvaspeak</a:t>
            </a:r>
            <a:r>
              <a:rPr lang="en-US" dirty="0"/>
              <a:t> = new </a:t>
            </a:r>
            <a:r>
              <a:rPr lang="en-US" dirty="0" err="1"/>
              <a:t>TCanvas</a:t>
            </a:r>
            <a:r>
              <a:rPr lang="en-US" dirty="0"/>
              <a:t>("</a:t>
            </a:r>
            <a:r>
              <a:rPr lang="en-US" dirty="0" err="1"/>
              <a:t>canvaspeak</a:t>
            </a:r>
            <a:r>
              <a:rPr lang="en-US" dirty="0"/>
              <a:t>", "</a:t>
            </a:r>
            <a:r>
              <a:rPr lang="en-US" dirty="0" err="1"/>
              <a:t>canvaspeak</a:t>
            </a:r>
            <a:r>
              <a:rPr lang="en-US" dirty="0"/>
              <a:t>", 1300, 800);//</a:t>
            </a:r>
          </a:p>
          <a:p>
            <a:r>
              <a:rPr lang="en-US" dirty="0" err="1"/>
              <a:t>canvaspeak</a:t>
            </a:r>
            <a:r>
              <a:rPr lang="en-US" dirty="0"/>
              <a:t>-&gt;cd();//</a:t>
            </a:r>
          </a:p>
          <a:p>
            <a:r>
              <a:rPr lang="en-US" dirty="0" err="1"/>
              <a:t>canvaspeak</a:t>
            </a:r>
            <a:r>
              <a:rPr lang="en-US" dirty="0"/>
              <a:t>-&gt;</a:t>
            </a:r>
            <a:r>
              <a:rPr lang="en-US" dirty="0" err="1"/>
              <a:t>SetTopMargin</a:t>
            </a:r>
            <a:r>
              <a:rPr lang="en-US" dirty="0"/>
              <a:t>(0.03);</a:t>
            </a:r>
          </a:p>
          <a:p>
            <a:r>
              <a:rPr lang="en-US" dirty="0" err="1"/>
              <a:t>canvaspeak</a:t>
            </a:r>
            <a:r>
              <a:rPr lang="en-US" dirty="0"/>
              <a:t>-&gt;</a:t>
            </a:r>
            <a:r>
              <a:rPr lang="en-US" dirty="0" err="1"/>
              <a:t>SetRightMargin</a:t>
            </a:r>
            <a:r>
              <a:rPr lang="en-US" dirty="0"/>
              <a:t>(0.04);</a:t>
            </a:r>
          </a:p>
          <a:p>
            <a:r>
              <a:rPr lang="en-US" dirty="0" err="1"/>
              <a:t>canvaspeak</a:t>
            </a:r>
            <a:r>
              <a:rPr lang="en-US" dirty="0"/>
              <a:t>-&gt;</a:t>
            </a:r>
            <a:r>
              <a:rPr lang="en-US" dirty="0" err="1"/>
              <a:t>SetLeftMargin</a:t>
            </a:r>
            <a:r>
              <a:rPr lang="en-US" dirty="0"/>
              <a:t>(0.11);</a:t>
            </a:r>
          </a:p>
          <a:p>
            <a:r>
              <a:rPr lang="en-US" dirty="0" err="1"/>
              <a:t>canvaspeak</a:t>
            </a:r>
            <a:r>
              <a:rPr lang="en-US" dirty="0"/>
              <a:t>-&gt;</a:t>
            </a:r>
            <a:r>
              <a:rPr lang="en-US" dirty="0" err="1"/>
              <a:t>SetBottomMargin</a:t>
            </a:r>
            <a:r>
              <a:rPr lang="en-US" dirty="0"/>
              <a:t>(0.15);</a:t>
            </a:r>
          </a:p>
          <a:p>
            <a:r>
              <a:rPr lang="en-US" dirty="0" err="1"/>
              <a:t>canvaspeak</a:t>
            </a:r>
            <a:r>
              <a:rPr lang="en-US" dirty="0"/>
              <a:t>-&gt;</a:t>
            </a:r>
            <a:r>
              <a:rPr lang="en-US" dirty="0" err="1"/>
              <a:t>SetFrameLineWidth</a:t>
            </a:r>
            <a:r>
              <a:rPr lang="en-US" dirty="0"/>
              <a:t>(3);</a:t>
            </a:r>
          </a:p>
          <a:p>
            <a:endParaRPr lang="en-US" dirty="0"/>
          </a:p>
          <a:p>
            <a:r>
              <a:rPr lang="en-US" dirty="0"/>
              <a:t>TH1D* </a:t>
            </a:r>
            <a:r>
              <a:rPr lang="en-US" dirty="0" err="1"/>
              <a:t>htimestamps</a:t>
            </a:r>
            <a:r>
              <a:rPr lang="en-US" dirty="0"/>
              <a:t> = new TH1D("</a:t>
            </a:r>
            <a:r>
              <a:rPr lang="en-US" dirty="0" err="1"/>
              <a:t>htimestamps</a:t>
            </a:r>
            <a:r>
              <a:rPr lang="en-US" dirty="0"/>
              <a:t>", "</a:t>
            </a:r>
            <a:r>
              <a:rPr lang="en-US" dirty="0" err="1"/>
              <a:t>htimestamps</a:t>
            </a:r>
            <a:r>
              <a:rPr lang="en-US" dirty="0"/>
              <a:t>", 3000,-1500,1500);</a:t>
            </a:r>
          </a:p>
          <a:p>
            <a:r>
              <a:rPr lang="en-US" dirty="0" err="1"/>
              <a:t>htimestamps</a:t>
            </a:r>
            <a:r>
              <a:rPr lang="en-US" dirty="0"/>
              <a:t>-&gt;</a:t>
            </a:r>
            <a:r>
              <a:rPr lang="en-US" dirty="0" err="1"/>
              <a:t>SetLineWidth</a:t>
            </a:r>
            <a:r>
              <a:rPr lang="en-US" dirty="0"/>
              <a:t>(2);</a:t>
            </a:r>
          </a:p>
          <a:p>
            <a:r>
              <a:rPr lang="en-US" dirty="0" err="1"/>
              <a:t>htimestamps</a:t>
            </a:r>
            <a:r>
              <a:rPr lang="en-US" dirty="0"/>
              <a:t>-&gt;</a:t>
            </a:r>
            <a:r>
              <a:rPr lang="en-US" dirty="0" err="1"/>
              <a:t>Rebin</a:t>
            </a:r>
            <a:r>
              <a:rPr lang="en-US" dirty="0"/>
              <a:t>(1);</a:t>
            </a:r>
          </a:p>
          <a:p>
            <a:r>
              <a:rPr lang="en-US" dirty="0" err="1"/>
              <a:t>htimestamps</a:t>
            </a:r>
            <a:r>
              <a:rPr lang="en-US" dirty="0"/>
              <a:t>-&gt;</a:t>
            </a:r>
            <a:r>
              <a:rPr lang="en-US" dirty="0" err="1"/>
              <a:t>SetStats</a:t>
            </a:r>
            <a:r>
              <a:rPr lang="en-US" dirty="0"/>
              <a:t>(0);</a:t>
            </a:r>
          </a:p>
          <a:p>
            <a:r>
              <a:rPr lang="en-US" dirty="0" err="1"/>
              <a:t>htimestamps</a:t>
            </a:r>
            <a:r>
              <a:rPr lang="en-US" dirty="0"/>
              <a:t>-&gt;</a:t>
            </a:r>
            <a:r>
              <a:rPr lang="en-US" dirty="0" err="1"/>
              <a:t>SetTitle</a:t>
            </a:r>
            <a:r>
              <a:rPr lang="en-US" dirty="0"/>
              <a:t>("");</a:t>
            </a:r>
          </a:p>
          <a:p>
            <a:r>
              <a:rPr lang="en-US" dirty="0" err="1"/>
              <a:t>htimestamps</a:t>
            </a:r>
            <a:r>
              <a:rPr lang="en-US" dirty="0"/>
              <a:t>-&gt;</a:t>
            </a:r>
            <a:r>
              <a:rPr lang="en-US" dirty="0" err="1"/>
              <a:t>GetXaxis</a:t>
            </a:r>
            <a:r>
              <a:rPr lang="en-US" dirty="0"/>
              <a:t>()-&gt;</a:t>
            </a:r>
            <a:r>
              <a:rPr lang="en-US" dirty="0" err="1"/>
              <a:t>SetTitle</a:t>
            </a:r>
            <a:r>
              <a:rPr lang="en-US" dirty="0"/>
              <a:t>("LEGe #minus MSD Time difference (ns)");</a:t>
            </a:r>
          </a:p>
          <a:p>
            <a:r>
              <a:rPr lang="en-US" dirty="0" err="1"/>
              <a:t>htimestamps</a:t>
            </a:r>
            <a:r>
              <a:rPr lang="en-US" dirty="0"/>
              <a:t>-&gt;</a:t>
            </a:r>
            <a:r>
              <a:rPr lang="en-US" dirty="0" err="1"/>
              <a:t>GetYaxis</a:t>
            </a:r>
            <a:r>
              <a:rPr lang="en-US" dirty="0"/>
              <a:t>()-&gt;</a:t>
            </a:r>
            <a:r>
              <a:rPr lang="en-US" dirty="0" err="1"/>
              <a:t>SetTitle</a:t>
            </a:r>
            <a:r>
              <a:rPr lang="en-US" dirty="0"/>
              <a:t>("Counts per 1 ns");</a:t>
            </a:r>
          </a:p>
          <a:p>
            <a:r>
              <a:rPr lang="en-US" dirty="0" err="1"/>
              <a:t>htimestamps</a:t>
            </a:r>
            <a:r>
              <a:rPr lang="en-US" dirty="0"/>
              <a:t>-&gt;</a:t>
            </a:r>
            <a:r>
              <a:rPr lang="en-US" dirty="0" err="1"/>
              <a:t>GetXaxis</a:t>
            </a:r>
            <a:r>
              <a:rPr lang="en-US" dirty="0"/>
              <a:t>()-&gt;</a:t>
            </a:r>
            <a:r>
              <a:rPr lang="en-US" dirty="0" err="1"/>
              <a:t>CenterTitle</a:t>
            </a:r>
            <a:r>
              <a:rPr lang="en-US" dirty="0"/>
              <a:t>();</a:t>
            </a:r>
          </a:p>
          <a:p>
            <a:r>
              <a:rPr lang="en-US" dirty="0" err="1"/>
              <a:t>htimestamps</a:t>
            </a:r>
            <a:r>
              <a:rPr lang="en-US" dirty="0"/>
              <a:t>-&gt;</a:t>
            </a:r>
            <a:r>
              <a:rPr lang="en-US" dirty="0" err="1"/>
              <a:t>GetYaxis</a:t>
            </a:r>
            <a:r>
              <a:rPr lang="en-US" dirty="0"/>
              <a:t>()-&gt;</a:t>
            </a:r>
            <a:r>
              <a:rPr lang="en-US" dirty="0" err="1"/>
              <a:t>CenterTitle</a:t>
            </a:r>
            <a:r>
              <a:rPr lang="en-US" dirty="0"/>
              <a:t>();</a:t>
            </a:r>
          </a:p>
          <a:p>
            <a:r>
              <a:rPr lang="en-US" dirty="0" err="1"/>
              <a:t>htimestamps</a:t>
            </a:r>
            <a:r>
              <a:rPr lang="en-US" dirty="0"/>
              <a:t>-&gt;</a:t>
            </a:r>
            <a:r>
              <a:rPr lang="en-US" dirty="0" err="1"/>
              <a:t>GetXaxis</a:t>
            </a:r>
            <a:r>
              <a:rPr lang="en-US" dirty="0"/>
              <a:t>()-&gt;</a:t>
            </a:r>
            <a:r>
              <a:rPr lang="en-US" dirty="0" err="1"/>
              <a:t>SetLabelFont</a:t>
            </a:r>
            <a:r>
              <a:rPr lang="en-US" dirty="0"/>
              <a:t>(132);</a:t>
            </a:r>
          </a:p>
          <a:p>
            <a:r>
              <a:rPr lang="en-US" dirty="0" err="1"/>
              <a:t>htimestamps</a:t>
            </a:r>
            <a:r>
              <a:rPr lang="en-US" dirty="0"/>
              <a:t>-&gt;</a:t>
            </a:r>
            <a:r>
              <a:rPr lang="en-US" dirty="0" err="1"/>
              <a:t>GetYaxis</a:t>
            </a:r>
            <a:r>
              <a:rPr lang="en-US" dirty="0"/>
              <a:t>()-&gt;</a:t>
            </a:r>
            <a:r>
              <a:rPr lang="en-US" dirty="0" err="1"/>
              <a:t>SetLabelFont</a:t>
            </a:r>
            <a:r>
              <a:rPr lang="en-US" dirty="0"/>
              <a:t>(132);</a:t>
            </a:r>
          </a:p>
          <a:p>
            <a:r>
              <a:rPr lang="en-US" dirty="0" err="1"/>
              <a:t>htimestamps</a:t>
            </a:r>
            <a:r>
              <a:rPr lang="en-US" dirty="0"/>
              <a:t>-&gt;</a:t>
            </a:r>
            <a:r>
              <a:rPr lang="en-US" dirty="0" err="1"/>
              <a:t>GetXaxis</a:t>
            </a:r>
            <a:r>
              <a:rPr lang="en-US" dirty="0"/>
              <a:t>()-&gt;</a:t>
            </a:r>
            <a:r>
              <a:rPr lang="en-US" dirty="0" err="1"/>
              <a:t>SetLabelSize</a:t>
            </a:r>
            <a:r>
              <a:rPr lang="en-US" dirty="0"/>
              <a:t>(0.06);</a:t>
            </a:r>
          </a:p>
          <a:p>
            <a:r>
              <a:rPr lang="en-US" dirty="0" err="1"/>
              <a:t>htimestamps</a:t>
            </a:r>
            <a:r>
              <a:rPr lang="en-US" dirty="0"/>
              <a:t>-&gt;</a:t>
            </a:r>
            <a:r>
              <a:rPr lang="en-US" dirty="0" err="1"/>
              <a:t>GetYaxis</a:t>
            </a:r>
            <a:r>
              <a:rPr lang="en-US" dirty="0"/>
              <a:t>()-&gt;</a:t>
            </a:r>
            <a:r>
              <a:rPr lang="en-US" dirty="0" err="1"/>
              <a:t>SetLabelSize</a:t>
            </a:r>
            <a:r>
              <a:rPr lang="en-US" dirty="0"/>
              <a:t>(0.06);</a:t>
            </a:r>
          </a:p>
          <a:p>
            <a:r>
              <a:rPr lang="en-US" dirty="0" err="1"/>
              <a:t>htimestamps</a:t>
            </a:r>
            <a:r>
              <a:rPr lang="en-US" dirty="0"/>
              <a:t>-&gt;</a:t>
            </a:r>
            <a:r>
              <a:rPr lang="en-US" dirty="0" err="1"/>
              <a:t>GetXaxis</a:t>
            </a:r>
            <a:r>
              <a:rPr lang="en-US" dirty="0"/>
              <a:t>()-&gt;</a:t>
            </a:r>
            <a:r>
              <a:rPr lang="en-US" dirty="0" err="1"/>
              <a:t>SetTitleFont</a:t>
            </a:r>
            <a:r>
              <a:rPr lang="en-US" dirty="0"/>
              <a:t>(132);</a:t>
            </a:r>
          </a:p>
          <a:p>
            <a:r>
              <a:rPr lang="en-US" dirty="0" err="1"/>
              <a:t>htimestamps</a:t>
            </a:r>
            <a:r>
              <a:rPr lang="en-US" dirty="0"/>
              <a:t>-&gt;</a:t>
            </a:r>
            <a:r>
              <a:rPr lang="en-US" dirty="0" err="1"/>
              <a:t>GetYaxis</a:t>
            </a:r>
            <a:r>
              <a:rPr lang="en-US" dirty="0"/>
              <a:t>()-&gt;</a:t>
            </a:r>
            <a:r>
              <a:rPr lang="en-US" dirty="0" err="1"/>
              <a:t>SetTitleFont</a:t>
            </a:r>
            <a:r>
              <a:rPr lang="en-US" dirty="0"/>
              <a:t>(132);</a:t>
            </a:r>
          </a:p>
          <a:p>
            <a:r>
              <a:rPr lang="en-US" dirty="0" err="1"/>
              <a:t>htimestamps</a:t>
            </a:r>
            <a:r>
              <a:rPr lang="en-US" dirty="0"/>
              <a:t>-&gt;</a:t>
            </a:r>
            <a:r>
              <a:rPr lang="en-US" dirty="0" err="1"/>
              <a:t>GetXaxis</a:t>
            </a:r>
            <a:r>
              <a:rPr lang="en-US" dirty="0"/>
              <a:t>()-&gt;</a:t>
            </a:r>
            <a:r>
              <a:rPr lang="en-US" dirty="0" err="1"/>
              <a:t>SetTitleOffset</a:t>
            </a:r>
            <a:r>
              <a:rPr lang="en-US" dirty="0"/>
              <a:t>(1.0);</a:t>
            </a:r>
          </a:p>
          <a:p>
            <a:r>
              <a:rPr lang="en-US" dirty="0" err="1"/>
              <a:t>htimestamps</a:t>
            </a:r>
            <a:r>
              <a:rPr lang="en-US" dirty="0"/>
              <a:t>-&gt;</a:t>
            </a:r>
            <a:r>
              <a:rPr lang="en-US" dirty="0" err="1"/>
              <a:t>GetYaxis</a:t>
            </a:r>
            <a:r>
              <a:rPr lang="en-US" dirty="0"/>
              <a:t>()-&gt;</a:t>
            </a:r>
            <a:r>
              <a:rPr lang="en-US" dirty="0" err="1"/>
              <a:t>SetTitleOffset</a:t>
            </a:r>
            <a:r>
              <a:rPr lang="en-US" dirty="0"/>
              <a:t>(0.72);</a:t>
            </a:r>
          </a:p>
          <a:p>
            <a:r>
              <a:rPr lang="en-US" dirty="0" err="1"/>
              <a:t>htimestamps</a:t>
            </a:r>
            <a:r>
              <a:rPr lang="en-US" dirty="0"/>
              <a:t>-&gt;</a:t>
            </a:r>
            <a:r>
              <a:rPr lang="en-US" dirty="0" err="1"/>
              <a:t>GetXaxis</a:t>
            </a:r>
            <a:r>
              <a:rPr lang="en-US" dirty="0"/>
              <a:t>()-&gt;</a:t>
            </a:r>
            <a:r>
              <a:rPr lang="en-US" dirty="0" err="1"/>
              <a:t>SetTitleSize</a:t>
            </a:r>
            <a:r>
              <a:rPr lang="en-US" dirty="0"/>
              <a:t>(0.07);</a:t>
            </a:r>
          </a:p>
          <a:p>
            <a:r>
              <a:rPr lang="en-US" dirty="0" err="1"/>
              <a:t>htimestamps</a:t>
            </a:r>
            <a:r>
              <a:rPr lang="en-US" dirty="0"/>
              <a:t>-&gt;</a:t>
            </a:r>
            <a:r>
              <a:rPr lang="en-US" dirty="0" err="1"/>
              <a:t>GetYaxis</a:t>
            </a:r>
            <a:r>
              <a:rPr lang="en-US" dirty="0"/>
              <a:t>()-&gt;</a:t>
            </a:r>
            <a:r>
              <a:rPr lang="en-US" dirty="0" err="1"/>
              <a:t>SetTitleSize</a:t>
            </a:r>
            <a:r>
              <a:rPr lang="en-US" dirty="0"/>
              <a:t>(0.07);</a:t>
            </a:r>
          </a:p>
          <a:p>
            <a:r>
              <a:rPr lang="en-US" dirty="0" err="1"/>
              <a:t>htimestamps</a:t>
            </a:r>
            <a:r>
              <a:rPr lang="en-US" dirty="0"/>
              <a:t>-&gt;</a:t>
            </a:r>
            <a:r>
              <a:rPr lang="en-US" dirty="0" err="1"/>
              <a:t>GetXaxis</a:t>
            </a:r>
            <a:r>
              <a:rPr lang="en-US" dirty="0"/>
              <a:t>()-&gt;</a:t>
            </a:r>
            <a:r>
              <a:rPr lang="en-US" dirty="0" err="1"/>
              <a:t>SetRangeUser</a:t>
            </a:r>
            <a:r>
              <a:rPr lang="en-US" dirty="0"/>
              <a:t>(-500,1400);</a:t>
            </a:r>
          </a:p>
          <a:p>
            <a:r>
              <a:rPr lang="en-US" dirty="0"/>
              <a:t>//</a:t>
            </a:r>
            <a:r>
              <a:rPr lang="en-US" dirty="0" err="1"/>
              <a:t>htimestamps</a:t>
            </a:r>
            <a:r>
              <a:rPr lang="en-US" dirty="0"/>
              <a:t>-&gt;</a:t>
            </a:r>
            <a:r>
              <a:rPr lang="en-US" dirty="0" err="1"/>
              <a:t>GetYaxis</a:t>
            </a:r>
            <a:r>
              <a:rPr lang="en-US" dirty="0"/>
              <a:t>()-&gt;</a:t>
            </a:r>
            <a:r>
              <a:rPr lang="en-US" dirty="0" err="1"/>
              <a:t>SetRangeUser</a:t>
            </a:r>
            <a:r>
              <a:rPr lang="en-US" dirty="0"/>
              <a:t>(1,30000);</a:t>
            </a:r>
          </a:p>
          <a:p>
            <a:r>
              <a:rPr lang="en-US" dirty="0" err="1"/>
              <a:t>htimestamps</a:t>
            </a:r>
            <a:r>
              <a:rPr lang="en-US" dirty="0"/>
              <a:t>-&gt;</a:t>
            </a:r>
            <a:r>
              <a:rPr lang="en-US" dirty="0" err="1"/>
              <a:t>GetYaxis</a:t>
            </a:r>
            <a:r>
              <a:rPr lang="en-US" dirty="0"/>
              <a:t>()-&gt;</a:t>
            </a:r>
            <a:r>
              <a:rPr lang="en-US" dirty="0" err="1"/>
              <a:t>SetNdivisions</a:t>
            </a:r>
            <a:r>
              <a:rPr lang="en-US" dirty="0"/>
              <a:t>(505);</a:t>
            </a:r>
          </a:p>
          <a:p>
            <a:r>
              <a:rPr lang="en-US" dirty="0" err="1"/>
              <a:t>htimestamps</a:t>
            </a:r>
            <a:r>
              <a:rPr lang="en-US" dirty="0"/>
              <a:t>-&gt;</a:t>
            </a:r>
            <a:r>
              <a:rPr lang="en-US" dirty="0" err="1"/>
              <a:t>GetYaxis</a:t>
            </a:r>
            <a:r>
              <a:rPr lang="en-US" dirty="0"/>
              <a:t>()-&gt;</a:t>
            </a:r>
            <a:r>
              <a:rPr lang="en-US" dirty="0" err="1"/>
              <a:t>SetTickLength</a:t>
            </a:r>
            <a:r>
              <a:rPr lang="en-US" dirty="0"/>
              <a:t>(0.015);</a:t>
            </a:r>
          </a:p>
          <a:p>
            <a:r>
              <a:rPr lang="en-US" dirty="0" err="1"/>
              <a:t>htimestamps</a:t>
            </a:r>
            <a:r>
              <a:rPr lang="en-US" dirty="0"/>
              <a:t>-&gt;</a:t>
            </a:r>
            <a:r>
              <a:rPr lang="en-US" dirty="0" err="1"/>
              <a:t>SetLineColor</a:t>
            </a:r>
            <a:r>
              <a:rPr lang="en-US" dirty="0"/>
              <a:t>(</a:t>
            </a:r>
            <a:r>
              <a:rPr lang="en-US" dirty="0" err="1"/>
              <a:t>kRed</a:t>
            </a:r>
            <a:r>
              <a:rPr lang="en-US" dirty="0"/>
              <a:t>);</a:t>
            </a:r>
          </a:p>
          <a:p>
            <a:r>
              <a:rPr lang="en-US" dirty="0"/>
              <a:t>//</a:t>
            </a:r>
            <a:r>
              <a:rPr lang="en-US" dirty="0" err="1"/>
              <a:t>gPad</a:t>
            </a:r>
            <a:r>
              <a:rPr lang="en-US" dirty="0"/>
              <a:t>-&gt;</a:t>
            </a:r>
            <a:r>
              <a:rPr lang="en-US" dirty="0" err="1"/>
              <a:t>SetLogy</a:t>
            </a:r>
            <a:r>
              <a:rPr lang="en-US" dirty="0"/>
              <a:t>();</a:t>
            </a:r>
          </a:p>
          <a:p>
            <a:endParaRPr lang="en-US" dirty="0"/>
          </a:p>
          <a:p>
            <a:r>
              <a:rPr lang="en-US" dirty="0"/>
              <a:t>tree-&gt;Draw("lege_t-msd12_t&gt;&gt;</a:t>
            </a:r>
            <a:r>
              <a:rPr lang="en-US" dirty="0" err="1"/>
              <a:t>htimestamps</a:t>
            </a:r>
            <a:r>
              <a:rPr lang="en-US" dirty="0"/>
              <a:t>","</a:t>
            </a:r>
            <a:r>
              <a:rPr lang="en-US" dirty="0" err="1"/>
              <a:t>lege_e</a:t>
            </a:r>
            <a:r>
              <a:rPr lang="en-US" dirty="0"/>
              <a:t> &gt; 59.0 &amp;&amp; </a:t>
            </a:r>
            <a:r>
              <a:rPr lang="en-US" dirty="0" err="1"/>
              <a:t>lege_e</a:t>
            </a:r>
            <a:r>
              <a:rPr lang="en-US" dirty="0"/>
              <a:t> &lt; 60.1 &amp;&amp; msd12_e &gt; 1700 &amp;&amp; msd12_e &lt; 2200 &amp;&amp; msd26_e &gt; 3300 &amp;&amp; msd26_e &lt; 3800 &amp;&amp; msd12_e + msd26_e &gt; 5421 - 60 &amp;&amp; msd12_e + msd26_e &lt; 5421 + 60"); // second decay - first decay</a:t>
            </a:r>
          </a:p>
          <a:p>
            <a:r>
              <a:rPr lang="en-US" dirty="0" err="1"/>
              <a:t>htimestamps</a:t>
            </a:r>
            <a:r>
              <a:rPr lang="en-US" dirty="0"/>
              <a:t>-&gt;Sumw2(</a:t>
            </a:r>
            <a:r>
              <a:rPr lang="en-US" dirty="0" err="1"/>
              <a:t>kFALSE</a:t>
            </a:r>
            <a:r>
              <a:rPr lang="en-US" dirty="0"/>
              <a:t>);</a:t>
            </a:r>
          </a:p>
          <a:p>
            <a:r>
              <a:rPr lang="en-US" dirty="0" err="1"/>
              <a:t>htimestamps</a:t>
            </a:r>
            <a:r>
              <a:rPr lang="en-US" dirty="0"/>
              <a:t>-&gt;</a:t>
            </a:r>
            <a:r>
              <a:rPr lang="en-US" dirty="0" err="1"/>
              <a:t>SetBinErrorOption</a:t>
            </a:r>
            <a:r>
              <a:rPr lang="en-US" dirty="0"/>
              <a:t>(TH1::</a:t>
            </a:r>
            <a:r>
              <a:rPr lang="en-US" dirty="0" err="1"/>
              <a:t>kPoisson</a:t>
            </a:r>
            <a:r>
              <a:rPr lang="en-US" dirty="0"/>
              <a:t>);//TH1::</a:t>
            </a:r>
            <a:r>
              <a:rPr lang="en-US" dirty="0" err="1"/>
              <a:t>kNormal</a:t>
            </a:r>
            <a:r>
              <a:rPr lang="en-US" dirty="0"/>
              <a:t> or TH1::</a:t>
            </a:r>
            <a:r>
              <a:rPr lang="en-US" dirty="0" err="1"/>
              <a:t>kPoisson</a:t>
            </a:r>
            <a:endParaRPr lang="en-US" dirty="0"/>
          </a:p>
          <a:p>
            <a:endParaRPr lang="en-US" dirty="0"/>
          </a:p>
          <a:p>
            <a:r>
              <a:rPr lang="en-US" dirty="0"/>
              <a:t>tree-&gt;</a:t>
            </a:r>
            <a:r>
              <a:rPr lang="en-US" dirty="0" err="1"/>
              <a:t>SetLineColor</a:t>
            </a:r>
            <a:r>
              <a:rPr lang="en-US" dirty="0"/>
              <a:t>(kRed+2);</a:t>
            </a:r>
          </a:p>
          <a:p>
            <a:r>
              <a:rPr lang="en-US" dirty="0"/>
              <a:t>tree-&gt;</a:t>
            </a:r>
            <a:r>
              <a:rPr lang="en-US" dirty="0" err="1"/>
              <a:t>SetMarkerColor</a:t>
            </a:r>
            <a:r>
              <a:rPr lang="en-US" dirty="0"/>
              <a:t>(kRed+2);</a:t>
            </a:r>
          </a:p>
          <a:p>
            <a:r>
              <a:rPr lang="en-US" dirty="0"/>
              <a:t>tree-&gt;</a:t>
            </a:r>
            <a:r>
              <a:rPr lang="en-US" dirty="0" err="1"/>
              <a:t>SetLineWidth</a:t>
            </a:r>
            <a:r>
              <a:rPr lang="en-US" dirty="0"/>
              <a:t>(2);</a:t>
            </a:r>
          </a:p>
          <a:p>
            <a:r>
              <a:rPr lang="en-US" dirty="0"/>
              <a:t>tree-&gt;Draw("lege_t-msd26_t","lege_e &gt; 59.0 &amp;&amp; </a:t>
            </a:r>
            <a:r>
              <a:rPr lang="en-US" dirty="0" err="1"/>
              <a:t>lege_e</a:t>
            </a:r>
            <a:r>
              <a:rPr lang="en-US" dirty="0"/>
              <a:t> &lt; 60.1 &amp;&amp; msd12_e &gt; 1700 &amp;&amp; msd12_e &lt; 2200 &amp;&amp; msd26_e &gt; 3300 &amp;&amp; msd26_e &lt; 3800 &amp;&amp; msd12_e + msd26_e &gt; 5421 - 60 &amp;&amp; msd12_e + msd26_e &lt; 5421 + 60","same"); // second decay - first decay</a:t>
            </a:r>
          </a:p>
          <a:p>
            <a:endParaRPr lang="en-US" dirty="0"/>
          </a:p>
          <a:p>
            <a:r>
              <a:rPr lang="en-US" dirty="0" err="1"/>
              <a:t>TFile</a:t>
            </a:r>
            <a:r>
              <a:rPr lang="en-US" dirty="0"/>
              <a:t> *file3 = </a:t>
            </a:r>
            <a:r>
              <a:rPr lang="en-US" dirty="0" err="1"/>
              <a:t>TFile</a:t>
            </a:r>
            <a:r>
              <a:rPr lang="en-US" dirty="0"/>
              <a:t>::Open("F:/e21010/pxct/run0330_0332_LEGe_MSD_241Am_Z7117_ChamberCenter_window1.5us_TrigRise0.064_0.016_0.016us_TrigGap0.952_1.000_1.000us_Th350_2700_1000_CFDDelay0.304us_Scale7_0000_cal.root");</a:t>
            </a:r>
          </a:p>
          <a:p>
            <a:endParaRPr lang="en-US" dirty="0"/>
          </a:p>
          <a:p>
            <a:r>
              <a:rPr lang="en-US" dirty="0"/>
              <a:t>tree-&gt;</a:t>
            </a:r>
            <a:r>
              <a:rPr lang="en-US" dirty="0" err="1"/>
              <a:t>SetLineColor</a:t>
            </a:r>
            <a:r>
              <a:rPr lang="en-US" dirty="0"/>
              <a:t>(</a:t>
            </a:r>
            <a:r>
              <a:rPr lang="en-US" dirty="0" err="1"/>
              <a:t>kGreen</a:t>
            </a:r>
            <a:r>
              <a:rPr lang="en-US" dirty="0"/>
              <a:t>);</a:t>
            </a:r>
          </a:p>
          <a:p>
            <a:r>
              <a:rPr lang="en-US" dirty="0"/>
              <a:t>tree-&gt;</a:t>
            </a:r>
            <a:r>
              <a:rPr lang="en-US" dirty="0" err="1"/>
              <a:t>SetMarkerColor</a:t>
            </a:r>
            <a:r>
              <a:rPr lang="en-US" dirty="0"/>
              <a:t>(</a:t>
            </a:r>
            <a:r>
              <a:rPr lang="en-US" dirty="0" err="1"/>
              <a:t>kGreen</a:t>
            </a:r>
            <a:r>
              <a:rPr lang="en-US" dirty="0"/>
              <a:t>);</a:t>
            </a:r>
          </a:p>
          <a:p>
            <a:r>
              <a:rPr lang="en-US" dirty="0"/>
              <a:t>tree-&gt;</a:t>
            </a:r>
            <a:r>
              <a:rPr lang="en-US" dirty="0" err="1"/>
              <a:t>SetLineWidth</a:t>
            </a:r>
            <a:r>
              <a:rPr lang="en-US" dirty="0"/>
              <a:t>(2);</a:t>
            </a:r>
          </a:p>
          <a:p>
            <a:r>
              <a:rPr lang="en-US" dirty="0"/>
              <a:t>tree-&gt;Draw("lege_t-msd12_t","lege_e &gt; 59.0 &amp;&amp; </a:t>
            </a:r>
            <a:r>
              <a:rPr lang="en-US" dirty="0" err="1"/>
              <a:t>lege_e</a:t>
            </a:r>
            <a:r>
              <a:rPr lang="en-US" dirty="0"/>
              <a:t> &lt; 60.1 &amp;&amp; msd12_e &gt; 1700 &amp;&amp; msd12_e &lt; 2200 &amp;&amp; msd26_e &gt; 3300 &amp;&amp; msd26_e &lt; 3800 &amp;&amp; msd12_e + msd26_e &gt; 5421 - 60 &amp;&amp; msd12_e + msd26_e &lt; 5421 + 60","same"); // second decay - first decay</a:t>
            </a:r>
          </a:p>
          <a:p>
            <a:endParaRPr lang="en-US" dirty="0"/>
          </a:p>
          <a:p>
            <a:r>
              <a:rPr lang="en-US" dirty="0"/>
              <a:t>tree-&gt;</a:t>
            </a:r>
            <a:r>
              <a:rPr lang="en-US" dirty="0" err="1"/>
              <a:t>SetLineColor</a:t>
            </a:r>
            <a:r>
              <a:rPr lang="en-US" dirty="0"/>
              <a:t>(kGreen+2);</a:t>
            </a:r>
          </a:p>
          <a:p>
            <a:r>
              <a:rPr lang="en-US" dirty="0"/>
              <a:t>tree-&gt;</a:t>
            </a:r>
            <a:r>
              <a:rPr lang="en-US" dirty="0" err="1"/>
              <a:t>SetMarkerColor</a:t>
            </a:r>
            <a:r>
              <a:rPr lang="en-US" dirty="0"/>
              <a:t>(kGreen+2);</a:t>
            </a:r>
          </a:p>
          <a:p>
            <a:r>
              <a:rPr lang="en-US" dirty="0"/>
              <a:t>tree-&gt;</a:t>
            </a:r>
            <a:r>
              <a:rPr lang="en-US" dirty="0" err="1"/>
              <a:t>SetLineWidth</a:t>
            </a:r>
            <a:r>
              <a:rPr lang="en-US" dirty="0"/>
              <a:t>(2);</a:t>
            </a:r>
          </a:p>
          <a:p>
            <a:r>
              <a:rPr lang="en-US" dirty="0"/>
              <a:t>tree-&gt;Draw("lege_t-msd26_t","lege_e &gt; 59.0 &amp;&amp; </a:t>
            </a:r>
            <a:r>
              <a:rPr lang="en-US" dirty="0" err="1"/>
              <a:t>lege_e</a:t>
            </a:r>
            <a:r>
              <a:rPr lang="en-US" dirty="0"/>
              <a:t> &lt; 60.1 &amp;&amp; msd12_e &gt; 1700 &amp;&amp; msd12_e &lt; 2200 &amp;&amp; msd26_e &gt; 3300 &amp;&amp; msd26_e &lt; 3800 &amp;&amp; msd12_e + msd26_e &gt; 5421 - 60 &amp;&amp; msd12_e + msd26_e &lt; 5421 + 60","same"); // second decay - first decay</a:t>
            </a:r>
          </a:p>
          <a:p>
            <a:endParaRPr lang="en-US" dirty="0"/>
          </a:p>
          <a:p>
            <a:r>
              <a:rPr lang="en-US" dirty="0" err="1"/>
              <a:t>TFile</a:t>
            </a:r>
            <a:r>
              <a:rPr lang="en-US" dirty="0"/>
              <a:t> *file2 = </a:t>
            </a:r>
            <a:r>
              <a:rPr lang="en-US" dirty="0" err="1"/>
              <a:t>TFile</a:t>
            </a:r>
            <a:r>
              <a:rPr lang="en-US" dirty="0"/>
              <a:t>::Open("F:/e21010/pxct/run0092_0095_0100_0109_LEGe_MSD26_241Am_window1.5us_0000_cal.root");</a:t>
            </a:r>
          </a:p>
          <a:p>
            <a:endParaRPr lang="en-US" dirty="0"/>
          </a:p>
          <a:p>
            <a:r>
              <a:rPr lang="en-US" dirty="0"/>
              <a:t>tree-&gt;</a:t>
            </a:r>
            <a:r>
              <a:rPr lang="en-US" dirty="0" err="1"/>
              <a:t>SetLineColor</a:t>
            </a:r>
            <a:r>
              <a:rPr lang="en-US" dirty="0"/>
              <a:t>(</a:t>
            </a:r>
            <a:r>
              <a:rPr lang="en-US" dirty="0" err="1"/>
              <a:t>kAzure</a:t>
            </a:r>
            <a:r>
              <a:rPr lang="en-US" dirty="0"/>
              <a:t>);</a:t>
            </a:r>
          </a:p>
          <a:p>
            <a:r>
              <a:rPr lang="en-US" dirty="0"/>
              <a:t>tree-&gt;</a:t>
            </a:r>
            <a:r>
              <a:rPr lang="en-US" dirty="0" err="1"/>
              <a:t>SetMarkerColor</a:t>
            </a:r>
            <a:r>
              <a:rPr lang="en-US" dirty="0"/>
              <a:t>(</a:t>
            </a:r>
            <a:r>
              <a:rPr lang="en-US" dirty="0" err="1"/>
              <a:t>kAzure</a:t>
            </a:r>
            <a:r>
              <a:rPr lang="en-US" dirty="0"/>
              <a:t>);</a:t>
            </a:r>
          </a:p>
          <a:p>
            <a:r>
              <a:rPr lang="en-US" dirty="0"/>
              <a:t>tree-&gt;</a:t>
            </a:r>
            <a:r>
              <a:rPr lang="en-US" dirty="0" err="1"/>
              <a:t>SetLineWidth</a:t>
            </a:r>
            <a:r>
              <a:rPr lang="en-US" dirty="0"/>
              <a:t>(2);</a:t>
            </a:r>
          </a:p>
          <a:p>
            <a:r>
              <a:rPr lang="en-US" dirty="0"/>
              <a:t>tree-&gt;Draw("lege_t-msd26_t","lege_e &gt; 59.0 &amp;&amp; </a:t>
            </a:r>
            <a:r>
              <a:rPr lang="en-US" dirty="0" err="1"/>
              <a:t>lege_e</a:t>
            </a:r>
            <a:r>
              <a:rPr lang="en-US" dirty="0"/>
              <a:t> &lt; 60.1 &amp;&amp; msd26_e &gt; 5459 &amp;&amp; msd26_e &lt; 5499","same"); // second decay - first decay</a:t>
            </a:r>
          </a:p>
          <a:p>
            <a:endParaRPr lang="en-US" dirty="0"/>
          </a:p>
          <a:p>
            <a:r>
              <a:rPr lang="en-US" dirty="0" err="1"/>
              <a:t>gPad</a:t>
            </a:r>
            <a:r>
              <a:rPr lang="en-US" dirty="0"/>
              <a:t>-&gt;</a:t>
            </a:r>
            <a:r>
              <a:rPr lang="en-US" dirty="0" err="1"/>
              <a:t>RedrawAxis</a:t>
            </a:r>
            <a:r>
              <a:rPr lang="en-US" dirty="0"/>
              <a:t>();</a:t>
            </a:r>
          </a:p>
          <a:p>
            <a:endParaRPr lang="en-US" dirty="0"/>
          </a:p>
          <a:p>
            <a:r>
              <a:rPr lang="en-US" dirty="0" err="1"/>
              <a:t>canvaspeak</a:t>
            </a:r>
            <a:r>
              <a:rPr lang="en-US" dirty="0"/>
              <a:t>-&gt;</a:t>
            </a:r>
            <a:r>
              <a:rPr lang="en-US" dirty="0" err="1"/>
              <a:t>SaveAs</a:t>
            </a:r>
            <a:r>
              <a:rPr lang="en-US" dirty="0"/>
              <a:t>("F:/e21010/pxct/Fig_237Np_Alpha_Gamma_Timing_241Am_LEGe_MSD_RunAll2.png");</a:t>
            </a:r>
          </a:p>
          <a:p>
            <a:endParaRPr lang="en-US" dirty="0"/>
          </a:p>
        </p:txBody>
      </p:sp>
      <p:sp>
        <p:nvSpPr>
          <p:cNvPr id="4" name="Slide Number Placeholder 3"/>
          <p:cNvSpPr>
            <a:spLocks noGrp="1"/>
          </p:cNvSpPr>
          <p:nvPr>
            <p:ph type="sldNum" sz="quarter" idx="5"/>
          </p:nvPr>
        </p:nvSpPr>
        <p:spPr/>
        <p:txBody>
          <a:bodyPr/>
          <a:lstStyle/>
          <a:p>
            <a:fld id="{05D8D140-FC9E-48BF-8088-744EBFCB091F}" type="slidenum">
              <a:rPr lang="en-US" smtClean="0"/>
              <a:t>191</a:t>
            </a:fld>
            <a:endParaRPr lang="en-US"/>
          </a:p>
        </p:txBody>
      </p:sp>
    </p:spTree>
    <p:extLst>
      <p:ext uri="{BB962C8B-B14F-4D97-AF65-F5344CB8AC3E}">
        <p14:creationId xmlns:p14="http://schemas.microsoft.com/office/powerpoint/2010/main" val="303678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4DA8A5-3ACF-4897-921C-8C728D6CE5D3}"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182580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4DA8A5-3ACF-4897-921C-8C728D6CE5D3}"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42703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4DA8A5-3ACF-4897-921C-8C728D6CE5D3}"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168616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4DA8A5-3ACF-4897-921C-8C728D6CE5D3}"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774231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4DA8A5-3ACF-4897-921C-8C728D6CE5D3}"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208442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4DA8A5-3ACF-4897-921C-8C728D6CE5D3}"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3456094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4DA8A5-3ACF-4897-921C-8C728D6CE5D3}"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2677154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4DA8A5-3ACF-4897-921C-8C728D6CE5D3}"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355740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A8A5-3ACF-4897-921C-8C728D6CE5D3}"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3568041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4DA8A5-3ACF-4897-921C-8C728D6CE5D3}"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1821289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4DA8A5-3ACF-4897-921C-8C728D6CE5D3}"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C933E-5AA9-419C-B2FC-75913DA6AC66}" type="slidenum">
              <a:rPr lang="en-US" smtClean="0"/>
              <a:t>‹#›</a:t>
            </a:fld>
            <a:endParaRPr lang="en-US"/>
          </a:p>
        </p:txBody>
      </p:sp>
    </p:spTree>
    <p:extLst>
      <p:ext uri="{BB962C8B-B14F-4D97-AF65-F5344CB8AC3E}">
        <p14:creationId xmlns:p14="http://schemas.microsoft.com/office/powerpoint/2010/main" val="57815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DA8A5-3ACF-4897-921C-8C728D6CE5D3}" type="datetimeFigureOut">
              <a:rPr lang="en-US" smtClean="0"/>
              <a:t>2/3/2025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C933E-5AA9-419C-B2FC-75913DA6AC66}" type="slidenum">
              <a:rPr lang="en-US" smtClean="0"/>
              <a:t>‹#›</a:t>
            </a:fld>
            <a:endParaRPr lang="en-US"/>
          </a:p>
        </p:txBody>
      </p:sp>
    </p:spTree>
    <p:extLst>
      <p:ext uri="{BB962C8B-B14F-4D97-AF65-F5344CB8AC3E}">
        <p14:creationId xmlns:p14="http://schemas.microsoft.com/office/powerpoint/2010/main" val="1121304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0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0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12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image" Target="../media/image190.gi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94.png"/></Relationships>
</file>

<file path=ppt/slides/_rels/slide13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4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228.png"/><Relationship Id="rId4" Type="http://schemas.openxmlformats.org/officeDocument/2006/relationships/image" Target="../media/image227.png"/></Relationships>
</file>

<file path=ppt/slides/_rels/slide15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33.png"/></Relationships>
</file>

<file path=ppt/slides/_rels/slide15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35.png"/></Relationships>
</file>

<file path=ppt/slides/_rels/slide15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16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43.png"/></Relationships>
</file>

<file path=ppt/slides/_rels/slide16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16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252.png"/><Relationship Id="rId4" Type="http://schemas.openxmlformats.org/officeDocument/2006/relationships/image" Target="../media/image251.png"/></Relationships>
</file>

<file path=ppt/slides/_rels/slide16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255.png"/><Relationship Id="rId4" Type="http://schemas.openxmlformats.org/officeDocument/2006/relationships/image" Target="../media/image254.png"/></Relationships>
</file>

<file path=ppt/slides/_rels/slide16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258.png"/><Relationship Id="rId4" Type="http://schemas.openxmlformats.org/officeDocument/2006/relationships/image" Target="../media/image257.png"/></Relationships>
</file>

<file path=ppt/slides/_rels/slide166.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15100.png"/><Relationship Id="rId7" Type="http://schemas.openxmlformats.org/officeDocument/2006/relationships/image" Target="../media/image15140.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5130.png"/><Relationship Id="rId5" Type="http://schemas.openxmlformats.org/officeDocument/2006/relationships/image" Target="../media/image15120.png"/><Relationship Id="rId10" Type="http://schemas.openxmlformats.org/officeDocument/2006/relationships/image" Target="../media/image261.png"/><Relationship Id="rId4" Type="http://schemas.openxmlformats.org/officeDocument/2006/relationships/image" Target="../media/image15110.png"/><Relationship Id="rId9" Type="http://schemas.openxmlformats.org/officeDocument/2006/relationships/image" Target="../media/image260.png"/></Relationships>
</file>

<file path=ppt/slides/_rels/slide167.xml.rels><?xml version="1.0" encoding="UTF-8" standalone="yes"?>
<Relationships xmlns="http://schemas.openxmlformats.org/package/2006/relationships"><Relationship Id="rId3" Type="http://schemas.openxmlformats.org/officeDocument/2006/relationships/image" Target="../media/image15180.png"/><Relationship Id="rId2" Type="http://schemas.microsoft.com/office/2014/relationships/chartEx" Target="../charts/chartEx1.xml"/><Relationship Id="rId1" Type="http://schemas.openxmlformats.org/officeDocument/2006/relationships/slideLayout" Target="../slideLayouts/slideLayout7.xml"/><Relationship Id="rId5" Type="http://schemas.openxmlformats.org/officeDocument/2006/relationships/image" Target="../media/image15190.png"/><Relationship Id="rId4" Type="http://schemas.microsoft.com/office/2014/relationships/chartEx" Target="../charts/chartEx2.xml"/></Relationships>
</file>

<file path=ppt/slides/_rels/slide168.xml.rels><?xml version="1.0" encoding="UTF-8" standalone="yes"?>
<Relationships xmlns="http://schemas.openxmlformats.org/package/2006/relationships"><Relationship Id="rId3" Type="http://schemas.openxmlformats.org/officeDocument/2006/relationships/image" Target="../media/image15200.png"/><Relationship Id="rId2" Type="http://schemas.microsoft.com/office/2014/relationships/chartEx" Target="../charts/chartEx3.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6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png"/></Relationships>
</file>

<file path=ppt/slides/_rels/slide17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266.png"/></Relationships>
</file>

<file path=ppt/slides/_rels/slide17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271.png"/></Relationships>
</file>

<file path=ppt/slides/_rels/slide17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273.png"/></Relationships>
</file>

<file path=ppt/slides/_rels/slide177.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8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284.png"/></Relationships>
</file>

<file path=ppt/slides/_rels/slide19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93.xml.rels><?xml version="1.0" encoding="UTF-8" standalone="yes"?>
<Relationships xmlns="http://schemas.openxmlformats.org/package/2006/relationships"><Relationship Id="rId3" Type="http://schemas.openxmlformats.org/officeDocument/2006/relationships/image" Target="../media/image127500.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286.png"/></Relationships>
</file>

<file path=ppt/slides/_rels/slide194.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7.xml"/><Relationship Id="rId4" Type="http://schemas.openxmlformats.org/officeDocument/2006/relationships/image" Target="../media/image304.png"/></Relationships>
</file>

<file path=ppt/slides/_rels/slide205.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7.xml"/><Relationship Id="rId5" Type="http://schemas.openxmlformats.org/officeDocument/2006/relationships/image" Target="../media/image315.png"/><Relationship Id="rId4" Type="http://schemas.openxmlformats.org/officeDocument/2006/relationships/image" Target="../media/image31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0.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730.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750.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44988-2915-462D-9304-0AFD134FD126}"/>
              </a:ext>
            </a:extLst>
          </p:cNvPr>
          <p:cNvSpPr txBox="1"/>
          <p:nvPr/>
        </p:nvSpPr>
        <p:spPr>
          <a:xfrm>
            <a:off x="1200252" y="3075057"/>
            <a:ext cx="6743514" cy="707886"/>
          </a:xfrm>
          <a:prstGeom prst="rect">
            <a:avLst/>
          </a:prstGeom>
          <a:noFill/>
        </p:spPr>
        <p:txBody>
          <a:bodyPr wrap="none" rtlCol="0">
            <a:spAutoFit/>
          </a:bodyPr>
          <a:lstStyle/>
          <a:p>
            <a:pPr algn="ctr"/>
            <a:r>
              <a:rPr lang="en-US" altLang="zh-CN" sz="4000" b="1" dirty="0">
                <a:solidFill>
                  <a:srgbClr val="0000CC"/>
                </a:solidFill>
              </a:rPr>
              <a:t>237Np Lifetime Measurements</a:t>
            </a:r>
            <a:endParaRPr lang="en-US" sz="4000" b="1" dirty="0">
              <a:solidFill>
                <a:srgbClr val="0000CC"/>
              </a:solidFill>
            </a:endParaRPr>
          </a:p>
        </p:txBody>
      </p:sp>
    </p:spTree>
    <p:extLst>
      <p:ext uri="{BB962C8B-B14F-4D97-AF65-F5344CB8AC3E}">
        <p14:creationId xmlns:p14="http://schemas.microsoft.com/office/powerpoint/2010/main" val="1831030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0ECFB-526C-46EB-8622-7741CE26DDEA}"/>
              </a:ext>
            </a:extLst>
          </p:cNvPr>
          <p:cNvPicPr>
            <a:picLocks noChangeAspect="1"/>
          </p:cNvPicPr>
          <p:nvPr/>
        </p:nvPicPr>
        <p:blipFill rotWithShape="1">
          <a:blip r:embed="rId3"/>
          <a:srcRect t="790"/>
          <a:stretch/>
        </p:blipFill>
        <p:spPr>
          <a:xfrm>
            <a:off x="0" y="726510"/>
            <a:ext cx="9144000" cy="5448385"/>
          </a:xfrm>
          <a:prstGeom prst="rect">
            <a:avLst/>
          </a:prstGeom>
        </p:spPr>
      </p:pic>
      <p:sp>
        <p:nvSpPr>
          <p:cNvPr id="4" name="TextBox 3">
            <a:extLst>
              <a:ext uri="{FF2B5EF4-FFF2-40B4-BE49-F238E27FC236}">
                <a16:creationId xmlns:a16="http://schemas.microsoft.com/office/drawing/2014/main" id="{B8A15DBB-1261-4877-B6F5-F714A2BCB880}"/>
              </a:ext>
            </a:extLst>
          </p:cNvPr>
          <p:cNvSpPr txBox="1"/>
          <p:nvPr/>
        </p:nvSpPr>
        <p:spPr>
          <a:xfrm>
            <a:off x="0" y="0"/>
            <a:ext cx="2799036" cy="646331"/>
          </a:xfrm>
          <a:prstGeom prst="rect">
            <a:avLst/>
          </a:prstGeom>
          <a:noFill/>
        </p:spPr>
        <p:txBody>
          <a:bodyPr wrap="none" rtlCol="0">
            <a:spAutoFit/>
          </a:bodyPr>
          <a:lstStyle/>
          <a:p>
            <a:r>
              <a:rPr lang="en-US" dirty="0">
                <a:solidFill>
                  <a:srgbClr val="00CB00"/>
                </a:solidFill>
              </a:rPr>
              <a:t>MSD12 CFD Delay 0.304 </a:t>
            </a:r>
            <a:r>
              <a:rPr lang="en-US" altLang="zh-CN" dirty="0" err="1">
                <a:solidFill>
                  <a:srgbClr val="00CB00"/>
                </a:solidFill>
              </a:rPr>
              <a:t>μ</a:t>
            </a:r>
            <a:r>
              <a:rPr lang="en-US" dirty="0" err="1">
                <a:solidFill>
                  <a:srgbClr val="00CB00"/>
                </a:solidFill>
              </a:rPr>
              <a:t>s</a:t>
            </a:r>
            <a:endParaRPr lang="en-US" dirty="0">
              <a:solidFill>
                <a:srgbClr val="00CB00"/>
              </a:solidFill>
            </a:endParaRPr>
          </a:p>
          <a:p>
            <a:r>
              <a:rPr lang="en-US" dirty="0"/>
              <a:t>All Ch. </a:t>
            </a:r>
            <a:r>
              <a:rPr lang="en-US" dirty="0" err="1"/>
              <a:t>FastTrigDelay</a:t>
            </a:r>
            <a:r>
              <a:rPr lang="en-US" dirty="0"/>
              <a:t> 0.64 </a:t>
            </a:r>
            <a:r>
              <a:rPr lang="en-US" altLang="zh-CN" dirty="0" err="1"/>
              <a:t>μs</a:t>
            </a:r>
            <a:endParaRPr lang="en-US" dirty="0"/>
          </a:p>
        </p:txBody>
      </p:sp>
    </p:spTree>
    <p:extLst>
      <p:ext uri="{BB962C8B-B14F-4D97-AF65-F5344CB8AC3E}">
        <p14:creationId xmlns:p14="http://schemas.microsoft.com/office/powerpoint/2010/main" val="28565750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D5B284-0BA3-41BE-95A8-4EF0E9495805}"/>
              </a:ext>
            </a:extLst>
          </p:cNvPr>
          <p:cNvPicPr>
            <a:picLocks noChangeAspect="1"/>
          </p:cNvPicPr>
          <p:nvPr/>
        </p:nvPicPr>
        <p:blipFill>
          <a:blip r:embed="rId3"/>
          <a:stretch>
            <a:fillRect/>
          </a:stretch>
        </p:blipFill>
        <p:spPr>
          <a:xfrm>
            <a:off x="0" y="0"/>
            <a:ext cx="9144000" cy="3392905"/>
          </a:xfrm>
          <a:prstGeom prst="rect">
            <a:avLst/>
          </a:prstGeom>
        </p:spPr>
      </p:pic>
      <p:sp>
        <p:nvSpPr>
          <p:cNvPr id="6" name="TextBox 5">
            <a:extLst>
              <a:ext uri="{FF2B5EF4-FFF2-40B4-BE49-F238E27FC236}">
                <a16:creationId xmlns:a16="http://schemas.microsoft.com/office/drawing/2014/main" id="{0296B6A9-F928-40AB-A42A-6D664B97169C}"/>
              </a:ext>
            </a:extLst>
          </p:cNvPr>
          <p:cNvSpPr txBox="1"/>
          <p:nvPr/>
        </p:nvSpPr>
        <p:spPr>
          <a:xfrm>
            <a:off x="741406" y="518984"/>
            <a:ext cx="2358338" cy="1200329"/>
          </a:xfrm>
          <a:prstGeom prst="rect">
            <a:avLst/>
          </a:prstGeom>
          <a:noFill/>
          <a:ln>
            <a:solidFill>
              <a:srgbClr val="0099FF"/>
            </a:solidFill>
          </a:ln>
        </p:spPr>
        <p:txBody>
          <a:bodyPr wrap="none" rtlCol="0">
            <a:spAutoFit/>
          </a:bodyPr>
          <a:lstStyle/>
          <a:p>
            <a:r>
              <a:rPr lang="en-US" dirty="0">
                <a:solidFill>
                  <a:srgbClr val="0099FF"/>
                </a:solidFill>
              </a:rPr>
              <a:t>762 h</a:t>
            </a:r>
            <a:endParaRPr lang="en-US" altLang="zh-CN" dirty="0">
              <a:solidFill>
                <a:srgbClr val="0099FF"/>
              </a:solidFill>
            </a:endParaRPr>
          </a:p>
          <a:p>
            <a:r>
              <a:rPr lang="en-US" dirty="0">
                <a:solidFill>
                  <a:srgbClr val="0099FF"/>
                </a:solidFill>
              </a:rPr>
              <a:t>12/21/2023 - 2/5/2024</a:t>
            </a:r>
          </a:p>
          <a:p>
            <a:r>
              <a:rPr lang="en-US" altLang="zh-CN" dirty="0">
                <a:solidFill>
                  <a:srgbClr val="0099FF"/>
                </a:solidFill>
              </a:rPr>
              <a:t>Res. = 0.76%</a:t>
            </a:r>
          </a:p>
          <a:p>
            <a:r>
              <a:rPr lang="en-US" altLang="zh-CN" dirty="0">
                <a:solidFill>
                  <a:srgbClr val="0099FF"/>
                </a:solidFill>
              </a:rPr>
              <a:t>No gain matching</a:t>
            </a:r>
            <a:endParaRPr lang="en-US" dirty="0">
              <a:solidFill>
                <a:srgbClr val="0099FF"/>
              </a:solidFill>
            </a:endParaRPr>
          </a:p>
        </p:txBody>
      </p:sp>
      <p:pic>
        <p:nvPicPr>
          <p:cNvPr id="8" name="Picture 7">
            <a:extLst>
              <a:ext uri="{FF2B5EF4-FFF2-40B4-BE49-F238E27FC236}">
                <a16:creationId xmlns:a16="http://schemas.microsoft.com/office/drawing/2014/main" id="{D2CE899A-ECF4-4D63-874F-A3A8241620F8}"/>
              </a:ext>
            </a:extLst>
          </p:cNvPr>
          <p:cNvPicPr>
            <a:picLocks noChangeAspect="1"/>
          </p:cNvPicPr>
          <p:nvPr/>
        </p:nvPicPr>
        <p:blipFill>
          <a:blip r:embed="rId4"/>
          <a:stretch>
            <a:fillRect/>
          </a:stretch>
        </p:blipFill>
        <p:spPr>
          <a:xfrm>
            <a:off x="0" y="3808968"/>
            <a:ext cx="8044249" cy="3043336"/>
          </a:xfrm>
          <a:prstGeom prst="rect">
            <a:avLst/>
          </a:prstGeom>
        </p:spPr>
      </p:pic>
      <p:sp>
        <p:nvSpPr>
          <p:cNvPr id="9" name="TextBox 8">
            <a:extLst>
              <a:ext uri="{FF2B5EF4-FFF2-40B4-BE49-F238E27FC236}">
                <a16:creationId xmlns:a16="http://schemas.microsoft.com/office/drawing/2014/main" id="{9684748B-3747-4EF8-A8AF-438B2ECC3400}"/>
              </a:ext>
            </a:extLst>
          </p:cNvPr>
          <p:cNvSpPr txBox="1"/>
          <p:nvPr/>
        </p:nvSpPr>
        <p:spPr>
          <a:xfrm>
            <a:off x="5362832" y="4697571"/>
            <a:ext cx="1363643" cy="923330"/>
          </a:xfrm>
          <a:prstGeom prst="rect">
            <a:avLst/>
          </a:prstGeom>
          <a:noFill/>
          <a:ln>
            <a:solidFill>
              <a:srgbClr val="0099FF"/>
            </a:solidFill>
          </a:ln>
        </p:spPr>
        <p:txBody>
          <a:bodyPr wrap="none" rtlCol="0">
            <a:spAutoFit/>
          </a:bodyPr>
          <a:lstStyle/>
          <a:p>
            <a:r>
              <a:rPr lang="en-US" dirty="0">
                <a:solidFill>
                  <a:srgbClr val="0099FF"/>
                </a:solidFill>
              </a:rPr>
              <a:t>66 min</a:t>
            </a:r>
          </a:p>
          <a:p>
            <a:r>
              <a:rPr lang="en-US" dirty="0">
                <a:solidFill>
                  <a:srgbClr val="0099FF"/>
                </a:solidFill>
              </a:rPr>
              <a:t>9/17/2023</a:t>
            </a:r>
          </a:p>
          <a:p>
            <a:r>
              <a:rPr lang="en-US" dirty="0">
                <a:solidFill>
                  <a:srgbClr val="0099FF"/>
                </a:solidFill>
              </a:rPr>
              <a:t>Res. = 0.66%</a:t>
            </a:r>
          </a:p>
        </p:txBody>
      </p:sp>
    </p:spTree>
    <p:extLst>
      <p:ext uri="{BB962C8B-B14F-4D97-AF65-F5344CB8AC3E}">
        <p14:creationId xmlns:p14="http://schemas.microsoft.com/office/powerpoint/2010/main" val="30977356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2D5485-469B-4471-8165-7911A3C0DB4F}"/>
              </a:ext>
            </a:extLst>
          </p:cNvPr>
          <p:cNvPicPr>
            <a:picLocks noChangeAspect="1"/>
          </p:cNvPicPr>
          <p:nvPr/>
        </p:nvPicPr>
        <p:blipFill>
          <a:blip r:embed="rId2"/>
          <a:stretch>
            <a:fillRect/>
          </a:stretch>
        </p:blipFill>
        <p:spPr>
          <a:xfrm>
            <a:off x="0" y="0"/>
            <a:ext cx="9144000" cy="3209136"/>
          </a:xfrm>
          <a:prstGeom prst="rect">
            <a:avLst/>
          </a:prstGeom>
        </p:spPr>
      </p:pic>
      <p:sp>
        <p:nvSpPr>
          <p:cNvPr id="5" name="TextBox 4">
            <a:extLst>
              <a:ext uri="{FF2B5EF4-FFF2-40B4-BE49-F238E27FC236}">
                <a16:creationId xmlns:a16="http://schemas.microsoft.com/office/drawing/2014/main" id="{65BB11BB-3DE3-44ED-801C-890DD56E966C}"/>
              </a:ext>
            </a:extLst>
          </p:cNvPr>
          <p:cNvSpPr txBox="1"/>
          <p:nvPr/>
        </p:nvSpPr>
        <p:spPr>
          <a:xfrm>
            <a:off x="704335" y="599988"/>
            <a:ext cx="4572000" cy="923330"/>
          </a:xfrm>
          <a:prstGeom prst="rect">
            <a:avLst/>
          </a:prstGeom>
          <a:noFill/>
        </p:spPr>
        <p:txBody>
          <a:bodyPr wrap="square">
            <a:spAutoFit/>
          </a:bodyPr>
          <a:lstStyle/>
          <a:p>
            <a:r>
              <a:rPr lang="en-US" dirty="0">
                <a:solidFill>
                  <a:srgbClr val="FF0000"/>
                </a:solidFill>
              </a:rPr>
              <a:t>12/21/2023</a:t>
            </a:r>
          </a:p>
          <a:p>
            <a:r>
              <a:rPr lang="en-US" dirty="0">
                <a:solidFill>
                  <a:srgbClr val="0000FF"/>
                </a:solidFill>
              </a:rPr>
              <a:t>1/19/2024</a:t>
            </a:r>
          </a:p>
          <a:p>
            <a:r>
              <a:rPr lang="en-US" dirty="0">
                <a:solidFill>
                  <a:srgbClr val="49DB49"/>
                </a:solidFill>
              </a:rPr>
              <a:t>2/5/2024</a:t>
            </a:r>
          </a:p>
        </p:txBody>
      </p:sp>
      <p:pic>
        <p:nvPicPr>
          <p:cNvPr id="9" name="Picture 8">
            <a:extLst>
              <a:ext uri="{FF2B5EF4-FFF2-40B4-BE49-F238E27FC236}">
                <a16:creationId xmlns:a16="http://schemas.microsoft.com/office/drawing/2014/main" id="{93999969-EE0C-41C2-B6AB-529E21DA17C0}"/>
              </a:ext>
            </a:extLst>
          </p:cNvPr>
          <p:cNvPicPr>
            <a:picLocks noChangeAspect="1"/>
          </p:cNvPicPr>
          <p:nvPr/>
        </p:nvPicPr>
        <p:blipFill>
          <a:blip r:embed="rId3"/>
          <a:stretch>
            <a:fillRect/>
          </a:stretch>
        </p:blipFill>
        <p:spPr>
          <a:xfrm>
            <a:off x="0" y="3439469"/>
            <a:ext cx="9144000" cy="3418531"/>
          </a:xfrm>
          <a:prstGeom prst="rect">
            <a:avLst/>
          </a:prstGeom>
        </p:spPr>
      </p:pic>
      <p:sp>
        <p:nvSpPr>
          <p:cNvPr id="10" name="TextBox 9">
            <a:extLst>
              <a:ext uri="{FF2B5EF4-FFF2-40B4-BE49-F238E27FC236}">
                <a16:creationId xmlns:a16="http://schemas.microsoft.com/office/drawing/2014/main" id="{04C635D1-9553-48CD-97A6-8C8A54AC1A92}"/>
              </a:ext>
            </a:extLst>
          </p:cNvPr>
          <p:cNvSpPr txBox="1"/>
          <p:nvPr/>
        </p:nvSpPr>
        <p:spPr>
          <a:xfrm>
            <a:off x="704335" y="3940430"/>
            <a:ext cx="2644346" cy="369332"/>
          </a:xfrm>
          <a:prstGeom prst="rect">
            <a:avLst/>
          </a:prstGeom>
          <a:noFill/>
        </p:spPr>
        <p:txBody>
          <a:bodyPr wrap="square">
            <a:spAutoFit/>
          </a:bodyPr>
          <a:lstStyle/>
          <a:p>
            <a:r>
              <a:rPr lang="en-US" dirty="0"/>
              <a:t>Split into 192 4-hour runs</a:t>
            </a:r>
          </a:p>
        </p:txBody>
      </p:sp>
    </p:spTree>
    <p:extLst>
      <p:ext uri="{BB962C8B-B14F-4D97-AF65-F5344CB8AC3E}">
        <p14:creationId xmlns:p14="http://schemas.microsoft.com/office/powerpoint/2010/main" val="3436724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85788-3A29-4D73-9383-9287E3F7C63E}"/>
              </a:ext>
            </a:extLst>
          </p:cNvPr>
          <p:cNvPicPr>
            <a:picLocks noChangeAspect="1"/>
          </p:cNvPicPr>
          <p:nvPr/>
        </p:nvPicPr>
        <p:blipFill>
          <a:blip r:embed="rId2"/>
          <a:stretch>
            <a:fillRect/>
          </a:stretch>
        </p:blipFill>
        <p:spPr>
          <a:xfrm>
            <a:off x="0" y="0"/>
            <a:ext cx="9144000" cy="3565141"/>
          </a:xfrm>
          <a:prstGeom prst="rect">
            <a:avLst/>
          </a:prstGeom>
        </p:spPr>
      </p:pic>
      <p:sp>
        <p:nvSpPr>
          <p:cNvPr id="4" name="TextBox 3">
            <a:extLst>
              <a:ext uri="{FF2B5EF4-FFF2-40B4-BE49-F238E27FC236}">
                <a16:creationId xmlns:a16="http://schemas.microsoft.com/office/drawing/2014/main" id="{8DF2652C-F99E-490C-B7A8-5DABE9BA07B4}"/>
              </a:ext>
            </a:extLst>
          </p:cNvPr>
          <p:cNvSpPr txBox="1"/>
          <p:nvPr/>
        </p:nvSpPr>
        <p:spPr>
          <a:xfrm>
            <a:off x="4213654" y="480538"/>
            <a:ext cx="2644346" cy="369332"/>
          </a:xfrm>
          <a:prstGeom prst="rect">
            <a:avLst/>
          </a:prstGeom>
          <a:noFill/>
        </p:spPr>
        <p:txBody>
          <a:bodyPr wrap="square">
            <a:spAutoFit/>
          </a:bodyPr>
          <a:lstStyle/>
          <a:p>
            <a:r>
              <a:rPr lang="en-US" dirty="0"/>
              <a:t>Split into 192 4-hour runs</a:t>
            </a:r>
          </a:p>
        </p:txBody>
      </p:sp>
    </p:spTree>
    <p:extLst>
      <p:ext uri="{BB962C8B-B14F-4D97-AF65-F5344CB8AC3E}">
        <p14:creationId xmlns:p14="http://schemas.microsoft.com/office/powerpoint/2010/main" val="34136085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B2AC0D-4DCD-439D-9364-B673A37D6E88}"/>
              </a:ext>
            </a:extLst>
          </p:cNvPr>
          <p:cNvPicPr>
            <a:picLocks noChangeAspect="1"/>
          </p:cNvPicPr>
          <p:nvPr/>
        </p:nvPicPr>
        <p:blipFill>
          <a:blip r:embed="rId2"/>
          <a:stretch>
            <a:fillRect/>
          </a:stretch>
        </p:blipFill>
        <p:spPr>
          <a:xfrm>
            <a:off x="0" y="0"/>
            <a:ext cx="6799499" cy="3429000"/>
          </a:xfrm>
          <a:prstGeom prst="rect">
            <a:avLst/>
          </a:prstGeom>
        </p:spPr>
      </p:pic>
      <p:sp>
        <p:nvSpPr>
          <p:cNvPr id="5" name="TextBox 4">
            <a:extLst>
              <a:ext uri="{FF2B5EF4-FFF2-40B4-BE49-F238E27FC236}">
                <a16:creationId xmlns:a16="http://schemas.microsoft.com/office/drawing/2014/main" id="{3DC3C66A-3290-4349-9F25-2BD974009BF0}"/>
              </a:ext>
            </a:extLst>
          </p:cNvPr>
          <p:cNvSpPr txBox="1"/>
          <p:nvPr/>
        </p:nvSpPr>
        <p:spPr>
          <a:xfrm>
            <a:off x="639806" y="480884"/>
            <a:ext cx="2682145" cy="1477328"/>
          </a:xfrm>
          <a:prstGeom prst="rect">
            <a:avLst/>
          </a:prstGeom>
          <a:noFill/>
          <a:ln>
            <a:solidFill>
              <a:srgbClr val="0099FF"/>
            </a:solidFill>
          </a:ln>
        </p:spPr>
        <p:txBody>
          <a:bodyPr wrap="none" rtlCol="0">
            <a:spAutoFit/>
          </a:bodyPr>
          <a:lstStyle/>
          <a:p>
            <a:r>
              <a:rPr lang="en-US" dirty="0">
                <a:solidFill>
                  <a:srgbClr val="0099FF"/>
                </a:solidFill>
              </a:rPr>
              <a:t>Run0092-0095+0100-0105</a:t>
            </a:r>
          </a:p>
          <a:p>
            <a:r>
              <a:rPr lang="en-US" dirty="0">
                <a:solidFill>
                  <a:srgbClr val="0099FF"/>
                </a:solidFill>
              </a:rPr>
              <a:t>762 h</a:t>
            </a:r>
            <a:endParaRPr lang="en-US" altLang="zh-CN" dirty="0">
              <a:solidFill>
                <a:srgbClr val="0099FF"/>
              </a:solidFill>
            </a:endParaRPr>
          </a:p>
          <a:p>
            <a:r>
              <a:rPr lang="en-US" dirty="0">
                <a:solidFill>
                  <a:srgbClr val="0099FF"/>
                </a:solidFill>
              </a:rPr>
              <a:t>12/21/2023 - 2/5/2024</a:t>
            </a:r>
          </a:p>
          <a:p>
            <a:r>
              <a:rPr lang="en-US" altLang="zh-CN" dirty="0">
                <a:solidFill>
                  <a:srgbClr val="0099FF"/>
                </a:solidFill>
              </a:rPr>
              <a:t>Res. = 0.293%</a:t>
            </a:r>
          </a:p>
          <a:p>
            <a:r>
              <a:rPr lang="en-US" altLang="zh-CN" dirty="0">
                <a:solidFill>
                  <a:srgbClr val="0099FF"/>
                </a:solidFill>
              </a:rPr>
              <a:t>Gain matched</a:t>
            </a:r>
            <a:endParaRPr lang="en-US" dirty="0">
              <a:solidFill>
                <a:srgbClr val="0099FF"/>
              </a:solidFill>
            </a:endParaRPr>
          </a:p>
        </p:txBody>
      </p:sp>
      <p:pic>
        <p:nvPicPr>
          <p:cNvPr id="4" name="Picture 3">
            <a:extLst>
              <a:ext uri="{FF2B5EF4-FFF2-40B4-BE49-F238E27FC236}">
                <a16:creationId xmlns:a16="http://schemas.microsoft.com/office/drawing/2014/main" id="{B85D6BFF-40E9-46A2-8599-0492EFA0E618}"/>
              </a:ext>
            </a:extLst>
          </p:cNvPr>
          <p:cNvPicPr>
            <a:picLocks noChangeAspect="1"/>
          </p:cNvPicPr>
          <p:nvPr/>
        </p:nvPicPr>
        <p:blipFill rotWithShape="1">
          <a:blip r:embed="rId3"/>
          <a:srcRect l="4445" b="4262"/>
          <a:stretch/>
        </p:blipFill>
        <p:spPr>
          <a:xfrm>
            <a:off x="0" y="3429000"/>
            <a:ext cx="7001940" cy="3429000"/>
          </a:xfrm>
          <a:prstGeom prst="rect">
            <a:avLst/>
          </a:prstGeom>
        </p:spPr>
      </p:pic>
      <p:sp>
        <p:nvSpPr>
          <p:cNvPr id="6" name="TextBox 5">
            <a:extLst>
              <a:ext uri="{FF2B5EF4-FFF2-40B4-BE49-F238E27FC236}">
                <a16:creationId xmlns:a16="http://schemas.microsoft.com/office/drawing/2014/main" id="{8CF50A23-7770-4983-ACCF-A46842FB6D2F}"/>
              </a:ext>
            </a:extLst>
          </p:cNvPr>
          <p:cNvSpPr txBox="1"/>
          <p:nvPr/>
        </p:nvSpPr>
        <p:spPr>
          <a:xfrm>
            <a:off x="639805" y="3909884"/>
            <a:ext cx="2592376" cy="1477328"/>
          </a:xfrm>
          <a:prstGeom prst="rect">
            <a:avLst/>
          </a:prstGeom>
          <a:noFill/>
          <a:ln>
            <a:solidFill>
              <a:srgbClr val="0099FF"/>
            </a:solidFill>
          </a:ln>
        </p:spPr>
        <p:txBody>
          <a:bodyPr wrap="none" rtlCol="0">
            <a:spAutoFit/>
          </a:bodyPr>
          <a:lstStyle/>
          <a:p>
            <a:r>
              <a:rPr lang="en-US" dirty="0">
                <a:solidFill>
                  <a:srgbClr val="0099FF"/>
                </a:solidFill>
              </a:rPr>
              <a:t>Run0079-0091</a:t>
            </a:r>
          </a:p>
          <a:p>
            <a:r>
              <a:rPr lang="en-US" dirty="0">
                <a:solidFill>
                  <a:srgbClr val="0099FF"/>
                </a:solidFill>
              </a:rPr>
              <a:t>949 h</a:t>
            </a:r>
            <a:endParaRPr lang="en-US" altLang="zh-CN" dirty="0">
              <a:solidFill>
                <a:srgbClr val="0099FF"/>
              </a:solidFill>
            </a:endParaRPr>
          </a:p>
          <a:p>
            <a:r>
              <a:rPr lang="en-US" dirty="0">
                <a:solidFill>
                  <a:srgbClr val="0099FF"/>
                </a:solidFill>
              </a:rPr>
              <a:t>10/30/2023 - 12/12/2023</a:t>
            </a:r>
          </a:p>
          <a:p>
            <a:r>
              <a:rPr lang="en-US" altLang="zh-CN" dirty="0">
                <a:solidFill>
                  <a:srgbClr val="0099FF"/>
                </a:solidFill>
              </a:rPr>
              <a:t>Res. = 0.997%</a:t>
            </a:r>
          </a:p>
          <a:p>
            <a:r>
              <a:rPr lang="en-US" altLang="zh-CN" dirty="0">
                <a:solidFill>
                  <a:srgbClr val="0099FF"/>
                </a:solidFill>
              </a:rPr>
              <a:t>Gain drift is negligible</a:t>
            </a:r>
            <a:endParaRPr lang="en-US" dirty="0">
              <a:solidFill>
                <a:srgbClr val="0099FF"/>
              </a:solidFill>
            </a:endParaRPr>
          </a:p>
        </p:txBody>
      </p:sp>
    </p:spTree>
    <p:extLst>
      <p:ext uri="{BB962C8B-B14F-4D97-AF65-F5344CB8AC3E}">
        <p14:creationId xmlns:p14="http://schemas.microsoft.com/office/powerpoint/2010/main" val="23229494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F4C9EA-7F9D-43F9-A0F8-BEE54255E48F}"/>
              </a:ext>
            </a:extLst>
          </p:cNvPr>
          <p:cNvPicPr>
            <a:picLocks noChangeAspect="1"/>
          </p:cNvPicPr>
          <p:nvPr/>
        </p:nvPicPr>
        <p:blipFill>
          <a:blip r:embed="rId3"/>
          <a:stretch>
            <a:fillRect/>
          </a:stretch>
        </p:blipFill>
        <p:spPr>
          <a:xfrm>
            <a:off x="0" y="0"/>
            <a:ext cx="9144000" cy="3712277"/>
          </a:xfrm>
          <a:prstGeom prst="rect">
            <a:avLst/>
          </a:prstGeom>
        </p:spPr>
      </p:pic>
      <p:sp>
        <p:nvSpPr>
          <p:cNvPr id="4" name="TextBox 3">
            <a:extLst>
              <a:ext uri="{FF2B5EF4-FFF2-40B4-BE49-F238E27FC236}">
                <a16:creationId xmlns:a16="http://schemas.microsoft.com/office/drawing/2014/main" id="{B6F454FA-6028-42E9-94E0-C05FDFCD0F16}"/>
              </a:ext>
            </a:extLst>
          </p:cNvPr>
          <p:cNvSpPr txBox="1"/>
          <p:nvPr/>
        </p:nvSpPr>
        <p:spPr>
          <a:xfrm>
            <a:off x="837514" y="468528"/>
            <a:ext cx="2358338" cy="1200329"/>
          </a:xfrm>
          <a:prstGeom prst="rect">
            <a:avLst/>
          </a:prstGeom>
          <a:noFill/>
          <a:ln>
            <a:solidFill>
              <a:srgbClr val="0099FF"/>
            </a:solidFill>
          </a:ln>
        </p:spPr>
        <p:txBody>
          <a:bodyPr wrap="none" rtlCol="0">
            <a:spAutoFit/>
          </a:bodyPr>
          <a:lstStyle/>
          <a:p>
            <a:r>
              <a:rPr lang="en-US" dirty="0">
                <a:solidFill>
                  <a:srgbClr val="0099FF"/>
                </a:solidFill>
              </a:rPr>
              <a:t>Run0330-0332</a:t>
            </a:r>
          </a:p>
          <a:p>
            <a:r>
              <a:rPr lang="en-US" dirty="0">
                <a:solidFill>
                  <a:srgbClr val="0099FF"/>
                </a:solidFill>
              </a:rPr>
              <a:t>185 h</a:t>
            </a:r>
            <a:endParaRPr lang="en-US" altLang="zh-CN" dirty="0">
              <a:solidFill>
                <a:srgbClr val="0099FF"/>
              </a:solidFill>
            </a:endParaRPr>
          </a:p>
          <a:p>
            <a:r>
              <a:rPr lang="en-US" dirty="0">
                <a:solidFill>
                  <a:srgbClr val="0099FF"/>
                </a:solidFill>
              </a:rPr>
              <a:t>5/23/2024 - 5/30/2024</a:t>
            </a:r>
          </a:p>
          <a:p>
            <a:r>
              <a:rPr lang="en-US" dirty="0">
                <a:solidFill>
                  <a:srgbClr val="0099FF"/>
                </a:solidFill>
              </a:rPr>
              <a:t>10*1e6 events</a:t>
            </a:r>
          </a:p>
        </p:txBody>
      </p:sp>
    </p:spTree>
    <p:extLst>
      <p:ext uri="{BB962C8B-B14F-4D97-AF65-F5344CB8AC3E}">
        <p14:creationId xmlns:p14="http://schemas.microsoft.com/office/powerpoint/2010/main" val="21829807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47D78A-373D-4453-A94E-DB50897306B1}"/>
              </a:ext>
            </a:extLst>
          </p:cNvPr>
          <p:cNvPicPr>
            <a:picLocks noChangeAspect="1"/>
          </p:cNvPicPr>
          <p:nvPr/>
        </p:nvPicPr>
        <p:blipFill>
          <a:blip r:embed="rId3"/>
          <a:stretch>
            <a:fillRect/>
          </a:stretch>
        </p:blipFill>
        <p:spPr>
          <a:xfrm>
            <a:off x="0" y="3628292"/>
            <a:ext cx="9144000" cy="3229708"/>
          </a:xfrm>
          <a:prstGeom prst="rect">
            <a:avLst/>
          </a:prstGeom>
        </p:spPr>
      </p:pic>
      <p:sp>
        <p:nvSpPr>
          <p:cNvPr id="6" name="TextBox 5">
            <a:extLst>
              <a:ext uri="{FF2B5EF4-FFF2-40B4-BE49-F238E27FC236}">
                <a16:creationId xmlns:a16="http://schemas.microsoft.com/office/drawing/2014/main" id="{D61C30D6-262E-427E-A10A-AA5486327F57}"/>
              </a:ext>
            </a:extLst>
          </p:cNvPr>
          <p:cNvSpPr txBox="1"/>
          <p:nvPr/>
        </p:nvSpPr>
        <p:spPr>
          <a:xfrm>
            <a:off x="787400" y="4051300"/>
            <a:ext cx="2531462" cy="923330"/>
          </a:xfrm>
          <a:prstGeom prst="rect">
            <a:avLst/>
          </a:prstGeom>
          <a:noFill/>
        </p:spPr>
        <p:txBody>
          <a:bodyPr wrap="none" rtlCol="0">
            <a:spAutoFit/>
          </a:bodyPr>
          <a:lstStyle/>
          <a:p>
            <a:r>
              <a:rPr lang="en-US" dirty="0"/>
              <a:t>MSD26</a:t>
            </a:r>
          </a:p>
          <a:p>
            <a:r>
              <a:rPr lang="en-US" dirty="0"/>
              <a:t>949 hours</a:t>
            </a:r>
          </a:p>
          <a:p>
            <a:r>
              <a:rPr lang="en-US" dirty="0"/>
              <a:t>10/30/2023–12/12/2023</a:t>
            </a:r>
          </a:p>
        </p:txBody>
      </p:sp>
      <p:pic>
        <p:nvPicPr>
          <p:cNvPr id="8" name="Picture 7">
            <a:extLst>
              <a:ext uri="{FF2B5EF4-FFF2-40B4-BE49-F238E27FC236}">
                <a16:creationId xmlns:a16="http://schemas.microsoft.com/office/drawing/2014/main" id="{3B9FCD5C-7692-48A5-A7F4-DD80D81F224F}"/>
              </a:ext>
            </a:extLst>
          </p:cNvPr>
          <p:cNvPicPr>
            <a:picLocks noChangeAspect="1"/>
          </p:cNvPicPr>
          <p:nvPr/>
        </p:nvPicPr>
        <p:blipFill>
          <a:blip r:embed="rId4"/>
          <a:stretch>
            <a:fillRect/>
          </a:stretch>
        </p:blipFill>
        <p:spPr>
          <a:xfrm>
            <a:off x="0" y="4173"/>
            <a:ext cx="9144000" cy="3254843"/>
          </a:xfrm>
          <a:prstGeom prst="rect">
            <a:avLst/>
          </a:prstGeom>
        </p:spPr>
      </p:pic>
      <p:sp>
        <p:nvSpPr>
          <p:cNvPr id="9" name="TextBox 8">
            <a:extLst>
              <a:ext uri="{FF2B5EF4-FFF2-40B4-BE49-F238E27FC236}">
                <a16:creationId xmlns:a16="http://schemas.microsoft.com/office/drawing/2014/main" id="{654907D6-C344-4D8E-9C9D-B1F97FAA9407}"/>
              </a:ext>
            </a:extLst>
          </p:cNvPr>
          <p:cNvSpPr txBox="1"/>
          <p:nvPr/>
        </p:nvSpPr>
        <p:spPr>
          <a:xfrm>
            <a:off x="6347691" y="892464"/>
            <a:ext cx="2531462" cy="923330"/>
          </a:xfrm>
          <a:prstGeom prst="rect">
            <a:avLst/>
          </a:prstGeom>
          <a:noFill/>
        </p:spPr>
        <p:txBody>
          <a:bodyPr wrap="none" rtlCol="0">
            <a:spAutoFit/>
          </a:bodyPr>
          <a:lstStyle/>
          <a:p>
            <a:r>
              <a:rPr lang="en-US" dirty="0"/>
              <a:t>MSD12</a:t>
            </a:r>
          </a:p>
          <a:p>
            <a:r>
              <a:rPr lang="en-US" dirty="0"/>
              <a:t>949 hours</a:t>
            </a:r>
          </a:p>
          <a:p>
            <a:r>
              <a:rPr lang="en-US" dirty="0"/>
              <a:t>10/30/2023–12/12/2023</a:t>
            </a:r>
          </a:p>
        </p:txBody>
      </p:sp>
    </p:spTree>
    <p:extLst>
      <p:ext uri="{BB962C8B-B14F-4D97-AF65-F5344CB8AC3E}">
        <p14:creationId xmlns:p14="http://schemas.microsoft.com/office/powerpoint/2010/main" val="1960312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5A869E-3CF4-463B-8A91-B5DF7421E8CC}"/>
              </a:ext>
            </a:extLst>
          </p:cNvPr>
          <p:cNvPicPr>
            <a:picLocks noChangeAspect="1"/>
          </p:cNvPicPr>
          <p:nvPr/>
        </p:nvPicPr>
        <p:blipFill>
          <a:blip r:embed="rId2"/>
          <a:stretch>
            <a:fillRect/>
          </a:stretch>
        </p:blipFill>
        <p:spPr>
          <a:xfrm>
            <a:off x="0" y="0"/>
            <a:ext cx="9144000" cy="3102152"/>
          </a:xfrm>
          <a:prstGeom prst="rect">
            <a:avLst/>
          </a:prstGeom>
        </p:spPr>
      </p:pic>
    </p:spTree>
    <p:extLst>
      <p:ext uri="{BB962C8B-B14F-4D97-AF65-F5344CB8AC3E}">
        <p14:creationId xmlns:p14="http://schemas.microsoft.com/office/powerpoint/2010/main" val="29940642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BE801-DFB7-4C3C-98DF-87B4E4C89749}"/>
              </a:ext>
            </a:extLst>
          </p:cNvPr>
          <p:cNvPicPr>
            <a:picLocks noChangeAspect="1"/>
          </p:cNvPicPr>
          <p:nvPr/>
        </p:nvPicPr>
        <p:blipFill>
          <a:blip r:embed="rId3"/>
          <a:stretch>
            <a:fillRect/>
          </a:stretch>
        </p:blipFill>
        <p:spPr>
          <a:xfrm>
            <a:off x="0" y="30892"/>
            <a:ext cx="9144000" cy="4080588"/>
          </a:xfrm>
          <a:prstGeom prst="rect">
            <a:avLst/>
          </a:prstGeom>
        </p:spPr>
      </p:pic>
    </p:spTree>
    <p:extLst>
      <p:ext uri="{BB962C8B-B14F-4D97-AF65-F5344CB8AC3E}">
        <p14:creationId xmlns:p14="http://schemas.microsoft.com/office/powerpoint/2010/main" val="8075168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40174-E86E-48F3-A934-2626443F6CF4}"/>
              </a:ext>
            </a:extLst>
          </p:cNvPr>
          <p:cNvPicPr>
            <a:picLocks noChangeAspect="1"/>
          </p:cNvPicPr>
          <p:nvPr/>
        </p:nvPicPr>
        <p:blipFill>
          <a:blip r:embed="rId2"/>
          <a:stretch>
            <a:fillRect/>
          </a:stretch>
        </p:blipFill>
        <p:spPr>
          <a:xfrm>
            <a:off x="0" y="0"/>
            <a:ext cx="6677025" cy="4400550"/>
          </a:xfrm>
          <a:prstGeom prst="rect">
            <a:avLst/>
          </a:prstGeom>
        </p:spPr>
      </p:pic>
      <p:pic>
        <p:nvPicPr>
          <p:cNvPr id="5" name="Picture 4">
            <a:extLst>
              <a:ext uri="{FF2B5EF4-FFF2-40B4-BE49-F238E27FC236}">
                <a16:creationId xmlns:a16="http://schemas.microsoft.com/office/drawing/2014/main" id="{FF9C2795-0726-4EB5-888C-589E952DDD56}"/>
              </a:ext>
            </a:extLst>
          </p:cNvPr>
          <p:cNvPicPr>
            <a:picLocks noChangeAspect="1"/>
          </p:cNvPicPr>
          <p:nvPr/>
        </p:nvPicPr>
        <p:blipFill>
          <a:blip r:embed="rId3"/>
          <a:stretch>
            <a:fillRect/>
          </a:stretch>
        </p:blipFill>
        <p:spPr>
          <a:xfrm>
            <a:off x="0" y="3946605"/>
            <a:ext cx="9144000" cy="2911395"/>
          </a:xfrm>
          <a:prstGeom prst="rect">
            <a:avLst/>
          </a:prstGeom>
        </p:spPr>
      </p:pic>
    </p:spTree>
    <p:extLst>
      <p:ext uri="{BB962C8B-B14F-4D97-AF65-F5344CB8AC3E}">
        <p14:creationId xmlns:p14="http://schemas.microsoft.com/office/powerpoint/2010/main" val="33577132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44012-903E-4D24-8ADD-393D2D1F6285}"/>
              </a:ext>
            </a:extLst>
          </p:cNvPr>
          <p:cNvPicPr>
            <a:picLocks noChangeAspect="1"/>
          </p:cNvPicPr>
          <p:nvPr/>
        </p:nvPicPr>
        <p:blipFill>
          <a:blip r:embed="rId2"/>
          <a:stretch>
            <a:fillRect/>
          </a:stretch>
        </p:blipFill>
        <p:spPr>
          <a:xfrm>
            <a:off x="0" y="0"/>
            <a:ext cx="9144000" cy="2317687"/>
          </a:xfrm>
          <a:prstGeom prst="rect">
            <a:avLst/>
          </a:prstGeom>
        </p:spPr>
      </p:pic>
      <p:pic>
        <p:nvPicPr>
          <p:cNvPr id="5" name="Picture 4">
            <a:extLst>
              <a:ext uri="{FF2B5EF4-FFF2-40B4-BE49-F238E27FC236}">
                <a16:creationId xmlns:a16="http://schemas.microsoft.com/office/drawing/2014/main" id="{4BF59473-9D14-4398-B914-DD95EDFAC929}"/>
              </a:ext>
            </a:extLst>
          </p:cNvPr>
          <p:cNvPicPr>
            <a:picLocks noChangeAspect="1"/>
          </p:cNvPicPr>
          <p:nvPr/>
        </p:nvPicPr>
        <p:blipFill>
          <a:blip r:embed="rId3"/>
          <a:stretch>
            <a:fillRect/>
          </a:stretch>
        </p:blipFill>
        <p:spPr>
          <a:xfrm>
            <a:off x="0" y="2317687"/>
            <a:ext cx="9144000" cy="3743717"/>
          </a:xfrm>
          <a:prstGeom prst="rect">
            <a:avLst/>
          </a:prstGeom>
        </p:spPr>
      </p:pic>
    </p:spTree>
    <p:extLst>
      <p:ext uri="{BB962C8B-B14F-4D97-AF65-F5344CB8AC3E}">
        <p14:creationId xmlns:p14="http://schemas.microsoft.com/office/powerpoint/2010/main" val="3394769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99F1CC-A658-4B87-B48E-6A9C035E881F}"/>
              </a:ext>
            </a:extLst>
          </p:cNvPr>
          <p:cNvPicPr>
            <a:picLocks noChangeAspect="1"/>
          </p:cNvPicPr>
          <p:nvPr/>
        </p:nvPicPr>
        <p:blipFill>
          <a:blip r:embed="rId3"/>
          <a:stretch>
            <a:fillRect/>
          </a:stretch>
        </p:blipFill>
        <p:spPr>
          <a:xfrm>
            <a:off x="0" y="0"/>
            <a:ext cx="9144000" cy="3638421"/>
          </a:xfrm>
          <a:prstGeom prst="rect">
            <a:avLst/>
          </a:prstGeom>
        </p:spPr>
      </p:pic>
    </p:spTree>
    <p:extLst>
      <p:ext uri="{BB962C8B-B14F-4D97-AF65-F5344CB8AC3E}">
        <p14:creationId xmlns:p14="http://schemas.microsoft.com/office/powerpoint/2010/main" val="22802418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3E594-0D8E-4A7D-A87B-4F6DDA4B228B}"/>
              </a:ext>
            </a:extLst>
          </p:cNvPr>
          <p:cNvPicPr>
            <a:picLocks noChangeAspect="1"/>
          </p:cNvPicPr>
          <p:nvPr/>
        </p:nvPicPr>
        <p:blipFill>
          <a:blip r:embed="rId2"/>
          <a:stretch>
            <a:fillRect/>
          </a:stretch>
        </p:blipFill>
        <p:spPr>
          <a:xfrm>
            <a:off x="0" y="0"/>
            <a:ext cx="7972425" cy="2371725"/>
          </a:xfrm>
          <a:prstGeom prst="rect">
            <a:avLst/>
          </a:prstGeom>
        </p:spPr>
      </p:pic>
      <p:sp>
        <p:nvSpPr>
          <p:cNvPr id="4" name="TextBox 3">
            <a:extLst>
              <a:ext uri="{FF2B5EF4-FFF2-40B4-BE49-F238E27FC236}">
                <a16:creationId xmlns:a16="http://schemas.microsoft.com/office/drawing/2014/main" id="{0754FE4D-B701-4398-A25E-D1BA757C1609}"/>
              </a:ext>
            </a:extLst>
          </p:cNvPr>
          <p:cNvSpPr txBox="1"/>
          <p:nvPr/>
        </p:nvSpPr>
        <p:spPr>
          <a:xfrm>
            <a:off x="266700" y="2731950"/>
            <a:ext cx="6438900" cy="1754326"/>
          </a:xfrm>
          <a:prstGeom prst="rect">
            <a:avLst/>
          </a:prstGeom>
          <a:noFill/>
        </p:spPr>
        <p:txBody>
          <a:bodyPr wrap="square" rtlCol="0">
            <a:spAutoFit/>
          </a:bodyPr>
          <a:lstStyle/>
          <a:p>
            <a:r>
              <a:rPr lang="en-US" dirty="0"/>
              <a:t>MSD26: 93171620 events; 34 / s</a:t>
            </a:r>
          </a:p>
          <a:p>
            <a:r>
              <a:rPr lang="en-US" dirty="0"/>
              <a:t>LEGe: 99443690; 36 / s</a:t>
            </a:r>
          </a:p>
          <a:p>
            <a:endParaRPr lang="en-US" dirty="0"/>
          </a:p>
          <a:p>
            <a:r>
              <a:rPr lang="en-US" dirty="0"/>
              <a:t>MSD26: 53300900 </a:t>
            </a:r>
            <a:r>
              <a:rPr lang="en-US" altLang="zh-CN" dirty="0"/>
              <a:t>α at 5479 keV;</a:t>
            </a:r>
            <a:r>
              <a:rPr lang="zh-CN" altLang="en-US" dirty="0"/>
              <a:t>  </a:t>
            </a:r>
            <a:r>
              <a:rPr lang="en-US" altLang="zh-CN" dirty="0"/>
              <a:t>19 / s</a:t>
            </a:r>
            <a:endParaRPr lang="en-US" dirty="0"/>
          </a:p>
          <a:p>
            <a:r>
              <a:rPr lang="en-US" dirty="0"/>
              <a:t>LEGe: 73667700 </a:t>
            </a:r>
            <a:r>
              <a:rPr lang="en-US" altLang="zh-CN" dirty="0"/>
              <a:t>γ at 59.5 keV; 27 /s</a:t>
            </a:r>
            <a:endParaRPr lang="en-US" dirty="0"/>
          </a:p>
          <a:p>
            <a:r>
              <a:rPr lang="en-US" altLang="zh-CN" dirty="0"/>
              <a:t>α-γ </a:t>
            </a:r>
            <a:r>
              <a:rPr lang="en-US" dirty="0"/>
              <a:t>Coincidences: 465875; 0.17 /s</a:t>
            </a:r>
          </a:p>
        </p:txBody>
      </p:sp>
    </p:spTree>
    <p:extLst>
      <p:ext uri="{BB962C8B-B14F-4D97-AF65-F5344CB8AC3E}">
        <p14:creationId xmlns:p14="http://schemas.microsoft.com/office/powerpoint/2010/main" val="15971851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8394FE-F6E7-4239-858E-8E1CFD3EE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7955280" cy="3517973"/>
          </a:xfrm>
          <a:prstGeom prst="rect">
            <a:avLst/>
          </a:prstGeom>
        </p:spPr>
      </p:pic>
      <p:pic>
        <p:nvPicPr>
          <p:cNvPr id="13" name="Picture 12">
            <a:extLst>
              <a:ext uri="{FF2B5EF4-FFF2-40B4-BE49-F238E27FC236}">
                <a16:creationId xmlns:a16="http://schemas.microsoft.com/office/drawing/2014/main" id="{A8A9C076-CF0A-42A9-8DA2-881DA600C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0026"/>
            <a:ext cx="7955280" cy="3517974"/>
          </a:xfrm>
          <a:prstGeom prst="rect">
            <a:avLst/>
          </a:prstGeom>
        </p:spPr>
      </p:pic>
      <p:sp>
        <p:nvSpPr>
          <p:cNvPr id="14" name="TextBox 13">
            <a:extLst>
              <a:ext uri="{FF2B5EF4-FFF2-40B4-BE49-F238E27FC236}">
                <a16:creationId xmlns:a16="http://schemas.microsoft.com/office/drawing/2014/main" id="{061AFCBE-108D-47F8-A124-0B156A77F2D6}"/>
              </a:ext>
            </a:extLst>
          </p:cNvPr>
          <p:cNvSpPr txBox="1"/>
          <p:nvPr/>
        </p:nvSpPr>
        <p:spPr>
          <a:xfrm>
            <a:off x="2120900" y="215900"/>
            <a:ext cx="2077813" cy="400110"/>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5476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5482</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73728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746BF3-8AF6-4F58-862C-426F02177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955280" cy="3517976"/>
          </a:xfrm>
          <a:prstGeom prst="rect">
            <a:avLst/>
          </a:prstGeom>
        </p:spPr>
      </p:pic>
      <p:pic>
        <p:nvPicPr>
          <p:cNvPr id="3" name="Picture 2">
            <a:extLst>
              <a:ext uri="{FF2B5EF4-FFF2-40B4-BE49-F238E27FC236}">
                <a16:creationId xmlns:a16="http://schemas.microsoft.com/office/drawing/2014/main" id="{8C00757C-EDE6-4E1F-A17A-0B84E5BB1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0025"/>
            <a:ext cx="7955280" cy="3517975"/>
          </a:xfrm>
          <a:prstGeom prst="rect">
            <a:avLst/>
          </a:prstGeom>
        </p:spPr>
      </p:pic>
      <p:sp>
        <p:nvSpPr>
          <p:cNvPr id="6" name="TextBox 5">
            <a:extLst>
              <a:ext uri="{FF2B5EF4-FFF2-40B4-BE49-F238E27FC236}">
                <a16:creationId xmlns:a16="http://schemas.microsoft.com/office/drawing/2014/main" id="{931EE399-ED74-4D71-A592-05B4C9EDF2DC}"/>
              </a:ext>
            </a:extLst>
          </p:cNvPr>
          <p:cNvSpPr txBox="1"/>
          <p:nvPr/>
        </p:nvSpPr>
        <p:spPr>
          <a:xfrm>
            <a:off x="2120900" y="215900"/>
            <a:ext cx="2077813" cy="400110"/>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5449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5509</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31262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D3590D-B722-434D-97CD-CBDDD6D11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374404"/>
          </a:xfrm>
          <a:prstGeom prst="rect">
            <a:avLst/>
          </a:prstGeom>
        </p:spPr>
      </p:pic>
      <p:pic>
        <p:nvPicPr>
          <p:cNvPr id="8" name="Picture 7">
            <a:extLst>
              <a:ext uri="{FF2B5EF4-FFF2-40B4-BE49-F238E27FC236}">
                <a16:creationId xmlns:a16="http://schemas.microsoft.com/office/drawing/2014/main" id="{BB1A346E-4C0D-41CC-BE1A-D289B1BE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3596"/>
            <a:ext cx="9144000" cy="3374404"/>
          </a:xfrm>
          <a:prstGeom prst="rect">
            <a:avLst/>
          </a:prstGeom>
        </p:spPr>
      </p:pic>
    </p:spTree>
    <p:extLst>
      <p:ext uri="{BB962C8B-B14F-4D97-AF65-F5344CB8AC3E}">
        <p14:creationId xmlns:p14="http://schemas.microsoft.com/office/powerpoint/2010/main" val="19531057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64C3E8-5E04-4CD3-BAD0-D07DE22C9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374404"/>
          </a:xfrm>
          <a:prstGeom prst="rect">
            <a:avLst/>
          </a:prstGeom>
        </p:spPr>
      </p:pic>
      <p:pic>
        <p:nvPicPr>
          <p:cNvPr id="6" name="Picture 5">
            <a:extLst>
              <a:ext uri="{FF2B5EF4-FFF2-40B4-BE49-F238E27FC236}">
                <a16:creationId xmlns:a16="http://schemas.microsoft.com/office/drawing/2014/main" id="{D7679485-AFF1-4F0D-B460-E9EA4CC42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3596"/>
            <a:ext cx="9144000" cy="3374404"/>
          </a:xfrm>
          <a:prstGeom prst="rect">
            <a:avLst/>
          </a:prstGeom>
        </p:spPr>
      </p:pic>
    </p:spTree>
    <p:extLst>
      <p:ext uri="{BB962C8B-B14F-4D97-AF65-F5344CB8AC3E}">
        <p14:creationId xmlns:p14="http://schemas.microsoft.com/office/powerpoint/2010/main" val="34273618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D8D91-0042-4C5B-BA35-841973D7A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374404"/>
          </a:xfrm>
          <a:prstGeom prst="rect">
            <a:avLst/>
          </a:prstGeom>
        </p:spPr>
      </p:pic>
      <p:pic>
        <p:nvPicPr>
          <p:cNvPr id="5" name="Picture 4">
            <a:extLst>
              <a:ext uri="{FF2B5EF4-FFF2-40B4-BE49-F238E27FC236}">
                <a16:creationId xmlns:a16="http://schemas.microsoft.com/office/drawing/2014/main" id="{2B06B8F5-350D-4C9E-ABAC-468D48F2A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8704"/>
            <a:ext cx="9144000" cy="3374404"/>
          </a:xfrm>
          <a:prstGeom prst="rect">
            <a:avLst/>
          </a:prstGeom>
        </p:spPr>
      </p:pic>
    </p:spTree>
    <p:extLst>
      <p:ext uri="{BB962C8B-B14F-4D97-AF65-F5344CB8AC3E}">
        <p14:creationId xmlns:p14="http://schemas.microsoft.com/office/powerpoint/2010/main" val="34479594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0A241-30A0-48CB-9CF9-E546C7DD7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374404"/>
          </a:xfrm>
          <a:prstGeom prst="rect">
            <a:avLst/>
          </a:prstGeom>
        </p:spPr>
      </p:pic>
      <p:pic>
        <p:nvPicPr>
          <p:cNvPr id="5" name="Picture 4">
            <a:extLst>
              <a:ext uri="{FF2B5EF4-FFF2-40B4-BE49-F238E27FC236}">
                <a16:creationId xmlns:a16="http://schemas.microsoft.com/office/drawing/2014/main" id="{58E6C7A5-3DD9-419F-87A4-FFDC73BD7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3597"/>
            <a:ext cx="9144000" cy="3374404"/>
          </a:xfrm>
          <a:prstGeom prst="rect">
            <a:avLst/>
          </a:prstGeom>
        </p:spPr>
      </p:pic>
    </p:spTree>
    <p:extLst>
      <p:ext uri="{BB962C8B-B14F-4D97-AF65-F5344CB8AC3E}">
        <p14:creationId xmlns:p14="http://schemas.microsoft.com/office/powerpoint/2010/main" val="37126404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19C7B-4D3D-4922-9A65-E2B990692D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6000"/>
            <a:ext cx="9144000" cy="3302000"/>
          </a:xfrm>
          <a:prstGeom prst="rect">
            <a:avLst/>
          </a:prstGeom>
        </p:spPr>
      </p:pic>
      <p:sp>
        <p:nvSpPr>
          <p:cNvPr id="4" name="TextBox 3">
            <a:extLst>
              <a:ext uri="{FF2B5EF4-FFF2-40B4-BE49-F238E27FC236}">
                <a16:creationId xmlns:a16="http://schemas.microsoft.com/office/drawing/2014/main" id="{DDE8E67A-D844-4788-95F7-95F64B6FA7D2}"/>
              </a:ext>
            </a:extLst>
          </p:cNvPr>
          <p:cNvSpPr txBox="1"/>
          <p:nvPr/>
        </p:nvSpPr>
        <p:spPr>
          <a:xfrm>
            <a:off x="5892145" y="120483"/>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130 &lt; Fit range &lt; 1420 ns</a:t>
            </a:r>
          </a:p>
        </p:txBody>
      </p:sp>
    </p:spTree>
    <p:extLst>
      <p:ext uri="{BB962C8B-B14F-4D97-AF65-F5344CB8AC3E}">
        <p14:creationId xmlns:p14="http://schemas.microsoft.com/office/powerpoint/2010/main" val="25084878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3EAB2-B743-401D-9064-32D0A10608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a:extLst>
              <a:ext uri="{FF2B5EF4-FFF2-40B4-BE49-F238E27FC236}">
                <a16:creationId xmlns:a16="http://schemas.microsoft.com/office/drawing/2014/main" id="{ECB774E0-04DA-42AA-82EA-E76A7D4334DE}"/>
              </a:ext>
            </a:extLst>
          </p:cNvPr>
          <p:cNvSpPr txBox="1"/>
          <p:nvPr/>
        </p:nvSpPr>
        <p:spPr>
          <a:xfrm>
            <a:off x="5892145" y="120483"/>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130 &lt; Fit range &lt; 1420 ns</a:t>
            </a:r>
          </a:p>
        </p:txBody>
      </p:sp>
    </p:spTree>
    <p:extLst>
      <p:ext uri="{BB962C8B-B14F-4D97-AF65-F5344CB8AC3E}">
        <p14:creationId xmlns:p14="http://schemas.microsoft.com/office/powerpoint/2010/main" val="38319164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131AF-697F-42FB-9B68-152118D93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043649"/>
          </a:xfrm>
          <a:prstGeom prst="rect">
            <a:avLst/>
          </a:prstGeom>
        </p:spPr>
      </p:pic>
      <p:pic>
        <p:nvPicPr>
          <p:cNvPr id="3" name="Picture 2">
            <a:extLst>
              <a:ext uri="{FF2B5EF4-FFF2-40B4-BE49-F238E27FC236}">
                <a16:creationId xmlns:a16="http://schemas.microsoft.com/office/drawing/2014/main" id="{3DEBF105-5BF2-4375-9040-D1767A01D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6000"/>
            <a:ext cx="9144000" cy="3302000"/>
          </a:xfrm>
          <a:prstGeom prst="rect">
            <a:avLst/>
          </a:prstGeom>
        </p:spPr>
      </p:pic>
      <p:sp>
        <p:nvSpPr>
          <p:cNvPr id="4" name="TextBox 3">
            <a:extLst>
              <a:ext uri="{FF2B5EF4-FFF2-40B4-BE49-F238E27FC236}">
                <a16:creationId xmlns:a16="http://schemas.microsoft.com/office/drawing/2014/main" id="{CB62D601-25D3-4724-AB0C-27C4881075E8}"/>
              </a:ext>
            </a:extLst>
          </p:cNvPr>
          <p:cNvSpPr txBox="1"/>
          <p:nvPr/>
        </p:nvSpPr>
        <p:spPr>
          <a:xfrm>
            <a:off x="5663545" y="4853057"/>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150 &lt; Fit range &lt; 1420 ns</a:t>
            </a:r>
          </a:p>
        </p:txBody>
      </p:sp>
    </p:spTree>
    <p:extLst>
      <p:ext uri="{BB962C8B-B14F-4D97-AF65-F5344CB8AC3E}">
        <p14:creationId xmlns:p14="http://schemas.microsoft.com/office/powerpoint/2010/main" val="1664778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7BD53-C821-48FE-B688-0D04DB0C308A}"/>
              </a:ext>
            </a:extLst>
          </p:cNvPr>
          <p:cNvPicPr>
            <a:picLocks noChangeAspect="1"/>
          </p:cNvPicPr>
          <p:nvPr/>
        </p:nvPicPr>
        <p:blipFill>
          <a:blip r:embed="rId3"/>
          <a:stretch>
            <a:fillRect/>
          </a:stretch>
        </p:blipFill>
        <p:spPr>
          <a:xfrm>
            <a:off x="0" y="706095"/>
            <a:ext cx="9144000" cy="5445810"/>
          </a:xfrm>
          <a:prstGeom prst="rect">
            <a:avLst/>
          </a:prstGeom>
        </p:spPr>
      </p:pic>
      <p:sp>
        <p:nvSpPr>
          <p:cNvPr id="4" name="TextBox 3">
            <a:extLst>
              <a:ext uri="{FF2B5EF4-FFF2-40B4-BE49-F238E27FC236}">
                <a16:creationId xmlns:a16="http://schemas.microsoft.com/office/drawing/2014/main" id="{B282C288-8C46-4D99-B600-86378DA22C5C}"/>
              </a:ext>
            </a:extLst>
          </p:cNvPr>
          <p:cNvSpPr txBox="1"/>
          <p:nvPr/>
        </p:nvSpPr>
        <p:spPr>
          <a:xfrm>
            <a:off x="0" y="0"/>
            <a:ext cx="2799036" cy="646331"/>
          </a:xfrm>
          <a:prstGeom prst="rect">
            <a:avLst/>
          </a:prstGeom>
          <a:noFill/>
        </p:spPr>
        <p:txBody>
          <a:bodyPr wrap="none" rtlCol="0">
            <a:spAutoFit/>
          </a:bodyPr>
          <a:lstStyle/>
          <a:p>
            <a:r>
              <a:rPr lang="en-US" dirty="0">
                <a:solidFill>
                  <a:srgbClr val="00CB00"/>
                </a:solidFill>
              </a:rPr>
              <a:t>MSD12 CFD Delay 0.184 </a:t>
            </a:r>
            <a:r>
              <a:rPr lang="en-US" altLang="zh-CN" dirty="0" err="1">
                <a:solidFill>
                  <a:srgbClr val="00CB00"/>
                </a:solidFill>
              </a:rPr>
              <a:t>μ</a:t>
            </a:r>
            <a:r>
              <a:rPr lang="en-US" dirty="0" err="1">
                <a:solidFill>
                  <a:srgbClr val="00CB00"/>
                </a:solidFill>
              </a:rPr>
              <a:t>s</a:t>
            </a:r>
            <a:endParaRPr lang="en-US" dirty="0">
              <a:solidFill>
                <a:srgbClr val="00CB00"/>
              </a:solidFill>
            </a:endParaRPr>
          </a:p>
          <a:p>
            <a:r>
              <a:rPr lang="en-US" dirty="0"/>
              <a:t>All Ch. </a:t>
            </a:r>
            <a:r>
              <a:rPr lang="en-US" dirty="0" err="1"/>
              <a:t>FastTrigDelay</a:t>
            </a:r>
            <a:r>
              <a:rPr lang="en-US" dirty="0"/>
              <a:t> 0.64 </a:t>
            </a:r>
            <a:r>
              <a:rPr lang="en-US" altLang="zh-CN" dirty="0" err="1"/>
              <a:t>μs</a:t>
            </a:r>
            <a:endParaRPr lang="en-US" dirty="0"/>
          </a:p>
        </p:txBody>
      </p:sp>
      <p:pic>
        <p:nvPicPr>
          <p:cNvPr id="5" name="Picture 4">
            <a:extLst>
              <a:ext uri="{FF2B5EF4-FFF2-40B4-BE49-F238E27FC236}">
                <a16:creationId xmlns:a16="http://schemas.microsoft.com/office/drawing/2014/main" id="{71C8E11B-19B6-459D-9B5C-93A4A23A7063}"/>
              </a:ext>
            </a:extLst>
          </p:cNvPr>
          <p:cNvPicPr>
            <a:picLocks noChangeAspect="1"/>
          </p:cNvPicPr>
          <p:nvPr/>
        </p:nvPicPr>
        <p:blipFill>
          <a:blip r:embed="rId4"/>
          <a:stretch>
            <a:fillRect/>
          </a:stretch>
        </p:blipFill>
        <p:spPr>
          <a:xfrm>
            <a:off x="1399518" y="983529"/>
            <a:ext cx="1963352" cy="2103120"/>
          </a:xfrm>
          <a:prstGeom prst="rect">
            <a:avLst/>
          </a:prstGeom>
        </p:spPr>
      </p:pic>
    </p:spTree>
    <p:extLst>
      <p:ext uri="{BB962C8B-B14F-4D97-AF65-F5344CB8AC3E}">
        <p14:creationId xmlns:p14="http://schemas.microsoft.com/office/powerpoint/2010/main" val="22751011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C5F4-7AAA-483C-9B2C-B6301E813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a:extLst>
              <a:ext uri="{FF2B5EF4-FFF2-40B4-BE49-F238E27FC236}">
                <a16:creationId xmlns:a16="http://schemas.microsoft.com/office/drawing/2014/main" id="{A5A8D437-EED2-4FC3-BE07-097578017E8E}"/>
              </a:ext>
            </a:extLst>
          </p:cNvPr>
          <p:cNvSpPr txBox="1"/>
          <p:nvPr/>
        </p:nvSpPr>
        <p:spPr>
          <a:xfrm>
            <a:off x="5892145" y="120483"/>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150 &lt; Fit range &lt; 1420 ns</a:t>
            </a:r>
          </a:p>
        </p:txBody>
      </p:sp>
    </p:spTree>
    <p:extLst>
      <p:ext uri="{BB962C8B-B14F-4D97-AF65-F5344CB8AC3E}">
        <p14:creationId xmlns:p14="http://schemas.microsoft.com/office/powerpoint/2010/main" val="7699508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79FEF-E1F2-4D79-92DF-D34D4B656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043649"/>
          </a:xfrm>
          <a:prstGeom prst="rect">
            <a:avLst/>
          </a:prstGeom>
        </p:spPr>
      </p:pic>
      <p:pic>
        <p:nvPicPr>
          <p:cNvPr id="3" name="Picture 2">
            <a:extLst>
              <a:ext uri="{FF2B5EF4-FFF2-40B4-BE49-F238E27FC236}">
                <a16:creationId xmlns:a16="http://schemas.microsoft.com/office/drawing/2014/main" id="{C21CDB58-02A2-4BB9-A585-BA8FC10D94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6000"/>
            <a:ext cx="9144000" cy="3302000"/>
          </a:xfrm>
          <a:prstGeom prst="rect">
            <a:avLst/>
          </a:prstGeom>
        </p:spPr>
      </p:pic>
      <p:sp>
        <p:nvSpPr>
          <p:cNvPr id="4" name="TextBox 3">
            <a:extLst>
              <a:ext uri="{FF2B5EF4-FFF2-40B4-BE49-F238E27FC236}">
                <a16:creationId xmlns:a16="http://schemas.microsoft.com/office/drawing/2014/main" id="{D766C5D7-1D5C-4464-9AE9-03574A8E22C3}"/>
              </a:ext>
            </a:extLst>
          </p:cNvPr>
          <p:cNvSpPr txBox="1"/>
          <p:nvPr/>
        </p:nvSpPr>
        <p:spPr>
          <a:xfrm>
            <a:off x="5523845" y="4853057"/>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200 &lt; Fit range &lt; 1420 ns</a:t>
            </a:r>
          </a:p>
        </p:txBody>
      </p:sp>
    </p:spTree>
    <p:extLst>
      <p:ext uri="{BB962C8B-B14F-4D97-AF65-F5344CB8AC3E}">
        <p14:creationId xmlns:p14="http://schemas.microsoft.com/office/powerpoint/2010/main" val="1369745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2181F-3991-4399-B0ED-E10D38A69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a:extLst>
              <a:ext uri="{FF2B5EF4-FFF2-40B4-BE49-F238E27FC236}">
                <a16:creationId xmlns:a16="http://schemas.microsoft.com/office/drawing/2014/main" id="{C1A0D081-0D4A-4E84-B0B9-815018145591}"/>
              </a:ext>
            </a:extLst>
          </p:cNvPr>
          <p:cNvSpPr txBox="1"/>
          <p:nvPr/>
        </p:nvSpPr>
        <p:spPr>
          <a:xfrm>
            <a:off x="5892145" y="120483"/>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200 &lt; Fit range &lt; 1420 ns</a:t>
            </a:r>
          </a:p>
        </p:txBody>
      </p:sp>
    </p:spTree>
    <p:extLst>
      <p:ext uri="{BB962C8B-B14F-4D97-AF65-F5344CB8AC3E}">
        <p14:creationId xmlns:p14="http://schemas.microsoft.com/office/powerpoint/2010/main" val="16076684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DE02C4-2429-4148-9EF2-34C219EBF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043649"/>
          </a:xfrm>
          <a:prstGeom prst="rect">
            <a:avLst/>
          </a:prstGeom>
        </p:spPr>
      </p:pic>
      <p:pic>
        <p:nvPicPr>
          <p:cNvPr id="4" name="Picture 3">
            <a:extLst>
              <a:ext uri="{FF2B5EF4-FFF2-40B4-BE49-F238E27FC236}">
                <a16:creationId xmlns:a16="http://schemas.microsoft.com/office/drawing/2014/main" id="{A549E8CA-8EF4-4BDE-A43F-9EE1DC8A5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6000"/>
            <a:ext cx="9144000" cy="3302000"/>
          </a:xfrm>
          <a:prstGeom prst="rect">
            <a:avLst/>
          </a:prstGeom>
        </p:spPr>
      </p:pic>
      <p:sp>
        <p:nvSpPr>
          <p:cNvPr id="2" name="TextBox 1">
            <a:extLst>
              <a:ext uri="{FF2B5EF4-FFF2-40B4-BE49-F238E27FC236}">
                <a16:creationId xmlns:a16="http://schemas.microsoft.com/office/drawing/2014/main" id="{3E741EA4-CC14-48E0-BB3E-26FCFC6368DF}"/>
              </a:ext>
            </a:extLst>
          </p:cNvPr>
          <p:cNvSpPr txBox="1"/>
          <p:nvPr/>
        </p:nvSpPr>
        <p:spPr>
          <a:xfrm>
            <a:off x="5536545" y="4857583"/>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300 &lt; Fit range &lt; 1420 ns</a:t>
            </a:r>
          </a:p>
        </p:txBody>
      </p:sp>
    </p:spTree>
    <p:extLst>
      <p:ext uri="{BB962C8B-B14F-4D97-AF65-F5344CB8AC3E}">
        <p14:creationId xmlns:p14="http://schemas.microsoft.com/office/powerpoint/2010/main" val="11379358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BE23AA-7900-4424-B77A-743295F122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extBox 1">
            <a:extLst>
              <a:ext uri="{FF2B5EF4-FFF2-40B4-BE49-F238E27FC236}">
                <a16:creationId xmlns:a16="http://schemas.microsoft.com/office/drawing/2014/main" id="{A50995DA-B777-49FD-A675-6BF9351C7422}"/>
              </a:ext>
            </a:extLst>
          </p:cNvPr>
          <p:cNvSpPr txBox="1"/>
          <p:nvPr/>
        </p:nvSpPr>
        <p:spPr>
          <a:xfrm>
            <a:off x="5892145" y="120483"/>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300 &lt; Fit range &lt; 1420 ns</a:t>
            </a:r>
          </a:p>
        </p:txBody>
      </p:sp>
    </p:spTree>
    <p:extLst>
      <p:ext uri="{BB962C8B-B14F-4D97-AF65-F5344CB8AC3E}">
        <p14:creationId xmlns:p14="http://schemas.microsoft.com/office/powerpoint/2010/main" val="42156145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1690B-66A5-4061-A2F6-158917623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043649"/>
          </a:xfrm>
          <a:prstGeom prst="rect">
            <a:avLst/>
          </a:prstGeom>
        </p:spPr>
      </p:pic>
      <p:pic>
        <p:nvPicPr>
          <p:cNvPr id="3" name="Picture 2">
            <a:extLst>
              <a:ext uri="{FF2B5EF4-FFF2-40B4-BE49-F238E27FC236}">
                <a16:creationId xmlns:a16="http://schemas.microsoft.com/office/drawing/2014/main" id="{525AFEC9-ECCB-43DF-BDD6-8FB1106E14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6000"/>
            <a:ext cx="9144000" cy="3302000"/>
          </a:xfrm>
          <a:prstGeom prst="rect">
            <a:avLst/>
          </a:prstGeom>
        </p:spPr>
      </p:pic>
      <p:sp>
        <p:nvSpPr>
          <p:cNvPr id="4" name="TextBox 3">
            <a:extLst>
              <a:ext uri="{FF2B5EF4-FFF2-40B4-BE49-F238E27FC236}">
                <a16:creationId xmlns:a16="http://schemas.microsoft.com/office/drawing/2014/main" id="{593A8761-355E-4EC6-839A-58EA232C60DE}"/>
              </a:ext>
            </a:extLst>
          </p:cNvPr>
          <p:cNvSpPr txBox="1"/>
          <p:nvPr/>
        </p:nvSpPr>
        <p:spPr>
          <a:xfrm>
            <a:off x="5536545" y="5025730"/>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400 &lt; Fit range &lt; 1420 ns</a:t>
            </a:r>
          </a:p>
        </p:txBody>
      </p:sp>
    </p:spTree>
    <p:extLst>
      <p:ext uri="{BB962C8B-B14F-4D97-AF65-F5344CB8AC3E}">
        <p14:creationId xmlns:p14="http://schemas.microsoft.com/office/powerpoint/2010/main" val="3578190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EA43E5-7680-4313-A0D5-9B2E86296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a:extLst>
              <a:ext uri="{FF2B5EF4-FFF2-40B4-BE49-F238E27FC236}">
                <a16:creationId xmlns:a16="http://schemas.microsoft.com/office/drawing/2014/main" id="{E975D253-0D49-4FF8-9644-A415C00CA74B}"/>
              </a:ext>
            </a:extLst>
          </p:cNvPr>
          <p:cNvSpPr txBox="1"/>
          <p:nvPr/>
        </p:nvSpPr>
        <p:spPr>
          <a:xfrm>
            <a:off x="5892145" y="120483"/>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400 &lt; Fit range &lt; 1420 ns</a:t>
            </a:r>
          </a:p>
        </p:txBody>
      </p:sp>
    </p:spTree>
    <p:extLst>
      <p:ext uri="{BB962C8B-B14F-4D97-AF65-F5344CB8AC3E}">
        <p14:creationId xmlns:p14="http://schemas.microsoft.com/office/powerpoint/2010/main" val="930794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B00C77-B6D7-4D9E-AE89-4E132A2A8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 y="3589020"/>
            <a:ext cx="9052560" cy="3268980"/>
          </a:xfrm>
          <a:prstGeom prst="rect">
            <a:avLst/>
          </a:prstGeom>
        </p:spPr>
      </p:pic>
      <p:pic>
        <p:nvPicPr>
          <p:cNvPr id="3" name="Picture 2">
            <a:extLst>
              <a:ext uri="{FF2B5EF4-FFF2-40B4-BE49-F238E27FC236}">
                <a16:creationId xmlns:a16="http://schemas.microsoft.com/office/drawing/2014/main" id="{C2A4F815-4C11-49BD-9948-F80BE49C79C5}"/>
              </a:ext>
            </a:extLst>
          </p:cNvPr>
          <p:cNvPicPr>
            <a:picLocks noChangeAspect="1"/>
          </p:cNvPicPr>
          <p:nvPr/>
        </p:nvPicPr>
        <p:blipFill rotWithShape="1">
          <a:blip r:embed="rId4">
            <a:extLst>
              <a:ext uri="{28A0092B-C50C-407E-A947-70E740481C1C}">
                <a14:useLocalDpi xmlns:a14="http://schemas.microsoft.com/office/drawing/2010/main" val="0"/>
              </a:ext>
            </a:extLst>
          </a:blip>
          <a:srcRect b="29972"/>
          <a:stretch/>
        </p:blipFill>
        <p:spPr>
          <a:xfrm>
            <a:off x="0" y="1"/>
            <a:ext cx="9144000" cy="2831690"/>
          </a:xfrm>
          <a:prstGeom prst="rect">
            <a:avLst/>
          </a:prstGeom>
        </p:spPr>
      </p:pic>
      <p:pic>
        <p:nvPicPr>
          <p:cNvPr id="5" name="Picture 4">
            <a:extLst>
              <a:ext uri="{FF2B5EF4-FFF2-40B4-BE49-F238E27FC236}">
                <a16:creationId xmlns:a16="http://schemas.microsoft.com/office/drawing/2014/main" id="{B8AB1E49-C752-4F18-8E38-760E48DBF001}"/>
              </a:ext>
            </a:extLst>
          </p:cNvPr>
          <p:cNvPicPr>
            <a:picLocks noChangeAspect="1"/>
          </p:cNvPicPr>
          <p:nvPr/>
        </p:nvPicPr>
        <p:blipFill rotWithShape="1">
          <a:blip r:embed="rId4">
            <a:extLst>
              <a:ext uri="{28A0092B-C50C-407E-A947-70E740481C1C}">
                <a14:useLocalDpi xmlns:a14="http://schemas.microsoft.com/office/drawing/2010/main" val="0"/>
              </a:ext>
            </a:extLst>
          </a:blip>
          <a:srcRect t="92613"/>
          <a:stretch/>
        </p:blipFill>
        <p:spPr>
          <a:xfrm>
            <a:off x="0" y="2831691"/>
            <a:ext cx="9144000" cy="298721"/>
          </a:xfrm>
          <a:prstGeom prst="rect">
            <a:avLst/>
          </a:prstGeom>
        </p:spPr>
      </p:pic>
      <p:sp>
        <p:nvSpPr>
          <p:cNvPr id="8" name="TextBox 7">
            <a:extLst>
              <a:ext uri="{FF2B5EF4-FFF2-40B4-BE49-F238E27FC236}">
                <a16:creationId xmlns:a16="http://schemas.microsoft.com/office/drawing/2014/main" id="{88198D3E-966A-49C8-B67F-115BF0FAD752}"/>
              </a:ext>
            </a:extLst>
          </p:cNvPr>
          <p:cNvSpPr txBox="1"/>
          <p:nvPr/>
        </p:nvSpPr>
        <p:spPr>
          <a:xfrm>
            <a:off x="2300224" y="723349"/>
            <a:ext cx="897938" cy="461665"/>
          </a:xfrm>
          <a:prstGeom prst="rect">
            <a:avLst/>
          </a:prstGeom>
          <a:noFill/>
        </p:spPr>
        <p:txBody>
          <a:bodyPr wrap="none" rtlCol="0">
            <a:spAutoFit/>
          </a:bodyPr>
          <a:lstStyle/>
          <a:p>
            <a:r>
              <a:rPr lang="en-US" sz="2400" dirty="0">
                <a:solidFill>
                  <a:srgbClr val="FF3300"/>
                </a:solidFill>
              </a:rPr>
              <a:t>ROOT</a:t>
            </a:r>
          </a:p>
        </p:txBody>
      </p:sp>
      <p:sp>
        <p:nvSpPr>
          <p:cNvPr id="13" name="Rectangle 12">
            <a:extLst>
              <a:ext uri="{FF2B5EF4-FFF2-40B4-BE49-F238E27FC236}">
                <a16:creationId xmlns:a16="http://schemas.microsoft.com/office/drawing/2014/main" id="{29082434-27EA-4E3A-AE25-D826171A4CDE}"/>
              </a:ext>
            </a:extLst>
          </p:cNvPr>
          <p:cNvSpPr/>
          <p:nvPr/>
        </p:nvSpPr>
        <p:spPr>
          <a:xfrm>
            <a:off x="5013960" y="90703"/>
            <a:ext cx="3891853" cy="1760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E8C6042-5B6A-4878-A0EF-9A15F5C73B37}"/>
              </a:ext>
            </a:extLst>
          </p:cNvPr>
          <p:cNvSpPr txBox="1"/>
          <p:nvPr/>
        </p:nvSpPr>
        <p:spPr>
          <a:xfrm>
            <a:off x="2238476" y="3785871"/>
            <a:ext cx="1021433" cy="461665"/>
          </a:xfrm>
          <a:prstGeom prst="rect">
            <a:avLst/>
          </a:prstGeom>
          <a:noFill/>
        </p:spPr>
        <p:txBody>
          <a:bodyPr wrap="none" rtlCol="0">
            <a:spAutoFit/>
          </a:bodyPr>
          <a:lstStyle/>
          <a:p>
            <a:r>
              <a:rPr lang="en-US" sz="2400" dirty="0">
                <a:solidFill>
                  <a:srgbClr val="0099FF"/>
                </a:solidFill>
              </a:rPr>
              <a:t>emcee</a:t>
            </a:r>
          </a:p>
        </p:txBody>
      </p:sp>
      <p:sp>
        <p:nvSpPr>
          <p:cNvPr id="17" name="Rectangle 16">
            <a:extLst>
              <a:ext uri="{FF2B5EF4-FFF2-40B4-BE49-F238E27FC236}">
                <a16:creationId xmlns:a16="http://schemas.microsoft.com/office/drawing/2014/main" id="{9DE7BB6B-D3F9-43EC-AC93-08E770B23FA6}"/>
              </a:ext>
            </a:extLst>
          </p:cNvPr>
          <p:cNvSpPr/>
          <p:nvPr/>
        </p:nvSpPr>
        <p:spPr>
          <a:xfrm>
            <a:off x="6075637" y="3776674"/>
            <a:ext cx="2790848" cy="1071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551437-7D5F-44D7-9FBC-9569AF2C3AC8}"/>
              </a:ext>
            </a:extLst>
          </p:cNvPr>
          <p:cNvSpPr txBox="1"/>
          <p:nvPr/>
        </p:nvSpPr>
        <p:spPr>
          <a:xfrm>
            <a:off x="5892145" y="120483"/>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540 &lt; Fit range &lt; 1420 ns</a:t>
            </a:r>
          </a:p>
        </p:txBody>
      </p:sp>
    </p:spTree>
    <p:extLst>
      <p:ext uri="{BB962C8B-B14F-4D97-AF65-F5344CB8AC3E}">
        <p14:creationId xmlns:p14="http://schemas.microsoft.com/office/powerpoint/2010/main" val="9178648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F0845-19EC-47D8-9EB8-0DBB6473E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TextBox 4">
            <a:extLst>
              <a:ext uri="{FF2B5EF4-FFF2-40B4-BE49-F238E27FC236}">
                <a16:creationId xmlns:a16="http://schemas.microsoft.com/office/drawing/2014/main" id="{1C36C199-88C4-4711-A574-C77D91F6F3FA}"/>
              </a:ext>
            </a:extLst>
          </p:cNvPr>
          <p:cNvSpPr txBox="1"/>
          <p:nvPr/>
        </p:nvSpPr>
        <p:spPr>
          <a:xfrm>
            <a:off x="5892145" y="120483"/>
            <a:ext cx="2974340" cy="707886"/>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5469 &lt; </a:t>
            </a:r>
            <a:r>
              <a:rPr lang="en-US" altLang="zh-CN" sz="2000" i="1" dirty="0">
                <a:latin typeface="Cambria" panose="02040503050406030204" pitchFamily="18" charset="0"/>
                <a:ea typeface="Cambria" panose="02040503050406030204" pitchFamily="18" charset="0"/>
              </a:rPr>
              <a:t>E</a:t>
            </a:r>
            <a:r>
              <a:rPr lang="en-US" altLang="zh-CN" sz="2000" i="1" baseline="-25000" dirty="0">
                <a:latin typeface="Cambria" panose="02040503050406030204" pitchFamily="18" charset="0"/>
                <a:ea typeface="Cambria" panose="02040503050406030204" pitchFamily="18" charset="0"/>
              </a:rPr>
              <a:t>α</a:t>
            </a:r>
            <a:r>
              <a:rPr lang="en-US" altLang="zh-CN" sz="2000" dirty="0">
                <a:latin typeface="Cambria" panose="02040503050406030204" pitchFamily="18" charset="0"/>
                <a:ea typeface="Cambria" panose="02040503050406030204" pitchFamily="18" charset="0"/>
              </a:rPr>
              <a:t> &lt; 5489 keV</a:t>
            </a:r>
          </a:p>
          <a:p>
            <a:r>
              <a:rPr lang="en-US" sz="2000" dirty="0">
                <a:latin typeface="Cambria" panose="02040503050406030204" pitchFamily="18" charset="0"/>
                <a:ea typeface="Cambria" panose="02040503050406030204" pitchFamily="18" charset="0"/>
              </a:rPr>
              <a:t>540 &lt; Fit range &lt; 1420 ns</a:t>
            </a:r>
          </a:p>
        </p:txBody>
      </p:sp>
    </p:spTree>
    <p:extLst>
      <p:ext uri="{BB962C8B-B14F-4D97-AF65-F5344CB8AC3E}">
        <p14:creationId xmlns:p14="http://schemas.microsoft.com/office/powerpoint/2010/main" val="31942502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D7CEC-E2C3-4AC8-94FA-8D75A9AA5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043649"/>
          </a:xfrm>
          <a:prstGeom prst="rect">
            <a:avLst/>
          </a:prstGeom>
        </p:spPr>
      </p:pic>
      <p:pic>
        <p:nvPicPr>
          <p:cNvPr id="7" name="Picture 6">
            <a:extLst>
              <a:ext uri="{FF2B5EF4-FFF2-40B4-BE49-F238E27FC236}">
                <a16:creationId xmlns:a16="http://schemas.microsoft.com/office/drawing/2014/main" id="{18147EB2-AD46-417E-8BC6-165207934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6000"/>
            <a:ext cx="9144000" cy="3302000"/>
          </a:xfrm>
          <a:prstGeom prst="rect">
            <a:avLst/>
          </a:prstGeom>
        </p:spPr>
      </p:pic>
    </p:spTree>
    <p:extLst>
      <p:ext uri="{BB962C8B-B14F-4D97-AF65-F5344CB8AC3E}">
        <p14:creationId xmlns:p14="http://schemas.microsoft.com/office/powerpoint/2010/main" val="4101609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79C780-DC94-4525-84F7-45E8452631C9}"/>
              </a:ext>
            </a:extLst>
          </p:cNvPr>
          <p:cNvPicPr>
            <a:picLocks noChangeAspect="1"/>
          </p:cNvPicPr>
          <p:nvPr/>
        </p:nvPicPr>
        <p:blipFill>
          <a:blip r:embed="rId3"/>
          <a:stretch>
            <a:fillRect/>
          </a:stretch>
        </p:blipFill>
        <p:spPr>
          <a:xfrm>
            <a:off x="0" y="704415"/>
            <a:ext cx="9144000" cy="5449170"/>
          </a:xfrm>
          <a:prstGeom prst="rect">
            <a:avLst/>
          </a:prstGeom>
        </p:spPr>
      </p:pic>
      <p:sp>
        <p:nvSpPr>
          <p:cNvPr id="4" name="TextBox 3">
            <a:extLst>
              <a:ext uri="{FF2B5EF4-FFF2-40B4-BE49-F238E27FC236}">
                <a16:creationId xmlns:a16="http://schemas.microsoft.com/office/drawing/2014/main" id="{41482F95-EE32-4B67-9EBC-6E981ACA4015}"/>
              </a:ext>
            </a:extLst>
          </p:cNvPr>
          <p:cNvSpPr txBox="1"/>
          <p:nvPr/>
        </p:nvSpPr>
        <p:spPr>
          <a:xfrm>
            <a:off x="0" y="10860"/>
            <a:ext cx="5697970" cy="646331"/>
          </a:xfrm>
          <a:prstGeom prst="rect">
            <a:avLst/>
          </a:prstGeom>
          <a:noFill/>
        </p:spPr>
        <p:txBody>
          <a:bodyPr wrap="none" rtlCol="0">
            <a:spAutoFit/>
          </a:bodyPr>
          <a:lstStyle/>
          <a:p>
            <a:r>
              <a:rPr lang="en-US" dirty="0">
                <a:solidFill>
                  <a:srgbClr val="00CB00"/>
                </a:solidFill>
              </a:rPr>
              <a:t>MSD12 CFD Delay 0.240 </a:t>
            </a:r>
            <a:r>
              <a:rPr lang="en-US" altLang="zh-CN" dirty="0" err="1">
                <a:solidFill>
                  <a:srgbClr val="00CB00"/>
                </a:solidFill>
              </a:rPr>
              <a:t>μ</a:t>
            </a:r>
            <a:r>
              <a:rPr lang="en-US" dirty="0" err="1">
                <a:solidFill>
                  <a:srgbClr val="00CB00"/>
                </a:solidFill>
              </a:rPr>
              <a:t>s</a:t>
            </a:r>
            <a:endParaRPr lang="en-US" dirty="0">
              <a:solidFill>
                <a:srgbClr val="00CB00"/>
              </a:solidFill>
            </a:endParaRPr>
          </a:p>
          <a:p>
            <a:r>
              <a:rPr lang="en-US" dirty="0" err="1"/>
              <a:t>FastTrigDelay</a:t>
            </a:r>
            <a:r>
              <a:rPr lang="en-US" dirty="0"/>
              <a:t> adjusted to align CFD timing of each channel</a:t>
            </a:r>
          </a:p>
        </p:txBody>
      </p:sp>
      <p:pic>
        <p:nvPicPr>
          <p:cNvPr id="5" name="Picture 4">
            <a:extLst>
              <a:ext uri="{FF2B5EF4-FFF2-40B4-BE49-F238E27FC236}">
                <a16:creationId xmlns:a16="http://schemas.microsoft.com/office/drawing/2014/main" id="{8526E3E8-45C9-4759-B0EA-241AFB96DC13}"/>
              </a:ext>
            </a:extLst>
          </p:cNvPr>
          <p:cNvPicPr>
            <a:picLocks noChangeAspect="1"/>
          </p:cNvPicPr>
          <p:nvPr/>
        </p:nvPicPr>
        <p:blipFill>
          <a:blip r:embed="rId4"/>
          <a:stretch>
            <a:fillRect/>
          </a:stretch>
        </p:blipFill>
        <p:spPr>
          <a:xfrm>
            <a:off x="1399518" y="983529"/>
            <a:ext cx="1963352" cy="2103120"/>
          </a:xfrm>
          <a:prstGeom prst="rect">
            <a:avLst/>
          </a:prstGeom>
        </p:spPr>
      </p:pic>
    </p:spTree>
    <p:extLst>
      <p:ext uri="{BB962C8B-B14F-4D97-AF65-F5344CB8AC3E}">
        <p14:creationId xmlns:p14="http://schemas.microsoft.com/office/powerpoint/2010/main" val="16569925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F59FC2-CB00-4BC9-87AC-ADAEECCE7C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15262084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2A03A-423D-4E15-A0C5-B2E08045B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7620000" cy="3371850"/>
          </a:xfrm>
          <a:prstGeom prst="rect">
            <a:avLst/>
          </a:prstGeom>
        </p:spPr>
      </p:pic>
      <p:pic>
        <p:nvPicPr>
          <p:cNvPr id="5" name="Picture 4">
            <a:extLst>
              <a:ext uri="{FF2B5EF4-FFF2-40B4-BE49-F238E27FC236}">
                <a16:creationId xmlns:a16="http://schemas.microsoft.com/office/drawing/2014/main" id="{A32AD056-AA35-4EE8-8C51-A0D3750D3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486151"/>
            <a:ext cx="7620000" cy="3371850"/>
          </a:xfrm>
          <a:prstGeom prst="rect">
            <a:avLst/>
          </a:prstGeom>
        </p:spPr>
      </p:pic>
    </p:spTree>
    <p:extLst>
      <p:ext uri="{BB962C8B-B14F-4D97-AF65-F5344CB8AC3E}">
        <p14:creationId xmlns:p14="http://schemas.microsoft.com/office/powerpoint/2010/main" val="22906295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88331-CC5C-43BE-BCE6-47A715849B7B}"/>
              </a:ext>
            </a:extLst>
          </p:cNvPr>
          <p:cNvPicPr>
            <a:picLocks noChangeAspect="1"/>
          </p:cNvPicPr>
          <p:nvPr/>
        </p:nvPicPr>
        <p:blipFill rotWithShape="1">
          <a:blip r:embed="rId2">
            <a:extLst>
              <a:ext uri="{28A0092B-C50C-407E-A947-70E740481C1C}">
                <a14:useLocalDpi xmlns:a14="http://schemas.microsoft.com/office/drawing/2010/main" val="0"/>
              </a:ext>
            </a:extLst>
          </a:blip>
          <a:srcRect b="7224"/>
          <a:stretch/>
        </p:blipFill>
        <p:spPr>
          <a:xfrm>
            <a:off x="0" y="3"/>
            <a:ext cx="8469256" cy="3474720"/>
          </a:xfrm>
          <a:prstGeom prst="rect">
            <a:avLst/>
          </a:prstGeom>
        </p:spPr>
      </p:pic>
      <p:pic>
        <p:nvPicPr>
          <p:cNvPr id="6" name="Picture 5">
            <a:extLst>
              <a:ext uri="{FF2B5EF4-FFF2-40B4-BE49-F238E27FC236}">
                <a16:creationId xmlns:a16="http://schemas.microsoft.com/office/drawing/2014/main" id="{5F6D16B4-F807-4A1F-8DB3-2DB0ABF7CF00}"/>
              </a:ext>
            </a:extLst>
          </p:cNvPr>
          <p:cNvPicPr>
            <a:picLocks noChangeAspect="1"/>
          </p:cNvPicPr>
          <p:nvPr/>
        </p:nvPicPr>
        <p:blipFill rotWithShape="1">
          <a:blip r:embed="rId3">
            <a:extLst>
              <a:ext uri="{28A0092B-C50C-407E-A947-70E740481C1C}">
                <a14:useLocalDpi xmlns:a14="http://schemas.microsoft.com/office/drawing/2010/main" val="0"/>
              </a:ext>
            </a:extLst>
          </a:blip>
          <a:srcRect b="7224"/>
          <a:stretch/>
        </p:blipFill>
        <p:spPr>
          <a:xfrm>
            <a:off x="0" y="3383277"/>
            <a:ext cx="8469256" cy="3474720"/>
          </a:xfrm>
          <a:prstGeom prst="rect">
            <a:avLst/>
          </a:prstGeom>
        </p:spPr>
      </p:pic>
      <p:sp>
        <p:nvSpPr>
          <p:cNvPr id="7" name="TextBox 6">
            <a:extLst>
              <a:ext uri="{FF2B5EF4-FFF2-40B4-BE49-F238E27FC236}">
                <a16:creationId xmlns:a16="http://schemas.microsoft.com/office/drawing/2014/main" id="{38201652-BD94-4762-AE36-E1D15EC16F48}"/>
              </a:ext>
            </a:extLst>
          </p:cNvPr>
          <p:cNvSpPr txBox="1"/>
          <p:nvPr/>
        </p:nvSpPr>
        <p:spPr>
          <a:xfrm>
            <a:off x="3257216" y="110758"/>
            <a:ext cx="1314784" cy="1477328"/>
          </a:xfrm>
          <a:prstGeom prst="rect">
            <a:avLst/>
          </a:prstGeom>
          <a:noFill/>
        </p:spPr>
        <p:txBody>
          <a:bodyPr wrap="none" rtlCol="0">
            <a:spAutoFit/>
          </a:bodyPr>
          <a:lstStyle/>
          <a:p>
            <a:r>
              <a:rPr lang="en-US" altLang="zh-CN" dirty="0">
                <a:solidFill>
                  <a:schemeClr val="accent5"/>
                </a:solidFill>
              </a:rPr>
              <a:t>Fake data</a:t>
            </a:r>
          </a:p>
          <a:p>
            <a:r>
              <a:rPr lang="en-US" dirty="0">
                <a:solidFill>
                  <a:schemeClr val="accent5"/>
                </a:solidFill>
              </a:rPr>
              <a:t>True value:</a:t>
            </a:r>
          </a:p>
          <a:p>
            <a:r>
              <a:rPr lang="en-US" dirty="0">
                <a:solidFill>
                  <a:schemeClr val="accent5"/>
                </a:solidFill>
              </a:rPr>
              <a:t>N = 200,000</a:t>
            </a:r>
          </a:p>
          <a:p>
            <a:r>
              <a:rPr lang="en-US" dirty="0">
                <a:solidFill>
                  <a:schemeClr val="accent5"/>
                </a:solidFill>
              </a:rPr>
              <a:t>T = 68 </a:t>
            </a:r>
            <a:r>
              <a:rPr lang="en-US" altLang="zh-CN" dirty="0">
                <a:solidFill>
                  <a:schemeClr val="accent5"/>
                </a:solidFill>
              </a:rPr>
              <a:t>ns</a:t>
            </a:r>
          </a:p>
          <a:p>
            <a:r>
              <a:rPr lang="en-US" altLang="zh-CN" dirty="0">
                <a:solidFill>
                  <a:schemeClr val="accent5"/>
                </a:solidFill>
              </a:rPr>
              <a:t>B = 2</a:t>
            </a:r>
            <a:endParaRPr lang="en-US" dirty="0">
              <a:solidFill>
                <a:schemeClr val="accent5"/>
              </a:solidFill>
            </a:endParaRPr>
          </a:p>
        </p:txBody>
      </p:sp>
      <p:sp>
        <p:nvSpPr>
          <p:cNvPr id="8" name="TextBox 7">
            <a:extLst>
              <a:ext uri="{FF2B5EF4-FFF2-40B4-BE49-F238E27FC236}">
                <a16:creationId xmlns:a16="http://schemas.microsoft.com/office/drawing/2014/main" id="{F7B8D5C3-9CCD-499B-AB5F-826D68FF0658}"/>
              </a:ext>
            </a:extLst>
          </p:cNvPr>
          <p:cNvSpPr txBox="1"/>
          <p:nvPr/>
        </p:nvSpPr>
        <p:spPr>
          <a:xfrm>
            <a:off x="3257216" y="3539758"/>
            <a:ext cx="1314784" cy="1477328"/>
          </a:xfrm>
          <a:prstGeom prst="rect">
            <a:avLst/>
          </a:prstGeom>
          <a:noFill/>
        </p:spPr>
        <p:txBody>
          <a:bodyPr wrap="none" rtlCol="0">
            <a:spAutoFit/>
          </a:bodyPr>
          <a:lstStyle/>
          <a:p>
            <a:r>
              <a:rPr lang="en-US" altLang="zh-CN" dirty="0">
                <a:solidFill>
                  <a:schemeClr val="accent5"/>
                </a:solidFill>
              </a:rPr>
              <a:t>Fake data</a:t>
            </a:r>
          </a:p>
          <a:p>
            <a:r>
              <a:rPr lang="en-US" dirty="0">
                <a:solidFill>
                  <a:schemeClr val="accent5"/>
                </a:solidFill>
              </a:rPr>
              <a:t>True value:</a:t>
            </a:r>
          </a:p>
          <a:p>
            <a:r>
              <a:rPr lang="en-US" dirty="0">
                <a:solidFill>
                  <a:schemeClr val="accent5"/>
                </a:solidFill>
              </a:rPr>
              <a:t>N = 200,000</a:t>
            </a:r>
          </a:p>
          <a:p>
            <a:r>
              <a:rPr lang="en-US" dirty="0">
                <a:solidFill>
                  <a:schemeClr val="accent5"/>
                </a:solidFill>
              </a:rPr>
              <a:t>T = 68 </a:t>
            </a:r>
            <a:r>
              <a:rPr lang="en-US" altLang="zh-CN" dirty="0">
                <a:solidFill>
                  <a:schemeClr val="accent5"/>
                </a:solidFill>
              </a:rPr>
              <a:t>ns</a:t>
            </a:r>
          </a:p>
          <a:p>
            <a:r>
              <a:rPr lang="en-US" altLang="zh-CN" dirty="0">
                <a:solidFill>
                  <a:schemeClr val="accent5"/>
                </a:solidFill>
              </a:rPr>
              <a:t>B = 2</a:t>
            </a:r>
            <a:endParaRPr lang="en-US" dirty="0">
              <a:solidFill>
                <a:schemeClr val="accent5"/>
              </a:solidFill>
            </a:endParaRPr>
          </a:p>
        </p:txBody>
      </p:sp>
    </p:spTree>
    <p:extLst>
      <p:ext uri="{BB962C8B-B14F-4D97-AF65-F5344CB8AC3E}">
        <p14:creationId xmlns:p14="http://schemas.microsoft.com/office/powerpoint/2010/main" val="39147396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20A5B7-2449-4DC5-85C4-E49A6EAFEE35}"/>
              </a:ext>
            </a:extLst>
          </p:cNvPr>
          <p:cNvPicPr>
            <a:picLocks noChangeAspect="1"/>
          </p:cNvPicPr>
          <p:nvPr/>
        </p:nvPicPr>
        <p:blipFill>
          <a:blip r:embed="rId2"/>
          <a:stretch>
            <a:fillRect/>
          </a:stretch>
        </p:blipFill>
        <p:spPr>
          <a:xfrm>
            <a:off x="0" y="3785322"/>
            <a:ext cx="8862646" cy="3072676"/>
          </a:xfrm>
          <a:prstGeom prst="rect">
            <a:avLst/>
          </a:prstGeom>
        </p:spPr>
      </p:pic>
      <p:pic>
        <p:nvPicPr>
          <p:cNvPr id="3" name="Picture 2">
            <a:extLst>
              <a:ext uri="{FF2B5EF4-FFF2-40B4-BE49-F238E27FC236}">
                <a16:creationId xmlns:a16="http://schemas.microsoft.com/office/drawing/2014/main" id="{984F657D-923E-46DF-9765-96AF2DBEC5FC}"/>
              </a:ext>
            </a:extLst>
          </p:cNvPr>
          <p:cNvPicPr>
            <a:picLocks noChangeAspect="1"/>
          </p:cNvPicPr>
          <p:nvPr/>
        </p:nvPicPr>
        <p:blipFill rotWithShape="1">
          <a:blip r:embed="rId3">
            <a:extLst>
              <a:ext uri="{28A0092B-C50C-407E-A947-70E740481C1C}">
                <a14:useLocalDpi xmlns:a14="http://schemas.microsoft.com/office/drawing/2010/main" val="0"/>
              </a:ext>
            </a:extLst>
          </a:blip>
          <a:srcRect b="7155"/>
          <a:stretch/>
        </p:blipFill>
        <p:spPr>
          <a:xfrm>
            <a:off x="0" y="2"/>
            <a:ext cx="9144000" cy="3754314"/>
          </a:xfrm>
          <a:prstGeom prst="rect">
            <a:avLst/>
          </a:prstGeom>
        </p:spPr>
      </p:pic>
      <p:sp>
        <p:nvSpPr>
          <p:cNvPr id="4" name="TextBox 3">
            <a:extLst>
              <a:ext uri="{FF2B5EF4-FFF2-40B4-BE49-F238E27FC236}">
                <a16:creationId xmlns:a16="http://schemas.microsoft.com/office/drawing/2014/main" id="{A2EC9226-3B97-4F87-AC7B-1C920E3F7231}"/>
              </a:ext>
            </a:extLst>
          </p:cNvPr>
          <p:cNvSpPr txBox="1"/>
          <p:nvPr/>
        </p:nvSpPr>
        <p:spPr>
          <a:xfrm>
            <a:off x="3558931" y="137135"/>
            <a:ext cx="1314784" cy="1477328"/>
          </a:xfrm>
          <a:prstGeom prst="rect">
            <a:avLst/>
          </a:prstGeom>
          <a:noFill/>
        </p:spPr>
        <p:txBody>
          <a:bodyPr wrap="none" rtlCol="0">
            <a:spAutoFit/>
          </a:bodyPr>
          <a:lstStyle/>
          <a:p>
            <a:r>
              <a:rPr lang="en-US" altLang="zh-CN" dirty="0">
                <a:solidFill>
                  <a:schemeClr val="accent5"/>
                </a:solidFill>
              </a:rPr>
              <a:t>Fake data</a:t>
            </a:r>
          </a:p>
          <a:p>
            <a:r>
              <a:rPr lang="en-US" dirty="0">
                <a:solidFill>
                  <a:schemeClr val="accent5"/>
                </a:solidFill>
              </a:rPr>
              <a:t>True value:</a:t>
            </a:r>
          </a:p>
          <a:p>
            <a:r>
              <a:rPr lang="en-US" dirty="0">
                <a:solidFill>
                  <a:schemeClr val="accent5"/>
                </a:solidFill>
              </a:rPr>
              <a:t>N = 200,000</a:t>
            </a:r>
          </a:p>
          <a:p>
            <a:r>
              <a:rPr lang="en-US" dirty="0">
                <a:solidFill>
                  <a:schemeClr val="accent5"/>
                </a:solidFill>
              </a:rPr>
              <a:t>T = 68 </a:t>
            </a:r>
            <a:r>
              <a:rPr lang="en-US" altLang="zh-CN" dirty="0">
                <a:solidFill>
                  <a:schemeClr val="accent5"/>
                </a:solidFill>
              </a:rPr>
              <a:t>ns</a:t>
            </a:r>
          </a:p>
          <a:p>
            <a:r>
              <a:rPr lang="en-US" altLang="zh-CN" dirty="0">
                <a:solidFill>
                  <a:schemeClr val="accent5"/>
                </a:solidFill>
              </a:rPr>
              <a:t>B = 2</a:t>
            </a:r>
            <a:endParaRPr lang="en-US" dirty="0">
              <a:solidFill>
                <a:schemeClr val="accent5"/>
              </a:solidFill>
            </a:endParaRPr>
          </a:p>
        </p:txBody>
      </p:sp>
      <p:sp>
        <p:nvSpPr>
          <p:cNvPr id="7" name="TextBox 6">
            <a:extLst>
              <a:ext uri="{FF2B5EF4-FFF2-40B4-BE49-F238E27FC236}">
                <a16:creationId xmlns:a16="http://schemas.microsoft.com/office/drawing/2014/main" id="{7B5957E9-35E3-4B66-B497-CDAF27C523C4}"/>
              </a:ext>
            </a:extLst>
          </p:cNvPr>
          <p:cNvSpPr txBox="1"/>
          <p:nvPr/>
        </p:nvSpPr>
        <p:spPr>
          <a:xfrm>
            <a:off x="886069" y="5008074"/>
            <a:ext cx="1063112" cy="1169551"/>
          </a:xfrm>
          <a:prstGeom prst="rect">
            <a:avLst/>
          </a:prstGeom>
          <a:noFill/>
        </p:spPr>
        <p:txBody>
          <a:bodyPr wrap="none" rtlCol="0">
            <a:spAutoFit/>
          </a:bodyPr>
          <a:lstStyle/>
          <a:p>
            <a:r>
              <a:rPr lang="en-US" altLang="zh-CN" sz="1400" dirty="0">
                <a:solidFill>
                  <a:schemeClr val="accent5"/>
                </a:solidFill>
              </a:rPr>
              <a:t>Fake data</a:t>
            </a:r>
          </a:p>
          <a:p>
            <a:r>
              <a:rPr lang="en-US" sz="1400" dirty="0">
                <a:solidFill>
                  <a:schemeClr val="accent5"/>
                </a:solidFill>
              </a:rPr>
              <a:t>True value:</a:t>
            </a:r>
          </a:p>
          <a:p>
            <a:r>
              <a:rPr lang="en-US" sz="1400" dirty="0">
                <a:solidFill>
                  <a:schemeClr val="accent5"/>
                </a:solidFill>
              </a:rPr>
              <a:t>N = 200,000</a:t>
            </a:r>
          </a:p>
          <a:p>
            <a:r>
              <a:rPr lang="en-US" sz="1400" dirty="0">
                <a:solidFill>
                  <a:schemeClr val="accent5"/>
                </a:solidFill>
              </a:rPr>
              <a:t>T = 68 </a:t>
            </a:r>
            <a:r>
              <a:rPr lang="en-US" altLang="zh-CN" sz="1400" dirty="0">
                <a:solidFill>
                  <a:schemeClr val="accent5"/>
                </a:solidFill>
              </a:rPr>
              <a:t>ns</a:t>
            </a:r>
          </a:p>
          <a:p>
            <a:r>
              <a:rPr lang="en-US" altLang="zh-CN" sz="1400" dirty="0">
                <a:solidFill>
                  <a:schemeClr val="accent5"/>
                </a:solidFill>
              </a:rPr>
              <a:t>B = 2</a:t>
            </a:r>
            <a:endParaRPr lang="en-US" sz="1400" dirty="0">
              <a:solidFill>
                <a:schemeClr val="accent5"/>
              </a:solidFill>
            </a:endParaRPr>
          </a:p>
        </p:txBody>
      </p:sp>
    </p:spTree>
    <p:extLst>
      <p:ext uri="{BB962C8B-B14F-4D97-AF65-F5344CB8AC3E}">
        <p14:creationId xmlns:p14="http://schemas.microsoft.com/office/powerpoint/2010/main" val="26456943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4788B-13EF-4948-B15D-D2645A40BA5E}"/>
              </a:ext>
            </a:extLst>
          </p:cNvPr>
          <p:cNvPicPr>
            <a:picLocks noChangeAspect="1"/>
          </p:cNvPicPr>
          <p:nvPr/>
        </p:nvPicPr>
        <p:blipFill rotWithShape="1">
          <a:blip r:embed="rId2">
            <a:extLst>
              <a:ext uri="{28A0092B-C50C-407E-A947-70E740481C1C}">
                <a14:useLocalDpi xmlns:a14="http://schemas.microsoft.com/office/drawing/2010/main" val="0"/>
              </a:ext>
            </a:extLst>
          </a:blip>
          <a:srcRect b="7224"/>
          <a:stretch/>
        </p:blipFill>
        <p:spPr>
          <a:xfrm>
            <a:off x="1" y="3"/>
            <a:ext cx="8469255" cy="3474720"/>
          </a:xfrm>
          <a:prstGeom prst="rect">
            <a:avLst/>
          </a:prstGeom>
        </p:spPr>
      </p:pic>
      <p:pic>
        <p:nvPicPr>
          <p:cNvPr id="5" name="Picture 4">
            <a:extLst>
              <a:ext uri="{FF2B5EF4-FFF2-40B4-BE49-F238E27FC236}">
                <a16:creationId xmlns:a16="http://schemas.microsoft.com/office/drawing/2014/main" id="{A5FCC6C9-0B1B-488A-81AC-D6C5709F8034}"/>
              </a:ext>
            </a:extLst>
          </p:cNvPr>
          <p:cNvPicPr>
            <a:picLocks noChangeAspect="1"/>
          </p:cNvPicPr>
          <p:nvPr/>
        </p:nvPicPr>
        <p:blipFill rotWithShape="1">
          <a:blip r:embed="rId3">
            <a:extLst>
              <a:ext uri="{28A0092B-C50C-407E-A947-70E740481C1C}">
                <a14:useLocalDpi xmlns:a14="http://schemas.microsoft.com/office/drawing/2010/main" val="0"/>
              </a:ext>
            </a:extLst>
          </a:blip>
          <a:srcRect b="7224"/>
          <a:stretch/>
        </p:blipFill>
        <p:spPr>
          <a:xfrm>
            <a:off x="0" y="3383277"/>
            <a:ext cx="8469255" cy="3474720"/>
          </a:xfrm>
          <a:prstGeom prst="rect">
            <a:avLst/>
          </a:prstGeom>
        </p:spPr>
      </p:pic>
      <p:sp>
        <p:nvSpPr>
          <p:cNvPr id="6" name="TextBox 5">
            <a:extLst>
              <a:ext uri="{FF2B5EF4-FFF2-40B4-BE49-F238E27FC236}">
                <a16:creationId xmlns:a16="http://schemas.microsoft.com/office/drawing/2014/main" id="{9C9B63A6-B5FA-4AA7-AFBF-4E56E7B2D5A8}"/>
              </a:ext>
            </a:extLst>
          </p:cNvPr>
          <p:cNvSpPr txBox="1"/>
          <p:nvPr/>
        </p:nvSpPr>
        <p:spPr>
          <a:xfrm>
            <a:off x="3082490" y="131886"/>
            <a:ext cx="1489510" cy="1477328"/>
          </a:xfrm>
          <a:prstGeom prst="rect">
            <a:avLst/>
          </a:prstGeom>
          <a:noFill/>
        </p:spPr>
        <p:txBody>
          <a:bodyPr wrap="none" rtlCol="0">
            <a:spAutoFit/>
          </a:bodyPr>
          <a:lstStyle/>
          <a:p>
            <a:r>
              <a:rPr lang="en-US" altLang="zh-CN" dirty="0">
                <a:solidFill>
                  <a:schemeClr val="accent5"/>
                </a:solidFill>
              </a:rPr>
              <a:t>Fake data</a:t>
            </a:r>
          </a:p>
          <a:p>
            <a:r>
              <a:rPr lang="en-US" dirty="0">
                <a:solidFill>
                  <a:schemeClr val="accent5"/>
                </a:solidFill>
              </a:rPr>
              <a:t>True value:</a:t>
            </a:r>
          </a:p>
          <a:p>
            <a:r>
              <a:rPr lang="en-US" dirty="0">
                <a:solidFill>
                  <a:schemeClr val="accent5"/>
                </a:solidFill>
              </a:rPr>
              <a:t>N = 2,000,000</a:t>
            </a:r>
          </a:p>
          <a:p>
            <a:r>
              <a:rPr lang="en-US" dirty="0">
                <a:solidFill>
                  <a:schemeClr val="accent5"/>
                </a:solidFill>
              </a:rPr>
              <a:t>T = 68 </a:t>
            </a:r>
            <a:r>
              <a:rPr lang="en-US" altLang="zh-CN" dirty="0">
                <a:solidFill>
                  <a:schemeClr val="accent5"/>
                </a:solidFill>
              </a:rPr>
              <a:t>ns</a:t>
            </a:r>
          </a:p>
          <a:p>
            <a:r>
              <a:rPr lang="en-US" altLang="zh-CN" dirty="0">
                <a:solidFill>
                  <a:schemeClr val="accent5"/>
                </a:solidFill>
              </a:rPr>
              <a:t>B = 2</a:t>
            </a:r>
            <a:endParaRPr lang="en-US" dirty="0">
              <a:solidFill>
                <a:schemeClr val="accent5"/>
              </a:solidFill>
            </a:endParaRPr>
          </a:p>
        </p:txBody>
      </p:sp>
    </p:spTree>
    <p:extLst>
      <p:ext uri="{BB962C8B-B14F-4D97-AF65-F5344CB8AC3E}">
        <p14:creationId xmlns:p14="http://schemas.microsoft.com/office/powerpoint/2010/main" val="23083480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FBA999-ABFF-45D7-BE64-9834A678AA5C}"/>
              </a:ext>
            </a:extLst>
          </p:cNvPr>
          <p:cNvPicPr>
            <a:picLocks noChangeAspect="1"/>
          </p:cNvPicPr>
          <p:nvPr/>
        </p:nvPicPr>
        <p:blipFill rotWithShape="1">
          <a:blip r:embed="rId2">
            <a:extLst>
              <a:ext uri="{28A0092B-C50C-407E-A947-70E740481C1C}">
                <a14:useLocalDpi xmlns:a14="http://schemas.microsoft.com/office/drawing/2010/main" val="0"/>
              </a:ext>
            </a:extLst>
          </a:blip>
          <a:srcRect b="7224"/>
          <a:stretch/>
        </p:blipFill>
        <p:spPr>
          <a:xfrm>
            <a:off x="2" y="0"/>
            <a:ext cx="8469260" cy="3474720"/>
          </a:xfrm>
          <a:prstGeom prst="rect">
            <a:avLst/>
          </a:prstGeom>
        </p:spPr>
      </p:pic>
      <p:pic>
        <p:nvPicPr>
          <p:cNvPr id="7" name="Picture 6">
            <a:extLst>
              <a:ext uri="{FF2B5EF4-FFF2-40B4-BE49-F238E27FC236}">
                <a16:creationId xmlns:a16="http://schemas.microsoft.com/office/drawing/2014/main" id="{F8FB5619-AE82-4A77-9C25-09C22CF035CB}"/>
              </a:ext>
            </a:extLst>
          </p:cNvPr>
          <p:cNvPicPr>
            <a:picLocks noChangeAspect="1"/>
          </p:cNvPicPr>
          <p:nvPr/>
        </p:nvPicPr>
        <p:blipFill rotWithShape="1">
          <a:blip r:embed="rId3">
            <a:extLst>
              <a:ext uri="{28A0092B-C50C-407E-A947-70E740481C1C}">
                <a14:useLocalDpi xmlns:a14="http://schemas.microsoft.com/office/drawing/2010/main" val="0"/>
              </a:ext>
            </a:extLst>
          </a:blip>
          <a:srcRect b="7224"/>
          <a:stretch/>
        </p:blipFill>
        <p:spPr>
          <a:xfrm>
            <a:off x="2" y="3383280"/>
            <a:ext cx="8469260" cy="3474720"/>
          </a:xfrm>
          <a:prstGeom prst="rect">
            <a:avLst/>
          </a:prstGeom>
        </p:spPr>
      </p:pic>
      <p:sp>
        <p:nvSpPr>
          <p:cNvPr id="10" name="TextBox 9">
            <a:extLst>
              <a:ext uri="{FF2B5EF4-FFF2-40B4-BE49-F238E27FC236}">
                <a16:creationId xmlns:a16="http://schemas.microsoft.com/office/drawing/2014/main" id="{3564C8C3-5569-40F2-9248-ABD58B52E066}"/>
              </a:ext>
            </a:extLst>
          </p:cNvPr>
          <p:cNvSpPr txBox="1"/>
          <p:nvPr/>
        </p:nvSpPr>
        <p:spPr>
          <a:xfrm>
            <a:off x="3082490" y="131886"/>
            <a:ext cx="1489510" cy="1477328"/>
          </a:xfrm>
          <a:prstGeom prst="rect">
            <a:avLst/>
          </a:prstGeom>
          <a:noFill/>
        </p:spPr>
        <p:txBody>
          <a:bodyPr wrap="none" rtlCol="0">
            <a:spAutoFit/>
          </a:bodyPr>
          <a:lstStyle/>
          <a:p>
            <a:r>
              <a:rPr lang="en-US" altLang="zh-CN" dirty="0">
                <a:solidFill>
                  <a:schemeClr val="accent5"/>
                </a:solidFill>
              </a:rPr>
              <a:t>Fake data</a:t>
            </a:r>
          </a:p>
          <a:p>
            <a:r>
              <a:rPr lang="en-US" dirty="0">
                <a:solidFill>
                  <a:schemeClr val="accent5"/>
                </a:solidFill>
              </a:rPr>
              <a:t>True value:</a:t>
            </a:r>
          </a:p>
          <a:p>
            <a:r>
              <a:rPr lang="en-US" dirty="0">
                <a:solidFill>
                  <a:schemeClr val="accent5"/>
                </a:solidFill>
              </a:rPr>
              <a:t>N = 2,000,000</a:t>
            </a:r>
          </a:p>
          <a:p>
            <a:r>
              <a:rPr lang="en-US" dirty="0">
                <a:solidFill>
                  <a:schemeClr val="accent5"/>
                </a:solidFill>
              </a:rPr>
              <a:t>T = 68 </a:t>
            </a:r>
            <a:r>
              <a:rPr lang="en-US" altLang="zh-CN" dirty="0">
                <a:solidFill>
                  <a:schemeClr val="accent5"/>
                </a:solidFill>
              </a:rPr>
              <a:t>ns</a:t>
            </a:r>
          </a:p>
          <a:p>
            <a:r>
              <a:rPr lang="en-US" altLang="zh-CN" dirty="0">
                <a:solidFill>
                  <a:schemeClr val="accent5"/>
                </a:solidFill>
              </a:rPr>
              <a:t>B = 2</a:t>
            </a:r>
            <a:endParaRPr lang="en-US" dirty="0">
              <a:solidFill>
                <a:schemeClr val="accent5"/>
              </a:solidFill>
            </a:endParaRPr>
          </a:p>
        </p:txBody>
      </p:sp>
    </p:spTree>
    <p:extLst>
      <p:ext uri="{BB962C8B-B14F-4D97-AF65-F5344CB8AC3E}">
        <p14:creationId xmlns:p14="http://schemas.microsoft.com/office/powerpoint/2010/main" val="10450906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8437D3-516A-4C20-9AC8-3DFCBA26B8C6}"/>
              </a:ext>
            </a:extLst>
          </p:cNvPr>
          <p:cNvPicPr>
            <a:picLocks noChangeAspect="1"/>
          </p:cNvPicPr>
          <p:nvPr/>
        </p:nvPicPr>
        <p:blipFill>
          <a:blip r:embed="rId3"/>
          <a:stretch>
            <a:fillRect/>
          </a:stretch>
        </p:blipFill>
        <p:spPr>
          <a:xfrm>
            <a:off x="0" y="-1187"/>
            <a:ext cx="9144000" cy="3168266"/>
          </a:xfrm>
          <a:prstGeom prst="rect">
            <a:avLst/>
          </a:prstGeom>
        </p:spPr>
      </p:pic>
      <p:pic>
        <p:nvPicPr>
          <p:cNvPr id="5" name="Picture 4">
            <a:extLst>
              <a:ext uri="{FF2B5EF4-FFF2-40B4-BE49-F238E27FC236}">
                <a16:creationId xmlns:a16="http://schemas.microsoft.com/office/drawing/2014/main" id="{0604FE70-4A33-4837-A463-36EB62D32898}"/>
              </a:ext>
            </a:extLst>
          </p:cNvPr>
          <p:cNvPicPr>
            <a:picLocks noChangeAspect="1"/>
          </p:cNvPicPr>
          <p:nvPr/>
        </p:nvPicPr>
        <p:blipFill>
          <a:blip r:embed="rId4"/>
          <a:stretch>
            <a:fillRect/>
          </a:stretch>
        </p:blipFill>
        <p:spPr>
          <a:xfrm>
            <a:off x="0" y="3687779"/>
            <a:ext cx="9144000" cy="3170221"/>
          </a:xfrm>
          <a:prstGeom prst="rect">
            <a:avLst/>
          </a:prstGeom>
        </p:spPr>
      </p:pic>
      <p:sp>
        <p:nvSpPr>
          <p:cNvPr id="8" name="TextBox 7">
            <a:extLst>
              <a:ext uri="{FF2B5EF4-FFF2-40B4-BE49-F238E27FC236}">
                <a16:creationId xmlns:a16="http://schemas.microsoft.com/office/drawing/2014/main" id="{DF4E8A0A-6E4E-41B4-81AD-7FEF352C2392}"/>
              </a:ext>
            </a:extLst>
          </p:cNvPr>
          <p:cNvSpPr txBox="1"/>
          <p:nvPr/>
        </p:nvSpPr>
        <p:spPr>
          <a:xfrm>
            <a:off x="937167" y="931985"/>
            <a:ext cx="1489510" cy="1477328"/>
          </a:xfrm>
          <a:prstGeom prst="rect">
            <a:avLst/>
          </a:prstGeom>
          <a:noFill/>
        </p:spPr>
        <p:txBody>
          <a:bodyPr wrap="none" rtlCol="0">
            <a:spAutoFit/>
          </a:bodyPr>
          <a:lstStyle/>
          <a:p>
            <a:r>
              <a:rPr lang="en-US" altLang="zh-CN" dirty="0">
                <a:solidFill>
                  <a:schemeClr val="accent5"/>
                </a:solidFill>
              </a:rPr>
              <a:t>Fake data</a:t>
            </a:r>
          </a:p>
          <a:p>
            <a:r>
              <a:rPr lang="en-US" dirty="0">
                <a:solidFill>
                  <a:schemeClr val="accent5"/>
                </a:solidFill>
              </a:rPr>
              <a:t>True value:</a:t>
            </a:r>
          </a:p>
          <a:p>
            <a:r>
              <a:rPr lang="en-US" dirty="0">
                <a:solidFill>
                  <a:schemeClr val="accent5"/>
                </a:solidFill>
              </a:rPr>
              <a:t>N = 2,000,000</a:t>
            </a:r>
          </a:p>
          <a:p>
            <a:r>
              <a:rPr lang="en-US" dirty="0">
                <a:solidFill>
                  <a:schemeClr val="accent5"/>
                </a:solidFill>
              </a:rPr>
              <a:t>T = 68 </a:t>
            </a:r>
            <a:r>
              <a:rPr lang="en-US" altLang="zh-CN" dirty="0">
                <a:solidFill>
                  <a:schemeClr val="accent5"/>
                </a:solidFill>
              </a:rPr>
              <a:t>ns</a:t>
            </a:r>
          </a:p>
          <a:p>
            <a:r>
              <a:rPr lang="en-US" altLang="zh-CN" dirty="0">
                <a:solidFill>
                  <a:schemeClr val="accent5"/>
                </a:solidFill>
              </a:rPr>
              <a:t>B = 2</a:t>
            </a:r>
            <a:endParaRPr lang="en-US" dirty="0">
              <a:solidFill>
                <a:schemeClr val="accent5"/>
              </a:solidFill>
            </a:endParaRPr>
          </a:p>
        </p:txBody>
      </p:sp>
      <p:sp>
        <p:nvSpPr>
          <p:cNvPr id="9" name="TextBox 8">
            <a:extLst>
              <a:ext uri="{FF2B5EF4-FFF2-40B4-BE49-F238E27FC236}">
                <a16:creationId xmlns:a16="http://schemas.microsoft.com/office/drawing/2014/main" id="{DDF71BC7-DDA3-48E0-881B-287CCBF20B52}"/>
              </a:ext>
            </a:extLst>
          </p:cNvPr>
          <p:cNvSpPr txBox="1"/>
          <p:nvPr/>
        </p:nvSpPr>
        <p:spPr>
          <a:xfrm>
            <a:off x="937167" y="4821116"/>
            <a:ext cx="1314784" cy="1477328"/>
          </a:xfrm>
          <a:prstGeom prst="rect">
            <a:avLst/>
          </a:prstGeom>
          <a:noFill/>
        </p:spPr>
        <p:txBody>
          <a:bodyPr wrap="none" rtlCol="0">
            <a:spAutoFit/>
          </a:bodyPr>
          <a:lstStyle/>
          <a:p>
            <a:r>
              <a:rPr lang="en-US" altLang="zh-CN" dirty="0">
                <a:solidFill>
                  <a:schemeClr val="accent5"/>
                </a:solidFill>
              </a:rPr>
              <a:t>Fake data</a:t>
            </a:r>
          </a:p>
          <a:p>
            <a:r>
              <a:rPr lang="en-US" dirty="0">
                <a:solidFill>
                  <a:schemeClr val="accent5"/>
                </a:solidFill>
              </a:rPr>
              <a:t>True value:</a:t>
            </a:r>
          </a:p>
          <a:p>
            <a:r>
              <a:rPr lang="en-US" dirty="0">
                <a:solidFill>
                  <a:schemeClr val="accent5"/>
                </a:solidFill>
              </a:rPr>
              <a:t>N = 200,000</a:t>
            </a:r>
          </a:p>
          <a:p>
            <a:r>
              <a:rPr lang="en-US" dirty="0">
                <a:solidFill>
                  <a:schemeClr val="accent5"/>
                </a:solidFill>
              </a:rPr>
              <a:t>T = 68 </a:t>
            </a:r>
            <a:r>
              <a:rPr lang="en-US" altLang="zh-CN" dirty="0">
                <a:solidFill>
                  <a:schemeClr val="accent5"/>
                </a:solidFill>
              </a:rPr>
              <a:t>ns</a:t>
            </a:r>
          </a:p>
          <a:p>
            <a:r>
              <a:rPr lang="en-US" altLang="zh-CN" dirty="0">
                <a:solidFill>
                  <a:schemeClr val="accent5"/>
                </a:solidFill>
              </a:rPr>
              <a:t>B = 2</a:t>
            </a:r>
            <a:endParaRPr lang="en-US" dirty="0">
              <a:solidFill>
                <a:schemeClr val="accent5"/>
              </a:solidFill>
            </a:endParaRPr>
          </a:p>
        </p:txBody>
      </p:sp>
    </p:spTree>
    <p:extLst>
      <p:ext uri="{BB962C8B-B14F-4D97-AF65-F5344CB8AC3E}">
        <p14:creationId xmlns:p14="http://schemas.microsoft.com/office/powerpoint/2010/main" val="12145701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DBDA86-F70E-42DB-8352-A62A15D96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8046720" cy="3558410"/>
          </a:xfrm>
          <a:prstGeom prst="rect">
            <a:avLst/>
          </a:prstGeom>
        </p:spPr>
      </p:pic>
      <p:pic>
        <p:nvPicPr>
          <p:cNvPr id="3" name="Picture 2">
            <a:extLst>
              <a:ext uri="{FF2B5EF4-FFF2-40B4-BE49-F238E27FC236}">
                <a16:creationId xmlns:a16="http://schemas.microsoft.com/office/drawing/2014/main" id="{F15A3860-2C89-46D6-AE13-1CEE27F9C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299590"/>
            <a:ext cx="8046720" cy="3558410"/>
          </a:xfrm>
          <a:prstGeom prst="rect">
            <a:avLst/>
          </a:prstGeom>
        </p:spPr>
      </p:pic>
      <p:sp>
        <p:nvSpPr>
          <p:cNvPr id="6" name="TextBox 5">
            <a:extLst>
              <a:ext uri="{FF2B5EF4-FFF2-40B4-BE49-F238E27FC236}">
                <a16:creationId xmlns:a16="http://schemas.microsoft.com/office/drawing/2014/main" id="{268462A2-BA4A-46EC-92C3-ECE219A4A62E}"/>
              </a:ext>
            </a:extLst>
          </p:cNvPr>
          <p:cNvSpPr txBox="1"/>
          <p:nvPr/>
        </p:nvSpPr>
        <p:spPr>
          <a:xfrm>
            <a:off x="2489200" y="317500"/>
            <a:ext cx="1651799" cy="646331"/>
          </a:xfrm>
          <a:prstGeom prst="rect">
            <a:avLst/>
          </a:prstGeom>
          <a:noFill/>
        </p:spPr>
        <p:txBody>
          <a:bodyPr wrap="none" rtlCol="0">
            <a:spAutoFit/>
          </a:bodyPr>
          <a:lstStyle/>
          <a:p>
            <a:r>
              <a:rPr lang="en-US" altLang="zh-CN" dirty="0"/>
              <a:t>Bin size: 1 ns</a:t>
            </a:r>
          </a:p>
          <a:p>
            <a:r>
              <a:rPr lang="en-US" dirty="0"/>
              <a:t>Fit Start: 150 ns</a:t>
            </a:r>
          </a:p>
        </p:txBody>
      </p:sp>
      <p:sp>
        <p:nvSpPr>
          <p:cNvPr id="7" name="TextBox 6">
            <a:extLst>
              <a:ext uri="{FF2B5EF4-FFF2-40B4-BE49-F238E27FC236}">
                <a16:creationId xmlns:a16="http://schemas.microsoft.com/office/drawing/2014/main" id="{63217ABE-0DC0-470A-B62A-72F861E482CA}"/>
              </a:ext>
            </a:extLst>
          </p:cNvPr>
          <p:cNvSpPr txBox="1"/>
          <p:nvPr/>
        </p:nvSpPr>
        <p:spPr>
          <a:xfrm>
            <a:off x="2489200" y="3558410"/>
            <a:ext cx="1651799" cy="646331"/>
          </a:xfrm>
          <a:prstGeom prst="rect">
            <a:avLst/>
          </a:prstGeom>
          <a:noFill/>
        </p:spPr>
        <p:txBody>
          <a:bodyPr wrap="none" rtlCol="0">
            <a:spAutoFit/>
          </a:bodyPr>
          <a:lstStyle/>
          <a:p>
            <a:r>
              <a:rPr lang="en-US" altLang="zh-CN" dirty="0"/>
              <a:t>Bin size: 1 ns</a:t>
            </a:r>
          </a:p>
          <a:p>
            <a:r>
              <a:rPr lang="en-US" dirty="0"/>
              <a:t>Fit Start: 450 ns</a:t>
            </a:r>
          </a:p>
        </p:txBody>
      </p:sp>
    </p:spTree>
    <p:extLst>
      <p:ext uri="{BB962C8B-B14F-4D97-AF65-F5344CB8AC3E}">
        <p14:creationId xmlns:p14="http://schemas.microsoft.com/office/powerpoint/2010/main" val="6570893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A1ECB8-1841-4EA2-A1D9-677DD0266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8046720" cy="3558411"/>
          </a:xfrm>
          <a:prstGeom prst="rect">
            <a:avLst/>
          </a:prstGeom>
        </p:spPr>
      </p:pic>
      <p:pic>
        <p:nvPicPr>
          <p:cNvPr id="5" name="Picture 4">
            <a:extLst>
              <a:ext uri="{FF2B5EF4-FFF2-40B4-BE49-F238E27FC236}">
                <a16:creationId xmlns:a16="http://schemas.microsoft.com/office/drawing/2014/main" id="{6776A102-5A8B-4839-B17B-FBDC5C42F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9589"/>
            <a:ext cx="8046720" cy="3558411"/>
          </a:xfrm>
          <a:prstGeom prst="rect">
            <a:avLst/>
          </a:prstGeom>
        </p:spPr>
      </p:pic>
      <p:sp>
        <p:nvSpPr>
          <p:cNvPr id="6" name="TextBox 5">
            <a:extLst>
              <a:ext uri="{FF2B5EF4-FFF2-40B4-BE49-F238E27FC236}">
                <a16:creationId xmlns:a16="http://schemas.microsoft.com/office/drawing/2014/main" id="{ABB95FDB-580A-4707-A0C8-5104319A25BD}"/>
              </a:ext>
            </a:extLst>
          </p:cNvPr>
          <p:cNvSpPr txBox="1"/>
          <p:nvPr/>
        </p:nvSpPr>
        <p:spPr>
          <a:xfrm>
            <a:off x="2489200" y="317500"/>
            <a:ext cx="1651799" cy="646331"/>
          </a:xfrm>
          <a:prstGeom prst="rect">
            <a:avLst/>
          </a:prstGeom>
          <a:noFill/>
        </p:spPr>
        <p:txBody>
          <a:bodyPr wrap="none" rtlCol="0">
            <a:spAutoFit/>
          </a:bodyPr>
          <a:lstStyle/>
          <a:p>
            <a:r>
              <a:rPr lang="en-US" altLang="zh-CN" dirty="0"/>
              <a:t>Bin size: 5 ns</a:t>
            </a:r>
          </a:p>
          <a:p>
            <a:r>
              <a:rPr lang="en-US" dirty="0"/>
              <a:t>Fit Start: 150 ns</a:t>
            </a:r>
          </a:p>
        </p:txBody>
      </p:sp>
      <p:sp>
        <p:nvSpPr>
          <p:cNvPr id="7" name="TextBox 6">
            <a:extLst>
              <a:ext uri="{FF2B5EF4-FFF2-40B4-BE49-F238E27FC236}">
                <a16:creationId xmlns:a16="http://schemas.microsoft.com/office/drawing/2014/main" id="{E6B13950-5C08-4140-BAB0-DBB2116113BE}"/>
              </a:ext>
            </a:extLst>
          </p:cNvPr>
          <p:cNvSpPr txBox="1"/>
          <p:nvPr/>
        </p:nvSpPr>
        <p:spPr>
          <a:xfrm>
            <a:off x="2489200" y="3558410"/>
            <a:ext cx="1651799" cy="646331"/>
          </a:xfrm>
          <a:prstGeom prst="rect">
            <a:avLst/>
          </a:prstGeom>
          <a:noFill/>
        </p:spPr>
        <p:txBody>
          <a:bodyPr wrap="none" rtlCol="0">
            <a:spAutoFit/>
          </a:bodyPr>
          <a:lstStyle/>
          <a:p>
            <a:r>
              <a:rPr lang="en-US" altLang="zh-CN" dirty="0"/>
              <a:t>Bin size: 5 ns</a:t>
            </a:r>
          </a:p>
          <a:p>
            <a:r>
              <a:rPr lang="en-US" dirty="0"/>
              <a:t>Fit Start: 450 ns</a:t>
            </a:r>
          </a:p>
        </p:txBody>
      </p:sp>
    </p:spTree>
    <p:extLst>
      <p:ext uri="{BB962C8B-B14F-4D97-AF65-F5344CB8AC3E}">
        <p14:creationId xmlns:p14="http://schemas.microsoft.com/office/powerpoint/2010/main" val="2478673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00862-B2A4-4EE6-9EBF-B546AF8CB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046720" cy="3558412"/>
          </a:xfrm>
          <a:prstGeom prst="rect">
            <a:avLst/>
          </a:prstGeom>
        </p:spPr>
      </p:pic>
      <p:pic>
        <p:nvPicPr>
          <p:cNvPr id="5" name="Picture 4">
            <a:extLst>
              <a:ext uri="{FF2B5EF4-FFF2-40B4-BE49-F238E27FC236}">
                <a16:creationId xmlns:a16="http://schemas.microsoft.com/office/drawing/2014/main" id="{843CE8C7-7334-48C9-AA04-1B806F77A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9588"/>
            <a:ext cx="8046720" cy="3558412"/>
          </a:xfrm>
          <a:prstGeom prst="rect">
            <a:avLst/>
          </a:prstGeom>
        </p:spPr>
      </p:pic>
      <p:sp>
        <p:nvSpPr>
          <p:cNvPr id="6" name="TextBox 5">
            <a:extLst>
              <a:ext uri="{FF2B5EF4-FFF2-40B4-BE49-F238E27FC236}">
                <a16:creationId xmlns:a16="http://schemas.microsoft.com/office/drawing/2014/main" id="{DA54BD0D-F49F-4342-825C-5FBD6E27888E}"/>
              </a:ext>
            </a:extLst>
          </p:cNvPr>
          <p:cNvSpPr txBox="1"/>
          <p:nvPr/>
        </p:nvSpPr>
        <p:spPr>
          <a:xfrm>
            <a:off x="2489200" y="317500"/>
            <a:ext cx="1651799" cy="646331"/>
          </a:xfrm>
          <a:prstGeom prst="rect">
            <a:avLst/>
          </a:prstGeom>
          <a:noFill/>
        </p:spPr>
        <p:txBody>
          <a:bodyPr wrap="none" rtlCol="0">
            <a:spAutoFit/>
          </a:bodyPr>
          <a:lstStyle/>
          <a:p>
            <a:r>
              <a:rPr lang="en-US" altLang="zh-CN" dirty="0"/>
              <a:t>Bin size: 0.1 ns</a:t>
            </a:r>
          </a:p>
          <a:p>
            <a:r>
              <a:rPr lang="en-US" dirty="0"/>
              <a:t>Fit Start: 150 ns</a:t>
            </a:r>
          </a:p>
        </p:txBody>
      </p:sp>
      <p:sp>
        <p:nvSpPr>
          <p:cNvPr id="7" name="TextBox 6">
            <a:extLst>
              <a:ext uri="{FF2B5EF4-FFF2-40B4-BE49-F238E27FC236}">
                <a16:creationId xmlns:a16="http://schemas.microsoft.com/office/drawing/2014/main" id="{E67BBC65-6570-4E2B-992E-32DEB38F3388}"/>
              </a:ext>
            </a:extLst>
          </p:cNvPr>
          <p:cNvSpPr txBox="1"/>
          <p:nvPr/>
        </p:nvSpPr>
        <p:spPr>
          <a:xfrm>
            <a:off x="2489200" y="3558410"/>
            <a:ext cx="1651799" cy="646331"/>
          </a:xfrm>
          <a:prstGeom prst="rect">
            <a:avLst/>
          </a:prstGeom>
          <a:noFill/>
        </p:spPr>
        <p:txBody>
          <a:bodyPr wrap="none" rtlCol="0">
            <a:spAutoFit/>
          </a:bodyPr>
          <a:lstStyle/>
          <a:p>
            <a:r>
              <a:rPr lang="en-US" altLang="zh-CN" dirty="0"/>
              <a:t>Bin size: 0.1 ns</a:t>
            </a:r>
          </a:p>
          <a:p>
            <a:r>
              <a:rPr lang="en-US" dirty="0"/>
              <a:t>Fit Start: 450 ns</a:t>
            </a:r>
          </a:p>
        </p:txBody>
      </p:sp>
    </p:spTree>
    <p:extLst>
      <p:ext uri="{BB962C8B-B14F-4D97-AF65-F5344CB8AC3E}">
        <p14:creationId xmlns:p14="http://schemas.microsoft.com/office/powerpoint/2010/main" val="1518676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78D271-6312-4245-AED5-28D2EE496F2B}"/>
              </a:ext>
            </a:extLst>
          </p:cNvPr>
          <p:cNvPicPr>
            <a:picLocks noChangeAspect="1"/>
          </p:cNvPicPr>
          <p:nvPr/>
        </p:nvPicPr>
        <p:blipFill>
          <a:blip r:embed="rId3"/>
          <a:stretch>
            <a:fillRect/>
          </a:stretch>
        </p:blipFill>
        <p:spPr>
          <a:xfrm>
            <a:off x="0" y="704415"/>
            <a:ext cx="9144000" cy="5449170"/>
          </a:xfrm>
          <a:prstGeom prst="rect">
            <a:avLst/>
          </a:prstGeom>
        </p:spPr>
      </p:pic>
      <p:pic>
        <p:nvPicPr>
          <p:cNvPr id="4" name="Picture 3">
            <a:extLst>
              <a:ext uri="{FF2B5EF4-FFF2-40B4-BE49-F238E27FC236}">
                <a16:creationId xmlns:a16="http://schemas.microsoft.com/office/drawing/2014/main" id="{47F54D02-A8E5-4CD7-A7CF-55C7725122D3}"/>
              </a:ext>
            </a:extLst>
          </p:cNvPr>
          <p:cNvPicPr>
            <a:picLocks noChangeAspect="1"/>
          </p:cNvPicPr>
          <p:nvPr/>
        </p:nvPicPr>
        <p:blipFill>
          <a:blip r:embed="rId4"/>
          <a:stretch>
            <a:fillRect/>
          </a:stretch>
        </p:blipFill>
        <p:spPr>
          <a:xfrm>
            <a:off x="1399518" y="983529"/>
            <a:ext cx="1963352" cy="2103120"/>
          </a:xfrm>
          <a:prstGeom prst="rect">
            <a:avLst/>
          </a:prstGeom>
        </p:spPr>
      </p:pic>
      <p:sp>
        <p:nvSpPr>
          <p:cNvPr id="5" name="TextBox 4">
            <a:extLst>
              <a:ext uri="{FF2B5EF4-FFF2-40B4-BE49-F238E27FC236}">
                <a16:creationId xmlns:a16="http://schemas.microsoft.com/office/drawing/2014/main" id="{91CE4755-00F7-4B06-A967-AE4C98C853E3}"/>
              </a:ext>
            </a:extLst>
          </p:cNvPr>
          <p:cNvSpPr txBox="1"/>
          <p:nvPr/>
        </p:nvSpPr>
        <p:spPr>
          <a:xfrm>
            <a:off x="0" y="10860"/>
            <a:ext cx="5697970" cy="646331"/>
          </a:xfrm>
          <a:prstGeom prst="rect">
            <a:avLst/>
          </a:prstGeom>
          <a:noFill/>
        </p:spPr>
        <p:txBody>
          <a:bodyPr wrap="none" rtlCol="0">
            <a:spAutoFit/>
          </a:bodyPr>
          <a:lstStyle/>
          <a:p>
            <a:r>
              <a:rPr lang="en-US" dirty="0">
                <a:solidFill>
                  <a:srgbClr val="00CB00"/>
                </a:solidFill>
              </a:rPr>
              <a:t>MSD12 CFD Delay 0.240 </a:t>
            </a:r>
            <a:r>
              <a:rPr lang="en-US" altLang="zh-CN" dirty="0" err="1">
                <a:solidFill>
                  <a:srgbClr val="00CB00"/>
                </a:solidFill>
              </a:rPr>
              <a:t>μ</a:t>
            </a:r>
            <a:r>
              <a:rPr lang="en-US" dirty="0" err="1">
                <a:solidFill>
                  <a:srgbClr val="00CB00"/>
                </a:solidFill>
              </a:rPr>
              <a:t>s</a:t>
            </a:r>
            <a:endParaRPr lang="en-US" dirty="0">
              <a:solidFill>
                <a:srgbClr val="00CB00"/>
              </a:solidFill>
            </a:endParaRPr>
          </a:p>
          <a:p>
            <a:r>
              <a:rPr lang="en-US" dirty="0" err="1"/>
              <a:t>FastTrigDelay</a:t>
            </a:r>
            <a:r>
              <a:rPr lang="en-US" dirty="0"/>
              <a:t> adjusted to align CFD timing of each channel</a:t>
            </a:r>
          </a:p>
        </p:txBody>
      </p:sp>
    </p:spTree>
    <p:extLst>
      <p:ext uri="{BB962C8B-B14F-4D97-AF65-F5344CB8AC3E}">
        <p14:creationId xmlns:p14="http://schemas.microsoft.com/office/powerpoint/2010/main" val="13841546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C81CE-1434-4146-8776-26B978002A6E}"/>
              </a:ext>
            </a:extLst>
          </p:cNvPr>
          <p:cNvPicPr>
            <a:picLocks noChangeAspect="1"/>
          </p:cNvPicPr>
          <p:nvPr/>
        </p:nvPicPr>
        <p:blipFill>
          <a:blip r:embed="rId2"/>
          <a:stretch>
            <a:fillRect/>
          </a:stretch>
        </p:blipFill>
        <p:spPr>
          <a:xfrm>
            <a:off x="0" y="0"/>
            <a:ext cx="9144000" cy="3376853"/>
          </a:xfrm>
          <a:prstGeom prst="rect">
            <a:avLst/>
          </a:prstGeom>
        </p:spPr>
      </p:pic>
      <p:pic>
        <p:nvPicPr>
          <p:cNvPr id="5" name="Picture 4">
            <a:extLst>
              <a:ext uri="{FF2B5EF4-FFF2-40B4-BE49-F238E27FC236}">
                <a16:creationId xmlns:a16="http://schemas.microsoft.com/office/drawing/2014/main" id="{B1BB2EF0-BA5E-4D2E-A1B1-2FA965E33C51}"/>
              </a:ext>
            </a:extLst>
          </p:cNvPr>
          <p:cNvPicPr>
            <a:picLocks noChangeAspect="1"/>
          </p:cNvPicPr>
          <p:nvPr/>
        </p:nvPicPr>
        <p:blipFill>
          <a:blip r:embed="rId3"/>
          <a:stretch>
            <a:fillRect/>
          </a:stretch>
        </p:blipFill>
        <p:spPr>
          <a:xfrm>
            <a:off x="0" y="3485305"/>
            <a:ext cx="9144000" cy="3372695"/>
          </a:xfrm>
          <a:prstGeom prst="rect">
            <a:avLst/>
          </a:prstGeom>
        </p:spPr>
      </p:pic>
    </p:spTree>
    <p:extLst>
      <p:ext uri="{BB962C8B-B14F-4D97-AF65-F5344CB8AC3E}">
        <p14:creationId xmlns:p14="http://schemas.microsoft.com/office/powerpoint/2010/main" val="5641069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0F008-49D6-4DF8-846A-173CADB95C5F}"/>
              </a:ext>
            </a:extLst>
          </p:cNvPr>
          <p:cNvPicPr>
            <a:picLocks noChangeAspect="1"/>
          </p:cNvPicPr>
          <p:nvPr/>
        </p:nvPicPr>
        <p:blipFill>
          <a:blip r:embed="rId2"/>
          <a:stretch>
            <a:fillRect/>
          </a:stretch>
        </p:blipFill>
        <p:spPr>
          <a:xfrm>
            <a:off x="0" y="0"/>
            <a:ext cx="9144000" cy="3376853"/>
          </a:xfrm>
          <a:prstGeom prst="rect">
            <a:avLst/>
          </a:prstGeom>
        </p:spPr>
      </p:pic>
      <p:pic>
        <p:nvPicPr>
          <p:cNvPr id="5" name="Picture 4">
            <a:extLst>
              <a:ext uri="{FF2B5EF4-FFF2-40B4-BE49-F238E27FC236}">
                <a16:creationId xmlns:a16="http://schemas.microsoft.com/office/drawing/2014/main" id="{2B4D59D0-52AC-4114-AFE6-E88740D540D0}"/>
              </a:ext>
            </a:extLst>
          </p:cNvPr>
          <p:cNvPicPr>
            <a:picLocks noChangeAspect="1"/>
          </p:cNvPicPr>
          <p:nvPr/>
        </p:nvPicPr>
        <p:blipFill>
          <a:blip r:embed="rId3"/>
          <a:stretch>
            <a:fillRect/>
          </a:stretch>
        </p:blipFill>
        <p:spPr>
          <a:xfrm>
            <a:off x="0" y="3485305"/>
            <a:ext cx="9144000" cy="3372695"/>
          </a:xfrm>
          <a:prstGeom prst="rect">
            <a:avLst/>
          </a:prstGeom>
        </p:spPr>
      </p:pic>
    </p:spTree>
    <p:extLst>
      <p:ext uri="{BB962C8B-B14F-4D97-AF65-F5344CB8AC3E}">
        <p14:creationId xmlns:p14="http://schemas.microsoft.com/office/powerpoint/2010/main" val="15116686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EF5560-94AE-401E-8036-0053C61E84D3}"/>
              </a:ext>
            </a:extLst>
          </p:cNvPr>
          <p:cNvPicPr>
            <a:picLocks noChangeAspect="1"/>
          </p:cNvPicPr>
          <p:nvPr/>
        </p:nvPicPr>
        <p:blipFill>
          <a:blip r:embed="rId2"/>
          <a:stretch>
            <a:fillRect/>
          </a:stretch>
        </p:blipFill>
        <p:spPr>
          <a:xfrm>
            <a:off x="0" y="0"/>
            <a:ext cx="9144000" cy="3372695"/>
          </a:xfrm>
          <a:prstGeom prst="rect">
            <a:avLst/>
          </a:prstGeom>
        </p:spPr>
      </p:pic>
      <p:pic>
        <p:nvPicPr>
          <p:cNvPr id="7" name="Picture 6">
            <a:extLst>
              <a:ext uri="{FF2B5EF4-FFF2-40B4-BE49-F238E27FC236}">
                <a16:creationId xmlns:a16="http://schemas.microsoft.com/office/drawing/2014/main" id="{C86912F2-C404-4F2A-9AE0-178B284C2091}"/>
              </a:ext>
            </a:extLst>
          </p:cNvPr>
          <p:cNvPicPr>
            <a:picLocks noChangeAspect="1"/>
          </p:cNvPicPr>
          <p:nvPr/>
        </p:nvPicPr>
        <p:blipFill>
          <a:blip r:embed="rId3"/>
          <a:stretch>
            <a:fillRect/>
          </a:stretch>
        </p:blipFill>
        <p:spPr>
          <a:xfrm>
            <a:off x="0" y="3485306"/>
            <a:ext cx="9144000" cy="3372695"/>
          </a:xfrm>
          <a:prstGeom prst="rect">
            <a:avLst/>
          </a:prstGeom>
        </p:spPr>
      </p:pic>
    </p:spTree>
    <p:extLst>
      <p:ext uri="{BB962C8B-B14F-4D97-AF65-F5344CB8AC3E}">
        <p14:creationId xmlns:p14="http://schemas.microsoft.com/office/powerpoint/2010/main" val="25530861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9ADB4C-8C73-4AED-BCB3-6831618E4466}"/>
              </a:ext>
            </a:extLst>
          </p:cNvPr>
          <p:cNvPicPr>
            <a:picLocks noChangeAspect="1"/>
          </p:cNvPicPr>
          <p:nvPr/>
        </p:nvPicPr>
        <p:blipFill>
          <a:blip r:embed="rId2"/>
          <a:stretch>
            <a:fillRect/>
          </a:stretch>
        </p:blipFill>
        <p:spPr>
          <a:xfrm>
            <a:off x="0" y="0"/>
            <a:ext cx="9144000" cy="3376853"/>
          </a:xfrm>
          <a:prstGeom prst="rect">
            <a:avLst/>
          </a:prstGeom>
        </p:spPr>
      </p:pic>
      <p:pic>
        <p:nvPicPr>
          <p:cNvPr id="7" name="Picture 6">
            <a:extLst>
              <a:ext uri="{FF2B5EF4-FFF2-40B4-BE49-F238E27FC236}">
                <a16:creationId xmlns:a16="http://schemas.microsoft.com/office/drawing/2014/main" id="{58E461E3-6220-4C6F-8237-FCE2EB0354B4}"/>
              </a:ext>
            </a:extLst>
          </p:cNvPr>
          <p:cNvPicPr>
            <a:picLocks noChangeAspect="1"/>
          </p:cNvPicPr>
          <p:nvPr/>
        </p:nvPicPr>
        <p:blipFill>
          <a:blip r:embed="rId3"/>
          <a:stretch>
            <a:fillRect/>
          </a:stretch>
        </p:blipFill>
        <p:spPr>
          <a:xfrm>
            <a:off x="0" y="3481148"/>
            <a:ext cx="9144000" cy="3376853"/>
          </a:xfrm>
          <a:prstGeom prst="rect">
            <a:avLst/>
          </a:prstGeom>
        </p:spPr>
      </p:pic>
    </p:spTree>
    <p:extLst>
      <p:ext uri="{BB962C8B-B14F-4D97-AF65-F5344CB8AC3E}">
        <p14:creationId xmlns:p14="http://schemas.microsoft.com/office/powerpoint/2010/main" val="30077696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2C127-221D-47A4-9163-B9BB8C3C3503}"/>
              </a:ext>
            </a:extLst>
          </p:cNvPr>
          <p:cNvPicPr>
            <a:picLocks noChangeAspect="1"/>
          </p:cNvPicPr>
          <p:nvPr/>
        </p:nvPicPr>
        <p:blipFill>
          <a:blip r:embed="rId3"/>
          <a:stretch>
            <a:fillRect/>
          </a:stretch>
        </p:blipFill>
        <p:spPr>
          <a:xfrm>
            <a:off x="0" y="0"/>
            <a:ext cx="9144000" cy="2843424"/>
          </a:xfrm>
          <a:prstGeom prst="rect">
            <a:avLst/>
          </a:prstGeom>
        </p:spPr>
      </p:pic>
      <p:cxnSp>
        <p:nvCxnSpPr>
          <p:cNvPr id="5" name="Straight Arrow Connector 4">
            <a:extLst>
              <a:ext uri="{FF2B5EF4-FFF2-40B4-BE49-F238E27FC236}">
                <a16:creationId xmlns:a16="http://schemas.microsoft.com/office/drawing/2014/main" id="{EECDC8AF-EFA2-4094-AB55-842541ADA316}"/>
              </a:ext>
            </a:extLst>
          </p:cNvPr>
          <p:cNvCxnSpPr/>
          <p:nvPr/>
        </p:nvCxnSpPr>
        <p:spPr>
          <a:xfrm>
            <a:off x="4495800" y="317500"/>
            <a:ext cx="0" cy="1003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1B6895-9B62-49C2-9220-929D334AA760}"/>
              </a:ext>
            </a:extLst>
          </p:cNvPr>
          <p:cNvSpPr txBox="1"/>
          <p:nvPr/>
        </p:nvSpPr>
        <p:spPr>
          <a:xfrm>
            <a:off x="0" y="3105834"/>
            <a:ext cx="9144000" cy="646331"/>
          </a:xfrm>
          <a:prstGeom prst="rect">
            <a:avLst/>
          </a:prstGeom>
          <a:noFill/>
        </p:spPr>
        <p:txBody>
          <a:bodyPr wrap="square">
            <a:spAutoFit/>
          </a:bodyPr>
          <a:lstStyle/>
          <a:p>
            <a:r>
              <a:rPr lang="en-US" dirty="0"/>
              <a:t>For </a:t>
            </a:r>
            <a:r>
              <a:rPr lang="en-US" dirty="0" err="1"/>
              <a:t>LEGe_t</a:t>
            </a:r>
            <a:r>
              <a:rPr lang="en-US" dirty="0"/>
              <a:t> – MSD26_t</a:t>
            </a:r>
          </a:p>
          <a:p>
            <a:r>
              <a:rPr lang="en-US" dirty="0"/>
              <a:t>The data and exponential curve appear to deviate from each other at around 140 ns.</a:t>
            </a:r>
          </a:p>
        </p:txBody>
      </p:sp>
      <p:pic>
        <p:nvPicPr>
          <p:cNvPr id="4" name="Picture 3">
            <a:extLst>
              <a:ext uri="{FF2B5EF4-FFF2-40B4-BE49-F238E27FC236}">
                <a16:creationId xmlns:a16="http://schemas.microsoft.com/office/drawing/2014/main" id="{DF2A83E6-F44B-4F37-BC3F-AB5DCCDA8158}"/>
              </a:ext>
            </a:extLst>
          </p:cNvPr>
          <p:cNvPicPr>
            <a:picLocks noChangeAspect="1"/>
          </p:cNvPicPr>
          <p:nvPr/>
        </p:nvPicPr>
        <p:blipFill>
          <a:blip r:embed="rId4"/>
          <a:stretch>
            <a:fillRect/>
          </a:stretch>
        </p:blipFill>
        <p:spPr>
          <a:xfrm>
            <a:off x="0" y="4037099"/>
            <a:ext cx="9144000" cy="2820901"/>
          </a:xfrm>
          <a:prstGeom prst="rect">
            <a:avLst/>
          </a:prstGeom>
        </p:spPr>
      </p:pic>
      <p:cxnSp>
        <p:nvCxnSpPr>
          <p:cNvPr id="8" name="Straight Arrow Connector 7">
            <a:extLst>
              <a:ext uri="{FF2B5EF4-FFF2-40B4-BE49-F238E27FC236}">
                <a16:creationId xmlns:a16="http://schemas.microsoft.com/office/drawing/2014/main" id="{9509CAAE-6518-4E41-8E4B-CA71775A94F7}"/>
              </a:ext>
            </a:extLst>
          </p:cNvPr>
          <p:cNvCxnSpPr/>
          <p:nvPr/>
        </p:nvCxnSpPr>
        <p:spPr>
          <a:xfrm>
            <a:off x="4406900" y="4444249"/>
            <a:ext cx="0" cy="1003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B87D096-9298-42A4-B692-3ED58F86CED3}"/>
              </a:ext>
            </a:extLst>
          </p:cNvPr>
          <p:cNvSpPr txBox="1"/>
          <p:nvPr/>
        </p:nvSpPr>
        <p:spPr>
          <a:xfrm>
            <a:off x="1574800" y="132834"/>
            <a:ext cx="2677336" cy="369332"/>
          </a:xfrm>
          <a:prstGeom prst="rect">
            <a:avLst/>
          </a:prstGeom>
          <a:noFill/>
        </p:spPr>
        <p:txBody>
          <a:bodyPr wrap="none" rtlCol="0">
            <a:spAutoFit/>
          </a:bodyPr>
          <a:lstStyle/>
          <a:p>
            <a:r>
              <a:rPr lang="en-US" dirty="0"/>
              <a:t>Run0092-0095, 0100-0105</a:t>
            </a:r>
          </a:p>
        </p:txBody>
      </p:sp>
      <p:sp>
        <p:nvSpPr>
          <p:cNvPr id="9" name="TextBox 8">
            <a:extLst>
              <a:ext uri="{FF2B5EF4-FFF2-40B4-BE49-F238E27FC236}">
                <a16:creationId xmlns:a16="http://schemas.microsoft.com/office/drawing/2014/main" id="{8C2F7355-3A8A-4992-B0E0-16B672F6CC76}"/>
              </a:ext>
            </a:extLst>
          </p:cNvPr>
          <p:cNvSpPr txBox="1"/>
          <p:nvPr/>
        </p:nvSpPr>
        <p:spPr>
          <a:xfrm>
            <a:off x="1574800" y="4125717"/>
            <a:ext cx="1560042" cy="369332"/>
          </a:xfrm>
          <a:prstGeom prst="rect">
            <a:avLst/>
          </a:prstGeom>
          <a:noFill/>
        </p:spPr>
        <p:txBody>
          <a:bodyPr wrap="none" rtlCol="0">
            <a:spAutoFit/>
          </a:bodyPr>
          <a:lstStyle/>
          <a:p>
            <a:r>
              <a:rPr lang="en-US" dirty="0"/>
              <a:t>Run0079-0091</a:t>
            </a:r>
          </a:p>
        </p:txBody>
      </p:sp>
    </p:spTree>
    <p:extLst>
      <p:ext uri="{BB962C8B-B14F-4D97-AF65-F5344CB8AC3E}">
        <p14:creationId xmlns:p14="http://schemas.microsoft.com/office/powerpoint/2010/main" val="5015677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26603-3EE8-4F5A-8F7D-5F031C1A2617}"/>
              </a:ext>
            </a:extLst>
          </p:cNvPr>
          <p:cNvPicPr>
            <a:picLocks noChangeAspect="1"/>
          </p:cNvPicPr>
          <p:nvPr/>
        </p:nvPicPr>
        <p:blipFill rotWithShape="1">
          <a:blip r:embed="rId2"/>
          <a:srcRect b="29620"/>
          <a:stretch/>
        </p:blipFill>
        <p:spPr>
          <a:xfrm>
            <a:off x="0" y="0"/>
            <a:ext cx="9144000" cy="2844800"/>
          </a:xfrm>
          <a:prstGeom prst="rect">
            <a:avLst/>
          </a:prstGeom>
        </p:spPr>
      </p:pic>
      <p:cxnSp>
        <p:nvCxnSpPr>
          <p:cNvPr id="4" name="Straight Arrow Connector 3">
            <a:extLst>
              <a:ext uri="{FF2B5EF4-FFF2-40B4-BE49-F238E27FC236}">
                <a16:creationId xmlns:a16="http://schemas.microsoft.com/office/drawing/2014/main" id="{B6AE163E-11EB-40EF-9207-8526738D2396}"/>
              </a:ext>
            </a:extLst>
          </p:cNvPr>
          <p:cNvCxnSpPr/>
          <p:nvPr/>
        </p:nvCxnSpPr>
        <p:spPr>
          <a:xfrm>
            <a:off x="4838700" y="406400"/>
            <a:ext cx="0" cy="1003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953E6C-066D-44A0-AABC-A6BEAF14B062}"/>
              </a:ext>
            </a:extLst>
          </p:cNvPr>
          <p:cNvSpPr txBox="1"/>
          <p:nvPr/>
        </p:nvSpPr>
        <p:spPr>
          <a:xfrm>
            <a:off x="0" y="3105834"/>
            <a:ext cx="9144000" cy="646331"/>
          </a:xfrm>
          <a:prstGeom prst="rect">
            <a:avLst/>
          </a:prstGeom>
          <a:noFill/>
        </p:spPr>
        <p:txBody>
          <a:bodyPr wrap="square">
            <a:spAutoFit/>
          </a:bodyPr>
          <a:lstStyle/>
          <a:p>
            <a:r>
              <a:rPr lang="en-US" dirty="0"/>
              <a:t>For </a:t>
            </a:r>
            <a:r>
              <a:rPr lang="en-US" dirty="0" err="1"/>
              <a:t>LEGe_t</a:t>
            </a:r>
            <a:r>
              <a:rPr lang="en-US" dirty="0"/>
              <a:t> – MSD12_t</a:t>
            </a:r>
          </a:p>
          <a:p>
            <a:r>
              <a:rPr lang="en-US" dirty="0"/>
              <a:t>The data and exponential curve appear to deviate from each other at around 220 ns.</a:t>
            </a:r>
          </a:p>
        </p:txBody>
      </p:sp>
      <p:sp>
        <p:nvSpPr>
          <p:cNvPr id="6" name="TextBox 5">
            <a:extLst>
              <a:ext uri="{FF2B5EF4-FFF2-40B4-BE49-F238E27FC236}">
                <a16:creationId xmlns:a16="http://schemas.microsoft.com/office/drawing/2014/main" id="{32534826-F329-41DE-A007-6D49A579FF15}"/>
              </a:ext>
            </a:extLst>
          </p:cNvPr>
          <p:cNvSpPr txBox="1"/>
          <p:nvPr/>
        </p:nvSpPr>
        <p:spPr>
          <a:xfrm>
            <a:off x="2082800" y="221734"/>
            <a:ext cx="1560042" cy="369332"/>
          </a:xfrm>
          <a:prstGeom prst="rect">
            <a:avLst/>
          </a:prstGeom>
          <a:noFill/>
        </p:spPr>
        <p:txBody>
          <a:bodyPr wrap="none" rtlCol="0">
            <a:spAutoFit/>
          </a:bodyPr>
          <a:lstStyle/>
          <a:p>
            <a:r>
              <a:rPr lang="en-US" dirty="0"/>
              <a:t>Run0079-0091</a:t>
            </a:r>
          </a:p>
        </p:txBody>
      </p:sp>
    </p:spTree>
    <p:extLst>
      <p:ext uri="{BB962C8B-B14F-4D97-AF65-F5344CB8AC3E}">
        <p14:creationId xmlns:p14="http://schemas.microsoft.com/office/powerpoint/2010/main" val="31692972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0803B-E313-48DE-96CB-0BFFB86D5672}"/>
              </a:ext>
            </a:extLst>
          </p:cNvPr>
          <p:cNvPicPr>
            <a:picLocks noChangeAspect="1"/>
          </p:cNvPicPr>
          <p:nvPr/>
        </p:nvPicPr>
        <p:blipFill>
          <a:blip r:embed="rId2"/>
          <a:stretch>
            <a:fillRect/>
          </a:stretch>
        </p:blipFill>
        <p:spPr>
          <a:xfrm>
            <a:off x="0" y="0"/>
            <a:ext cx="9144000" cy="3376853"/>
          </a:xfrm>
          <a:prstGeom prst="rect">
            <a:avLst/>
          </a:prstGeom>
        </p:spPr>
      </p:pic>
      <p:pic>
        <p:nvPicPr>
          <p:cNvPr id="5" name="Picture 4">
            <a:extLst>
              <a:ext uri="{FF2B5EF4-FFF2-40B4-BE49-F238E27FC236}">
                <a16:creationId xmlns:a16="http://schemas.microsoft.com/office/drawing/2014/main" id="{0BA198CB-4746-474A-9A53-69174D2D6D12}"/>
              </a:ext>
            </a:extLst>
          </p:cNvPr>
          <p:cNvPicPr>
            <a:picLocks noChangeAspect="1"/>
          </p:cNvPicPr>
          <p:nvPr/>
        </p:nvPicPr>
        <p:blipFill>
          <a:blip r:embed="rId3"/>
          <a:stretch>
            <a:fillRect/>
          </a:stretch>
        </p:blipFill>
        <p:spPr>
          <a:xfrm>
            <a:off x="0" y="3481148"/>
            <a:ext cx="9144000" cy="3376853"/>
          </a:xfrm>
          <a:prstGeom prst="rect">
            <a:avLst/>
          </a:prstGeom>
        </p:spPr>
      </p:pic>
      <p:sp>
        <p:nvSpPr>
          <p:cNvPr id="6" name="TextBox 5">
            <a:extLst>
              <a:ext uri="{FF2B5EF4-FFF2-40B4-BE49-F238E27FC236}">
                <a16:creationId xmlns:a16="http://schemas.microsoft.com/office/drawing/2014/main" id="{1B2D513D-10B7-4FEA-A334-6736B56C7EE1}"/>
              </a:ext>
            </a:extLst>
          </p:cNvPr>
          <p:cNvSpPr txBox="1"/>
          <p:nvPr/>
        </p:nvSpPr>
        <p:spPr>
          <a:xfrm>
            <a:off x="0" y="3111815"/>
            <a:ext cx="1056700" cy="369332"/>
          </a:xfrm>
          <a:prstGeom prst="rect">
            <a:avLst/>
          </a:prstGeom>
          <a:noFill/>
        </p:spPr>
        <p:txBody>
          <a:bodyPr wrap="none" rtlCol="0">
            <a:spAutoFit/>
          </a:bodyPr>
          <a:lstStyle/>
          <a:p>
            <a:r>
              <a:rPr lang="en-US" altLang="zh-CN" dirty="0"/>
              <a:t>MSD12_t</a:t>
            </a:r>
            <a:endParaRPr lang="en-US" dirty="0"/>
          </a:p>
        </p:txBody>
      </p:sp>
      <p:sp>
        <p:nvSpPr>
          <p:cNvPr id="7" name="TextBox 6">
            <a:extLst>
              <a:ext uri="{FF2B5EF4-FFF2-40B4-BE49-F238E27FC236}">
                <a16:creationId xmlns:a16="http://schemas.microsoft.com/office/drawing/2014/main" id="{AD602C60-F7B9-47DD-B8E9-1D2488A0E9E0}"/>
              </a:ext>
            </a:extLst>
          </p:cNvPr>
          <p:cNvSpPr txBox="1"/>
          <p:nvPr/>
        </p:nvSpPr>
        <p:spPr>
          <a:xfrm>
            <a:off x="0" y="6488668"/>
            <a:ext cx="1056700" cy="369332"/>
          </a:xfrm>
          <a:prstGeom prst="rect">
            <a:avLst/>
          </a:prstGeom>
          <a:noFill/>
        </p:spPr>
        <p:txBody>
          <a:bodyPr wrap="none" rtlCol="0">
            <a:spAutoFit/>
          </a:bodyPr>
          <a:lstStyle/>
          <a:p>
            <a:r>
              <a:rPr lang="en-US" altLang="zh-CN" dirty="0"/>
              <a:t>MSD12_t</a:t>
            </a:r>
            <a:endParaRPr lang="en-US" dirty="0"/>
          </a:p>
        </p:txBody>
      </p:sp>
    </p:spTree>
    <p:extLst>
      <p:ext uri="{BB962C8B-B14F-4D97-AF65-F5344CB8AC3E}">
        <p14:creationId xmlns:p14="http://schemas.microsoft.com/office/powerpoint/2010/main" val="42284046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2E197-F56E-4885-A12C-295AF2CEA451}"/>
              </a:ext>
            </a:extLst>
          </p:cNvPr>
          <p:cNvPicPr>
            <a:picLocks noChangeAspect="1"/>
          </p:cNvPicPr>
          <p:nvPr/>
        </p:nvPicPr>
        <p:blipFill>
          <a:blip r:embed="rId2"/>
          <a:stretch>
            <a:fillRect/>
          </a:stretch>
        </p:blipFill>
        <p:spPr>
          <a:xfrm>
            <a:off x="0" y="0"/>
            <a:ext cx="9144000" cy="3376853"/>
          </a:xfrm>
          <a:prstGeom prst="rect">
            <a:avLst/>
          </a:prstGeom>
        </p:spPr>
      </p:pic>
      <p:sp>
        <p:nvSpPr>
          <p:cNvPr id="4" name="TextBox 3">
            <a:extLst>
              <a:ext uri="{FF2B5EF4-FFF2-40B4-BE49-F238E27FC236}">
                <a16:creationId xmlns:a16="http://schemas.microsoft.com/office/drawing/2014/main" id="{C1A0058D-95EB-4CD4-95DB-6A32A0DCE108}"/>
              </a:ext>
            </a:extLst>
          </p:cNvPr>
          <p:cNvSpPr txBox="1"/>
          <p:nvPr/>
        </p:nvSpPr>
        <p:spPr>
          <a:xfrm>
            <a:off x="0" y="3111815"/>
            <a:ext cx="1056700" cy="369332"/>
          </a:xfrm>
          <a:prstGeom prst="rect">
            <a:avLst/>
          </a:prstGeom>
          <a:noFill/>
        </p:spPr>
        <p:txBody>
          <a:bodyPr wrap="none" rtlCol="0">
            <a:spAutoFit/>
          </a:bodyPr>
          <a:lstStyle/>
          <a:p>
            <a:r>
              <a:rPr lang="en-US" altLang="zh-CN" dirty="0"/>
              <a:t>MSD12_t</a:t>
            </a:r>
            <a:endParaRPr lang="en-US" dirty="0"/>
          </a:p>
        </p:txBody>
      </p:sp>
    </p:spTree>
    <p:extLst>
      <p:ext uri="{BB962C8B-B14F-4D97-AF65-F5344CB8AC3E}">
        <p14:creationId xmlns:p14="http://schemas.microsoft.com/office/powerpoint/2010/main" val="13816589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04EF8F-EFBB-4742-B791-3D7C842D55E4}"/>
              </a:ext>
            </a:extLst>
          </p:cNvPr>
          <p:cNvPicPr>
            <a:picLocks noChangeAspect="1"/>
          </p:cNvPicPr>
          <p:nvPr/>
        </p:nvPicPr>
        <p:blipFill>
          <a:blip r:embed="rId2"/>
          <a:stretch>
            <a:fillRect/>
          </a:stretch>
        </p:blipFill>
        <p:spPr>
          <a:xfrm>
            <a:off x="0" y="0"/>
            <a:ext cx="9144000" cy="3372695"/>
          </a:xfrm>
          <a:prstGeom prst="rect">
            <a:avLst/>
          </a:prstGeom>
        </p:spPr>
      </p:pic>
      <p:pic>
        <p:nvPicPr>
          <p:cNvPr id="7" name="Picture 6">
            <a:extLst>
              <a:ext uri="{FF2B5EF4-FFF2-40B4-BE49-F238E27FC236}">
                <a16:creationId xmlns:a16="http://schemas.microsoft.com/office/drawing/2014/main" id="{3D849871-6B0A-4143-A82B-E66D1DEC131C}"/>
              </a:ext>
            </a:extLst>
          </p:cNvPr>
          <p:cNvPicPr>
            <a:picLocks noChangeAspect="1"/>
          </p:cNvPicPr>
          <p:nvPr/>
        </p:nvPicPr>
        <p:blipFill>
          <a:blip r:embed="rId3"/>
          <a:stretch>
            <a:fillRect/>
          </a:stretch>
        </p:blipFill>
        <p:spPr>
          <a:xfrm>
            <a:off x="0" y="3485306"/>
            <a:ext cx="9144000" cy="3376853"/>
          </a:xfrm>
          <a:prstGeom prst="rect">
            <a:avLst/>
          </a:prstGeom>
        </p:spPr>
      </p:pic>
      <p:sp>
        <p:nvSpPr>
          <p:cNvPr id="8" name="TextBox 7">
            <a:extLst>
              <a:ext uri="{FF2B5EF4-FFF2-40B4-BE49-F238E27FC236}">
                <a16:creationId xmlns:a16="http://schemas.microsoft.com/office/drawing/2014/main" id="{7127A180-ED6B-45C8-B20A-719A0E239754}"/>
              </a:ext>
            </a:extLst>
          </p:cNvPr>
          <p:cNvSpPr txBox="1"/>
          <p:nvPr/>
        </p:nvSpPr>
        <p:spPr>
          <a:xfrm>
            <a:off x="0" y="3111815"/>
            <a:ext cx="1056700" cy="369332"/>
          </a:xfrm>
          <a:prstGeom prst="rect">
            <a:avLst/>
          </a:prstGeom>
          <a:noFill/>
        </p:spPr>
        <p:txBody>
          <a:bodyPr wrap="none" rtlCol="0">
            <a:spAutoFit/>
          </a:bodyPr>
          <a:lstStyle/>
          <a:p>
            <a:r>
              <a:rPr lang="en-US" altLang="zh-CN" dirty="0"/>
              <a:t>MSD12_t</a:t>
            </a:r>
            <a:endParaRPr lang="en-US" dirty="0"/>
          </a:p>
        </p:txBody>
      </p:sp>
    </p:spTree>
    <p:extLst>
      <p:ext uri="{BB962C8B-B14F-4D97-AF65-F5344CB8AC3E}">
        <p14:creationId xmlns:p14="http://schemas.microsoft.com/office/powerpoint/2010/main" val="26087546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DC409-2241-49E6-9C85-99F421D7A1AA}"/>
              </a:ext>
            </a:extLst>
          </p:cNvPr>
          <p:cNvPicPr>
            <a:picLocks noChangeAspect="1"/>
          </p:cNvPicPr>
          <p:nvPr/>
        </p:nvPicPr>
        <p:blipFill>
          <a:blip r:embed="rId2"/>
          <a:stretch>
            <a:fillRect/>
          </a:stretch>
        </p:blipFill>
        <p:spPr>
          <a:xfrm>
            <a:off x="0" y="0"/>
            <a:ext cx="9144000" cy="3372695"/>
          </a:xfrm>
          <a:prstGeom prst="rect">
            <a:avLst/>
          </a:prstGeom>
        </p:spPr>
      </p:pic>
      <p:pic>
        <p:nvPicPr>
          <p:cNvPr id="5" name="Picture 4">
            <a:extLst>
              <a:ext uri="{FF2B5EF4-FFF2-40B4-BE49-F238E27FC236}">
                <a16:creationId xmlns:a16="http://schemas.microsoft.com/office/drawing/2014/main" id="{6BA8E405-D85E-4200-86AD-AF2EB332AAB1}"/>
              </a:ext>
            </a:extLst>
          </p:cNvPr>
          <p:cNvPicPr>
            <a:picLocks noChangeAspect="1"/>
          </p:cNvPicPr>
          <p:nvPr/>
        </p:nvPicPr>
        <p:blipFill>
          <a:blip r:embed="rId3"/>
          <a:stretch>
            <a:fillRect/>
          </a:stretch>
        </p:blipFill>
        <p:spPr>
          <a:xfrm>
            <a:off x="0" y="3485306"/>
            <a:ext cx="9144000" cy="3376853"/>
          </a:xfrm>
          <a:prstGeom prst="rect">
            <a:avLst/>
          </a:prstGeom>
        </p:spPr>
      </p:pic>
      <p:sp>
        <p:nvSpPr>
          <p:cNvPr id="6" name="TextBox 5">
            <a:extLst>
              <a:ext uri="{FF2B5EF4-FFF2-40B4-BE49-F238E27FC236}">
                <a16:creationId xmlns:a16="http://schemas.microsoft.com/office/drawing/2014/main" id="{E9A87940-9675-4CAB-93BF-D9036E148272}"/>
              </a:ext>
            </a:extLst>
          </p:cNvPr>
          <p:cNvSpPr txBox="1"/>
          <p:nvPr/>
        </p:nvSpPr>
        <p:spPr>
          <a:xfrm>
            <a:off x="0" y="3111815"/>
            <a:ext cx="1056700" cy="369332"/>
          </a:xfrm>
          <a:prstGeom prst="rect">
            <a:avLst/>
          </a:prstGeom>
          <a:noFill/>
        </p:spPr>
        <p:txBody>
          <a:bodyPr wrap="none" rtlCol="0">
            <a:spAutoFit/>
          </a:bodyPr>
          <a:lstStyle/>
          <a:p>
            <a:r>
              <a:rPr lang="en-US" altLang="zh-CN" dirty="0"/>
              <a:t>MSD12_t</a:t>
            </a:r>
            <a:endParaRPr lang="en-US" dirty="0"/>
          </a:p>
        </p:txBody>
      </p:sp>
    </p:spTree>
    <p:extLst>
      <p:ext uri="{BB962C8B-B14F-4D97-AF65-F5344CB8AC3E}">
        <p14:creationId xmlns:p14="http://schemas.microsoft.com/office/powerpoint/2010/main" val="2083463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B41DF-242F-4429-838F-D46C10C6175C}"/>
              </a:ext>
            </a:extLst>
          </p:cNvPr>
          <p:cNvPicPr>
            <a:picLocks noChangeAspect="1"/>
          </p:cNvPicPr>
          <p:nvPr/>
        </p:nvPicPr>
        <p:blipFill>
          <a:blip r:embed="rId3"/>
          <a:stretch>
            <a:fillRect/>
          </a:stretch>
        </p:blipFill>
        <p:spPr>
          <a:xfrm>
            <a:off x="0" y="0"/>
            <a:ext cx="9144000" cy="5424311"/>
          </a:xfrm>
          <a:prstGeom prst="rect">
            <a:avLst/>
          </a:prstGeom>
        </p:spPr>
      </p:pic>
      <p:pic>
        <p:nvPicPr>
          <p:cNvPr id="4" name="Picture 3">
            <a:extLst>
              <a:ext uri="{FF2B5EF4-FFF2-40B4-BE49-F238E27FC236}">
                <a16:creationId xmlns:a16="http://schemas.microsoft.com/office/drawing/2014/main" id="{9D347B52-5E90-4CB2-AF03-A7304D60D8CB}"/>
              </a:ext>
            </a:extLst>
          </p:cNvPr>
          <p:cNvPicPr>
            <a:picLocks noChangeAspect="1"/>
          </p:cNvPicPr>
          <p:nvPr/>
        </p:nvPicPr>
        <p:blipFill>
          <a:blip r:embed="rId4"/>
          <a:stretch>
            <a:fillRect/>
          </a:stretch>
        </p:blipFill>
        <p:spPr>
          <a:xfrm>
            <a:off x="1399518" y="266685"/>
            <a:ext cx="1963352" cy="2103120"/>
          </a:xfrm>
          <a:prstGeom prst="rect">
            <a:avLst/>
          </a:prstGeom>
        </p:spPr>
      </p:pic>
      <p:pic>
        <p:nvPicPr>
          <p:cNvPr id="6" name="Picture 5">
            <a:extLst>
              <a:ext uri="{FF2B5EF4-FFF2-40B4-BE49-F238E27FC236}">
                <a16:creationId xmlns:a16="http://schemas.microsoft.com/office/drawing/2014/main" id="{D150435D-D139-4B61-BC23-2F9B8F46B830}"/>
              </a:ext>
            </a:extLst>
          </p:cNvPr>
          <p:cNvPicPr>
            <a:picLocks noChangeAspect="1"/>
          </p:cNvPicPr>
          <p:nvPr/>
        </p:nvPicPr>
        <p:blipFill>
          <a:blip r:embed="rId5"/>
          <a:stretch>
            <a:fillRect/>
          </a:stretch>
        </p:blipFill>
        <p:spPr>
          <a:xfrm>
            <a:off x="0" y="5009334"/>
            <a:ext cx="4321479" cy="1848666"/>
          </a:xfrm>
          <a:prstGeom prst="rect">
            <a:avLst/>
          </a:prstGeom>
        </p:spPr>
      </p:pic>
    </p:spTree>
    <p:extLst>
      <p:ext uri="{BB962C8B-B14F-4D97-AF65-F5344CB8AC3E}">
        <p14:creationId xmlns:p14="http://schemas.microsoft.com/office/powerpoint/2010/main" val="19258055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D8006-B7F8-439E-9E57-C1098112E32B}"/>
              </a:ext>
            </a:extLst>
          </p:cNvPr>
          <p:cNvPicPr>
            <a:picLocks noChangeAspect="1"/>
          </p:cNvPicPr>
          <p:nvPr/>
        </p:nvPicPr>
        <p:blipFill>
          <a:blip r:embed="rId3"/>
          <a:stretch>
            <a:fillRect/>
          </a:stretch>
        </p:blipFill>
        <p:spPr>
          <a:xfrm>
            <a:off x="0" y="706095"/>
            <a:ext cx="9144000" cy="5445810"/>
          </a:xfrm>
          <a:prstGeom prst="rect">
            <a:avLst/>
          </a:prstGeom>
        </p:spPr>
      </p:pic>
      <p:sp>
        <p:nvSpPr>
          <p:cNvPr id="5" name="TextBox 4">
            <a:extLst>
              <a:ext uri="{FF2B5EF4-FFF2-40B4-BE49-F238E27FC236}">
                <a16:creationId xmlns:a16="http://schemas.microsoft.com/office/drawing/2014/main" id="{214D031F-129B-4C95-B0B4-2213979BE4D8}"/>
              </a:ext>
            </a:extLst>
          </p:cNvPr>
          <p:cNvSpPr txBox="1"/>
          <p:nvPr/>
        </p:nvSpPr>
        <p:spPr>
          <a:xfrm>
            <a:off x="1612900" y="1054100"/>
            <a:ext cx="1782860" cy="707886"/>
          </a:xfrm>
          <a:prstGeom prst="rect">
            <a:avLst/>
          </a:prstGeom>
          <a:noFill/>
        </p:spPr>
        <p:txBody>
          <a:bodyPr wrap="none" rtlCol="0">
            <a:spAutoFit/>
          </a:bodyPr>
          <a:lstStyle/>
          <a:p>
            <a:r>
              <a:rPr lang="en-US" sz="2000" dirty="0">
                <a:solidFill>
                  <a:srgbClr val="00CC00"/>
                </a:solidFill>
                <a:latin typeface="Times New Roman" panose="02020603050405020304" pitchFamily="18" charset="0"/>
                <a:cs typeface="Times New Roman" panose="02020603050405020304" pitchFamily="18" charset="0"/>
              </a:rPr>
              <a:t>LEGe–MSD12</a:t>
            </a:r>
          </a:p>
          <a:p>
            <a:r>
              <a:rPr lang="en-US" sz="2000" dirty="0">
                <a:solidFill>
                  <a:srgbClr val="CC00FF"/>
                </a:solidFill>
                <a:latin typeface="Times New Roman" panose="02020603050405020304" pitchFamily="18" charset="0"/>
                <a:cs typeface="Times New Roman" panose="02020603050405020304" pitchFamily="18" charset="0"/>
              </a:rPr>
              <a:t>LEGe–MSD26</a:t>
            </a:r>
          </a:p>
        </p:txBody>
      </p:sp>
      <p:sp>
        <p:nvSpPr>
          <p:cNvPr id="7" name="TextBox 6">
            <a:extLst>
              <a:ext uri="{FF2B5EF4-FFF2-40B4-BE49-F238E27FC236}">
                <a16:creationId xmlns:a16="http://schemas.microsoft.com/office/drawing/2014/main" id="{6C0B97EF-32CE-452B-BFE5-7F3BA65F4CA5}"/>
              </a:ext>
            </a:extLst>
          </p:cNvPr>
          <p:cNvSpPr txBox="1"/>
          <p:nvPr/>
        </p:nvSpPr>
        <p:spPr>
          <a:xfrm>
            <a:off x="1612900" y="1885434"/>
            <a:ext cx="1782860" cy="646331"/>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Run 0079-0091</a:t>
            </a:r>
          </a:p>
          <a:p>
            <a:r>
              <a:rPr lang="en-US" dirty="0">
                <a:latin typeface="Cambria" panose="02040503050406030204" pitchFamily="18" charset="0"/>
                <a:ea typeface="Cambria" panose="02040503050406030204" pitchFamily="18" charset="0"/>
              </a:rPr>
              <a:t>949 hours</a:t>
            </a:r>
          </a:p>
        </p:txBody>
      </p:sp>
      <p:cxnSp>
        <p:nvCxnSpPr>
          <p:cNvPr id="8" name="Straight Connector 7">
            <a:extLst>
              <a:ext uri="{FF2B5EF4-FFF2-40B4-BE49-F238E27FC236}">
                <a16:creationId xmlns:a16="http://schemas.microsoft.com/office/drawing/2014/main" id="{E4AF8842-D377-49DA-A75E-53393EF22E49}"/>
              </a:ext>
            </a:extLst>
          </p:cNvPr>
          <p:cNvCxnSpPr>
            <a:cxnSpLocks/>
          </p:cNvCxnSpPr>
          <p:nvPr/>
        </p:nvCxnSpPr>
        <p:spPr>
          <a:xfrm>
            <a:off x="904973" y="4604528"/>
            <a:ext cx="8154186" cy="0"/>
          </a:xfrm>
          <a:prstGeom prst="line">
            <a:avLst/>
          </a:prstGeom>
          <a:ln w="31750">
            <a:solidFill>
              <a:srgbClr val="FFCC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4285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4A5116-4E6A-424B-83B5-CC798CA170CF}"/>
              </a:ext>
            </a:extLst>
          </p:cNvPr>
          <p:cNvPicPr>
            <a:picLocks noChangeAspect="1"/>
          </p:cNvPicPr>
          <p:nvPr/>
        </p:nvPicPr>
        <p:blipFill>
          <a:blip r:embed="rId3"/>
          <a:stretch>
            <a:fillRect/>
          </a:stretch>
        </p:blipFill>
        <p:spPr>
          <a:xfrm>
            <a:off x="0" y="8566"/>
            <a:ext cx="9144000" cy="3297928"/>
          </a:xfrm>
          <a:prstGeom prst="rect">
            <a:avLst/>
          </a:prstGeom>
        </p:spPr>
      </p:pic>
      <p:pic>
        <p:nvPicPr>
          <p:cNvPr id="5" name="Picture 4">
            <a:extLst>
              <a:ext uri="{FF2B5EF4-FFF2-40B4-BE49-F238E27FC236}">
                <a16:creationId xmlns:a16="http://schemas.microsoft.com/office/drawing/2014/main" id="{4EB16C2C-AB94-47CE-8C8F-5E5249A867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9236" y="0"/>
            <a:ext cx="1514764" cy="1237673"/>
          </a:xfrm>
          <a:prstGeom prst="rect">
            <a:avLst/>
          </a:prstGeom>
        </p:spPr>
      </p:pic>
      <p:sp>
        <p:nvSpPr>
          <p:cNvPr id="8" name="TextBox 7">
            <a:extLst>
              <a:ext uri="{FF2B5EF4-FFF2-40B4-BE49-F238E27FC236}">
                <a16:creationId xmlns:a16="http://schemas.microsoft.com/office/drawing/2014/main" id="{9FA45922-318E-4606-A216-7B8DE2CA23EA}"/>
              </a:ext>
            </a:extLst>
          </p:cNvPr>
          <p:cNvSpPr txBox="1"/>
          <p:nvPr/>
        </p:nvSpPr>
        <p:spPr>
          <a:xfrm>
            <a:off x="4663983" y="1837318"/>
            <a:ext cx="1864613" cy="369332"/>
          </a:xfrm>
          <a:prstGeom prst="rect">
            <a:avLst/>
          </a:prstGeom>
          <a:noFill/>
        </p:spPr>
        <p:txBody>
          <a:bodyPr wrap="none" rtlCol="0">
            <a:spAutoFit/>
          </a:bodyPr>
          <a:lstStyle/>
          <a:p>
            <a:r>
              <a:rPr lang="en-US" altLang="zh-CN" i="1" dirty="0" err="1">
                <a:solidFill>
                  <a:srgbClr val="FF0000"/>
                </a:solidFill>
                <a:latin typeface="Cambria" panose="02040503050406030204" pitchFamily="18" charset="0"/>
                <a:ea typeface="Cambria" panose="02040503050406030204" pitchFamily="18" charset="0"/>
              </a:rPr>
              <a:t>B</a:t>
            </a:r>
            <a:r>
              <a:rPr lang="en-US" altLang="zh-CN" baseline="-25000" dirty="0" err="1">
                <a:solidFill>
                  <a:srgbClr val="FF0000"/>
                </a:solidFill>
                <a:latin typeface="Cambria" panose="02040503050406030204" pitchFamily="18" charset="0"/>
                <a:ea typeface="Cambria" panose="02040503050406030204" pitchFamily="18" charset="0"/>
              </a:rPr>
              <a:t>left</a:t>
            </a:r>
            <a:r>
              <a:rPr lang="en-US" altLang="zh-CN" dirty="0">
                <a:solidFill>
                  <a:srgbClr val="FF0000"/>
                </a:solidFill>
                <a:latin typeface="Cambria" panose="02040503050406030204" pitchFamily="18" charset="0"/>
                <a:ea typeface="Cambria" panose="02040503050406030204" pitchFamily="18" charset="0"/>
              </a:rPr>
              <a:t> = 9.42 ± 0.10</a:t>
            </a:r>
            <a:endParaRPr lang="en-US"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B656F1-6418-4505-90D3-067A4863F924}"/>
              </a:ext>
            </a:extLst>
          </p:cNvPr>
          <p:cNvSpPr txBox="1"/>
          <p:nvPr/>
        </p:nvSpPr>
        <p:spPr>
          <a:xfrm>
            <a:off x="5365890" y="2268134"/>
            <a:ext cx="1967783" cy="369332"/>
          </a:xfrm>
          <a:prstGeom prst="rect">
            <a:avLst/>
          </a:prstGeom>
          <a:noFill/>
        </p:spPr>
        <p:txBody>
          <a:bodyPr wrap="none" rtlCol="0">
            <a:spAutoFit/>
          </a:bodyPr>
          <a:lstStyle/>
          <a:p>
            <a:r>
              <a:rPr lang="en-US" altLang="zh-CN" i="1" dirty="0">
                <a:solidFill>
                  <a:srgbClr val="FF0000"/>
                </a:solidFill>
                <a:latin typeface="Cambria" panose="02040503050406030204" pitchFamily="18" charset="0"/>
                <a:ea typeface="Cambria" panose="02040503050406030204" pitchFamily="18" charset="0"/>
              </a:rPr>
              <a:t>B</a:t>
            </a:r>
            <a:r>
              <a:rPr lang="en-US" altLang="zh-CN" baseline="-25000" dirty="0">
                <a:solidFill>
                  <a:srgbClr val="FF0000"/>
                </a:solidFill>
                <a:latin typeface="Cambria" panose="02040503050406030204" pitchFamily="18" charset="0"/>
                <a:ea typeface="Cambria" panose="02040503050406030204" pitchFamily="18" charset="0"/>
              </a:rPr>
              <a:t>right</a:t>
            </a:r>
            <a:r>
              <a:rPr lang="en-US" altLang="zh-CN" dirty="0">
                <a:solidFill>
                  <a:srgbClr val="FF0000"/>
                </a:solidFill>
                <a:latin typeface="Cambria" panose="02040503050406030204" pitchFamily="18" charset="0"/>
                <a:ea typeface="Cambria" panose="02040503050406030204" pitchFamily="18" charset="0"/>
              </a:rPr>
              <a:t> = 9.76 ± 0.20</a:t>
            </a:r>
            <a:endParaRPr lang="en-US"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4719A8A-32B1-4A0F-80FC-AB7CDDCC3D19}"/>
              </a:ext>
            </a:extLst>
          </p:cNvPr>
          <p:cNvPicPr>
            <a:picLocks noChangeAspect="1"/>
          </p:cNvPicPr>
          <p:nvPr/>
        </p:nvPicPr>
        <p:blipFill>
          <a:blip r:embed="rId5"/>
          <a:stretch>
            <a:fillRect/>
          </a:stretch>
        </p:blipFill>
        <p:spPr>
          <a:xfrm>
            <a:off x="0" y="3560072"/>
            <a:ext cx="9144000" cy="3297928"/>
          </a:xfrm>
          <a:prstGeom prst="rect">
            <a:avLst/>
          </a:prstGeom>
        </p:spPr>
      </p:pic>
      <p:cxnSp>
        <p:nvCxnSpPr>
          <p:cNvPr id="13" name="Straight Connector 12">
            <a:extLst>
              <a:ext uri="{FF2B5EF4-FFF2-40B4-BE49-F238E27FC236}">
                <a16:creationId xmlns:a16="http://schemas.microsoft.com/office/drawing/2014/main" id="{18ACDAC6-927B-4722-B74D-8DF08E76D464}"/>
              </a:ext>
            </a:extLst>
          </p:cNvPr>
          <p:cNvCxnSpPr>
            <a:cxnSpLocks/>
          </p:cNvCxnSpPr>
          <p:nvPr/>
        </p:nvCxnSpPr>
        <p:spPr>
          <a:xfrm>
            <a:off x="3940404" y="5820586"/>
            <a:ext cx="4157221" cy="0"/>
          </a:xfrm>
          <a:prstGeom prst="line">
            <a:avLst/>
          </a:prstGeom>
          <a:ln w="19050">
            <a:solidFill>
              <a:srgbClr val="00CC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63F36C-5ADF-4DEF-AE8C-D38830D0775F}"/>
              </a:ext>
            </a:extLst>
          </p:cNvPr>
          <p:cNvCxnSpPr>
            <a:cxnSpLocks/>
          </p:cNvCxnSpPr>
          <p:nvPr/>
        </p:nvCxnSpPr>
        <p:spPr>
          <a:xfrm>
            <a:off x="4532632" y="2264526"/>
            <a:ext cx="3096604" cy="0"/>
          </a:xfrm>
          <a:prstGeom prst="line">
            <a:avLst/>
          </a:prstGeom>
          <a:ln w="19050">
            <a:solidFill>
              <a:srgbClr val="00CC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3D26CA8-5123-484B-9367-982C8BA86259}"/>
              </a:ext>
            </a:extLst>
          </p:cNvPr>
          <p:cNvSpPr txBox="1"/>
          <p:nvPr/>
        </p:nvSpPr>
        <p:spPr>
          <a:xfrm>
            <a:off x="4532632" y="5389770"/>
            <a:ext cx="1864613" cy="369332"/>
          </a:xfrm>
          <a:prstGeom prst="rect">
            <a:avLst/>
          </a:prstGeom>
          <a:noFill/>
        </p:spPr>
        <p:txBody>
          <a:bodyPr wrap="none" rtlCol="0">
            <a:spAutoFit/>
          </a:bodyPr>
          <a:lstStyle/>
          <a:p>
            <a:r>
              <a:rPr lang="en-US" altLang="zh-CN" i="1" dirty="0" err="1">
                <a:solidFill>
                  <a:srgbClr val="0000FF"/>
                </a:solidFill>
                <a:latin typeface="Cambria" panose="02040503050406030204" pitchFamily="18" charset="0"/>
                <a:ea typeface="Cambria" panose="02040503050406030204" pitchFamily="18" charset="0"/>
              </a:rPr>
              <a:t>B</a:t>
            </a:r>
            <a:r>
              <a:rPr lang="en-US" altLang="zh-CN" baseline="-25000" dirty="0" err="1">
                <a:solidFill>
                  <a:srgbClr val="0000FF"/>
                </a:solidFill>
                <a:latin typeface="Cambria" panose="02040503050406030204" pitchFamily="18" charset="0"/>
                <a:ea typeface="Cambria" panose="02040503050406030204" pitchFamily="18" charset="0"/>
              </a:rPr>
              <a:t>left</a:t>
            </a:r>
            <a:r>
              <a:rPr lang="en-US" altLang="zh-CN" dirty="0">
                <a:solidFill>
                  <a:srgbClr val="0000FF"/>
                </a:solidFill>
                <a:latin typeface="Cambria" panose="02040503050406030204" pitchFamily="18" charset="0"/>
                <a:ea typeface="Cambria" panose="02040503050406030204" pitchFamily="18" charset="0"/>
              </a:rPr>
              <a:t> = 9.38 ± 0.11</a:t>
            </a:r>
            <a:endParaRPr lang="en-US" dirty="0">
              <a:solidFill>
                <a:srgbClr val="0000FF"/>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CF36427-FF63-429D-9997-02802046ECA9}"/>
              </a:ext>
            </a:extLst>
          </p:cNvPr>
          <p:cNvSpPr txBox="1"/>
          <p:nvPr/>
        </p:nvSpPr>
        <p:spPr>
          <a:xfrm>
            <a:off x="5234539" y="5820586"/>
            <a:ext cx="1967783" cy="369332"/>
          </a:xfrm>
          <a:prstGeom prst="rect">
            <a:avLst/>
          </a:prstGeom>
          <a:noFill/>
        </p:spPr>
        <p:txBody>
          <a:bodyPr wrap="none" rtlCol="0">
            <a:spAutoFit/>
          </a:bodyPr>
          <a:lstStyle/>
          <a:p>
            <a:r>
              <a:rPr lang="en-US" altLang="zh-CN" i="1" dirty="0">
                <a:solidFill>
                  <a:srgbClr val="0000FF"/>
                </a:solidFill>
                <a:latin typeface="Cambria" panose="02040503050406030204" pitchFamily="18" charset="0"/>
                <a:ea typeface="Cambria" panose="02040503050406030204" pitchFamily="18" charset="0"/>
              </a:rPr>
              <a:t>B</a:t>
            </a:r>
            <a:r>
              <a:rPr lang="en-US" altLang="zh-CN" baseline="-25000" dirty="0">
                <a:solidFill>
                  <a:srgbClr val="0000FF"/>
                </a:solidFill>
                <a:latin typeface="Cambria" panose="02040503050406030204" pitchFamily="18" charset="0"/>
                <a:ea typeface="Cambria" panose="02040503050406030204" pitchFamily="18" charset="0"/>
              </a:rPr>
              <a:t>right</a:t>
            </a:r>
            <a:r>
              <a:rPr lang="en-US" altLang="zh-CN" dirty="0">
                <a:solidFill>
                  <a:srgbClr val="0000FF"/>
                </a:solidFill>
                <a:latin typeface="Cambria" panose="02040503050406030204" pitchFamily="18" charset="0"/>
                <a:ea typeface="Cambria" panose="02040503050406030204" pitchFamily="18" charset="0"/>
              </a:rPr>
              <a:t> = 9.87 ± 0.28</a:t>
            </a:r>
            <a:endParaRPr lang="en-US" dirty="0">
              <a:solidFill>
                <a:srgbClr val="0000FF"/>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6C505F3F-E120-485D-95FC-F38E9E92B158}"/>
              </a:ext>
            </a:extLst>
          </p:cNvPr>
          <p:cNvSpPr txBox="1"/>
          <p:nvPr/>
        </p:nvSpPr>
        <p:spPr>
          <a:xfrm>
            <a:off x="5164118" y="264874"/>
            <a:ext cx="939681" cy="400110"/>
          </a:xfrm>
          <a:prstGeom prst="rect">
            <a:avLst/>
          </a:prstGeom>
          <a:noFill/>
        </p:spPr>
        <p:txBody>
          <a:bodyPr wrap="none" rtlCol="0">
            <a:spAutoFit/>
          </a:bodyPr>
          <a:lstStyle/>
          <a:p>
            <a:r>
              <a:rPr lang="en-US" sz="2000" dirty="0">
                <a:solidFill>
                  <a:srgbClr val="0000FF"/>
                </a:solidFill>
              </a:rPr>
              <a:t>MSD26</a:t>
            </a:r>
          </a:p>
        </p:txBody>
      </p:sp>
      <p:sp>
        <p:nvSpPr>
          <p:cNvPr id="21" name="TextBox 20">
            <a:extLst>
              <a:ext uri="{FF2B5EF4-FFF2-40B4-BE49-F238E27FC236}">
                <a16:creationId xmlns:a16="http://schemas.microsoft.com/office/drawing/2014/main" id="{586BD168-DCB0-40B3-80AC-D6769452979C}"/>
              </a:ext>
            </a:extLst>
          </p:cNvPr>
          <p:cNvSpPr txBox="1"/>
          <p:nvPr/>
        </p:nvSpPr>
        <p:spPr>
          <a:xfrm>
            <a:off x="5164119" y="3724893"/>
            <a:ext cx="939681" cy="400110"/>
          </a:xfrm>
          <a:prstGeom prst="rect">
            <a:avLst/>
          </a:prstGeom>
          <a:noFill/>
        </p:spPr>
        <p:txBody>
          <a:bodyPr wrap="none" rtlCol="0">
            <a:spAutoFit/>
          </a:bodyPr>
          <a:lstStyle/>
          <a:p>
            <a:r>
              <a:rPr lang="en-US" sz="2000" dirty="0">
                <a:solidFill>
                  <a:srgbClr val="FF0000"/>
                </a:solidFill>
              </a:rPr>
              <a:t>MSD12</a:t>
            </a:r>
          </a:p>
        </p:txBody>
      </p:sp>
    </p:spTree>
    <p:extLst>
      <p:ext uri="{BB962C8B-B14F-4D97-AF65-F5344CB8AC3E}">
        <p14:creationId xmlns:p14="http://schemas.microsoft.com/office/powerpoint/2010/main" val="38569985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FA625-2BAE-437C-BFCF-5FC7220CD591}"/>
              </a:ext>
            </a:extLst>
          </p:cNvPr>
          <p:cNvPicPr>
            <a:picLocks noChangeAspect="1"/>
          </p:cNvPicPr>
          <p:nvPr/>
        </p:nvPicPr>
        <p:blipFill rotWithShape="1">
          <a:blip r:embed="rId3"/>
          <a:srcRect t="1" b="5993"/>
          <a:stretch/>
        </p:blipFill>
        <p:spPr>
          <a:xfrm>
            <a:off x="0" y="1"/>
            <a:ext cx="9144000" cy="4384039"/>
          </a:xfrm>
          <a:prstGeom prst="rect">
            <a:avLst/>
          </a:prstGeom>
        </p:spPr>
      </p:pic>
      <p:sp>
        <p:nvSpPr>
          <p:cNvPr id="4" name="TextBox 3">
            <a:extLst>
              <a:ext uri="{FF2B5EF4-FFF2-40B4-BE49-F238E27FC236}">
                <a16:creationId xmlns:a16="http://schemas.microsoft.com/office/drawing/2014/main" id="{0BE69203-2C7B-4332-801F-B310038F8746}"/>
              </a:ext>
            </a:extLst>
          </p:cNvPr>
          <p:cNvSpPr txBox="1"/>
          <p:nvPr/>
        </p:nvSpPr>
        <p:spPr>
          <a:xfrm>
            <a:off x="1954060" y="642742"/>
            <a:ext cx="3090911" cy="830997"/>
          </a:xfrm>
          <a:prstGeom prst="rect">
            <a:avLst/>
          </a:prstGeom>
          <a:noFill/>
        </p:spPr>
        <p:txBody>
          <a:bodyPr wrap="none" rtlCol="0">
            <a:spAutoFit/>
          </a:bodyPr>
          <a:lstStyle/>
          <a:p>
            <a:r>
              <a:rPr lang="en-US" altLang="zh-CN" sz="2400" dirty="0">
                <a:solidFill>
                  <a:srgbClr val="04CD04"/>
                </a:solidFill>
                <a:latin typeface="Cambria" panose="02040503050406030204" pitchFamily="18" charset="0"/>
                <a:ea typeface="Cambria" panose="02040503050406030204" pitchFamily="18" charset="0"/>
              </a:rPr>
              <a:t>T</a:t>
            </a:r>
            <a:r>
              <a:rPr lang="en-US" altLang="zh-CN" sz="2400" baseline="-25000" dirty="0">
                <a:solidFill>
                  <a:srgbClr val="04CD04"/>
                </a:solidFill>
                <a:latin typeface="Cambria" panose="02040503050406030204" pitchFamily="18" charset="0"/>
                <a:ea typeface="Cambria" panose="02040503050406030204" pitchFamily="18" charset="0"/>
              </a:rPr>
              <a:t>1/2</a:t>
            </a:r>
            <a:r>
              <a:rPr lang="en-US" altLang="zh-CN" sz="2400" dirty="0">
                <a:solidFill>
                  <a:srgbClr val="04CD04"/>
                </a:solidFill>
                <a:latin typeface="Cambria" panose="02040503050406030204" pitchFamily="18" charset="0"/>
                <a:ea typeface="Cambria" panose="02040503050406030204" pitchFamily="18" charset="0"/>
              </a:rPr>
              <a:t> = (66.90±0.39) ns</a:t>
            </a:r>
          </a:p>
          <a:p>
            <a:r>
              <a:rPr lang="en-US" sz="2400" i="1" dirty="0">
                <a:solidFill>
                  <a:srgbClr val="04CD04"/>
                </a:solidFill>
                <a:latin typeface="Cambria" panose="02040503050406030204" pitchFamily="18" charset="0"/>
                <a:ea typeface="Cambria" panose="02040503050406030204" pitchFamily="18" charset="0"/>
              </a:rPr>
              <a:t>p</a:t>
            </a:r>
            <a:r>
              <a:rPr lang="en-US" sz="2400" dirty="0">
                <a:solidFill>
                  <a:srgbClr val="04CD04"/>
                </a:solidFill>
                <a:latin typeface="Cambria" panose="02040503050406030204" pitchFamily="18" charset="0"/>
                <a:ea typeface="Cambria" panose="02040503050406030204" pitchFamily="18" charset="0"/>
              </a:rPr>
              <a:t> value = 0.99998</a:t>
            </a:r>
          </a:p>
        </p:txBody>
      </p:sp>
    </p:spTree>
    <p:extLst>
      <p:ext uri="{BB962C8B-B14F-4D97-AF65-F5344CB8AC3E}">
        <p14:creationId xmlns:p14="http://schemas.microsoft.com/office/powerpoint/2010/main" val="41769745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BA4C7-207B-4153-A4F5-7CC3910A72E8}"/>
              </a:ext>
            </a:extLst>
          </p:cNvPr>
          <p:cNvPicPr>
            <a:picLocks noChangeAspect="1"/>
          </p:cNvPicPr>
          <p:nvPr/>
        </p:nvPicPr>
        <p:blipFill>
          <a:blip r:embed="rId3"/>
          <a:stretch>
            <a:fillRect/>
          </a:stretch>
        </p:blipFill>
        <p:spPr>
          <a:xfrm>
            <a:off x="0" y="0"/>
            <a:ext cx="9144000" cy="3626285"/>
          </a:xfrm>
          <a:prstGeom prst="rect">
            <a:avLst/>
          </a:prstGeom>
        </p:spPr>
      </p:pic>
      <p:sp>
        <p:nvSpPr>
          <p:cNvPr id="6" name="Flowchart: Process 5">
            <a:extLst>
              <a:ext uri="{FF2B5EF4-FFF2-40B4-BE49-F238E27FC236}">
                <a16:creationId xmlns:a16="http://schemas.microsoft.com/office/drawing/2014/main" id="{4A8500B5-F2E4-49C3-8E72-5FA60C67A037}"/>
              </a:ext>
            </a:extLst>
          </p:cNvPr>
          <p:cNvSpPr/>
          <p:nvPr/>
        </p:nvSpPr>
        <p:spPr>
          <a:xfrm>
            <a:off x="2119814" y="360482"/>
            <a:ext cx="5063501" cy="2892669"/>
          </a:xfrm>
          <a:prstGeom prst="flowChartProcess">
            <a:avLst/>
          </a:prstGeom>
          <a:solidFill>
            <a:srgbClr val="0066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ocess 6">
            <a:extLst>
              <a:ext uri="{FF2B5EF4-FFF2-40B4-BE49-F238E27FC236}">
                <a16:creationId xmlns:a16="http://schemas.microsoft.com/office/drawing/2014/main" id="{52B88FC9-BE53-46E7-8304-41B28E1D69D2}"/>
              </a:ext>
            </a:extLst>
          </p:cNvPr>
          <p:cNvSpPr/>
          <p:nvPr/>
        </p:nvSpPr>
        <p:spPr>
          <a:xfrm>
            <a:off x="2965934" y="360481"/>
            <a:ext cx="3382111" cy="2892669"/>
          </a:xfrm>
          <a:prstGeom prst="flowChartProcess">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Process 4">
            <a:extLst>
              <a:ext uri="{FF2B5EF4-FFF2-40B4-BE49-F238E27FC236}">
                <a16:creationId xmlns:a16="http://schemas.microsoft.com/office/drawing/2014/main" id="{253D912E-4C08-4FB6-98FF-C252908A99B6}"/>
              </a:ext>
            </a:extLst>
          </p:cNvPr>
          <p:cNvSpPr/>
          <p:nvPr/>
        </p:nvSpPr>
        <p:spPr>
          <a:xfrm>
            <a:off x="3815854" y="360483"/>
            <a:ext cx="1679338" cy="2892669"/>
          </a:xfrm>
          <a:prstGeom prst="flowChartProcess">
            <a:avLst/>
          </a:prstGeom>
          <a:solidFill>
            <a:srgbClr val="FF00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Process 3">
            <a:extLst>
              <a:ext uri="{FF2B5EF4-FFF2-40B4-BE49-F238E27FC236}">
                <a16:creationId xmlns:a16="http://schemas.microsoft.com/office/drawing/2014/main" id="{1BB352B2-F1B6-442D-902E-EE4E3FAF6271}"/>
              </a:ext>
            </a:extLst>
          </p:cNvPr>
          <p:cNvSpPr/>
          <p:nvPr/>
        </p:nvSpPr>
        <p:spPr>
          <a:xfrm>
            <a:off x="4378561" y="360484"/>
            <a:ext cx="518747" cy="2892669"/>
          </a:xfrm>
          <a:prstGeom prst="flowChartProcess">
            <a:avLst/>
          </a:prstGeom>
          <a:solidFill>
            <a:srgbClr val="FF33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67BFD1BC-02DD-483E-877E-83E276E58D4B}"/>
              </a:ext>
            </a:extLst>
          </p:cNvPr>
          <p:cNvCxnSpPr/>
          <p:nvPr/>
        </p:nvCxnSpPr>
        <p:spPr>
          <a:xfrm>
            <a:off x="4639688" y="360480"/>
            <a:ext cx="0" cy="2892670"/>
          </a:xfrm>
          <a:prstGeom prst="line">
            <a:avLst/>
          </a:prstGeom>
          <a:ln w="12700">
            <a:solidFill>
              <a:srgbClr val="0000FF"/>
            </a:solidFill>
            <a:prstDash val="dash"/>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D1D22DC7-9C31-4EDD-BB09-2605913E8AD8}"/>
              </a:ext>
            </a:extLst>
          </p:cNvPr>
          <p:cNvSpPr txBox="1"/>
          <p:nvPr/>
        </p:nvSpPr>
        <p:spPr>
          <a:xfrm>
            <a:off x="4180060" y="3504375"/>
            <a:ext cx="954107" cy="369332"/>
          </a:xfrm>
          <a:prstGeom prst="rect">
            <a:avLst/>
          </a:prstGeom>
          <a:noFill/>
        </p:spPr>
        <p:txBody>
          <a:bodyPr wrap="none" rtlCol="0">
            <a:spAutoFit/>
          </a:bodyPr>
          <a:lstStyle/>
          <a:p>
            <a:r>
              <a:rPr lang="en-US" dirty="0">
                <a:solidFill>
                  <a:srgbClr val="FF0000"/>
                </a:solidFill>
                <a:latin typeface="Cambria" panose="02040503050406030204" pitchFamily="18" charset="0"/>
                <a:ea typeface="Cambria" panose="02040503050406030204" pitchFamily="18" charset="0"/>
              </a:rPr>
              <a:t>5479</a:t>
            </a:r>
            <a:r>
              <a:rPr lang="en-US" altLang="zh-CN" dirty="0">
                <a:solidFill>
                  <a:srgbClr val="FF0000"/>
                </a:solidFill>
                <a:latin typeface="Cambria" panose="02040503050406030204" pitchFamily="18" charset="0"/>
                <a:ea typeface="Cambria" panose="02040503050406030204" pitchFamily="18" charset="0"/>
              </a:rPr>
              <a:t>±3</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194EDD0-41E1-4F28-973D-6E75CA285B55}"/>
              </a:ext>
            </a:extLst>
          </p:cNvPr>
          <p:cNvSpPr txBox="1"/>
          <p:nvPr/>
        </p:nvSpPr>
        <p:spPr>
          <a:xfrm>
            <a:off x="4115939" y="3874437"/>
            <a:ext cx="1082348" cy="369332"/>
          </a:xfrm>
          <a:prstGeom prst="rect">
            <a:avLst/>
          </a:prstGeom>
          <a:noFill/>
        </p:spPr>
        <p:txBody>
          <a:bodyPr wrap="none" rtlCol="0">
            <a:spAutoFit/>
          </a:bodyPr>
          <a:lstStyle/>
          <a:p>
            <a:r>
              <a:rPr lang="en-US" dirty="0">
                <a:solidFill>
                  <a:srgbClr val="CC00FF"/>
                </a:solidFill>
                <a:latin typeface="Cambria" panose="02040503050406030204" pitchFamily="18" charset="0"/>
                <a:ea typeface="Cambria" panose="02040503050406030204" pitchFamily="18" charset="0"/>
              </a:rPr>
              <a:t>5479</a:t>
            </a:r>
            <a:r>
              <a:rPr lang="en-US" altLang="zh-CN" dirty="0">
                <a:solidFill>
                  <a:srgbClr val="CC00FF"/>
                </a:solidFill>
                <a:latin typeface="Cambria" panose="02040503050406030204" pitchFamily="18" charset="0"/>
                <a:ea typeface="Cambria" panose="02040503050406030204" pitchFamily="18" charset="0"/>
              </a:rPr>
              <a:t>±10</a:t>
            </a:r>
            <a:endParaRPr lang="en-US" dirty="0">
              <a:solidFill>
                <a:srgbClr val="CC00FF"/>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CF9EE00-44C5-4D46-A774-29C98334D155}"/>
              </a:ext>
            </a:extLst>
          </p:cNvPr>
          <p:cNvSpPr txBox="1"/>
          <p:nvPr/>
        </p:nvSpPr>
        <p:spPr>
          <a:xfrm>
            <a:off x="4115939" y="4244499"/>
            <a:ext cx="1082348" cy="369332"/>
          </a:xfrm>
          <a:prstGeom prst="rect">
            <a:avLst/>
          </a:prstGeom>
          <a:noFill/>
        </p:spPr>
        <p:txBody>
          <a:bodyPr wrap="none" rtlCol="0">
            <a:spAutoFit/>
          </a:bodyPr>
          <a:lstStyle/>
          <a:p>
            <a:r>
              <a:rPr lang="en-US" dirty="0">
                <a:solidFill>
                  <a:srgbClr val="00B050"/>
                </a:solidFill>
                <a:latin typeface="Cambria" panose="02040503050406030204" pitchFamily="18" charset="0"/>
                <a:ea typeface="Cambria" panose="02040503050406030204" pitchFamily="18" charset="0"/>
              </a:rPr>
              <a:t>5479</a:t>
            </a:r>
            <a:r>
              <a:rPr lang="en-US" altLang="zh-CN" dirty="0">
                <a:solidFill>
                  <a:srgbClr val="00B050"/>
                </a:solidFill>
                <a:latin typeface="Cambria" panose="02040503050406030204" pitchFamily="18" charset="0"/>
                <a:ea typeface="Cambria" panose="02040503050406030204" pitchFamily="18" charset="0"/>
              </a:rPr>
              <a:t>±20</a:t>
            </a:r>
            <a:endParaRPr lang="en-US" dirty="0">
              <a:solidFill>
                <a:srgbClr val="00B05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EB009AF-2ABD-4B49-AF7D-23A63E42AAEB}"/>
              </a:ext>
            </a:extLst>
          </p:cNvPr>
          <p:cNvSpPr txBox="1"/>
          <p:nvPr/>
        </p:nvSpPr>
        <p:spPr>
          <a:xfrm>
            <a:off x="4115939" y="4614560"/>
            <a:ext cx="1082348" cy="369332"/>
          </a:xfrm>
          <a:prstGeom prst="rect">
            <a:avLst/>
          </a:prstGeom>
          <a:noFill/>
        </p:spPr>
        <p:txBody>
          <a:bodyPr wrap="none" rtlCol="0">
            <a:spAutoFit/>
          </a:bodyPr>
          <a:lstStyle/>
          <a:p>
            <a:r>
              <a:rPr lang="en-US" dirty="0">
                <a:solidFill>
                  <a:srgbClr val="3333FF"/>
                </a:solidFill>
                <a:latin typeface="Cambria" panose="02040503050406030204" pitchFamily="18" charset="0"/>
                <a:ea typeface="Cambria" panose="02040503050406030204" pitchFamily="18" charset="0"/>
              </a:rPr>
              <a:t>5479</a:t>
            </a:r>
            <a:r>
              <a:rPr lang="en-US" altLang="zh-CN" dirty="0">
                <a:solidFill>
                  <a:srgbClr val="3333FF"/>
                </a:solidFill>
                <a:latin typeface="Cambria" panose="02040503050406030204" pitchFamily="18" charset="0"/>
                <a:ea typeface="Cambria" panose="02040503050406030204" pitchFamily="18" charset="0"/>
              </a:rPr>
              <a:t>±30</a:t>
            </a:r>
            <a:endParaRPr lang="en-US" dirty="0">
              <a:solidFill>
                <a:srgbClr val="3333FF"/>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4B34777-0D68-416A-A11E-49E537D214ED}"/>
              </a:ext>
            </a:extLst>
          </p:cNvPr>
          <p:cNvSpPr txBox="1"/>
          <p:nvPr/>
        </p:nvSpPr>
        <p:spPr>
          <a:xfrm>
            <a:off x="170227" y="3658757"/>
            <a:ext cx="1771639" cy="1200329"/>
          </a:xfrm>
          <a:prstGeom prst="rect">
            <a:avLst/>
          </a:prstGeom>
          <a:noFill/>
        </p:spPr>
        <p:txBody>
          <a:bodyPr wrap="none" rtlCol="0">
            <a:spAutoFit/>
          </a:bodyPr>
          <a:lstStyle/>
          <a:p>
            <a:r>
              <a:rPr lang="en-US" dirty="0">
                <a:solidFill>
                  <a:srgbClr val="0000FF"/>
                </a:solidFill>
              </a:rPr>
              <a:t>Run 0092 - 0095</a:t>
            </a:r>
          </a:p>
          <a:p>
            <a:r>
              <a:rPr lang="en-US" dirty="0">
                <a:solidFill>
                  <a:srgbClr val="0000FF"/>
                </a:solidFill>
              </a:rPr>
              <a:t>Run 0100 - 0105 </a:t>
            </a:r>
          </a:p>
          <a:p>
            <a:r>
              <a:rPr lang="en-US" dirty="0">
                <a:solidFill>
                  <a:srgbClr val="0000FF"/>
                </a:solidFill>
              </a:rPr>
              <a:t>762 hours</a:t>
            </a:r>
          </a:p>
          <a:p>
            <a:r>
              <a:rPr lang="en-US" dirty="0">
                <a:solidFill>
                  <a:srgbClr val="0000FF"/>
                </a:solidFill>
              </a:rPr>
              <a:t>MSD26</a:t>
            </a:r>
          </a:p>
        </p:txBody>
      </p:sp>
    </p:spTree>
    <p:extLst>
      <p:ext uri="{BB962C8B-B14F-4D97-AF65-F5344CB8AC3E}">
        <p14:creationId xmlns:p14="http://schemas.microsoft.com/office/powerpoint/2010/main" val="9928214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B9B4D0-D771-4667-9A26-F3A55190A309}"/>
              </a:ext>
            </a:extLst>
          </p:cNvPr>
          <p:cNvPicPr>
            <a:picLocks noChangeAspect="1"/>
          </p:cNvPicPr>
          <p:nvPr/>
        </p:nvPicPr>
        <p:blipFill>
          <a:blip r:embed="rId3"/>
          <a:stretch>
            <a:fillRect/>
          </a:stretch>
        </p:blipFill>
        <p:spPr>
          <a:xfrm>
            <a:off x="0" y="0"/>
            <a:ext cx="9144000" cy="3661707"/>
          </a:xfrm>
          <a:prstGeom prst="rect">
            <a:avLst/>
          </a:prstGeom>
        </p:spPr>
      </p:pic>
      <p:sp>
        <p:nvSpPr>
          <p:cNvPr id="3" name="Flowchart: Process 2">
            <a:extLst>
              <a:ext uri="{FF2B5EF4-FFF2-40B4-BE49-F238E27FC236}">
                <a16:creationId xmlns:a16="http://schemas.microsoft.com/office/drawing/2014/main" id="{A53BE723-F7B7-4D60-842F-0901C7BC6046}"/>
              </a:ext>
            </a:extLst>
          </p:cNvPr>
          <p:cNvSpPr/>
          <p:nvPr/>
        </p:nvSpPr>
        <p:spPr>
          <a:xfrm>
            <a:off x="3442448" y="385882"/>
            <a:ext cx="3074893" cy="2905761"/>
          </a:xfrm>
          <a:prstGeom prst="flowChartProcess">
            <a:avLst/>
          </a:prstGeom>
          <a:solidFill>
            <a:srgbClr val="0066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Process 3">
            <a:extLst>
              <a:ext uri="{FF2B5EF4-FFF2-40B4-BE49-F238E27FC236}">
                <a16:creationId xmlns:a16="http://schemas.microsoft.com/office/drawing/2014/main" id="{81233EDA-C889-40F1-8184-6E049A3D352F}"/>
              </a:ext>
            </a:extLst>
          </p:cNvPr>
          <p:cNvSpPr/>
          <p:nvPr/>
        </p:nvSpPr>
        <p:spPr>
          <a:xfrm>
            <a:off x="3944472" y="385881"/>
            <a:ext cx="2061881" cy="2905761"/>
          </a:xfrm>
          <a:prstGeom prst="flowChartProcess">
            <a:avLst/>
          </a:prstGeom>
          <a:solidFill>
            <a:srgbClr val="00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Process 4">
            <a:extLst>
              <a:ext uri="{FF2B5EF4-FFF2-40B4-BE49-F238E27FC236}">
                <a16:creationId xmlns:a16="http://schemas.microsoft.com/office/drawing/2014/main" id="{BDD5714F-EB1C-472F-9699-A541A5E2B009}"/>
              </a:ext>
            </a:extLst>
          </p:cNvPr>
          <p:cNvSpPr/>
          <p:nvPr/>
        </p:nvSpPr>
        <p:spPr>
          <a:xfrm>
            <a:off x="4464424" y="385883"/>
            <a:ext cx="1039905" cy="2905761"/>
          </a:xfrm>
          <a:prstGeom prst="flowChartProcess">
            <a:avLst/>
          </a:prstGeom>
          <a:solidFill>
            <a:srgbClr val="FF00FF">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ocess 5">
            <a:extLst>
              <a:ext uri="{FF2B5EF4-FFF2-40B4-BE49-F238E27FC236}">
                <a16:creationId xmlns:a16="http://schemas.microsoft.com/office/drawing/2014/main" id="{D26B0947-D2B9-4BAC-AC37-C56CD3C02264}"/>
              </a:ext>
            </a:extLst>
          </p:cNvPr>
          <p:cNvSpPr/>
          <p:nvPr/>
        </p:nvSpPr>
        <p:spPr>
          <a:xfrm>
            <a:off x="4721821" y="385884"/>
            <a:ext cx="518747" cy="2905761"/>
          </a:xfrm>
          <a:prstGeom prst="flowChartProcess">
            <a:avLst/>
          </a:prstGeom>
          <a:solidFill>
            <a:srgbClr val="FF33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035CC30-D2ED-4936-9FF4-A561888D9337}"/>
              </a:ext>
            </a:extLst>
          </p:cNvPr>
          <p:cNvCxnSpPr>
            <a:cxnSpLocks/>
          </p:cNvCxnSpPr>
          <p:nvPr/>
        </p:nvCxnSpPr>
        <p:spPr>
          <a:xfrm>
            <a:off x="4982948" y="385880"/>
            <a:ext cx="0" cy="2892670"/>
          </a:xfrm>
          <a:prstGeom prst="line">
            <a:avLst/>
          </a:prstGeom>
          <a:ln w="12700">
            <a:solidFill>
              <a:srgbClr val="0000FF"/>
            </a:solidFill>
            <a:prstDash val="dash"/>
          </a:ln>
        </p:spPr>
        <p:style>
          <a:lnRef idx="1">
            <a:schemeClr val="accent5"/>
          </a:lnRef>
          <a:fillRef idx="0">
            <a:schemeClr val="accent5"/>
          </a:fillRef>
          <a:effectRef idx="0">
            <a:schemeClr val="accent5"/>
          </a:effectRef>
          <a:fontRef idx="minor">
            <a:schemeClr val="tx1"/>
          </a:fontRef>
        </p:style>
      </p:cxnSp>
      <p:sp>
        <p:nvSpPr>
          <p:cNvPr id="17" name="TextBox 16">
            <a:extLst>
              <a:ext uri="{FF2B5EF4-FFF2-40B4-BE49-F238E27FC236}">
                <a16:creationId xmlns:a16="http://schemas.microsoft.com/office/drawing/2014/main" id="{CAEB877B-206F-4156-8EAA-972CB112E662}"/>
              </a:ext>
            </a:extLst>
          </p:cNvPr>
          <p:cNvSpPr txBox="1"/>
          <p:nvPr/>
        </p:nvSpPr>
        <p:spPr>
          <a:xfrm>
            <a:off x="4426148" y="3661707"/>
            <a:ext cx="1082348" cy="369332"/>
          </a:xfrm>
          <a:prstGeom prst="rect">
            <a:avLst/>
          </a:prstGeom>
          <a:noFill/>
        </p:spPr>
        <p:txBody>
          <a:bodyPr wrap="none" rtlCol="0">
            <a:spAutoFit/>
          </a:bodyPr>
          <a:lstStyle/>
          <a:p>
            <a:r>
              <a:rPr lang="en-US" dirty="0">
                <a:solidFill>
                  <a:srgbClr val="FF0000"/>
                </a:solidFill>
                <a:latin typeface="Cambria" panose="02040503050406030204" pitchFamily="18" charset="0"/>
                <a:ea typeface="Cambria" panose="02040503050406030204" pitchFamily="18" charset="0"/>
              </a:rPr>
              <a:t>5421±10</a:t>
            </a:r>
          </a:p>
        </p:txBody>
      </p:sp>
      <p:sp>
        <p:nvSpPr>
          <p:cNvPr id="18" name="TextBox 17">
            <a:extLst>
              <a:ext uri="{FF2B5EF4-FFF2-40B4-BE49-F238E27FC236}">
                <a16:creationId xmlns:a16="http://schemas.microsoft.com/office/drawing/2014/main" id="{3DF0248C-7930-4544-8309-474D2D9E2DE8}"/>
              </a:ext>
            </a:extLst>
          </p:cNvPr>
          <p:cNvSpPr txBox="1"/>
          <p:nvPr/>
        </p:nvSpPr>
        <p:spPr>
          <a:xfrm>
            <a:off x="4426148" y="4031769"/>
            <a:ext cx="1082348" cy="369332"/>
          </a:xfrm>
          <a:prstGeom prst="rect">
            <a:avLst/>
          </a:prstGeom>
          <a:noFill/>
        </p:spPr>
        <p:txBody>
          <a:bodyPr wrap="none" rtlCol="0">
            <a:spAutoFit/>
          </a:bodyPr>
          <a:lstStyle/>
          <a:p>
            <a:r>
              <a:rPr lang="en-US" dirty="0">
                <a:solidFill>
                  <a:srgbClr val="CC00FF"/>
                </a:solidFill>
                <a:latin typeface="Cambria" panose="02040503050406030204" pitchFamily="18" charset="0"/>
                <a:ea typeface="Cambria" panose="02040503050406030204" pitchFamily="18" charset="0"/>
              </a:rPr>
              <a:t>5421</a:t>
            </a:r>
            <a:r>
              <a:rPr lang="en-US" altLang="zh-CN" dirty="0">
                <a:solidFill>
                  <a:srgbClr val="CC00FF"/>
                </a:solidFill>
                <a:latin typeface="Cambria" panose="02040503050406030204" pitchFamily="18" charset="0"/>
                <a:ea typeface="Cambria" panose="02040503050406030204" pitchFamily="18" charset="0"/>
              </a:rPr>
              <a:t>±20</a:t>
            </a:r>
            <a:endParaRPr lang="en-US" dirty="0">
              <a:solidFill>
                <a:srgbClr val="CC00FF"/>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1E2DDD27-07B1-436A-8AF5-DB5A278BDAD2}"/>
              </a:ext>
            </a:extLst>
          </p:cNvPr>
          <p:cNvSpPr txBox="1"/>
          <p:nvPr/>
        </p:nvSpPr>
        <p:spPr>
          <a:xfrm>
            <a:off x="4426148" y="4401831"/>
            <a:ext cx="1082348" cy="369332"/>
          </a:xfrm>
          <a:prstGeom prst="rect">
            <a:avLst/>
          </a:prstGeom>
          <a:noFill/>
        </p:spPr>
        <p:txBody>
          <a:bodyPr wrap="none" rtlCol="0">
            <a:spAutoFit/>
          </a:bodyPr>
          <a:lstStyle/>
          <a:p>
            <a:r>
              <a:rPr lang="en-US" dirty="0">
                <a:solidFill>
                  <a:srgbClr val="00B050"/>
                </a:solidFill>
                <a:latin typeface="Cambria" panose="02040503050406030204" pitchFamily="18" charset="0"/>
                <a:ea typeface="Cambria" panose="02040503050406030204" pitchFamily="18" charset="0"/>
              </a:rPr>
              <a:t>5421</a:t>
            </a:r>
            <a:r>
              <a:rPr lang="en-US" altLang="zh-CN" dirty="0">
                <a:solidFill>
                  <a:srgbClr val="00B050"/>
                </a:solidFill>
                <a:latin typeface="Cambria" panose="02040503050406030204" pitchFamily="18" charset="0"/>
                <a:ea typeface="Cambria" panose="02040503050406030204" pitchFamily="18" charset="0"/>
              </a:rPr>
              <a:t>±40</a:t>
            </a:r>
            <a:endParaRPr lang="en-US" dirty="0">
              <a:solidFill>
                <a:srgbClr val="00B05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5CCF6C9-570A-4D91-BA33-9571DD1A5235}"/>
              </a:ext>
            </a:extLst>
          </p:cNvPr>
          <p:cNvSpPr txBox="1"/>
          <p:nvPr/>
        </p:nvSpPr>
        <p:spPr>
          <a:xfrm>
            <a:off x="4426148" y="4771892"/>
            <a:ext cx="1082348" cy="369332"/>
          </a:xfrm>
          <a:prstGeom prst="rect">
            <a:avLst/>
          </a:prstGeom>
          <a:noFill/>
        </p:spPr>
        <p:txBody>
          <a:bodyPr wrap="none" rtlCol="0">
            <a:spAutoFit/>
          </a:bodyPr>
          <a:lstStyle/>
          <a:p>
            <a:r>
              <a:rPr lang="en-US" dirty="0">
                <a:solidFill>
                  <a:srgbClr val="3333FF"/>
                </a:solidFill>
                <a:latin typeface="Cambria" panose="02040503050406030204" pitchFamily="18" charset="0"/>
                <a:ea typeface="Cambria" panose="02040503050406030204" pitchFamily="18" charset="0"/>
              </a:rPr>
              <a:t>5421</a:t>
            </a:r>
            <a:r>
              <a:rPr lang="en-US" altLang="zh-CN" dirty="0">
                <a:solidFill>
                  <a:srgbClr val="3333FF"/>
                </a:solidFill>
                <a:latin typeface="Cambria" panose="02040503050406030204" pitchFamily="18" charset="0"/>
                <a:ea typeface="Cambria" panose="02040503050406030204" pitchFamily="18" charset="0"/>
              </a:rPr>
              <a:t>±60</a:t>
            </a:r>
            <a:endParaRPr lang="en-US" dirty="0">
              <a:solidFill>
                <a:srgbClr val="3333FF"/>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4511DDD-4FC5-4417-A53B-D94BC5083240}"/>
              </a:ext>
            </a:extLst>
          </p:cNvPr>
          <p:cNvSpPr txBox="1"/>
          <p:nvPr/>
        </p:nvSpPr>
        <p:spPr>
          <a:xfrm>
            <a:off x="304800" y="4031039"/>
            <a:ext cx="2946400" cy="923330"/>
          </a:xfrm>
          <a:prstGeom prst="rect">
            <a:avLst/>
          </a:prstGeom>
          <a:noFill/>
        </p:spPr>
        <p:txBody>
          <a:bodyPr wrap="square">
            <a:spAutoFit/>
          </a:bodyPr>
          <a:lstStyle/>
          <a:p>
            <a:r>
              <a:rPr lang="en-US" dirty="0">
                <a:solidFill>
                  <a:srgbClr val="FF0000"/>
                </a:solidFill>
              </a:rPr>
              <a:t>Run 0079 - 0091</a:t>
            </a:r>
          </a:p>
          <a:p>
            <a:r>
              <a:rPr lang="en-US" dirty="0">
                <a:solidFill>
                  <a:srgbClr val="FF0000"/>
                </a:solidFill>
              </a:rPr>
              <a:t>949 hours</a:t>
            </a:r>
          </a:p>
          <a:p>
            <a:r>
              <a:rPr lang="en-US" dirty="0">
                <a:solidFill>
                  <a:srgbClr val="FF0000"/>
                </a:solidFill>
              </a:rPr>
              <a:t>MSD12+MSD26</a:t>
            </a:r>
          </a:p>
        </p:txBody>
      </p:sp>
    </p:spTree>
    <p:extLst>
      <p:ext uri="{BB962C8B-B14F-4D97-AF65-F5344CB8AC3E}">
        <p14:creationId xmlns:p14="http://schemas.microsoft.com/office/powerpoint/2010/main" val="32389560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BA710-6B8A-4140-B240-A8BFF3663A30}"/>
              </a:ext>
            </a:extLst>
          </p:cNvPr>
          <p:cNvPicPr>
            <a:picLocks noChangeAspect="1"/>
          </p:cNvPicPr>
          <p:nvPr/>
        </p:nvPicPr>
        <p:blipFill>
          <a:blip r:embed="rId3"/>
          <a:stretch>
            <a:fillRect/>
          </a:stretch>
        </p:blipFill>
        <p:spPr>
          <a:xfrm>
            <a:off x="0" y="1"/>
            <a:ext cx="7767930" cy="3429000"/>
          </a:xfrm>
          <a:prstGeom prst="rect">
            <a:avLst/>
          </a:prstGeom>
        </p:spPr>
      </p:pic>
      <p:sp>
        <p:nvSpPr>
          <p:cNvPr id="4" name="TextBox 3">
            <a:extLst>
              <a:ext uri="{FF2B5EF4-FFF2-40B4-BE49-F238E27FC236}">
                <a16:creationId xmlns:a16="http://schemas.microsoft.com/office/drawing/2014/main" id="{A0FA9B36-5BF5-4868-A071-949154CA657B}"/>
              </a:ext>
            </a:extLst>
          </p:cNvPr>
          <p:cNvSpPr txBox="1"/>
          <p:nvPr/>
        </p:nvSpPr>
        <p:spPr>
          <a:xfrm>
            <a:off x="1755775" y="242708"/>
            <a:ext cx="2304477" cy="1200329"/>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MSD26_t</a:t>
            </a:r>
          </a:p>
          <a:p>
            <a:r>
              <a:rPr lang="en-US" altLang="zh-CN" dirty="0" err="1">
                <a:latin typeface="Cambria" panose="02040503050406030204" pitchFamily="18" charset="0"/>
                <a:ea typeface="Cambria" panose="02040503050406030204" pitchFamily="18" charset="0"/>
              </a:rPr>
              <a:t>Ea</a:t>
            </a:r>
            <a:r>
              <a:rPr lang="en-US" altLang="zh-CN" dirty="0">
                <a:latin typeface="Cambria" panose="02040503050406030204" pitchFamily="18" charset="0"/>
                <a:ea typeface="Cambria" panose="02040503050406030204" pitchFamily="18" charset="0"/>
              </a:rPr>
              <a:t> gate: 5479±20 keV</a:t>
            </a:r>
          </a:p>
          <a:p>
            <a:r>
              <a:rPr lang="en-US" altLang="zh-CN" dirty="0">
                <a:latin typeface="Cambria" panose="02040503050406030204" pitchFamily="18" charset="0"/>
                <a:ea typeface="Cambria" panose="02040503050406030204" pitchFamily="18" charset="0"/>
              </a:rPr>
              <a:t>Bin size: 10 ns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Fit Start: 150 ns</a:t>
            </a:r>
          </a:p>
        </p:txBody>
      </p:sp>
      <p:pic>
        <p:nvPicPr>
          <p:cNvPr id="5" name="Picture 4">
            <a:extLst>
              <a:ext uri="{FF2B5EF4-FFF2-40B4-BE49-F238E27FC236}">
                <a16:creationId xmlns:a16="http://schemas.microsoft.com/office/drawing/2014/main" id="{749EF253-8CC0-45F4-95CE-CB2F7B291AB0}"/>
              </a:ext>
            </a:extLst>
          </p:cNvPr>
          <p:cNvPicPr>
            <a:picLocks noChangeAspect="1"/>
          </p:cNvPicPr>
          <p:nvPr/>
        </p:nvPicPr>
        <p:blipFill>
          <a:blip r:embed="rId4"/>
          <a:stretch>
            <a:fillRect/>
          </a:stretch>
        </p:blipFill>
        <p:spPr>
          <a:xfrm>
            <a:off x="0" y="3429000"/>
            <a:ext cx="7767930" cy="3429000"/>
          </a:xfrm>
          <a:prstGeom prst="rect">
            <a:avLst/>
          </a:prstGeom>
        </p:spPr>
      </p:pic>
      <p:sp>
        <p:nvSpPr>
          <p:cNvPr id="6" name="Rectangle: Rounded Corners 5">
            <a:extLst>
              <a:ext uri="{FF2B5EF4-FFF2-40B4-BE49-F238E27FC236}">
                <a16:creationId xmlns:a16="http://schemas.microsoft.com/office/drawing/2014/main" id="{0966A6E8-0611-4F6F-B252-610A1E7E60B9}"/>
              </a:ext>
            </a:extLst>
          </p:cNvPr>
          <p:cNvSpPr/>
          <p:nvPr/>
        </p:nvSpPr>
        <p:spPr>
          <a:xfrm>
            <a:off x="4362450" y="4724400"/>
            <a:ext cx="1571625" cy="2952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F8CAFCC-41BC-4913-8D93-3D1C3091D44F}"/>
              </a:ext>
            </a:extLst>
          </p:cNvPr>
          <p:cNvSpPr/>
          <p:nvPr/>
        </p:nvSpPr>
        <p:spPr>
          <a:xfrm>
            <a:off x="4362450" y="1295400"/>
            <a:ext cx="1571625" cy="2952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C63999-E896-459E-9566-8ADB34B49728}"/>
              </a:ext>
            </a:extLst>
          </p:cNvPr>
          <p:cNvSpPr txBox="1"/>
          <p:nvPr/>
        </p:nvSpPr>
        <p:spPr>
          <a:xfrm>
            <a:off x="1755775" y="3671708"/>
            <a:ext cx="2304477" cy="1200329"/>
          </a:xfrm>
          <a:prstGeom prst="rect">
            <a:avLst/>
          </a:prstGeom>
          <a:noFill/>
        </p:spPr>
        <p:txBody>
          <a:bodyPr wrap="none" rtlCol="0">
            <a:spAutoFit/>
          </a:bodyPr>
          <a:lstStyle/>
          <a:p>
            <a:r>
              <a:rPr lang="en-US" altLang="zh-CN" dirty="0">
                <a:latin typeface="Cambria" panose="02040503050406030204" pitchFamily="18" charset="0"/>
                <a:ea typeface="Cambria" panose="02040503050406030204" pitchFamily="18" charset="0"/>
              </a:rPr>
              <a:t>MSD26_t</a:t>
            </a:r>
          </a:p>
          <a:p>
            <a:r>
              <a:rPr lang="en-US" altLang="zh-CN" dirty="0" err="1">
                <a:latin typeface="Cambria" panose="02040503050406030204" pitchFamily="18" charset="0"/>
                <a:ea typeface="Cambria" panose="02040503050406030204" pitchFamily="18" charset="0"/>
              </a:rPr>
              <a:t>Ea</a:t>
            </a:r>
            <a:r>
              <a:rPr lang="en-US" altLang="zh-CN" dirty="0">
                <a:latin typeface="Cambria" panose="02040503050406030204" pitchFamily="18" charset="0"/>
                <a:ea typeface="Cambria" panose="02040503050406030204" pitchFamily="18" charset="0"/>
              </a:rPr>
              <a:t> gate: 5479±20 keV</a:t>
            </a:r>
          </a:p>
          <a:p>
            <a:r>
              <a:rPr lang="en-US" altLang="zh-CN" dirty="0">
                <a:latin typeface="Cambria" panose="02040503050406030204" pitchFamily="18" charset="0"/>
                <a:ea typeface="Cambria" panose="02040503050406030204" pitchFamily="18" charset="0"/>
              </a:rPr>
              <a:t>Bin size: 2 ns</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Fit Start: 150 ns</a:t>
            </a:r>
          </a:p>
        </p:txBody>
      </p:sp>
      <p:sp>
        <p:nvSpPr>
          <p:cNvPr id="9" name="TextBox 8">
            <a:extLst>
              <a:ext uri="{FF2B5EF4-FFF2-40B4-BE49-F238E27FC236}">
                <a16:creationId xmlns:a16="http://schemas.microsoft.com/office/drawing/2014/main" id="{14719D0A-7FAE-415C-920F-E7F43F967DEE}"/>
              </a:ext>
            </a:extLst>
          </p:cNvPr>
          <p:cNvSpPr txBox="1"/>
          <p:nvPr/>
        </p:nvSpPr>
        <p:spPr>
          <a:xfrm>
            <a:off x="4060252" y="5173817"/>
            <a:ext cx="24651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FF"/>
                </a:solidFill>
              </a:rPr>
              <a:t>P value is </a:t>
            </a:r>
            <a:r>
              <a:rPr lang="en-US" altLang="zh-CN" dirty="0">
                <a:solidFill>
                  <a:srgbClr val="0000FF"/>
                </a:solidFill>
              </a:rPr>
              <a:t>questionable</a:t>
            </a:r>
            <a:endParaRPr lang="en-US" dirty="0">
              <a:solidFill>
                <a:srgbClr val="0000FF"/>
              </a:solidFill>
            </a:endParaRPr>
          </a:p>
        </p:txBody>
      </p:sp>
    </p:spTree>
    <p:extLst>
      <p:ext uri="{BB962C8B-B14F-4D97-AF65-F5344CB8AC3E}">
        <p14:creationId xmlns:p14="http://schemas.microsoft.com/office/powerpoint/2010/main" val="24825358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43DD83-75A1-4B3C-BBE1-3B535E0D7121}"/>
              </a:ext>
            </a:extLst>
          </p:cNvPr>
          <p:cNvPicPr>
            <a:picLocks noChangeAspect="1"/>
          </p:cNvPicPr>
          <p:nvPr/>
        </p:nvPicPr>
        <p:blipFill>
          <a:blip r:embed="rId3"/>
          <a:stretch>
            <a:fillRect/>
          </a:stretch>
        </p:blipFill>
        <p:spPr>
          <a:xfrm>
            <a:off x="0" y="0"/>
            <a:ext cx="7757097" cy="3429000"/>
          </a:xfrm>
          <a:prstGeom prst="rect">
            <a:avLst/>
          </a:prstGeom>
        </p:spPr>
      </p:pic>
      <p:sp>
        <p:nvSpPr>
          <p:cNvPr id="9" name="TextBox 8">
            <a:extLst>
              <a:ext uri="{FF2B5EF4-FFF2-40B4-BE49-F238E27FC236}">
                <a16:creationId xmlns:a16="http://schemas.microsoft.com/office/drawing/2014/main" id="{17AC87AE-27DA-4DDD-A6E6-252B1155D9E9}"/>
              </a:ext>
            </a:extLst>
          </p:cNvPr>
          <p:cNvSpPr txBox="1"/>
          <p:nvPr/>
        </p:nvSpPr>
        <p:spPr>
          <a:xfrm>
            <a:off x="755650" y="9285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1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ML</a:t>
            </a:r>
          </a:p>
        </p:txBody>
      </p:sp>
      <p:pic>
        <p:nvPicPr>
          <p:cNvPr id="13" name="Picture 12">
            <a:extLst>
              <a:ext uri="{FF2B5EF4-FFF2-40B4-BE49-F238E27FC236}">
                <a16:creationId xmlns:a16="http://schemas.microsoft.com/office/drawing/2014/main" id="{AAC80EAA-4DAF-499C-84DE-1C8358DC3E6C}"/>
              </a:ext>
            </a:extLst>
          </p:cNvPr>
          <p:cNvPicPr>
            <a:picLocks noChangeAspect="1"/>
          </p:cNvPicPr>
          <p:nvPr/>
        </p:nvPicPr>
        <p:blipFill>
          <a:blip r:embed="rId4"/>
          <a:stretch>
            <a:fillRect/>
          </a:stretch>
        </p:blipFill>
        <p:spPr>
          <a:xfrm>
            <a:off x="-1" y="3429000"/>
            <a:ext cx="7757097" cy="3429000"/>
          </a:xfrm>
          <a:prstGeom prst="rect">
            <a:avLst/>
          </a:prstGeom>
        </p:spPr>
      </p:pic>
      <p:sp>
        <p:nvSpPr>
          <p:cNvPr id="14" name="TextBox 13">
            <a:extLst>
              <a:ext uri="{FF2B5EF4-FFF2-40B4-BE49-F238E27FC236}">
                <a16:creationId xmlns:a16="http://schemas.microsoft.com/office/drawing/2014/main" id="{30A05DBD-FC6D-43B4-A6CC-F8139708CB87}"/>
              </a:ext>
            </a:extLst>
          </p:cNvPr>
          <p:cNvSpPr txBox="1"/>
          <p:nvPr/>
        </p:nvSpPr>
        <p:spPr>
          <a:xfrm>
            <a:off x="755650" y="43575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1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a:t>
            </a:r>
            <a:r>
              <a:rPr lang="en-US" altLang="zh-CN" sz="1600" dirty="0">
                <a:latin typeface="Cambria" panose="02040503050406030204" pitchFamily="18" charset="0"/>
                <a:ea typeface="Cambria" panose="02040503050406030204" pitchFamily="18" charset="0"/>
              </a:rPr>
              <a:t>χ</a:t>
            </a:r>
            <a:r>
              <a:rPr lang="en-US" altLang="zh-CN" sz="1600" baseline="30000" dirty="0">
                <a:latin typeface="Cambria" panose="02040503050406030204" pitchFamily="18" charset="0"/>
                <a:ea typeface="Cambria" panose="02040503050406030204" pitchFamily="18" charset="0"/>
              </a:rPr>
              <a:t>2</a:t>
            </a:r>
            <a:r>
              <a:rPr lang="en-US" altLang="zh-CN" sz="1600" dirty="0">
                <a:latin typeface="Cambria" panose="02040503050406030204" pitchFamily="18" charset="0"/>
                <a:ea typeface="Cambria" panose="02040503050406030204" pitchFamily="18" charset="0"/>
              </a:rPr>
              <a:t> min</a:t>
            </a:r>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37057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C8B066-C9A4-4229-ACE6-45213CD1EFED}"/>
              </a:ext>
            </a:extLst>
          </p:cNvPr>
          <p:cNvPicPr>
            <a:picLocks noChangeAspect="1"/>
          </p:cNvPicPr>
          <p:nvPr/>
        </p:nvPicPr>
        <p:blipFill>
          <a:blip r:embed="rId2"/>
          <a:stretch>
            <a:fillRect/>
          </a:stretch>
        </p:blipFill>
        <p:spPr>
          <a:xfrm>
            <a:off x="0" y="-3348"/>
            <a:ext cx="7777508" cy="3429000"/>
          </a:xfrm>
          <a:prstGeom prst="rect">
            <a:avLst/>
          </a:prstGeom>
        </p:spPr>
      </p:pic>
      <p:pic>
        <p:nvPicPr>
          <p:cNvPr id="13" name="Picture 12">
            <a:extLst>
              <a:ext uri="{FF2B5EF4-FFF2-40B4-BE49-F238E27FC236}">
                <a16:creationId xmlns:a16="http://schemas.microsoft.com/office/drawing/2014/main" id="{F99864D2-4409-4AC5-9837-2F050DACCD4D}"/>
              </a:ext>
            </a:extLst>
          </p:cNvPr>
          <p:cNvPicPr>
            <a:picLocks noChangeAspect="1"/>
          </p:cNvPicPr>
          <p:nvPr/>
        </p:nvPicPr>
        <p:blipFill>
          <a:blip r:embed="rId3"/>
          <a:stretch>
            <a:fillRect/>
          </a:stretch>
        </p:blipFill>
        <p:spPr>
          <a:xfrm>
            <a:off x="0" y="3425652"/>
            <a:ext cx="7785100" cy="3432347"/>
          </a:xfrm>
          <a:prstGeom prst="rect">
            <a:avLst/>
          </a:prstGeom>
        </p:spPr>
      </p:pic>
      <p:sp>
        <p:nvSpPr>
          <p:cNvPr id="14" name="TextBox 13">
            <a:extLst>
              <a:ext uri="{FF2B5EF4-FFF2-40B4-BE49-F238E27FC236}">
                <a16:creationId xmlns:a16="http://schemas.microsoft.com/office/drawing/2014/main" id="{66EE2015-B479-4035-BE93-66DFF9E7AFEC}"/>
              </a:ext>
            </a:extLst>
          </p:cNvPr>
          <p:cNvSpPr txBox="1"/>
          <p:nvPr/>
        </p:nvSpPr>
        <p:spPr>
          <a:xfrm>
            <a:off x="857250" y="7507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2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ML</a:t>
            </a:r>
          </a:p>
        </p:txBody>
      </p:sp>
      <p:sp>
        <p:nvSpPr>
          <p:cNvPr id="15" name="TextBox 14">
            <a:extLst>
              <a:ext uri="{FF2B5EF4-FFF2-40B4-BE49-F238E27FC236}">
                <a16:creationId xmlns:a16="http://schemas.microsoft.com/office/drawing/2014/main" id="{91D98C18-7FE1-4666-97B5-BE952EC2925F}"/>
              </a:ext>
            </a:extLst>
          </p:cNvPr>
          <p:cNvSpPr txBox="1"/>
          <p:nvPr/>
        </p:nvSpPr>
        <p:spPr>
          <a:xfrm>
            <a:off x="755650" y="43575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2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a:t>
            </a:r>
            <a:r>
              <a:rPr lang="en-US" altLang="zh-CN" sz="1600" dirty="0">
                <a:latin typeface="Cambria" panose="02040503050406030204" pitchFamily="18" charset="0"/>
                <a:ea typeface="Cambria" panose="02040503050406030204" pitchFamily="18" charset="0"/>
              </a:rPr>
              <a:t>χ</a:t>
            </a:r>
            <a:r>
              <a:rPr lang="en-US" altLang="zh-CN" sz="1600" baseline="30000" dirty="0">
                <a:latin typeface="Cambria" panose="02040503050406030204" pitchFamily="18" charset="0"/>
                <a:ea typeface="Cambria" panose="02040503050406030204" pitchFamily="18" charset="0"/>
              </a:rPr>
              <a:t>2</a:t>
            </a:r>
            <a:r>
              <a:rPr lang="en-US" altLang="zh-CN" sz="1600" dirty="0">
                <a:latin typeface="Cambria" panose="02040503050406030204" pitchFamily="18" charset="0"/>
                <a:ea typeface="Cambria" panose="02040503050406030204" pitchFamily="18" charset="0"/>
              </a:rPr>
              <a:t> min</a:t>
            </a:r>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58154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4B979-DEDA-4299-A5AE-65BC10C60E15}"/>
              </a:ext>
            </a:extLst>
          </p:cNvPr>
          <p:cNvPicPr>
            <a:picLocks noChangeAspect="1"/>
          </p:cNvPicPr>
          <p:nvPr/>
        </p:nvPicPr>
        <p:blipFill>
          <a:blip r:embed="rId2"/>
          <a:stretch>
            <a:fillRect/>
          </a:stretch>
        </p:blipFill>
        <p:spPr>
          <a:xfrm>
            <a:off x="-20410" y="3429000"/>
            <a:ext cx="7777508" cy="3429000"/>
          </a:xfrm>
          <a:prstGeom prst="rect">
            <a:avLst/>
          </a:prstGeom>
        </p:spPr>
      </p:pic>
      <p:pic>
        <p:nvPicPr>
          <p:cNvPr id="7" name="Picture 6">
            <a:extLst>
              <a:ext uri="{FF2B5EF4-FFF2-40B4-BE49-F238E27FC236}">
                <a16:creationId xmlns:a16="http://schemas.microsoft.com/office/drawing/2014/main" id="{A8C1B1E9-B969-47A4-B66F-6D381D1B7A65}"/>
              </a:ext>
            </a:extLst>
          </p:cNvPr>
          <p:cNvPicPr>
            <a:picLocks noChangeAspect="1"/>
          </p:cNvPicPr>
          <p:nvPr/>
        </p:nvPicPr>
        <p:blipFill>
          <a:blip r:embed="rId3"/>
          <a:stretch>
            <a:fillRect/>
          </a:stretch>
        </p:blipFill>
        <p:spPr>
          <a:xfrm>
            <a:off x="-20410" y="0"/>
            <a:ext cx="7777508" cy="3438023"/>
          </a:xfrm>
          <a:prstGeom prst="rect">
            <a:avLst/>
          </a:prstGeom>
        </p:spPr>
      </p:pic>
      <p:sp>
        <p:nvSpPr>
          <p:cNvPr id="8" name="TextBox 7">
            <a:extLst>
              <a:ext uri="{FF2B5EF4-FFF2-40B4-BE49-F238E27FC236}">
                <a16:creationId xmlns:a16="http://schemas.microsoft.com/office/drawing/2014/main" id="{D48CF843-B655-49FF-A7ED-624C7F78366B}"/>
              </a:ext>
            </a:extLst>
          </p:cNvPr>
          <p:cNvSpPr txBox="1"/>
          <p:nvPr/>
        </p:nvSpPr>
        <p:spPr>
          <a:xfrm>
            <a:off x="857250" y="7507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10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ML</a:t>
            </a:r>
          </a:p>
        </p:txBody>
      </p:sp>
      <p:sp>
        <p:nvSpPr>
          <p:cNvPr id="9" name="TextBox 8">
            <a:extLst>
              <a:ext uri="{FF2B5EF4-FFF2-40B4-BE49-F238E27FC236}">
                <a16:creationId xmlns:a16="http://schemas.microsoft.com/office/drawing/2014/main" id="{17B88607-27C0-4518-A587-61297FB6C04D}"/>
              </a:ext>
            </a:extLst>
          </p:cNvPr>
          <p:cNvSpPr txBox="1"/>
          <p:nvPr/>
        </p:nvSpPr>
        <p:spPr>
          <a:xfrm>
            <a:off x="755650" y="43575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10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a:t>
            </a:r>
            <a:r>
              <a:rPr lang="en-US" altLang="zh-CN" sz="1600" dirty="0">
                <a:latin typeface="Cambria" panose="02040503050406030204" pitchFamily="18" charset="0"/>
                <a:ea typeface="Cambria" panose="02040503050406030204" pitchFamily="18" charset="0"/>
              </a:rPr>
              <a:t>χ</a:t>
            </a:r>
            <a:r>
              <a:rPr lang="en-US" altLang="zh-CN" sz="1600" baseline="30000" dirty="0">
                <a:latin typeface="Cambria" panose="02040503050406030204" pitchFamily="18" charset="0"/>
                <a:ea typeface="Cambria" panose="02040503050406030204" pitchFamily="18" charset="0"/>
              </a:rPr>
              <a:t>2</a:t>
            </a:r>
            <a:r>
              <a:rPr lang="en-US" altLang="zh-CN" sz="1600" dirty="0">
                <a:latin typeface="Cambria" panose="02040503050406030204" pitchFamily="18" charset="0"/>
                <a:ea typeface="Cambria" panose="02040503050406030204" pitchFamily="18" charset="0"/>
              </a:rPr>
              <a:t> min</a:t>
            </a:r>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3694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FF1612-725D-4998-A47A-446C63514C4D}"/>
              </a:ext>
            </a:extLst>
          </p:cNvPr>
          <p:cNvPicPr>
            <a:picLocks noChangeAspect="1"/>
          </p:cNvPicPr>
          <p:nvPr/>
        </p:nvPicPr>
        <p:blipFill>
          <a:blip r:embed="rId2"/>
          <a:stretch>
            <a:fillRect/>
          </a:stretch>
        </p:blipFill>
        <p:spPr>
          <a:xfrm>
            <a:off x="1" y="0"/>
            <a:ext cx="7757097" cy="3429000"/>
          </a:xfrm>
          <a:prstGeom prst="rect">
            <a:avLst/>
          </a:prstGeom>
        </p:spPr>
      </p:pic>
      <p:pic>
        <p:nvPicPr>
          <p:cNvPr id="11" name="Picture 10">
            <a:extLst>
              <a:ext uri="{FF2B5EF4-FFF2-40B4-BE49-F238E27FC236}">
                <a16:creationId xmlns:a16="http://schemas.microsoft.com/office/drawing/2014/main" id="{91BE697D-2111-4CCF-992F-AA40912E4C72}"/>
              </a:ext>
            </a:extLst>
          </p:cNvPr>
          <p:cNvPicPr>
            <a:picLocks noChangeAspect="1"/>
          </p:cNvPicPr>
          <p:nvPr/>
        </p:nvPicPr>
        <p:blipFill>
          <a:blip r:embed="rId3"/>
          <a:stretch>
            <a:fillRect/>
          </a:stretch>
        </p:blipFill>
        <p:spPr>
          <a:xfrm>
            <a:off x="0" y="3429000"/>
            <a:ext cx="7777508" cy="3429000"/>
          </a:xfrm>
          <a:prstGeom prst="rect">
            <a:avLst/>
          </a:prstGeom>
        </p:spPr>
      </p:pic>
      <p:sp>
        <p:nvSpPr>
          <p:cNvPr id="6" name="TextBox 5">
            <a:extLst>
              <a:ext uri="{FF2B5EF4-FFF2-40B4-BE49-F238E27FC236}">
                <a16:creationId xmlns:a16="http://schemas.microsoft.com/office/drawing/2014/main" id="{01A2D1F5-645F-495C-BC64-81182EA892DF}"/>
              </a:ext>
            </a:extLst>
          </p:cNvPr>
          <p:cNvSpPr txBox="1"/>
          <p:nvPr/>
        </p:nvSpPr>
        <p:spPr>
          <a:xfrm>
            <a:off x="755650" y="9285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1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ML</a:t>
            </a:r>
          </a:p>
        </p:txBody>
      </p:sp>
      <p:sp>
        <p:nvSpPr>
          <p:cNvPr id="7" name="TextBox 6">
            <a:extLst>
              <a:ext uri="{FF2B5EF4-FFF2-40B4-BE49-F238E27FC236}">
                <a16:creationId xmlns:a16="http://schemas.microsoft.com/office/drawing/2014/main" id="{2088880A-1991-48B8-A574-B4F5A23347E5}"/>
              </a:ext>
            </a:extLst>
          </p:cNvPr>
          <p:cNvSpPr txBox="1"/>
          <p:nvPr/>
        </p:nvSpPr>
        <p:spPr>
          <a:xfrm>
            <a:off x="755650" y="43575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1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a:t>
            </a:r>
            <a:r>
              <a:rPr lang="en-US" altLang="zh-CN" sz="1600" dirty="0">
                <a:latin typeface="Cambria" panose="02040503050406030204" pitchFamily="18" charset="0"/>
                <a:ea typeface="Cambria" panose="02040503050406030204" pitchFamily="18" charset="0"/>
              </a:rPr>
              <a:t>χ</a:t>
            </a:r>
            <a:r>
              <a:rPr lang="en-US" altLang="zh-CN" sz="1600" baseline="30000" dirty="0">
                <a:latin typeface="Cambria" panose="02040503050406030204" pitchFamily="18" charset="0"/>
                <a:ea typeface="Cambria" panose="02040503050406030204" pitchFamily="18" charset="0"/>
              </a:rPr>
              <a:t>2</a:t>
            </a:r>
            <a:r>
              <a:rPr lang="en-US" altLang="zh-CN" sz="1600" dirty="0">
                <a:latin typeface="Cambria" panose="02040503050406030204" pitchFamily="18" charset="0"/>
                <a:ea typeface="Cambria" panose="02040503050406030204" pitchFamily="18" charset="0"/>
              </a:rPr>
              <a:t> min</a:t>
            </a:r>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453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584B6-5068-43DC-8882-FF33883775EF}"/>
              </a:ext>
            </a:extLst>
          </p:cNvPr>
          <p:cNvPicPr>
            <a:picLocks noChangeAspect="1"/>
          </p:cNvPicPr>
          <p:nvPr/>
        </p:nvPicPr>
        <p:blipFill>
          <a:blip r:embed="rId3"/>
          <a:stretch>
            <a:fillRect/>
          </a:stretch>
        </p:blipFill>
        <p:spPr>
          <a:xfrm>
            <a:off x="0" y="1431579"/>
            <a:ext cx="9144000" cy="5426421"/>
          </a:xfrm>
          <a:prstGeom prst="rect">
            <a:avLst/>
          </a:prstGeom>
        </p:spPr>
      </p:pic>
      <p:pic>
        <p:nvPicPr>
          <p:cNvPr id="4" name="Picture 3">
            <a:extLst>
              <a:ext uri="{FF2B5EF4-FFF2-40B4-BE49-F238E27FC236}">
                <a16:creationId xmlns:a16="http://schemas.microsoft.com/office/drawing/2014/main" id="{6F9AC09B-43A3-4F63-8F1E-D4C9DEEA2682}"/>
              </a:ext>
            </a:extLst>
          </p:cNvPr>
          <p:cNvPicPr>
            <a:picLocks noChangeAspect="1"/>
          </p:cNvPicPr>
          <p:nvPr/>
        </p:nvPicPr>
        <p:blipFill>
          <a:blip r:embed="rId4"/>
          <a:stretch>
            <a:fillRect/>
          </a:stretch>
        </p:blipFill>
        <p:spPr>
          <a:xfrm>
            <a:off x="6788672" y="1622108"/>
            <a:ext cx="1963352" cy="2103120"/>
          </a:xfrm>
          <a:prstGeom prst="rect">
            <a:avLst/>
          </a:prstGeom>
        </p:spPr>
      </p:pic>
      <p:pic>
        <p:nvPicPr>
          <p:cNvPr id="6" name="Picture 5">
            <a:extLst>
              <a:ext uri="{FF2B5EF4-FFF2-40B4-BE49-F238E27FC236}">
                <a16:creationId xmlns:a16="http://schemas.microsoft.com/office/drawing/2014/main" id="{BBD20588-D9CD-401B-B366-6F7991F62F68}"/>
              </a:ext>
            </a:extLst>
          </p:cNvPr>
          <p:cNvPicPr>
            <a:picLocks noChangeAspect="1"/>
          </p:cNvPicPr>
          <p:nvPr/>
        </p:nvPicPr>
        <p:blipFill rotWithShape="1">
          <a:blip r:embed="rId5"/>
          <a:srcRect b="30443"/>
          <a:stretch/>
        </p:blipFill>
        <p:spPr>
          <a:xfrm>
            <a:off x="0" y="0"/>
            <a:ext cx="4922729" cy="2573867"/>
          </a:xfrm>
          <a:prstGeom prst="rect">
            <a:avLst/>
          </a:prstGeom>
        </p:spPr>
      </p:pic>
    </p:spTree>
    <p:extLst>
      <p:ext uri="{BB962C8B-B14F-4D97-AF65-F5344CB8AC3E}">
        <p14:creationId xmlns:p14="http://schemas.microsoft.com/office/powerpoint/2010/main" val="119479322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561ED-0E3F-4814-BCDD-C8EA1DBC7B49}"/>
              </a:ext>
            </a:extLst>
          </p:cNvPr>
          <p:cNvPicPr>
            <a:picLocks noChangeAspect="1"/>
          </p:cNvPicPr>
          <p:nvPr/>
        </p:nvPicPr>
        <p:blipFill>
          <a:blip r:embed="rId3"/>
          <a:stretch>
            <a:fillRect/>
          </a:stretch>
        </p:blipFill>
        <p:spPr>
          <a:xfrm>
            <a:off x="0" y="0"/>
            <a:ext cx="7757097" cy="3429000"/>
          </a:xfrm>
          <a:prstGeom prst="rect">
            <a:avLst/>
          </a:prstGeom>
        </p:spPr>
      </p:pic>
      <p:pic>
        <p:nvPicPr>
          <p:cNvPr id="7" name="Picture 6">
            <a:extLst>
              <a:ext uri="{FF2B5EF4-FFF2-40B4-BE49-F238E27FC236}">
                <a16:creationId xmlns:a16="http://schemas.microsoft.com/office/drawing/2014/main" id="{45C06257-F971-4BDC-9C1C-FA413561C90F}"/>
              </a:ext>
            </a:extLst>
          </p:cNvPr>
          <p:cNvPicPr>
            <a:picLocks noChangeAspect="1"/>
          </p:cNvPicPr>
          <p:nvPr/>
        </p:nvPicPr>
        <p:blipFill>
          <a:blip r:embed="rId4"/>
          <a:stretch>
            <a:fillRect/>
          </a:stretch>
        </p:blipFill>
        <p:spPr>
          <a:xfrm>
            <a:off x="0" y="3429000"/>
            <a:ext cx="7777508" cy="3429000"/>
          </a:xfrm>
          <a:prstGeom prst="rect">
            <a:avLst/>
          </a:prstGeom>
        </p:spPr>
      </p:pic>
      <p:sp>
        <p:nvSpPr>
          <p:cNvPr id="8" name="TextBox 7">
            <a:extLst>
              <a:ext uri="{FF2B5EF4-FFF2-40B4-BE49-F238E27FC236}">
                <a16:creationId xmlns:a16="http://schemas.microsoft.com/office/drawing/2014/main" id="{A2D5120A-11E0-461E-B5FA-B3DCBBE7DE75}"/>
              </a:ext>
            </a:extLst>
          </p:cNvPr>
          <p:cNvSpPr txBox="1"/>
          <p:nvPr/>
        </p:nvSpPr>
        <p:spPr>
          <a:xfrm>
            <a:off x="708025" y="9285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0.1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ML</a:t>
            </a:r>
          </a:p>
        </p:txBody>
      </p:sp>
      <p:sp>
        <p:nvSpPr>
          <p:cNvPr id="9" name="TextBox 8">
            <a:extLst>
              <a:ext uri="{FF2B5EF4-FFF2-40B4-BE49-F238E27FC236}">
                <a16:creationId xmlns:a16="http://schemas.microsoft.com/office/drawing/2014/main" id="{D1442036-603E-4183-8832-8CC97D227701}"/>
              </a:ext>
            </a:extLst>
          </p:cNvPr>
          <p:cNvSpPr txBox="1"/>
          <p:nvPr/>
        </p:nvSpPr>
        <p:spPr>
          <a:xfrm>
            <a:off x="708025" y="43575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0.1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a:t>
            </a:r>
            <a:r>
              <a:rPr lang="en-US" altLang="zh-CN" sz="1600" dirty="0">
                <a:latin typeface="Cambria" panose="02040503050406030204" pitchFamily="18" charset="0"/>
                <a:ea typeface="Cambria" panose="02040503050406030204" pitchFamily="18" charset="0"/>
              </a:rPr>
              <a:t>χ</a:t>
            </a:r>
            <a:r>
              <a:rPr lang="en-US" altLang="zh-CN" sz="1600" baseline="30000" dirty="0">
                <a:latin typeface="Cambria" panose="02040503050406030204" pitchFamily="18" charset="0"/>
                <a:ea typeface="Cambria" panose="02040503050406030204" pitchFamily="18" charset="0"/>
              </a:rPr>
              <a:t>2</a:t>
            </a:r>
            <a:r>
              <a:rPr lang="en-US" altLang="zh-CN" sz="1600" dirty="0">
                <a:latin typeface="Cambria" panose="02040503050406030204" pitchFamily="18" charset="0"/>
                <a:ea typeface="Cambria" panose="02040503050406030204" pitchFamily="18" charset="0"/>
              </a:rPr>
              <a:t> min</a:t>
            </a:r>
            <a:endParaRPr lang="en-US" sz="16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A5AD146-4B9D-49CA-88F7-5947A2E6C602}"/>
              </a:ext>
            </a:extLst>
          </p:cNvPr>
          <p:cNvSpPr txBox="1"/>
          <p:nvPr/>
        </p:nvSpPr>
        <p:spPr>
          <a:xfrm>
            <a:off x="1914526" y="3495347"/>
            <a:ext cx="2952750" cy="738664"/>
          </a:xfrm>
          <a:prstGeom prst="rect">
            <a:avLst/>
          </a:prstGeom>
          <a:noFill/>
        </p:spPr>
        <p:txBody>
          <a:bodyPr wrap="square">
            <a:spAutoFit/>
          </a:bodyPr>
          <a:lstStyle/>
          <a:p>
            <a:pPr algn="just"/>
            <a:r>
              <a:rPr lang="en-US" altLang="zh-CN" sz="1400" dirty="0">
                <a:solidFill>
                  <a:srgbClr val="3333FF"/>
                </a:solidFill>
              </a:rPr>
              <a:t>When fitting a count spectrum, it is never advisable to use the Chi-square minimization method.</a:t>
            </a:r>
            <a:endParaRPr lang="en-US" sz="1400" dirty="0">
              <a:solidFill>
                <a:srgbClr val="3333FF"/>
              </a:solidFill>
            </a:endParaRPr>
          </a:p>
        </p:txBody>
      </p:sp>
    </p:spTree>
    <p:extLst>
      <p:ext uri="{BB962C8B-B14F-4D97-AF65-F5344CB8AC3E}">
        <p14:creationId xmlns:p14="http://schemas.microsoft.com/office/powerpoint/2010/main" val="39013516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31ACB-2505-4CA2-A3A8-E3DDECE97038}"/>
              </a:ext>
            </a:extLst>
          </p:cNvPr>
          <p:cNvPicPr>
            <a:picLocks noChangeAspect="1"/>
          </p:cNvPicPr>
          <p:nvPr/>
        </p:nvPicPr>
        <p:blipFill>
          <a:blip r:embed="rId2"/>
          <a:stretch>
            <a:fillRect/>
          </a:stretch>
        </p:blipFill>
        <p:spPr>
          <a:xfrm>
            <a:off x="0" y="3429000"/>
            <a:ext cx="7777508" cy="3429000"/>
          </a:xfrm>
          <a:prstGeom prst="rect">
            <a:avLst/>
          </a:prstGeom>
        </p:spPr>
      </p:pic>
      <p:pic>
        <p:nvPicPr>
          <p:cNvPr id="3" name="Picture 2">
            <a:extLst>
              <a:ext uri="{FF2B5EF4-FFF2-40B4-BE49-F238E27FC236}">
                <a16:creationId xmlns:a16="http://schemas.microsoft.com/office/drawing/2014/main" id="{C7B0EBD7-3C28-4BF5-9B1B-E3FA430252F1}"/>
              </a:ext>
            </a:extLst>
          </p:cNvPr>
          <p:cNvPicPr>
            <a:picLocks noChangeAspect="1"/>
          </p:cNvPicPr>
          <p:nvPr/>
        </p:nvPicPr>
        <p:blipFill>
          <a:blip r:embed="rId3"/>
          <a:stretch>
            <a:fillRect/>
          </a:stretch>
        </p:blipFill>
        <p:spPr>
          <a:xfrm>
            <a:off x="0" y="0"/>
            <a:ext cx="7757097" cy="3429000"/>
          </a:xfrm>
          <a:prstGeom prst="rect">
            <a:avLst/>
          </a:prstGeom>
        </p:spPr>
      </p:pic>
      <p:sp>
        <p:nvSpPr>
          <p:cNvPr id="8" name="TextBox 7">
            <a:extLst>
              <a:ext uri="{FF2B5EF4-FFF2-40B4-BE49-F238E27FC236}">
                <a16:creationId xmlns:a16="http://schemas.microsoft.com/office/drawing/2014/main" id="{E938EDA1-3E4D-4F1F-BF62-5958F535856C}"/>
              </a:ext>
            </a:extLst>
          </p:cNvPr>
          <p:cNvSpPr txBox="1"/>
          <p:nvPr/>
        </p:nvSpPr>
        <p:spPr>
          <a:xfrm>
            <a:off x="708025" y="928508"/>
            <a:ext cx="2083584"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0.1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latin typeface="Cambria" panose="02040503050406030204" pitchFamily="18" charset="0"/>
                <a:ea typeface="Cambria" panose="02040503050406030204" pitchFamily="18" charset="0"/>
              </a:rPr>
              <a:t>Fit method: ML</a:t>
            </a:r>
          </a:p>
        </p:txBody>
      </p:sp>
      <p:sp>
        <p:nvSpPr>
          <p:cNvPr id="9" name="TextBox 8">
            <a:extLst>
              <a:ext uri="{FF2B5EF4-FFF2-40B4-BE49-F238E27FC236}">
                <a16:creationId xmlns:a16="http://schemas.microsoft.com/office/drawing/2014/main" id="{4E4DB8F5-13C4-4ECC-8458-17A528BB866B}"/>
              </a:ext>
            </a:extLst>
          </p:cNvPr>
          <p:cNvSpPr txBox="1"/>
          <p:nvPr/>
        </p:nvSpPr>
        <p:spPr>
          <a:xfrm>
            <a:off x="708025" y="4357508"/>
            <a:ext cx="2559740" cy="1323439"/>
          </a:xfrm>
          <a:prstGeom prst="rect">
            <a:avLst/>
          </a:prstGeom>
          <a:noFill/>
        </p:spPr>
        <p:txBody>
          <a:bodyPr wrap="none" rtlCol="0">
            <a:spAutoFit/>
          </a:bodyPr>
          <a:lstStyle/>
          <a:p>
            <a:r>
              <a:rPr lang="en-US" altLang="zh-CN" sz="1600" dirty="0">
                <a:latin typeface="Cambria" panose="02040503050406030204" pitchFamily="18" charset="0"/>
                <a:ea typeface="Cambria" panose="02040503050406030204" pitchFamily="18" charset="0"/>
              </a:rPr>
              <a:t>MSD26_t</a:t>
            </a:r>
          </a:p>
          <a:p>
            <a:r>
              <a:rPr lang="en-US" altLang="zh-CN" sz="1600" dirty="0">
                <a:latin typeface="Cambria" panose="02040503050406030204" pitchFamily="18" charset="0"/>
                <a:ea typeface="Cambria" panose="02040503050406030204" pitchFamily="18" charset="0"/>
              </a:rPr>
              <a:t>Bin size: 0.1 ns</a:t>
            </a:r>
            <a:endParaRPr lang="en-US" sz="1600" dirty="0">
              <a:latin typeface="Cambria" panose="02040503050406030204" pitchFamily="18" charset="0"/>
              <a:ea typeface="Cambria" panose="02040503050406030204" pitchFamily="18" charset="0"/>
            </a:endParaRPr>
          </a:p>
          <a:p>
            <a:r>
              <a:rPr lang="en-US" sz="1600" dirty="0">
                <a:latin typeface="Cambria" panose="02040503050406030204" pitchFamily="18" charset="0"/>
                <a:ea typeface="Cambria" panose="02040503050406030204" pitchFamily="18" charset="0"/>
              </a:rPr>
              <a:t>Fit start: 150 ns</a:t>
            </a:r>
          </a:p>
          <a:p>
            <a:r>
              <a:rPr lang="en-US" altLang="zh-CN" sz="1600" dirty="0" err="1">
                <a:latin typeface="Cambria" panose="02040503050406030204" pitchFamily="18" charset="0"/>
                <a:ea typeface="Cambria" panose="02040503050406030204" pitchFamily="18" charset="0"/>
              </a:rPr>
              <a:t>Ea</a:t>
            </a:r>
            <a:r>
              <a:rPr lang="en-US" altLang="zh-CN" sz="1600" dirty="0">
                <a:latin typeface="Cambria" panose="02040503050406030204" pitchFamily="18" charset="0"/>
                <a:ea typeface="Cambria" panose="02040503050406030204" pitchFamily="18" charset="0"/>
              </a:rPr>
              <a:t> gate: 5479±20 keV</a:t>
            </a:r>
          </a:p>
          <a:p>
            <a:r>
              <a:rPr lang="en-US" sz="1600" dirty="0">
                <a:solidFill>
                  <a:srgbClr val="00B0F0"/>
                </a:solidFill>
                <a:latin typeface="Cambria" panose="02040503050406030204" pitchFamily="18" charset="0"/>
                <a:ea typeface="Cambria" panose="02040503050406030204" pitchFamily="18" charset="0"/>
              </a:rPr>
              <a:t>Fit method: Pearson </a:t>
            </a:r>
            <a:r>
              <a:rPr lang="en-US" altLang="zh-CN" sz="1600" dirty="0">
                <a:solidFill>
                  <a:srgbClr val="00B0F0"/>
                </a:solidFill>
                <a:latin typeface="Cambria" panose="02040503050406030204" pitchFamily="18" charset="0"/>
                <a:ea typeface="Cambria" panose="02040503050406030204" pitchFamily="18" charset="0"/>
              </a:rPr>
              <a:t>χ</a:t>
            </a:r>
            <a:r>
              <a:rPr lang="en-US" altLang="zh-CN" sz="1600" baseline="30000" dirty="0">
                <a:solidFill>
                  <a:srgbClr val="00B0F0"/>
                </a:solidFill>
                <a:latin typeface="Cambria" panose="02040503050406030204" pitchFamily="18" charset="0"/>
                <a:ea typeface="Cambria" panose="02040503050406030204" pitchFamily="18" charset="0"/>
              </a:rPr>
              <a:t>2</a:t>
            </a:r>
            <a:r>
              <a:rPr lang="en-US" altLang="zh-CN" sz="1600" dirty="0">
                <a:solidFill>
                  <a:srgbClr val="00B0F0"/>
                </a:solidFill>
                <a:latin typeface="Cambria" panose="02040503050406030204" pitchFamily="18" charset="0"/>
                <a:ea typeface="Cambria" panose="02040503050406030204" pitchFamily="18" charset="0"/>
              </a:rPr>
              <a:t> min</a:t>
            </a:r>
            <a:endParaRPr lang="en-US" sz="1600"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12792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BF0843-78D6-4C2E-B217-592D6C251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9552" y="-1"/>
            <a:ext cx="3584448" cy="3584448"/>
          </a:xfrm>
          <a:prstGeom prst="rect">
            <a:avLst/>
          </a:prstGeom>
        </p:spPr>
      </p:pic>
      <p:pic>
        <p:nvPicPr>
          <p:cNvPr id="11" name="Picture 10">
            <a:extLst>
              <a:ext uri="{FF2B5EF4-FFF2-40B4-BE49-F238E27FC236}">
                <a16:creationId xmlns:a16="http://schemas.microsoft.com/office/drawing/2014/main" id="{B2D66DFE-32FD-475A-8294-A1264AF67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552" y="3273552"/>
            <a:ext cx="3584448" cy="3584448"/>
          </a:xfrm>
          <a:prstGeom prst="rect">
            <a:avLst/>
          </a:prstGeom>
        </p:spPr>
      </p:pic>
      <p:pic>
        <p:nvPicPr>
          <p:cNvPr id="13" name="Picture 12">
            <a:extLst>
              <a:ext uri="{FF2B5EF4-FFF2-40B4-BE49-F238E27FC236}">
                <a16:creationId xmlns:a16="http://schemas.microsoft.com/office/drawing/2014/main" id="{5537A7DA-99B3-45E2-939E-E33C6DDED3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83280"/>
            <a:ext cx="5559552" cy="3474720"/>
          </a:xfrm>
          <a:prstGeom prst="rect">
            <a:avLst/>
          </a:prstGeom>
        </p:spPr>
      </p:pic>
      <p:pic>
        <p:nvPicPr>
          <p:cNvPr id="9" name="Picture 8">
            <a:extLst>
              <a:ext uri="{FF2B5EF4-FFF2-40B4-BE49-F238E27FC236}">
                <a16:creationId xmlns:a16="http://schemas.microsoft.com/office/drawing/2014/main" id="{AF72D612-1634-41FA-A973-C44A015A3F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559552" cy="3474720"/>
          </a:xfrm>
          <a:prstGeom prst="rect">
            <a:avLst/>
          </a:prstGeom>
        </p:spPr>
      </p:pic>
      <p:sp>
        <p:nvSpPr>
          <p:cNvPr id="4" name="TextBox 3">
            <a:extLst>
              <a:ext uri="{FF2B5EF4-FFF2-40B4-BE49-F238E27FC236}">
                <a16:creationId xmlns:a16="http://schemas.microsoft.com/office/drawing/2014/main" id="{EF503A3A-5282-4AE8-98F3-D3DD318DF9CF}"/>
              </a:ext>
            </a:extLst>
          </p:cNvPr>
          <p:cNvSpPr txBox="1"/>
          <p:nvPr/>
        </p:nvSpPr>
        <p:spPr>
          <a:xfrm>
            <a:off x="670792" y="1318161"/>
            <a:ext cx="2221762" cy="1569660"/>
          </a:xfrm>
          <a:prstGeom prst="rect">
            <a:avLst/>
          </a:prstGeom>
          <a:noFill/>
        </p:spPr>
        <p:txBody>
          <a:bodyPr wrap="none" rtlCol="0">
            <a:spAutoFit/>
          </a:bodyPr>
          <a:lstStyle/>
          <a:p>
            <a:r>
              <a:rPr lang="en-US" altLang="zh-CN" sz="1600" dirty="0">
                <a:solidFill>
                  <a:srgbClr val="0099FF"/>
                </a:solidFill>
                <a:latin typeface="Cambria" panose="02040503050406030204" pitchFamily="18" charset="0"/>
                <a:ea typeface="Cambria" panose="02040503050406030204" pitchFamily="18" charset="0"/>
              </a:rPr>
              <a:t>MSD26_t</a:t>
            </a:r>
          </a:p>
          <a:p>
            <a:r>
              <a:rPr lang="en-US" altLang="zh-CN" sz="1600" dirty="0">
                <a:solidFill>
                  <a:srgbClr val="0099FF"/>
                </a:solidFill>
                <a:latin typeface="Cambria" panose="02040503050406030204" pitchFamily="18" charset="0"/>
                <a:ea typeface="Cambria" panose="02040503050406030204" pitchFamily="18" charset="0"/>
              </a:rPr>
              <a:t>Run0079-0091</a:t>
            </a:r>
          </a:p>
          <a:p>
            <a:r>
              <a:rPr lang="en-US" altLang="zh-CN" sz="1600" dirty="0">
                <a:solidFill>
                  <a:srgbClr val="0099FF"/>
                </a:solidFill>
                <a:latin typeface="Cambria" panose="02040503050406030204" pitchFamily="18" charset="0"/>
                <a:ea typeface="Cambria" panose="02040503050406030204" pitchFamily="18" charset="0"/>
              </a:rPr>
              <a:t>Bin size: 1 ns</a:t>
            </a:r>
            <a:endParaRPr lang="en-US" sz="1600" dirty="0">
              <a:solidFill>
                <a:srgbClr val="0099FF"/>
              </a:solidFill>
              <a:latin typeface="Cambria" panose="02040503050406030204" pitchFamily="18" charset="0"/>
              <a:ea typeface="Cambria" panose="02040503050406030204" pitchFamily="18" charset="0"/>
            </a:endParaRPr>
          </a:p>
          <a:p>
            <a:r>
              <a:rPr lang="en-US" sz="1600" dirty="0">
                <a:solidFill>
                  <a:srgbClr val="0099FF"/>
                </a:solidFill>
                <a:latin typeface="Cambria" panose="02040503050406030204" pitchFamily="18" charset="0"/>
                <a:ea typeface="Cambria" panose="02040503050406030204" pitchFamily="18" charset="0"/>
              </a:rPr>
              <a:t>Fit start: 160 ns</a:t>
            </a:r>
          </a:p>
          <a:p>
            <a:r>
              <a:rPr lang="en-US" altLang="zh-CN" sz="1600" dirty="0" err="1">
                <a:solidFill>
                  <a:srgbClr val="0099FF"/>
                </a:solidFill>
                <a:latin typeface="Cambria" panose="02040503050406030204" pitchFamily="18" charset="0"/>
                <a:ea typeface="Cambria" panose="02040503050406030204" pitchFamily="18" charset="0"/>
              </a:rPr>
              <a:t>Ea</a:t>
            </a:r>
            <a:r>
              <a:rPr lang="en-US" altLang="zh-CN" sz="1600" dirty="0">
                <a:solidFill>
                  <a:srgbClr val="0099FF"/>
                </a:solidFill>
                <a:latin typeface="Cambria" panose="02040503050406030204" pitchFamily="18" charset="0"/>
                <a:ea typeface="Cambria" panose="02040503050406030204" pitchFamily="18" charset="0"/>
              </a:rPr>
              <a:t> gate: 5421±10 keV</a:t>
            </a:r>
          </a:p>
          <a:p>
            <a:r>
              <a:rPr lang="en-US" sz="1600" dirty="0">
                <a:solidFill>
                  <a:srgbClr val="0099FF"/>
                </a:solidFill>
                <a:latin typeface="Cambria" panose="02040503050406030204" pitchFamily="18" charset="0"/>
                <a:ea typeface="Cambria" panose="02040503050406030204" pitchFamily="18" charset="0"/>
              </a:rPr>
              <a:t>Fit </a:t>
            </a:r>
            <a:r>
              <a:rPr lang="en-US" altLang="zh-CN" sz="1600" dirty="0">
                <a:solidFill>
                  <a:srgbClr val="0099FF"/>
                </a:solidFill>
                <a:latin typeface="Cambria" panose="02040503050406030204" pitchFamily="18" charset="0"/>
                <a:ea typeface="Cambria" panose="02040503050406030204" pitchFamily="18" charset="0"/>
              </a:rPr>
              <a:t>likelihood</a:t>
            </a:r>
            <a:r>
              <a:rPr lang="en-US" sz="1600" dirty="0">
                <a:solidFill>
                  <a:srgbClr val="0099FF"/>
                </a:solidFill>
                <a:latin typeface="Cambria" panose="02040503050406030204" pitchFamily="18" charset="0"/>
                <a:ea typeface="Cambria" panose="02040503050406030204" pitchFamily="18" charset="0"/>
              </a:rPr>
              <a:t>: </a:t>
            </a:r>
            <a:r>
              <a:rPr lang="en-US" altLang="zh-CN" sz="1600" dirty="0">
                <a:solidFill>
                  <a:srgbClr val="0099FF"/>
                </a:solidFill>
                <a:latin typeface="Cambria" panose="02040503050406030204" pitchFamily="18" charset="0"/>
                <a:ea typeface="Cambria" panose="02040503050406030204" pitchFamily="18" charset="0"/>
              </a:rPr>
              <a:t>emcee</a:t>
            </a:r>
            <a:r>
              <a:rPr lang="en-US" sz="1600" dirty="0">
                <a:solidFill>
                  <a:srgbClr val="0099FF"/>
                </a:solidFill>
                <a:latin typeface="Cambria" panose="02040503050406030204" pitchFamily="18" charset="0"/>
                <a:ea typeface="Cambria" panose="02040503050406030204" pitchFamily="18" charset="0"/>
              </a:rPr>
              <a:t> </a:t>
            </a:r>
            <a:r>
              <a:rPr lang="en-US" altLang="zh-CN" sz="1600" dirty="0">
                <a:solidFill>
                  <a:srgbClr val="0099FF"/>
                </a:solidFill>
                <a:latin typeface="Cambria" panose="02040503050406030204" pitchFamily="18" charset="0"/>
                <a:ea typeface="Cambria" panose="02040503050406030204" pitchFamily="18" charset="0"/>
              </a:rPr>
              <a:t>χ</a:t>
            </a:r>
            <a:r>
              <a:rPr lang="en-US" altLang="zh-CN" sz="1600" baseline="30000" dirty="0">
                <a:solidFill>
                  <a:srgbClr val="0099FF"/>
                </a:solidFill>
                <a:latin typeface="Cambria" panose="02040503050406030204" pitchFamily="18" charset="0"/>
                <a:ea typeface="Cambria" panose="02040503050406030204" pitchFamily="18" charset="0"/>
              </a:rPr>
              <a:t>2</a:t>
            </a:r>
            <a:endParaRPr lang="en-US" sz="1600" baseline="30000" dirty="0">
              <a:solidFill>
                <a:srgbClr val="0099FF"/>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218B2B06-5506-4C0D-88FD-57D7931598FC}"/>
              </a:ext>
            </a:extLst>
          </p:cNvPr>
          <p:cNvSpPr txBox="1"/>
          <p:nvPr/>
        </p:nvSpPr>
        <p:spPr>
          <a:xfrm>
            <a:off x="645392" y="4792881"/>
            <a:ext cx="191104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dirty="0"/>
              <a:t>Empty bins have an upper error of 1.84 but no lower error if we manually add a lower error of 1.84. the few empty bins will have less weight, and hence, the fit background level will be slightly higher than that in the figure above, in which the empty bins have more weight due to half error bars compared with other bins.</a:t>
            </a:r>
            <a:endParaRPr lang="en-US" sz="900" dirty="0"/>
          </a:p>
        </p:txBody>
      </p:sp>
      <p:sp>
        <p:nvSpPr>
          <p:cNvPr id="2" name="TextBox 1">
            <a:extLst>
              <a:ext uri="{FF2B5EF4-FFF2-40B4-BE49-F238E27FC236}">
                <a16:creationId xmlns:a16="http://schemas.microsoft.com/office/drawing/2014/main" id="{80602916-58E0-4CC0-B853-DD39DFF1A771}"/>
              </a:ext>
            </a:extLst>
          </p:cNvPr>
          <p:cNvSpPr txBox="1"/>
          <p:nvPr/>
        </p:nvSpPr>
        <p:spPr>
          <a:xfrm>
            <a:off x="1040069" y="223428"/>
            <a:ext cx="1739707" cy="276999"/>
          </a:xfrm>
          <a:prstGeom prst="rect">
            <a:avLst/>
          </a:prstGeom>
          <a:noFill/>
        </p:spPr>
        <p:txBody>
          <a:bodyPr wrap="none" rtlCol="0">
            <a:spAutoFit/>
          </a:bodyPr>
          <a:lstStyle/>
          <a:p>
            <a:r>
              <a:rPr lang="en-US" sz="1200" dirty="0">
                <a:solidFill>
                  <a:srgbClr val="00B0F0"/>
                </a:solidFill>
              </a:rPr>
              <a:t>Bad likelihood definition.</a:t>
            </a:r>
          </a:p>
        </p:txBody>
      </p:sp>
    </p:spTree>
    <p:extLst>
      <p:ext uri="{BB962C8B-B14F-4D97-AF65-F5344CB8AC3E}">
        <p14:creationId xmlns:p14="http://schemas.microsoft.com/office/powerpoint/2010/main" val="6320316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52CD9C-CCAA-4B59-B277-C7B172733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160"/>
            <a:ext cx="7443917" cy="3291840"/>
          </a:xfrm>
          <a:prstGeom prst="rect">
            <a:avLst/>
          </a:prstGeom>
        </p:spPr>
      </p:pic>
      <p:pic>
        <p:nvPicPr>
          <p:cNvPr id="3" name="Picture 2">
            <a:extLst>
              <a:ext uri="{FF2B5EF4-FFF2-40B4-BE49-F238E27FC236}">
                <a16:creationId xmlns:a16="http://schemas.microsoft.com/office/drawing/2014/main" id="{4F949520-C091-4CB6-A2BC-470039F75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550" y="-1"/>
            <a:ext cx="3584450" cy="3584450"/>
          </a:xfrm>
          <a:prstGeom prst="rect">
            <a:avLst/>
          </a:prstGeom>
        </p:spPr>
      </p:pic>
      <p:pic>
        <p:nvPicPr>
          <p:cNvPr id="6" name="Picture 5">
            <a:extLst>
              <a:ext uri="{FF2B5EF4-FFF2-40B4-BE49-F238E27FC236}">
                <a16:creationId xmlns:a16="http://schemas.microsoft.com/office/drawing/2014/main" id="{2AF0F302-3AA4-4CA1-81FB-A2FF730C5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5559550" cy="3474720"/>
          </a:xfrm>
          <a:prstGeom prst="rect">
            <a:avLst/>
          </a:prstGeom>
        </p:spPr>
      </p:pic>
      <p:sp>
        <p:nvSpPr>
          <p:cNvPr id="13" name="TextBox 12">
            <a:extLst>
              <a:ext uri="{FF2B5EF4-FFF2-40B4-BE49-F238E27FC236}">
                <a16:creationId xmlns:a16="http://schemas.microsoft.com/office/drawing/2014/main" id="{45053207-3E0E-4CEA-92DD-AE1EE9033C30}"/>
              </a:ext>
            </a:extLst>
          </p:cNvPr>
          <p:cNvSpPr txBox="1"/>
          <p:nvPr/>
        </p:nvSpPr>
        <p:spPr>
          <a:xfrm>
            <a:off x="670792" y="1318161"/>
            <a:ext cx="2444002" cy="1569660"/>
          </a:xfrm>
          <a:prstGeom prst="rect">
            <a:avLst/>
          </a:prstGeom>
          <a:noFill/>
        </p:spPr>
        <p:txBody>
          <a:bodyPr wrap="none" rtlCol="0">
            <a:spAutoFit/>
          </a:bodyPr>
          <a:lstStyle/>
          <a:p>
            <a:r>
              <a:rPr lang="en-US" altLang="zh-CN" sz="1600" dirty="0">
                <a:solidFill>
                  <a:srgbClr val="0099FF"/>
                </a:solidFill>
                <a:latin typeface="Cambria" panose="02040503050406030204" pitchFamily="18" charset="0"/>
                <a:ea typeface="Cambria" panose="02040503050406030204" pitchFamily="18" charset="0"/>
              </a:rPr>
              <a:t>MSD26_t</a:t>
            </a:r>
          </a:p>
          <a:p>
            <a:r>
              <a:rPr lang="en-US" altLang="zh-CN" sz="1600" dirty="0">
                <a:solidFill>
                  <a:srgbClr val="0099FF"/>
                </a:solidFill>
                <a:latin typeface="Cambria" panose="02040503050406030204" pitchFamily="18" charset="0"/>
                <a:ea typeface="Cambria" panose="02040503050406030204" pitchFamily="18" charset="0"/>
              </a:rPr>
              <a:t>Run0079-0091</a:t>
            </a:r>
          </a:p>
          <a:p>
            <a:r>
              <a:rPr lang="en-US" altLang="zh-CN" sz="1600" dirty="0">
                <a:solidFill>
                  <a:srgbClr val="0099FF"/>
                </a:solidFill>
                <a:latin typeface="Cambria" panose="02040503050406030204" pitchFamily="18" charset="0"/>
                <a:ea typeface="Cambria" panose="02040503050406030204" pitchFamily="18" charset="0"/>
              </a:rPr>
              <a:t>Bin size: 1 ns</a:t>
            </a:r>
            <a:endParaRPr lang="en-US" sz="1600" dirty="0">
              <a:solidFill>
                <a:srgbClr val="0099FF"/>
              </a:solidFill>
              <a:latin typeface="Cambria" panose="02040503050406030204" pitchFamily="18" charset="0"/>
              <a:ea typeface="Cambria" panose="02040503050406030204" pitchFamily="18" charset="0"/>
            </a:endParaRPr>
          </a:p>
          <a:p>
            <a:r>
              <a:rPr lang="en-US" sz="1600" dirty="0">
                <a:solidFill>
                  <a:srgbClr val="0099FF"/>
                </a:solidFill>
                <a:latin typeface="Cambria" panose="02040503050406030204" pitchFamily="18" charset="0"/>
                <a:ea typeface="Cambria" panose="02040503050406030204" pitchFamily="18" charset="0"/>
              </a:rPr>
              <a:t>Fit start: 160 ns</a:t>
            </a:r>
          </a:p>
          <a:p>
            <a:r>
              <a:rPr lang="en-US" altLang="zh-CN" sz="1600" dirty="0" err="1">
                <a:solidFill>
                  <a:srgbClr val="0099FF"/>
                </a:solidFill>
                <a:latin typeface="Cambria" panose="02040503050406030204" pitchFamily="18" charset="0"/>
                <a:ea typeface="Cambria" panose="02040503050406030204" pitchFamily="18" charset="0"/>
              </a:rPr>
              <a:t>Ea</a:t>
            </a:r>
            <a:r>
              <a:rPr lang="en-US" altLang="zh-CN" sz="1600" dirty="0">
                <a:solidFill>
                  <a:srgbClr val="0099FF"/>
                </a:solidFill>
                <a:latin typeface="Cambria" panose="02040503050406030204" pitchFamily="18" charset="0"/>
                <a:ea typeface="Cambria" panose="02040503050406030204" pitchFamily="18" charset="0"/>
              </a:rPr>
              <a:t> gate: 5421±10 keV</a:t>
            </a:r>
          </a:p>
          <a:p>
            <a:r>
              <a:rPr lang="en-US" sz="1600" dirty="0">
                <a:solidFill>
                  <a:srgbClr val="0099FF"/>
                </a:solidFill>
                <a:latin typeface="Cambria" panose="02040503050406030204" pitchFamily="18" charset="0"/>
                <a:ea typeface="Cambria" panose="02040503050406030204" pitchFamily="18" charset="0"/>
              </a:rPr>
              <a:t>Fit </a:t>
            </a:r>
            <a:r>
              <a:rPr lang="en-US" altLang="zh-CN" sz="1600" dirty="0">
                <a:solidFill>
                  <a:srgbClr val="0099FF"/>
                </a:solidFill>
                <a:latin typeface="Cambria" panose="02040503050406030204" pitchFamily="18" charset="0"/>
                <a:ea typeface="Cambria" panose="02040503050406030204" pitchFamily="18" charset="0"/>
              </a:rPr>
              <a:t>likelihood</a:t>
            </a:r>
            <a:r>
              <a:rPr lang="en-US" sz="1600" dirty="0">
                <a:solidFill>
                  <a:srgbClr val="0099FF"/>
                </a:solidFill>
                <a:latin typeface="Cambria" panose="02040503050406030204" pitchFamily="18" charset="0"/>
                <a:ea typeface="Cambria" panose="02040503050406030204" pitchFamily="18" charset="0"/>
              </a:rPr>
              <a:t>: </a:t>
            </a:r>
            <a:r>
              <a:rPr lang="en-US" altLang="zh-CN" sz="1600" dirty="0">
                <a:solidFill>
                  <a:srgbClr val="0099FF"/>
                </a:solidFill>
                <a:latin typeface="Cambria" panose="02040503050406030204" pitchFamily="18" charset="0"/>
                <a:ea typeface="Cambria" panose="02040503050406030204" pitchFamily="18" charset="0"/>
              </a:rPr>
              <a:t>Poisson ML</a:t>
            </a:r>
            <a:endParaRPr lang="en-US" sz="1600" baseline="30000" dirty="0">
              <a:solidFill>
                <a:srgbClr val="0099FF"/>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A4087FA-5F67-4CEA-8152-5A11A76143D8}"/>
              </a:ext>
            </a:extLst>
          </p:cNvPr>
          <p:cNvSpPr txBox="1"/>
          <p:nvPr/>
        </p:nvSpPr>
        <p:spPr>
          <a:xfrm>
            <a:off x="23092" y="3374320"/>
            <a:ext cx="5487400" cy="276999"/>
          </a:xfrm>
          <a:prstGeom prst="rect">
            <a:avLst/>
          </a:prstGeom>
          <a:noFill/>
        </p:spPr>
        <p:txBody>
          <a:bodyPr wrap="none">
            <a:spAutoFit/>
          </a:bodyPr>
          <a:lstStyle/>
          <a:p>
            <a:r>
              <a:rPr lang="en-US" sz="1200" b="0" i="0" u="none" strike="noStrike" baseline="0" dirty="0">
                <a:solidFill>
                  <a:srgbClr val="00B0F0"/>
                </a:solidFill>
                <a:latin typeface="Times-Roman"/>
              </a:rPr>
              <a:t>Define the Bayesian likelihood function as the Poisson maximum likelihood function.</a:t>
            </a:r>
            <a:endParaRPr lang="en-US" sz="1200" dirty="0">
              <a:solidFill>
                <a:srgbClr val="00B0F0"/>
              </a:solidFill>
            </a:endParaRPr>
          </a:p>
        </p:txBody>
      </p:sp>
    </p:spTree>
    <p:extLst>
      <p:ext uri="{BB962C8B-B14F-4D97-AF65-F5344CB8AC3E}">
        <p14:creationId xmlns:p14="http://schemas.microsoft.com/office/powerpoint/2010/main" val="13284108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0EA9E-32C1-4ECA-9AC9-84CA05A82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559552" cy="3474720"/>
          </a:xfrm>
          <a:prstGeom prst="rect">
            <a:avLst/>
          </a:prstGeom>
        </p:spPr>
      </p:pic>
      <p:pic>
        <p:nvPicPr>
          <p:cNvPr id="5" name="Picture 4">
            <a:extLst>
              <a:ext uri="{FF2B5EF4-FFF2-40B4-BE49-F238E27FC236}">
                <a16:creationId xmlns:a16="http://schemas.microsoft.com/office/drawing/2014/main" id="{A469FC14-42FE-4B59-B1CA-7972F4932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552" y="0"/>
            <a:ext cx="3584448" cy="3584448"/>
          </a:xfrm>
          <a:prstGeom prst="rect">
            <a:avLst/>
          </a:prstGeom>
        </p:spPr>
      </p:pic>
      <p:pic>
        <p:nvPicPr>
          <p:cNvPr id="7" name="Picture 6">
            <a:extLst>
              <a:ext uri="{FF2B5EF4-FFF2-40B4-BE49-F238E27FC236}">
                <a16:creationId xmlns:a16="http://schemas.microsoft.com/office/drawing/2014/main" id="{67A31266-1AF8-40F0-B42B-074BB1673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66160"/>
            <a:ext cx="7443917" cy="3291840"/>
          </a:xfrm>
          <a:prstGeom prst="rect">
            <a:avLst/>
          </a:prstGeom>
        </p:spPr>
      </p:pic>
      <p:sp>
        <p:nvSpPr>
          <p:cNvPr id="9" name="TextBox 8">
            <a:extLst>
              <a:ext uri="{FF2B5EF4-FFF2-40B4-BE49-F238E27FC236}">
                <a16:creationId xmlns:a16="http://schemas.microsoft.com/office/drawing/2014/main" id="{AC7ABCD7-35B8-4E2E-BB8C-676E1F2BB246}"/>
              </a:ext>
            </a:extLst>
          </p:cNvPr>
          <p:cNvSpPr txBox="1"/>
          <p:nvPr/>
        </p:nvSpPr>
        <p:spPr>
          <a:xfrm>
            <a:off x="670792" y="1318161"/>
            <a:ext cx="2444002" cy="1569660"/>
          </a:xfrm>
          <a:prstGeom prst="rect">
            <a:avLst/>
          </a:prstGeom>
          <a:noFill/>
        </p:spPr>
        <p:txBody>
          <a:bodyPr wrap="none" rtlCol="0">
            <a:spAutoFit/>
          </a:bodyPr>
          <a:lstStyle/>
          <a:p>
            <a:r>
              <a:rPr lang="en-US" altLang="zh-CN" sz="1600" dirty="0">
                <a:solidFill>
                  <a:srgbClr val="0099FF"/>
                </a:solidFill>
                <a:latin typeface="Cambria" panose="02040503050406030204" pitchFamily="18" charset="0"/>
                <a:ea typeface="Cambria" panose="02040503050406030204" pitchFamily="18" charset="0"/>
              </a:rPr>
              <a:t>MSD26_t</a:t>
            </a:r>
          </a:p>
          <a:p>
            <a:r>
              <a:rPr lang="en-US" altLang="zh-CN" sz="1600" dirty="0">
                <a:solidFill>
                  <a:srgbClr val="0099FF"/>
                </a:solidFill>
                <a:latin typeface="Cambria" panose="02040503050406030204" pitchFamily="18" charset="0"/>
                <a:ea typeface="Cambria" panose="02040503050406030204" pitchFamily="18" charset="0"/>
              </a:rPr>
              <a:t>Run0079-0091</a:t>
            </a:r>
          </a:p>
          <a:p>
            <a:r>
              <a:rPr lang="en-US" altLang="zh-CN" sz="1600" dirty="0">
                <a:solidFill>
                  <a:srgbClr val="0099FF"/>
                </a:solidFill>
                <a:latin typeface="Cambria" panose="02040503050406030204" pitchFamily="18" charset="0"/>
                <a:ea typeface="Cambria" panose="02040503050406030204" pitchFamily="18" charset="0"/>
              </a:rPr>
              <a:t>Bin size: 1 ns</a:t>
            </a:r>
            <a:endParaRPr lang="en-US" sz="1600" dirty="0">
              <a:solidFill>
                <a:srgbClr val="0099FF"/>
              </a:solidFill>
              <a:latin typeface="Cambria" panose="02040503050406030204" pitchFamily="18" charset="0"/>
              <a:ea typeface="Cambria" panose="02040503050406030204" pitchFamily="18" charset="0"/>
            </a:endParaRPr>
          </a:p>
          <a:p>
            <a:r>
              <a:rPr lang="en-US" sz="1600" dirty="0">
                <a:solidFill>
                  <a:srgbClr val="0099FF"/>
                </a:solidFill>
                <a:latin typeface="Cambria" panose="02040503050406030204" pitchFamily="18" charset="0"/>
                <a:ea typeface="Cambria" panose="02040503050406030204" pitchFamily="18" charset="0"/>
              </a:rPr>
              <a:t>Fit start: 160 ns</a:t>
            </a:r>
          </a:p>
          <a:p>
            <a:r>
              <a:rPr lang="en-US" altLang="zh-CN" sz="1600" dirty="0" err="1">
                <a:solidFill>
                  <a:srgbClr val="0099FF"/>
                </a:solidFill>
                <a:latin typeface="Cambria" panose="02040503050406030204" pitchFamily="18" charset="0"/>
                <a:ea typeface="Cambria" panose="02040503050406030204" pitchFamily="18" charset="0"/>
              </a:rPr>
              <a:t>Ea</a:t>
            </a:r>
            <a:r>
              <a:rPr lang="en-US" altLang="zh-CN" sz="1600" dirty="0">
                <a:solidFill>
                  <a:srgbClr val="0099FF"/>
                </a:solidFill>
                <a:latin typeface="Cambria" panose="02040503050406030204" pitchFamily="18" charset="0"/>
                <a:ea typeface="Cambria" panose="02040503050406030204" pitchFamily="18" charset="0"/>
              </a:rPr>
              <a:t> gate: 5421±20 keV</a:t>
            </a:r>
          </a:p>
          <a:p>
            <a:r>
              <a:rPr lang="en-US" sz="1600" dirty="0">
                <a:solidFill>
                  <a:srgbClr val="0099FF"/>
                </a:solidFill>
                <a:latin typeface="Cambria" panose="02040503050406030204" pitchFamily="18" charset="0"/>
                <a:ea typeface="Cambria" panose="02040503050406030204" pitchFamily="18" charset="0"/>
              </a:rPr>
              <a:t>Fit </a:t>
            </a:r>
            <a:r>
              <a:rPr lang="en-US" altLang="zh-CN" sz="1600" dirty="0">
                <a:solidFill>
                  <a:srgbClr val="0099FF"/>
                </a:solidFill>
                <a:latin typeface="Cambria" panose="02040503050406030204" pitchFamily="18" charset="0"/>
                <a:ea typeface="Cambria" panose="02040503050406030204" pitchFamily="18" charset="0"/>
              </a:rPr>
              <a:t>likelihood</a:t>
            </a:r>
            <a:r>
              <a:rPr lang="en-US" sz="1600" dirty="0">
                <a:solidFill>
                  <a:srgbClr val="0099FF"/>
                </a:solidFill>
                <a:latin typeface="Cambria" panose="02040503050406030204" pitchFamily="18" charset="0"/>
                <a:ea typeface="Cambria" panose="02040503050406030204" pitchFamily="18" charset="0"/>
              </a:rPr>
              <a:t>: </a:t>
            </a:r>
            <a:r>
              <a:rPr lang="en-US" altLang="zh-CN" sz="1600" dirty="0">
                <a:solidFill>
                  <a:srgbClr val="0099FF"/>
                </a:solidFill>
                <a:latin typeface="Cambria" panose="02040503050406030204" pitchFamily="18" charset="0"/>
                <a:ea typeface="Cambria" panose="02040503050406030204" pitchFamily="18" charset="0"/>
              </a:rPr>
              <a:t>Poisson ML</a:t>
            </a:r>
            <a:endParaRPr lang="en-US" sz="1600" baseline="30000" dirty="0">
              <a:solidFill>
                <a:srgbClr val="0099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620B33B3-29A2-4289-95BA-CBCC31C80659}"/>
              </a:ext>
            </a:extLst>
          </p:cNvPr>
          <p:cNvSpPr txBox="1"/>
          <p:nvPr/>
        </p:nvSpPr>
        <p:spPr>
          <a:xfrm>
            <a:off x="23092" y="3374320"/>
            <a:ext cx="5487400" cy="276999"/>
          </a:xfrm>
          <a:prstGeom prst="rect">
            <a:avLst/>
          </a:prstGeom>
          <a:noFill/>
        </p:spPr>
        <p:txBody>
          <a:bodyPr wrap="none">
            <a:spAutoFit/>
          </a:bodyPr>
          <a:lstStyle/>
          <a:p>
            <a:r>
              <a:rPr lang="en-US" sz="1200" b="0" i="0" u="none" strike="noStrike" baseline="0" dirty="0">
                <a:solidFill>
                  <a:srgbClr val="00B0F0"/>
                </a:solidFill>
                <a:latin typeface="Times-Roman"/>
              </a:rPr>
              <a:t>Define the Bayesian likelihood function as the Poisson maximum likelihood function.</a:t>
            </a:r>
            <a:endParaRPr lang="en-US" sz="1200" dirty="0">
              <a:solidFill>
                <a:srgbClr val="00B0F0"/>
              </a:solidFill>
            </a:endParaRPr>
          </a:p>
        </p:txBody>
      </p:sp>
    </p:spTree>
    <p:extLst>
      <p:ext uri="{BB962C8B-B14F-4D97-AF65-F5344CB8AC3E}">
        <p14:creationId xmlns:p14="http://schemas.microsoft.com/office/powerpoint/2010/main" val="27484523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1D8EB3-5474-4AB7-B6C1-CBBDFDAE3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6160"/>
            <a:ext cx="7443918" cy="3291840"/>
          </a:xfrm>
          <a:prstGeom prst="rect">
            <a:avLst/>
          </a:prstGeom>
        </p:spPr>
      </p:pic>
      <p:pic>
        <p:nvPicPr>
          <p:cNvPr id="3" name="Picture 2">
            <a:extLst>
              <a:ext uri="{FF2B5EF4-FFF2-40B4-BE49-F238E27FC236}">
                <a16:creationId xmlns:a16="http://schemas.microsoft.com/office/drawing/2014/main" id="{06FF364A-69A0-4870-94AC-4A822651E2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9552" y="0"/>
            <a:ext cx="3584448" cy="3584448"/>
          </a:xfrm>
          <a:prstGeom prst="rect">
            <a:avLst/>
          </a:prstGeom>
        </p:spPr>
      </p:pic>
      <p:pic>
        <p:nvPicPr>
          <p:cNvPr id="5" name="Picture 4">
            <a:extLst>
              <a:ext uri="{FF2B5EF4-FFF2-40B4-BE49-F238E27FC236}">
                <a16:creationId xmlns:a16="http://schemas.microsoft.com/office/drawing/2014/main" id="{90BE58C9-3793-4981-9682-CDF8D8920D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5559552" cy="3474720"/>
          </a:xfrm>
          <a:prstGeom prst="rect">
            <a:avLst/>
          </a:prstGeom>
        </p:spPr>
      </p:pic>
      <p:sp>
        <p:nvSpPr>
          <p:cNvPr id="6" name="TextBox 5">
            <a:extLst>
              <a:ext uri="{FF2B5EF4-FFF2-40B4-BE49-F238E27FC236}">
                <a16:creationId xmlns:a16="http://schemas.microsoft.com/office/drawing/2014/main" id="{C771C879-0ED5-4DB1-A0E2-2A26CA64043F}"/>
              </a:ext>
            </a:extLst>
          </p:cNvPr>
          <p:cNvSpPr txBox="1"/>
          <p:nvPr/>
        </p:nvSpPr>
        <p:spPr>
          <a:xfrm>
            <a:off x="23092" y="3374320"/>
            <a:ext cx="5487400" cy="276999"/>
          </a:xfrm>
          <a:prstGeom prst="rect">
            <a:avLst/>
          </a:prstGeom>
          <a:noFill/>
        </p:spPr>
        <p:txBody>
          <a:bodyPr wrap="none">
            <a:spAutoFit/>
          </a:bodyPr>
          <a:lstStyle/>
          <a:p>
            <a:r>
              <a:rPr lang="en-US" sz="1200" b="0" i="0" u="none" strike="noStrike" baseline="0" dirty="0">
                <a:solidFill>
                  <a:srgbClr val="00B0F0"/>
                </a:solidFill>
                <a:latin typeface="Times-Roman"/>
              </a:rPr>
              <a:t>Define the Bayesian likelihood function as the Poisson maximum likelihood function.</a:t>
            </a:r>
            <a:endParaRPr lang="en-US" sz="1200" dirty="0">
              <a:solidFill>
                <a:srgbClr val="00B0F0"/>
              </a:solidFill>
            </a:endParaRPr>
          </a:p>
        </p:txBody>
      </p:sp>
      <p:sp>
        <p:nvSpPr>
          <p:cNvPr id="7" name="TextBox 6">
            <a:extLst>
              <a:ext uri="{FF2B5EF4-FFF2-40B4-BE49-F238E27FC236}">
                <a16:creationId xmlns:a16="http://schemas.microsoft.com/office/drawing/2014/main" id="{3ACFC93D-A1FD-4072-8D7E-A62C970AA1EB}"/>
              </a:ext>
            </a:extLst>
          </p:cNvPr>
          <p:cNvSpPr txBox="1"/>
          <p:nvPr/>
        </p:nvSpPr>
        <p:spPr>
          <a:xfrm>
            <a:off x="670792" y="1318161"/>
            <a:ext cx="2444002" cy="1569660"/>
          </a:xfrm>
          <a:prstGeom prst="rect">
            <a:avLst/>
          </a:prstGeom>
          <a:noFill/>
        </p:spPr>
        <p:txBody>
          <a:bodyPr wrap="none" rtlCol="0">
            <a:spAutoFit/>
          </a:bodyPr>
          <a:lstStyle/>
          <a:p>
            <a:r>
              <a:rPr lang="en-US" altLang="zh-CN" sz="1600" dirty="0">
                <a:solidFill>
                  <a:srgbClr val="0099FF"/>
                </a:solidFill>
                <a:latin typeface="Cambria" panose="02040503050406030204" pitchFamily="18" charset="0"/>
                <a:ea typeface="Cambria" panose="02040503050406030204" pitchFamily="18" charset="0"/>
              </a:rPr>
              <a:t>MSD26_t</a:t>
            </a:r>
          </a:p>
          <a:p>
            <a:r>
              <a:rPr lang="en-US" altLang="zh-CN" sz="1600" dirty="0">
                <a:solidFill>
                  <a:srgbClr val="0099FF"/>
                </a:solidFill>
                <a:latin typeface="Cambria" panose="02040503050406030204" pitchFamily="18" charset="0"/>
                <a:ea typeface="Cambria" panose="02040503050406030204" pitchFamily="18" charset="0"/>
              </a:rPr>
              <a:t>Run0079-0091</a:t>
            </a:r>
          </a:p>
          <a:p>
            <a:r>
              <a:rPr lang="en-US" altLang="zh-CN" sz="1600" dirty="0">
                <a:solidFill>
                  <a:srgbClr val="0099FF"/>
                </a:solidFill>
                <a:latin typeface="Cambria" panose="02040503050406030204" pitchFamily="18" charset="0"/>
                <a:ea typeface="Cambria" panose="02040503050406030204" pitchFamily="18" charset="0"/>
              </a:rPr>
              <a:t>Bin size: 1 ns</a:t>
            </a:r>
            <a:endParaRPr lang="en-US" sz="1600" dirty="0">
              <a:solidFill>
                <a:srgbClr val="0099FF"/>
              </a:solidFill>
              <a:latin typeface="Cambria" panose="02040503050406030204" pitchFamily="18" charset="0"/>
              <a:ea typeface="Cambria" panose="02040503050406030204" pitchFamily="18" charset="0"/>
            </a:endParaRPr>
          </a:p>
          <a:p>
            <a:r>
              <a:rPr lang="en-US" sz="1600" dirty="0">
                <a:solidFill>
                  <a:srgbClr val="0099FF"/>
                </a:solidFill>
                <a:latin typeface="Cambria" panose="02040503050406030204" pitchFamily="18" charset="0"/>
                <a:ea typeface="Cambria" panose="02040503050406030204" pitchFamily="18" charset="0"/>
              </a:rPr>
              <a:t>Fit start: 160 ns</a:t>
            </a:r>
          </a:p>
          <a:p>
            <a:r>
              <a:rPr lang="en-US" altLang="zh-CN" sz="1600" dirty="0" err="1">
                <a:solidFill>
                  <a:srgbClr val="0099FF"/>
                </a:solidFill>
                <a:latin typeface="Cambria" panose="02040503050406030204" pitchFamily="18" charset="0"/>
                <a:ea typeface="Cambria" panose="02040503050406030204" pitchFamily="18" charset="0"/>
              </a:rPr>
              <a:t>Ea</a:t>
            </a:r>
            <a:r>
              <a:rPr lang="en-US" altLang="zh-CN" sz="1600" dirty="0">
                <a:solidFill>
                  <a:srgbClr val="0099FF"/>
                </a:solidFill>
                <a:latin typeface="Cambria" panose="02040503050406030204" pitchFamily="18" charset="0"/>
                <a:ea typeface="Cambria" panose="02040503050406030204" pitchFamily="18" charset="0"/>
              </a:rPr>
              <a:t> gate: 5421±60 keV</a:t>
            </a:r>
          </a:p>
          <a:p>
            <a:r>
              <a:rPr lang="en-US" sz="1600" dirty="0">
                <a:solidFill>
                  <a:srgbClr val="0099FF"/>
                </a:solidFill>
                <a:latin typeface="Cambria" panose="02040503050406030204" pitchFamily="18" charset="0"/>
                <a:ea typeface="Cambria" panose="02040503050406030204" pitchFamily="18" charset="0"/>
              </a:rPr>
              <a:t>Fit </a:t>
            </a:r>
            <a:r>
              <a:rPr lang="en-US" altLang="zh-CN" sz="1600" dirty="0">
                <a:solidFill>
                  <a:srgbClr val="0099FF"/>
                </a:solidFill>
                <a:latin typeface="Cambria" panose="02040503050406030204" pitchFamily="18" charset="0"/>
                <a:ea typeface="Cambria" panose="02040503050406030204" pitchFamily="18" charset="0"/>
              </a:rPr>
              <a:t>likelihood</a:t>
            </a:r>
            <a:r>
              <a:rPr lang="en-US" sz="1600" dirty="0">
                <a:solidFill>
                  <a:srgbClr val="0099FF"/>
                </a:solidFill>
                <a:latin typeface="Cambria" panose="02040503050406030204" pitchFamily="18" charset="0"/>
                <a:ea typeface="Cambria" panose="02040503050406030204" pitchFamily="18" charset="0"/>
              </a:rPr>
              <a:t>: </a:t>
            </a:r>
            <a:r>
              <a:rPr lang="en-US" altLang="zh-CN" sz="1600" dirty="0">
                <a:solidFill>
                  <a:srgbClr val="0099FF"/>
                </a:solidFill>
                <a:latin typeface="Cambria" panose="02040503050406030204" pitchFamily="18" charset="0"/>
                <a:ea typeface="Cambria" panose="02040503050406030204" pitchFamily="18" charset="0"/>
              </a:rPr>
              <a:t>Poisson ML</a:t>
            </a:r>
            <a:endParaRPr lang="en-US" sz="1600" baseline="30000" dirty="0">
              <a:solidFill>
                <a:srgbClr val="0099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851532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68E879C-AC2D-4A99-9C13-0F8D04535F7D}"/>
                  </a:ext>
                </a:extLst>
              </p:cNvPr>
              <p:cNvSpPr txBox="1"/>
              <p:nvPr/>
            </p:nvSpPr>
            <p:spPr>
              <a:xfrm>
                <a:off x="89938" y="1162790"/>
                <a:ext cx="5278881" cy="778931"/>
              </a:xfrm>
              <a:prstGeom prst="rect">
                <a:avLst/>
              </a:prstGeom>
              <a:noFill/>
            </p:spPr>
            <p:txBody>
              <a:bodyPr wrap="none" lIns="0" tIns="0" rIns="0" bIns="0" rtlCol="0" anchor="ctr" anchorCtr="0">
                <a:spAutoFit/>
              </a:bodyPr>
              <a:lstStyle/>
              <a:p>
                <a:pPr lvl="0">
                  <a:defRPr/>
                </a:pPr>
                <a14:m>
                  <m:oMathPara xmlns:m="http://schemas.openxmlformats.org/officeDocument/2006/math">
                    <m:oMathParaPr>
                      <m:jc m:val="centerGroup"/>
                    </m:oMathParaPr>
                    <m:oMath xmlns:m="http://schemas.openxmlformats.org/officeDocument/2006/math">
                      <m:sSup>
                        <m:sSup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sSupPr>
                        <m:e>
                          <m:r>
                            <a:rPr kumimoji="0" lang="zh-CN" altLang="en-US" b="0" i="1" u="none" strike="noStrike" kern="1200" cap="none" spc="0" normalizeH="0" baseline="0" noProof="0" smtClean="0">
                              <a:ln>
                                <a:noFill/>
                              </a:ln>
                              <a:solidFill>
                                <a:prstClr val="black"/>
                              </a:solidFill>
                              <a:effectLst/>
                              <a:uLnTx/>
                              <a:uFillTx/>
                              <a:latin typeface="Cambria Math" panose="02040503050406030204" pitchFamily="18" charset="0"/>
                            </a:rPr>
                            <m:t>𝜒</m:t>
                          </m:r>
                        </m:e>
                        <m:sup>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2</m:t>
                          </m:r>
                        </m:sup>
                      </m:sSup>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=−2</m:t>
                      </m:r>
                      <m:func>
                        <m:func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funcPr>
                        <m:fName>
                          <m:r>
                            <m:rPr>
                              <m:sty m:val="p"/>
                            </m:rPr>
                            <a:rPr kumimoji="0" lang="en-US" altLang="zh-CN" b="0" i="0" u="none" strike="noStrike" kern="1200" cap="none" spc="0" normalizeH="0" baseline="0" noProof="0" smtClean="0">
                              <a:ln>
                                <a:noFill/>
                              </a:ln>
                              <a:solidFill>
                                <a:prstClr val="black"/>
                              </a:solidFill>
                              <a:effectLst/>
                              <a:uLnTx/>
                              <a:uFillTx/>
                              <a:latin typeface="Cambria Math" panose="02040503050406030204" pitchFamily="18" charset="0"/>
                            </a:rPr>
                            <m:t>ln</m:t>
                          </m:r>
                          <m:r>
                            <a:rPr kumimoji="0" lang="zh-CN" altLang="en-US" b="0" i="1" u="none" strike="noStrike" kern="1200" cap="none" spc="0" normalizeH="0" baseline="0" noProof="0" smtClean="0">
                              <a:ln>
                                <a:noFill/>
                              </a:ln>
                              <a:solidFill>
                                <a:prstClr val="black"/>
                              </a:solidFill>
                              <a:effectLst/>
                              <a:uLnTx/>
                              <a:uFillTx/>
                              <a:latin typeface="Cambria Math" panose="02040503050406030204" pitchFamily="18" charset="0"/>
                            </a:rPr>
                            <m:t>𝜆</m:t>
                          </m:r>
                        </m:fName>
                        <m:e>
                          <m:d>
                            <m:d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zh-CN" altLang="en-US" b="0" i="1" u="none" strike="noStrike" kern="1200" cap="none" spc="0" normalizeH="0" baseline="0" noProof="0" smtClean="0">
                                  <a:ln>
                                    <a:noFill/>
                                  </a:ln>
                                  <a:solidFill>
                                    <a:prstClr val="black"/>
                                  </a:solidFill>
                                  <a:effectLst/>
                                  <a:uLnTx/>
                                  <a:uFillTx/>
                                  <a:latin typeface="Cambria Math" panose="02040503050406030204" pitchFamily="18" charset="0"/>
                                </a:rPr>
                                <m:t>𝜃</m:t>
                              </m:r>
                            </m:e>
                          </m:d>
                        </m:e>
                      </m:func>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=2</m:t>
                      </m:r>
                      <m:nary>
                        <m:naryPr>
                          <m:chr m:val="∑"/>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naryPr>
                        <m:sub>
                          <m:r>
                            <m:rPr>
                              <m:brk m:alnAt="23"/>
                            </m:r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𝑖</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=1</m:t>
                          </m:r>
                        </m:sub>
                        <m:sup>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𝑁</m:t>
                          </m:r>
                        </m:sup>
                        <m:e>
                          <m:d>
                            <m:dPr>
                              <m:begChr m:val="["/>
                              <m:endChr m:val="]"/>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lang="en-US" altLang="zh-CN" i="1">
                                  <a:latin typeface="Cambria Math" panose="02040503050406030204" pitchFamily="18" charset="0"/>
                                </a:rPr>
                                <m:t>𝑓</m:t>
                              </m:r>
                              <m:d>
                                <m:dPr>
                                  <m:ctrlPr>
                                    <a:rPr lang="zh-CN" altLang="en-US"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𝑥</m:t>
                                      </m:r>
                                    </m:e>
                                    <m:sub>
                                      <m:r>
                                        <a:rPr lang="en-US" altLang="zh-CN" i="1">
                                          <a:latin typeface="Cambria Math" panose="02040503050406030204" pitchFamily="18" charset="0"/>
                                        </a:rPr>
                                        <m:t>𝑖</m:t>
                                      </m:r>
                                    </m:sub>
                                  </m:sSub>
                                  <m:r>
                                    <a:rPr lang="en-US" altLang="zh-CN" i="1">
                                      <a:latin typeface="Cambria Math" panose="02040503050406030204" pitchFamily="18" charset="0"/>
                                    </a:rPr>
                                    <m:t>,</m:t>
                                  </m:r>
                                  <m:r>
                                    <a:rPr lang="zh-CN" altLang="en-US" i="1">
                                      <a:latin typeface="Cambria Math" panose="02040503050406030204" pitchFamily="18" charset="0"/>
                                    </a:rPr>
                                    <m:t>𝜃</m:t>
                                  </m:r>
                                </m:e>
                              </m:d>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𝑦</m:t>
                                  </m:r>
                                </m:e>
                                <m: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𝑖</m:t>
                                  </m:r>
                                </m:sub>
                              </m:s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𝑦</m:t>
                                  </m:r>
                                </m:e>
                                <m:sub>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rPr>
                                    <m:t>𝑖</m:t>
                                  </m:r>
                                </m:sub>
                              </m:sSub>
                              <m:func>
                                <m:func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funcPr>
                                <m:fName>
                                  <m:r>
                                    <m:rPr>
                                      <m:sty m:val="p"/>
                                    </m:rPr>
                                    <a:rPr kumimoji="0" lang="en-US" altLang="zh-CN" b="0" i="0" u="none" strike="noStrike" kern="1200" cap="none" spc="0" normalizeH="0" baseline="0" noProof="0" smtClean="0">
                                      <a:ln>
                                        <a:noFill/>
                                      </a:ln>
                                      <a:solidFill>
                                        <a:prstClr val="black"/>
                                      </a:solidFill>
                                      <a:effectLst/>
                                      <a:uLnTx/>
                                      <a:uFillTx/>
                                      <a:latin typeface="Cambria Math" panose="02040503050406030204" pitchFamily="18" charset="0"/>
                                    </a:rPr>
                                    <m:t>ln</m:t>
                                  </m:r>
                                </m:fName>
                                <m:e>
                                  <m:f>
                                    <m:f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ctrlPr>
                                    </m:fPr>
                                    <m:num>
                                      <m:sSub>
                                        <m:sSubPr>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rPr>
                                            <m:t>𝑦</m:t>
                                          </m:r>
                                        </m:e>
                                        <m:sub>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rPr>
                                            <m:t>𝑖</m:t>
                                          </m:r>
                                        </m:sub>
                                      </m:sSub>
                                    </m:num>
                                    <m:den>
                                      <m:r>
                                        <a:rPr lang="en-US" altLang="zh-CN" i="1">
                                          <a:latin typeface="Cambria Math" panose="02040503050406030204" pitchFamily="18" charset="0"/>
                                        </a:rPr>
                                        <m:t>𝑓</m:t>
                                      </m:r>
                                      <m:d>
                                        <m:dPr>
                                          <m:ctrlPr>
                                            <a:rPr lang="zh-CN" altLang="en-US"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𝑥</m:t>
                                              </m:r>
                                            </m:e>
                                            <m:sub>
                                              <m:r>
                                                <a:rPr lang="en-US" altLang="zh-CN" i="1">
                                                  <a:latin typeface="Cambria Math" panose="02040503050406030204" pitchFamily="18" charset="0"/>
                                                </a:rPr>
                                                <m:t>𝑖</m:t>
                                              </m:r>
                                            </m:sub>
                                          </m:sSub>
                                          <m:r>
                                            <a:rPr lang="en-US" altLang="zh-CN" i="1">
                                              <a:latin typeface="Cambria Math" panose="02040503050406030204" pitchFamily="18" charset="0"/>
                                            </a:rPr>
                                            <m:t>,</m:t>
                                          </m:r>
                                          <m:r>
                                            <a:rPr lang="zh-CN" altLang="en-US" i="1">
                                              <a:latin typeface="Cambria Math" panose="02040503050406030204" pitchFamily="18" charset="0"/>
                                            </a:rPr>
                                            <m:t>𝜃</m:t>
                                          </m:r>
                                        </m:e>
                                      </m:d>
                                    </m:den>
                                  </m:f>
                                </m:e>
                              </m:func>
                            </m:e>
                          </m:d>
                        </m:e>
                      </m:nary>
                    </m:oMath>
                  </m:oMathPara>
                </a14:m>
                <a:endParaRPr kumimoji="0" lang="zh-CN" altLang="en-US"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endParaRPr>
              </a:p>
            </p:txBody>
          </p:sp>
        </mc:Choice>
        <mc:Fallback xmlns="">
          <p:sp>
            <p:nvSpPr>
              <p:cNvPr id="2" name="TextBox 1">
                <a:extLst>
                  <a:ext uri="{FF2B5EF4-FFF2-40B4-BE49-F238E27FC236}">
                    <a16:creationId xmlns:a16="http://schemas.microsoft.com/office/drawing/2014/main" id="{D68E879C-AC2D-4A99-9C13-0F8D04535F7D}"/>
                  </a:ext>
                </a:extLst>
              </p:cNvPr>
              <p:cNvSpPr txBox="1">
                <a:spLocks noRot="1" noChangeAspect="1" noMove="1" noResize="1" noEditPoints="1" noAdjustHandles="1" noChangeArrowheads="1" noChangeShapeType="1" noTextEdit="1"/>
              </p:cNvSpPr>
              <p:nvPr/>
            </p:nvSpPr>
            <p:spPr>
              <a:xfrm>
                <a:off x="89938" y="1162790"/>
                <a:ext cx="5278881" cy="778931"/>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55FE30A-28FF-4EFE-A8DE-E1D28F998647}"/>
              </a:ext>
            </a:extLst>
          </p:cNvPr>
          <p:cNvSpPr txBox="1"/>
          <p:nvPr/>
        </p:nvSpPr>
        <p:spPr>
          <a:xfrm>
            <a:off x="5602890" y="1229089"/>
            <a:ext cx="3095206" cy="646331"/>
          </a:xfrm>
          <a:prstGeom prst="rect">
            <a:avLst/>
          </a:prstGeom>
          <a:noFill/>
        </p:spPr>
        <p:txBody>
          <a:bodyPr wrap="none" rtlCol="0">
            <a:spAutoFit/>
          </a:bodyPr>
          <a:lstStyle/>
          <a:p>
            <a:r>
              <a:rPr lang="en-US" altLang="zh-CN" dirty="0">
                <a:solidFill>
                  <a:srgbClr val="000099"/>
                </a:solidFill>
                <a:latin typeface="Cambria" panose="02040503050406030204" pitchFamily="18" charset="0"/>
                <a:ea typeface="Cambria" panose="02040503050406030204" pitchFamily="18" charset="0"/>
              </a:rPr>
              <a:t>ROOT fit Maximum likelihood</a:t>
            </a:r>
          </a:p>
          <a:p>
            <a:r>
              <a:rPr lang="en-US" altLang="zh-CN" dirty="0">
                <a:solidFill>
                  <a:srgbClr val="000099"/>
                </a:solidFill>
                <a:latin typeface="Cambria" panose="02040503050406030204" pitchFamily="18" charset="0"/>
                <a:ea typeface="Cambria" panose="02040503050406030204" pitchFamily="18" charset="0"/>
              </a:rPr>
              <a:t>emcee likelihood</a:t>
            </a:r>
            <a:endParaRPr lang="zh-CN" altLang="en-US" dirty="0">
              <a:solidFill>
                <a:srgbClr val="000099"/>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8A40AA5-910E-4632-A27F-1182E26241CB}"/>
                  </a:ext>
                </a:extLst>
              </p:cNvPr>
              <p:cNvSpPr txBox="1"/>
              <p:nvPr/>
            </p:nvSpPr>
            <p:spPr>
              <a:xfrm>
                <a:off x="118802" y="2441625"/>
                <a:ext cx="4811317" cy="778931"/>
              </a:xfrm>
              <a:prstGeom prst="rect">
                <a:avLst/>
              </a:prstGeom>
              <a:noFill/>
            </p:spPr>
            <p:txBody>
              <a:bodyPr wrap="none" lIns="0" tIns="0" rIns="0" bIns="0" rtlCol="0" anchor="ctr" anchorCtr="0">
                <a:spAutoFit/>
              </a:bodyPr>
              <a:lstStyle/>
              <a:p>
                <a:pPr lvl="0">
                  <a:defRPr/>
                </a:pPr>
                <a14:m>
                  <m:oMathPara xmlns:m="http://schemas.openxmlformats.org/officeDocument/2006/math">
                    <m:oMathParaPr>
                      <m:jc m:val="centerGroup"/>
                    </m:oMathParaPr>
                    <m:oMath xmlns:m="http://schemas.openxmlformats.org/officeDocument/2006/math">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ℒ</m:t>
                      </m:r>
                      <m:d>
                        <m:dPr>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d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𝑦</m:t>
                          </m:r>
                        </m:e>
                        <m:e>
                          <m:r>
                            <a:rPr kumimoji="0" lang="zh-CN" altLang="en-US" b="0" i="1" u="none" strike="noStrike" kern="1200" cap="none" spc="0" normalizeH="0" baseline="0" noProof="0">
                              <a:ln>
                                <a:noFill/>
                              </a:ln>
                              <a:solidFill>
                                <a:prstClr val="black"/>
                              </a:solidFill>
                              <a:effectLst/>
                              <a:uLnTx/>
                              <a:uFillTx/>
                              <a:latin typeface="Cambria Math" panose="02040503050406030204" pitchFamily="18" charset="0"/>
                            </a:rPr>
                            <m:t>𝜃</m:t>
                          </m:r>
                        </m:e>
                      </m:d>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nary>
                        <m:naryPr>
                          <m:chr m:val="∏"/>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naryPr>
                        <m:sub>
                          <m:r>
                            <m:rPr>
                              <m:brk m:alnAt="23"/>
                            </m:r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𝑖</m:t>
                          </m:r>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m:t>
                          </m:r>
                        </m:sub>
                        <m:sup>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𝑁</m:t>
                          </m:r>
                        </m:sup>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𝑓</m:t>
                          </m:r>
                          <m:d>
                            <m:d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sSub>
                                <m:sSubPr>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𝑥</m:t>
                                  </m:r>
                                </m:e>
                                <m: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𝑖</m:t>
                                  </m:r>
                                </m:sub>
                              </m:sSub>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r>
                                <a:rPr kumimoji="0" lang="zh-CN" altLang="en-US" b="0" i="1" u="none" strike="noStrike" kern="1200" cap="none" spc="0" normalizeH="0" baseline="0" noProof="0" smtClean="0">
                                  <a:ln>
                                    <a:noFill/>
                                  </a:ln>
                                  <a:solidFill>
                                    <a:prstClr val="black"/>
                                  </a:solidFill>
                                  <a:effectLst/>
                                  <a:uLnTx/>
                                  <a:uFillTx/>
                                  <a:latin typeface="Cambria Math" panose="02040503050406030204" pitchFamily="18" charset="0"/>
                                </a:rPr>
                                <m:t>𝜃</m:t>
                              </m:r>
                            </m:e>
                          </m:d>
                        </m:e>
                      </m:nary>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nary>
                        <m:naryPr>
                          <m:chr m:val="∏"/>
                          <m:ctrl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naryPr>
                        <m:sub>
                          <m:r>
                            <m:rPr>
                              <m:brk m:alnAt="23"/>
                            </m:rP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𝑖</m:t>
                          </m:r>
                          <m:r>
                            <a:rPr kumimoji="0" lang="en-US" altLang="zh-CN"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t>=1</m:t>
                          </m:r>
                        </m:sub>
                        <m:sup>
                          <m: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𝑁</m:t>
                          </m:r>
                        </m:sup>
                        <m:e>
                          <m:d>
                            <m:dPr>
                              <m:begChr m:val="["/>
                              <m:endChr m:val="]"/>
                              <m:ctrlPr>
                                <a:rPr kumimoji="0" lang="en-US" altLang="zh-CN"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dPr>
                            <m:e>
                              <m:f>
                                <m:fPr>
                                  <m:ctrlPr>
                                    <a:rPr lang="en-US" altLang="zh-CN" i="1">
                                      <a:solidFill>
                                        <a:prstClr val="black"/>
                                      </a:solidFill>
                                      <a:latin typeface="Cambria Math" panose="02040503050406030204" pitchFamily="18" charset="0"/>
                                      <a:ea typeface="Cambria Math" panose="02040503050406030204" pitchFamily="18" charset="0"/>
                                    </a:rPr>
                                  </m:ctrlPr>
                                </m:fPr>
                                <m:num>
                                  <m:sSup>
                                    <m:sSupPr>
                                      <m:ctrlPr>
                                        <a:rPr lang="en-US" altLang="zh-CN" i="1">
                                          <a:solidFill>
                                            <a:prstClr val="black"/>
                                          </a:solidFill>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rPr>
                                        <m:t>𝑓</m:t>
                                      </m:r>
                                      <m:d>
                                        <m:dPr>
                                          <m:ctrlPr>
                                            <a:rPr lang="zh-CN" altLang="en-US"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𝑥</m:t>
                                              </m:r>
                                            </m:e>
                                            <m:sub>
                                              <m:r>
                                                <a:rPr lang="en-US" altLang="zh-CN" i="1">
                                                  <a:latin typeface="Cambria Math" panose="02040503050406030204" pitchFamily="18" charset="0"/>
                                                </a:rPr>
                                                <m:t>𝑖</m:t>
                                              </m:r>
                                            </m:sub>
                                          </m:sSub>
                                          <m:r>
                                            <a:rPr lang="en-US" altLang="zh-CN" i="1">
                                              <a:latin typeface="Cambria Math" panose="02040503050406030204" pitchFamily="18" charset="0"/>
                                            </a:rPr>
                                            <m:t>,</m:t>
                                          </m:r>
                                          <m:r>
                                            <a:rPr lang="zh-CN" altLang="en-US" i="1">
                                              <a:latin typeface="Cambria Math" panose="02040503050406030204" pitchFamily="18" charset="0"/>
                                            </a:rPr>
                                            <m:t>𝜃</m:t>
                                          </m:r>
                                        </m:e>
                                      </m:d>
                                    </m:e>
                                    <m:sup>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𝑦</m:t>
                                          </m:r>
                                        </m:e>
                                        <m:sub>
                                          <m:r>
                                            <a:rPr lang="en-US" altLang="zh-CN" i="1">
                                              <a:solidFill>
                                                <a:prstClr val="black"/>
                                              </a:solidFill>
                                              <a:latin typeface="Cambria Math" panose="02040503050406030204" pitchFamily="18" charset="0"/>
                                            </a:rPr>
                                            <m:t>𝑖</m:t>
                                          </m:r>
                                        </m:sub>
                                      </m:sSub>
                                    </m:sup>
                                  </m:sSup>
                                </m:num>
                                <m:den>
                                  <m:sSub>
                                    <m:sSubPr>
                                      <m:ctrlPr>
                                        <a:rPr lang="en-US" altLang="zh-CN" i="1">
                                          <a:solidFill>
                                            <a:prstClr val="black"/>
                                          </a:solidFill>
                                          <a:latin typeface="Cambria Math" panose="02040503050406030204" pitchFamily="18" charset="0"/>
                                        </a:rPr>
                                      </m:ctrlPr>
                                    </m:sSubPr>
                                    <m:e>
                                      <m:r>
                                        <a:rPr lang="en-US" altLang="zh-CN" i="1">
                                          <a:solidFill>
                                            <a:prstClr val="black"/>
                                          </a:solidFill>
                                          <a:latin typeface="Cambria Math" panose="02040503050406030204" pitchFamily="18" charset="0"/>
                                        </a:rPr>
                                        <m:t>𝑦</m:t>
                                      </m:r>
                                    </m:e>
                                    <m:sub>
                                      <m:r>
                                        <a:rPr lang="en-US" altLang="zh-CN" i="1">
                                          <a:solidFill>
                                            <a:prstClr val="black"/>
                                          </a:solidFill>
                                          <a:latin typeface="Cambria Math" panose="02040503050406030204" pitchFamily="18" charset="0"/>
                                        </a:rPr>
                                        <m:t>𝑖</m:t>
                                      </m:r>
                                    </m:sub>
                                  </m:sSub>
                                  <m:r>
                                    <a:rPr lang="en-US" altLang="zh-CN" i="1">
                                      <a:solidFill>
                                        <a:prstClr val="black"/>
                                      </a:solidFill>
                                      <a:latin typeface="Cambria Math" panose="02040503050406030204" pitchFamily="18" charset="0"/>
                                      <a:ea typeface="Cambria Math" panose="02040503050406030204" pitchFamily="18" charset="0"/>
                                    </a:rPr>
                                    <m:t>!</m:t>
                                  </m:r>
                                </m:den>
                              </m:f>
                              <m:sSup>
                                <m:sSupPr>
                                  <m:ctrlPr>
                                    <a:rPr lang="en-US" altLang="zh-CN" i="1">
                                      <a:solidFill>
                                        <a:prstClr val="black"/>
                                      </a:solidFill>
                                      <a:latin typeface="Cambria Math" panose="02040503050406030204" pitchFamily="18" charset="0"/>
                                      <a:ea typeface="Cambria Math" panose="02040503050406030204" pitchFamily="18" charset="0"/>
                                    </a:rPr>
                                  </m:ctrlPr>
                                </m:sSupPr>
                                <m:e>
                                  <m:r>
                                    <a:rPr lang="en-US" altLang="zh-CN" i="1">
                                      <a:solidFill>
                                        <a:prstClr val="black"/>
                                      </a:solidFill>
                                      <a:latin typeface="Cambria Math" panose="02040503050406030204" pitchFamily="18" charset="0"/>
                                      <a:ea typeface="Cambria Math" panose="02040503050406030204" pitchFamily="18" charset="0"/>
                                    </a:rPr>
                                    <m:t>𝑒</m:t>
                                  </m:r>
                                </m:e>
                                <m:sup>
                                  <m:r>
                                    <a:rPr lang="en-US" altLang="zh-CN" i="1">
                                      <a:solidFill>
                                        <a:prstClr val="black"/>
                                      </a:solidFill>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𝑓</m:t>
                                  </m:r>
                                  <m:d>
                                    <m:dPr>
                                      <m:ctrlPr>
                                        <a:rPr lang="zh-CN" altLang="en-US"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𝑥</m:t>
                                          </m:r>
                                        </m:e>
                                        <m:sub>
                                          <m:r>
                                            <a:rPr lang="en-US" altLang="zh-CN" i="1">
                                              <a:latin typeface="Cambria Math" panose="02040503050406030204" pitchFamily="18" charset="0"/>
                                            </a:rPr>
                                            <m:t>𝑖</m:t>
                                          </m:r>
                                        </m:sub>
                                      </m:sSub>
                                      <m:r>
                                        <a:rPr lang="en-US" altLang="zh-CN" i="1">
                                          <a:latin typeface="Cambria Math" panose="02040503050406030204" pitchFamily="18" charset="0"/>
                                        </a:rPr>
                                        <m:t>,</m:t>
                                      </m:r>
                                      <m:r>
                                        <a:rPr lang="zh-CN" altLang="en-US" i="1">
                                          <a:latin typeface="Cambria Math" panose="02040503050406030204" pitchFamily="18" charset="0"/>
                                        </a:rPr>
                                        <m:t>𝜃</m:t>
                                      </m:r>
                                    </m:e>
                                  </m:d>
                                </m:sup>
                              </m:sSup>
                            </m:e>
                          </m:d>
                        </m:e>
                      </m:nary>
                    </m:oMath>
                  </m:oMathPara>
                </a14:m>
                <a:endParaRPr kumimoji="0" lang="zh-CN" altLang="en-US" b="0" i="0" u="none" strike="noStrike" kern="1200" cap="none" spc="0" normalizeH="0" baseline="0" noProof="0" dirty="0">
                  <a:ln>
                    <a:noFill/>
                  </a:ln>
                  <a:solidFill>
                    <a:prstClr val="black"/>
                  </a:solidFill>
                  <a:effectLst/>
                  <a:uLnTx/>
                  <a:uFillTx/>
                  <a:latin typeface="Cambria Math" panose="02040503050406030204" pitchFamily="18" charset="0"/>
                  <a:ea typeface="宋体" panose="02010600030101010101" pitchFamily="2" charset="-122"/>
                </a:endParaRPr>
              </a:p>
            </p:txBody>
          </p:sp>
        </mc:Choice>
        <mc:Fallback xmlns="">
          <p:sp>
            <p:nvSpPr>
              <p:cNvPr id="4" name="TextBox 3">
                <a:extLst>
                  <a:ext uri="{FF2B5EF4-FFF2-40B4-BE49-F238E27FC236}">
                    <a16:creationId xmlns:a16="http://schemas.microsoft.com/office/drawing/2014/main" id="{28A40AA5-910E-4632-A27F-1182E26241CB}"/>
                  </a:ext>
                </a:extLst>
              </p:cNvPr>
              <p:cNvSpPr txBox="1">
                <a:spLocks noRot="1" noChangeAspect="1" noMove="1" noResize="1" noEditPoints="1" noAdjustHandles="1" noChangeArrowheads="1" noChangeShapeType="1" noTextEdit="1"/>
              </p:cNvSpPr>
              <p:nvPr/>
            </p:nvSpPr>
            <p:spPr>
              <a:xfrm>
                <a:off x="118802" y="2441625"/>
                <a:ext cx="4811317" cy="7789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19C5421-8ECA-4E3E-8846-508AF502ABF2}"/>
                  </a:ext>
                </a:extLst>
              </p:cNvPr>
              <p:cNvSpPr txBox="1"/>
              <p:nvPr/>
            </p:nvSpPr>
            <p:spPr>
              <a:xfrm>
                <a:off x="89938" y="3831169"/>
                <a:ext cx="3991606" cy="976614"/>
              </a:xfrm>
              <a:prstGeom prst="rect">
                <a:avLst/>
              </a:prstGeom>
              <a:noFill/>
            </p:spPr>
            <p:txBody>
              <a:bodyPr wrap="none" lIns="0" anchor="ctr" anchorCtr="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𝑝</m:t>
                      </m:r>
                      <m:d>
                        <m:dPr>
                          <m:ctrlPr>
                            <a:rPr lang="zh-CN" altLang="en-US" i="1">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𝑦</m:t>
                          </m:r>
                        </m:e>
                        <m:e>
                          <m:r>
                            <a:rPr lang="zh-CN" altLang="en-US" i="1" smtClean="0">
                              <a:solidFill>
                                <a:schemeClr val="tx1"/>
                              </a:solidFill>
                              <a:latin typeface="Cambria Math" panose="02040503050406030204" pitchFamily="18" charset="0"/>
                            </a:rPr>
                            <m:t>𝜃</m:t>
                          </m:r>
                        </m:e>
                      </m:d>
                      <m:r>
                        <a:rPr lang="zh-CN" altLang="en-US" i="1" smtClean="0">
                          <a:solidFill>
                            <a:schemeClr val="tx1"/>
                          </a:solidFill>
                          <a:latin typeface="Cambria Math" panose="02040503050406030204" pitchFamily="18" charset="0"/>
                        </a:rPr>
                        <m:t>∝</m:t>
                      </m:r>
                      <m:r>
                        <m:rPr>
                          <m:sty m:val="p"/>
                        </m:rPr>
                        <a:rPr lang="zh-CN" altLang="en-US" i="0">
                          <a:solidFill>
                            <a:schemeClr val="tx1"/>
                          </a:solidFill>
                          <a:latin typeface="Cambria Math" panose="02040503050406030204" pitchFamily="18" charset="0"/>
                        </a:rPr>
                        <m:t>exp</m:t>
                      </m:r>
                      <m:d>
                        <m:dPr>
                          <m:begChr m:val="{"/>
                          <m:endChr m:val="}"/>
                          <m:ctrlPr>
                            <a:rPr lang="zh-CN" altLang="en-US" i="1">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m:t>
                          </m:r>
                          <m:f>
                            <m:fPr>
                              <m:ctrlPr>
                                <a:rPr lang="en-US" altLang="zh-CN" b="0" i="1" smtClean="0">
                                  <a:solidFill>
                                    <a:schemeClr val="tx1"/>
                                  </a:solidFill>
                                  <a:latin typeface="Cambria Math" panose="02040503050406030204" pitchFamily="18" charset="0"/>
                                </a:rPr>
                              </m:ctrlPr>
                            </m:fPr>
                            <m:num>
                              <m:r>
                                <a:rPr lang="en-US" altLang="zh-CN" b="0" i="1" smtClean="0">
                                  <a:solidFill>
                                    <a:schemeClr val="tx1"/>
                                  </a:solidFill>
                                  <a:latin typeface="Cambria Math" panose="02040503050406030204" pitchFamily="18" charset="0"/>
                                </a:rPr>
                                <m:t>1</m:t>
                              </m:r>
                            </m:num>
                            <m:den>
                              <m:r>
                                <a:rPr lang="en-US" altLang="zh-CN" b="0" i="1" smtClean="0">
                                  <a:solidFill>
                                    <a:schemeClr val="tx1"/>
                                  </a:solidFill>
                                  <a:latin typeface="Cambria Math" panose="02040503050406030204" pitchFamily="18" charset="0"/>
                                </a:rPr>
                                <m:t>2</m:t>
                              </m:r>
                            </m:den>
                          </m:f>
                          <m:nary>
                            <m:naryPr>
                              <m:chr m:val="∑"/>
                              <m:ctrlPr>
                                <a:rPr lang="en-US" altLang="zh-CN" i="1">
                                  <a:solidFill>
                                    <a:prstClr val="black"/>
                                  </a:solidFill>
                                  <a:latin typeface="Cambria Math" panose="02040503050406030204" pitchFamily="18" charset="0"/>
                                </a:rPr>
                              </m:ctrlPr>
                            </m:naryPr>
                            <m:sub>
                              <m:r>
                                <m:rPr>
                                  <m:brk m:alnAt="23"/>
                                </m:rPr>
                                <a:rPr lang="en-US" altLang="zh-CN" i="1">
                                  <a:solidFill>
                                    <a:prstClr val="black"/>
                                  </a:solidFill>
                                  <a:latin typeface="Cambria Math" panose="02040503050406030204" pitchFamily="18" charset="0"/>
                                </a:rPr>
                                <m:t>𝑖</m:t>
                              </m:r>
                              <m:r>
                                <a:rPr lang="en-US" altLang="zh-CN" i="1">
                                  <a:solidFill>
                                    <a:prstClr val="black"/>
                                  </a:solidFill>
                                  <a:latin typeface="Cambria Math" panose="02040503050406030204" pitchFamily="18" charset="0"/>
                                </a:rPr>
                                <m:t>=1</m:t>
                              </m:r>
                            </m:sub>
                            <m:sup>
                              <m:r>
                                <a:rPr lang="en-US" altLang="zh-CN" i="1">
                                  <a:solidFill>
                                    <a:prstClr val="black"/>
                                  </a:solidFill>
                                  <a:latin typeface="Cambria Math" panose="02040503050406030204" pitchFamily="18" charset="0"/>
                                </a:rPr>
                                <m:t>𝑁</m:t>
                              </m:r>
                            </m:sup>
                            <m:e>
                              <m:f>
                                <m:fPr>
                                  <m:ctrlPr>
                                    <a:rPr lang="zh-CN" altLang="en-US" i="1">
                                      <a:latin typeface="Cambria Math" panose="02040503050406030204" pitchFamily="18" charset="0"/>
                                    </a:rPr>
                                  </m:ctrlPr>
                                </m:fPr>
                                <m:num>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altLang="zh-CN" i="1">
                                              <a:latin typeface="Cambria Math" panose="02040503050406030204" pitchFamily="18" charset="0"/>
                                            </a:rPr>
                                            <m:t>−</m:t>
                                          </m:r>
                                          <m:r>
                                            <a:rPr lang="en-US" altLang="zh-CN" i="1">
                                              <a:latin typeface="Cambria Math" panose="02040503050406030204" pitchFamily="18" charset="0"/>
                                            </a:rPr>
                                            <m:t>𝑓</m:t>
                                          </m:r>
                                          <m:d>
                                            <m:dPr>
                                              <m:ctrlPr>
                                                <a:rPr lang="zh-CN" altLang="en-US"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𝑥</m:t>
                                                  </m:r>
                                                </m:e>
                                                <m:sub>
                                                  <m:r>
                                                    <a:rPr lang="en-US" altLang="zh-CN" i="1">
                                                      <a:latin typeface="Cambria Math" panose="02040503050406030204" pitchFamily="18" charset="0"/>
                                                    </a:rPr>
                                                    <m:t>𝑖</m:t>
                                                  </m:r>
                                                </m:sub>
                                              </m:sSub>
                                              <m:r>
                                                <a:rPr lang="en-US" altLang="zh-CN" i="1">
                                                  <a:latin typeface="Cambria Math" panose="02040503050406030204" pitchFamily="18" charset="0"/>
                                                </a:rPr>
                                                <m:t>,</m:t>
                                              </m:r>
                                              <m:r>
                                                <a:rPr lang="zh-CN" altLang="en-US" i="1">
                                                  <a:latin typeface="Cambria Math" panose="02040503050406030204" pitchFamily="18" charset="0"/>
                                                </a:rPr>
                                                <m:t>𝜃</m:t>
                                              </m:r>
                                            </m:e>
                                          </m:d>
                                        </m:e>
                                      </m:d>
                                    </m:e>
                                    <m:sup>
                                      <m:r>
                                        <a:rPr lang="zh-CN" altLang="en-US">
                                          <a:latin typeface="Cambria Math" panose="02040503050406030204" pitchFamily="18" charset="0"/>
                                        </a:rPr>
                                        <m:t>2</m:t>
                                      </m:r>
                                    </m:sup>
                                  </m:sSup>
                                </m:num>
                                <m:den>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𝜎</m:t>
                                      </m:r>
                                    </m:e>
                                    <m:sub>
                                      <m:r>
                                        <a:rPr lang="en-US" altLang="zh-CN" i="1">
                                          <a:latin typeface="Cambria Math" panose="02040503050406030204" pitchFamily="18" charset="0"/>
                                        </a:rPr>
                                        <m:t>𝑖</m:t>
                                      </m:r>
                                    </m:sub>
                                    <m:sup>
                                      <m:r>
                                        <a:rPr lang="zh-CN" altLang="en-US">
                                          <a:latin typeface="Cambria Math" panose="02040503050406030204" pitchFamily="18" charset="0"/>
                                        </a:rPr>
                                        <m:t>2</m:t>
                                      </m:r>
                                    </m:sup>
                                  </m:sSubSup>
                                </m:den>
                              </m:f>
                            </m:e>
                          </m:nary>
                        </m:e>
                      </m:d>
                    </m:oMath>
                  </m:oMathPara>
                </a14:m>
                <a:endParaRPr lang="zh-CN" altLang="en-US" dirty="0">
                  <a:solidFill>
                    <a:schemeClr val="tx1"/>
                  </a:solidFill>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C19C5421-8ECA-4E3E-8846-508AF502ABF2}"/>
                  </a:ext>
                </a:extLst>
              </p:cNvPr>
              <p:cNvSpPr txBox="1">
                <a:spLocks noRot="1" noChangeAspect="1" noMove="1" noResize="1" noEditPoints="1" noAdjustHandles="1" noChangeArrowheads="1" noChangeShapeType="1" noTextEdit="1"/>
              </p:cNvSpPr>
              <p:nvPr/>
            </p:nvSpPr>
            <p:spPr>
              <a:xfrm>
                <a:off x="89938" y="3831169"/>
                <a:ext cx="3991606" cy="97661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本框 6">
                <a:extLst>
                  <a:ext uri="{FF2B5EF4-FFF2-40B4-BE49-F238E27FC236}">
                    <a16:creationId xmlns:a16="http://schemas.microsoft.com/office/drawing/2014/main" id="{65D3CB2B-C283-4E7E-9BB1-E592EA10CF82}"/>
                  </a:ext>
                </a:extLst>
              </p:cNvPr>
              <p:cNvSpPr txBox="1"/>
              <p:nvPr/>
            </p:nvSpPr>
            <p:spPr>
              <a:xfrm>
                <a:off x="118802" y="139918"/>
                <a:ext cx="2451953" cy="778931"/>
              </a:xfrm>
              <a:prstGeom prst="rect">
                <a:avLst/>
              </a:prstGeom>
              <a:solidFill>
                <a:schemeClr val="bg1"/>
              </a:solidFill>
            </p:spPr>
            <p:txBody>
              <a:bodyPr wrap="none" lIns="0" tIns="0" rIns="0" bIns="0" rtlCol="0" anchor="ctr" anchorCtr="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𝜒</m:t>
                          </m:r>
                        </m:e>
                        <m:sup>
                          <m:r>
                            <a:rPr lang="en-US" b="0" i="1" smtClean="0">
                              <a:latin typeface="Cambria Math" panose="02040503050406030204" pitchFamily="18" charset="0"/>
                            </a:rPr>
                            <m:t>2</m:t>
                          </m:r>
                        </m:sup>
                      </m:sSup>
                      <m:r>
                        <a:rPr lang="en-US" b="0" i="1" smtClean="0">
                          <a:latin typeface="Cambria Math" panose="02040503050406030204" pitchFamily="18" charset="0"/>
                        </a:rPr>
                        <m:t>=</m:t>
                      </m:r>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p>
                            <m:sSupPr>
                              <m:ctrlPr>
                                <a:rPr lang="en-US"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r>
                                        <a:rPr lang="en-US" altLang="zh-CN" i="1">
                                          <a:latin typeface="Cambria Math" panose="02040503050406030204" pitchFamily="18" charset="0"/>
                                        </a:rPr>
                                        <m:t>𝑓</m:t>
                                      </m:r>
                                      <m:d>
                                        <m:dPr>
                                          <m:ctrlPr>
                                            <a:rPr lang="zh-CN" altLang="en-US"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𝑥</m:t>
                                              </m:r>
                                            </m:e>
                                            <m:sub>
                                              <m:r>
                                                <a:rPr lang="en-US" altLang="zh-CN" i="1">
                                                  <a:latin typeface="Cambria Math" panose="02040503050406030204" pitchFamily="18" charset="0"/>
                                                </a:rPr>
                                                <m:t>𝑖</m:t>
                                              </m:r>
                                            </m:sub>
                                          </m:sSub>
                                          <m:r>
                                            <a:rPr lang="en-US" altLang="zh-CN" i="1">
                                              <a:latin typeface="Cambria Math" panose="02040503050406030204" pitchFamily="18" charset="0"/>
                                            </a:rPr>
                                            <m:t>,</m:t>
                                          </m:r>
                                          <m:r>
                                            <a:rPr lang="zh-CN" altLang="en-US" i="1">
                                              <a:latin typeface="Cambria Math" panose="02040503050406030204" pitchFamily="18" charset="0"/>
                                            </a:rPr>
                                            <m:t>𝜃</m:t>
                                          </m:r>
                                        </m:e>
                                      </m:d>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sub>
                                      </m:sSub>
                                    </m:den>
                                  </m:f>
                                </m:e>
                              </m:d>
                            </m:e>
                            <m:sup>
                              <m:r>
                                <a:rPr lang="en-US" b="0" i="1" smtClean="0">
                                  <a:latin typeface="Cambria Math" panose="02040503050406030204" pitchFamily="18" charset="0"/>
                                </a:rPr>
                                <m:t>2</m:t>
                              </m:r>
                            </m:sup>
                          </m:sSup>
                        </m:e>
                      </m:nary>
                    </m:oMath>
                  </m:oMathPara>
                </a14:m>
                <a:endParaRPr lang="en-US" dirty="0"/>
              </a:p>
            </p:txBody>
          </p:sp>
        </mc:Choice>
        <mc:Fallback xmlns="">
          <p:sp>
            <p:nvSpPr>
              <p:cNvPr id="6" name="文本框 6">
                <a:extLst>
                  <a:ext uri="{FF2B5EF4-FFF2-40B4-BE49-F238E27FC236}">
                    <a16:creationId xmlns:a16="http://schemas.microsoft.com/office/drawing/2014/main" id="{65D3CB2B-C283-4E7E-9BB1-E592EA10CF82}"/>
                  </a:ext>
                </a:extLst>
              </p:cNvPr>
              <p:cNvSpPr txBox="1">
                <a:spLocks noRot="1" noChangeAspect="1" noMove="1" noResize="1" noEditPoints="1" noAdjustHandles="1" noChangeArrowheads="1" noChangeShapeType="1" noTextEdit="1"/>
              </p:cNvSpPr>
              <p:nvPr/>
            </p:nvSpPr>
            <p:spPr>
              <a:xfrm>
                <a:off x="118802" y="139918"/>
                <a:ext cx="2451953" cy="7789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本框 24">
                <a:extLst>
                  <a:ext uri="{FF2B5EF4-FFF2-40B4-BE49-F238E27FC236}">
                    <a16:creationId xmlns:a16="http://schemas.microsoft.com/office/drawing/2014/main" id="{CFD4A58F-E3CE-4FF6-A25F-88FBB64DBA99}"/>
                  </a:ext>
                </a:extLst>
              </p:cNvPr>
              <p:cNvSpPr txBox="1"/>
              <p:nvPr/>
            </p:nvSpPr>
            <p:spPr>
              <a:xfrm>
                <a:off x="4864056" y="139918"/>
                <a:ext cx="2436308" cy="778931"/>
              </a:xfrm>
              <a:prstGeom prst="rect">
                <a:avLst/>
              </a:prstGeom>
              <a:solidFill>
                <a:schemeClr val="bg1"/>
              </a:solidFill>
            </p:spPr>
            <p:txBody>
              <a:bodyPr wrap="none" lIns="0" tIns="0" rIns="0" bIns="0" rtlCol="0" anchor="ctr" anchorCtr="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𝜒</m:t>
                          </m:r>
                        </m:e>
                        <m:sup>
                          <m:r>
                            <a:rPr lang="en-US" b="0" i="1" smtClean="0">
                              <a:latin typeface="Cambria Math" panose="02040503050406030204" pitchFamily="18" charset="0"/>
                            </a:rPr>
                            <m:t>2</m:t>
                          </m:r>
                        </m:sup>
                      </m:sSup>
                      <m:r>
                        <a:rPr lang="en-US" b="0" i="1" smtClean="0">
                          <a:latin typeface="Cambria Math" panose="02040503050406030204" pitchFamily="18" charset="0"/>
                        </a:rPr>
                        <m:t>=</m:t>
                      </m:r>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r>
                                        <a:rPr lang="en-US" altLang="zh-CN" i="1">
                                          <a:latin typeface="Cambria Math" panose="02040503050406030204" pitchFamily="18" charset="0"/>
                                        </a:rPr>
                                        <m:t>𝑓</m:t>
                                      </m:r>
                                      <m:d>
                                        <m:dPr>
                                          <m:ctrlPr>
                                            <a:rPr lang="zh-CN" altLang="en-US"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𝑥</m:t>
                                              </m:r>
                                            </m:e>
                                            <m:sub>
                                              <m:r>
                                                <a:rPr lang="en-US" altLang="zh-CN" i="1">
                                                  <a:latin typeface="Cambria Math" panose="02040503050406030204" pitchFamily="18" charset="0"/>
                                                </a:rPr>
                                                <m:t>𝑖</m:t>
                                              </m:r>
                                            </m:sub>
                                          </m:sSub>
                                          <m:r>
                                            <a:rPr lang="en-US" altLang="zh-CN" i="1">
                                              <a:latin typeface="Cambria Math" panose="02040503050406030204" pitchFamily="18" charset="0"/>
                                            </a:rPr>
                                            <m:t>,</m:t>
                                          </m:r>
                                          <m:r>
                                            <a:rPr lang="zh-CN" altLang="en-US" i="1">
                                              <a:latin typeface="Cambria Math" panose="02040503050406030204" pitchFamily="18" charset="0"/>
                                            </a:rPr>
                                            <m:t>𝜃</m:t>
                                          </m:r>
                                        </m:e>
                                      </m:d>
                                    </m:e>
                                  </m:d>
                                </m:e>
                                <m:sup>
                                  <m:r>
                                    <a:rPr lang="en-US" i="1">
                                      <a:latin typeface="Cambria Math" panose="02040503050406030204" pitchFamily="18" charset="0"/>
                                    </a:rPr>
                                    <m:t>2</m:t>
                                  </m:r>
                                </m:sup>
                              </m:sSup>
                            </m:num>
                            <m:den>
                              <m:r>
                                <a:rPr lang="en-US" altLang="zh-CN" i="1">
                                  <a:latin typeface="Cambria Math" panose="02040503050406030204" pitchFamily="18" charset="0"/>
                                </a:rPr>
                                <m:t>𝑓</m:t>
                              </m:r>
                              <m:d>
                                <m:dPr>
                                  <m:ctrlPr>
                                    <a:rPr lang="zh-CN" altLang="en-US"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𝑥</m:t>
                                      </m:r>
                                    </m:e>
                                    <m:sub>
                                      <m:r>
                                        <a:rPr lang="en-US" altLang="zh-CN" i="1">
                                          <a:latin typeface="Cambria Math" panose="02040503050406030204" pitchFamily="18" charset="0"/>
                                        </a:rPr>
                                        <m:t>𝑖</m:t>
                                      </m:r>
                                    </m:sub>
                                  </m:sSub>
                                  <m:r>
                                    <a:rPr lang="en-US" altLang="zh-CN" i="1">
                                      <a:latin typeface="Cambria Math" panose="02040503050406030204" pitchFamily="18" charset="0"/>
                                    </a:rPr>
                                    <m:t>,</m:t>
                                  </m:r>
                                  <m:r>
                                    <a:rPr lang="zh-CN" altLang="en-US" i="1">
                                      <a:latin typeface="Cambria Math" panose="02040503050406030204" pitchFamily="18" charset="0"/>
                                    </a:rPr>
                                    <m:t>𝜃</m:t>
                                  </m:r>
                                </m:e>
                              </m:d>
                            </m:den>
                          </m:f>
                        </m:e>
                      </m:nary>
                    </m:oMath>
                  </m:oMathPara>
                </a14:m>
                <a:endParaRPr lang="en-US" dirty="0"/>
              </a:p>
            </p:txBody>
          </p:sp>
        </mc:Choice>
        <mc:Fallback xmlns="">
          <p:sp>
            <p:nvSpPr>
              <p:cNvPr id="8" name="文本框 24">
                <a:extLst>
                  <a:ext uri="{FF2B5EF4-FFF2-40B4-BE49-F238E27FC236}">
                    <a16:creationId xmlns:a16="http://schemas.microsoft.com/office/drawing/2014/main" id="{CFD4A58F-E3CE-4FF6-A25F-88FBB64DBA99}"/>
                  </a:ext>
                </a:extLst>
              </p:cNvPr>
              <p:cNvSpPr txBox="1">
                <a:spLocks noRot="1" noChangeAspect="1" noMove="1" noResize="1" noEditPoints="1" noAdjustHandles="1" noChangeArrowheads="1" noChangeShapeType="1" noTextEdit="1"/>
              </p:cNvSpPr>
              <p:nvPr/>
            </p:nvSpPr>
            <p:spPr>
              <a:xfrm>
                <a:off x="4864056" y="139918"/>
                <a:ext cx="2436308" cy="778931"/>
              </a:xfrm>
              <a:prstGeom prst="rect">
                <a:avLst/>
              </a:prstGeom>
              <a:blipFill>
                <a:blip r:embed="rId7"/>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D62650A-EDBB-4599-8F2E-200DC2336A57}"/>
              </a:ext>
            </a:extLst>
          </p:cNvPr>
          <p:cNvSpPr txBox="1"/>
          <p:nvPr/>
        </p:nvSpPr>
        <p:spPr>
          <a:xfrm>
            <a:off x="2945772" y="358840"/>
            <a:ext cx="1393971" cy="369332"/>
          </a:xfrm>
          <a:prstGeom prst="rect">
            <a:avLst/>
          </a:prstGeom>
          <a:noFill/>
        </p:spPr>
        <p:txBody>
          <a:bodyPr wrap="none">
            <a:spAutoFit/>
          </a:bodyPr>
          <a:lstStyle/>
          <a:p>
            <a:r>
              <a:rPr lang="en-US" dirty="0" err="1">
                <a:solidFill>
                  <a:srgbClr val="000099"/>
                </a:solidFill>
                <a:latin typeface="Cambria" panose="02040503050406030204" pitchFamily="18" charset="0"/>
                <a:ea typeface="Cambria" panose="02040503050406030204" pitchFamily="18" charset="0"/>
              </a:rPr>
              <a:t>Neyman's</a:t>
            </a:r>
            <a:r>
              <a:rPr lang="en-US" dirty="0">
                <a:solidFill>
                  <a:srgbClr val="000099"/>
                </a:solidFill>
                <a:latin typeface="Cambria" panose="02040503050406030204" pitchFamily="18" charset="0"/>
                <a:ea typeface="Cambria" panose="02040503050406030204" pitchFamily="18" charset="0"/>
              </a:rPr>
              <a:t> </a:t>
            </a:r>
            <a:r>
              <a:rPr lang="el-GR" dirty="0">
                <a:solidFill>
                  <a:srgbClr val="000099"/>
                </a:solidFill>
                <a:latin typeface="Cambria" panose="02040503050406030204" pitchFamily="18" charset="0"/>
                <a:ea typeface="Cambria" panose="02040503050406030204" pitchFamily="18" charset="0"/>
              </a:rPr>
              <a:t>χ</a:t>
            </a:r>
            <a:r>
              <a:rPr lang="el-GR" baseline="30000" dirty="0">
                <a:solidFill>
                  <a:srgbClr val="000099"/>
                </a:solidFill>
                <a:latin typeface="Cambria" panose="02040503050406030204" pitchFamily="18" charset="0"/>
                <a:ea typeface="Cambria" panose="02040503050406030204" pitchFamily="18" charset="0"/>
              </a:rPr>
              <a:t>2</a:t>
            </a:r>
            <a:endParaRPr lang="en-US" baseline="30000" dirty="0">
              <a:solidFill>
                <a:srgbClr val="000099"/>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5B2688-8E1E-46E1-AA27-3AC6AD8DA128}"/>
              </a:ext>
            </a:extLst>
          </p:cNvPr>
          <p:cNvSpPr txBox="1"/>
          <p:nvPr/>
        </p:nvSpPr>
        <p:spPr>
          <a:xfrm>
            <a:off x="7675381" y="344717"/>
            <a:ext cx="1377493" cy="369332"/>
          </a:xfrm>
          <a:prstGeom prst="rect">
            <a:avLst/>
          </a:prstGeom>
          <a:noFill/>
        </p:spPr>
        <p:txBody>
          <a:bodyPr wrap="none">
            <a:spAutoFit/>
          </a:bodyPr>
          <a:lstStyle/>
          <a:p>
            <a:r>
              <a:rPr lang="en-US" b="0" i="0" dirty="0">
                <a:solidFill>
                  <a:srgbClr val="000099"/>
                </a:solidFill>
                <a:effectLst/>
                <a:latin typeface="Cambria" panose="02040503050406030204" pitchFamily="18" charset="0"/>
                <a:ea typeface="Cambria" panose="02040503050406030204" pitchFamily="18" charset="0"/>
              </a:rPr>
              <a:t>Pearson's</a:t>
            </a:r>
            <a:r>
              <a:rPr lang="en-US" dirty="0">
                <a:solidFill>
                  <a:srgbClr val="000099"/>
                </a:solidFill>
                <a:latin typeface="Cambria" panose="02040503050406030204" pitchFamily="18" charset="0"/>
                <a:ea typeface="Cambria" panose="02040503050406030204" pitchFamily="18" charset="0"/>
              </a:rPr>
              <a:t> </a:t>
            </a:r>
            <a:r>
              <a:rPr lang="el-GR" dirty="0">
                <a:solidFill>
                  <a:srgbClr val="000099"/>
                </a:solidFill>
                <a:latin typeface="Cambria" panose="02040503050406030204" pitchFamily="18" charset="0"/>
                <a:ea typeface="Cambria" panose="02040503050406030204" pitchFamily="18" charset="0"/>
              </a:rPr>
              <a:t>χ</a:t>
            </a:r>
            <a:r>
              <a:rPr lang="el-GR" baseline="30000" dirty="0">
                <a:solidFill>
                  <a:srgbClr val="000099"/>
                </a:solidFill>
                <a:latin typeface="Cambria" panose="02040503050406030204" pitchFamily="18" charset="0"/>
                <a:ea typeface="Cambria" panose="02040503050406030204" pitchFamily="18" charset="0"/>
              </a:rPr>
              <a:t>2</a:t>
            </a:r>
            <a:endParaRPr lang="en-US" baseline="30000" dirty="0">
              <a:solidFill>
                <a:srgbClr val="000099"/>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EBFA672D-2469-4A76-A1C9-382EB685BB0C}"/>
              </a:ext>
            </a:extLst>
          </p:cNvPr>
          <p:cNvSpPr txBox="1"/>
          <p:nvPr/>
        </p:nvSpPr>
        <p:spPr>
          <a:xfrm>
            <a:off x="89938" y="2029085"/>
            <a:ext cx="3434402" cy="307777"/>
          </a:xfrm>
          <a:prstGeom prst="rect">
            <a:avLst/>
          </a:prstGeom>
          <a:noFill/>
        </p:spPr>
        <p:txBody>
          <a:bodyPr wrap="none">
            <a:spAutoFit/>
          </a:bodyPr>
          <a:lstStyle/>
          <a:p>
            <a:r>
              <a:rPr lang="da-DK" sz="1400" dirty="0">
                <a:solidFill>
                  <a:srgbClr val="000099"/>
                </a:solidFill>
                <a:latin typeface="Arial Narrow" panose="020B0606020202030204" pitchFamily="34" charset="0"/>
              </a:rPr>
              <a:t>L. J. Sun </a:t>
            </a:r>
            <a:r>
              <a:rPr lang="da-DK" sz="1400" i="1" dirty="0">
                <a:solidFill>
                  <a:srgbClr val="000099"/>
                </a:solidFill>
                <a:latin typeface="Arial Narrow" panose="020B0606020202030204" pitchFamily="34" charset="0"/>
              </a:rPr>
              <a:t>et al</a:t>
            </a:r>
            <a:r>
              <a:rPr lang="da-DK" sz="1400" dirty="0">
                <a:solidFill>
                  <a:srgbClr val="000099"/>
                </a:solidFill>
                <a:latin typeface="Arial Narrow" panose="020B0606020202030204" pitchFamily="34" charset="0"/>
              </a:rPr>
              <a:t>., Phys. Rev. C 103, 014322 (2021).</a:t>
            </a:r>
            <a:endParaRPr lang="en-US" sz="1400" dirty="0">
              <a:solidFill>
                <a:srgbClr val="000099"/>
              </a:solidFill>
              <a:latin typeface="Arial Narrow" panose="020B0606020202030204" pitchFamily="34" charset="0"/>
            </a:endParaRPr>
          </a:p>
        </p:txBody>
      </p:sp>
      <p:sp>
        <p:nvSpPr>
          <p:cNvPr id="17" name="TextBox 16">
            <a:extLst>
              <a:ext uri="{FF2B5EF4-FFF2-40B4-BE49-F238E27FC236}">
                <a16:creationId xmlns:a16="http://schemas.microsoft.com/office/drawing/2014/main" id="{3777BBA7-8A11-420C-B036-D423FC28F04B}"/>
              </a:ext>
            </a:extLst>
          </p:cNvPr>
          <p:cNvSpPr txBox="1"/>
          <p:nvPr/>
        </p:nvSpPr>
        <p:spPr>
          <a:xfrm>
            <a:off x="118802" y="3325319"/>
            <a:ext cx="3479286" cy="307777"/>
          </a:xfrm>
          <a:prstGeom prst="rect">
            <a:avLst/>
          </a:prstGeom>
          <a:noFill/>
        </p:spPr>
        <p:txBody>
          <a:bodyPr wrap="none">
            <a:spAutoFit/>
          </a:bodyPr>
          <a:lstStyle/>
          <a:p>
            <a:r>
              <a:rPr lang="fr-FR" sz="1400" dirty="0">
                <a:solidFill>
                  <a:srgbClr val="000099"/>
                </a:solidFill>
                <a:latin typeface="Arial Narrow" panose="020B0606020202030204" pitchFamily="34" charset="0"/>
              </a:rPr>
              <a:t>N. </a:t>
            </a:r>
            <a:r>
              <a:rPr lang="fr-FR" sz="1400" dirty="0" err="1">
                <a:solidFill>
                  <a:srgbClr val="000099"/>
                </a:solidFill>
                <a:latin typeface="Arial Narrow" panose="020B0606020202030204" pitchFamily="34" charset="0"/>
              </a:rPr>
              <a:t>Galinski</a:t>
            </a:r>
            <a:r>
              <a:rPr lang="fr-FR" sz="1400" dirty="0">
                <a:solidFill>
                  <a:srgbClr val="000099"/>
                </a:solidFill>
                <a:latin typeface="Arial Narrow" panose="020B0606020202030204" pitchFamily="34" charset="0"/>
              </a:rPr>
              <a:t> </a:t>
            </a:r>
            <a:r>
              <a:rPr lang="da-DK" sz="1400" i="1" dirty="0">
                <a:solidFill>
                  <a:srgbClr val="000099"/>
                </a:solidFill>
                <a:latin typeface="Arial Narrow" panose="020B0606020202030204" pitchFamily="34" charset="0"/>
              </a:rPr>
              <a:t>et al</a:t>
            </a:r>
            <a:r>
              <a:rPr lang="da-DK" sz="1400" dirty="0">
                <a:solidFill>
                  <a:srgbClr val="000099"/>
                </a:solidFill>
                <a:latin typeface="Arial Narrow" panose="020B0606020202030204" pitchFamily="34" charset="0"/>
              </a:rPr>
              <a:t>., </a:t>
            </a:r>
            <a:r>
              <a:rPr lang="fr-FR" sz="1400" dirty="0">
                <a:solidFill>
                  <a:srgbClr val="000099"/>
                </a:solidFill>
                <a:latin typeface="Arial Narrow" panose="020B0606020202030204" pitchFamily="34" charset="0"/>
              </a:rPr>
              <a:t>Phys. </a:t>
            </a:r>
            <a:r>
              <a:rPr lang="fr-FR" sz="1400" dirty="0" err="1">
                <a:solidFill>
                  <a:srgbClr val="000099"/>
                </a:solidFill>
                <a:latin typeface="Arial Narrow" panose="020B0606020202030204" pitchFamily="34" charset="0"/>
              </a:rPr>
              <a:t>Rev</a:t>
            </a:r>
            <a:r>
              <a:rPr lang="fr-FR" sz="1400" dirty="0">
                <a:solidFill>
                  <a:srgbClr val="000099"/>
                </a:solidFill>
                <a:latin typeface="Arial Narrow" panose="020B0606020202030204" pitchFamily="34" charset="0"/>
              </a:rPr>
              <a:t>. C 90, 035803 (2014).</a:t>
            </a:r>
            <a:endParaRPr lang="en-US" sz="1400" dirty="0">
              <a:solidFill>
                <a:srgbClr val="000099"/>
              </a:solidFill>
              <a:latin typeface="Arial Narrow" panose="020B0606020202030204" pitchFamily="34" charset="0"/>
            </a:endParaRPr>
          </a:p>
        </p:txBody>
      </p:sp>
      <p:pic>
        <p:nvPicPr>
          <p:cNvPr id="18" name="Picture 17">
            <a:extLst>
              <a:ext uri="{FF2B5EF4-FFF2-40B4-BE49-F238E27FC236}">
                <a16:creationId xmlns:a16="http://schemas.microsoft.com/office/drawing/2014/main" id="{B700E916-4957-4EF2-9B2C-C0D9ACE532E5}"/>
              </a:ext>
            </a:extLst>
          </p:cNvPr>
          <p:cNvPicPr>
            <a:picLocks noChangeAspect="1"/>
          </p:cNvPicPr>
          <p:nvPr/>
        </p:nvPicPr>
        <p:blipFill>
          <a:blip r:embed="rId8"/>
          <a:stretch>
            <a:fillRect/>
          </a:stretch>
        </p:blipFill>
        <p:spPr>
          <a:xfrm>
            <a:off x="118802" y="4813566"/>
            <a:ext cx="5993210" cy="759703"/>
          </a:xfrm>
          <a:prstGeom prst="rect">
            <a:avLst/>
          </a:prstGeom>
        </p:spPr>
      </p:pic>
      <p:pic>
        <p:nvPicPr>
          <p:cNvPr id="19" name="Picture 18">
            <a:extLst>
              <a:ext uri="{FF2B5EF4-FFF2-40B4-BE49-F238E27FC236}">
                <a16:creationId xmlns:a16="http://schemas.microsoft.com/office/drawing/2014/main" id="{F4517844-C1F5-4892-99C4-5640388E23F8}"/>
              </a:ext>
            </a:extLst>
          </p:cNvPr>
          <p:cNvPicPr>
            <a:picLocks noChangeAspect="1"/>
          </p:cNvPicPr>
          <p:nvPr/>
        </p:nvPicPr>
        <p:blipFill>
          <a:blip r:embed="rId9"/>
          <a:stretch>
            <a:fillRect/>
          </a:stretch>
        </p:blipFill>
        <p:spPr>
          <a:xfrm>
            <a:off x="89938" y="5719188"/>
            <a:ext cx="3614118" cy="421471"/>
          </a:xfrm>
          <a:prstGeom prst="rect">
            <a:avLst/>
          </a:prstGeom>
        </p:spPr>
      </p:pic>
      <p:pic>
        <p:nvPicPr>
          <p:cNvPr id="20" name="Picture 19">
            <a:extLst>
              <a:ext uri="{FF2B5EF4-FFF2-40B4-BE49-F238E27FC236}">
                <a16:creationId xmlns:a16="http://schemas.microsoft.com/office/drawing/2014/main" id="{5F73EF56-A12B-4508-87C2-CBB5ED4EECCF}"/>
              </a:ext>
            </a:extLst>
          </p:cNvPr>
          <p:cNvPicPr>
            <a:picLocks noChangeAspect="1"/>
          </p:cNvPicPr>
          <p:nvPr/>
        </p:nvPicPr>
        <p:blipFill>
          <a:blip r:embed="rId10"/>
          <a:stretch>
            <a:fillRect/>
          </a:stretch>
        </p:blipFill>
        <p:spPr>
          <a:xfrm>
            <a:off x="3717405" y="5618127"/>
            <a:ext cx="4646723" cy="618646"/>
          </a:xfrm>
          <a:prstGeom prst="rect">
            <a:avLst/>
          </a:prstGeom>
        </p:spPr>
      </p:pic>
      <p:sp>
        <p:nvSpPr>
          <p:cNvPr id="21" name="TextBox 20">
            <a:extLst>
              <a:ext uri="{FF2B5EF4-FFF2-40B4-BE49-F238E27FC236}">
                <a16:creationId xmlns:a16="http://schemas.microsoft.com/office/drawing/2014/main" id="{8FC225AA-AEBE-4245-8A8C-E733CA53B470}"/>
              </a:ext>
            </a:extLst>
          </p:cNvPr>
          <p:cNvSpPr txBox="1"/>
          <p:nvPr/>
        </p:nvSpPr>
        <p:spPr>
          <a:xfrm>
            <a:off x="5368819" y="2515991"/>
            <a:ext cx="3563348" cy="646331"/>
          </a:xfrm>
          <a:prstGeom prst="rect">
            <a:avLst/>
          </a:prstGeom>
          <a:noFill/>
        </p:spPr>
        <p:txBody>
          <a:bodyPr wrap="none" rtlCol="0">
            <a:spAutoFit/>
          </a:bodyPr>
          <a:lstStyle/>
          <a:p>
            <a:r>
              <a:rPr lang="en-US" altLang="zh-CN" dirty="0">
                <a:solidFill>
                  <a:srgbClr val="000099"/>
                </a:solidFill>
                <a:latin typeface="Cambria" panose="02040503050406030204" pitchFamily="18" charset="0"/>
                <a:ea typeface="Cambria" panose="02040503050406030204" pitchFamily="18" charset="0"/>
              </a:rPr>
              <a:t>Equivalent to ROOT likelihood and</a:t>
            </a:r>
          </a:p>
          <a:p>
            <a:r>
              <a:rPr lang="en-US" altLang="zh-CN" dirty="0">
                <a:solidFill>
                  <a:srgbClr val="000099"/>
                </a:solidFill>
                <a:latin typeface="Cambria" panose="02040503050406030204" pitchFamily="18" charset="0"/>
                <a:ea typeface="Cambria" panose="02040503050406030204" pitchFamily="18" charset="0"/>
              </a:rPr>
              <a:t>emcee likelihood</a:t>
            </a:r>
            <a:endParaRPr lang="zh-CN" altLang="en-US" dirty="0">
              <a:solidFill>
                <a:srgbClr val="000099"/>
              </a:solidFill>
              <a:latin typeface="Cambria" panose="02040503050406030204" pitchFamily="18" charset="0"/>
            </a:endParaRPr>
          </a:p>
        </p:txBody>
      </p:sp>
      <p:sp>
        <p:nvSpPr>
          <p:cNvPr id="22" name="TextBox 21">
            <a:extLst>
              <a:ext uri="{FF2B5EF4-FFF2-40B4-BE49-F238E27FC236}">
                <a16:creationId xmlns:a16="http://schemas.microsoft.com/office/drawing/2014/main" id="{075FA920-49AC-4795-B5DE-D1479B4D79B3}"/>
              </a:ext>
            </a:extLst>
          </p:cNvPr>
          <p:cNvSpPr txBox="1"/>
          <p:nvPr/>
        </p:nvSpPr>
        <p:spPr>
          <a:xfrm>
            <a:off x="4572000" y="4021316"/>
            <a:ext cx="4525598" cy="646331"/>
          </a:xfrm>
          <a:prstGeom prst="rect">
            <a:avLst/>
          </a:prstGeom>
          <a:noFill/>
        </p:spPr>
        <p:txBody>
          <a:bodyPr wrap="none" rtlCol="0">
            <a:spAutoFit/>
          </a:bodyPr>
          <a:lstStyle/>
          <a:p>
            <a:r>
              <a:rPr lang="en-US" altLang="zh-CN" dirty="0">
                <a:solidFill>
                  <a:srgbClr val="000099"/>
                </a:solidFill>
                <a:latin typeface="Cambria" panose="02040503050406030204" pitchFamily="18" charset="0"/>
                <a:ea typeface="Cambria" panose="02040503050406030204" pitchFamily="18" charset="0"/>
              </a:rPr>
              <a:t>Adopted by most Bayesian-MCMC studies</a:t>
            </a:r>
          </a:p>
          <a:p>
            <a:r>
              <a:rPr lang="en-US" altLang="zh-CN" dirty="0">
                <a:solidFill>
                  <a:srgbClr val="000099"/>
                </a:solidFill>
                <a:latin typeface="Cambria" panose="02040503050406030204" pitchFamily="18" charset="0"/>
              </a:rPr>
              <a:t>Σ should include all necessary uncertainties.</a:t>
            </a:r>
            <a:endParaRPr lang="zh-CN" altLang="en-US" dirty="0">
              <a:solidFill>
                <a:srgbClr val="000099"/>
              </a:solidFill>
              <a:latin typeface="Cambria" panose="02040503050406030204" pitchFamily="18" charset="0"/>
            </a:endParaRPr>
          </a:p>
        </p:txBody>
      </p:sp>
      <p:sp>
        <p:nvSpPr>
          <p:cNvPr id="23" name="TextBox 22">
            <a:extLst>
              <a:ext uri="{FF2B5EF4-FFF2-40B4-BE49-F238E27FC236}">
                <a16:creationId xmlns:a16="http://schemas.microsoft.com/office/drawing/2014/main" id="{66DB4F9A-271C-477F-A539-34CAF006DF47}"/>
              </a:ext>
            </a:extLst>
          </p:cNvPr>
          <p:cNvSpPr txBox="1"/>
          <p:nvPr/>
        </p:nvSpPr>
        <p:spPr>
          <a:xfrm>
            <a:off x="118802" y="6275482"/>
            <a:ext cx="3479286" cy="307777"/>
          </a:xfrm>
          <a:prstGeom prst="rect">
            <a:avLst/>
          </a:prstGeom>
          <a:noFill/>
        </p:spPr>
        <p:txBody>
          <a:bodyPr wrap="none">
            <a:spAutoFit/>
          </a:bodyPr>
          <a:lstStyle/>
          <a:p>
            <a:r>
              <a:rPr lang="fr-FR" sz="1400" dirty="0">
                <a:solidFill>
                  <a:srgbClr val="000099"/>
                </a:solidFill>
                <a:latin typeface="Arial Narrow" panose="020B0606020202030204" pitchFamily="34" charset="0"/>
              </a:rPr>
              <a:t>L. J. Sun </a:t>
            </a:r>
            <a:r>
              <a:rPr lang="fr-FR" sz="1400" i="1" dirty="0">
                <a:solidFill>
                  <a:srgbClr val="000099"/>
                </a:solidFill>
                <a:latin typeface="Arial Narrow" panose="020B0606020202030204" pitchFamily="34" charset="0"/>
              </a:rPr>
              <a:t>et al</a:t>
            </a:r>
            <a:r>
              <a:rPr lang="fr-FR" sz="1400" dirty="0">
                <a:solidFill>
                  <a:srgbClr val="000099"/>
                </a:solidFill>
                <a:latin typeface="Arial Narrow" panose="020B0606020202030204" pitchFamily="34" charset="0"/>
              </a:rPr>
              <a:t>., Phys. Lett. B 839, 137801 (2023).</a:t>
            </a:r>
          </a:p>
        </p:txBody>
      </p:sp>
      <p:sp>
        <p:nvSpPr>
          <p:cNvPr id="24" name="Rectangle 23">
            <a:extLst>
              <a:ext uri="{FF2B5EF4-FFF2-40B4-BE49-F238E27FC236}">
                <a16:creationId xmlns:a16="http://schemas.microsoft.com/office/drawing/2014/main" id="{6E2DC846-12DE-48C4-8EA2-104467E771D5}"/>
              </a:ext>
            </a:extLst>
          </p:cNvPr>
          <p:cNvSpPr/>
          <p:nvPr/>
        </p:nvSpPr>
        <p:spPr>
          <a:xfrm>
            <a:off x="46399" y="52037"/>
            <a:ext cx="9051197" cy="976614"/>
          </a:xfrm>
          <a:prstGeom prst="rect">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56115CD-4101-4832-A45C-062EEDB4B26E}"/>
              </a:ext>
            </a:extLst>
          </p:cNvPr>
          <p:cNvSpPr/>
          <p:nvPr/>
        </p:nvSpPr>
        <p:spPr>
          <a:xfrm>
            <a:off x="46400" y="1087216"/>
            <a:ext cx="9051198" cy="2616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B483D64-0D33-4C60-9B5D-E410E30EE50C}"/>
              </a:ext>
            </a:extLst>
          </p:cNvPr>
          <p:cNvSpPr/>
          <p:nvPr/>
        </p:nvSpPr>
        <p:spPr>
          <a:xfrm>
            <a:off x="46401" y="3784046"/>
            <a:ext cx="9051197" cy="2934036"/>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2438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12" name="Chart 11">
                <a:extLst>
                  <a:ext uri="{FF2B5EF4-FFF2-40B4-BE49-F238E27FC236}">
                    <a16:creationId xmlns:a16="http://schemas.microsoft.com/office/drawing/2014/main" id="{A02C84C4-1731-4D2F-9F53-21DB9B7EF93F}"/>
                  </a:ext>
                </a:extLst>
              </p:cNvPr>
              <p:cNvGraphicFramePr/>
              <p:nvPr/>
            </p:nvGraphicFramePr>
            <p:xfrm>
              <a:off x="0" y="0"/>
              <a:ext cx="4572000" cy="6858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2" name="Chart 11">
                <a:extLst>
                  <a:ext uri="{FF2B5EF4-FFF2-40B4-BE49-F238E27FC236}">
                    <a16:creationId xmlns:a16="http://schemas.microsoft.com/office/drawing/2014/main" id="{A02C84C4-1731-4D2F-9F53-21DB9B7EF93F}"/>
                  </a:ext>
                </a:extLst>
              </p:cNvPr>
              <p:cNvPicPr>
                <a:picLocks noGrp="1" noRot="1" noChangeAspect="1" noMove="1" noResize="1" noEditPoints="1" noAdjustHandles="1" noChangeArrowheads="1" noChangeShapeType="1"/>
              </p:cNvPicPr>
              <p:nvPr/>
            </p:nvPicPr>
            <p:blipFill>
              <a:blip r:embed="rId3"/>
              <a:stretch>
                <a:fillRect/>
              </a:stretch>
            </p:blipFill>
            <p:spPr>
              <a:xfrm>
                <a:off x="0" y="0"/>
                <a:ext cx="4572000" cy="685800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4ED3395C-11AD-44F6-8B69-77FCD9DA6662}"/>
                  </a:ext>
                </a:extLst>
              </p:cNvPr>
              <p:cNvGraphicFramePr/>
              <p:nvPr/>
            </p:nvGraphicFramePr>
            <p:xfrm>
              <a:off x="4572000" y="0"/>
              <a:ext cx="4572000" cy="68580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4" name="Chart 3">
                <a:extLst>
                  <a:ext uri="{FF2B5EF4-FFF2-40B4-BE49-F238E27FC236}">
                    <a16:creationId xmlns:a16="http://schemas.microsoft.com/office/drawing/2014/main" id="{4ED3395C-11AD-44F6-8B69-77FCD9DA6662}"/>
                  </a:ext>
                </a:extLst>
              </p:cNvPr>
              <p:cNvPicPr>
                <a:picLocks noGrp="1" noRot="1" noChangeAspect="1" noMove="1" noResize="1" noEditPoints="1" noAdjustHandles="1" noChangeArrowheads="1" noChangeShapeType="1"/>
              </p:cNvPicPr>
              <p:nvPr/>
            </p:nvPicPr>
            <p:blipFill>
              <a:blip r:embed="rId5"/>
              <a:stretch>
                <a:fillRect/>
              </a:stretch>
            </p:blipFill>
            <p:spPr>
              <a:xfrm>
                <a:off x="4572000" y="0"/>
                <a:ext cx="4572000" cy="6858000"/>
              </a:xfrm>
              <a:prstGeom prst="rect">
                <a:avLst/>
              </a:prstGeom>
            </p:spPr>
          </p:pic>
        </mc:Fallback>
      </mc:AlternateContent>
      <p:sp>
        <p:nvSpPr>
          <p:cNvPr id="2" name="TextBox 1">
            <a:extLst>
              <a:ext uri="{FF2B5EF4-FFF2-40B4-BE49-F238E27FC236}">
                <a16:creationId xmlns:a16="http://schemas.microsoft.com/office/drawing/2014/main" id="{570CB773-E7B7-46D7-941F-7501184C758A}"/>
              </a:ext>
            </a:extLst>
          </p:cNvPr>
          <p:cNvSpPr txBox="1"/>
          <p:nvPr/>
        </p:nvSpPr>
        <p:spPr>
          <a:xfrm>
            <a:off x="849086" y="653143"/>
            <a:ext cx="1905522" cy="369332"/>
          </a:xfrm>
          <a:prstGeom prst="rect">
            <a:avLst/>
          </a:prstGeom>
          <a:noFill/>
        </p:spPr>
        <p:txBody>
          <a:bodyPr wrap="none" rtlCol="0">
            <a:spAutoFit/>
          </a:bodyPr>
          <a:lstStyle/>
          <a:p>
            <a:r>
              <a:rPr lang="en-US" altLang="zh-CN" dirty="0"/>
              <a:t>MSD26  949 hours</a:t>
            </a:r>
            <a:endParaRPr lang="en-US" dirty="0"/>
          </a:p>
        </p:txBody>
      </p:sp>
      <p:sp>
        <p:nvSpPr>
          <p:cNvPr id="6" name="TextBox 5">
            <a:extLst>
              <a:ext uri="{FF2B5EF4-FFF2-40B4-BE49-F238E27FC236}">
                <a16:creationId xmlns:a16="http://schemas.microsoft.com/office/drawing/2014/main" id="{F90AFB1B-E233-402B-9F15-88D439B68E32}"/>
              </a:ext>
            </a:extLst>
          </p:cNvPr>
          <p:cNvSpPr txBox="1"/>
          <p:nvPr/>
        </p:nvSpPr>
        <p:spPr>
          <a:xfrm>
            <a:off x="5436631" y="653143"/>
            <a:ext cx="1905522" cy="369332"/>
          </a:xfrm>
          <a:prstGeom prst="rect">
            <a:avLst/>
          </a:prstGeom>
          <a:noFill/>
        </p:spPr>
        <p:txBody>
          <a:bodyPr wrap="none" rtlCol="0">
            <a:spAutoFit/>
          </a:bodyPr>
          <a:lstStyle/>
          <a:p>
            <a:r>
              <a:rPr lang="en-US" altLang="zh-CN" dirty="0"/>
              <a:t>MSD12  949 hours</a:t>
            </a:r>
            <a:endParaRPr lang="en-US" dirty="0"/>
          </a:p>
        </p:txBody>
      </p:sp>
    </p:spTree>
    <p:extLst>
      <p:ext uri="{BB962C8B-B14F-4D97-AF65-F5344CB8AC3E}">
        <p14:creationId xmlns:p14="http://schemas.microsoft.com/office/powerpoint/2010/main" val="18961749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2" name="Chart 1">
                <a:extLst>
                  <a:ext uri="{FF2B5EF4-FFF2-40B4-BE49-F238E27FC236}">
                    <a16:creationId xmlns:a16="http://schemas.microsoft.com/office/drawing/2014/main" id="{DFB4F753-EA41-48C9-865B-76527134597B}"/>
                  </a:ext>
                </a:extLst>
              </p:cNvPr>
              <p:cNvGraphicFramePr/>
              <p:nvPr/>
            </p:nvGraphicFramePr>
            <p:xfrm>
              <a:off x="0" y="0"/>
              <a:ext cx="4572000" cy="6858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 name="Chart 1">
                <a:extLst>
                  <a:ext uri="{FF2B5EF4-FFF2-40B4-BE49-F238E27FC236}">
                    <a16:creationId xmlns:a16="http://schemas.microsoft.com/office/drawing/2014/main" id="{DFB4F753-EA41-48C9-865B-76527134597B}"/>
                  </a:ext>
                </a:extLst>
              </p:cNvPr>
              <p:cNvPicPr>
                <a:picLocks noGrp="1" noRot="1" noChangeAspect="1" noMove="1" noResize="1" noEditPoints="1" noAdjustHandles="1" noChangeArrowheads="1" noChangeShapeType="1"/>
              </p:cNvPicPr>
              <p:nvPr/>
            </p:nvPicPr>
            <p:blipFill>
              <a:blip r:embed="rId3"/>
              <a:stretch>
                <a:fillRect/>
              </a:stretch>
            </p:blipFill>
            <p:spPr>
              <a:xfrm>
                <a:off x="0" y="0"/>
                <a:ext cx="4572000" cy="6858000"/>
              </a:xfrm>
              <a:prstGeom prst="rect">
                <a:avLst/>
              </a:prstGeom>
            </p:spPr>
          </p:pic>
        </mc:Fallback>
      </mc:AlternateContent>
      <p:sp>
        <p:nvSpPr>
          <p:cNvPr id="3" name="TextBox 2">
            <a:extLst>
              <a:ext uri="{FF2B5EF4-FFF2-40B4-BE49-F238E27FC236}">
                <a16:creationId xmlns:a16="http://schemas.microsoft.com/office/drawing/2014/main" id="{B914BFDC-6446-4F94-BACE-312E6DD6648F}"/>
              </a:ext>
            </a:extLst>
          </p:cNvPr>
          <p:cNvSpPr txBox="1"/>
          <p:nvPr/>
        </p:nvSpPr>
        <p:spPr>
          <a:xfrm>
            <a:off x="849086" y="653143"/>
            <a:ext cx="1905522" cy="369332"/>
          </a:xfrm>
          <a:prstGeom prst="rect">
            <a:avLst/>
          </a:prstGeom>
          <a:noFill/>
        </p:spPr>
        <p:txBody>
          <a:bodyPr wrap="none" rtlCol="0">
            <a:spAutoFit/>
          </a:bodyPr>
          <a:lstStyle/>
          <a:p>
            <a:r>
              <a:rPr lang="en-US" altLang="zh-CN" dirty="0"/>
              <a:t>MSD26  762 hours</a:t>
            </a:r>
            <a:endParaRPr lang="en-US" dirty="0"/>
          </a:p>
        </p:txBody>
      </p:sp>
    </p:spTree>
    <p:extLst>
      <p:ext uri="{BB962C8B-B14F-4D97-AF65-F5344CB8AC3E}">
        <p14:creationId xmlns:p14="http://schemas.microsoft.com/office/powerpoint/2010/main" val="29240784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53B93-A25A-4DC6-B645-263E2A8C3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7" name="Picture 6">
            <a:extLst>
              <a:ext uri="{FF2B5EF4-FFF2-40B4-BE49-F238E27FC236}">
                <a16:creationId xmlns:a16="http://schemas.microsoft.com/office/drawing/2014/main" id="{C4A50E21-1E02-4E99-B455-BA5E43F92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5520" y="0"/>
            <a:ext cx="4348479" cy="2717800"/>
          </a:xfrm>
          <a:prstGeom prst="rect">
            <a:avLst/>
          </a:prstGeom>
        </p:spPr>
      </p:pic>
    </p:spTree>
    <p:extLst>
      <p:ext uri="{BB962C8B-B14F-4D97-AF65-F5344CB8AC3E}">
        <p14:creationId xmlns:p14="http://schemas.microsoft.com/office/powerpoint/2010/main" val="2215781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62F7A8-E63F-49C0-BFC3-B6F8B9059FC0}"/>
              </a:ext>
            </a:extLst>
          </p:cNvPr>
          <p:cNvPicPr>
            <a:picLocks noChangeAspect="1"/>
          </p:cNvPicPr>
          <p:nvPr/>
        </p:nvPicPr>
        <p:blipFill>
          <a:blip r:embed="rId3"/>
          <a:stretch>
            <a:fillRect/>
          </a:stretch>
        </p:blipFill>
        <p:spPr>
          <a:xfrm>
            <a:off x="0" y="1428219"/>
            <a:ext cx="9144000" cy="5429781"/>
          </a:xfrm>
          <a:prstGeom prst="rect">
            <a:avLst/>
          </a:prstGeom>
        </p:spPr>
      </p:pic>
      <p:pic>
        <p:nvPicPr>
          <p:cNvPr id="4" name="Picture 3">
            <a:extLst>
              <a:ext uri="{FF2B5EF4-FFF2-40B4-BE49-F238E27FC236}">
                <a16:creationId xmlns:a16="http://schemas.microsoft.com/office/drawing/2014/main" id="{D0682489-181F-40E7-9748-D4AFDA455B49}"/>
              </a:ext>
            </a:extLst>
          </p:cNvPr>
          <p:cNvPicPr>
            <a:picLocks noChangeAspect="1"/>
          </p:cNvPicPr>
          <p:nvPr/>
        </p:nvPicPr>
        <p:blipFill>
          <a:blip r:embed="rId4"/>
          <a:stretch>
            <a:fillRect/>
          </a:stretch>
        </p:blipFill>
        <p:spPr>
          <a:xfrm>
            <a:off x="6788672" y="1622108"/>
            <a:ext cx="1963352" cy="2103120"/>
          </a:xfrm>
          <a:prstGeom prst="rect">
            <a:avLst/>
          </a:prstGeom>
        </p:spPr>
      </p:pic>
      <p:pic>
        <p:nvPicPr>
          <p:cNvPr id="8" name="Picture 7">
            <a:extLst>
              <a:ext uri="{FF2B5EF4-FFF2-40B4-BE49-F238E27FC236}">
                <a16:creationId xmlns:a16="http://schemas.microsoft.com/office/drawing/2014/main" id="{BC4863C6-98F8-46C4-A3F9-502819680664}"/>
              </a:ext>
            </a:extLst>
          </p:cNvPr>
          <p:cNvPicPr>
            <a:picLocks noChangeAspect="1"/>
          </p:cNvPicPr>
          <p:nvPr/>
        </p:nvPicPr>
        <p:blipFill>
          <a:blip r:embed="rId5"/>
          <a:stretch>
            <a:fillRect/>
          </a:stretch>
        </p:blipFill>
        <p:spPr>
          <a:xfrm>
            <a:off x="1442684" y="0"/>
            <a:ext cx="2962275" cy="3400425"/>
          </a:xfrm>
          <a:prstGeom prst="rect">
            <a:avLst/>
          </a:prstGeom>
        </p:spPr>
      </p:pic>
    </p:spTree>
    <p:extLst>
      <p:ext uri="{BB962C8B-B14F-4D97-AF65-F5344CB8AC3E}">
        <p14:creationId xmlns:p14="http://schemas.microsoft.com/office/powerpoint/2010/main" val="34473479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A92F8-48DE-4A7F-A46B-C3CFBE24E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8253"/>
            <a:ext cx="9144000" cy="5021494"/>
          </a:xfrm>
          <a:prstGeom prst="rect">
            <a:avLst/>
          </a:prstGeom>
        </p:spPr>
      </p:pic>
    </p:spTree>
    <p:extLst>
      <p:ext uri="{BB962C8B-B14F-4D97-AF65-F5344CB8AC3E}">
        <p14:creationId xmlns:p14="http://schemas.microsoft.com/office/powerpoint/2010/main" val="39144534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69EB1D-E30A-4FD1-918B-034041C35D12}"/>
              </a:ext>
            </a:extLst>
          </p:cNvPr>
          <p:cNvGraphicFramePr>
            <a:graphicFrameLocks noGrp="1"/>
          </p:cNvGraphicFramePr>
          <p:nvPr/>
        </p:nvGraphicFramePr>
        <p:xfrm>
          <a:off x="0" y="0"/>
          <a:ext cx="9144000" cy="6480642"/>
        </p:xfrm>
        <a:graphic>
          <a:graphicData uri="http://schemas.openxmlformats.org/drawingml/2006/table">
            <a:tbl>
              <a:tblPr firstRow="1" bandRow="1">
                <a:tableStyleId>{5C22544A-7EE6-4342-B048-85BDC9FD1C3A}</a:tableStyleId>
              </a:tblPr>
              <a:tblGrid>
                <a:gridCol w="1824355">
                  <a:extLst>
                    <a:ext uri="{9D8B030D-6E8A-4147-A177-3AD203B41FA5}">
                      <a16:colId xmlns:a16="http://schemas.microsoft.com/office/drawing/2014/main" val="3861720662"/>
                    </a:ext>
                  </a:extLst>
                </a:gridCol>
                <a:gridCol w="1627187">
                  <a:extLst>
                    <a:ext uri="{9D8B030D-6E8A-4147-A177-3AD203B41FA5}">
                      <a16:colId xmlns:a16="http://schemas.microsoft.com/office/drawing/2014/main" val="4207209301"/>
                    </a:ext>
                  </a:extLst>
                </a:gridCol>
                <a:gridCol w="1529080">
                  <a:extLst>
                    <a:ext uri="{9D8B030D-6E8A-4147-A177-3AD203B41FA5}">
                      <a16:colId xmlns:a16="http://schemas.microsoft.com/office/drawing/2014/main" val="1116316522"/>
                    </a:ext>
                  </a:extLst>
                </a:gridCol>
                <a:gridCol w="1344930">
                  <a:extLst>
                    <a:ext uri="{9D8B030D-6E8A-4147-A177-3AD203B41FA5}">
                      <a16:colId xmlns:a16="http://schemas.microsoft.com/office/drawing/2014/main" val="3469737115"/>
                    </a:ext>
                  </a:extLst>
                </a:gridCol>
                <a:gridCol w="2818448">
                  <a:extLst>
                    <a:ext uri="{9D8B030D-6E8A-4147-A177-3AD203B41FA5}">
                      <a16:colId xmlns:a16="http://schemas.microsoft.com/office/drawing/2014/main" val="3867243578"/>
                    </a:ext>
                  </a:extLst>
                </a:gridCol>
              </a:tblGrid>
              <a:tr h="724507">
                <a:tc>
                  <a:txBody>
                    <a:bodyPr/>
                    <a:lstStyle/>
                    <a:p>
                      <a:pPr algn="ctr"/>
                      <a:r>
                        <a:rPr lang="en-US" sz="1600" b="0" dirty="0">
                          <a:solidFill>
                            <a:schemeClr val="tx1"/>
                          </a:solidFill>
                          <a:latin typeface="Cambria" panose="02040503050406030204" pitchFamily="18" charset="0"/>
                          <a:ea typeface="Cambria" panose="02040503050406030204" pitchFamily="18" charset="0"/>
                        </a:rPr>
                        <a:t>Literature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latin typeface="Cambria" panose="02040503050406030204" pitchFamily="18" charset="0"/>
                          <a:ea typeface="Cambria" panose="02040503050406030204" pitchFamily="18" charset="0"/>
                        </a:rPr>
                        <a:t>Excited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baseline="0" dirty="0">
                          <a:solidFill>
                            <a:schemeClr val="tx1"/>
                          </a:solidFill>
                          <a:latin typeface="Cambria" panose="02040503050406030204" pitchFamily="18" charset="0"/>
                          <a:ea typeface="Cambria" panose="02040503050406030204" pitchFamily="18" charset="0"/>
                        </a:rPr>
                        <a:t>Fit function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latin typeface="Cambria" panose="02040503050406030204" pitchFamily="18" charset="0"/>
                          <a:ea typeface="Cambria" panose="02040503050406030204" pitchFamily="18" charset="0"/>
                        </a:rPr>
                        <a:t>T</a:t>
                      </a:r>
                      <a:r>
                        <a:rPr lang="en-US" sz="1600" b="0" baseline="-25000" dirty="0">
                          <a:solidFill>
                            <a:schemeClr val="tx1"/>
                          </a:solidFill>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latin typeface="Cambria" panose="02040503050406030204" pitchFamily="18" charset="0"/>
                          <a:ea typeface="Cambria" panose="02040503050406030204" pitchFamily="18" charset="0"/>
                        </a:rPr>
                        <a:t>Sources of systematic  uncertainty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2578099"/>
                  </a:ext>
                </a:extLst>
              </a:tr>
              <a:tr h="761393">
                <a:tc>
                  <a:txBody>
                    <a:bodyPr/>
                    <a:lstStyle/>
                    <a:p>
                      <a:pPr algn="ctr"/>
                      <a:r>
                        <a:rPr lang="en-US" sz="1600" b="0" dirty="0">
                          <a:solidFill>
                            <a:schemeClr val="tx1"/>
                          </a:solidFill>
                          <a:latin typeface="Cambria" panose="02040503050406030204" pitchFamily="18" charset="0"/>
                          <a:ea typeface="Cambria" panose="02040503050406030204" pitchFamily="18" charset="0"/>
                        </a:rPr>
                        <a:t>Cross JI 2011</a:t>
                      </a:r>
                    </a:p>
                    <a:p>
                      <a:pPr algn="ctr"/>
                      <a:r>
                        <a:rPr lang="en-US" sz="1600" b="0" dirty="0">
                          <a:solidFill>
                            <a:schemeClr val="tx1"/>
                          </a:solidFill>
                          <a:latin typeface="Cambria" panose="02040503050406030204" pitchFamily="18" charset="0"/>
                          <a:ea typeface="Cambria" panose="02040503050406030204" pitchFamily="18" charset="0"/>
                        </a:rPr>
                        <a:t>TRIUMF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i="0" u="none" strike="noStrike" kern="1200" baseline="30000" dirty="0">
                          <a:solidFill>
                            <a:schemeClr val="tx1"/>
                          </a:solidFill>
                          <a:latin typeface="Cambria" panose="02040503050406030204" pitchFamily="18" charset="0"/>
                          <a:ea typeface="Cambria" panose="02040503050406030204" pitchFamily="18" charset="0"/>
                          <a:cs typeface="+mn-cs"/>
                        </a:rPr>
                        <a:t>152</a:t>
                      </a:r>
                      <a:r>
                        <a:rPr lang="en-US" sz="1600" b="0" i="0" u="none" strike="noStrike" kern="1200" baseline="0" dirty="0">
                          <a:solidFill>
                            <a:schemeClr val="tx1"/>
                          </a:solidFill>
                          <a:latin typeface="Cambria" panose="02040503050406030204" pitchFamily="18" charset="0"/>
                          <a:ea typeface="Cambria" panose="02040503050406030204" pitchFamily="18" charset="0"/>
                          <a:cs typeface="+mn-cs"/>
                        </a:rPr>
                        <a:t>Sm 121.8 keV</a:t>
                      </a:r>
                      <a:endParaRPr lang="en-US" sz="16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latin typeface="Cambria" panose="02040503050406030204" pitchFamily="18" charset="0"/>
                          <a:ea typeface="Cambria" panose="02040503050406030204" pitchFamily="18" charset="0"/>
                        </a:rPr>
                        <a:t>Exp + Constant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latin typeface="Cambria" panose="02040503050406030204" pitchFamily="18" charset="0"/>
                          <a:ea typeface="Cambria" panose="02040503050406030204" pitchFamily="18" charset="0"/>
                        </a:rPr>
                        <a:t>1.426</a:t>
                      </a:r>
                      <a:r>
                        <a:rPr lang="en-US" altLang="zh-CN" sz="1600" b="0" dirty="0">
                          <a:solidFill>
                            <a:schemeClr val="tx1"/>
                          </a:solidFill>
                          <a:latin typeface="Cambria" panose="02040503050406030204" pitchFamily="18" charset="0"/>
                          <a:ea typeface="Cambria" panose="02040503050406030204" pitchFamily="18" charset="0"/>
                        </a:rPr>
                        <a:t>(</a:t>
                      </a:r>
                      <a:r>
                        <a:rPr lang="en-US" sz="1600" b="0" dirty="0">
                          <a:solidFill>
                            <a:schemeClr val="tx1"/>
                          </a:solidFill>
                          <a:latin typeface="Cambria" panose="02040503050406030204" pitchFamily="18" charset="0"/>
                          <a:ea typeface="Cambria" panose="02040503050406030204" pitchFamily="18" charset="0"/>
                        </a:rPr>
                        <a:t>18) </a:t>
                      </a:r>
                      <a:r>
                        <a:rPr lang="en-US" altLang="zh-CN" sz="1600" b="0" dirty="0">
                          <a:solidFill>
                            <a:schemeClr val="tx1"/>
                          </a:solidFill>
                          <a:latin typeface="Cambria" panose="02040503050406030204" pitchFamily="18" charset="0"/>
                          <a:ea typeface="Cambria" panose="02040503050406030204" pitchFamily="18" charset="0"/>
                        </a:rPr>
                        <a:t>ns</a:t>
                      </a:r>
                      <a:endParaRPr lang="en-US" sz="16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b="0" dirty="0">
                          <a:solidFill>
                            <a:schemeClr val="tx1"/>
                          </a:solidFill>
                          <a:latin typeface="Cambria" panose="02040503050406030204" pitchFamily="18" charset="0"/>
                          <a:ea typeface="Cambria" panose="02040503050406030204" pitchFamily="18" charset="0"/>
                        </a:rPr>
                        <a:t>Fit start</a:t>
                      </a:r>
                    </a:p>
                    <a:p>
                      <a:pPr algn="ctr"/>
                      <a:r>
                        <a:rPr lang="en-US" sz="1600" b="0" dirty="0">
                          <a:solidFill>
                            <a:schemeClr val="tx1"/>
                          </a:solidFill>
                          <a:latin typeface="Cambria" panose="02040503050406030204" pitchFamily="18" charset="0"/>
                          <a:ea typeface="Cambria" panose="02040503050406030204" pitchFamily="18" charset="0"/>
                        </a:rPr>
                        <a:t>Fit end</a:t>
                      </a:r>
                    </a:p>
                    <a:p>
                      <a:pPr algn="ctr"/>
                      <a:endParaRPr lang="en-US" sz="16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7553002"/>
                  </a:ext>
                </a:extLst>
              </a:tr>
              <a:tr h="724507">
                <a:tc>
                  <a:txBody>
                    <a:bodyPr/>
                    <a:lstStyle/>
                    <a:p>
                      <a:pPr algn="ctr"/>
                      <a:r>
                        <a:rPr lang="en-US" sz="1600" b="0" dirty="0" err="1">
                          <a:solidFill>
                            <a:schemeClr val="tx1"/>
                          </a:solidFill>
                          <a:latin typeface="Cambria" panose="02040503050406030204" pitchFamily="18" charset="0"/>
                          <a:ea typeface="Cambria" panose="02040503050406030204" pitchFamily="18" charset="0"/>
                        </a:rPr>
                        <a:t>Msebi</a:t>
                      </a:r>
                      <a:r>
                        <a:rPr lang="en-US" sz="1600" b="0" dirty="0">
                          <a:solidFill>
                            <a:schemeClr val="tx1"/>
                          </a:solidFill>
                          <a:latin typeface="Cambria" panose="02040503050406030204" pitchFamily="18" charset="0"/>
                          <a:ea typeface="Cambria" panose="02040503050406030204" pitchFamily="18" charset="0"/>
                        </a:rPr>
                        <a:t>, NIMA 2022</a:t>
                      </a:r>
                    </a:p>
                    <a:p>
                      <a:pPr algn="ctr"/>
                      <a:r>
                        <a:rPr lang="en-US" sz="1600" b="0" dirty="0">
                          <a:solidFill>
                            <a:schemeClr val="tx1"/>
                          </a:solidFill>
                          <a:latin typeface="Cambria" panose="02040503050406030204" pitchFamily="18" charset="0"/>
                          <a:ea typeface="Cambria" panose="02040503050406030204" pitchFamily="18" charset="0"/>
                        </a:rPr>
                        <a:t>Western Cape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baseline="30000" dirty="0">
                          <a:solidFill>
                            <a:schemeClr val="tx1"/>
                          </a:solidFill>
                          <a:latin typeface="Cambria" panose="02040503050406030204" pitchFamily="18" charset="0"/>
                          <a:ea typeface="Cambria" panose="02040503050406030204" pitchFamily="18" charset="0"/>
                        </a:rPr>
                        <a:t>44</a:t>
                      </a:r>
                      <a:r>
                        <a:rPr lang="en-US" sz="1600" b="0" dirty="0">
                          <a:solidFill>
                            <a:schemeClr val="tx1"/>
                          </a:solidFill>
                          <a:latin typeface="Cambria" panose="02040503050406030204" pitchFamily="18" charset="0"/>
                          <a:ea typeface="Cambria" panose="02040503050406030204" pitchFamily="18" charset="0"/>
                        </a:rPr>
                        <a:t>Sc 234.7 keV</a:t>
                      </a:r>
                    </a:p>
                    <a:p>
                      <a:pPr algn="ctr"/>
                      <a:r>
                        <a:rPr lang="en-US" sz="1600" b="0" baseline="30000" dirty="0">
                          <a:solidFill>
                            <a:schemeClr val="tx1"/>
                          </a:solidFill>
                          <a:latin typeface="Cambria" panose="02040503050406030204" pitchFamily="18" charset="0"/>
                          <a:ea typeface="Cambria" panose="02040503050406030204" pitchFamily="18" charset="0"/>
                        </a:rPr>
                        <a:t>44</a:t>
                      </a:r>
                      <a:r>
                        <a:rPr lang="en-US" sz="1600" b="0" dirty="0">
                          <a:solidFill>
                            <a:schemeClr val="tx1"/>
                          </a:solidFill>
                          <a:latin typeface="Cambria" panose="02040503050406030204" pitchFamily="18" charset="0"/>
                          <a:ea typeface="Cambria" panose="02040503050406030204" pitchFamily="18" charset="0"/>
                        </a:rPr>
                        <a:t>Sc 349.9 keV</a:t>
                      </a:r>
                    </a:p>
                    <a:p>
                      <a:pPr algn="ctr"/>
                      <a:r>
                        <a:rPr lang="en-US" sz="1600" b="0" i="0" u="none" strike="noStrike" kern="1200" baseline="30000" dirty="0">
                          <a:solidFill>
                            <a:schemeClr val="dk1"/>
                          </a:solidFill>
                          <a:latin typeface="Cambria" panose="02040503050406030204" pitchFamily="18" charset="0"/>
                          <a:ea typeface="Cambria" panose="02040503050406030204" pitchFamily="18" charset="0"/>
                          <a:cs typeface="+mn-cs"/>
                        </a:rPr>
                        <a:t>42</a:t>
                      </a:r>
                      <a:r>
                        <a:rPr lang="en-US" sz="1600" b="0" i="0" u="none" strike="noStrike" kern="1200" baseline="0" dirty="0">
                          <a:solidFill>
                            <a:schemeClr val="dk1"/>
                          </a:solidFill>
                          <a:latin typeface="Cambria" panose="02040503050406030204" pitchFamily="18" charset="0"/>
                          <a:ea typeface="Cambria" panose="02040503050406030204" pitchFamily="18" charset="0"/>
                          <a:cs typeface="+mn-cs"/>
                        </a:rPr>
                        <a:t>Ca </a:t>
                      </a:r>
                      <a:r>
                        <a:rPr lang="en-US" sz="1600" b="0" dirty="0">
                          <a:solidFill>
                            <a:schemeClr val="tx1"/>
                          </a:solidFill>
                          <a:latin typeface="Cambria" panose="02040503050406030204" pitchFamily="18" charset="0"/>
                          <a:ea typeface="Cambria" panose="02040503050406030204" pitchFamily="18" charset="0"/>
                        </a:rPr>
                        <a:t>3189.3 keV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latin typeface="Cambria" panose="02040503050406030204" pitchFamily="18" charset="0"/>
                          <a:ea typeface="Cambria" panose="02040503050406030204" pitchFamily="18" charset="0"/>
                        </a:rPr>
                        <a:t>Exponential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latin typeface="Cambria" panose="02040503050406030204" pitchFamily="18" charset="0"/>
                          <a:ea typeface="Cambria" panose="02040503050406030204" pitchFamily="18" charset="0"/>
                        </a:rPr>
                        <a:t>6.160(76) ns</a:t>
                      </a:r>
                    </a:p>
                    <a:p>
                      <a:pPr algn="ctr"/>
                      <a:r>
                        <a:rPr lang="en-US" sz="1600" b="0" dirty="0">
                          <a:solidFill>
                            <a:schemeClr val="tx1"/>
                          </a:solidFill>
                          <a:latin typeface="Cambria" panose="02040503050406030204" pitchFamily="18" charset="0"/>
                          <a:ea typeface="Cambria" panose="02040503050406030204" pitchFamily="18" charset="0"/>
                        </a:rPr>
                        <a:t>3.067(14) ns</a:t>
                      </a:r>
                    </a:p>
                    <a:p>
                      <a:pPr algn="ctr"/>
                      <a:r>
                        <a:rPr lang="en-US" sz="1600" b="0" dirty="0">
                          <a:solidFill>
                            <a:schemeClr val="tx1"/>
                          </a:solidFill>
                          <a:latin typeface="Cambria" panose="02040503050406030204" pitchFamily="18" charset="0"/>
                          <a:ea typeface="Cambria" panose="02040503050406030204" pitchFamily="18" charset="0"/>
                        </a:rPr>
                        <a:t>2.499(15) ns</a:t>
                      </a:r>
                    </a:p>
                    <a:p>
                      <a:pPr algn="ctr"/>
                      <a:r>
                        <a:rPr lang="en-US" sz="1600" b="0" i="0" u="none" strike="noStrike" kern="1200" baseline="0" dirty="0">
                          <a:solidFill>
                            <a:schemeClr val="dk1"/>
                          </a:solidFill>
                          <a:latin typeface="Cambria" panose="02040503050406030204" pitchFamily="18" charset="0"/>
                          <a:ea typeface="Cambria" panose="02040503050406030204" pitchFamily="18" charset="0"/>
                          <a:cs typeface="+mn-cs"/>
                        </a:rPr>
                        <a:t>4.91(4) ns</a:t>
                      </a:r>
                    </a:p>
                    <a:p>
                      <a:pPr algn="ctr"/>
                      <a:r>
                        <a:rPr lang="en-US" sz="1600" b="0" i="0" u="none" strike="noStrike" kern="1200" baseline="0" dirty="0">
                          <a:solidFill>
                            <a:schemeClr val="dk1"/>
                          </a:solidFill>
                          <a:latin typeface="Cambria" panose="02040503050406030204" pitchFamily="18" charset="0"/>
                          <a:ea typeface="Cambria" panose="02040503050406030204" pitchFamily="18" charset="0"/>
                          <a:cs typeface="+mn-cs"/>
                        </a:rPr>
                        <a:t>4.29(5) ns</a:t>
                      </a:r>
                      <a:endParaRPr lang="en-US" sz="16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latin typeface="Cambria" panose="02040503050406030204" pitchFamily="18" charset="0"/>
                          <a:ea typeface="Cambria" panose="02040503050406030204" pitchFamily="18" charset="0"/>
                        </a:rPr>
                        <a:t>free of many systematic errors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9590625"/>
                  </a:ext>
                </a:extLst>
              </a:tr>
              <a:tr h="724507">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1100678"/>
                  </a:ext>
                </a:extLst>
              </a:tr>
              <a:tr h="724507">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4603592"/>
                  </a:ext>
                </a:extLst>
              </a:tr>
              <a:tr h="724507">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6016699"/>
                  </a:ext>
                </a:extLst>
              </a:tr>
              <a:tr h="724507">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5678041"/>
                  </a:ext>
                </a:extLst>
              </a:tr>
              <a:tr h="724507">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514815"/>
                  </a:ext>
                </a:extLst>
              </a:tr>
            </a:tbl>
          </a:graphicData>
        </a:graphic>
      </p:graphicFrame>
    </p:spTree>
    <p:extLst>
      <p:ext uri="{BB962C8B-B14F-4D97-AF65-F5344CB8AC3E}">
        <p14:creationId xmlns:p14="http://schemas.microsoft.com/office/powerpoint/2010/main" val="222383089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6539DA-E909-4374-95CF-8F7D37260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 y="0"/>
            <a:ext cx="6603624" cy="3429000"/>
          </a:xfrm>
          <a:prstGeom prst="rect">
            <a:avLst/>
          </a:prstGeom>
        </p:spPr>
      </p:pic>
      <p:pic>
        <p:nvPicPr>
          <p:cNvPr id="4" name="Picture 3">
            <a:extLst>
              <a:ext uri="{FF2B5EF4-FFF2-40B4-BE49-F238E27FC236}">
                <a16:creationId xmlns:a16="http://schemas.microsoft.com/office/drawing/2014/main" id="{6D7E1007-8DD7-48FD-B5CA-2169AE26EF03}"/>
              </a:ext>
            </a:extLst>
          </p:cNvPr>
          <p:cNvPicPr>
            <a:picLocks noChangeAspect="1"/>
          </p:cNvPicPr>
          <p:nvPr/>
        </p:nvPicPr>
        <p:blipFill>
          <a:blip r:embed="rId4"/>
          <a:stretch>
            <a:fillRect/>
          </a:stretch>
        </p:blipFill>
        <p:spPr>
          <a:xfrm>
            <a:off x="0" y="3429000"/>
            <a:ext cx="6609286" cy="3429000"/>
          </a:xfrm>
          <a:prstGeom prst="rect">
            <a:avLst/>
          </a:prstGeom>
        </p:spPr>
      </p:pic>
      <p:sp>
        <p:nvSpPr>
          <p:cNvPr id="8" name="TextBox 7">
            <a:extLst>
              <a:ext uri="{FF2B5EF4-FFF2-40B4-BE49-F238E27FC236}">
                <a16:creationId xmlns:a16="http://schemas.microsoft.com/office/drawing/2014/main" id="{9498421C-BD77-4F6B-AF37-41C312DC7CC7}"/>
              </a:ext>
            </a:extLst>
          </p:cNvPr>
          <p:cNvSpPr txBox="1"/>
          <p:nvPr/>
        </p:nvSpPr>
        <p:spPr>
          <a:xfrm>
            <a:off x="6605507" y="14288"/>
            <a:ext cx="2109868" cy="1015663"/>
          </a:xfrm>
          <a:prstGeom prst="rect">
            <a:avLst/>
          </a:prstGeom>
          <a:noFill/>
        </p:spPr>
        <p:txBody>
          <a:bodyPr wrap="square">
            <a:spAutoFit/>
          </a:bodyPr>
          <a:lstStyle/>
          <a:p>
            <a:r>
              <a:rPr lang="en-US" sz="2000" b="0" i="0" u="none" strike="noStrike" dirty="0">
                <a:solidFill>
                  <a:srgbClr val="C00000"/>
                </a:solidFill>
                <a:effectLst/>
                <a:latin typeface="Cambria" panose="02040503050406030204" pitchFamily="18" charset="0"/>
                <a:ea typeface="Cambria" panose="02040503050406030204" pitchFamily="18" charset="0"/>
              </a:rPr>
              <a:t>10/31/2023</a:t>
            </a:r>
          </a:p>
          <a:p>
            <a:r>
              <a:rPr lang="en-US" sz="2000" b="0" i="0" u="none" strike="noStrike" dirty="0">
                <a:solidFill>
                  <a:srgbClr val="C00000"/>
                </a:solidFill>
                <a:effectLst/>
                <a:latin typeface="Cambria" panose="02040503050406030204" pitchFamily="18" charset="0"/>
                <a:ea typeface="Cambria" panose="02040503050406030204" pitchFamily="18" charset="0"/>
              </a:rPr>
              <a:t>Run 79</a:t>
            </a:r>
          </a:p>
          <a:p>
            <a:r>
              <a:rPr lang="en-US" sz="2000" dirty="0">
                <a:solidFill>
                  <a:srgbClr val="C00000"/>
                </a:solidFill>
                <a:latin typeface="Cambria" panose="02040503050406030204" pitchFamily="18" charset="0"/>
                <a:ea typeface="Cambria" panose="02040503050406030204" pitchFamily="18" charset="0"/>
              </a:rPr>
              <a:t>26 hours</a:t>
            </a:r>
          </a:p>
        </p:txBody>
      </p:sp>
      <p:sp>
        <p:nvSpPr>
          <p:cNvPr id="9" name="TextBox 8">
            <a:extLst>
              <a:ext uri="{FF2B5EF4-FFF2-40B4-BE49-F238E27FC236}">
                <a16:creationId xmlns:a16="http://schemas.microsoft.com/office/drawing/2014/main" id="{B3C9CE51-1966-491A-BC52-695BC5531E5A}"/>
              </a:ext>
            </a:extLst>
          </p:cNvPr>
          <p:cNvSpPr txBox="1"/>
          <p:nvPr/>
        </p:nvSpPr>
        <p:spPr>
          <a:xfrm>
            <a:off x="6605507" y="3443288"/>
            <a:ext cx="2109868" cy="1015663"/>
          </a:xfrm>
          <a:prstGeom prst="rect">
            <a:avLst/>
          </a:prstGeom>
          <a:noFill/>
        </p:spPr>
        <p:txBody>
          <a:bodyPr wrap="square">
            <a:spAutoFit/>
          </a:bodyPr>
          <a:lstStyle/>
          <a:p>
            <a:r>
              <a:rPr lang="en-US" sz="2000" b="0" i="0" u="none" strike="noStrike" dirty="0">
                <a:solidFill>
                  <a:srgbClr val="3366FF"/>
                </a:solidFill>
                <a:effectLst/>
                <a:latin typeface="Cambria" panose="02040503050406030204" pitchFamily="18" charset="0"/>
                <a:ea typeface="Cambria" panose="02040503050406030204" pitchFamily="18" charset="0"/>
              </a:rPr>
              <a:t>5/22/2024</a:t>
            </a:r>
          </a:p>
          <a:p>
            <a:r>
              <a:rPr lang="en-US" sz="2000" b="0" i="0" u="none" strike="noStrike" dirty="0">
                <a:solidFill>
                  <a:srgbClr val="3366FF"/>
                </a:solidFill>
                <a:effectLst/>
                <a:latin typeface="Cambria" panose="02040503050406030204" pitchFamily="18" charset="0"/>
                <a:ea typeface="Cambria" panose="02040503050406030204" pitchFamily="18" charset="0"/>
              </a:rPr>
              <a:t>Run </a:t>
            </a:r>
            <a:r>
              <a:rPr lang="en-US" sz="2000" dirty="0">
                <a:solidFill>
                  <a:srgbClr val="3366FF"/>
                </a:solidFill>
                <a:latin typeface="Cambria" panose="02040503050406030204" pitchFamily="18" charset="0"/>
                <a:ea typeface="Cambria" panose="02040503050406030204" pitchFamily="18" charset="0"/>
              </a:rPr>
              <a:t>299</a:t>
            </a:r>
            <a:endParaRPr lang="en-US" sz="2000" b="0" i="0" u="none" strike="noStrike" dirty="0">
              <a:solidFill>
                <a:srgbClr val="3366FF"/>
              </a:solidFill>
              <a:effectLst/>
              <a:latin typeface="Cambria" panose="02040503050406030204" pitchFamily="18" charset="0"/>
              <a:ea typeface="Cambria" panose="02040503050406030204" pitchFamily="18" charset="0"/>
            </a:endParaRPr>
          </a:p>
          <a:p>
            <a:r>
              <a:rPr lang="en-US" sz="2000" dirty="0">
                <a:solidFill>
                  <a:srgbClr val="3366FF"/>
                </a:solidFill>
                <a:latin typeface="Cambria" panose="02040503050406030204" pitchFamily="18" charset="0"/>
                <a:ea typeface="Cambria" panose="02040503050406030204" pitchFamily="18" charset="0"/>
              </a:rPr>
              <a:t>10 hours</a:t>
            </a:r>
          </a:p>
        </p:txBody>
      </p:sp>
      <p:sp>
        <p:nvSpPr>
          <p:cNvPr id="10" name="TextBox 9">
            <a:extLst>
              <a:ext uri="{FF2B5EF4-FFF2-40B4-BE49-F238E27FC236}">
                <a16:creationId xmlns:a16="http://schemas.microsoft.com/office/drawing/2014/main" id="{45545D5C-9827-4F9D-A926-2B2A175B9020}"/>
              </a:ext>
            </a:extLst>
          </p:cNvPr>
          <p:cNvSpPr txBox="1"/>
          <p:nvPr/>
        </p:nvSpPr>
        <p:spPr>
          <a:xfrm>
            <a:off x="1385101" y="152787"/>
            <a:ext cx="1907125" cy="369332"/>
          </a:xfrm>
          <a:prstGeom prst="rect">
            <a:avLst/>
          </a:prstGeom>
          <a:noFill/>
        </p:spPr>
        <p:txBody>
          <a:bodyPr wrap="none" rtlCol="0">
            <a:spAutoFit/>
          </a:bodyPr>
          <a:lstStyle/>
          <a:p>
            <a:r>
              <a:rPr lang="en-US" dirty="0">
                <a:solidFill>
                  <a:srgbClr val="C00000"/>
                </a:solidFill>
                <a:latin typeface="Cambria" panose="02040503050406030204" pitchFamily="18" charset="0"/>
                <a:ea typeface="Cambria" panose="02040503050406030204" pitchFamily="18" charset="0"/>
              </a:rPr>
              <a:t>Fit range: 10*</a:t>
            </a:r>
            <a:r>
              <a:rPr lang="en-US" i="1" dirty="0">
                <a:solidFill>
                  <a:srgbClr val="C00000"/>
                </a:solidFill>
                <a:latin typeface="Cambria" panose="02040503050406030204" pitchFamily="18" charset="0"/>
                <a:ea typeface="Cambria" panose="02040503050406030204" pitchFamily="18" charset="0"/>
              </a:rPr>
              <a:t>T</a:t>
            </a:r>
            <a:r>
              <a:rPr lang="en-US" baseline="-25000" dirty="0">
                <a:solidFill>
                  <a:srgbClr val="C00000"/>
                </a:solidFill>
                <a:latin typeface="Cambria" panose="02040503050406030204" pitchFamily="18" charset="0"/>
                <a:ea typeface="Cambria" panose="02040503050406030204" pitchFamily="18" charset="0"/>
              </a:rPr>
              <a:t>1/2</a:t>
            </a:r>
          </a:p>
        </p:txBody>
      </p:sp>
      <p:sp>
        <p:nvSpPr>
          <p:cNvPr id="11" name="TextBox 10">
            <a:extLst>
              <a:ext uri="{FF2B5EF4-FFF2-40B4-BE49-F238E27FC236}">
                <a16:creationId xmlns:a16="http://schemas.microsoft.com/office/drawing/2014/main" id="{32BA3691-D89B-4F0A-878E-B617B674935E}"/>
              </a:ext>
            </a:extLst>
          </p:cNvPr>
          <p:cNvSpPr txBox="1"/>
          <p:nvPr/>
        </p:nvSpPr>
        <p:spPr>
          <a:xfrm>
            <a:off x="1385101" y="3581787"/>
            <a:ext cx="1907125" cy="369332"/>
          </a:xfrm>
          <a:prstGeom prst="rect">
            <a:avLst/>
          </a:prstGeom>
          <a:noFill/>
        </p:spPr>
        <p:txBody>
          <a:bodyPr wrap="none" rtlCol="0">
            <a:spAutoFit/>
          </a:bodyPr>
          <a:lstStyle/>
          <a:p>
            <a:r>
              <a:rPr lang="en-US" dirty="0">
                <a:solidFill>
                  <a:srgbClr val="3366FF"/>
                </a:solidFill>
                <a:latin typeface="Cambria" panose="02040503050406030204" pitchFamily="18" charset="0"/>
                <a:ea typeface="Cambria" panose="02040503050406030204" pitchFamily="18" charset="0"/>
              </a:rPr>
              <a:t>Fit range: 10*</a:t>
            </a:r>
            <a:r>
              <a:rPr lang="en-US" i="1" dirty="0">
                <a:solidFill>
                  <a:srgbClr val="3366FF"/>
                </a:solidFill>
                <a:latin typeface="Cambria" panose="02040503050406030204" pitchFamily="18" charset="0"/>
                <a:ea typeface="Cambria" panose="02040503050406030204" pitchFamily="18" charset="0"/>
              </a:rPr>
              <a:t>T</a:t>
            </a:r>
            <a:r>
              <a:rPr lang="en-US" baseline="-25000" dirty="0">
                <a:solidFill>
                  <a:srgbClr val="3366FF"/>
                </a:solidFill>
                <a:latin typeface="Cambria" panose="02040503050406030204" pitchFamily="18" charset="0"/>
                <a:ea typeface="Cambria" panose="02040503050406030204" pitchFamily="18" charset="0"/>
              </a:rPr>
              <a:t>1/2</a:t>
            </a:r>
          </a:p>
        </p:txBody>
      </p:sp>
    </p:spTree>
    <p:extLst>
      <p:ext uri="{BB962C8B-B14F-4D97-AF65-F5344CB8AC3E}">
        <p14:creationId xmlns:p14="http://schemas.microsoft.com/office/powerpoint/2010/main" val="18625689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E9ECFA-7AD9-46F4-8BEF-3CF8EBC62F88}"/>
              </a:ext>
            </a:extLst>
          </p:cNvPr>
          <p:cNvPicPr>
            <a:picLocks noChangeAspect="1"/>
          </p:cNvPicPr>
          <p:nvPr/>
        </p:nvPicPr>
        <p:blipFill>
          <a:blip r:embed="rId2"/>
          <a:stretch>
            <a:fillRect/>
          </a:stretch>
        </p:blipFill>
        <p:spPr>
          <a:xfrm>
            <a:off x="0" y="3429000"/>
            <a:ext cx="6605508" cy="3429000"/>
          </a:xfrm>
          <a:prstGeom prst="rect">
            <a:avLst/>
          </a:prstGeom>
        </p:spPr>
      </p:pic>
      <p:pic>
        <p:nvPicPr>
          <p:cNvPr id="4" name="Picture 3">
            <a:extLst>
              <a:ext uri="{FF2B5EF4-FFF2-40B4-BE49-F238E27FC236}">
                <a16:creationId xmlns:a16="http://schemas.microsoft.com/office/drawing/2014/main" id="{2751C305-7FEB-4DB6-82BD-4E86D98A0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 y="0"/>
            <a:ext cx="6603622" cy="3429000"/>
          </a:xfrm>
          <a:prstGeom prst="rect">
            <a:avLst/>
          </a:prstGeom>
        </p:spPr>
      </p:pic>
      <p:sp>
        <p:nvSpPr>
          <p:cNvPr id="5" name="TextBox 4">
            <a:extLst>
              <a:ext uri="{FF2B5EF4-FFF2-40B4-BE49-F238E27FC236}">
                <a16:creationId xmlns:a16="http://schemas.microsoft.com/office/drawing/2014/main" id="{1CC1B09F-07FA-4457-83D2-CE64D6BB5BD0}"/>
              </a:ext>
            </a:extLst>
          </p:cNvPr>
          <p:cNvSpPr txBox="1"/>
          <p:nvPr/>
        </p:nvSpPr>
        <p:spPr>
          <a:xfrm>
            <a:off x="6605507" y="14288"/>
            <a:ext cx="2109868" cy="1015663"/>
          </a:xfrm>
          <a:prstGeom prst="rect">
            <a:avLst/>
          </a:prstGeom>
          <a:noFill/>
        </p:spPr>
        <p:txBody>
          <a:bodyPr wrap="square">
            <a:spAutoFit/>
          </a:bodyPr>
          <a:lstStyle/>
          <a:p>
            <a:r>
              <a:rPr lang="en-US" sz="2000" b="0" i="0" u="none" strike="noStrike" dirty="0">
                <a:solidFill>
                  <a:srgbClr val="C00000"/>
                </a:solidFill>
                <a:effectLst/>
                <a:latin typeface="Cambria" panose="02040503050406030204" pitchFamily="18" charset="0"/>
                <a:ea typeface="Cambria" panose="02040503050406030204" pitchFamily="18" charset="0"/>
              </a:rPr>
              <a:t>10/31/2023</a:t>
            </a:r>
          </a:p>
          <a:p>
            <a:r>
              <a:rPr lang="en-US" sz="2000" b="0" i="0" u="none" strike="noStrike" dirty="0">
                <a:solidFill>
                  <a:srgbClr val="C00000"/>
                </a:solidFill>
                <a:effectLst/>
                <a:latin typeface="Cambria" panose="02040503050406030204" pitchFamily="18" charset="0"/>
                <a:ea typeface="Cambria" panose="02040503050406030204" pitchFamily="18" charset="0"/>
              </a:rPr>
              <a:t>Run 79</a:t>
            </a:r>
          </a:p>
          <a:p>
            <a:r>
              <a:rPr lang="en-US" sz="2000" dirty="0">
                <a:solidFill>
                  <a:srgbClr val="C00000"/>
                </a:solidFill>
                <a:latin typeface="Cambria" panose="02040503050406030204" pitchFamily="18" charset="0"/>
                <a:ea typeface="Cambria" panose="02040503050406030204" pitchFamily="18" charset="0"/>
              </a:rPr>
              <a:t>26 hours</a:t>
            </a:r>
          </a:p>
        </p:txBody>
      </p:sp>
      <p:sp>
        <p:nvSpPr>
          <p:cNvPr id="6" name="TextBox 5">
            <a:extLst>
              <a:ext uri="{FF2B5EF4-FFF2-40B4-BE49-F238E27FC236}">
                <a16:creationId xmlns:a16="http://schemas.microsoft.com/office/drawing/2014/main" id="{8A0E3D12-ABCD-46F5-9C0C-D1498E0B4241}"/>
              </a:ext>
            </a:extLst>
          </p:cNvPr>
          <p:cNvSpPr txBox="1"/>
          <p:nvPr/>
        </p:nvSpPr>
        <p:spPr>
          <a:xfrm>
            <a:off x="6605507" y="3443288"/>
            <a:ext cx="2109868" cy="1015663"/>
          </a:xfrm>
          <a:prstGeom prst="rect">
            <a:avLst/>
          </a:prstGeom>
          <a:noFill/>
        </p:spPr>
        <p:txBody>
          <a:bodyPr wrap="square">
            <a:spAutoFit/>
          </a:bodyPr>
          <a:lstStyle/>
          <a:p>
            <a:r>
              <a:rPr lang="en-US" sz="2000" b="0" i="0" u="none" strike="noStrike" dirty="0">
                <a:solidFill>
                  <a:srgbClr val="3366FF"/>
                </a:solidFill>
                <a:effectLst/>
                <a:latin typeface="Cambria" panose="02040503050406030204" pitchFamily="18" charset="0"/>
                <a:ea typeface="Cambria" panose="02040503050406030204" pitchFamily="18" charset="0"/>
              </a:rPr>
              <a:t>5/22/2024</a:t>
            </a:r>
          </a:p>
          <a:p>
            <a:r>
              <a:rPr lang="en-US" sz="2000" b="0" i="0" u="none" strike="noStrike" dirty="0">
                <a:solidFill>
                  <a:srgbClr val="3366FF"/>
                </a:solidFill>
                <a:effectLst/>
                <a:latin typeface="Cambria" panose="02040503050406030204" pitchFamily="18" charset="0"/>
                <a:ea typeface="Cambria" panose="02040503050406030204" pitchFamily="18" charset="0"/>
              </a:rPr>
              <a:t>Run </a:t>
            </a:r>
            <a:r>
              <a:rPr lang="en-US" sz="2000" dirty="0">
                <a:solidFill>
                  <a:srgbClr val="3366FF"/>
                </a:solidFill>
                <a:latin typeface="Cambria" panose="02040503050406030204" pitchFamily="18" charset="0"/>
                <a:ea typeface="Cambria" panose="02040503050406030204" pitchFamily="18" charset="0"/>
              </a:rPr>
              <a:t>299</a:t>
            </a:r>
            <a:endParaRPr lang="en-US" sz="2000" b="0" i="0" u="none" strike="noStrike" dirty="0">
              <a:solidFill>
                <a:srgbClr val="3366FF"/>
              </a:solidFill>
              <a:effectLst/>
              <a:latin typeface="Cambria" panose="02040503050406030204" pitchFamily="18" charset="0"/>
              <a:ea typeface="Cambria" panose="02040503050406030204" pitchFamily="18" charset="0"/>
            </a:endParaRPr>
          </a:p>
          <a:p>
            <a:r>
              <a:rPr lang="en-US" sz="2000" dirty="0">
                <a:solidFill>
                  <a:srgbClr val="3366FF"/>
                </a:solidFill>
                <a:latin typeface="Cambria" panose="02040503050406030204" pitchFamily="18" charset="0"/>
                <a:ea typeface="Cambria" panose="02040503050406030204" pitchFamily="18" charset="0"/>
              </a:rPr>
              <a:t>10 hours</a:t>
            </a:r>
          </a:p>
        </p:txBody>
      </p:sp>
      <p:sp>
        <p:nvSpPr>
          <p:cNvPr id="7" name="TextBox 6">
            <a:extLst>
              <a:ext uri="{FF2B5EF4-FFF2-40B4-BE49-F238E27FC236}">
                <a16:creationId xmlns:a16="http://schemas.microsoft.com/office/drawing/2014/main" id="{D64DC8B8-554C-4F5A-AFC6-972C778679F4}"/>
              </a:ext>
            </a:extLst>
          </p:cNvPr>
          <p:cNvSpPr txBox="1"/>
          <p:nvPr/>
        </p:nvSpPr>
        <p:spPr>
          <a:xfrm>
            <a:off x="1385101" y="152787"/>
            <a:ext cx="1907125" cy="369332"/>
          </a:xfrm>
          <a:prstGeom prst="rect">
            <a:avLst/>
          </a:prstGeom>
          <a:noFill/>
        </p:spPr>
        <p:txBody>
          <a:bodyPr wrap="none" rtlCol="0">
            <a:spAutoFit/>
          </a:bodyPr>
          <a:lstStyle/>
          <a:p>
            <a:r>
              <a:rPr lang="en-US" dirty="0">
                <a:solidFill>
                  <a:srgbClr val="C00000"/>
                </a:solidFill>
                <a:latin typeface="Cambria" panose="02040503050406030204" pitchFamily="18" charset="0"/>
                <a:ea typeface="Cambria" panose="02040503050406030204" pitchFamily="18" charset="0"/>
              </a:rPr>
              <a:t>Fit range: 10*</a:t>
            </a:r>
            <a:r>
              <a:rPr lang="en-US" i="1" dirty="0">
                <a:solidFill>
                  <a:srgbClr val="C00000"/>
                </a:solidFill>
                <a:latin typeface="Cambria" panose="02040503050406030204" pitchFamily="18" charset="0"/>
                <a:ea typeface="Cambria" panose="02040503050406030204" pitchFamily="18" charset="0"/>
              </a:rPr>
              <a:t>T</a:t>
            </a:r>
            <a:r>
              <a:rPr lang="en-US" baseline="-25000" dirty="0">
                <a:solidFill>
                  <a:srgbClr val="C00000"/>
                </a:solidFill>
                <a:latin typeface="Cambria" panose="02040503050406030204" pitchFamily="18" charset="0"/>
                <a:ea typeface="Cambria" panose="02040503050406030204" pitchFamily="18" charset="0"/>
              </a:rPr>
              <a:t>1/2</a:t>
            </a:r>
          </a:p>
        </p:txBody>
      </p:sp>
      <p:sp>
        <p:nvSpPr>
          <p:cNvPr id="8" name="TextBox 7">
            <a:extLst>
              <a:ext uri="{FF2B5EF4-FFF2-40B4-BE49-F238E27FC236}">
                <a16:creationId xmlns:a16="http://schemas.microsoft.com/office/drawing/2014/main" id="{E7E29883-EF11-491B-B24B-D6893DA69DD4}"/>
              </a:ext>
            </a:extLst>
          </p:cNvPr>
          <p:cNvSpPr txBox="1"/>
          <p:nvPr/>
        </p:nvSpPr>
        <p:spPr>
          <a:xfrm>
            <a:off x="1385101" y="3581787"/>
            <a:ext cx="1907125" cy="369332"/>
          </a:xfrm>
          <a:prstGeom prst="rect">
            <a:avLst/>
          </a:prstGeom>
          <a:noFill/>
        </p:spPr>
        <p:txBody>
          <a:bodyPr wrap="none" rtlCol="0">
            <a:spAutoFit/>
          </a:bodyPr>
          <a:lstStyle/>
          <a:p>
            <a:r>
              <a:rPr lang="en-US" dirty="0">
                <a:solidFill>
                  <a:srgbClr val="3366FF"/>
                </a:solidFill>
                <a:latin typeface="Cambria" panose="02040503050406030204" pitchFamily="18" charset="0"/>
                <a:ea typeface="Cambria" panose="02040503050406030204" pitchFamily="18" charset="0"/>
              </a:rPr>
              <a:t>Fit range: 10*</a:t>
            </a:r>
            <a:r>
              <a:rPr lang="en-US" i="1" dirty="0">
                <a:solidFill>
                  <a:srgbClr val="3366FF"/>
                </a:solidFill>
                <a:latin typeface="Cambria" panose="02040503050406030204" pitchFamily="18" charset="0"/>
                <a:ea typeface="Cambria" panose="02040503050406030204" pitchFamily="18" charset="0"/>
              </a:rPr>
              <a:t>T</a:t>
            </a:r>
            <a:r>
              <a:rPr lang="en-US" baseline="-25000" dirty="0">
                <a:solidFill>
                  <a:srgbClr val="3366FF"/>
                </a:solidFill>
                <a:latin typeface="Cambria" panose="02040503050406030204" pitchFamily="18" charset="0"/>
                <a:ea typeface="Cambria" panose="02040503050406030204" pitchFamily="18" charset="0"/>
              </a:rPr>
              <a:t>1/2</a:t>
            </a:r>
          </a:p>
        </p:txBody>
      </p:sp>
    </p:spTree>
    <p:extLst>
      <p:ext uri="{BB962C8B-B14F-4D97-AF65-F5344CB8AC3E}">
        <p14:creationId xmlns:p14="http://schemas.microsoft.com/office/powerpoint/2010/main" val="187300964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42DA00-CCAD-40B6-B967-96A79AEEE8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06F86CD6-1C02-4DDE-AAEC-961325DD0F2E}"/>
              </a:ext>
            </a:extLst>
          </p:cNvPr>
          <p:cNvSpPr txBox="1"/>
          <p:nvPr/>
        </p:nvSpPr>
        <p:spPr>
          <a:xfrm>
            <a:off x="0" y="5143500"/>
            <a:ext cx="9144000" cy="646331"/>
          </a:xfrm>
          <a:prstGeom prst="rect">
            <a:avLst/>
          </a:prstGeom>
          <a:noFill/>
        </p:spPr>
        <p:txBody>
          <a:bodyPr wrap="square">
            <a:spAutoFit/>
          </a:bodyPr>
          <a:lstStyle/>
          <a:p>
            <a:r>
              <a:rPr lang="en-US" dirty="0"/>
              <a:t>run0330_0331_0332_LEGe_MSD_241Am_Z7117_ChamberCenter_window1.5us_TrigRise0.064_0.016_0.016us_TrigGap0.952_1.000_1.000us_Th350_2700_1000_CFDDelay0.304us_Scale7</a:t>
            </a:r>
          </a:p>
        </p:txBody>
      </p:sp>
    </p:spTree>
    <p:extLst>
      <p:ext uri="{BB962C8B-B14F-4D97-AF65-F5344CB8AC3E}">
        <p14:creationId xmlns:p14="http://schemas.microsoft.com/office/powerpoint/2010/main" val="18671471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6BF4A-CCCE-4978-A31A-838291F9172C}"/>
              </a:ext>
            </a:extLst>
          </p:cNvPr>
          <p:cNvPicPr>
            <a:picLocks noChangeAspect="1"/>
          </p:cNvPicPr>
          <p:nvPr/>
        </p:nvPicPr>
        <p:blipFill>
          <a:blip r:embed="rId3"/>
          <a:stretch>
            <a:fillRect/>
          </a:stretch>
        </p:blipFill>
        <p:spPr>
          <a:xfrm>
            <a:off x="0" y="1"/>
            <a:ext cx="6613362" cy="3429000"/>
          </a:xfrm>
          <a:prstGeom prst="rect">
            <a:avLst/>
          </a:prstGeom>
        </p:spPr>
      </p:pic>
      <p:pic>
        <p:nvPicPr>
          <p:cNvPr id="3" name="Picture 2">
            <a:extLst>
              <a:ext uri="{FF2B5EF4-FFF2-40B4-BE49-F238E27FC236}">
                <a16:creationId xmlns:a16="http://schemas.microsoft.com/office/drawing/2014/main" id="{38914156-62EF-4174-A979-F57031715244}"/>
              </a:ext>
            </a:extLst>
          </p:cNvPr>
          <p:cNvPicPr>
            <a:picLocks noChangeAspect="1"/>
          </p:cNvPicPr>
          <p:nvPr/>
        </p:nvPicPr>
        <p:blipFill>
          <a:blip r:embed="rId4"/>
          <a:stretch>
            <a:fillRect/>
          </a:stretch>
        </p:blipFill>
        <p:spPr>
          <a:xfrm>
            <a:off x="0" y="3429000"/>
            <a:ext cx="6613362" cy="3431115"/>
          </a:xfrm>
          <a:prstGeom prst="rect">
            <a:avLst/>
          </a:prstGeom>
        </p:spPr>
      </p:pic>
      <p:sp>
        <p:nvSpPr>
          <p:cNvPr id="4" name="TextBox 3">
            <a:extLst>
              <a:ext uri="{FF2B5EF4-FFF2-40B4-BE49-F238E27FC236}">
                <a16:creationId xmlns:a16="http://schemas.microsoft.com/office/drawing/2014/main" id="{7C6BC872-3F7B-4079-B0D1-F6CC00B8CB0B}"/>
              </a:ext>
            </a:extLst>
          </p:cNvPr>
          <p:cNvSpPr txBox="1"/>
          <p:nvPr/>
        </p:nvSpPr>
        <p:spPr>
          <a:xfrm>
            <a:off x="6605507" y="3443288"/>
            <a:ext cx="2109868" cy="1015663"/>
          </a:xfrm>
          <a:prstGeom prst="rect">
            <a:avLst/>
          </a:prstGeom>
          <a:noFill/>
        </p:spPr>
        <p:txBody>
          <a:bodyPr wrap="square">
            <a:spAutoFit/>
          </a:bodyPr>
          <a:lstStyle/>
          <a:p>
            <a:r>
              <a:rPr lang="en-US" sz="2000" b="0" i="0" u="none" strike="noStrike" dirty="0">
                <a:solidFill>
                  <a:srgbClr val="3366FF"/>
                </a:solidFill>
                <a:effectLst/>
                <a:latin typeface="Cambria" panose="02040503050406030204" pitchFamily="18" charset="0"/>
                <a:ea typeface="Cambria" panose="02040503050406030204" pitchFamily="18" charset="0"/>
              </a:rPr>
              <a:t>5/23/2024</a:t>
            </a:r>
          </a:p>
          <a:p>
            <a:r>
              <a:rPr lang="en-US" sz="2000" b="0" i="0" u="none" strike="noStrike" dirty="0">
                <a:solidFill>
                  <a:srgbClr val="3366FF"/>
                </a:solidFill>
                <a:effectLst/>
                <a:latin typeface="Cambria" panose="02040503050406030204" pitchFamily="18" charset="0"/>
                <a:ea typeface="Cambria" panose="02040503050406030204" pitchFamily="18" charset="0"/>
              </a:rPr>
              <a:t>Run </a:t>
            </a:r>
            <a:r>
              <a:rPr lang="en-US" sz="2000" dirty="0">
                <a:solidFill>
                  <a:srgbClr val="3366FF"/>
                </a:solidFill>
                <a:latin typeface="Cambria" panose="02040503050406030204" pitchFamily="18" charset="0"/>
                <a:ea typeface="Cambria" panose="02040503050406030204" pitchFamily="18" charset="0"/>
              </a:rPr>
              <a:t>330</a:t>
            </a:r>
            <a:endParaRPr lang="en-US" sz="2000" b="0" i="0" u="none" strike="noStrike" dirty="0">
              <a:solidFill>
                <a:srgbClr val="3366FF"/>
              </a:solidFill>
              <a:effectLst/>
              <a:latin typeface="Cambria" panose="02040503050406030204" pitchFamily="18" charset="0"/>
              <a:ea typeface="Cambria" panose="02040503050406030204" pitchFamily="18" charset="0"/>
            </a:endParaRPr>
          </a:p>
          <a:p>
            <a:r>
              <a:rPr lang="en-US" sz="2000" dirty="0">
                <a:solidFill>
                  <a:srgbClr val="3366FF"/>
                </a:solidFill>
                <a:latin typeface="Cambria" panose="02040503050406030204" pitchFamily="18" charset="0"/>
                <a:ea typeface="Cambria" panose="02040503050406030204" pitchFamily="18" charset="0"/>
              </a:rPr>
              <a:t>21 hours</a:t>
            </a:r>
          </a:p>
        </p:txBody>
      </p:sp>
      <p:sp>
        <p:nvSpPr>
          <p:cNvPr id="5" name="TextBox 4">
            <a:extLst>
              <a:ext uri="{FF2B5EF4-FFF2-40B4-BE49-F238E27FC236}">
                <a16:creationId xmlns:a16="http://schemas.microsoft.com/office/drawing/2014/main" id="{299EDA84-0E4F-469E-94A5-B9D40013B19B}"/>
              </a:ext>
            </a:extLst>
          </p:cNvPr>
          <p:cNvSpPr txBox="1"/>
          <p:nvPr/>
        </p:nvSpPr>
        <p:spPr>
          <a:xfrm>
            <a:off x="1385101" y="3581787"/>
            <a:ext cx="1907125" cy="369332"/>
          </a:xfrm>
          <a:prstGeom prst="rect">
            <a:avLst/>
          </a:prstGeom>
          <a:noFill/>
        </p:spPr>
        <p:txBody>
          <a:bodyPr wrap="none" rtlCol="0">
            <a:spAutoFit/>
          </a:bodyPr>
          <a:lstStyle/>
          <a:p>
            <a:r>
              <a:rPr lang="en-US" dirty="0">
                <a:solidFill>
                  <a:srgbClr val="3366FF"/>
                </a:solidFill>
                <a:latin typeface="Cambria" panose="02040503050406030204" pitchFamily="18" charset="0"/>
                <a:ea typeface="Cambria" panose="02040503050406030204" pitchFamily="18" charset="0"/>
              </a:rPr>
              <a:t>Fit range: 10*</a:t>
            </a:r>
            <a:r>
              <a:rPr lang="en-US" i="1" dirty="0">
                <a:solidFill>
                  <a:srgbClr val="3366FF"/>
                </a:solidFill>
                <a:latin typeface="Cambria" panose="02040503050406030204" pitchFamily="18" charset="0"/>
                <a:ea typeface="Cambria" panose="02040503050406030204" pitchFamily="18" charset="0"/>
              </a:rPr>
              <a:t>T</a:t>
            </a:r>
            <a:r>
              <a:rPr lang="en-US" baseline="-25000" dirty="0">
                <a:solidFill>
                  <a:srgbClr val="3366FF"/>
                </a:solidFill>
                <a:latin typeface="Cambria" panose="02040503050406030204" pitchFamily="18" charset="0"/>
                <a:ea typeface="Cambria" panose="02040503050406030204" pitchFamily="18" charset="0"/>
              </a:rPr>
              <a:t>1/2</a:t>
            </a:r>
          </a:p>
        </p:txBody>
      </p:sp>
      <p:sp>
        <p:nvSpPr>
          <p:cNvPr id="6" name="TextBox 5">
            <a:extLst>
              <a:ext uri="{FF2B5EF4-FFF2-40B4-BE49-F238E27FC236}">
                <a16:creationId xmlns:a16="http://schemas.microsoft.com/office/drawing/2014/main" id="{F1BFC661-399A-4A0E-BDE9-EDD4A792D2AD}"/>
              </a:ext>
            </a:extLst>
          </p:cNvPr>
          <p:cNvSpPr txBox="1"/>
          <p:nvPr/>
        </p:nvSpPr>
        <p:spPr>
          <a:xfrm>
            <a:off x="6613362" y="12172"/>
            <a:ext cx="2109868" cy="1015663"/>
          </a:xfrm>
          <a:prstGeom prst="rect">
            <a:avLst/>
          </a:prstGeom>
          <a:noFill/>
        </p:spPr>
        <p:txBody>
          <a:bodyPr wrap="square">
            <a:spAutoFit/>
          </a:bodyPr>
          <a:lstStyle/>
          <a:p>
            <a:r>
              <a:rPr lang="en-US" sz="2000" b="0" i="0" u="none" strike="noStrike" dirty="0">
                <a:solidFill>
                  <a:srgbClr val="3366FF"/>
                </a:solidFill>
                <a:effectLst/>
                <a:latin typeface="Cambria" panose="02040503050406030204" pitchFamily="18" charset="0"/>
                <a:ea typeface="Cambria" panose="02040503050406030204" pitchFamily="18" charset="0"/>
              </a:rPr>
              <a:t>5/23/2024</a:t>
            </a:r>
          </a:p>
          <a:p>
            <a:r>
              <a:rPr lang="en-US" sz="2000" b="0" i="0" u="none" strike="noStrike" dirty="0">
                <a:solidFill>
                  <a:srgbClr val="3366FF"/>
                </a:solidFill>
                <a:effectLst/>
                <a:latin typeface="Cambria" panose="02040503050406030204" pitchFamily="18" charset="0"/>
                <a:ea typeface="Cambria" panose="02040503050406030204" pitchFamily="18" charset="0"/>
              </a:rPr>
              <a:t>Run </a:t>
            </a:r>
            <a:r>
              <a:rPr lang="en-US" sz="2000" dirty="0">
                <a:solidFill>
                  <a:srgbClr val="3366FF"/>
                </a:solidFill>
                <a:latin typeface="Cambria" panose="02040503050406030204" pitchFamily="18" charset="0"/>
                <a:ea typeface="Cambria" panose="02040503050406030204" pitchFamily="18" charset="0"/>
              </a:rPr>
              <a:t>330</a:t>
            </a:r>
            <a:endParaRPr lang="en-US" sz="2000" b="0" i="0" u="none" strike="noStrike" dirty="0">
              <a:solidFill>
                <a:srgbClr val="3366FF"/>
              </a:solidFill>
              <a:effectLst/>
              <a:latin typeface="Cambria" panose="02040503050406030204" pitchFamily="18" charset="0"/>
              <a:ea typeface="Cambria" panose="02040503050406030204" pitchFamily="18" charset="0"/>
            </a:endParaRPr>
          </a:p>
          <a:p>
            <a:r>
              <a:rPr lang="en-US" sz="2000" dirty="0">
                <a:solidFill>
                  <a:srgbClr val="3366FF"/>
                </a:solidFill>
                <a:latin typeface="Cambria" panose="02040503050406030204" pitchFamily="18" charset="0"/>
                <a:ea typeface="Cambria" panose="02040503050406030204" pitchFamily="18" charset="0"/>
              </a:rPr>
              <a:t>21 hours</a:t>
            </a:r>
          </a:p>
        </p:txBody>
      </p:sp>
      <p:sp>
        <p:nvSpPr>
          <p:cNvPr id="7" name="TextBox 6">
            <a:extLst>
              <a:ext uri="{FF2B5EF4-FFF2-40B4-BE49-F238E27FC236}">
                <a16:creationId xmlns:a16="http://schemas.microsoft.com/office/drawing/2014/main" id="{FFEC34D5-B528-4895-9C12-4033BDC377C1}"/>
              </a:ext>
            </a:extLst>
          </p:cNvPr>
          <p:cNvSpPr txBox="1"/>
          <p:nvPr/>
        </p:nvSpPr>
        <p:spPr>
          <a:xfrm>
            <a:off x="1392956" y="150671"/>
            <a:ext cx="1907125" cy="369332"/>
          </a:xfrm>
          <a:prstGeom prst="rect">
            <a:avLst/>
          </a:prstGeom>
          <a:noFill/>
        </p:spPr>
        <p:txBody>
          <a:bodyPr wrap="none" rtlCol="0">
            <a:spAutoFit/>
          </a:bodyPr>
          <a:lstStyle/>
          <a:p>
            <a:r>
              <a:rPr lang="en-US" dirty="0">
                <a:solidFill>
                  <a:srgbClr val="3366FF"/>
                </a:solidFill>
                <a:latin typeface="Cambria" panose="02040503050406030204" pitchFamily="18" charset="0"/>
                <a:ea typeface="Cambria" panose="02040503050406030204" pitchFamily="18" charset="0"/>
              </a:rPr>
              <a:t>Fit range: 10*</a:t>
            </a:r>
            <a:r>
              <a:rPr lang="en-US" i="1" dirty="0">
                <a:solidFill>
                  <a:srgbClr val="3366FF"/>
                </a:solidFill>
                <a:latin typeface="Cambria" panose="02040503050406030204" pitchFamily="18" charset="0"/>
                <a:ea typeface="Cambria" panose="02040503050406030204" pitchFamily="18" charset="0"/>
              </a:rPr>
              <a:t>T</a:t>
            </a:r>
            <a:r>
              <a:rPr lang="en-US" baseline="-25000" dirty="0">
                <a:solidFill>
                  <a:srgbClr val="3366FF"/>
                </a:solidFill>
                <a:latin typeface="Cambria" panose="02040503050406030204" pitchFamily="18" charset="0"/>
                <a:ea typeface="Cambria" panose="02040503050406030204" pitchFamily="18" charset="0"/>
              </a:rPr>
              <a:t>1/2</a:t>
            </a:r>
          </a:p>
        </p:txBody>
      </p:sp>
    </p:spTree>
    <p:extLst>
      <p:ext uri="{BB962C8B-B14F-4D97-AF65-F5344CB8AC3E}">
        <p14:creationId xmlns:p14="http://schemas.microsoft.com/office/powerpoint/2010/main" val="230232819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B60F8F-CD5B-4B25-AF28-3212E0B9273D}"/>
              </a:ext>
            </a:extLst>
          </p:cNvPr>
          <p:cNvPicPr>
            <a:picLocks noChangeAspect="1"/>
          </p:cNvPicPr>
          <p:nvPr/>
        </p:nvPicPr>
        <p:blipFill>
          <a:blip r:embed="rId3"/>
          <a:stretch>
            <a:fillRect/>
          </a:stretch>
        </p:blipFill>
        <p:spPr>
          <a:xfrm>
            <a:off x="0" y="3429000"/>
            <a:ext cx="6609806" cy="3431231"/>
          </a:xfrm>
          <a:prstGeom prst="rect">
            <a:avLst/>
          </a:prstGeom>
        </p:spPr>
      </p:pic>
      <p:pic>
        <p:nvPicPr>
          <p:cNvPr id="9" name="Picture 8">
            <a:extLst>
              <a:ext uri="{FF2B5EF4-FFF2-40B4-BE49-F238E27FC236}">
                <a16:creationId xmlns:a16="http://schemas.microsoft.com/office/drawing/2014/main" id="{F4B71E56-4C92-4C4E-8CDD-4564F98AF2AC}"/>
              </a:ext>
            </a:extLst>
          </p:cNvPr>
          <p:cNvPicPr>
            <a:picLocks noChangeAspect="1"/>
          </p:cNvPicPr>
          <p:nvPr/>
        </p:nvPicPr>
        <p:blipFill>
          <a:blip r:embed="rId4"/>
          <a:stretch>
            <a:fillRect/>
          </a:stretch>
        </p:blipFill>
        <p:spPr>
          <a:xfrm>
            <a:off x="0" y="0"/>
            <a:ext cx="6609806" cy="3422935"/>
          </a:xfrm>
          <a:prstGeom prst="rect">
            <a:avLst/>
          </a:prstGeom>
        </p:spPr>
      </p:pic>
      <p:sp>
        <p:nvSpPr>
          <p:cNvPr id="10" name="TextBox 9">
            <a:extLst>
              <a:ext uri="{FF2B5EF4-FFF2-40B4-BE49-F238E27FC236}">
                <a16:creationId xmlns:a16="http://schemas.microsoft.com/office/drawing/2014/main" id="{26BBDC8E-A17F-418A-9518-823686B27CC3}"/>
              </a:ext>
            </a:extLst>
          </p:cNvPr>
          <p:cNvSpPr txBox="1"/>
          <p:nvPr/>
        </p:nvSpPr>
        <p:spPr>
          <a:xfrm>
            <a:off x="6605507" y="3443288"/>
            <a:ext cx="2109868" cy="1015663"/>
          </a:xfrm>
          <a:prstGeom prst="rect">
            <a:avLst/>
          </a:prstGeom>
          <a:noFill/>
        </p:spPr>
        <p:txBody>
          <a:bodyPr wrap="square">
            <a:spAutoFit/>
          </a:bodyPr>
          <a:lstStyle/>
          <a:p>
            <a:r>
              <a:rPr lang="en-US" sz="2000" b="0" i="0" u="none" strike="noStrike" dirty="0">
                <a:solidFill>
                  <a:schemeClr val="accent2">
                    <a:lumMod val="75000"/>
                  </a:schemeClr>
                </a:solidFill>
                <a:effectLst/>
                <a:latin typeface="Cambria" panose="02040503050406030204" pitchFamily="18" charset="0"/>
                <a:ea typeface="Cambria" panose="02040503050406030204" pitchFamily="18" charset="0"/>
              </a:rPr>
              <a:t>5/29/2024</a:t>
            </a:r>
          </a:p>
          <a:p>
            <a:r>
              <a:rPr lang="en-US" sz="2000" b="0" i="0" u="none" strike="noStrike" dirty="0">
                <a:solidFill>
                  <a:schemeClr val="accent2">
                    <a:lumMod val="75000"/>
                  </a:schemeClr>
                </a:solidFill>
                <a:effectLst/>
                <a:latin typeface="Cambria" panose="02040503050406030204" pitchFamily="18" charset="0"/>
                <a:ea typeface="Cambria" panose="02040503050406030204" pitchFamily="18" charset="0"/>
              </a:rPr>
              <a:t>Run </a:t>
            </a:r>
            <a:r>
              <a:rPr lang="en-US" sz="2000" dirty="0">
                <a:solidFill>
                  <a:schemeClr val="accent2">
                    <a:lumMod val="75000"/>
                  </a:schemeClr>
                </a:solidFill>
                <a:latin typeface="Cambria" panose="02040503050406030204" pitchFamily="18" charset="0"/>
                <a:ea typeface="Cambria" panose="02040503050406030204" pitchFamily="18" charset="0"/>
              </a:rPr>
              <a:t>330-332</a:t>
            </a:r>
            <a:endParaRPr lang="en-US" sz="2000" b="0" i="0" u="none" strike="noStrike" dirty="0">
              <a:solidFill>
                <a:schemeClr val="accent2">
                  <a:lumMod val="75000"/>
                </a:schemeClr>
              </a:solidFill>
              <a:effectLst/>
              <a:latin typeface="Cambria" panose="02040503050406030204" pitchFamily="18" charset="0"/>
              <a:ea typeface="Cambria" panose="02040503050406030204" pitchFamily="18" charset="0"/>
            </a:endParaRPr>
          </a:p>
          <a:p>
            <a:r>
              <a:rPr lang="en-US" sz="2000" dirty="0">
                <a:solidFill>
                  <a:schemeClr val="accent2">
                    <a:lumMod val="75000"/>
                  </a:schemeClr>
                </a:solidFill>
                <a:latin typeface="Cambria" panose="02040503050406030204" pitchFamily="18" charset="0"/>
                <a:ea typeface="Cambria" panose="02040503050406030204" pitchFamily="18" charset="0"/>
              </a:rPr>
              <a:t>185 hours</a:t>
            </a:r>
          </a:p>
        </p:txBody>
      </p:sp>
      <p:sp>
        <p:nvSpPr>
          <p:cNvPr id="11" name="TextBox 10">
            <a:extLst>
              <a:ext uri="{FF2B5EF4-FFF2-40B4-BE49-F238E27FC236}">
                <a16:creationId xmlns:a16="http://schemas.microsoft.com/office/drawing/2014/main" id="{AEA59E6F-9D23-4A24-8AF6-1A40FB550FE2}"/>
              </a:ext>
            </a:extLst>
          </p:cNvPr>
          <p:cNvSpPr txBox="1"/>
          <p:nvPr/>
        </p:nvSpPr>
        <p:spPr>
          <a:xfrm>
            <a:off x="1385101" y="3581787"/>
            <a:ext cx="1907125" cy="369332"/>
          </a:xfrm>
          <a:prstGeom prst="rect">
            <a:avLst/>
          </a:prstGeom>
          <a:noFill/>
        </p:spPr>
        <p:txBody>
          <a:bodyPr wrap="none" rtlCol="0">
            <a:spAutoFit/>
          </a:bodyPr>
          <a:lstStyle/>
          <a:p>
            <a:r>
              <a:rPr lang="en-US" dirty="0">
                <a:solidFill>
                  <a:schemeClr val="accent2">
                    <a:lumMod val="75000"/>
                  </a:schemeClr>
                </a:solidFill>
                <a:latin typeface="Cambria" panose="02040503050406030204" pitchFamily="18" charset="0"/>
                <a:ea typeface="Cambria" panose="02040503050406030204" pitchFamily="18" charset="0"/>
              </a:rPr>
              <a:t>Fit range: 10*</a:t>
            </a:r>
            <a:r>
              <a:rPr lang="en-US" i="1" dirty="0">
                <a:solidFill>
                  <a:schemeClr val="accent2">
                    <a:lumMod val="75000"/>
                  </a:schemeClr>
                </a:solidFill>
                <a:latin typeface="Cambria" panose="02040503050406030204" pitchFamily="18" charset="0"/>
                <a:ea typeface="Cambria" panose="02040503050406030204" pitchFamily="18" charset="0"/>
              </a:rPr>
              <a:t>T</a:t>
            </a:r>
            <a:r>
              <a:rPr lang="en-US" baseline="-25000" dirty="0">
                <a:solidFill>
                  <a:schemeClr val="accent2">
                    <a:lumMod val="75000"/>
                  </a:schemeClr>
                </a:solidFill>
                <a:latin typeface="Cambria" panose="02040503050406030204" pitchFamily="18" charset="0"/>
                <a:ea typeface="Cambria" panose="02040503050406030204" pitchFamily="18" charset="0"/>
              </a:rPr>
              <a:t>1/2</a:t>
            </a:r>
          </a:p>
        </p:txBody>
      </p:sp>
      <p:sp>
        <p:nvSpPr>
          <p:cNvPr id="12" name="TextBox 11">
            <a:extLst>
              <a:ext uri="{FF2B5EF4-FFF2-40B4-BE49-F238E27FC236}">
                <a16:creationId xmlns:a16="http://schemas.microsoft.com/office/drawing/2014/main" id="{483B2371-C059-4C2C-924C-E9596698FFEE}"/>
              </a:ext>
            </a:extLst>
          </p:cNvPr>
          <p:cNvSpPr txBox="1"/>
          <p:nvPr/>
        </p:nvSpPr>
        <p:spPr>
          <a:xfrm>
            <a:off x="6613362" y="12172"/>
            <a:ext cx="2109868" cy="1015663"/>
          </a:xfrm>
          <a:prstGeom prst="rect">
            <a:avLst/>
          </a:prstGeom>
          <a:noFill/>
        </p:spPr>
        <p:txBody>
          <a:bodyPr wrap="square">
            <a:spAutoFit/>
          </a:bodyPr>
          <a:lstStyle/>
          <a:p>
            <a:r>
              <a:rPr lang="en-US" sz="2000" b="0" i="0" u="none" strike="noStrike" dirty="0">
                <a:solidFill>
                  <a:schemeClr val="accent2">
                    <a:lumMod val="75000"/>
                  </a:schemeClr>
                </a:solidFill>
                <a:effectLst/>
                <a:latin typeface="Cambria" panose="02040503050406030204" pitchFamily="18" charset="0"/>
                <a:ea typeface="Cambria" panose="02040503050406030204" pitchFamily="18" charset="0"/>
              </a:rPr>
              <a:t>5/29/2024</a:t>
            </a:r>
          </a:p>
          <a:p>
            <a:r>
              <a:rPr lang="en-US" sz="2000" b="0" i="0" u="none" strike="noStrike" dirty="0">
                <a:solidFill>
                  <a:schemeClr val="accent2">
                    <a:lumMod val="75000"/>
                  </a:schemeClr>
                </a:solidFill>
                <a:effectLst/>
                <a:latin typeface="Cambria" panose="02040503050406030204" pitchFamily="18" charset="0"/>
                <a:ea typeface="Cambria" panose="02040503050406030204" pitchFamily="18" charset="0"/>
              </a:rPr>
              <a:t>Run </a:t>
            </a:r>
            <a:r>
              <a:rPr lang="en-US" sz="2000" dirty="0">
                <a:solidFill>
                  <a:schemeClr val="accent2">
                    <a:lumMod val="75000"/>
                  </a:schemeClr>
                </a:solidFill>
                <a:latin typeface="Cambria" panose="02040503050406030204" pitchFamily="18" charset="0"/>
                <a:ea typeface="Cambria" panose="02040503050406030204" pitchFamily="18" charset="0"/>
              </a:rPr>
              <a:t>330-332</a:t>
            </a:r>
            <a:endParaRPr lang="en-US" sz="2000" b="0" i="0" u="none" strike="noStrike" dirty="0">
              <a:solidFill>
                <a:schemeClr val="accent2">
                  <a:lumMod val="75000"/>
                </a:schemeClr>
              </a:solidFill>
              <a:effectLst/>
              <a:latin typeface="Cambria" panose="02040503050406030204" pitchFamily="18" charset="0"/>
              <a:ea typeface="Cambria" panose="02040503050406030204" pitchFamily="18" charset="0"/>
            </a:endParaRPr>
          </a:p>
          <a:p>
            <a:r>
              <a:rPr lang="en-US" sz="2000" dirty="0">
                <a:solidFill>
                  <a:schemeClr val="accent2">
                    <a:lumMod val="75000"/>
                  </a:schemeClr>
                </a:solidFill>
                <a:latin typeface="Cambria" panose="02040503050406030204" pitchFamily="18" charset="0"/>
                <a:ea typeface="Cambria" panose="02040503050406030204" pitchFamily="18" charset="0"/>
              </a:rPr>
              <a:t>185 hours</a:t>
            </a:r>
          </a:p>
        </p:txBody>
      </p:sp>
      <p:sp>
        <p:nvSpPr>
          <p:cNvPr id="13" name="TextBox 12">
            <a:extLst>
              <a:ext uri="{FF2B5EF4-FFF2-40B4-BE49-F238E27FC236}">
                <a16:creationId xmlns:a16="http://schemas.microsoft.com/office/drawing/2014/main" id="{0C457812-5CDE-44E9-805D-B20020FAA86C}"/>
              </a:ext>
            </a:extLst>
          </p:cNvPr>
          <p:cNvSpPr txBox="1"/>
          <p:nvPr/>
        </p:nvSpPr>
        <p:spPr>
          <a:xfrm>
            <a:off x="1392956" y="150671"/>
            <a:ext cx="1907125" cy="369332"/>
          </a:xfrm>
          <a:prstGeom prst="rect">
            <a:avLst/>
          </a:prstGeom>
          <a:noFill/>
        </p:spPr>
        <p:txBody>
          <a:bodyPr wrap="none" rtlCol="0">
            <a:spAutoFit/>
          </a:bodyPr>
          <a:lstStyle/>
          <a:p>
            <a:r>
              <a:rPr lang="en-US" dirty="0">
                <a:solidFill>
                  <a:schemeClr val="accent2">
                    <a:lumMod val="75000"/>
                  </a:schemeClr>
                </a:solidFill>
                <a:latin typeface="Cambria" panose="02040503050406030204" pitchFamily="18" charset="0"/>
                <a:ea typeface="Cambria" panose="02040503050406030204" pitchFamily="18" charset="0"/>
              </a:rPr>
              <a:t>Fit range: 10*</a:t>
            </a:r>
            <a:r>
              <a:rPr lang="en-US" i="1" dirty="0">
                <a:solidFill>
                  <a:schemeClr val="accent2">
                    <a:lumMod val="75000"/>
                  </a:schemeClr>
                </a:solidFill>
                <a:latin typeface="Cambria" panose="02040503050406030204" pitchFamily="18" charset="0"/>
                <a:ea typeface="Cambria" panose="02040503050406030204" pitchFamily="18" charset="0"/>
              </a:rPr>
              <a:t>T</a:t>
            </a:r>
            <a:r>
              <a:rPr lang="en-US" baseline="-25000" dirty="0">
                <a:solidFill>
                  <a:schemeClr val="accent2">
                    <a:lumMod val="75000"/>
                  </a:schemeClr>
                </a:solidFill>
                <a:latin typeface="Cambria" panose="02040503050406030204" pitchFamily="18" charset="0"/>
                <a:ea typeface="Cambria" panose="02040503050406030204" pitchFamily="18" charset="0"/>
              </a:rPr>
              <a:t>1/2</a:t>
            </a:r>
          </a:p>
        </p:txBody>
      </p:sp>
    </p:spTree>
    <p:extLst>
      <p:ext uri="{BB962C8B-B14F-4D97-AF65-F5344CB8AC3E}">
        <p14:creationId xmlns:p14="http://schemas.microsoft.com/office/powerpoint/2010/main" val="187193599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C9763-548A-4C48-8E2E-0B218541519E}"/>
              </a:ext>
            </a:extLst>
          </p:cNvPr>
          <p:cNvPicPr>
            <a:picLocks noChangeAspect="1"/>
          </p:cNvPicPr>
          <p:nvPr/>
        </p:nvPicPr>
        <p:blipFill>
          <a:blip r:embed="rId2"/>
          <a:stretch>
            <a:fillRect/>
          </a:stretch>
        </p:blipFill>
        <p:spPr>
          <a:xfrm>
            <a:off x="0" y="1"/>
            <a:ext cx="6613362" cy="3429000"/>
          </a:xfrm>
          <a:prstGeom prst="rect">
            <a:avLst/>
          </a:prstGeom>
        </p:spPr>
      </p:pic>
      <p:sp>
        <p:nvSpPr>
          <p:cNvPr id="4" name="TextBox 3">
            <a:extLst>
              <a:ext uri="{FF2B5EF4-FFF2-40B4-BE49-F238E27FC236}">
                <a16:creationId xmlns:a16="http://schemas.microsoft.com/office/drawing/2014/main" id="{B87FB086-9AAC-4202-9766-80739F9769C6}"/>
              </a:ext>
            </a:extLst>
          </p:cNvPr>
          <p:cNvSpPr txBox="1"/>
          <p:nvPr/>
        </p:nvSpPr>
        <p:spPr>
          <a:xfrm>
            <a:off x="6613362" y="12172"/>
            <a:ext cx="2109868" cy="1015663"/>
          </a:xfrm>
          <a:prstGeom prst="rect">
            <a:avLst/>
          </a:prstGeom>
          <a:noFill/>
        </p:spPr>
        <p:txBody>
          <a:bodyPr wrap="square">
            <a:spAutoFit/>
          </a:bodyPr>
          <a:lstStyle/>
          <a:p>
            <a:r>
              <a:rPr lang="en-US" sz="2000" b="0" i="0" u="none" strike="noStrike" dirty="0">
                <a:solidFill>
                  <a:schemeClr val="accent2">
                    <a:lumMod val="75000"/>
                  </a:schemeClr>
                </a:solidFill>
                <a:effectLst/>
                <a:latin typeface="Cambria" panose="02040503050406030204" pitchFamily="18" charset="0"/>
                <a:ea typeface="Cambria" panose="02040503050406030204" pitchFamily="18" charset="0"/>
              </a:rPr>
              <a:t>5/23/2024</a:t>
            </a:r>
          </a:p>
          <a:p>
            <a:r>
              <a:rPr lang="en-US" sz="2000" b="0" i="0" u="none" strike="noStrike" dirty="0">
                <a:solidFill>
                  <a:schemeClr val="accent2">
                    <a:lumMod val="75000"/>
                  </a:schemeClr>
                </a:solidFill>
                <a:effectLst/>
                <a:latin typeface="Cambria" panose="02040503050406030204" pitchFamily="18" charset="0"/>
                <a:ea typeface="Cambria" panose="02040503050406030204" pitchFamily="18" charset="0"/>
              </a:rPr>
              <a:t>Run </a:t>
            </a:r>
            <a:r>
              <a:rPr lang="en-US" sz="2000" dirty="0">
                <a:solidFill>
                  <a:schemeClr val="accent2">
                    <a:lumMod val="75000"/>
                  </a:schemeClr>
                </a:solidFill>
                <a:latin typeface="Cambria" panose="02040503050406030204" pitchFamily="18" charset="0"/>
                <a:ea typeface="Cambria" panose="02040503050406030204" pitchFamily="18" charset="0"/>
              </a:rPr>
              <a:t>3</a:t>
            </a:r>
            <a:endParaRPr lang="en-US" sz="2000" b="0" i="0" u="none" strike="noStrike" dirty="0">
              <a:solidFill>
                <a:schemeClr val="accent2">
                  <a:lumMod val="75000"/>
                </a:schemeClr>
              </a:solidFill>
              <a:effectLst/>
              <a:latin typeface="Cambria" panose="02040503050406030204" pitchFamily="18" charset="0"/>
              <a:ea typeface="Cambria" panose="02040503050406030204" pitchFamily="18" charset="0"/>
            </a:endParaRPr>
          </a:p>
          <a:p>
            <a:r>
              <a:rPr lang="en-US" sz="2000" dirty="0">
                <a:solidFill>
                  <a:schemeClr val="accent2">
                    <a:lumMod val="75000"/>
                  </a:schemeClr>
                </a:solidFill>
                <a:latin typeface="Cambria" panose="02040503050406030204" pitchFamily="18" charset="0"/>
                <a:ea typeface="Cambria" panose="02040503050406030204" pitchFamily="18" charset="0"/>
              </a:rPr>
              <a:t>185 hours</a:t>
            </a:r>
          </a:p>
        </p:txBody>
      </p:sp>
      <p:sp>
        <p:nvSpPr>
          <p:cNvPr id="5" name="TextBox 4">
            <a:extLst>
              <a:ext uri="{FF2B5EF4-FFF2-40B4-BE49-F238E27FC236}">
                <a16:creationId xmlns:a16="http://schemas.microsoft.com/office/drawing/2014/main" id="{5ED69812-BAB8-4836-A92C-A6B45429A836}"/>
              </a:ext>
            </a:extLst>
          </p:cNvPr>
          <p:cNvSpPr txBox="1"/>
          <p:nvPr/>
        </p:nvSpPr>
        <p:spPr>
          <a:xfrm>
            <a:off x="886329" y="1213352"/>
            <a:ext cx="2091535" cy="646331"/>
          </a:xfrm>
          <a:prstGeom prst="rect">
            <a:avLst/>
          </a:prstGeom>
          <a:noFill/>
        </p:spPr>
        <p:txBody>
          <a:bodyPr wrap="none" rtlCol="0">
            <a:spAutoFit/>
          </a:bodyPr>
          <a:lstStyle/>
          <a:p>
            <a:r>
              <a:rPr lang="en-US" i="1" dirty="0">
                <a:solidFill>
                  <a:schemeClr val="accent2">
                    <a:lumMod val="75000"/>
                  </a:schemeClr>
                </a:solidFill>
                <a:latin typeface="Cambria" panose="02040503050406030204" pitchFamily="18" charset="0"/>
                <a:ea typeface="Cambria" panose="02040503050406030204" pitchFamily="18" charset="0"/>
              </a:rPr>
              <a:t>E</a:t>
            </a:r>
            <a:r>
              <a:rPr lang="en-US" altLang="zh-CN" i="1" baseline="-25000" dirty="0">
                <a:solidFill>
                  <a:schemeClr val="accent2">
                    <a:lumMod val="75000"/>
                  </a:schemeClr>
                </a:solidFill>
                <a:latin typeface="Cambria" panose="02040503050406030204" pitchFamily="18" charset="0"/>
                <a:ea typeface="Cambria" panose="02040503050406030204" pitchFamily="18" charset="0"/>
              </a:rPr>
              <a:t>α</a:t>
            </a:r>
            <a:r>
              <a:rPr lang="en-US" altLang="zh-CN" dirty="0">
                <a:solidFill>
                  <a:schemeClr val="accent2">
                    <a:lumMod val="75000"/>
                  </a:schemeClr>
                </a:solidFill>
                <a:latin typeface="Cambria" panose="02040503050406030204" pitchFamily="18" charset="0"/>
                <a:ea typeface="Cambria" panose="02040503050406030204" pitchFamily="18" charset="0"/>
              </a:rPr>
              <a:t>:</a:t>
            </a:r>
            <a:r>
              <a:rPr lang="zh-CN" altLang="en-US" dirty="0">
                <a:solidFill>
                  <a:schemeClr val="accent2">
                    <a:lumMod val="75000"/>
                  </a:schemeClr>
                </a:solidFill>
                <a:latin typeface="Cambria" panose="02040503050406030204" pitchFamily="18" charset="0"/>
                <a:ea typeface="Cambria" panose="02040503050406030204" pitchFamily="18" charset="0"/>
              </a:rPr>
              <a:t> </a:t>
            </a:r>
            <a:r>
              <a:rPr lang="en-US" altLang="zh-CN" dirty="0">
                <a:solidFill>
                  <a:schemeClr val="accent2">
                    <a:lumMod val="75000"/>
                  </a:schemeClr>
                </a:solidFill>
                <a:latin typeface="Cambria" panose="02040503050406030204" pitchFamily="18" charset="0"/>
                <a:ea typeface="Cambria" panose="02040503050406030204" pitchFamily="18" charset="0"/>
              </a:rPr>
              <a:t>5400-5560 keV</a:t>
            </a:r>
            <a:endParaRPr lang="en-US" dirty="0">
              <a:solidFill>
                <a:schemeClr val="accent2">
                  <a:lumMod val="75000"/>
                </a:schemeClr>
              </a:solidFill>
              <a:latin typeface="Cambria" panose="02040503050406030204" pitchFamily="18" charset="0"/>
              <a:ea typeface="Cambria" panose="02040503050406030204" pitchFamily="18" charset="0"/>
            </a:endParaRPr>
          </a:p>
          <a:p>
            <a:r>
              <a:rPr lang="en-US" dirty="0">
                <a:solidFill>
                  <a:schemeClr val="accent2">
                    <a:lumMod val="75000"/>
                  </a:schemeClr>
                </a:solidFill>
                <a:latin typeface="Cambria" panose="02040503050406030204" pitchFamily="18" charset="0"/>
                <a:ea typeface="Cambria" panose="02040503050406030204" pitchFamily="18" charset="0"/>
              </a:rPr>
              <a:t>Fit range: 10*</a:t>
            </a:r>
            <a:r>
              <a:rPr lang="en-US" i="1" dirty="0">
                <a:solidFill>
                  <a:schemeClr val="accent2">
                    <a:lumMod val="75000"/>
                  </a:schemeClr>
                </a:solidFill>
                <a:latin typeface="Cambria" panose="02040503050406030204" pitchFamily="18" charset="0"/>
                <a:ea typeface="Cambria" panose="02040503050406030204" pitchFamily="18" charset="0"/>
              </a:rPr>
              <a:t>T</a:t>
            </a:r>
            <a:r>
              <a:rPr lang="en-US" baseline="-25000" dirty="0">
                <a:solidFill>
                  <a:schemeClr val="accent2">
                    <a:lumMod val="75000"/>
                  </a:schemeClr>
                </a:solidFill>
                <a:latin typeface="Cambria" panose="02040503050406030204" pitchFamily="18" charset="0"/>
                <a:ea typeface="Cambria" panose="02040503050406030204" pitchFamily="18" charset="0"/>
              </a:rPr>
              <a:t>1/2</a:t>
            </a:r>
          </a:p>
        </p:txBody>
      </p:sp>
    </p:spTree>
    <p:extLst>
      <p:ext uri="{BB962C8B-B14F-4D97-AF65-F5344CB8AC3E}">
        <p14:creationId xmlns:p14="http://schemas.microsoft.com/office/powerpoint/2010/main" val="31070355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6169F3-2DB0-47D9-8FB5-6533BBFE0D5B}"/>
              </a:ext>
            </a:extLst>
          </p:cNvPr>
          <p:cNvSpPr txBox="1"/>
          <p:nvPr/>
        </p:nvSpPr>
        <p:spPr>
          <a:xfrm>
            <a:off x="0" y="0"/>
            <a:ext cx="9144000" cy="7017306"/>
          </a:xfrm>
          <a:prstGeom prst="rect">
            <a:avLst/>
          </a:prstGeom>
          <a:noFill/>
        </p:spPr>
        <p:txBody>
          <a:bodyPr wrap="square">
            <a:spAutoFit/>
          </a:bodyPr>
          <a:lstStyle/>
          <a:p>
            <a:r>
              <a:rPr lang="en-US" sz="1800" dirty="0" err="1">
                <a:latin typeface="Cambria" panose="02040503050406030204" pitchFamily="18" charset="0"/>
                <a:ea typeface="Cambria" panose="02040503050406030204" pitchFamily="18" charset="0"/>
              </a:rPr>
              <a:t>hadd</a:t>
            </a:r>
            <a:r>
              <a:rPr lang="en-US" sz="1800" dirty="0">
                <a:latin typeface="Cambria" panose="02040503050406030204" pitchFamily="18" charset="0"/>
                <a:ea typeface="Cambria" panose="02040503050406030204" pitchFamily="18" charset="0"/>
              </a:rPr>
              <a:t> all the </a:t>
            </a:r>
            <a:r>
              <a:rPr lang="en-US" sz="1800" dirty="0" err="1">
                <a:latin typeface="Cambria" panose="02040503050406030204" pitchFamily="18" charset="0"/>
                <a:ea typeface="Cambria" panose="02040503050406030204" pitchFamily="18" charset="0"/>
              </a:rPr>
              <a:t>ddas</a:t>
            </a:r>
            <a:r>
              <a:rPr lang="en-US" sz="1800" dirty="0">
                <a:latin typeface="Cambria" panose="02040503050406030204" pitchFamily="18" charset="0"/>
                <a:ea typeface="Cambria" panose="02040503050406030204" pitchFamily="18" charset="0"/>
              </a:rPr>
              <a:t> root files</a:t>
            </a:r>
          </a:p>
          <a:p>
            <a:endParaRPr lang="en-US" sz="1800" dirty="0">
              <a:latin typeface="Cambria" panose="02040503050406030204" pitchFamily="18" charset="0"/>
              <a:ea typeface="Cambria" panose="02040503050406030204" pitchFamily="18" charset="0"/>
            </a:endParaRPr>
          </a:p>
          <a:p>
            <a:r>
              <a:rPr lang="en-US" sz="1800" dirty="0" err="1">
                <a:solidFill>
                  <a:srgbClr val="C00000"/>
                </a:solidFill>
                <a:latin typeface="Cambria" panose="02040503050406030204" pitchFamily="18" charset="0"/>
                <a:ea typeface="Cambria" panose="02040503050406030204" pitchFamily="18" charset="0"/>
              </a:rPr>
              <a:t>hadd</a:t>
            </a:r>
            <a:r>
              <a:rPr lang="en-US" sz="1800" dirty="0">
                <a:solidFill>
                  <a:srgbClr val="C00000"/>
                </a:solidFill>
                <a:latin typeface="Cambria" panose="02040503050406030204" pitchFamily="18" charset="0"/>
                <a:ea typeface="Cambria" panose="02040503050406030204" pitchFamily="18" charset="0"/>
              </a:rPr>
              <a:t> run0079_0091_LEGe_MSD_241Am_inChamber_window1.5us_CFDdelay_adjusted.root run00{79..91}*.root</a:t>
            </a:r>
          </a:p>
          <a:p>
            <a:endParaRPr lang="en-US" sz="1800" dirty="0">
              <a:latin typeface="Cambria" panose="02040503050406030204" pitchFamily="18" charset="0"/>
              <a:ea typeface="Cambria" panose="02040503050406030204" pitchFamily="18" charset="0"/>
            </a:endParaRPr>
          </a:p>
          <a:p>
            <a:r>
              <a:rPr lang="en-US" sz="1800" dirty="0" err="1">
                <a:solidFill>
                  <a:srgbClr val="0000CC"/>
                </a:solidFill>
                <a:latin typeface="Cambria" panose="02040503050406030204" pitchFamily="18" charset="0"/>
                <a:ea typeface="Cambria" panose="02040503050406030204" pitchFamily="18" charset="0"/>
              </a:rPr>
              <a:t>hadd</a:t>
            </a:r>
            <a:r>
              <a:rPr lang="en-US" sz="1800" dirty="0">
                <a:solidFill>
                  <a:srgbClr val="0000CC"/>
                </a:solidFill>
                <a:latin typeface="Cambria" panose="02040503050406030204" pitchFamily="18" charset="0"/>
                <a:ea typeface="Cambria" panose="02040503050406030204" pitchFamily="18" charset="0"/>
              </a:rPr>
              <a:t> run0092_0095_0100_0109_LEGe_MSD26_241Am_inChamber_window1.5us.root run-00{92..95}*.root run-01{00..09}*.root</a:t>
            </a:r>
          </a:p>
          <a:p>
            <a:endParaRPr lang="en-US" sz="1800" dirty="0">
              <a:latin typeface="Cambria" panose="02040503050406030204" pitchFamily="18" charset="0"/>
              <a:ea typeface="Cambria" panose="02040503050406030204" pitchFamily="18" charset="0"/>
            </a:endParaRPr>
          </a:p>
          <a:p>
            <a:r>
              <a:rPr lang="en-US" sz="1800" dirty="0">
                <a:solidFill>
                  <a:srgbClr val="C00000"/>
                </a:solidFill>
                <a:latin typeface="Cambria" panose="02040503050406030204" pitchFamily="18" charset="0"/>
                <a:ea typeface="Cambria" panose="02040503050406030204" pitchFamily="18" charset="0"/>
              </a:rPr>
              <a:t>/user/</a:t>
            </a:r>
            <a:r>
              <a:rPr lang="en-US" sz="1800" dirty="0" err="1">
                <a:solidFill>
                  <a:srgbClr val="C00000"/>
                </a:solidFill>
                <a:latin typeface="Cambria" panose="02040503050406030204" pitchFamily="18" charset="0"/>
                <a:ea typeface="Cambria" panose="02040503050406030204" pitchFamily="18" charset="0"/>
              </a:rPr>
              <a:t>pxct</a:t>
            </a:r>
            <a:r>
              <a:rPr lang="en-US" sz="1800" dirty="0">
                <a:solidFill>
                  <a:srgbClr val="C00000"/>
                </a:solidFill>
                <a:latin typeface="Cambria" panose="02040503050406030204" pitchFamily="18" charset="0"/>
                <a:ea typeface="Cambria" panose="02040503050406030204" pitchFamily="18" charset="0"/>
              </a:rPr>
              <a:t>/readout/</a:t>
            </a:r>
            <a:r>
              <a:rPr lang="en-US" sz="1800" dirty="0" err="1">
                <a:solidFill>
                  <a:srgbClr val="C00000"/>
                </a:solidFill>
                <a:latin typeface="Cambria" panose="02040503050406030204" pitchFamily="18" charset="0"/>
                <a:ea typeface="Cambria" panose="02040503050406030204" pitchFamily="18" charset="0"/>
              </a:rPr>
              <a:t>rootfile</a:t>
            </a:r>
            <a:r>
              <a:rPr lang="en-US" sz="1800" dirty="0">
                <a:solidFill>
                  <a:srgbClr val="C00000"/>
                </a:solidFill>
                <a:latin typeface="Cambria" panose="02040503050406030204" pitchFamily="18" charset="0"/>
                <a:ea typeface="Cambria" panose="02040503050406030204" pitchFamily="18" charset="0"/>
              </a:rPr>
              <a:t>/</a:t>
            </a:r>
            <a:r>
              <a:rPr lang="en-US" sz="1800" b="1" dirty="0">
                <a:solidFill>
                  <a:srgbClr val="C00000"/>
                </a:solidFill>
                <a:latin typeface="Cambria" panose="02040503050406030204" pitchFamily="18" charset="0"/>
                <a:ea typeface="Cambria" panose="02040503050406030204" pitchFamily="18" charset="0"/>
              </a:rPr>
              <a:t>run0079_0091_ddas2root.C</a:t>
            </a:r>
            <a:r>
              <a:rPr lang="en-US" sz="1800" dirty="0">
                <a:solidFill>
                  <a:srgbClr val="C00000"/>
                </a:solidFill>
                <a:latin typeface="Cambria" panose="02040503050406030204" pitchFamily="18" charset="0"/>
                <a:ea typeface="Cambria" panose="02040503050406030204" pitchFamily="18" charset="0"/>
              </a:rPr>
              <a:t> for run0079-0091 and run0330-0332 calibration. Only one slope value is used because there was no gain drift.</a:t>
            </a:r>
          </a:p>
          <a:p>
            <a:endParaRPr lang="en-US" sz="1800" dirty="0">
              <a:latin typeface="Cambria" panose="02040503050406030204" pitchFamily="18" charset="0"/>
              <a:ea typeface="Cambria" panose="02040503050406030204" pitchFamily="18" charset="0"/>
            </a:endParaRPr>
          </a:p>
          <a:p>
            <a:r>
              <a:rPr lang="en-US" dirty="0">
                <a:solidFill>
                  <a:srgbClr val="0000CC"/>
                </a:solidFill>
                <a:latin typeface="Cambria" panose="02040503050406030204" pitchFamily="18" charset="0"/>
                <a:ea typeface="Cambria" panose="02040503050406030204" pitchFamily="18" charset="0"/>
              </a:rPr>
              <a:t>/user/</a:t>
            </a:r>
            <a:r>
              <a:rPr lang="en-US" dirty="0" err="1">
                <a:solidFill>
                  <a:srgbClr val="0000CC"/>
                </a:solidFill>
                <a:latin typeface="Cambria" panose="02040503050406030204" pitchFamily="18" charset="0"/>
                <a:ea typeface="Cambria" panose="02040503050406030204" pitchFamily="18" charset="0"/>
              </a:rPr>
              <a:t>pxct</a:t>
            </a:r>
            <a:r>
              <a:rPr lang="en-US" dirty="0">
                <a:solidFill>
                  <a:srgbClr val="0000CC"/>
                </a:solidFill>
                <a:latin typeface="Cambria" panose="02040503050406030204" pitchFamily="18" charset="0"/>
                <a:ea typeface="Cambria" panose="02040503050406030204" pitchFamily="18" charset="0"/>
              </a:rPr>
              <a:t>/readout/</a:t>
            </a:r>
            <a:r>
              <a:rPr lang="en-US" dirty="0" err="1">
                <a:solidFill>
                  <a:srgbClr val="0000CC"/>
                </a:solidFill>
                <a:latin typeface="Cambria" panose="02040503050406030204" pitchFamily="18" charset="0"/>
                <a:ea typeface="Cambria" panose="02040503050406030204" pitchFamily="18" charset="0"/>
              </a:rPr>
              <a:t>rootfile</a:t>
            </a:r>
            <a:r>
              <a:rPr lang="en-US" dirty="0">
                <a:solidFill>
                  <a:srgbClr val="0000CC"/>
                </a:solidFill>
                <a:latin typeface="Cambria" panose="02040503050406030204" pitchFamily="18" charset="0"/>
                <a:ea typeface="Cambria" panose="02040503050406030204" pitchFamily="18" charset="0"/>
              </a:rPr>
              <a:t>/</a:t>
            </a:r>
            <a:r>
              <a:rPr lang="en-US" b="1" dirty="0">
                <a:solidFill>
                  <a:srgbClr val="0000CC"/>
                </a:solidFill>
                <a:latin typeface="Cambria" panose="02040503050406030204" pitchFamily="18" charset="0"/>
                <a:ea typeface="Cambria" panose="02040503050406030204" pitchFamily="18" charset="0"/>
              </a:rPr>
              <a:t>run0092_0109_GetMaximumBin.C </a:t>
            </a:r>
            <a:r>
              <a:rPr lang="en-US" dirty="0">
                <a:solidFill>
                  <a:srgbClr val="0000CC"/>
                </a:solidFill>
                <a:latin typeface="Cambria" panose="02040503050406030204" pitchFamily="18" charset="0"/>
                <a:ea typeface="Cambria" panose="02040503050406030204" pitchFamily="18" charset="0"/>
              </a:rPr>
              <a:t>reads in the each </a:t>
            </a:r>
            <a:r>
              <a:rPr lang="en-US" dirty="0" err="1">
                <a:solidFill>
                  <a:srgbClr val="0000CC"/>
                </a:solidFill>
                <a:latin typeface="Cambria" panose="02040503050406030204" pitchFamily="18" charset="0"/>
                <a:ea typeface="Cambria" panose="02040503050406030204" pitchFamily="18" charset="0"/>
              </a:rPr>
              <a:t>ddas</a:t>
            </a:r>
            <a:r>
              <a:rPr lang="en-US" dirty="0">
                <a:solidFill>
                  <a:srgbClr val="0000CC"/>
                </a:solidFill>
                <a:latin typeface="Cambria" panose="02040503050406030204" pitchFamily="18" charset="0"/>
                <a:ea typeface="Cambria" panose="02040503050406030204" pitchFamily="18" charset="0"/>
              </a:rPr>
              <a:t> root and fills every 2e6 events into one hmsd26_e and get maximum to a run0092_0095_0100_0109_LEGe_MSD26_241Am_window1.5us.dat file.</a:t>
            </a:r>
          </a:p>
          <a:p>
            <a:endParaRPr lang="en-US" dirty="0">
              <a:solidFill>
                <a:srgbClr val="0000CC"/>
              </a:solidFill>
              <a:latin typeface="Cambria" panose="02040503050406030204" pitchFamily="18" charset="0"/>
              <a:ea typeface="Cambria" panose="02040503050406030204" pitchFamily="18" charset="0"/>
            </a:endParaRPr>
          </a:p>
          <a:p>
            <a:r>
              <a:rPr lang="en-US" dirty="0">
                <a:solidFill>
                  <a:srgbClr val="0000CC"/>
                </a:solidFill>
                <a:latin typeface="Cambria" panose="02040503050406030204" pitchFamily="18" charset="0"/>
                <a:ea typeface="Cambria" panose="02040503050406030204" pitchFamily="18" charset="0"/>
              </a:rPr>
              <a:t>Manually </a:t>
            </a:r>
            <a:r>
              <a:rPr lang="en-US" altLang="zh-CN" dirty="0">
                <a:solidFill>
                  <a:srgbClr val="0000CC"/>
                </a:solidFill>
                <a:latin typeface="Cambria" panose="02040503050406030204" pitchFamily="18" charset="0"/>
                <a:ea typeface="Cambria" panose="02040503050406030204" pitchFamily="18" charset="0"/>
              </a:rPr>
              <a:t>calculate the slope in Excel and </a:t>
            </a:r>
            <a:r>
              <a:rPr lang="en-US" dirty="0">
                <a:solidFill>
                  <a:srgbClr val="0000CC"/>
                </a:solidFill>
                <a:latin typeface="Cambria" panose="02040503050406030204" pitchFamily="18" charset="0"/>
                <a:ea typeface="Cambria" panose="02040503050406030204" pitchFamily="18" charset="0"/>
              </a:rPr>
              <a:t>gain match every maximum bin to 5479 keV and save 128 slope values to a /user/</a:t>
            </a:r>
            <a:r>
              <a:rPr lang="en-US" dirty="0" err="1">
                <a:solidFill>
                  <a:srgbClr val="0000CC"/>
                </a:solidFill>
                <a:latin typeface="Cambria" panose="02040503050406030204" pitchFamily="18" charset="0"/>
                <a:ea typeface="Cambria" panose="02040503050406030204" pitchFamily="18" charset="0"/>
              </a:rPr>
              <a:t>pxct</a:t>
            </a:r>
            <a:r>
              <a:rPr lang="en-US" dirty="0">
                <a:solidFill>
                  <a:srgbClr val="0000CC"/>
                </a:solidFill>
                <a:latin typeface="Cambria" panose="02040503050406030204" pitchFamily="18" charset="0"/>
                <a:ea typeface="Cambria" panose="02040503050406030204" pitchFamily="18" charset="0"/>
              </a:rPr>
              <a:t>/readout/</a:t>
            </a:r>
            <a:r>
              <a:rPr lang="en-US" dirty="0" err="1">
                <a:solidFill>
                  <a:srgbClr val="0000CC"/>
                </a:solidFill>
                <a:latin typeface="Cambria" panose="02040503050406030204" pitchFamily="18" charset="0"/>
                <a:ea typeface="Cambria" panose="02040503050406030204" pitchFamily="18" charset="0"/>
              </a:rPr>
              <a:t>rootfile</a:t>
            </a:r>
            <a:r>
              <a:rPr lang="en-US" dirty="0">
                <a:solidFill>
                  <a:srgbClr val="0000CC"/>
                </a:solidFill>
                <a:latin typeface="Cambria" panose="02040503050406030204" pitchFamily="18" charset="0"/>
                <a:ea typeface="Cambria" panose="02040503050406030204" pitchFamily="18" charset="0"/>
              </a:rPr>
              <a:t>/run0092_0109_Cal_Slope.dat file.</a:t>
            </a:r>
          </a:p>
          <a:p>
            <a:endParaRPr lang="en-US" dirty="0">
              <a:solidFill>
                <a:srgbClr val="0000CC"/>
              </a:solidFill>
              <a:latin typeface="Cambria" panose="02040503050406030204" pitchFamily="18" charset="0"/>
              <a:ea typeface="Cambria" panose="02040503050406030204" pitchFamily="18" charset="0"/>
            </a:endParaRPr>
          </a:p>
          <a:p>
            <a:r>
              <a:rPr lang="en-US" dirty="0">
                <a:solidFill>
                  <a:srgbClr val="0000CC"/>
                </a:solidFill>
                <a:latin typeface="Cambria" panose="02040503050406030204" pitchFamily="18" charset="0"/>
                <a:ea typeface="Cambria" panose="02040503050406030204" pitchFamily="18" charset="0"/>
              </a:rPr>
              <a:t>/user/</a:t>
            </a:r>
            <a:r>
              <a:rPr lang="en-US" dirty="0" err="1">
                <a:solidFill>
                  <a:srgbClr val="0000CC"/>
                </a:solidFill>
                <a:latin typeface="Cambria" panose="02040503050406030204" pitchFamily="18" charset="0"/>
                <a:ea typeface="Cambria" panose="02040503050406030204" pitchFamily="18" charset="0"/>
              </a:rPr>
              <a:t>pxct</a:t>
            </a:r>
            <a:r>
              <a:rPr lang="en-US" dirty="0">
                <a:solidFill>
                  <a:srgbClr val="0000CC"/>
                </a:solidFill>
                <a:latin typeface="Cambria" panose="02040503050406030204" pitchFamily="18" charset="0"/>
                <a:ea typeface="Cambria" panose="02040503050406030204" pitchFamily="18" charset="0"/>
              </a:rPr>
              <a:t>/readout/</a:t>
            </a:r>
            <a:r>
              <a:rPr lang="en-US" dirty="0" err="1">
                <a:solidFill>
                  <a:srgbClr val="0000CC"/>
                </a:solidFill>
                <a:latin typeface="Cambria" panose="02040503050406030204" pitchFamily="18" charset="0"/>
                <a:ea typeface="Cambria" panose="02040503050406030204" pitchFamily="18" charset="0"/>
              </a:rPr>
              <a:t>rootfile</a:t>
            </a:r>
            <a:r>
              <a:rPr lang="en-US" dirty="0">
                <a:solidFill>
                  <a:srgbClr val="0000CC"/>
                </a:solidFill>
                <a:latin typeface="Cambria" panose="02040503050406030204" pitchFamily="18" charset="0"/>
                <a:ea typeface="Cambria" panose="02040503050406030204" pitchFamily="18" charset="0"/>
              </a:rPr>
              <a:t>/</a:t>
            </a:r>
            <a:r>
              <a:rPr lang="en-US" b="1" dirty="0">
                <a:solidFill>
                  <a:srgbClr val="0000CC"/>
                </a:solidFill>
                <a:latin typeface="Cambria" panose="02040503050406030204" pitchFamily="18" charset="0"/>
                <a:ea typeface="Cambria" panose="02040503050406030204" pitchFamily="18" charset="0"/>
              </a:rPr>
              <a:t>run0092_0109_ddas2root.C</a:t>
            </a:r>
            <a:r>
              <a:rPr lang="en-US" dirty="0">
                <a:solidFill>
                  <a:srgbClr val="0000CC"/>
                </a:solidFill>
                <a:latin typeface="Cambria" panose="02040503050406030204" pitchFamily="18" charset="0"/>
                <a:ea typeface="Cambria" panose="02040503050406030204" pitchFamily="18" charset="0"/>
              </a:rPr>
              <a:t> </a:t>
            </a:r>
            <a:r>
              <a:rPr lang="en-US" altLang="zh-CN" dirty="0">
                <a:solidFill>
                  <a:srgbClr val="0000CC"/>
                </a:solidFill>
                <a:latin typeface="Cambria" panose="02040503050406030204" pitchFamily="18" charset="0"/>
                <a:ea typeface="Cambria" panose="02040503050406030204" pitchFamily="18" charset="0"/>
              </a:rPr>
              <a:t>reads in the 128 slope values and generates 128 </a:t>
            </a:r>
            <a:r>
              <a:rPr lang="en-US" dirty="0">
                <a:solidFill>
                  <a:srgbClr val="0000CC"/>
                </a:solidFill>
                <a:latin typeface="Cambria" panose="02040503050406030204" pitchFamily="18" charset="0"/>
                <a:ea typeface="Cambria" panose="02040503050406030204" pitchFamily="18" charset="0"/>
              </a:rPr>
              <a:t>run0092_0095_0100_0109_LEGe_MSD26_241Am_window1.5us_0000_cal.root files</a:t>
            </a:r>
          </a:p>
          <a:p>
            <a:endParaRPr lang="en-US" altLang="zh-CN" dirty="0">
              <a:solidFill>
                <a:srgbClr val="0000CC"/>
              </a:solidFill>
              <a:latin typeface="Cambria" panose="02040503050406030204" pitchFamily="18" charset="0"/>
              <a:ea typeface="Cambria" panose="02040503050406030204" pitchFamily="18" charset="0"/>
            </a:endParaRPr>
          </a:p>
          <a:p>
            <a:r>
              <a:rPr lang="en-US" altLang="zh-CN" dirty="0">
                <a:solidFill>
                  <a:srgbClr val="0000CC"/>
                </a:solidFill>
                <a:latin typeface="Cambria" panose="02040503050406030204" pitchFamily="18" charset="0"/>
                <a:ea typeface="Cambria" panose="02040503050406030204" pitchFamily="18" charset="0"/>
              </a:rPr>
              <a:t>Delete last few empty </a:t>
            </a:r>
            <a:r>
              <a:rPr lang="en-US" altLang="zh-CN" dirty="0" err="1">
                <a:solidFill>
                  <a:srgbClr val="0000CC"/>
                </a:solidFill>
                <a:latin typeface="Cambria" panose="02040503050406030204" pitchFamily="18" charset="0"/>
                <a:ea typeface="Cambria" panose="02040503050406030204" pitchFamily="18" charset="0"/>
              </a:rPr>
              <a:t>cal.root</a:t>
            </a:r>
            <a:r>
              <a:rPr lang="en-US" altLang="zh-CN" dirty="0">
                <a:solidFill>
                  <a:srgbClr val="0000CC"/>
                </a:solidFill>
                <a:latin typeface="Cambria" panose="02040503050406030204" pitchFamily="18" charset="0"/>
                <a:ea typeface="Cambria" panose="02040503050406030204" pitchFamily="18" charset="0"/>
              </a:rPr>
              <a:t> files and </a:t>
            </a:r>
            <a:r>
              <a:rPr lang="en-US" altLang="zh-CN" dirty="0" err="1">
                <a:solidFill>
                  <a:srgbClr val="0000CC"/>
                </a:solidFill>
                <a:latin typeface="Cambria" panose="02040503050406030204" pitchFamily="18" charset="0"/>
                <a:ea typeface="Cambria" panose="02040503050406030204" pitchFamily="18" charset="0"/>
              </a:rPr>
              <a:t>hadd</a:t>
            </a:r>
            <a:r>
              <a:rPr lang="en-US" altLang="zh-CN" dirty="0">
                <a:solidFill>
                  <a:srgbClr val="0000CC"/>
                </a:solidFill>
                <a:latin typeface="Cambria" panose="02040503050406030204" pitchFamily="18" charset="0"/>
                <a:ea typeface="Cambria" panose="02040503050406030204" pitchFamily="18" charset="0"/>
              </a:rPr>
              <a:t> 128 </a:t>
            </a:r>
            <a:r>
              <a:rPr lang="en-US" altLang="zh-CN" dirty="0" err="1">
                <a:solidFill>
                  <a:srgbClr val="0000CC"/>
                </a:solidFill>
                <a:latin typeface="Cambria" panose="02040503050406030204" pitchFamily="18" charset="0"/>
                <a:ea typeface="Cambria" panose="02040503050406030204" pitchFamily="18" charset="0"/>
              </a:rPr>
              <a:t>cal.root</a:t>
            </a:r>
            <a:r>
              <a:rPr lang="en-US" altLang="zh-CN" dirty="0">
                <a:solidFill>
                  <a:srgbClr val="0000CC"/>
                </a:solidFill>
                <a:latin typeface="Cambria" panose="02040503050406030204" pitchFamily="18" charset="0"/>
                <a:ea typeface="Cambria" panose="02040503050406030204" pitchFamily="18" charset="0"/>
              </a:rPr>
              <a:t> files and name it. hmsd26_e has different </a:t>
            </a:r>
            <a:r>
              <a:rPr lang="en-US" altLang="zh-CN" dirty="0" err="1">
                <a:solidFill>
                  <a:srgbClr val="0000CC"/>
                </a:solidFill>
                <a:latin typeface="Cambria" panose="02040503050406030204" pitchFamily="18" charset="0"/>
                <a:ea typeface="Cambria" panose="02040503050406030204" pitchFamily="18" charset="0"/>
              </a:rPr>
              <a:t>binmax</a:t>
            </a:r>
            <a:r>
              <a:rPr lang="en-US" altLang="zh-CN" dirty="0">
                <a:solidFill>
                  <a:srgbClr val="0000CC"/>
                </a:solidFill>
                <a:latin typeface="Cambria" panose="02040503050406030204" pitchFamily="18" charset="0"/>
                <a:ea typeface="Cambria" panose="02040503050406030204" pitchFamily="18" charset="0"/>
              </a:rPr>
              <a:t> and will cause errors when merging. Ignore it.</a:t>
            </a:r>
          </a:p>
          <a:p>
            <a:r>
              <a:rPr lang="en-US" dirty="0">
                <a:solidFill>
                  <a:srgbClr val="0000CC"/>
                </a:solidFill>
                <a:latin typeface="Cambria" panose="02040503050406030204" pitchFamily="18" charset="0"/>
                <a:ea typeface="Cambria" panose="02040503050406030204" pitchFamily="18" charset="0"/>
              </a:rPr>
              <a:t>run0092_0095_0100_0109_LEGe_MSD26_241Am_window1.5us_0000_cal.root</a:t>
            </a:r>
          </a:p>
        </p:txBody>
      </p:sp>
    </p:spTree>
    <p:extLst>
      <p:ext uri="{BB962C8B-B14F-4D97-AF65-F5344CB8AC3E}">
        <p14:creationId xmlns:p14="http://schemas.microsoft.com/office/powerpoint/2010/main" val="42619967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32D0E7-1256-47EC-8499-DA1AD834C38F}"/>
              </a:ext>
            </a:extLst>
          </p:cNvPr>
          <p:cNvSpPr txBox="1"/>
          <p:nvPr/>
        </p:nvSpPr>
        <p:spPr>
          <a:xfrm>
            <a:off x="0" y="0"/>
            <a:ext cx="9144000" cy="6740307"/>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Copy 3 Run root files to F:\e21010\pxct</a:t>
            </a:r>
          </a:p>
          <a:p>
            <a:r>
              <a:rPr lang="en-US" dirty="0">
                <a:solidFill>
                  <a:srgbClr val="C00000"/>
                </a:solidFill>
                <a:latin typeface="Cambria" panose="02040503050406030204" pitchFamily="18" charset="0"/>
                <a:ea typeface="Cambria" panose="02040503050406030204" pitchFamily="18" charset="0"/>
              </a:rPr>
              <a:t>Run 1:16.49 GB</a:t>
            </a:r>
          </a:p>
          <a:p>
            <a:r>
              <a:rPr lang="en-US" dirty="0">
                <a:solidFill>
                  <a:srgbClr val="C00000"/>
                </a:solidFill>
                <a:latin typeface="Cambria" panose="02040503050406030204" pitchFamily="18" charset="0"/>
                <a:ea typeface="Cambria" panose="02040503050406030204" pitchFamily="18" charset="0"/>
              </a:rPr>
              <a:t>run0079_0091_LEGe_MSD_241Am_inChamber_window1.5us_CFDdelay_adjusted_0000_cal.root</a:t>
            </a:r>
          </a:p>
          <a:p>
            <a:endParaRPr lang="en-US" dirty="0">
              <a:solidFill>
                <a:srgbClr val="0000CC"/>
              </a:solidFill>
              <a:latin typeface="Cambria" panose="02040503050406030204" pitchFamily="18" charset="0"/>
              <a:ea typeface="Cambria" panose="02040503050406030204" pitchFamily="18" charset="0"/>
            </a:endParaRPr>
          </a:p>
          <a:p>
            <a:r>
              <a:rPr lang="en-US" dirty="0">
                <a:solidFill>
                  <a:srgbClr val="0000CC"/>
                </a:solidFill>
                <a:latin typeface="Cambria" panose="02040503050406030204" pitchFamily="18" charset="0"/>
                <a:ea typeface="Cambria" panose="02040503050406030204" pitchFamily="18" charset="0"/>
              </a:rPr>
              <a:t>Run 2: 3.06 GB</a:t>
            </a:r>
          </a:p>
          <a:p>
            <a:r>
              <a:rPr lang="en-US" dirty="0">
                <a:solidFill>
                  <a:srgbClr val="0000CC"/>
                </a:solidFill>
                <a:latin typeface="Cambria" panose="02040503050406030204" pitchFamily="18" charset="0"/>
                <a:ea typeface="Cambria" panose="02040503050406030204" pitchFamily="18" charset="0"/>
              </a:rPr>
              <a:t>run0092_0095_0100_0109_LEGe_MSD26_241Am_window1.5us_0000_cal.root</a:t>
            </a:r>
          </a:p>
          <a:p>
            <a:endParaRPr lang="en-US" dirty="0">
              <a:solidFill>
                <a:srgbClr val="0000CC"/>
              </a:solidFill>
              <a:latin typeface="Cambria" panose="02040503050406030204" pitchFamily="18" charset="0"/>
              <a:ea typeface="Cambria" panose="02040503050406030204" pitchFamily="18" charset="0"/>
            </a:endParaRPr>
          </a:p>
          <a:p>
            <a:r>
              <a:rPr lang="en-US" dirty="0">
                <a:solidFill>
                  <a:srgbClr val="008000"/>
                </a:solidFill>
                <a:latin typeface="Cambria" panose="02040503050406030204" pitchFamily="18" charset="0"/>
                <a:ea typeface="Cambria" panose="02040503050406030204" pitchFamily="18" charset="0"/>
              </a:rPr>
              <a:t>Run 3: 3.80 GB</a:t>
            </a:r>
          </a:p>
          <a:p>
            <a:r>
              <a:rPr lang="en-US" dirty="0">
                <a:solidFill>
                  <a:srgbClr val="008000"/>
                </a:solidFill>
                <a:latin typeface="Cambria" panose="02040503050406030204" pitchFamily="18" charset="0"/>
                <a:ea typeface="Cambria" panose="02040503050406030204" pitchFamily="18" charset="0"/>
              </a:rPr>
              <a:t>run0330_0332_LEGe_MSD_241Am_Z7117_ChamberCenter_window1.5us_TrigRise0.064_0.016_0.016us_TrigGap0.952_1.000_1.000us_Th350_2700_1000_CFDDelay0.304us_Scale7_0000_cal.root</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These 3 </a:t>
            </a:r>
            <a:r>
              <a:rPr lang="en-US" altLang="zh-CN" dirty="0">
                <a:latin typeface="Cambria" panose="02040503050406030204" pitchFamily="18" charset="0"/>
                <a:ea typeface="Cambria" panose="02040503050406030204" pitchFamily="18" charset="0"/>
              </a:rPr>
              <a:t>Run root files contain all calibrated tree/branches.</a:t>
            </a:r>
          </a:p>
          <a:p>
            <a:endParaRPr lang="en-US" dirty="0">
              <a:latin typeface="Cambria" panose="02040503050406030204" pitchFamily="18" charset="0"/>
              <a:ea typeface="Cambria" panose="02040503050406030204" pitchFamily="18" charset="0"/>
            </a:endParaRPr>
          </a:p>
          <a:p>
            <a:r>
              <a:rPr lang="en-US" sz="1800" b="1" dirty="0">
                <a:latin typeface="Cambria" panose="02040503050406030204" pitchFamily="18" charset="0"/>
                <a:ea typeface="Cambria" panose="02040503050406030204" pitchFamily="18" charset="0"/>
              </a:rPr>
              <a:t>analysis_chain_pxct_241Am_237Np_timing_Run1_Run3.C </a:t>
            </a:r>
            <a:r>
              <a:rPr lang="en-US" sz="1800" dirty="0">
                <a:latin typeface="Cambria" panose="02040503050406030204" pitchFamily="18" charset="0"/>
                <a:ea typeface="Cambria" panose="02040503050406030204" pitchFamily="18" charset="0"/>
              </a:rPr>
              <a:t>generates many </a:t>
            </a:r>
            <a:r>
              <a:rPr lang="en-US" sz="1800" dirty="0" err="1">
                <a:latin typeface="Cambria" panose="02040503050406030204" pitchFamily="18" charset="0"/>
                <a:ea typeface="Cambria" panose="02040503050406030204" pitchFamily="18" charset="0"/>
              </a:rPr>
              <a:t>histo</a:t>
            </a:r>
            <a:r>
              <a:rPr lang="en-US" sz="1800" dirty="0">
                <a:latin typeface="Cambria" panose="02040503050406030204" pitchFamily="18" charset="0"/>
                <a:ea typeface="Cambria" panose="02040503050406030204" pitchFamily="18" charset="0"/>
              </a:rPr>
              <a:t>-only Run1_</a:t>
            </a:r>
            <a:r>
              <a:rPr lang="nl-NL" sz="1800" dirty="0">
                <a:latin typeface="Cambria" panose="02040503050406030204" pitchFamily="18" charset="0"/>
                <a:ea typeface="Cambria" panose="02040503050406030204" pitchFamily="18" charset="0"/>
              </a:rPr>
              <a:t>timing_msdtotal_e_5361_5481_msdtotal_t.root </a:t>
            </a:r>
            <a:r>
              <a:rPr lang="pt-BR" sz="1800" dirty="0">
                <a:latin typeface="Cambria" panose="02040503050406030204" pitchFamily="18" charset="0"/>
                <a:ea typeface="Cambria" panose="02040503050406030204" pitchFamily="18" charset="0"/>
              </a:rPr>
              <a:t>files corresponding to </a:t>
            </a:r>
            <a:r>
              <a:rPr lang="en-US" altLang="zh-CN" sz="1800" i="1" dirty="0">
                <a:latin typeface="Cambria" panose="02040503050406030204" pitchFamily="18" charset="0"/>
                <a:ea typeface="Cambria" panose="02040503050406030204" pitchFamily="18" charset="0"/>
              </a:rPr>
              <a:t>α</a:t>
            </a:r>
            <a:r>
              <a:rPr lang="en-US" altLang="zh-CN" sz="1800" dirty="0">
                <a:latin typeface="Cambria" panose="02040503050406030204" pitchFamily="18" charset="0"/>
                <a:ea typeface="Cambria" panose="02040503050406030204" pitchFamily="18" charset="0"/>
              </a:rPr>
              <a:t> gates</a:t>
            </a:r>
            <a:r>
              <a:rPr lang="pt-BR" sz="1800" dirty="0">
                <a:latin typeface="Cambria" panose="02040503050406030204" pitchFamily="18" charset="0"/>
                <a:ea typeface="Cambria" panose="02040503050406030204" pitchFamily="18" charset="0"/>
              </a:rPr>
              <a:t>, each contains a </a:t>
            </a:r>
            <a:r>
              <a:rPr lang="en-US" sz="1800" dirty="0">
                <a:latin typeface="Cambria" panose="02040503050406030204" pitchFamily="18" charset="0"/>
                <a:ea typeface="Cambria" panose="02040503050406030204" pitchFamily="18" charset="0"/>
              </a:rPr>
              <a:t>htiming_lege_msd12 and </a:t>
            </a:r>
            <a:r>
              <a:rPr lang="pt-BR" sz="1800" dirty="0">
                <a:latin typeface="Cambria" panose="02040503050406030204" pitchFamily="18" charset="0"/>
                <a:ea typeface="Cambria" panose="02040503050406030204" pitchFamily="18" charset="0"/>
              </a:rPr>
              <a:t>1 </a:t>
            </a:r>
            <a:r>
              <a:rPr lang="en-US" sz="1800" dirty="0">
                <a:latin typeface="Cambria" panose="02040503050406030204" pitchFamily="18" charset="0"/>
                <a:ea typeface="Cambria" panose="02040503050406030204" pitchFamily="18" charset="0"/>
              </a:rPr>
              <a:t>htiming_lege_msd26 gated by the </a:t>
            </a:r>
            <a:r>
              <a:rPr lang="en-US" altLang="zh-CN" sz="1800" i="1" dirty="0">
                <a:latin typeface="Cambria" panose="02040503050406030204" pitchFamily="18" charset="0"/>
                <a:ea typeface="Cambria" panose="02040503050406030204" pitchFamily="18" charset="0"/>
              </a:rPr>
              <a:t>α</a:t>
            </a:r>
            <a:r>
              <a:rPr lang="en-US" altLang="zh-CN" sz="1800" dirty="0">
                <a:latin typeface="Cambria" panose="02040503050406030204" pitchFamily="18" charset="0"/>
                <a:ea typeface="Cambria" panose="02040503050406030204" pitchFamily="18" charset="0"/>
              </a:rPr>
              <a:t> energy gate.</a:t>
            </a:r>
          </a:p>
          <a:p>
            <a:r>
              <a:rPr lang="en-US" altLang="zh-CN" sz="1800" dirty="0" err="1">
                <a:latin typeface="Cambria" panose="02040503050406030204" pitchFamily="18" charset="0"/>
                <a:ea typeface="Cambria" panose="02040503050406030204" pitchFamily="18" charset="0"/>
              </a:rPr>
              <a:t>hlege_e</a:t>
            </a:r>
            <a:r>
              <a:rPr lang="en-US" altLang="zh-CN" sz="1800" dirty="0">
                <a:latin typeface="Cambria" panose="02040503050406030204" pitchFamily="18" charset="0"/>
                <a:ea typeface="Cambria" panose="02040503050406030204" pitchFamily="18" charset="0"/>
              </a:rPr>
              <a:t>, hmsd12_e, hmsd26_e, and </a:t>
            </a:r>
            <a:r>
              <a:rPr lang="en-US" altLang="zh-CN" sz="1800" dirty="0" err="1">
                <a:latin typeface="Cambria" panose="02040503050406030204" pitchFamily="18" charset="0"/>
                <a:ea typeface="Cambria" panose="02040503050406030204" pitchFamily="18" charset="0"/>
              </a:rPr>
              <a:t>hmsdtotal_e</a:t>
            </a:r>
            <a:r>
              <a:rPr lang="en-US" altLang="zh-CN" sz="1800" dirty="0">
                <a:latin typeface="Cambria" panose="02040503050406030204" pitchFamily="18" charset="0"/>
                <a:ea typeface="Cambria" panose="02040503050406030204" pitchFamily="18" charset="0"/>
              </a:rPr>
              <a:t> are all the same for each output file.</a:t>
            </a:r>
          </a:p>
          <a:p>
            <a:endParaRPr lang="en-US" altLang="zh-CN" sz="1800" dirty="0">
              <a:latin typeface="Cambria" panose="02040503050406030204" pitchFamily="18" charset="0"/>
              <a:ea typeface="Cambria" panose="02040503050406030204" pitchFamily="18" charset="0"/>
            </a:endParaRPr>
          </a:p>
          <a:p>
            <a:r>
              <a:rPr lang="en-US" sz="1800" dirty="0">
                <a:latin typeface="Cambria" panose="02040503050406030204" pitchFamily="18" charset="0"/>
                <a:ea typeface="Cambria" panose="02040503050406030204" pitchFamily="18" charset="0"/>
              </a:rPr>
              <a:t>Bin counts and errors are also output to many </a:t>
            </a:r>
            <a:r>
              <a:rPr lang="de-DE" sz="1800" dirty="0">
                <a:latin typeface="Cambria" panose="02040503050406030204" pitchFamily="18" charset="0"/>
                <a:ea typeface="Cambria" panose="02040503050406030204" pitchFamily="18" charset="0"/>
              </a:rPr>
              <a:t>timing_msdtotal_e_5361_5481_msd26_t_bin1ns</a:t>
            </a:r>
            <a:r>
              <a:rPr lang="nl-NL" sz="1800" dirty="0">
                <a:latin typeface="Cambria" panose="02040503050406030204" pitchFamily="18" charset="0"/>
                <a:ea typeface="Cambria" panose="02040503050406030204" pitchFamily="18" charset="0"/>
              </a:rPr>
              <a:t>.</a:t>
            </a:r>
            <a:r>
              <a:rPr lang="en-US" sz="1800" dirty="0">
                <a:latin typeface="Cambria" panose="02040503050406030204" pitchFamily="18" charset="0"/>
                <a:ea typeface="Cambria" panose="02040503050406030204" pitchFamily="18" charset="0"/>
              </a:rPr>
              <a:t>csv files for later emcee fit.</a:t>
            </a:r>
          </a:p>
          <a:p>
            <a:endParaRPr lang="en-US" sz="1800" dirty="0">
              <a:latin typeface="Cambria" panose="02040503050406030204" pitchFamily="18" charset="0"/>
              <a:ea typeface="Cambria" panose="02040503050406030204" pitchFamily="18" charset="0"/>
            </a:endParaRPr>
          </a:p>
          <a:p>
            <a:r>
              <a:rPr lang="en-US" sz="1800" b="1" dirty="0">
                <a:latin typeface="Cambria" panose="02040503050406030204" pitchFamily="18" charset="0"/>
                <a:ea typeface="Cambria" panose="02040503050406030204" pitchFamily="18" charset="0"/>
              </a:rPr>
              <a:t>analysis_chain_pxct_241Am_237Np_timing_Run2.C</a:t>
            </a:r>
            <a:endParaRPr lang="en-US" sz="1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9337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FC7FC-1D89-435B-A9E3-01824D228695}"/>
              </a:ext>
            </a:extLst>
          </p:cNvPr>
          <p:cNvPicPr>
            <a:picLocks noChangeAspect="1"/>
          </p:cNvPicPr>
          <p:nvPr/>
        </p:nvPicPr>
        <p:blipFill>
          <a:blip r:embed="rId3"/>
          <a:stretch>
            <a:fillRect/>
          </a:stretch>
        </p:blipFill>
        <p:spPr>
          <a:xfrm>
            <a:off x="0" y="709448"/>
            <a:ext cx="9144000" cy="5439103"/>
          </a:xfrm>
          <a:prstGeom prst="rect">
            <a:avLst/>
          </a:prstGeom>
        </p:spPr>
      </p:pic>
      <p:sp>
        <p:nvSpPr>
          <p:cNvPr id="4" name="TextBox 3">
            <a:extLst>
              <a:ext uri="{FF2B5EF4-FFF2-40B4-BE49-F238E27FC236}">
                <a16:creationId xmlns:a16="http://schemas.microsoft.com/office/drawing/2014/main" id="{47694913-0547-429E-A5F9-C47C2323A26E}"/>
              </a:ext>
            </a:extLst>
          </p:cNvPr>
          <p:cNvSpPr txBox="1"/>
          <p:nvPr/>
        </p:nvSpPr>
        <p:spPr>
          <a:xfrm>
            <a:off x="0" y="10860"/>
            <a:ext cx="5697970" cy="646331"/>
          </a:xfrm>
          <a:prstGeom prst="rect">
            <a:avLst/>
          </a:prstGeom>
          <a:noFill/>
        </p:spPr>
        <p:txBody>
          <a:bodyPr wrap="none" rtlCol="0">
            <a:spAutoFit/>
          </a:bodyPr>
          <a:lstStyle/>
          <a:p>
            <a:r>
              <a:rPr lang="en-US" dirty="0">
                <a:solidFill>
                  <a:srgbClr val="00CB00"/>
                </a:solidFill>
              </a:rPr>
              <a:t>MSD12 CFD Delay 0.240 </a:t>
            </a:r>
            <a:r>
              <a:rPr lang="en-US" altLang="zh-CN" dirty="0" err="1">
                <a:solidFill>
                  <a:srgbClr val="00CB00"/>
                </a:solidFill>
              </a:rPr>
              <a:t>μ</a:t>
            </a:r>
            <a:r>
              <a:rPr lang="en-US" dirty="0" err="1">
                <a:solidFill>
                  <a:srgbClr val="00CB00"/>
                </a:solidFill>
              </a:rPr>
              <a:t>s</a:t>
            </a:r>
            <a:endParaRPr lang="en-US" dirty="0">
              <a:solidFill>
                <a:srgbClr val="00CB00"/>
              </a:solidFill>
            </a:endParaRPr>
          </a:p>
          <a:p>
            <a:r>
              <a:rPr lang="en-US" dirty="0" err="1"/>
              <a:t>FastTrigDelay</a:t>
            </a:r>
            <a:r>
              <a:rPr lang="en-US" dirty="0"/>
              <a:t> adjusted to align CFD timing of each channel</a:t>
            </a:r>
          </a:p>
        </p:txBody>
      </p:sp>
      <p:pic>
        <p:nvPicPr>
          <p:cNvPr id="5" name="Picture 4">
            <a:extLst>
              <a:ext uri="{FF2B5EF4-FFF2-40B4-BE49-F238E27FC236}">
                <a16:creationId xmlns:a16="http://schemas.microsoft.com/office/drawing/2014/main" id="{FFF2F4F7-2801-4D9D-9E13-BE1371529B82}"/>
              </a:ext>
            </a:extLst>
          </p:cNvPr>
          <p:cNvPicPr>
            <a:picLocks noChangeAspect="1"/>
          </p:cNvPicPr>
          <p:nvPr/>
        </p:nvPicPr>
        <p:blipFill>
          <a:blip r:embed="rId4"/>
          <a:stretch>
            <a:fillRect/>
          </a:stretch>
        </p:blipFill>
        <p:spPr>
          <a:xfrm>
            <a:off x="1399518" y="983529"/>
            <a:ext cx="1963352" cy="2103120"/>
          </a:xfrm>
          <a:prstGeom prst="rect">
            <a:avLst/>
          </a:prstGeom>
        </p:spPr>
      </p:pic>
    </p:spTree>
    <p:extLst>
      <p:ext uri="{BB962C8B-B14F-4D97-AF65-F5344CB8AC3E}">
        <p14:creationId xmlns:p14="http://schemas.microsoft.com/office/powerpoint/2010/main" val="181419856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D1A60D-C9EB-4F1A-B4EC-4B633D77BDD0}"/>
              </a:ext>
            </a:extLst>
          </p:cNvPr>
          <p:cNvSpPr txBox="1"/>
          <p:nvPr/>
        </p:nvSpPr>
        <p:spPr>
          <a:xfrm>
            <a:off x="0" y="0"/>
            <a:ext cx="9144000" cy="1200329"/>
          </a:xfrm>
          <a:prstGeom prst="rect">
            <a:avLst/>
          </a:prstGeom>
          <a:noFill/>
        </p:spPr>
        <p:txBody>
          <a:bodyPr wrap="square">
            <a:spAutoFit/>
          </a:bodyPr>
          <a:lstStyle/>
          <a:p>
            <a:r>
              <a:rPr lang="en-US" sz="1800" b="1" dirty="0">
                <a:latin typeface="Cambria" panose="02040503050406030204" pitchFamily="18" charset="0"/>
                <a:ea typeface="Cambria" panose="02040503050406030204" pitchFamily="18" charset="0"/>
              </a:rPr>
              <a:t>peakfit_expdecay_band_lifetime_pxct_241Am_237Np.C </a:t>
            </a:r>
            <a:r>
              <a:rPr lang="en-US" sz="1800" dirty="0">
                <a:latin typeface="Cambria" panose="02040503050406030204" pitchFamily="18" charset="0"/>
                <a:ea typeface="Cambria" panose="02040503050406030204" pitchFamily="18" charset="0"/>
              </a:rPr>
              <a:t>reads htiming_lege_msd26_bin1ns from many Run3_timing_msdtotal_e_5358_5478_msdtotal_t.root files and fit exponential decay. Fit results are output to peakpara.dat -&gt; PXCT.xlsx</a:t>
            </a:r>
          </a:p>
        </p:txBody>
      </p:sp>
    </p:spTree>
    <p:extLst>
      <p:ext uri="{BB962C8B-B14F-4D97-AF65-F5344CB8AC3E}">
        <p14:creationId xmlns:p14="http://schemas.microsoft.com/office/powerpoint/2010/main" val="6319609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F59562-EE87-4D8C-A217-22F7F7EA1985}"/>
              </a:ext>
            </a:extLst>
          </p:cNvPr>
          <p:cNvSpPr txBox="1"/>
          <p:nvPr/>
        </p:nvSpPr>
        <p:spPr>
          <a:xfrm>
            <a:off x="4572000" y="0"/>
            <a:ext cx="4572000" cy="5078313"/>
          </a:xfrm>
          <a:prstGeom prst="rect">
            <a:avLst/>
          </a:prstGeom>
          <a:noFill/>
        </p:spPr>
        <p:txBody>
          <a:bodyPr wrap="square" rtlCol="0">
            <a:spAutoFit/>
          </a:bodyPr>
          <a:lstStyle/>
          <a:p>
            <a:r>
              <a:rPr lang="en-US" altLang="zh-CN" dirty="0"/>
              <a:t>Lifetime for MSD26 runs:</a:t>
            </a:r>
          </a:p>
          <a:p>
            <a:endParaRPr lang="en-US" altLang="zh-CN" dirty="0"/>
          </a:p>
          <a:p>
            <a:r>
              <a:rPr lang="en-US" altLang="zh-CN" dirty="0"/>
              <a:t>α gate: 40 keV</a:t>
            </a:r>
          </a:p>
          <a:p>
            <a:r>
              <a:rPr lang="en-US" altLang="zh-CN" dirty="0"/>
              <a:t>Too wide: potential indirect feeding</a:t>
            </a:r>
          </a:p>
          <a:p>
            <a:r>
              <a:rPr lang="en-US" dirty="0"/>
              <a:t>Too narrow: low statistics; big error bars</a:t>
            </a:r>
          </a:p>
          <a:p>
            <a:endParaRPr lang="en-US" dirty="0"/>
          </a:p>
          <a:p>
            <a:r>
              <a:rPr lang="en-US" dirty="0"/>
              <a:t>Fit start: 150 ns</a:t>
            </a:r>
          </a:p>
          <a:p>
            <a:r>
              <a:rPr lang="en-US" dirty="0"/>
              <a:t>Too early: </a:t>
            </a:r>
            <a:r>
              <a:rPr lang="en-US" altLang="zh-CN" dirty="0"/>
              <a:t>potential</a:t>
            </a:r>
            <a:r>
              <a:rPr lang="en-US" dirty="0"/>
              <a:t> nonexponential </a:t>
            </a:r>
            <a:r>
              <a:rPr lang="en-US" altLang="zh-CN" dirty="0"/>
              <a:t>distortion</a:t>
            </a:r>
            <a:endParaRPr lang="en-US" dirty="0"/>
          </a:p>
          <a:p>
            <a:r>
              <a:rPr lang="en-US" dirty="0"/>
              <a:t>Too late: low statistics; big error bars</a:t>
            </a:r>
          </a:p>
          <a:p>
            <a:endParaRPr lang="en-US" dirty="0"/>
          </a:p>
          <a:p>
            <a:r>
              <a:rPr lang="en-US" dirty="0"/>
              <a:t>Bin size: 1 ns</a:t>
            </a:r>
          </a:p>
          <a:p>
            <a:r>
              <a:rPr lang="en-US" dirty="0"/>
              <a:t>Minimal effect if using the Maximum likelihood fitting method</a:t>
            </a:r>
          </a:p>
          <a:p>
            <a:endParaRPr lang="en-US" dirty="0"/>
          </a:p>
          <a:p>
            <a:r>
              <a:rPr lang="en-US" dirty="0"/>
              <a:t>Fit method: Maximum likelihood</a:t>
            </a:r>
          </a:p>
          <a:p>
            <a:r>
              <a:rPr lang="en-US" altLang="zh-CN" dirty="0"/>
              <a:t>When fitting a count spectrum, it is never advisable to use the Chi-square minimization method.</a:t>
            </a:r>
            <a:endParaRPr lang="en-US" dirty="0"/>
          </a:p>
        </p:txBody>
      </p:sp>
      <p:sp>
        <p:nvSpPr>
          <p:cNvPr id="3" name="TextBox 2">
            <a:extLst>
              <a:ext uri="{FF2B5EF4-FFF2-40B4-BE49-F238E27FC236}">
                <a16:creationId xmlns:a16="http://schemas.microsoft.com/office/drawing/2014/main" id="{A27BA3A4-979D-416A-8C0F-E838C29B51AD}"/>
              </a:ext>
            </a:extLst>
          </p:cNvPr>
          <p:cNvSpPr txBox="1"/>
          <p:nvPr/>
        </p:nvSpPr>
        <p:spPr>
          <a:xfrm>
            <a:off x="0" y="-1"/>
            <a:ext cx="4572000" cy="5078313"/>
          </a:xfrm>
          <a:prstGeom prst="rect">
            <a:avLst/>
          </a:prstGeom>
          <a:noFill/>
        </p:spPr>
        <p:txBody>
          <a:bodyPr wrap="square" rtlCol="0">
            <a:spAutoFit/>
          </a:bodyPr>
          <a:lstStyle/>
          <a:p>
            <a:r>
              <a:rPr lang="en-US" altLang="zh-CN" dirty="0"/>
              <a:t>Lifetime for MSD total runs:</a:t>
            </a:r>
          </a:p>
          <a:p>
            <a:endParaRPr lang="en-US" altLang="zh-CN" dirty="0"/>
          </a:p>
          <a:p>
            <a:r>
              <a:rPr lang="en-US" altLang="zh-CN" dirty="0"/>
              <a:t>α gate: 120 keV</a:t>
            </a:r>
          </a:p>
          <a:p>
            <a:r>
              <a:rPr lang="en-US" altLang="zh-CN" dirty="0"/>
              <a:t>Too wide: potential indirect feeding</a:t>
            </a:r>
          </a:p>
          <a:p>
            <a:r>
              <a:rPr lang="en-US" dirty="0"/>
              <a:t>Too narrow: low statistics; big error bars</a:t>
            </a:r>
          </a:p>
          <a:p>
            <a:endParaRPr lang="en-US" dirty="0"/>
          </a:p>
          <a:p>
            <a:r>
              <a:rPr lang="en-US" dirty="0"/>
              <a:t>Fit start: 150 ns</a:t>
            </a:r>
          </a:p>
          <a:p>
            <a:r>
              <a:rPr lang="en-US" dirty="0"/>
              <a:t>Too early: </a:t>
            </a:r>
            <a:r>
              <a:rPr lang="en-US" altLang="zh-CN" dirty="0"/>
              <a:t>potential</a:t>
            </a:r>
            <a:r>
              <a:rPr lang="en-US" dirty="0"/>
              <a:t> nonexponential </a:t>
            </a:r>
            <a:r>
              <a:rPr lang="en-US" altLang="zh-CN" dirty="0"/>
              <a:t>distortion</a:t>
            </a:r>
            <a:endParaRPr lang="en-US" dirty="0"/>
          </a:p>
          <a:p>
            <a:r>
              <a:rPr lang="en-US" dirty="0"/>
              <a:t>Too late: low statistics; big error bars</a:t>
            </a:r>
          </a:p>
          <a:p>
            <a:endParaRPr lang="en-US" dirty="0"/>
          </a:p>
          <a:p>
            <a:r>
              <a:rPr lang="en-US" dirty="0"/>
              <a:t>Bin size: 1 ns</a:t>
            </a:r>
          </a:p>
          <a:p>
            <a:r>
              <a:rPr lang="en-US" dirty="0"/>
              <a:t>Minimal effect if using the Maximum likelihood fitting method</a:t>
            </a:r>
          </a:p>
          <a:p>
            <a:endParaRPr lang="en-US" dirty="0"/>
          </a:p>
          <a:p>
            <a:r>
              <a:rPr lang="en-US" dirty="0"/>
              <a:t>Fit method: Maximum likelihood</a:t>
            </a:r>
          </a:p>
          <a:p>
            <a:r>
              <a:rPr lang="en-US" altLang="zh-CN" dirty="0"/>
              <a:t>When fitting a count spectrum, it is never advisable to use the Chi-square minimization method.</a:t>
            </a:r>
            <a:endParaRPr lang="en-US" dirty="0"/>
          </a:p>
        </p:txBody>
      </p:sp>
    </p:spTree>
    <p:extLst>
      <p:ext uri="{BB962C8B-B14F-4D97-AF65-F5344CB8AC3E}">
        <p14:creationId xmlns:p14="http://schemas.microsoft.com/office/powerpoint/2010/main" val="1278986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7551E3-EA58-42EF-A5F9-8F56B2115421}"/>
              </a:ext>
            </a:extLst>
          </p:cNvPr>
          <p:cNvPicPr>
            <a:picLocks noChangeAspect="1"/>
          </p:cNvPicPr>
          <p:nvPr/>
        </p:nvPicPr>
        <p:blipFill>
          <a:blip r:embed="rId2"/>
          <a:stretch>
            <a:fillRect/>
          </a:stretch>
        </p:blipFill>
        <p:spPr>
          <a:xfrm>
            <a:off x="0" y="0"/>
            <a:ext cx="9144000" cy="4550558"/>
          </a:xfrm>
          <a:prstGeom prst="rect">
            <a:avLst/>
          </a:prstGeom>
        </p:spPr>
      </p:pic>
      <p:sp>
        <p:nvSpPr>
          <p:cNvPr id="6" name="TextBox 5">
            <a:extLst>
              <a:ext uri="{FF2B5EF4-FFF2-40B4-BE49-F238E27FC236}">
                <a16:creationId xmlns:a16="http://schemas.microsoft.com/office/drawing/2014/main" id="{EA8AF4FE-EE70-458F-A98B-501192DEB0E8}"/>
              </a:ext>
            </a:extLst>
          </p:cNvPr>
          <p:cNvSpPr txBox="1"/>
          <p:nvPr/>
        </p:nvSpPr>
        <p:spPr>
          <a:xfrm>
            <a:off x="2044699" y="1701460"/>
            <a:ext cx="652743" cy="646331"/>
          </a:xfrm>
          <a:prstGeom prst="rect">
            <a:avLst/>
          </a:prstGeom>
          <a:noFill/>
        </p:spPr>
        <p:txBody>
          <a:bodyPr wrap="none" rtlCol="0">
            <a:spAutoFit/>
          </a:bodyPr>
          <a:lstStyle/>
          <a:p>
            <a:pPr algn="ctr"/>
            <a:r>
              <a:rPr lang="en-US" dirty="0">
                <a:solidFill>
                  <a:srgbClr val="FF0000"/>
                </a:solidFill>
              </a:rPr>
              <a:t>1791</a:t>
            </a:r>
          </a:p>
          <a:p>
            <a:pPr algn="ctr"/>
            <a:r>
              <a:rPr lang="en-US" dirty="0">
                <a:solidFill>
                  <a:srgbClr val="FF0000"/>
                </a:solidFill>
              </a:rPr>
              <a:t>keV</a:t>
            </a:r>
          </a:p>
        </p:txBody>
      </p:sp>
      <p:sp>
        <p:nvSpPr>
          <p:cNvPr id="7" name="TextBox 6">
            <a:extLst>
              <a:ext uri="{FF2B5EF4-FFF2-40B4-BE49-F238E27FC236}">
                <a16:creationId xmlns:a16="http://schemas.microsoft.com/office/drawing/2014/main" id="{818A383A-25F8-468D-BEA8-3A836B6653E3}"/>
              </a:ext>
            </a:extLst>
          </p:cNvPr>
          <p:cNvSpPr txBox="1"/>
          <p:nvPr/>
        </p:nvSpPr>
        <p:spPr>
          <a:xfrm>
            <a:off x="5055907" y="1952113"/>
            <a:ext cx="652743" cy="646331"/>
          </a:xfrm>
          <a:prstGeom prst="rect">
            <a:avLst/>
          </a:prstGeom>
          <a:noFill/>
        </p:spPr>
        <p:txBody>
          <a:bodyPr wrap="none" rtlCol="0">
            <a:spAutoFit/>
          </a:bodyPr>
          <a:lstStyle/>
          <a:p>
            <a:pPr algn="ctr"/>
            <a:r>
              <a:rPr lang="en-US" dirty="0">
                <a:solidFill>
                  <a:srgbClr val="0033FF"/>
                </a:solidFill>
              </a:rPr>
              <a:t>3626</a:t>
            </a:r>
          </a:p>
          <a:p>
            <a:pPr algn="ctr"/>
            <a:r>
              <a:rPr lang="en-US" dirty="0">
                <a:solidFill>
                  <a:srgbClr val="0033FF"/>
                </a:solidFill>
              </a:rPr>
              <a:t>keV</a:t>
            </a:r>
          </a:p>
        </p:txBody>
      </p:sp>
      <p:sp>
        <p:nvSpPr>
          <p:cNvPr id="8" name="TextBox 7">
            <a:extLst>
              <a:ext uri="{FF2B5EF4-FFF2-40B4-BE49-F238E27FC236}">
                <a16:creationId xmlns:a16="http://schemas.microsoft.com/office/drawing/2014/main" id="{23F8BF66-458B-4EDF-ABFD-F5630489E130}"/>
              </a:ext>
            </a:extLst>
          </p:cNvPr>
          <p:cNvSpPr txBox="1"/>
          <p:nvPr/>
        </p:nvSpPr>
        <p:spPr>
          <a:xfrm>
            <a:off x="7443507" y="446479"/>
            <a:ext cx="652743" cy="646331"/>
          </a:xfrm>
          <a:prstGeom prst="rect">
            <a:avLst/>
          </a:prstGeom>
          <a:noFill/>
        </p:spPr>
        <p:txBody>
          <a:bodyPr wrap="none" rtlCol="0">
            <a:spAutoFit/>
          </a:bodyPr>
          <a:lstStyle/>
          <a:p>
            <a:pPr algn="ctr"/>
            <a:r>
              <a:rPr lang="en-US" altLang="zh-CN" dirty="0"/>
              <a:t>5417</a:t>
            </a:r>
          </a:p>
          <a:p>
            <a:pPr algn="ctr"/>
            <a:r>
              <a:rPr lang="en-US" dirty="0"/>
              <a:t>keV</a:t>
            </a:r>
          </a:p>
        </p:txBody>
      </p:sp>
      <p:sp>
        <p:nvSpPr>
          <p:cNvPr id="9" name="TextBox 8">
            <a:extLst>
              <a:ext uri="{FF2B5EF4-FFF2-40B4-BE49-F238E27FC236}">
                <a16:creationId xmlns:a16="http://schemas.microsoft.com/office/drawing/2014/main" id="{7180D895-C246-48E2-BF48-63F05C859CFD}"/>
              </a:ext>
            </a:extLst>
          </p:cNvPr>
          <p:cNvSpPr txBox="1"/>
          <p:nvPr/>
        </p:nvSpPr>
        <p:spPr>
          <a:xfrm>
            <a:off x="153829" y="4550558"/>
            <a:ext cx="6381427" cy="1200329"/>
          </a:xfrm>
          <a:prstGeom prst="rect">
            <a:avLst/>
          </a:prstGeom>
          <a:noFill/>
        </p:spPr>
        <p:txBody>
          <a:bodyPr wrap="none" rtlCol="0">
            <a:spAutoFit/>
          </a:bodyPr>
          <a:lstStyle/>
          <a:p>
            <a:r>
              <a:rPr lang="en-US" dirty="0"/>
              <a:t>The drift within Run 1 is negligible.</a:t>
            </a:r>
          </a:p>
          <a:p>
            <a:r>
              <a:rPr lang="en-US" dirty="0"/>
              <a:t>The drift within Run 3 is negligible.</a:t>
            </a:r>
          </a:p>
          <a:p>
            <a:r>
              <a:rPr lang="en-US" dirty="0"/>
              <a:t>Run 3 drifted a lot compared to Run 1.</a:t>
            </a:r>
          </a:p>
          <a:p>
            <a:r>
              <a:rPr lang="en-US" altLang="zh-CN" dirty="0"/>
              <a:t>5485.56-keV α deposits </a:t>
            </a:r>
            <a:r>
              <a:rPr lang="en-US" dirty="0"/>
              <a:t>5479 keV </a:t>
            </a:r>
            <a:r>
              <a:rPr lang="en-US" altLang="zh-CN" dirty="0"/>
              <a:t>in MSD26 if only MSD26 is used.</a:t>
            </a:r>
            <a:endParaRPr lang="en-US" dirty="0"/>
          </a:p>
        </p:txBody>
      </p:sp>
    </p:spTree>
    <p:extLst>
      <p:ext uri="{BB962C8B-B14F-4D97-AF65-F5344CB8AC3E}">
        <p14:creationId xmlns:p14="http://schemas.microsoft.com/office/powerpoint/2010/main" val="37507214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07FB64-6548-4A87-BC28-B6A2C392B0D8}"/>
              </a:ext>
            </a:extLst>
          </p:cNvPr>
          <p:cNvPicPr>
            <a:picLocks noChangeAspect="1"/>
          </p:cNvPicPr>
          <p:nvPr/>
        </p:nvPicPr>
        <p:blipFill>
          <a:blip r:embed="rId3"/>
          <a:stretch>
            <a:fillRect/>
          </a:stretch>
        </p:blipFill>
        <p:spPr>
          <a:xfrm>
            <a:off x="0" y="0"/>
            <a:ext cx="9144000" cy="4550558"/>
          </a:xfrm>
          <a:prstGeom prst="rect">
            <a:avLst/>
          </a:prstGeom>
        </p:spPr>
      </p:pic>
      <p:sp>
        <p:nvSpPr>
          <p:cNvPr id="4" name="TextBox 3">
            <a:extLst>
              <a:ext uri="{FF2B5EF4-FFF2-40B4-BE49-F238E27FC236}">
                <a16:creationId xmlns:a16="http://schemas.microsoft.com/office/drawing/2014/main" id="{A54634D3-C734-46AD-8D00-2B4F7CEBDCE8}"/>
              </a:ext>
            </a:extLst>
          </p:cNvPr>
          <p:cNvSpPr txBox="1"/>
          <p:nvPr/>
        </p:nvSpPr>
        <p:spPr>
          <a:xfrm>
            <a:off x="2171700" y="1905947"/>
            <a:ext cx="652743" cy="369332"/>
          </a:xfrm>
          <a:prstGeom prst="rect">
            <a:avLst/>
          </a:prstGeom>
          <a:noFill/>
        </p:spPr>
        <p:txBody>
          <a:bodyPr wrap="none" rtlCol="0">
            <a:spAutoFit/>
          </a:bodyPr>
          <a:lstStyle/>
          <a:p>
            <a:r>
              <a:rPr lang="en-US" dirty="0">
                <a:solidFill>
                  <a:srgbClr val="FF0000"/>
                </a:solidFill>
              </a:rPr>
              <a:t>1791</a:t>
            </a:r>
          </a:p>
        </p:txBody>
      </p:sp>
      <p:sp>
        <p:nvSpPr>
          <p:cNvPr id="5" name="TextBox 4">
            <a:extLst>
              <a:ext uri="{FF2B5EF4-FFF2-40B4-BE49-F238E27FC236}">
                <a16:creationId xmlns:a16="http://schemas.microsoft.com/office/drawing/2014/main" id="{D40B3C7F-3ACF-4BBA-ADDE-9C2BAD04F0A7}"/>
              </a:ext>
            </a:extLst>
          </p:cNvPr>
          <p:cNvSpPr txBox="1"/>
          <p:nvPr/>
        </p:nvSpPr>
        <p:spPr>
          <a:xfrm>
            <a:off x="5055907" y="2249879"/>
            <a:ext cx="652743" cy="369332"/>
          </a:xfrm>
          <a:prstGeom prst="rect">
            <a:avLst/>
          </a:prstGeom>
          <a:noFill/>
        </p:spPr>
        <p:txBody>
          <a:bodyPr wrap="none" rtlCol="0">
            <a:spAutoFit/>
          </a:bodyPr>
          <a:lstStyle/>
          <a:p>
            <a:r>
              <a:rPr lang="en-US" dirty="0">
                <a:solidFill>
                  <a:srgbClr val="0033FF"/>
                </a:solidFill>
              </a:rPr>
              <a:t>3626</a:t>
            </a:r>
          </a:p>
        </p:txBody>
      </p:sp>
      <p:sp>
        <p:nvSpPr>
          <p:cNvPr id="6" name="TextBox 5">
            <a:extLst>
              <a:ext uri="{FF2B5EF4-FFF2-40B4-BE49-F238E27FC236}">
                <a16:creationId xmlns:a16="http://schemas.microsoft.com/office/drawing/2014/main" id="{6019C19E-FC4B-401D-A8C9-1CDCB24DFF19}"/>
              </a:ext>
            </a:extLst>
          </p:cNvPr>
          <p:cNvSpPr txBox="1"/>
          <p:nvPr/>
        </p:nvSpPr>
        <p:spPr>
          <a:xfrm>
            <a:off x="7468907" y="446479"/>
            <a:ext cx="652743" cy="369332"/>
          </a:xfrm>
          <a:prstGeom prst="rect">
            <a:avLst/>
          </a:prstGeom>
          <a:noFill/>
        </p:spPr>
        <p:txBody>
          <a:bodyPr wrap="none" rtlCol="0">
            <a:spAutoFit/>
          </a:bodyPr>
          <a:lstStyle/>
          <a:p>
            <a:r>
              <a:rPr lang="en-US" altLang="zh-CN" dirty="0"/>
              <a:t>5417</a:t>
            </a:r>
            <a:endParaRPr lang="en-US" dirty="0"/>
          </a:p>
        </p:txBody>
      </p:sp>
      <p:sp>
        <p:nvSpPr>
          <p:cNvPr id="9" name="TextBox 8">
            <a:extLst>
              <a:ext uri="{FF2B5EF4-FFF2-40B4-BE49-F238E27FC236}">
                <a16:creationId xmlns:a16="http://schemas.microsoft.com/office/drawing/2014/main" id="{6D63CB24-D6EA-4258-A280-2E431A669D43}"/>
              </a:ext>
            </a:extLst>
          </p:cNvPr>
          <p:cNvSpPr txBox="1"/>
          <p:nvPr/>
        </p:nvSpPr>
        <p:spPr>
          <a:xfrm>
            <a:off x="153829" y="4550558"/>
            <a:ext cx="3781741" cy="1200329"/>
          </a:xfrm>
          <a:prstGeom prst="rect">
            <a:avLst/>
          </a:prstGeom>
          <a:noFill/>
        </p:spPr>
        <p:txBody>
          <a:bodyPr wrap="none" rtlCol="0">
            <a:spAutoFit/>
          </a:bodyPr>
          <a:lstStyle/>
          <a:p>
            <a:r>
              <a:rPr lang="en-US" dirty="0"/>
              <a:t>The drift within Run 1 is negligible.</a:t>
            </a:r>
          </a:p>
          <a:p>
            <a:r>
              <a:rPr lang="en-US" dirty="0"/>
              <a:t>The drift within Run 3 is negligible.</a:t>
            </a:r>
          </a:p>
          <a:p>
            <a:r>
              <a:rPr lang="en-US" dirty="0"/>
              <a:t>Run 3 drifted a lot compared to Run 1.</a:t>
            </a:r>
          </a:p>
          <a:p>
            <a:r>
              <a:rPr lang="en-US" dirty="0"/>
              <a:t>Run 3 is </a:t>
            </a:r>
            <a:r>
              <a:rPr lang="en-US" altLang="zh-CN" dirty="0"/>
              <a:t>recalibrated.</a:t>
            </a:r>
            <a:endParaRPr lang="en-US" dirty="0"/>
          </a:p>
        </p:txBody>
      </p:sp>
    </p:spTree>
    <p:extLst>
      <p:ext uri="{BB962C8B-B14F-4D97-AF65-F5344CB8AC3E}">
        <p14:creationId xmlns:p14="http://schemas.microsoft.com/office/powerpoint/2010/main" val="29536915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A8959-DB9B-42E8-B505-383A319FE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120"/>
            <a:ext cx="9144000" cy="5461760"/>
          </a:xfrm>
          <a:prstGeom prst="rect">
            <a:avLst/>
          </a:prstGeom>
        </p:spPr>
      </p:pic>
    </p:spTree>
    <p:extLst>
      <p:ext uri="{BB962C8B-B14F-4D97-AF65-F5344CB8AC3E}">
        <p14:creationId xmlns:p14="http://schemas.microsoft.com/office/powerpoint/2010/main" val="250518325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6A772-55D2-470B-81C4-D649BB96201C}"/>
              </a:ext>
            </a:extLst>
          </p:cNvPr>
          <p:cNvPicPr>
            <a:picLocks noChangeAspect="1"/>
          </p:cNvPicPr>
          <p:nvPr/>
        </p:nvPicPr>
        <p:blipFill>
          <a:blip r:embed="rId2"/>
          <a:stretch>
            <a:fillRect/>
          </a:stretch>
        </p:blipFill>
        <p:spPr>
          <a:xfrm>
            <a:off x="0" y="1153721"/>
            <a:ext cx="9144000" cy="4550558"/>
          </a:xfrm>
          <a:prstGeom prst="rect">
            <a:avLst/>
          </a:prstGeom>
        </p:spPr>
      </p:pic>
      <p:sp>
        <p:nvSpPr>
          <p:cNvPr id="4" name="TextBox 3">
            <a:extLst>
              <a:ext uri="{FF2B5EF4-FFF2-40B4-BE49-F238E27FC236}">
                <a16:creationId xmlns:a16="http://schemas.microsoft.com/office/drawing/2014/main" id="{2667A813-1C58-425A-ADA0-7488C67792F8}"/>
              </a:ext>
            </a:extLst>
          </p:cNvPr>
          <p:cNvSpPr txBox="1"/>
          <p:nvPr/>
        </p:nvSpPr>
        <p:spPr>
          <a:xfrm>
            <a:off x="6633941" y="2945204"/>
            <a:ext cx="1287083" cy="646331"/>
          </a:xfrm>
          <a:prstGeom prst="rect">
            <a:avLst/>
          </a:prstGeom>
          <a:noFill/>
        </p:spPr>
        <p:txBody>
          <a:bodyPr wrap="none">
            <a:spAutoFit/>
          </a:bodyPr>
          <a:lstStyle/>
          <a:p>
            <a:pPr algn="ctr"/>
            <a:r>
              <a:rPr lang="en-US" dirty="0">
                <a:solidFill>
                  <a:srgbClr val="0000FF"/>
                </a:solidFill>
                <a:latin typeface="Cambria" panose="02040503050406030204" pitchFamily="18" charset="0"/>
                <a:ea typeface="Cambria" panose="02040503050406030204" pitchFamily="18" charset="0"/>
              </a:rPr>
              <a:t>98.97(2)</a:t>
            </a:r>
          </a:p>
          <a:p>
            <a:pPr algn="ctr"/>
            <a:r>
              <a:rPr lang="en-US" sz="1800" baseline="30000" dirty="0">
                <a:solidFill>
                  <a:srgbClr val="0000FF"/>
                </a:solidFill>
                <a:latin typeface="Cambria" panose="02040503050406030204" pitchFamily="18" charset="0"/>
                <a:ea typeface="Cambria" panose="02040503050406030204" pitchFamily="18" charset="0"/>
              </a:rPr>
              <a:t>237</a:t>
            </a:r>
            <a:r>
              <a:rPr lang="en-US" sz="1800" dirty="0">
                <a:solidFill>
                  <a:srgbClr val="0000FF"/>
                </a:solidFill>
                <a:latin typeface="Cambria" panose="02040503050406030204" pitchFamily="18" charset="0"/>
                <a:ea typeface="Cambria" panose="02040503050406030204" pitchFamily="18" charset="0"/>
              </a:rPr>
              <a:t>Np </a:t>
            </a:r>
            <a:r>
              <a:rPr lang="en-US" altLang="zh-CN" sz="1800" dirty="0">
                <a:solidFill>
                  <a:srgbClr val="0000FF"/>
                </a:solidFill>
                <a:latin typeface="Cambria" panose="02040503050406030204" pitchFamily="18" charset="0"/>
                <a:ea typeface="Cambria" panose="02040503050406030204" pitchFamily="18" charset="0"/>
              </a:rPr>
              <a:t>γ-ray</a:t>
            </a:r>
            <a:endParaRPr lang="en-US" sz="1800" dirty="0">
              <a:solidFill>
                <a:srgbClr val="0000FF"/>
              </a:solidFill>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a16="http://schemas.microsoft.com/office/drawing/2014/main" id="{080655C9-57C8-4EC9-87FB-B6517BB43F8D}"/>
              </a:ext>
            </a:extLst>
          </p:cNvPr>
          <p:cNvCxnSpPr>
            <a:cxnSpLocks/>
          </p:cNvCxnSpPr>
          <p:nvPr/>
        </p:nvCxnSpPr>
        <p:spPr>
          <a:xfrm>
            <a:off x="7496598" y="3707666"/>
            <a:ext cx="0" cy="30480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030F57-7C20-4F9F-8C58-A0AE87BFD887}"/>
              </a:ext>
            </a:extLst>
          </p:cNvPr>
          <p:cNvSpPr txBox="1"/>
          <p:nvPr/>
        </p:nvSpPr>
        <p:spPr>
          <a:xfrm>
            <a:off x="7212950" y="2188137"/>
            <a:ext cx="1287083" cy="646331"/>
          </a:xfrm>
          <a:prstGeom prst="rect">
            <a:avLst/>
          </a:prstGeom>
          <a:noFill/>
        </p:spPr>
        <p:txBody>
          <a:bodyPr wrap="none">
            <a:spAutoFit/>
          </a:bodyPr>
          <a:lstStyle/>
          <a:p>
            <a:pPr algn="ctr"/>
            <a:r>
              <a:rPr lang="en-US" dirty="0">
                <a:solidFill>
                  <a:srgbClr val="0000FF"/>
                </a:solidFill>
                <a:latin typeface="Cambria" panose="02040503050406030204" pitchFamily="18" charset="0"/>
                <a:ea typeface="Cambria" panose="02040503050406030204" pitchFamily="18" charset="0"/>
              </a:rPr>
              <a:t>102.98(2)</a:t>
            </a:r>
          </a:p>
          <a:p>
            <a:pPr algn="ctr"/>
            <a:r>
              <a:rPr lang="en-US" sz="1800" baseline="30000" dirty="0">
                <a:solidFill>
                  <a:srgbClr val="0000FF"/>
                </a:solidFill>
                <a:latin typeface="Cambria" panose="02040503050406030204" pitchFamily="18" charset="0"/>
                <a:ea typeface="Cambria" panose="02040503050406030204" pitchFamily="18" charset="0"/>
              </a:rPr>
              <a:t>237</a:t>
            </a:r>
            <a:r>
              <a:rPr lang="en-US" sz="1800" dirty="0">
                <a:solidFill>
                  <a:srgbClr val="0000FF"/>
                </a:solidFill>
                <a:latin typeface="Cambria" panose="02040503050406030204" pitchFamily="18" charset="0"/>
                <a:ea typeface="Cambria" panose="02040503050406030204" pitchFamily="18" charset="0"/>
              </a:rPr>
              <a:t>Np </a:t>
            </a:r>
            <a:r>
              <a:rPr lang="en-US" altLang="zh-CN" sz="1800" dirty="0">
                <a:solidFill>
                  <a:srgbClr val="0000FF"/>
                </a:solidFill>
                <a:latin typeface="Cambria" panose="02040503050406030204" pitchFamily="18" charset="0"/>
                <a:ea typeface="Cambria" panose="02040503050406030204" pitchFamily="18" charset="0"/>
              </a:rPr>
              <a:t>γ-ray</a:t>
            </a:r>
            <a:endParaRPr lang="en-US" sz="1800" dirty="0">
              <a:solidFill>
                <a:srgbClr val="0000FF"/>
              </a:solidFill>
              <a:latin typeface="Cambria" panose="02040503050406030204" pitchFamily="18" charset="0"/>
              <a:ea typeface="Cambria" panose="02040503050406030204" pitchFamily="18" charset="0"/>
            </a:endParaRPr>
          </a:p>
        </p:txBody>
      </p:sp>
      <p:cxnSp>
        <p:nvCxnSpPr>
          <p:cNvPr id="7" name="Straight Arrow Connector 6">
            <a:extLst>
              <a:ext uri="{FF2B5EF4-FFF2-40B4-BE49-F238E27FC236}">
                <a16:creationId xmlns:a16="http://schemas.microsoft.com/office/drawing/2014/main" id="{6BB513A6-2A6E-458A-B04D-C975BB381C4B}"/>
              </a:ext>
            </a:extLst>
          </p:cNvPr>
          <p:cNvCxnSpPr>
            <a:cxnSpLocks/>
          </p:cNvCxnSpPr>
          <p:nvPr/>
        </p:nvCxnSpPr>
        <p:spPr>
          <a:xfrm>
            <a:off x="7879827" y="2898429"/>
            <a:ext cx="0" cy="106742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B9F924-1BB4-4AB3-B194-AC522BB41AA5}"/>
              </a:ext>
            </a:extLst>
          </p:cNvPr>
          <p:cNvSpPr txBox="1"/>
          <p:nvPr/>
        </p:nvSpPr>
        <p:spPr>
          <a:xfrm>
            <a:off x="2693228" y="600294"/>
            <a:ext cx="1287083" cy="646331"/>
          </a:xfrm>
          <a:prstGeom prst="rect">
            <a:avLst/>
          </a:prstGeom>
          <a:noFill/>
        </p:spPr>
        <p:txBody>
          <a:bodyPr wrap="none">
            <a:spAutoFit/>
          </a:bodyPr>
          <a:lstStyle/>
          <a:p>
            <a:pPr algn="ctr"/>
            <a:r>
              <a:rPr lang="en-US" dirty="0">
                <a:solidFill>
                  <a:srgbClr val="0000FF"/>
                </a:solidFill>
                <a:latin typeface="Cambria" panose="02040503050406030204" pitchFamily="18" charset="0"/>
                <a:ea typeface="Cambria" panose="02040503050406030204" pitchFamily="18" charset="0"/>
              </a:rPr>
              <a:t>55.56(2)</a:t>
            </a:r>
          </a:p>
          <a:p>
            <a:pPr algn="ctr"/>
            <a:r>
              <a:rPr lang="en-US" sz="1800" baseline="30000" dirty="0">
                <a:solidFill>
                  <a:srgbClr val="0000FF"/>
                </a:solidFill>
                <a:latin typeface="Cambria" panose="02040503050406030204" pitchFamily="18" charset="0"/>
                <a:ea typeface="Cambria" panose="02040503050406030204" pitchFamily="18" charset="0"/>
              </a:rPr>
              <a:t>237</a:t>
            </a:r>
            <a:r>
              <a:rPr lang="en-US" sz="1800" dirty="0">
                <a:solidFill>
                  <a:srgbClr val="0000FF"/>
                </a:solidFill>
                <a:latin typeface="Cambria" panose="02040503050406030204" pitchFamily="18" charset="0"/>
                <a:ea typeface="Cambria" panose="02040503050406030204" pitchFamily="18" charset="0"/>
              </a:rPr>
              <a:t>Np </a:t>
            </a:r>
            <a:r>
              <a:rPr lang="en-US" altLang="zh-CN" sz="1800" dirty="0">
                <a:solidFill>
                  <a:srgbClr val="0000FF"/>
                </a:solidFill>
                <a:latin typeface="Cambria" panose="02040503050406030204" pitchFamily="18" charset="0"/>
                <a:ea typeface="Cambria" panose="02040503050406030204" pitchFamily="18" charset="0"/>
              </a:rPr>
              <a:t>γ-ray</a:t>
            </a:r>
            <a:endParaRPr lang="en-US" sz="1800" dirty="0">
              <a:solidFill>
                <a:srgbClr val="0000FF"/>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32E688EB-C512-4EE7-8AEA-FF227804555C}"/>
              </a:ext>
            </a:extLst>
          </p:cNvPr>
          <p:cNvCxnSpPr>
            <a:cxnSpLocks/>
          </p:cNvCxnSpPr>
          <p:nvPr/>
        </p:nvCxnSpPr>
        <p:spPr>
          <a:xfrm>
            <a:off x="3336770" y="1381991"/>
            <a:ext cx="0" cy="78332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F3F9FA3-863C-47C3-A8FE-A19E13CCCC1B}"/>
              </a:ext>
            </a:extLst>
          </p:cNvPr>
          <p:cNvSpPr txBox="1"/>
          <p:nvPr/>
        </p:nvSpPr>
        <p:spPr>
          <a:xfrm>
            <a:off x="4415829" y="2003471"/>
            <a:ext cx="2153154" cy="369332"/>
          </a:xfrm>
          <a:prstGeom prst="rect">
            <a:avLst/>
          </a:prstGeom>
          <a:noFill/>
        </p:spPr>
        <p:txBody>
          <a:bodyPr wrap="none" rtlCol="0">
            <a:spAutoFit/>
          </a:bodyPr>
          <a:lstStyle/>
          <a:p>
            <a:r>
              <a:rPr lang="en-US" altLang="zh-CN" dirty="0">
                <a:solidFill>
                  <a:srgbClr val="0033FF"/>
                </a:solidFill>
                <a:latin typeface="Cambria" panose="02040503050406030204" pitchFamily="18" charset="0"/>
                <a:ea typeface="Cambria" panose="02040503050406030204" pitchFamily="18" charset="0"/>
              </a:rPr>
              <a:t>All these </a:t>
            </a:r>
            <a:r>
              <a:rPr lang="en-US" altLang="zh-CN" i="1" dirty="0">
                <a:solidFill>
                  <a:srgbClr val="0033FF"/>
                </a:solidFill>
                <a:latin typeface="Cambria" panose="02040503050406030204" pitchFamily="18" charset="0"/>
                <a:ea typeface="Cambria" panose="02040503050406030204" pitchFamily="18" charset="0"/>
              </a:rPr>
              <a:t>I</a:t>
            </a:r>
            <a:r>
              <a:rPr lang="en-US" altLang="zh-CN" i="1" baseline="-25000" dirty="0">
                <a:solidFill>
                  <a:srgbClr val="0033FF"/>
                </a:solidFill>
                <a:latin typeface="Cambria" panose="02040503050406030204" pitchFamily="18" charset="0"/>
                <a:ea typeface="Cambria" panose="02040503050406030204" pitchFamily="18" charset="0"/>
              </a:rPr>
              <a:t>γ</a:t>
            </a:r>
            <a:r>
              <a:rPr lang="en-US" altLang="zh-CN" dirty="0">
                <a:solidFill>
                  <a:srgbClr val="0033FF"/>
                </a:solidFill>
                <a:latin typeface="Cambria" panose="02040503050406030204" pitchFamily="18" charset="0"/>
                <a:ea typeface="Cambria" panose="02040503050406030204" pitchFamily="18" charset="0"/>
              </a:rPr>
              <a:t> </a:t>
            </a:r>
            <a:r>
              <a:rPr lang="zh-CN" altLang="en-US" dirty="0">
                <a:solidFill>
                  <a:srgbClr val="0033FF"/>
                </a:solidFill>
                <a:latin typeface="Cambria" panose="02040503050406030204" pitchFamily="18" charset="0"/>
              </a:rPr>
              <a:t>≈ </a:t>
            </a:r>
            <a:r>
              <a:rPr lang="en-US" altLang="zh-CN" dirty="0">
                <a:solidFill>
                  <a:srgbClr val="0033FF"/>
                </a:solidFill>
                <a:latin typeface="Cambria" panose="02040503050406030204" pitchFamily="18" charset="0"/>
                <a:ea typeface="Cambria" panose="02040503050406030204" pitchFamily="18" charset="0"/>
              </a:rPr>
              <a:t>0.02% </a:t>
            </a:r>
            <a:endParaRPr lang="en-US" dirty="0">
              <a:solidFill>
                <a:srgbClr val="0033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558179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248DA6-62D1-474B-B3C3-3F02B6E78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40782" cy="3429000"/>
          </a:xfrm>
          <a:prstGeom prst="rect">
            <a:avLst/>
          </a:prstGeom>
        </p:spPr>
      </p:pic>
      <p:pic>
        <p:nvPicPr>
          <p:cNvPr id="9" name="Picture 8">
            <a:extLst>
              <a:ext uri="{FF2B5EF4-FFF2-40B4-BE49-F238E27FC236}">
                <a16:creationId xmlns:a16="http://schemas.microsoft.com/office/drawing/2014/main" id="{91E011E8-7CB8-470B-9D44-96D2EC5B9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5740782" cy="3429000"/>
          </a:xfrm>
          <a:prstGeom prst="rect">
            <a:avLst/>
          </a:prstGeom>
        </p:spPr>
      </p:pic>
    </p:spTree>
    <p:extLst>
      <p:ext uri="{BB962C8B-B14F-4D97-AF65-F5344CB8AC3E}">
        <p14:creationId xmlns:p14="http://schemas.microsoft.com/office/powerpoint/2010/main" val="2319297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D56DC-C408-4F2D-8659-DA5DDF100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53" y="0"/>
            <a:ext cx="7868093" cy="6858000"/>
          </a:xfrm>
          <a:prstGeom prst="rect">
            <a:avLst/>
          </a:prstGeom>
        </p:spPr>
      </p:pic>
      <p:sp>
        <p:nvSpPr>
          <p:cNvPr id="4" name="TextBox 3">
            <a:extLst>
              <a:ext uri="{FF2B5EF4-FFF2-40B4-BE49-F238E27FC236}">
                <a16:creationId xmlns:a16="http://schemas.microsoft.com/office/drawing/2014/main" id="{27B3D49C-5BC9-4056-8248-2892F7E9D4AB}"/>
              </a:ext>
            </a:extLst>
          </p:cNvPr>
          <p:cNvSpPr txBox="1"/>
          <p:nvPr/>
        </p:nvSpPr>
        <p:spPr>
          <a:xfrm>
            <a:off x="0" y="6457890"/>
            <a:ext cx="780983" cy="400110"/>
          </a:xfrm>
          <a:prstGeom prst="rect">
            <a:avLst/>
          </a:prstGeom>
          <a:noFill/>
        </p:spPr>
        <p:txBody>
          <a:bodyPr wrap="none" rtlCol="0">
            <a:spAutoFit/>
          </a:bodyPr>
          <a:lstStyle/>
          <a:p>
            <a:r>
              <a:rPr lang="en-US" sz="2000" dirty="0"/>
              <a:t>Run 1</a:t>
            </a:r>
          </a:p>
        </p:txBody>
      </p:sp>
    </p:spTree>
    <p:extLst>
      <p:ext uri="{BB962C8B-B14F-4D97-AF65-F5344CB8AC3E}">
        <p14:creationId xmlns:p14="http://schemas.microsoft.com/office/powerpoint/2010/main" val="23117945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4A3A3-F9DE-4412-BEA4-D1A5DABDC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53" y="0"/>
            <a:ext cx="7868093" cy="6858000"/>
          </a:xfrm>
          <a:prstGeom prst="rect">
            <a:avLst/>
          </a:prstGeom>
        </p:spPr>
      </p:pic>
      <p:sp>
        <p:nvSpPr>
          <p:cNvPr id="4" name="TextBox 3">
            <a:extLst>
              <a:ext uri="{FF2B5EF4-FFF2-40B4-BE49-F238E27FC236}">
                <a16:creationId xmlns:a16="http://schemas.microsoft.com/office/drawing/2014/main" id="{EB4A15FB-457F-4DEB-9D3F-814BB80B08E7}"/>
              </a:ext>
            </a:extLst>
          </p:cNvPr>
          <p:cNvSpPr txBox="1"/>
          <p:nvPr/>
        </p:nvSpPr>
        <p:spPr>
          <a:xfrm>
            <a:off x="0" y="6457890"/>
            <a:ext cx="780983" cy="400110"/>
          </a:xfrm>
          <a:prstGeom prst="rect">
            <a:avLst/>
          </a:prstGeom>
          <a:noFill/>
        </p:spPr>
        <p:txBody>
          <a:bodyPr wrap="none" rtlCol="0">
            <a:spAutoFit/>
          </a:bodyPr>
          <a:lstStyle/>
          <a:p>
            <a:r>
              <a:rPr lang="en-US" sz="2000" dirty="0"/>
              <a:t>Run 2</a:t>
            </a:r>
          </a:p>
        </p:txBody>
      </p:sp>
    </p:spTree>
    <p:extLst>
      <p:ext uri="{BB962C8B-B14F-4D97-AF65-F5344CB8AC3E}">
        <p14:creationId xmlns:p14="http://schemas.microsoft.com/office/powerpoint/2010/main" val="140294042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F358E5-E483-47A9-8FD5-11D0EC5B3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53" y="0"/>
            <a:ext cx="7868093" cy="6858000"/>
          </a:xfrm>
          <a:prstGeom prst="rect">
            <a:avLst/>
          </a:prstGeom>
        </p:spPr>
      </p:pic>
      <p:sp>
        <p:nvSpPr>
          <p:cNvPr id="6" name="TextBox 5">
            <a:extLst>
              <a:ext uri="{FF2B5EF4-FFF2-40B4-BE49-F238E27FC236}">
                <a16:creationId xmlns:a16="http://schemas.microsoft.com/office/drawing/2014/main" id="{FE9C2C61-7791-4F34-A940-535B865AA831}"/>
              </a:ext>
            </a:extLst>
          </p:cNvPr>
          <p:cNvSpPr txBox="1"/>
          <p:nvPr/>
        </p:nvSpPr>
        <p:spPr>
          <a:xfrm>
            <a:off x="0" y="6457890"/>
            <a:ext cx="780983" cy="400110"/>
          </a:xfrm>
          <a:prstGeom prst="rect">
            <a:avLst/>
          </a:prstGeom>
          <a:noFill/>
        </p:spPr>
        <p:txBody>
          <a:bodyPr wrap="none" rtlCol="0">
            <a:spAutoFit/>
          </a:bodyPr>
          <a:lstStyle/>
          <a:p>
            <a:r>
              <a:rPr lang="en-US" sz="2000" dirty="0"/>
              <a:t>Run 3</a:t>
            </a:r>
          </a:p>
        </p:txBody>
      </p:sp>
    </p:spTree>
    <p:extLst>
      <p:ext uri="{BB962C8B-B14F-4D97-AF65-F5344CB8AC3E}">
        <p14:creationId xmlns:p14="http://schemas.microsoft.com/office/powerpoint/2010/main" val="267681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BFEA8-3B93-4D79-B337-93DF8E651145}"/>
              </a:ext>
            </a:extLst>
          </p:cNvPr>
          <p:cNvPicPr>
            <a:picLocks noChangeAspect="1"/>
          </p:cNvPicPr>
          <p:nvPr/>
        </p:nvPicPr>
        <p:blipFill>
          <a:blip r:embed="rId3"/>
          <a:stretch>
            <a:fillRect/>
          </a:stretch>
        </p:blipFill>
        <p:spPr>
          <a:xfrm>
            <a:off x="0" y="706095"/>
            <a:ext cx="9144000" cy="5445810"/>
          </a:xfrm>
          <a:prstGeom prst="rect">
            <a:avLst/>
          </a:prstGeom>
        </p:spPr>
      </p:pic>
      <p:sp>
        <p:nvSpPr>
          <p:cNvPr id="6" name="TextBox 5">
            <a:extLst>
              <a:ext uri="{FF2B5EF4-FFF2-40B4-BE49-F238E27FC236}">
                <a16:creationId xmlns:a16="http://schemas.microsoft.com/office/drawing/2014/main" id="{EA9E77DD-01A0-44C7-8F04-11482D629A9D}"/>
              </a:ext>
            </a:extLst>
          </p:cNvPr>
          <p:cNvSpPr txBox="1"/>
          <p:nvPr/>
        </p:nvSpPr>
        <p:spPr>
          <a:xfrm>
            <a:off x="0" y="10860"/>
            <a:ext cx="5697970" cy="646331"/>
          </a:xfrm>
          <a:prstGeom prst="rect">
            <a:avLst/>
          </a:prstGeom>
          <a:noFill/>
        </p:spPr>
        <p:txBody>
          <a:bodyPr wrap="none" rtlCol="0">
            <a:spAutoFit/>
          </a:bodyPr>
          <a:lstStyle/>
          <a:p>
            <a:r>
              <a:rPr lang="en-US" dirty="0">
                <a:solidFill>
                  <a:srgbClr val="00CB00"/>
                </a:solidFill>
              </a:rPr>
              <a:t>MSD12 CFD Delay 0.240 </a:t>
            </a:r>
            <a:r>
              <a:rPr lang="en-US" altLang="zh-CN" dirty="0" err="1">
                <a:solidFill>
                  <a:srgbClr val="00CB00"/>
                </a:solidFill>
              </a:rPr>
              <a:t>μ</a:t>
            </a:r>
            <a:r>
              <a:rPr lang="en-US" dirty="0" err="1">
                <a:solidFill>
                  <a:srgbClr val="00CB00"/>
                </a:solidFill>
              </a:rPr>
              <a:t>s</a:t>
            </a:r>
            <a:endParaRPr lang="en-US" dirty="0">
              <a:solidFill>
                <a:srgbClr val="00CB00"/>
              </a:solidFill>
            </a:endParaRPr>
          </a:p>
          <a:p>
            <a:r>
              <a:rPr lang="en-US" dirty="0" err="1"/>
              <a:t>FastTrigDelay</a:t>
            </a:r>
            <a:r>
              <a:rPr lang="en-US" dirty="0"/>
              <a:t> adjusted to align CFD timing of each channel</a:t>
            </a:r>
          </a:p>
        </p:txBody>
      </p:sp>
      <p:pic>
        <p:nvPicPr>
          <p:cNvPr id="7" name="Picture 6">
            <a:extLst>
              <a:ext uri="{FF2B5EF4-FFF2-40B4-BE49-F238E27FC236}">
                <a16:creationId xmlns:a16="http://schemas.microsoft.com/office/drawing/2014/main" id="{A5820543-9A36-46EE-AD24-2DA51F4E6034}"/>
              </a:ext>
            </a:extLst>
          </p:cNvPr>
          <p:cNvPicPr>
            <a:picLocks noChangeAspect="1"/>
          </p:cNvPicPr>
          <p:nvPr/>
        </p:nvPicPr>
        <p:blipFill>
          <a:blip r:embed="rId4"/>
          <a:stretch>
            <a:fillRect/>
          </a:stretch>
        </p:blipFill>
        <p:spPr>
          <a:xfrm>
            <a:off x="1399518" y="983529"/>
            <a:ext cx="1963352" cy="2103120"/>
          </a:xfrm>
          <a:prstGeom prst="rect">
            <a:avLst/>
          </a:prstGeom>
        </p:spPr>
      </p:pic>
    </p:spTree>
    <p:extLst>
      <p:ext uri="{BB962C8B-B14F-4D97-AF65-F5344CB8AC3E}">
        <p14:creationId xmlns:p14="http://schemas.microsoft.com/office/powerpoint/2010/main" val="26440531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FB41B2-A7CF-4826-BC69-454D84323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120"/>
            <a:ext cx="9144000" cy="5461760"/>
          </a:xfrm>
          <a:prstGeom prst="rect">
            <a:avLst/>
          </a:prstGeom>
        </p:spPr>
      </p:pic>
    </p:spTree>
    <p:extLst>
      <p:ext uri="{BB962C8B-B14F-4D97-AF65-F5344CB8AC3E}">
        <p14:creationId xmlns:p14="http://schemas.microsoft.com/office/powerpoint/2010/main" val="310492424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5B243-B50C-4E89-9850-FDA2170F9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2707"/>
            <a:ext cx="9144000" cy="5452586"/>
          </a:xfrm>
          <a:prstGeom prst="rect">
            <a:avLst/>
          </a:prstGeom>
        </p:spPr>
      </p:pic>
      <p:pic>
        <p:nvPicPr>
          <p:cNvPr id="4" name="Picture 3">
            <a:extLst>
              <a:ext uri="{FF2B5EF4-FFF2-40B4-BE49-F238E27FC236}">
                <a16:creationId xmlns:a16="http://schemas.microsoft.com/office/drawing/2014/main" id="{D29BC287-3B67-45D4-B52D-5AC2D56138A8}"/>
              </a:ext>
            </a:extLst>
          </p:cNvPr>
          <p:cNvPicPr>
            <a:picLocks noChangeAspect="1"/>
          </p:cNvPicPr>
          <p:nvPr/>
        </p:nvPicPr>
        <p:blipFill rotWithShape="1">
          <a:blip r:embed="rId4">
            <a:extLst>
              <a:ext uri="{28A0092B-C50C-407E-A947-70E740481C1C}">
                <a14:useLocalDpi xmlns:a14="http://schemas.microsoft.com/office/drawing/2010/main" val="0"/>
              </a:ext>
            </a:extLst>
          </a:blip>
          <a:srcRect l="61487" t="4187" r="4460" b="60519"/>
          <a:stretch/>
        </p:blipFill>
        <p:spPr>
          <a:xfrm>
            <a:off x="5622324" y="926757"/>
            <a:ext cx="3113903" cy="1927654"/>
          </a:xfrm>
          <a:prstGeom prst="rect">
            <a:avLst/>
          </a:prstGeom>
        </p:spPr>
      </p:pic>
    </p:spTree>
    <p:extLst>
      <p:ext uri="{BB962C8B-B14F-4D97-AF65-F5344CB8AC3E}">
        <p14:creationId xmlns:p14="http://schemas.microsoft.com/office/powerpoint/2010/main" val="369412540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2C127-221D-47A4-9163-B9BB8C3C3503}"/>
              </a:ext>
            </a:extLst>
          </p:cNvPr>
          <p:cNvPicPr>
            <a:picLocks noChangeAspect="1"/>
          </p:cNvPicPr>
          <p:nvPr/>
        </p:nvPicPr>
        <p:blipFill>
          <a:blip r:embed="rId3"/>
          <a:stretch>
            <a:fillRect/>
          </a:stretch>
        </p:blipFill>
        <p:spPr>
          <a:xfrm>
            <a:off x="0" y="0"/>
            <a:ext cx="9144000" cy="2843424"/>
          </a:xfrm>
          <a:prstGeom prst="rect">
            <a:avLst/>
          </a:prstGeom>
        </p:spPr>
      </p:pic>
      <p:cxnSp>
        <p:nvCxnSpPr>
          <p:cNvPr id="5" name="Straight Arrow Connector 4">
            <a:extLst>
              <a:ext uri="{FF2B5EF4-FFF2-40B4-BE49-F238E27FC236}">
                <a16:creationId xmlns:a16="http://schemas.microsoft.com/office/drawing/2014/main" id="{EECDC8AF-EFA2-4094-AB55-842541ADA316}"/>
              </a:ext>
            </a:extLst>
          </p:cNvPr>
          <p:cNvCxnSpPr/>
          <p:nvPr/>
        </p:nvCxnSpPr>
        <p:spPr>
          <a:xfrm>
            <a:off x="4495800" y="317500"/>
            <a:ext cx="0" cy="1003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31B6895-9B62-49C2-9220-929D334AA760}"/>
              </a:ext>
            </a:extLst>
          </p:cNvPr>
          <p:cNvSpPr txBox="1"/>
          <p:nvPr/>
        </p:nvSpPr>
        <p:spPr>
          <a:xfrm>
            <a:off x="0" y="3105834"/>
            <a:ext cx="9144000" cy="646331"/>
          </a:xfrm>
          <a:prstGeom prst="rect">
            <a:avLst/>
          </a:prstGeom>
          <a:noFill/>
        </p:spPr>
        <p:txBody>
          <a:bodyPr wrap="square">
            <a:spAutoFit/>
          </a:bodyPr>
          <a:lstStyle/>
          <a:p>
            <a:r>
              <a:rPr lang="en-US" dirty="0"/>
              <a:t>For </a:t>
            </a:r>
            <a:r>
              <a:rPr lang="en-US" dirty="0" err="1"/>
              <a:t>LEGe_t</a:t>
            </a:r>
            <a:r>
              <a:rPr lang="en-US" dirty="0"/>
              <a:t> – MSD26_t</a:t>
            </a:r>
          </a:p>
          <a:p>
            <a:r>
              <a:rPr lang="en-US" dirty="0"/>
              <a:t>The data and exponential curve appear to deviate from each other at around 140 ns.</a:t>
            </a:r>
          </a:p>
        </p:txBody>
      </p:sp>
      <p:pic>
        <p:nvPicPr>
          <p:cNvPr id="4" name="Picture 3">
            <a:extLst>
              <a:ext uri="{FF2B5EF4-FFF2-40B4-BE49-F238E27FC236}">
                <a16:creationId xmlns:a16="http://schemas.microsoft.com/office/drawing/2014/main" id="{DF2A83E6-F44B-4F37-BC3F-AB5DCCDA8158}"/>
              </a:ext>
            </a:extLst>
          </p:cNvPr>
          <p:cNvPicPr>
            <a:picLocks noChangeAspect="1"/>
          </p:cNvPicPr>
          <p:nvPr/>
        </p:nvPicPr>
        <p:blipFill>
          <a:blip r:embed="rId4"/>
          <a:stretch>
            <a:fillRect/>
          </a:stretch>
        </p:blipFill>
        <p:spPr>
          <a:xfrm>
            <a:off x="0" y="4037099"/>
            <a:ext cx="9144000" cy="2820901"/>
          </a:xfrm>
          <a:prstGeom prst="rect">
            <a:avLst/>
          </a:prstGeom>
        </p:spPr>
      </p:pic>
      <p:cxnSp>
        <p:nvCxnSpPr>
          <p:cNvPr id="8" name="Straight Arrow Connector 7">
            <a:extLst>
              <a:ext uri="{FF2B5EF4-FFF2-40B4-BE49-F238E27FC236}">
                <a16:creationId xmlns:a16="http://schemas.microsoft.com/office/drawing/2014/main" id="{9509CAAE-6518-4E41-8E4B-CA71775A94F7}"/>
              </a:ext>
            </a:extLst>
          </p:cNvPr>
          <p:cNvCxnSpPr/>
          <p:nvPr/>
        </p:nvCxnSpPr>
        <p:spPr>
          <a:xfrm>
            <a:off x="4406900" y="4444249"/>
            <a:ext cx="0" cy="1003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B87D096-9298-42A4-B692-3ED58F86CED3}"/>
              </a:ext>
            </a:extLst>
          </p:cNvPr>
          <p:cNvSpPr txBox="1"/>
          <p:nvPr/>
        </p:nvSpPr>
        <p:spPr>
          <a:xfrm>
            <a:off x="1574800" y="132834"/>
            <a:ext cx="2677336" cy="369332"/>
          </a:xfrm>
          <a:prstGeom prst="rect">
            <a:avLst/>
          </a:prstGeom>
          <a:noFill/>
        </p:spPr>
        <p:txBody>
          <a:bodyPr wrap="none" rtlCol="0">
            <a:spAutoFit/>
          </a:bodyPr>
          <a:lstStyle/>
          <a:p>
            <a:r>
              <a:rPr lang="en-US" dirty="0"/>
              <a:t>Run0092-0095, 0100-0105</a:t>
            </a:r>
          </a:p>
        </p:txBody>
      </p:sp>
      <p:sp>
        <p:nvSpPr>
          <p:cNvPr id="9" name="TextBox 8">
            <a:extLst>
              <a:ext uri="{FF2B5EF4-FFF2-40B4-BE49-F238E27FC236}">
                <a16:creationId xmlns:a16="http://schemas.microsoft.com/office/drawing/2014/main" id="{8C2F7355-3A8A-4992-B0E0-16B672F6CC76}"/>
              </a:ext>
            </a:extLst>
          </p:cNvPr>
          <p:cNvSpPr txBox="1"/>
          <p:nvPr/>
        </p:nvSpPr>
        <p:spPr>
          <a:xfrm>
            <a:off x="1574800" y="4125717"/>
            <a:ext cx="1560042" cy="369332"/>
          </a:xfrm>
          <a:prstGeom prst="rect">
            <a:avLst/>
          </a:prstGeom>
          <a:noFill/>
        </p:spPr>
        <p:txBody>
          <a:bodyPr wrap="none" rtlCol="0">
            <a:spAutoFit/>
          </a:bodyPr>
          <a:lstStyle/>
          <a:p>
            <a:r>
              <a:rPr lang="en-US" dirty="0"/>
              <a:t>Run0079-0091</a:t>
            </a:r>
          </a:p>
        </p:txBody>
      </p:sp>
    </p:spTree>
    <p:extLst>
      <p:ext uri="{BB962C8B-B14F-4D97-AF65-F5344CB8AC3E}">
        <p14:creationId xmlns:p14="http://schemas.microsoft.com/office/powerpoint/2010/main" val="189006751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C8080-B0D3-4A54-9AB2-8F750C9C49BE}"/>
              </a:ext>
            </a:extLst>
          </p:cNvPr>
          <p:cNvPicPr>
            <a:picLocks noChangeAspect="1"/>
          </p:cNvPicPr>
          <p:nvPr/>
        </p:nvPicPr>
        <p:blipFill>
          <a:blip r:embed="rId2"/>
          <a:stretch>
            <a:fillRect/>
          </a:stretch>
        </p:blipFill>
        <p:spPr>
          <a:xfrm>
            <a:off x="0" y="0"/>
            <a:ext cx="9144000" cy="3276556"/>
          </a:xfrm>
          <a:prstGeom prst="rect">
            <a:avLst/>
          </a:prstGeom>
        </p:spPr>
      </p:pic>
      <p:cxnSp>
        <p:nvCxnSpPr>
          <p:cNvPr id="5" name="Straight Arrow Connector 4">
            <a:extLst>
              <a:ext uri="{FF2B5EF4-FFF2-40B4-BE49-F238E27FC236}">
                <a16:creationId xmlns:a16="http://schemas.microsoft.com/office/drawing/2014/main" id="{2A522D89-6440-44EC-AC9E-60BB62916D74}"/>
              </a:ext>
            </a:extLst>
          </p:cNvPr>
          <p:cNvCxnSpPr/>
          <p:nvPr/>
        </p:nvCxnSpPr>
        <p:spPr>
          <a:xfrm flipH="1">
            <a:off x="1108953" y="233464"/>
            <a:ext cx="42218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B978D7-05B3-49CF-91A3-06D06F0428DE}"/>
                  </a:ext>
                </a:extLst>
              </p:cNvPr>
              <p:cNvSpPr txBox="1"/>
              <p:nvPr/>
            </p:nvSpPr>
            <p:spPr>
              <a:xfrm>
                <a:off x="4572000" y="3510020"/>
                <a:ext cx="4572000" cy="7493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𝑦</m:t>
                      </m:r>
                      <m:r>
                        <a:rPr lang="en-US" i="0">
                          <a:latin typeface="Cambria Math" panose="02040503050406030204" pitchFamily="18" charset="0"/>
                        </a:rPr>
                        <m:t>=</m:t>
                      </m:r>
                      <m:r>
                        <a:rPr lang="en-US" i="1">
                          <a:latin typeface="Cambria Math" panose="02040503050406030204" pitchFamily="18" charset="0"/>
                        </a:rPr>
                        <m:t>𝐴</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𝑡</m:t>
                              </m:r>
                              <m:func>
                                <m:funcPr>
                                  <m:ctrlPr>
                                    <a:rPr lang="en-US" i="1">
                                      <a:latin typeface="Cambria Math" panose="02040503050406030204" pitchFamily="18" charset="0"/>
                                    </a:rPr>
                                  </m:ctrlPr>
                                </m:funcPr>
                                <m:fName>
                                  <m:r>
                                    <m:rPr>
                                      <m:sty m:val="p"/>
                                    </m:rPr>
                                    <a:rPr lang="en-US" i="0">
                                      <a:latin typeface="Cambria Math" panose="02040503050406030204" pitchFamily="18" charset="0"/>
                                    </a:rPr>
                                    <m:t>ln</m:t>
                                  </m:r>
                                </m:fName>
                                <m:e>
                                  <m:r>
                                    <a:rPr lang="en-US" i="0">
                                      <a:latin typeface="Cambria Math" panose="02040503050406030204" pitchFamily="18" charset="0"/>
                                    </a:rPr>
                                    <m:t>2</m:t>
                                  </m:r>
                                </m:e>
                              </m:func>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b>
                              </m:sSub>
                            </m:den>
                          </m:f>
                        </m:sup>
                      </m:sSup>
                      <m:r>
                        <a:rPr lang="en-US" i="0">
                          <a:latin typeface="Cambria Math" panose="02040503050406030204" pitchFamily="18" charset="0"/>
                        </a:rPr>
                        <m:t>+</m:t>
                      </m:r>
                      <m:r>
                        <a:rPr lang="en-US" i="1">
                          <a:latin typeface="Cambria Math" panose="02040503050406030204" pitchFamily="18" charset="0"/>
                        </a:rPr>
                        <m:t>𝐵</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i="0">
                                  <a:latin typeface="Cambria Math" panose="02040503050406030204" pitchFamily="18" charset="0"/>
                                </a:rPr>
                                <m:t>ln</m:t>
                              </m:r>
                            </m:fName>
                            <m:e>
                              <m:r>
                                <a:rPr lang="en-US" i="0">
                                  <a:latin typeface="Cambria Math" panose="02040503050406030204" pitchFamily="18" charset="0"/>
                                </a:rPr>
                                <m:t>2</m:t>
                              </m:r>
                            </m:e>
                          </m:func>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b>
                          </m:sSub>
                        </m:den>
                      </m:f>
                      <m:r>
                        <a:rPr lang="en-US" i="1">
                          <a:latin typeface="Cambria Math" panose="02040503050406030204" pitchFamily="18" charset="0"/>
                        </a:rPr>
                        <m:t>𝑁</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𝑡</m:t>
                              </m:r>
                              <m:r>
                                <m:rPr>
                                  <m:sty m:val="p"/>
                                </m:rPr>
                                <a:rPr lang="en-US" i="0">
                                  <a:latin typeface="Cambria Math" panose="02040503050406030204" pitchFamily="18" charset="0"/>
                                </a:rPr>
                                <m:t>ln</m:t>
                              </m:r>
                              <m:r>
                                <a:rPr lang="en-US" i="0">
                                  <a:latin typeface="Cambria Math" panose="02040503050406030204" pitchFamily="18" charset="0"/>
                                </a:rPr>
                                <m:t>2</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b>
                              </m:sSub>
                            </m:den>
                          </m:f>
                        </m:sup>
                      </m:sSup>
                      <m:r>
                        <a:rPr lang="en-US" i="0">
                          <a:latin typeface="Cambria Math" panose="02040503050406030204" pitchFamily="18" charset="0"/>
                        </a:rPr>
                        <m:t>+</m:t>
                      </m:r>
                      <m:r>
                        <a:rPr lang="en-US" i="1">
                          <a:latin typeface="Cambria Math" panose="02040503050406030204" pitchFamily="18" charset="0"/>
                        </a:rPr>
                        <m:t>𝐵</m:t>
                      </m:r>
                    </m:oMath>
                  </m:oMathPara>
                </a14:m>
                <a:endParaRPr lang="en-US" dirty="0"/>
              </a:p>
            </p:txBody>
          </p:sp>
        </mc:Choice>
        <mc:Fallback xmlns="">
          <p:sp>
            <p:nvSpPr>
              <p:cNvPr id="7" name="TextBox 6">
                <a:extLst>
                  <a:ext uri="{FF2B5EF4-FFF2-40B4-BE49-F238E27FC236}">
                    <a16:creationId xmlns:a16="http://schemas.microsoft.com/office/drawing/2014/main" id="{74B978D7-05B3-49CF-91A3-06D06F0428DE}"/>
                  </a:ext>
                </a:extLst>
              </p:cNvPr>
              <p:cNvSpPr txBox="1">
                <a:spLocks noRot="1" noChangeAspect="1" noMove="1" noResize="1" noEditPoints="1" noAdjustHandles="1" noChangeArrowheads="1" noChangeShapeType="1" noTextEdit="1"/>
              </p:cNvSpPr>
              <p:nvPr/>
            </p:nvSpPr>
            <p:spPr>
              <a:xfrm>
                <a:off x="4572000" y="3510020"/>
                <a:ext cx="4572000" cy="749372"/>
              </a:xfrm>
              <a:prstGeom prst="rect">
                <a:avLst/>
              </a:prstGeom>
              <a:blipFill>
                <a:blip r:embed="rId3"/>
                <a:stretch>
                  <a:fillRect/>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F303D192-6C7F-45B9-95BB-04F952491690}"/>
              </a:ext>
            </a:extLst>
          </p:cNvPr>
          <p:cNvCxnSpPr>
            <a:cxnSpLocks/>
          </p:cNvCxnSpPr>
          <p:nvPr/>
        </p:nvCxnSpPr>
        <p:spPr>
          <a:xfrm>
            <a:off x="5541525" y="385864"/>
            <a:ext cx="0" cy="3320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CBD478D-C50A-4247-A867-3BFA72A88336}"/>
              </a:ext>
            </a:extLst>
          </p:cNvPr>
          <p:cNvPicPr>
            <a:picLocks noChangeAspect="1"/>
          </p:cNvPicPr>
          <p:nvPr/>
        </p:nvPicPr>
        <p:blipFill>
          <a:blip r:embed="rId4"/>
          <a:stretch>
            <a:fillRect/>
          </a:stretch>
        </p:blipFill>
        <p:spPr>
          <a:xfrm>
            <a:off x="0" y="4141960"/>
            <a:ext cx="9144000" cy="2716040"/>
          </a:xfrm>
          <a:prstGeom prst="rect">
            <a:avLst/>
          </a:prstGeom>
        </p:spPr>
      </p:pic>
      <p:cxnSp>
        <p:nvCxnSpPr>
          <p:cNvPr id="9" name="Straight Arrow Connector 8">
            <a:extLst>
              <a:ext uri="{FF2B5EF4-FFF2-40B4-BE49-F238E27FC236}">
                <a16:creationId xmlns:a16="http://schemas.microsoft.com/office/drawing/2014/main" id="{A3E7CA1C-F200-4DCE-A189-D14C3F5D8479}"/>
              </a:ext>
            </a:extLst>
          </p:cNvPr>
          <p:cNvCxnSpPr>
            <a:cxnSpLocks/>
          </p:cNvCxnSpPr>
          <p:nvPr/>
        </p:nvCxnSpPr>
        <p:spPr>
          <a:xfrm>
            <a:off x="4051300" y="4572000"/>
            <a:ext cx="0" cy="888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3741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6B593-5024-473D-BCE7-E1F06D923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603623" cy="3429000"/>
          </a:xfrm>
          <a:prstGeom prst="rect">
            <a:avLst/>
          </a:prstGeom>
        </p:spPr>
      </p:pic>
      <p:pic>
        <p:nvPicPr>
          <p:cNvPr id="4" name="Picture 3">
            <a:extLst>
              <a:ext uri="{FF2B5EF4-FFF2-40B4-BE49-F238E27FC236}">
                <a16:creationId xmlns:a16="http://schemas.microsoft.com/office/drawing/2014/main" id="{ACA18A92-9A53-48FC-8B91-FC4B6C032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8999"/>
            <a:ext cx="6603623" cy="3429000"/>
          </a:xfrm>
          <a:prstGeom prst="rect">
            <a:avLst/>
          </a:prstGeom>
        </p:spPr>
      </p:pic>
      <p:sp>
        <p:nvSpPr>
          <p:cNvPr id="5" name="TextBox 4">
            <a:extLst>
              <a:ext uri="{FF2B5EF4-FFF2-40B4-BE49-F238E27FC236}">
                <a16:creationId xmlns:a16="http://schemas.microsoft.com/office/drawing/2014/main" id="{4EF3044D-B89E-4E22-922A-656598784E78}"/>
              </a:ext>
            </a:extLst>
          </p:cNvPr>
          <p:cNvSpPr txBox="1"/>
          <p:nvPr/>
        </p:nvSpPr>
        <p:spPr>
          <a:xfrm>
            <a:off x="8363017" y="6457890"/>
            <a:ext cx="780983" cy="400110"/>
          </a:xfrm>
          <a:prstGeom prst="rect">
            <a:avLst/>
          </a:prstGeom>
          <a:noFill/>
        </p:spPr>
        <p:txBody>
          <a:bodyPr wrap="none" rtlCol="0">
            <a:spAutoFit/>
          </a:bodyPr>
          <a:lstStyle/>
          <a:p>
            <a:r>
              <a:rPr lang="en-US" sz="2000" dirty="0"/>
              <a:t>Run 1</a:t>
            </a:r>
          </a:p>
        </p:txBody>
      </p:sp>
    </p:spTree>
    <p:extLst>
      <p:ext uri="{BB962C8B-B14F-4D97-AF65-F5344CB8AC3E}">
        <p14:creationId xmlns:p14="http://schemas.microsoft.com/office/powerpoint/2010/main" val="190112820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FF67AF-E230-4B7F-B0C7-50A265824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6603623" cy="3429000"/>
          </a:xfrm>
          <a:prstGeom prst="rect">
            <a:avLst/>
          </a:prstGeom>
        </p:spPr>
      </p:pic>
      <p:sp>
        <p:nvSpPr>
          <p:cNvPr id="4" name="TextBox 3">
            <a:extLst>
              <a:ext uri="{FF2B5EF4-FFF2-40B4-BE49-F238E27FC236}">
                <a16:creationId xmlns:a16="http://schemas.microsoft.com/office/drawing/2014/main" id="{6E16877A-92E6-47A6-B66D-A7E57B2992F7}"/>
              </a:ext>
            </a:extLst>
          </p:cNvPr>
          <p:cNvSpPr txBox="1"/>
          <p:nvPr/>
        </p:nvSpPr>
        <p:spPr>
          <a:xfrm>
            <a:off x="8363017" y="6457890"/>
            <a:ext cx="780983" cy="400110"/>
          </a:xfrm>
          <a:prstGeom prst="rect">
            <a:avLst/>
          </a:prstGeom>
          <a:noFill/>
        </p:spPr>
        <p:txBody>
          <a:bodyPr wrap="none" rtlCol="0">
            <a:spAutoFit/>
          </a:bodyPr>
          <a:lstStyle/>
          <a:p>
            <a:r>
              <a:rPr lang="en-US" sz="2000" dirty="0"/>
              <a:t>Run 2</a:t>
            </a:r>
          </a:p>
        </p:txBody>
      </p:sp>
    </p:spTree>
    <p:extLst>
      <p:ext uri="{BB962C8B-B14F-4D97-AF65-F5344CB8AC3E}">
        <p14:creationId xmlns:p14="http://schemas.microsoft.com/office/powerpoint/2010/main" val="27011386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0C6854-1C7A-41E9-BB92-630FB34E4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603623" cy="3429000"/>
          </a:xfrm>
          <a:prstGeom prst="rect">
            <a:avLst/>
          </a:prstGeom>
        </p:spPr>
      </p:pic>
      <p:pic>
        <p:nvPicPr>
          <p:cNvPr id="5" name="Picture 4">
            <a:extLst>
              <a:ext uri="{FF2B5EF4-FFF2-40B4-BE49-F238E27FC236}">
                <a16:creationId xmlns:a16="http://schemas.microsoft.com/office/drawing/2014/main" id="{88FA5921-998F-4662-8162-A354E4E0F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603623" cy="3429000"/>
          </a:xfrm>
          <a:prstGeom prst="rect">
            <a:avLst/>
          </a:prstGeom>
        </p:spPr>
      </p:pic>
      <p:sp>
        <p:nvSpPr>
          <p:cNvPr id="6" name="TextBox 5">
            <a:extLst>
              <a:ext uri="{FF2B5EF4-FFF2-40B4-BE49-F238E27FC236}">
                <a16:creationId xmlns:a16="http://schemas.microsoft.com/office/drawing/2014/main" id="{FFBFBE95-795A-4D89-985B-12EF7B472580}"/>
              </a:ext>
            </a:extLst>
          </p:cNvPr>
          <p:cNvSpPr txBox="1"/>
          <p:nvPr/>
        </p:nvSpPr>
        <p:spPr>
          <a:xfrm>
            <a:off x="8363017" y="6457890"/>
            <a:ext cx="780983" cy="400110"/>
          </a:xfrm>
          <a:prstGeom prst="rect">
            <a:avLst/>
          </a:prstGeom>
          <a:noFill/>
        </p:spPr>
        <p:txBody>
          <a:bodyPr wrap="none" rtlCol="0">
            <a:spAutoFit/>
          </a:bodyPr>
          <a:lstStyle/>
          <a:p>
            <a:r>
              <a:rPr lang="en-US" sz="2000" dirty="0"/>
              <a:t>Run 3</a:t>
            </a:r>
          </a:p>
        </p:txBody>
      </p:sp>
    </p:spTree>
    <p:extLst>
      <p:ext uri="{BB962C8B-B14F-4D97-AF65-F5344CB8AC3E}">
        <p14:creationId xmlns:p14="http://schemas.microsoft.com/office/powerpoint/2010/main" val="31989095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349A2-51AF-4277-A286-5C960D0CE18F}"/>
              </a:ext>
            </a:extLst>
          </p:cNvPr>
          <p:cNvPicPr>
            <a:picLocks noChangeAspect="1"/>
          </p:cNvPicPr>
          <p:nvPr/>
        </p:nvPicPr>
        <p:blipFill>
          <a:blip r:embed="rId2"/>
          <a:stretch>
            <a:fillRect/>
          </a:stretch>
        </p:blipFill>
        <p:spPr>
          <a:xfrm>
            <a:off x="0" y="3429000"/>
            <a:ext cx="6605508" cy="3429000"/>
          </a:xfrm>
          <a:prstGeom prst="rect">
            <a:avLst/>
          </a:prstGeom>
        </p:spPr>
      </p:pic>
      <p:pic>
        <p:nvPicPr>
          <p:cNvPr id="5" name="Picture 4">
            <a:extLst>
              <a:ext uri="{FF2B5EF4-FFF2-40B4-BE49-F238E27FC236}">
                <a16:creationId xmlns:a16="http://schemas.microsoft.com/office/drawing/2014/main" id="{4DA277DD-39F5-46B8-8122-11513CF6514B}"/>
              </a:ext>
            </a:extLst>
          </p:cNvPr>
          <p:cNvPicPr>
            <a:picLocks noChangeAspect="1"/>
          </p:cNvPicPr>
          <p:nvPr/>
        </p:nvPicPr>
        <p:blipFill>
          <a:blip r:embed="rId3"/>
          <a:stretch>
            <a:fillRect/>
          </a:stretch>
        </p:blipFill>
        <p:spPr>
          <a:xfrm>
            <a:off x="-16009" y="0"/>
            <a:ext cx="6621517" cy="3429000"/>
          </a:xfrm>
          <a:prstGeom prst="rect">
            <a:avLst/>
          </a:prstGeom>
        </p:spPr>
      </p:pic>
      <p:sp>
        <p:nvSpPr>
          <p:cNvPr id="6" name="TextBox 5">
            <a:extLst>
              <a:ext uri="{FF2B5EF4-FFF2-40B4-BE49-F238E27FC236}">
                <a16:creationId xmlns:a16="http://schemas.microsoft.com/office/drawing/2014/main" id="{A52CAD01-0885-415F-B5F8-4F42E9330C00}"/>
              </a:ext>
            </a:extLst>
          </p:cNvPr>
          <p:cNvSpPr txBox="1"/>
          <p:nvPr/>
        </p:nvSpPr>
        <p:spPr>
          <a:xfrm>
            <a:off x="7367552" y="0"/>
            <a:ext cx="1776448" cy="707886"/>
          </a:xfrm>
          <a:prstGeom prst="rect">
            <a:avLst/>
          </a:prstGeom>
          <a:noFill/>
        </p:spPr>
        <p:txBody>
          <a:bodyPr wrap="none" rtlCol="0">
            <a:spAutoFit/>
          </a:bodyPr>
          <a:lstStyle/>
          <a:p>
            <a:r>
              <a:rPr lang="en-US" sz="2000" dirty="0">
                <a:solidFill>
                  <a:srgbClr val="C00000"/>
                </a:solidFill>
                <a:latin typeface="Cambria" panose="02040503050406030204" pitchFamily="18" charset="0"/>
                <a:ea typeface="Cambria" panose="02040503050406030204" pitchFamily="18" charset="0"/>
              </a:rPr>
              <a:t>Run 1</a:t>
            </a:r>
          </a:p>
          <a:p>
            <a:r>
              <a:rPr lang="en-US" altLang="zh-CN" sz="2000" i="1" dirty="0">
                <a:solidFill>
                  <a:srgbClr val="C00000"/>
                </a:solidFill>
                <a:latin typeface="Cambria" panose="02040503050406030204" pitchFamily="18" charset="0"/>
                <a:ea typeface="Cambria" panose="02040503050406030204" pitchFamily="18" charset="0"/>
              </a:rPr>
              <a:t>E</a:t>
            </a:r>
            <a:r>
              <a:rPr lang="en-US" altLang="zh-CN" sz="2000" i="1" baseline="-25000" dirty="0">
                <a:solidFill>
                  <a:srgbClr val="C00000"/>
                </a:solidFill>
                <a:latin typeface="Cambria" panose="02040503050406030204" pitchFamily="18" charset="0"/>
                <a:ea typeface="Cambria" panose="02040503050406030204" pitchFamily="18" charset="0"/>
              </a:rPr>
              <a:t>α</a:t>
            </a:r>
            <a:r>
              <a:rPr lang="en-US" altLang="zh-CN" sz="2000" dirty="0">
                <a:solidFill>
                  <a:srgbClr val="C00000"/>
                </a:solidFill>
                <a:latin typeface="Cambria" panose="02040503050406030204" pitchFamily="18" charset="0"/>
                <a:ea typeface="Cambria" panose="02040503050406030204" pitchFamily="18" charset="0"/>
              </a:rPr>
              <a:t>: </a:t>
            </a:r>
            <a:r>
              <a:rPr lang="en-US" sz="2000" dirty="0">
                <a:solidFill>
                  <a:srgbClr val="C00000"/>
                </a:solidFill>
                <a:latin typeface="Cambria" panose="02040503050406030204" pitchFamily="18" charset="0"/>
                <a:ea typeface="Cambria" panose="02040503050406030204" pitchFamily="18" charset="0"/>
              </a:rPr>
              <a:t>5290-5500</a:t>
            </a:r>
          </a:p>
        </p:txBody>
      </p:sp>
    </p:spTree>
    <p:extLst>
      <p:ext uri="{BB962C8B-B14F-4D97-AF65-F5344CB8AC3E}">
        <p14:creationId xmlns:p14="http://schemas.microsoft.com/office/powerpoint/2010/main" val="357271489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557495-A24C-41FE-BE90-82FB151FD6F9}"/>
              </a:ext>
            </a:extLst>
          </p:cNvPr>
          <p:cNvPicPr>
            <a:picLocks noChangeAspect="1"/>
          </p:cNvPicPr>
          <p:nvPr/>
        </p:nvPicPr>
        <p:blipFill>
          <a:blip r:embed="rId2"/>
          <a:stretch>
            <a:fillRect/>
          </a:stretch>
        </p:blipFill>
        <p:spPr>
          <a:xfrm>
            <a:off x="0" y="0"/>
            <a:ext cx="6585793" cy="3429000"/>
          </a:xfrm>
          <a:prstGeom prst="rect">
            <a:avLst/>
          </a:prstGeom>
        </p:spPr>
      </p:pic>
      <p:pic>
        <p:nvPicPr>
          <p:cNvPr id="12" name="Picture 11">
            <a:extLst>
              <a:ext uri="{FF2B5EF4-FFF2-40B4-BE49-F238E27FC236}">
                <a16:creationId xmlns:a16="http://schemas.microsoft.com/office/drawing/2014/main" id="{E6196C8B-8B03-47EF-9A17-31F72DFC009F}"/>
              </a:ext>
            </a:extLst>
          </p:cNvPr>
          <p:cNvPicPr>
            <a:picLocks noChangeAspect="1"/>
          </p:cNvPicPr>
          <p:nvPr/>
        </p:nvPicPr>
        <p:blipFill>
          <a:blip r:embed="rId3"/>
          <a:stretch>
            <a:fillRect/>
          </a:stretch>
        </p:blipFill>
        <p:spPr>
          <a:xfrm>
            <a:off x="0" y="3433072"/>
            <a:ext cx="6605508" cy="3424928"/>
          </a:xfrm>
          <a:prstGeom prst="rect">
            <a:avLst/>
          </a:prstGeom>
        </p:spPr>
      </p:pic>
      <p:sp>
        <p:nvSpPr>
          <p:cNvPr id="13" name="TextBox 12">
            <a:extLst>
              <a:ext uri="{FF2B5EF4-FFF2-40B4-BE49-F238E27FC236}">
                <a16:creationId xmlns:a16="http://schemas.microsoft.com/office/drawing/2014/main" id="{5B91292F-2FAE-4851-B807-FC5EF4C4A556}"/>
              </a:ext>
            </a:extLst>
          </p:cNvPr>
          <p:cNvSpPr txBox="1"/>
          <p:nvPr/>
        </p:nvSpPr>
        <p:spPr>
          <a:xfrm>
            <a:off x="7367552" y="0"/>
            <a:ext cx="1776448" cy="707886"/>
          </a:xfrm>
          <a:prstGeom prst="rect">
            <a:avLst/>
          </a:prstGeom>
          <a:noFill/>
        </p:spPr>
        <p:txBody>
          <a:bodyPr wrap="none" rtlCol="0">
            <a:spAutoFit/>
          </a:bodyPr>
          <a:lstStyle/>
          <a:p>
            <a:r>
              <a:rPr lang="en-US" sz="2000" dirty="0">
                <a:solidFill>
                  <a:srgbClr val="C00000"/>
                </a:solidFill>
                <a:latin typeface="Cambria" panose="02040503050406030204" pitchFamily="18" charset="0"/>
                <a:ea typeface="Cambria" panose="02040503050406030204" pitchFamily="18" charset="0"/>
              </a:rPr>
              <a:t>Run 1</a:t>
            </a:r>
          </a:p>
          <a:p>
            <a:r>
              <a:rPr lang="en-US" altLang="zh-CN" sz="2000" i="1" dirty="0">
                <a:solidFill>
                  <a:srgbClr val="C00000"/>
                </a:solidFill>
                <a:latin typeface="Cambria" panose="02040503050406030204" pitchFamily="18" charset="0"/>
                <a:ea typeface="Cambria" panose="02040503050406030204" pitchFamily="18" charset="0"/>
              </a:rPr>
              <a:t>E</a:t>
            </a:r>
            <a:r>
              <a:rPr lang="en-US" altLang="zh-CN" sz="2000" i="1" baseline="-25000" dirty="0">
                <a:solidFill>
                  <a:srgbClr val="C00000"/>
                </a:solidFill>
                <a:latin typeface="Cambria" panose="02040503050406030204" pitchFamily="18" charset="0"/>
                <a:ea typeface="Cambria" panose="02040503050406030204" pitchFamily="18" charset="0"/>
              </a:rPr>
              <a:t>α</a:t>
            </a:r>
            <a:r>
              <a:rPr lang="en-US" altLang="zh-CN" sz="2000" dirty="0">
                <a:solidFill>
                  <a:srgbClr val="C00000"/>
                </a:solidFill>
                <a:latin typeface="Cambria" panose="02040503050406030204" pitchFamily="18" charset="0"/>
                <a:ea typeface="Cambria" panose="02040503050406030204" pitchFamily="18" charset="0"/>
              </a:rPr>
              <a:t>: </a:t>
            </a:r>
            <a:r>
              <a:rPr lang="en-US" sz="2000" dirty="0">
                <a:solidFill>
                  <a:srgbClr val="C00000"/>
                </a:solidFill>
                <a:latin typeface="Cambria" panose="02040503050406030204" pitchFamily="18" charset="0"/>
                <a:ea typeface="Cambria" panose="02040503050406030204" pitchFamily="18" charset="0"/>
              </a:rPr>
              <a:t>5290-5500</a:t>
            </a:r>
          </a:p>
        </p:txBody>
      </p:sp>
    </p:spTree>
    <p:extLst>
      <p:ext uri="{BB962C8B-B14F-4D97-AF65-F5344CB8AC3E}">
        <p14:creationId xmlns:p14="http://schemas.microsoft.com/office/powerpoint/2010/main" val="427976119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2D866-9611-4119-9EEF-CAC95064E1FD}"/>
              </a:ext>
            </a:extLst>
          </p:cNvPr>
          <p:cNvPicPr>
            <a:picLocks noChangeAspect="1"/>
          </p:cNvPicPr>
          <p:nvPr/>
        </p:nvPicPr>
        <p:blipFill>
          <a:blip r:embed="rId2"/>
          <a:stretch>
            <a:fillRect/>
          </a:stretch>
        </p:blipFill>
        <p:spPr>
          <a:xfrm>
            <a:off x="0" y="0"/>
            <a:ext cx="6589855" cy="3429000"/>
          </a:xfrm>
          <a:prstGeom prst="rect">
            <a:avLst/>
          </a:prstGeom>
        </p:spPr>
      </p:pic>
      <p:pic>
        <p:nvPicPr>
          <p:cNvPr id="6" name="Picture 5">
            <a:extLst>
              <a:ext uri="{FF2B5EF4-FFF2-40B4-BE49-F238E27FC236}">
                <a16:creationId xmlns:a16="http://schemas.microsoft.com/office/drawing/2014/main" id="{B08DBF85-A3BA-4105-BC20-64101325CC4A}"/>
              </a:ext>
            </a:extLst>
          </p:cNvPr>
          <p:cNvPicPr>
            <a:picLocks noChangeAspect="1"/>
          </p:cNvPicPr>
          <p:nvPr/>
        </p:nvPicPr>
        <p:blipFill>
          <a:blip r:embed="rId3"/>
          <a:stretch>
            <a:fillRect/>
          </a:stretch>
        </p:blipFill>
        <p:spPr>
          <a:xfrm>
            <a:off x="0" y="3429000"/>
            <a:ext cx="6613654" cy="3429000"/>
          </a:xfrm>
          <a:prstGeom prst="rect">
            <a:avLst/>
          </a:prstGeom>
        </p:spPr>
      </p:pic>
      <p:sp>
        <p:nvSpPr>
          <p:cNvPr id="7" name="TextBox 6">
            <a:extLst>
              <a:ext uri="{FF2B5EF4-FFF2-40B4-BE49-F238E27FC236}">
                <a16:creationId xmlns:a16="http://schemas.microsoft.com/office/drawing/2014/main" id="{74F4F32C-18B2-42AD-BFE1-C920E23B1B5D}"/>
              </a:ext>
            </a:extLst>
          </p:cNvPr>
          <p:cNvSpPr txBox="1"/>
          <p:nvPr/>
        </p:nvSpPr>
        <p:spPr>
          <a:xfrm>
            <a:off x="7367552" y="0"/>
            <a:ext cx="1776448" cy="707886"/>
          </a:xfrm>
          <a:prstGeom prst="rect">
            <a:avLst/>
          </a:prstGeom>
          <a:noFill/>
        </p:spPr>
        <p:txBody>
          <a:bodyPr wrap="none" rtlCol="0">
            <a:spAutoFit/>
          </a:bodyPr>
          <a:lstStyle/>
          <a:p>
            <a:r>
              <a:rPr lang="en-US" sz="2000" dirty="0">
                <a:solidFill>
                  <a:srgbClr val="008000"/>
                </a:solidFill>
                <a:latin typeface="Cambria" panose="02040503050406030204" pitchFamily="18" charset="0"/>
                <a:ea typeface="Cambria" panose="02040503050406030204" pitchFamily="18" charset="0"/>
              </a:rPr>
              <a:t>Run 3</a:t>
            </a:r>
          </a:p>
          <a:p>
            <a:r>
              <a:rPr lang="en-US" altLang="zh-CN" sz="2000" i="1" dirty="0">
                <a:solidFill>
                  <a:srgbClr val="008000"/>
                </a:solidFill>
                <a:latin typeface="Cambria" panose="02040503050406030204" pitchFamily="18" charset="0"/>
                <a:ea typeface="Cambria" panose="02040503050406030204" pitchFamily="18" charset="0"/>
              </a:rPr>
              <a:t>E</a:t>
            </a:r>
            <a:r>
              <a:rPr lang="en-US" altLang="zh-CN" sz="2000" i="1" baseline="-25000" dirty="0">
                <a:solidFill>
                  <a:srgbClr val="008000"/>
                </a:solidFill>
                <a:latin typeface="Cambria" panose="02040503050406030204" pitchFamily="18" charset="0"/>
                <a:ea typeface="Cambria" panose="02040503050406030204" pitchFamily="18" charset="0"/>
              </a:rPr>
              <a:t>α</a:t>
            </a:r>
            <a:r>
              <a:rPr lang="en-US" altLang="zh-CN" sz="2000" dirty="0">
                <a:solidFill>
                  <a:srgbClr val="008000"/>
                </a:solidFill>
                <a:latin typeface="Cambria" panose="02040503050406030204" pitchFamily="18" charset="0"/>
                <a:ea typeface="Cambria" panose="02040503050406030204" pitchFamily="18" charset="0"/>
              </a:rPr>
              <a:t>: </a:t>
            </a:r>
            <a:r>
              <a:rPr lang="en-US" sz="2000" dirty="0">
                <a:solidFill>
                  <a:srgbClr val="008000"/>
                </a:solidFill>
                <a:latin typeface="Cambria" panose="02040503050406030204" pitchFamily="18" charset="0"/>
                <a:ea typeface="Cambria" panose="02040503050406030204" pitchFamily="18" charset="0"/>
              </a:rPr>
              <a:t>5290-5500</a:t>
            </a:r>
          </a:p>
        </p:txBody>
      </p:sp>
    </p:spTree>
    <p:extLst>
      <p:ext uri="{BB962C8B-B14F-4D97-AF65-F5344CB8AC3E}">
        <p14:creationId xmlns:p14="http://schemas.microsoft.com/office/powerpoint/2010/main" val="16292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65420-FEED-4FEB-A707-444C8FAF8AAE}"/>
              </a:ext>
            </a:extLst>
          </p:cNvPr>
          <p:cNvPicPr>
            <a:picLocks noChangeAspect="1"/>
          </p:cNvPicPr>
          <p:nvPr/>
        </p:nvPicPr>
        <p:blipFill>
          <a:blip r:embed="rId3"/>
          <a:stretch>
            <a:fillRect/>
          </a:stretch>
        </p:blipFill>
        <p:spPr>
          <a:xfrm>
            <a:off x="0" y="0"/>
            <a:ext cx="9144000" cy="3443774"/>
          </a:xfrm>
          <a:prstGeom prst="rect">
            <a:avLst/>
          </a:prstGeom>
        </p:spPr>
      </p:pic>
      <p:pic>
        <p:nvPicPr>
          <p:cNvPr id="4" name="Picture 3">
            <a:extLst>
              <a:ext uri="{FF2B5EF4-FFF2-40B4-BE49-F238E27FC236}">
                <a16:creationId xmlns:a16="http://schemas.microsoft.com/office/drawing/2014/main" id="{A91172C0-CFB1-43B0-B651-7A619DFE60E5}"/>
              </a:ext>
            </a:extLst>
          </p:cNvPr>
          <p:cNvPicPr>
            <a:picLocks noChangeAspect="1"/>
          </p:cNvPicPr>
          <p:nvPr/>
        </p:nvPicPr>
        <p:blipFill>
          <a:blip r:embed="rId4"/>
          <a:stretch>
            <a:fillRect/>
          </a:stretch>
        </p:blipFill>
        <p:spPr>
          <a:xfrm>
            <a:off x="0" y="3418268"/>
            <a:ext cx="9144000" cy="3439732"/>
          </a:xfrm>
          <a:prstGeom prst="rect">
            <a:avLst/>
          </a:prstGeom>
        </p:spPr>
      </p:pic>
      <p:sp>
        <p:nvSpPr>
          <p:cNvPr id="5" name="TextBox 4">
            <a:extLst>
              <a:ext uri="{FF2B5EF4-FFF2-40B4-BE49-F238E27FC236}">
                <a16:creationId xmlns:a16="http://schemas.microsoft.com/office/drawing/2014/main" id="{0812FECA-0F10-46C8-AD71-F38D50396AE7}"/>
              </a:ext>
            </a:extLst>
          </p:cNvPr>
          <p:cNvSpPr txBox="1"/>
          <p:nvPr/>
        </p:nvSpPr>
        <p:spPr>
          <a:xfrm>
            <a:off x="6972300" y="3553691"/>
            <a:ext cx="1536062" cy="1477328"/>
          </a:xfrm>
          <a:prstGeom prst="rect">
            <a:avLst/>
          </a:prstGeom>
          <a:noFill/>
        </p:spPr>
        <p:txBody>
          <a:bodyPr wrap="none" rtlCol="0">
            <a:spAutoFit/>
          </a:bodyPr>
          <a:lstStyle/>
          <a:p>
            <a:r>
              <a:rPr lang="en-US" dirty="0" err="1"/>
              <a:t>lege_lo</a:t>
            </a:r>
            <a:r>
              <a:rPr lang="en-US" altLang="zh-CN" dirty="0" err="1"/>
              <a:t>w</a:t>
            </a:r>
            <a:r>
              <a:rPr lang="en-US" dirty="0"/>
              <a:t>–</a:t>
            </a:r>
            <a:r>
              <a:rPr lang="en-US" dirty="0" err="1"/>
              <a:t>lege</a:t>
            </a:r>
            <a:endParaRPr lang="en-US" dirty="0"/>
          </a:p>
          <a:p>
            <a:r>
              <a:rPr lang="en-US" dirty="0">
                <a:solidFill>
                  <a:srgbClr val="FF00FF"/>
                </a:solidFill>
              </a:rPr>
              <a:t>msd12–</a:t>
            </a:r>
            <a:r>
              <a:rPr lang="en-US" dirty="0" err="1">
                <a:solidFill>
                  <a:srgbClr val="FF00FF"/>
                </a:solidFill>
              </a:rPr>
              <a:t>lege</a:t>
            </a:r>
            <a:endParaRPr lang="en-US" dirty="0">
              <a:solidFill>
                <a:srgbClr val="FF00FF"/>
              </a:solidFill>
            </a:endParaRPr>
          </a:p>
          <a:p>
            <a:r>
              <a:rPr lang="en-US" dirty="0">
                <a:solidFill>
                  <a:srgbClr val="70DA6C"/>
                </a:solidFill>
              </a:rPr>
              <a:t>msd26–</a:t>
            </a:r>
            <a:r>
              <a:rPr lang="en-US" dirty="0" err="1">
                <a:solidFill>
                  <a:srgbClr val="70DA6C"/>
                </a:solidFill>
              </a:rPr>
              <a:t>lege</a:t>
            </a:r>
            <a:endParaRPr lang="en-US" dirty="0">
              <a:solidFill>
                <a:srgbClr val="70DA6C"/>
              </a:solidFill>
            </a:endParaRPr>
          </a:p>
          <a:p>
            <a:r>
              <a:rPr lang="en-US" dirty="0">
                <a:solidFill>
                  <a:srgbClr val="FF0000"/>
                </a:solidFill>
              </a:rPr>
              <a:t>north–</a:t>
            </a:r>
            <a:r>
              <a:rPr lang="en-US" dirty="0" err="1">
                <a:solidFill>
                  <a:srgbClr val="FF0000"/>
                </a:solidFill>
              </a:rPr>
              <a:t>lege</a:t>
            </a:r>
            <a:endParaRPr lang="en-US" dirty="0">
              <a:solidFill>
                <a:srgbClr val="FF0000"/>
              </a:solidFill>
            </a:endParaRPr>
          </a:p>
          <a:p>
            <a:r>
              <a:rPr lang="en-US" dirty="0">
                <a:solidFill>
                  <a:srgbClr val="0000CC"/>
                </a:solidFill>
              </a:rPr>
              <a:t>south–</a:t>
            </a:r>
            <a:r>
              <a:rPr lang="en-US" dirty="0" err="1">
                <a:solidFill>
                  <a:srgbClr val="0000CC"/>
                </a:solidFill>
              </a:rPr>
              <a:t>lege</a:t>
            </a:r>
            <a:endParaRPr lang="en-US" dirty="0">
              <a:solidFill>
                <a:srgbClr val="0000CC"/>
              </a:solidFill>
            </a:endParaRPr>
          </a:p>
        </p:txBody>
      </p:sp>
      <p:sp>
        <p:nvSpPr>
          <p:cNvPr id="2" name="TextBox 1">
            <a:extLst>
              <a:ext uri="{FF2B5EF4-FFF2-40B4-BE49-F238E27FC236}">
                <a16:creationId xmlns:a16="http://schemas.microsoft.com/office/drawing/2014/main" id="{10B05A30-6665-43E9-ACDB-E54778D4C77A}"/>
              </a:ext>
            </a:extLst>
          </p:cNvPr>
          <p:cNvSpPr txBox="1"/>
          <p:nvPr/>
        </p:nvSpPr>
        <p:spPr>
          <a:xfrm>
            <a:off x="1077686" y="3923023"/>
            <a:ext cx="787395" cy="369332"/>
          </a:xfrm>
          <a:prstGeom prst="rect">
            <a:avLst/>
          </a:prstGeom>
          <a:noFill/>
        </p:spPr>
        <p:txBody>
          <a:bodyPr wrap="none" rtlCol="0">
            <a:spAutoFit/>
          </a:bodyPr>
          <a:lstStyle/>
          <a:p>
            <a:r>
              <a:rPr lang="en-US" dirty="0"/>
              <a:t>Run45</a:t>
            </a:r>
          </a:p>
        </p:txBody>
      </p:sp>
    </p:spTree>
    <p:extLst>
      <p:ext uri="{BB962C8B-B14F-4D97-AF65-F5344CB8AC3E}">
        <p14:creationId xmlns:p14="http://schemas.microsoft.com/office/powerpoint/2010/main" val="3490135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783FF-C941-47DA-BC44-F505D8227C39}"/>
              </a:ext>
            </a:extLst>
          </p:cNvPr>
          <p:cNvPicPr>
            <a:picLocks noChangeAspect="1"/>
          </p:cNvPicPr>
          <p:nvPr/>
        </p:nvPicPr>
        <p:blipFill>
          <a:blip r:embed="rId3"/>
          <a:stretch>
            <a:fillRect/>
          </a:stretch>
        </p:blipFill>
        <p:spPr>
          <a:xfrm>
            <a:off x="0" y="0"/>
            <a:ext cx="9144000" cy="4679299"/>
          </a:xfrm>
          <a:prstGeom prst="rect">
            <a:avLst/>
          </a:prstGeom>
        </p:spPr>
      </p:pic>
      <p:sp>
        <p:nvSpPr>
          <p:cNvPr id="4" name="TextBox 3">
            <a:extLst>
              <a:ext uri="{FF2B5EF4-FFF2-40B4-BE49-F238E27FC236}">
                <a16:creationId xmlns:a16="http://schemas.microsoft.com/office/drawing/2014/main" id="{9D4FF63E-867E-4B84-A27B-DD9814B6FB42}"/>
              </a:ext>
            </a:extLst>
          </p:cNvPr>
          <p:cNvSpPr txBox="1"/>
          <p:nvPr/>
        </p:nvSpPr>
        <p:spPr>
          <a:xfrm>
            <a:off x="689810" y="4668831"/>
            <a:ext cx="2457724" cy="461665"/>
          </a:xfrm>
          <a:prstGeom prst="rect">
            <a:avLst/>
          </a:prstGeom>
          <a:noFill/>
        </p:spPr>
        <p:txBody>
          <a:bodyPr wrap="none" rtlCol="0">
            <a:spAutoFit/>
          </a:bodyPr>
          <a:lstStyle/>
          <a:p>
            <a:r>
              <a:rPr lang="en-US" altLang="zh-CN" sz="2400" i="1" dirty="0">
                <a:solidFill>
                  <a:srgbClr val="CB00FF"/>
                </a:solidFill>
                <a:latin typeface="Cambria" panose="02040503050406030204" pitchFamily="18" charset="0"/>
                <a:ea typeface="Cambria" panose="02040503050406030204" pitchFamily="18" charset="0"/>
              </a:rPr>
              <a:t>τ</a:t>
            </a:r>
            <a:r>
              <a:rPr lang="en-US" altLang="zh-CN" sz="2400" dirty="0">
                <a:solidFill>
                  <a:srgbClr val="CB00FF"/>
                </a:solidFill>
                <a:latin typeface="Cambria" panose="02040503050406030204" pitchFamily="18" charset="0"/>
                <a:ea typeface="Cambria" panose="02040503050406030204" pitchFamily="18" charset="0"/>
              </a:rPr>
              <a:t> = 104.4 ± 1.4 ns</a:t>
            </a:r>
            <a:endParaRPr lang="en-US" sz="2400" dirty="0">
              <a:solidFill>
                <a:srgbClr val="CB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491033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1924D-01C1-44AB-8078-A190396FD8B9}"/>
              </a:ext>
            </a:extLst>
          </p:cNvPr>
          <p:cNvPicPr>
            <a:picLocks noChangeAspect="1"/>
          </p:cNvPicPr>
          <p:nvPr/>
        </p:nvPicPr>
        <p:blipFill>
          <a:blip r:embed="rId2"/>
          <a:stretch>
            <a:fillRect/>
          </a:stretch>
        </p:blipFill>
        <p:spPr>
          <a:xfrm>
            <a:off x="0" y="3429000"/>
            <a:ext cx="6605508" cy="3429000"/>
          </a:xfrm>
          <a:prstGeom prst="rect">
            <a:avLst/>
          </a:prstGeom>
        </p:spPr>
      </p:pic>
      <p:pic>
        <p:nvPicPr>
          <p:cNvPr id="5" name="Picture 4">
            <a:extLst>
              <a:ext uri="{FF2B5EF4-FFF2-40B4-BE49-F238E27FC236}">
                <a16:creationId xmlns:a16="http://schemas.microsoft.com/office/drawing/2014/main" id="{626C62BC-F7CE-404C-9EF3-A6963AB2DB49}"/>
              </a:ext>
            </a:extLst>
          </p:cNvPr>
          <p:cNvPicPr>
            <a:picLocks noChangeAspect="1"/>
          </p:cNvPicPr>
          <p:nvPr/>
        </p:nvPicPr>
        <p:blipFill>
          <a:blip r:embed="rId3"/>
          <a:stretch>
            <a:fillRect/>
          </a:stretch>
        </p:blipFill>
        <p:spPr>
          <a:xfrm>
            <a:off x="0" y="0"/>
            <a:ext cx="6605508" cy="3429000"/>
          </a:xfrm>
          <a:prstGeom prst="rect">
            <a:avLst/>
          </a:prstGeom>
        </p:spPr>
      </p:pic>
      <p:sp>
        <p:nvSpPr>
          <p:cNvPr id="6" name="TextBox 5">
            <a:extLst>
              <a:ext uri="{FF2B5EF4-FFF2-40B4-BE49-F238E27FC236}">
                <a16:creationId xmlns:a16="http://schemas.microsoft.com/office/drawing/2014/main" id="{C34E0EC9-6C42-4119-BEBE-8AA17E245E1C}"/>
              </a:ext>
            </a:extLst>
          </p:cNvPr>
          <p:cNvSpPr txBox="1"/>
          <p:nvPr/>
        </p:nvSpPr>
        <p:spPr>
          <a:xfrm>
            <a:off x="7367552" y="0"/>
            <a:ext cx="1776448" cy="707886"/>
          </a:xfrm>
          <a:prstGeom prst="rect">
            <a:avLst/>
          </a:prstGeom>
          <a:noFill/>
        </p:spPr>
        <p:txBody>
          <a:bodyPr wrap="none" rtlCol="0">
            <a:spAutoFit/>
          </a:bodyPr>
          <a:lstStyle/>
          <a:p>
            <a:r>
              <a:rPr lang="en-US" sz="2000" dirty="0">
                <a:solidFill>
                  <a:srgbClr val="008000"/>
                </a:solidFill>
                <a:latin typeface="Cambria" panose="02040503050406030204" pitchFamily="18" charset="0"/>
                <a:ea typeface="Cambria" panose="02040503050406030204" pitchFamily="18" charset="0"/>
              </a:rPr>
              <a:t>Run 3</a:t>
            </a:r>
          </a:p>
          <a:p>
            <a:r>
              <a:rPr lang="en-US" altLang="zh-CN" sz="2000" i="1" dirty="0">
                <a:solidFill>
                  <a:srgbClr val="008000"/>
                </a:solidFill>
                <a:latin typeface="Cambria" panose="02040503050406030204" pitchFamily="18" charset="0"/>
                <a:ea typeface="Cambria" panose="02040503050406030204" pitchFamily="18" charset="0"/>
              </a:rPr>
              <a:t>E</a:t>
            </a:r>
            <a:r>
              <a:rPr lang="en-US" altLang="zh-CN" sz="2000" i="1" baseline="-25000" dirty="0">
                <a:solidFill>
                  <a:srgbClr val="008000"/>
                </a:solidFill>
                <a:latin typeface="Cambria" panose="02040503050406030204" pitchFamily="18" charset="0"/>
                <a:ea typeface="Cambria" panose="02040503050406030204" pitchFamily="18" charset="0"/>
              </a:rPr>
              <a:t>α</a:t>
            </a:r>
            <a:r>
              <a:rPr lang="en-US" altLang="zh-CN" sz="2000" dirty="0">
                <a:solidFill>
                  <a:srgbClr val="008000"/>
                </a:solidFill>
                <a:latin typeface="Cambria" panose="02040503050406030204" pitchFamily="18" charset="0"/>
                <a:ea typeface="Cambria" panose="02040503050406030204" pitchFamily="18" charset="0"/>
              </a:rPr>
              <a:t>: </a:t>
            </a:r>
            <a:r>
              <a:rPr lang="en-US" sz="2000" dirty="0">
                <a:solidFill>
                  <a:srgbClr val="008000"/>
                </a:solidFill>
                <a:latin typeface="Cambria" panose="02040503050406030204" pitchFamily="18" charset="0"/>
                <a:ea typeface="Cambria" panose="02040503050406030204" pitchFamily="18" charset="0"/>
              </a:rPr>
              <a:t>5290-5500</a:t>
            </a:r>
          </a:p>
        </p:txBody>
      </p:sp>
    </p:spTree>
    <p:extLst>
      <p:ext uri="{BB962C8B-B14F-4D97-AF65-F5344CB8AC3E}">
        <p14:creationId xmlns:p14="http://schemas.microsoft.com/office/powerpoint/2010/main" val="185548183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45706-97FA-40CF-99E2-E3AA87D79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016" y="0"/>
            <a:ext cx="7376984" cy="6858000"/>
          </a:xfrm>
          <a:prstGeom prst="rect">
            <a:avLst/>
          </a:prstGeom>
        </p:spPr>
      </p:pic>
      <p:sp>
        <p:nvSpPr>
          <p:cNvPr id="5" name="Parallelogram 4">
            <a:extLst>
              <a:ext uri="{FF2B5EF4-FFF2-40B4-BE49-F238E27FC236}">
                <a16:creationId xmlns:a16="http://schemas.microsoft.com/office/drawing/2014/main" id="{ADB72CCC-A25A-4D07-B8B7-C8C7A5E85E94}"/>
              </a:ext>
            </a:extLst>
          </p:cNvPr>
          <p:cNvSpPr/>
          <p:nvPr/>
        </p:nvSpPr>
        <p:spPr>
          <a:xfrm rot="16200000" flipV="1">
            <a:off x="6778085" y="3973697"/>
            <a:ext cx="1481563" cy="478971"/>
          </a:xfrm>
          <a:prstGeom prst="parallelogram">
            <a:avLst>
              <a:gd name="adj" fmla="val 99404"/>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B4DDC94-D01D-468B-834E-FA4606F15CEA}"/>
              </a:ext>
            </a:extLst>
          </p:cNvPr>
          <p:cNvSpPr/>
          <p:nvPr/>
        </p:nvSpPr>
        <p:spPr>
          <a:xfrm>
            <a:off x="6542314" y="4629873"/>
            <a:ext cx="478972" cy="987156"/>
          </a:xfrm>
          <a:prstGeom prst="rect">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E9739E-E6C6-4A4A-AEBE-896E8BF0F195}"/>
              </a:ext>
            </a:extLst>
          </p:cNvPr>
          <p:cNvSpPr/>
          <p:nvPr/>
        </p:nvSpPr>
        <p:spPr>
          <a:xfrm>
            <a:off x="4724400" y="4039565"/>
            <a:ext cx="1074516" cy="798653"/>
          </a:xfrm>
          <a:prstGeom prst="rect">
            <a:avLst/>
          </a:prstGeom>
          <a:noFill/>
          <a:ln w="190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EA8711A-BBE2-461D-B937-048964848B3B}"/>
              </a:ext>
            </a:extLst>
          </p:cNvPr>
          <p:cNvSpPr txBox="1"/>
          <p:nvPr/>
        </p:nvSpPr>
        <p:spPr>
          <a:xfrm>
            <a:off x="138896" y="335666"/>
            <a:ext cx="4898970" cy="1200329"/>
          </a:xfrm>
          <a:prstGeom prst="rect">
            <a:avLst/>
          </a:prstGeom>
          <a:noFill/>
        </p:spPr>
        <p:txBody>
          <a:bodyPr wrap="none" rtlCol="0">
            <a:spAutoFit/>
          </a:bodyPr>
          <a:lstStyle/>
          <a:p>
            <a:r>
              <a:rPr lang="en-US" dirty="0"/>
              <a:t>Direct decay: 5486 </a:t>
            </a:r>
            <a:r>
              <a:rPr lang="en-US" altLang="zh-CN" dirty="0"/>
              <a:t>α </a:t>
            </a:r>
            <a:r>
              <a:rPr lang="zh-CN" altLang="en-US" dirty="0"/>
              <a:t>→ </a:t>
            </a:r>
            <a:r>
              <a:rPr lang="en-US" altLang="zh-CN" dirty="0"/>
              <a:t>59 </a:t>
            </a:r>
            <a:r>
              <a:rPr lang="zh-CN" altLang="en-US" dirty="0"/>
              <a:t>→ </a:t>
            </a:r>
            <a:r>
              <a:rPr lang="en-US" altLang="zh-CN" dirty="0"/>
              <a:t>0 γ  </a:t>
            </a:r>
            <a:r>
              <a:rPr lang="en-US" altLang="zh-CN" dirty="0">
                <a:solidFill>
                  <a:srgbClr val="FF0000"/>
                </a:solidFill>
              </a:rPr>
              <a:t>30.7%</a:t>
            </a:r>
          </a:p>
          <a:p>
            <a:r>
              <a:rPr lang="en-US" dirty="0"/>
              <a:t>Direct decay: 5486 </a:t>
            </a:r>
            <a:r>
              <a:rPr lang="en-US" altLang="zh-CN" dirty="0"/>
              <a:t>α </a:t>
            </a:r>
            <a:r>
              <a:rPr lang="zh-CN" altLang="en-US" dirty="0"/>
              <a:t>→ </a:t>
            </a:r>
            <a:r>
              <a:rPr lang="en-US" altLang="zh-CN" dirty="0"/>
              <a:t>59 </a:t>
            </a:r>
            <a:r>
              <a:rPr lang="zh-CN" altLang="en-US" dirty="0"/>
              <a:t>→ </a:t>
            </a:r>
            <a:r>
              <a:rPr lang="en-US" altLang="zh-CN" dirty="0"/>
              <a:t>0 IC 35.6%</a:t>
            </a:r>
            <a:endParaRPr lang="en-US" dirty="0"/>
          </a:p>
          <a:p>
            <a:r>
              <a:rPr lang="en-US" dirty="0"/>
              <a:t>Cascade decay: 5443 </a:t>
            </a:r>
            <a:r>
              <a:rPr lang="en-US" altLang="zh-CN" dirty="0"/>
              <a:t>α </a:t>
            </a:r>
            <a:r>
              <a:rPr lang="zh-CN" altLang="en-US" dirty="0"/>
              <a:t>→ </a:t>
            </a:r>
            <a:r>
              <a:rPr lang="en-US" altLang="zh-CN" dirty="0"/>
              <a:t>103 </a:t>
            </a:r>
            <a:r>
              <a:rPr lang="zh-CN" altLang="en-US" dirty="0"/>
              <a:t>→ </a:t>
            </a:r>
            <a:r>
              <a:rPr lang="en-US" altLang="zh-CN" dirty="0"/>
              <a:t>59 γ </a:t>
            </a:r>
            <a:r>
              <a:rPr lang="zh-CN" altLang="en-US" dirty="0"/>
              <a:t>→ </a:t>
            </a:r>
            <a:r>
              <a:rPr lang="en-US" altLang="zh-CN" dirty="0"/>
              <a:t>0 γ </a:t>
            </a:r>
            <a:r>
              <a:rPr lang="en-US" altLang="zh-CN" dirty="0">
                <a:solidFill>
                  <a:srgbClr val="FF0000"/>
                </a:solidFill>
              </a:rPr>
              <a:t>0.08%</a:t>
            </a:r>
          </a:p>
          <a:p>
            <a:r>
              <a:rPr lang="en-US" dirty="0"/>
              <a:t>Cascade decay: 5443 </a:t>
            </a:r>
            <a:r>
              <a:rPr lang="en-US" altLang="zh-CN" dirty="0"/>
              <a:t>α </a:t>
            </a:r>
            <a:r>
              <a:rPr lang="zh-CN" altLang="en-US" dirty="0"/>
              <a:t>→ </a:t>
            </a:r>
            <a:r>
              <a:rPr lang="en-US" altLang="zh-CN" dirty="0"/>
              <a:t>103 </a:t>
            </a:r>
            <a:r>
              <a:rPr lang="zh-CN" altLang="en-US" dirty="0"/>
              <a:t>→ </a:t>
            </a:r>
            <a:r>
              <a:rPr lang="en-US" altLang="zh-CN" dirty="0"/>
              <a:t>59 IC </a:t>
            </a:r>
            <a:r>
              <a:rPr lang="zh-CN" altLang="en-US" dirty="0"/>
              <a:t>→ </a:t>
            </a:r>
            <a:r>
              <a:rPr lang="en-US" altLang="zh-CN" dirty="0"/>
              <a:t>0 γ </a:t>
            </a:r>
            <a:r>
              <a:rPr lang="en-US" altLang="zh-CN" dirty="0">
                <a:solidFill>
                  <a:srgbClr val="FF0000"/>
                </a:solidFill>
              </a:rPr>
              <a:t>4.7%</a:t>
            </a:r>
            <a:endParaRPr lang="en-US" dirty="0">
              <a:solidFill>
                <a:srgbClr val="FF0000"/>
              </a:solidFill>
            </a:endParaRPr>
          </a:p>
        </p:txBody>
      </p:sp>
    </p:spTree>
    <p:extLst>
      <p:ext uri="{BB962C8B-B14F-4D97-AF65-F5344CB8AC3E}">
        <p14:creationId xmlns:p14="http://schemas.microsoft.com/office/powerpoint/2010/main" val="316264713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76DD27-DE43-4E76-A613-E9736DAAE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120"/>
            <a:ext cx="9144000" cy="5461760"/>
          </a:xfrm>
          <a:prstGeom prst="rect">
            <a:avLst/>
          </a:prstGeom>
        </p:spPr>
      </p:pic>
      <p:sp>
        <p:nvSpPr>
          <p:cNvPr id="2" name="Rectangle 1">
            <a:extLst>
              <a:ext uri="{FF2B5EF4-FFF2-40B4-BE49-F238E27FC236}">
                <a16:creationId xmlns:a16="http://schemas.microsoft.com/office/drawing/2014/main" id="{60354B99-84F7-4E89-8437-47A87837D10E}"/>
              </a:ext>
            </a:extLst>
          </p:cNvPr>
          <p:cNvSpPr/>
          <p:nvPr/>
        </p:nvSpPr>
        <p:spPr>
          <a:xfrm>
            <a:off x="3927764" y="1059872"/>
            <a:ext cx="3262745" cy="4270664"/>
          </a:xfrm>
          <a:prstGeom prst="rect">
            <a:avLst/>
          </a:prstGeom>
          <a:solidFill>
            <a:srgbClr val="9966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22556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76DD27-DE43-4E76-A613-E9736DAAE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120"/>
            <a:ext cx="9144000" cy="5461760"/>
          </a:xfrm>
          <a:prstGeom prst="rect">
            <a:avLst/>
          </a:prstGeom>
        </p:spPr>
      </p:pic>
      <p:sp>
        <p:nvSpPr>
          <p:cNvPr id="2" name="Rectangle 1">
            <a:extLst>
              <a:ext uri="{FF2B5EF4-FFF2-40B4-BE49-F238E27FC236}">
                <a16:creationId xmlns:a16="http://schemas.microsoft.com/office/drawing/2014/main" id="{60354B99-84F7-4E89-8437-47A87837D10E}"/>
              </a:ext>
            </a:extLst>
          </p:cNvPr>
          <p:cNvSpPr/>
          <p:nvPr/>
        </p:nvSpPr>
        <p:spPr>
          <a:xfrm>
            <a:off x="5725391" y="1059872"/>
            <a:ext cx="1205345" cy="4270664"/>
          </a:xfrm>
          <a:prstGeom prst="rect">
            <a:avLst/>
          </a:prstGeom>
          <a:solidFill>
            <a:srgbClr val="9966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34963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CD7A49-A7BD-45B2-A789-B3A8143EDA69}"/>
              </a:ext>
            </a:extLst>
          </p:cNvPr>
          <p:cNvPicPr>
            <a:picLocks noChangeAspect="1"/>
          </p:cNvPicPr>
          <p:nvPr/>
        </p:nvPicPr>
        <p:blipFill>
          <a:blip r:embed="rId2"/>
          <a:stretch>
            <a:fillRect/>
          </a:stretch>
        </p:blipFill>
        <p:spPr>
          <a:xfrm>
            <a:off x="1" y="0"/>
            <a:ext cx="6223000" cy="4514893"/>
          </a:xfrm>
          <a:prstGeom prst="rect">
            <a:avLst/>
          </a:prstGeom>
        </p:spPr>
      </p:pic>
      <p:pic>
        <p:nvPicPr>
          <p:cNvPr id="3" name="Picture 2">
            <a:extLst>
              <a:ext uri="{FF2B5EF4-FFF2-40B4-BE49-F238E27FC236}">
                <a16:creationId xmlns:a16="http://schemas.microsoft.com/office/drawing/2014/main" id="{E7B88E52-667F-4240-B65F-A087DD1E68E8}"/>
              </a:ext>
            </a:extLst>
          </p:cNvPr>
          <p:cNvPicPr>
            <a:picLocks noChangeAspect="1"/>
          </p:cNvPicPr>
          <p:nvPr/>
        </p:nvPicPr>
        <p:blipFill>
          <a:blip r:embed="rId3"/>
          <a:stretch>
            <a:fillRect/>
          </a:stretch>
        </p:blipFill>
        <p:spPr>
          <a:xfrm>
            <a:off x="0" y="4484550"/>
            <a:ext cx="5448300" cy="1140342"/>
          </a:xfrm>
          <a:prstGeom prst="rect">
            <a:avLst/>
          </a:prstGeom>
        </p:spPr>
      </p:pic>
      <p:pic>
        <p:nvPicPr>
          <p:cNvPr id="5" name="Picture 4">
            <a:extLst>
              <a:ext uri="{FF2B5EF4-FFF2-40B4-BE49-F238E27FC236}">
                <a16:creationId xmlns:a16="http://schemas.microsoft.com/office/drawing/2014/main" id="{45ADE2E6-1663-4681-BC0A-4E0615D16250}"/>
              </a:ext>
            </a:extLst>
          </p:cNvPr>
          <p:cNvPicPr>
            <a:picLocks noChangeAspect="1"/>
          </p:cNvPicPr>
          <p:nvPr/>
        </p:nvPicPr>
        <p:blipFill>
          <a:blip r:embed="rId4"/>
          <a:stretch>
            <a:fillRect/>
          </a:stretch>
        </p:blipFill>
        <p:spPr>
          <a:xfrm>
            <a:off x="0" y="5511622"/>
            <a:ext cx="6565900" cy="1346378"/>
          </a:xfrm>
          <a:prstGeom prst="rect">
            <a:avLst/>
          </a:prstGeom>
        </p:spPr>
      </p:pic>
    </p:spTree>
    <p:extLst>
      <p:ext uri="{BB962C8B-B14F-4D97-AF65-F5344CB8AC3E}">
        <p14:creationId xmlns:p14="http://schemas.microsoft.com/office/powerpoint/2010/main" val="234619483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6BDC42-92CF-4CC1-8778-D5FD9B217734}"/>
              </a:ext>
            </a:extLst>
          </p:cNvPr>
          <p:cNvPicPr>
            <a:picLocks noChangeAspect="1"/>
          </p:cNvPicPr>
          <p:nvPr/>
        </p:nvPicPr>
        <p:blipFill>
          <a:blip r:embed="rId2"/>
          <a:stretch>
            <a:fillRect/>
          </a:stretch>
        </p:blipFill>
        <p:spPr>
          <a:xfrm>
            <a:off x="1" y="0"/>
            <a:ext cx="6621517" cy="3429000"/>
          </a:xfrm>
          <a:prstGeom prst="rect">
            <a:avLst/>
          </a:prstGeom>
        </p:spPr>
      </p:pic>
      <p:pic>
        <p:nvPicPr>
          <p:cNvPr id="7" name="Picture 6">
            <a:extLst>
              <a:ext uri="{FF2B5EF4-FFF2-40B4-BE49-F238E27FC236}">
                <a16:creationId xmlns:a16="http://schemas.microsoft.com/office/drawing/2014/main" id="{54157181-E807-457B-8014-5C4EA209E0E7}"/>
              </a:ext>
            </a:extLst>
          </p:cNvPr>
          <p:cNvPicPr>
            <a:picLocks noChangeAspect="1"/>
          </p:cNvPicPr>
          <p:nvPr/>
        </p:nvPicPr>
        <p:blipFill>
          <a:blip r:embed="rId3"/>
          <a:stretch>
            <a:fillRect/>
          </a:stretch>
        </p:blipFill>
        <p:spPr>
          <a:xfrm>
            <a:off x="0" y="3429000"/>
            <a:ext cx="6605508" cy="3429000"/>
          </a:xfrm>
          <a:prstGeom prst="rect">
            <a:avLst/>
          </a:prstGeom>
        </p:spPr>
      </p:pic>
      <p:sp>
        <p:nvSpPr>
          <p:cNvPr id="8" name="TextBox 7">
            <a:extLst>
              <a:ext uri="{FF2B5EF4-FFF2-40B4-BE49-F238E27FC236}">
                <a16:creationId xmlns:a16="http://schemas.microsoft.com/office/drawing/2014/main" id="{7D695388-3D73-4B54-9EC8-55831D3F91FC}"/>
              </a:ext>
            </a:extLst>
          </p:cNvPr>
          <p:cNvSpPr txBox="1"/>
          <p:nvPr/>
        </p:nvSpPr>
        <p:spPr>
          <a:xfrm>
            <a:off x="7367552" y="0"/>
            <a:ext cx="1776448" cy="707886"/>
          </a:xfrm>
          <a:prstGeom prst="rect">
            <a:avLst/>
          </a:prstGeom>
          <a:noFill/>
        </p:spPr>
        <p:txBody>
          <a:bodyPr wrap="none" rtlCol="0">
            <a:spAutoFit/>
          </a:bodyPr>
          <a:lstStyle/>
          <a:p>
            <a:r>
              <a:rPr lang="en-US" sz="2000" dirty="0">
                <a:solidFill>
                  <a:srgbClr val="C00000"/>
                </a:solidFill>
                <a:latin typeface="Cambria" panose="02040503050406030204" pitchFamily="18" charset="0"/>
                <a:ea typeface="Cambria" panose="02040503050406030204" pitchFamily="18" charset="0"/>
              </a:rPr>
              <a:t>Run 1</a:t>
            </a:r>
          </a:p>
          <a:p>
            <a:r>
              <a:rPr lang="en-US" altLang="zh-CN" sz="2000" i="1" dirty="0">
                <a:solidFill>
                  <a:srgbClr val="C00000"/>
                </a:solidFill>
                <a:latin typeface="Cambria" panose="02040503050406030204" pitchFamily="18" charset="0"/>
                <a:ea typeface="Cambria" panose="02040503050406030204" pitchFamily="18" charset="0"/>
              </a:rPr>
              <a:t>E</a:t>
            </a:r>
            <a:r>
              <a:rPr lang="en-US" altLang="zh-CN" sz="2000" i="1" baseline="-25000" dirty="0">
                <a:solidFill>
                  <a:srgbClr val="C00000"/>
                </a:solidFill>
                <a:latin typeface="Cambria" panose="02040503050406030204" pitchFamily="18" charset="0"/>
                <a:ea typeface="Cambria" panose="02040503050406030204" pitchFamily="18" charset="0"/>
              </a:rPr>
              <a:t>α</a:t>
            </a:r>
            <a:r>
              <a:rPr lang="en-US" altLang="zh-CN" sz="2000" dirty="0">
                <a:solidFill>
                  <a:srgbClr val="C00000"/>
                </a:solidFill>
                <a:latin typeface="Cambria" panose="02040503050406030204" pitchFamily="18" charset="0"/>
                <a:ea typeface="Cambria" panose="02040503050406030204" pitchFamily="18" charset="0"/>
              </a:rPr>
              <a:t>: </a:t>
            </a:r>
            <a:r>
              <a:rPr lang="en-US" sz="2000" dirty="0">
                <a:solidFill>
                  <a:srgbClr val="C00000"/>
                </a:solidFill>
                <a:latin typeface="Cambria" panose="02040503050406030204" pitchFamily="18" charset="0"/>
                <a:ea typeface="Cambria" panose="02040503050406030204" pitchFamily="18" charset="0"/>
              </a:rPr>
              <a:t>5290-5520</a:t>
            </a:r>
          </a:p>
        </p:txBody>
      </p:sp>
    </p:spTree>
    <p:extLst>
      <p:ext uri="{BB962C8B-B14F-4D97-AF65-F5344CB8AC3E}">
        <p14:creationId xmlns:p14="http://schemas.microsoft.com/office/powerpoint/2010/main" val="105082814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5C3C8-FCB8-459A-9EFE-6883485F7F40}"/>
              </a:ext>
            </a:extLst>
          </p:cNvPr>
          <p:cNvPicPr>
            <a:picLocks noChangeAspect="1"/>
          </p:cNvPicPr>
          <p:nvPr/>
        </p:nvPicPr>
        <p:blipFill>
          <a:blip r:embed="rId2"/>
          <a:stretch>
            <a:fillRect/>
          </a:stretch>
        </p:blipFill>
        <p:spPr>
          <a:xfrm>
            <a:off x="0" y="3429000"/>
            <a:ext cx="6601436" cy="3429000"/>
          </a:xfrm>
          <a:prstGeom prst="rect">
            <a:avLst/>
          </a:prstGeom>
        </p:spPr>
      </p:pic>
      <p:pic>
        <p:nvPicPr>
          <p:cNvPr id="5" name="Picture 4">
            <a:extLst>
              <a:ext uri="{FF2B5EF4-FFF2-40B4-BE49-F238E27FC236}">
                <a16:creationId xmlns:a16="http://schemas.microsoft.com/office/drawing/2014/main" id="{0B58FC7B-9ACC-45F1-A4DE-744A7599F4A1}"/>
              </a:ext>
            </a:extLst>
          </p:cNvPr>
          <p:cNvPicPr>
            <a:picLocks noChangeAspect="1"/>
          </p:cNvPicPr>
          <p:nvPr/>
        </p:nvPicPr>
        <p:blipFill>
          <a:blip r:embed="rId3"/>
          <a:stretch>
            <a:fillRect/>
          </a:stretch>
        </p:blipFill>
        <p:spPr>
          <a:xfrm>
            <a:off x="0" y="0"/>
            <a:ext cx="6601436" cy="3426886"/>
          </a:xfrm>
          <a:prstGeom prst="rect">
            <a:avLst/>
          </a:prstGeom>
        </p:spPr>
      </p:pic>
      <p:sp>
        <p:nvSpPr>
          <p:cNvPr id="6" name="TextBox 5">
            <a:extLst>
              <a:ext uri="{FF2B5EF4-FFF2-40B4-BE49-F238E27FC236}">
                <a16:creationId xmlns:a16="http://schemas.microsoft.com/office/drawing/2014/main" id="{40692B0E-3E42-4189-94CE-CDEF52A26F7C}"/>
              </a:ext>
            </a:extLst>
          </p:cNvPr>
          <p:cNvSpPr txBox="1"/>
          <p:nvPr/>
        </p:nvSpPr>
        <p:spPr>
          <a:xfrm>
            <a:off x="7367552" y="0"/>
            <a:ext cx="1776448" cy="707886"/>
          </a:xfrm>
          <a:prstGeom prst="rect">
            <a:avLst/>
          </a:prstGeom>
          <a:noFill/>
        </p:spPr>
        <p:txBody>
          <a:bodyPr wrap="none" rtlCol="0">
            <a:spAutoFit/>
          </a:bodyPr>
          <a:lstStyle/>
          <a:p>
            <a:r>
              <a:rPr lang="en-US" sz="2000" dirty="0">
                <a:solidFill>
                  <a:srgbClr val="008000"/>
                </a:solidFill>
                <a:latin typeface="Cambria" panose="02040503050406030204" pitchFamily="18" charset="0"/>
                <a:ea typeface="Cambria" panose="02040503050406030204" pitchFamily="18" charset="0"/>
              </a:rPr>
              <a:t>Run 3</a:t>
            </a:r>
          </a:p>
          <a:p>
            <a:r>
              <a:rPr lang="en-US" altLang="zh-CN" sz="2000" i="1" dirty="0">
                <a:solidFill>
                  <a:srgbClr val="008000"/>
                </a:solidFill>
                <a:latin typeface="Cambria" panose="02040503050406030204" pitchFamily="18" charset="0"/>
                <a:ea typeface="Cambria" panose="02040503050406030204" pitchFamily="18" charset="0"/>
              </a:rPr>
              <a:t>E</a:t>
            </a:r>
            <a:r>
              <a:rPr lang="en-US" altLang="zh-CN" sz="2000" i="1" baseline="-25000" dirty="0">
                <a:solidFill>
                  <a:srgbClr val="008000"/>
                </a:solidFill>
                <a:latin typeface="Cambria" panose="02040503050406030204" pitchFamily="18" charset="0"/>
                <a:ea typeface="Cambria" panose="02040503050406030204" pitchFamily="18" charset="0"/>
              </a:rPr>
              <a:t>α</a:t>
            </a:r>
            <a:r>
              <a:rPr lang="en-US" altLang="zh-CN" sz="2000" dirty="0">
                <a:solidFill>
                  <a:srgbClr val="008000"/>
                </a:solidFill>
                <a:latin typeface="Cambria" panose="02040503050406030204" pitchFamily="18" charset="0"/>
                <a:ea typeface="Cambria" panose="02040503050406030204" pitchFamily="18" charset="0"/>
              </a:rPr>
              <a:t>: </a:t>
            </a:r>
            <a:r>
              <a:rPr lang="en-US" sz="2000" dirty="0">
                <a:solidFill>
                  <a:srgbClr val="008000"/>
                </a:solidFill>
                <a:latin typeface="Cambria" panose="02040503050406030204" pitchFamily="18" charset="0"/>
                <a:ea typeface="Cambria" panose="02040503050406030204" pitchFamily="18" charset="0"/>
              </a:rPr>
              <a:t>5290-5520</a:t>
            </a:r>
          </a:p>
        </p:txBody>
      </p:sp>
    </p:spTree>
    <p:extLst>
      <p:ext uri="{BB962C8B-B14F-4D97-AF65-F5344CB8AC3E}">
        <p14:creationId xmlns:p14="http://schemas.microsoft.com/office/powerpoint/2010/main" val="363040724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32EBC-A6B9-4F97-90B0-6252C58D8C08}"/>
              </a:ext>
            </a:extLst>
          </p:cNvPr>
          <p:cNvPicPr>
            <a:picLocks noChangeAspect="1"/>
          </p:cNvPicPr>
          <p:nvPr/>
        </p:nvPicPr>
        <p:blipFill>
          <a:blip r:embed="rId2"/>
          <a:stretch>
            <a:fillRect/>
          </a:stretch>
        </p:blipFill>
        <p:spPr>
          <a:xfrm>
            <a:off x="0" y="3429000"/>
            <a:ext cx="6621517" cy="3429000"/>
          </a:xfrm>
          <a:prstGeom prst="rect">
            <a:avLst/>
          </a:prstGeom>
        </p:spPr>
      </p:pic>
      <p:sp>
        <p:nvSpPr>
          <p:cNvPr id="4" name="TextBox 3">
            <a:extLst>
              <a:ext uri="{FF2B5EF4-FFF2-40B4-BE49-F238E27FC236}">
                <a16:creationId xmlns:a16="http://schemas.microsoft.com/office/drawing/2014/main" id="{C6DD8FA0-980E-4F76-AF2C-9EA9989979AF}"/>
              </a:ext>
            </a:extLst>
          </p:cNvPr>
          <p:cNvSpPr txBox="1"/>
          <p:nvPr/>
        </p:nvSpPr>
        <p:spPr>
          <a:xfrm>
            <a:off x="7367552" y="3429000"/>
            <a:ext cx="1776448" cy="707886"/>
          </a:xfrm>
          <a:prstGeom prst="rect">
            <a:avLst/>
          </a:prstGeom>
          <a:noFill/>
        </p:spPr>
        <p:txBody>
          <a:bodyPr wrap="none" rtlCol="0">
            <a:spAutoFit/>
          </a:bodyPr>
          <a:lstStyle/>
          <a:p>
            <a:r>
              <a:rPr lang="en-US" sz="2000" dirty="0">
                <a:solidFill>
                  <a:srgbClr val="0033FF"/>
                </a:solidFill>
                <a:latin typeface="Cambria" panose="02040503050406030204" pitchFamily="18" charset="0"/>
                <a:ea typeface="Cambria" panose="02040503050406030204" pitchFamily="18" charset="0"/>
              </a:rPr>
              <a:t>Run 2</a:t>
            </a:r>
          </a:p>
          <a:p>
            <a:r>
              <a:rPr lang="en-US" altLang="zh-CN" sz="2000" i="1" dirty="0">
                <a:solidFill>
                  <a:srgbClr val="0033FF"/>
                </a:solidFill>
                <a:latin typeface="Cambria" panose="02040503050406030204" pitchFamily="18" charset="0"/>
                <a:ea typeface="Cambria" panose="02040503050406030204" pitchFamily="18" charset="0"/>
              </a:rPr>
              <a:t>E</a:t>
            </a:r>
            <a:r>
              <a:rPr lang="en-US" altLang="zh-CN" sz="2000" i="1" baseline="-25000" dirty="0">
                <a:solidFill>
                  <a:srgbClr val="0033FF"/>
                </a:solidFill>
                <a:latin typeface="Cambria" panose="02040503050406030204" pitchFamily="18" charset="0"/>
                <a:ea typeface="Cambria" panose="02040503050406030204" pitchFamily="18" charset="0"/>
              </a:rPr>
              <a:t>α</a:t>
            </a:r>
            <a:r>
              <a:rPr lang="en-US" altLang="zh-CN" sz="2000" dirty="0">
                <a:solidFill>
                  <a:srgbClr val="0033FF"/>
                </a:solidFill>
                <a:latin typeface="Cambria" panose="02040503050406030204" pitchFamily="18" charset="0"/>
                <a:ea typeface="Cambria" panose="02040503050406030204" pitchFamily="18" charset="0"/>
              </a:rPr>
              <a:t>: </a:t>
            </a:r>
            <a:r>
              <a:rPr lang="en-US" sz="2000" dirty="0">
                <a:solidFill>
                  <a:srgbClr val="0033FF"/>
                </a:solidFill>
                <a:latin typeface="Cambria" panose="02040503050406030204" pitchFamily="18" charset="0"/>
                <a:ea typeface="Cambria" panose="02040503050406030204" pitchFamily="18" charset="0"/>
              </a:rPr>
              <a:t>5415-5500</a:t>
            </a:r>
          </a:p>
        </p:txBody>
      </p:sp>
      <p:pic>
        <p:nvPicPr>
          <p:cNvPr id="5" name="Picture 4">
            <a:extLst>
              <a:ext uri="{FF2B5EF4-FFF2-40B4-BE49-F238E27FC236}">
                <a16:creationId xmlns:a16="http://schemas.microsoft.com/office/drawing/2014/main" id="{19E666DD-8868-45F5-A09E-8AD46047FE28}"/>
              </a:ext>
            </a:extLst>
          </p:cNvPr>
          <p:cNvPicPr>
            <a:picLocks noChangeAspect="1"/>
          </p:cNvPicPr>
          <p:nvPr/>
        </p:nvPicPr>
        <p:blipFill>
          <a:blip r:embed="rId3"/>
          <a:stretch>
            <a:fillRect/>
          </a:stretch>
        </p:blipFill>
        <p:spPr>
          <a:xfrm>
            <a:off x="0" y="1"/>
            <a:ext cx="6621517" cy="3433228"/>
          </a:xfrm>
          <a:prstGeom prst="rect">
            <a:avLst/>
          </a:prstGeom>
        </p:spPr>
      </p:pic>
      <p:sp>
        <p:nvSpPr>
          <p:cNvPr id="6" name="TextBox 5">
            <a:extLst>
              <a:ext uri="{FF2B5EF4-FFF2-40B4-BE49-F238E27FC236}">
                <a16:creationId xmlns:a16="http://schemas.microsoft.com/office/drawing/2014/main" id="{AACAD7DE-113E-470C-8974-5B70292F7EFC}"/>
              </a:ext>
            </a:extLst>
          </p:cNvPr>
          <p:cNvSpPr txBox="1"/>
          <p:nvPr/>
        </p:nvSpPr>
        <p:spPr>
          <a:xfrm>
            <a:off x="7367552" y="0"/>
            <a:ext cx="1776448" cy="707886"/>
          </a:xfrm>
          <a:prstGeom prst="rect">
            <a:avLst/>
          </a:prstGeom>
          <a:noFill/>
        </p:spPr>
        <p:txBody>
          <a:bodyPr wrap="none" rtlCol="0">
            <a:spAutoFit/>
          </a:bodyPr>
          <a:lstStyle/>
          <a:p>
            <a:r>
              <a:rPr lang="en-US" sz="2000" dirty="0">
                <a:solidFill>
                  <a:srgbClr val="0033FF"/>
                </a:solidFill>
                <a:latin typeface="Cambria" panose="02040503050406030204" pitchFamily="18" charset="0"/>
                <a:ea typeface="Cambria" panose="02040503050406030204" pitchFamily="18" charset="0"/>
              </a:rPr>
              <a:t>Run 2</a:t>
            </a:r>
          </a:p>
          <a:p>
            <a:r>
              <a:rPr lang="en-US" altLang="zh-CN" sz="2000" i="1" dirty="0">
                <a:solidFill>
                  <a:srgbClr val="0033FF"/>
                </a:solidFill>
                <a:latin typeface="Cambria" panose="02040503050406030204" pitchFamily="18" charset="0"/>
                <a:ea typeface="Cambria" panose="02040503050406030204" pitchFamily="18" charset="0"/>
              </a:rPr>
              <a:t>E</a:t>
            </a:r>
            <a:r>
              <a:rPr lang="en-US" altLang="zh-CN" sz="2000" i="1" baseline="-25000" dirty="0">
                <a:solidFill>
                  <a:srgbClr val="0033FF"/>
                </a:solidFill>
                <a:latin typeface="Cambria" panose="02040503050406030204" pitchFamily="18" charset="0"/>
                <a:ea typeface="Cambria" panose="02040503050406030204" pitchFamily="18" charset="0"/>
              </a:rPr>
              <a:t>α</a:t>
            </a:r>
            <a:r>
              <a:rPr lang="en-US" altLang="zh-CN" sz="2000" dirty="0">
                <a:solidFill>
                  <a:srgbClr val="0033FF"/>
                </a:solidFill>
                <a:latin typeface="Cambria" panose="02040503050406030204" pitchFamily="18" charset="0"/>
                <a:ea typeface="Cambria" panose="02040503050406030204" pitchFamily="18" charset="0"/>
              </a:rPr>
              <a:t>: </a:t>
            </a:r>
            <a:r>
              <a:rPr lang="en-US" sz="2000" dirty="0">
                <a:solidFill>
                  <a:srgbClr val="0033FF"/>
                </a:solidFill>
                <a:latin typeface="Cambria" panose="02040503050406030204" pitchFamily="18" charset="0"/>
                <a:ea typeface="Cambria" panose="02040503050406030204" pitchFamily="18" charset="0"/>
              </a:rPr>
              <a:t>5459-5499</a:t>
            </a:r>
          </a:p>
        </p:txBody>
      </p:sp>
    </p:spTree>
    <p:extLst>
      <p:ext uri="{BB962C8B-B14F-4D97-AF65-F5344CB8AC3E}">
        <p14:creationId xmlns:p14="http://schemas.microsoft.com/office/powerpoint/2010/main" val="204370522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C9CC4-227B-4E86-9890-C5F8F30280DB}"/>
              </a:ext>
            </a:extLst>
          </p:cNvPr>
          <p:cNvPicPr>
            <a:picLocks noChangeAspect="1"/>
          </p:cNvPicPr>
          <p:nvPr/>
        </p:nvPicPr>
        <p:blipFill>
          <a:blip r:embed="rId2"/>
          <a:stretch>
            <a:fillRect/>
          </a:stretch>
        </p:blipFill>
        <p:spPr>
          <a:xfrm>
            <a:off x="0" y="3429000"/>
            <a:ext cx="6605508" cy="3429000"/>
          </a:xfrm>
          <a:prstGeom prst="rect">
            <a:avLst/>
          </a:prstGeom>
        </p:spPr>
      </p:pic>
    </p:spTree>
    <p:extLst>
      <p:ext uri="{BB962C8B-B14F-4D97-AF65-F5344CB8AC3E}">
        <p14:creationId xmlns:p14="http://schemas.microsoft.com/office/powerpoint/2010/main" val="309974508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850FD-04E5-44C9-AE5A-7877927C34A2}"/>
              </a:ext>
            </a:extLst>
          </p:cNvPr>
          <p:cNvPicPr>
            <a:picLocks noChangeAspect="1"/>
          </p:cNvPicPr>
          <p:nvPr/>
        </p:nvPicPr>
        <p:blipFill>
          <a:blip r:embed="rId2"/>
          <a:stretch>
            <a:fillRect/>
          </a:stretch>
        </p:blipFill>
        <p:spPr>
          <a:xfrm>
            <a:off x="-1" y="-1"/>
            <a:ext cx="4572000" cy="2271624"/>
          </a:xfrm>
          <a:prstGeom prst="rect">
            <a:avLst/>
          </a:prstGeom>
        </p:spPr>
      </p:pic>
      <p:pic>
        <p:nvPicPr>
          <p:cNvPr id="5" name="Picture 4">
            <a:extLst>
              <a:ext uri="{FF2B5EF4-FFF2-40B4-BE49-F238E27FC236}">
                <a16:creationId xmlns:a16="http://schemas.microsoft.com/office/drawing/2014/main" id="{7F5F1283-8B0F-40B8-A608-93D323074FD9}"/>
              </a:ext>
            </a:extLst>
          </p:cNvPr>
          <p:cNvPicPr>
            <a:picLocks noChangeAspect="1"/>
          </p:cNvPicPr>
          <p:nvPr/>
        </p:nvPicPr>
        <p:blipFill>
          <a:blip r:embed="rId3"/>
          <a:stretch>
            <a:fillRect/>
          </a:stretch>
        </p:blipFill>
        <p:spPr>
          <a:xfrm>
            <a:off x="4572000" y="-1"/>
            <a:ext cx="4572000" cy="2271623"/>
          </a:xfrm>
          <a:prstGeom prst="rect">
            <a:avLst/>
          </a:prstGeom>
        </p:spPr>
      </p:pic>
      <p:pic>
        <p:nvPicPr>
          <p:cNvPr id="7" name="Picture 6">
            <a:extLst>
              <a:ext uri="{FF2B5EF4-FFF2-40B4-BE49-F238E27FC236}">
                <a16:creationId xmlns:a16="http://schemas.microsoft.com/office/drawing/2014/main" id="{C2C00D44-F872-4840-97A0-C738311F8EC1}"/>
              </a:ext>
            </a:extLst>
          </p:cNvPr>
          <p:cNvPicPr>
            <a:picLocks noChangeAspect="1"/>
          </p:cNvPicPr>
          <p:nvPr/>
        </p:nvPicPr>
        <p:blipFill>
          <a:blip r:embed="rId4"/>
          <a:stretch>
            <a:fillRect/>
          </a:stretch>
        </p:blipFill>
        <p:spPr>
          <a:xfrm>
            <a:off x="0" y="2271622"/>
            <a:ext cx="4572000" cy="2271623"/>
          </a:xfrm>
          <a:prstGeom prst="rect">
            <a:avLst/>
          </a:prstGeom>
        </p:spPr>
      </p:pic>
      <p:pic>
        <p:nvPicPr>
          <p:cNvPr id="9" name="Picture 8">
            <a:extLst>
              <a:ext uri="{FF2B5EF4-FFF2-40B4-BE49-F238E27FC236}">
                <a16:creationId xmlns:a16="http://schemas.microsoft.com/office/drawing/2014/main" id="{94E31106-90E1-4808-90BB-6CDFF291715D}"/>
              </a:ext>
            </a:extLst>
          </p:cNvPr>
          <p:cNvPicPr>
            <a:picLocks noChangeAspect="1"/>
          </p:cNvPicPr>
          <p:nvPr/>
        </p:nvPicPr>
        <p:blipFill>
          <a:blip r:embed="rId5"/>
          <a:stretch>
            <a:fillRect/>
          </a:stretch>
        </p:blipFill>
        <p:spPr>
          <a:xfrm>
            <a:off x="4572000" y="2271621"/>
            <a:ext cx="4572000" cy="2271623"/>
          </a:xfrm>
          <a:prstGeom prst="rect">
            <a:avLst/>
          </a:prstGeom>
        </p:spPr>
      </p:pic>
      <p:sp>
        <p:nvSpPr>
          <p:cNvPr id="13" name="TextBox 12">
            <a:extLst>
              <a:ext uri="{FF2B5EF4-FFF2-40B4-BE49-F238E27FC236}">
                <a16:creationId xmlns:a16="http://schemas.microsoft.com/office/drawing/2014/main" id="{E7F11EDF-9266-4BA9-B569-3FA3B4106B7A}"/>
              </a:ext>
            </a:extLst>
          </p:cNvPr>
          <p:cNvSpPr txBox="1"/>
          <p:nvPr/>
        </p:nvSpPr>
        <p:spPr>
          <a:xfrm>
            <a:off x="-1" y="6488668"/>
            <a:ext cx="9144000" cy="369332"/>
          </a:xfrm>
          <a:prstGeom prst="rect">
            <a:avLst/>
          </a:prstGeom>
          <a:noFill/>
        </p:spPr>
        <p:txBody>
          <a:bodyPr wrap="square">
            <a:spAutoFit/>
          </a:bodyPr>
          <a:lstStyle/>
          <a:p>
            <a:r>
              <a:rPr lang="sv-SE" dirty="0">
                <a:latin typeface="Cambria" panose="02040503050406030204" pitchFamily="18" charset="0"/>
                <a:ea typeface="Cambria" panose="02040503050406030204" pitchFamily="18" charset="0"/>
              </a:rPr>
              <a:t>gRandom-&gt;Exp(68 / log(2.0)) </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gRandom</a:t>
            </a:r>
            <a:r>
              <a:rPr lang="en-US" dirty="0">
                <a:latin typeface="Cambria" panose="02040503050406030204" pitchFamily="18" charset="0"/>
                <a:ea typeface="Cambria" panose="02040503050406030204" pitchFamily="18" charset="0"/>
              </a:rPr>
              <a:t>-&gt;</a:t>
            </a:r>
            <a:r>
              <a:rPr lang="en-US" dirty="0" err="1">
                <a:latin typeface="Cambria" panose="02040503050406030204" pitchFamily="18" charset="0"/>
                <a:ea typeface="Cambria" panose="02040503050406030204" pitchFamily="18" charset="0"/>
              </a:rPr>
              <a:t>Gaus</a:t>
            </a:r>
            <a:r>
              <a:rPr lang="en-US" dirty="0">
                <a:latin typeface="Cambria" panose="02040503050406030204" pitchFamily="18" charset="0"/>
                <a:ea typeface="Cambria" panose="02040503050406030204" pitchFamily="18" charset="0"/>
              </a:rPr>
              <a:t>(0, 5);</a:t>
            </a:r>
          </a:p>
        </p:txBody>
      </p:sp>
      <p:sp>
        <p:nvSpPr>
          <p:cNvPr id="14" name="TextBox 13">
            <a:extLst>
              <a:ext uri="{FF2B5EF4-FFF2-40B4-BE49-F238E27FC236}">
                <a16:creationId xmlns:a16="http://schemas.microsoft.com/office/drawing/2014/main" id="{D985CCAA-9F71-4B58-898D-86E428BFCEAD}"/>
              </a:ext>
            </a:extLst>
          </p:cNvPr>
          <p:cNvSpPr txBox="1"/>
          <p:nvPr/>
        </p:nvSpPr>
        <p:spPr>
          <a:xfrm>
            <a:off x="5226628" y="326197"/>
            <a:ext cx="566181" cy="369332"/>
          </a:xfrm>
          <a:prstGeom prst="rect">
            <a:avLst/>
          </a:prstGeom>
          <a:noFill/>
        </p:spPr>
        <p:txBody>
          <a:bodyPr wrap="none" rtlCol="0">
            <a:spAutoFit/>
          </a:bodyPr>
          <a:lstStyle/>
          <a:p>
            <a:r>
              <a:rPr lang="en-US" dirty="0"/>
              <a:t>5 ns</a:t>
            </a:r>
          </a:p>
        </p:txBody>
      </p:sp>
      <p:sp>
        <p:nvSpPr>
          <p:cNvPr id="15" name="TextBox 14">
            <a:extLst>
              <a:ext uri="{FF2B5EF4-FFF2-40B4-BE49-F238E27FC236}">
                <a16:creationId xmlns:a16="http://schemas.microsoft.com/office/drawing/2014/main" id="{A40AACCD-CE6A-439D-9167-79A26358B929}"/>
              </a:ext>
            </a:extLst>
          </p:cNvPr>
          <p:cNvSpPr txBox="1"/>
          <p:nvPr/>
        </p:nvSpPr>
        <p:spPr>
          <a:xfrm>
            <a:off x="5226627" y="2597820"/>
            <a:ext cx="800219" cy="369332"/>
          </a:xfrm>
          <a:prstGeom prst="rect">
            <a:avLst/>
          </a:prstGeom>
          <a:noFill/>
        </p:spPr>
        <p:txBody>
          <a:bodyPr wrap="none" rtlCol="0">
            <a:spAutoFit/>
          </a:bodyPr>
          <a:lstStyle/>
          <a:p>
            <a:r>
              <a:rPr lang="en-US" dirty="0"/>
              <a:t>200 ns</a:t>
            </a:r>
          </a:p>
        </p:txBody>
      </p:sp>
      <p:sp>
        <p:nvSpPr>
          <p:cNvPr id="16" name="TextBox 15">
            <a:extLst>
              <a:ext uri="{FF2B5EF4-FFF2-40B4-BE49-F238E27FC236}">
                <a16:creationId xmlns:a16="http://schemas.microsoft.com/office/drawing/2014/main" id="{A3B7099F-E3DB-4534-9635-A017902EC45B}"/>
              </a:ext>
            </a:extLst>
          </p:cNvPr>
          <p:cNvSpPr txBox="1"/>
          <p:nvPr/>
        </p:nvSpPr>
        <p:spPr>
          <a:xfrm>
            <a:off x="618136" y="2597820"/>
            <a:ext cx="683200" cy="369332"/>
          </a:xfrm>
          <a:prstGeom prst="rect">
            <a:avLst/>
          </a:prstGeom>
          <a:noFill/>
        </p:spPr>
        <p:txBody>
          <a:bodyPr wrap="none" rtlCol="0">
            <a:spAutoFit/>
          </a:bodyPr>
          <a:lstStyle/>
          <a:p>
            <a:r>
              <a:rPr lang="en-US" dirty="0"/>
              <a:t>30 ns</a:t>
            </a:r>
          </a:p>
        </p:txBody>
      </p:sp>
      <p:sp>
        <p:nvSpPr>
          <p:cNvPr id="17" name="TextBox 16">
            <a:extLst>
              <a:ext uri="{FF2B5EF4-FFF2-40B4-BE49-F238E27FC236}">
                <a16:creationId xmlns:a16="http://schemas.microsoft.com/office/drawing/2014/main" id="{7E730092-EC1F-426F-9D6C-4382117320BD}"/>
              </a:ext>
            </a:extLst>
          </p:cNvPr>
          <p:cNvSpPr txBox="1"/>
          <p:nvPr/>
        </p:nvSpPr>
        <p:spPr>
          <a:xfrm>
            <a:off x="483774" y="326197"/>
            <a:ext cx="1802225" cy="369332"/>
          </a:xfrm>
          <a:prstGeom prst="rect">
            <a:avLst/>
          </a:prstGeom>
          <a:noFill/>
        </p:spPr>
        <p:txBody>
          <a:bodyPr wrap="none" rtlCol="0">
            <a:spAutoFit/>
          </a:bodyPr>
          <a:lstStyle/>
          <a:p>
            <a:r>
              <a:rPr lang="en-US" dirty="0"/>
              <a:t>True time = 68 ns</a:t>
            </a:r>
          </a:p>
        </p:txBody>
      </p:sp>
    </p:spTree>
    <p:extLst>
      <p:ext uri="{BB962C8B-B14F-4D97-AF65-F5344CB8AC3E}">
        <p14:creationId xmlns:p14="http://schemas.microsoft.com/office/powerpoint/2010/main" val="2834821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A2BF9E-D51F-484D-8613-DFCEB71C78DD}"/>
              </a:ext>
            </a:extLst>
          </p:cNvPr>
          <p:cNvPicPr>
            <a:picLocks noChangeAspect="1"/>
          </p:cNvPicPr>
          <p:nvPr/>
        </p:nvPicPr>
        <p:blipFill>
          <a:blip r:embed="rId3"/>
          <a:stretch>
            <a:fillRect/>
          </a:stretch>
        </p:blipFill>
        <p:spPr>
          <a:xfrm>
            <a:off x="0" y="0"/>
            <a:ext cx="9144000" cy="4668831"/>
          </a:xfrm>
          <a:prstGeom prst="rect">
            <a:avLst/>
          </a:prstGeom>
        </p:spPr>
      </p:pic>
      <p:sp>
        <p:nvSpPr>
          <p:cNvPr id="11" name="TextBox 10">
            <a:extLst>
              <a:ext uri="{FF2B5EF4-FFF2-40B4-BE49-F238E27FC236}">
                <a16:creationId xmlns:a16="http://schemas.microsoft.com/office/drawing/2014/main" id="{895A9EAD-D42D-4D0A-AC67-1AD8A85D74D2}"/>
              </a:ext>
            </a:extLst>
          </p:cNvPr>
          <p:cNvSpPr txBox="1"/>
          <p:nvPr/>
        </p:nvSpPr>
        <p:spPr>
          <a:xfrm>
            <a:off x="689810" y="4668831"/>
            <a:ext cx="2457724" cy="461665"/>
          </a:xfrm>
          <a:prstGeom prst="rect">
            <a:avLst/>
          </a:prstGeom>
          <a:noFill/>
        </p:spPr>
        <p:txBody>
          <a:bodyPr wrap="none" rtlCol="0">
            <a:spAutoFit/>
          </a:bodyPr>
          <a:lstStyle/>
          <a:p>
            <a:r>
              <a:rPr lang="en-US" altLang="zh-CN" sz="2400" i="1" dirty="0">
                <a:solidFill>
                  <a:srgbClr val="00CC00"/>
                </a:solidFill>
                <a:latin typeface="Cambria" panose="02040503050406030204" pitchFamily="18" charset="0"/>
                <a:ea typeface="Cambria" panose="02040503050406030204" pitchFamily="18" charset="0"/>
              </a:rPr>
              <a:t>τ</a:t>
            </a:r>
            <a:r>
              <a:rPr lang="en-US" altLang="zh-CN" sz="2400" dirty="0">
                <a:solidFill>
                  <a:srgbClr val="00CC00"/>
                </a:solidFill>
                <a:latin typeface="Cambria" panose="02040503050406030204" pitchFamily="18" charset="0"/>
                <a:ea typeface="Cambria" panose="02040503050406030204" pitchFamily="18" charset="0"/>
              </a:rPr>
              <a:t> = 104.1 ± 0.8 ns</a:t>
            </a:r>
            <a:endParaRPr lang="en-US" sz="2400" dirty="0">
              <a:solidFill>
                <a:srgbClr val="00CC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DC8F07F-837E-499F-A1B1-FE3ADA5908D0}"/>
              </a:ext>
            </a:extLst>
          </p:cNvPr>
          <p:cNvSpPr txBox="1"/>
          <p:nvPr/>
        </p:nvSpPr>
        <p:spPr>
          <a:xfrm>
            <a:off x="689810" y="6008346"/>
            <a:ext cx="3496470" cy="461665"/>
          </a:xfrm>
          <a:prstGeom prst="rect">
            <a:avLst/>
          </a:prstGeom>
          <a:noFill/>
        </p:spPr>
        <p:txBody>
          <a:bodyPr wrap="none" rtlCol="0">
            <a:spAutoFit/>
          </a:bodyPr>
          <a:lstStyle/>
          <a:p>
            <a:r>
              <a:rPr lang="en-US" altLang="zh-CN" sz="2400" i="1" dirty="0">
                <a:latin typeface="Cambria" panose="02040503050406030204" pitchFamily="18" charset="0"/>
                <a:ea typeface="Cambria" panose="02040503050406030204" pitchFamily="18" charset="0"/>
              </a:rPr>
              <a:t>τ</a:t>
            </a:r>
            <a:r>
              <a:rPr lang="en-US" altLang="zh-CN" sz="2400" dirty="0">
                <a:latin typeface="Cambria" panose="02040503050406030204" pitchFamily="18" charset="0"/>
                <a:ea typeface="Cambria" panose="02040503050406030204" pitchFamily="18" charset="0"/>
              </a:rPr>
              <a:t> = 96.9 ± 1.0 ns (ENSDF)</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CC2E3DB-49BD-4081-B28A-15C5E0BA0EE5}"/>
              </a:ext>
            </a:extLst>
          </p:cNvPr>
          <p:cNvSpPr txBox="1"/>
          <p:nvPr/>
        </p:nvSpPr>
        <p:spPr>
          <a:xfrm>
            <a:off x="689810" y="5338588"/>
            <a:ext cx="2457724" cy="461665"/>
          </a:xfrm>
          <a:prstGeom prst="rect">
            <a:avLst/>
          </a:prstGeom>
          <a:noFill/>
        </p:spPr>
        <p:txBody>
          <a:bodyPr wrap="none" rtlCol="0">
            <a:spAutoFit/>
          </a:bodyPr>
          <a:lstStyle/>
          <a:p>
            <a:r>
              <a:rPr lang="en-US" altLang="zh-CN" sz="2400" i="1" dirty="0">
                <a:solidFill>
                  <a:srgbClr val="CB00FF"/>
                </a:solidFill>
                <a:latin typeface="Cambria" panose="02040503050406030204" pitchFamily="18" charset="0"/>
                <a:ea typeface="Cambria" panose="02040503050406030204" pitchFamily="18" charset="0"/>
              </a:rPr>
              <a:t>τ</a:t>
            </a:r>
            <a:r>
              <a:rPr lang="en-US" altLang="zh-CN" sz="2400" dirty="0">
                <a:solidFill>
                  <a:srgbClr val="CB00FF"/>
                </a:solidFill>
                <a:latin typeface="Cambria" panose="02040503050406030204" pitchFamily="18" charset="0"/>
                <a:ea typeface="Cambria" panose="02040503050406030204" pitchFamily="18" charset="0"/>
              </a:rPr>
              <a:t> = 104.4 ± 1.4 ns</a:t>
            </a:r>
            <a:endParaRPr lang="en-US" sz="2400" dirty="0">
              <a:solidFill>
                <a:srgbClr val="CB00FF"/>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DCB58B5-7AA0-4D7A-9B65-F5F2025DC0E9}"/>
              </a:ext>
            </a:extLst>
          </p:cNvPr>
          <p:cNvPicPr>
            <a:picLocks noChangeAspect="1"/>
          </p:cNvPicPr>
          <p:nvPr/>
        </p:nvPicPr>
        <p:blipFill>
          <a:blip r:embed="rId4"/>
          <a:stretch>
            <a:fillRect/>
          </a:stretch>
        </p:blipFill>
        <p:spPr>
          <a:xfrm>
            <a:off x="5422536" y="4574827"/>
            <a:ext cx="3287948" cy="1989185"/>
          </a:xfrm>
          <a:prstGeom prst="rect">
            <a:avLst/>
          </a:prstGeom>
        </p:spPr>
      </p:pic>
    </p:spTree>
    <p:extLst>
      <p:ext uri="{BB962C8B-B14F-4D97-AF65-F5344CB8AC3E}">
        <p14:creationId xmlns:p14="http://schemas.microsoft.com/office/powerpoint/2010/main" val="192845013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BDCE17-3E09-4AA6-91C2-4AE1591D5A19}"/>
              </a:ext>
            </a:extLst>
          </p:cNvPr>
          <p:cNvPicPr>
            <a:picLocks noChangeAspect="1"/>
          </p:cNvPicPr>
          <p:nvPr/>
        </p:nvPicPr>
        <p:blipFill>
          <a:blip r:embed="rId2"/>
          <a:stretch>
            <a:fillRect/>
          </a:stretch>
        </p:blipFill>
        <p:spPr>
          <a:xfrm>
            <a:off x="0" y="2919"/>
            <a:ext cx="9144000" cy="4735286"/>
          </a:xfrm>
          <a:prstGeom prst="rect">
            <a:avLst/>
          </a:prstGeom>
        </p:spPr>
      </p:pic>
      <p:sp>
        <p:nvSpPr>
          <p:cNvPr id="6" name="TextBox 5">
            <a:extLst>
              <a:ext uri="{FF2B5EF4-FFF2-40B4-BE49-F238E27FC236}">
                <a16:creationId xmlns:a16="http://schemas.microsoft.com/office/drawing/2014/main" id="{3CD1F171-203F-45A9-A8E4-5684A2F559CD}"/>
              </a:ext>
            </a:extLst>
          </p:cNvPr>
          <p:cNvSpPr txBox="1"/>
          <p:nvPr/>
        </p:nvSpPr>
        <p:spPr>
          <a:xfrm>
            <a:off x="5008418" y="99969"/>
            <a:ext cx="984565" cy="923330"/>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N = 1e7</a:t>
            </a:r>
          </a:p>
          <a:p>
            <a:r>
              <a:rPr lang="en-US" dirty="0">
                <a:latin typeface="Cambria" panose="02040503050406030204" pitchFamily="18" charset="0"/>
                <a:ea typeface="Cambria" panose="02040503050406030204" pitchFamily="18" charset="0"/>
              </a:rPr>
              <a:t>T = 68.0</a:t>
            </a:r>
          </a:p>
          <a:p>
            <a:r>
              <a:rPr lang="en-US" dirty="0">
                <a:latin typeface="Cambria" panose="02040503050406030204" pitchFamily="18" charset="0"/>
                <a:ea typeface="Cambria" panose="02040503050406030204" pitchFamily="18" charset="0"/>
              </a:rPr>
              <a:t>B = 0.0</a:t>
            </a:r>
          </a:p>
        </p:txBody>
      </p:sp>
    </p:spTree>
    <p:extLst>
      <p:ext uri="{BB962C8B-B14F-4D97-AF65-F5344CB8AC3E}">
        <p14:creationId xmlns:p14="http://schemas.microsoft.com/office/powerpoint/2010/main" val="32980883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988144-A7E7-41DC-9143-849E0B851E6B}"/>
              </a:ext>
            </a:extLst>
          </p:cNvPr>
          <p:cNvPicPr>
            <a:picLocks noChangeAspect="1"/>
          </p:cNvPicPr>
          <p:nvPr/>
        </p:nvPicPr>
        <p:blipFill>
          <a:blip r:embed="rId2"/>
          <a:stretch>
            <a:fillRect/>
          </a:stretch>
        </p:blipFill>
        <p:spPr>
          <a:xfrm>
            <a:off x="1" y="1"/>
            <a:ext cx="6949440" cy="3598817"/>
          </a:xfrm>
          <a:prstGeom prst="rect">
            <a:avLst/>
          </a:prstGeom>
        </p:spPr>
      </p:pic>
      <p:pic>
        <p:nvPicPr>
          <p:cNvPr id="5" name="Picture 4">
            <a:extLst>
              <a:ext uri="{FF2B5EF4-FFF2-40B4-BE49-F238E27FC236}">
                <a16:creationId xmlns:a16="http://schemas.microsoft.com/office/drawing/2014/main" id="{BECD4E3D-B6EC-4349-B6CA-4949408FA842}"/>
              </a:ext>
            </a:extLst>
          </p:cNvPr>
          <p:cNvPicPr>
            <a:picLocks noChangeAspect="1"/>
          </p:cNvPicPr>
          <p:nvPr/>
        </p:nvPicPr>
        <p:blipFill>
          <a:blip r:embed="rId3"/>
          <a:stretch>
            <a:fillRect/>
          </a:stretch>
        </p:blipFill>
        <p:spPr>
          <a:xfrm>
            <a:off x="1" y="3254744"/>
            <a:ext cx="6949440" cy="3603256"/>
          </a:xfrm>
          <a:prstGeom prst="rect">
            <a:avLst/>
          </a:prstGeom>
        </p:spPr>
      </p:pic>
    </p:spTree>
    <p:extLst>
      <p:ext uri="{BB962C8B-B14F-4D97-AF65-F5344CB8AC3E}">
        <p14:creationId xmlns:p14="http://schemas.microsoft.com/office/powerpoint/2010/main" val="190132417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9187F9-762B-41E8-A701-A155BFF44BC8}"/>
              </a:ext>
            </a:extLst>
          </p:cNvPr>
          <p:cNvPicPr>
            <a:picLocks noChangeAspect="1"/>
          </p:cNvPicPr>
          <p:nvPr/>
        </p:nvPicPr>
        <p:blipFill>
          <a:blip r:embed="rId2"/>
          <a:stretch>
            <a:fillRect/>
          </a:stretch>
        </p:blipFill>
        <p:spPr>
          <a:xfrm>
            <a:off x="0" y="0"/>
            <a:ext cx="9144000" cy="4758037"/>
          </a:xfrm>
          <a:prstGeom prst="rect">
            <a:avLst/>
          </a:prstGeom>
        </p:spPr>
      </p:pic>
      <p:sp>
        <p:nvSpPr>
          <p:cNvPr id="5" name="TextBox 4">
            <a:extLst>
              <a:ext uri="{FF2B5EF4-FFF2-40B4-BE49-F238E27FC236}">
                <a16:creationId xmlns:a16="http://schemas.microsoft.com/office/drawing/2014/main" id="{0B36CDAC-C3DD-4111-8D4F-ACC2E9601FF8}"/>
              </a:ext>
            </a:extLst>
          </p:cNvPr>
          <p:cNvSpPr txBox="1"/>
          <p:nvPr/>
        </p:nvSpPr>
        <p:spPr>
          <a:xfrm>
            <a:off x="1309255" y="983196"/>
            <a:ext cx="2331920" cy="1477328"/>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N = 1e7</a:t>
            </a:r>
          </a:p>
          <a:p>
            <a:r>
              <a:rPr lang="en-US" dirty="0">
                <a:latin typeface="Cambria" panose="02040503050406030204" pitchFamily="18" charset="0"/>
                <a:ea typeface="Cambria" panose="02040503050406030204" pitchFamily="18" charset="0"/>
              </a:rPr>
              <a:t>T = 68.0</a:t>
            </a:r>
          </a:p>
          <a:p>
            <a:r>
              <a:rPr lang="en-US" dirty="0">
                <a:latin typeface="Cambria" panose="02040503050406030204" pitchFamily="18" charset="0"/>
                <a:ea typeface="Cambria" panose="02040503050406030204" pitchFamily="18" charset="0"/>
              </a:rPr>
              <a:t>B = 0.0</a:t>
            </a:r>
          </a:p>
          <a:p>
            <a:r>
              <a:rPr lang="en-US" altLang="zh-CN" dirty="0">
                <a:latin typeface="Cambria" panose="02040503050406030204" pitchFamily="18" charset="0"/>
                <a:ea typeface="Cambria" panose="02040503050406030204" pitchFamily="18" charset="0"/>
              </a:rPr>
              <a:t>σ = 5</a:t>
            </a:r>
            <a:r>
              <a:rPr lang="en-US" dirty="0">
                <a:latin typeface="Cambria" panose="02040503050406030204" pitchFamily="18" charset="0"/>
                <a:ea typeface="Cambria" panose="02040503050406030204" pitchFamily="18" charset="0"/>
              </a:rPr>
              <a:t> ns</a:t>
            </a:r>
          </a:p>
          <a:p>
            <a:r>
              <a:rPr lang="en-US" dirty="0">
                <a:latin typeface="Cambria" panose="02040503050406030204" pitchFamily="18" charset="0"/>
                <a:ea typeface="Cambria" panose="02040503050406030204" pitchFamily="18" charset="0"/>
              </a:rPr>
              <a:t>Fit range: 25 ns + 10</a:t>
            </a:r>
            <a:r>
              <a:rPr lang="en-US" altLang="zh-CN" dirty="0">
                <a:latin typeface="Cambria" panose="02040503050406030204" pitchFamily="18" charset="0"/>
                <a:ea typeface="Cambria" panose="02040503050406030204" pitchFamily="18" charset="0"/>
              </a:rPr>
              <a:t>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42872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1BE8B-4717-491F-BB70-72D0229EE8B0}"/>
              </a:ext>
            </a:extLst>
          </p:cNvPr>
          <p:cNvPicPr>
            <a:picLocks noChangeAspect="1"/>
          </p:cNvPicPr>
          <p:nvPr/>
        </p:nvPicPr>
        <p:blipFill>
          <a:blip r:embed="rId2"/>
          <a:stretch>
            <a:fillRect/>
          </a:stretch>
        </p:blipFill>
        <p:spPr>
          <a:xfrm>
            <a:off x="0" y="0"/>
            <a:ext cx="9144000" cy="4740916"/>
          </a:xfrm>
          <a:prstGeom prst="rect">
            <a:avLst/>
          </a:prstGeom>
        </p:spPr>
      </p:pic>
      <p:sp>
        <p:nvSpPr>
          <p:cNvPr id="4" name="TextBox 3">
            <a:extLst>
              <a:ext uri="{FF2B5EF4-FFF2-40B4-BE49-F238E27FC236}">
                <a16:creationId xmlns:a16="http://schemas.microsoft.com/office/drawing/2014/main" id="{EACFEA92-046D-496A-A6D5-925B6FE3C80E}"/>
              </a:ext>
            </a:extLst>
          </p:cNvPr>
          <p:cNvSpPr txBox="1"/>
          <p:nvPr/>
        </p:nvSpPr>
        <p:spPr>
          <a:xfrm>
            <a:off x="1309255" y="983196"/>
            <a:ext cx="2460161" cy="1477328"/>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N = 1e7</a:t>
            </a:r>
          </a:p>
          <a:p>
            <a:r>
              <a:rPr lang="en-US" dirty="0">
                <a:latin typeface="Cambria" panose="02040503050406030204" pitchFamily="18" charset="0"/>
                <a:ea typeface="Cambria" panose="02040503050406030204" pitchFamily="18" charset="0"/>
              </a:rPr>
              <a:t>T = 68.0</a:t>
            </a:r>
          </a:p>
          <a:p>
            <a:r>
              <a:rPr lang="en-US" dirty="0">
                <a:latin typeface="Cambria" panose="02040503050406030204" pitchFamily="18" charset="0"/>
                <a:ea typeface="Cambria" panose="02040503050406030204" pitchFamily="18" charset="0"/>
              </a:rPr>
              <a:t>B = 0.0</a:t>
            </a:r>
          </a:p>
          <a:p>
            <a:r>
              <a:rPr lang="en-US" altLang="zh-CN" dirty="0">
                <a:latin typeface="Cambria" panose="02040503050406030204" pitchFamily="18" charset="0"/>
                <a:ea typeface="Cambria" panose="02040503050406030204" pitchFamily="18" charset="0"/>
              </a:rPr>
              <a:t>σ = </a:t>
            </a:r>
            <a:r>
              <a:rPr lang="en-US" dirty="0">
                <a:latin typeface="Cambria" panose="02040503050406030204" pitchFamily="18" charset="0"/>
                <a:ea typeface="Cambria" panose="02040503050406030204" pitchFamily="18" charset="0"/>
              </a:rPr>
              <a:t>30 ns</a:t>
            </a:r>
          </a:p>
          <a:p>
            <a:r>
              <a:rPr lang="en-US" dirty="0">
                <a:latin typeface="Cambria" panose="02040503050406030204" pitchFamily="18" charset="0"/>
                <a:ea typeface="Cambria" panose="02040503050406030204" pitchFamily="18" charset="0"/>
              </a:rPr>
              <a:t>Fit range: 150 ns + 10</a:t>
            </a:r>
            <a:r>
              <a:rPr lang="en-US" altLang="zh-CN" dirty="0">
                <a:latin typeface="Cambria" panose="02040503050406030204" pitchFamily="18" charset="0"/>
                <a:ea typeface="Cambria" panose="02040503050406030204" pitchFamily="18" charset="0"/>
              </a:rPr>
              <a:t>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2733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C032AA-CF4E-49A8-97A0-14949E895608}"/>
              </a:ext>
            </a:extLst>
          </p:cNvPr>
          <p:cNvPicPr>
            <a:picLocks noChangeAspect="1"/>
          </p:cNvPicPr>
          <p:nvPr/>
        </p:nvPicPr>
        <p:blipFill>
          <a:blip r:embed="rId2"/>
          <a:stretch>
            <a:fillRect/>
          </a:stretch>
        </p:blipFill>
        <p:spPr>
          <a:xfrm>
            <a:off x="0" y="0"/>
            <a:ext cx="9144000" cy="4746762"/>
          </a:xfrm>
          <a:prstGeom prst="rect">
            <a:avLst/>
          </a:prstGeom>
        </p:spPr>
      </p:pic>
      <p:sp>
        <p:nvSpPr>
          <p:cNvPr id="4" name="TextBox 3">
            <a:extLst>
              <a:ext uri="{FF2B5EF4-FFF2-40B4-BE49-F238E27FC236}">
                <a16:creationId xmlns:a16="http://schemas.microsoft.com/office/drawing/2014/main" id="{ED63552B-2424-4EC8-870A-DA54AE09632D}"/>
              </a:ext>
            </a:extLst>
          </p:cNvPr>
          <p:cNvSpPr txBox="1"/>
          <p:nvPr/>
        </p:nvSpPr>
        <p:spPr>
          <a:xfrm>
            <a:off x="0" y="4746762"/>
            <a:ext cx="2588401" cy="1477328"/>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N = 1e7</a:t>
            </a:r>
          </a:p>
          <a:p>
            <a:r>
              <a:rPr lang="en-US" dirty="0">
                <a:latin typeface="Cambria" panose="02040503050406030204" pitchFamily="18" charset="0"/>
                <a:ea typeface="Cambria" panose="02040503050406030204" pitchFamily="18" charset="0"/>
              </a:rPr>
              <a:t>T = 68.0</a:t>
            </a:r>
          </a:p>
          <a:p>
            <a:r>
              <a:rPr lang="en-US" dirty="0">
                <a:latin typeface="Cambria" panose="02040503050406030204" pitchFamily="18" charset="0"/>
                <a:ea typeface="Cambria" panose="02040503050406030204" pitchFamily="18" charset="0"/>
              </a:rPr>
              <a:t>B = 0.0</a:t>
            </a:r>
          </a:p>
          <a:p>
            <a:r>
              <a:rPr lang="en-US" altLang="zh-CN" dirty="0">
                <a:latin typeface="Cambria" panose="02040503050406030204" pitchFamily="18" charset="0"/>
                <a:ea typeface="Cambria" panose="02040503050406030204" pitchFamily="18" charset="0"/>
              </a:rPr>
              <a:t>σ = 20</a:t>
            </a:r>
            <a:r>
              <a:rPr lang="en-US" dirty="0">
                <a:latin typeface="Cambria" panose="02040503050406030204" pitchFamily="18" charset="0"/>
                <a:ea typeface="Cambria" panose="02040503050406030204" pitchFamily="18" charset="0"/>
              </a:rPr>
              <a:t>0 ns</a:t>
            </a:r>
          </a:p>
          <a:p>
            <a:r>
              <a:rPr lang="en-US" dirty="0">
                <a:latin typeface="Cambria" panose="02040503050406030204" pitchFamily="18" charset="0"/>
                <a:ea typeface="Cambria" panose="02040503050406030204" pitchFamily="18" charset="0"/>
              </a:rPr>
              <a:t>Fit range: 1000 ns + 10</a:t>
            </a:r>
            <a:r>
              <a:rPr lang="en-US" altLang="zh-CN" dirty="0">
                <a:latin typeface="Cambria" panose="02040503050406030204" pitchFamily="18" charset="0"/>
                <a:ea typeface="Cambria" panose="02040503050406030204" pitchFamily="18" charset="0"/>
              </a:rPr>
              <a:t>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7269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73D58-B8C2-4D97-A2AF-F042F30E1AFD}"/>
              </a:ext>
            </a:extLst>
          </p:cNvPr>
          <p:cNvPicPr>
            <a:picLocks noChangeAspect="1"/>
          </p:cNvPicPr>
          <p:nvPr/>
        </p:nvPicPr>
        <p:blipFill>
          <a:blip r:embed="rId2"/>
          <a:stretch>
            <a:fillRect/>
          </a:stretch>
        </p:blipFill>
        <p:spPr>
          <a:xfrm>
            <a:off x="0" y="0"/>
            <a:ext cx="7705725" cy="3238500"/>
          </a:xfrm>
          <a:prstGeom prst="rect">
            <a:avLst/>
          </a:prstGeom>
        </p:spPr>
      </p:pic>
      <p:pic>
        <p:nvPicPr>
          <p:cNvPr id="5" name="Picture 4">
            <a:extLst>
              <a:ext uri="{FF2B5EF4-FFF2-40B4-BE49-F238E27FC236}">
                <a16:creationId xmlns:a16="http://schemas.microsoft.com/office/drawing/2014/main" id="{84F3E7E6-FC03-4D41-A74B-D4807836AEDE}"/>
              </a:ext>
            </a:extLst>
          </p:cNvPr>
          <p:cNvPicPr>
            <a:picLocks noChangeAspect="1"/>
          </p:cNvPicPr>
          <p:nvPr/>
        </p:nvPicPr>
        <p:blipFill>
          <a:blip r:embed="rId3"/>
          <a:stretch>
            <a:fillRect/>
          </a:stretch>
        </p:blipFill>
        <p:spPr>
          <a:xfrm>
            <a:off x="0" y="3629025"/>
            <a:ext cx="7667625" cy="3228975"/>
          </a:xfrm>
          <a:prstGeom prst="rect">
            <a:avLst/>
          </a:prstGeom>
        </p:spPr>
      </p:pic>
      <p:sp>
        <p:nvSpPr>
          <p:cNvPr id="7" name="TextBox 6">
            <a:extLst>
              <a:ext uri="{FF2B5EF4-FFF2-40B4-BE49-F238E27FC236}">
                <a16:creationId xmlns:a16="http://schemas.microsoft.com/office/drawing/2014/main" id="{86F4AF90-0EDE-4413-8553-05DB27C31D40}"/>
              </a:ext>
            </a:extLst>
          </p:cNvPr>
          <p:cNvSpPr txBox="1"/>
          <p:nvPr/>
        </p:nvSpPr>
        <p:spPr>
          <a:xfrm>
            <a:off x="2787041" y="5751244"/>
            <a:ext cx="4778680" cy="923330"/>
          </a:xfrm>
          <a:prstGeom prst="rect">
            <a:avLst/>
          </a:prstGeom>
          <a:noFill/>
        </p:spPr>
        <p:txBody>
          <a:bodyPr wrap="square">
            <a:spAutoFit/>
          </a:bodyPr>
          <a:lstStyle/>
          <a:p>
            <a:r>
              <a:rPr lang="en-US" dirty="0">
                <a:solidFill>
                  <a:schemeClr val="bg1"/>
                </a:solidFill>
              </a:rPr>
              <a:t>F:/e21010/pxct/run0079_80_LEGe_MSD_241Am_inChamber_window1.5us_CFDdelay_adjusted_3840min_TimeStamp_shifted_cal.root</a:t>
            </a:r>
          </a:p>
        </p:txBody>
      </p:sp>
      <p:sp>
        <p:nvSpPr>
          <p:cNvPr id="11" name="TextBox 10">
            <a:extLst>
              <a:ext uri="{FF2B5EF4-FFF2-40B4-BE49-F238E27FC236}">
                <a16:creationId xmlns:a16="http://schemas.microsoft.com/office/drawing/2014/main" id="{36CB4416-3B2D-4B9E-9AF4-A581518FB442}"/>
              </a:ext>
            </a:extLst>
          </p:cNvPr>
          <p:cNvSpPr txBox="1"/>
          <p:nvPr/>
        </p:nvSpPr>
        <p:spPr>
          <a:xfrm>
            <a:off x="2787041" y="2048768"/>
            <a:ext cx="4778680" cy="923330"/>
          </a:xfrm>
          <a:prstGeom prst="rect">
            <a:avLst/>
          </a:prstGeom>
          <a:noFill/>
        </p:spPr>
        <p:txBody>
          <a:bodyPr wrap="square">
            <a:spAutoFit/>
          </a:bodyPr>
          <a:lstStyle/>
          <a:p>
            <a:r>
              <a:rPr lang="en-US" dirty="0">
                <a:solidFill>
                  <a:schemeClr val="bg1"/>
                </a:solidFill>
              </a:rPr>
              <a:t>F:/e21010/pxct/run0079_80_LEGe_MSD_241Am_inChamber_window1.5us_CFDdelay_adjusted_3840min_TimeStamp_notshifted_cal.root</a:t>
            </a:r>
          </a:p>
        </p:txBody>
      </p:sp>
    </p:spTree>
    <p:extLst>
      <p:ext uri="{BB962C8B-B14F-4D97-AF65-F5344CB8AC3E}">
        <p14:creationId xmlns:p14="http://schemas.microsoft.com/office/powerpoint/2010/main" val="2469573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ACB50A-B563-48EB-A555-FE3F47EA3C85}"/>
              </a:ext>
            </a:extLst>
          </p:cNvPr>
          <p:cNvPicPr>
            <a:picLocks noChangeAspect="1"/>
          </p:cNvPicPr>
          <p:nvPr/>
        </p:nvPicPr>
        <p:blipFill>
          <a:blip r:embed="rId3"/>
          <a:stretch>
            <a:fillRect/>
          </a:stretch>
        </p:blipFill>
        <p:spPr>
          <a:xfrm>
            <a:off x="0" y="5862"/>
            <a:ext cx="5741809" cy="3423138"/>
          </a:xfrm>
          <a:prstGeom prst="rect">
            <a:avLst/>
          </a:prstGeom>
        </p:spPr>
      </p:pic>
      <p:sp>
        <p:nvSpPr>
          <p:cNvPr id="4" name="TextBox 3">
            <a:extLst>
              <a:ext uri="{FF2B5EF4-FFF2-40B4-BE49-F238E27FC236}">
                <a16:creationId xmlns:a16="http://schemas.microsoft.com/office/drawing/2014/main" id="{99313ADE-B65B-4302-9D78-7E2BD42489CA}"/>
              </a:ext>
            </a:extLst>
          </p:cNvPr>
          <p:cNvSpPr txBox="1"/>
          <p:nvPr/>
        </p:nvSpPr>
        <p:spPr>
          <a:xfrm>
            <a:off x="747066" y="175846"/>
            <a:ext cx="2409506" cy="584775"/>
          </a:xfrm>
          <a:prstGeom prst="rect">
            <a:avLst/>
          </a:prstGeom>
          <a:noFill/>
        </p:spPr>
        <p:txBody>
          <a:bodyPr wrap="none" rtlCol="0">
            <a:spAutoFit/>
          </a:bodyPr>
          <a:lstStyle/>
          <a:p>
            <a:r>
              <a:rPr lang="en-US" sz="1600" dirty="0"/>
              <a:t>All MSD26–LEGe</a:t>
            </a:r>
          </a:p>
          <a:p>
            <a:r>
              <a:rPr lang="en-US" altLang="zh-CN" sz="1600" dirty="0">
                <a:solidFill>
                  <a:srgbClr val="CC00FF"/>
                </a:solidFill>
              </a:rPr>
              <a:t>5486 α- 59.5 γ coincidence</a:t>
            </a:r>
            <a:endParaRPr lang="en-US" sz="1600" dirty="0">
              <a:solidFill>
                <a:srgbClr val="CC00FF"/>
              </a:solidFill>
            </a:endParaRPr>
          </a:p>
        </p:txBody>
      </p:sp>
      <p:pic>
        <p:nvPicPr>
          <p:cNvPr id="6" name="Picture 5">
            <a:extLst>
              <a:ext uri="{FF2B5EF4-FFF2-40B4-BE49-F238E27FC236}">
                <a16:creationId xmlns:a16="http://schemas.microsoft.com/office/drawing/2014/main" id="{6657B290-DDA0-4FBD-B764-CEF49694CFC6}"/>
              </a:ext>
            </a:extLst>
          </p:cNvPr>
          <p:cNvPicPr>
            <a:picLocks noChangeAspect="1"/>
          </p:cNvPicPr>
          <p:nvPr/>
        </p:nvPicPr>
        <p:blipFill>
          <a:blip r:embed="rId4"/>
          <a:stretch>
            <a:fillRect/>
          </a:stretch>
        </p:blipFill>
        <p:spPr>
          <a:xfrm>
            <a:off x="0" y="3429000"/>
            <a:ext cx="5741809" cy="3419598"/>
          </a:xfrm>
          <a:prstGeom prst="rect">
            <a:avLst/>
          </a:prstGeom>
        </p:spPr>
      </p:pic>
      <p:sp>
        <p:nvSpPr>
          <p:cNvPr id="7" name="TextBox 6">
            <a:extLst>
              <a:ext uri="{FF2B5EF4-FFF2-40B4-BE49-F238E27FC236}">
                <a16:creationId xmlns:a16="http://schemas.microsoft.com/office/drawing/2014/main" id="{B60602A8-CAEA-4DAF-8898-058664A256DE}"/>
              </a:ext>
            </a:extLst>
          </p:cNvPr>
          <p:cNvSpPr txBox="1"/>
          <p:nvPr/>
        </p:nvSpPr>
        <p:spPr>
          <a:xfrm>
            <a:off x="722014" y="3598984"/>
            <a:ext cx="2409506" cy="584775"/>
          </a:xfrm>
          <a:prstGeom prst="rect">
            <a:avLst/>
          </a:prstGeom>
          <a:noFill/>
        </p:spPr>
        <p:txBody>
          <a:bodyPr wrap="none" rtlCol="0">
            <a:spAutoFit/>
          </a:bodyPr>
          <a:lstStyle/>
          <a:p>
            <a:r>
              <a:rPr lang="en-US" sz="1600" dirty="0"/>
              <a:t>All MSD12–LEGe</a:t>
            </a:r>
          </a:p>
          <a:p>
            <a:r>
              <a:rPr lang="en-US" altLang="zh-CN" sz="1600" dirty="0">
                <a:solidFill>
                  <a:srgbClr val="00CB00"/>
                </a:solidFill>
              </a:rPr>
              <a:t>5486 α- 59.5 γ coincidence</a:t>
            </a:r>
            <a:endParaRPr lang="en-US" sz="1600" dirty="0">
              <a:solidFill>
                <a:srgbClr val="00CB00"/>
              </a:solidFill>
            </a:endParaRPr>
          </a:p>
        </p:txBody>
      </p:sp>
      <p:pic>
        <p:nvPicPr>
          <p:cNvPr id="8" name="Picture 7">
            <a:extLst>
              <a:ext uri="{FF2B5EF4-FFF2-40B4-BE49-F238E27FC236}">
                <a16:creationId xmlns:a16="http://schemas.microsoft.com/office/drawing/2014/main" id="{2B88897E-1196-4130-AE79-3898D750CC1A}"/>
              </a:ext>
            </a:extLst>
          </p:cNvPr>
          <p:cNvPicPr>
            <a:picLocks noChangeAspect="1"/>
          </p:cNvPicPr>
          <p:nvPr/>
        </p:nvPicPr>
        <p:blipFill>
          <a:blip r:embed="rId5"/>
          <a:stretch>
            <a:fillRect/>
          </a:stretch>
        </p:blipFill>
        <p:spPr>
          <a:xfrm>
            <a:off x="5741809" y="2320142"/>
            <a:ext cx="3287948" cy="1989185"/>
          </a:xfrm>
          <a:prstGeom prst="rect">
            <a:avLst/>
          </a:prstGeom>
        </p:spPr>
      </p:pic>
    </p:spTree>
    <p:extLst>
      <p:ext uri="{BB962C8B-B14F-4D97-AF65-F5344CB8AC3E}">
        <p14:creationId xmlns:p14="http://schemas.microsoft.com/office/powerpoint/2010/main" val="256080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0E1525-2FC7-49F2-9589-AF850CCF83E2}"/>
              </a:ext>
            </a:extLst>
          </p:cNvPr>
          <p:cNvPicPr>
            <a:picLocks noChangeAspect="1"/>
          </p:cNvPicPr>
          <p:nvPr/>
        </p:nvPicPr>
        <p:blipFill>
          <a:blip r:embed="rId3"/>
          <a:stretch>
            <a:fillRect/>
          </a:stretch>
        </p:blipFill>
        <p:spPr>
          <a:xfrm>
            <a:off x="0" y="0"/>
            <a:ext cx="9144000" cy="4666268"/>
          </a:xfrm>
          <a:prstGeom prst="rect">
            <a:avLst/>
          </a:prstGeom>
        </p:spPr>
      </p:pic>
      <p:sp>
        <p:nvSpPr>
          <p:cNvPr id="4" name="TextBox 3">
            <a:extLst>
              <a:ext uri="{FF2B5EF4-FFF2-40B4-BE49-F238E27FC236}">
                <a16:creationId xmlns:a16="http://schemas.microsoft.com/office/drawing/2014/main" id="{E66D4454-6202-484B-AD19-E168405C6690}"/>
              </a:ext>
            </a:extLst>
          </p:cNvPr>
          <p:cNvSpPr txBox="1"/>
          <p:nvPr/>
        </p:nvSpPr>
        <p:spPr>
          <a:xfrm>
            <a:off x="689810" y="4668831"/>
            <a:ext cx="2457724" cy="461665"/>
          </a:xfrm>
          <a:prstGeom prst="rect">
            <a:avLst/>
          </a:prstGeom>
          <a:noFill/>
        </p:spPr>
        <p:txBody>
          <a:bodyPr wrap="none" rtlCol="0">
            <a:spAutoFit/>
          </a:bodyPr>
          <a:lstStyle/>
          <a:p>
            <a:r>
              <a:rPr lang="en-US" altLang="zh-CN" sz="2400" i="1" dirty="0">
                <a:solidFill>
                  <a:srgbClr val="CB00FF"/>
                </a:solidFill>
                <a:latin typeface="Cambria" panose="02040503050406030204" pitchFamily="18" charset="0"/>
                <a:ea typeface="Cambria" panose="02040503050406030204" pitchFamily="18" charset="0"/>
              </a:rPr>
              <a:t>τ</a:t>
            </a:r>
            <a:r>
              <a:rPr lang="en-US" altLang="zh-CN" sz="2400" dirty="0">
                <a:solidFill>
                  <a:srgbClr val="CB00FF"/>
                </a:solidFill>
                <a:latin typeface="Cambria" panose="02040503050406030204" pitchFamily="18" charset="0"/>
                <a:ea typeface="Cambria" panose="02040503050406030204" pitchFamily="18" charset="0"/>
              </a:rPr>
              <a:t> = 104.7 ± 1.5 ns</a:t>
            </a:r>
            <a:endParaRPr lang="en-US" sz="2400" dirty="0">
              <a:solidFill>
                <a:srgbClr val="CB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8011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65B64-08AB-40FA-AB9E-9DF35C69CA86}"/>
              </a:ext>
            </a:extLst>
          </p:cNvPr>
          <p:cNvPicPr>
            <a:picLocks noChangeAspect="1"/>
          </p:cNvPicPr>
          <p:nvPr/>
        </p:nvPicPr>
        <p:blipFill>
          <a:blip r:embed="rId3"/>
          <a:stretch>
            <a:fillRect/>
          </a:stretch>
        </p:blipFill>
        <p:spPr>
          <a:xfrm>
            <a:off x="0" y="0"/>
            <a:ext cx="9144000" cy="4668831"/>
          </a:xfrm>
          <a:prstGeom prst="rect">
            <a:avLst/>
          </a:prstGeom>
        </p:spPr>
      </p:pic>
      <p:sp>
        <p:nvSpPr>
          <p:cNvPr id="4" name="TextBox 3">
            <a:extLst>
              <a:ext uri="{FF2B5EF4-FFF2-40B4-BE49-F238E27FC236}">
                <a16:creationId xmlns:a16="http://schemas.microsoft.com/office/drawing/2014/main" id="{D75369AB-F3BF-404C-A6B1-547EA769FC46}"/>
              </a:ext>
            </a:extLst>
          </p:cNvPr>
          <p:cNvSpPr txBox="1"/>
          <p:nvPr/>
        </p:nvSpPr>
        <p:spPr>
          <a:xfrm>
            <a:off x="689810" y="4668831"/>
            <a:ext cx="2457724" cy="461665"/>
          </a:xfrm>
          <a:prstGeom prst="rect">
            <a:avLst/>
          </a:prstGeom>
          <a:noFill/>
        </p:spPr>
        <p:txBody>
          <a:bodyPr wrap="none" rtlCol="0">
            <a:spAutoFit/>
          </a:bodyPr>
          <a:lstStyle/>
          <a:p>
            <a:r>
              <a:rPr lang="en-US" altLang="zh-CN" sz="2400" i="1" dirty="0">
                <a:solidFill>
                  <a:srgbClr val="00CC00"/>
                </a:solidFill>
                <a:latin typeface="Cambria" panose="02040503050406030204" pitchFamily="18" charset="0"/>
                <a:ea typeface="Cambria" panose="02040503050406030204" pitchFamily="18" charset="0"/>
              </a:rPr>
              <a:t>τ</a:t>
            </a:r>
            <a:r>
              <a:rPr lang="en-US" altLang="zh-CN" sz="2400" dirty="0">
                <a:solidFill>
                  <a:srgbClr val="00CC00"/>
                </a:solidFill>
                <a:latin typeface="Cambria" panose="02040503050406030204" pitchFamily="18" charset="0"/>
                <a:ea typeface="Cambria" panose="02040503050406030204" pitchFamily="18" charset="0"/>
              </a:rPr>
              <a:t> = 110.3 ± 1.7 ns</a:t>
            </a:r>
            <a:endParaRPr lang="en-US" sz="2400" dirty="0">
              <a:solidFill>
                <a:srgbClr val="00CC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3226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A570A9-9177-46AB-A253-E8076827F596}"/>
              </a:ext>
            </a:extLst>
          </p:cNvPr>
          <p:cNvPicPr>
            <a:picLocks noChangeAspect="1"/>
          </p:cNvPicPr>
          <p:nvPr/>
        </p:nvPicPr>
        <p:blipFill>
          <a:blip r:embed="rId3"/>
          <a:stretch>
            <a:fillRect/>
          </a:stretch>
        </p:blipFill>
        <p:spPr>
          <a:xfrm>
            <a:off x="0" y="3429000"/>
            <a:ext cx="6851737" cy="3432612"/>
          </a:xfrm>
          <a:prstGeom prst="rect">
            <a:avLst/>
          </a:prstGeom>
        </p:spPr>
      </p:pic>
      <p:pic>
        <p:nvPicPr>
          <p:cNvPr id="5" name="Picture 4">
            <a:extLst>
              <a:ext uri="{FF2B5EF4-FFF2-40B4-BE49-F238E27FC236}">
                <a16:creationId xmlns:a16="http://schemas.microsoft.com/office/drawing/2014/main" id="{8935888C-8DAF-4B4C-AED1-70559F7D14C4}"/>
              </a:ext>
            </a:extLst>
          </p:cNvPr>
          <p:cNvPicPr>
            <a:picLocks noChangeAspect="1"/>
          </p:cNvPicPr>
          <p:nvPr/>
        </p:nvPicPr>
        <p:blipFill>
          <a:blip r:embed="rId4"/>
          <a:stretch>
            <a:fillRect/>
          </a:stretch>
        </p:blipFill>
        <p:spPr>
          <a:xfrm>
            <a:off x="2926059" y="3630228"/>
            <a:ext cx="3585273" cy="808771"/>
          </a:xfrm>
          <a:prstGeom prst="rect">
            <a:avLst/>
          </a:prstGeom>
        </p:spPr>
      </p:pic>
      <p:pic>
        <p:nvPicPr>
          <p:cNvPr id="7" name="Picture 6">
            <a:extLst>
              <a:ext uri="{FF2B5EF4-FFF2-40B4-BE49-F238E27FC236}">
                <a16:creationId xmlns:a16="http://schemas.microsoft.com/office/drawing/2014/main" id="{0FFDB625-88D6-4C0A-923A-D787560FD15C}"/>
              </a:ext>
            </a:extLst>
          </p:cNvPr>
          <p:cNvPicPr>
            <a:picLocks noChangeAspect="1"/>
          </p:cNvPicPr>
          <p:nvPr/>
        </p:nvPicPr>
        <p:blipFill>
          <a:blip r:embed="rId5"/>
          <a:stretch>
            <a:fillRect/>
          </a:stretch>
        </p:blipFill>
        <p:spPr>
          <a:xfrm>
            <a:off x="0" y="-3612"/>
            <a:ext cx="6851736" cy="3432612"/>
          </a:xfrm>
          <a:prstGeom prst="rect">
            <a:avLst/>
          </a:prstGeom>
        </p:spPr>
      </p:pic>
      <p:pic>
        <p:nvPicPr>
          <p:cNvPr id="9" name="Picture 8">
            <a:extLst>
              <a:ext uri="{FF2B5EF4-FFF2-40B4-BE49-F238E27FC236}">
                <a16:creationId xmlns:a16="http://schemas.microsoft.com/office/drawing/2014/main" id="{DE88F135-D508-4FE8-ACE5-2D7EAFC0A0EC}"/>
              </a:ext>
            </a:extLst>
          </p:cNvPr>
          <p:cNvPicPr>
            <a:picLocks noChangeAspect="1"/>
          </p:cNvPicPr>
          <p:nvPr/>
        </p:nvPicPr>
        <p:blipFill>
          <a:blip r:embed="rId6"/>
          <a:stretch>
            <a:fillRect/>
          </a:stretch>
        </p:blipFill>
        <p:spPr>
          <a:xfrm>
            <a:off x="2926059" y="184077"/>
            <a:ext cx="3585273" cy="822310"/>
          </a:xfrm>
          <a:prstGeom prst="rect">
            <a:avLst/>
          </a:prstGeom>
        </p:spPr>
      </p:pic>
    </p:spTree>
    <p:extLst>
      <p:ext uri="{BB962C8B-B14F-4D97-AF65-F5344CB8AC3E}">
        <p14:creationId xmlns:p14="http://schemas.microsoft.com/office/powerpoint/2010/main" val="2490337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EE5BEF-51D0-4F38-A7E2-2347E89188BE}"/>
              </a:ext>
            </a:extLst>
          </p:cNvPr>
          <p:cNvPicPr>
            <a:picLocks noChangeAspect="1"/>
          </p:cNvPicPr>
          <p:nvPr/>
        </p:nvPicPr>
        <p:blipFill>
          <a:blip r:embed="rId3"/>
          <a:stretch>
            <a:fillRect/>
          </a:stretch>
        </p:blipFill>
        <p:spPr>
          <a:xfrm>
            <a:off x="0" y="3485299"/>
            <a:ext cx="9144000" cy="3372701"/>
          </a:xfrm>
          <a:prstGeom prst="rect">
            <a:avLst/>
          </a:prstGeom>
        </p:spPr>
      </p:pic>
      <p:pic>
        <p:nvPicPr>
          <p:cNvPr id="13" name="Picture 12">
            <a:extLst>
              <a:ext uri="{FF2B5EF4-FFF2-40B4-BE49-F238E27FC236}">
                <a16:creationId xmlns:a16="http://schemas.microsoft.com/office/drawing/2014/main" id="{330802CC-CE07-4D38-BB7A-4E9E6E4D27EE}"/>
              </a:ext>
            </a:extLst>
          </p:cNvPr>
          <p:cNvPicPr>
            <a:picLocks noChangeAspect="1"/>
          </p:cNvPicPr>
          <p:nvPr/>
        </p:nvPicPr>
        <p:blipFill>
          <a:blip r:embed="rId4"/>
          <a:stretch>
            <a:fillRect/>
          </a:stretch>
        </p:blipFill>
        <p:spPr>
          <a:xfrm>
            <a:off x="0" y="1931"/>
            <a:ext cx="9144000" cy="3370770"/>
          </a:xfrm>
          <a:prstGeom prst="rect">
            <a:avLst/>
          </a:prstGeom>
        </p:spPr>
      </p:pic>
    </p:spTree>
    <p:extLst>
      <p:ext uri="{BB962C8B-B14F-4D97-AF65-F5344CB8AC3E}">
        <p14:creationId xmlns:p14="http://schemas.microsoft.com/office/powerpoint/2010/main" val="4047733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79DD5-7D61-4B49-91FC-871BF6500273}"/>
              </a:ext>
            </a:extLst>
          </p:cNvPr>
          <p:cNvPicPr>
            <a:picLocks noChangeAspect="1"/>
          </p:cNvPicPr>
          <p:nvPr/>
        </p:nvPicPr>
        <p:blipFill rotWithShape="1">
          <a:blip r:embed="rId2"/>
          <a:srcRect t="9114" r="4642" b="31267"/>
          <a:stretch/>
        </p:blipFill>
        <p:spPr>
          <a:xfrm>
            <a:off x="-1" y="0"/>
            <a:ext cx="5067145" cy="3429000"/>
          </a:xfrm>
          <a:prstGeom prst="rect">
            <a:avLst/>
          </a:prstGeom>
        </p:spPr>
      </p:pic>
      <p:pic>
        <p:nvPicPr>
          <p:cNvPr id="7" name="Picture 6">
            <a:extLst>
              <a:ext uri="{FF2B5EF4-FFF2-40B4-BE49-F238E27FC236}">
                <a16:creationId xmlns:a16="http://schemas.microsoft.com/office/drawing/2014/main" id="{3204C906-D2D5-4AFD-B10C-A9ED6608930A}"/>
              </a:ext>
            </a:extLst>
          </p:cNvPr>
          <p:cNvPicPr>
            <a:picLocks noChangeAspect="1"/>
          </p:cNvPicPr>
          <p:nvPr/>
        </p:nvPicPr>
        <p:blipFill>
          <a:blip r:embed="rId3"/>
          <a:stretch>
            <a:fillRect/>
          </a:stretch>
        </p:blipFill>
        <p:spPr>
          <a:xfrm>
            <a:off x="0" y="3429000"/>
            <a:ext cx="5055577" cy="3429000"/>
          </a:xfrm>
          <a:prstGeom prst="rect">
            <a:avLst/>
          </a:prstGeom>
        </p:spPr>
      </p:pic>
      <p:sp>
        <p:nvSpPr>
          <p:cNvPr id="8" name="TextBox 7">
            <a:extLst>
              <a:ext uri="{FF2B5EF4-FFF2-40B4-BE49-F238E27FC236}">
                <a16:creationId xmlns:a16="http://schemas.microsoft.com/office/drawing/2014/main" id="{99BD8835-9BDC-4BA8-B8B0-85256B64D988}"/>
              </a:ext>
            </a:extLst>
          </p:cNvPr>
          <p:cNvSpPr txBox="1"/>
          <p:nvPr/>
        </p:nvSpPr>
        <p:spPr>
          <a:xfrm>
            <a:off x="1252603" y="225469"/>
            <a:ext cx="787395" cy="369332"/>
          </a:xfrm>
          <a:prstGeom prst="rect">
            <a:avLst/>
          </a:prstGeom>
          <a:noFill/>
        </p:spPr>
        <p:txBody>
          <a:bodyPr wrap="none" rtlCol="0">
            <a:spAutoFit/>
          </a:bodyPr>
          <a:lstStyle/>
          <a:p>
            <a:r>
              <a:rPr lang="en-US" dirty="0"/>
              <a:t>Run76</a:t>
            </a:r>
          </a:p>
        </p:txBody>
      </p:sp>
    </p:spTree>
    <p:extLst>
      <p:ext uri="{BB962C8B-B14F-4D97-AF65-F5344CB8AC3E}">
        <p14:creationId xmlns:p14="http://schemas.microsoft.com/office/powerpoint/2010/main" val="3529772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641EE-03F4-49F2-959C-FD320A2F9BA1}"/>
              </a:ext>
            </a:extLst>
          </p:cNvPr>
          <p:cNvPicPr>
            <a:picLocks noChangeAspect="1"/>
          </p:cNvPicPr>
          <p:nvPr/>
        </p:nvPicPr>
        <p:blipFill rotWithShape="1">
          <a:blip r:embed="rId2"/>
          <a:srcRect t="14247"/>
          <a:stretch/>
        </p:blipFill>
        <p:spPr>
          <a:xfrm>
            <a:off x="0" y="0"/>
            <a:ext cx="5071487" cy="3429000"/>
          </a:xfrm>
          <a:prstGeom prst="rect">
            <a:avLst/>
          </a:prstGeom>
        </p:spPr>
      </p:pic>
      <p:pic>
        <p:nvPicPr>
          <p:cNvPr id="5" name="Picture 4">
            <a:extLst>
              <a:ext uri="{FF2B5EF4-FFF2-40B4-BE49-F238E27FC236}">
                <a16:creationId xmlns:a16="http://schemas.microsoft.com/office/drawing/2014/main" id="{6BDFA536-D656-4105-80FE-C50D08554209}"/>
              </a:ext>
            </a:extLst>
          </p:cNvPr>
          <p:cNvPicPr>
            <a:picLocks noChangeAspect="1"/>
          </p:cNvPicPr>
          <p:nvPr/>
        </p:nvPicPr>
        <p:blipFill rotWithShape="1">
          <a:blip r:embed="rId3"/>
          <a:srcRect l="1245" t="10229"/>
          <a:stretch/>
        </p:blipFill>
        <p:spPr>
          <a:xfrm>
            <a:off x="5352506" y="0"/>
            <a:ext cx="3666019" cy="3429000"/>
          </a:xfrm>
          <a:prstGeom prst="rect">
            <a:avLst/>
          </a:prstGeom>
        </p:spPr>
      </p:pic>
      <p:pic>
        <p:nvPicPr>
          <p:cNvPr id="7" name="Picture 6">
            <a:extLst>
              <a:ext uri="{FF2B5EF4-FFF2-40B4-BE49-F238E27FC236}">
                <a16:creationId xmlns:a16="http://schemas.microsoft.com/office/drawing/2014/main" id="{634E58C8-5A19-4CBB-9E29-B08E632FF1C5}"/>
              </a:ext>
            </a:extLst>
          </p:cNvPr>
          <p:cNvPicPr>
            <a:picLocks noChangeAspect="1"/>
          </p:cNvPicPr>
          <p:nvPr/>
        </p:nvPicPr>
        <p:blipFill>
          <a:blip r:embed="rId4"/>
          <a:stretch>
            <a:fillRect/>
          </a:stretch>
        </p:blipFill>
        <p:spPr>
          <a:xfrm>
            <a:off x="0" y="3429000"/>
            <a:ext cx="5085907" cy="3429000"/>
          </a:xfrm>
          <a:prstGeom prst="rect">
            <a:avLst/>
          </a:prstGeom>
        </p:spPr>
      </p:pic>
      <p:pic>
        <p:nvPicPr>
          <p:cNvPr id="9" name="Picture 8">
            <a:extLst>
              <a:ext uri="{FF2B5EF4-FFF2-40B4-BE49-F238E27FC236}">
                <a16:creationId xmlns:a16="http://schemas.microsoft.com/office/drawing/2014/main" id="{46FDA842-539B-41C0-A4AE-7F808FFB3458}"/>
              </a:ext>
            </a:extLst>
          </p:cNvPr>
          <p:cNvPicPr>
            <a:picLocks noChangeAspect="1"/>
          </p:cNvPicPr>
          <p:nvPr/>
        </p:nvPicPr>
        <p:blipFill rotWithShape="1">
          <a:blip r:embed="rId5"/>
          <a:srcRect r="6277"/>
          <a:stretch/>
        </p:blipFill>
        <p:spPr>
          <a:xfrm>
            <a:off x="5465026" y="3429000"/>
            <a:ext cx="3553499" cy="3429000"/>
          </a:xfrm>
          <a:prstGeom prst="rect">
            <a:avLst/>
          </a:prstGeom>
        </p:spPr>
      </p:pic>
      <p:sp>
        <p:nvSpPr>
          <p:cNvPr id="10" name="TextBox 9">
            <a:extLst>
              <a:ext uri="{FF2B5EF4-FFF2-40B4-BE49-F238E27FC236}">
                <a16:creationId xmlns:a16="http://schemas.microsoft.com/office/drawing/2014/main" id="{2959BBD7-7B20-479C-85C2-1FBA6F174C7A}"/>
              </a:ext>
            </a:extLst>
          </p:cNvPr>
          <p:cNvSpPr txBox="1"/>
          <p:nvPr/>
        </p:nvSpPr>
        <p:spPr>
          <a:xfrm>
            <a:off x="914400" y="225469"/>
            <a:ext cx="787395" cy="369332"/>
          </a:xfrm>
          <a:prstGeom prst="rect">
            <a:avLst/>
          </a:prstGeom>
          <a:noFill/>
        </p:spPr>
        <p:txBody>
          <a:bodyPr wrap="none" rtlCol="0">
            <a:spAutoFit/>
          </a:bodyPr>
          <a:lstStyle/>
          <a:p>
            <a:r>
              <a:rPr lang="en-US" dirty="0"/>
              <a:t>Run76</a:t>
            </a:r>
          </a:p>
        </p:txBody>
      </p:sp>
      <p:sp>
        <p:nvSpPr>
          <p:cNvPr id="11" name="TextBox 10">
            <a:extLst>
              <a:ext uri="{FF2B5EF4-FFF2-40B4-BE49-F238E27FC236}">
                <a16:creationId xmlns:a16="http://schemas.microsoft.com/office/drawing/2014/main" id="{FB8B0D11-4FB7-451D-8C0C-639CA64203DE}"/>
              </a:ext>
            </a:extLst>
          </p:cNvPr>
          <p:cNvSpPr txBox="1"/>
          <p:nvPr/>
        </p:nvSpPr>
        <p:spPr>
          <a:xfrm>
            <a:off x="6263014" y="225469"/>
            <a:ext cx="787395" cy="369332"/>
          </a:xfrm>
          <a:prstGeom prst="rect">
            <a:avLst/>
          </a:prstGeom>
          <a:noFill/>
        </p:spPr>
        <p:txBody>
          <a:bodyPr wrap="none" rtlCol="0">
            <a:spAutoFit/>
          </a:bodyPr>
          <a:lstStyle/>
          <a:p>
            <a:r>
              <a:rPr lang="en-US" dirty="0"/>
              <a:t>Run76</a:t>
            </a:r>
          </a:p>
        </p:txBody>
      </p:sp>
    </p:spTree>
    <p:extLst>
      <p:ext uri="{BB962C8B-B14F-4D97-AF65-F5344CB8AC3E}">
        <p14:creationId xmlns:p14="http://schemas.microsoft.com/office/powerpoint/2010/main" val="310035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9F8381-7567-4355-B87B-79D81830DD44}"/>
              </a:ext>
            </a:extLst>
          </p:cNvPr>
          <p:cNvPicPr>
            <a:picLocks noChangeAspect="1"/>
          </p:cNvPicPr>
          <p:nvPr/>
        </p:nvPicPr>
        <p:blipFill>
          <a:blip r:embed="rId2"/>
          <a:stretch>
            <a:fillRect/>
          </a:stretch>
        </p:blipFill>
        <p:spPr>
          <a:xfrm>
            <a:off x="0" y="701594"/>
            <a:ext cx="9144000" cy="5454811"/>
          </a:xfrm>
          <a:prstGeom prst="rect">
            <a:avLst/>
          </a:prstGeom>
        </p:spPr>
      </p:pic>
      <p:pic>
        <p:nvPicPr>
          <p:cNvPr id="4" name="Picture 3">
            <a:extLst>
              <a:ext uri="{FF2B5EF4-FFF2-40B4-BE49-F238E27FC236}">
                <a16:creationId xmlns:a16="http://schemas.microsoft.com/office/drawing/2014/main" id="{62CE155A-5C40-44DE-AF9D-FE0C6330AA05}"/>
              </a:ext>
            </a:extLst>
          </p:cNvPr>
          <p:cNvPicPr>
            <a:picLocks noChangeAspect="1"/>
          </p:cNvPicPr>
          <p:nvPr/>
        </p:nvPicPr>
        <p:blipFill>
          <a:blip r:embed="rId3"/>
          <a:stretch>
            <a:fillRect/>
          </a:stretch>
        </p:blipFill>
        <p:spPr>
          <a:xfrm>
            <a:off x="1521141" y="1192535"/>
            <a:ext cx="1963352" cy="2103120"/>
          </a:xfrm>
          <a:prstGeom prst="rect">
            <a:avLst/>
          </a:prstGeom>
        </p:spPr>
      </p:pic>
    </p:spTree>
    <p:extLst>
      <p:ext uri="{BB962C8B-B14F-4D97-AF65-F5344CB8AC3E}">
        <p14:creationId xmlns:p14="http://schemas.microsoft.com/office/powerpoint/2010/main" val="2394288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5C4B84-CF32-4BA7-9AA1-17C9EF5218B9}"/>
              </a:ext>
            </a:extLst>
          </p:cNvPr>
          <p:cNvPicPr>
            <a:picLocks noChangeAspect="1"/>
          </p:cNvPicPr>
          <p:nvPr/>
        </p:nvPicPr>
        <p:blipFill>
          <a:blip r:embed="rId3"/>
          <a:stretch>
            <a:fillRect/>
          </a:stretch>
        </p:blipFill>
        <p:spPr>
          <a:xfrm>
            <a:off x="0" y="3384847"/>
            <a:ext cx="6809874" cy="3473153"/>
          </a:xfrm>
          <a:prstGeom prst="rect">
            <a:avLst/>
          </a:prstGeom>
        </p:spPr>
      </p:pic>
      <p:pic>
        <p:nvPicPr>
          <p:cNvPr id="7" name="Picture 6">
            <a:extLst>
              <a:ext uri="{FF2B5EF4-FFF2-40B4-BE49-F238E27FC236}">
                <a16:creationId xmlns:a16="http://schemas.microsoft.com/office/drawing/2014/main" id="{E014236C-0AC2-4C84-B1A5-F2AF3F6EC990}"/>
              </a:ext>
            </a:extLst>
          </p:cNvPr>
          <p:cNvPicPr>
            <a:picLocks noChangeAspect="1"/>
          </p:cNvPicPr>
          <p:nvPr/>
        </p:nvPicPr>
        <p:blipFill>
          <a:blip r:embed="rId4"/>
          <a:stretch>
            <a:fillRect/>
          </a:stretch>
        </p:blipFill>
        <p:spPr>
          <a:xfrm>
            <a:off x="0" y="0"/>
            <a:ext cx="6802240" cy="3473153"/>
          </a:xfrm>
          <a:prstGeom prst="rect">
            <a:avLst/>
          </a:prstGeom>
        </p:spPr>
      </p:pic>
      <p:sp>
        <p:nvSpPr>
          <p:cNvPr id="8" name="TextBox 7">
            <a:extLst>
              <a:ext uri="{FF2B5EF4-FFF2-40B4-BE49-F238E27FC236}">
                <a16:creationId xmlns:a16="http://schemas.microsoft.com/office/drawing/2014/main" id="{CF1050F7-53EE-4F94-9E2B-74846AE58D57}"/>
              </a:ext>
            </a:extLst>
          </p:cNvPr>
          <p:cNvSpPr txBox="1"/>
          <p:nvPr/>
        </p:nvSpPr>
        <p:spPr>
          <a:xfrm>
            <a:off x="776614" y="125261"/>
            <a:ext cx="787395" cy="369332"/>
          </a:xfrm>
          <a:prstGeom prst="rect">
            <a:avLst/>
          </a:prstGeom>
          <a:noFill/>
        </p:spPr>
        <p:txBody>
          <a:bodyPr wrap="none" rtlCol="0">
            <a:spAutoFit/>
          </a:bodyPr>
          <a:lstStyle/>
          <a:p>
            <a:r>
              <a:rPr lang="en-US" dirty="0"/>
              <a:t>Run76</a:t>
            </a:r>
          </a:p>
        </p:txBody>
      </p:sp>
    </p:spTree>
    <p:extLst>
      <p:ext uri="{BB962C8B-B14F-4D97-AF65-F5344CB8AC3E}">
        <p14:creationId xmlns:p14="http://schemas.microsoft.com/office/powerpoint/2010/main" val="2676015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99CDF-66AE-44CA-8C5D-A6AD8D2EEDDA}"/>
              </a:ext>
            </a:extLst>
          </p:cNvPr>
          <p:cNvPicPr>
            <a:picLocks noChangeAspect="1"/>
          </p:cNvPicPr>
          <p:nvPr/>
        </p:nvPicPr>
        <p:blipFill rotWithShape="1">
          <a:blip r:embed="rId2"/>
          <a:srcRect l="2149" t="8220" r="24088" b="39725"/>
          <a:stretch/>
        </p:blipFill>
        <p:spPr>
          <a:xfrm>
            <a:off x="0" y="0"/>
            <a:ext cx="5160724" cy="3569919"/>
          </a:xfrm>
          <a:prstGeom prst="rect">
            <a:avLst/>
          </a:prstGeom>
        </p:spPr>
      </p:pic>
      <p:pic>
        <p:nvPicPr>
          <p:cNvPr id="5" name="Picture 4">
            <a:extLst>
              <a:ext uri="{FF2B5EF4-FFF2-40B4-BE49-F238E27FC236}">
                <a16:creationId xmlns:a16="http://schemas.microsoft.com/office/drawing/2014/main" id="{F7660F0D-A401-48A0-B503-16079D415228}"/>
              </a:ext>
            </a:extLst>
          </p:cNvPr>
          <p:cNvPicPr>
            <a:picLocks noChangeAspect="1"/>
          </p:cNvPicPr>
          <p:nvPr/>
        </p:nvPicPr>
        <p:blipFill>
          <a:blip r:embed="rId3"/>
          <a:stretch>
            <a:fillRect/>
          </a:stretch>
        </p:blipFill>
        <p:spPr>
          <a:xfrm>
            <a:off x="0" y="3285897"/>
            <a:ext cx="5160724" cy="3572103"/>
          </a:xfrm>
          <a:prstGeom prst="rect">
            <a:avLst/>
          </a:prstGeom>
        </p:spPr>
      </p:pic>
      <p:pic>
        <p:nvPicPr>
          <p:cNvPr id="7" name="Picture 6">
            <a:extLst>
              <a:ext uri="{FF2B5EF4-FFF2-40B4-BE49-F238E27FC236}">
                <a16:creationId xmlns:a16="http://schemas.microsoft.com/office/drawing/2014/main" id="{FEB553D8-5CF6-41BA-922A-1D578E37F9EE}"/>
              </a:ext>
            </a:extLst>
          </p:cNvPr>
          <p:cNvPicPr>
            <a:picLocks noChangeAspect="1"/>
          </p:cNvPicPr>
          <p:nvPr/>
        </p:nvPicPr>
        <p:blipFill>
          <a:blip r:embed="rId4"/>
          <a:stretch>
            <a:fillRect/>
          </a:stretch>
        </p:blipFill>
        <p:spPr>
          <a:xfrm>
            <a:off x="5467350" y="0"/>
            <a:ext cx="3676650" cy="3352800"/>
          </a:xfrm>
          <a:prstGeom prst="rect">
            <a:avLst/>
          </a:prstGeom>
        </p:spPr>
      </p:pic>
      <p:sp>
        <p:nvSpPr>
          <p:cNvPr id="8" name="TextBox 7">
            <a:extLst>
              <a:ext uri="{FF2B5EF4-FFF2-40B4-BE49-F238E27FC236}">
                <a16:creationId xmlns:a16="http://schemas.microsoft.com/office/drawing/2014/main" id="{31DC87E9-9DA8-4225-9DE3-521CA6A0F960}"/>
              </a:ext>
            </a:extLst>
          </p:cNvPr>
          <p:cNvSpPr txBox="1"/>
          <p:nvPr/>
        </p:nvSpPr>
        <p:spPr>
          <a:xfrm>
            <a:off x="5467351" y="3429000"/>
            <a:ext cx="3676650" cy="923330"/>
          </a:xfrm>
          <a:prstGeom prst="rect">
            <a:avLst/>
          </a:prstGeom>
          <a:noFill/>
        </p:spPr>
        <p:txBody>
          <a:bodyPr wrap="square" rtlCol="0">
            <a:spAutoFit/>
          </a:bodyPr>
          <a:lstStyle/>
          <a:p>
            <a:r>
              <a:rPr lang="en-US" dirty="0"/>
              <a:t>Final timing filter parameters set for</a:t>
            </a:r>
          </a:p>
          <a:p>
            <a:r>
              <a:rPr lang="en-US" dirty="0"/>
              <a:t>Run 75, 77, 78, 79, 80, 81, 82, 83,</a:t>
            </a:r>
            <a:r>
              <a:rPr lang="zh-CN" altLang="en-US" dirty="0"/>
              <a:t> </a:t>
            </a:r>
            <a:r>
              <a:rPr lang="en-US" altLang="zh-CN" dirty="0"/>
              <a:t>84, 85</a:t>
            </a:r>
            <a:endParaRPr lang="en-US" dirty="0"/>
          </a:p>
        </p:txBody>
      </p:sp>
    </p:spTree>
    <p:extLst>
      <p:ext uri="{BB962C8B-B14F-4D97-AF65-F5344CB8AC3E}">
        <p14:creationId xmlns:p14="http://schemas.microsoft.com/office/powerpoint/2010/main" val="1126392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B24A78-485F-47E3-8C47-4F6022706AFF}"/>
              </a:ext>
            </a:extLst>
          </p:cNvPr>
          <p:cNvPicPr>
            <a:picLocks noChangeAspect="1"/>
          </p:cNvPicPr>
          <p:nvPr/>
        </p:nvPicPr>
        <p:blipFill>
          <a:blip r:embed="rId2"/>
          <a:stretch>
            <a:fillRect/>
          </a:stretch>
        </p:blipFill>
        <p:spPr>
          <a:xfrm>
            <a:off x="0" y="0"/>
            <a:ext cx="9144000" cy="5339729"/>
          </a:xfrm>
          <a:prstGeom prst="rect">
            <a:avLst/>
          </a:prstGeom>
        </p:spPr>
      </p:pic>
      <p:sp>
        <p:nvSpPr>
          <p:cNvPr id="6" name="TextBox 5">
            <a:extLst>
              <a:ext uri="{FF2B5EF4-FFF2-40B4-BE49-F238E27FC236}">
                <a16:creationId xmlns:a16="http://schemas.microsoft.com/office/drawing/2014/main" id="{5C3C0F9D-D370-45B5-AE8F-FCB8E5A49E98}"/>
              </a:ext>
            </a:extLst>
          </p:cNvPr>
          <p:cNvSpPr txBox="1"/>
          <p:nvPr/>
        </p:nvSpPr>
        <p:spPr>
          <a:xfrm>
            <a:off x="3816216" y="1652572"/>
            <a:ext cx="1511568" cy="646331"/>
          </a:xfrm>
          <a:prstGeom prst="rect">
            <a:avLst/>
          </a:prstGeom>
          <a:noFill/>
        </p:spPr>
        <p:txBody>
          <a:bodyPr wrap="none" rtlCol="0">
            <a:spAutoFit/>
          </a:bodyPr>
          <a:lstStyle/>
          <a:p>
            <a:r>
              <a:rPr lang="en-US" dirty="0"/>
              <a:t>Range: 4.8 </a:t>
            </a:r>
            <a:r>
              <a:rPr lang="en-US" altLang="zh-CN" dirty="0" err="1"/>
              <a:t>μs</a:t>
            </a:r>
            <a:endParaRPr lang="en-US" altLang="zh-CN" dirty="0"/>
          </a:p>
          <a:p>
            <a:r>
              <a:rPr lang="en-US" dirty="0"/>
              <a:t>Bin Size: 80 ns</a:t>
            </a:r>
          </a:p>
        </p:txBody>
      </p:sp>
      <p:sp>
        <p:nvSpPr>
          <p:cNvPr id="7" name="TextBox 6">
            <a:extLst>
              <a:ext uri="{FF2B5EF4-FFF2-40B4-BE49-F238E27FC236}">
                <a16:creationId xmlns:a16="http://schemas.microsoft.com/office/drawing/2014/main" id="{7B06987A-0A8A-4F09-84C0-9B767AB34A36}"/>
              </a:ext>
            </a:extLst>
          </p:cNvPr>
          <p:cNvSpPr txBox="1"/>
          <p:nvPr/>
        </p:nvSpPr>
        <p:spPr>
          <a:xfrm>
            <a:off x="2173004" y="786008"/>
            <a:ext cx="2001638" cy="369332"/>
          </a:xfrm>
          <a:prstGeom prst="rect">
            <a:avLst/>
          </a:prstGeom>
          <a:noFill/>
        </p:spPr>
        <p:txBody>
          <a:bodyPr wrap="none" rtlCol="0">
            <a:spAutoFit/>
          </a:bodyPr>
          <a:lstStyle/>
          <a:p>
            <a:r>
              <a:rPr lang="en-US" dirty="0"/>
              <a:t>Run77,78,79,80 </a:t>
            </a:r>
            <a:r>
              <a:rPr lang="en-US" dirty="0" err="1"/>
              <a:t>etc</a:t>
            </a:r>
            <a:endParaRPr lang="en-US" dirty="0"/>
          </a:p>
        </p:txBody>
      </p:sp>
    </p:spTree>
    <p:extLst>
      <p:ext uri="{BB962C8B-B14F-4D97-AF65-F5344CB8AC3E}">
        <p14:creationId xmlns:p14="http://schemas.microsoft.com/office/powerpoint/2010/main" val="2002435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5A30B-C1FD-43EB-934F-2263DF95C3DD}"/>
              </a:ext>
            </a:extLst>
          </p:cNvPr>
          <p:cNvPicPr>
            <a:picLocks noChangeAspect="1"/>
          </p:cNvPicPr>
          <p:nvPr/>
        </p:nvPicPr>
        <p:blipFill>
          <a:blip r:embed="rId2"/>
          <a:stretch>
            <a:fillRect/>
          </a:stretch>
        </p:blipFill>
        <p:spPr>
          <a:xfrm>
            <a:off x="0" y="0"/>
            <a:ext cx="9144000" cy="5360276"/>
          </a:xfrm>
          <a:prstGeom prst="rect">
            <a:avLst/>
          </a:prstGeom>
        </p:spPr>
      </p:pic>
      <p:sp>
        <p:nvSpPr>
          <p:cNvPr id="4" name="TextBox 3">
            <a:extLst>
              <a:ext uri="{FF2B5EF4-FFF2-40B4-BE49-F238E27FC236}">
                <a16:creationId xmlns:a16="http://schemas.microsoft.com/office/drawing/2014/main" id="{5B346D4E-DCAC-4E59-8CB7-A1EA49759E98}"/>
              </a:ext>
            </a:extLst>
          </p:cNvPr>
          <p:cNvSpPr txBox="1"/>
          <p:nvPr/>
        </p:nvSpPr>
        <p:spPr>
          <a:xfrm>
            <a:off x="3816216" y="1652572"/>
            <a:ext cx="1511568" cy="646331"/>
          </a:xfrm>
          <a:prstGeom prst="rect">
            <a:avLst/>
          </a:prstGeom>
          <a:noFill/>
        </p:spPr>
        <p:txBody>
          <a:bodyPr wrap="none" rtlCol="0">
            <a:spAutoFit/>
          </a:bodyPr>
          <a:lstStyle/>
          <a:p>
            <a:r>
              <a:rPr lang="en-US" dirty="0"/>
              <a:t>Range: 4.8 </a:t>
            </a:r>
            <a:r>
              <a:rPr lang="en-US" altLang="zh-CN" dirty="0" err="1"/>
              <a:t>μs</a:t>
            </a:r>
            <a:endParaRPr lang="en-US" altLang="zh-CN" dirty="0"/>
          </a:p>
          <a:p>
            <a:r>
              <a:rPr lang="en-US" dirty="0"/>
              <a:t>Bin Size: 80 ns</a:t>
            </a:r>
          </a:p>
        </p:txBody>
      </p:sp>
      <p:sp>
        <p:nvSpPr>
          <p:cNvPr id="5" name="TextBox 4">
            <a:extLst>
              <a:ext uri="{FF2B5EF4-FFF2-40B4-BE49-F238E27FC236}">
                <a16:creationId xmlns:a16="http://schemas.microsoft.com/office/drawing/2014/main" id="{C635122D-BB2B-4A9B-9EDB-B784E87E82AB}"/>
              </a:ext>
            </a:extLst>
          </p:cNvPr>
          <p:cNvSpPr txBox="1"/>
          <p:nvPr/>
        </p:nvSpPr>
        <p:spPr>
          <a:xfrm>
            <a:off x="2173004" y="786008"/>
            <a:ext cx="2001638" cy="369332"/>
          </a:xfrm>
          <a:prstGeom prst="rect">
            <a:avLst/>
          </a:prstGeom>
          <a:noFill/>
        </p:spPr>
        <p:txBody>
          <a:bodyPr wrap="none" rtlCol="0">
            <a:spAutoFit/>
          </a:bodyPr>
          <a:lstStyle/>
          <a:p>
            <a:r>
              <a:rPr lang="en-US" dirty="0"/>
              <a:t>Run77,78,79,80 </a:t>
            </a:r>
            <a:r>
              <a:rPr lang="en-US" dirty="0" err="1"/>
              <a:t>etc</a:t>
            </a:r>
            <a:endParaRPr lang="en-US" dirty="0"/>
          </a:p>
        </p:txBody>
      </p:sp>
    </p:spTree>
    <p:extLst>
      <p:ext uri="{BB962C8B-B14F-4D97-AF65-F5344CB8AC3E}">
        <p14:creationId xmlns:p14="http://schemas.microsoft.com/office/powerpoint/2010/main" val="3195503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B3DF90-B9AB-4FBE-8BE7-006DE96ABEF5}"/>
              </a:ext>
            </a:extLst>
          </p:cNvPr>
          <p:cNvPicPr>
            <a:picLocks noChangeAspect="1"/>
          </p:cNvPicPr>
          <p:nvPr/>
        </p:nvPicPr>
        <p:blipFill>
          <a:blip r:embed="rId2"/>
          <a:stretch>
            <a:fillRect/>
          </a:stretch>
        </p:blipFill>
        <p:spPr>
          <a:xfrm>
            <a:off x="0" y="0"/>
            <a:ext cx="9144000" cy="5343525"/>
          </a:xfrm>
          <a:prstGeom prst="rect">
            <a:avLst/>
          </a:prstGeom>
        </p:spPr>
      </p:pic>
      <p:sp>
        <p:nvSpPr>
          <p:cNvPr id="4" name="TextBox 3">
            <a:extLst>
              <a:ext uri="{FF2B5EF4-FFF2-40B4-BE49-F238E27FC236}">
                <a16:creationId xmlns:a16="http://schemas.microsoft.com/office/drawing/2014/main" id="{6B3691F0-5317-408D-895A-D649A4A1C541}"/>
              </a:ext>
            </a:extLst>
          </p:cNvPr>
          <p:cNvSpPr txBox="1"/>
          <p:nvPr/>
        </p:nvSpPr>
        <p:spPr>
          <a:xfrm>
            <a:off x="3816216" y="1652572"/>
            <a:ext cx="1511568" cy="646331"/>
          </a:xfrm>
          <a:prstGeom prst="rect">
            <a:avLst/>
          </a:prstGeom>
          <a:noFill/>
        </p:spPr>
        <p:txBody>
          <a:bodyPr wrap="none" rtlCol="0">
            <a:spAutoFit/>
          </a:bodyPr>
          <a:lstStyle/>
          <a:p>
            <a:r>
              <a:rPr lang="en-US" dirty="0"/>
              <a:t>Range: 4.8 </a:t>
            </a:r>
            <a:r>
              <a:rPr lang="en-US" altLang="zh-CN" dirty="0" err="1"/>
              <a:t>μs</a:t>
            </a:r>
            <a:endParaRPr lang="en-US" altLang="zh-CN" dirty="0"/>
          </a:p>
          <a:p>
            <a:r>
              <a:rPr lang="en-US" dirty="0"/>
              <a:t>Bin Size: 80 ns</a:t>
            </a:r>
          </a:p>
        </p:txBody>
      </p:sp>
      <p:sp>
        <p:nvSpPr>
          <p:cNvPr id="5" name="TextBox 4">
            <a:extLst>
              <a:ext uri="{FF2B5EF4-FFF2-40B4-BE49-F238E27FC236}">
                <a16:creationId xmlns:a16="http://schemas.microsoft.com/office/drawing/2014/main" id="{6F88E8E7-AC8F-4810-8B70-CAAEF737BD51}"/>
              </a:ext>
            </a:extLst>
          </p:cNvPr>
          <p:cNvSpPr txBox="1"/>
          <p:nvPr/>
        </p:nvSpPr>
        <p:spPr>
          <a:xfrm>
            <a:off x="2173004" y="786008"/>
            <a:ext cx="2001638" cy="369332"/>
          </a:xfrm>
          <a:prstGeom prst="rect">
            <a:avLst/>
          </a:prstGeom>
          <a:noFill/>
        </p:spPr>
        <p:txBody>
          <a:bodyPr wrap="none" rtlCol="0">
            <a:spAutoFit/>
          </a:bodyPr>
          <a:lstStyle/>
          <a:p>
            <a:r>
              <a:rPr lang="en-US" dirty="0"/>
              <a:t>Run77,78,79,80 </a:t>
            </a:r>
            <a:r>
              <a:rPr lang="en-US" dirty="0" err="1"/>
              <a:t>etc</a:t>
            </a:r>
            <a:endParaRPr lang="en-US" dirty="0"/>
          </a:p>
        </p:txBody>
      </p:sp>
    </p:spTree>
    <p:extLst>
      <p:ext uri="{BB962C8B-B14F-4D97-AF65-F5344CB8AC3E}">
        <p14:creationId xmlns:p14="http://schemas.microsoft.com/office/powerpoint/2010/main" val="1101462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62B57-EC9B-4C09-A877-8B9668F7577F}"/>
              </a:ext>
            </a:extLst>
          </p:cNvPr>
          <p:cNvPicPr>
            <a:picLocks noChangeAspect="1"/>
          </p:cNvPicPr>
          <p:nvPr/>
        </p:nvPicPr>
        <p:blipFill>
          <a:blip r:embed="rId2"/>
          <a:stretch>
            <a:fillRect/>
          </a:stretch>
        </p:blipFill>
        <p:spPr>
          <a:xfrm>
            <a:off x="1" y="1"/>
            <a:ext cx="4572000" cy="4572000"/>
          </a:xfrm>
          <a:prstGeom prst="rect">
            <a:avLst/>
          </a:prstGeom>
        </p:spPr>
      </p:pic>
      <p:sp>
        <p:nvSpPr>
          <p:cNvPr id="4" name="TextBox 3">
            <a:extLst>
              <a:ext uri="{FF2B5EF4-FFF2-40B4-BE49-F238E27FC236}">
                <a16:creationId xmlns:a16="http://schemas.microsoft.com/office/drawing/2014/main" id="{02078429-93B9-4B8E-8550-DB480BE943B7}"/>
              </a:ext>
            </a:extLst>
          </p:cNvPr>
          <p:cNvSpPr txBox="1"/>
          <p:nvPr/>
        </p:nvSpPr>
        <p:spPr>
          <a:xfrm>
            <a:off x="0" y="4572001"/>
            <a:ext cx="4488345" cy="646331"/>
          </a:xfrm>
          <a:prstGeom prst="rect">
            <a:avLst/>
          </a:prstGeom>
          <a:noFill/>
        </p:spPr>
        <p:txBody>
          <a:bodyPr wrap="none" rtlCol="0">
            <a:spAutoFit/>
          </a:bodyPr>
          <a:lstStyle/>
          <a:p>
            <a:r>
              <a:rPr lang="en-US" dirty="0"/>
              <a:t>Run77,78,79,80 </a:t>
            </a:r>
            <a:r>
              <a:rPr lang="en-US" dirty="0" err="1"/>
              <a:t>etc</a:t>
            </a:r>
            <a:endParaRPr lang="en-US" dirty="0"/>
          </a:p>
          <a:p>
            <a:r>
              <a:rPr lang="en-US" dirty="0"/>
              <a:t>With a 5-mm washer </a:t>
            </a:r>
            <a:r>
              <a:rPr lang="en-US" altLang="zh-CN" dirty="0"/>
              <a:t>in front of 241Am Z7117</a:t>
            </a:r>
            <a:endParaRPr lang="en-US" dirty="0"/>
          </a:p>
        </p:txBody>
      </p:sp>
    </p:spTree>
    <p:extLst>
      <p:ext uri="{BB962C8B-B14F-4D97-AF65-F5344CB8AC3E}">
        <p14:creationId xmlns:p14="http://schemas.microsoft.com/office/powerpoint/2010/main" val="444768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C9845A-4F3C-4AC6-A1D5-A9ABA051DB2D}"/>
              </a:ext>
            </a:extLst>
          </p:cNvPr>
          <p:cNvPicPr>
            <a:picLocks noChangeAspect="1"/>
          </p:cNvPicPr>
          <p:nvPr/>
        </p:nvPicPr>
        <p:blipFill>
          <a:blip r:embed="rId3"/>
          <a:stretch>
            <a:fillRect/>
          </a:stretch>
        </p:blipFill>
        <p:spPr>
          <a:xfrm>
            <a:off x="0" y="0"/>
            <a:ext cx="9144000" cy="3496946"/>
          </a:xfrm>
          <a:prstGeom prst="rect">
            <a:avLst/>
          </a:prstGeom>
        </p:spPr>
      </p:pic>
      <p:sp>
        <p:nvSpPr>
          <p:cNvPr id="4" name="TextBox 3">
            <a:extLst>
              <a:ext uri="{FF2B5EF4-FFF2-40B4-BE49-F238E27FC236}">
                <a16:creationId xmlns:a16="http://schemas.microsoft.com/office/drawing/2014/main" id="{11C2A3BF-61E3-4B5C-8DB5-05A90F8B240B}"/>
              </a:ext>
            </a:extLst>
          </p:cNvPr>
          <p:cNvSpPr txBox="1"/>
          <p:nvPr/>
        </p:nvSpPr>
        <p:spPr>
          <a:xfrm>
            <a:off x="670560" y="2472620"/>
            <a:ext cx="1292341" cy="646331"/>
          </a:xfrm>
          <a:prstGeom prst="rect">
            <a:avLst/>
          </a:prstGeom>
          <a:noFill/>
        </p:spPr>
        <p:txBody>
          <a:bodyPr wrap="none" rtlCol="0">
            <a:spAutoFit/>
          </a:bodyPr>
          <a:lstStyle/>
          <a:p>
            <a:r>
              <a:rPr lang="en-US" dirty="0">
                <a:solidFill>
                  <a:srgbClr val="FF0000"/>
                </a:solidFill>
              </a:rPr>
              <a:t>Run70</a:t>
            </a:r>
          </a:p>
          <a:p>
            <a:r>
              <a:rPr lang="en-US" dirty="0">
                <a:solidFill>
                  <a:srgbClr val="FF0000"/>
                </a:solidFill>
              </a:rPr>
              <a:t>17 h 15 min</a:t>
            </a:r>
          </a:p>
        </p:txBody>
      </p:sp>
      <p:sp>
        <p:nvSpPr>
          <p:cNvPr id="5" name="TextBox 4">
            <a:extLst>
              <a:ext uri="{FF2B5EF4-FFF2-40B4-BE49-F238E27FC236}">
                <a16:creationId xmlns:a16="http://schemas.microsoft.com/office/drawing/2014/main" id="{48B80776-BFDF-4C8A-A7AB-E5B979E55B43}"/>
              </a:ext>
            </a:extLst>
          </p:cNvPr>
          <p:cNvSpPr txBox="1"/>
          <p:nvPr/>
        </p:nvSpPr>
        <p:spPr>
          <a:xfrm>
            <a:off x="4396914" y="2472620"/>
            <a:ext cx="1292341" cy="646331"/>
          </a:xfrm>
          <a:prstGeom prst="rect">
            <a:avLst/>
          </a:prstGeom>
          <a:noFill/>
        </p:spPr>
        <p:txBody>
          <a:bodyPr wrap="none" rtlCol="0">
            <a:spAutoFit/>
          </a:bodyPr>
          <a:lstStyle/>
          <a:p>
            <a:r>
              <a:rPr lang="en-US" dirty="0">
                <a:solidFill>
                  <a:srgbClr val="0000FF"/>
                </a:solidFill>
              </a:rPr>
              <a:t>Run71</a:t>
            </a:r>
          </a:p>
          <a:p>
            <a:r>
              <a:rPr lang="en-US" dirty="0">
                <a:solidFill>
                  <a:srgbClr val="0000FF"/>
                </a:solidFill>
              </a:rPr>
              <a:t>17 h 48 min</a:t>
            </a:r>
          </a:p>
        </p:txBody>
      </p:sp>
      <p:pic>
        <p:nvPicPr>
          <p:cNvPr id="6" name="Picture 5">
            <a:extLst>
              <a:ext uri="{FF2B5EF4-FFF2-40B4-BE49-F238E27FC236}">
                <a16:creationId xmlns:a16="http://schemas.microsoft.com/office/drawing/2014/main" id="{C22930A6-E6FE-4C3D-AC98-5101914390AE}"/>
              </a:ext>
            </a:extLst>
          </p:cNvPr>
          <p:cNvPicPr>
            <a:picLocks noChangeAspect="1"/>
          </p:cNvPicPr>
          <p:nvPr/>
        </p:nvPicPr>
        <p:blipFill>
          <a:blip r:embed="rId4"/>
          <a:stretch>
            <a:fillRect/>
          </a:stretch>
        </p:blipFill>
        <p:spPr>
          <a:xfrm>
            <a:off x="0" y="3823601"/>
            <a:ext cx="9144000" cy="3035486"/>
          </a:xfrm>
          <a:prstGeom prst="rect">
            <a:avLst/>
          </a:prstGeom>
        </p:spPr>
      </p:pic>
      <p:sp>
        <p:nvSpPr>
          <p:cNvPr id="7" name="TextBox 6">
            <a:extLst>
              <a:ext uri="{FF2B5EF4-FFF2-40B4-BE49-F238E27FC236}">
                <a16:creationId xmlns:a16="http://schemas.microsoft.com/office/drawing/2014/main" id="{72699C7A-B47B-4304-AA8F-C592FD8DA31B}"/>
              </a:ext>
            </a:extLst>
          </p:cNvPr>
          <p:cNvSpPr txBox="1"/>
          <p:nvPr/>
        </p:nvSpPr>
        <p:spPr>
          <a:xfrm>
            <a:off x="1456015" y="4466346"/>
            <a:ext cx="787395" cy="646331"/>
          </a:xfrm>
          <a:prstGeom prst="rect">
            <a:avLst/>
          </a:prstGeom>
          <a:noFill/>
        </p:spPr>
        <p:txBody>
          <a:bodyPr wrap="none" rtlCol="0">
            <a:spAutoFit/>
          </a:bodyPr>
          <a:lstStyle/>
          <a:p>
            <a:r>
              <a:rPr lang="en-US" dirty="0"/>
              <a:t>Run79</a:t>
            </a:r>
          </a:p>
          <a:p>
            <a:r>
              <a:rPr lang="en-US" dirty="0"/>
              <a:t>26 h</a:t>
            </a:r>
          </a:p>
        </p:txBody>
      </p:sp>
      <p:sp>
        <p:nvSpPr>
          <p:cNvPr id="8" name="TextBox 7">
            <a:extLst>
              <a:ext uri="{FF2B5EF4-FFF2-40B4-BE49-F238E27FC236}">
                <a16:creationId xmlns:a16="http://schemas.microsoft.com/office/drawing/2014/main" id="{BBE3BBF8-7BA8-49D6-9748-DCDF005C9AF7}"/>
              </a:ext>
            </a:extLst>
          </p:cNvPr>
          <p:cNvSpPr txBox="1"/>
          <p:nvPr/>
        </p:nvSpPr>
        <p:spPr>
          <a:xfrm>
            <a:off x="2084404" y="5755422"/>
            <a:ext cx="787395" cy="646331"/>
          </a:xfrm>
          <a:prstGeom prst="rect">
            <a:avLst/>
          </a:prstGeom>
          <a:noFill/>
        </p:spPr>
        <p:txBody>
          <a:bodyPr wrap="none" rtlCol="0">
            <a:spAutoFit/>
          </a:bodyPr>
          <a:lstStyle/>
          <a:p>
            <a:r>
              <a:rPr lang="en-US" dirty="0"/>
              <a:t>Run80</a:t>
            </a:r>
          </a:p>
          <a:p>
            <a:r>
              <a:rPr lang="en-US" dirty="0"/>
              <a:t>38 h</a:t>
            </a:r>
          </a:p>
        </p:txBody>
      </p:sp>
      <p:sp>
        <p:nvSpPr>
          <p:cNvPr id="11" name="TextBox 10">
            <a:extLst>
              <a:ext uri="{FF2B5EF4-FFF2-40B4-BE49-F238E27FC236}">
                <a16:creationId xmlns:a16="http://schemas.microsoft.com/office/drawing/2014/main" id="{D7D7C47A-EAB1-4643-A457-938D0F21ADB7}"/>
              </a:ext>
            </a:extLst>
          </p:cNvPr>
          <p:cNvSpPr txBox="1"/>
          <p:nvPr/>
        </p:nvSpPr>
        <p:spPr>
          <a:xfrm>
            <a:off x="3906657" y="4327846"/>
            <a:ext cx="4097475" cy="923330"/>
          </a:xfrm>
          <a:prstGeom prst="rect">
            <a:avLst/>
          </a:prstGeom>
          <a:noFill/>
        </p:spPr>
        <p:txBody>
          <a:bodyPr wrap="square">
            <a:spAutoFit/>
          </a:bodyPr>
          <a:lstStyle/>
          <a:p>
            <a:r>
              <a:rPr lang="en-US" dirty="0">
                <a:solidFill>
                  <a:srgbClr val="0000FF"/>
                </a:solidFill>
              </a:rPr>
              <a:t>run0079_80_LEGe_MSD_241Am_inChamber_window1.5us_CFDdelay_adjusted_3840min_TimeStamp_notshifted_cal.root</a:t>
            </a:r>
          </a:p>
        </p:txBody>
      </p:sp>
      <p:sp>
        <p:nvSpPr>
          <p:cNvPr id="12" name="TextBox 11">
            <a:extLst>
              <a:ext uri="{FF2B5EF4-FFF2-40B4-BE49-F238E27FC236}">
                <a16:creationId xmlns:a16="http://schemas.microsoft.com/office/drawing/2014/main" id="{AD7699C8-EFA4-45FB-9642-8A931E433986}"/>
              </a:ext>
            </a:extLst>
          </p:cNvPr>
          <p:cNvSpPr txBox="1"/>
          <p:nvPr/>
        </p:nvSpPr>
        <p:spPr>
          <a:xfrm>
            <a:off x="3906658" y="5507901"/>
            <a:ext cx="4097474" cy="923330"/>
          </a:xfrm>
          <a:prstGeom prst="rect">
            <a:avLst/>
          </a:prstGeom>
          <a:noFill/>
        </p:spPr>
        <p:txBody>
          <a:bodyPr wrap="square">
            <a:spAutoFit/>
          </a:bodyPr>
          <a:lstStyle/>
          <a:p>
            <a:r>
              <a:rPr lang="en-US" dirty="0">
                <a:solidFill>
                  <a:srgbClr val="FF0000"/>
                </a:solidFill>
              </a:rPr>
              <a:t>run0079_80_LEGe_MSD_241Am_inChamber_window1.5us_CFDdelay_adjusted_3840min_TimeStamp_shifted_cal.root</a:t>
            </a:r>
          </a:p>
        </p:txBody>
      </p:sp>
    </p:spTree>
    <p:extLst>
      <p:ext uri="{BB962C8B-B14F-4D97-AF65-F5344CB8AC3E}">
        <p14:creationId xmlns:p14="http://schemas.microsoft.com/office/powerpoint/2010/main" val="2605600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D40032-FA18-4283-981D-3D7977F42859}"/>
              </a:ext>
            </a:extLst>
          </p:cNvPr>
          <p:cNvSpPr txBox="1"/>
          <p:nvPr/>
        </p:nvSpPr>
        <p:spPr>
          <a:xfrm>
            <a:off x="0" y="0"/>
            <a:ext cx="9144000" cy="6370975"/>
          </a:xfrm>
          <a:prstGeom prst="rect">
            <a:avLst/>
          </a:prstGeom>
          <a:noFill/>
        </p:spPr>
        <p:txBody>
          <a:bodyPr wrap="square">
            <a:spAutoFit/>
          </a:bodyPr>
          <a:lstStyle/>
          <a:p>
            <a:r>
              <a:rPr lang="en-US" sz="1700" dirty="0" err="1"/>
              <a:t>TFile</a:t>
            </a:r>
            <a:r>
              <a:rPr lang="en-US" sz="1700" dirty="0"/>
              <a:t> *_file0 = </a:t>
            </a:r>
            <a:r>
              <a:rPr lang="en-US" sz="1700" dirty="0" err="1"/>
              <a:t>TFile</a:t>
            </a:r>
            <a:r>
              <a:rPr lang="en-US" sz="1700" dirty="0"/>
              <a:t>::Open("run0007.root");</a:t>
            </a:r>
          </a:p>
          <a:p>
            <a:r>
              <a:rPr lang="en-US" sz="1700" dirty="0"/>
              <a:t>.L /usr/opt/ddas/6.1-001/lib/libddaschannel.so</a:t>
            </a:r>
          </a:p>
          <a:p>
            <a:r>
              <a:rPr lang="en-US" sz="1700" dirty="0" err="1"/>
              <a:t>TTree</a:t>
            </a:r>
            <a:r>
              <a:rPr lang="en-US" sz="1700" dirty="0"/>
              <a:t>* </a:t>
            </a:r>
            <a:r>
              <a:rPr lang="en-US" sz="1700" dirty="0" err="1"/>
              <a:t>pTree</a:t>
            </a:r>
            <a:r>
              <a:rPr lang="en-US" sz="1700" dirty="0"/>
              <a:t>;</a:t>
            </a:r>
          </a:p>
          <a:p>
            <a:r>
              <a:rPr lang="en-US" sz="1700" dirty="0"/>
              <a:t>_file0-&gt;</a:t>
            </a:r>
            <a:r>
              <a:rPr lang="en-US" sz="1700" dirty="0" err="1"/>
              <a:t>GetObject</a:t>
            </a:r>
            <a:r>
              <a:rPr lang="en-US" sz="1700" dirty="0"/>
              <a:t>("</a:t>
            </a:r>
            <a:r>
              <a:rPr lang="en-US" sz="1700" dirty="0" err="1"/>
              <a:t>dchan</a:t>
            </a:r>
            <a:r>
              <a:rPr lang="en-US" sz="1700" dirty="0"/>
              <a:t>", </a:t>
            </a:r>
            <a:r>
              <a:rPr lang="en-US" sz="1700" dirty="0" err="1"/>
              <a:t>pTree</a:t>
            </a:r>
            <a:r>
              <a:rPr lang="en-US" sz="1700" dirty="0"/>
              <a:t>);</a:t>
            </a:r>
          </a:p>
          <a:p>
            <a:r>
              <a:rPr lang="en-US" sz="1700" dirty="0"/>
              <a:t>int </a:t>
            </a:r>
            <a:r>
              <a:rPr lang="en-US" sz="1700" dirty="0" err="1"/>
              <a:t>totalentries</a:t>
            </a:r>
            <a:r>
              <a:rPr lang="en-US" sz="1700" dirty="0"/>
              <a:t> = </a:t>
            </a:r>
            <a:r>
              <a:rPr lang="en-US" sz="1700" dirty="0" err="1"/>
              <a:t>pTree</a:t>
            </a:r>
            <a:r>
              <a:rPr lang="en-US" sz="1700" dirty="0"/>
              <a:t>-&gt;</a:t>
            </a:r>
            <a:r>
              <a:rPr lang="en-US" sz="1700" dirty="0" err="1"/>
              <a:t>GetEntries</a:t>
            </a:r>
            <a:r>
              <a:rPr lang="en-US" sz="1700" dirty="0"/>
              <a:t>();</a:t>
            </a:r>
          </a:p>
          <a:p>
            <a:endParaRPr lang="en-US" sz="1700" dirty="0"/>
          </a:p>
          <a:p>
            <a:r>
              <a:rPr lang="en-US" sz="1700" dirty="0" err="1"/>
              <a:t>DDASEvent</a:t>
            </a:r>
            <a:r>
              <a:rPr lang="en-US" sz="1700" dirty="0"/>
              <a:t>* </a:t>
            </a:r>
            <a:r>
              <a:rPr lang="en-US" sz="1700" dirty="0" err="1"/>
              <a:t>pEvent</a:t>
            </a:r>
            <a:r>
              <a:rPr lang="en-US" sz="1700" dirty="0"/>
              <a:t> = new </a:t>
            </a:r>
            <a:r>
              <a:rPr lang="en-US" sz="1700" dirty="0" err="1"/>
              <a:t>DDASEvent</a:t>
            </a:r>
            <a:r>
              <a:rPr lang="en-US" sz="1700" dirty="0"/>
              <a:t>;</a:t>
            </a:r>
          </a:p>
          <a:p>
            <a:r>
              <a:rPr lang="en-US" sz="1700" dirty="0"/>
              <a:t>std::vector &lt;</a:t>
            </a:r>
            <a:r>
              <a:rPr lang="en-US" sz="1700" dirty="0" err="1"/>
              <a:t>ddaschannel</a:t>
            </a:r>
            <a:r>
              <a:rPr lang="en-US" sz="1700" dirty="0"/>
              <a:t>*&gt; </a:t>
            </a:r>
            <a:r>
              <a:rPr lang="en-US" sz="1700" dirty="0" err="1"/>
              <a:t>pChan</a:t>
            </a:r>
            <a:r>
              <a:rPr lang="en-US" sz="1700" dirty="0"/>
              <a:t>;</a:t>
            </a:r>
          </a:p>
          <a:p>
            <a:r>
              <a:rPr lang="en-US" sz="1700" dirty="0" err="1"/>
              <a:t>pTree</a:t>
            </a:r>
            <a:r>
              <a:rPr lang="en-US" sz="1700" dirty="0"/>
              <a:t>-&gt;</a:t>
            </a:r>
            <a:r>
              <a:rPr lang="en-US" sz="1700" dirty="0" err="1"/>
              <a:t>SetBranchAddress</a:t>
            </a:r>
            <a:r>
              <a:rPr lang="en-US" sz="1700" dirty="0"/>
              <a:t>("</a:t>
            </a:r>
            <a:r>
              <a:rPr lang="en-US" sz="1700" dirty="0" err="1"/>
              <a:t>ddasevent</a:t>
            </a:r>
            <a:r>
              <a:rPr lang="en-US" sz="1700" dirty="0"/>
              <a:t>", &amp;</a:t>
            </a:r>
            <a:r>
              <a:rPr lang="en-US" sz="1700" dirty="0" err="1"/>
              <a:t>pEvent</a:t>
            </a:r>
            <a:r>
              <a:rPr lang="en-US" sz="1700" dirty="0"/>
              <a:t>);</a:t>
            </a:r>
          </a:p>
          <a:p>
            <a:r>
              <a:rPr lang="en-US" sz="1700" dirty="0" err="1"/>
              <a:t>pTree</a:t>
            </a:r>
            <a:r>
              <a:rPr lang="en-US" sz="1700" dirty="0"/>
              <a:t>-&gt;</a:t>
            </a:r>
            <a:r>
              <a:rPr lang="en-US" sz="1700" dirty="0" err="1"/>
              <a:t>GetEntry</a:t>
            </a:r>
            <a:r>
              <a:rPr lang="en-US" sz="1700" dirty="0"/>
              <a:t>(</a:t>
            </a:r>
            <a:r>
              <a:rPr lang="en-US" sz="1700" dirty="0" err="1"/>
              <a:t>totalentries</a:t>
            </a:r>
            <a:r>
              <a:rPr lang="en-US" sz="1700" dirty="0"/>
              <a:t> - 1);</a:t>
            </a:r>
          </a:p>
          <a:p>
            <a:r>
              <a:rPr lang="en-US" sz="1700" dirty="0" err="1"/>
              <a:t>pChan</a:t>
            </a:r>
            <a:r>
              <a:rPr lang="en-US" sz="1700" dirty="0"/>
              <a:t> = </a:t>
            </a:r>
            <a:r>
              <a:rPr lang="en-US" sz="1700" dirty="0" err="1"/>
              <a:t>pEvent</a:t>
            </a:r>
            <a:r>
              <a:rPr lang="en-US" sz="1700" dirty="0"/>
              <a:t>-&gt;</a:t>
            </a:r>
            <a:r>
              <a:rPr lang="en-US" sz="1700" dirty="0" err="1"/>
              <a:t>GetData</a:t>
            </a:r>
            <a:r>
              <a:rPr lang="en-US" sz="1700" dirty="0"/>
              <a:t>();</a:t>
            </a:r>
          </a:p>
          <a:p>
            <a:r>
              <a:rPr lang="en-US" sz="1700" dirty="0"/>
              <a:t>std::</a:t>
            </a:r>
            <a:r>
              <a:rPr lang="en-US" sz="1700" dirty="0" err="1"/>
              <a:t>cout</a:t>
            </a:r>
            <a:r>
              <a:rPr lang="en-US" sz="1700" dirty="0"/>
              <a:t> &lt;&lt; </a:t>
            </a:r>
            <a:r>
              <a:rPr lang="en-US" sz="1700" dirty="0" err="1"/>
              <a:t>totalentries</a:t>
            </a:r>
            <a:r>
              <a:rPr lang="en-US" sz="1700" dirty="0"/>
              <a:t> &lt;&lt; " " &lt;&lt; std::fixed &lt;&lt; std::</a:t>
            </a:r>
            <a:r>
              <a:rPr lang="en-US" sz="1700" dirty="0" err="1"/>
              <a:t>setprecision</a:t>
            </a:r>
            <a:r>
              <a:rPr lang="en-US" sz="1700" dirty="0"/>
              <a:t>(1) &lt;&lt; </a:t>
            </a:r>
            <a:r>
              <a:rPr lang="en-US" sz="1700" dirty="0" err="1"/>
              <a:t>pChan</a:t>
            </a:r>
            <a:r>
              <a:rPr lang="en-US" sz="1700" dirty="0"/>
              <a:t>[0]-&gt;</a:t>
            </a:r>
            <a:r>
              <a:rPr lang="en-US" sz="1700" dirty="0" err="1"/>
              <a:t>GetTime</a:t>
            </a:r>
            <a:r>
              <a:rPr lang="en-US" sz="1700" dirty="0"/>
              <a:t>() &lt;&lt; std::</a:t>
            </a:r>
            <a:r>
              <a:rPr lang="en-US" sz="1700" dirty="0" err="1"/>
              <a:t>endl</a:t>
            </a:r>
            <a:r>
              <a:rPr lang="en-US" sz="1700" dirty="0"/>
              <a:t>;</a:t>
            </a:r>
          </a:p>
          <a:p>
            <a:r>
              <a:rPr lang="en-US" sz="1700" dirty="0"/>
              <a:t>std::</a:t>
            </a:r>
            <a:r>
              <a:rPr lang="en-US" sz="1700" dirty="0" err="1"/>
              <a:t>cout</a:t>
            </a:r>
            <a:r>
              <a:rPr lang="en-US" sz="1700" dirty="0"/>
              <a:t> &lt;&lt; </a:t>
            </a:r>
            <a:r>
              <a:rPr lang="en-US" sz="1700" dirty="0" err="1"/>
              <a:t>totalentries</a:t>
            </a:r>
            <a:r>
              <a:rPr lang="en-US" sz="1700" dirty="0"/>
              <a:t> / (</a:t>
            </a:r>
            <a:r>
              <a:rPr lang="en-US" sz="1700" dirty="0" err="1"/>
              <a:t>pChan</a:t>
            </a:r>
            <a:r>
              <a:rPr lang="en-US" sz="1700" dirty="0"/>
              <a:t>[0]-&gt;</a:t>
            </a:r>
            <a:r>
              <a:rPr lang="en-US" sz="1700" dirty="0" err="1"/>
              <a:t>GetTime</a:t>
            </a:r>
            <a:r>
              <a:rPr lang="en-US" sz="1700" dirty="0"/>
              <a:t>()/1e9) &lt;&lt; std::</a:t>
            </a:r>
            <a:r>
              <a:rPr lang="en-US" sz="1700" dirty="0" err="1"/>
              <a:t>endl</a:t>
            </a:r>
            <a:r>
              <a:rPr lang="en-US" sz="1700" dirty="0"/>
              <a:t>;</a:t>
            </a:r>
          </a:p>
          <a:p>
            <a:r>
              <a:rPr lang="en-US" sz="1700" dirty="0"/>
              <a:t>std::</a:t>
            </a:r>
            <a:r>
              <a:rPr lang="en-US" sz="1700" dirty="0" err="1"/>
              <a:t>cout</a:t>
            </a:r>
            <a:r>
              <a:rPr lang="en-US" sz="1700" dirty="0"/>
              <a:t> &lt;&lt; (</a:t>
            </a:r>
            <a:r>
              <a:rPr lang="en-US" sz="1700" dirty="0" err="1"/>
              <a:t>pChan</a:t>
            </a:r>
            <a:r>
              <a:rPr lang="en-US" sz="1700" dirty="0"/>
              <a:t>[0]-&gt;</a:t>
            </a:r>
            <a:r>
              <a:rPr lang="en-US" sz="1700" dirty="0" err="1"/>
              <a:t>GetTime</a:t>
            </a:r>
            <a:r>
              <a:rPr lang="en-US" sz="1700" dirty="0"/>
              <a:t>()/1e9/3600.0) &lt;&lt; std::</a:t>
            </a:r>
            <a:r>
              <a:rPr lang="en-US" sz="1700" dirty="0" err="1"/>
              <a:t>endl</a:t>
            </a:r>
            <a:r>
              <a:rPr lang="en-US" sz="1700" dirty="0"/>
              <a:t>;</a:t>
            </a:r>
          </a:p>
          <a:p>
            <a:endParaRPr lang="en-US" sz="1700" dirty="0"/>
          </a:p>
          <a:p>
            <a:r>
              <a:rPr lang="en-US" sz="1700" dirty="0"/>
              <a:t>TH1* </a:t>
            </a:r>
            <a:r>
              <a:rPr lang="en-US" sz="1700" dirty="0" err="1"/>
              <a:t>pHist</a:t>
            </a:r>
            <a:r>
              <a:rPr lang="en-US" sz="1700" dirty="0"/>
              <a:t> = new TH1F("</a:t>
            </a:r>
            <a:r>
              <a:rPr lang="en-US" sz="1700" dirty="0" err="1"/>
              <a:t>pHist</a:t>
            </a:r>
            <a:r>
              <a:rPr lang="en-US" sz="1700" dirty="0"/>
              <a:t>", "Multiplicity; Multiplicity; Counts", 12, 0, 6);</a:t>
            </a:r>
          </a:p>
          <a:p>
            <a:r>
              <a:rPr lang="en-US" sz="1700" dirty="0"/>
              <a:t>for (int </a:t>
            </a:r>
            <a:r>
              <a:rPr lang="en-US" sz="1700" dirty="0" err="1"/>
              <a:t>i</a:t>
            </a:r>
            <a:r>
              <a:rPr lang="en-US" sz="1700" dirty="0"/>
              <a:t>=0; </a:t>
            </a:r>
            <a:r>
              <a:rPr lang="en-US" sz="1700" dirty="0" err="1"/>
              <a:t>i</a:t>
            </a:r>
            <a:r>
              <a:rPr lang="en-US" sz="1700" dirty="0"/>
              <a:t>&lt;</a:t>
            </a:r>
            <a:r>
              <a:rPr lang="en-US" sz="1700" dirty="0" err="1"/>
              <a:t>pTree</a:t>
            </a:r>
            <a:r>
              <a:rPr lang="en-US" sz="1700" dirty="0"/>
              <a:t>-&gt;</a:t>
            </a:r>
            <a:r>
              <a:rPr lang="en-US" sz="1700" dirty="0" err="1"/>
              <a:t>GetEntries</a:t>
            </a:r>
            <a:r>
              <a:rPr lang="en-US" sz="1700" dirty="0"/>
              <a:t>(); ++</a:t>
            </a:r>
            <a:r>
              <a:rPr lang="en-US" sz="1700" dirty="0" err="1"/>
              <a:t>i</a:t>
            </a:r>
            <a:r>
              <a:rPr lang="en-US" sz="1700" dirty="0"/>
              <a:t>) {</a:t>
            </a:r>
          </a:p>
          <a:p>
            <a:r>
              <a:rPr lang="en-US" sz="1700" dirty="0" err="1"/>
              <a:t>pTree</a:t>
            </a:r>
            <a:r>
              <a:rPr lang="en-US" sz="1700" dirty="0"/>
              <a:t>-&gt;</a:t>
            </a:r>
            <a:r>
              <a:rPr lang="en-US" sz="1700" dirty="0" err="1"/>
              <a:t>GetEntry</a:t>
            </a:r>
            <a:r>
              <a:rPr lang="en-US" sz="1700" dirty="0"/>
              <a:t>(</a:t>
            </a:r>
            <a:r>
              <a:rPr lang="en-US" sz="1700" dirty="0" err="1"/>
              <a:t>i</a:t>
            </a:r>
            <a:r>
              <a:rPr lang="en-US" sz="1700" dirty="0"/>
              <a:t>);</a:t>
            </a:r>
          </a:p>
          <a:p>
            <a:r>
              <a:rPr lang="en-US" sz="1700" dirty="0" err="1"/>
              <a:t>pHist</a:t>
            </a:r>
            <a:r>
              <a:rPr lang="en-US" sz="1700" dirty="0"/>
              <a:t>-&gt;Fill(</a:t>
            </a:r>
            <a:r>
              <a:rPr lang="en-US" sz="1700" dirty="0" err="1"/>
              <a:t>pEvent</a:t>
            </a:r>
            <a:r>
              <a:rPr lang="en-US" sz="1700" dirty="0"/>
              <a:t>-&gt;</a:t>
            </a:r>
            <a:r>
              <a:rPr lang="en-US" sz="1700" dirty="0" err="1"/>
              <a:t>GetNEvents</a:t>
            </a:r>
            <a:r>
              <a:rPr lang="en-US" sz="1700" dirty="0"/>
              <a:t>());</a:t>
            </a:r>
          </a:p>
          <a:p>
            <a:r>
              <a:rPr lang="en-US" sz="1700" dirty="0"/>
              <a:t>}</a:t>
            </a:r>
          </a:p>
          <a:p>
            <a:r>
              <a:rPr lang="en-US" sz="1700" dirty="0" err="1"/>
              <a:t>pHist</a:t>
            </a:r>
            <a:r>
              <a:rPr lang="en-US" sz="1700" dirty="0"/>
              <a:t>-&gt;Draw();</a:t>
            </a:r>
          </a:p>
          <a:p>
            <a:r>
              <a:rPr lang="en-US" sz="1700" dirty="0"/>
              <a:t>//</a:t>
            </a:r>
            <a:r>
              <a:rPr lang="en-US" sz="1700" dirty="0" err="1"/>
              <a:t>pHist</a:t>
            </a:r>
            <a:r>
              <a:rPr lang="en-US" sz="1700" dirty="0"/>
              <a:t>-&gt;</a:t>
            </a:r>
            <a:r>
              <a:rPr lang="en-US" sz="1700" dirty="0" err="1"/>
              <a:t>GetYaxis</a:t>
            </a:r>
            <a:r>
              <a:rPr lang="en-US" sz="1700" dirty="0"/>
              <a:t>()-&gt;</a:t>
            </a:r>
            <a:r>
              <a:rPr lang="en-US" sz="1700" dirty="0" err="1"/>
              <a:t>SetRangeUser</a:t>
            </a:r>
            <a:r>
              <a:rPr lang="en-US" sz="1700" dirty="0"/>
              <a:t>(0.5,1e6);</a:t>
            </a:r>
          </a:p>
          <a:p>
            <a:r>
              <a:rPr lang="en-US" sz="1700" dirty="0"/>
              <a:t>93581673659904.3</a:t>
            </a:r>
          </a:p>
        </p:txBody>
      </p:sp>
    </p:spTree>
    <p:extLst>
      <p:ext uri="{BB962C8B-B14F-4D97-AF65-F5344CB8AC3E}">
        <p14:creationId xmlns:p14="http://schemas.microsoft.com/office/powerpoint/2010/main" val="1515455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45A10-1E0B-4A98-8866-4BDB8CDF24A9}"/>
              </a:ext>
            </a:extLst>
          </p:cNvPr>
          <p:cNvPicPr>
            <a:picLocks noChangeAspect="1"/>
          </p:cNvPicPr>
          <p:nvPr/>
        </p:nvPicPr>
        <p:blipFill>
          <a:blip r:embed="rId3"/>
          <a:stretch>
            <a:fillRect/>
          </a:stretch>
        </p:blipFill>
        <p:spPr>
          <a:xfrm>
            <a:off x="0" y="0"/>
            <a:ext cx="4457700" cy="5086163"/>
          </a:xfrm>
          <a:prstGeom prst="rect">
            <a:avLst/>
          </a:prstGeom>
        </p:spPr>
      </p:pic>
      <p:pic>
        <p:nvPicPr>
          <p:cNvPr id="4" name="Picture 3">
            <a:extLst>
              <a:ext uri="{FF2B5EF4-FFF2-40B4-BE49-F238E27FC236}">
                <a16:creationId xmlns:a16="http://schemas.microsoft.com/office/drawing/2014/main" id="{2A8F493C-A040-4BF7-9C55-A4769BC62715}"/>
              </a:ext>
            </a:extLst>
          </p:cNvPr>
          <p:cNvPicPr>
            <a:picLocks noChangeAspect="1"/>
          </p:cNvPicPr>
          <p:nvPr/>
        </p:nvPicPr>
        <p:blipFill>
          <a:blip r:embed="rId4"/>
          <a:stretch>
            <a:fillRect/>
          </a:stretch>
        </p:blipFill>
        <p:spPr>
          <a:xfrm>
            <a:off x="4457700" y="0"/>
            <a:ext cx="4686300" cy="4762999"/>
          </a:xfrm>
          <a:prstGeom prst="rect">
            <a:avLst/>
          </a:prstGeom>
        </p:spPr>
      </p:pic>
      <p:pic>
        <p:nvPicPr>
          <p:cNvPr id="6" name="Picture 5">
            <a:extLst>
              <a:ext uri="{FF2B5EF4-FFF2-40B4-BE49-F238E27FC236}">
                <a16:creationId xmlns:a16="http://schemas.microsoft.com/office/drawing/2014/main" id="{85484DDF-764E-4068-BB3A-6821F84D2D32}"/>
              </a:ext>
            </a:extLst>
          </p:cNvPr>
          <p:cNvPicPr>
            <a:picLocks noChangeAspect="1"/>
          </p:cNvPicPr>
          <p:nvPr/>
        </p:nvPicPr>
        <p:blipFill>
          <a:blip r:embed="rId5"/>
          <a:stretch>
            <a:fillRect/>
          </a:stretch>
        </p:blipFill>
        <p:spPr>
          <a:xfrm>
            <a:off x="4572000" y="4762999"/>
            <a:ext cx="2943225" cy="2085975"/>
          </a:xfrm>
          <a:prstGeom prst="rect">
            <a:avLst/>
          </a:prstGeom>
        </p:spPr>
      </p:pic>
      <p:pic>
        <p:nvPicPr>
          <p:cNvPr id="5" name="Picture 4">
            <a:extLst>
              <a:ext uri="{FF2B5EF4-FFF2-40B4-BE49-F238E27FC236}">
                <a16:creationId xmlns:a16="http://schemas.microsoft.com/office/drawing/2014/main" id="{B947D698-4337-4746-9BB4-11B8D41EF0F0}"/>
              </a:ext>
            </a:extLst>
          </p:cNvPr>
          <p:cNvPicPr>
            <a:picLocks noChangeAspect="1"/>
          </p:cNvPicPr>
          <p:nvPr/>
        </p:nvPicPr>
        <p:blipFill>
          <a:blip r:embed="rId6"/>
          <a:stretch>
            <a:fillRect/>
          </a:stretch>
        </p:blipFill>
        <p:spPr>
          <a:xfrm>
            <a:off x="436145" y="2543081"/>
            <a:ext cx="8157411" cy="2983780"/>
          </a:xfrm>
          <a:prstGeom prst="rect">
            <a:avLst/>
          </a:prstGeom>
        </p:spPr>
      </p:pic>
    </p:spTree>
    <p:extLst>
      <p:ext uri="{BB962C8B-B14F-4D97-AF65-F5344CB8AC3E}">
        <p14:creationId xmlns:p14="http://schemas.microsoft.com/office/powerpoint/2010/main" val="3424398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14284-B57E-4A43-8448-307ED529564F}"/>
              </a:ext>
            </a:extLst>
          </p:cNvPr>
          <p:cNvPicPr>
            <a:picLocks noChangeAspect="1"/>
          </p:cNvPicPr>
          <p:nvPr/>
        </p:nvPicPr>
        <p:blipFill>
          <a:blip r:embed="rId3"/>
          <a:stretch>
            <a:fillRect/>
          </a:stretch>
        </p:blipFill>
        <p:spPr>
          <a:xfrm>
            <a:off x="0" y="0"/>
            <a:ext cx="8153400" cy="6667500"/>
          </a:xfrm>
          <a:prstGeom prst="rect">
            <a:avLst/>
          </a:prstGeom>
        </p:spPr>
      </p:pic>
      <p:sp>
        <p:nvSpPr>
          <p:cNvPr id="4" name="Rectangle: Rounded Corners 3">
            <a:extLst>
              <a:ext uri="{FF2B5EF4-FFF2-40B4-BE49-F238E27FC236}">
                <a16:creationId xmlns:a16="http://schemas.microsoft.com/office/drawing/2014/main" id="{92F61405-E9C5-4D38-8450-A9359AC1D8A2}"/>
              </a:ext>
            </a:extLst>
          </p:cNvPr>
          <p:cNvSpPr/>
          <p:nvPr/>
        </p:nvSpPr>
        <p:spPr>
          <a:xfrm>
            <a:off x="4684734" y="3645074"/>
            <a:ext cx="3269293" cy="2505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21610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B16254-8B79-495A-BC41-56643EFEBB3B}"/>
              </a:ext>
            </a:extLst>
          </p:cNvPr>
          <p:cNvPicPr>
            <a:picLocks noChangeAspect="1"/>
          </p:cNvPicPr>
          <p:nvPr/>
        </p:nvPicPr>
        <p:blipFill>
          <a:blip r:embed="rId3"/>
          <a:stretch>
            <a:fillRect/>
          </a:stretch>
        </p:blipFill>
        <p:spPr>
          <a:xfrm>
            <a:off x="0" y="703276"/>
            <a:ext cx="9144000" cy="5451448"/>
          </a:xfrm>
          <a:prstGeom prst="rect">
            <a:avLst/>
          </a:prstGeom>
        </p:spPr>
      </p:pic>
      <p:pic>
        <p:nvPicPr>
          <p:cNvPr id="4" name="Picture 3">
            <a:extLst>
              <a:ext uri="{FF2B5EF4-FFF2-40B4-BE49-F238E27FC236}">
                <a16:creationId xmlns:a16="http://schemas.microsoft.com/office/drawing/2014/main" id="{4138EC3C-8384-466E-BB9B-1721EB56FF3E}"/>
              </a:ext>
            </a:extLst>
          </p:cNvPr>
          <p:cNvPicPr>
            <a:picLocks noChangeAspect="1"/>
          </p:cNvPicPr>
          <p:nvPr/>
        </p:nvPicPr>
        <p:blipFill rotWithShape="1">
          <a:blip r:embed="rId4"/>
          <a:srcRect l="15616" t="5579" r="63425" b="56558"/>
          <a:stretch/>
        </p:blipFill>
        <p:spPr>
          <a:xfrm>
            <a:off x="1440493" y="989556"/>
            <a:ext cx="1870302" cy="2029217"/>
          </a:xfrm>
          <a:prstGeom prst="rect">
            <a:avLst/>
          </a:prstGeom>
        </p:spPr>
      </p:pic>
    </p:spTree>
    <p:extLst>
      <p:ext uri="{BB962C8B-B14F-4D97-AF65-F5344CB8AC3E}">
        <p14:creationId xmlns:p14="http://schemas.microsoft.com/office/powerpoint/2010/main" val="614469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1DEE30-C253-4C04-BAD9-AE395EDC3CB2}"/>
              </a:ext>
            </a:extLst>
          </p:cNvPr>
          <p:cNvPicPr>
            <a:picLocks noChangeAspect="1"/>
          </p:cNvPicPr>
          <p:nvPr/>
        </p:nvPicPr>
        <p:blipFill>
          <a:blip r:embed="rId3"/>
          <a:stretch>
            <a:fillRect/>
          </a:stretch>
        </p:blipFill>
        <p:spPr>
          <a:xfrm>
            <a:off x="1" y="0"/>
            <a:ext cx="8427027" cy="3429000"/>
          </a:xfrm>
          <a:prstGeom prst="rect">
            <a:avLst/>
          </a:prstGeom>
        </p:spPr>
      </p:pic>
      <p:sp>
        <p:nvSpPr>
          <p:cNvPr id="4" name="Rectangle: Rounded Corners 3">
            <a:extLst>
              <a:ext uri="{FF2B5EF4-FFF2-40B4-BE49-F238E27FC236}">
                <a16:creationId xmlns:a16="http://schemas.microsoft.com/office/drawing/2014/main" id="{762B4FBC-A34C-4EC7-AC0A-DE0A265CCB97}"/>
              </a:ext>
            </a:extLst>
          </p:cNvPr>
          <p:cNvSpPr/>
          <p:nvPr/>
        </p:nvSpPr>
        <p:spPr>
          <a:xfrm>
            <a:off x="8026000" y="2698839"/>
            <a:ext cx="426720" cy="218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721F08A-48D8-4221-BBFD-BD6B39B96E96}"/>
              </a:ext>
            </a:extLst>
          </p:cNvPr>
          <p:cNvSpPr/>
          <p:nvPr/>
        </p:nvSpPr>
        <p:spPr>
          <a:xfrm>
            <a:off x="6836733" y="127591"/>
            <a:ext cx="308344" cy="300676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A313A45-49C8-4B77-B373-C1A030B7E1A4}"/>
              </a:ext>
            </a:extLst>
          </p:cNvPr>
          <p:cNvCxnSpPr>
            <a:cxnSpLocks/>
            <a:stCxn id="7" idx="4"/>
          </p:cNvCxnSpPr>
          <p:nvPr/>
        </p:nvCxnSpPr>
        <p:spPr>
          <a:xfrm flipH="1">
            <a:off x="6156251" y="3134360"/>
            <a:ext cx="834654" cy="29464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2FD4BE-C6B8-496A-A0C1-1B6C0E4682C9}"/>
              </a:ext>
            </a:extLst>
          </p:cNvPr>
          <p:cNvPicPr>
            <a:picLocks noChangeAspect="1"/>
          </p:cNvPicPr>
          <p:nvPr/>
        </p:nvPicPr>
        <p:blipFill>
          <a:blip r:embed="rId4"/>
          <a:stretch>
            <a:fillRect/>
          </a:stretch>
        </p:blipFill>
        <p:spPr>
          <a:xfrm>
            <a:off x="0" y="3429000"/>
            <a:ext cx="8478411" cy="3429000"/>
          </a:xfrm>
          <a:prstGeom prst="rect">
            <a:avLst/>
          </a:prstGeom>
        </p:spPr>
      </p:pic>
      <p:cxnSp>
        <p:nvCxnSpPr>
          <p:cNvPr id="14" name="Straight Arrow Connector 13">
            <a:extLst>
              <a:ext uri="{FF2B5EF4-FFF2-40B4-BE49-F238E27FC236}">
                <a16:creationId xmlns:a16="http://schemas.microsoft.com/office/drawing/2014/main" id="{1C828068-79D3-4398-90D8-C781DC6B3631}"/>
              </a:ext>
            </a:extLst>
          </p:cNvPr>
          <p:cNvCxnSpPr/>
          <p:nvPr/>
        </p:nvCxnSpPr>
        <p:spPr>
          <a:xfrm>
            <a:off x="2456116" y="4019107"/>
            <a:ext cx="493776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535ED2-066C-4205-9227-16DE3B3E8178}"/>
              </a:ext>
            </a:extLst>
          </p:cNvPr>
          <p:cNvSpPr txBox="1"/>
          <p:nvPr/>
        </p:nvSpPr>
        <p:spPr>
          <a:xfrm>
            <a:off x="4572000" y="3649775"/>
            <a:ext cx="800219" cy="369332"/>
          </a:xfrm>
          <a:prstGeom prst="rect">
            <a:avLst/>
          </a:prstGeom>
          <a:noFill/>
        </p:spPr>
        <p:txBody>
          <a:bodyPr wrap="none" rtlCol="0">
            <a:spAutoFit/>
          </a:bodyPr>
          <a:lstStyle/>
          <a:p>
            <a:r>
              <a:rPr lang="en-US" dirty="0"/>
              <a:t>109 ns</a:t>
            </a:r>
          </a:p>
        </p:txBody>
      </p:sp>
      <p:cxnSp>
        <p:nvCxnSpPr>
          <p:cNvPr id="16" name="Straight Arrow Connector 15">
            <a:extLst>
              <a:ext uri="{FF2B5EF4-FFF2-40B4-BE49-F238E27FC236}">
                <a16:creationId xmlns:a16="http://schemas.microsoft.com/office/drawing/2014/main" id="{5BF507EC-8870-437D-9AE5-FFC178D7C177}"/>
              </a:ext>
            </a:extLst>
          </p:cNvPr>
          <p:cNvCxnSpPr>
            <a:cxnSpLocks/>
          </p:cNvCxnSpPr>
          <p:nvPr/>
        </p:nvCxnSpPr>
        <p:spPr>
          <a:xfrm>
            <a:off x="2066640" y="4813480"/>
            <a:ext cx="32918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9A50D7E-A005-4994-8A90-ED326F6F3368}"/>
              </a:ext>
            </a:extLst>
          </p:cNvPr>
          <p:cNvSpPr txBox="1"/>
          <p:nvPr/>
        </p:nvSpPr>
        <p:spPr>
          <a:xfrm>
            <a:off x="1948141" y="4479114"/>
            <a:ext cx="566181" cy="369332"/>
          </a:xfrm>
          <a:prstGeom prst="rect">
            <a:avLst/>
          </a:prstGeom>
          <a:noFill/>
        </p:spPr>
        <p:txBody>
          <a:bodyPr wrap="none" rtlCol="0">
            <a:spAutoFit/>
          </a:bodyPr>
          <a:lstStyle/>
          <a:p>
            <a:r>
              <a:rPr lang="en-US" dirty="0"/>
              <a:t>8 ns</a:t>
            </a:r>
          </a:p>
        </p:txBody>
      </p:sp>
      <p:sp>
        <p:nvSpPr>
          <p:cNvPr id="19" name="TextBox 18">
            <a:extLst>
              <a:ext uri="{FF2B5EF4-FFF2-40B4-BE49-F238E27FC236}">
                <a16:creationId xmlns:a16="http://schemas.microsoft.com/office/drawing/2014/main" id="{C55137F7-B11D-46D3-8375-0E529A25A6F7}"/>
              </a:ext>
            </a:extLst>
          </p:cNvPr>
          <p:cNvSpPr txBox="1"/>
          <p:nvPr/>
        </p:nvSpPr>
        <p:spPr>
          <a:xfrm>
            <a:off x="1158300" y="5663241"/>
            <a:ext cx="864339" cy="369332"/>
          </a:xfrm>
          <a:prstGeom prst="rect">
            <a:avLst/>
          </a:prstGeom>
          <a:noFill/>
        </p:spPr>
        <p:txBody>
          <a:bodyPr wrap="none" rtlCol="0">
            <a:spAutoFit/>
          </a:bodyPr>
          <a:lstStyle/>
          <a:p>
            <a:r>
              <a:rPr lang="en-US" dirty="0">
                <a:solidFill>
                  <a:srgbClr val="CC02FF"/>
                </a:solidFill>
              </a:rPr>
              <a:t>MSD26</a:t>
            </a:r>
          </a:p>
        </p:txBody>
      </p:sp>
      <p:sp>
        <p:nvSpPr>
          <p:cNvPr id="20" name="TextBox 19">
            <a:extLst>
              <a:ext uri="{FF2B5EF4-FFF2-40B4-BE49-F238E27FC236}">
                <a16:creationId xmlns:a16="http://schemas.microsoft.com/office/drawing/2014/main" id="{E504CF0E-0BAA-43BF-A1D0-5169C888561A}"/>
              </a:ext>
            </a:extLst>
          </p:cNvPr>
          <p:cNvSpPr txBox="1"/>
          <p:nvPr/>
        </p:nvSpPr>
        <p:spPr>
          <a:xfrm>
            <a:off x="2490467" y="5663241"/>
            <a:ext cx="864339" cy="369332"/>
          </a:xfrm>
          <a:prstGeom prst="rect">
            <a:avLst/>
          </a:prstGeom>
          <a:noFill/>
        </p:spPr>
        <p:txBody>
          <a:bodyPr wrap="none" rtlCol="0">
            <a:spAutoFit/>
          </a:bodyPr>
          <a:lstStyle/>
          <a:p>
            <a:r>
              <a:rPr lang="en-US" dirty="0">
                <a:solidFill>
                  <a:srgbClr val="04CD04"/>
                </a:solidFill>
              </a:rPr>
              <a:t>MSD12</a:t>
            </a:r>
          </a:p>
        </p:txBody>
      </p:sp>
      <p:sp>
        <p:nvSpPr>
          <p:cNvPr id="21" name="TextBox 20">
            <a:extLst>
              <a:ext uri="{FF2B5EF4-FFF2-40B4-BE49-F238E27FC236}">
                <a16:creationId xmlns:a16="http://schemas.microsoft.com/office/drawing/2014/main" id="{902B50A3-AFB7-447E-94F4-C83CE7D8D216}"/>
              </a:ext>
            </a:extLst>
          </p:cNvPr>
          <p:cNvSpPr txBox="1"/>
          <p:nvPr/>
        </p:nvSpPr>
        <p:spPr>
          <a:xfrm>
            <a:off x="6774096" y="5663241"/>
            <a:ext cx="653256" cy="369332"/>
          </a:xfrm>
          <a:prstGeom prst="rect">
            <a:avLst/>
          </a:prstGeom>
          <a:noFill/>
        </p:spPr>
        <p:txBody>
          <a:bodyPr wrap="none" rtlCol="0">
            <a:spAutoFit/>
          </a:bodyPr>
          <a:lstStyle/>
          <a:p>
            <a:r>
              <a:rPr lang="en-US" dirty="0"/>
              <a:t>LEGe</a:t>
            </a:r>
          </a:p>
        </p:txBody>
      </p:sp>
      <p:sp>
        <p:nvSpPr>
          <p:cNvPr id="22" name="Rectangle: Rounded Corners 21">
            <a:extLst>
              <a:ext uri="{FF2B5EF4-FFF2-40B4-BE49-F238E27FC236}">
                <a16:creationId xmlns:a16="http://schemas.microsoft.com/office/drawing/2014/main" id="{D57E1619-9202-4FB0-A187-9E53DF958BEB}"/>
              </a:ext>
            </a:extLst>
          </p:cNvPr>
          <p:cNvSpPr/>
          <p:nvPr/>
        </p:nvSpPr>
        <p:spPr>
          <a:xfrm>
            <a:off x="8088268" y="6096475"/>
            <a:ext cx="426720" cy="218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1D94167-63BB-4F36-8450-CFD168B6BAA4}"/>
              </a:ext>
            </a:extLst>
          </p:cNvPr>
          <p:cNvSpPr txBox="1"/>
          <p:nvPr/>
        </p:nvSpPr>
        <p:spPr>
          <a:xfrm>
            <a:off x="2231231" y="6476368"/>
            <a:ext cx="987771" cy="369332"/>
          </a:xfrm>
          <a:prstGeom prst="rect">
            <a:avLst/>
          </a:prstGeom>
          <a:noFill/>
        </p:spPr>
        <p:txBody>
          <a:bodyPr wrap="none" rtlCol="0">
            <a:spAutoFit/>
          </a:bodyPr>
          <a:lstStyle/>
          <a:p>
            <a:r>
              <a:rPr lang="en-US" dirty="0">
                <a:solidFill>
                  <a:srgbClr val="04CD04"/>
                </a:solidFill>
                <a:latin typeface="Arial Narrow" panose="020B0606020202030204" pitchFamily="34" charset="0"/>
              </a:rPr>
              <a:t>1948 </a:t>
            </a:r>
            <a:r>
              <a:rPr lang="en-US" altLang="zh-CN" dirty="0">
                <a:solidFill>
                  <a:srgbClr val="04CD04"/>
                </a:solidFill>
                <a:latin typeface="Arial Narrow" panose="020B0606020202030204" pitchFamily="34" charset="0"/>
              </a:rPr>
              <a:t>keV</a:t>
            </a:r>
            <a:endParaRPr lang="en-US" dirty="0">
              <a:solidFill>
                <a:srgbClr val="04CD04"/>
              </a:solidFill>
              <a:latin typeface="Arial Narrow" panose="020B0606020202030204" pitchFamily="34" charset="0"/>
            </a:endParaRPr>
          </a:p>
        </p:txBody>
      </p:sp>
      <p:sp>
        <p:nvSpPr>
          <p:cNvPr id="24" name="TextBox 23">
            <a:extLst>
              <a:ext uri="{FF2B5EF4-FFF2-40B4-BE49-F238E27FC236}">
                <a16:creationId xmlns:a16="http://schemas.microsoft.com/office/drawing/2014/main" id="{C25C7357-90F8-4677-9156-934968BCBCE0}"/>
              </a:ext>
            </a:extLst>
          </p:cNvPr>
          <p:cNvSpPr txBox="1"/>
          <p:nvPr/>
        </p:nvSpPr>
        <p:spPr>
          <a:xfrm>
            <a:off x="1243460" y="6473012"/>
            <a:ext cx="987771" cy="369332"/>
          </a:xfrm>
          <a:prstGeom prst="rect">
            <a:avLst/>
          </a:prstGeom>
          <a:noFill/>
        </p:spPr>
        <p:txBody>
          <a:bodyPr wrap="none" rtlCol="0">
            <a:spAutoFit/>
          </a:bodyPr>
          <a:lstStyle/>
          <a:p>
            <a:r>
              <a:rPr lang="en-US" dirty="0">
                <a:solidFill>
                  <a:srgbClr val="CC02FF"/>
                </a:solidFill>
                <a:latin typeface="Arial Narrow" panose="020B0606020202030204" pitchFamily="34" charset="0"/>
              </a:rPr>
              <a:t>3505 keV</a:t>
            </a:r>
          </a:p>
        </p:txBody>
      </p:sp>
      <p:sp>
        <p:nvSpPr>
          <p:cNvPr id="25" name="TextBox 24">
            <a:extLst>
              <a:ext uri="{FF2B5EF4-FFF2-40B4-BE49-F238E27FC236}">
                <a16:creationId xmlns:a16="http://schemas.microsoft.com/office/drawing/2014/main" id="{15543D96-973B-4E1E-AB8B-20F932A697CC}"/>
              </a:ext>
            </a:extLst>
          </p:cNvPr>
          <p:cNvSpPr txBox="1"/>
          <p:nvPr/>
        </p:nvSpPr>
        <p:spPr>
          <a:xfrm>
            <a:off x="6836733" y="6473012"/>
            <a:ext cx="934871" cy="369332"/>
          </a:xfrm>
          <a:prstGeom prst="rect">
            <a:avLst/>
          </a:prstGeom>
          <a:noFill/>
        </p:spPr>
        <p:txBody>
          <a:bodyPr wrap="none" rtlCol="0">
            <a:spAutoFit/>
          </a:bodyPr>
          <a:lstStyle/>
          <a:p>
            <a:r>
              <a:rPr lang="en-US" dirty="0">
                <a:latin typeface="Arial Narrow" panose="020B0606020202030204" pitchFamily="34" charset="0"/>
              </a:rPr>
              <a:t>59.4 keV</a:t>
            </a:r>
          </a:p>
        </p:txBody>
      </p:sp>
    </p:spTree>
    <p:extLst>
      <p:ext uri="{BB962C8B-B14F-4D97-AF65-F5344CB8AC3E}">
        <p14:creationId xmlns:p14="http://schemas.microsoft.com/office/powerpoint/2010/main" val="201948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340EE-1AF2-4F88-B8B1-412419FAB034}"/>
              </a:ext>
            </a:extLst>
          </p:cNvPr>
          <p:cNvPicPr>
            <a:picLocks noChangeAspect="1"/>
          </p:cNvPicPr>
          <p:nvPr/>
        </p:nvPicPr>
        <p:blipFill>
          <a:blip r:embed="rId3"/>
          <a:stretch>
            <a:fillRect/>
          </a:stretch>
        </p:blipFill>
        <p:spPr>
          <a:xfrm>
            <a:off x="0" y="0"/>
            <a:ext cx="9144000" cy="6143073"/>
          </a:xfrm>
          <a:prstGeom prst="rect">
            <a:avLst/>
          </a:prstGeom>
        </p:spPr>
      </p:pic>
    </p:spTree>
    <p:extLst>
      <p:ext uri="{BB962C8B-B14F-4D97-AF65-F5344CB8AC3E}">
        <p14:creationId xmlns:p14="http://schemas.microsoft.com/office/powerpoint/2010/main" val="2248302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B7312-EE45-476C-A2F8-DC0FE2F6B619}"/>
              </a:ext>
            </a:extLst>
          </p:cNvPr>
          <p:cNvPicPr>
            <a:picLocks noChangeAspect="1"/>
          </p:cNvPicPr>
          <p:nvPr/>
        </p:nvPicPr>
        <p:blipFill>
          <a:blip r:embed="rId3"/>
          <a:stretch>
            <a:fillRect/>
          </a:stretch>
        </p:blipFill>
        <p:spPr>
          <a:xfrm>
            <a:off x="0" y="1"/>
            <a:ext cx="2442575" cy="1456208"/>
          </a:xfrm>
          <a:prstGeom prst="rect">
            <a:avLst/>
          </a:prstGeom>
        </p:spPr>
      </p:pic>
      <p:sp>
        <p:nvSpPr>
          <p:cNvPr id="4" name="TextBox 3">
            <a:extLst>
              <a:ext uri="{FF2B5EF4-FFF2-40B4-BE49-F238E27FC236}">
                <a16:creationId xmlns:a16="http://schemas.microsoft.com/office/drawing/2014/main" id="{080FA313-4482-4E8E-AE2F-08514DBA38D3}"/>
              </a:ext>
            </a:extLst>
          </p:cNvPr>
          <p:cNvSpPr txBox="1"/>
          <p:nvPr/>
        </p:nvSpPr>
        <p:spPr>
          <a:xfrm>
            <a:off x="1589456" y="103112"/>
            <a:ext cx="853119" cy="400110"/>
          </a:xfrm>
          <a:prstGeom prst="rect">
            <a:avLst/>
          </a:prstGeom>
          <a:noFill/>
        </p:spPr>
        <p:txBody>
          <a:bodyPr wrap="none">
            <a:spAutoFit/>
          </a:bodyPr>
          <a:lstStyle/>
          <a:p>
            <a:r>
              <a:rPr lang="en-US" sz="2000" dirty="0"/>
              <a:t>Run78</a:t>
            </a:r>
          </a:p>
        </p:txBody>
      </p:sp>
      <p:sp>
        <p:nvSpPr>
          <p:cNvPr id="6" name="TextBox 5">
            <a:extLst>
              <a:ext uri="{FF2B5EF4-FFF2-40B4-BE49-F238E27FC236}">
                <a16:creationId xmlns:a16="http://schemas.microsoft.com/office/drawing/2014/main" id="{75317309-A72E-40D2-97F2-524AE9F3FAD3}"/>
              </a:ext>
            </a:extLst>
          </p:cNvPr>
          <p:cNvSpPr txBox="1"/>
          <p:nvPr/>
        </p:nvSpPr>
        <p:spPr>
          <a:xfrm>
            <a:off x="1446756" y="2017837"/>
            <a:ext cx="4902817" cy="1015663"/>
          </a:xfrm>
          <a:prstGeom prst="rect">
            <a:avLst/>
          </a:prstGeom>
          <a:noFill/>
        </p:spPr>
        <p:txBody>
          <a:bodyPr wrap="none">
            <a:spAutoFit/>
          </a:bodyPr>
          <a:lstStyle/>
          <a:p>
            <a:r>
              <a:rPr lang="en-US" sz="2000" dirty="0"/>
              <a:t>Run79+80 </a:t>
            </a:r>
            <a:r>
              <a:rPr lang="en-US" altLang="zh-CN" sz="2000" dirty="0"/>
              <a:t>timestamp shifted thick line</a:t>
            </a:r>
          </a:p>
          <a:p>
            <a:r>
              <a:rPr lang="en-US" sz="2000" dirty="0"/>
              <a:t>Run79+80 timestamps not shifted thin line</a:t>
            </a:r>
          </a:p>
          <a:p>
            <a:r>
              <a:rPr lang="en-US" sz="2000" dirty="0"/>
              <a:t>No difference in relative time within an event</a:t>
            </a:r>
          </a:p>
        </p:txBody>
      </p:sp>
      <p:pic>
        <p:nvPicPr>
          <p:cNvPr id="8" name="Picture 7">
            <a:extLst>
              <a:ext uri="{FF2B5EF4-FFF2-40B4-BE49-F238E27FC236}">
                <a16:creationId xmlns:a16="http://schemas.microsoft.com/office/drawing/2014/main" id="{9D8312BA-44C6-466B-B69B-82786DA88FBE}"/>
              </a:ext>
            </a:extLst>
          </p:cNvPr>
          <p:cNvPicPr>
            <a:picLocks noChangeAspect="1"/>
          </p:cNvPicPr>
          <p:nvPr/>
        </p:nvPicPr>
        <p:blipFill>
          <a:blip r:embed="rId4"/>
          <a:stretch>
            <a:fillRect/>
          </a:stretch>
        </p:blipFill>
        <p:spPr>
          <a:xfrm>
            <a:off x="0" y="1406553"/>
            <a:ext cx="9144000" cy="5445810"/>
          </a:xfrm>
          <a:prstGeom prst="rect">
            <a:avLst/>
          </a:prstGeom>
        </p:spPr>
      </p:pic>
      <p:sp>
        <p:nvSpPr>
          <p:cNvPr id="9" name="TextBox 8">
            <a:extLst>
              <a:ext uri="{FF2B5EF4-FFF2-40B4-BE49-F238E27FC236}">
                <a16:creationId xmlns:a16="http://schemas.microsoft.com/office/drawing/2014/main" id="{7D038F8C-48FD-43DF-8DD7-9473E63EBA71}"/>
              </a:ext>
            </a:extLst>
          </p:cNvPr>
          <p:cNvSpPr txBox="1"/>
          <p:nvPr/>
        </p:nvSpPr>
        <p:spPr>
          <a:xfrm>
            <a:off x="1617578" y="1750454"/>
            <a:ext cx="1818575" cy="707886"/>
          </a:xfrm>
          <a:prstGeom prst="rect">
            <a:avLst/>
          </a:prstGeom>
          <a:noFill/>
        </p:spPr>
        <p:txBody>
          <a:bodyPr wrap="none">
            <a:spAutoFit/>
          </a:bodyPr>
          <a:lstStyle/>
          <a:p>
            <a:r>
              <a:rPr lang="en-US" sz="2000" dirty="0"/>
              <a:t>Run79 26 hours</a:t>
            </a:r>
          </a:p>
          <a:p>
            <a:r>
              <a:rPr lang="en-US" sz="2000" dirty="0"/>
              <a:t>Run80 38 hours</a:t>
            </a:r>
          </a:p>
        </p:txBody>
      </p:sp>
    </p:spTree>
    <p:extLst>
      <p:ext uri="{BB962C8B-B14F-4D97-AF65-F5344CB8AC3E}">
        <p14:creationId xmlns:p14="http://schemas.microsoft.com/office/powerpoint/2010/main" val="1983579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9FF6A4-28B0-4E45-95C1-D364F3083D5C}"/>
              </a:ext>
            </a:extLst>
          </p:cNvPr>
          <p:cNvPicPr>
            <a:picLocks noChangeAspect="1"/>
          </p:cNvPicPr>
          <p:nvPr/>
        </p:nvPicPr>
        <p:blipFill>
          <a:blip r:embed="rId3"/>
          <a:stretch>
            <a:fillRect/>
          </a:stretch>
        </p:blipFill>
        <p:spPr>
          <a:xfrm>
            <a:off x="0" y="1408830"/>
            <a:ext cx="9144000" cy="5449170"/>
          </a:xfrm>
          <a:prstGeom prst="rect">
            <a:avLst/>
          </a:prstGeom>
        </p:spPr>
      </p:pic>
    </p:spTree>
    <p:extLst>
      <p:ext uri="{BB962C8B-B14F-4D97-AF65-F5344CB8AC3E}">
        <p14:creationId xmlns:p14="http://schemas.microsoft.com/office/powerpoint/2010/main" val="2479000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572EE-1C16-435C-8AFD-C3844350CF53}"/>
              </a:ext>
            </a:extLst>
          </p:cNvPr>
          <p:cNvPicPr>
            <a:picLocks noChangeAspect="1"/>
          </p:cNvPicPr>
          <p:nvPr/>
        </p:nvPicPr>
        <p:blipFill>
          <a:blip r:embed="rId3"/>
          <a:stretch>
            <a:fillRect/>
          </a:stretch>
        </p:blipFill>
        <p:spPr>
          <a:xfrm>
            <a:off x="0" y="704415"/>
            <a:ext cx="9144000" cy="5449170"/>
          </a:xfrm>
          <a:prstGeom prst="rect">
            <a:avLst/>
          </a:prstGeom>
        </p:spPr>
      </p:pic>
    </p:spTree>
    <p:extLst>
      <p:ext uri="{BB962C8B-B14F-4D97-AF65-F5344CB8AC3E}">
        <p14:creationId xmlns:p14="http://schemas.microsoft.com/office/powerpoint/2010/main" val="4072489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1CDE83-6130-4ADB-85F2-318E89A088DD}"/>
              </a:ext>
            </a:extLst>
          </p:cNvPr>
          <p:cNvPicPr>
            <a:picLocks noChangeAspect="1"/>
          </p:cNvPicPr>
          <p:nvPr/>
        </p:nvPicPr>
        <p:blipFill>
          <a:blip r:embed="rId2"/>
          <a:stretch>
            <a:fillRect/>
          </a:stretch>
        </p:blipFill>
        <p:spPr>
          <a:xfrm>
            <a:off x="1" y="0"/>
            <a:ext cx="4572000" cy="3720740"/>
          </a:xfrm>
          <a:prstGeom prst="rect">
            <a:avLst/>
          </a:prstGeom>
        </p:spPr>
      </p:pic>
      <p:pic>
        <p:nvPicPr>
          <p:cNvPr id="7" name="Picture 6">
            <a:extLst>
              <a:ext uri="{FF2B5EF4-FFF2-40B4-BE49-F238E27FC236}">
                <a16:creationId xmlns:a16="http://schemas.microsoft.com/office/drawing/2014/main" id="{4F9080EF-36D6-4883-B00A-16B4A2E1F3E3}"/>
              </a:ext>
            </a:extLst>
          </p:cNvPr>
          <p:cNvPicPr>
            <a:picLocks noChangeAspect="1"/>
          </p:cNvPicPr>
          <p:nvPr/>
        </p:nvPicPr>
        <p:blipFill>
          <a:blip r:embed="rId3"/>
          <a:stretch>
            <a:fillRect/>
          </a:stretch>
        </p:blipFill>
        <p:spPr>
          <a:xfrm>
            <a:off x="4572000" y="701594"/>
            <a:ext cx="4572000" cy="2727406"/>
          </a:xfrm>
          <a:prstGeom prst="rect">
            <a:avLst/>
          </a:prstGeom>
        </p:spPr>
      </p:pic>
      <p:pic>
        <p:nvPicPr>
          <p:cNvPr id="9" name="Picture 8">
            <a:extLst>
              <a:ext uri="{FF2B5EF4-FFF2-40B4-BE49-F238E27FC236}">
                <a16:creationId xmlns:a16="http://schemas.microsoft.com/office/drawing/2014/main" id="{BB1F6DB7-381C-4975-ABC2-E83EC383C29D}"/>
              </a:ext>
            </a:extLst>
          </p:cNvPr>
          <p:cNvPicPr>
            <a:picLocks noChangeAspect="1"/>
          </p:cNvPicPr>
          <p:nvPr/>
        </p:nvPicPr>
        <p:blipFill>
          <a:blip r:embed="rId4"/>
          <a:stretch>
            <a:fillRect/>
          </a:stretch>
        </p:blipFill>
        <p:spPr>
          <a:xfrm>
            <a:off x="4572000" y="3997467"/>
            <a:ext cx="4572000" cy="2722905"/>
          </a:xfrm>
          <a:prstGeom prst="rect">
            <a:avLst/>
          </a:prstGeom>
        </p:spPr>
      </p:pic>
      <p:sp>
        <p:nvSpPr>
          <p:cNvPr id="10" name="TextBox 9">
            <a:extLst>
              <a:ext uri="{FF2B5EF4-FFF2-40B4-BE49-F238E27FC236}">
                <a16:creationId xmlns:a16="http://schemas.microsoft.com/office/drawing/2014/main" id="{67C8FA38-DC4D-46F0-B078-678A9A3688F5}"/>
              </a:ext>
            </a:extLst>
          </p:cNvPr>
          <p:cNvSpPr txBox="1"/>
          <p:nvPr/>
        </p:nvSpPr>
        <p:spPr>
          <a:xfrm>
            <a:off x="833552" y="3558928"/>
            <a:ext cx="2904898"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Silicon-</a:t>
            </a:r>
            <a:r>
              <a:rPr lang="en-US" dirty="0" err="1">
                <a:latin typeface="Cambria" panose="02040503050406030204" pitchFamily="18" charset="0"/>
                <a:ea typeface="Cambria" panose="02040503050406030204" pitchFamily="18" charset="0"/>
              </a:rPr>
              <a:t>GeDSSD</a:t>
            </a:r>
            <a:r>
              <a:rPr lang="en-US" dirty="0">
                <a:latin typeface="Cambria" panose="02040503050406030204" pitchFamily="18" charset="0"/>
                <a:ea typeface="Cambria" panose="02040503050406030204" pitchFamily="18" charset="0"/>
              </a:rPr>
              <a:t>-SeGA </a:t>
            </a:r>
            <a:r>
              <a:rPr lang="en-US" dirty="0" err="1">
                <a:latin typeface="Cambria" panose="02040503050406030204" pitchFamily="18" charset="0"/>
                <a:ea typeface="Cambria" panose="02040503050406030204" pitchFamily="18" charset="0"/>
              </a:rPr>
              <a:t>coinc</a:t>
            </a:r>
            <a:r>
              <a:rPr lang="en-US"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7F6B9E20-371C-44E9-8292-BC0AF4DA5816}"/>
              </a:ext>
            </a:extLst>
          </p:cNvPr>
          <p:cNvSpPr txBox="1"/>
          <p:nvPr/>
        </p:nvSpPr>
        <p:spPr>
          <a:xfrm>
            <a:off x="5524916" y="3558928"/>
            <a:ext cx="2884123" cy="369332"/>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MSD12-MSD26-LEGe </a:t>
            </a:r>
            <a:r>
              <a:rPr lang="en-US" dirty="0" err="1">
                <a:latin typeface="Cambria" panose="02040503050406030204" pitchFamily="18" charset="0"/>
                <a:ea typeface="Cambria" panose="02040503050406030204" pitchFamily="18" charset="0"/>
              </a:rPr>
              <a:t>coinc</a:t>
            </a:r>
            <a:r>
              <a:rPr lang="en-US"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96641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D5EF2-B1C9-4463-B24B-4B59705838B1}"/>
              </a:ext>
            </a:extLst>
          </p:cNvPr>
          <p:cNvPicPr>
            <a:picLocks noChangeAspect="1"/>
          </p:cNvPicPr>
          <p:nvPr/>
        </p:nvPicPr>
        <p:blipFill rotWithShape="1">
          <a:blip r:embed="rId3"/>
          <a:srcRect b="5884"/>
          <a:stretch/>
        </p:blipFill>
        <p:spPr>
          <a:xfrm>
            <a:off x="0" y="0"/>
            <a:ext cx="9144000" cy="4389120"/>
          </a:xfrm>
          <a:prstGeom prst="rect">
            <a:avLst/>
          </a:prstGeom>
        </p:spPr>
      </p:pic>
    </p:spTree>
    <p:extLst>
      <p:ext uri="{BB962C8B-B14F-4D97-AF65-F5344CB8AC3E}">
        <p14:creationId xmlns:p14="http://schemas.microsoft.com/office/powerpoint/2010/main" val="3933040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C2A0D8-235B-4724-8CE8-2082A51323F2}"/>
              </a:ext>
            </a:extLst>
          </p:cNvPr>
          <p:cNvPicPr>
            <a:picLocks noChangeAspect="1"/>
          </p:cNvPicPr>
          <p:nvPr/>
        </p:nvPicPr>
        <p:blipFill rotWithShape="1">
          <a:blip r:embed="rId3"/>
          <a:srcRect b="6202"/>
          <a:stretch/>
        </p:blipFill>
        <p:spPr>
          <a:xfrm>
            <a:off x="0" y="1"/>
            <a:ext cx="9144000" cy="4389119"/>
          </a:xfrm>
          <a:prstGeom prst="rect">
            <a:avLst/>
          </a:prstGeom>
        </p:spPr>
      </p:pic>
    </p:spTree>
    <p:extLst>
      <p:ext uri="{BB962C8B-B14F-4D97-AF65-F5344CB8AC3E}">
        <p14:creationId xmlns:p14="http://schemas.microsoft.com/office/powerpoint/2010/main" val="137920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39B801-AEAB-4B30-9B36-3A8ABDF9CB3C}"/>
              </a:ext>
            </a:extLst>
          </p:cNvPr>
          <p:cNvPicPr>
            <a:picLocks noChangeAspect="1"/>
          </p:cNvPicPr>
          <p:nvPr/>
        </p:nvPicPr>
        <p:blipFill rotWithShape="1">
          <a:blip r:embed="rId3"/>
          <a:srcRect b="6100"/>
          <a:stretch/>
        </p:blipFill>
        <p:spPr>
          <a:xfrm>
            <a:off x="0" y="0"/>
            <a:ext cx="9144000" cy="4384039"/>
          </a:xfrm>
          <a:prstGeom prst="rect">
            <a:avLst/>
          </a:prstGeom>
        </p:spPr>
      </p:pic>
      <p:sp>
        <p:nvSpPr>
          <p:cNvPr id="6" name="TextBox 5">
            <a:extLst>
              <a:ext uri="{FF2B5EF4-FFF2-40B4-BE49-F238E27FC236}">
                <a16:creationId xmlns:a16="http://schemas.microsoft.com/office/drawing/2014/main" id="{946D200C-8CF0-4A35-A995-E8B265CB3547}"/>
              </a:ext>
            </a:extLst>
          </p:cNvPr>
          <p:cNvSpPr txBox="1"/>
          <p:nvPr/>
        </p:nvSpPr>
        <p:spPr>
          <a:xfrm>
            <a:off x="1778696" y="655268"/>
            <a:ext cx="3090911" cy="830997"/>
          </a:xfrm>
          <a:prstGeom prst="rect">
            <a:avLst/>
          </a:prstGeom>
          <a:noFill/>
        </p:spPr>
        <p:txBody>
          <a:bodyPr wrap="none" rtlCol="0">
            <a:spAutoFit/>
          </a:bodyPr>
          <a:lstStyle/>
          <a:p>
            <a:r>
              <a:rPr lang="en-US" altLang="zh-CN" sz="2400" dirty="0">
                <a:solidFill>
                  <a:srgbClr val="CC02FF"/>
                </a:solidFill>
                <a:latin typeface="Cambria" panose="02040503050406030204" pitchFamily="18" charset="0"/>
                <a:ea typeface="Cambria" panose="02040503050406030204" pitchFamily="18" charset="0"/>
              </a:rPr>
              <a:t>T</a:t>
            </a:r>
            <a:r>
              <a:rPr lang="en-US" altLang="zh-CN" sz="2400" baseline="-25000" dirty="0">
                <a:solidFill>
                  <a:srgbClr val="CC02FF"/>
                </a:solidFill>
                <a:latin typeface="Cambria" panose="02040503050406030204" pitchFamily="18" charset="0"/>
                <a:ea typeface="Cambria" panose="02040503050406030204" pitchFamily="18" charset="0"/>
              </a:rPr>
              <a:t>1/2</a:t>
            </a:r>
            <a:r>
              <a:rPr lang="en-US" altLang="zh-CN" sz="2400" dirty="0">
                <a:solidFill>
                  <a:srgbClr val="CC02FF"/>
                </a:solidFill>
                <a:latin typeface="Cambria" panose="02040503050406030204" pitchFamily="18" charset="0"/>
                <a:ea typeface="Cambria" panose="02040503050406030204" pitchFamily="18" charset="0"/>
              </a:rPr>
              <a:t> = (67.45±0.26) ns</a:t>
            </a:r>
          </a:p>
          <a:p>
            <a:r>
              <a:rPr lang="en-US" sz="2400" i="1" dirty="0">
                <a:solidFill>
                  <a:srgbClr val="CC02FF"/>
                </a:solidFill>
                <a:latin typeface="Cambria" panose="02040503050406030204" pitchFamily="18" charset="0"/>
                <a:ea typeface="Cambria" panose="02040503050406030204" pitchFamily="18" charset="0"/>
              </a:rPr>
              <a:t>p</a:t>
            </a:r>
            <a:r>
              <a:rPr lang="en-US" sz="2400" dirty="0">
                <a:solidFill>
                  <a:srgbClr val="CC02FF"/>
                </a:solidFill>
                <a:latin typeface="Cambria" panose="02040503050406030204" pitchFamily="18" charset="0"/>
                <a:ea typeface="Cambria" panose="02040503050406030204" pitchFamily="18" charset="0"/>
              </a:rPr>
              <a:t> value = 0.99995</a:t>
            </a:r>
          </a:p>
        </p:txBody>
      </p:sp>
    </p:spTree>
    <p:extLst>
      <p:ext uri="{BB962C8B-B14F-4D97-AF65-F5344CB8AC3E}">
        <p14:creationId xmlns:p14="http://schemas.microsoft.com/office/powerpoint/2010/main" val="1617415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8B0BD5-31F5-402A-9ECE-B42B4B87904C}"/>
              </a:ext>
            </a:extLst>
          </p:cNvPr>
          <p:cNvPicPr>
            <a:picLocks noChangeAspect="1"/>
          </p:cNvPicPr>
          <p:nvPr/>
        </p:nvPicPr>
        <p:blipFill>
          <a:blip r:embed="rId3"/>
          <a:stretch>
            <a:fillRect/>
          </a:stretch>
        </p:blipFill>
        <p:spPr>
          <a:xfrm>
            <a:off x="0" y="0"/>
            <a:ext cx="9144000" cy="4797380"/>
          </a:xfrm>
          <a:prstGeom prst="rect">
            <a:avLst/>
          </a:prstGeom>
        </p:spPr>
      </p:pic>
    </p:spTree>
    <p:extLst>
      <p:ext uri="{BB962C8B-B14F-4D97-AF65-F5344CB8AC3E}">
        <p14:creationId xmlns:p14="http://schemas.microsoft.com/office/powerpoint/2010/main" val="450903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9E128F-1A2E-48E1-9ABC-DE597F59695F}"/>
              </a:ext>
            </a:extLst>
          </p:cNvPr>
          <p:cNvPicPr>
            <a:picLocks noChangeAspect="1"/>
          </p:cNvPicPr>
          <p:nvPr/>
        </p:nvPicPr>
        <p:blipFill>
          <a:blip r:embed="rId3"/>
          <a:stretch>
            <a:fillRect/>
          </a:stretch>
        </p:blipFill>
        <p:spPr>
          <a:xfrm>
            <a:off x="0" y="0"/>
            <a:ext cx="9144000" cy="5445810"/>
          </a:xfrm>
          <a:prstGeom prst="rect">
            <a:avLst/>
          </a:prstGeom>
        </p:spPr>
      </p:pic>
      <p:pic>
        <p:nvPicPr>
          <p:cNvPr id="4" name="Picture 3">
            <a:extLst>
              <a:ext uri="{FF2B5EF4-FFF2-40B4-BE49-F238E27FC236}">
                <a16:creationId xmlns:a16="http://schemas.microsoft.com/office/drawing/2014/main" id="{31215597-E814-4165-AC07-8DE48D9F9D24}"/>
              </a:ext>
            </a:extLst>
          </p:cNvPr>
          <p:cNvPicPr>
            <a:picLocks noChangeAspect="1"/>
          </p:cNvPicPr>
          <p:nvPr/>
        </p:nvPicPr>
        <p:blipFill rotWithShape="1">
          <a:blip r:embed="rId4"/>
          <a:srcRect l="15616" t="5579" r="63425" b="56558"/>
          <a:stretch/>
        </p:blipFill>
        <p:spPr>
          <a:xfrm>
            <a:off x="1565184" y="397581"/>
            <a:ext cx="1870302" cy="2029217"/>
          </a:xfrm>
          <a:prstGeom prst="rect">
            <a:avLst/>
          </a:prstGeom>
        </p:spPr>
      </p:pic>
    </p:spTree>
    <p:extLst>
      <p:ext uri="{BB962C8B-B14F-4D97-AF65-F5344CB8AC3E}">
        <p14:creationId xmlns:p14="http://schemas.microsoft.com/office/powerpoint/2010/main" val="2028675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8DA2C-01C5-490E-B77B-11031E564935}"/>
              </a:ext>
            </a:extLst>
          </p:cNvPr>
          <p:cNvPicPr>
            <a:picLocks noChangeAspect="1"/>
          </p:cNvPicPr>
          <p:nvPr/>
        </p:nvPicPr>
        <p:blipFill>
          <a:blip r:embed="rId3"/>
          <a:stretch>
            <a:fillRect/>
          </a:stretch>
        </p:blipFill>
        <p:spPr>
          <a:xfrm>
            <a:off x="0" y="0"/>
            <a:ext cx="9144000" cy="4797380"/>
          </a:xfrm>
          <a:prstGeom prst="rect">
            <a:avLst/>
          </a:prstGeom>
        </p:spPr>
      </p:pic>
    </p:spTree>
    <p:extLst>
      <p:ext uri="{BB962C8B-B14F-4D97-AF65-F5344CB8AC3E}">
        <p14:creationId xmlns:p14="http://schemas.microsoft.com/office/powerpoint/2010/main" val="1918697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78ECDD-A6B4-4A8E-BEED-359C810E31F3}"/>
              </a:ext>
            </a:extLst>
          </p:cNvPr>
          <p:cNvPicPr>
            <a:picLocks noChangeAspect="1"/>
          </p:cNvPicPr>
          <p:nvPr/>
        </p:nvPicPr>
        <p:blipFill>
          <a:blip r:embed="rId3"/>
          <a:stretch>
            <a:fillRect/>
          </a:stretch>
        </p:blipFill>
        <p:spPr>
          <a:xfrm>
            <a:off x="0" y="0"/>
            <a:ext cx="9144000" cy="4671505"/>
          </a:xfrm>
          <a:prstGeom prst="rect">
            <a:avLst/>
          </a:prstGeom>
        </p:spPr>
      </p:pic>
    </p:spTree>
    <p:extLst>
      <p:ext uri="{BB962C8B-B14F-4D97-AF65-F5344CB8AC3E}">
        <p14:creationId xmlns:p14="http://schemas.microsoft.com/office/powerpoint/2010/main" val="3295386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0645D-FF71-4007-872E-1371AAE28D74}"/>
              </a:ext>
            </a:extLst>
          </p:cNvPr>
          <p:cNvPicPr>
            <a:picLocks noChangeAspect="1"/>
          </p:cNvPicPr>
          <p:nvPr/>
        </p:nvPicPr>
        <p:blipFill>
          <a:blip r:embed="rId3"/>
          <a:stretch>
            <a:fillRect/>
          </a:stretch>
        </p:blipFill>
        <p:spPr>
          <a:xfrm>
            <a:off x="0" y="0"/>
            <a:ext cx="9144000" cy="4658264"/>
          </a:xfrm>
          <a:prstGeom prst="rect">
            <a:avLst/>
          </a:prstGeom>
        </p:spPr>
      </p:pic>
    </p:spTree>
    <p:extLst>
      <p:ext uri="{BB962C8B-B14F-4D97-AF65-F5344CB8AC3E}">
        <p14:creationId xmlns:p14="http://schemas.microsoft.com/office/powerpoint/2010/main" val="3028027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371827-32C1-40B8-BE71-63D7F603164B}"/>
              </a:ext>
            </a:extLst>
          </p:cNvPr>
          <p:cNvPicPr>
            <a:picLocks noChangeAspect="1"/>
          </p:cNvPicPr>
          <p:nvPr/>
        </p:nvPicPr>
        <p:blipFill>
          <a:blip r:embed="rId3"/>
          <a:stretch>
            <a:fillRect/>
          </a:stretch>
        </p:blipFill>
        <p:spPr>
          <a:xfrm>
            <a:off x="0" y="0"/>
            <a:ext cx="9144000" cy="4781282"/>
          </a:xfrm>
          <a:prstGeom prst="rect">
            <a:avLst/>
          </a:prstGeom>
        </p:spPr>
      </p:pic>
    </p:spTree>
    <p:extLst>
      <p:ext uri="{BB962C8B-B14F-4D97-AF65-F5344CB8AC3E}">
        <p14:creationId xmlns:p14="http://schemas.microsoft.com/office/powerpoint/2010/main" val="2558540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5E2108-1706-415B-B39B-99ECB5DDECCD}"/>
              </a:ext>
            </a:extLst>
          </p:cNvPr>
          <p:cNvPicPr>
            <a:picLocks noChangeAspect="1"/>
          </p:cNvPicPr>
          <p:nvPr/>
        </p:nvPicPr>
        <p:blipFill>
          <a:blip r:embed="rId3"/>
          <a:stretch>
            <a:fillRect/>
          </a:stretch>
        </p:blipFill>
        <p:spPr>
          <a:xfrm>
            <a:off x="0" y="0"/>
            <a:ext cx="9144000" cy="4781282"/>
          </a:xfrm>
          <a:prstGeom prst="rect">
            <a:avLst/>
          </a:prstGeom>
        </p:spPr>
      </p:pic>
    </p:spTree>
    <p:extLst>
      <p:ext uri="{BB962C8B-B14F-4D97-AF65-F5344CB8AC3E}">
        <p14:creationId xmlns:p14="http://schemas.microsoft.com/office/powerpoint/2010/main" val="27439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48715-98EA-4D60-95B5-C94A63B347E8}"/>
              </a:ext>
            </a:extLst>
          </p:cNvPr>
          <p:cNvPicPr>
            <a:picLocks noChangeAspect="1"/>
          </p:cNvPicPr>
          <p:nvPr/>
        </p:nvPicPr>
        <p:blipFill>
          <a:blip r:embed="rId3"/>
          <a:stretch>
            <a:fillRect/>
          </a:stretch>
        </p:blipFill>
        <p:spPr>
          <a:xfrm>
            <a:off x="0" y="0"/>
            <a:ext cx="9144000" cy="4663597"/>
          </a:xfrm>
          <a:prstGeom prst="rect">
            <a:avLst/>
          </a:prstGeom>
        </p:spPr>
      </p:pic>
    </p:spTree>
    <p:extLst>
      <p:ext uri="{BB962C8B-B14F-4D97-AF65-F5344CB8AC3E}">
        <p14:creationId xmlns:p14="http://schemas.microsoft.com/office/powerpoint/2010/main" val="1449870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C7B5592-FD71-45EC-BABF-A85977C0060E}"/>
              </a:ext>
            </a:extLst>
          </p:cNvPr>
          <p:cNvGraphicFramePr>
            <a:graphicFrameLocks noGrp="1"/>
          </p:cNvGraphicFramePr>
          <p:nvPr/>
        </p:nvGraphicFramePr>
        <p:xfrm>
          <a:off x="0" y="0"/>
          <a:ext cx="9144000" cy="5029200"/>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3675647617"/>
                    </a:ext>
                  </a:extLst>
                </a:gridCol>
                <a:gridCol w="2286000">
                  <a:extLst>
                    <a:ext uri="{9D8B030D-6E8A-4147-A177-3AD203B41FA5}">
                      <a16:colId xmlns:a16="http://schemas.microsoft.com/office/drawing/2014/main" val="1438958531"/>
                    </a:ext>
                  </a:extLst>
                </a:gridCol>
                <a:gridCol w="2286000">
                  <a:extLst>
                    <a:ext uri="{9D8B030D-6E8A-4147-A177-3AD203B41FA5}">
                      <a16:colId xmlns:a16="http://schemas.microsoft.com/office/drawing/2014/main" val="2860966424"/>
                    </a:ext>
                  </a:extLst>
                </a:gridCol>
                <a:gridCol w="2286000">
                  <a:extLst>
                    <a:ext uri="{9D8B030D-6E8A-4147-A177-3AD203B41FA5}">
                      <a16:colId xmlns:a16="http://schemas.microsoft.com/office/drawing/2014/main" val="2018351569"/>
                    </a:ext>
                  </a:extLst>
                </a:gridCol>
              </a:tblGrid>
              <a:tr h="640080">
                <a:tc>
                  <a:txBody>
                    <a:bodyPr/>
                    <a:lstStyle/>
                    <a:p>
                      <a:pPr algn="ctr"/>
                      <a:r>
                        <a:rPr lang="en-US" altLang="zh-CN" dirty="0">
                          <a:latin typeface="Cambria" panose="02040503050406030204" pitchFamily="18" charset="0"/>
                          <a:ea typeface="Cambria" panose="02040503050406030204" pitchFamily="18" charset="0"/>
                        </a:rPr>
                        <a:t>Measurements</a:t>
                      </a: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latin typeface="Cambria" panose="02040503050406030204" pitchFamily="18" charset="0"/>
                          <a:ea typeface="Cambria" panose="02040503050406030204" pitchFamily="18" charset="0"/>
                        </a:rPr>
                        <a:t>PTB, Germany, 2021</a:t>
                      </a: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Sofia, Bulgaria &amp; LNHB, France,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PXCT, </a:t>
                      </a:r>
                      <a:r>
                        <a:rPr lang="en-US" altLang="zh-CN" dirty="0">
                          <a:latin typeface="Cambria" panose="02040503050406030204" pitchFamily="18" charset="0"/>
                          <a:ea typeface="Cambria" panose="02040503050406030204" pitchFamily="18" charset="0"/>
                        </a:rPr>
                        <a:t>FRIB, 2023</a:t>
                      </a: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1412878"/>
                  </a:ext>
                </a:extLst>
              </a:tr>
              <a:tr h="640080">
                <a:tc>
                  <a:txBody>
                    <a:bodyPr/>
                    <a:lstStyle/>
                    <a:p>
                      <a:pPr algn="ctr"/>
                      <a:r>
                        <a:rPr lang="en-US" altLang="zh-CN" i="1" dirty="0">
                          <a:latin typeface="Cambria" panose="02040503050406030204" pitchFamily="18" charset="0"/>
                          <a:ea typeface="Cambria" panose="02040503050406030204" pitchFamily="18" charset="0"/>
                        </a:rPr>
                        <a:t>α</a:t>
                      </a:r>
                      <a:r>
                        <a:rPr lang="en-US" altLang="zh-CN" dirty="0">
                          <a:latin typeface="Cambria" panose="02040503050406030204" pitchFamily="18" charset="0"/>
                          <a:ea typeface="Cambria" panose="02040503050406030204" pitchFamily="18" charset="0"/>
                        </a:rPr>
                        <a:t> detector</a:t>
                      </a: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dirty="0">
                          <a:latin typeface="Cambria" panose="02040503050406030204" pitchFamily="18" charset="0"/>
                          <a:ea typeface="Cambria" panose="02040503050406030204" pitchFamily="18" charset="0"/>
                        </a:rPr>
                        <a:t>Ultima Gold AB liquid scintillator</a:t>
                      </a: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UltimaGold</a:t>
                      </a:r>
                      <a:r>
                        <a:rPr lang="en-US" dirty="0">
                          <a:latin typeface="Cambria" panose="02040503050406030204" pitchFamily="18" charset="0"/>
                          <a:ea typeface="Cambria" panose="02040503050406030204" pitchFamily="18" charset="0"/>
                        </a:rPr>
                        <a:t> Cocktail liquid scintillator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Silicon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9165722"/>
                  </a:ext>
                </a:extLst>
              </a:tr>
              <a:tr h="640080">
                <a:tc>
                  <a:txBody>
                    <a:bodyPr/>
                    <a:lstStyle/>
                    <a:p>
                      <a:pPr algn="ctr"/>
                      <a:r>
                        <a:rPr lang="en-US" altLang="zh-CN" i="1" dirty="0">
                          <a:latin typeface="Cambria" panose="02040503050406030204" pitchFamily="18" charset="0"/>
                          <a:ea typeface="Cambria" panose="02040503050406030204" pitchFamily="18" charset="0"/>
                        </a:rPr>
                        <a:t>γ</a:t>
                      </a:r>
                      <a:r>
                        <a:rPr lang="en-US" altLang="zh-CN" dirty="0">
                          <a:latin typeface="Cambria" panose="02040503050406030204" pitchFamily="18" charset="0"/>
                          <a:ea typeface="Cambria" panose="02040503050406030204" pitchFamily="18" charset="0"/>
                        </a:rPr>
                        <a:t> detector</a:t>
                      </a: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dirty="0">
                          <a:latin typeface="Cambria" panose="02040503050406030204" pitchFamily="18" charset="0"/>
                          <a:ea typeface="Cambria" panose="02040503050406030204" pitchFamily="18" charset="0"/>
                        </a:rPr>
                        <a:t>CeBr</a:t>
                      </a:r>
                      <a:r>
                        <a:rPr lang="en-US" altLang="zh-CN" baseline="-25000" dirty="0">
                          <a:latin typeface="Cambria" panose="02040503050406030204" pitchFamily="18" charset="0"/>
                          <a:ea typeface="Cambria" panose="02040503050406030204" pitchFamily="18" charset="0"/>
                        </a:rPr>
                        <a:t>3</a:t>
                      </a:r>
                      <a:endParaRPr lang="en-US" baseline="-250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CdTe</a:t>
                      </a: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HPGe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752795"/>
                  </a:ext>
                </a:extLst>
              </a:tr>
              <a:tr h="640080">
                <a:tc>
                  <a:txBody>
                    <a:bodyPr/>
                    <a:lstStyle/>
                    <a:p>
                      <a:pPr algn="ctr"/>
                      <a:r>
                        <a:rPr lang="en-US" altLang="zh-CN" baseline="0" dirty="0">
                          <a:latin typeface="Cambria" panose="02040503050406030204" pitchFamily="18" charset="0"/>
                          <a:ea typeface="Cambria" panose="02040503050406030204" pitchFamily="18" charset="0"/>
                        </a:rPr>
                        <a:t>Digitizer</a:t>
                      </a:r>
                      <a:endParaRPr lang="en-US" baseline="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aseline="0" dirty="0">
                          <a:latin typeface="Cambria" panose="02040503050406030204" pitchFamily="18" charset="0"/>
                          <a:ea typeface="Cambria" panose="02040503050406030204" pitchFamily="18" charset="0"/>
                        </a:rPr>
                        <a:t>CAEN N6751C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CAEN DT5751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XIA Pixie-16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4617035"/>
                  </a:ext>
                </a:extLst>
              </a:tr>
              <a:tr h="640080">
                <a:tc>
                  <a:txBody>
                    <a:bodyPr/>
                    <a:lstStyle/>
                    <a:p>
                      <a:pPr algn="ctr"/>
                      <a:r>
                        <a:rPr lang="en-US" baseline="0" dirty="0">
                          <a:latin typeface="Cambria" panose="02040503050406030204" pitchFamily="18" charset="0"/>
                          <a:ea typeface="Cambria" panose="02040503050406030204" pitchFamily="18" charset="0"/>
                        </a:rPr>
                        <a:t>Sampling rate (MHz)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aseline="0" dirty="0">
                          <a:latin typeface="Cambria" panose="02040503050406030204" pitchFamily="18" charset="0"/>
                          <a:ea typeface="Cambria" panose="02040503050406030204" pitchFamily="18" charset="0"/>
                        </a:rPr>
                        <a:t>1000 (2000 configurable)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aseline="0" dirty="0">
                          <a:latin typeface="Cambria" panose="02040503050406030204" pitchFamily="18" charset="0"/>
                          <a:ea typeface="Cambria" panose="02040503050406030204" pitchFamily="18" charset="0"/>
                        </a:rPr>
                        <a:t>1000 (2000 configurable)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2236641"/>
                  </a:ext>
                </a:extLst>
              </a:tr>
              <a:tr h="640080">
                <a:tc>
                  <a:txBody>
                    <a:bodyPr/>
                    <a:lstStyle/>
                    <a:p>
                      <a:pPr algn="ctr"/>
                      <a:r>
                        <a:rPr lang="en-US" baseline="0" dirty="0">
                          <a:latin typeface="Cambria" panose="02040503050406030204" pitchFamily="18" charset="0"/>
                          <a:ea typeface="Cambria" panose="02040503050406030204" pitchFamily="18" charset="0"/>
                        </a:rPr>
                        <a:t>Timing resolution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0" dirty="0">
                          <a:latin typeface="Cambria" panose="02040503050406030204" pitchFamily="18" charset="0"/>
                          <a:ea typeface="Cambria" panose="02040503050406030204" pitchFamily="18" charset="0"/>
                        </a:rPr>
                        <a:t> 1 ns resolution (1 </a:t>
                      </a:r>
                      <a:r>
                        <a:rPr lang="en-US" baseline="0" dirty="0" err="1">
                          <a:latin typeface="Cambria" panose="02040503050406030204" pitchFamily="18" charset="0"/>
                          <a:ea typeface="Cambria" panose="02040503050406030204" pitchFamily="18" charset="0"/>
                        </a:rPr>
                        <a:t>ps</a:t>
                      </a:r>
                      <a:r>
                        <a:rPr lang="en-US" baseline="0" dirty="0">
                          <a:latin typeface="Cambria" panose="02040503050406030204" pitchFamily="18" charset="0"/>
                          <a:ea typeface="Cambria" panose="02040503050406030204" pitchFamily="18" charset="0"/>
                        </a:rPr>
                        <a:t> fine time stamp resolution with digital CFD)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aseline="0" dirty="0">
                          <a:latin typeface="Cambria" panose="02040503050406030204" pitchFamily="18" charset="0"/>
                          <a:ea typeface="Cambria" panose="02040503050406030204" pitchFamily="18" charset="0"/>
                        </a:rPr>
                        <a:t> 1 ns resolution (1 </a:t>
                      </a:r>
                      <a:r>
                        <a:rPr lang="en-US" baseline="0" dirty="0" err="1">
                          <a:latin typeface="Cambria" panose="02040503050406030204" pitchFamily="18" charset="0"/>
                          <a:ea typeface="Cambria" panose="02040503050406030204" pitchFamily="18" charset="0"/>
                        </a:rPr>
                        <a:t>ps</a:t>
                      </a:r>
                      <a:r>
                        <a:rPr lang="en-US" baseline="0" dirty="0">
                          <a:latin typeface="Cambria" panose="02040503050406030204" pitchFamily="18" charset="0"/>
                          <a:ea typeface="Cambria" panose="02040503050406030204" pitchFamily="18" charset="0"/>
                        </a:rPr>
                        <a:t> fine time stamp resolution with digital CFD)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6017589"/>
                  </a:ext>
                </a:extLst>
              </a:tr>
              <a:tr h="640080">
                <a:tc>
                  <a:txBody>
                    <a:bodyPr/>
                    <a:lstStyle/>
                    <a:p>
                      <a:pPr algn="ctr"/>
                      <a:r>
                        <a:rPr lang="en-US" i="1" dirty="0">
                          <a:latin typeface="Cambria" panose="02040503050406030204" pitchFamily="18" charset="0"/>
                          <a:ea typeface="Cambria" panose="02040503050406030204" pitchFamily="18" charset="0"/>
                        </a:rPr>
                        <a:t>T</a:t>
                      </a:r>
                      <a:r>
                        <a:rPr lang="en-US" baseline="-25000" dirty="0">
                          <a:latin typeface="Cambria" panose="02040503050406030204" pitchFamily="18" charset="0"/>
                          <a:ea typeface="Cambria" panose="02040503050406030204" pitchFamily="18" charset="0"/>
                        </a:rPr>
                        <a:t>1/2 </a:t>
                      </a:r>
                      <a:r>
                        <a:rPr lang="en-US" baseline="30000" dirty="0">
                          <a:latin typeface="Cambria" panose="02040503050406030204" pitchFamily="18" charset="0"/>
                          <a:ea typeface="Cambria" panose="02040503050406030204" pitchFamily="18" charset="0"/>
                        </a:rPr>
                        <a:t>237</a:t>
                      </a:r>
                      <a:r>
                        <a:rPr lang="en-US" dirty="0">
                          <a:latin typeface="Cambria" panose="02040503050406030204" pitchFamily="18" charset="0"/>
                          <a:ea typeface="Cambria" panose="02040503050406030204" pitchFamily="18" charset="0"/>
                        </a:rPr>
                        <a:t>Np, 59.54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67.86</a:t>
                      </a:r>
                      <a:r>
                        <a:rPr lang="en-US" altLang="zh-CN" dirty="0">
                          <a:latin typeface="Cambria" panose="02040503050406030204" pitchFamily="18" charset="0"/>
                          <a:ea typeface="Cambria" panose="02040503050406030204" pitchFamily="18" charset="0"/>
                        </a:rPr>
                        <a:t>±0.09</a:t>
                      </a: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67.60</a:t>
                      </a:r>
                      <a:r>
                        <a:rPr lang="en-US" altLang="zh-CN" dirty="0">
                          <a:latin typeface="Cambria" panose="02040503050406030204" pitchFamily="18" charset="0"/>
                          <a:ea typeface="Cambria" panose="02040503050406030204" pitchFamily="18" charset="0"/>
                        </a:rPr>
                        <a:t>±0.25</a:t>
                      </a:r>
                      <a:endParaRPr lang="en-US"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We'll see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263790"/>
                  </a:ext>
                </a:extLst>
              </a:tr>
            </a:tbl>
          </a:graphicData>
        </a:graphic>
      </p:graphicFrame>
    </p:spTree>
    <p:extLst>
      <p:ext uri="{BB962C8B-B14F-4D97-AF65-F5344CB8AC3E}">
        <p14:creationId xmlns:p14="http://schemas.microsoft.com/office/powerpoint/2010/main" val="2670187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D4C6AA-8A89-46E1-B1DB-210D792BA8E9}"/>
              </a:ext>
            </a:extLst>
          </p:cNvPr>
          <p:cNvPicPr>
            <a:picLocks noChangeAspect="1"/>
          </p:cNvPicPr>
          <p:nvPr/>
        </p:nvPicPr>
        <p:blipFill>
          <a:blip r:embed="rId2"/>
          <a:stretch>
            <a:fillRect/>
          </a:stretch>
        </p:blipFill>
        <p:spPr>
          <a:xfrm>
            <a:off x="0" y="0"/>
            <a:ext cx="9144000" cy="5449170"/>
          </a:xfrm>
          <a:prstGeom prst="rect">
            <a:avLst/>
          </a:prstGeom>
        </p:spPr>
      </p:pic>
      <p:sp>
        <p:nvSpPr>
          <p:cNvPr id="7" name="TextBox 6">
            <a:extLst>
              <a:ext uri="{FF2B5EF4-FFF2-40B4-BE49-F238E27FC236}">
                <a16:creationId xmlns:a16="http://schemas.microsoft.com/office/drawing/2014/main" id="{BB3B3A9D-B6B2-4BA5-8A71-F0F25314EE86}"/>
              </a:ext>
            </a:extLst>
          </p:cNvPr>
          <p:cNvSpPr txBox="1"/>
          <p:nvPr/>
        </p:nvSpPr>
        <p:spPr>
          <a:xfrm>
            <a:off x="1196235" y="4337229"/>
            <a:ext cx="1127232" cy="369332"/>
          </a:xfrm>
          <a:prstGeom prst="rect">
            <a:avLst/>
          </a:prstGeom>
          <a:noFill/>
        </p:spPr>
        <p:txBody>
          <a:bodyPr wrap="none">
            <a:spAutoFit/>
          </a:bodyPr>
          <a:lstStyle/>
          <a:p>
            <a:r>
              <a:rPr lang="en-US" dirty="0">
                <a:latin typeface="Times New Roman" panose="02020603050405020304" pitchFamily="18" charset="0"/>
                <a:cs typeface="Times New Roman" panose="02020603050405020304" pitchFamily="18" charset="0"/>
              </a:rPr>
              <a:t>1952Be47</a:t>
            </a:r>
          </a:p>
        </p:txBody>
      </p:sp>
      <p:sp>
        <p:nvSpPr>
          <p:cNvPr id="8" name="TextBox 7">
            <a:extLst>
              <a:ext uri="{FF2B5EF4-FFF2-40B4-BE49-F238E27FC236}">
                <a16:creationId xmlns:a16="http://schemas.microsoft.com/office/drawing/2014/main" id="{A6C71BF0-AB8E-4F0D-B12A-9178C39B7126}"/>
              </a:ext>
            </a:extLst>
          </p:cNvPr>
          <p:cNvSpPr txBox="1"/>
          <p:nvPr/>
        </p:nvSpPr>
        <p:spPr>
          <a:xfrm>
            <a:off x="1759851" y="2923875"/>
            <a:ext cx="1159292" cy="369332"/>
          </a:xfrm>
          <a:prstGeom prst="rect">
            <a:avLst/>
          </a:prstGeom>
          <a:noFill/>
        </p:spPr>
        <p:txBody>
          <a:bodyPr wrap="none">
            <a:spAutoFit/>
          </a:bodyPr>
          <a:lstStyle/>
          <a:p>
            <a:r>
              <a:rPr lang="en-US" dirty="0">
                <a:latin typeface="Times New Roman" panose="02020603050405020304" pitchFamily="18" charset="0"/>
                <a:cs typeface="Times New Roman" panose="02020603050405020304" pitchFamily="18" charset="0"/>
              </a:rPr>
              <a:t>1968Ob02</a:t>
            </a:r>
          </a:p>
        </p:txBody>
      </p:sp>
      <p:sp>
        <p:nvSpPr>
          <p:cNvPr id="9" name="TextBox 8">
            <a:extLst>
              <a:ext uri="{FF2B5EF4-FFF2-40B4-BE49-F238E27FC236}">
                <a16:creationId xmlns:a16="http://schemas.microsoft.com/office/drawing/2014/main" id="{2FC2F9F6-66CF-45B7-B317-1C9C25E339DF}"/>
              </a:ext>
            </a:extLst>
          </p:cNvPr>
          <p:cNvSpPr txBox="1"/>
          <p:nvPr/>
        </p:nvSpPr>
        <p:spPr>
          <a:xfrm>
            <a:off x="2175298" y="570595"/>
            <a:ext cx="1146468" cy="369332"/>
          </a:xfrm>
          <a:prstGeom prst="rect">
            <a:avLst/>
          </a:prstGeom>
          <a:noFill/>
        </p:spPr>
        <p:txBody>
          <a:bodyPr wrap="none">
            <a:spAutoFit/>
          </a:bodyPr>
          <a:lstStyle/>
          <a:p>
            <a:r>
              <a:rPr lang="en-US" dirty="0">
                <a:latin typeface="Times New Roman" panose="02020603050405020304" pitchFamily="18" charset="0"/>
                <a:cs typeface="Times New Roman" panose="02020603050405020304" pitchFamily="18" charset="0"/>
              </a:rPr>
              <a:t>1971Ga16</a:t>
            </a:r>
          </a:p>
        </p:txBody>
      </p:sp>
      <p:sp>
        <p:nvSpPr>
          <p:cNvPr id="10" name="TextBox 9">
            <a:extLst>
              <a:ext uri="{FF2B5EF4-FFF2-40B4-BE49-F238E27FC236}">
                <a16:creationId xmlns:a16="http://schemas.microsoft.com/office/drawing/2014/main" id="{F5D62C99-E276-4C76-ACC8-D2A6FCD78DED}"/>
              </a:ext>
            </a:extLst>
          </p:cNvPr>
          <p:cNvSpPr txBox="1"/>
          <p:nvPr/>
        </p:nvSpPr>
        <p:spPr>
          <a:xfrm>
            <a:off x="2661428" y="1747235"/>
            <a:ext cx="1184940" cy="369332"/>
          </a:xfrm>
          <a:prstGeom prst="rect">
            <a:avLst/>
          </a:prstGeom>
          <a:noFill/>
        </p:spPr>
        <p:txBody>
          <a:bodyPr wrap="none">
            <a:spAutoFit/>
          </a:bodyPr>
          <a:lstStyle/>
          <a:p>
            <a:r>
              <a:rPr lang="en-US" dirty="0">
                <a:latin typeface="Times New Roman" panose="02020603050405020304" pitchFamily="18" charset="0"/>
                <a:cs typeface="Times New Roman" panose="02020603050405020304" pitchFamily="18" charset="0"/>
              </a:rPr>
              <a:t>1972Mc12</a:t>
            </a:r>
          </a:p>
        </p:txBody>
      </p:sp>
      <p:sp>
        <p:nvSpPr>
          <p:cNvPr id="11" name="TextBox 10">
            <a:extLst>
              <a:ext uri="{FF2B5EF4-FFF2-40B4-BE49-F238E27FC236}">
                <a16:creationId xmlns:a16="http://schemas.microsoft.com/office/drawing/2014/main" id="{D5E545FA-986E-4F47-A35C-C40691BDD260}"/>
              </a:ext>
            </a:extLst>
          </p:cNvPr>
          <p:cNvSpPr txBox="1"/>
          <p:nvPr/>
        </p:nvSpPr>
        <p:spPr>
          <a:xfrm>
            <a:off x="3387060" y="1039498"/>
            <a:ext cx="1146468" cy="369332"/>
          </a:xfrm>
          <a:prstGeom prst="rect">
            <a:avLst/>
          </a:prstGeom>
          <a:noFill/>
        </p:spPr>
        <p:txBody>
          <a:bodyPr wrap="none">
            <a:spAutoFit/>
          </a:bodyPr>
          <a:lstStyle/>
          <a:p>
            <a:r>
              <a:rPr lang="en-US" dirty="0">
                <a:latin typeface="Times New Roman" panose="02020603050405020304" pitchFamily="18" charset="0"/>
                <a:cs typeface="Times New Roman" panose="02020603050405020304" pitchFamily="18" charset="0"/>
              </a:rPr>
              <a:t>1972Mi23</a:t>
            </a:r>
          </a:p>
        </p:txBody>
      </p:sp>
    </p:spTree>
    <p:extLst>
      <p:ext uri="{BB962C8B-B14F-4D97-AF65-F5344CB8AC3E}">
        <p14:creationId xmlns:p14="http://schemas.microsoft.com/office/powerpoint/2010/main" val="3083770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4C9FD9-7C70-41C5-8A0A-3487CBD6A5EA}"/>
              </a:ext>
            </a:extLst>
          </p:cNvPr>
          <p:cNvPicPr>
            <a:picLocks noChangeAspect="1"/>
          </p:cNvPicPr>
          <p:nvPr/>
        </p:nvPicPr>
        <p:blipFill>
          <a:blip r:embed="rId2"/>
          <a:stretch>
            <a:fillRect/>
          </a:stretch>
        </p:blipFill>
        <p:spPr>
          <a:xfrm>
            <a:off x="0" y="0"/>
            <a:ext cx="9144000" cy="5445810"/>
          </a:xfrm>
          <a:prstGeom prst="rect">
            <a:avLst/>
          </a:prstGeom>
        </p:spPr>
      </p:pic>
      <p:sp>
        <p:nvSpPr>
          <p:cNvPr id="4" name="TextBox 3">
            <a:extLst>
              <a:ext uri="{FF2B5EF4-FFF2-40B4-BE49-F238E27FC236}">
                <a16:creationId xmlns:a16="http://schemas.microsoft.com/office/drawing/2014/main" id="{E5ABC583-0E5E-4C66-B562-9B51EDC674E4}"/>
              </a:ext>
            </a:extLst>
          </p:cNvPr>
          <p:cNvSpPr txBox="1"/>
          <p:nvPr/>
        </p:nvSpPr>
        <p:spPr>
          <a:xfrm>
            <a:off x="1198268" y="3802310"/>
            <a:ext cx="1146468" cy="369332"/>
          </a:xfrm>
          <a:prstGeom prst="rect">
            <a:avLst/>
          </a:prstGeom>
          <a:noFill/>
        </p:spPr>
        <p:txBody>
          <a:bodyPr wrap="none">
            <a:spAutoFit/>
          </a:bodyPr>
          <a:lstStyle/>
          <a:p>
            <a:r>
              <a:rPr lang="en-US" dirty="0">
                <a:latin typeface="Times New Roman" panose="02020603050405020304" pitchFamily="18" charset="0"/>
                <a:cs typeface="Times New Roman" panose="02020603050405020304" pitchFamily="18" charset="0"/>
              </a:rPr>
              <a:t>1971Ga16</a:t>
            </a:r>
          </a:p>
        </p:txBody>
      </p:sp>
      <p:sp>
        <p:nvSpPr>
          <p:cNvPr id="5" name="TextBox 4">
            <a:extLst>
              <a:ext uri="{FF2B5EF4-FFF2-40B4-BE49-F238E27FC236}">
                <a16:creationId xmlns:a16="http://schemas.microsoft.com/office/drawing/2014/main" id="{3C80E456-9E42-4A73-8F95-B701376F1DF6}"/>
              </a:ext>
            </a:extLst>
          </p:cNvPr>
          <p:cNvSpPr txBox="1"/>
          <p:nvPr/>
        </p:nvSpPr>
        <p:spPr>
          <a:xfrm>
            <a:off x="1752266" y="1224164"/>
            <a:ext cx="1184940" cy="369332"/>
          </a:xfrm>
          <a:prstGeom prst="rect">
            <a:avLst/>
          </a:prstGeom>
          <a:noFill/>
        </p:spPr>
        <p:txBody>
          <a:bodyPr wrap="none">
            <a:spAutoFit/>
          </a:bodyPr>
          <a:lstStyle/>
          <a:p>
            <a:r>
              <a:rPr lang="en-US" dirty="0">
                <a:latin typeface="Times New Roman" panose="02020603050405020304" pitchFamily="18" charset="0"/>
                <a:cs typeface="Times New Roman" panose="02020603050405020304" pitchFamily="18" charset="0"/>
              </a:rPr>
              <a:t>1972Mc12</a:t>
            </a:r>
          </a:p>
        </p:txBody>
      </p:sp>
      <p:sp>
        <p:nvSpPr>
          <p:cNvPr id="6" name="TextBox 5">
            <a:extLst>
              <a:ext uri="{FF2B5EF4-FFF2-40B4-BE49-F238E27FC236}">
                <a16:creationId xmlns:a16="http://schemas.microsoft.com/office/drawing/2014/main" id="{AC21BBB4-1BF9-4929-87D2-4AA1FCB8D472}"/>
              </a:ext>
            </a:extLst>
          </p:cNvPr>
          <p:cNvSpPr txBox="1"/>
          <p:nvPr/>
        </p:nvSpPr>
        <p:spPr>
          <a:xfrm>
            <a:off x="2522764" y="2143905"/>
            <a:ext cx="1146468" cy="369332"/>
          </a:xfrm>
          <a:prstGeom prst="rect">
            <a:avLst/>
          </a:prstGeom>
          <a:noFill/>
        </p:spPr>
        <p:txBody>
          <a:bodyPr wrap="none">
            <a:spAutoFit/>
          </a:bodyPr>
          <a:lstStyle/>
          <a:p>
            <a:r>
              <a:rPr lang="en-US" dirty="0">
                <a:latin typeface="Times New Roman" panose="02020603050405020304" pitchFamily="18" charset="0"/>
                <a:cs typeface="Times New Roman" panose="02020603050405020304" pitchFamily="18" charset="0"/>
              </a:rPr>
              <a:t>1972Mi23</a:t>
            </a:r>
          </a:p>
        </p:txBody>
      </p:sp>
      <p:sp>
        <p:nvSpPr>
          <p:cNvPr id="7" name="TextBox 6">
            <a:extLst>
              <a:ext uri="{FF2B5EF4-FFF2-40B4-BE49-F238E27FC236}">
                <a16:creationId xmlns:a16="http://schemas.microsoft.com/office/drawing/2014/main" id="{BA651705-DFDB-401C-B1D4-13789F43FEAA}"/>
              </a:ext>
            </a:extLst>
          </p:cNvPr>
          <p:cNvSpPr txBox="1"/>
          <p:nvPr/>
        </p:nvSpPr>
        <p:spPr>
          <a:xfrm>
            <a:off x="3443188" y="558024"/>
            <a:ext cx="1159292" cy="646331"/>
          </a:xfrm>
          <a:prstGeom prst="rect">
            <a:avLst/>
          </a:prstGeom>
          <a:noFill/>
        </p:spPr>
        <p:txBody>
          <a:bodyPr wrap="none">
            <a:spAutoFit/>
          </a:bodyPr>
          <a:lstStyle/>
          <a:p>
            <a:r>
              <a:rPr lang="en-US" dirty="0">
                <a:solidFill>
                  <a:srgbClr val="C00000"/>
                </a:solidFill>
                <a:latin typeface="Times New Roman" panose="02020603050405020304" pitchFamily="18" charset="0"/>
                <a:cs typeface="Times New Roman" panose="02020603050405020304" pitchFamily="18" charset="0"/>
              </a:rPr>
              <a:t>2021Du16</a:t>
            </a:r>
          </a:p>
          <a:p>
            <a:pPr algn="ctr"/>
            <a:r>
              <a:rPr lang="en-US" dirty="0">
                <a:solidFill>
                  <a:srgbClr val="C00000"/>
                </a:solidFill>
                <a:latin typeface="Times New Roman" panose="02020603050405020304" pitchFamily="18" charset="0"/>
                <a:cs typeface="Times New Roman" panose="02020603050405020304" pitchFamily="18" charset="0"/>
              </a:rPr>
              <a:t>D         T</a:t>
            </a:r>
          </a:p>
        </p:txBody>
      </p:sp>
      <p:sp>
        <p:nvSpPr>
          <p:cNvPr id="12" name="TextBox 11">
            <a:extLst>
              <a:ext uri="{FF2B5EF4-FFF2-40B4-BE49-F238E27FC236}">
                <a16:creationId xmlns:a16="http://schemas.microsoft.com/office/drawing/2014/main" id="{82EE7B46-5ED6-415A-9E60-C53EF2F6CCEA}"/>
              </a:ext>
            </a:extLst>
          </p:cNvPr>
          <p:cNvSpPr txBox="1"/>
          <p:nvPr/>
        </p:nvSpPr>
        <p:spPr>
          <a:xfrm>
            <a:off x="4672895" y="613777"/>
            <a:ext cx="1422184" cy="646331"/>
          </a:xfrm>
          <a:prstGeom prst="rect">
            <a:avLst/>
          </a:prstGeom>
          <a:noFill/>
        </p:spPr>
        <p:txBody>
          <a:bodyPr wrap="none">
            <a:spAutoFit/>
          </a:bodyPr>
          <a:lstStyle/>
          <a:p>
            <a:pPr algn="ctr"/>
            <a:r>
              <a:rPr lang="en-US" dirty="0">
                <a:solidFill>
                  <a:srgbClr val="0000FF"/>
                </a:solidFill>
                <a:latin typeface="Times New Roman" panose="02020603050405020304" pitchFamily="18" charset="0"/>
                <a:cs typeface="Times New Roman" panose="02020603050405020304" pitchFamily="18" charset="0"/>
              </a:rPr>
              <a:t>2021</a:t>
            </a:r>
            <a:r>
              <a:rPr lang="en-US" altLang="zh-CN" dirty="0">
                <a:solidFill>
                  <a:srgbClr val="0000FF"/>
                </a:solidFill>
                <a:latin typeface="Times New Roman" panose="02020603050405020304" pitchFamily="18" charset="0"/>
                <a:cs typeface="Times New Roman" panose="02020603050405020304" pitchFamily="18" charset="0"/>
              </a:rPr>
              <a:t>Ta</a:t>
            </a:r>
            <a:r>
              <a:rPr lang="en-US" dirty="0">
                <a:solidFill>
                  <a:srgbClr val="0000FF"/>
                </a:solidFill>
                <a:latin typeface="Times New Roman" panose="02020603050405020304" pitchFamily="18" charset="0"/>
                <a:cs typeface="Times New Roman" panose="02020603050405020304" pitchFamily="18" charset="0"/>
              </a:rPr>
              <a:t>16</a:t>
            </a:r>
          </a:p>
          <a:p>
            <a:pPr algn="ctr"/>
            <a:r>
              <a:rPr lang="en-US" dirty="0">
                <a:solidFill>
                  <a:srgbClr val="0000FF"/>
                </a:solidFill>
                <a:latin typeface="Times New Roman" panose="02020603050405020304" pitchFamily="18" charset="0"/>
                <a:cs typeface="Times New Roman" panose="02020603050405020304" pitchFamily="18" charset="0"/>
              </a:rPr>
              <a:t>LS-</a:t>
            </a:r>
            <a:r>
              <a:rPr lang="en-US" altLang="zh-CN" dirty="0">
                <a:solidFill>
                  <a:srgbClr val="0000FF"/>
                </a:solidFill>
                <a:latin typeface="Times New Roman" panose="02020603050405020304" pitchFamily="18" charset="0"/>
                <a:cs typeface="Times New Roman" panose="02020603050405020304" pitchFamily="18" charset="0"/>
              </a:rPr>
              <a:t>γ</a:t>
            </a:r>
            <a:r>
              <a:rPr lang="en-US" dirty="0">
                <a:solidFill>
                  <a:srgbClr val="0000FF"/>
                </a:solidFill>
                <a:latin typeface="Times New Roman" panose="02020603050405020304" pitchFamily="18" charset="0"/>
                <a:cs typeface="Times New Roman" panose="02020603050405020304" pitchFamily="18" charset="0"/>
              </a:rPr>
              <a:t>   LS-</a:t>
            </a:r>
            <a:r>
              <a:rPr lang="en-US" altLang="zh-CN" dirty="0">
                <a:solidFill>
                  <a:srgbClr val="0000FF"/>
                </a:solidFill>
                <a:latin typeface="Times New Roman" panose="02020603050405020304" pitchFamily="18" charset="0"/>
                <a:cs typeface="Times New Roman" panose="02020603050405020304" pitchFamily="18" charset="0"/>
              </a:rPr>
              <a:t>LS</a:t>
            </a:r>
            <a:endParaRPr lang="en-US"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B7F3B94-E393-41DE-8382-69E84D8E649C}"/>
              </a:ext>
            </a:extLst>
          </p:cNvPr>
          <p:cNvSpPr txBox="1"/>
          <p:nvPr/>
        </p:nvSpPr>
        <p:spPr>
          <a:xfrm>
            <a:off x="5974785" y="2905785"/>
            <a:ext cx="1306768" cy="923330"/>
          </a:xfrm>
          <a:prstGeom prst="rect">
            <a:avLst/>
          </a:prstGeom>
          <a:noFill/>
        </p:spPr>
        <p:txBody>
          <a:bodyPr wrap="none">
            <a:spAutoFit/>
          </a:bodyPr>
          <a:lstStyle/>
          <a:p>
            <a:pPr algn="ctr"/>
            <a:r>
              <a:rPr lang="en-US" altLang="zh-CN" dirty="0">
                <a:solidFill>
                  <a:srgbClr val="CC00FF"/>
                </a:solidFill>
                <a:latin typeface="Times New Roman" panose="02020603050405020304" pitchFamily="18" charset="0"/>
                <a:cs typeface="Times New Roman" panose="02020603050405020304" pitchFamily="18" charset="0"/>
              </a:rPr>
              <a:t>EMG   EXP</a:t>
            </a:r>
            <a:endParaRPr lang="en-US" dirty="0">
              <a:solidFill>
                <a:srgbClr val="CC00FF"/>
              </a:solidFill>
              <a:latin typeface="Times New Roman" panose="02020603050405020304" pitchFamily="18" charset="0"/>
              <a:cs typeface="Times New Roman" panose="02020603050405020304" pitchFamily="18" charset="0"/>
            </a:endParaRPr>
          </a:p>
          <a:p>
            <a:pPr algn="ctr"/>
            <a:r>
              <a:rPr lang="en-US" dirty="0">
                <a:solidFill>
                  <a:srgbClr val="CC00FF"/>
                </a:solidFill>
                <a:latin typeface="Times New Roman" panose="02020603050405020304" pitchFamily="18" charset="0"/>
                <a:cs typeface="Times New Roman" panose="02020603050405020304" pitchFamily="18" charset="0"/>
              </a:rPr>
              <a:t>2023PXCT</a:t>
            </a:r>
          </a:p>
          <a:p>
            <a:pPr algn="ctr"/>
            <a:r>
              <a:rPr lang="en-US" dirty="0">
                <a:solidFill>
                  <a:srgbClr val="CC00FF"/>
                </a:solidFill>
                <a:latin typeface="Times New Roman" panose="02020603050405020304" pitchFamily="18" charset="0"/>
                <a:cs typeface="Times New Roman" panose="02020603050405020304" pitchFamily="18" charset="0"/>
              </a:rPr>
              <a:t>MSD26</a:t>
            </a:r>
          </a:p>
        </p:txBody>
      </p:sp>
      <p:sp>
        <p:nvSpPr>
          <p:cNvPr id="14" name="TextBox 13">
            <a:extLst>
              <a:ext uri="{FF2B5EF4-FFF2-40B4-BE49-F238E27FC236}">
                <a16:creationId xmlns:a16="http://schemas.microsoft.com/office/drawing/2014/main" id="{27C2E17D-CC11-43D1-8DA0-8AB23B5D48B8}"/>
              </a:ext>
            </a:extLst>
          </p:cNvPr>
          <p:cNvSpPr txBox="1"/>
          <p:nvPr/>
        </p:nvSpPr>
        <p:spPr>
          <a:xfrm>
            <a:off x="7255632" y="206132"/>
            <a:ext cx="1306768" cy="923330"/>
          </a:xfrm>
          <a:prstGeom prst="rect">
            <a:avLst/>
          </a:prstGeom>
          <a:noFill/>
        </p:spPr>
        <p:txBody>
          <a:bodyPr wrap="none">
            <a:spAutoFit/>
          </a:bodyPr>
          <a:lstStyle/>
          <a:p>
            <a:pPr algn="ctr"/>
            <a:r>
              <a:rPr lang="en-US" dirty="0">
                <a:solidFill>
                  <a:srgbClr val="04CD04"/>
                </a:solidFill>
                <a:latin typeface="Times New Roman" panose="02020603050405020304" pitchFamily="18" charset="0"/>
                <a:cs typeface="Times New Roman" panose="02020603050405020304" pitchFamily="18" charset="0"/>
              </a:rPr>
              <a:t>2023PXCT</a:t>
            </a:r>
          </a:p>
          <a:p>
            <a:pPr algn="ctr"/>
            <a:r>
              <a:rPr lang="en-US" dirty="0">
                <a:solidFill>
                  <a:srgbClr val="04CD04"/>
                </a:solidFill>
                <a:latin typeface="Times New Roman" panose="02020603050405020304" pitchFamily="18" charset="0"/>
                <a:cs typeface="Times New Roman" panose="02020603050405020304" pitchFamily="18" charset="0"/>
              </a:rPr>
              <a:t>MSD12</a:t>
            </a:r>
          </a:p>
          <a:p>
            <a:pPr algn="ctr"/>
            <a:r>
              <a:rPr lang="en-US" altLang="zh-CN" dirty="0">
                <a:solidFill>
                  <a:srgbClr val="04CD04"/>
                </a:solidFill>
                <a:latin typeface="Times New Roman" panose="02020603050405020304" pitchFamily="18" charset="0"/>
                <a:cs typeface="Times New Roman" panose="02020603050405020304" pitchFamily="18" charset="0"/>
              </a:rPr>
              <a:t>EMG   EXP</a:t>
            </a:r>
            <a:endParaRPr lang="en-US" dirty="0">
              <a:solidFill>
                <a:srgbClr val="04CD04"/>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D801E89E-0043-4FC1-89D6-35A5F576A4A0}"/>
              </a:ext>
            </a:extLst>
          </p:cNvPr>
          <p:cNvCxnSpPr/>
          <p:nvPr/>
        </p:nvCxnSpPr>
        <p:spPr>
          <a:xfrm>
            <a:off x="3698429" y="1192241"/>
            <a:ext cx="0" cy="36576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670259-F673-44EB-B5E1-E8EFA42624BC}"/>
              </a:ext>
            </a:extLst>
          </p:cNvPr>
          <p:cNvCxnSpPr/>
          <p:nvPr/>
        </p:nvCxnSpPr>
        <p:spPr>
          <a:xfrm>
            <a:off x="4350701" y="1192241"/>
            <a:ext cx="0" cy="36576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AAA8845-8D3E-4B84-87CB-FEB5400E574E}"/>
              </a:ext>
            </a:extLst>
          </p:cNvPr>
          <p:cNvCxnSpPr/>
          <p:nvPr/>
        </p:nvCxnSpPr>
        <p:spPr>
          <a:xfrm>
            <a:off x="5002973" y="1308065"/>
            <a:ext cx="0" cy="36576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9209C9E-64CD-4033-9FBF-763149744F51}"/>
              </a:ext>
            </a:extLst>
          </p:cNvPr>
          <p:cNvCxnSpPr/>
          <p:nvPr/>
        </p:nvCxnSpPr>
        <p:spPr>
          <a:xfrm>
            <a:off x="5655245" y="1308065"/>
            <a:ext cx="0" cy="36576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5273112-0F1C-47D2-AF07-764B460D88C3}"/>
              </a:ext>
            </a:extLst>
          </p:cNvPr>
          <p:cNvCxnSpPr/>
          <p:nvPr/>
        </p:nvCxnSpPr>
        <p:spPr>
          <a:xfrm>
            <a:off x="7612061" y="1125185"/>
            <a:ext cx="0" cy="365760"/>
          </a:xfrm>
          <a:prstGeom prst="straightConnector1">
            <a:avLst/>
          </a:prstGeom>
          <a:ln w="19050">
            <a:solidFill>
              <a:srgbClr val="04CD0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05D30E-3EBC-4A33-91BB-C82AEE897682}"/>
              </a:ext>
            </a:extLst>
          </p:cNvPr>
          <p:cNvCxnSpPr/>
          <p:nvPr/>
        </p:nvCxnSpPr>
        <p:spPr>
          <a:xfrm>
            <a:off x="8264333" y="1125185"/>
            <a:ext cx="0" cy="365760"/>
          </a:xfrm>
          <a:prstGeom prst="straightConnector1">
            <a:avLst/>
          </a:prstGeom>
          <a:ln w="19050">
            <a:solidFill>
              <a:srgbClr val="04CD0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023F519-D21E-40D5-82B2-BA5CCDC937F4}"/>
              </a:ext>
            </a:extLst>
          </p:cNvPr>
          <p:cNvCxnSpPr/>
          <p:nvPr/>
        </p:nvCxnSpPr>
        <p:spPr>
          <a:xfrm>
            <a:off x="6307517" y="2540025"/>
            <a:ext cx="0" cy="365760"/>
          </a:xfrm>
          <a:prstGeom prst="straightConnector1">
            <a:avLst/>
          </a:prstGeom>
          <a:ln w="19050">
            <a:solidFill>
              <a:srgbClr val="CC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267EC5D-3A53-48CD-81C5-49367BD9B658}"/>
              </a:ext>
            </a:extLst>
          </p:cNvPr>
          <p:cNvCxnSpPr/>
          <p:nvPr/>
        </p:nvCxnSpPr>
        <p:spPr>
          <a:xfrm>
            <a:off x="6959789" y="2540025"/>
            <a:ext cx="0" cy="365760"/>
          </a:xfrm>
          <a:prstGeom prst="straightConnector1">
            <a:avLst/>
          </a:prstGeom>
          <a:ln w="19050">
            <a:solidFill>
              <a:srgbClr val="CC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318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E2DC7-18AD-4042-B1CF-0F09FCA9F293}"/>
              </a:ext>
            </a:extLst>
          </p:cNvPr>
          <p:cNvPicPr>
            <a:picLocks noChangeAspect="1"/>
          </p:cNvPicPr>
          <p:nvPr/>
        </p:nvPicPr>
        <p:blipFill>
          <a:blip r:embed="rId2"/>
          <a:stretch>
            <a:fillRect/>
          </a:stretch>
        </p:blipFill>
        <p:spPr>
          <a:xfrm>
            <a:off x="0" y="-50800"/>
            <a:ext cx="9144000" cy="4673949"/>
          </a:xfrm>
          <a:prstGeom prst="rect">
            <a:avLst/>
          </a:prstGeom>
        </p:spPr>
      </p:pic>
    </p:spTree>
    <p:extLst>
      <p:ext uri="{BB962C8B-B14F-4D97-AF65-F5344CB8AC3E}">
        <p14:creationId xmlns:p14="http://schemas.microsoft.com/office/powerpoint/2010/main" val="1527820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E4C6EC-C79A-474B-A1D0-0ABF5AF00DF9}"/>
              </a:ext>
            </a:extLst>
          </p:cNvPr>
          <p:cNvPicPr>
            <a:picLocks noChangeAspect="1"/>
          </p:cNvPicPr>
          <p:nvPr/>
        </p:nvPicPr>
        <p:blipFill>
          <a:blip r:embed="rId3"/>
          <a:stretch>
            <a:fillRect/>
          </a:stretch>
        </p:blipFill>
        <p:spPr>
          <a:xfrm>
            <a:off x="0" y="0"/>
            <a:ext cx="5754046" cy="3429000"/>
          </a:xfrm>
          <a:prstGeom prst="rect">
            <a:avLst/>
          </a:prstGeom>
        </p:spPr>
      </p:pic>
      <p:sp>
        <p:nvSpPr>
          <p:cNvPr id="4" name="TextBox 3">
            <a:extLst>
              <a:ext uri="{FF2B5EF4-FFF2-40B4-BE49-F238E27FC236}">
                <a16:creationId xmlns:a16="http://schemas.microsoft.com/office/drawing/2014/main" id="{7E05507C-B4A5-471E-B3B3-3E308D8A3469}"/>
              </a:ext>
            </a:extLst>
          </p:cNvPr>
          <p:cNvSpPr txBox="1"/>
          <p:nvPr/>
        </p:nvSpPr>
        <p:spPr>
          <a:xfrm>
            <a:off x="6189345" y="0"/>
            <a:ext cx="2954655" cy="2862322"/>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γ-γ</a:t>
            </a:r>
          </a:p>
          <a:p>
            <a:r>
              <a:rPr lang="en-US" altLang="zh-CN" sz="2000" dirty="0">
                <a:solidFill>
                  <a:srgbClr val="009900"/>
                </a:solidFill>
                <a:latin typeface="Cambria" panose="02040503050406030204" pitchFamily="18" charset="0"/>
                <a:ea typeface="Cambria" panose="02040503050406030204" pitchFamily="18" charset="0"/>
              </a:rPr>
              <a:t>South 1332 – North 1173</a:t>
            </a:r>
          </a:p>
          <a:p>
            <a:r>
              <a:rPr lang="en-US" altLang="zh-CN" sz="2000" dirty="0">
                <a:solidFill>
                  <a:srgbClr val="C00000"/>
                </a:solidFill>
                <a:latin typeface="Cambria" panose="02040503050406030204" pitchFamily="18" charset="0"/>
                <a:ea typeface="Cambria" panose="02040503050406030204" pitchFamily="18" charset="0"/>
              </a:rPr>
              <a:t>North 1332 – South 1173</a:t>
            </a:r>
          </a:p>
          <a:p>
            <a:r>
              <a:rPr lang="en-US" altLang="zh-CN" sz="2000" dirty="0">
                <a:latin typeface="Cambria" panose="02040503050406030204" pitchFamily="18" charset="0"/>
                <a:ea typeface="Cambria" panose="02040503050406030204" pitchFamily="18" charset="0"/>
              </a:rPr>
              <a:t>X-γ</a:t>
            </a:r>
            <a:endParaRPr lang="en-US" sz="2000" dirty="0">
              <a:latin typeface="Cambria" panose="02040503050406030204" pitchFamily="18" charset="0"/>
              <a:ea typeface="Cambria" panose="02040503050406030204" pitchFamily="18" charset="0"/>
            </a:endParaRPr>
          </a:p>
          <a:p>
            <a:r>
              <a:rPr lang="en-US" sz="2000" dirty="0">
                <a:solidFill>
                  <a:srgbClr val="962EFF"/>
                </a:solidFill>
                <a:latin typeface="Cambria" panose="02040503050406030204" pitchFamily="18" charset="0"/>
                <a:ea typeface="Cambria" panose="02040503050406030204" pitchFamily="18" charset="0"/>
              </a:rPr>
              <a:t>North 1408 – LEGe 40,46</a:t>
            </a:r>
          </a:p>
          <a:p>
            <a:r>
              <a:rPr lang="en-US" sz="2000" dirty="0">
                <a:solidFill>
                  <a:srgbClr val="FF9800"/>
                </a:solidFill>
                <a:latin typeface="Cambria" panose="02040503050406030204" pitchFamily="18" charset="0"/>
                <a:ea typeface="Cambria" panose="02040503050406030204" pitchFamily="18" charset="0"/>
              </a:rPr>
              <a:t>South 1408 – LEGe 40,46</a:t>
            </a:r>
          </a:p>
          <a:p>
            <a:r>
              <a:rPr lang="en-US" altLang="zh-CN" sz="2000" dirty="0">
                <a:latin typeface="Cambria" panose="02040503050406030204" pitchFamily="18" charset="0"/>
                <a:ea typeface="Cambria" panose="02040503050406030204" pitchFamily="18" charset="0"/>
              </a:rPr>
              <a:t>α-γ</a:t>
            </a:r>
            <a:endParaRPr lang="en-US" sz="2000" dirty="0">
              <a:latin typeface="Cambria" panose="02040503050406030204" pitchFamily="18" charset="0"/>
              <a:ea typeface="Cambria" panose="02040503050406030204" pitchFamily="18" charset="0"/>
            </a:endParaRPr>
          </a:p>
          <a:p>
            <a:r>
              <a:rPr lang="en-US" sz="2000" dirty="0">
                <a:solidFill>
                  <a:srgbClr val="002BFF"/>
                </a:solidFill>
                <a:latin typeface="Cambria" panose="02040503050406030204" pitchFamily="18" charset="0"/>
                <a:ea typeface="Cambria" panose="02040503050406030204" pitchFamily="18" charset="0"/>
              </a:rPr>
              <a:t>LEGe 59 – MSD12 2000</a:t>
            </a:r>
          </a:p>
          <a:p>
            <a:r>
              <a:rPr lang="en-US" sz="2000" dirty="0">
                <a:solidFill>
                  <a:srgbClr val="FF00FF"/>
                </a:solidFill>
                <a:latin typeface="Cambria" panose="02040503050406030204" pitchFamily="18" charset="0"/>
                <a:ea typeface="Cambria" panose="02040503050406030204" pitchFamily="18" charset="0"/>
              </a:rPr>
              <a:t>LEGe 59 – MSD26 3500</a:t>
            </a:r>
          </a:p>
        </p:txBody>
      </p:sp>
      <p:sp>
        <p:nvSpPr>
          <p:cNvPr id="6" name="TextBox 5">
            <a:extLst>
              <a:ext uri="{FF2B5EF4-FFF2-40B4-BE49-F238E27FC236}">
                <a16:creationId xmlns:a16="http://schemas.microsoft.com/office/drawing/2014/main" id="{F19ACE62-A309-49AC-BB21-DB252C52F3B9}"/>
              </a:ext>
            </a:extLst>
          </p:cNvPr>
          <p:cNvSpPr txBox="1"/>
          <p:nvPr/>
        </p:nvSpPr>
        <p:spPr>
          <a:xfrm>
            <a:off x="6189345" y="3429000"/>
            <a:ext cx="2954655" cy="2862322"/>
          </a:xfrm>
          <a:prstGeom prst="rect">
            <a:avLst/>
          </a:prstGeom>
          <a:noFill/>
        </p:spPr>
        <p:txBody>
          <a:bodyPr wrap="none" rtlCol="0">
            <a:spAutoFit/>
          </a:bodyPr>
          <a:lstStyle/>
          <a:p>
            <a:r>
              <a:rPr lang="en-US" altLang="zh-CN" sz="2000" dirty="0">
                <a:latin typeface="Cambria" panose="02040503050406030204" pitchFamily="18" charset="0"/>
                <a:ea typeface="Cambria" panose="02040503050406030204" pitchFamily="18" charset="0"/>
              </a:rPr>
              <a:t>γ-γ</a:t>
            </a:r>
          </a:p>
          <a:p>
            <a:r>
              <a:rPr lang="en-US" altLang="zh-CN" sz="2000" dirty="0">
                <a:solidFill>
                  <a:srgbClr val="009900"/>
                </a:solidFill>
                <a:latin typeface="Cambria" panose="02040503050406030204" pitchFamily="18" charset="0"/>
                <a:ea typeface="Cambria" panose="02040503050406030204" pitchFamily="18" charset="0"/>
              </a:rPr>
              <a:t>South 1332 – North 1173</a:t>
            </a:r>
          </a:p>
          <a:p>
            <a:r>
              <a:rPr lang="en-US" altLang="zh-CN" sz="2000" dirty="0">
                <a:solidFill>
                  <a:srgbClr val="C00000"/>
                </a:solidFill>
                <a:latin typeface="Cambria" panose="02040503050406030204" pitchFamily="18" charset="0"/>
                <a:ea typeface="Cambria" panose="02040503050406030204" pitchFamily="18" charset="0"/>
              </a:rPr>
              <a:t>North 1332 – South 1173</a:t>
            </a:r>
          </a:p>
          <a:p>
            <a:r>
              <a:rPr lang="en-US" altLang="zh-CN" sz="2000" dirty="0">
                <a:latin typeface="Cambria" panose="02040503050406030204" pitchFamily="18" charset="0"/>
                <a:ea typeface="Cambria" panose="02040503050406030204" pitchFamily="18" charset="0"/>
              </a:rPr>
              <a:t>X-γ</a:t>
            </a:r>
            <a:endParaRPr lang="en-US" sz="2000" dirty="0">
              <a:latin typeface="Cambria" panose="02040503050406030204" pitchFamily="18" charset="0"/>
              <a:ea typeface="Cambria" panose="02040503050406030204" pitchFamily="18" charset="0"/>
            </a:endParaRPr>
          </a:p>
          <a:p>
            <a:r>
              <a:rPr lang="en-US" sz="2000" dirty="0">
                <a:solidFill>
                  <a:srgbClr val="962EFF"/>
                </a:solidFill>
                <a:latin typeface="Cambria" panose="02040503050406030204" pitchFamily="18" charset="0"/>
                <a:ea typeface="Cambria" panose="02040503050406030204" pitchFamily="18" charset="0"/>
              </a:rPr>
              <a:t>North 1408 – LEGe 40,46</a:t>
            </a:r>
          </a:p>
          <a:p>
            <a:r>
              <a:rPr lang="en-US" sz="2000" dirty="0">
                <a:solidFill>
                  <a:srgbClr val="FF9800"/>
                </a:solidFill>
                <a:latin typeface="Cambria" panose="02040503050406030204" pitchFamily="18" charset="0"/>
                <a:ea typeface="Cambria" panose="02040503050406030204" pitchFamily="18" charset="0"/>
              </a:rPr>
              <a:t>South 1408 – LEGe 40,46</a:t>
            </a:r>
          </a:p>
          <a:p>
            <a:r>
              <a:rPr lang="en-US" altLang="zh-CN" sz="2000" dirty="0">
                <a:latin typeface="Cambria" panose="02040503050406030204" pitchFamily="18" charset="0"/>
                <a:ea typeface="Cambria" panose="02040503050406030204" pitchFamily="18" charset="0"/>
              </a:rPr>
              <a:t>α-γ</a:t>
            </a:r>
            <a:endParaRPr lang="en-US" sz="2000" dirty="0">
              <a:latin typeface="Cambria" panose="02040503050406030204" pitchFamily="18" charset="0"/>
              <a:ea typeface="Cambria" panose="02040503050406030204" pitchFamily="18" charset="0"/>
            </a:endParaRPr>
          </a:p>
          <a:p>
            <a:r>
              <a:rPr lang="en-US" sz="2000" dirty="0">
                <a:solidFill>
                  <a:srgbClr val="002BFF"/>
                </a:solidFill>
                <a:latin typeface="Cambria" panose="02040503050406030204" pitchFamily="18" charset="0"/>
                <a:ea typeface="Cambria" panose="02040503050406030204" pitchFamily="18" charset="0"/>
              </a:rPr>
              <a:t>LEGe 59 – MSD12 2000</a:t>
            </a:r>
          </a:p>
          <a:p>
            <a:r>
              <a:rPr lang="en-US" sz="2000" dirty="0">
                <a:solidFill>
                  <a:srgbClr val="FF00FF"/>
                </a:solidFill>
                <a:latin typeface="Cambria" panose="02040503050406030204" pitchFamily="18" charset="0"/>
                <a:ea typeface="Cambria" panose="02040503050406030204" pitchFamily="18" charset="0"/>
              </a:rPr>
              <a:t>LEGe 59 – MSD26 3500</a:t>
            </a:r>
          </a:p>
        </p:txBody>
      </p:sp>
      <p:pic>
        <p:nvPicPr>
          <p:cNvPr id="8" name="Picture 7">
            <a:extLst>
              <a:ext uri="{FF2B5EF4-FFF2-40B4-BE49-F238E27FC236}">
                <a16:creationId xmlns:a16="http://schemas.microsoft.com/office/drawing/2014/main" id="{383F6386-D655-4A14-9EED-DAA879AC9478}"/>
              </a:ext>
            </a:extLst>
          </p:cNvPr>
          <p:cNvPicPr>
            <a:picLocks noChangeAspect="1"/>
          </p:cNvPicPr>
          <p:nvPr/>
        </p:nvPicPr>
        <p:blipFill>
          <a:blip r:embed="rId4"/>
          <a:stretch>
            <a:fillRect/>
          </a:stretch>
        </p:blipFill>
        <p:spPr>
          <a:xfrm>
            <a:off x="0" y="3428999"/>
            <a:ext cx="5764696" cy="3429000"/>
          </a:xfrm>
          <a:prstGeom prst="rect">
            <a:avLst/>
          </a:prstGeom>
        </p:spPr>
      </p:pic>
    </p:spTree>
    <p:extLst>
      <p:ext uri="{BB962C8B-B14F-4D97-AF65-F5344CB8AC3E}">
        <p14:creationId xmlns:p14="http://schemas.microsoft.com/office/powerpoint/2010/main" val="34207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2652D-B27C-4480-AFF2-8F3BD34E4F8C}"/>
              </a:ext>
            </a:extLst>
          </p:cNvPr>
          <p:cNvPicPr>
            <a:picLocks noChangeAspect="1"/>
          </p:cNvPicPr>
          <p:nvPr/>
        </p:nvPicPr>
        <p:blipFill>
          <a:blip r:embed="rId3"/>
          <a:stretch>
            <a:fillRect/>
          </a:stretch>
        </p:blipFill>
        <p:spPr>
          <a:xfrm>
            <a:off x="0" y="0"/>
            <a:ext cx="9144000" cy="4663492"/>
          </a:xfrm>
          <a:prstGeom prst="rect">
            <a:avLst/>
          </a:prstGeom>
        </p:spPr>
      </p:pic>
      <p:sp>
        <p:nvSpPr>
          <p:cNvPr id="4" name="TextBox 3">
            <a:extLst>
              <a:ext uri="{FF2B5EF4-FFF2-40B4-BE49-F238E27FC236}">
                <a16:creationId xmlns:a16="http://schemas.microsoft.com/office/drawing/2014/main" id="{436221CA-E3A1-4CE6-A409-F92F6A1D19B2}"/>
              </a:ext>
            </a:extLst>
          </p:cNvPr>
          <p:cNvSpPr txBox="1"/>
          <p:nvPr/>
        </p:nvSpPr>
        <p:spPr>
          <a:xfrm>
            <a:off x="1719618" y="382137"/>
            <a:ext cx="1234633" cy="646331"/>
          </a:xfrm>
          <a:prstGeom prst="rect">
            <a:avLst/>
          </a:prstGeom>
          <a:noFill/>
        </p:spPr>
        <p:txBody>
          <a:bodyPr wrap="none" rtlCol="0">
            <a:spAutoFit/>
          </a:bodyPr>
          <a:lstStyle/>
          <a:p>
            <a:pPr algn="ctr"/>
            <a:r>
              <a:rPr lang="en-US" dirty="0"/>
              <a:t>Runs 79-83</a:t>
            </a:r>
          </a:p>
          <a:p>
            <a:pPr algn="ctr"/>
            <a:r>
              <a:rPr lang="en-US" dirty="0"/>
              <a:t>271 hours</a:t>
            </a:r>
          </a:p>
        </p:txBody>
      </p:sp>
    </p:spTree>
    <p:extLst>
      <p:ext uri="{BB962C8B-B14F-4D97-AF65-F5344CB8AC3E}">
        <p14:creationId xmlns:p14="http://schemas.microsoft.com/office/powerpoint/2010/main" val="24522294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5F651-114C-4048-83B4-672C10349F89}"/>
              </a:ext>
            </a:extLst>
          </p:cNvPr>
          <p:cNvPicPr>
            <a:picLocks noChangeAspect="1"/>
          </p:cNvPicPr>
          <p:nvPr/>
        </p:nvPicPr>
        <p:blipFill>
          <a:blip r:embed="rId2"/>
          <a:stretch>
            <a:fillRect/>
          </a:stretch>
        </p:blipFill>
        <p:spPr>
          <a:xfrm>
            <a:off x="0" y="0"/>
            <a:ext cx="9144000" cy="4668831"/>
          </a:xfrm>
          <a:prstGeom prst="rect">
            <a:avLst/>
          </a:prstGeom>
        </p:spPr>
      </p:pic>
      <p:sp>
        <p:nvSpPr>
          <p:cNvPr id="4" name="TextBox 3">
            <a:extLst>
              <a:ext uri="{FF2B5EF4-FFF2-40B4-BE49-F238E27FC236}">
                <a16:creationId xmlns:a16="http://schemas.microsoft.com/office/drawing/2014/main" id="{07F98F47-15A4-446B-B3E7-463F7A3BE74C}"/>
              </a:ext>
            </a:extLst>
          </p:cNvPr>
          <p:cNvSpPr txBox="1"/>
          <p:nvPr/>
        </p:nvSpPr>
        <p:spPr>
          <a:xfrm>
            <a:off x="4313190" y="249133"/>
            <a:ext cx="1234633" cy="646331"/>
          </a:xfrm>
          <a:prstGeom prst="rect">
            <a:avLst/>
          </a:prstGeom>
          <a:noFill/>
        </p:spPr>
        <p:txBody>
          <a:bodyPr wrap="none" rtlCol="0">
            <a:spAutoFit/>
          </a:bodyPr>
          <a:lstStyle/>
          <a:p>
            <a:pPr algn="ctr"/>
            <a:r>
              <a:rPr lang="en-US" dirty="0"/>
              <a:t>Runs 79-86</a:t>
            </a:r>
          </a:p>
          <a:p>
            <a:pPr algn="ctr"/>
            <a:r>
              <a:rPr lang="en-US" dirty="0"/>
              <a:t>495 hours</a:t>
            </a:r>
          </a:p>
        </p:txBody>
      </p:sp>
    </p:spTree>
    <p:extLst>
      <p:ext uri="{BB962C8B-B14F-4D97-AF65-F5344CB8AC3E}">
        <p14:creationId xmlns:p14="http://schemas.microsoft.com/office/powerpoint/2010/main" val="751200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7217D-F3DE-48E9-959B-CE104BB57CE5}"/>
              </a:ext>
            </a:extLst>
          </p:cNvPr>
          <p:cNvPicPr>
            <a:picLocks noChangeAspect="1"/>
          </p:cNvPicPr>
          <p:nvPr/>
        </p:nvPicPr>
        <p:blipFill>
          <a:blip r:embed="rId2"/>
          <a:stretch>
            <a:fillRect/>
          </a:stretch>
        </p:blipFill>
        <p:spPr>
          <a:xfrm>
            <a:off x="0" y="1593894"/>
            <a:ext cx="9144000" cy="3670212"/>
          </a:xfrm>
          <a:prstGeom prst="rect">
            <a:avLst/>
          </a:prstGeom>
        </p:spPr>
      </p:pic>
      <p:sp>
        <p:nvSpPr>
          <p:cNvPr id="4" name="TextBox 3">
            <a:extLst>
              <a:ext uri="{FF2B5EF4-FFF2-40B4-BE49-F238E27FC236}">
                <a16:creationId xmlns:a16="http://schemas.microsoft.com/office/drawing/2014/main" id="{B4563C01-7BB6-4FF2-9A94-9ADD9A1A4B21}"/>
              </a:ext>
            </a:extLst>
          </p:cNvPr>
          <p:cNvSpPr txBox="1"/>
          <p:nvPr/>
        </p:nvSpPr>
        <p:spPr>
          <a:xfrm>
            <a:off x="7453956" y="947563"/>
            <a:ext cx="1234633" cy="646331"/>
          </a:xfrm>
          <a:prstGeom prst="rect">
            <a:avLst/>
          </a:prstGeom>
          <a:noFill/>
        </p:spPr>
        <p:txBody>
          <a:bodyPr wrap="none" rtlCol="0">
            <a:spAutoFit/>
          </a:bodyPr>
          <a:lstStyle/>
          <a:p>
            <a:pPr algn="ctr"/>
            <a:r>
              <a:rPr lang="en-US" dirty="0"/>
              <a:t>Runs 79-86</a:t>
            </a:r>
          </a:p>
          <a:p>
            <a:pPr algn="ctr"/>
            <a:r>
              <a:rPr lang="en-US" dirty="0"/>
              <a:t>495 hours</a:t>
            </a:r>
          </a:p>
        </p:txBody>
      </p:sp>
    </p:spTree>
    <p:extLst>
      <p:ext uri="{BB962C8B-B14F-4D97-AF65-F5344CB8AC3E}">
        <p14:creationId xmlns:p14="http://schemas.microsoft.com/office/powerpoint/2010/main" val="3736838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D60F36-02A5-479E-9E6E-A7F5925F8AC6}"/>
              </a:ext>
            </a:extLst>
          </p:cNvPr>
          <p:cNvPicPr>
            <a:picLocks noChangeAspect="1"/>
          </p:cNvPicPr>
          <p:nvPr/>
        </p:nvPicPr>
        <p:blipFill>
          <a:blip r:embed="rId2"/>
          <a:stretch>
            <a:fillRect/>
          </a:stretch>
        </p:blipFill>
        <p:spPr>
          <a:xfrm>
            <a:off x="331485" y="0"/>
            <a:ext cx="8481029" cy="6858000"/>
          </a:xfrm>
          <a:prstGeom prst="rect">
            <a:avLst/>
          </a:prstGeom>
        </p:spPr>
      </p:pic>
    </p:spTree>
    <p:extLst>
      <p:ext uri="{BB962C8B-B14F-4D97-AF65-F5344CB8AC3E}">
        <p14:creationId xmlns:p14="http://schemas.microsoft.com/office/powerpoint/2010/main" val="3936300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7FAA2D-3144-4FD7-B1AA-82C41B7FB47E}"/>
              </a:ext>
            </a:extLst>
          </p:cNvPr>
          <p:cNvPicPr>
            <a:picLocks noChangeAspect="1"/>
          </p:cNvPicPr>
          <p:nvPr/>
        </p:nvPicPr>
        <p:blipFill>
          <a:blip r:embed="rId2"/>
          <a:stretch>
            <a:fillRect/>
          </a:stretch>
        </p:blipFill>
        <p:spPr>
          <a:xfrm>
            <a:off x="-1" y="0"/>
            <a:ext cx="9144000" cy="4679212"/>
          </a:xfrm>
          <a:prstGeom prst="rect">
            <a:avLst/>
          </a:prstGeom>
        </p:spPr>
      </p:pic>
    </p:spTree>
    <p:extLst>
      <p:ext uri="{BB962C8B-B14F-4D97-AF65-F5344CB8AC3E}">
        <p14:creationId xmlns:p14="http://schemas.microsoft.com/office/powerpoint/2010/main" val="1791696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7F326-8D42-4DFF-BC07-21832F76E90B}"/>
              </a:ext>
            </a:extLst>
          </p:cNvPr>
          <p:cNvPicPr>
            <a:picLocks noChangeAspect="1"/>
          </p:cNvPicPr>
          <p:nvPr/>
        </p:nvPicPr>
        <p:blipFill>
          <a:blip r:embed="rId2"/>
          <a:stretch>
            <a:fillRect/>
          </a:stretch>
        </p:blipFill>
        <p:spPr>
          <a:xfrm>
            <a:off x="0" y="0"/>
            <a:ext cx="9144000" cy="4679212"/>
          </a:xfrm>
          <a:prstGeom prst="rect">
            <a:avLst/>
          </a:prstGeom>
        </p:spPr>
      </p:pic>
    </p:spTree>
    <p:extLst>
      <p:ext uri="{BB962C8B-B14F-4D97-AF65-F5344CB8AC3E}">
        <p14:creationId xmlns:p14="http://schemas.microsoft.com/office/powerpoint/2010/main" val="1137273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D6BC4-2E35-42E4-A53B-59EBD4DCF52F}"/>
              </a:ext>
            </a:extLst>
          </p:cNvPr>
          <p:cNvPicPr>
            <a:picLocks noChangeAspect="1"/>
          </p:cNvPicPr>
          <p:nvPr/>
        </p:nvPicPr>
        <p:blipFill rotWithShape="1">
          <a:blip r:embed="rId2">
            <a:extLst>
              <a:ext uri="{28A0092B-C50C-407E-A947-70E740481C1C}">
                <a14:useLocalDpi xmlns:a14="http://schemas.microsoft.com/office/drawing/2010/main" val="0"/>
              </a:ext>
            </a:extLst>
          </a:blip>
          <a:srcRect t="3094" b="4433"/>
          <a:stretch/>
        </p:blipFill>
        <p:spPr>
          <a:xfrm>
            <a:off x="0" y="0"/>
            <a:ext cx="9144000" cy="3564836"/>
          </a:xfrm>
          <a:prstGeom prst="rect">
            <a:avLst/>
          </a:prstGeom>
        </p:spPr>
      </p:pic>
      <p:pic>
        <p:nvPicPr>
          <p:cNvPr id="5" name="Picture 4">
            <a:extLst>
              <a:ext uri="{FF2B5EF4-FFF2-40B4-BE49-F238E27FC236}">
                <a16:creationId xmlns:a16="http://schemas.microsoft.com/office/drawing/2014/main" id="{A08124A3-DD64-4ED6-9680-4E9D17787C55}"/>
              </a:ext>
            </a:extLst>
          </p:cNvPr>
          <p:cNvPicPr>
            <a:picLocks noChangeAspect="1"/>
          </p:cNvPicPr>
          <p:nvPr/>
        </p:nvPicPr>
        <p:blipFill rotWithShape="1">
          <a:blip r:embed="rId3">
            <a:extLst>
              <a:ext uri="{28A0092B-C50C-407E-A947-70E740481C1C}">
                <a14:useLocalDpi xmlns:a14="http://schemas.microsoft.com/office/drawing/2010/main" val="0"/>
              </a:ext>
            </a:extLst>
          </a:blip>
          <a:srcRect t="3229" b="4298"/>
          <a:stretch/>
        </p:blipFill>
        <p:spPr>
          <a:xfrm>
            <a:off x="0" y="3582484"/>
            <a:ext cx="8401878" cy="3275516"/>
          </a:xfrm>
          <a:prstGeom prst="rect">
            <a:avLst/>
          </a:prstGeom>
        </p:spPr>
      </p:pic>
      <p:sp>
        <p:nvSpPr>
          <p:cNvPr id="6" name="TextBox 5">
            <a:extLst>
              <a:ext uri="{FF2B5EF4-FFF2-40B4-BE49-F238E27FC236}">
                <a16:creationId xmlns:a16="http://schemas.microsoft.com/office/drawing/2014/main" id="{9909DD5E-3EDF-4FE7-B84E-85A8180182D9}"/>
              </a:ext>
            </a:extLst>
          </p:cNvPr>
          <p:cNvSpPr txBox="1"/>
          <p:nvPr/>
        </p:nvSpPr>
        <p:spPr>
          <a:xfrm>
            <a:off x="6393892" y="1179444"/>
            <a:ext cx="2007986" cy="369332"/>
          </a:xfrm>
          <a:prstGeom prst="rect">
            <a:avLst/>
          </a:prstGeom>
          <a:noFill/>
        </p:spPr>
        <p:txBody>
          <a:bodyPr wrap="none" rtlCol="0">
            <a:spAutoFit/>
          </a:bodyPr>
          <a:lstStyle/>
          <a:p>
            <a:r>
              <a:rPr lang="en-US" dirty="0"/>
              <a:t>520.4 hours of data</a:t>
            </a:r>
          </a:p>
        </p:txBody>
      </p:sp>
      <p:sp>
        <p:nvSpPr>
          <p:cNvPr id="7" name="TextBox 6">
            <a:extLst>
              <a:ext uri="{FF2B5EF4-FFF2-40B4-BE49-F238E27FC236}">
                <a16:creationId xmlns:a16="http://schemas.microsoft.com/office/drawing/2014/main" id="{5F97A73C-DC30-42B6-801C-C6A5E23A9550}"/>
              </a:ext>
            </a:extLst>
          </p:cNvPr>
          <p:cNvSpPr txBox="1"/>
          <p:nvPr/>
        </p:nvSpPr>
        <p:spPr>
          <a:xfrm>
            <a:off x="6393892" y="4744280"/>
            <a:ext cx="962058" cy="369332"/>
          </a:xfrm>
          <a:prstGeom prst="rect">
            <a:avLst/>
          </a:prstGeom>
          <a:noFill/>
        </p:spPr>
        <p:txBody>
          <a:bodyPr wrap="none" rtlCol="0">
            <a:spAutoFit/>
          </a:bodyPr>
          <a:lstStyle/>
          <a:p>
            <a:r>
              <a:rPr lang="en-US" dirty="0"/>
              <a:t>Zoom-in</a:t>
            </a:r>
          </a:p>
        </p:txBody>
      </p:sp>
    </p:spTree>
    <p:extLst>
      <p:ext uri="{BB962C8B-B14F-4D97-AF65-F5344CB8AC3E}">
        <p14:creationId xmlns:p14="http://schemas.microsoft.com/office/powerpoint/2010/main" val="2101931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75F0FC-DC4D-434C-B1E3-20EB4760E1F2}"/>
              </a:ext>
            </a:extLst>
          </p:cNvPr>
          <p:cNvPicPr>
            <a:picLocks noChangeAspect="1"/>
          </p:cNvPicPr>
          <p:nvPr/>
        </p:nvPicPr>
        <p:blipFill rotWithShape="1">
          <a:blip r:embed="rId3"/>
          <a:srcRect l="2525" r="3333"/>
          <a:stretch/>
        </p:blipFill>
        <p:spPr>
          <a:xfrm>
            <a:off x="0" y="147565"/>
            <a:ext cx="9144000" cy="6562869"/>
          </a:xfrm>
          <a:prstGeom prst="rect">
            <a:avLst/>
          </a:prstGeom>
        </p:spPr>
      </p:pic>
    </p:spTree>
    <p:extLst>
      <p:ext uri="{BB962C8B-B14F-4D97-AF65-F5344CB8AC3E}">
        <p14:creationId xmlns:p14="http://schemas.microsoft.com/office/powerpoint/2010/main" val="19415290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C864FE-1731-4D16-950D-C8CAC30A1C13}"/>
              </a:ext>
            </a:extLst>
          </p:cNvPr>
          <p:cNvPicPr>
            <a:picLocks noChangeAspect="1"/>
          </p:cNvPicPr>
          <p:nvPr/>
        </p:nvPicPr>
        <p:blipFill>
          <a:blip r:embed="rId3"/>
          <a:stretch>
            <a:fillRect/>
          </a:stretch>
        </p:blipFill>
        <p:spPr>
          <a:xfrm>
            <a:off x="770788" y="0"/>
            <a:ext cx="7602423" cy="6858000"/>
          </a:xfrm>
          <a:prstGeom prst="rect">
            <a:avLst/>
          </a:prstGeom>
        </p:spPr>
      </p:pic>
      <p:sp>
        <p:nvSpPr>
          <p:cNvPr id="6" name="TextBox 5">
            <a:extLst>
              <a:ext uri="{FF2B5EF4-FFF2-40B4-BE49-F238E27FC236}">
                <a16:creationId xmlns:a16="http://schemas.microsoft.com/office/drawing/2014/main" id="{1DDA295C-08A4-40B4-A7E1-AA45D42C922E}"/>
              </a:ext>
            </a:extLst>
          </p:cNvPr>
          <p:cNvSpPr txBox="1"/>
          <p:nvPr/>
        </p:nvSpPr>
        <p:spPr>
          <a:xfrm>
            <a:off x="911382" y="5969200"/>
            <a:ext cx="1517374" cy="323165"/>
          </a:xfrm>
          <a:prstGeom prst="rect">
            <a:avLst/>
          </a:prstGeom>
          <a:solidFill>
            <a:schemeClr val="bg1"/>
          </a:solidFill>
        </p:spPr>
        <p:txBody>
          <a:bodyPr wrap="square">
            <a:spAutoFit/>
          </a:bodyPr>
          <a:lstStyle/>
          <a:p>
            <a:r>
              <a:rPr lang="en-US" sz="1500" dirty="0">
                <a:solidFill>
                  <a:srgbClr val="3D9DD2"/>
                </a:solidFill>
                <a:latin typeface="Cambria" panose="02040503050406030204" pitchFamily="18" charset="0"/>
                <a:ea typeface="Cambria" panose="02040503050406030204" pitchFamily="18" charset="0"/>
              </a:rPr>
              <a:t>Takacs (2021)</a:t>
            </a:r>
          </a:p>
        </p:txBody>
      </p:sp>
      <p:sp>
        <p:nvSpPr>
          <p:cNvPr id="7" name="TextBox 6">
            <a:extLst>
              <a:ext uri="{FF2B5EF4-FFF2-40B4-BE49-F238E27FC236}">
                <a16:creationId xmlns:a16="http://schemas.microsoft.com/office/drawing/2014/main" id="{F5FA2B11-C93F-43DD-841F-524926AF79BD}"/>
              </a:ext>
            </a:extLst>
          </p:cNvPr>
          <p:cNvSpPr txBox="1"/>
          <p:nvPr/>
        </p:nvSpPr>
        <p:spPr>
          <a:xfrm>
            <a:off x="917713" y="5642449"/>
            <a:ext cx="1517374" cy="323165"/>
          </a:xfrm>
          <a:prstGeom prst="rect">
            <a:avLst/>
          </a:prstGeom>
          <a:noFill/>
        </p:spPr>
        <p:txBody>
          <a:bodyPr wrap="square">
            <a:spAutoFit/>
          </a:bodyPr>
          <a:lstStyle/>
          <a:p>
            <a:r>
              <a:rPr lang="en-US" sz="1500" dirty="0" err="1">
                <a:solidFill>
                  <a:srgbClr val="3D9DD2"/>
                </a:solidFill>
                <a:latin typeface="Cambria" panose="02040503050406030204" pitchFamily="18" charset="0"/>
                <a:ea typeface="Cambria" panose="02040503050406030204" pitchFamily="18" charset="0"/>
              </a:rPr>
              <a:t>Dutsov</a:t>
            </a:r>
            <a:r>
              <a:rPr lang="en-US" sz="1500" dirty="0">
                <a:solidFill>
                  <a:srgbClr val="3D9DD2"/>
                </a:solidFill>
                <a:latin typeface="Cambria" panose="02040503050406030204" pitchFamily="18" charset="0"/>
                <a:ea typeface="Cambria" panose="02040503050406030204" pitchFamily="18" charset="0"/>
              </a:rPr>
              <a:t> (2021)</a:t>
            </a:r>
          </a:p>
        </p:txBody>
      </p:sp>
      <p:sp>
        <p:nvSpPr>
          <p:cNvPr id="8" name="TextBox 7">
            <a:extLst>
              <a:ext uri="{FF2B5EF4-FFF2-40B4-BE49-F238E27FC236}">
                <a16:creationId xmlns:a16="http://schemas.microsoft.com/office/drawing/2014/main" id="{6925C4D4-D0AA-43C3-8382-1C5BAD938B9A}"/>
              </a:ext>
            </a:extLst>
          </p:cNvPr>
          <p:cNvSpPr txBox="1"/>
          <p:nvPr/>
        </p:nvSpPr>
        <p:spPr>
          <a:xfrm>
            <a:off x="2947705" y="5642449"/>
            <a:ext cx="1423788" cy="338554"/>
          </a:xfrm>
          <a:prstGeom prst="rect">
            <a:avLst/>
          </a:prstGeom>
          <a:noFill/>
        </p:spPr>
        <p:txBody>
          <a:bodyPr wrap="none" rtlCol="0">
            <a:spAutoFit/>
          </a:bodyPr>
          <a:lstStyle/>
          <a:p>
            <a:r>
              <a:rPr lang="en-US" sz="1600" dirty="0">
                <a:latin typeface="Cambria" panose="02040503050406030204" pitchFamily="18" charset="0"/>
                <a:ea typeface="Cambria" panose="02040503050406030204" pitchFamily="18" charset="0"/>
                <a:cs typeface="Times New Roman" panose="02020603050405020304" pitchFamily="18" charset="0"/>
              </a:rPr>
              <a:t>67.60        0.25</a:t>
            </a:r>
          </a:p>
        </p:txBody>
      </p:sp>
    </p:spTree>
    <p:extLst>
      <p:ext uri="{BB962C8B-B14F-4D97-AF65-F5344CB8AC3E}">
        <p14:creationId xmlns:p14="http://schemas.microsoft.com/office/powerpoint/2010/main" val="2928820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3AAC9C-4B73-401A-88A8-A2E463E9A264}"/>
              </a:ext>
            </a:extLst>
          </p:cNvPr>
          <p:cNvSpPr txBox="1"/>
          <p:nvPr/>
        </p:nvSpPr>
        <p:spPr>
          <a:xfrm>
            <a:off x="0" y="0"/>
            <a:ext cx="9144000" cy="5909310"/>
          </a:xfrm>
          <a:prstGeom prst="rect">
            <a:avLst/>
          </a:prstGeom>
          <a:noFill/>
        </p:spPr>
        <p:txBody>
          <a:bodyPr wrap="square">
            <a:spAutoFit/>
          </a:bodyPr>
          <a:lstStyle/>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Hi Lijie,</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 </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I spent some more time researching the Mossbauer effect, mainly to see if the improved 237Np lifetime result can be of use. One of the most specific resources I found is the attached one, which says in Section III 2 and Section VI that the 237Np resonance is normally observed to be much broader than the natural line width and it seems to be a bit of  a mystery. It would be interesting to learn if anything new has been published about understanding this since then (I haven’t had a chance to look into it yet). </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 </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With the extra broadening, I can see how people don’t worry about the natural life width (i.e. lifetime) since the resolution is dominated by other factors. That makes it difficult to argue that our accurate/precise lifetime is useful for Mossbauer effect applications. On the other hand, we might be able to argue that if we want to understand/solve the extra broadening in detail, then we need to know the natural linewidth. </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 </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I looked at PRX and now I think it might be hard to publish this there. But maybe in PR Applied(?)</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 </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Best,</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 </a:t>
            </a:r>
            <a:endParaRPr lang="en-US" sz="1800" dirty="0">
              <a:effectLst/>
              <a:latin typeface="Calibri" panose="020F0502020204030204" pitchFamily="34" charset="0"/>
              <a:ea typeface="等线" panose="02010600030101010101" pitchFamily="2" charset="-122"/>
            </a:endParaRPr>
          </a:p>
          <a:p>
            <a:pPr marL="0" marR="0">
              <a:spcBef>
                <a:spcPts val="0"/>
              </a:spcBef>
              <a:spcAft>
                <a:spcPts val="0"/>
              </a:spcAft>
            </a:pPr>
            <a:r>
              <a:rPr lang="en-US" sz="1800" dirty="0">
                <a:solidFill>
                  <a:srgbClr val="1F497D"/>
                </a:solidFill>
                <a:effectLst/>
                <a:latin typeface="Calibri" panose="020F0502020204030204" pitchFamily="34" charset="0"/>
                <a:ea typeface="等线" panose="02010600030101010101" pitchFamily="2" charset="-122"/>
              </a:rPr>
              <a:t>Chris</a:t>
            </a:r>
            <a:endParaRPr lang="en-US" sz="1800" dirty="0">
              <a:effectLst/>
              <a:latin typeface="Calibri" panose="020F0502020204030204" pitchFamily="34" charset="0"/>
              <a:ea typeface="等线" panose="02010600030101010101" pitchFamily="2" charset="-122"/>
            </a:endParaRPr>
          </a:p>
        </p:txBody>
      </p:sp>
    </p:spTree>
    <p:extLst>
      <p:ext uri="{BB962C8B-B14F-4D97-AF65-F5344CB8AC3E}">
        <p14:creationId xmlns:p14="http://schemas.microsoft.com/office/powerpoint/2010/main" val="74914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7EF494-56DE-41A1-B9DD-27FCE844C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120"/>
            <a:ext cx="9144000" cy="5461760"/>
          </a:xfrm>
          <a:prstGeom prst="rect">
            <a:avLst/>
          </a:prstGeom>
        </p:spPr>
      </p:pic>
    </p:spTree>
    <p:extLst>
      <p:ext uri="{BB962C8B-B14F-4D97-AF65-F5344CB8AC3E}">
        <p14:creationId xmlns:p14="http://schemas.microsoft.com/office/powerpoint/2010/main" val="2121059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B4330-8315-4053-A847-606D93607353}"/>
              </a:ext>
            </a:extLst>
          </p:cNvPr>
          <p:cNvPicPr>
            <a:picLocks noChangeAspect="1"/>
          </p:cNvPicPr>
          <p:nvPr/>
        </p:nvPicPr>
        <p:blipFill>
          <a:blip r:embed="rId3"/>
          <a:stretch>
            <a:fillRect/>
          </a:stretch>
        </p:blipFill>
        <p:spPr>
          <a:xfrm>
            <a:off x="500062" y="0"/>
            <a:ext cx="8143875" cy="6858000"/>
          </a:xfrm>
          <a:prstGeom prst="rect">
            <a:avLst/>
          </a:prstGeom>
        </p:spPr>
      </p:pic>
    </p:spTree>
    <p:extLst>
      <p:ext uri="{BB962C8B-B14F-4D97-AF65-F5344CB8AC3E}">
        <p14:creationId xmlns:p14="http://schemas.microsoft.com/office/powerpoint/2010/main" val="28819581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AEB02-DD03-43BA-B81C-EF074F0261EA}"/>
              </a:ext>
            </a:extLst>
          </p:cNvPr>
          <p:cNvPicPr>
            <a:picLocks noChangeAspect="1"/>
          </p:cNvPicPr>
          <p:nvPr/>
        </p:nvPicPr>
        <p:blipFill rotWithShape="1">
          <a:blip r:embed="rId2"/>
          <a:srcRect b="6060"/>
          <a:stretch/>
        </p:blipFill>
        <p:spPr>
          <a:xfrm>
            <a:off x="0" y="3491949"/>
            <a:ext cx="9144000" cy="3366052"/>
          </a:xfrm>
          <a:prstGeom prst="rect">
            <a:avLst/>
          </a:prstGeom>
        </p:spPr>
      </p:pic>
      <p:pic>
        <p:nvPicPr>
          <p:cNvPr id="3" name="Picture 2">
            <a:extLst>
              <a:ext uri="{FF2B5EF4-FFF2-40B4-BE49-F238E27FC236}">
                <a16:creationId xmlns:a16="http://schemas.microsoft.com/office/drawing/2014/main" id="{5CC3F9FE-5011-4EE8-8C7B-7BF8AC7FBD84}"/>
              </a:ext>
            </a:extLst>
          </p:cNvPr>
          <p:cNvPicPr>
            <a:picLocks noChangeAspect="1"/>
          </p:cNvPicPr>
          <p:nvPr/>
        </p:nvPicPr>
        <p:blipFill rotWithShape="1">
          <a:blip r:embed="rId3"/>
          <a:srcRect b="6060"/>
          <a:stretch/>
        </p:blipFill>
        <p:spPr>
          <a:xfrm>
            <a:off x="0" y="0"/>
            <a:ext cx="9144000" cy="3366052"/>
          </a:xfrm>
          <a:prstGeom prst="rect">
            <a:avLst/>
          </a:prstGeom>
        </p:spPr>
      </p:pic>
      <p:sp>
        <p:nvSpPr>
          <p:cNvPr id="6" name="TextBox 5">
            <a:extLst>
              <a:ext uri="{FF2B5EF4-FFF2-40B4-BE49-F238E27FC236}">
                <a16:creationId xmlns:a16="http://schemas.microsoft.com/office/drawing/2014/main" id="{09EDD006-83EA-4B29-9E89-7CD2DF4A85F0}"/>
              </a:ext>
            </a:extLst>
          </p:cNvPr>
          <p:cNvSpPr txBox="1"/>
          <p:nvPr/>
        </p:nvSpPr>
        <p:spPr>
          <a:xfrm>
            <a:off x="702366" y="437322"/>
            <a:ext cx="1003031" cy="646331"/>
          </a:xfrm>
          <a:prstGeom prst="rect">
            <a:avLst/>
          </a:prstGeom>
          <a:noFill/>
        </p:spPr>
        <p:txBody>
          <a:bodyPr wrap="none" rtlCol="0">
            <a:spAutoFit/>
          </a:bodyPr>
          <a:lstStyle/>
          <a:p>
            <a:r>
              <a:rPr lang="en-US" altLang="zh-CN" dirty="0"/>
              <a:t>Run 92</a:t>
            </a:r>
          </a:p>
          <a:p>
            <a:r>
              <a:rPr lang="en-US" dirty="0"/>
              <a:t>15 hours</a:t>
            </a:r>
          </a:p>
        </p:txBody>
      </p:sp>
    </p:spTree>
    <p:extLst>
      <p:ext uri="{BB962C8B-B14F-4D97-AF65-F5344CB8AC3E}">
        <p14:creationId xmlns:p14="http://schemas.microsoft.com/office/powerpoint/2010/main" val="2573256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17E13-352D-46C8-8F4C-EC1584DED33A}"/>
              </a:ext>
            </a:extLst>
          </p:cNvPr>
          <p:cNvPicPr>
            <a:picLocks noChangeAspect="1"/>
          </p:cNvPicPr>
          <p:nvPr/>
        </p:nvPicPr>
        <p:blipFill>
          <a:blip r:embed="rId2"/>
          <a:stretch>
            <a:fillRect/>
          </a:stretch>
        </p:blipFill>
        <p:spPr>
          <a:xfrm>
            <a:off x="0" y="0"/>
            <a:ext cx="9144000" cy="3583180"/>
          </a:xfrm>
          <a:prstGeom prst="rect">
            <a:avLst/>
          </a:prstGeom>
        </p:spPr>
      </p:pic>
    </p:spTree>
    <p:extLst>
      <p:ext uri="{BB962C8B-B14F-4D97-AF65-F5344CB8AC3E}">
        <p14:creationId xmlns:p14="http://schemas.microsoft.com/office/powerpoint/2010/main" val="37636897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18CD92-1923-4589-9076-3EBCC9EC277C}"/>
              </a:ext>
            </a:extLst>
          </p:cNvPr>
          <p:cNvPicPr>
            <a:picLocks noChangeAspect="1"/>
          </p:cNvPicPr>
          <p:nvPr/>
        </p:nvPicPr>
        <p:blipFill>
          <a:blip r:embed="rId3"/>
          <a:stretch>
            <a:fillRect/>
          </a:stretch>
        </p:blipFill>
        <p:spPr>
          <a:xfrm>
            <a:off x="0" y="0"/>
            <a:ext cx="9144000" cy="3742566"/>
          </a:xfrm>
          <a:prstGeom prst="rect">
            <a:avLst/>
          </a:prstGeom>
        </p:spPr>
      </p:pic>
      <p:sp>
        <p:nvSpPr>
          <p:cNvPr id="4" name="TextBox 3">
            <a:extLst>
              <a:ext uri="{FF2B5EF4-FFF2-40B4-BE49-F238E27FC236}">
                <a16:creationId xmlns:a16="http://schemas.microsoft.com/office/drawing/2014/main" id="{FC80F92E-9BA3-41B7-81FF-1B8F5EE82F3F}"/>
              </a:ext>
            </a:extLst>
          </p:cNvPr>
          <p:cNvSpPr txBox="1"/>
          <p:nvPr/>
        </p:nvSpPr>
        <p:spPr>
          <a:xfrm>
            <a:off x="315763" y="4066103"/>
            <a:ext cx="3207929" cy="1015663"/>
          </a:xfrm>
          <a:prstGeom prst="rect">
            <a:avLst/>
          </a:prstGeom>
          <a:noFill/>
        </p:spPr>
        <p:txBody>
          <a:bodyPr wrap="none" rtlCol="0">
            <a:spAutoFit/>
          </a:bodyPr>
          <a:lstStyle/>
          <a:p>
            <a:r>
              <a:rPr lang="en-US" sz="2000" dirty="0" err="1">
                <a:latin typeface="Cambria" panose="02040503050406030204" pitchFamily="18" charset="0"/>
                <a:ea typeface="Cambria" panose="02040503050406030204" pitchFamily="18" charset="0"/>
              </a:rPr>
              <a:t>LEGe_t</a:t>
            </a:r>
            <a:r>
              <a:rPr lang="en-US" sz="2000" dirty="0">
                <a:latin typeface="Cambria" panose="02040503050406030204" pitchFamily="18" charset="0"/>
                <a:ea typeface="Cambria" panose="02040503050406030204" pitchFamily="18" charset="0"/>
              </a:rPr>
              <a:t> – MSD12,26_t</a:t>
            </a:r>
          </a:p>
          <a:p>
            <a:r>
              <a:rPr lang="en-US" sz="2000" dirty="0">
                <a:latin typeface="Cambria" panose="02040503050406030204" pitchFamily="18" charset="0"/>
                <a:ea typeface="Cambria" panose="02040503050406030204" pitchFamily="18" charset="0"/>
              </a:rPr>
              <a:t>10/30/2023 – 12/12/2023</a:t>
            </a:r>
          </a:p>
          <a:p>
            <a:r>
              <a:rPr lang="en-US" sz="2000" dirty="0">
                <a:latin typeface="Cambria" panose="02040503050406030204" pitchFamily="18" charset="0"/>
                <a:ea typeface="Cambria" panose="02040503050406030204" pitchFamily="18" charset="0"/>
              </a:rPr>
              <a:t>949 hours</a:t>
            </a:r>
          </a:p>
        </p:txBody>
      </p:sp>
      <p:sp>
        <p:nvSpPr>
          <p:cNvPr id="5" name="TextBox 4">
            <a:extLst>
              <a:ext uri="{FF2B5EF4-FFF2-40B4-BE49-F238E27FC236}">
                <a16:creationId xmlns:a16="http://schemas.microsoft.com/office/drawing/2014/main" id="{CCA19004-FD32-404E-8F8E-900DC9BE1C0E}"/>
              </a:ext>
            </a:extLst>
          </p:cNvPr>
          <p:cNvSpPr txBox="1"/>
          <p:nvPr/>
        </p:nvSpPr>
        <p:spPr>
          <a:xfrm>
            <a:off x="5259685" y="4066103"/>
            <a:ext cx="2922595" cy="1015663"/>
          </a:xfrm>
          <a:prstGeom prst="rect">
            <a:avLst/>
          </a:prstGeom>
          <a:noFill/>
        </p:spPr>
        <p:txBody>
          <a:bodyPr wrap="none" rtlCol="0">
            <a:spAutoFit/>
          </a:bodyPr>
          <a:lstStyle/>
          <a:p>
            <a:r>
              <a:rPr lang="en-US" sz="2000" dirty="0" err="1">
                <a:latin typeface="Cambria" panose="02040503050406030204" pitchFamily="18" charset="0"/>
                <a:ea typeface="Cambria" panose="02040503050406030204" pitchFamily="18" charset="0"/>
              </a:rPr>
              <a:t>LEGe_t</a:t>
            </a:r>
            <a:r>
              <a:rPr lang="en-US" sz="2000" dirty="0">
                <a:latin typeface="Cambria" panose="02040503050406030204" pitchFamily="18" charset="0"/>
                <a:ea typeface="Cambria" panose="02040503050406030204" pitchFamily="18" charset="0"/>
              </a:rPr>
              <a:t> – MSD26_t</a:t>
            </a:r>
          </a:p>
          <a:p>
            <a:r>
              <a:rPr lang="en-US" sz="2000" dirty="0">
                <a:latin typeface="Cambria" panose="02040503050406030204" pitchFamily="18" charset="0"/>
                <a:ea typeface="Cambria" panose="02040503050406030204" pitchFamily="18" charset="0"/>
              </a:rPr>
              <a:t>12/20/2023 – 1/3/2024</a:t>
            </a:r>
          </a:p>
          <a:p>
            <a:r>
              <a:rPr lang="en-US" sz="2000" dirty="0">
                <a:latin typeface="Cambria" panose="02040503050406030204" pitchFamily="18" charset="0"/>
                <a:ea typeface="Cambria" panose="02040503050406030204" pitchFamily="18" charset="0"/>
              </a:rPr>
              <a:t>325 hours</a:t>
            </a:r>
          </a:p>
        </p:txBody>
      </p:sp>
    </p:spTree>
    <p:extLst>
      <p:ext uri="{BB962C8B-B14F-4D97-AF65-F5344CB8AC3E}">
        <p14:creationId xmlns:p14="http://schemas.microsoft.com/office/powerpoint/2010/main" val="227334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76241-A1CD-4CFB-AE31-797D28712B4D}"/>
              </a:ext>
            </a:extLst>
          </p:cNvPr>
          <p:cNvPicPr>
            <a:picLocks noChangeAspect="1"/>
          </p:cNvPicPr>
          <p:nvPr/>
        </p:nvPicPr>
        <p:blipFill>
          <a:blip r:embed="rId3"/>
          <a:stretch>
            <a:fillRect/>
          </a:stretch>
        </p:blipFill>
        <p:spPr>
          <a:xfrm>
            <a:off x="0" y="0"/>
            <a:ext cx="5751642" cy="3429000"/>
          </a:xfrm>
          <a:prstGeom prst="rect">
            <a:avLst/>
          </a:prstGeom>
        </p:spPr>
      </p:pic>
      <p:pic>
        <p:nvPicPr>
          <p:cNvPr id="4" name="Picture 3">
            <a:extLst>
              <a:ext uri="{FF2B5EF4-FFF2-40B4-BE49-F238E27FC236}">
                <a16:creationId xmlns:a16="http://schemas.microsoft.com/office/drawing/2014/main" id="{A2ADA5C7-E577-479C-ADC4-0D73418B2FD3}"/>
              </a:ext>
            </a:extLst>
          </p:cNvPr>
          <p:cNvPicPr>
            <a:picLocks noChangeAspect="1"/>
          </p:cNvPicPr>
          <p:nvPr/>
        </p:nvPicPr>
        <p:blipFill>
          <a:blip r:embed="rId4"/>
          <a:stretch>
            <a:fillRect/>
          </a:stretch>
        </p:blipFill>
        <p:spPr>
          <a:xfrm>
            <a:off x="1" y="3429001"/>
            <a:ext cx="5751642" cy="3429000"/>
          </a:xfrm>
          <a:prstGeom prst="rect">
            <a:avLst/>
          </a:prstGeom>
        </p:spPr>
      </p:pic>
      <p:pic>
        <p:nvPicPr>
          <p:cNvPr id="7" name="Picture 6">
            <a:extLst>
              <a:ext uri="{FF2B5EF4-FFF2-40B4-BE49-F238E27FC236}">
                <a16:creationId xmlns:a16="http://schemas.microsoft.com/office/drawing/2014/main" id="{79A0A755-4786-418C-B676-15A37C033483}"/>
              </a:ext>
            </a:extLst>
          </p:cNvPr>
          <p:cNvPicPr>
            <a:picLocks noChangeAspect="1"/>
          </p:cNvPicPr>
          <p:nvPr/>
        </p:nvPicPr>
        <p:blipFill>
          <a:blip r:embed="rId5"/>
          <a:stretch>
            <a:fillRect/>
          </a:stretch>
        </p:blipFill>
        <p:spPr>
          <a:xfrm>
            <a:off x="5751643" y="2017058"/>
            <a:ext cx="3392357" cy="2823882"/>
          </a:xfrm>
          <a:prstGeom prst="rect">
            <a:avLst/>
          </a:prstGeom>
        </p:spPr>
      </p:pic>
      <p:sp>
        <p:nvSpPr>
          <p:cNvPr id="9" name="TextBox 8">
            <a:extLst>
              <a:ext uri="{FF2B5EF4-FFF2-40B4-BE49-F238E27FC236}">
                <a16:creationId xmlns:a16="http://schemas.microsoft.com/office/drawing/2014/main" id="{B070CDB4-9A52-4C11-A7B8-BE47E2514C77}"/>
              </a:ext>
            </a:extLst>
          </p:cNvPr>
          <p:cNvSpPr txBox="1"/>
          <p:nvPr/>
        </p:nvSpPr>
        <p:spPr>
          <a:xfrm>
            <a:off x="5792015" y="1047116"/>
            <a:ext cx="3311612" cy="785343"/>
          </a:xfrm>
          <a:prstGeom prst="rect">
            <a:avLst/>
          </a:prstGeom>
          <a:noFill/>
        </p:spPr>
        <p:txBody>
          <a:bodyPr wrap="none">
            <a:spAutoFit/>
          </a:bodyPr>
          <a:lstStyle/>
          <a:p>
            <a:pPr>
              <a:lnSpc>
                <a:spcPct val="150000"/>
              </a:lnSpc>
            </a:pPr>
            <a:r>
              <a:rPr lang="en-US" altLang="zh-CN" sz="1600" i="1" dirty="0">
                <a:solidFill>
                  <a:srgbClr val="6600FF"/>
                </a:solidFill>
                <a:latin typeface="Cambria" panose="02040503050406030204" pitchFamily="18" charset="0"/>
                <a:ea typeface="Cambria" panose="02040503050406030204" pitchFamily="18" charset="0"/>
              </a:rPr>
              <a:t>E</a:t>
            </a:r>
            <a:r>
              <a:rPr lang="en-US" altLang="zh-CN" sz="1600" i="1" baseline="-25000" dirty="0">
                <a:solidFill>
                  <a:srgbClr val="6600FF"/>
                </a:solidFill>
                <a:latin typeface="Cambria" panose="02040503050406030204" pitchFamily="18" charset="0"/>
                <a:ea typeface="Cambria" panose="02040503050406030204" pitchFamily="18" charset="0"/>
              </a:rPr>
              <a:t>α</a:t>
            </a:r>
            <a:r>
              <a:rPr lang="en-US" altLang="zh-CN" sz="1600" dirty="0">
                <a:solidFill>
                  <a:srgbClr val="6600FF"/>
                </a:solidFill>
                <a:latin typeface="Cambria" panose="02040503050406030204" pitchFamily="18" charset="0"/>
                <a:ea typeface="Cambria" panose="02040503050406030204" pitchFamily="18" charset="0"/>
              </a:rPr>
              <a:t> = </a:t>
            </a:r>
            <a:r>
              <a:rPr lang="fi-FI" altLang="zh-CN" sz="1600" dirty="0">
                <a:solidFill>
                  <a:srgbClr val="6600FF"/>
                </a:solidFill>
                <a:latin typeface="Cambria" panose="02040503050406030204" pitchFamily="18" charset="0"/>
                <a:ea typeface="Cambria" panose="02040503050406030204" pitchFamily="18" charset="0"/>
              </a:rPr>
              <a:t>5485.56(12) keV,</a:t>
            </a:r>
            <a:r>
              <a:rPr lang="zh-CN" altLang="en-US" sz="1600" dirty="0">
                <a:solidFill>
                  <a:srgbClr val="6600FF"/>
                </a:solidFill>
                <a:latin typeface="Cambria" panose="02040503050406030204" pitchFamily="18" charset="0"/>
                <a:ea typeface="Cambria" panose="02040503050406030204" pitchFamily="18" charset="0"/>
              </a:rPr>
              <a:t> </a:t>
            </a:r>
            <a:r>
              <a:rPr lang="en-US" altLang="zh-CN" sz="1600" i="1" dirty="0">
                <a:solidFill>
                  <a:srgbClr val="6600FF"/>
                </a:solidFill>
                <a:latin typeface="Cambria" panose="02040503050406030204" pitchFamily="18" charset="0"/>
                <a:ea typeface="Cambria" panose="02040503050406030204" pitchFamily="18" charset="0"/>
              </a:rPr>
              <a:t>I</a:t>
            </a:r>
            <a:r>
              <a:rPr lang="en-US" altLang="zh-CN" sz="1600" i="1" baseline="-25000" dirty="0">
                <a:solidFill>
                  <a:srgbClr val="6600FF"/>
                </a:solidFill>
                <a:latin typeface="Cambria" panose="02040503050406030204" pitchFamily="18" charset="0"/>
                <a:ea typeface="Cambria" panose="02040503050406030204" pitchFamily="18" charset="0"/>
              </a:rPr>
              <a:t>α</a:t>
            </a:r>
            <a:r>
              <a:rPr lang="en-US" altLang="zh-CN" sz="1600" dirty="0">
                <a:solidFill>
                  <a:srgbClr val="6600FF"/>
                </a:solidFill>
                <a:latin typeface="Cambria" panose="02040503050406030204" pitchFamily="18" charset="0"/>
                <a:ea typeface="Cambria" panose="02040503050406030204" pitchFamily="18" charset="0"/>
              </a:rPr>
              <a:t> =</a:t>
            </a:r>
            <a:r>
              <a:rPr lang="fi-FI" altLang="zh-CN" sz="1600" dirty="0">
                <a:solidFill>
                  <a:srgbClr val="6600FF"/>
                </a:solidFill>
                <a:latin typeface="Cambria" panose="02040503050406030204" pitchFamily="18" charset="0"/>
                <a:ea typeface="Cambria" panose="02040503050406030204" pitchFamily="18" charset="0"/>
              </a:rPr>
              <a:t> 84.8(5)%</a:t>
            </a:r>
          </a:p>
          <a:p>
            <a:pPr>
              <a:lnSpc>
                <a:spcPct val="150000"/>
              </a:lnSpc>
            </a:pPr>
            <a:r>
              <a:rPr lang="en-US" altLang="zh-CN" sz="1600" i="1" dirty="0">
                <a:solidFill>
                  <a:srgbClr val="6600FF"/>
                </a:solidFill>
                <a:latin typeface="Cambria" panose="02040503050406030204" pitchFamily="18" charset="0"/>
                <a:ea typeface="Cambria" panose="02040503050406030204" pitchFamily="18" charset="0"/>
              </a:rPr>
              <a:t>E</a:t>
            </a:r>
            <a:r>
              <a:rPr lang="en-US" altLang="zh-CN" sz="1600" i="1" baseline="-25000" dirty="0">
                <a:solidFill>
                  <a:srgbClr val="6600FF"/>
                </a:solidFill>
                <a:latin typeface="Cambria" panose="02040503050406030204" pitchFamily="18" charset="0"/>
                <a:ea typeface="Cambria" panose="02040503050406030204" pitchFamily="18" charset="0"/>
              </a:rPr>
              <a:t>α</a:t>
            </a:r>
            <a:r>
              <a:rPr lang="en-US" altLang="zh-CN" sz="1600" dirty="0">
                <a:solidFill>
                  <a:srgbClr val="6600FF"/>
                </a:solidFill>
                <a:latin typeface="Cambria" panose="02040503050406030204" pitchFamily="18" charset="0"/>
                <a:ea typeface="Cambria" panose="02040503050406030204" pitchFamily="18" charset="0"/>
              </a:rPr>
              <a:t> = </a:t>
            </a:r>
            <a:r>
              <a:rPr lang="fi-FI" altLang="zh-CN" sz="1600" dirty="0">
                <a:solidFill>
                  <a:srgbClr val="6600FF"/>
                </a:solidFill>
                <a:latin typeface="Cambria" panose="02040503050406030204" pitchFamily="18" charset="0"/>
                <a:ea typeface="Cambria" panose="02040503050406030204" pitchFamily="18" charset="0"/>
              </a:rPr>
              <a:t>5442.80(13) keV</a:t>
            </a:r>
            <a:r>
              <a:rPr lang="en-US" altLang="zh-CN" sz="1600" dirty="0">
                <a:solidFill>
                  <a:srgbClr val="6600FF"/>
                </a:solidFill>
                <a:latin typeface="Cambria" panose="02040503050406030204" pitchFamily="18" charset="0"/>
                <a:ea typeface="Cambria" panose="02040503050406030204" pitchFamily="18" charset="0"/>
              </a:rPr>
              <a:t>,</a:t>
            </a:r>
            <a:r>
              <a:rPr lang="zh-CN" altLang="en-US" sz="1600" dirty="0">
                <a:solidFill>
                  <a:srgbClr val="6600FF"/>
                </a:solidFill>
                <a:latin typeface="Cambria" panose="02040503050406030204" pitchFamily="18" charset="0"/>
                <a:ea typeface="Cambria" panose="02040503050406030204" pitchFamily="18" charset="0"/>
              </a:rPr>
              <a:t> </a:t>
            </a:r>
            <a:r>
              <a:rPr lang="en-US" altLang="zh-CN" sz="1600" i="1" dirty="0">
                <a:solidFill>
                  <a:srgbClr val="6600FF"/>
                </a:solidFill>
                <a:latin typeface="Cambria" panose="02040503050406030204" pitchFamily="18" charset="0"/>
                <a:ea typeface="Cambria" panose="02040503050406030204" pitchFamily="18" charset="0"/>
              </a:rPr>
              <a:t>I</a:t>
            </a:r>
            <a:r>
              <a:rPr lang="en-US" altLang="zh-CN" sz="1600" i="1" baseline="-25000" dirty="0">
                <a:solidFill>
                  <a:srgbClr val="6600FF"/>
                </a:solidFill>
                <a:latin typeface="Cambria" panose="02040503050406030204" pitchFamily="18" charset="0"/>
                <a:ea typeface="Cambria" panose="02040503050406030204" pitchFamily="18" charset="0"/>
              </a:rPr>
              <a:t>α</a:t>
            </a:r>
            <a:r>
              <a:rPr lang="en-US" altLang="zh-CN" sz="1600" dirty="0">
                <a:solidFill>
                  <a:srgbClr val="6600FF"/>
                </a:solidFill>
                <a:latin typeface="Cambria" panose="02040503050406030204" pitchFamily="18" charset="0"/>
                <a:ea typeface="Cambria" panose="02040503050406030204" pitchFamily="18" charset="0"/>
              </a:rPr>
              <a:t> =</a:t>
            </a:r>
            <a:r>
              <a:rPr lang="fi-FI" altLang="zh-CN" sz="1600" dirty="0">
                <a:solidFill>
                  <a:srgbClr val="6600FF"/>
                </a:solidFill>
                <a:latin typeface="Cambria" panose="02040503050406030204" pitchFamily="18" charset="0"/>
                <a:ea typeface="Cambria" panose="02040503050406030204" pitchFamily="18" charset="0"/>
              </a:rPr>
              <a:t> 13.1(3)%</a:t>
            </a:r>
          </a:p>
        </p:txBody>
      </p:sp>
      <p:sp>
        <p:nvSpPr>
          <p:cNvPr id="13" name="TextBox 12">
            <a:extLst>
              <a:ext uri="{FF2B5EF4-FFF2-40B4-BE49-F238E27FC236}">
                <a16:creationId xmlns:a16="http://schemas.microsoft.com/office/drawing/2014/main" id="{4B612823-B341-4DE4-B67E-5EC22A71CCD1}"/>
              </a:ext>
            </a:extLst>
          </p:cNvPr>
          <p:cNvSpPr txBox="1"/>
          <p:nvPr/>
        </p:nvSpPr>
        <p:spPr>
          <a:xfrm>
            <a:off x="4436331" y="217549"/>
            <a:ext cx="944489" cy="646331"/>
          </a:xfrm>
          <a:prstGeom prst="rect">
            <a:avLst/>
          </a:prstGeom>
          <a:noFill/>
        </p:spPr>
        <p:txBody>
          <a:bodyPr wrap="none">
            <a:spAutoFit/>
          </a:bodyPr>
          <a:lstStyle/>
          <a:p>
            <a:pPr algn="ctr"/>
            <a:r>
              <a:rPr lang="en-US" dirty="0">
                <a:solidFill>
                  <a:srgbClr val="6600FF"/>
                </a:solidFill>
              </a:rPr>
              <a:t>5485.56</a:t>
            </a:r>
          </a:p>
          <a:p>
            <a:pPr algn="ctr"/>
            <a:r>
              <a:rPr lang="en-US" dirty="0">
                <a:solidFill>
                  <a:srgbClr val="6600FF"/>
                </a:solidFill>
              </a:rPr>
              <a:t>59.54</a:t>
            </a:r>
          </a:p>
        </p:txBody>
      </p:sp>
      <p:sp>
        <p:nvSpPr>
          <p:cNvPr id="14" name="TextBox 13">
            <a:extLst>
              <a:ext uri="{FF2B5EF4-FFF2-40B4-BE49-F238E27FC236}">
                <a16:creationId xmlns:a16="http://schemas.microsoft.com/office/drawing/2014/main" id="{F1A9A1EE-672B-427D-BAF0-667E7CE637D5}"/>
              </a:ext>
            </a:extLst>
          </p:cNvPr>
          <p:cNvSpPr txBox="1"/>
          <p:nvPr/>
        </p:nvSpPr>
        <p:spPr>
          <a:xfrm>
            <a:off x="3338809" y="852731"/>
            <a:ext cx="1057149" cy="923330"/>
          </a:xfrm>
          <a:prstGeom prst="rect">
            <a:avLst/>
          </a:prstGeom>
          <a:noFill/>
        </p:spPr>
        <p:txBody>
          <a:bodyPr wrap="none">
            <a:spAutoFit/>
          </a:bodyPr>
          <a:lstStyle/>
          <a:p>
            <a:pPr algn="ctr"/>
            <a:r>
              <a:rPr lang="en-US" dirty="0">
                <a:solidFill>
                  <a:srgbClr val="6600FF"/>
                </a:solidFill>
              </a:rPr>
              <a:t>5442.80</a:t>
            </a:r>
          </a:p>
          <a:p>
            <a:pPr algn="ctr"/>
            <a:r>
              <a:rPr lang="en-US" dirty="0">
                <a:solidFill>
                  <a:srgbClr val="6600FF"/>
                </a:solidFill>
              </a:rPr>
              <a:t>102.96</a:t>
            </a:r>
          </a:p>
          <a:p>
            <a:pPr algn="ctr"/>
            <a:r>
              <a:rPr lang="en-US" dirty="0">
                <a:solidFill>
                  <a:srgbClr val="6600FF"/>
                </a:solidFill>
              </a:rPr>
              <a:t>80(40) </a:t>
            </a:r>
            <a:r>
              <a:rPr lang="en-US" altLang="zh-CN" dirty="0" err="1">
                <a:solidFill>
                  <a:srgbClr val="6600FF"/>
                </a:solidFill>
              </a:rPr>
              <a:t>ps</a:t>
            </a:r>
            <a:endParaRPr lang="en-US" dirty="0">
              <a:solidFill>
                <a:srgbClr val="6600FF"/>
              </a:solidFill>
            </a:endParaRPr>
          </a:p>
        </p:txBody>
      </p:sp>
    </p:spTree>
    <p:extLst>
      <p:ext uri="{BB962C8B-B14F-4D97-AF65-F5344CB8AC3E}">
        <p14:creationId xmlns:p14="http://schemas.microsoft.com/office/powerpoint/2010/main" val="197191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F4ADD8-CED4-45A7-B70C-9CD14A3D8CA2}"/>
              </a:ext>
            </a:extLst>
          </p:cNvPr>
          <p:cNvPicPr>
            <a:picLocks noChangeAspect="1"/>
          </p:cNvPicPr>
          <p:nvPr/>
        </p:nvPicPr>
        <p:blipFill>
          <a:blip r:embed="rId2"/>
          <a:stretch>
            <a:fillRect/>
          </a:stretch>
        </p:blipFill>
        <p:spPr>
          <a:xfrm>
            <a:off x="0" y="0"/>
            <a:ext cx="9144000" cy="5134418"/>
          </a:xfrm>
          <a:prstGeom prst="rect">
            <a:avLst/>
          </a:prstGeom>
        </p:spPr>
      </p:pic>
      <p:sp>
        <p:nvSpPr>
          <p:cNvPr id="3" name="TextBox 2">
            <a:extLst>
              <a:ext uri="{FF2B5EF4-FFF2-40B4-BE49-F238E27FC236}">
                <a16:creationId xmlns:a16="http://schemas.microsoft.com/office/drawing/2014/main" id="{2435EDBA-1FC8-483A-B86F-7D0726EFD2FF}"/>
              </a:ext>
            </a:extLst>
          </p:cNvPr>
          <p:cNvSpPr txBox="1"/>
          <p:nvPr/>
        </p:nvSpPr>
        <p:spPr>
          <a:xfrm>
            <a:off x="6804518" y="343136"/>
            <a:ext cx="593432" cy="369332"/>
          </a:xfrm>
          <a:prstGeom prst="rect">
            <a:avLst/>
          </a:prstGeom>
          <a:noFill/>
        </p:spPr>
        <p:txBody>
          <a:bodyPr wrap="none" rtlCol="0">
            <a:spAutoFit/>
          </a:bodyPr>
          <a:lstStyle/>
          <a:p>
            <a:r>
              <a:rPr lang="en-US" dirty="0">
                <a:solidFill>
                  <a:srgbClr val="0000CC"/>
                </a:solidFill>
              </a:rPr>
              <a:t>59.5</a:t>
            </a:r>
          </a:p>
        </p:txBody>
      </p:sp>
      <p:sp>
        <p:nvSpPr>
          <p:cNvPr id="4" name="TextBox 3">
            <a:extLst>
              <a:ext uri="{FF2B5EF4-FFF2-40B4-BE49-F238E27FC236}">
                <a16:creationId xmlns:a16="http://schemas.microsoft.com/office/drawing/2014/main" id="{F6714E25-F194-4024-BEB1-170B2531FE1D}"/>
              </a:ext>
            </a:extLst>
          </p:cNvPr>
          <p:cNvSpPr txBox="1"/>
          <p:nvPr/>
        </p:nvSpPr>
        <p:spPr>
          <a:xfrm>
            <a:off x="3384843" y="2360771"/>
            <a:ext cx="593432" cy="369332"/>
          </a:xfrm>
          <a:prstGeom prst="rect">
            <a:avLst/>
          </a:prstGeom>
          <a:noFill/>
        </p:spPr>
        <p:txBody>
          <a:bodyPr wrap="none" rtlCol="0">
            <a:spAutoFit/>
          </a:bodyPr>
          <a:lstStyle/>
          <a:p>
            <a:pPr algn="ctr"/>
            <a:r>
              <a:rPr lang="en-US" dirty="0">
                <a:solidFill>
                  <a:srgbClr val="0000CC"/>
                </a:solidFill>
              </a:rPr>
              <a:t>26.3</a:t>
            </a:r>
          </a:p>
        </p:txBody>
      </p:sp>
      <p:sp>
        <p:nvSpPr>
          <p:cNvPr id="5" name="TextBox 4">
            <a:extLst>
              <a:ext uri="{FF2B5EF4-FFF2-40B4-BE49-F238E27FC236}">
                <a16:creationId xmlns:a16="http://schemas.microsoft.com/office/drawing/2014/main" id="{1DB6D840-9290-444B-8987-698AEA8314B1}"/>
              </a:ext>
            </a:extLst>
          </p:cNvPr>
          <p:cNvSpPr txBox="1"/>
          <p:nvPr/>
        </p:nvSpPr>
        <p:spPr>
          <a:xfrm>
            <a:off x="4032998" y="2458464"/>
            <a:ext cx="593432" cy="369332"/>
          </a:xfrm>
          <a:prstGeom prst="rect">
            <a:avLst/>
          </a:prstGeom>
          <a:noFill/>
        </p:spPr>
        <p:txBody>
          <a:bodyPr wrap="none" rtlCol="0">
            <a:spAutoFit/>
          </a:bodyPr>
          <a:lstStyle/>
          <a:p>
            <a:pPr algn="ctr"/>
            <a:r>
              <a:rPr lang="en-US" dirty="0">
                <a:solidFill>
                  <a:srgbClr val="0000CC"/>
                </a:solidFill>
              </a:rPr>
              <a:t>33.2</a:t>
            </a:r>
          </a:p>
        </p:txBody>
      </p:sp>
      <p:cxnSp>
        <p:nvCxnSpPr>
          <p:cNvPr id="7" name="Straight Arrow Connector 6">
            <a:extLst>
              <a:ext uri="{FF2B5EF4-FFF2-40B4-BE49-F238E27FC236}">
                <a16:creationId xmlns:a16="http://schemas.microsoft.com/office/drawing/2014/main" id="{10BADD56-A32B-4BFB-86A0-782B935E257F}"/>
              </a:ext>
            </a:extLst>
          </p:cNvPr>
          <p:cNvCxnSpPr>
            <a:cxnSpLocks/>
            <a:stCxn id="4" idx="2"/>
          </p:cNvCxnSpPr>
          <p:nvPr/>
        </p:nvCxnSpPr>
        <p:spPr>
          <a:xfrm>
            <a:off x="3681559" y="2730103"/>
            <a:ext cx="0" cy="282473"/>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F5DA96A-6051-41F5-9429-162500313AC0}"/>
              </a:ext>
            </a:extLst>
          </p:cNvPr>
          <p:cNvCxnSpPr>
            <a:cxnSpLocks/>
          </p:cNvCxnSpPr>
          <p:nvPr/>
        </p:nvCxnSpPr>
        <p:spPr>
          <a:xfrm>
            <a:off x="4329714" y="2827796"/>
            <a:ext cx="0" cy="282473"/>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1691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12E7F-3ECA-4E1F-8FAA-76A8C81142B8}"/>
              </a:ext>
            </a:extLst>
          </p:cNvPr>
          <p:cNvPicPr>
            <a:picLocks noChangeAspect="1"/>
          </p:cNvPicPr>
          <p:nvPr/>
        </p:nvPicPr>
        <p:blipFill>
          <a:blip r:embed="rId3"/>
          <a:stretch>
            <a:fillRect/>
          </a:stretch>
        </p:blipFill>
        <p:spPr>
          <a:xfrm>
            <a:off x="0" y="0"/>
            <a:ext cx="9144000" cy="5134418"/>
          </a:xfrm>
          <a:prstGeom prst="rect">
            <a:avLst/>
          </a:prstGeom>
        </p:spPr>
      </p:pic>
      <p:sp>
        <p:nvSpPr>
          <p:cNvPr id="8" name="TextBox 7">
            <a:extLst>
              <a:ext uri="{FF2B5EF4-FFF2-40B4-BE49-F238E27FC236}">
                <a16:creationId xmlns:a16="http://schemas.microsoft.com/office/drawing/2014/main" id="{E573F3D3-63A3-4A8B-90EA-7DFC0BC86D24}"/>
              </a:ext>
            </a:extLst>
          </p:cNvPr>
          <p:cNvSpPr txBox="1"/>
          <p:nvPr/>
        </p:nvSpPr>
        <p:spPr>
          <a:xfrm>
            <a:off x="1306681" y="500577"/>
            <a:ext cx="2479397" cy="369332"/>
          </a:xfrm>
          <a:prstGeom prst="rect">
            <a:avLst/>
          </a:prstGeom>
          <a:noFill/>
        </p:spPr>
        <p:txBody>
          <a:bodyPr wrap="none">
            <a:spAutoFit/>
          </a:bodyPr>
          <a:lstStyle/>
          <a:p>
            <a:pPr algn="ctr"/>
            <a:r>
              <a:rPr lang="en-US" dirty="0">
                <a:latin typeface="Cambria" panose="02040503050406030204" pitchFamily="18" charset="0"/>
                <a:ea typeface="Cambria" panose="02040503050406030204" pitchFamily="18" charset="0"/>
              </a:rPr>
              <a:t>5485.56-</a:t>
            </a:r>
            <a:r>
              <a:rPr lang="en-US" altLang="zh-CN" i="1" dirty="0">
                <a:latin typeface="Cambria" panose="02040503050406030204" pitchFamily="18" charset="0"/>
                <a:ea typeface="Cambria" panose="02040503050406030204" pitchFamily="18" charset="0"/>
              </a:rPr>
              <a:t>α</a:t>
            </a:r>
            <a:r>
              <a:rPr lang="en-US" dirty="0">
                <a:latin typeface="Cambria" panose="02040503050406030204" pitchFamily="18" charset="0"/>
                <a:ea typeface="Cambria" panose="02040503050406030204" pitchFamily="18" charset="0"/>
              </a:rPr>
              <a:t>-gated </a:t>
            </a:r>
            <a:r>
              <a:rPr lang="en-US" altLang="zh-CN" i="1" dirty="0">
                <a:latin typeface="Cambria" panose="02040503050406030204" pitchFamily="18" charset="0"/>
                <a:ea typeface="Cambria" panose="02040503050406030204" pitchFamily="18" charset="0"/>
              </a:rPr>
              <a:t>γ</a:t>
            </a:r>
            <a:r>
              <a:rPr lang="en-US" altLang="zh-CN" dirty="0">
                <a:latin typeface="Cambria" panose="02040503050406030204" pitchFamily="18" charset="0"/>
                <a:ea typeface="Cambria" panose="02040503050406030204" pitchFamily="18" charset="0"/>
              </a:rPr>
              <a:t> spec</a:t>
            </a: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D25C076-228E-4CEE-AAD9-9A892C353158}"/>
              </a:ext>
            </a:extLst>
          </p:cNvPr>
          <p:cNvSpPr txBox="1"/>
          <p:nvPr/>
        </p:nvSpPr>
        <p:spPr>
          <a:xfrm>
            <a:off x="3356010" y="2846091"/>
            <a:ext cx="593432" cy="369332"/>
          </a:xfrm>
          <a:prstGeom prst="rect">
            <a:avLst/>
          </a:prstGeom>
          <a:noFill/>
        </p:spPr>
        <p:txBody>
          <a:bodyPr wrap="none" rtlCol="0">
            <a:spAutoFit/>
          </a:bodyPr>
          <a:lstStyle/>
          <a:p>
            <a:pPr algn="ctr"/>
            <a:r>
              <a:rPr lang="en-US" dirty="0">
                <a:solidFill>
                  <a:srgbClr val="0000CC"/>
                </a:solidFill>
              </a:rPr>
              <a:t>26.3</a:t>
            </a:r>
          </a:p>
        </p:txBody>
      </p:sp>
      <p:sp>
        <p:nvSpPr>
          <p:cNvPr id="6" name="TextBox 5">
            <a:extLst>
              <a:ext uri="{FF2B5EF4-FFF2-40B4-BE49-F238E27FC236}">
                <a16:creationId xmlns:a16="http://schemas.microsoft.com/office/drawing/2014/main" id="{D7A397BC-C46D-4FF1-AB7C-8B30D3FB7DB5}"/>
              </a:ext>
            </a:extLst>
          </p:cNvPr>
          <p:cNvSpPr txBox="1"/>
          <p:nvPr/>
        </p:nvSpPr>
        <p:spPr>
          <a:xfrm>
            <a:off x="3991820" y="2846091"/>
            <a:ext cx="593432" cy="369332"/>
          </a:xfrm>
          <a:prstGeom prst="rect">
            <a:avLst/>
          </a:prstGeom>
          <a:noFill/>
        </p:spPr>
        <p:txBody>
          <a:bodyPr wrap="none" rtlCol="0">
            <a:spAutoFit/>
          </a:bodyPr>
          <a:lstStyle/>
          <a:p>
            <a:pPr algn="ctr"/>
            <a:r>
              <a:rPr lang="en-US" dirty="0">
                <a:solidFill>
                  <a:srgbClr val="0000CC"/>
                </a:solidFill>
              </a:rPr>
              <a:t>33.2</a:t>
            </a:r>
          </a:p>
        </p:txBody>
      </p:sp>
      <p:cxnSp>
        <p:nvCxnSpPr>
          <p:cNvPr id="7" name="Straight Arrow Connector 6">
            <a:extLst>
              <a:ext uri="{FF2B5EF4-FFF2-40B4-BE49-F238E27FC236}">
                <a16:creationId xmlns:a16="http://schemas.microsoft.com/office/drawing/2014/main" id="{FEEF6F00-E83B-4E2D-8427-41BE971AE6FC}"/>
              </a:ext>
            </a:extLst>
          </p:cNvPr>
          <p:cNvCxnSpPr>
            <a:cxnSpLocks/>
            <a:stCxn id="4" idx="2"/>
          </p:cNvCxnSpPr>
          <p:nvPr/>
        </p:nvCxnSpPr>
        <p:spPr>
          <a:xfrm>
            <a:off x="3652726" y="3215423"/>
            <a:ext cx="0" cy="282473"/>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044C40-405A-4FA9-8A65-46247F1CB890}"/>
              </a:ext>
            </a:extLst>
          </p:cNvPr>
          <p:cNvCxnSpPr>
            <a:cxnSpLocks/>
          </p:cNvCxnSpPr>
          <p:nvPr/>
        </p:nvCxnSpPr>
        <p:spPr>
          <a:xfrm>
            <a:off x="4288536" y="3215423"/>
            <a:ext cx="0" cy="282473"/>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B3D80B2-9521-4CC2-8DE2-34C184FEBF1A}"/>
              </a:ext>
            </a:extLst>
          </p:cNvPr>
          <p:cNvSpPr txBox="1"/>
          <p:nvPr/>
        </p:nvSpPr>
        <p:spPr>
          <a:xfrm>
            <a:off x="6804519" y="352662"/>
            <a:ext cx="593432" cy="369332"/>
          </a:xfrm>
          <a:prstGeom prst="rect">
            <a:avLst/>
          </a:prstGeom>
          <a:noFill/>
        </p:spPr>
        <p:txBody>
          <a:bodyPr wrap="none" rtlCol="0">
            <a:spAutoFit/>
          </a:bodyPr>
          <a:lstStyle/>
          <a:p>
            <a:r>
              <a:rPr lang="en-US" dirty="0">
                <a:solidFill>
                  <a:srgbClr val="0000CC"/>
                </a:solidFill>
              </a:rPr>
              <a:t>59.5</a:t>
            </a:r>
          </a:p>
        </p:txBody>
      </p:sp>
    </p:spTree>
    <p:extLst>
      <p:ext uri="{BB962C8B-B14F-4D97-AF65-F5344CB8AC3E}">
        <p14:creationId xmlns:p14="http://schemas.microsoft.com/office/powerpoint/2010/main" val="898242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2B223-3648-43D1-A40F-7B022FD5B49D}"/>
              </a:ext>
            </a:extLst>
          </p:cNvPr>
          <p:cNvPicPr>
            <a:picLocks noChangeAspect="1"/>
          </p:cNvPicPr>
          <p:nvPr/>
        </p:nvPicPr>
        <p:blipFill>
          <a:blip r:embed="rId3"/>
          <a:stretch>
            <a:fillRect/>
          </a:stretch>
        </p:blipFill>
        <p:spPr>
          <a:xfrm>
            <a:off x="635919" y="0"/>
            <a:ext cx="7872161" cy="6858000"/>
          </a:xfrm>
          <a:prstGeom prst="rect">
            <a:avLst/>
          </a:prstGeom>
        </p:spPr>
      </p:pic>
    </p:spTree>
    <p:extLst>
      <p:ext uri="{BB962C8B-B14F-4D97-AF65-F5344CB8AC3E}">
        <p14:creationId xmlns:p14="http://schemas.microsoft.com/office/powerpoint/2010/main" val="23638578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20181-E32D-4BCC-96EF-4B53D4CD7552}"/>
              </a:ext>
            </a:extLst>
          </p:cNvPr>
          <p:cNvPicPr>
            <a:picLocks noChangeAspect="1"/>
          </p:cNvPicPr>
          <p:nvPr/>
        </p:nvPicPr>
        <p:blipFill>
          <a:blip r:embed="rId3"/>
          <a:stretch>
            <a:fillRect/>
          </a:stretch>
        </p:blipFill>
        <p:spPr>
          <a:xfrm>
            <a:off x="0" y="0"/>
            <a:ext cx="9144000" cy="5181600"/>
          </a:xfrm>
          <a:prstGeom prst="rect">
            <a:avLst/>
          </a:prstGeom>
        </p:spPr>
      </p:pic>
    </p:spTree>
    <p:extLst>
      <p:ext uri="{BB962C8B-B14F-4D97-AF65-F5344CB8AC3E}">
        <p14:creationId xmlns:p14="http://schemas.microsoft.com/office/powerpoint/2010/main" val="25623351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AB134D-FD22-4C84-9EB2-81F4961DF3E1}"/>
              </a:ext>
            </a:extLst>
          </p:cNvPr>
          <p:cNvPicPr>
            <a:picLocks noChangeAspect="1"/>
          </p:cNvPicPr>
          <p:nvPr/>
        </p:nvPicPr>
        <p:blipFill>
          <a:blip r:embed="rId3"/>
          <a:stretch>
            <a:fillRect/>
          </a:stretch>
        </p:blipFill>
        <p:spPr>
          <a:xfrm>
            <a:off x="0" y="0"/>
            <a:ext cx="8534400" cy="5102687"/>
          </a:xfrm>
          <a:prstGeom prst="rect">
            <a:avLst/>
          </a:prstGeom>
        </p:spPr>
      </p:pic>
      <p:sp>
        <p:nvSpPr>
          <p:cNvPr id="10" name="Flowchart: Process 9">
            <a:extLst>
              <a:ext uri="{FF2B5EF4-FFF2-40B4-BE49-F238E27FC236}">
                <a16:creationId xmlns:a16="http://schemas.microsoft.com/office/drawing/2014/main" id="{6647CF7C-EC0B-4B0D-A67C-9F76C15AB399}"/>
              </a:ext>
            </a:extLst>
          </p:cNvPr>
          <p:cNvSpPr/>
          <p:nvPr/>
        </p:nvSpPr>
        <p:spPr>
          <a:xfrm>
            <a:off x="5283200" y="565063"/>
            <a:ext cx="640080" cy="3972560"/>
          </a:xfrm>
          <a:prstGeom prst="flowChartProcess">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Process 8">
            <a:extLst>
              <a:ext uri="{FF2B5EF4-FFF2-40B4-BE49-F238E27FC236}">
                <a16:creationId xmlns:a16="http://schemas.microsoft.com/office/drawing/2014/main" id="{6E95A682-7B17-44D8-B74A-B5AA80467FBE}"/>
              </a:ext>
            </a:extLst>
          </p:cNvPr>
          <p:cNvSpPr/>
          <p:nvPr/>
        </p:nvSpPr>
        <p:spPr>
          <a:xfrm>
            <a:off x="5374640" y="565063"/>
            <a:ext cx="457200" cy="3972560"/>
          </a:xfrm>
          <a:prstGeom prst="flowChartProcess">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a:extLst>
              <a:ext uri="{FF2B5EF4-FFF2-40B4-BE49-F238E27FC236}">
                <a16:creationId xmlns:a16="http://schemas.microsoft.com/office/drawing/2014/main" id="{CC20ADD1-685A-4864-82BD-4B6C85D4291E}"/>
              </a:ext>
            </a:extLst>
          </p:cNvPr>
          <p:cNvSpPr/>
          <p:nvPr/>
        </p:nvSpPr>
        <p:spPr>
          <a:xfrm>
            <a:off x="5466080" y="568960"/>
            <a:ext cx="274320" cy="3972560"/>
          </a:xfrm>
          <a:prstGeom prst="flowChartProcess">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9F25FD-CE11-4926-A0A3-318F05B46D3D}"/>
              </a:ext>
            </a:extLst>
          </p:cNvPr>
          <p:cNvPicPr>
            <a:picLocks noChangeAspect="1"/>
          </p:cNvPicPr>
          <p:nvPr/>
        </p:nvPicPr>
        <p:blipFill>
          <a:blip r:embed="rId4"/>
          <a:stretch>
            <a:fillRect/>
          </a:stretch>
        </p:blipFill>
        <p:spPr>
          <a:xfrm>
            <a:off x="437323" y="4828590"/>
            <a:ext cx="7566992" cy="1976402"/>
          </a:xfrm>
          <a:prstGeom prst="rect">
            <a:avLst/>
          </a:prstGeom>
        </p:spPr>
      </p:pic>
      <p:sp>
        <p:nvSpPr>
          <p:cNvPr id="8" name="Flowchart: Process 7">
            <a:extLst>
              <a:ext uri="{FF2B5EF4-FFF2-40B4-BE49-F238E27FC236}">
                <a16:creationId xmlns:a16="http://schemas.microsoft.com/office/drawing/2014/main" id="{FEAC06CC-6247-4722-96A8-18F89A0F1023}"/>
              </a:ext>
            </a:extLst>
          </p:cNvPr>
          <p:cNvSpPr/>
          <p:nvPr/>
        </p:nvSpPr>
        <p:spPr>
          <a:xfrm>
            <a:off x="5557520" y="568960"/>
            <a:ext cx="91440" cy="3972560"/>
          </a:xfrm>
          <a:prstGeom prst="flowChartProcess">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1155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D9E57-56F6-4872-9E3D-A762B8934A9A}"/>
              </a:ext>
            </a:extLst>
          </p:cNvPr>
          <p:cNvPicPr>
            <a:picLocks noChangeAspect="1"/>
          </p:cNvPicPr>
          <p:nvPr/>
        </p:nvPicPr>
        <p:blipFill>
          <a:blip r:embed="rId3"/>
          <a:stretch>
            <a:fillRect/>
          </a:stretch>
        </p:blipFill>
        <p:spPr>
          <a:xfrm>
            <a:off x="0" y="0"/>
            <a:ext cx="9144000" cy="5486400"/>
          </a:xfrm>
          <a:prstGeom prst="rect">
            <a:avLst/>
          </a:prstGeom>
        </p:spPr>
      </p:pic>
      <p:pic>
        <p:nvPicPr>
          <p:cNvPr id="3" name="Picture 2">
            <a:extLst>
              <a:ext uri="{FF2B5EF4-FFF2-40B4-BE49-F238E27FC236}">
                <a16:creationId xmlns:a16="http://schemas.microsoft.com/office/drawing/2014/main" id="{920A1250-DF67-4861-8B6D-A7141F3867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079468"/>
            <a:ext cx="3161835" cy="1778532"/>
          </a:xfrm>
          <a:prstGeom prst="rect">
            <a:avLst/>
          </a:prstGeom>
        </p:spPr>
      </p:pic>
    </p:spTree>
    <p:extLst>
      <p:ext uri="{BB962C8B-B14F-4D97-AF65-F5344CB8AC3E}">
        <p14:creationId xmlns:p14="http://schemas.microsoft.com/office/powerpoint/2010/main" val="3432275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AB7903-A150-4B9E-B9BF-56889909A702}"/>
              </a:ext>
            </a:extLst>
          </p:cNvPr>
          <p:cNvSpPr txBox="1"/>
          <p:nvPr/>
        </p:nvSpPr>
        <p:spPr>
          <a:xfrm>
            <a:off x="5656389" y="2967335"/>
            <a:ext cx="2653290" cy="923330"/>
          </a:xfrm>
          <a:prstGeom prst="rect">
            <a:avLst/>
          </a:prstGeom>
          <a:noFill/>
        </p:spPr>
        <p:txBody>
          <a:bodyPr wrap="none" rtlCol="0">
            <a:spAutoFit/>
          </a:bodyPr>
          <a:lstStyle/>
          <a:p>
            <a:r>
              <a:rPr lang="en-US" dirty="0" err="1">
                <a:latin typeface="Cambria" panose="02040503050406030204" pitchFamily="18" charset="0"/>
                <a:ea typeface="Cambria" panose="02040503050406030204" pitchFamily="18" charset="0"/>
              </a:rPr>
              <a:t>LEGe_t</a:t>
            </a:r>
            <a:r>
              <a:rPr lang="en-US" dirty="0">
                <a:latin typeface="Cambria" panose="02040503050406030204" pitchFamily="18" charset="0"/>
                <a:ea typeface="Cambria" panose="02040503050406030204" pitchFamily="18" charset="0"/>
              </a:rPr>
              <a:t> – MSD26_t</a:t>
            </a:r>
          </a:p>
          <a:p>
            <a:r>
              <a:rPr lang="en-US" dirty="0">
                <a:latin typeface="Cambria" panose="02040503050406030204" pitchFamily="18" charset="0"/>
                <a:ea typeface="Cambria" panose="02040503050406030204" pitchFamily="18" charset="0"/>
              </a:rPr>
              <a:t>12/20/2023 – 1/3/2024</a:t>
            </a:r>
          </a:p>
          <a:p>
            <a:r>
              <a:rPr lang="en-US" dirty="0">
                <a:latin typeface="Cambria" panose="02040503050406030204" pitchFamily="18" charset="0"/>
                <a:ea typeface="Cambria" panose="02040503050406030204" pitchFamily="18" charset="0"/>
              </a:rPr>
              <a:t>325 hours</a:t>
            </a:r>
          </a:p>
        </p:txBody>
      </p:sp>
      <p:pic>
        <p:nvPicPr>
          <p:cNvPr id="13" name="Picture 12">
            <a:extLst>
              <a:ext uri="{FF2B5EF4-FFF2-40B4-BE49-F238E27FC236}">
                <a16:creationId xmlns:a16="http://schemas.microsoft.com/office/drawing/2014/main" id="{5D1AE78E-B4BF-411C-9354-B25553D64E9A}"/>
              </a:ext>
            </a:extLst>
          </p:cNvPr>
          <p:cNvPicPr>
            <a:picLocks noChangeAspect="1"/>
          </p:cNvPicPr>
          <p:nvPr/>
        </p:nvPicPr>
        <p:blipFill>
          <a:blip r:embed="rId3"/>
          <a:stretch>
            <a:fillRect/>
          </a:stretch>
        </p:blipFill>
        <p:spPr>
          <a:xfrm>
            <a:off x="0" y="-2"/>
            <a:ext cx="4572000" cy="2722905"/>
          </a:xfrm>
          <a:prstGeom prst="rect">
            <a:avLst/>
          </a:prstGeom>
        </p:spPr>
      </p:pic>
      <p:pic>
        <p:nvPicPr>
          <p:cNvPr id="15" name="Picture 14">
            <a:extLst>
              <a:ext uri="{FF2B5EF4-FFF2-40B4-BE49-F238E27FC236}">
                <a16:creationId xmlns:a16="http://schemas.microsoft.com/office/drawing/2014/main" id="{03E85303-2546-4409-8FB2-03A9D670B219}"/>
              </a:ext>
            </a:extLst>
          </p:cNvPr>
          <p:cNvPicPr>
            <a:picLocks noChangeAspect="1"/>
          </p:cNvPicPr>
          <p:nvPr/>
        </p:nvPicPr>
        <p:blipFill>
          <a:blip r:embed="rId4"/>
          <a:stretch>
            <a:fillRect/>
          </a:stretch>
        </p:blipFill>
        <p:spPr>
          <a:xfrm>
            <a:off x="4572000" y="0"/>
            <a:ext cx="4572000" cy="2722905"/>
          </a:xfrm>
          <a:prstGeom prst="rect">
            <a:avLst/>
          </a:prstGeom>
        </p:spPr>
      </p:pic>
      <p:pic>
        <p:nvPicPr>
          <p:cNvPr id="17" name="Picture 16">
            <a:extLst>
              <a:ext uri="{FF2B5EF4-FFF2-40B4-BE49-F238E27FC236}">
                <a16:creationId xmlns:a16="http://schemas.microsoft.com/office/drawing/2014/main" id="{061D8410-EB40-4F16-90B0-0707CECFF90A}"/>
              </a:ext>
            </a:extLst>
          </p:cNvPr>
          <p:cNvPicPr>
            <a:picLocks noChangeAspect="1"/>
          </p:cNvPicPr>
          <p:nvPr/>
        </p:nvPicPr>
        <p:blipFill>
          <a:blip r:embed="rId5"/>
          <a:stretch>
            <a:fillRect/>
          </a:stretch>
        </p:blipFill>
        <p:spPr>
          <a:xfrm>
            <a:off x="4572000" y="4135095"/>
            <a:ext cx="4572000" cy="2722905"/>
          </a:xfrm>
          <a:prstGeom prst="rect">
            <a:avLst/>
          </a:prstGeom>
        </p:spPr>
      </p:pic>
      <p:pic>
        <p:nvPicPr>
          <p:cNvPr id="19" name="Picture 18">
            <a:extLst>
              <a:ext uri="{FF2B5EF4-FFF2-40B4-BE49-F238E27FC236}">
                <a16:creationId xmlns:a16="http://schemas.microsoft.com/office/drawing/2014/main" id="{2EFBE471-81CF-4CA1-B8D9-A16A65F067CA}"/>
              </a:ext>
            </a:extLst>
          </p:cNvPr>
          <p:cNvPicPr>
            <a:picLocks noChangeAspect="1"/>
          </p:cNvPicPr>
          <p:nvPr/>
        </p:nvPicPr>
        <p:blipFill>
          <a:blip r:embed="rId6"/>
          <a:stretch>
            <a:fillRect/>
          </a:stretch>
        </p:blipFill>
        <p:spPr>
          <a:xfrm>
            <a:off x="0" y="4135093"/>
            <a:ext cx="4572000" cy="2722905"/>
          </a:xfrm>
          <a:prstGeom prst="rect">
            <a:avLst/>
          </a:prstGeom>
        </p:spPr>
      </p:pic>
      <p:sp>
        <p:nvSpPr>
          <p:cNvPr id="20" name="TextBox 19">
            <a:extLst>
              <a:ext uri="{FF2B5EF4-FFF2-40B4-BE49-F238E27FC236}">
                <a16:creationId xmlns:a16="http://schemas.microsoft.com/office/drawing/2014/main" id="{1A3A0A81-5198-4918-9FEE-DDD776EB3236}"/>
              </a:ext>
            </a:extLst>
          </p:cNvPr>
          <p:cNvSpPr txBox="1"/>
          <p:nvPr/>
        </p:nvSpPr>
        <p:spPr>
          <a:xfrm>
            <a:off x="2451652" y="4280452"/>
            <a:ext cx="1890261" cy="646331"/>
          </a:xfrm>
          <a:prstGeom prst="rect">
            <a:avLst/>
          </a:prstGeom>
          <a:noFill/>
        </p:spPr>
        <p:txBody>
          <a:bodyPr wrap="none" rtlCol="0">
            <a:spAutoFit/>
          </a:bodyPr>
          <a:lstStyle/>
          <a:p>
            <a:r>
              <a:rPr lang="en-US" dirty="0">
                <a:solidFill>
                  <a:srgbClr val="FF0000"/>
                </a:solidFill>
                <a:latin typeface="Cambria" panose="02040503050406030204" pitchFamily="18" charset="0"/>
                <a:ea typeface="Cambria" panose="02040503050406030204" pitchFamily="18" charset="0"/>
              </a:rPr>
              <a:t>5350 &lt; </a:t>
            </a:r>
            <a:r>
              <a:rPr lang="en-US" i="1" dirty="0">
                <a:solidFill>
                  <a:srgbClr val="FF0000"/>
                </a:solidFill>
                <a:latin typeface="Cambria" panose="02040503050406030204" pitchFamily="18" charset="0"/>
                <a:ea typeface="Cambria" panose="02040503050406030204" pitchFamily="18" charset="0"/>
              </a:rPr>
              <a:t>E</a:t>
            </a:r>
            <a:r>
              <a:rPr lang="en-US" altLang="zh-CN" i="1" baseline="-25000" dirty="0">
                <a:solidFill>
                  <a:srgbClr val="FF0000"/>
                </a:solidFill>
                <a:latin typeface="Cambria" panose="02040503050406030204" pitchFamily="18" charset="0"/>
                <a:ea typeface="Cambria" panose="02040503050406030204" pitchFamily="18" charset="0"/>
              </a:rPr>
              <a:t>α</a:t>
            </a:r>
            <a:r>
              <a:rPr lang="en-US" altLang="zh-CN" dirty="0">
                <a:solidFill>
                  <a:srgbClr val="FF0000"/>
                </a:solidFill>
                <a:latin typeface="Cambria" panose="02040503050406030204" pitchFamily="18" charset="0"/>
                <a:ea typeface="Cambria" panose="02040503050406030204" pitchFamily="18" charset="0"/>
              </a:rPr>
              <a:t> &lt; 5600</a:t>
            </a:r>
          </a:p>
          <a:p>
            <a:r>
              <a:rPr lang="en-US" dirty="0">
                <a:solidFill>
                  <a:srgbClr val="0000FF"/>
                </a:solidFill>
                <a:latin typeface="Cambria" panose="02040503050406030204" pitchFamily="18" charset="0"/>
                <a:ea typeface="Cambria" panose="02040503050406030204" pitchFamily="18" charset="0"/>
              </a:rPr>
              <a:t>59 &lt; </a:t>
            </a:r>
            <a:r>
              <a:rPr lang="en-US" i="1" dirty="0" err="1">
                <a:solidFill>
                  <a:srgbClr val="0000FF"/>
                </a:solidFill>
                <a:latin typeface="Cambria" panose="02040503050406030204" pitchFamily="18" charset="0"/>
                <a:ea typeface="Cambria" panose="02040503050406030204" pitchFamily="18" charset="0"/>
              </a:rPr>
              <a:t>E</a:t>
            </a:r>
            <a:r>
              <a:rPr lang="en-US" altLang="zh-CN" i="1" baseline="-25000" dirty="0" err="1">
                <a:solidFill>
                  <a:srgbClr val="0000FF"/>
                </a:solidFill>
                <a:latin typeface="Cambria" panose="02040503050406030204" pitchFamily="18" charset="0"/>
                <a:ea typeface="Cambria" panose="02040503050406030204" pitchFamily="18" charset="0"/>
              </a:rPr>
              <a:t>γ</a:t>
            </a:r>
            <a:r>
              <a:rPr lang="en-US" altLang="zh-CN" dirty="0">
                <a:solidFill>
                  <a:srgbClr val="0000FF"/>
                </a:solidFill>
                <a:latin typeface="Cambria" panose="02040503050406030204" pitchFamily="18" charset="0"/>
                <a:ea typeface="Cambria" panose="02040503050406030204" pitchFamily="18" charset="0"/>
              </a:rPr>
              <a:t> &lt; 60.1</a:t>
            </a:r>
            <a:endParaRPr lang="en-US" dirty="0">
              <a:solidFill>
                <a:srgbClr val="0000FF"/>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EF79727E-624E-4B29-AF5C-6E7391E4A6F8}"/>
              </a:ext>
            </a:extLst>
          </p:cNvPr>
          <p:cNvSpPr txBox="1"/>
          <p:nvPr/>
        </p:nvSpPr>
        <p:spPr>
          <a:xfrm>
            <a:off x="7023652" y="4280452"/>
            <a:ext cx="1890261" cy="646331"/>
          </a:xfrm>
          <a:prstGeom prst="rect">
            <a:avLst/>
          </a:prstGeom>
          <a:noFill/>
        </p:spPr>
        <p:txBody>
          <a:bodyPr wrap="none" rtlCol="0">
            <a:spAutoFit/>
          </a:bodyPr>
          <a:lstStyle/>
          <a:p>
            <a:r>
              <a:rPr lang="en-US" dirty="0">
                <a:solidFill>
                  <a:srgbClr val="FF0000"/>
                </a:solidFill>
                <a:latin typeface="Cambria" panose="02040503050406030204" pitchFamily="18" charset="0"/>
                <a:ea typeface="Cambria" panose="02040503050406030204" pitchFamily="18" charset="0"/>
              </a:rPr>
              <a:t>5480 &lt; </a:t>
            </a:r>
            <a:r>
              <a:rPr lang="en-US" i="1" dirty="0">
                <a:solidFill>
                  <a:srgbClr val="FF0000"/>
                </a:solidFill>
                <a:latin typeface="Cambria" panose="02040503050406030204" pitchFamily="18" charset="0"/>
                <a:ea typeface="Cambria" panose="02040503050406030204" pitchFamily="18" charset="0"/>
              </a:rPr>
              <a:t>E</a:t>
            </a:r>
            <a:r>
              <a:rPr lang="en-US" altLang="zh-CN" i="1" baseline="-25000" dirty="0">
                <a:solidFill>
                  <a:srgbClr val="FF0000"/>
                </a:solidFill>
                <a:latin typeface="Cambria" panose="02040503050406030204" pitchFamily="18" charset="0"/>
                <a:ea typeface="Cambria" panose="02040503050406030204" pitchFamily="18" charset="0"/>
              </a:rPr>
              <a:t>α</a:t>
            </a:r>
            <a:r>
              <a:rPr lang="en-US" altLang="zh-CN" dirty="0">
                <a:solidFill>
                  <a:srgbClr val="FF0000"/>
                </a:solidFill>
                <a:latin typeface="Cambria" panose="02040503050406030204" pitchFamily="18" charset="0"/>
                <a:ea typeface="Cambria" panose="02040503050406030204" pitchFamily="18" charset="0"/>
              </a:rPr>
              <a:t> &lt; 5491</a:t>
            </a:r>
          </a:p>
          <a:p>
            <a:r>
              <a:rPr lang="en-US" dirty="0">
                <a:solidFill>
                  <a:srgbClr val="0000FF"/>
                </a:solidFill>
                <a:latin typeface="Cambria" panose="02040503050406030204" pitchFamily="18" charset="0"/>
                <a:ea typeface="Cambria" panose="02040503050406030204" pitchFamily="18" charset="0"/>
              </a:rPr>
              <a:t>59 &lt; </a:t>
            </a:r>
            <a:r>
              <a:rPr lang="en-US" i="1" dirty="0" err="1">
                <a:solidFill>
                  <a:srgbClr val="0000FF"/>
                </a:solidFill>
                <a:latin typeface="Cambria" panose="02040503050406030204" pitchFamily="18" charset="0"/>
                <a:ea typeface="Cambria" panose="02040503050406030204" pitchFamily="18" charset="0"/>
              </a:rPr>
              <a:t>E</a:t>
            </a:r>
            <a:r>
              <a:rPr lang="en-US" altLang="zh-CN" i="1" baseline="-25000" dirty="0" err="1">
                <a:solidFill>
                  <a:srgbClr val="0000FF"/>
                </a:solidFill>
                <a:latin typeface="Cambria" panose="02040503050406030204" pitchFamily="18" charset="0"/>
                <a:ea typeface="Cambria" panose="02040503050406030204" pitchFamily="18" charset="0"/>
              </a:rPr>
              <a:t>γ</a:t>
            </a:r>
            <a:r>
              <a:rPr lang="en-US" altLang="zh-CN" dirty="0">
                <a:solidFill>
                  <a:srgbClr val="0000FF"/>
                </a:solidFill>
                <a:latin typeface="Cambria" panose="02040503050406030204" pitchFamily="18" charset="0"/>
                <a:ea typeface="Cambria" panose="02040503050406030204" pitchFamily="18" charset="0"/>
              </a:rPr>
              <a:t> &lt; 60.1</a:t>
            </a:r>
            <a:endParaRPr lang="en-US" dirty="0">
              <a:solidFill>
                <a:srgbClr val="0000FF"/>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322D5D42-F22D-4841-9BF7-FFB3D6E6664D}"/>
              </a:ext>
            </a:extLst>
          </p:cNvPr>
          <p:cNvCxnSpPr>
            <a:cxnSpLocks/>
          </p:cNvCxnSpPr>
          <p:nvPr/>
        </p:nvCxnSpPr>
        <p:spPr>
          <a:xfrm>
            <a:off x="2567940" y="228600"/>
            <a:ext cx="0" cy="205740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E83BC42-460B-47A6-9E6F-030B526BC4A3}"/>
              </a:ext>
            </a:extLst>
          </p:cNvPr>
          <p:cNvCxnSpPr>
            <a:cxnSpLocks/>
          </p:cNvCxnSpPr>
          <p:nvPr/>
        </p:nvCxnSpPr>
        <p:spPr>
          <a:xfrm>
            <a:off x="2735580" y="228600"/>
            <a:ext cx="0" cy="205740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5645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4C766-378E-4F9A-98D8-EB65F3E4CB47}"/>
              </a:ext>
            </a:extLst>
          </p:cNvPr>
          <p:cNvPicPr>
            <a:picLocks noChangeAspect="1"/>
          </p:cNvPicPr>
          <p:nvPr/>
        </p:nvPicPr>
        <p:blipFill>
          <a:blip r:embed="rId2"/>
          <a:stretch>
            <a:fillRect/>
          </a:stretch>
        </p:blipFill>
        <p:spPr>
          <a:xfrm>
            <a:off x="0" y="1"/>
            <a:ext cx="6715766" cy="3429000"/>
          </a:xfrm>
          <a:prstGeom prst="rect">
            <a:avLst/>
          </a:prstGeom>
        </p:spPr>
      </p:pic>
      <p:pic>
        <p:nvPicPr>
          <p:cNvPr id="5" name="Picture 4">
            <a:extLst>
              <a:ext uri="{FF2B5EF4-FFF2-40B4-BE49-F238E27FC236}">
                <a16:creationId xmlns:a16="http://schemas.microsoft.com/office/drawing/2014/main" id="{9EAECA7F-B487-4160-AB4C-895D2B99BBC2}"/>
              </a:ext>
            </a:extLst>
          </p:cNvPr>
          <p:cNvPicPr>
            <a:picLocks noChangeAspect="1"/>
          </p:cNvPicPr>
          <p:nvPr/>
        </p:nvPicPr>
        <p:blipFill>
          <a:blip r:embed="rId3"/>
          <a:stretch>
            <a:fillRect/>
          </a:stretch>
        </p:blipFill>
        <p:spPr>
          <a:xfrm>
            <a:off x="0" y="3428999"/>
            <a:ext cx="6715766" cy="3429000"/>
          </a:xfrm>
          <a:prstGeom prst="rect">
            <a:avLst/>
          </a:prstGeom>
        </p:spPr>
      </p:pic>
      <p:sp>
        <p:nvSpPr>
          <p:cNvPr id="6" name="TextBox 5">
            <a:extLst>
              <a:ext uri="{FF2B5EF4-FFF2-40B4-BE49-F238E27FC236}">
                <a16:creationId xmlns:a16="http://schemas.microsoft.com/office/drawing/2014/main" id="{037F1FDE-9ACF-4685-A914-B28E135313CC}"/>
              </a:ext>
            </a:extLst>
          </p:cNvPr>
          <p:cNvSpPr txBox="1"/>
          <p:nvPr/>
        </p:nvSpPr>
        <p:spPr>
          <a:xfrm>
            <a:off x="1325217" y="172278"/>
            <a:ext cx="1890261" cy="646331"/>
          </a:xfrm>
          <a:prstGeom prst="rect">
            <a:avLst/>
          </a:prstGeom>
          <a:noFill/>
        </p:spPr>
        <p:txBody>
          <a:bodyPr wrap="none" rtlCol="0">
            <a:spAutoFit/>
          </a:bodyPr>
          <a:lstStyle/>
          <a:p>
            <a:r>
              <a:rPr lang="en-US" dirty="0">
                <a:solidFill>
                  <a:srgbClr val="FF0000"/>
                </a:solidFill>
                <a:latin typeface="Cambria" panose="02040503050406030204" pitchFamily="18" charset="0"/>
                <a:ea typeface="Cambria" panose="02040503050406030204" pitchFamily="18" charset="0"/>
              </a:rPr>
              <a:t>5350 &lt; </a:t>
            </a:r>
            <a:r>
              <a:rPr lang="en-US" i="1" dirty="0">
                <a:solidFill>
                  <a:srgbClr val="FF0000"/>
                </a:solidFill>
                <a:latin typeface="Cambria" panose="02040503050406030204" pitchFamily="18" charset="0"/>
                <a:ea typeface="Cambria" panose="02040503050406030204" pitchFamily="18" charset="0"/>
              </a:rPr>
              <a:t>E</a:t>
            </a:r>
            <a:r>
              <a:rPr lang="en-US" altLang="zh-CN" i="1" baseline="-25000" dirty="0">
                <a:solidFill>
                  <a:srgbClr val="FF0000"/>
                </a:solidFill>
                <a:latin typeface="Cambria" panose="02040503050406030204" pitchFamily="18" charset="0"/>
                <a:ea typeface="Cambria" panose="02040503050406030204" pitchFamily="18" charset="0"/>
              </a:rPr>
              <a:t>α</a:t>
            </a:r>
            <a:r>
              <a:rPr lang="en-US" altLang="zh-CN" dirty="0">
                <a:solidFill>
                  <a:srgbClr val="FF0000"/>
                </a:solidFill>
                <a:latin typeface="Cambria" panose="02040503050406030204" pitchFamily="18" charset="0"/>
                <a:ea typeface="Cambria" panose="02040503050406030204" pitchFamily="18" charset="0"/>
              </a:rPr>
              <a:t> &lt; 5600</a:t>
            </a:r>
          </a:p>
          <a:p>
            <a:r>
              <a:rPr lang="en-US" dirty="0">
                <a:solidFill>
                  <a:srgbClr val="0000FF"/>
                </a:solidFill>
                <a:latin typeface="Cambria" panose="02040503050406030204" pitchFamily="18" charset="0"/>
                <a:ea typeface="Cambria" panose="02040503050406030204" pitchFamily="18" charset="0"/>
              </a:rPr>
              <a:t>59 &lt; </a:t>
            </a:r>
            <a:r>
              <a:rPr lang="en-US" i="1" dirty="0" err="1">
                <a:solidFill>
                  <a:srgbClr val="0000FF"/>
                </a:solidFill>
                <a:latin typeface="Cambria" panose="02040503050406030204" pitchFamily="18" charset="0"/>
                <a:ea typeface="Cambria" panose="02040503050406030204" pitchFamily="18" charset="0"/>
              </a:rPr>
              <a:t>E</a:t>
            </a:r>
            <a:r>
              <a:rPr lang="en-US" altLang="zh-CN" i="1" baseline="-25000" dirty="0" err="1">
                <a:solidFill>
                  <a:srgbClr val="0000FF"/>
                </a:solidFill>
                <a:latin typeface="Cambria" panose="02040503050406030204" pitchFamily="18" charset="0"/>
                <a:ea typeface="Cambria" panose="02040503050406030204" pitchFamily="18" charset="0"/>
              </a:rPr>
              <a:t>γ</a:t>
            </a:r>
            <a:r>
              <a:rPr lang="en-US" altLang="zh-CN" dirty="0">
                <a:solidFill>
                  <a:srgbClr val="0000FF"/>
                </a:solidFill>
                <a:latin typeface="Cambria" panose="02040503050406030204" pitchFamily="18" charset="0"/>
                <a:ea typeface="Cambria" panose="02040503050406030204" pitchFamily="18" charset="0"/>
              </a:rPr>
              <a:t> &lt; 60.1</a:t>
            </a:r>
            <a:endParaRPr lang="en-US" dirty="0">
              <a:solidFill>
                <a:srgbClr val="0000FF"/>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A38E819-C2F8-4A27-98C5-9936597BB2D8}"/>
              </a:ext>
            </a:extLst>
          </p:cNvPr>
          <p:cNvSpPr txBox="1"/>
          <p:nvPr/>
        </p:nvSpPr>
        <p:spPr>
          <a:xfrm>
            <a:off x="1325217" y="3601278"/>
            <a:ext cx="1890261" cy="646331"/>
          </a:xfrm>
          <a:prstGeom prst="rect">
            <a:avLst/>
          </a:prstGeom>
          <a:noFill/>
        </p:spPr>
        <p:txBody>
          <a:bodyPr wrap="none" rtlCol="0">
            <a:spAutoFit/>
          </a:bodyPr>
          <a:lstStyle/>
          <a:p>
            <a:r>
              <a:rPr lang="en-US" dirty="0">
                <a:solidFill>
                  <a:srgbClr val="FF0000"/>
                </a:solidFill>
                <a:latin typeface="Cambria" panose="02040503050406030204" pitchFamily="18" charset="0"/>
                <a:ea typeface="Cambria" panose="02040503050406030204" pitchFamily="18" charset="0"/>
              </a:rPr>
              <a:t>5480 &lt; </a:t>
            </a:r>
            <a:r>
              <a:rPr lang="en-US" i="1" dirty="0">
                <a:solidFill>
                  <a:srgbClr val="FF0000"/>
                </a:solidFill>
                <a:latin typeface="Cambria" panose="02040503050406030204" pitchFamily="18" charset="0"/>
                <a:ea typeface="Cambria" panose="02040503050406030204" pitchFamily="18" charset="0"/>
              </a:rPr>
              <a:t>E</a:t>
            </a:r>
            <a:r>
              <a:rPr lang="en-US" altLang="zh-CN" i="1" baseline="-25000" dirty="0">
                <a:solidFill>
                  <a:srgbClr val="FF0000"/>
                </a:solidFill>
                <a:latin typeface="Cambria" panose="02040503050406030204" pitchFamily="18" charset="0"/>
                <a:ea typeface="Cambria" panose="02040503050406030204" pitchFamily="18" charset="0"/>
              </a:rPr>
              <a:t>α</a:t>
            </a:r>
            <a:r>
              <a:rPr lang="en-US" altLang="zh-CN" dirty="0">
                <a:solidFill>
                  <a:srgbClr val="FF0000"/>
                </a:solidFill>
                <a:latin typeface="Cambria" panose="02040503050406030204" pitchFamily="18" charset="0"/>
                <a:ea typeface="Cambria" panose="02040503050406030204" pitchFamily="18" charset="0"/>
              </a:rPr>
              <a:t> &lt; 5491</a:t>
            </a:r>
          </a:p>
          <a:p>
            <a:r>
              <a:rPr lang="en-US" dirty="0">
                <a:solidFill>
                  <a:srgbClr val="0000FF"/>
                </a:solidFill>
                <a:latin typeface="Cambria" panose="02040503050406030204" pitchFamily="18" charset="0"/>
                <a:ea typeface="Cambria" panose="02040503050406030204" pitchFamily="18" charset="0"/>
              </a:rPr>
              <a:t>59 &lt; </a:t>
            </a:r>
            <a:r>
              <a:rPr lang="en-US" i="1" dirty="0" err="1">
                <a:solidFill>
                  <a:srgbClr val="0000FF"/>
                </a:solidFill>
                <a:latin typeface="Cambria" panose="02040503050406030204" pitchFamily="18" charset="0"/>
                <a:ea typeface="Cambria" panose="02040503050406030204" pitchFamily="18" charset="0"/>
              </a:rPr>
              <a:t>E</a:t>
            </a:r>
            <a:r>
              <a:rPr lang="en-US" altLang="zh-CN" i="1" baseline="-25000" dirty="0" err="1">
                <a:solidFill>
                  <a:srgbClr val="0000FF"/>
                </a:solidFill>
                <a:latin typeface="Cambria" panose="02040503050406030204" pitchFamily="18" charset="0"/>
                <a:ea typeface="Cambria" panose="02040503050406030204" pitchFamily="18" charset="0"/>
              </a:rPr>
              <a:t>γ</a:t>
            </a:r>
            <a:r>
              <a:rPr lang="en-US" altLang="zh-CN" dirty="0">
                <a:solidFill>
                  <a:srgbClr val="0000FF"/>
                </a:solidFill>
                <a:latin typeface="Cambria" panose="02040503050406030204" pitchFamily="18" charset="0"/>
                <a:ea typeface="Cambria" panose="02040503050406030204" pitchFamily="18" charset="0"/>
              </a:rPr>
              <a:t> &lt; 60.1</a:t>
            </a:r>
            <a:endParaRPr lang="en-US" dirty="0">
              <a:solidFill>
                <a:srgbClr val="0000FF"/>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3F238E85-45E8-4E86-8CFD-A1D2D88A507F}"/>
              </a:ext>
            </a:extLst>
          </p:cNvPr>
          <p:cNvSpPr txBox="1"/>
          <p:nvPr/>
        </p:nvSpPr>
        <p:spPr>
          <a:xfrm>
            <a:off x="6715766" y="1514445"/>
            <a:ext cx="1853392" cy="400110"/>
          </a:xfrm>
          <a:prstGeom prst="rect">
            <a:avLst/>
          </a:prstGeom>
          <a:noFill/>
        </p:spPr>
        <p:txBody>
          <a:bodyPr wrap="none" rtlCol="0">
            <a:spAutoFit/>
          </a:bodyPr>
          <a:lstStyle/>
          <a:p>
            <a:r>
              <a:rPr lang="en-US" sz="2000" dirty="0">
                <a:latin typeface="Cambria" panose="02040503050406030204" pitchFamily="18" charset="0"/>
                <a:ea typeface="Cambria" panose="02040503050406030204" pitchFamily="18" charset="0"/>
              </a:rPr>
              <a:t>68.20 </a:t>
            </a:r>
            <a:r>
              <a:rPr lang="en-US" altLang="zh-CN" sz="2000" dirty="0">
                <a:latin typeface="Cambria" panose="02040503050406030204" pitchFamily="18" charset="0"/>
                <a:ea typeface="Cambria" panose="02040503050406030204" pitchFamily="18" charset="0"/>
              </a:rPr>
              <a:t>± 0.22 ns</a:t>
            </a:r>
            <a:endParaRPr lang="en-US" sz="20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0C7DD3F-C809-469C-9D58-2383E8AC533B}"/>
              </a:ext>
            </a:extLst>
          </p:cNvPr>
          <p:cNvSpPr txBox="1"/>
          <p:nvPr/>
        </p:nvSpPr>
        <p:spPr>
          <a:xfrm>
            <a:off x="6715766" y="4943445"/>
            <a:ext cx="1853392" cy="400110"/>
          </a:xfrm>
          <a:prstGeom prst="rect">
            <a:avLst/>
          </a:prstGeom>
          <a:noFill/>
        </p:spPr>
        <p:txBody>
          <a:bodyPr wrap="none" rtlCol="0">
            <a:spAutoFit/>
          </a:bodyPr>
          <a:lstStyle/>
          <a:p>
            <a:r>
              <a:rPr lang="en-US" sz="2000" dirty="0">
                <a:latin typeface="Cambria" panose="02040503050406030204" pitchFamily="18" charset="0"/>
                <a:ea typeface="Cambria" panose="02040503050406030204" pitchFamily="18" charset="0"/>
              </a:rPr>
              <a:t>68.01 </a:t>
            </a:r>
            <a:r>
              <a:rPr lang="en-US" altLang="zh-CN" sz="2000" dirty="0">
                <a:latin typeface="Cambria" panose="02040503050406030204" pitchFamily="18" charset="0"/>
                <a:ea typeface="Cambria" panose="02040503050406030204" pitchFamily="18" charset="0"/>
              </a:rPr>
              <a:t>± 0.39 ns</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1485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EE094A-2346-4B95-9599-80FE95414859}"/>
              </a:ext>
            </a:extLst>
          </p:cNvPr>
          <p:cNvPicPr>
            <a:picLocks noChangeAspect="1"/>
          </p:cNvPicPr>
          <p:nvPr/>
        </p:nvPicPr>
        <p:blipFill>
          <a:blip r:embed="rId3"/>
          <a:stretch>
            <a:fillRect/>
          </a:stretch>
        </p:blipFill>
        <p:spPr>
          <a:xfrm>
            <a:off x="635394" y="0"/>
            <a:ext cx="7873211" cy="6858000"/>
          </a:xfrm>
          <a:prstGeom prst="rect">
            <a:avLst/>
          </a:prstGeom>
        </p:spPr>
      </p:pic>
    </p:spTree>
    <p:extLst>
      <p:ext uri="{BB962C8B-B14F-4D97-AF65-F5344CB8AC3E}">
        <p14:creationId xmlns:p14="http://schemas.microsoft.com/office/powerpoint/2010/main" val="12773872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C40DC-81D4-424E-810B-5D201D109A29}"/>
              </a:ext>
            </a:extLst>
          </p:cNvPr>
          <p:cNvPicPr>
            <a:picLocks noChangeAspect="1"/>
          </p:cNvPicPr>
          <p:nvPr/>
        </p:nvPicPr>
        <p:blipFill>
          <a:blip r:embed="rId3"/>
          <a:stretch>
            <a:fillRect/>
          </a:stretch>
        </p:blipFill>
        <p:spPr>
          <a:xfrm>
            <a:off x="0" y="0"/>
            <a:ext cx="9144000" cy="5038420"/>
          </a:xfrm>
          <a:prstGeom prst="rect">
            <a:avLst/>
          </a:prstGeom>
        </p:spPr>
      </p:pic>
    </p:spTree>
    <p:extLst>
      <p:ext uri="{BB962C8B-B14F-4D97-AF65-F5344CB8AC3E}">
        <p14:creationId xmlns:p14="http://schemas.microsoft.com/office/powerpoint/2010/main" val="13587528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0520E-F11D-49DF-BA2B-A042D2144C0F}"/>
              </a:ext>
            </a:extLst>
          </p:cNvPr>
          <p:cNvPicPr>
            <a:picLocks noChangeAspect="1"/>
          </p:cNvPicPr>
          <p:nvPr/>
        </p:nvPicPr>
        <p:blipFill>
          <a:blip r:embed="rId2"/>
          <a:stretch>
            <a:fillRect/>
          </a:stretch>
        </p:blipFill>
        <p:spPr>
          <a:xfrm>
            <a:off x="0" y="-1"/>
            <a:ext cx="8759174" cy="4859702"/>
          </a:xfrm>
          <a:prstGeom prst="rect">
            <a:avLst/>
          </a:prstGeom>
        </p:spPr>
      </p:pic>
      <p:pic>
        <p:nvPicPr>
          <p:cNvPr id="5" name="Picture 4">
            <a:extLst>
              <a:ext uri="{FF2B5EF4-FFF2-40B4-BE49-F238E27FC236}">
                <a16:creationId xmlns:a16="http://schemas.microsoft.com/office/drawing/2014/main" id="{E1C702B4-7290-4A69-8180-3C0EA7019946}"/>
              </a:ext>
            </a:extLst>
          </p:cNvPr>
          <p:cNvPicPr>
            <a:picLocks noChangeAspect="1"/>
          </p:cNvPicPr>
          <p:nvPr/>
        </p:nvPicPr>
        <p:blipFill>
          <a:blip r:embed="rId3"/>
          <a:stretch>
            <a:fillRect/>
          </a:stretch>
        </p:blipFill>
        <p:spPr>
          <a:xfrm>
            <a:off x="596347" y="4618596"/>
            <a:ext cx="8123071" cy="2159892"/>
          </a:xfrm>
          <a:prstGeom prst="rect">
            <a:avLst/>
          </a:prstGeom>
        </p:spPr>
      </p:pic>
      <p:sp>
        <p:nvSpPr>
          <p:cNvPr id="4" name="Flowchart: Process 3">
            <a:extLst>
              <a:ext uri="{FF2B5EF4-FFF2-40B4-BE49-F238E27FC236}">
                <a16:creationId xmlns:a16="http://schemas.microsoft.com/office/drawing/2014/main" id="{05FCE89E-7F33-473E-B5BD-DE09EC24D7BF}"/>
              </a:ext>
            </a:extLst>
          </p:cNvPr>
          <p:cNvSpPr/>
          <p:nvPr/>
        </p:nvSpPr>
        <p:spPr>
          <a:xfrm>
            <a:off x="4741026" y="149913"/>
            <a:ext cx="1463040" cy="4186542"/>
          </a:xfrm>
          <a:prstGeom prst="flowChartProcess">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ocess 5">
            <a:extLst>
              <a:ext uri="{FF2B5EF4-FFF2-40B4-BE49-F238E27FC236}">
                <a16:creationId xmlns:a16="http://schemas.microsoft.com/office/drawing/2014/main" id="{395A2D6E-60FC-4E85-90F5-E4A0BADE0B9A}"/>
              </a:ext>
            </a:extLst>
          </p:cNvPr>
          <p:cNvSpPr/>
          <p:nvPr/>
        </p:nvSpPr>
        <p:spPr>
          <a:xfrm>
            <a:off x="4923906" y="149913"/>
            <a:ext cx="1097280" cy="4186542"/>
          </a:xfrm>
          <a:prstGeom prst="flowChartProcess">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Process 6">
            <a:extLst>
              <a:ext uri="{FF2B5EF4-FFF2-40B4-BE49-F238E27FC236}">
                <a16:creationId xmlns:a16="http://schemas.microsoft.com/office/drawing/2014/main" id="{A20201F1-3533-4C2B-8706-926C3F648B2F}"/>
              </a:ext>
            </a:extLst>
          </p:cNvPr>
          <p:cNvSpPr/>
          <p:nvPr/>
        </p:nvSpPr>
        <p:spPr>
          <a:xfrm>
            <a:off x="5106786" y="153810"/>
            <a:ext cx="731520" cy="4186542"/>
          </a:xfrm>
          <a:prstGeom prst="flowChartProcess">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a:extLst>
              <a:ext uri="{FF2B5EF4-FFF2-40B4-BE49-F238E27FC236}">
                <a16:creationId xmlns:a16="http://schemas.microsoft.com/office/drawing/2014/main" id="{20118D1F-5494-4D0F-88D4-65AF8CFD5397}"/>
              </a:ext>
            </a:extLst>
          </p:cNvPr>
          <p:cNvSpPr/>
          <p:nvPr/>
        </p:nvSpPr>
        <p:spPr>
          <a:xfrm>
            <a:off x="5289666" y="153810"/>
            <a:ext cx="365760" cy="4186542"/>
          </a:xfrm>
          <a:prstGeom prst="flowChartProcess">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93550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92D96C-624C-4BE0-BEF7-AF0AD711544A}"/>
              </a:ext>
            </a:extLst>
          </p:cNvPr>
          <p:cNvPicPr>
            <a:picLocks noChangeAspect="1"/>
          </p:cNvPicPr>
          <p:nvPr/>
        </p:nvPicPr>
        <p:blipFill>
          <a:blip r:embed="rId3"/>
          <a:stretch>
            <a:fillRect/>
          </a:stretch>
        </p:blipFill>
        <p:spPr>
          <a:xfrm>
            <a:off x="0" y="0"/>
            <a:ext cx="9144000" cy="5451448"/>
          </a:xfrm>
          <a:prstGeom prst="rect">
            <a:avLst/>
          </a:prstGeom>
        </p:spPr>
      </p:pic>
    </p:spTree>
    <p:extLst>
      <p:ext uri="{BB962C8B-B14F-4D97-AF65-F5344CB8AC3E}">
        <p14:creationId xmlns:p14="http://schemas.microsoft.com/office/powerpoint/2010/main" val="1311884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13D4F-E68F-41E0-8FA5-646A7D26EA7B}"/>
              </a:ext>
            </a:extLst>
          </p:cNvPr>
          <p:cNvPicPr>
            <a:picLocks noChangeAspect="1"/>
          </p:cNvPicPr>
          <p:nvPr/>
        </p:nvPicPr>
        <p:blipFill>
          <a:blip r:embed="rId2"/>
          <a:stretch>
            <a:fillRect/>
          </a:stretch>
        </p:blipFill>
        <p:spPr>
          <a:xfrm>
            <a:off x="0" y="0"/>
            <a:ext cx="9144000" cy="4658264"/>
          </a:xfrm>
          <a:prstGeom prst="rect">
            <a:avLst/>
          </a:prstGeom>
        </p:spPr>
      </p:pic>
      <p:sp>
        <p:nvSpPr>
          <p:cNvPr id="5" name="TextBox 4">
            <a:extLst>
              <a:ext uri="{FF2B5EF4-FFF2-40B4-BE49-F238E27FC236}">
                <a16:creationId xmlns:a16="http://schemas.microsoft.com/office/drawing/2014/main" id="{634AF8DB-92B2-44B7-9694-AD278EC07F9A}"/>
              </a:ext>
            </a:extLst>
          </p:cNvPr>
          <p:cNvSpPr txBox="1"/>
          <p:nvPr/>
        </p:nvSpPr>
        <p:spPr>
          <a:xfrm>
            <a:off x="0" y="4658264"/>
            <a:ext cx="9144000" cy="646331"/>
          </a:xfrm>
          <a:prstGeom prst="rect">
            <a:avLst/>
          </a:prstGeom>
          <a:noFill/>
        </p:spPr>
        <p:txBody>
          <a:bodyPr wrap="square">
            <a:spAutoFit/>
          </a:bodyPr>
          <a:lstStyle/>
          <a:p>
            <a:r>
              <a:rPr lang="en-US" sz="1800" dirty="0">
                <a:solidFill>
                  <a:srgbClr val="0000FF"/>
                </a:solidFill>
                <a:latin typeface="Cambria" panose="02040503050406030204" pitchFamily="18" charset="0"/>
                <a:ea typeface="Cambria" panose="02040503050406030204" pitchFamily="18" charset="0"/>
              </a:rPr>
              <a:t>if</a:t>
            </a:r>
            <a:r>
              <a:rPr lang="en-US" sz="1800" dirty="0">
                <a:solidFill>
                  <a:srgbClr val="000000"/>
                </a:solidFill>
                <a:latin typeface="Cambria" panose="02040503050406030204" pitchFamily="18" charset="0"/>
                <a:ea typeface="Cambria" panose="02040503050406030204" pitchFamily="18" charset="0"/>
              </a:rPr>
              <a:t> (</a:t>
            </a:r>
            <a:r>
              <a:rPr lang="en-US" sz="1800" dirty="0" err="1">
                <a:solidFill>
                  <a:srgbClr val="000080"/>
                </a:solidFill>
                <a:latin typeface="Cambria" panose="02040503050406030204" pitchFamily="18" charset="0"/>
                <a:ea typeface="Cambria" panose="02040503050406030204" pitchFamily="18" charset="0"/>
              </a:rPr>
              <a:t>lege_e</a:t>
            </a:r>
            <a:r>
              <a:rPr lang="en-US" sz="1800" dirty="0">
                <a:solidFill>
                  <a:srgbClr val="000000"/>
                </a:solidFill>
                <a:latin typeface="Cambria" panose="02040503050406030204" pitchFamily="18" charset="0"/>
                <a:ea typeface="Cambria" panose="02040503050406030204" pitchFamily="18" charset="0"/>
              </a:rPr>
              <a:t> &gt; 59 &amp;&amp; </a:t>
            </a:r>
            <a:r>
              <a:rPr lang="en-US" sz="1800" dirty="0" err="1">
                <a:solidFill>
                  <a:srgbClr val="000080"/>
                </a:solidFill>
                <a:latin typeface="Cambria" panose="02040503050406030204" pitchFamily="18" charset="0"/>
                <a:ea typeface="Cambria" panose="02040503050406030204" pitchFamily="18" charset="0"/>
              </a:rPr>
              <a:t>lege_e</a:t>
            </a:r>
            <a:r>
              <a:rPr lang="en-US" sz="1800" dirty="0">
                <a:solidFill>
                  <a:srgbClr val="000000"/>
                </a:solidFill>
                <a:latin typeface="Cambria" panose="02040503050406030204" pitchFamily="18" charset="0"/>
                <a:ea typeface="Cambria" panose="02040503050406030204" pitchFamily="18" charset="0"/>
              </a:rPr>
              <a:t> &lt; 60.1 &amp;&amp; </a:t>
            </a:r>
            <a:r>
              <a:rPr lang="en-US" sz="1800" dirty="0">
                <a:solidFill>
                  <a:srgbClr val="000080"/>
                </a:solidFill>
                <a:latin typeface="Cambria" panose="02040503050406030204" pitchFamily="18" charset="0"/>
                <a:ea typeface="Cambria" panose="02040503050406030204" pitchFamily="18" charset="0"/>
              </a:rPr>
              <a:t>msd12_e</a:t>
            </a:r>
            <a:r>
              <a:rPr lang="en-US" sz="1800" dirty="0">
                <a:solidFill>
                  <a:srgbClr val="000000"/>
                </a:solidFill>
                <a:latin typeface="Cambria" panose="02040503050406030204" pitchFamily="18" charset="0"/>
                <a:ea typeface="Cambria" panose="02040503050406030204" pitchFamily="18" charset="0"/>
              </a:rPr>
              <a:t> &gt; 1700 &amp;&amp; </a:t>
            </a:r>
            <a:r>
              <a:rPr lang="en-US" sz="1800" dirty="0">
                <a:solidFill>
                  <a:srgbClr val="000080"/>
                </a:solidFill>
                <a:latin typeface="Cambria" panose="02040503050406030204" pitchFamily="18" charset="0"/>
                <a:ea typeface="Cambria" panose="02040503050406030204" pitchFamily="18" charset="0"/>
              </a:rPr>
              <a:t>msd12_e</a:t>
            </a:r>
            <a:r>
              <a:rPr lang="en-US" sz="1800" dirty="0">
                <a:solidFill>
                  <a:srgbClr val="000000"/>
                </a:solidFill>
                <a:latin typeface="Cambria" panose="02040503050406030204" pitchFamily="18" charset="0"/>
                <a:ea typeface="Cambria" panose="02040503050406030204" pitchFamily="18" charset="0"/>
              </a:rPr>
              <a:t> &lt; 2200 &amp;&amp; </a:t>
            </a:r>
            <a:r>
              <a:rPr lang="en-US" sz="1800" dirty="0">
                <a:solidFill>
                  <a:srgbClr val="000080"/>
                </a:solidFill>
                <a:latin typeface="Cambria" panose="02040503050406030204" pitchFamily="18" charset="0"/>
                <a:ea typeface="Cambria" panose="02040503050406030204" pitchFamily="18" charset="0"/>
              </a:rPr>
              <a:t>msd26_e</a:t>
            </a:r>
            <a:r>
              <a:rPr lang="en-US" sz="1800" dirty="0">
                <a:solidFill>
                  <a:srgbClr val="000000"/>
                </a:solidFill>
                <a:latin typeface="Cambria" panose="02040503050406030204" pitchFamily="18" charset="0"/>
                <a:ea typeface="Cambria" panose="02040503050406030204" pitchFamily="18" charset="0"/>
              </a:rPr>
              <a:t> &gt; 3300 &amp;&amp; </a:t>
            </a:r>
            <a:r>
              <a:rPr lang="en-US" sz="1800" dirty="0">
                <a:solidFill>
                  <a:srgbClr val="000080"/>
                </a:solidFill>
                <a:latin typeface="Cambria" panose="02040503050406030204" pitchFamily="18" charset="0"/>
                <a:ea typeface="Cambria" panose="02040503050406030204" pitchFamily="18" charset="0"/>
              </a:rPr>
              <a:t>msd26_e</a:t>
            </a:r>
            <a:r>
              <a:rPr lang="en-US" sz="1800" dirty="0">
                <a:solidFill>
                  <a:srgbClr val="000000"/>
                </a:solidFill>
                <a:latin typeface="Cambria" panose="02040503050406030204" pitchFamily="18" charset="0"/>
                <a:ea typeface="Cambria" panose="02040503050406030204" pitchFamily="18" charset="0"/>
              </a:rPr>
              <a:t> &lt; 3800 &amp;&amp; </a:t>
            </a:r>
            <a:r>
              <a:rPr lang="en-US" sz="1800" dirty="0">
                <a:solidFill>
                  <a:srgbClr val="000080"/>
                </a:solidFill>
                <a:latin typeface="Cambria" panose="02040503050406030204" pitchFamily="18" charset="0"/>
                <a:ea typeface="Cambria" panose="02040503050406030204" pitchFamily="18" charset="0"/>
              </a:rPr>
              <a:t>msd12_e</a:t>
            </a:r>
            <a:r>
              <a:rPr lang="en-US" sz="1800" dirty="0">
                <a:solidFill>
                  <a:srgbClr val="000000"/>
                </a:solidFill>
                <a:latin typeface="Cambria" panose="02040503050406030204" pitchFamily="18" charset="0"/>
                <a:ea typeface="Cambria" panose="02040503050406030204" pitchFamily="18" charset="0"/>
              </a:rPr>
              <a:t> + </a:t>
            </a:r>
            <a:r>
              <a:rPr lang="en-US" sz="1800" dirty="0">
                <a:solidFill>
                  <a:srgbClr val="000080"/>
                </a:solidFill>
                <a:latin typeface="Cambria" panose="02040503050406030204" pitchFamily="18" charset="0"/>
                <a:ea typeface="Cambria" panose="02040503050406030204" pitchFamily="18" charset="0"/>
              </a:rPr>
              <a:t>msd26_e</a:t>
            </a:r>
            <a:r>
              <a:rPr lang="en-US" sz="1800" dirty="0">
                <a:solidFill>
                  <a:srgbClr val="000000"/>
                </a:solidFill>
                <a:latin typeface="Cambria" panose="02040503050406030204" pitchFamily="18" charset="0"/>
                <a:ea typeface="Cambria" panose="02040503050406030204" pitchFamily="18" charset="0"/>
              </a:rPr>
              <a:t> &gt; 5410 &amp;&amp; </a:t>
            </a:r>
            <a:r>
              <a:rPr lang="en-US" sz="1800" dirty="0">
                <a:solidFill>
                  <a:srgbClr val="000080"/>
                </a:solidFill>
                <a:latin typeface="Cambria" panose="02040503050406030204" pitchFamily="18" charset="0"/>
                <a:ea typeface="Cambria" panose="02040503050406030204" pitchFamily="18" charset="0"/>
              </a:rPr>
              <a:t>msd12_e</a:t>
            </a:r>
            <a:r>
              <a:rPr lang="en-US" sz="1800" dirty="0">
                <a:solidFill>
                  <a:srgbClr val="000000"/>
                </a:solidFill>
                <a:latin typeface="Cambria" panose="02040503050406030204" pitchFamily="18" charset="0"/>
                <a:ea typeface="Cambria" panose="02040503050406030204" pitchFamily="18" charset="0"/>
              </a:rPr>
              <a:t> + </a:t>
            </a:r>
            <a:r>
              <a:rPr lang="en-US" sz="1800" dirty="0">
                <a:solidFill>
                  <a:srgbClr val="000080"/>
                </a:solidFill>
                <a:latin typeface="Cambria" panose="02040503050406030204" pitchFamily="18" charset="0"/>
                <a:ea typeface="Cambria" panose="02040503050406030204" pitchFamily="18" charset="0"/>
              </a:rPr>
              <a:t>msd26_e</a:t>
            </a:r>
            <a:r>
              <a:rPr lang="en-US" sz="1800" dirty="0">
                <a:solidFill>
                  <a:srgbClr val="000000"/>
                </a:solidFill>
                <a:latin typeface="Cambria" panose="02040503050406030204" pitchFamily="18" charset="0"/>
                <a:ea typeface="Cambria" panose="02040503050406030204" pitchFamily="18" charset="0"/>
              </a:rPr>
              <a:t> &lt; 5560)</a:t>
            </a:r>
          </a:p>
        </p:txBody>
      </p:sp>
      <p:sp>
        <p:nvSpPr>
          <p:cNvPr id="7" name="TextBox 6">
            <a:extLst>
              <a:ext uri="{FF2B5EF4-FFF2-40B4-BE49-F238E27FC236}">
                <a16:creationId xmlns:a16="http://schemas.microsoft.com/office/drawing/2014/main" id="{40AEC9D9-1103-4938-8F6A-3DA077B00511}"/>
              </a:ext>
            </a:extLst>
          </p:cNvPr>
          <p:cNvSpPr txBox="1"/>
          <p:nvPr/>
        </p:nvSpPr>
        <p:spPr>
          <a:xfrm>
            <a:off x="1257300" y="247134"/>
            <a:ext cx="2263568" cy="369332"/>
          </a:xfrm>
          <a:prstGeom prst="rect">
            <a:avLst/>
          </a:prstGeom>
          <a:noFill/>
        </p:spPr>
        <p:txBody>
          <a:bodyPr wrap="none">
            <a:spAutoFit/>
          </a:bodyPr>
          <a:lstStyle/>
          <a:p>
            <a:r>
              <a:rPr lang="en-US" dirty="0">
                <a:latin typeface="Cambria" panose="02040503050406030204" pitchFamily="18" charset="0"/>
                <a:ea typeface="Cambria" panose="02040503050406030204" pitchFamily="18" charset="0"/>
              </a:rPr>
              <a:t>sum_0079_0091.root</a:t>
            </a:r>
          </a:p>
        </p:txBody>
      </p:sp>
    </p:spTree>
    <p:extLst>
      <p:ext uri="{BB962C8B-B14F-4D97-AF65-F5344CB8AC3E}">
        <p14:creationId xmlns:p14="http://schemas.microsoft.com/office/powerpoint/2010/main" val="42677487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46CAD-D682-4EA5-A81A-85F8EE8C34E3}"/>
              </a:ext>
            </a:extLst>
          </p:cNvPr>
          <p:cNvPicPr>
            <a:picLocks noChangeAspect="1"/>
          </p:cNvPicPr>
          <p:nvPr/>
        </p:nvPicPr>
        <p:blipFill>
          <a:blip r:embed="rId2"/>
          <a:stretch>
            <a:fillRect/>
          </a:stretch>
        </p:blipFill>
        <p:spPr>
          <a:xfrm>
            <a:off x="0" y="0"/>
            <a:ext cx="9144000" cy="4679299"/>
          </a:xfrm>
          <a:prstGeom prst="rect">
            <a:avLst/>
          </a:prstGeom>
        </p:spPr>
      </p:pic>
      <p:sp>
        <p:nvSpPr>
          <p:cNvPr id="5" name="TextBox 4">
            <a:extLst>
              <a:ext uri="{FF2B5EF4-FFF2-40B4-BE49-F238E27FC236}">
                <a16:creationId xmlns:a16="http://schemas.microsoft.com/office/drawing/2014/main" id="{281799FC-A06D-4BE7-9173-493BA22EB255}"/>
              </a:ext>
            </a:extLst>
          </p:cNvPr>
          <p:cNvSpPr txBox="1"/>
          <p:nvPr/>
        </p:nvSpPr>
        <p:spPr>
          <a:xfrm>
            <a:off x="0" y="4679299"/>
            <a:ext cx="9144000" cy="369332"/>
          </a:xfrm>
          <a:prstGeom prst="rect">
            <a:avLst/>
          </a:prstGeom>
          <a:noFill/>
        </p:spPr>
        <p:txBody>
          <a:bodyPr wrap="square">
            <a:spAutoFit/>
          </a:bodyPr>
          <a:lstStyle/>
          <a:p>
            <a:r>
              <a:rPr lang="en-US" sz="1800" dirty="0">
                <a:solidFill>
                  <a:srgbClr val="0000FF"/>
                </a:solidFill>
                <a:latin typeface="Cambria" panose="02040503050406030204" pitchFamily="18" charset="0"/>
                <a:ea typeface="Cambria" panose="02040503050406030204" pitchFamily="18" charset="0"/>
              </a:rPr>
              <a:t>if</a:t>
            </a:r>
            <a:r>
              <a:rPr lang="en-US" sz="1800" dirty="0">
                <a:solidFill>
                  <a:srgbClr val="000000"/>
                </a:solidFill>
                <a:latin typeface="Cambria" panose="02040503050406030204" pitchFamily="18" charset="0"/>
                <a:ea typeface="Cambria" panose="02040503050406030204" pitchFamily="18" charset="0"/>
              </a:rPr>
              <a:t> (</a:t>
            </a:r>
            <a:r>
              <a:rPr lang="en-US" sz="1800" dirty="0" err="1">
                <a:solidFill>
                  <a:srgbClr val="000080"/>
                </a:solidFill>
                <a:latin typeface="Cambria" panose="02040503050406030204" pitchFamily="18" charset="0"/>
                <a:ea typeface="Cambria" panose="02040503050406030204" pitchFamily="18" charset="0"/>
              </a:rPr>
              <a:t>lege_e</a:t>
            </a:r>
            <a:r>
              <a:rPr lang="en-US" sz="1800" dirty="0">
                <a:solidFill>
                  <a:srgbClr val="000000"/>
                </a:solidFill>
                <a:latin typeface="Cambria" panose="02040503050406030204" pitchFamily="18" charset="0"/>
                <a:ea typeface="Cambria" panose="02040503050406030204" pitchFamily="18" charset="0"/>
              </a:rPr>
              <a:t> &gt; 59 &amp;&amp; </a:t>
            </a:r>
            <a:r>
              <a:rPr lang="en-US" sz="1800" dirty="0" err="1">
                <a:solidFill>
                  <a:srgbClr val="000080"/>
                </a:solidFill>
                <a:latin typeface="Cambria" panose="02040503050406030204" pitchFamily="18" charset="0"/>
                <a:ea typeface="Cambria" panose="02040503050406030204" pitchFamily="18" charset="0"/>
              </a:rPr>
              <a:t>lege_e</a:t>
            </a:r>
            <a:r>
              <a:rPr lang="en-US" sz="1800" dirty="0">
                <a:solidFill>
                  <a:srgbClr val="000000"/>
                </a:solidFill>
                <a:latin typeface="Cambria" panose="02040503050406030204" pitchFamily="18" charset="0"/>
                <a:ea typeface="Cambria" panose="02040503050406030204" pitchFamily="18" charset="0"/>
              </a:rPr>
              <a:t> &lt; 60.1 &amp;&amp; </a:t>
            </a:r>
            <a:r>
              <a:rPr lang="en-US" sz="1800" dirty="0">
                <a:solidFill>
                  <a:srgbClr val="000080"/>
                </a:solidFill>
                <a:latin typeface="Cambria" panose="02040503050406030204" pitchFamily="18" charset="0"/>
                <a:ea typeface="Cambria" panose="02040503050406030204" pitchFamily="18" charset="0"/>
              </a:rPr>
              <a:t>msd26_e</a:t>
            </a:r>
            <a:r>
              <a:rPr lang="en-US" sz="1800" dirty="0">
                <a:solidFill>
                  <a:srgbClr val="000000"/>
                </a:solidFill>
                <a:latin typeface="Cambria" panose="02040503050406030204" pitchFamily="18" charset="0"/>
                <a:ea typeface="Cambria" panose="02040503050406030204" pitchFamily="18" charset="0"/>
              </a:rPr>
              <a:t> &gt; 5410 &amp;&amp; </a:t>
            </a:r>
            <a:r>
              <a:rPr lang="en-US" sz="1800" dirty="0">
                <a:solidFill>
                  <a:srgbClr val="000080"/>
                </a:solidFill>
                <a:latin typeface="Cambria" panose="02040503050406030204" pitchFamily="18" charset="0"/>
                <a:ea typeface="Cambria" panose="02040503050406030204" pitchFamily="18" charset="0"/>
              </a:rPr>
              <a:t>msd26_e</a:t>
            </a:r>
            <a:r>
              <a:rPr lang="en-US" sz="1800" dirty="0">
                <a:solidFill>
                  <a:srgbClr val="000000"/>
                </a:solidFill>
                <a:latin typeface="Cambria" panose="02040503050406030204" pitchFamily="18" charset="0"/>
                <a:ea typeface="Cambria" panose="02040503050406030204" pitchFamily="18" charset="0"/>
              </a:rPr>
              <a:t> &lt; 55</a:t>
            </a:r>
            <a:r>
              <a:rPr lang="en-US" dirty="0"/>
              <a:t>6</a:t>
            </a:r>
            <a:r>
              <a:rPr lang="en-US" sz="1800" dirty="0">
                <a:solidFill>
                  <a:srgbClr val="000000"/>
                </a:solidFill>
                <a:latin typeface="Cambria" panose="02040503050406030204" pitchFamily="18" charset="0"/>
                <a:ea typeface="Cambria" panose="02040503050406030204" pitchFamily="18" charset="0"/>
              </a:rPr>
              <a:t>0)</a:t>
            </a:r>
            <a:endParaRPr lang="en-US"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D286DED-1320-4071-81C8-2E2F067B8C77}"/>
              </a:ext>
            </a:extLst>
          </p:cNvPr>
          <p:cNvSpPr txBox="1"/>
          <p:nvPr/>
        </p:nvSpPr>
        <p:spPr>
          <a:xfrm>
            <a:off x="1257300" y="247134"/>
            <a:ext cx="2263568" cy="369332"/>
          </a:xfrm>
          <a:prstGeom prst="rect">
            <a:avLst/>
          </a:prstGeom>
          <a:noFill/>
        </p:spPr>
        <p:txBody>
          <a:bodyPr wrap="none">
            <a:spAutoFit/>
          </a:bodyPr>
          <a:lstStyle/>
          <a:p>
            <a:r>
              <a:rPr lang="en-US" dirty="0">
                <a:latin typeface="Cambria" panose="02040503050406030204" pitchFamily="18" charset="0"/>
                <a:ea typeface="Cambria" panose="02040503050406030204" pitchFamily="18" charset="0"/>
              </a:rPr>
              <a:t>sum_0092_0095.root</a:t>
            </a:r>
          </a:p>
        </p:txBody>
      </p:sp>
    </p:spTree>
    <p:extLst>
      <p:ext uri="{BB962C8B-B14F-4D97-AF65-F5344CB8AC3E}">
        <p14:creationId xmlns:p14="http://schemas.microsoft.com/office/powerpoint/2010/main" val="14020639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E11FB0-98D0-4C7C-97D2-F9AAAA369C09}"/>
              </a:ext>
            </a:extLst>
          </p:cNvPr>
          <p:cNvPicPr>
            <a:picLocks noChangeAspect="1"/>
          </p:cNvPicPr>
          <p:nvPr/>
        </p:nvPicPr>
        <p:blipFill>
          <a:blip r:embed="rId2"/>
          <a:stretch>
            <a:fillRect/>
          </a:stretch>
        </p:blipFill>
        <p:spPr>
          <a:xfrm>
            <a:off x="0" y="0"/>
            <a:ext cx="9144000" cy="467929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760458F-D686-430C-AAB1-04A3A69DDA8F}"/>
                  </a:ext>
                </a:extLst>
              </p:cNvPr>
              <p:cNvSpPr txBox="1"/>
              <p:nvPr/>
            </p:nvSpPr>
            <p:spPr>
              <a:xfrm>
                <a:off x="1731863" y="5375189"/>
                <a:ext cx="5781263" cy="7175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3600" i="1" smtClean="0">
                              <a:latin typeface="Cambria Math" panose="02040503050406030204" pitchFamily="18" charset="0"/>
                            </a:rPr>
                          </m:ctrlPr>
                        </m:sSubSupPr>
                        <m:e>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𝑇</m:t>
                              </m:r>
                            </m:e>
                            <m:sub>
                              <m:r>
                                <a:rPr lang="en-US" sz="3600" b="0" i="1" smtClean="0">
                                  <a:latin typeface="Cambria Math" panose="02040503050406030204" pitchFamily="18" charset="0"/>
                                </a:rPr>
                                <m:t>1/2</m:t>
                              </m:r>
                            </m:sub>
                          </m:sSub>
                          <m:r>
                            <a:rPr lang="en-US" sz="3600" b="0" i="1" smtClean="0">
                              <a:latin typeface="Cambria Math" panose="02040503050406030204" pitchFamily="18" charset="0"/>
                            </a:rPr>
                            <m:t>=68.10</m:t>
                          </m:r>
                          <m:r>
                            <a:rPr lang="en-US" sz="3600" b="0" i="1" smtClean="0">
                              <a:latin typeface="Cambria Math" panose="02040503050406030204" pitchFamily="18" charset="0"/>
                              <a:ea typeface="Cambria Math" panose="02040503050406030204" pitchFamily="18" charset="0"/>
                            </a:rPr>
                            <m:t>±0.07 </m:t>
                          </m:r>
                        </m:e>
                        <m:sub>
                          <m:r>
                            <a:rPr lang="en-US" sz="3600" b="0" i="1" smtClean="0">
                              <a:latin typeface="Cambria Math" panose="02040503050406030204" pitchFamily="18" charset="0"/>
                            </a:rPr>
                            <m:t>−0.23</m:t>
                          </m:r>
                        </m:sub>
                        <m:sup>
                          <m:r>
                            <a:rPr lang="en-US" sz="3600" b="0" i="1" smtClean="0">
                              <a:latin typeface="Cambria Math" panose="02040503050406030204" pitchFamily="18" charset="0"/>
                            </a:rPr>
                            <m:t>+0.16</m:t>
                          </m:r>
                        </m:sup>
                      </m:sSubSup>
                      <m:r>
                        <a:rPr lang="en-US" sz="3600" b="0" i="1" smtClean="0">
                          <a:latin typeface="Cambria Math" panose="02040503050406030204" pitchFamily="18" charset="0"/>
                        </a:rPr>
                        <m:t> </m:t>
                      </m:r>
                      <m:r>
                        <m:rPr>
                          <m:sty m:val="p"/>
                        </m:rPr>
                        <a:rPr lang="en-US" altLang="zh-CN" sz="3600" i="1">
                          <a:latin typeface="Cambria Math" panose="02040503050406030204" pitchFamily="18" charset="0"/>
                        </a:rPr>
                        <m:t>ns</m:t>
                      </m:r>
                    </m:oMath>
                  </m:oMathPara>
                </a14:m>
                <a:endParaRPr lang="en-US" sz="3600" dirty="0"/>
              </a:p>
            </p:txBody>
          </p:sp>
        </mc:Choice>
        <mc:Fallback xmlns="">
          <p:sp>
            <p:nvSpPr>
              <p:cNvPr id="4" name="TextBox 3">
                <a:extLst>
                  <a:ext uri="{FF2B5EF4-FFF2-40B4-BE49-F238E27FC236}">
                    <a16:creationId xmlns:a16="http://schemas.microsoft.com/office/drawing/2014/main" id="{2760458F-D686-430C-AAB1-04A3A69DDA8F}"/>
                  </a:ext>
                </a:extLst>
              </p:cNvPr>
              <p:cNvSpPr txBox="1">
                <a:spLocks noRot="1" noChangeAspect="1" noMove="1" noResize="1" noEditPoints="1" noAdjustHandles="1" noChangeArrowheads="1" noChangeShapeType="1" noTextEdit="1"/>
              </p:cNvSpPr>
              <p:nvPr/>
            </p:nvSpPr>
            <p:spPr>
              <a:xfrm>
                <a:off x="1731863" y="5375189"/>
                <a:ext cx="5781263" cy="717504"/>
              </a:xfrm>
              <a:prstGeom prst="rect">
                <a:avLst/>
              </a:prstGeom>
              <a:blipFill>
                <a:blip r:embed="rId3"/>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D88E92C-48E2-4800-98C3-BF237E2DD152}"/>
              </a:ext>
            </a:extLst>
          </p:cNvPr>
          <p:cNvSpPr txBox="1"/>
          <p:nvPr/>
        </p:nvSpPr>
        <p:spPr>
          <a:xfrm>
            <a:off x="2294173" y="457201"/>
            <a:ext cx="1694695" cy="830997"/>
          </a:xfrm>
          <a:prstGeom prst="rect">
            <a:avLst/>
          </a:prstGeom>
          <a:noFill/>
        </p:spPr>
        <p:txBody>
          <a:bodyPr wrap="none" rtlCol="0">
            <a:spAutoFit/>
          </a:bodyPr>
          <a:lstStyle/>
          <a:p>
            <a:pPr algn="ctr"/>
            <a:r>
              <a:rPr lang="en-US" sz="2400" dirty="0">
                <a:latin typeface="Cambria" panose="02040503050406030204" pitchFamily="18" charset="0"/>
                <a:ea typeface="Cambria" panose="02040503050406030204" pitchFamily="18" charset="0"/>
              </a:rPr>
              <a:t>1275 hours</a:t>
            </a:r>
          </a:p>
          <a:p>
            <a:pPr algn="ctr"/>
            <a:r>
              <a:rPr lang="en-US" altLang="zh-CN" sz="2400" dirty="0">
                <a:latin typeface="Cambria" panose="02040503050406030204" pitchFamily="18" charset="0"/>
                <a:ea typeface="Cambria" panose="02040503050406030204" pitchFamily="18" charset="0"/>
              </a:rPr>
              <a:t>53 days</a:t>
            </a:r>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1908AEC-9568-4211-AC66-FF15B88EA174}"/>
              </a:ext>
            </a:extLst>
          </p:cNvPr>
          <p:cNvSpPr txBox="1"/>
          <p:nvPr/>
        </p:nvSpPr>
        <p:spPr>
          <a:xfrm>
            <a:off x="6380481" y="3327400"/>
            <a:ext cx="2464136" cy="369332"/>
          </a:xfrm>
          <a:prstGeom prst="rect">
            <a:avLst/>
          </a:prstGeom>
          <a:noFill/>
        </p:spPr>
        <p:txBody>
          <a:bodyPr wrap="none">
            <a:spAutoFit/>
          </a:bodyPr>
          <a:lstStyle/>
          <a:p>
            <a:r>
              <a:rPr lang="en-US" dirty="0"/>
              <a:t>68.0453 if fit 160-900 ns</a:t>
            </a:r>
          </a:p>
        </p:txBody>
      </p:sp>
    </p:spTree>
    <p:extLst>
      <p:ext uri="{BB962C8B-B14F-4D97-AF65-F5344CB8AC3E}">
        <p14:creationId xmlns:p14="http://schemas.microsoft.com/office/powerpoint/2010/main" val="1073776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C8080-B0D3-4A54-9AB2-8F750C9C49BE}"/>
              </a:ext>
            </a:extLst>
          </p:cNvPr>
          <p:cNvPicPr>
            <a:picLocks noChangeAspect="1"/>
          </p:cNvPicPr>
          <p:nvPr/>
        </p:nvPicPr>
        <p:blipFill>
          <a:blip r:embed="rId2"/>
          <a:stretch>
            <a:fillRect/>
          </a:stretch>
        </p:blipFill>
        <p:spPr>
          <a:xfrm>
            <a:off x="0" y="0"/>
            <a:ext cx="9144000" cy="3276556"/>
          </a:xfrm>
          <a:prstGeom prst="rect">
            <a:avLst/>
          </a:prstGeom>
        </p:spPr>
      </p:pic>
      <p:cxnSp>
        <p:nvCxnSpPr>
          <p:cNvPr id="5" name="Straight Arrow Connector 4">
            <a:extLst>
              <a:ext uri="{FF2B5EF4-FFF2-40B4-BE49-F238E27FC236}">
                <a16:creationId xmlns:a16="http://schemas.microsoft.com/office/drawing/2014/main" id="{2A522D89-6440-44EC-AC9E-60BB62916D74}"/>
              </a:ext>
            </a:extLst>
          </p:cNvPr>
          <p:cNvCxnSpPr/>
          <p:nvPr/>
        </p:nvCxnSpPr>
        <p:spPr>
          <a:xfrm flipH="1">
            <a:off x="1108953" y="233464"/>
            <a:ext cx="42218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B978D7-05B3-49CF-91A3-06D06F0428DE}"/>
                  </a:ext>
                </a:extLst>
              </p:cNvPr>
              <p:cNvSpPr txBox="1"/>
              <p:nvPr/>
            </p:nvSpPr>
            <p:spPr>
              <a:xfrm>
                <a:off x="4572000" y="3510020"/>
                <a:ext cx="4572000" cy="7493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𝑦</m:t>
                      </m:r>
                      <m:r>
                        <a:rPr lang="en-US" i="0">
                          <a:latin typeface="Cambria Math" panose="02040503050406030204" pitchFamily="18" charset="0"/>
                        </a:rPr>
                        <m:t>=</m:t>
                      </m:r>
                      <m:r>
                        <a:rPr lang="en-US" i="1">
                          <a:latin typeface="Cambria Math" panose="02040503050406030204" pitchFamily="18" charset="0"/>
                        </a:rPr>
                        <m:t>𝐴</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𝑡</m:t>
                              </m:r>
                              <m:func>
                                <m:funcPr>
                                  <m:ctrlPr>
                                    <a:rPr lang="en-US" i="1">
                                      <a:latin typeface="Cambria Math" panose="02040503050406030204" pitchFamily="18" charset="0"/>
                                    </a:rPr>
                                  </m:ctrlPr>
                                </m:funcPr>
                                <m:fName>
                                  <m:r>
                                    <m:rPr>
                                      <m:sty m:val="p"/>
                                    </m:rPr>
                                    <a:rPr lang="en-US" i="0">
                                      <a:latin typeface="Cambria Math" panose="02040503050406030204" pitchFamily="18" charset="0"/>
                                    </a:rPr>
                                    <m:t>ln</m:t>
                                  </m:r>
                                </m:fName>
                                <m:e>
                                  <m:r>
                                    <a:rPr lang="en-US" i="0">
                                      <a:latin typeface="Cambria Math" panose="02040503050406030204" pitchFamily="18" charset="0"/>
                                    </a:rPr>
                                    <m:t>2</m:t>
                                  </m:r>
                                </m:e>
                              </m:func>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b>
                              </m:sSub>
                            </m:den>
                          </m:f>
                        </m:sup>
                      </m:sSup>
                      <m:r>
                        <a:rPr lang="en-US" i="0">
                          <a:latin typeface="Cambria Math" panose="02040503050406030204" pitchFamily="18" charset="0"/>
                        </a:rPr>
                        <m:t>+</m:t>
                      </m:r>
                      <m:r>
                        <a:rPr lang="en-US" i="1">
                          <a:latin typeface="Cambria Math" panose="02040503050406030204" pitchFamily="18" charset="0"/>
                        </a:rPr>
                        <m:t>𝐵</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i="0">
                                  <a:latin typeface="Cambria Math" panose="02040503050406030204" pitchFamily="18" charset="0"/>
                                </a:rPr>
                                <m:t>ln</m:t>
                              </m:r>
                            </m:fName>
                            <m:e>
                              <m:r>
                                <a:rPr lang="en-US" i="0">
                                  <a:latin typeface="Cambria Math" panose="02040503050406030204" pitchFamily="18" charset="0"/>
                                </a:rPr>
                                <m:t>2</m:t>
                              </m:r>
                            </m:e>
                          </m:func>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b>
                          </m:sSub>
                        </m:den>
                      </m:f>
                      <m:r>
                        <a:rPr lang="en-US" i="1">
                          <a:latin typeface="Cambria Math" panose="02040503050406030204" pitchFamily="18" charset="0"/>
                        </a:rPr>
                        <m:t>𝑁</m:t>
                      </m:r>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𝑡</m:t>
                              </m:r>
                              <m:r>
                                <m:rPr>
                                  <m:sty m:val="p"/>
                                </m:rPr>
                                <a:rPr lang="en-US" i="0">
                                  <a:latin typeface="Cambria Math" panose="02040503050406030204" pitchFamily="18" charset="0"/>
                                </a:rPr>
                                <m:t>ln</m:t>
                              </m:r>
                              <m:r>
                                <a:rPr lang="en-US" i="0">
                                  <a:latin typeface="Cambria Math" panose="02040503050406030204" pitchFamily="18" charset="0"/>
                                </a:rPr>
                                <m:t>2</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f>
                                    <m:fPr>
                                      <m:type m:val="lin"/>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den>
                                  </m:f>
                                </m:sub>
                              </m:sSub>
                            </m:den>
                          </m:f>
                        </m:sup>
                      </m:sSup>
                      <m:r>
                        <a:rPr lang="en-US" i="0">
                          <a:latin typeface="Cambria Math" panose="02040503050406030204" pitchFamily="18" charset="0"/>
                        </a:rPr>
                        <m:t>+</m:t>
                      </m:r>
                      <m:r>
                        <a:rPr lang="en-US" i="1">
                          <a:latin typeface="Cambria Math" panose="02040503050406030204" pitchFamily="18" charset="0"/>
                        </a:rPr>
                        <m:t>𝐵</m:t>
                      </m:r>
                    </m:oMath>
                  </m:oMathPara>
                </a14:m>
                <a:endParaRPr lang="en-US" dirty="0"/>
              </a:p>
            </p:txBody>
          </p:sp>
        </mc:Choice>
        <mc:Fallback xmlns="">
          <p:sp>
            <p:nvSpPr>
              <p:cNvPr id="7" name="TextBox 6">
                <a:extLst>
                  <a:ext uri="{FF2B5EF4-FFF2-40B4-BE49-F238E27FC236}">
                    <a16:creationId xmlns:a16="http://schemas.microsoft.com/office/drawing/2014/main" id="{74B978D7-05B3-49CF-91A3-06D06F0428DE}"/>
                  </a:ext>
                </a:extLst>
              </p:cNvPr>
              <p:cNvSpPr txBox="1">
                <a:spLocks noRot="1" noChangeAspect="1" noMove="1" noResize="1" noEditPoints="1" noAdjustHandles="1" noChangeArrowheads="1" noChangeShapeType="1" noTextEdit="1"/>
              </p:cNvSpPr>
              <p:nvPr/>
            </p:nvSpPr>
            <p:spPr>
              <a:xfrm>
                <a:off x="4572000" y="3510020"/>
                <a:ext cx="4572000" cy="749372"/>
              </a:xfrm>
              <a:prstGeom prst="rect">
                <a:avLst/>
              </a:prstGeom>
              <a:blipFill>
                <a:blip r:embed="rId3"/>
                <a:stretch>
                  <a:fillRect/>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F303D192-6C7F-45B9-95BB-04F952491690}"/>
              </a:ext>
            </a:extLst>
          </p:cNvPr>
          <p:cNvCxnSpPr>
            <a:cxnSpLocks/>
          </p:cNvCxnSpPr>
          <p:nvPr/>
        </p:nvCxnSpPr>
        <p:spPr>
          <a:xfrm>
            <a:off x="5541525" y="385864"/>
            <a:ext cx="0" cy="3320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13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427BF1-E99C-4978-BD38-C6E4335A19B8}"/>
              </a:ext>
            </a:extLst>
          </p:cNvPr>
          <p:cNvPicPr>
            <a:picLocks noChangeAspect="1"/>
          </p:cNvPicPr>
          <p:nvPr/>
        </p:nvPicPr>
        <p:blipFill>
          <a:blip r:embed="rId3"/>
          <a:stretch>
            <a:fillRect/>
          </a:stretch>
        </p:blipFill>
        <p:spPr>
          <a:xfrm>
            <a:off x="0" y="701594"/>
            <a:ext cx="9144000" cy="5454811"/>
          </a:xfrm>
          <a:prstGeom prst="rect">
            <a:avLst/>
          </a:prstGeom>
        </p:spPr>
      </p:pic>
    </p:spTree>
    <p:extLst>
      <p:ext uri="{BB962C8B-B14F-4D97-AF65-F5344CB8AC3E}">
        <p14:creationId xmlns:p14="http://schemas.microsoft.com/office/powerpoint/2010/main" val="12465408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5D86B-4CE8-4203-86A2-8F470327D1B9}"/>
              </a:ext>
            </a:extLst>
          </p:cNvPr>
          <p:cNvPicPr>
            <a:picLocks noChangeAspect="1"/>
          </p:cNvPicPr>
          <p:nvPr/>
        </p:nvPicPr>
        <p:blipFill>
          <a:blip r:embed="rId2"/>
          <a:stretch>
            <a:fillRect/>
          </a:stretch>
        </p:blipFill>
        <p:spPr>
          <a:xfrm>
            <a:off x="0" y="0"/>
            <a:ext cx="9144000" cy="5247140"/>
          </a:xfrm>
          <a:prstGeom prst="rect">
            <a:avLst/>
          </a:prstGeom>
        </p:spPr>
      </p:pic>
      <p:sp>
        <p:nvSpPr>
          <p:cNvPr id="4" name="TextBox 3">
            <a:extLst>
              <a:ext uri="{FF2B5EF4-FFF2-40B4-BE49-F238E27FC236}">
                <a16:creationId xmlns:a16="http://schemas.microsoft.com/office/drawing/2014/main" id="{B5A5C73A-0651-4633-8FB8-950853E87CA2}"/>
              </a:ext>
            </a:extLst>
          </p:cNvPr>
          <p:cNvSpPr txBox="1"/>
          <p:nvPr/>
        </p:nvSpPr>
        <p:spPr>
          <a:xfrm>
            <a:off x="861392" y="1146242"/>
            <a:ext cx="2848087" cy="2031325"/>
          </a:xfrm>
          <a:prstGeom prst="rect">
            <a:avLst/>
          </a:prstGeom>
          <a:noFill/>
        </p:spPr>
        <p:txBody>
          <a:bodyPr wrap="none" rtlCol="0">
            <a:spAutoFit/>
          </a:bodyPr>
          <a:lstStyle/>
          <a:p>
            <a:r>
              <a:rPr lang="en-US" dirty="0">
                <a:solidFill>
                  <a:srgbClr val="FF0000"/>
                </a:solidFill>
              </a:rPr>
              <a:t>Run 0079 - 0091 (949 hours)</a:t>
            </a:r>
          </a:p>
          <a:p>
            <a:r>
              <a:rPr lang="en-US" dirty="0">
                <a:solidFill>
                  <a:srgbClr val="FF0000"/>
                </a:solidFill>
              </a:rPr>
              <a:t>MSD12+MSD26</a:t>
            </a: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0000FF"/>
                </a:solidFill>
              </a:rPr>
              <a:t>Run 0092 - 0095 (325 hours)</a:t>
            </a:r>
          </a:p>
          <a:p>
            <a:r>
              <a:rPr lang="en-US" dirty="0">
                <a:solidFill>
                  <a:srgbClr val="0000FF"/>
                </a:solidFill>
              </a:rPr>
              <a:t>MSD26</a:t>
            </a:r>
          </a:p>
        </p:txBody>
      </p:sp>
    </p:spTree>
    <p:extLst>
      <p:ext uri="{BB962C8B-B14F-4D97-AF65-F5344CB8AC3E}">
        <p14:creationId xmlns:p14="http://schemas.microsoft.com/office/powerpoint/2010/main" val="35848474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513A6-E219-488F-BE01-6FF22613F2F2}"/>
              </a:ext>
            </a:extLst>
          </p:cNvPr>
          <p:cNvPicPr>
            <a:picLocks noChangeAspect="1"/>
          </p:cNvPicPr>
          <p:nvPr/>
        </p:nvPicPr>
        <p:blipFill>
          <a:blip r:embed="rId3"/>
          <a:stretch>
            <a:fillRect/>
          </a:stretch>
        </p:blipFill>
        <p:spPr>
          <a:xfrm>
            <a:off x="0" y="0"/>
            <a:ext cx="8305800" cy="5391150"/>
          </a:xfrm>
          <a:prstGeom prst="rect">
            <a:avLst/>
          </a:prstGeom>
        </p:spPr>
      </p:pic>
    </p:spTree>
    <p:extLst>
      <p:ext uri="{BB962C8B-B14F-4D97-AF65-F5344CB8AC3E}">
        <p14:creationId xmlns:p14="http://schemas.microsoft.com/office/powerpoint/2010/main" val="42081711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38909-0865-4A8D-918D-6BDD8CB027AE}"/>
              </a:ext>
            </a:extLst>
          </p:cNvPr>
          <p:cNvPicPr>
            <a:picLocks noChangeAspect="1"/>
          </p:cNvPicPr>
          <p:nvPr/>
        </p:nvPicPr>
        <p:blipFill>
          <a:blip r:embed="rId2"/>
          <a:stretch>
            <a:fillRect/>
          </a:stretch>
        </p:blipFill>
        <p:spPr>
          <a:xfrm>
            <a:off x="-1" y="0"/>
            <a:ext cx="4572000" cy="3588014"/>
          </a:xfrm>
          <a:prstGeom prst="rect">
            <a:avLst/>
          </a:prstGeom>
        </p:spPr>
      </p:pic>
      <p:sp>
        <p:nvSpPr>
          <p:cNvPr id="7" name="TextBox 6">
            <a:extLst>
              <a:ext uri="{FF2B5EF4-FFF2-40B4-BE49-F238E27FC236}">
                <a16:creationId xmlns:a16="http://schemas.microsoft.com/office/drawing/2014/main" id="{4405A144-4875-47FA-8BA4-23CAF448F755}"/>
              </a:ext>
            </a:extLst>
          </p:cNvPr>
          <p:cNvSpPr txBox="1"/>
          <p:nvPr/>
        </p:nvSpPr>
        <p:spPr>
          <a:xfrm>
            <a:off x="0" y="4243024"/>
            <a:ext cx="9144000" cy="2585323"/>
          </a:xfrm>
          <a:prstGeom prst="rect">
            <a:avLst/>
          </a:prstGeom>
          <a:noFill/>
        </p:spPr>
        <p:txBody>
          <a:bodyPr wrap="square">
            <a:spAutoFit/>
          </a:bodyPr>
          <a:lstStyle/>
          <a:p>
            <a:r>
              <a:rPr lang="en-US" dirty="0"/>
              <a:t>The fit regions of the time spectra were varied to investigate the effect of the choice of the starting point of the exponential fits by means of fixing the end channel of a fit, and removing data points starting from the prompt peak. Similarly, channels were removed from the low-count tail with a fixed starting channel.</a:t>
            </a:r>
          </a:p>
          <a:p>
            <a:r>
              <a:rPr lang="en-US" dirty="0"/>
              <a:t>The fit results were insensitive to the choice of the last channel of the range used for the fit function.</a:t>
            </a:r>
          </a:p>
          <a:p>
            <a:pPr algn="l"/>
            <a:r>
              <a:rPr lang="en-US" dirty="0">
                <a:solidFill>
                  <a:srgbClr val="000000"/>
                </a:solidFill>
                <a:latin typeface="NimbusRomNo9L-Regu"/>
              </a:rPr>
              <a:t>T</a:t>
            </a:r>
            <a:r>
              <a:rPr lang="en-US" b="0" i="0" u="none" strike="noStrike" baseline="0" dirty="0">
                <a:solidFill>
                  <a:srgbClr val="000000"/>
                </a:solidFill>
                <a:latin typeface="NimbusRomNo9L-Regu"/>
              </a:rPr>
              <a:t>he fit results did depend on the choice of the initial channel of the range used for the fit function. However, in all cases the stabilization occurred by 4 ns past the prompt peak. A sample of the channel chopping technique showing where stabilization occurs is in fig </a:t>
            </a:r>
            <a:r>
              <a:rPr lang="en-US" b="0" i="0" u="none" strike="noStrike" baseline="0" dirty="0">
                <a:solidFill>
                  <a:srgbClr val="0000FF"/>
                </a:solidFill>
                <a:latin typeface="NimbusRomNo9L-Regu"/>
              </a:rPr>
              <a:t>7</a:t>
            </a:r>
            <a:r>
              <a:rPr lang="en-US" b="0" i="0" u="none" strike="noStrike" baseline="0" dirty="0">
                <a:solidFill>
                  <a:srgbClr val="000000"/>
                </a:solidFill>
                <a:latin typeface="NimbusRomNo9L-Regu"/>
              </a:rPr>
              <a:t>.</a:t>
            </a:r>
            <a:endParaRPr lang="en-US" dirty="0"/>
          </a:p>
        </p:txBody>
      </p:sp>
      <p:sp>
        <p:nvSpPr>
          <p:cNvPr id="9" name="TextBox 8">
            <a:extLst>
              <a:ext uri="{FF2B5EF4-FFF2-40B4-BE49-F238E27FC236}">
                <a16:creationId xmlns:a16="http://schemas.microsoft.com/office/drawing/2014/main" id="{87938AE8-3756-486E-BB66-157852BE187A}"/>
              </a:ext>
            </a:extLst>
          </p:cNvPr>
          <p:cNvSpPr txBox="1"/>
          <p:nvPr/>
        </p:nvSpPr>
        <p:spPr>
          <a:xfrm>
            <a:off x="4571999" y="127000"/>
            <a:ext cx="4572001" cy="1200329"/>
          </a:xfrm>
          <a:prstGeom prst="rect">
            <a:avLst/>
          </a:prstGeom>
          <a:noFill/>
        </p:spPr>
        <p:txBody>
          <a:bodyPr wrap="square">
            <a:spAutoFit/>
          </a:bodyPr>
          <a:lstStyle/>
          <a:p>
            <a:r>
              <a:rPr lang="en-US" dirty="0">
                <a:solidFill>
                  <a:srgbClr val="002060"/>
                </a:solidFill>
              </a:rPr>
              <a:t>D. S. Cross et al., J. </a:t>
            </a:r>
            <a:r>
              <a:rPr lang="en-US" dirty="0" err="1">
                <a:solidFill>
                  <a:srgbClr val="002060"/>
                </a:solidFill>
              </a:rPr>
              <a:t>Instrum</a:t>
            </a:r>
            <a:r>
              <a:rPr lang="en-US" dirty="0">
                <a:solidFill>
                  <a:srgbClr val="002060"/>
                </a:solidFill>
              </a:rPr>
              <a:t>. 6, P08008 (2011). Commissioning the DANTE array of BaF2 detectors at TRIUMF-ISAC using a fast-timing lifetime measurement</a:t>
            </a:r>
          </a:p>
        </p:txBody>
      </p:sp>
      <p:pic>
        <p:nvPicPr>
          <p:cNvPr id="4" name="Picture 3">
            <a:extLst>
              <a:ext uri="{FF2B5EF4-FFF2-40B4-BE49-F238E27FC236}">
                <a16:creationId xmlns:a16="http://schemas.microsoft.com/office/drawing/2014/main" id="{9DB5D4E3-906B-4720-9C36-2B72C7589411}"/>
              </a:ext>
            </a:extLst>
          </p:cNvPr>
          <p:cNvPicPr>
            <a:picLocks noChangeAspect="1"/>
          </p:cNvPicPr>
          <p:nvPr/>
        </p:nvPicPr>
        <p:blipFill>
          <a:blip r:embed="rId3"/>
          <a:stretch>
            <a:fillRect/>
          </a:stretch>
        </p:blipFill>
        <p:spPr>
          <a:xfrm>
            <a:off x="4711698" y="1454329"/>
            <a:ext cx="3496695" cy="2585323"/>
          </a:xfrm>
          <a:prstGeom prst="rect">
            <a:avLst/>
          </a:prstGeom>
        </p:spPr>
      </p:pic>
    </p:spTree>
    <p:extLst>
      <p:ext uri="{BB962C8B-B14F-4D97-AF65-F5344CB8AC3E}">
        <p14:creationId xmlns:p14="http://schemas.microsoft.com/office/powerpoint/2010/main" val="3834716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23D8C-106C-4352-AB4B-7418B7FCC0EA}"/>
              </a:ext>
            </a:extLst>
          </p:cNvPr>
          <p:cNvPicPr>
            <a:picLocks noChangeAspect="1"/>
          </p:cNvPicPr>
          <p:nvPr/>
        </p:nvPicPr>
        <p:blipFill>
          <a:blip r:embed="rId3"/>
          <a:stretch>
            <a:fillRect/>
          </a:stretch>
        </p:blipFill>
        <p:spPr>
          <a:xfrm>
            <a:off x="0" y="404299"/>
            <a:ext cx="4572000" cy="6453699"/>
          </a:xfrm>
          <a:prstGeom prst="rect">
            <a:avLst/>
          </a:prstGeom>
        </p:spPr>
      </p:pic>
      <p:sp>
        <p:nvSpPr>
          <p:cNvPr id="6" name="TextBox 5">
            <a:extLst>
              <a:ext uri="{FF2B5EF4-FFF2-40B4-BE49-F238E27FC236}">
                <a16:creationId xmlns:a16="http://schemas.microsoft.com/office/drawing/2014/main" id="{7B801152-4A16-43A6-B6AD-C75E886FC494}"/>
              </a:ext>
            </a:extLst>
          </p:cNvPr>
          <p:cNvSpPr txBox="1"/>
          <p:nvPr/>
        </p:nvSpPr>
        <p:spPr>
          <a:xfrm>
            <a:off x="4571998" y="2056684"/>
            <a:ext cx="4572002" cy="4801314"/>
          </a:xfrm>
          <a:prstGeom prst="rect">
            <a:avLst/>
          </a:prstGeom>
          <a:noFill/>
        </p:spPr>
        <p:txBody>
          <a:bodyPr wrap="square">
            <a:spAutoFit/>
          </a:bodyPr>
          <a:lstStyle/>
          <a:p>
            <a:pPr algn="just"/>
            <a:r>
              <a:rPr lang="en-US" b="0" i="0" u="none" strike="noStrike" baseline="0" dirty="0">
                <a:solidFill>
                  <a:srgbClr val="000000"/>
                </a:solidFill>
                <a:latin typeface="CharisSIL"/>
              </a:rPr>
              <a:t>The first signal which defines the </a:t>
            </a:r>
            <a:r>
              <a:rPr lang="en-US" b="0" i="1" u="none" strike="noStrike" baseline="0" dirty="0">
                <a:solidFill>
                  <a:srgbClr val="000000"/>
                </a:solidFill>
                <a:latin typeface="CharisSIL-Italic"/>
              </a:rPr>
              <a:t>start</a:t>
            </a:r>
            <a:r>
              <a:rPr lang="en-US" b="0" i="0" u="none" strike="noStrike" baseline="0" dirty="0">
                <a:solidFill>
                  <a:srgbClr val="000000"/>
                </a:solidFill>
                <a:latin typeface="CharisSIL"/>
              </a:rPr>
              <a:t>, is given by the 209 keV gamma ray populating the level and the second signal, which is the </a:t>
            </a:r>
            <a:r>
              <a:rPr lang="en-US" b="0" i="1" u="none" strike="noStrike" baseline="0" dirty="0">
                <a:solidFill>
                  <a:srgbClr val="000000"/>
                </a:solidFill>
                <a:latin typeface="CharisSIL-Italic"/>
              </a:rPr>
              <a:t>stop</a:t>
            </a:r>
            <a:r>
              <a:rPr lang="en-US" b="0" i="0" u="none" strike="noStrike" baseline="0" dirty="0">
                <a:solidFill>
                  <a:srgbClr val="000000"/>
                </a:solidFill>
                <a:latin typeface="CharisSIL"/>
              </a:rPr>
              <a:t>, by the 184.6 keV gamma ray depopulating it.</a:t>
            </a:r>
          </a:p>
          <a:p>
            <a:pPr algn="just"/>
            <a:r>
              <a:rPr lang="en-US" b="0" i="0" u="none" strike="noStrike" baseline="0" dirty="0">
                <a:solidFill>
                  <a:srgbClr val="000000"/>
                </a:solidFill>
                <a:latin typeface="CharisSIL"/>
              </a:rPr>
              <a:t>The slope method was employed to obtain the lifetime of this transition. In this method, no background subtraction was applied, since the time contribution of the background usually affects the prompt distribution. By taking a fit far from the prompt region, the </a:t>
            </a:r>
            <a:r>
              <a:rPr lang="en-US" b="1" i="0" u="none" strike="noStrike" baseline="0" dirty="0">
                <a:solidFill>
                  <a:srgbClr val="000000"/>
                </a:solidFill>
                <a:latin typeface="CharisSIL"/>
              </a:rPr>
              <a:t>background time component can be avoided</a:t>
            </a:r>
            <a:r>
              <a:rPr lang="en-US" b="0" i="0" u="none" strike="noStrike" baseline="0" dirty="0">
                <a:solidFill>
                  <a:srgbClr val="000000"/>
                </a:solidFill>
                <a:latin typeface="CharisSIL"/>
              </a:rPr>
              <a:t>.</a:t>
            </a:r>
            <a:endParaRPr lang="en-US" b="0" i="0" u="none" strike="noStrike" baseline="0" dirty="0">
              <a:latin typeface="CharisSIL"/>
            </a:endParaRPr>
          </a:p>
          <a:p>
            <a:pPr algn="just"/>
            <a:endParaRPr lang="en-US" dirty="0">
              <a:latin typeface="CharisSIL"/>
            </a:endParaRPr>
          </a:p>
          <a:p>
            <a:pPr algn="just"/>
            <a:r>
              <a:rPr lang="en-US" b="0" i="0" u="none" strike="noStrike" baseline="0" dirty="0">
                <a:latin typeface="CharisSIL"/>
              </a:rPr>
              <a:t>Contributions from the large fast component may falsify lifetime measurements, however, these contributions may be </a:t>
            </a:r>
            <a:r>
              <a:rPr lang="en-US" b="1" i="0" u="none" strike="noStrike" baseline="0" dirty="0">
                <a:latin typeface="CharisSIL"/>
              </a:rPr>
              <a:t>avoided by fitting the slope outside the region of the Compton background</a:t>
            </a:r>
            <a:r>
              <a:rPr lang="en-US" b="0" i="0" u="none" strike="noStrike" baseline="0" dirty="0">
                <a:latin typeface="CharisSIL"/>
              </a:rPr>
              <a:t>.</a:t>
            </a:r>
            <a:endParaRPr lang="en-US" dirty="0"/>
          </a:p>
        </p:txBody>
      </p:sp>
      <p:sp>
        <p:nvSpPr>
          <p:cNvPr id="8" name="TextBox 7">
            <a:extLst>
              <a:ext uri="{FF2B5EF4-FFF2-40B4-BE49-F238E27FC236}">
                <a16:creationId xmlns:a16="http://schemas.microsoft.com/office/drawing/2014/main" id="{E4E2F5BD-EDFE-4E73-86EE-8C408C345A35}"/>
              </a:ext>
            </a:extLst>
          </p:cNvPr>
          <p:cNvSpPr txBox="1"/>
          <p:nvPr/>
        </p:nvSpPr>
        <p:spPr>
          <a:xfrm>
            <a:off x="0" y="0"/>
            <a:ext cx="7048499" cy="369332"/>
          </a:xfrm>
          <a:prstGeom prst="rect">
            <a:avLst/>
          </a:prstGeom>
          <a:noFill/>
        </p:spPr>
        <p:txBody>
          <a:bodyPr wrap="square">
            <a:spAutoFit/>
          </a:bodyPr>
          <a:lstStyle/>
          <a:p>
            <a:r>
              <a:rPr lang="en-US" dirty="0">
                <a:solidFill>
                  <a:srgbClr val="002060"/>
                </a:solidFill>
              </a:rPr>
              <a:t>L. </a:t>
            </a:r>
            <a:r>
              <a:rPr lang="en-US" dirty="0" err="1">
                <a:solidFill>
                  <a:srgbClr val="002060"/>
                </a:solidFill>
              </a:rPr>
              <a:t>Msebi</a:t>
            </a:r>
            <a:r>
              <a:rPr lang="en-US" dirty="0">
                <a:solidFill>
                  <a:srgbClr val="002060"/>
                </a:solidFill>
              </a:rPr>
              <a:t> et al., Nucl. </a:t>
            </a:r>
            <a:r>
              <a:rPr lang="en-US" dirty="0" err="1">
                <a:solidFill>
                  <a:srgbClr val="002060"/>
                </a:solidFill>
              </a:rPr>
              <a:t>Instrum</a:t>
            </a:r>
            <a:r>
              <a:rPr lang="en-US" dirty="0">
                <a:solidFill>
                  <a:srgbClr val="002060"/>
                </a:solidFill>
              </a:rPr>
              <a:t>. Methods Phys. Res. A 1026, 166195 (2022). </a:t>
            </a:r>
          </a:p>
        </p:txBody>
      </p:sp>
      <p:sp>
        <p:nvSpPr>
          <p:cNvPr id="7" name="TextBox 6">
            <a:extLst>
              <a:ext uri="{FF2B5EF4-FFF2-40B4-BE49-F238E27FC236}">
                <a16:creationId xmlns:a16="http://schemas.microsoft.com/office/drawing/2014/main" id="{D9E88AA3-B04C-48A1-8C1C-E1359F72FE2E}"/>
              </a:ext>
            </a:extLst>
          </p:cNvPr>
          <p:cNvSpPr txBox="1"/>
          <p:nvPr/>
        </p:nvSpPr>
        <p:spPr>
          <a:xfrm>
            <a:off x="4575173" y="369332"/>
            <a:ext cx="4568827" cy="1477328"/>
          </a:xfrm>
          <a:prstGeom prst="rect">
            <a:avLst/>
          </a:prstGeom>
          <a:noFill/>
        </p:spPr>
        <p:txBody>
          <a:bodyPr wrap="square">
            <a:spAutoFit/>
          </a:bodyPr>
          <a:lstStyle/>
          <a:p>
            <a:pPr algn="just"/>
            <a:r>
              <a:rPr lang="en-US" sz="1800" b="0" i="0" u="none" strike="noStrike" baseline="0" dirty="0">
                <a:latin typeface="CharisSIL"/>
              </a:rPr>
              <a:t>The large fast component is due to the Compton background and the slow component due to full energy peak detection. It is this slow component that the half-life of the excited </a:t>
            </a:r>
            <a:r>
              <a:rPr lang="en-US" sz="1800" b="0" i="0" u="none" strike="noStrike" baseline="0" dirty="0">
                <a:latin typeface="STIXMath-Regular"/>
              </a:rPr>
              <a:t>2</a:t>
            </a:r>
            <a:r>
              <a:rPr lang="en-US" sz="800" b="0" i="0" u="none" strike="noStrike" baseline="0" dirty="0">
                <a:latin typeface="STIXMath-Regular"/>
              </a:rPr>
              <a:t>− </a:t>
            </a:r>
            <a:r>
              <a:rPr lang="en-US" sz="1800" b="0" i="0" u="none" strike="noStrike" baseline="0" dirty="0">
                <a:latin typeface="CharisSIL"/>
              </a:rPr>
              <a:t>state was calculated using the slope method.</a:t>
            </a:r>
            <a:endParaRPr lang="en-US" dirty="0"/>
          </a:p>
        </p:txBody>
      </p:sp>
    </p:spTree>
    <p:extLst>
      <p:ext uri="{BB962C8B-B14F-4D97-AF65-F5344CB8AC3E}">
        <p14:creationId xmlns:p14="http://schemas.microsoft.com/office/powerpoint/2010/main" val="26372305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189FAB-DE20-41FD-BAF7-4A64C636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374404"/>
          </a:xfrm>
          <a:prstGeom prst="rect">
            <a:avLst/>
          </a:prstGeom>
        </p:spPr>
      </p:pic>
      <p:pic>
        <p:nvPicPr>
          <p:cNvPr id="9" name="Picture 8">
            <a:extLst>
              <a:ext uri="{FF2B5EF4-FFF2-40B4-BE49-F238E27FC236}">
                <a16:creationId xmlns:a16="http://schemas.microsoft.com/office/drawing/2014/main" id="{D944EA6A-C289-4066-9795-D9E7AC0B7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3597"/>
            <a:ext cx="9144000" cy="3374404"/>
          </a:xfrm>
          <a:prstGeom prst="rect">
            <a:avLst/>
          </a:prstGeom>
        </p:spPr>
      </p:pic>
    </p:spTree>
    <p:extLst>
      <p:ext uri="{BB962C8B-B14F-4D97-AF65-F5344CB8AC3E}">
        <p14:creationId xmlns:p14="http://schemas.microsoft.com/office/powerpoint/2010/main" val="7711920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71A7ED-0735-447D-8BAF-F14EF50A87ED}"/>
              </a:ext>
            </a:extLst>
          </p:cNvPr>
          <p:cNvPicPr>
            <a:picLocks noChangeAspect="1"/>
          </p:cNvPicPr>
          <p:nvPr/>
        </p:nvPicPr>
        <p:blipFill>
          <a:blip r:embed="rId2"/>
          <a:stretch>
            <a:fillRect/>
          </a:stretch>
        </p:blipFill>
        <p:spPr>
          <a:xfrm>
            <a:off x="0" y="3481147"/>
            <a:ext cx="9144000" cy="3376853"/>
          </a:xfrm>
          <a:prstGeom prst="rect">
            <a:avLst/>
          </a:prstGeom>
        </p:spPr>
      </p:pic>
      <p:pic>
        <p:nvPicPr>
          <p:cNvPr id="9" name="Picture 8">
            <a:extLst>
              <a:ext uri="{FF2B5EF4-FFF2-40B4-BE49-F238E27FC236}">
                <a16:creationId xmlns:a16="http://schemas.microsoft.com/office/drawing/2014/main" id="{CF14D00D-E8AD-479D-ABBA-FB2819DB9EBF}"/>
              </a:ext>
            </a:extLst>
          </p:cNvPr>
          <p:cNvPicPr>
            <a:picLocks noChangeAspect="1"/>
          </p:cNvPicPr>
          <p:nvPr/>
        </p:nvPicPr>
        <p:blipFill>
          <a:blip r:embed="rId3"/>
          <a:stretch>
            <a:fillRect/>
          </a:stretch>
        </p:blipFill>
        <p:spPr>
          <a:xfrm>
            <a:off x="0" y="0"/>
            <a:ext cx="9144000" cy="3372695"/>
          </a:xfrm>
          <a:prstGeom prst="rect">
            <a:avLst/>
          </a:prstGeom>
        </p:spPr>
      </p:pic>
    </p:spTree>
    <p:extLst>
      <p:ext uri="{BB962C8B-B14F-4D97-AF65-F5344CB8AC3E}">
        <p14:creationId xmlns:p14="http://schemas.microsoft.com/office/powerpoint/2010/main" val="23973548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0D800-F318-4C20-A573-8678C2FDF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374404"/>
          </a:xfrm>
          <a:prstGeom prst="rect">
            <a:avLst/>
          </a:prstGeom>
        </p:spPr>
      </p:pic>
      <p:pic>
        <p:nvPicPr>
          <p:cNvPr id="5" name="Picture 4">
            <a:extLst>
              <a:ext uri="{FF2B5EF4-FFF2-40B4-BE49-F238E27FC236}">
                <a16:creationId xmlns:a16="http://schemas.microsoft.com/office/drawing/2014/main" id="{8CD0A0D1-ADEB-4146-AB88-C7F2CB5D2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3597"/>
            <a:ext cx="9144000" cy="3374404"/>
          </a:xfrm>
          <a:prstGeom prst="rect">
            <a:avLst/>
          </a:prstGeom>
        </p:spPr>
      </p:pic>
    </p:spTree>
    <p:extLst>
      <p:ext uri="{BB962C8B-B14F-4D97-AF65-F5344CB8AC3E}">
        <p14:creationId xmlns:p14="http://schemas.microsoft.com/office/powerpoint/2010/main" val="38084647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EC5FA-DDD6-41B5-8B50-5254922B3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374404"/>
          </a:xfrm>
          <a:prstGeom prst="rect">
            <a:avLst/>
          </a:prstGeom>
        </p:spPr>
      </p:pic>
      <p:pic>
        <p:nvPicPr>
          <p:cNvPr id="5" name="Picture 4">
            <a:extLst>
              <a:ext uri="{FF2B5EF4-FFF2-40B4-BE49-F238E27FC236}">
                <a16:creationId xmlns:a16="http://schemas.microsoft.com/office/drawing/2014/main" id="{45454201-322F-4529-A47E-CEC68D2E8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3596"/>
            <a:ext cx="9144000" cy="3374404"/>
          </a:xfrm>
          <a:prstGeom prst="rect">
            <a:avLst/>
          </a:prstGeom>
        </p:spPr>
      </p:pic>
      <p:sp>
        <p:nvSpPr>
          <p:cNvPr id="6" name="TextBox 5">
            <a:extLst>
              <a:ext uri="{FF2B5EF4-FFF2-40B4-BE49-F238E27FC236}">
                <a16:creationId xmlns:a16="http://schemas.microsoft.com/office/drawing/2014/main" id="{352801D8-9149-4012-8444-2474C5F912E3}"/>
              </a:ext>
            </a:extLst>
          </p:cNvPr>
          <p:cNvSpPr txBox="1"/>
          <p:nvPr/>
        </p:nvSpPr>
        <p:spPr>
          <a:xfrm>
            <a:off x="1358900" y="1687202"/>
            <a:ext cx="1659429" cy="369332"/>
          </a:xfrm>
          <a:prstGeom prst="rect">
            <a:avLst/>
          </a:prstGeom>
          <a:noFill/>
        </p:spPr>
        <p:txBody>
          <a:bodyPr wrap="none" rtlCol="0">
            <a:spAutoFit/>
          </a:bodyPr>
          <a:lstStyle/>
          <a:p>
            <a:r>
              <a:rPr lang="en-US" dirty="0"/>
              <a:t>MSD12+MSD26</a:t>
            </a:r>
          </a:p>
        </p:txBody>
      </p:sp>
      <p:sp>
        <p:nvSpPr>
          <p:cNvPr id="7" name="TextBox 6">
            <a:extLst>
              <a:ext uri="{FF2B5EF4-FFF2-40B4-BE49-F238E27FC236}">
                <a16:creationId xmlns:a16="http://schemas.microsoft.com/office/drawing/2014/main" id="{22BBF0AD-B1FB-44E8-9D9F-36CF639DF949}"/>
              </a:ext>
            </a:extLst>
          </p:cNvPr>
          <p:cNvSpPr txBox="1"/>
          <p:nvPr/>
        </p:nvSpPr>
        <p:spPr>
          <a:xfrm>
            <a:off x="1358899" y="4227202"/>
            <a:ext cx="864339" cy="369332"/>
          </a:xfrm>
          <a:prstGeom prst="rect">
            <a:avLst/>
          </a:prstGeom>
          <a:noFill/>
        </p:spPr>
        <p:txBody>
          <a:bodyPr wrap="none" rtlCol="0">
            <a:spAutoFit/>
          </a:bodyPr>
          <a:lstStyle/>
          <a:p>
            <a:r>
              <a:rPr lang="en-US" dirty="0"/>
              <a:t>MSD26</a:t>
            </a:r>
          </a:p>
        </p:txBody>
      </p:sp>
    </p:spTree>
    <p:extLst>
      <p:ext uri="{BB962C8B-B14F-4D97-AF65-F5344CB8AC3E}">
        <p14:creationId xmlns:p14="http://schemas.microsoft.com/office/powerpoint/2010/main" val="19333081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EBC7B6-C046-4D49-9C62-B25392A6CB6D}"/>
              </a:ext>
            </a:extLst>
          </p:cNvPr>
          <p:cNvPicPr>
            <a:picLocks noChangeAspect="1"/>
          </p:cNvPicPr>
          <p:nvPr/>
        </p:nvPicPr>
        <p:blipFill>
          <a:blip r:embed="rId2"/>
          <a:stretch>
            <a:fillRect/>
          </a:stretch>
        </p:blipFill>
        <p:spPr>
          <a:xfrm>
            <a:off x="0" y="3303346"/>
            <a:ext cx="9144000" cy="3554654"/>
          </a:xfrm>
          <a:prstGeom prst="rect">
            <a:avLst/>
          </a:prstGeom>
        </p:spPr>
      </p:pic>
      <p:pic>
        <p:nvPicPr>
          <p:cNvPr id="3" name="Picture 2">
            <a:extLst>
              <a:ext uri="{FF2B5EF4-FFF2-40B4-BE49-F238E27FC236}">
                <a16:creationId xmlns:a16="http://schemas.microsoft.com/office/drawing/2014/main" id="{42F63FB6-2ECC-465E-A0F5-B480947B2BEA}"/>
              </a:ext>
            </a:extLst>
          </p:cNvPr>
          <p:cNvPicPr>
            <a:picLocks noChangeAspect="1"/>
          </p:cNvPicPr>
          <p:nvPr/>
        </p:nvPicPr>
        <p:blipFill>
          <a:blip r:embed="rId3"/>
          <a:stretch>
            <a:fillRect/>
          </a:stretch>
        </p:blipFill>
        <p:spPr>
          <a:xfrm>
            <a:off x="0" y="0"/>
            <a:ext cx="9144000" cy="3534147"/>
          </a:xfrm>
          <a:prstGeom prst="rect">
            <a:avLst/>
          </a:prstGeom>
        </p:spPr>
      </p:pic>
      <p:sp>
        <p:nvSpPr>
          <p:cNvPr id="4" name="TextBox 3">
            <a:extLst>
              <a:ext uri="{FF2B5EF4-FFF2-40B4-BE49-F238E27FC236}">
                <a16:creationId xmlns:a16="http://schemas.microsoft.com/office/drawing/2014/main" id="{D73D62AC-EBEA-4DA3-A816-EC77AF70F9F0}"/>
              </a:ext>
            </a:extLst>
          </p:cNvPr>
          <p:cNvSpPr txBox="1"/>
          <p:nvPr/>
        </p:nvSpPr>
        <p:spPr>
          <a:xfrm>
            <a:off x="968829" y="555171"/>
            <a:ext cx="2351156" cy="1200329"/>
          </a:xfrm>
          <a:prstGeom prst="rect">
            <a:avLst/>
          </a:prstGeom>
          <a:noFill/>
        </p:spPr>
        <p:txBody>
          <a:bodyPr wrap="none" rtlCol="0">
            <a:spAutoFit/>
          </a:bodyPr>
          <a:lstStyle/>
          <a:p>
            <a:r>
              <a:rPr lang="en-US" dirty="0"/>
              <a:t>Run101</a:t>
            </a:r>
          </a:p>
          <a:p>
            <a:r>
              <a:rPr lang="en-US" dirty="0">
                <a:solidFill>
                  <a:srgbClr val="FF0000"/>
                </a:solidFill>
              </a:rPr>
              <a:t>12 hours on 1/18/2024</a:t>
            </a:r>
          </a:p>
          <a:p>
            <a:r>
              <a:rPr lang="en-US" dirty="0">
                <a:solidFill>
                  <a:srgbClr val="0000FF"/>
                </a:solidFill>
              </a:rPr>
              <a:t>12 hours on 1/21/2024</a:t>
            </a:r>
          </a:p>
          <a:p>
            <a:r>
              <a:rPr lang="en-US" dirty="0">
                <a:solidFill>
                  <a:srgbClr val="00C900"/>
                </a:solidFill>
              </a:rPr>
              <a:t>12 hours on 1/24/2024</a:t>
            </a:r>
          </a:p>
        </p:txBody>
      </p:sp>
      <p:sp>
        <p:nvSpPr>
          <p:cNvPr id="7" name="TextBox 6">
            <a:extLst>
              <a:ext uri="{FF2B5EF4-FFF2-40B4-BE49-F238E27FC236}">
                <a16:creationId xmlns:a16="http://schemas.microsoft.com/office/drawing/2014/main" id="{F79ACE58-C811-4505-99A4-A77A17F277FF}"/>
              </a:ext>
            </a:extLst>
          </p:cNvPr>
          <p:cNvSpPr txBox="1"/>
          <p:nvPr/>
        </p:nvSpPr>
        <p:spPr>
          <a:xfrm>
            <a:off x="968829" y="3858517"/>
            <a:ext cx="2351156" cy="1200329"/>
          </a:xfrm>
          <a:prstGeom prst="rect">
            <a:avLst/>
          </a:prstGeom>
          <a:noFill/>
        </p:spPr>
        <p:txBody>
          <a:bodyPr wrap="none" rtlCol="0">
            <a:spAutoFit/>
          </a:bodyPr>
          <a:lstStyle/>
          <a:p>
            <a:r>
              <a:rPr lang="en-US" dirty="0"/>
              <a:t>Run103</a:t>
            </a:r>
          </a:p>
          <a:p>
            <a:r>
              <a:rPr lang="en-US" dirty="0">
                <a:solidFill>
                  <a:srgbClr val="FF40FF"/>
                </a:solidFill>
              </a:rPr>
              <a:t>12 hours on 1/25/2024</a:t>
            </a:r>
          </a:p>
          <a:p>
            <a:r>
              <a:rPr lang="en-US" dirty="0">
                <a:solidFill>
                  <a:srgbClr val="29FFFF"/>
                </a:solidFill>
              </a:rPr>
              <a:t>12 hours on 1/28/2024</a:t>
            </a:r>
          </a:p>
          <a:p>
            <a:r>
              <a:rPr lang="en-US" dirty="0"/>
              <a:t>12 hours on 1/31/2024</a:t>
            </a:r>
          </a:p>
        </p:txBody>
      </p:sp>
    </p:spTree>
    <p:extLst>
      <p:ext uri="{BB962C8B-B14F-4D97-AF65-F5344CB8AC3E}">
        <p14:creationId xmlns:p14="http://schemas.microsoft.com/office/powerpoint/2010/main" val="14951121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7733C0-BF6C-4411-A35E-E0121BB4C061}"/>
              </a:ext>
            </a:extLst>
          </p:cNvPr>
          <p:cNvPicPr>
            <a:picLocks noChangeAspect="1"/>
          </p:cNvPicPr>
          <p:nvPr/>
        </p:nvPicPr>
        <p:blipFill>
          <a:blip r:embed="rId2"/>
          <a:stretch>
            <a:fillRect/>
          </a:stretch>
        </p:blipFill>
        <p:spPr>
          <a:xfrm>
            <a:off x="0" y="0"/>
            <a:ext cx="9144000" cy="3257987"/>
          </a:xfrm>
          <a:prstGeom prst="rect">
            <a:avLst/>
          </a:prstGeom>
        </p:spPr>
      </p:pic>
      <p:sp>
        <p:nvSpPr>
          <p:cNvPr id="6" name="TextBox 5">
            <a:extLst>
              <a:ext uri="{FF2B5EF4-FFF2-40B4-BE49-F238E27FC236}">
                <a16:creationId xmlns:a16="http://schemas.microsoft.com/office/drawing/2014/main" id="{5B2C695E-AAAF-40C5-A801-4B23F261370B}"/>
              </a:ext>
            </a:extLst>
          </p:cNvPr>
          <p:cNvSpPr txBox="1"/>
          <p:nvPr/>
        </p:nvSpPr>
        <p:spPr>
          <a:xfrm>
            <a:off x="702129" y="237671"/>
            <a:ext cx="2587568" cy="1477328"/>
          </a:xfrm>
          <a:prstGeom prst="rect">
            <a:avLst/>
          </a:prstGeom>
          <a:noFill/>
        </p:spPr>
        <p:txBody>
          <a:bodyPr wrap="none" rtlCol="0">
            <a:spAutoFit/>
          </a:bodyPr>
          <a:lstStyle/>
          <a:p>
            <a:r>
              <a:rPr lang="en-US" dirty="0"/>
              <a:t>Run101</a:t>
            </a:r>
          </a:p>
          <a:p>
            <a:r>
              <a:rPr lang="en-US" dirty="0">
                <a:solidFill>
                  <a:srgbClr val="FF0000"/>
                </a:solidFill>
              </a:rPr>
              <a:t>12 am - 12 pm 1/23/2024</a:t>
            </a:r>
          </a:p>
          <a:p>
            <a:r>
              <a:rPr lang="en-US" dirty="0">
                <a:solidFill>
                  <a:srgbClr val="00FF00"/>
                </a:solidFill>
              </a:rPr>
              <a:t>12 pm - 12 am 1/23/2024</a:t>
            </a:r>
          </a:p>
          <a:p>
            <a:r>
              <a:rPr lang="en-US" dirty="0">
                <a:solidFill>
                  <a:srgbClr val="0000FF"/>
                </a:solidFill>
              </a:rPr>
              <a:t>12 am - 12 pm 1/24/2024</a:t>
            </a:r>
          </a:p>
          <a:p>
            <a:r>
              <a:rPr lang="en-US" dirty="0">
                <a:solidFill>
                  <a:srgbClr val="FF40FF"/>
                </a:solidFill>
              </a:rPr>
              <a:t>12 </a:t>
            </a:r>
            <a:r>
              <a:rPr lang="en-US" altLang="zh-CN" dirty="0">
                <a:solidFill>
                  <a:srgbClr val="FF40FF"/>
                </a:solidFill>
              </a:rPr>
              <a:t>pm - 6 pm </a:t>
            </a:r>
            <a:r>
              <a:rPr lang="en-US" dirty="0">
                <a:solidFill>
                  <a:srgbClr val="FF40FF"/>
                </a:solidFill>
              </a:rPr>
              <a:t>1/24/2024</a:t>
            </a:r>
          </a:p>
        </p:txBody>
      </p:sp>
    </p:spTree>
    <p:extLst>
      <p:ext uri="{BB962C8B-B14F-4D97-AF65-F5344CB8AC3E}">
        <p14:creationId xmlns:p14="http://schemas.microsoft.com/office/powerpoint/2010/main" val="7970839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4225</TotalTime>
  <Words>180505</Words>
  <Application>Microsoft Office PowerPoint</Application>
  <PresentationFormat>On-screen Show (4:3)</PresentationFormat>
  <Paragraphs>11185</Paragraphs>
  <Slides>214</Slides>
  <Notes>103</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214</vt:i4>
      </vt:variant>
    </vt:vector>
  </HeadingPairs>
  <TitlesOfParts>
    <vt:vector size="228" baseType="lpstr">
      <vt:lpstr>CharisSIL</vt:lpstr>
      <vt:lpstr>CharisSIL-Italic</vt:lpstr>
      <vt:lpstr>NimbusRomNo9L-Regu</vt:lpstr>
      <vt:lpstr>STIXMath-Regular</vt:lpstr>
      <vt:lpstr>Times-Roman</vt:lpstr>
      <vt:lpstr>Arial</vt:lpstr>
      <vt:lpstr>Arial Narrow</vt:lpstr>
      <vt:lpstr>Calibri</vt:lpstr>
      <vt:lpstr>Calibri Light</vt:lpstr>
      <vt:lpstr>Cambria</vt:lpstr>
      <vt:lpstr>Cambria Math</vt:lpstr>
      <vt:lpstr>Cascadia Mono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lijie sun</dc:creator>
  <cp:lastModifiedBy>Lijie Sun</cp:lastModifiedBy>
  <cp:revision>74</cp:revision>
  <dcterms:created xsi:type="dcterms:W3CDTF">2024-11-07T18:00:49Z</dcterms:created>
  <dcterms:modified xsi:type="dcterms:W3CDTF">2025-02-03T21:33:51Z</dcterms:modified>
</cp:coreProperties>
</file>