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202" r:id="rId2"/>
    <p:sldId id="3206" r:id="rId3"/>
    <p:sldId id="3201" r:id="rId4"/>
    <p:sldId id="3200" r:id="rId5"/>
    <p:sldId id="3076" r:id="rId6"/>
    <p:sldId id="3203" r:id="rId7"/>
    <p:sldId id="3204" r:id="rId8"/>
    <p:sldId id="3208" r:id="rId9"/>
    <p:sldId id="3205" r:id="rId10"/>
    <p:sldId id="3216" r:id="rId11"/>
    <p:sldId id="3219" r:id="rId12"/>
    <p:sldId id="3079" r:id="rId13"/>
    <p:sldId id="3078" r:id="rId14"/>
    <p:sldId id="3217" r:id="rId15"/>
    <p:sldId id="3081" r:id="rId16"/>
    <p:sldId id="322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9" autoAdjust="0"/>
    <p:restoredTop sz="94660"/>
  </p:normalViewPr>
  <p:slideViewPr>
    <p:cSldViewPr snapToGrid="0">
      <p:cViewPr varScale="1">
        <p:scale>
          <a:sx n="60" d="100"/>
          <a:sy n="60" d="100"/>
        </p:scale>
        <p:origin x="53" y="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96548-BA05-4329-8DD2-FE6405FBD4EB}" type="datetimeFigureOut">
              <a:rPr lang="en-US" smtClean="0"/>
              <a:t>2/21/2024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EB965-FF34-40B4-A5A1-3C628398A612}" type="slidenum">
              <a:rPr lang="en-US" smtClean="0"/>
              <a:t>‹#›</a:t>
            </a:fld>
            <a:endParaRPr lang="en-US"/>
          </a:p>
        </p:txBody>
      </p:sp>
    </p:spTree>
    <p:extLst>
      <p:ext uri="{BB962C8B-B14F-4D97-AF65-F5344CB8AC3E}">
        <p14:creationId xmlns:p14="http://schemas.microsoft.com/office/powerpoint/2010/main" val="160879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peakfit_gausnerfcpol1_band_doublepeak_pxct() // get histogram and EMG fit two peaks</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modify which detector</a:t>
            </a:r>
          </a:p>
          <a:p>
            <a:r>
              <a:rPr lang="en-US" dirty="0"/>
              <a:t>	double </a:t>
            </a:r>
            <a:r>
              <a:rPr lang="en-US" dirty="0" err="1"/>
              <a:t>binwidth</a:t>
            </a:r>
            <a:r>
              <a:rPr lang="en-US" dirty="0"/>
              <a:t> = 0.038;</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50;//search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p2[</a:t>
            </a:r>
            <a:r>
              <a:rPr lang="en-US" dirty="0" err="1"/>
              <a:t>peaknum</a:t>
            </a:r>
            <a:r>
              <a:rPr lang="en-US" dirty="0"/>
              <a:t>], * g[</a:t>
            </a:r>
            <a:r>
              <a:rPr lang="en-US" dirty="0" err="1"/>
              <a:t>peaknum</a:t>
            </a:r>
            <a:r>
              <a:rPr lang="en-US" dirty="0"/>
              <a:t>], * b[</a:t>
            </a:r>
            <a:r>
              <a:rPr lang="en-US" dirty="0" err="1"/>
              <a:t>peaknum</a:t>
            </a:r>
            <a:r>
              <a:rPr lang="en-US" dirty="0"/>
              <a:t>], * g2[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peakx2nd[</a:t>
            </a:r>
            <a:r>
              <a:rPr lang="en-US" dirty="0" err="1"/>
              <a:t>peaknum</a:t>
            </a:r>
            <a:r>
              <a:rPr lang="en-US" dirty="0"/>
              <a:t>], peakx2nderr[</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a:t>
            </a:r>
            <a:r>
              <a:rPr lang="en-US" dirty="0" err="1"/>
              <a:t>Double_t</a:t>
            </a:r>
            <a:r>
              <a:rPr lang="en-US" dirty="0"/>
              <a:t> constant2nd[</a:t>
            </a:r>
            <a:r>
              <a:rPr lang="en-US" dirty="0" err="1"/>
              <a:t>peaknum</a:t>
            </a:r>
            <a:r>
              <a:rPr lang="en-US" dirty="0"/>
              <a:t>], constant2nd_err[</a:t>
            </a:r>
            <a:r>
              <a:rPr lang="en-US" dirty="0" err="1"/>
              <a:t>peaknum</a:t>
            </a:r>
            <a:r>
              <a:rPr lang="en-US" dirty="0"/>
              <a:t>];</a:t>
            </a:r>
          </a:p>
          <a:p>
            <a:r>
              <a:rPr lang="en-US" dirty="0"/>
              <a:t>	</a:t>
            </a:r>
            <a:r>
              <a:rPr lang="en-US" dirty="0" err="1"/>
              <a:t>Double_t</a:t>
            </a:r>
            <a:r>
              <a:rPr lang="en-US" dirty="0"/>
              <a:t> sig2nd[</a:t>
            </a:r>
            <a:r>
              <a:rPr lang="en-US" dirty="0" err="1"/>
              <a:t>peaknum</a:t>
            </a:r>
            <a:r>
              <a:rPr lang="en-US" dirty="0"/>
              <a:t>], sig2nd_err[</a:t>
            </a:r>
            <a:r>
              <a:rPr lang="en-US" dirty="0" err="1"/>
              <a:t>peaknum</a:t>
            </a:r>
            <a:r>
              <a:rPr lang="en-US" dirty="0"/>
              <a:t>];</a:t>
            </a:r>
          </a:p>
          <a:p>
            <a:r>
              <a:rPr lang="en-US" dirty="0"/>
              <a:t>	</a:t>
            </a:r>
            <a:r>
              <a:rPr lang="en-US" dirty="0" err="1"/>
              <a:t>Double_t</a:t>
            </a:r>
            <a:r>
              <a:rPr lang="en-US" dirty="0"/>
              <a:t> tau2nd[</a:t>
            </a:r>
            <a:r>
              <a:rPr lang="en-US" dirty="0" err="1"/>
              <a:t>peaknum</a:t>
            </a:r>
            <a:r>
              <a:rPr lang="en-US" dirty="0"/>
              <a:t>], tau2nd_err[</a:t>
            </a:r>
            <a:r>
              <a:rPr lang="en-US" dirty="0" err="1"/>
              <a:t>peaknum</a:t>
            </a:r>
            <a:r>
              <a:rPr lang="en-US" dirty="0"/>
              <a:t>];</a:t>
            </a:r>
          </a:p>
          <a:p>
            <a:r>
              <a:rPr lang="en-US" dirty="0"/>
              <a:t>	</a:t>
            </a:r>
            <a:r>
              <a:rPr lang="en-US" dirty="0" err="1"/>
              <a:t>Double_t</a:t>
            </a:r>
            <a:r>
              <a:rPr lang="en-US" dirty="0"/>
              <a:t> mean2nd[</a:t>
            </a:r>
            <a:r>
              <a:rPr lang="en-US" dirty="0" err="1"/>
              <a:t>peaknum</a:t>
            </a:r>
            <a:r>
              <a:rPr lang="en-US" dirty="0"/>
              <a:t>], mean2nd_err[</a:t>
            </a:r>
            <a:r>
              <a:rPr lang="en-US" dirty="0" err="1"/>
              <a:t>peaknum</a:t>
            </a:r>
            <a:r>
              <a:rPr lang="en-US" dirty="0"/>
              <a:t>];</a:t>
            </a:r>
          </a:p>
          <a:p>
            <a:r>
              <a:rPr lang="en-US" dirty="0"/>
              <a:t>	</a:t>
            </a:r>
            <a:r>
              <a:rPr lang="en-US" dirty="0" err="1"/>
              <a:t>Double_t</a:t>
            </a:r>
            <a:r>
              <a:rPr lang="en-US" dirty="0"/>
              <a:t> FWHM2nd[</a:t>
            </a:r>
            <a:r>
              <a:rPr lang="en-US" dirty="0" err="1"/>
              <a:t>peaknum</a:t>
            </a:r>
            <a:r>
              <a:rPr lang="en-US" dirty="0"/>
              <a:t>], FWHM2nd_err[</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LEGe</a:t>
            </a:r>
          </a:p>
          <a:p>
            <a:r>
              <a:rPr lang="en-US" dirty="0"/>
              <a:t>	</a:t>
            </a:r>
            <a:r>
              <a:rPr lang="en-US" dirty="0" err="1"/>
              <a:t>lower_search_bound</a:t>
            </a:r>
            <a:r>
              <a:rPr lang="en-US" dirty="0"/>
              <a:t>[0][1] = 6;	</a:t>
            </a:r>
            <a:r>
              <a:rPr lang="en-US" dirty="0" err="1"/>
              <a:t>upper_search_bound</a:t>
            </a:r>
            <a:r>
              <a:rPr lang="en-US" dirty="0"/>
              <a:t>[0][1] = 7; //55Fe 6.5 LEGe</a:t>
            </a:r>
          </a:p>
          <a:p>
            <a:r>
              <a:rPr lang="en-US" dirty="0"/>
              <a:t>	</a:t>
            </a:r>
            <a:r>
              <a:rPr lang="en-US" dirty="0" err="1"/>
              <a:t>lower_search_bound</a:t>
            </a:r>
            <a:r>
              <a:rPr lang="en-US" dirty="0"/>
              <a:t>[0][2] = 119;	</a:t>
            </a:r>
            <a:r>
              <a:rPr lang="en-US" dirty="0" err="1"/>
              <a:t>upper_search_bound</a:t>
            </a:r>
            <a:r>
              <a:rPr lang="en-US" dirty="0"/>
              <a:t>[0][2] = 124; //152Eu 122 LEGe</a:t>
            </a:r>
          </a:p>
          <a:p>
            <a:r>
              <a:rPr lang="en-US" dirty="0"/>
              <a:t>	</a:t>
            </a:r>
            <a:r>
              <a:rPr lang="en-US" dirty="0" err="1"/>
              <a:t>lower_search_bound</a:t>
            </a:r>
            <a:r>
              <a:rPr lang="en-US" dirty="0"/>
              <a:t>[0][3] = 44;	</a:t>
            </a:r>
            <a:r>
              <a:rPr lang="en-US" dirty="0" err="1"/>
              <a:t>upper_search_bound</a:t>
            </a:r>
            <a:r>
              <a:rPr lang="en-US" dirty="0"/>
              <a:t>[0][3] = 46; //152Eu 45.3 and 45.4 LEGe</a:t>
            </a:r>
          </a:p>
          <a:p>
            <a:r>
              <a:rPr lang="en-US" dirty="0"/>
              <a:t>	</a:t>
            </a:r>
            <a:r>
              <a:rPr lang="en-US" dirty="0" err="1"/>
              <a:t>lower_search_bound</a:t>
            </a:r>
            <a:r>
              <a:rPr lang="en-US" dirty="0"/>
              <a:t>[0][4] = 58;	</a:t>
            </a:r>
            <a:r>
              <a:rPr lang="en-US" dirty="0" err="1"/>
              <a:t>upper_search_bound</a:t>
            </a:r>
            <a:r>
              <a:rPr lang="en-US" dirty="0"/>
              <a:t>[0][4] = 61; //241Am 59.5 LEGe</a:t>
            </a:r>
          </a:p>
          <a:p>
            <a:r>
              <a:rPr lang="en-US" dirty="0"/>
              <a:t>	</a:t>
            </a:r>
            <a:r>
              <a:rPr lang="en-US" dirty="0" err="1"/>
              <a:t>lower_search_bound</a:t>
            </a:r>
            <a:r>
              <a:rPr lang="en-US" dirty="0"/>
              <a:t>[0][5] = 25;	</a:t>
            </a:r>
            <a:r>
              <a:rPr lang="en-US" dirty="0" err="1"/>
              <a:t>upper_search_bound</a:t>
            </a:r>
            <a:r>
              <a:rPr lang="en-US" dirty="0"/>
              <a:t>[0][5] = 27; //241Am 26.3 LEGe</a:t>
            </a:r>
          </a:p>
          <a:p>
            <a:r>
              <a:rPr lang="en-US" dirty="0"/>
              <a:t>	</a:t>
            </a:r>
            <a:r>
              <a:rPr lang="en-US" dirty="0" err="1"/>
              <a:t>lower_search_bound</a:t>
            </a:r>
            <a:r>
              <a:rPr lang="en-US" dirty="0"/>
              <a:t>[0][6] = 38;	</a:t>
            </a:r>
            <a:r>
              <a:rPr lang="en-US" dirty="0" err="1"/>
              <a:t>upper_search_bound</a:t>
            </a:r>
            <a:r>
              <a:rPr lang="en-US" dirty="0"/>
              <a:t>[0][6] = 43; //152Eu 40.1 and 39.5 LEGe</a:t>
            </a:r>
          </a:p>
          <a:p>
            <a:r>
              <a:rPr lang="en-US" dirty="0"/>
              <a:t>	</a:t>
            </a:r>
            <a:r>
              <a:rPr lang="en-US" dirty="0" err="1"/>
              <a:t>lower_search_bound</a:t>
            </a:r>
            <a:r>
              <a:rPr lang="en-US" dirty="0"/>
              <a:t>[0][7] = 32;	</a:t>
            </a:r>
            <a:r>
              <a:rPr lang="en-US" dirty="0" err="1"/>
              <a:t>upper_search_bound</a:t>
            </a:r>
            <a:r>
              <a:rPr lang="en-US" dirty="0"/>
              <a:t>[0][7] = 34; //241Am 33.2 LEGe</a:t>
            </a:r>
          </a:p>
          <a:p>
            <a:r>
              <a:rPr lang="en-US" dirty="0"/>
              <a:t>	</a:t>
            </a:r>
            <a:r>
              <a:rPr lang="en-US" dirty="0" err="1"/>
              <a:t>lower_search_bound</a:t>
            </a:r>
            <a:r>
              <a:rPr lang="en-US" dirty="0"/>
              <a:t>[0][8] = 12;	</a:t>
            </a:r>
            <a:r>
              <a:rPr lang="en-US" dirty="0" err="1"/>
              <a:t>upper_search_bound</a:t>
            </a:r>
            <a:r>
              <a:rPr lang="en-US" dirty="0"/>
              <a:t>[0][8] = 14; //241Am 13.9 and 13.8 LEGe</a:t>
            </a:r>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5440;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LEGe</a:t>
            </a:r>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r>
              <a:rPr lang="en-US" dirty="0"/>
              <a:t>	</a:t>
            </a:r>
            <a:r>
              <a:rPr lang="en-US" dirty="0" err="1"/>
              <a:t>lower_search_bound</a:t>
            </a:r>
            <a:r>
              <a:rPr lang="en-US" dirty="0"/>
              <a:t>[0][24] = 483;	</a:t>
            </a:r>
            <a:r>
              <a:rPr lang="en-US" dirty="0" err="1"/>
              <a:t>upper_search_bound</a:t>
            </a:r>
            <a:r>
              <a:rPr lang="en-US" dirty="0"/>
              <a:t>[0][24] = 493; //152Eu 489 XtRa</a:t>
            </a:r>
          </a:p>
          <a:p>
            <a:r>
              <a:rPr lang="en-US" dirty="0"/>
              <a:t>	</a:t>
            </a:r>
            <a:r>
              <a:rPr lang="en-US" dirty="0" err="1"/>
              <a:t>lower_search_bound</a:t>
            </a:r>
            <a:r>
              <a:rPr lang="en-US" dirty="0"/>
              <a:t>[0][25] = 560;	</a:t>
            </a:r>
            <a:r>
              <a:rPr lang="en-US" dirty="0" err="1"/>
              <a:t>upper_search_bound</a:t>
            </a:r>
            <a:r>
              <a:rPr lang="en-US" dirty="0"/>
              <a:t>[0][25] = 568; //152Eu 564 XtRa</a:t>
            </a:r>
          </a:p>
          <a:p>
            <a:r>
              <a:rPr lang="en-US" dirty="0"/>
              <a:t>	</a:t>
            </a:r>
            <a:r>
              <a:rPr lang="en-US" dirty="0" err="1"/>
              <a:t>lower_search_bound</a:t>
            </a:r>
            <a:r>
              <a:rPr lang="en-US" dirty="0"/>
              <a:t>[0][26] = 585;	</a:t>
            </a:r>
            <a:r>
              <a:rPr lang="en-US" dirty="0" err="1"/>
              <a:t>upper_search_bound</a:t>
            </a:r>
            <a:r>
              <a:rPr lang="en-US" dirty="0"/>
              <a:t>[0][26] = 588; //152Eu 586 XtRa</a:t>
            </a:r>
          </a:p>
          <a:p>
            <a:r>
              <a:rPr lang="en-US" dirty="0"/>
              <a:t>	</a:t>
            </a:r>
            <a:r>
              <a:rPr lang="en-US" dirty="0" err="1"/>
              <a:t>lower_search_bound</a:t>
            </a:r>
            <a:r>
              <a:rPr lang="en-US" dirty="0"/>
              <a:t>[0][27] = 683;	</a:t>
            </a:r>
            <a:r>
              <a:rPr lang="en-US" dirty="0" err="1"/>
              <a:t>upper_search_bound</a:t>
            </a:r>
            <a:r>
              <a:rPr lang="en-US" dirty="0"/>
              <a:t>[0][27] = 693; //152Eu 689 XtRa</a:t>
            </a:r>
          </a:p>
          <a:p>
            <a:r>
              <a:rPr lang="en-US" dirty="0"/>
              <a:t>	</a:t>
            </a:r>
            <a:r>
              <a:rPr lang="en-US" dirty="0" err="1"/>
              <a:t>lower_search_bound</a:t>
            </a:r>
            <a:r>
              <a:rPr lang="en-US" dirty="0"/>
              <a:t>[0][28] = 1002;	</a:t>
            </a:r>
            <a:r>
              <a:rPr lang="en-US" dirty="0" err="1"/>
              <a:t>upper_search_bound</a:t>
            </a:r>
            <a:r>
              <a:rPr lang="en-US" dirty="0"/>
              <a:t>[0][28] = 1008; //152Eu 1005 XtRa</a:t>
            </a:r>
          </a:p>
          <a:p>
            <a:r>
              <a:rPr lang="en-US" dirty="0"/>
              <a:t>	</a:t>
            </a:r>
            <a:r>
              <a:rPr lang="en-US" dirty="0" err="1"/>
              <a:t>lower_search_bound</a:t>
            </a:r>
            <a:r>
              <a:rPr lang="en-US" dirty="0"/>
              <a:t>[0][29] = 1209;	</a:t>
            </a:r>
            <a:r>
              <a:rPr lang="en-US" dirty="0" err="1"/>
              <a:t>upper_search_bound</a:t>
            </a:r>
            <a:r>
              <a:rPr lang="en-US" dirty="0"/>
              <a:t>[0][29] = 1216; //152Eu 1213 XtRa</a:t>
            </a:r>
          </a:p>
          <a:p>
            <a:r>
              <a:rPr lang="en-US" dirty="0"/>
              <a:t>	</a:t>
            </a:r>
            <a:r>
              <a:rPr lang="en-US" dirty="0" err="1"/>
              <a:t>lower_search_bound</a:t>
            </a:r>
            <a:r>
              <a:rPr lang="en-US" dirty="0"/>
              <a:t>[0][30] = 1524;	</a:t>
            </a:r>
            <a:r>
              <a:rPr lang="en-US" dirty="0" err="1"/>
              <a:t>upper_search_bound</a:t>
            </a:r>
            <a:r>
              <a:rPr lang="en-US" dirty="0"/>
              <a:t>[0][30] = 1532; //152Eu 1528 XtRa</a:t>
            </a:r>
          </a:p>
          <a:p>
            <a:endParaRPr lang="en-US" dirty="0"/>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"run0097_98_LEGe_XtRa_152Eu_inChamber_window1.5us_CFDdelay_adjusted_930min_efficiency_cal.root");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a:t>
            </a:r>
            <a:r>
              <a:rPr lang="en-US" dirty="0" err="1"/>
              <a:t>hsouth_e</a:t>
            </a:r>
            <a:r>
              <a:rPr lang="en-US" dirty="0"/>
              <a:t>");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30; ii &lt;= 30;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38 eV");//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 FWHM2nd[ii]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LEGe</a:t>
            </a:r>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LEGe</a:t>
            </a:r>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LEGe</a:t>
            </a:r>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LEGe</a:t>
            </a:r>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LEGe</a:t>
            </a:r>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LEGe</a:t>
            </a:r>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300; </a:t>
            </a:r>
            <a:r>
              <a:rPr lang="en-US" dirty="0" err="1"/>
              <a:t>gaphigh</a:t>
            </a:r>
            <a:r>
              <a:rPr lang="en-US" dirty="0"/>
              <a:t> = 1000; </a:t>
            </a:r>
            <a:r>
              <a:rPr lang="en-US" dirty="0" err="1"/>
              <a:t>Eg</a:t>
            </a:r>
            <a:r>
              <a:rPr lang="en-US" dirty="0"/>
              <a:t> = 59.541; }//241Am Timing MSD-</a:t>
            </a:r>
            <a:r>
              <a:rPr lang="en-US" dirty="0" err="1"/>
              <a:t>LEGe</a:t>
            </a:r>
            <a:endParaRPr lang="en-US" dirty="0"/>
          </a:p>
          <a:p>
            <a:r>
              <a:rPr lang="en-US" dirty="0"/>
              <a:t>			if (ii == 24) { </a:t>
            </a:r>
            <a:r>
              <a:rPr lang="en-US" dirty="0" err="1"/>
              <a:t>gaplow</a:t>
            </a:r>
            <a:r>
              <a:rPr lang="en-US" dirty="0"/>
              <a:t> = 2.9; </a:t>
            </a:r>
            <a:r>
              <a:rPr lang="en-US" dirty="0" err="1"/>
              <a:t>gaphigh</a:t>
            </a:r>
            <a:r>
              <a:rPr lang="en-US" dirty="0"/>
              <a:t> = 2.9; </a:t>
            </a:r>
            <a:r>
              <a:rPr lang="en-US" dirty="0" err="1"/>
              <a:t>Eg</a:t>
            </a:r>
            <a:r>
              <a:rPr lang="en-US" dirty="0"/>
              <a:t> = 488.6792; }//152Eu 489 XtRa</a:t>
            </a:r>
          </a:p>
          <a:p>
            <a:r>
              <a:rPr lang="en-US" dirty="0"/>
              <a:t>			if (ii == 25) { </a:t>
            </a:r>
            <a:r>
              <a:rPr lang="en-US" dirty="0" err="1"/>
              <a:t>gaplow</a:t>
            </a:r>
            <a:r>
              <a:rPr lang="en-US" dirty="0"/>
              <a:t> = 4.0; </a:t>
            </a:r>
            <a:r>
              <a:rPr lang="en-US" dirty="0" err="1"/>
              <a:t>gaphigh</a:t>
            </a:r>
            <a:r>
              <a:rPr lang="en-US" dirty="0"/>
              <a:t> = 6.0; </a:t>
            </a:r>
            <a:r>
              <a:rPr lang="en-US" dirty="0" err="1"/>
              <a:t>Eg</a:t>
            </a:r>
            <a:r>
              <a:rPr lang="en-US" dirty="0"/>
              <a:t> = 563.986; }//152Eu 564 XtRa</a:t>
            </a:r>
          </a:p>
          <a:p>
            <a:r>
              <a:rPr lang="en-US" dirty="0"/>
              <a:t>			if (ii == 26) { </a:t>
            </a:r>
            <a:r>
              <a:rPr lang="en-US" dirty="0" err="1"/>
              <a:t>gaplow</a:t>
            </a:r>
            <a:r>
              <a:rPr lang="en-US" dirty="0"/>
              <a:t> = 6.0; </a:t>
            </a:r>
            <a:r>
              <a:rPr lang="en-US" dirty="0" err="1"/>
              <a:t>gaphigh</a:t>
            </a:r>
            <a:r>
              <a:rPr lang="en-US" dirty="0"/>
              <a:t> = 2.8; </a:t>
            </a:r>
            <a:r>
              <a:rPr lang="en-US" dirty="0" err="1"/>
              <a:t>Eg</a:t>
            </a:r>
            <a:r>
              <a:rPr lang="en-US" dirty="0"/>
              <a:t> = 586.2648; }//152Eu 586 XtRa</a:t>
            </a:r>
          </a:p>
          <a:p>
            <a:r>
              <a:rPr lang="en-US" dirty="0"/>
              <a:t>			if (ii == 27) { </a:t>
            </a:r>
            <a:r>
              <a:rPr lang="en-US" dirty="0" err="1"/>
              <a:t>gaplow</a:t>
            </a:r>
            <a:r>
              <a:rPr lang="en-US" dirty="0"/>
              <a:t> = 2.7; </a:t>
            </a:r>
            <a:r>
              <a:rPr lang="en-US" dirty="0" err="1"/>
              <a:t>gaphigh</a:t>
            </a:r>
            <a:r>
              <a:rPr lang="en-US" dirty="0"/>
              <a:t> = 2.7; </a:t>
            </a:r>
            <a:r>
              <a:rPr lang="en-US" dirty="0" err="1"/>
              <a:t>Eg</a:t>
            </a:r>
            <a:r>
              <a:rPr lang="en-US" dirty="0"/>
              <a:t> = 688.670; }//152Eu 689 XtRa</a:t>
            </a:r>
          </a:p>
          <a:p>
            <a:r>
              <a:rPr lang="en-US" dirty="0"/>
              <a:t>			if (ii == 28) { </a:t>
            </a:r>
            <a:r>
              <a:rPr lang="en-US" dirty="0" err="1"/>
              <a:t>gaplow</a:t>
            </a:r>
            <a:r>
              <a:rPr lang="en-US" dirty="0"/>
              <a:t> = 2.9; </a:t>
            </a:r>
            <a:r>
              <a:rPr lang="en-US" dirty="0" err="1"/>
              <a:t>gaphigh</a:t>
            </a:r>
            <a:r>
              <a:rPr lang="en-US" dirty="0"/>
              <a:t> = 3.0; </a:t>
            </a:r>
            <a:r>
              <a:rPr lang="en-US" dirty="0" err="1"/>
              <a:t>Eg</a:t>
            </a:r>
            <a:r>
              <a:rPr lang="en-US" dirty="0"/>
              <a:t> = 1005.27; }//152Eu 1005 XtRa</a:t>
            </a:r>
          </a:p>
          <a:p>
            <a:r>
              <a:rPr lang="en-US" dirty="0"/>
              <a:t>			if (ii == 29) { </a:t>
            </a:r>
            <a:r>
              <a:rPr lang="en-US" dirty="0" err="1"/>
              <a:t>gaplow</a:t>
            </a:r>
            <a:r>
              <a:rPr lang="en-US" dirty="0"/>
              <a:t> = 3.2; </a:t>
            </a:r>
            <a:r>
              <a:rPr lang="en-US" dirty="0" err="1"/>
              <a:t>gaphigh</a:t>
            </a:r>
            <a:r>
              <a:rPr lang="en-US" dirty="0"/>
              <a:t> = 3.3; </a:t>
            </a:r>
            <a:r>
              <a:rPr lang="en-US" dirty="0" err="1"/>
              <a:t>Eg</a:t>
            </a:r>
            <a:r>
              <a:rPr lang="en-US" dirty="0"/>
              <a:t> = 1212.948; }//152Eu 1213 XtRa</a:t>
            </a:r>
          </a:p>
          <a:p>
            <a:r>
              <a:rPr lang="en-US" dirty="0"/>
              <a:t>			if (ii == 30) { </a:t>
            </a:r>
            <a:r>
              <a:rPr lang="en-US" dirty="0" err="1"/>
              <a:t>gaplow</a:t>
            </a:r>
            <a:r>
              <a:rPr lang="en-US" dirty="0"/>
              <a:t> = 3.8; </a:t>
            </a:r>
            <a:r>
              <a:rPr lang="en-US" dirty="0" err="1"/>
              <a:t>gaphigh</a:t>
            </a:r>
            <a:r>
              <a:rPr lang="en-US" dirty="0"/>
              <a:t> = 5.3; </a:t>
            </a:r>
            <a:r>
              <a:rPr lang="en-US" dirty="0" err="1"/>
              <a:t>Eg</a:t>
            </a:r>
            <a:r>
              <a:rPr lang="en-US" dirty="0"/>
              <a:t> = 1528.10; }//152Eu 1528 XtRa</a:t>
            </a:r>
          </a:p>
          <a:p>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a:t>
            </a:r>
          </a:p>
          <a:p>
            <a:r>
              <a:rPr lang="en-US" dirty="0"/>
              <a:t>			{</a:t>
            </a:r>
          </a:p>
          <a:p>
            <a:r>
              <a:rPr lang="en-US" dirty="0"/>
              <a:t>				</a:t>
            </a:r>
            <a:r>
              <a:rPr lang="en-US" dirty="0" err="1"/>
              <a:t>ibin</a:t>
            </a:r>
            <a:r>
              <a:rPr lang="en-US" dirty="0"/>
              <a:t>++;</a:t>
            </a:r>
          </a:p>
          <a:p>
            <a:r>
              <a:rPr lang="en-US" dirty="0"/>
              <a:t>				if (</a:t>
            </a:r>
            <a:r>
              <a:rPr lang="en-US" dirty="0" err="1"/>
              <a:t>ibin</a:t>
            </a:r>
            <a:r>
              <a:rPr lang="en-US" dirty="0"/>
              <a:t> &gt;= </a:t>
            </a:r>
            <a:r>
              <a:rPr lang="en-US" dirty="0" err="1"/>
              <a:t>maxbin</a:t>
            </a:r>
            <a:r>
              <a:rPr lang="en-US" dirty="0"/>
              <a:t>)break;</a:t>
            </a:r>
          </a:p>
          <a:p>
            <a:r>
              <a:rPr lang="en-US" dirty="0"/>
              <a:t>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(1/sqrt(2)*([4]/[3]+(x-[5])/[4]))+[6]/2/[7]*exp(0.5*([8]*[8]/([7]*[7]))+(x-[9])/[7])*ROOT::Math::</a:t>
            </a:r>
            <a:r>
              <a:rPr lang="en-US" dirty="0" err="1"/>
              <a:t>erfc</a:t>
            </a:r>
            <a:r>
              <a:rPr lang="en-US" dirty="0"/>
              <a:t>(1/sqrt(2)*([8]/[7]+(x-[9])/[8]))", </a:t>
            </a:r>
            <a:r>
              <a:rPr lang="en-US" dirty="0" err="1"/>
              <a:t>histomin</a:t>
            </a:r>
            <a:r>
              <a:rPr lang="en-US" dirty="0"/>
              <a:t>, </a:t>
            </a:r>
            <a:r>
              <a:rPr lang="en-US" dirty="0" err="1"/>
              <a:t>histomax</a:t>
            </a:r>
            <a:r>
              <a:rPr lang="en-US" dirty="0"/>
              <a:t>);// Sun PRC2021 low-energy tail</a:t>
            </a:r>
          </a:p>
          <a:p>
            <a:endParaRPr lang="en-US" dirty="0"/>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g2[ii] = new TF1("g2",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p2[ii] = new TF1("p2",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0.2, </a:t>
            </a:r>
            <a:r>
              <a:rPr lang="en-US" dirty="0" err="1"/>
              <a:t>sigmaguess</a:t>
            </a:r>
            <a:r>
              <a:rPr lang="en-US" dirty="0"/>
              <a:t>, </a:t>
            </a:r>
            <a:r>
              <a:rPr lang="en-US" dirty="0" err="1"/>
              <a:t>peakx</a:t>
            </a:r>
            <a:r>
              <a:rPr lang="en-US" dirty="0"/>
              <a:t>[ii], peaky[ii], 0.04, </a:t>
            </a:r>
            <a:r>
              <a:rPr lang="en-US" dirty="0" err="1"/>
              <a:t>sigmaguess</a:t>
            </a:r>
            <a:r>
              <a:rPr lang="en-US" dirty="0"/>
              <a:t>, </a:t>
            </a:r>
            <a:r>
              <a:rPr lang="en-US" dirty="0" err="1"/>
              <a:t>peakx</a:t>
            </a:r>
            <a:r>
              <a:rPr lang="en-US" dirty="0"/>
              <a:t>[ii] + </a:t>
            </a:r>
            <a:r>
              <a:rPr lang="en-US" dirty="0" err="1"/>
              <a:t>gaplow</a:t>
            </a:r>
            <a:r>
              <a:rPr lang="en-US" dirty="0"/>
              <a:t> / 2);//initial value [0]-A, [1]-B, [2]-N, [3]-</a:t>
            </a:r>
            <a:r>
              <a:rPr lang="el-GR" dirty="0"/>
              <a:t>τ, [4]-σ, [5]-μ, [6]-</a:t>
            </a:r>
            <a:r>
              <a:rPr lang="en-US" dirty="0"/>
              <a:t>N2, [7]-</a:t>
            </a:r>
            <a:r>
              <a:rPr lang="el-GR" dirty="0"/>
              <a:t>τ2, [8]-σ2, [9]-μ2</a:t>
            </a:r>
          </a:p>
          <a:p>
            <a:r>
              <a:rPr lang="el-GR" dirty="0"/>
              <a:t>			//</a:t>
            </a:r>
            <a:r>
              <a:rPr lang="en-US" dirty="0" err="1"/>
              <a:t>fEMG</a:t>
            </a:r>
            <a:r>
              <a:rPr lang="en-US" dirty="0"/>
              <a:t>[ii]-&gt;</a:t>
            </a:r>
            <a:r>
              <a:rPr lang="en-US" dirty="0" err="1"/>
              <a:t>SetParLimits</a:t>
            </a:r>
            <a:r>
              <a:rPr lang="en-US" dirty="0"/>
              <a:t>(0,0,700);//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350, 1000);//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0.03, 0.5);//Tau</a:t>
            </a:r>
          </a:p>
          <a:p>
            <a:r>
              <a:rPr lang="en-US" dirty="0"/>
              <a:t>			</a:t>
            </a:r>
            <a:r>
              <a:rPr lang="en-US" dirty="0" err="1"/>
              <a:t>fEMG</a:t>
            </a:r>
            <a:r>
              <a:rPr lang="en-US" dirty="0"/>
              <a:t>[ii]-&gt;</a:t>
            </a:r>
            <a:r>
              <a:rPr lang="en-US" dirty="0" err="1"/>
              <a:t>SetParLimits</a:t>
            </a:r>
            <a:r>
              <a:rPr lang="en-US" dirty="0"/>
              <a:t>(4, 0.7, 0.9);//Sigma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3,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1528, 1528.7);//Mean</a:t>
            </a:r>
          </a:p>
          <a:p>
            <a:r>
              <a:rPr lang="en-US" dirty="0"/>
              <a:t>			</a:t>
            </a:r>
            <a:r>
              <a:rPr lang="en-US" dirty="0" err="1"/>
              <a:t>fEMG</a:t>
            </a:r>
            <a:r>
              <a:rPr lang="en-US" dirty="0"/>
              <a:t>[ii]-&gt;</a:t>
            </a:r>
            <a:r>
              <a:rPr lang="en-US" dirty="0" err="1"/>
              <a:t>SetParLimits</a:t>
            </a:r>
            <a:r>
              <a:rPr lang="en-US" dirty="0"/>
              <a:t>(6, 100, 140);//Constant_2nd,min,max</a:t>
            </a:r>
          </a:p>
          <a:p>
            <a:r>
              <a:rPr lang="en-US" dirty="0"/>
              <a:t>			</a:t>
            </a:r>
            <a:r>
              <a:rPr lang="en-US" dirty="0" err="1"/>
              <a:t>fEMG</a:t>
            </a:r>
            <a:r>
              <a:rPr lang="en-US" dirty="0"/>
              <a:t>[ii]-&gt;</a:t>
            </a:r>
            <a:r>
              <a:rPr lang="en-US" dirty="0" err="1"/>
              <a:t>SetParLimits</a:t>
            </a:r>
            <a:r>
              <a:rPr lang="en-US" dirty="0"/>
              <a:t>(7, 0.03, 0.5);//Tau_2nd</a:t>
            </a:r>
          </a:p>
          <a:p>
            <a:r>
              <a:rPr lang="en-US" dirty="0"/>
              <a:t>			</a:t>
            </a:r>
            <a:r>
              <a:rPr lang="en-US" dirty="0" err="1"/>
              <a:t>fEMG</a:t>
            </a:r>
            <a:r>
              <a:rPr lang="en-US" dirty="0"/>
              <a:t>[ii]-&gt;</a:t>
            </a:r>
            <a:r>
              <a:rPr lang="en-US" dirty="0" err="1"/>
              <a:t>SetParLimits</a:t>
            </a:r>
            <a:r>
              <a:rPr lang="en-US" dirty="0"/>
              <a:t>(8, 0.7, 0.9);//Sigma_2nd</a:t>
            </a:r>
          </a:p>
          <a:p>
            <a:r>
              <a:rPr lang="en-US" dirty="0"/>
              <a:t>			//</a:t>
            </a:r>
            <a:r>
              <a:rPr lang="en-US" dirty="0" err="1"/>
              <a:t>fEMG</a:t>
            </a:r>
            <a:r>
              <a:rPr lang="en-US" dirty="0"/>
              <a:t>[ii]-&gt;</a:t>
            </a:r>
            <a:r>
              <a:rPr lang="en-US" dirty="0" err="1"/>
              <a:t>SetParLimits</a:t>
            </a:r>
            <a:r>
              <a:rPr lang="en-US" dirty="0"/>
              <a:t>(9, </a:t>
            </a:r>
            <a:r>
              <a:rPr lang="en-US" dirty="0" err="1"/>
              <a:t>peakx</a:t>
            </a:r>
            <a:r>
              <a:rPr lang="en-US" dirty="0"/>
              <a:t>[ii], </a:t>
            </a:r>
            <a:r>
              <a:rPr lang="en-US" dirty="0" err="1"/>
              <a:t>peakx</a:t>
            </a:r>
            <a:r>
              <a:rPr lang="en-US" dirty="0"/>
              <a:t>[ii] + </a:t>
            </a:r>
            <a:r>
              <a:rPr lang="en-US" dirty="0" err="1"/>
              <a:t>gaphigh</a:t>
            </a:r>
            <a:r>
              <a:rPr lang="en-US" dirty="0"/>
              <a:t>);//Mean_2nd</a:t>
            </a:r>
          </a:p>
          <a:p>
            <a:r>
              <a:rPr lang="en-US" dirty="0"/>
              <a:t>			</a:t>
            </a:r>
            <a:r>
              <a:rPr lang="en-US" dirty="0" err="1"/>
              <a:t>fEMG</a:t>
            </a:r>
            <a:r>
              <a:rPr lang="en-US" dirty="0"/>
              <a:t>[ii]-&gt;</a:t>
            </a:r>
            <a:r>
              <a:rPr lang="en-US" dirty="0" err="1"/>
              <a:t>SetParLimits</a:t>
            </a:r>
            <a:r>
              <a:rPr lang="en-US" dirty="0"/>
              <a:t>(9, 1529, 1530);//Mean_2nd</a:t>
            </a:r>
          </a:p>
          <a:p>
            <a:endParaRPr lang="en-US" dirty="0"/>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 "Const_2nd*bin", "Tau_2nd", "Sigma_2nd", "Mean_2nd");</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par_err</a:t>
            </a:r>
            <a:r>
              <a:rPr lang="en-US" dirty="0"/>
              <a:t>[ii][6] = </a:t>
            </a:r>
            <a:r>
              <a:rPr lang="en-US" dirty="0" err="1"/>
              <a:t>fEMG</a:t>
            </a:r>
            <a:r>
              <a:rPr lang="en-US" dirty="0"/>
              <a:t>[ii]-&gt;</a:t>
            </a:r>
            <a:r>
              <a:rPr lang="en-US" dirty="0" err="1"/>
              <a:t>GetParError</a:t>
            </a:r>
            <a:r>
              <a:rPr lang="en-US" dirty="0"/>
              <a:t>(6);//Obtaining the error of the 7th parameter</a:t>
            </a:r>
          </a:p>
          <a:p>
            <a:r>
              <a:rPr lang="en-US" dirty="0"/>
              <a:t>			</a:t>
            </a:r>
            <a:r>
              <a:rPr lang="en-US" dirty="0" err="1"/>
              <a:t>par_err</a:t>
            </a:r>
            <a:r>
              <a:rPr lang="en-US" dirty="0"/>
              <a:t>[ii][7] = </a:t>
            </a:r>
            <a:r>
              <a:rPr lang="en-US" dirty="0" err="1"/>
              <a:t>fEMG</a:t>
            </a:r>
            <a:r>
              <a:rPr lang="en-US" dirty="0"/>
              <a:t>[ii]-&gt;</a:t>
            </a:r>
            <a:r>
              <a:rPr lang="en-US" dirty="0" err="1"/>
              <a:t>GetParError</a:t>
            </a:r>
            <a:r>
              <a:rPr lang="en-US" dirty="0"/>
              <a:t>(7);//Obtaining the error of the 8th parameter</a:t>
            </a:r>
          </a:p>
          <a:p>
            <a:r>
              <a:rPr lang="en-US" dirty="0"/>
              <a:t>			</a:t>
            </a:r>
            <a:r>
              <a:rPr lang="en-US" dirty="0" err="1"/>
              <a:t>par_err</a:t>
            </a:r>
            <a:r>
              <a:rPr lang="en-US" dirty="0"/>
              <a:t>[ii][8] = </a:t>
            </a:r>
            <a:r>
              <a:rPr lang="en-US" dirty="0" err="1"/>
              <a:t>fEMG</a:t>
            </a:r>
            <a:r>
              <a:rPr lang="en-US" dirty="0"/>
              <a:t>[ii]-&gt;</a:t>
            </a:r>
            <a:r>
              <a:rPr lang="en-US" dirty="0" err="1"/>
              <a:t>GetParError</a:t>
            </a:r>
            <a:r>
              <a:rPr lang="en-US" dirty="0"/>
              <a:t>(8);//Obtaining the error of the 9th parameter</a:t>
            </a:r>
          </a:p>
          <a:p>
            <a:r>
              <a:rPr lang="en-US" dirty="0"/>
              <a:t>			</a:t>
            </a:r>
            <a:r>
              <a:rPr lang="en-US" dirty="0" err="1"/>
              <a:t>par_err</a:t>
            </a:r>
            <a:r>
              <a:rPr lang="en-US" dirty="0"/>
              <a:t>[ii][9] = </a:t>
            </a:r>
            <a:r>
              <a:rPr lang="en-US" dirty="0" err="1"/>
              <a:t>fEMG</a:t>
            </a:r>
            <a:r>
              <a:rPr lang="en-US" dirty="0"/>
              <a:t>[ii]-&gt;</a:t>
            </a:r>
            <a:r>
              <a:rPr lang="en-US" dirty="0" err="1"/>
              <a:t>GetParError</a:t>
            </a:r>
            <a:r>
              <a:rPr lang="en-US" dirty="0"/>
              <a:t>(9);//Obtaining the error of the 10th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a:t>
            </a:r>
          </a:p>
          <a:p>
            <a:r>
              <a:rPr lang="en-US" dirty="0"/>
              <a:t>			g2[ii]-&gt;</a:t>
            </a:r>
            <a:r>
              <a:rPr lang="en-US" dirty="0" err="1"/>
              <a:t>SetParameters</a:t>
            </a:r>
            <a:r>
              <a:rPr lang="en-US" dirty="0"/>
              <a:t>(par[ii][6], par[ii][9], par[ii][8]);//set parameters for drawing </a:t>
            </a:r>
            <a:r>
              <a:rPr lang="en-US" dirty="0" err="1"/>
              <a:t>gausn</a:t>
            </a:r>
            <a:endParaRPr lang="en-US" dirty="0"/>
          </a:p>
          <a:p>
            <a:r>
              <a:rPr lang="en-US" dirty="0"/>
              <a:t>			g2[ii]-&gt;</a:t>
            </a:r>
            <a:r>
              <a:rPr lang="en-US" dirty="0" err="1"/>
              <a:t>SetLineColor</a:t>
            </a:r>
            <a:r>
              <a:rPr lang="en-US" dirty="0"/>
              <a:t>(7);</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(4);</a:t>
            </a:r>
          </a:p>
          <a:p>
            <a:r>
              <a:rPr lang="en-US" dirty="0"/>
              <a:t>			p2[ii]-&gt;</a:t>
            </a:r>
            <a:r>
              <a:rPr lang="en-US" dirty="0" err="1"/>
              <a:t>SetParameters</a:t>
            </a:r>
            <a:r>
              <a:rPr lang="en-US" dirty="0"/>
              <a:t>(par[ii][0], par[ii][1], par[ii][6], par[ii][7], par[ii][8], par[ii][9]);//set parameters for drawing peak</a:t>
            </a:r>
          </a:p>
          <a:p>
            <a:r>
              <a:rPr lang="en-US" dirty="0"/>
              <a:t>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 			g[ii]-&gt;Draw("same"); // plot the gaussian</a:t>
            </a:r>
          </a:p>
          <a:p>
            <a:r>
              <a:rPr lang="en-US" dirty="0"/>
              <a:t>			// 			g2[ii]-&gt;Draw("same"); // plot the gaussian_2nd</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Usigma2nd_Usigma2nd = fitter-&gt;</a:t>
            </a:r>
            <a:r>
              <a:rPr lang="en-US" dirty="0" err="1"/>
              <a:t>GetCovarianceMatrixElement</a:t>
            </a:r>
            <a:r>
              <a:rPr lang="en-US" dirty="0"/>
              <a:t>(8, 8);//(Usigma2nd)^2</a:t>
            </a:r>
          </a:p>
          <a:p>
            <a:r>
              <a:rPr lang="en-US" dirty="0"/>
              <a:t>			double Umean2nd_Umean2nd = fitter-&gt;</a:t>
            </a:r>
            <a:r>
              <a:rPr lang="en-US" dirty="0" err="1"/>
              <a:t>GetCovarianceMatrixElement</a:t>
            </a:r>
            <a:r>
              <a:rPr lang="en-US" dirty="0"/>
              <a:t>(9, 9);//(Umean2nd)^2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a:t>
            </a:r>
            <a:r>
              <a:rPr lang="en-US" dirty="0" err="1"/>
              <a:t>cout</a:t>
            </a:r>
            <a:r>
              <a:rPr lang="en-US" dirty="0"/>
              <a:t> &lt;&lt; </a:t>
            </a:r>
            <a:r>
              <a:rPr lang="en-US" dirty="0" err="1"/>
              <a:t>rou_Usigma_Umean</a:t>
            </a:r>
            <a:r>
              <a:rPr lang="en-US" dirty="0"/>
              <a:t> &lt;&lt; </a:t>
            </a:r>
            <a:r>
              <a:rPr lang="en-US" dirty="0" err="1"/>
              <a:t>endl</a:t>
            </a:r>
            <a:r>
              <a:rPr lang="en-US" dirty="0"/>
              <a:t>;</a:t>
            </a:r>
          </a:p>
          <a:p>
            <a:r>
              <a:rPr lang="en-US" dirty="0"/>
              <a:t>			double rou_Usigma2nd_Umean2nd = fitter-&gt;</a:t>
            </a:r>
            <a:r>
              <a:rPr lang="en-US" dirty="0" err="1"/>
              <a:t>GetCovarianceMatrixElement</a:t>
            </a:r>
            <a:r>
              <a:rPr lang="en-US" dirty="0"/>
              <a:t>(8, 9);//</a:t>
            </a:r>
          </a:p>
          <a:p>
            <a:r>
              <a:rPr lang="en-US" dirty="0"/>
              <a:t>			</a:t>
            </a:r>
            <a:r>
              <a:rPr lang="en-US" dirty="0" err="1"/>
              <a:t>cout</a:t>
            </a:r>
            <a:r>
              <a:rPr lang="en-US" dirty="0"/>
              <a:t> &lt;&lt; rou_Usigma2nd_Umean2nd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constant2nd[ii] = par[ii][6]; constant2nd_err[ii] = </a:t>
            </a:r>
            <a:r>
              <a:rPr lang="en-US" dirty="0" err="1"/>
              <a:t>par_err</a:t>
            </a:r>
            <a:r>
              <a:rPr lang="en-US" dirty="0"/>
              <a:t>[ii][6] * </a:t>
            </a:r>
            <a:r>
              <a:rPr lang="en-US" dirty="0" err="1"/>
              <a:t>inflation_factor</a:t>
            </a:r>
            <a:r>
              <a:rPr lang="en-US" dirty="0"/>
              <a:t>;</a:t>
            </a:r>
          </a:p>
          <a:p>
            <a:r>
              <a:rPr lang="en-US" dirty="0"/>
              <a:t>			tau2nd[ii] = par[ii][7]; tau2nd_err[ii] = </a:t>
            </a:r>
            <a:r>
              <a:rPr lang="en-US" dirty="0" err="1"/>
              <a:t>par_err</a:t>
            </a:r>
            <a:r>
              <a:rPr lang="en-US" dirty="0"/>
              <a:t>[ii][7] * </a:t>
            </a:r>
            <a:r>
              <a:rPr lang="en-US" dirty="0" err="1"/>
              <a:t>inflation_factor</a:t>
            </a:r>
            <a:r>
              <a:rPr lang="en-US" dirty="0"/>
              <a:t>;</a:t>
            </a:r>
          </a:p>
          <a:p>
            <a:r>
              <a:rPr lang="en-US" dirty="0"/>
              <a:t>			sig2nd[ii] = par[ii][8]; sig2nd_err[ii] = </a:t>
            </a:r>
            <a:r>
              <a:rPr lang="en-US" dirty="0" err="1"/>
              <a:t>par_err</a:t>
            </a:r>
            <a:r>
              <a:rPr lang="en-US" dirty="0"/>
              <a:t>[ii][8] * </a:t>
            </a:r>
            <a:r>
              <a:rPr lang="en-US" dirty="0" err="1"/>
              <a:t>inflation_factor</a:t>
            </a:r>
            <a:r>
              <a:rPr lang="en-US" dirty="0"/>
              <a:t>;</a:t>
            </a:r>
          </a:p>
          <a:p>
            <a:r>
              <a:rPr lang="en-US" dirty="0"/>
              <a:t>			mean2nd[ii] = par[ii][9]; mean2nd_err[ii] = </a:t>
            </a:r>
            <a:r>
              <a:rPr lang="en-US" dirty="0" err="1"/>
              <a:t>par_err</a:t>
            </a:r>
            <a:r>
              <a:rPr lang="en-US" dirty="0"/>
              <a:t>[ii][9] * </a:t>
            </a:r>
            <a:r>
              <a:rPr lang="en-US" dirty="0" err="1"/>
              <a:t>inflation_factor</a:t>
            </a:r>
            <a:r>
              <a:rPr lang="en-US" dirty="0"/>
              <a:t>;</a:t>
            </a:r>
          </a:p>
          <a:p>
            <a:r>
              <a:rPr lang="en-US" dirty="0"/>
              <a:t>			FWHM2nd[ii] = par[ii][8] * 2.355; FWHM2nd_err[ii] = </a:t>
            </a:r>
            <a:r>
              <a:rPr lang="en-US" dirty="0" err="1"/>
              <a:t>par_err</a:t>
            </a:r>
            <a:r>
              <a:rPr lang="en-US" dirty="0"/>
              <a:t>[ii][8]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endParaRPr lang="en-US" dirty="0"/>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topy</a:t>
            </a:r>
            <a:r>
              <a:rPr lang="en-US" dirty="0"/>
              <a:t> = p2[ii]-&gt;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p2[ii]-&gt;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p2[ii]-&gt;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p2[ii]-&gt;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FWHM2nd[ii]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	Constant2*</a:t>
            </a:r>
            <a:r>
              <a:rPr lang="en-US" dirty="0" err="1"/>
              <a:t>binsize</a:t>
            </a:r>
            <a:r>
              <a:rPr lang="en-US" dirty="0"/>
              <a:t>" &lt;&lt; ii &lt;&lt; "=	" &lt;&lt; constant2nd[ii] &lt;&lt; "	+/-	" &lt;&lt; constant2nd_err[ii] &lt;&lt; "	Mean2" &lt;&lt; ii &lt;&lt; "=	" &lt;&lt; mean2nd[ii] &lt;&lt; "	+/-	" &lt;&lt; mean2nd_err[ii] &lt;&lt; "	Sigma2" &lt;&lt; ii &lt;&lt; "=	" &lt;&lt; sig2nd[ii] &lt;&lt; "	+/-	" &lt;&lt; sig2nd_err[ii] &lt;&lt; "	Tau2" &lt;&lt; ii &lt;&lt; "=	" &lt;&lt; tau2nd[ii] &lt;&lt; "	+/-	" &lt;&lt; tau2nd_err[ii] &lt;&lt; "	Area2" &lt;&lt; ii &lt;&lt; "=	" &lt;&lt; par[ii][6] / </a:t>
            </a:r>
            <a:r>
              <a:rPr lang="en-US" dirty="0" err="1"/>
              <a:t>binwidth</a:t>
            </a:r>
            <a:r>
              <a:rPr lang="en-US" dirty="0"/>
              <a:t> &lt;&lt; "	FWHM2" &lt;&lt; ii &lt;&lt; "=	" &lt;&lt; FWHM2nd[ii] &lt;&lt; "	+/-	" &lt;&lt; FWHM2nd_err[ii] &lt;&lt; </a:t>
            </a:r>
            <a:r>
              <a:rPr lang="en-US" dirty="0" err="1"/>
              <a:t>endl</a:t>
            </a:r>
            <a:r>
              <a:rPr lang="en-US" dirty="0"/>
              <a:t>;</a:t>
            </a:r>
          </a:p>
          <a:p>
            <a:endParaRPr lang="en-US" dirty="0"/>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"Constant2nd*</a:t>
            </a:r>
            <a:r>
              <a:rPr lang="en-US" dirty="0" err="1"/>
              <a:t>binsize%d</a:t>
            </a:r>
            <a:r>
              <a:rPr lang="en-US" dirty="0"/>
              <a:t>=%.4f%s%.4f", ii, par[ii][6], "+/-", </a:t>
            </a:r>
            <a:r>
              <a:rPr lang="en-US" dirty="0" err="1"/>
              <a:t>par_err</a:t>
            </a:r>
            <a:r>
              <a:rPr lang="en-US" dirty="0"/>
              <a:t>[ii][6]);//par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"Mean2nd%d=%.6f%s%.6f", ii, par[ii][9], "+/-", </a:t>
            </a:r>
            <a:r>
              <a:rPr lang="en-US" dirty="0" err="1"/>
              <a:t>par_err</a:t>
            </a:r>
            <a:r>
              <a:rPr lang="en-US" dirty="0"/>
              <a:t>[ii][9]);</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"Sigma2nd%d=%.6f%s%.6f", ii, par[ii][8], "+/-", </a:t>
            </a:r>
            <a:r>
              <a:rPr lang="en-US" dirty="0" err="1"/>
              <a:t>par_err</a:t>
            </a:r>
            <a:r>
              <a:rPr lang="en-US" dirty="0"/>
              <a:t>[ii][8]);</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"FWHM2nd%d=%.6f%s%.6f", ii, FWHM2nd[ii], "+/-", FWHM2nd_err[ii]);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"Res2nd%d=%.4f%%", ii, FWHM2nd[ii] / par[ii][9]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"Tau2nd%d=%.6f%s%.6f", ii, par[ii][7], "+/-", </a:t>
            </a:r>
            <a:r>
              <a:rPr lang="en-US" dirty="0" err="1"/>
              <a:t>par_err</a:t>
            </a:r>
            <a:r>
              <a:rPr lang="en-US" dirty="0"/>
              <a:t>[ii][7]);</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(%.6f%s%.6f)*</a:t>
            </a:r>
            <a:r>
              <a:rPr lang="en-US" dirty="0" err="1"/>
              <a:t>x+B%d</a:t>
            </a:r>
            <a:r>
              <a:rPr lang="en-US" dirty="0"/>
              <a:t>(%.5f%s%.5f)",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kBlue</a:t>
            </a:r>
            <a:r>
              <a:rPr lang="en-US" dirty="0"/>
              <a:t> + 2);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5</a:t>
            </a:fld>
            <a:endParaRPr lang="zh-CN" altLang="en-US"/>
          </a:p>
        </p:txBody>
      </p:sp>
    </p:spTree>
    <p:extLst>
      <p:ext uri="{BB962C8B-B14F-4D97-AF65-F5344CB8AC3E}">
        <p14:creationId xmlns:p14="http://schemas.microsoft.com/office/powerpoint/2010/main" val="418371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::Open("F:/e21010/pxct/run0036-00_XtRa_152Eu_14cmAir_120min_window1us_baseline500us_cal.root");</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6</a:t>
            </a:fld>
            <a:endParaRPr lang="zh-CN" altLang="en-US"/>
          </a:p>
        </p:txBody>
      </p:sp>
    </p:spTree>
    <p:extLst>
      <p:ext uri="{BB962C8B-B14F-4D97-AF65-F5344CB8AC3E}">
        <p14:creationId xmlns:p14="http://schemas.microsoft.com/office/powerpoint/2010/main" val="320669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root run0200_LEGe_MSD26_137Cs_M4038_inChamber_vacuum_window1.5us_CFDdelay_adjusted.root</a:t>
            </a:r>
          </a:p>
          <a:p>
            <a:r>
              <a:rPr lang="en-US" dirty="0" err="1"/>
              <a:t>dchan</a:t>
            </a:r>
            <a:r>
              <a:rPr lang="en-US" dirty="0"/>
              <a:t>-&gt;</a:t>
            </a:r>
            <a:r>
              <a:rPr lang="en-US" dirty="0" err="1"/>
              <a:t>SetLineColor</a:t>
            </a:r>
            <a:r>
              <a:rPr lang="en-US" dirty="0"/>
              <a:t>(2);</a:t>
            </a:r>
            <a:r>
              <a:rPr lang="en-US" dirty="0" err="1"/>
              <a:t>dchan</a:t>
            </a:r>
            <a:r>
              <a:rPr lang="en-US" dirty="0"/>
              <a:t>-&gt;Draw("energy*0.0380915136727-0.1943988436200&gt;&gt;(2200,0,2200)","</a:t>
            </a:r>
            <a:r>
              <a:rPr lang="en-US" dirty="0" err="1"/>
              <a:t>chanid</a:t>
            </a:r>
            <a:r>
              <a:rPr lang="en-US" dirty="0"/>
              <a:t>==3&amp;&amp;energy&gt;0","");</a:t>
            </a:r>
          </a:p>
          <a:p>
            <a:r>
              <a:rPr lang="en-US" dirty="0" err="1"/>
              <a:t>dchan</a:t>
            </a:r>
            <a:r>
              <a:rPr lang="en-US" dirty="0"/>
              <a:t>-&gt;</a:t>
            </a:r>
            <a:r>
              <a:rPr lang="en-US" dirty="0" err="1"/>
              <a:t>SetLineColor</a:t>
            </a:r>
            <a:r>
              <a:rPr lang="en-US" dirty="0"/>
              <a:t>(4);</a:t>
            </a:r>
            <a:r>
              <a:rPr lang="en-US" dirty="0" err="1"/>
              <a:t>dchan</a:t>
            </a:r>
            <a:r>
              <a:rPr lang="en-US" dirty="0"/>
              <a:t>-&gt;Draw("energy*0.0379046856666-0.1195774566938","chanid==5&amp;&amp;energy&gt;0","same");</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9</a:t>
            </a:fld>
            <a:endParaRPr lang="zh-CN" altLang="en-US"/>
          </a:p>
        </p:txBody>
      </p:sp>
    </p:spTree>
    <p:extLst>
      <p:ext uri="{BB962C8B-B14F-4D97-AF65-F5344CB8AC3E}">
        <p14:creationId xmlns:p14="http://schemas.microsoft.com/office/powerpoint/2010/main" val="108935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::Open("F:/e21010/pxct/run0200_0201_0202_LEGe_MSD26_137Cs_M4038_inChamber_vacuum_North_16mm_South_12mm_away_window1.5us_CFDdelay_adjusted_cal.root");</a:t>
            </a:r>
          </a:p>
          <a:p>
            <a:r>
              <a:rPr lang="en-US" dirty="0" err="1"/>
              <a:t>TCanvas</a:t>
            </a:r>
            <a:r>
              <a:rPr lang="en-US" dirty="0"/>
              <a:t>* </a:t>
            </a:r>
            <a:r>
              <a:rPr lang="en-US" dirty="0" err="1"/>
              <a:t>canvaspeak</a:t>
            </a:r>
            <a:r>
              <a:rPr lang="en-US" dirty="0"/>
              <a:t> = new </a:t>
            </a:r>
            <a:r>
              <a:rPr lang="en-US" dirty="0" err="1"/>
              <a:t>TCanvas</a:t>
            </a:r>
            <a:r>
              <a:rPr lang="en-US" dirty="0"/>
              <a:t>("XtRa", "XtRa", 1400, 640);//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(0.08);</a:t>
            </a:r>
          </a:p>
          <a:p>
            <a:r>
              <a:rPr lang="en-US" dirty="0" err="1"/>
              <a:t>canvaspeak</a:t>
            </a:r>
            <a:r>
              <a:rPr lang="en-US" dirty="0"/>
              <a:t>-&gt;</a:t>
            </a:r>
            <a:r>
              <a:rPr lang="en-US" dirty="0" err="1"/>
              <a:t>SetBottomMargin</a:t>
            </a:r>
            <a:r>
              <a:rPr lang="en-US" dirty="0"/>
              <a:t>(0.13);</a:t>
            </a:r>
          </a:p>
          <a:p>
            <a:r>
              <a:rPr lang="en-US" dirty="0" err="1"/>
              <a:t>gStyle</a:t>
            </a:r>
            <a:r>
              <a:rPr lang="en-US" dirty="0"/>
              <a:t>-&gt;</a:t>
            </a:r>
            <a:r>
              <a:rPr lang="en-US" dirty="0" err="1"/>
              <a:t>SetFrameLineWidth</a:t>
            </a:r>
            <a:r>
              <a:rPr lang="en-US" dirty="0"/>
              <a:t>(2);</a:t>
            </a:r>
          </a:p>
          <a:p>
            <a:r>
              <a:rPr lang="en-US" dirty="0" err="1"/>
              <a:t>gPad</a:t>
            </a:r>
            <a:r>
              <a:rPr lang="en-US" dirty="0"/>
              <a:t>-&gt;</a:t>
            </a:r>
            <a:r>
              <a:rPr lang="en-US" dirty="0" err="1"/>
              <a:t>SetLogy</a:t>
            </a:r>
            <a:r>
              <a:rPr lang="en-US" dirty="0"/>
              <a:t>();</a:t>
            </a:r>
          </a:p>
          <a:p>
            <a:r>
              <a:rPr lang="en-US" dirty="0" err="1"/>
              <a:t>hnorth_e</a:t>
            </a:r>
            <a:r>
              <a:rPr lang="en-US" dirty="0"/>
              <a:t>-&gt;</a:t>
            </a:r>
            <a:r>
              <a:rPr lang="en-US" dirty="0" err="1"/>
              <a:t>SetLineWidth</a:t>
            </a:r>
            <a:r>
              <a:rPr lang="en-US" dirty="0"/>
              <a:t>(2);</a:t>
            </a:r>
          </a:p>
          <a:p>
            <a:r>
              <a:rPr lang="en-US" dirty="0" err="1"/>
              <a:t>hnorth_e</a:t>
            </a:r>
            <a:r>
              <a:rPr lang="en-US" dirty="0"/>
              <a:t>-&gt;</a:t>
            </a:r>
            <a:r>
              <a:rPr lang="en-US" dirty="0" err="1"/>
              <a:t>Rebin</a:t>
            </a:r>
            <a:r>
              <a:rPr lang="en-US" dirty="0"/>
              <a:t>(1);</a:t>
            </a:r>
          </a:p>
          <a:p>
            <a:r>
              <a:rPr lang="en-US" dirty="0" err="1"/>
              <a:t>hnorth_e</a:t>
            </a:r>
            <a:r>
              <a:rPr lang="en-US" dirty="0"/>
              <a:t>-&gt;</a:t>
            </a:r>
            <a:r>
              <a:rPr lang="en-US" dirty="0" err="1"/>
              <a:t>SetLineColor</a:t>
            </a:r>
            <a:r>
              <a:rPr lang="en-US" dirty="0"/>
              <a:t>(2);</a:t>
            </a:r>
          </a:p>
          <a:p>
            <a:r>
              <a:rPr lang="en-US" dirty="0" err="1"/>
              <a:t>hnorth_e</a:t>
            </a:r>
            <a:r>
              <a:rPr lang="en-US" dirty="0"/>
              <a:t>-&gt;</a:t>
            </a:r>
            <a:r>
              <a:rPr lang="en-US" dirty="0" err="1"/>
              <a:t>SetStats</a:t>
            </a:r>
            <a:r>
              <a:rPr lang="en-US" dirty="0"/>
              <a:t>(0);</a:t>
            </a:r>
          </a:p>
          <a:p>
            <a:r>
              <a:rPr lang="en-US" dirty="0" err="1"/>
              <a:t>hnorth_e</a:t>
            </a:r>
            <a:r>
              <a:rPr lang="en-US" dirty="0"/>
              <a:t>-&gt;</a:t>
            </a:r>
            <a:r>
              <a:rPr lang="en-US" dirty="0" err="1"/>
              <a:t>SetTitle</a:t>
            </a:r>
            <a:r>
              <a:rPr lang="en-US" dirty="0"/>
              <a:t>("");</a:t>
            </a:r>
          </a:p>
          <a:p>
            <a:r>
              <a:rPr lang="en-US" dirty="0" err="1"/>
              <a:t>hnorth_e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hnorth_e</a:t>
            </a:r>
            <a:r>
              <a:rPr lang="en-US" dirty="0"/>
              <a:t>-&gt;</a:t>
            </a:r>
            <a:r>
              <a:rPr lang="en-US" dirty="0" err="1"/>
              <a:t>GetYaxis</a:t>
            </a:r>
            <a:r>
              <a:rPr lang="en-US" dirty="0"/>
              <a:t>()-&gt;</a:t>
            </a:r>
            <a:r>
              <a:rPr lang="en-US" dirty="0" err="1"/>
              <a:t>SetTitle</a:t>
            </a:r>
            <a:r>
              <a:rPr lang="en-US" dirty="0"/>
              <a:t>("Counts per 38 eV");//</a:t>
            </a:r>
            <a:r>
              <a:rPr lang="zh-CN" altLang="en-US" dirty="0"/>
              <a:t>轴名</a:t>
            </a:r>
          </a:p>
          <a:p>
            <a:r>
              <a:rPr lang="en-US" dirty="0" err="1"/>
              <a:t>hnorth_e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GetXaxis</a:t>
            </a:r>
            <a:r>
              <a:rPr lang="en-US" dirty="0"/>
              <a:t>()-&gt;</a:t>
            </a:r>
            <a:r>
              <a:rPr lang="en-US" dirty="0" err="1"/>
              <a:t>SetLabelSize</a:t>
            </a:r>
            <a:r>
              <a:rPr lang="en-US" dirty="0"/>
              <a:t>(0.05);</a:t>
            </a:r>
          </a:p>
          <a:p>
            <a:r>
              <a:rPr lang="en-US" dirty="0" err="1"/>
              <a:t>hnorth_e</a:t>
            </a:r>
            <a:r>
              <a:rPr lang="en-US" dirty="0"/>
              <a:t>-&gt;</a:t>
            </a:r>
            <a:r>
              <a:rPr lang="en-US" dirty="0" err="1"/>
              <a:t>GetYaxis</a:t>
            </a:r>
            <a:r>
              <a:rPr lang="en-US" dirty="0"/>
              <a:t>()-&gt;</a:t>
            </a:r>
            <a:r>
              <a:rPr lang="en-US" dirty="0" err="1"/>
              <a:t>SetLabelSize</a:t>
            </a:r>
            <a:r>
              <a:rPr lang="en-US" dirty="0"/>
              <a:t>(0.05);</a:t>
            </a:r>
          </a:p>
          <a:p>
            <a:r>
              <a:rPr lang="en-US" dirty="0" err="1"/>
              <a:t>hnorth_e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GetYaxis</a:t>
            </a:r>
            <a:r>
              <a:rPr lang="en-US" dirty="0"/>
              <a:t>()-&gt;</a:t>
            </a:r>
            <a:r>
              <a:rPr lang="en-US" dirty="0" err="1"/>
              <a:t>SetTitleOffset</a:t>
            </a:r>
            <a:r>
              <a:rPr lang="en-US" dirty="0"/>
              <a:t>(0.66);//</a:t>
            </a:r>
            <a:r>
              <a:rPr lang="zh-CN" altLang="en-US" dirty="0"/>
              <a:t>轴名偏移</a:t>
            </a:r>
          </a:p>
          <a:p>
            <a:r>
              <a:rPr lang="en-US" dirty="0" err="1"/>
              <a:t>hnorth_e</a:t>
            </a:r>
            <a:r>
              <a:rPr lang="en-US" dirty="0"/>
              <a:t>-&gt;</a:t>
            </a:r>
            <a:r>
              <a:rPr lang="en-US" dirty="0" err="1"/>
              <a:t>GetXaxis</a:t>
            </a:r>
            <a:r>
              <a:rPr lang="en-US" dirty="0"/>
              <a:t>()-&gt;</a:t>
            </a:r>
            <a:r>
              <a:rPr lang="en-US" dirty="0" err="1"/>
              <a:t>SetTitleSize</a:t>
            </a:r>
            <a:r>
              <a:rPr lang="en-US" dirty="0"/>
              <a:t>(0.06);</a:t>
            </a:r>
          </a:p>
          <a:p>
            <a:r>
              <a:rPr lang="en-US" dirty="0" err="1"/>
              <a:t>hnorth_e</a:t>
            </a:r>
            <a:r>
              <a:rPr lang="en-US" dirty="0"/>
              <a:t>-&gt;</a:t>
            </a:r>
            <a:r>
              <a:rPr lang="en-US" dirty="0" err="1"/>
              <a:t>GetYaxis</a:t>
            </a:r>
            <a:r>
              <a:rPr lang="en-US" dirty="0"/>
              <a:t>()-&gt;</a:t>
            </a:r>
            <a:r>
              <a:rPr lang="en-US" dirty="0" err="1"/>
              <a:t>SetTitleSize</a:t>
            </a:r>
            <a:r>
              <a:rPr lang="en-US" dirty="0"/>
              <a:t>(0.06);</a:t>
            </a:r>
          </a:p>
          <a:p>
            <a:r>
              <a:rPr lang="en-US" dirty="0" err="1"/>
              <a:t>hnorth_e</a:t>
            </a:r>
            <a:r>
              <a:rPr lang="en-US" dirty="0"/>
              <a:t>-&gt;</a:t>
            </a:r>
            <a:r>
              <a:rPr lang="en-US" dirty="0" err="1"/>
              <a:t>GetYaxis</a:t>
            </a:r>
            <a:r>
              <a:rPr lang="en-US" dirty="0"/>
              <a:t>()-&gt;</a:t>
            </a:r>
            <a:r>
              <a:rPr lang="en-US" dirty="0" err="1"/>
              <a:t>SetTickLength</a:t>
            </a:r>
            <a:r>
              <a:rPr lang="en-US" dirty="0"/>
              <a:t>(0.015);</a:t>
            </a:r>
          </a:p>
          <a:p>
            <a:r>
              <a:rPr lang="en-US" dirty="0" err="1"/>
              <a:t>hnorth_e</a:t>
            </a:r>
            <a:r>
              <a:rPr lang="en-US" dirty="0"/>
              <a:t>-&gt;</a:t>
            </a:r>
            <a:r>
              <a:rPr lang="en-US" dirty="0" err="1"/>
              <a:t>GetXaxis</a:t>
            </a:r>
            <a:r>
              <a:rPr lang="en-US" dirty="0"/>
              <a:t>()-&gt;</a:t>
            </a:r>
            <a:r>
              <a:rPr lang="en-US" dirty="0" err="1"/>
              <a:t>SetRangeUser</a:t>
            </a:r>
            <a:r>
              <a:rPr lang="en-US" dirty="0"/>
              <a:t>(0,2000);</a:t>
            </a:r>
          </a:p>
          <a:p>
            <a:r>
              <a:rPr lang="en-US" dirty="0" err="1"/>
              <a:t>hnorth_e</a:t>
            </a:r>
            <a:r>
              <a:rPr lang="en-US" dirty="0"/>
              <a:t>-&gt;</a:t>
            </a:r>
            <a:r>
              <a:rPr lang="en-US" dirty="0" err="1"/>
              <a:t>GetYaxis</a:t>
            </a:r>
            <a:r>
              <a:rPr lang="en-US" dirty="0"/>
              <a:t>()-&gt;</a:t>
            </a:r>
            <a:r>
              <a:rPr lang="en-US" dirty="0" err="1"/>
              <a:t>SetRangeUser</a:t>
            </a:r>
            <a:r>
              <a:rPr lang="en-US" dirty="0"/>
              <a:t>(5,4000000);</a:t>
            </a:r>
          </a:p>
          <a:p>
            <a:r>
              <a:rPr lang="en-US" dirty="0" err="1"/>
              <a:t>hnorth_e</a:t>
            </a:r>
            <a:r>
              <a:rPr lang="en-US" dirty="0"/>
              <a:t>-&gt;Draw("hist");</a:t>
            </a:r>
          </a:p>
          <a:p>
            <a:r>
              <a:rPr lang="en-US" dirty="0" err="1"/>
              <a:t>hsouth_e</a:t>
            </a:r>
            <a:r>
              <a:rPr lang="en-US" dirty="0"/>
              <a:t>-&gt;</a:t>
            </a:r>
            <a:r>
              <a:rPr lang="en-US" dirty="0" err="1"/>
              <a:t>Rebin</a:t>
            </a:r>
            <a:r>
              <a:rPr lang="en-US" dirty="0"/>
              <a:t>(1);</a:t>
            </a:r>
          </a:p>
          <a:p>
            <a:r>
              <a:rPr lang="en-US" dirty="0" err="1"/>
              <a:t>hsouth_e</a:t>
            </a:r>
            <a:r>
              <a:rPr lang="en-US" dirty="0"/>
              <a:t>-&gt;</a:t>
            </a:r>
            <a:r>
              <a:rPr lang="en-US" dirty="0" err="1"/>
              <a:t>SetLineColor</a:t>
            </a:r>
            <a:r>
              <a:rPr lang="en-US" dirty="0"/>
              <a:t>(4);</a:t>
            </a:r>
          </a:p>
          <a:p>
            <a:r>
              <a:rPr lang="en-US" dirty="0" err="1"/>
              <a:t>hsouth_e</a:t>
            </a:r>
            <a:r>
              <a:rPr lang="en-US" dirty="0"/>
              <a:t>-&gt;Draw("same");</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10</a:t>
            </a:fld>
            <a:endParaRPr lang="zh-CN" altLang="en-US"/>
          </a:p>
        </p:txBody>
      </p:sp>
    </p:spTree>
    <p:extLst>
      <p:ext uri="{BB962C8B-B14F-4D97-AF65-F5344CB8AC3E}">
        <p14:creationId xmlns:p14="http://schemas.microsoft.com/office/powerpoint/2010/main" val="131928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::Open("F:/e21010/pxct/run0200_0201_0202_LEGe_MSD26_137Cs_M4038_inChamber_vacuum_North_16mm_South_12mm_away_window1.5us_CFDdelay_adjusted_cal.root");</a:t>
            </a:r>
          </a:p>
          <a:p>
            <a:r>
              <a:rPr lang="en-US" dirty="0" err="1"/>
              <a:t>TCanvas</a:t>
            </a:r>
            <a:r>
              <a:rPr lang="en-US" dirty="0"/>
              <a:t>* </a:t>
            </a:r>
            <a:r>
              <a:rPr lang="en-US" dirty="0" err="1"/>
              <a:t>canvaspeak</a:t>
            </a:r>
            <a:r>
              <a:rPr lang="en-US" dirty="0"/>
              <a:t> = new </a:t>
            </a:r>
            <a:r>
              <a:rPr lang="en-US" dirty="0" err="1"/>
              <a:t>TCanvas</a:t>
            </a:r>
            <a:r>
              <a:rPr lang="en-US" dirty="0"/>
              <a:t>("XtRa", "XtRa", 1400, 640);//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(0.08);</a:t>
            </a:r>
          </a:p>
          <a:p>
            <a:r>
              <a:rPr lang="en-US" dirty="0" err="1"/>
              <a:t>canvaspeak</a:t>
            </a:r>
            <a:r>
              <a:rPr lang="en-US" dirty="0"/>
              <a:t>-&gt;</a:t>
            </a:r>
            <a:r>
              <a:rPr lang="en-US" dirty="0" err="1"/>
              <a:t>SetBottomMargin</a:t>
            </a:r>
            <a:r>
              <a:rPr lang="en-US" dirty="0"/>
              <a:t>(0.13);</a:t>
            </a:r>
          </a:p>
          <a:p>
            <a:r>
              <a:rPr lang="en-US" dirty="0" err="1"/>
              <a:t>gStyle</a:t>
            </a:r>
            <a:r>
              <a:rPr lang="en-US" dirty="0"/>
              <a:t>-&gt;</a:t>
            </a:r>
            <a:r>
              <a:rPr lang="en-US" dirty="0" err="1"/>
              <a:t>SetFrameLineWidth</a:t>
            </a:r>
            <a:r>
              <a:rPr lang="en-US" dirty="0"/>
              <a:t>(2);</a:t>
            </a:r>
          </a:p>
          <a:p>
            <a:r>
              <a:rPr lang="en-US" dirty="0" err="1"/>
              <a:t>gPad</a:t>
            </a:r>
            <a:r>
              <a:rPr lang="en-US" dirty="0"/>
              <a:t>-&gt;</a:t>
            </a:r>
            <a:r>
              <a:rPr lang="en-US" dirty="0" err="1"/>
              <a:t>SetLogy</a:t>
            </a:r>
            <a:r>
              <a:rPr lang="en-US" dirty="0"/>
              <a:t>();</a:t>
            </a:r>
          </a:p>
          <a:p>
            <a:r>
              <a:rPr lang="en-US" dirty="0" err="1"/>
              <a:t>hnorth_e</a:t>
            </a:r>
            <a:r>
              <a:rPr lang="en-US" dirty="0"/>
              <a:t>-&gt;</a:t>
            </a:r>
            <a:r>
              <a:rPr lang="en-US" dirty="0" err="1"/>
              <a:t>SetLineWidth</a:t>
            </a:r>
            <a:r>
              <a:rPr lang="en-US" dirty="0"/>
              <a:t>(2);</a:t>
            </a:r>
          </a:p>
          <a:p>
            <a:r>
              <a:rPr lang="en-US" dirty="0" err="1"/>
              <a:t>hnorth_e</a:t>
            </a:r>
            <a:r>
              <a:rPr lang="en-US" dirty="0"/>
              <a:t>-&gt;</a:t>
            </a:r>
            <a:r>
              <a:rPr lang="en-US" dirty="0" err="1"/>
              <a:t>Rebin</a:t>
            </a:r>
            <a:r>
              <a:rPr lang="en-US" dirty="0"/>
              <a:t>(1);</a:t>
            </a:r>
          </a:p>
          <a:p>
            <a:r>
              <a:rPr lang="en-US" dirty="0" err="1"/>
              <a:t>hnorth_e</a:t>
            </a:r>
            <a:r>
              <a:rPr lang="en-US" dirty="0"/>
              <a:t>-&gt;</a:t>
            </a:r>
            <a:r>
              <a:rPr lang="en-US" dirty="0" err="1"/>
              <a:t>SetLineColor</a:t>
            </a:r>
            <a:r>
              <a:rPr lang="en-US" dirty="0"/>
              <a:t>(1);</a:t>
            </a:r>
          </a:p>
          <a:p>
            <a:r>
              <a:rPr lang="en-US" dirty="0" err="1"/>
              <a:t>hnorth_e</a:t>
            </a:r>
            <a:r>
              <a:rPr lang="en-US" dirty="0"/>
              <a:t>-&gt;</a:t>
            </a:r>
            <a:r>
              <a:rPr lang="en-US" dirty="0" err="1"/>
              <a:t>SetStats</a:t>
            </a:r>
            <a:r>
              <a:rPr lang="en-US" dirty="0"/>
              <a:t>(0);</a:t>
            </a:r>
          </a:p>
          <a:p>
            <a:r>
              <a:rPr lang="en-US" dirty="0" err="1"/>
              <a:t>hnorth_e</a:t>
            </a:r>
            <a:r>
              <a:rPr lang="en-US" dirty="0"/>
              <a:t>-&gt;</a:t>
            </a:r>
            <a:r>
              <a:rPr lang="en-US" dirty="0" err="1"/>
              <a:t>SetTitle</a:t>
            </a:r>
            <a:r>
              <a:rPr lang="en-US" dirty="0"/>
              <a:t>("");</a:t>
            </a:r>
          </a:p>
          <a:p>
            <a:r>
              <a:rPr lang="en-US" dirty="0" err="1"/>
              <a:t>hnorth_e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hnorth_e</a:t>
            </a:r>
            <a:r>
              <a:rPr lang="en-US" dirty="0"/>
              <a:t>-&gt;</a:t>
            </a:r>
            <a:r>
              <a:rPr lang="en-US" dirty="0" err="1"/>
              <a:t>GetYaxis</a:t>
            </a:r>
            <a:r>
              <a:rPr lang="en-US" dirty="0"/>
              <a:t>()-&gt;</a:t>
            </a:r>
            <a:r>
              <a:rPr lang="en-US" dirty="0" err="1"/>
              <a:t>SetTitle</a:t>
            </a:r>
            <a:r>
              <a:rPr lang="en-US" dirty="0"/>
              <a:t>("Counts per 38 eV");//</a:t>
            </a:r>
            <a:r>
              <a:rPr lang="zh-CN" altLang="en-US" dirty="0"/>
              <a:t>轴名</a:t>
            </a:r>
          </a:p>
          <a:p>
            <a:r>
              <a:rPr lang="en-US" dirty="0" err="1"/>
              <a:t>hnorth_e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GetXaxis</a:t>
            </a:r>
            <a:r>
              <a:rPr lang="en-US" dirty="0"/>
              <a:t>()-&gt;</a:t>
            </a:r>
            <a:r>
              <a:rPr lang="en-US" dirty="0" err="1"/>
              <a:t>SetLabelSize</a:t>
            </a:r>
            <a:r>
              <a:rPr lang="en-US" dirty="0"/>
              <a:t>(0.05);</a:t>
            </a:r>
          </a:p>
          <a:p>
            <a:r>
              <a:rPr lang="en-US" dirty="0" err="1"/>
              <a:t>hnorth_e</a:t>
            </a:r>
            <a:r>
              <a:rPr lang="en-US" dirty="0"/>
              <a:t>-&gt;</a:t>
            </a:r>
            <a:r>
              <a:rPr lang="en-US" dirty="0" err="1"/>
              <a:t>GetYaxis</a:t>
            </a:r>
            <a:r>
              <a:rPr lang="en-US" dirty="0"/>
              <a:t>()-&gt;</a:t>
            </a:r>
            <a:r>
              <a:rPr lang="en-US" dirty="0" err="1"/>
              <a:t>SetLabelSize</a:t>
            </a:r>
            <a:r>
              <a:rPr lang="en-US" dirty="0"/>
              <a:t>(0.05);</a:t>
            </a:r>
          </a:p>
          <a:p>
            <a:r>
              <a:rPr lang="en-US" dirty="0" err="1"/>
              <a:t>hnorth_e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GetYaxis</a:t>
            </a:r>
            <a:r>
              <a:rPr lang="en-US" dirty="0"/>
              <a:t>()-&gt;</a:t>
            </a:r>
            <a:r>
              <a:rPr lang="en-US" dirty="0" err="1"/>
              <a:t>SetTitleOffset</a:t>
            </a:r>
            <a:r>
              <a:rPr lang="en-US" dirty="0"/>
              <a:t>(0.66);//</a:t>
            </a:r>
            <a:r>
              <a:rPr lang="zh-CN" altLang="en-US" dirty="0"/>
              <a:t>轴名偏移</a:t>
            </a:r>
          </a:p>
          <a:p>
            <a:r>
              <a:rPr lang="en-US" dirty="0" err="1"/>
              <a:t>hnorth_e</a:t>
            </a:r>
            <a:r>
              <a:rPr lang="en-US" dirty="0"/>
              <a:t>-&gt;</a:t>
            </a:r>
            <a:r>
              <a:rPr lang="en-US" dirty="0" err="1"/>
              <a:t>GetXaxis</a:t>
            </a:r>
            <a:r>
              <a:rPr lang="en-US" dirty="0"/>
              <a:t>()-&gt;</a:t>
            </a:r>
            <a:r>
              <a:rPr lang="en-US" dirty="0" err="1"/>
              <a:t>SetTitleSize</a:t>
            </a:r>
            <a:r>
              <a:rPr lang="en-US" dirty="0"/>
              <a:t>(0.06);</a:t>
            </a:r>
          </a:p>
          <a:p>
            <a:r>
              <a:rPr lang="en-US" dirty="0" err="1"/>
              <a:t>hnorth_e</a:t>
            </a:r>
            <a:r>
              <a:rPr lang="en-US" dirty="0"/>
              <a:t>-&gt;</a:t>
            </a:r>
            <a:r>
              <a:rPr lang="en-US" dirty="0" err="1"/>
              <a:t>GetYaxis</a:t>
            </a:r>
            <a:r>
              <a:rPr lang="en-US" dirty="0"/>
              <a:t>()-&gt;</a:t>
            </a:r>
            <a:r>
              <a:rPr lang="en-US" dirty="0" err="1"/>
              <a:t>SetTitleSize</a:t>
            </a:r>
            <a:r>
              <a:rPr lang="en-US" dirty="0"/>
              <a:t>(0.06);</a:t>
            </a:r>
          </a:p>
          <a:p>
            <a:r>
              <a:rPr lang="en-US" dirty="0" err="1"/>
              <a:t>hnorth_e</a:t>
            </a:r>
            <a:r>
              <a:rPr lang="en-US" dirty="0"/>
              <a:t>-&gt;</a:t>
            </a:r>
            <a:r>
              <a:rPr lang="en-US" dirty="0" err="1"/>
              <a:t>GetYaxis</a:t>
            </a:r>
            <a:r>
              <a:rPr lang="en-US" dirty="0"/>
              <a:t>()-&gt;</a:t>
            </a:r>
            <a:r>
              <a:rPr lang="en-US" dirty="0" err="1"/>
              <a:t>SetTickLength</a:t>
            </a:r>
            <a:r>
              <a:rPr lang="en-US" dirty="0"/>
              <a:t>(0.015);</a:t>
            </a:r>
          </a:p>
          <a:p>
            <a:r>
              <a:rPr lang="en-US" dirty="0" err="1"/>
              <a:t>hnorth_e</a:t>
            </a:r>
            <a:r>
              <a:rPr lang="en-US" dirty="0"/>
              <a:t>-&gt;</a:t>
            </a:r>
            <a:r>
              <a:rPr lang="en-US" dirty="0" err="1"/>
              <a:t>GetXaxis</a:t>
            </a:r>
            <a:r>
              <a:rPr lang="en-US" dirty="0"/>
              <a:t>()-&gt;</a:t>
            </a:r>
            <a:r>
              <a:rPr lang="en-US" dirty="0" err="1"/>
              <a:t>SetRangeUser</a:t>
            </a:r>
            <a:r>
              <a:rPr lang="en-US" dirty="0"/>
              <a:t>(0,2000);</a:t>
            </a:r>
          </a:p>
          <a:p>
            <a:r>
              <a:rPr lang="en-US" dirty="0" err="1"/>
              <a:t>hnorth_e</a:t>
            </a:r>
            <a:r>
              <a:rPr lang="en-US" dirty="0"/>
              <a:t>-&gt;</a:t>
            </a:r>
            <a:r>
              <a:rPr lang="en-US" dirty="0" err="1"/>
              <a:t>GetYaxis</a:t>
            </a:r>
            <a:r>
              <a:rPr lang="en-US" dirty="0"/>
              <a:t>()-&gt;</a:t>
            </a:r>
            <a:r>
              <a:rPr lang="en-US" dirty="0" err="1"/>
              <a:t>SetRangeUser</a:t>
            </a:r>
            <a:r>
              <a:rPr lang="en-US" dirty="0"/>
              <a:t>(5,4000000);</a:t>
            </a:r>
          </a:p>
          <a:p>
            <a:r>
              <a:rPr lang="en-US" dirty="0" err="1"/>
              <a:t>hnorth_e</a:t>
            </a:r>
            <a:r>
              <a:rPr lang="en-US" dirty="0"/>
              <a:t>-&gt;Draw("hist");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11</a:t>
            </a:fld>
            <a:endParaRPr lang="zh-CN" altLang="en-US"/>
          </a:p>
        </p:txBody>
      </p:sp>
    </p:spTree>
    <p:extLst>
      <p:ext uri="{BB962C8B-B14F-4D97-AF65-F5344CB8AC3E}">
        <p14:creationId xmlns:p14="http://schemas.microsoft.com/office/powerpoint/2010/main" val="65979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peakcali_logpol6_band_pxct_efficiency()//for efficiency curve fit with a credible interval band</a:t>
            </a:r>
          </a:p>
          <a:p>
            <a:r>
              <a:rPr lang="en-US" dirty="0"/>
              <a:t>{</a:t>
            </a:r>
          </a:p>
          <a:p>
            <a:r>
              <a:rPr lang="en-US" dirty="0"/>
              <a:t>	const int ID1 = 0;// </a:t>
            </a:r>
            <a:r>
              <a:rPr lang="en-US" dirty="0" err="1"/>
              <a:t>i</a:t>
            </a:r>
            <a:r>
              <a:rPr lang="en-US" dirty="0"/>
              <a:t>=ID1//which detector</a:t>
            </a:r>
          </a:p>
          <a:p>
            <a:r>
              <a:rPr lang="en-US" dirty="0"/>
              <a:t>	const int ID2 = 1;// </a:t>
            </a:r>
            <a:r>
              <a:rPr lang="en-US" dirty="0" err="1"/>
              <a:t>i</a:t>
            </a:r>
            <a:r>
              <a:rPr lang="en-US" dirty="0"/>
              <a:t>&lt;=ID2// modify which detector</a:t>
            </a:r>
          </a:p>
          <a:p>
            <a:r>
              <a:rPr lang="en-US" dirty="0"/>
              <a:t>	int </a:t>
            </a:r>
            <a:r>
              <a:rPr lang="en-US" dirty="0" err="1"/>
              <a:t>i</a:t>
            </a:r>
            <a:r>
              <a:rPr lang="en-US" dirty="0"/>
              <a:t>, ii;</a:t>
            </a:r>
          </a:p>
          <a:p>
            <a:r>
              <a:rPr lang="en-US" dirty="0"/>
              <a:t>	char </a:t>
            </a:r>
            <a:r>
              <a:rPr lang="en-US" dirty="0" err="1"/>
              <a:t>paraprint</a:t>
            </a:r>
            <a:r>
              <a:rPr lang="en-US" dirty="0"/>
              <a:t>[100], </a:t>
            </a:r>
            <a:r>
              <a:rPr lang="en-US" dirty="0" err="1"/>
              <a:t>graph_name</a:t>
            </a:r>
            <a:r>
              <a:rPr lang="en-US" dirty="0"/>
              <a:t>[200], </a:t>
            </a:r>
            <a:r>
              <a:rPr lang="en-US" dirty="0" err="1"/>
              <a:t>hcali_name</a:t>
            </a:r>
            <a:r>
              <a:rPr lang="en-US" dirty="0"/>
              <a:t>[200];</a:t>
            </a:r>
          </a:p>
          <a:p>
            <a:r>
              <a:rPr lang="en-US" dirty="0"/>
              <a:t>	</a:t>
            </a:r>
            <a:r>
              <a:rPr lang="en-US" dirty="0" err="1"/>
              <a:t>TCanvas</a:t>
            </a:r>
            <a:r>
              <a:rPr lang="en-US" dirty="0"/>
              <a:t>* </a:t>
            </a:r>
            <a:r>
              <a:rPr lang="en-US" dirty="0" err="1"/>
              <a:t>canvascali</a:t>
            </a:r>
            <a:r>
              <a:rPr lang="en-US" dirty="0"/>
              <a:t>[ID2 + 1];</a:t>
            </a:r>
          </a:p>
          <a:p>
            <a:r>
              <a:rPr lang="en-US" dirty="0"/>
              <a:t>	</a:t>
            </a:r>
            <a:r>
              <a:rPr lang="en-US" dirty="0" err="1"/>
              <a:t>TGraph</a:t>
            </a:r>
            <a:r>
              <a:rPr lang="en-US" dirty="0"/>
              <a:t>* graph[ID2 + 1];</a:t>
            </a:r>
          </a:p>
          <a:p>
            <a:r>
              <a:rPr lang="en-US" dirty="0"/>
              <a:t>	</a:t>
            </a:r>
            <a:r>
              <a:rPr lang="en-US" dirty="0" err="1"/>
              <a:t>TGraph</a:t>
            </a:r>
            <a:r>
              <a:rPr lang="en-US" dirty="0"/>
              <a:t>* </a:t>
            </a:r>
            <a:r>
              <a:rPr lang="en-US" dirty="0" err="1"/>
              <a:t>graph_residual</a:t>
            </a:r>
            <a:r>
              <a:rPr lang="en-US" dirty="0"/>
              <a:t>[ID2 + 1];//</a:t>
            </a:r>
            <a:r>
              <a:rPr lang="en-US" dirty="0" err="1"/>
              <a:t>creat</a:t>
            </a:r>
            <a:r>
              <a:rPr lang="en-US" dirty="0"/>
              <a:t> graphs</a:t>
            </a:r>
          </a:p>
          <a:p>
            <a:r>
              <a:rPr lang="en-US" dirty="0"/>
              <a:t>	TH1D* </a:t>
            </a:r>
            <a:r>
              <a:rPr lang="en-US" dirty="0" err="1"/>
              <a:t>h_confidence_interval</a:t>
            </a:r>
            <a:r>
              <a:rPr lang="en-US" dirty="0"/>
              <a:t>[ID2 + 1];</a:t>
            </a:r>
          </a:p>
          <a:p>
            <a:r>
              <a:rPr lang="en-US" dirty="0"/>
              <a:t>	</a:t>
            </a:r>
            <a:r>
              <a:rPr lang="en-US" dirty="0" err="1"/>
              <a:t>TPad</a:t>
            </a:r>
            <a:r>
              <a:rPr lang="en-US" dirty="0"/>
              <a:t>* pad1;// </a:t>
            </a:r>
            <a:r>
              <a:rPr lang="en-US" dirty="0" err="1"/>
              <a:t>Double_t</a:t>
            </a:r>
            <a:r>
              <a:rPr lang="en-US" dirty="0"/>
              <a:t> </a:t>
            </a:r>
            <a:r>
              <a:rPr lang="en-US" dirty="0" err="1"/>
              <a:t>xlow</a:t>
            </a:r>
            <a:r>
              <a:rPr lang="en-US" dirty="0"/>
              <a:t>, </a:t>
            </a:r>
            <a:r>
              <a:rPr lang="en-US" dirty="0" err="1"/>
              <a:t>Double_t</a:t>
            </a:r>
            <a:r>
              <a:rPr lang="en-US" dirty="0"/>
              <a:t> </a:t>
            </a:r>
            <a:r>
              <a:rPr lang="en-US" dirty="0" err="1"/>
              <a:t>ylow</a:t>
            </a:r>
            <a:r>
              <a:rPr lang="en-US" dirty="0"/>
              <a:t>, </a:t>
            </a:r>
            <a:r>
              <a:rPr lang="en-US" dirty="0" err="1"/>
              <a:t>Double_t</a:t>
            </a:r>
            <a:r>
              <a:rPr lang="en-US" dirty="0"/>
              <a:t> </a:t>
            </a:r>
            <a:r>
              <a:rPr lang="en-US" dirty="0" err="1"/>
              <a:t>xup</a:t>
            </a:r>
            <a:r>
              <a:rPr lang="en-US" dirty="0"/>
              <a:t>, </a:t>
            </a:r>
            <a:r>
              <a:rPr lang="en-US" dirty="0" err="1"/>
              <a:t>Double_t</a:t>
            </a:r>
            <a:r>
              <a:rPr lang="en-US" dirty="0"/>
              <a:t> yup,</a:t>
            </a:r>
          </a:p>
          <a:p>
            <a:r>
              <a:rPr lang="en-US" dirty="0"/>
              <a:t>	</a:t>
            </a:r>
            <a:r>
              <a:rPr lang="en-US" dirty="0" err="1"/>
              <a:t>TPad</a:t>
            </a:r>
            <a:r>
              <a:rPr lang="en-US" dirty="0"/>
              <a:t>* pad2;</a:t>
            </a:r>
          </a:p>
          <a:p>
            <a:r>
              <a:rPr lang="en-US" dirty="0"/>
              <a:t>	const int </a:t>
            </a:r>
            <a:r>
              <a:rPr lang="en-US" dirty="0" err="1"/>
              <a:t>num_datapoints</a:t>
            </a:r>
            <a:r>
              <a:rPr lang="en-US" dirty="0"/>
              <a:t> = 18;//search peak numbers, modify</a:t>
            </a:r>
          </a:p>
          <a:p>
            <a:r>
              <a:rPr lang="en-US" dirty="0"/>
              <a:t>	</a:t>
            </a:r>
            <a:r>
              <a:rPr lang="en-US" dirty="0" err="1"/>
              <a:t>Double_t</a:t>
            </a:r>
            <a:r>
              <a:rPr lang="en-US" dirty="0"/>
              <a:t> </a:t>
            </a:r>
            <a:r>
              <a:rPr lang="en-US" dirty="0" err="1"/>
              <a:t>x_value</a:t>
            </a:r>
            <a:r>
              <a:rPr lang="en-US" dirty="0"/>
              <a:t>[ID2 + 1][</a:t>
            </a:r>
            <a:r>
              <a:rPr lang="en-US" dirty="0" err="1"/>
              <a:t>num_datapoints</a:t>
            </a:r>
            <a:r>
              <a:rPr lang="en-US" dirty="0"/>
              <a:t>], </a:t>
            </a:r>
            <a:r>
              <a:rPr lang="en-US" dirty="0" err="1"/>
              <a:t>x_error</a:t>
            </a:r>
            <a:r>
              <a:rPr lang="en-US" dirty="0"/>
              <a:t>[ID2 + 1][</a:t>
            </a:r>
            <a:r>
              <a:rPr lang="en-US" dirty="0" err="1"/>
              <a:t>num_datapoints</a:t>
            </a:r>
            <a:r>
              <a:rPr lang="en-US" dirty="0"/>
              <a:t>];</a:t>
            </a:r>
          </a:p>
          <a:p>
            <a:r>
              <a:rPr lang="en-US" dirty="0"/>
              <a:t>	</a:t>
            </a:r>
            <a:r>
              <a:rPr lang="en-US" dirty="0" err="1"/>
              <a:t>Double_t</a:t>
            </a:r>
            <a:r>
              <a:rPr lang="en-US" dirty="0"/>
              <a:t> </a:t>
            </a:r>
            <a:r>
              <a:rPr lang="en-US" dirty="0" err="1"/>
              <a:t>y_value</a:t>
            </a:r>
            <a:r>
              <a:rPr lang="en-US" dirty="0"/>
              <a:t>[ID2 + 1][</a:t>
            </a:r>
            <a:r>
              <a:rPr lang="en-US" dirty="0" err="1"/>
              <a:t>num_datapoints</a:t>
            </a:r>
            <a:r>
              <a:rPr lang="en-US" dirty="0"/>
              <a:t>], </a:t>
            </a:r>
            <a:r>
              <a:rPr lang="en-US" dirty="0" err="1"/>
              <a:t>y_error</a:t>
            </a:r>
            <a:r>
              <a:rPr lang="en-US" dirty="0"/>
              <a:t>[ID2 + 1][</a:t>
            </a:r>
            <a:r>
              <a:rPr lang="en-US" dirty="0" err="1"/>
              <a:t>num_datapoints</a:t>
            </a:r>
            <a:r>
              <a:rPr lang="en-US" dirty="0"/>
              <a:t>];</a:t>
            </a:r>
          </a:p>
          <a:p>
            <a:r>
              <a:rPr lang="en-US" dirty="0"/>
              <a:t>	</a:t>
            </a:r>
            <a:r>
              <a:rPr lang="en-US" dirty="0" err="1"/>
              <a:t>Double_t</a:t>
            </a:r>
            <a:r>
              <a:rPr lang="en-US" dirty="0"/>
              <a:t> residual[ID2 + 1][</a:t>
            </a:r>
            <a:r>
              <a:rPr lang="en-US" dirty="0" err="1"/>
              <a:t>num_datapoints</a:t>
            </a:r>
            <a:r>
              <a:rPr lang="en-US" dirty="0"/>
              <a:t>], </a:t>
            </a:r>
            <a:r>
              <a:rPr lang="en-US" dirty="0" err="1"/>
              <a:t>residual_err</a:t>
            </a:r>
            <a:r>
              <a:rPr lang="en-US" dirty="0"/>
              <a:t>[ID2 + 1][</a:t>
            </a:r>
            <a:r>
              <a:rPr lang="en-US" dirty="0" err="1"/>
              <a:t>num_datapoints</a:t>
            </a:r>
            <a:r>
              <a:rPr lang="en-US" dirty="0"/>
              <a:t>];</a:t>
            </a:r>
          </a:p>
          <a:p>
            <a:r>
              <a:rPr lang="en-US" dirty="0"/>
              <a:t>	double p7[300], p6[300], p5[300], p4[300], p3[300], p2[300], p1[300], p0[300];</a:t>
            </a:r>
          </a:p>
          <a:p>
            <a:r>
              <a:rPr lang="en-US" dirty="0"/>
              <a:t>	double p7err[300], p6err[300], p5err[300], p4err[300], p3err[300], p2err[300], p1err[300], p0err[300];</a:t>
            </a:r>
          </a:p>
          <a:p>
            <a:r>
              <a:rPr lang="en-US" dirty="0"/>
              <a:t>	double </a:t>
            </a:r>
            <a:r>
              <a:rPr lang="en-US" dirty="0" err="1"/>
              <a:t>parChi</a:t>
            </a:r>
            <a:r>
              <a:rPr lang="en-US" dirty="0"/>
              <a:t>[ID2 + 1], </a:t>
            </a:r>
            <a:r>
              <a:rPr lang="en-US" dirty="0" err="1"/>
              <a:t>parNDF</a:t>
            </a:r>
            <a:r>
              <a:rPr lang="en-US" dirty="0"/>
              <a:t>[ID2 + 1], </a:t>
            </a:r>
            <a:r>
              <a:rPr lang="en-US" dirty="0" err="1"/>
              <a:t>p_value</a:t>
            </a:r>
            <a:r>
              <a:rPr lang="en-US" dirty="0"/>
              <a:t>[ID2 + 1];</a:t>
            </a:r>
          </a:p>
          <a:p>
            <a:endParaRPr lang="en-US" dirty="0"/>
          </a:p>
          <a:p>
            <a:r>
              <a:rPr lang="en-US" dirty="0"/>
              <a:t>	const int </a:t>
            </a:r>
            <a:r>
              <a:rPr lang="en-US" dirty="0" err="1"/>
              <a:t>Npoint</a:t>
            </a:r>
            <a:r>
              <a:rPr lang="en-US" dirty="0"/>
              <a:t> = 3;</a:t>
            </a:r>
          </a:p>
          <a:p>
            <a:r>
              <a:rPr lang="en-US" dirty="0"/>
              <a:t>	double </a:t>
            </a:r>
            <a:r>
              <a:rPr lang="en-US" dirty="0" err="1"/>
              <a:t>energy_point</a:t>
            </a:r>
            <a:r>
              <a:rPr lang="en-US" dirty="0"/>
              <a:t>[</a:t>
            </a:r>
            <a:r>
              <a:rPr lang="en-US" dirty="0" err="1"/>
              <a:t>Npoint</a:t>
            </a:r>
            <a:r>
              <a:rPr lang="en-US" dirty="0"/>
              <a:t>] = { 100, 500, 1000 };// set location of point for single value. modify</a:t>
            </a:r>
          </a:p>
          <a:p>
            <a:r>
              <a:rPr lang="en-US" dirty="0"/>
              <a:t>	double </a:t>
            </a:r>
            <a:r>
              <a:rPr lang="en-US" dirty="0" err="1"/>
              <a:t>err_point</a:t>
            </a:r>
            <a:r>
              <a:rPr lang="en-US" dirty="0"/>
              <a:t>[</a:t>
            </a:r>
            <a:r>
              <a:rPr lang="en-US" dirty="0" err="1"/>
              <a:t>Npoint</a:t>
            </a:r>
            <a:r>
              <a:rPr lang="en-US" dirty="0"/>
              <a:t>];  // error on the function at point x0 for single value</a:t>
            </a:r>
          </a:p>
          <a:p>
            <a:endParaRPr lang="en-US" dirty="0"/>
          </a:p>
          <a:p>
            <a:r>
              <a:rPr lang="en-US" dirty="0"/>
              <a:t>	char pathname[150], filename[150];</a:t>
            </a:r>
          </a:p>
          <a:p>
            <a:endParaRPr lang="en-US" dirty="0"/>
          </a:p>
          <a:p>
            <a:r>
              <a:rPr lang="en-US" dirty="0"/>
              <a:t>	</a:t>
            </a:r>
            <a:r>
              <a:rPr lang="en-US" dirty="0" err="1"/>
              <a:t>sprintf</a:t>
            </a:r>
            <a:r>
              <a:rPr lang="en-US" dirty="0"/>
              <a:t>(pathname, "%s", "F:/e21010/pxct/");</a:t>
            </a:r>
          </a:p>
          <a:p>
            <a:r>
              <a:rPr lang="en-US" dirty="0"/>
              <a:t>	for (</a:t>
            </a:r>
            <a:r>
              <a:rPr lang="en-US" dirty="0" err="1"/>
              <a:t>i</a:t>
            </a:r>
            <a:r>
              <a:rPr lang="en-US" dirty="0"/>
              <a:t> = ID1; </a:t>
            </a:r>
            <a:r>
              <a:rPr lang="en-US" dirty="0" err="1"/>
              <a:t>i</a:t>
            </a:r>
            <a:r>
              <a:rPr lang="en-US" dirty="0"/>
              <a:t> &lt;= ID2; </a:t>
            </a:r>
            <a:r>
              <a:rPr lang="en-US" dirty="0" err="1"/>
              <a:t>i</a:t>
            </a:r>
            <a:r>
              <a:rPr lang="en-US" dirty="0"/>
              <a:t>++)</a:t>
            </a:r>
          </a:p>
          <a:p>
            <a:r>
              <a:rPr lang="en-US" dirty="0"/>
              <a:t>	{</a:t>
            </a:r>
          </a:p>
          <a:p>
            <a:r>
              <a:rPr lang="en-US" dirty="0"/>
              <a:t>		</a:t>
            </a:r>
            <a:r>
              <a:rPr lang="en-US" dirty="0" err="1"/>
              <a:t>sprintf</a:t>
            </a:r>
            <a:r>
              <a:rPr lang="en-US" dirty="0"/>
              <a:t>(filename, "%</a:t>
            </a:r>
            <a:r>
              <a:rPr lang="en-US" dirty="0" err="1"/>
              <a:t>s%s%d%s</a:t>
            </a:r>
            <a:r>
              <a:rPr lang="en-US" dirty="0"/>
              <a:t>", pathname, "</a:t>
            </a:r>
            <a:r>
              <a:rPr lang="en-US" dirty="0" err="1"/>
              <a:t>y_values_XtRa</a:t>
            </a:r>
            <a:r>
              <a:rPr lang="en-US" dirty="0"/>
              <a:t>_", i+1, ".</a:t>
            </a:r>
            <a:r>
              <a:rPr lang="en-US" dirty="0" err="1"/>
              <a:t>dat</a:t>
            </a:r>
            <a:r>
              <a:rPr lang="en-US" dirty="0"/>
              <a:t>");</a:t>
            </a:r>
          </a:p>
          <a:p>
            <a:r>
              <a:rPr lang="en-US" dirty="0"/>
              <a:t>		</a:t>
            </a:r>
            <a:r>
              <a:rPr lang="en-US" dirty="0" err="1"/>
              <a:t>ifstream</a:t>
            </a:r>
            <a:r>
              <a:rPr lang="en-US" dirty="0"/>
              <a:t> </a:t>
            </a:r>
            <a:r>
              <a:rPr lang="en-US" dirty="0" err="1"/>
              <a:t>infile_y_values</a:t>
            </a:r>
            <a:r>
              <a:rPr lang="en-US" dirty="0"/>
              <a:t>(filename, </a:t>
            </a:r>
            <a:r>
              <a:rPr lang="en-US" dirty="0" err="1"/>
              <a:t>ios</a:t>
            </a:r>
            <a:r>
              <a:rPr lang="en-US" dirty="0"/>
              <a:t>::in);</a:t>
            </a:r>
          </a:p>
          <a:p>
            <a:r>
              <a:rPr lang="en-US" dirty="0"/>
              <a:t>		</a:t>
            </a:r>
            <a:r>
              <a:rPr lang="en-US" dirty="0" err="1"/>
              <a:t>sprintf</a:t>
            </a:r>
            <a:r>
              <a:rPr lang="en-US" dirty="0"/>
              <a:t>(filename, "%</a:t>
            </a:r>
            <a:r>
              <a:rPr lang="en-US" dirty="0" err="1"/>
              <a:t>s%s%d%s</a:t>
            </a:r>
            <a:r>
              <a:rPr lang="en-US" dirty="0"/>
              <a:t>", pathname, "</a:t>
            </a:r>
            <a:r>
              <a:rPr lang="en-US" dirty="0" err="1"/>
              <a:t>x_values_XtRa</a:t>
            </a:r>
            <a:r>
              <a:rPr lang="en-US" dirty="0"/>
              <a:t>_", i+1, ".</a:t>
            </a:r>
            <a:r>
              <a:rPr lang="en-US" dirty="0" err="1"/>
              <a:t>dat</a:t>
            </a:r>
            <a:r>
              <a:rPr lang="en-US" dirty="0"/>
              <a:t>");</a:t>
            </a:r>
          </a:p>
          <a:p>
            <a:r>
              <a:rPr lang="en-US" dirty="0"/>
              <a:t>		</a:t>
            </a:r>
            <a:r>
              <a:rPr lang="en-US" dirty="0" err="1"/>
              <a:t>ifstream</a:t>
            </a:r>
            <a:r>
              <a:rPr lang="en-US" dirty="0"/>
              <a:t> </a:t>
            </a:r>
            <a:r>
              <a:rPr lang="en-US" dirty="0" err="1"/>
              <a:t>infile_x_values</a:t>
            </a:r>
            <a:r>
              <a:rPr lang="en-US" dirty="0"/>
              <a:t>(filename, </a:t>
            </a:r>
            <a:r>
              <a:rPr lang="en-US" dirty="0" err="1"/>
              <a:t>ios</a:t>
            </a:r>
            <a:r>
              <a:rPr lang="en-US" dirty="0"/>
              <a:t>::in);</a:t>
            </a:r>
          </a:p>
          <a:p>
            <a:r>
              <a:rPr lang="en-US" dirty="0"/>
              <a:t>		for (ii = 0; ii &lt; </a:t>
            </a:r>
            <a:r>
              <a:rPr lang="en-US" dirty="0" err="1"/>
              <a:t>num_datapoints</a:t>
            </a:r>
            <a:r>
              <a:rPr lang="en-US" dirty="0"/>
              <a:t>; ii++)</a:t>
            </a:r>
          </a:p>
          <a:p>
            <a:r>
              <a:rPr lang="en-US" dirty="0"/>
              <a:t>		{</a:t>
            </a:r>
          </a:p>
          <a:p>
            <a:r>
              <a:rPr lang="en-US" dirty="0"/>
              <a:t>			</a:t>
            </a:r>
            <a:r>
              <a:rPr lang="en-US" dirty="0" err="1"/>
              <a:t>infile_x_values</a:t>
            </a:r>
            <a:r>
              <a:rPr lang="en-US" dirty="0"/>
              <a:t> &gt;&gt; </a:t>
            </a:r>
            <a:r>
              <a:rPr lang="en-US" dirty="0" err="1"/>
              <a:t>x_value</a:t>
            </a:r>
            <a:r>
              <a:rPr lang="en-US" dirty="0"/>
              <a:t>[</a:t>
            </a:r>
            <a:r>
              <a:rPr lang="en-US" dirty="0" err="1"/>
              <a:t>i</a:t>
            </a:r>
            <a:r>
              <a:rPr lang="en-US" dirty="0"/>
              <a:t>][ii] &gt;&gt; </a:t>
            </a:r>
            <a:r>
              <a:rPr lang="en-US" dirty="0" err="1"/>
              <a:t>x_error</a:t>
            </a:r>
            <a:r>
              <a:rPr lang="en-US" dirty="0"/>
              <a:t>[</a:t>
            </a:r>
            <a:r>
              <a:rPr lang="en-US" dirty="0" err="1"/>
              <a:t>i</a:t>
            </a:r>
            <a:r>
              <a:rPr lang="en-US" dirty="0"/>
              <a:t>][ii];</a:t>
            </a:r>
          </a:p>
          <a:p>
            <a:r>
              <a:rPr lang="en-US" dirty="0"/>
              <a:t>			</a:t>
            </a:r>
            <a:r>
              <a:rPr lang="en-US" dirty="0" err="1"/>
              <a:t>infile_y_values</a:t>
            </a:r>
            <a:r>
              <a:rPr lang="en-US" dirty="0"/>
              <a:t> &gt;&gt; </a:t>
            </a:r>
            <a:r>
              <a:rPr lang="en-US" dirty="0" err="1"/>
              <a:t>y_value</a:t>
            </a:r>
            <a:r>
              <a:rPr lang="en-US" dirty="0"/>
              <a:t>[</a:t>
            </a:r>
            <a:r>
              <a:rPr lang="en-US" dirty="0" err="1"/>
              <a:t>i</a:t>
            </a:r>
            <a:r>
              <a:rPr lang="en-US" dirty="0"/>
              <a:t>][ii] &gt;&gt; </a:t>
            </a:r>
            <a:r>
              <a:rPr lang="en-US" dirty="0" err="1"/>
              <a:t>y_error</a:t>
            </a:r>
            <a:r>
              <a:rPr lang="en-US" dirty="0"/>
              <a:t>[</a:t>
            </a:r>
            <a:r>
              <a:rPr lang="en-US" dirty="0" err="1"/>
              <a:t>i</a:t>
            </a:r>
            <a:r>
              <a:rPr lang="en-US" dirty="0"/>
              <a:t>][ii];</a:t>
            </a:r>
          </a:p>
          <a:p>
            <a:r>
              <a:rPr lang="en-US" dirty="0"/>
              <a:t>			</a:t>
            </a:r>
            <a:r>
              <a:rPr lang="en-US" dirty="0" err="1"/>
              <a:t>y_value</a:t>
            </a:r>
            <a:r>
              <a:rPr lang="en-US" dirty="0"/>
              <a:t>[</a:t>
            </a:r>
            <a:r>
              <a:rPr lang="en-US" dirty="0" err="1"/>
              <a:t>i</a:t>
            </a:r>
            <a:r>
              <a:rPr lang="en-US" dirty="0"/>
              <a:t>][ii] = </a:t>
            </a:r>
            <a:r>
              <a:rPr lang="en-US" dirty="0" err="1"/>
              <a:t>y_value</a:t>
            </a:r>
            <a:r>
              <a:rPr lang="en-US" dirty="0"/>
              <a:t>[</a:t>
            </a:r>
            <a:r>
              <a:rPr lang="en-US" dirty="0" err="1"/>
              <a:t>i</a:t>
            </a:r>
            <a:r>
              <a:rPr lang="en-US" dirty="0"/>
              <a:t>][ii] * 100;//convert to fraction</a:t>
            </a:r>
          </a:p>
          <a:p>
            <a:r>
              <a:rPr lang="en-US" dirty="0"/>
              <a:t>			</a:t>
            </a:r>
            <a:r>
              <a:rPr lang="en-US" dirty="0" err="1"/>
              <a:t>y_error</a:t>
            </a:r>
            <a:r>
              <a:rPr lang="en-US" dirty="0"/>
              <a:t>[</a:t>
            </a:r>
            <a:r>
              <a:rPr lang="en-US" dirty="0" err="1"/>
              <a:t>i</a:t>
            </a:r>
            <a:r>
              <a:rPr lang="en-US" dirty="0"/>
              <a:t>][ii] = </a:t>
            </a:r>
            <a:r>
              <a:rPr lang="en-US" dirty="0" err="1"/>
              <a:t>y_error</a:t>
            </a:r>
            <a:r>
              <a:rPr lang="en-US" dirty="0"/>
              <a:t>[</a:t>
            </a:r>
            <a:r>
              <a:rPr lang="en-US" dirty="0" err="1"/>
              <a:t>i</a:t>
            </a:r>
            <a:r>
              <a:rPr lang="en-US" dirty="0"/>
              <a:t>][ii] * 100;//convert to fraction</a:t>
            </a:r>
          </a:p>
          <a:p>
            <a:r>
              <a:rPr lang="en-US" dirty="0"/>
              <a:t>			</a:t>
            </a:r>
            <a:r>
              <a:rPr lang="en-US" dirty="0" err="1"/>
              <a:t>x_error</a:t>
            </a:r>
            <a:r>
              <a:rPr lang="en-US" dirty="0"/>
              <a:t>[</a:t>
            </a:r>
            <a:r>
              <a:rPr lang="en-US" dirty="0" err="1"/>
              <a:t>i</a:t>
            </a:r>
            <a:r>
              <a:rPr lang="en-US" dirty="0"/>
              <a:t>][ii] = </a:t>
            </a:r>
            <a:r>
              <a:rPr lang="en-US" dirty="0" err="1"/>
              <a:t>x_error</a:t>
            </a:r>
            <a:r>
              <a:rPr lang="en-US" dirty="0"/>
              <a:t>[</a:t>
            </a:r>
            <a:r>
              <a:rPr lang="en-US" dirty="0" err="1"/>
              <a:t>i</a:t>
            </a:r>
            <a:r>
              <a:rPr lang="en-US" dirty="0"/>
              <a:t>][ii]*1; </a:t>
            </a:r>
            <a:r>
              <a:rPr lang="en-US" dirty="0" err="1"/>
              <a:t>y_error</a:t>
            </a:r>
            <a:r>
              <a:rPr lang="en-US" dirty="0"/>
              <a:t>[</a:t>
            </a:r>
            <a:r>
              <a:rPr lang="en-US" dirty="0" err="1"/>
              <a:t>i</a:t>
            </a:r>
            <a:r>
              <a:rPr lang="en-US" dirty="0"/>
              <a:t>][ii] = </a:t>
            </a:r>
            <a:r>
              <a:rPr lang="en-US" dirty="0" err="1"/>
              <a:t>y_error</a:t>
            </a:r>
            <a:r>
              <a:rPr lang="en-US" dirty="0"/>
              <a:t>[</a:t>
            </a:r>
            <a:r>
              <a:rPr lang="en-US" dirty="0" err="1"/>
              <a:t>i</a:t>
            </a:r>
            <a:r>
              <a:rPr lang="en-US" dirty="0"/>
              <a:t>][ii]*1;</a:t>
            </a:r>
          </a:p>
          <a:p>
            <a:r>
              <a:rPr lang="en-US" dirty="0"/>
              <a:t>			</a:t>
            </a:r>
            <a:r>
              <a:rPr lang="en-US" dirty="0" err="1"/>
              <a:t>cout</a:t>
            </a:r>
            <a:r>
              <a:rPr lang="en-US" dirty="0"/>
              <a:t> &lt;&lt; "XtRa_" &lt;&lt; i+1 &lt;&lt; '	' &lt;&lt; ii &lt;&lt; '	' &lt;&lt; </a:t>
            </a:r>
            <a:r>
              <a:rPr lang="en-US" dirty="0" err="1"/>
              <a:t>x_value</a:t>
            </a:r>
            <a:r>
              <a:rPr lang="en-US" dirty="0"/>
              <a:t>[</a:t>
            </a:r>
            <a:r>
              <a:rPr lang="en-US" dirty="0" err="1"/>
              <a:t>i</a:t>
            </a:r>
            <a:r>
              <a:rPr lang="en-US" dirty="0"/>
              <a:t>][ii] &lt;&lt; '	' &lt;&lt; </a:t>
            </a:r>
            <a:r>
              <a:rPr lang="en-US" dirty="0" err="1"/>
              <a:t>x_error</a:t>
            </a:r>
            <a:r>
              <a:rPr lang="en-US" dirty="0"/>
              <a:t>[</a:t>
            </a:r>
            <a:r>
              <a:rPr lang="en-US" dirty="0" err="1"/>
              <a:t>i</a:t>
            </a:r>
            <a:r>
              <a:rPr lang="en-US" dirty="0"/>
              <a:t>][ii] &lt;&lt; '	' &lt;&lt; </a:t>
            </a:r>
            <a:r>
              <a:rPr lang="en-US" dirty="0" err="1"/>
              <a:t>y_value</a:t>
            </a:r>
            <a:r>
              <a:rPr lang="en-US" dirty="0"/>
              <a:t>[</a:t>
            </a:r>
            <a:r>
              <a:rPr lang="en-US" dirty="0" err="1"/>
              <a:t>i</a:t>
            </a:r>
            <a:r>
              <a:rPr lang="en-US" dirty="0"/>
              <a:t>][ii] &lt;&lt; '	' &lt;&lt; </a:t>
            </a:r>
            <a:r>
              <a:rPr lang="en-US" dirty="0" err="1"/>
              <a:t>y_error</a:t>
            </a:r>
            <a:r>
              <a:rPr lang="en-US" dirty="0"/>
              <a:t>[</a:t>
            </a:r>
            <a:r>
              <a:rPr lang="en-US" dirty="0" err="1"/>
              <a:t>i</a:t>
            </a:r>
            <a:r>
              <a:rPr lang="en-US" dirty="0"/>
              <a:t>][ii] &lt;&lt; </a:t>
            </a:r>
            <a:r>
              <a:rPr lang="en-US" dirty="0" err="1"/>
              <a:t>endl</a:t>
            </a:r>
            <a:r>
              <a:rPr lang="en-US" dirty="0"/>
              <a:t>;</a:t>
            </a:r>
          </a:p>
          <a:p>
            <a:r>
              <a:rPr lang="en-US" dirty="0"/>
              <a:t>		}</a:t>
            </a:r>
          </a:p>
          <a:p>
            <a:r>
              <a:rPr lang="en-US" dirty="0"/>
              <a:t>	}</a:t>
            </a:r>
          </a:p>
          <a:p>
            <a:endParaRPr lang="en-US" dirty="0"/>
          </a:p>
          <a:p>
            <a:r>
              <a:rPr lang="en-US" dirty="0"/>
              <a:t>	</a:t>
            </a:r>
            <a:r>
              <a:rPr lang="en-US" dirty="0" err="1"/>
              <a:t>sprintf</a:t>
            </a:r>
            <a:r>
              <a:rPr lang="en-US" dirty="0"/>
              <a:t>(filename, "%</a:t>
            </a:r>
            <a:r>
              <a:rPr lang="en-US" dirty="0" err="1"/>
              <a:t>s%s</a:t>
            </a:r>
            <a:r>
              <a:rPr lang="en-US" dirty="0"/>
              <a:t>", pathname, "calipara.dat");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modify</a:t>
            </a:r>
          </a:p>
          <a:p>
            <a:r>
              <a:rPr lang="en-US" dirty="0"/>
              <a:t>	{</a:t>
            </a:r>
          </a:p>
          <a:p>
            <a:r>
              <a:rPr lang="en-US" dirty="0"/>
              <a:t>		</a:t>
            </a:r>
            <a:r>
              <a:rPr lang="en-US" dirty="0" err="1"/>
              <a:t>sprintf</a:t>
            </a:r>
            <a:r>
              <a:rPr lang="en-US" dirty="0"/>
              <a:t>(</a:t>
            </a:r>
            <a:r>
              <a:rPr lang="en-US" dirty="0" err="1"/>
              <a:t>hcali_name</a:t>
            </a:r>
            <a:r>
              <a:rPr lang="en-US" dirty="0"/>
              <a:t>, "%</a:t>
            </a:r>
            <a:r>
              <a:rPr lang="en-US" dirty="0" err="1"/>
              <a:t>s%d</a:t>
            </a:r>
            <a:r>
              <a:rPr lang="en-US" dirty="0"/>
              <a:t>", "</a:t>
            </a:r>
            <a:r>
              <a:rPr lang="en-US" dirty="0" err="1"/>
              <a:t>Efficiency_XtRa</a:t>
            </a:r>
            <a:r>
              <a:rPr lang="en-US" dirty="0"/>
              <a:t>", </a:t>
            </a:r>
            <a:r>
              <a:rPr lang="en-US" dirty="0" err="1"/>
              <a:t>i</a:t>
            </a:r>
            <a:r>
              <a:rPr lang="en-US" dirty="0"/>
              <a:t> + 1);</a:t>
            </a:r>
          </a:p>
          <a:p>
            <a:r>
              <a:rPr lang="en-US" dirty="0"/>
              <a:t>		</a:t>
            </a:r>
            <a:r>
              <a:rPr lang="en-US" dirty="0" err="1"/>
              <a:t>canvascali</a:t>
            </a:r>
            <a:r>
              <a:rPr lang="en-US" dirty="0"/>
              <a:t>[</a:t>
            </a:r>
            <a:r>
              <a:rPr lang="en-US" dirty="0" err="1"/>
              <a:t>i</a:t>
            </a:r>
            <a:r>
              <a:rPr lang="en-US" dirty="0"/>
              <a:t>] = new </a:t>
            </a:r>
            <a:r>
              <a:rPr lang="en-US" dirty="0" err="1"/>
              <a:t>TCanvas</a:t>
            </a:r>
            <a:r>
              <a:rPr lang="en-US" dirty="0"/>
              <a:t>(</a:t>
            </a:r>
            <a:r>
              <a:rPr lang="en-US" dirty="0" err="1"/>
              <a:t>hcali_name</a:t>
            </a:r>
            <a:r>
              <a:rPr lang="en-US" dirty="0"/>
              <a:t>, </a:t>
            </a:r>
            <a:r>
              <a:rPr lang="en-US" dirty="0" err="1"/>
              <a:t>hcali_name</a:t>
            </a:r>
            <a:r>
              <a:rPr lang="en-US" dirty="0"/>
              <a:t>, 1000, 700);</a:t>
            </a:r>
          </a:p>
          <a:p>
            <a:r>
              <a:rPr lang="en-US" dirty="0"/>
              <a:t>		</a:t>
            </a:r>
            <a:r>
              <a:rPr lang="en-US" dirty="0" err="1"/>
              <a:t>canvascali</a:t>
            </a:r>
            <a:r>
              <a:rPr lang="en-US" dirty="0"/>
              <a:t>[</a:t>
            </a:r>
            <a:r>
              <a:rPr lang="en-US" dirty="0" err="1"/>
              <a:t>i</a:t>
            </a:r>
            <a:r>
              <a:rPr lang="en-US" dirty="0"/>
              <a:t>]-&gt;cd();//</a:t>
            </a:r>
            <a:r>
              <a:rPr lang="zh-CN" altLang="en-US" dirty="0"/>
              <a:t>进入画布</a:t>
            </a:r>
          </a:p>
          <a:p>
            <a:r>
              <a:rPr lang="zh-CN" altLang="en-US" dirty="0"/>
              <a:t>		</a:t>
            </a:r>
            <a:r>
              <a:rPr lang="en-US" dirty="0" err="1"/>
              <a:t>gStyle</a:t>
            </a:r>
            <a:r>
              <a:rPr lang="en-US" dirty="0"/>
              <a:t>-&gt;</a:t>
            </a:r>
            <a:r>
              <a:rPr lang="en-US" dirty="0" err="1"/>
              <a:t>SetOptTitle</a:t>
            </a:r>
            <a:r>
              <a:rPr lang="en-US" dirty="0"/>
              <a:t>(0);</a:t>
            </a:r>
          </a:p>
          <a:p>
            <a:r>
              <a:rPr lang="en-US" dirty="0"/>
              <a:t>		</a:t>
            </a:r>
            <a:r>
              <a:rPr lang="en-US" dirty="0" err="1"/>
              <a:t>gStyle</a:t>
            </a:r>
            <a:r>
              <a:rPr lang="en-US" dirty="0"/>
              <a:t>-&gt;</a:t>
            </a:r>
            <a:r>
              <a:rPr lang="en-US" dirty="0" err="1"/>
              <a:t>SetFrameLineWidth</a:t>
            </a:r>
            <a:r>
              <a:rPr lang="en-US" dirty="0"/>
              <a:t>(2);</a:t>
            </a:r>
          </a:p>
          <a:p>
            <a:r>
              <a:rPr lang="en-US" dirty="0"/>
              <a:t>		pad1 = new </a:t>
            </a:r>
            <a:r>
              <a:rPr lang="en-US" dirty="0" err="1"/>
              <a:t>TPad</a:t>
            </a:r>
            <a:r>
              <a:rPr lang="en-US" dirty="0"/>
              <a:t>("pad1", "The pad 70% of the height", 0.0, 0.3, 1.0, 1.0);// </a:t>
            </a:r>
            <a:r>
              <a:rPr lang="en-US" dirty="0" err="1"/>
              <a:t>Double_t</a:t>
            </a:r>
            <a:r>
              <a:rPr lang="en-US" dirty="0"/>
              <a:t> </a:t>
            </a:r>
            <a:r>
              <a:rPr lang="en-US" dirty="0" err="1"/>
              <a:t>xlow</a:t>
            </a:r>
            <a:r>
              <a:rPr lang="en-US" dirty="0"/>
              <a:t>, </a:t>
            </a:r>
            <a:r>
              <a:rPr lang="en-US" dirty="0" err="1"/>
              <a:t>Double_t</a:t>
            </a:r>
            <a:r>
              <a:rPr lang="en-US" dirty="0"/>
              <a:t> </a:t>
            </a:r>
            <a:r>
              <a:rPr lang="en-US" dirty="0" err="1"/>
              <a:t>ylow</a:t>
            </a:r>
            <a:r>
              <a:rPr lang="en-US" dirty="0"/>
              <a:t>, </a:t>
            </a:r>
            <a:r>
              <a:rPr lang="en-US" dirty="0" err="1"/>
              <a:t>Double_t</a:t>
            </a:r>
            <a:r>
              <a:rPr lang="en-US" dirty="0"/>
              <a:t> </a:t>
            </a:r>
            <a:r>
              <a:rPr lang="en-US" dirty="0" err="1"/>
              <a:t>xup</a:t>
            </a:r>
            <a:r>
              <a:rPr lang="en-US" dirty="0"/>
              <a:t>, </a:t>
            </a:r>
            <a:r>
              <a:rPr lang="en-US" dirty="0" err="1"/>
              <a:t>Double_t</a:t>
            </a:r>
            <a:r>
              <a:rPr lang="en-US" dirty="0"/>
              <a:t> yup,</a:t>
            </a:r>
          </a:p>
          <a:p>
            <a:r>
              <a:rPr lang="en-US" dirty="0"/>
              <a:t>		pad2 = new </a:t>
            </a:r>
            <a:r>
              <a:rPr lang="en-US" dirty="0" err="1"/>
              <a:t>TPad</a:t>
            </a:r>
            <a:r>
              <a:rPr lang="en-US" dirty="0"/>
              <a:t>("pad2", "The pad 30% of the height", 0.0, 0.0, 1.0, 0.3);</a:t>
            </a:r>
          </a:p>
          <a:p>
            <a:r>
              <a:rPr lang="en-US" dirty="0"/>
              <a:t>		pad1-&gt;</a:t>
            </a:r>
            <a:r>
              <a:rPr lang="en-US" dirty="0" err="1"/>
              <a:t>SetTopMargin</a:t>
            </a:r>
            <a:r>
              <a:rPr lang="en-US" dirty="0"/>
              <a:t>(0.04);</a:t>
            </a:r>
          </a:p>
          <a:p>
            <a:r>
              <a:rPr lang="en-US" dirty="0"/>
              <a:t>		pad1-&gt;</a:t>
            </a:r>
            <a:r>
              <a:rPr lang="en-US" dirty="0" err="1"/>
              <a:t>SetRightMargin</a:t>
            </a:r>
            <a:r>
              <a:rPr lang="en-US" dirty="0"/>
              <a:t>(0.03);</a:t>
            </a:r>
          </a:p>
          <a:p>
            <a:r>
              <a:rPr lang="en-US" dirty="0"/>
              <a:t>		pad1-&gt;</a:t>
            </a:r>
            <a:r>
              <a:rPr lang="en-US" dirty="0" err="1"/>
              <a:t>SetLeftMargin</a:t>
            </a:r>
            <a:r>
              <a:rPr lang="en-US" dirty="0"/>
              <a:t>(0.12);</a:t>
            </a:r>
          </a:p>
          <a:p>
            <a:r>
              <a:rPr lang="en-US" dirty="0"/>
              <a:t>		pad1-&gt;</a:t>
            </a:r>
            <a:r>
              <a:rPr lang="en-US" dirty="0" err="1"/>
              <a:t>SetBottomMargin</a:t>
            </a:r>
            <a:r>
              <a:rPr lang="en-US" dirty="0"/>
              <a:t>(0.07);</a:t>
            </a:r>
          </a:p>
          <a:p>
            <a:r>
              <a:rPr lang="en-US" dirty="0"/>
              <a:t>		//pad1-&gt;</a:t>
            </a:r>
            <a:r>
              <a:rPr lang="en-US" dirty="0" err="1"/>
              <a:t>SetBorderMode</a:t>
            </a:r>
            <a:r>
              <a:rPr lang="en-US" dirty="0"/>
              <a:t>(0);</a:t>
            </a:r>
          </a:p>
          <a:p>
            <a:r>
              <a:rPr lang="en-US" dirty="0"/>
              <a:t>		pad2-&gt;</a:t>
            </a:r>
            <a:r>
              <a:rPr lang="en-US" dirty="0" err="1"/>
              <a:t>SetTopMargin</a:t>
            </a:r>
            <a:r>
              <a:rPr lang="en-US" dirty="0"/>
              <a:t>(0.01);</a:t>
            </a:r>
          </a:p>
          <a:p>
            <a:r>
              <a:rPr lang="en-US" dirty="0"/>
              <a:t>		pad2-&gt;</a:t>
            </a:r>
            <a:r>
              <a:rPr lang="en-US" dirty="0" err="1"/>
              <a:t>SetRightMargin</a:t>
            </a:r>
            <a:r>
              <a:rPr lang="en-US" dirty="0"/>
              <a:t>(0.03);</a:t>
            </a:r>
          </a:p>
          <a:p>
            <a:r>
              <a:rPr lang="en-US" dirty="0"/>
              <a:t>		pad2-&gt;</a:t>
            </a:r>
            <a:r>
              <a:rPr lang="en-US" dirty="0" err="1"/>
              <a:t>SetLeftMargin</a:t>
            </a:r>
            <a:r>
              <a:rPr lang="en-US" dirty="0"/>
              <a:t>(0.12);</a:t>
            </a:r>
          </a:p>
          <a:p>
            <a:r>
              <a:rPr lang="en-US" dirty="0"/>
              <a:t>		pad2-&gt;</a:t>
            </a:r>
            <a:r>
              <a:rPr lang="en-US" dirty="0" err="1"/>
              <a:t>SetBottomMargin</a:t>
            </a:r>
            <a:r>
              <a:rPr lang="en-US" dirty="0"/>
              <a:t>(0.41);</a:t>
            </a:r>
          </a:p>
          <a:p>
            <a:r>
              <a:rPr lang="en-US" dirty="0"/>
              <a:t>		//pad2-&gt;</a:t>
            </a:r>
            <a:r>
              <a:rPr lang="en-US" dirty="0" err="1"/>
              <a:t>SetBorderMode</a:t>
            </a:r>
            <a:r>
              <a:rPr lang="en-US" dirty="0"/>
              <a:t>(0);	</a:t>
            </a:r>
          </a:p>
          <a:p>
            <a:r>
              <a:rPr lang="en-US" dirty="0"/>
              <a:t>		pad1-&gt;Draw();</a:t>
            </a:r>
          </a:p>
          <a:p>
            <a:r>
              <a:rPr lang="en-US" dirty="0"/>
              <a:t>		</a:t>
            </a:r>
            <a:r>
              <a:rPr lang="en-US" dirty="0" err="1"/>
              <a:t>gStyle</a:t>
            </a:r>
            <a:r>
              <a:rPr lang="en-US" dirty="0"/>
              <a:t>-&gt;</a:t>
            </a:r>
            <a:r>
              <a:rPr lang="en-US" dirty="0" err="1"/>
              <a:t>SetFrameLineWidth</a:t>
            </a:r>
            <a:r>
              <a:rPr lang="en-US" dirty="0"/>
              <a:t>(2);</a:t>
            </a:r>
          </a:p>
          <a:p>
            <a:r>
              <a:rPr lang="en-US" dirty="0"/>
              <a:t>		pad2-&gt;Draw();</a:t>
            </a:r>
          </a:p>
          <a:p>
            <a:r>
              <a:rPr lang="en-US" dirty="0"/>
              <a:t>		</a:t>
            </a:r>
            <a:r>
              <a:rPr lang="en-US" dirty="0" err="1"/>
              <a:t>gStyle</a:t>
            </a:r>
            <a:r>
              <a:rPr lang="en-US" dirty="0"/>
              <a:t>-&gt;</a:t>
            </a:r>
            <a:r>
              <a:rPr lang="en-US" dirty="0" err="1"/>
              <a:t>SetFrameLineWidth</a:t>
            </a:r>
            <a:r>
              <a:rPr lang="en-US" dirty="0"/>
              <a:t>(2);</a:t>
            </a:r>
          </a:p>
          <a:p>
            <a:r>
              <a:rPr lang="en-US" dirty="0"/>
              <a:t>		pad1-&gt;cd();</a:t>
            </a:r>
          </a:p>
          <a:p>
            <a:endParaRPr lang="en-US" dirty="0"/>
          </a:p>
          <a:p>
            <a:endParaRPr lang="en-US" dirty="0"/>
          </a:p>
          <a:p>
            <a:r>
              <a:rPr lang="en-US" dirty="0"/>
              <a:t>		graph[</a:t>
            </a:r>
            <a:r>
              <a:rPr lang="en-US" dirty="0" err="1"/>
              <a:t>i</a:t>
            </a:r>
            <a:r>
              <a:rPr lang="en-US" dirty="0"/>
              <a:t>] = new </a:t>
            </a:r>
            <a:r>
              <a:rPr lang="en-US" dirty="0" err="1"/>
              <a:t>TGraphErrors</a:t>
            </a:r>
            <a:r>
              <a:rPr lang="en-US" dirty="0"/>
              <a:t>(</a:t>
            </a:r>
            <a:r>
              <a:rPr lang="en-US" dirty="0" err="1"/>
              <a:t>num_datapoints</a:t>
            </a:r>
            <a:r>
              <a:rPr lang="en-US" dirty="0"/>
              <a:t>, </a:t>
            </a:r>
            <a:r>
              <a:rPr lang="en-US" dirty="0" err="1"/>
              <a:t>x_value</a:t>
            </a:r>
            <a:r>
              <a:rPr lang="en-US" dirty="0"/>
              <a:t>[</a:t>
            </a:r>
            <a:r>
              <a:rPr lang="en-US" dirty="0" err="1"/>
              <a:t>i</a:t>
            </a:r>
            <a:r>
              <a:rPr lang="en-US" dirty="0"/>
              <a:t>], </a:t>
            </a:r>
            <a:r>
              <a:rPr lang="en-US" dirty="0" err="1"/>
              <a:t>y_value</a:t>
            </a:r>
            <a:r>
              <a:rPr lang="en-US" dirty="0"/>
              <a:t>[</a:t>
            </a:r>
            <a:r>
              <a:rPr lang="en-US" dirty="0" err="1"/>
              <a:t>i</a:t>
            </a:r>
            <a:r>
              <a:rPr lang="en-US" dirty="0"/>
              <a:t>], </a:t>
            </a:r>
            <a:r>
              <a:rPr lang="en-US" dirty="0" err="1"/>
              <a:t>x_error</a:t>
            </a:r>
            <a:r>
              <a:rPr lang="en-US" dirty="0"/>
              <a:t>[</a:t>
            </a:r>
            <a:r>
              <a:rPr lang="en-US" dirty="0" err="1"/>
              <a:t>i</a:t>
            </a:r>
            <a:r>
              <a:rPr lang="en-US" dirty="0"/>
              <a:t>], </a:t>
            </a:r>
            <a:r>
              <a:rPr lang="en-US" dirty="0" err="1"/>
              <a:t>y_error</a:t>
            </a:r>
            <a:r>
              <a:rPr lang="en-US" dirty="0"/>
              <a:t>[</a:t>
            </a:r>
            <a:r>
              <a:rPr lang="en-US" dirty="0" err="1"/>
              <a:t>i</a:t>
            </a:r>
            <a:r>
              <a:rPr lang="en-US" dirty="0"/>
              <a:t>]);//error bars </a:t>
            </a:r>
            <a:r>
              <a:rPr lang="en-US" dirty="0" err="1"/>
              <a:t>TGraph</a:t>
            </a:r>
            <a:r>
              <a:rPr lang="en-US" dirty="0"/>
              <a:t>(</a:t>
            </a:r>
            <a:r>
              <a:rPr lang="en-US" dirty="0" err="1"/>
              <a:t>n,x,y,ex,ey</a:t>
            </a:r>
            <a:r>
              <a:rPr lang="en-US" dirty="0"/>
              <a:t>);</a:t>
            </a:r>
          </a:p>
          <a:p>
            <a:r>
              <a:rPr lang="en-US" dirty="0"/>
              <a:t>		</a:t>
            </a:r>
            <a:r>
              <a:rPr lang="en-US" dirty="0" err="1"/>
              <a:t>sprintf</a:t>
            </a:r>
            <a:r>
              <a:rPr lang="en-US" dirty="0"/>
              <a:t>(</a:t>
            </a:r>
            <a:r>
              <a:rPr lang="en-US" dirty="0" err="1"/>
              <a:t>graph_name</a:t>
            </a:r>
            <a:r>
              <a:rPr lang="en-US" dirty="0"/>
              <a:t>, "%</a:t>
            </a:r>
            <a:r>
              <a:rPr lang="en-US" dirty="0" err="1"/>
              <a:t>s%d</a:t>
            </a:r>
            <a:r>
              <a:rPr lang="en-US" dirty="0"/>
              <a:t>", "</a:t>
            </a:r>
            <a:r>
              <a:rPr lang="en-US" dirty="0" err="1"/>
              <a:t>gEfficiency_XtRa</a:t>
            </a:r>
            <a:r>
              <a:rPr lang="en-US" dirty="0"/>
              <a:t>", </a:t>
            </a:r>
            <a:r>
              <a:rPr lang="en-US" dirty="0" err="1"/>
              <a:t>i</a:t>
            </a:r>
            <a:r>
              <a:rPr lang="en-US" dirty="0"/>
              <a:t> + 1);</a:t>
            </a:r>
          </a:p>
          <a:p>
            <a:r>
              <a:rPr lang="en-US" dirty="0"/>
              <a:t>		graph[</a:t>
            </a:r>
            <a:r>
              <a:rPr lang="en-US" dirty="0" err="1"/>
              <a:t>i</a:t>
            </a:r>
            <a:r>
              <a:rPr lang="en-US" dirty="0"/>
              <a:t>]-&gt;</a:t>
            </a:r>
            <a:r>
              <a:rPr lang="en-US" dirty="0" err="1"/>
              <a:t>SetTitle</a:t>
            </a:r>
            <a:r>
              <a:rPr lang="en-US" dirty="0"/>
              <a:t>(</a:t>
            </a:r>
            <a:r>
              <a:rPr lang="en-US" dirty="0" err="1"/>
              <a:t>graph_name</a:t>
            </a:r>
            <a:r>
              <a:rPr lang="en-US" dirty="0"/>
              <a:t>);</a:t>
            </a:r>
          </a:p>
          <a:p>
            <a:r>
              <a:rPr lang="en-US" dirty="0"/>
              <a:t>		graph[</a:t>
            </a:r>
            <a:r>
              <a:rPr lang="en-US" dirty="0" err="1"/>
              <a:t>i</a:t>
            </a:r>
            <a:r>
              <a:rPr lang="en-US" dirty="0"/>
              <a:t>]-&gt;</a:t>
            </a:r>
            <a:r>
              <a:rPr lang="en-US" dirty="0" err="1"/>
              <a:t>SetName</a:t>
            </a:r>
            <a:r>
              <a:rPr lang="en-US" dirty="0"/>
              <a:t>(</a:t>
            </a:r>
            <a:r>
              <a:rPr lang="en-US" dirty="0" err="1"/>
              <a:t>graph_name</a:t>
            </a:r>
            <a:r>
              <a:rPr lang="en-US" dirty="0"/>
              <a:t>);</a:t>
            </a:r>
          </a:p>
          <a:p>
            <a:r>
              <a:rPr lang="en-US" dirty="0"/>
              <a:t>		graph[</a:t>
            </a:r>
            <a:r>
              <a:rPr lang="en-US" dirty="0" err="1"/>
              <a:t>i</a:t>
            </a:r>
            <a:r>
              <a:rPr lang="en-US" dirty="0"/>
              <a:t>]-&gt;</a:t>
            </a:r>
            <a:r>
              <a:rPr lang="en-US" dirty="0" err="1"/>
              <a:t>GetXaxis</a:t>
            </a:r>
            <a:r>
              <a:rPr lang="en-US" dirty="0"/>
              <a:t>()-&gt;</a:t>
            </a:r>
            <a:r>
              <a:rPr lang="en-US" dirty="0" err="1"/>
              <a:t>SetTitle</a:t>
            </a:r>
            <a:r>
              <a:rPr lang="en-US" dirty="0"/>
              <a:t>("Energy (keV)");</a:t>
            </a:r>
          </a:p>
          <a:p>
            <a:r>
              <a:rPr lang="en-US" dirty="0"/>
              <a:t>		graph[</a:t>
            </a:r>
            <a:r>
              <a:rPr lang="en-US" dirty="0" err="1"/>
              <a:t>i</a:t>
            </a:r>
            <a:r>
              <a:rPr lang="en-US" dirty="0"/>
              <a:t>]-&gt;</a:t>
            </a:r>
            <a:r>
              <a:rPr lang="en-US" dirty="0" err="1"/>
              <a:t>GetYaxis</a:t>
            </a:r>
            <a:r>
              <a:rPr lang="en-US" dirty="0"/>
              <a:t>()-&gt;</a:t>
            </a:r>
            <a:r>
              <a:rPr lang="en-US" dirty="0" err="1"/>
              <a:t>SetTitle</a:t>
            </a:r>
            <a:r>
              <a:rPr lang="en-US" dirty="0"/>
              <a:t>("Detection Efficiency (%)");</a:t>
            </a:r>
          </a:p>
          <a:p>
            <a:r>
              <a:rPr lang="en-US" dirty="0"/>
              <a:t>		graph[</a:t>
            </a:r>
            <a:r>
              <a:rPr lang="en-US" dirty="0" err="1"/>
              <a:t>i</a:t>
            </a:r>
            <a:r>
              <a:rPr lang="en-US" dirty="0"/>
              <a:t>]-&gt;</a:t>
            </a:r>
            <a:r>
              <a:rPr lang="en-US" dirty="0" err="1"/>
              <a:t>GetXaxis</a:t>
            </a:r>
            <a:r>
              <a:rPr lang="en-US" dirty="0"/>
              <a:t>()-&gt;</a:t>
            </a:r>
            <a:r>
              <a:rPr lang="en-US" dirty="0" err="1"/>
              <a:t>CenterTitle</a:t>
            </a:r>
            <a:r>
              <a:rPr lang="en-US" dirty="0"/>
              <a:t>();</a:t>
            </a:r>
          </a:p>
          <a:p>
            <a:r>
              <a:rPr lang="en-US" dirty="0"/>
              <a:t>		graph[</a:t>
            </a:r>
            <a:r>
              <a:rPr lang="en-US" dirty="0" err="1"/>
              <a:t>i</a:t>
            </a:r>
            <a:r>
              <a:rPr lang="en-US" dirty="0"/>
              <a:t>]-&gt;</a:t>
            </a:r>
            <a:r>
              <a:rPr lang="en-US" dirty="0" err="1"/>
              <a:t>GetYaxis</a:t>
            </a:r>
            <a:r>
              <a:rPr lang="en-US" dirty="0"/>
              <a:t>()-&gt;</a:t>
            </a:r>
            <a:r>
              <a:rPr lang="en-US" dirty="0" err="1"/>
              <a:t>CenterTitle</a:t>
            </a:r>
            <a:r>
              <a:rPr lang="en-US" dirty="0"/>
              <a:t>();</a:t>
            </a:r>
          </a:p>
          <a:p>
            <a:r>
              <a:rPr lang="en-US" dirty="0"/>
              <a:t>		graph[</a:t>
            </a:r>
            <a:r>
              <a:rPr lang="en-US" dirty="0" err="1"/>
              <a:t>i</a:t>
            </a:r>
            <a:r>
              <a:rPr lang="en-US" dirty="0"/>
              <a:t>]-&gt;</a:t>
            </a:r>
            <a:r>
              <a:rPr lang="en-US" dirty="0" err="1"/>
              <a:t>GetXaxis</a:t>
            </a:r>
            <a:r>
              <a:rPr lang="en-US" dirty="0"/>
              <a:t>()-&gt;</a:t>
            </a:r>
            <a:r>
              <a:rPr lang="en-US" dirty="0" err="1"/>
              <a:t>SetLabelFont</a:t>
            </a:r>
            <a:r>
              <a:rPr lang="en-US" dirty="0"/>
              <a:t>(132);</a:t>
            </a:r>
          </a:p>
          <a:p>
            <a:r>
              <a:rPr lang="en-US" dirty="0"/>
              <a:t>		graph[</a:t>
            </a:r>
            <a:r>
              <a:rPr lang="en-US" dirty="0" err="1"/>
              <a:t>i</a:t>
            </a:r>
            <a:r>
              <a:rPr lang="en-US" dirty="0"/>
              <a:t>]-&gt;</a:t>
            </a:r>
            <a:r>
              <a:rPr lang="en-US" dirty="0" err="1"/>
              <a:t>GetYaxis</a:t>
            </a:r>
            <a:r>
              <a:rPr lang="en-US" dirty="0"/>
              <a:t>()-&gt;</a:t>
            </a:r>
            <a:r>
              <a:rPr lang="en-US" dirty="0" err="1"/>
              <a:t>SetLabelFont</a:t>
            </a:r>
            <a:r>
              <a:rPr lang="en-US" dirty="0"/>
              <a:t>(132);</a:t>
            </a:r>
          </a:p>
          <a:p>
            <a:r>
              <a:rPr lang="en-US" dirty="0"/>
              <a:t>		graph[</a:t>
            </a:r>
            <a:r>
              <a:rPr lang="en-US" dirty="0" err="1"/>
              <a:t>i</a:t>
            </a:r>
            <a:r>
              <a:rPr lang="en-US" dirty="0"/>
              <a:t>]-&gt;</a:t>
            </a:r>
            <a:r>
              <a:rPr lang="en-US" dirty="0" err="1"/>
              <a:t>GetXaxis</a:t>
            </a:r>
            <a:r>
              <a:rPr lang="en-US" dirty="0"/>
              <a:t>()-&gt;</a:t>
            </a:r>
            <a:r>
              <a:rPr lang="en-US" dirty="0" err="1"/>
              <a:t>SetTitleFont</a:t>
            </a:r>
            <a:r>
              <a:rPr lang="en-US" dirty="0"/>
              <a:t>(132);</a:t>
            </a:r>
          </a:p>
          <a:p>
            <a:r>
              <a:rPr lang="en-US" dirty="0"/>
              <a:t>		graph[</a:t>
            </a:r>
            <a:r>
              <a:rPr lang="en-US" dirty="0" err="1"/>
              <a:t>i</a:t>
            </a:r>
            <a:r>
              <a:rPr lang="en-US" dirty="0"/>
              <a:t>]-&gt;</a:t>
            </a:r>
            <a:r>
              <a:rPr lang="en-US" dirty="0" err="1"/>
              <a:t>GetYaxis</a:t>
            </a:r>
            <a:r>
              <a:rPr lang="en-US" dirty="0"/>
              <a:t>()-&gt;</a:t>
            </a:r>
            <a:r>
              <a:rPr lang="en-US" dirty="0" err="1"/>
              <a:t>SetTitleFont</a:t>
            </a:r>
            <a:r>
              <a:rPr lang="en-US" dirty="0"/>
              <a:t>(132);</a:t>
            </a:r>
          </a:p>
          <a:p>
            <a:r>
              <a:rPr lang="en-US" dirty="0"/>
              <a:t>		graph[</a:t>
            </a:r>
            <a:r>
              <a:rPr lang="en-US" dirty="0" err="1"/>
              <a:t>i</a:t>
            </a:r>
            <a:r>
              <a:rPr lang="en-US" dirty="0"/>
              <a:t>]-&gt;</a:t>
            </a:r>
            <a:r>
              <a:rPr lang="en-US" dirty="0" err="1"/>
              <a:t>GetYaxis</a:t>
            </a:r>
            <a:r>
              <a:rPr lang="en-US" dirty="0"/>
              <a:t>()-&gt;</a:t>
            </a:r>
            <a:r>
              <a:rPr lang="en-US" dirty="0" err="1"/>
              <a:t>SetLabelSize</a:t>
            </a:r>
            <a:r>
              <a:rPr lang="en-US" dirty="0"/>
              <a:t>(0.06);</a:t>
            </a:r>
          </a:p>
          <a:p>
            <a:r>
              <a:rPr lang="en-US" dirty="0"/>
              <a:t>		graph[</a:t>
            </a:r>
            <a:r>
              <a:rPr lang="en-US" dirty="0" err="1"/>
              <a:t>i</a:t>
            </a:r>
            <a:r>
              <a:rPr lang="en-US" dirty="0"/>
              <a:t>]-&gt;</a:t>
            </a:r>
            <a:r>
              <a:rPr lang="en-US" dirty="0" err="1"/>
              <a:t>GetYaxis</a:t>
            </a:r>
            <a:r>
              <a:rPr lang="en-US" dirty="0"/>
              <a:t>()-&gt;</a:t>
            </a:r>
            <a:r>
              <a:rPr lang="en-US" dirty="0" err="1"/>
              <a:t>SetTitleSize</a:t>
            </a:r>
            <a:r>
              <a:rPr lang="en-US" dirty="0"/>
              <a:t>(0.07);</a:t>
            </a:r>
          </a:p>
          <a:p>
            <a:r>
              <a:rPr lang="en-US" dirty="0"/>
              <a:t>		graph[</a:t>
            </a:r>
            <a:r>
              <a:rPr lang="en-US" dirty="0" err="1"/>
              <a:t>i</a:t>
            </a:r>
            <a:r>
              <a:rPr lang="en-US" dirty="0"/>
              <a:t>]-&gt;</a:t>
            </a:r>
            <a:r>
              <a:rPr lang="en-US" dirty="0" err="1"/>
              <a:t>GetXaxis</a:t>
            </a:r>
            <a:r>
              <a:rPr lang="en-US" dirty="0"/>
              <a:t>()-&gt;</a:t>
            </a:r>
            <a:r>
              <a:rPr lang="en-US" dirty="0" err="1"/>
              <a:t>SetLabelSize</a:t>
            </a:r>
            <a:r>
              <a:rPr lang="en-US" dirty="0"/>
              <a:t>(0.06);</a:t>
            </a:r>
          </a:p>
          <a:p>
            <a:r>
              <a:rPr lang="en-US" dirty="0"/>
              <a:t>		graph[</a:t>
            </a:r>
            <a:r>
              <a:rPr lang="en-US" dirty="0" err="1"/>
              <a:t>i</a:t>
            </a:r>
            <a:r>
              <a:rPr lang="en-US" dirty="0"/>
              <a:t>]-&gt;</a:t>
            </a:r>
            <a:r>
              <a:rPr lang="en-US" dirty="0" err="1"/>
              <a:t>GetXaxis</a:t>
            </a:r>
            <a:r>
              <a:rPr lang="en-US" dirty="0"/>
              <a:t>()-&gt;</a:t>
            </a:r>
            <a:r>
              <a:rPr lang="en-US" dirty="0" err="1"/>
              <a:t>SetTitleSize</a:t>
            </a:r>
            <a:r>
              <a:rPr lang="en-US" dirty="0"/>
              <a:t>(0.07);</a:t>
            </a:r>
          </a:p>
          <a:p>
            <a:r>
              <a:rPr lang="en-US" dirty="0"/>
              <a:t>		graph[</a:t>
            </a:r>
            <a:r>
              <a:rPr lang="en-US" dirty="0" err="1"/>
              <a:t>i</a:t>
            </a:r>
            <a:r>
              <a:rPr lang="en-US" dirty="0"/>
              <a:t>]-&gt;</a:t>
            </a:r>
            <a:r>
              <a:rPr lang="en-US" dirty="0" err="1"/>
              <a:t>GetYaxis</a:t>
            </a:r>
            <a:r>
              <a:rPr lang="en-US" dirty="0"/>
              <a:t>()-&gt;</a:t>
            </a:r>
            <a:r>
              <a:rPr lang="en-US" dirty="0" err="1"/>
              <a:t>SetTickLength</a:t>
            </a:r>
            <a:r>
              <a:rPr lang="en-US" dirty="0"/>
              <a:t>(0.02);</a:t>
            </a:r>
          </a:p>
          <a:p>
            <a:r>
              <a:rPr lang="en-US" dirty="0"/>
              <a:t>		graph[</a:t>
            </a:r>
            <a:r>
              <a:rPr lang="en-US" dirty="0" err="1"/>
              <a:t>i</a:t>
            </a:r>
            <a:r>
              <a:rPr lang="en-US" dirty="0"/>
              <a:t>]-&gt;</a:t>
            </a:r>
            <a:r>
              <a:rPr lang="en-US" dirty="0" err="1"/>
              <a:t>GetYaxis</a:t>
            </a:r>
            <a:r>
              <a:rPr lang="en-US" dirty="0"/>
              <a:t>()-&gt;</a:t>
            </a:r>
            <a:r>
              <a:rPr lang="en-US" dirty="0" err="1"/>
              <a:t>SetNdivisions</a:t>
            </a:r>
            <a:r>
              <a:rPr lang="en-US" dirty="0"/>
              <a:t>(505);</a:t>
            </a:r>
          </a:p>
          <a:p>
            <a:r>
              <a:rPr lang="en-US" dirty="0"/>
              <a:t>		graph[</a:t>
            </a:r>
            <a:r>
              <a:rPr lang="en-US" dirty="0" err="1"/>
              <a:t>i</a:t>
            </a:r>
            <a:r>
              <a:rPr lang="en-US" dirty="0"/>
              <a:t>]-&gt;</a:t>
            </a:r>
            <a:r>
              <a:rPr lang="en-US" dirty="0" err="1"/>
              <a:t>GetXaxis</a:t>
            </a:r>
            <a:r>
              <a:rPr lang="en-US" dirty="0"/>
              <a:t>()-&gt;</a:t>
            </a:r>
            <a:r>
              <a:rPr lang="en-US" dirty="0" err="1"/>
              <a:t>SetTitleOffset</a:t>
            </a:r>
            <a:r>
              <a:rPr lang="en-US" dirty="0"/>
              <a:t>(1.2);</a:t>
            </a:r>
          </a:p>
          <a:p>
            <a:r>
              <a:rPr lang="en-US" dirty="0"/>
              <a:t>		graph[</a:t>
            </a:r>
            <a:r>
              <a:rPr lang="en-US" dirty="0" err="1"/>
              <a:t>i</a:t>
            </a:r>
            <a:r>
              <a:rPr lang="en-US" dirty="0"/>
              <a:t>]-&gt;</a:t>
            </a:r>
            <a:r>
              <a:rPr lang="en-US" dirty="0" err="1"/>
              <a:t>GetYaxis</a:t>
            </a:r>
            <a:r>
              <a:rPr lang="en-US" dirty="0"/>
              <a:t>()-&gt;</a:t>
            </a:r>
            <a:r>
              <a:rPr lang="en-US" dirty="0" err="1"/>
              <a:t>SetTitleOffset</a:t>
            </a:r>
            <a:r>
              <a:rPr lang="en-US" dirty="0"/>
              <a:t>(0.8);</a:t>
            </a:r>
          </a:p>
          <a:p>
            <a:r>
              <a:rPr lang="en-US" dirty="0"/>
              <a:t>		graph[</a:t>
            </a:r>
            <a:r>
              <a:rPr lang="en-US" dirty="0" err="1"/>
              <a:t>i</a:t>
            </a:r>
            <a:r>
              <a:rPr lang="en-US" dirty="0"/>
              <a:t>]-&gt;</a:t>
            </a:r>
            <a:r>
              <a:rPr lang="en-US" dirty="0" err="1"/>
              <a:t>GetXaxis</a:t>
            </a:r>
            <a:r>
              <a:rPr lang="en-US" dirty="0"/>
              <a:t>()-&gt;</a:t>
            </a:r>
            <a:r>
              <a:rPr lang="en-US" dirty="0" err="1"/>
              <a:t>SetRangeUser</a:t>
            </a:r>
            <a:r>
              <a:rPr lang="en-US" dirty="0"/>
              <a:t>(0, 1600);</a:t>
            </a:r>
          </a:p>
          <a:p>
            <a:r>
              <a:rPr lang="en-US" dirty="0"/>
              <a:t>		graph[</a:t>
            </a:r>
            <a:r>
              <a:rPr lang="en-US" dirty="0" err="1"/>
              <a:t>i</a:t>
            </a:r>
            <a:r>
              <a:rPr lang="en-US" dirty="0"/>
              <a:t>]-&gt;</a:t>
            </a:r>
            <a:r>
              <a:rPr lang="en-US" dirty="0" err="1"/>
              <a:t>GetYaxis</a:t>
            </a:r>
            <a:r>
              <a:rPr lang="en-US" dirty="0"/>
              <a:t>()-&gt;</a:t>
            </a:r>
            <a:r>
              <a:rPr lang="en-US" dirty="0" err="1"/>
              <a:t>SetRangeUser</a:t>
            </a:r>
            <a:r>
              <a:rPr lang="en-US" dirty="0"/>
              <a:t>(0, 0.85);</a:t>
            </a:r>
          </a:p>
          <a:p>
            <a:r>
              <a:rPr lang="en-US" dirty="0"/>
              <a:t>		graph[</a:t>
            </a:r>
            <a:r>
              <a:rPr lang="en-US" dirty="0" err="1"/>
              <a:t>i</a:t>
            </a:r>
            <a:r>
              <a:rPr lang="en-US" dirty="0"/>
              <a:t>]-&gt;</a:t>
            </a:r>
            <a:r>
              <a:rPr lang="en-US" dirty="0" err="1"/>
              <a:t>SetMarkerStyle</a:t>
            </a:r>
            <a:r>
              <a:rPr lang="en-US" dirty="0"/>
              <a:t>(21);</a:t>
            </a:r>
          </a:p>
          <a:p>
            <a:r>
              <a:rPr lang="en-US" dirty="0"/>
              <a:t>		graph[</a:t>
            </a:r>
            <a:r>
              <a:rPr lang="en-US" dirty="0" err="1"/>
              <a:t>i</a:t>
            </a:r>
            <a:r>
              <a:rPr lang="en-US" dirty="0"/>
              <a:t>]-&gt;</a:t>
            </a:r>
            <a:r>
              <a:rPr lang="en-US" dirty="0" err="1"/>
              <a:t>SetMarkerColor</a:t>
            </a:r>
            <a:r>
              <a:rPr lang="en-US" dirty="0"/>
              <a:t>(1);</a:t>
            </a:r>
          </a:p>
          <a:p>
            <a:r>
              <a:rPr lang="en-US" dirty="0"/>
              <a:t>		graph[</a:t>
            </a:r>
            <a:r>
              <a:rPr lang="en-US" dirty="0" err="1"/>
              <a:t>i</a:t>
            </a:r>
            <a:r>
              <a:rPr lang="en-US" dirty="0"/>
              <a:t>]-&gt;</a:t>
            </a:r>
            <a:r>
              <a:rPr lang="en-US" dirty="0" err="1"/>
              <a:t>SetLineWidth</a:t>
            </a:r>
            <a:r>
              <a:rPr lang="en-US" dirty="0"/>
              <a:t>(2);</a:t>
            </a:r>
          </a:p>
          <a:p>
            <a:r>
              <a:rPr lang="en-US" dirty="0"/>
              <a:t>		</a:t>
            </a:r>
            <a:r>
              <a:rPr lang="en-US" dirty="0" err="1"/>
              <a:t>gStyle</a:t>
            </a:r>
            <a:r>
              <a:rPr lang="en-US" dirty="0"/>
              <a:t>-&gt;</a:t>
            </a:r>
            <a:r>
              <a:rPr lang="en-US" dirty="0" err="1"/>
              <a:t>SetEndErrorSize</a:t>
            </a:r>
            <a:r>
              <a:rPr lang="en-US" dirty="0"/>
              <a:t>(5);</a:t>
            </a:r>
          </a:p>
          <a:p>
            <a:r>
              <a:rPr lang="en-US" dirty="0"/>
              <a:t>		TF1* logpol6 = new TF1("logpol6", "exp([0]+[1]*log(x)+[2]*pow(log(x),2)+[3]*pow(log(x),3)+[4]*pow(log(x),4)+[5]*pow(log(x),5)+[6]*pow(log(x),6))", 0, 10000);</a:t>
            </a:r>
          </a:p>
          <a:p>
            <a:r>
              <a:rPr lang="en-US" dirty="0"/>
              <a:t>		logpol6-&gt;</a:t>
            </a:r>
            <a:r>
              <a:rPr lang="en-US" dirty="0" err="1"/>
              <a:t>SetNpx</a:t>
            </a:r>
            <a:r>
              <a:rPr lang="en-US" dirty="0"/>
              <a:t>(50000);</a:t>
            </a:r>
          </a:p>
          <a:p>
            <a:r>
              <a:rPr lang="en-US" dirty="0"/>
              <a:t>		logpol6-&gt;</a:t>
            </a:r>
            <a:r>
              <a:rPr lang="en-US" dirty="0" err="1"/>
              <a:t>SetParNames</a:t>
            </a:r>
            <a:r>
              <a:rPr lang="en-US" dirty="0"/>
              <a:t>("p0", "p1", "p2", "p3", "p4", "p5", "p6");//y=exp(p0+p1*lnx+p2*(</a:t>
            </a:r>
            <a:r>
              <a:rPr lang="en-US" dirty="0" err="1"/>
              <a:t>lnx</a:t>
            </a:r>
            <a:r>
              <a:rPr lang="en-US" dirty="0"/>
              <a:t>)^2+...</a:t>
            </a:r>
          </a:p>
          <a:p>
            <a:r>
              <a:rPr lang="en-US" dirty="0"/>
              <a:t>		logpol6-&gt;</a:t>
            </a:r>
            <a:r>
              <a:rPr lang="en-US" dirty="0" err="1"/>
              <a:t>SetParameter</a:t>
            </a:r>
            <a:r>
              <a:rPr lang="en-US" dirty="0"/>
              <a:t>(0, -50);		//logpol6-&gt;</a:t>
            </a:r>
            <a:r>
              <a:rPr lang="en-US" dirty="0" err="1"/>
              <a:t>SetParError</a:t>
            </a:r>
            <a:r>
              <a:rPr lang="en-US" dirty="0"/>
              <a:t>(0,0.005598814);		//logpol6-&gt;</a:t>
            </a:r>
            <a:r>
              <a:rPr lang="en-US" dirty="0" err="1"/>
              <a:t>SetParLimits</a:t>
            </a:r>
            <a:r>
              <a:rPr lang="en-US" dirty="0"/>
              <a:t>(0,1.777853,1.777853);		logpol6-&gt;</a:t>
            </a:r>
            <a:r>
              <a:rPr lang="en-US" dirty="0" err="1"/>
              <a:t>SetParameter</a:t>
            </a:r>
            <a:r>
              <a:rPr lang="en-US" dirty="0"/>
              <a:t>(1, 9);		//logpol6-&gt;</a:t>
            </a:r>
            <a:r>
              <a:rPr lang="en-US" dirty="0" err="1"/>
              <a:t>SetParError</a:t>
            </a:r>
            <a:r>
              <a:rPr lang="en-US" dirty="0"/>
              <a:t>(1,0.0009436133);		//logpol6-&gt;</a:t>
            </a:r>
            <a:r>
              <a:rPr lang="en-US" dirty="0" err="1"/>
              <a:t>SetParLimits</a:t>
            </a:r>
            <a:r>
              <a:rPr lang="en-US" dirty="0"/>
              <a:t>(1,-1.175923,-1.175923);		logpol6-&gt;</a:t>
            </a:r>
            <a:r>
              <a:rPr lang="en-US" dirty="0" err="1"/>
              <a:t>SetParameter</a:t>
            </a:r>
            <a:r>
              <a:rPr lang="en-US" dirty="0"/>
              <a:t>(2, -1.3);		//logpol6-&gt;</a:t>
            </a:r>
            <a:r>
              <a:rPr lang="en-US" dirty="0" err="1"/>
              <a:t>SetParError</a:t>
            </a:r>
            <a:r>
              <a:rPr lang="en-US" dirty="0"/>
              <a:t>(2,0.0001292948);		//logpol6-&gt;</a:t>
            </a:r>
            <a:r>
              <a:rPr lang="en-US" dirty="0" err="1"/>
              <a:t>SetParLimits</a:t>
            </a:r>
            <a:r>
              <a:rPr lang="en-US" dirty="0"/>
              <a:t>(2,1.106058,1.106058);		//logpol6-&gt;</a:t>
            </a:r>
            <a:r>
              <a:rPr lang="en-US" dirty="0" err="1"/>
              <a:t>SetParameter</a:t>
            </a:r>
            <a:r>
              <a:rPr lang="en-US" dirty="0"/>
              <a:t>(3, -0.60187579);		//logpol6-&gt;</a:t>
            </a:r>
            <a:r>
              <a:rPr lang="en-US" dirty="0" err="1"/>
              <a:t>SetParError</a:t>
            </a:r>
            <a:r>
              <a:rPr lang="en-US" dirty="0"/>
              <a:t>(3,1.688012e-05);		//logpol6-&gt;</a:t>
            </a:r>
            <a:r>
              <a:rPr lang="en-US" dirty="0" err="1"/>
              <a:t>SetParLimits</a:t>
            </a:r>
            <a:r>
              <a:rPr lang="en-US" dirty="0"/>
              <a:t>(3,-0.6004948,-0.6004948);		//logpol6-&gt;</a:t>
            </a:r>
            <a:r>
              <a:rPr lang="en-US" dirty="0" err="1"/>
              <a:t>SetParameter</a:t>
            </a:r>
            <a:r>
              <a:rPr lang="en-US" dirty="0"/>
              <a:t>(4, 0.12472777);		//logpol6-&gt;</a:t>
            </a:r>
            <a:r>
              <a:rPr lang="en-US" dirty="0" err="1"/>
              <a:t>SetParError</a:t>
            </a:r>
            <a:r>
              <a:rPr lang="en-US" dirty="0"/>
              <a:t>(4,2.128892e-06);		//logpol6-&gt;</a:t>
            </a:r>
            <a:r>
              <a:rPr lang="en-US" dirty="0" err="1"/>
              <a:t>SetParLimits</a:t>
            </a:r>
            <a:r>
              <a:rPr lang="en-US" dirty="0"/>
              <a:t>(4,0.1250527,0.1250527);		//logpol6-&gt;</a:t>
            </a:r>
            <a:r>
              <a:rPr lang="en-US" dirty="0" err="1"/>
              <a:t>SetParameter</a:t>
            </a:r>
            <a:r>
              <a:rPr lang="en-US" dirty="0"/>
              <a:t>(5, -0.011253297);		//logpol6-&gt;</a:t>
            </a:r>
            <a:r>
              <a:rPr lang="en-US" dirty="0" err="1"/>
              <a:t>SetParError</a:t>
            </a:r>
            <a:r>
              <a:rPr lang="en-US" dirty="0"/>
              <a:t>(5,2.523441e-07);		//logpol6-&gt;</a:t>
            </a:r>
            <a:r>
              <a:rPr lang="en-US" dirty="0" err="1"/>
              <a:t>SetParLimits</a:t>
            </a:r>
            <a:r>
              <a:rPr lang="en-US" dirty="0"/>
              <a:t>(5,-0.0112302,-0.0112302);		//logpol6-&gt;</a:t>
            </a:r>
            <a:r>
              <a:rPr lang="en-US" dirty="0" err="1"/>
              <a:t>SetParameter</a:t>
            </a:r>
            <a:r>
              <a:rPr lang="en-US" dirty="0"/>
              <a:t>(6, 0.00037136058);		//logpol6-&gt;</a:t>
            </a:r>
            <a:r>
              <a:rPr lang="en-US" dirty="0" err="1"/>
              <a:t>SetParError</a:t>
            </a:r>
            <a:r>
              <a:rPr lang="en-US" dirty="0"/>
              <a:t>(6,2.741992e-08);		//logpol6-&gt;</a:t>
            </a:r>
            <a:r>
              <a:rPr lang="en-US" dirty="0" err="1"/>
              <a:t>SetParLimits</a:t>
            </a:r>
            <a:r>
              <a:rPr lang="en-US" dirty="0"/>
              <a:t>(6,0.0003661849,0.0003661849);</a:t>
            </a:r>
          </a:p>
          <a:p>
            <a:r>
              <a:rPr lang="en-US" dirty="0"/>
              <a:t>		logpol6-&gt;</a:t>
            </a:r>
            <a:r>
              <a:rPr lang="en-US" dirty="0" err="1"/>
              <a:t>SetLineColor</a:t>
            </a:r>
            <a:r>
              <a:rPr lang="en-US" dirty="0"/>
              <a:t>((i+1)*2);</a:t>
            </a:r>
          </a:p>
          <a:p>
            <a:r>
              <a:rPr lang="en-US" dirty="0"/>
              <a:t>		logpol6-&gt;</a:t>
            </a:r>
            <a:r>
              <a:rPr lang="en-US" dirty="0" err="1"/>
              <a:t>SetLineWidth</a:t>
            </a:r>
            <a:r>
              <a:rPr lang="en-US" dirty="0"/>
              <a:t>(1);</a:t>
            </a:r>
          </a:p>
          <a:p>
            <a:r>
              <a:rPr lang="en-US" dirty="0"/>
              <a:t>		graph[</a:t>
            </a:r>
            <a:r>
              <a:rPr lang="en-US" dirty="0" err="1"/>
              <a:t>i</a:t>
            </a:r>
            <a:r>
              <a:rPr lang="en-US" dirty="0"/>
              <a:t>]-&gt;Fit("logpol6","Q");//logpol6 can be used directly without TF1 constructor in CINT</a:t>
            </a:r>
          </a:p>
          <a:p>
            <a:r>
              <a:rPr lang="en-US" dirty="0"/>
              <a:t>		graph[</a:t>
            </a:r>
            <a:r>
              <a:rPr lang="en-US" dirty="0" err="1"/>
              <a:t>i</a:t>
            </a:r>
            <a:r>
              <a:rPr lang="en-US" dirty="0"/>
              <a:t>]-&gt;Fit("logpol6","Q");//logpol6 can be used directly without TF1 constructor in CINT</a:t>
            </a:r>
          </a:p>
          <a:p>
            <a:r>
              <a:rPr lang="en-US" dirty="0"/>
              <a:t>		graph[</a:t>
            </a:r>
            <a:r>
              <a:rPr lang="en-US" dirty="0" err="1"/>
              <a:t>i</a:t>
            </a:r>
            <a:r>
              <a:rPr lang="en-US" dirty="0"/>
              <a:t>]-&gt;Fit("logpol6","Q");//logpol6 can be used directly without TF1 constructor in CINT</a:t>
            </a:r>
          </a:p>
          <a:p>
            <a:endParaRPr lang="en-US" dirty="0"/>
          </a:p>
          <a:p>
            <a:r>
              <a:rPr lang="en-US" dirty="0"/>
              <a:t>		</a:t>
            </a:r>
            <a:r>
              <a:rPr lang="en-US" dirty="0" err="1"/>
              <a:t>TFitResultPtr</a:t>
            </a:r>
            <a:r>
              <a:rPr lang="en-US" dirty="0"/>
              <a:t> </a:t>
            </a:r>
            <a:r>
              <a:rPr lang="en-US" dirty="0" err="1"/>
              <a:t>Fit_result_pointer</a:t>
            </a:r>
            <a:r>
              <a:rPr lang="en-US" dirty="0"/>
              <a:t> = graph[</a:t>
            </a:r>
            <a:r>
              <a:rPr lang="en-US" dirty="0" err="1"/>
              <a:t>i</a:t>
            </a:r>
            <a:r>
              <a:rPr lang="en-US" dirty="0"/>
              <a:t>]-&gt;Fit("logpol6", "MS");</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 Uncertainty Band</a:t>
            </a:r>
          </a:p>
          <a:p>
            <a:r>
              <a:rPr lang="en-US" dirty="0"/>
              <a:t>		</a:t>
            </a:r>
            <a:r>
              <a:rPr lang="en-US" dirty="0" err="1"/>
              <a:t>sprintf</a:t>
            </a:r>
            <a:r>
              <a:rPr lang="en-US" dirty="0"/>
              <a:t>(filename, "%</a:t>
            </a:r>
            <a:r>
              <a:rPr lang="en-US" dirty="0" err="1"/>
              <a:t>s%s%d</a:t>
            </a:r>
            <a:r>
              <a:rPr lang="en-US" dirty="0"/>
              <a:t>", "</a:t>
            </a:r>
            <a:r>
              <a:rPr lang="en-US" dirty="0" err="1"/>
              <a:t>h_confidence_interval</a:t>
            </a:r>
            <a:r>
              <a:rPr lang="en-US" dirty="0"/>
              <a:t>", "_", </a:t>
            </a:r>
            <a:r>
              <a:rPr lang="en-US" dirty="0" err="1"/>
              <a:t>i</a:t>
            </a:r>
            <a:r>
              <a:rPr lang="en-US" dirty="0"/>
              <a:t>);</a:t>
            </a:r>
          </a:p>
          <a:p>
            <a:r>
              <a:rPr lang="en-US" dirty="0"/>
              <a:t>		</a:t>
            </a:r>
            <a:r>
              <a:rPr lang="en-US" dirty="0" err="1"/>
              <a:t>h_confidence_interval</a:t>
            </a:r>
            <a:r>
              <a:rPr lang="en-US" dirty="0"/>
              <a:t>[</a:t>
            </a:r>
            <a:r>
              <a:rPr lang="en-US" dirty="0" err="1"/>
              <a:t>i</a:t>
            </a:r>
            <a:r>
              <a:rPr lang="en-US" dirty="0"/>
              <a:t>] = new TH1D(filename, filename, 16000, 0, 1600);//Create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 0.99);//By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a:t>
            </a:r>
            <a:r>
              <a:rPr lang="en-US" dirty="0" err="1"/>
              <a:t>i</a:t>
            </a:r>
            <a:r>
              <a:rPr lang="en-US" dirty="0"/>
              <a:t>] will contain the CL result that you can draw on top of your fitted graph.</a:t>
            </a:r>
          </a:p>
          <a:p>
            <a:r>
              <a:rPr lang="en-US" dirty="0"/>
              <a:t>		//where </a:t>
            </a:r>
            <a:r>
              <a:rPr lang="en-US" dirty="0" err="1"/>
              <a:t>h_confidence_interval</a:t>
            </a:r>
            <a:r>
              <a:rPr lang="en-US" dirty="0"/>
              <a:t>[</a:t>
            </a:r>
            <a:r>
              <a:rPr lang="en-US" dirty="0" err="1"/>
              <a:t>i</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]-&gt;</a:t>
            </a:r>
            <a:r>
              <a:rPr lang="en-US" dirty="0" err="1"/>
              <a:t>SetStats</a:t>
            </a:r>
            <a:r>
              <a:rPr lang="en-US" dirty="0"/>
              <a:t>(</a:t>
            </a:r>
            <a:r>
              <a:rPr lang="en-US" dirty="0" err="1"/>
              <a:t>kFALSE</a:t>
            </a:r>
            <a:r>
              <a:rPr lang="en-US" dirty="0"/>
              <a:t>);</a:t>
            </a:r>
          </a:p>
          <a:p>
            <a:r>
              <a:rPr lang="en-US" dirty="0"/>
              <a:t>		if (</a:t>
            </a:r>
            <a:r>
              <a:rPr lang="en-US" dirty="0" err="1"/>
              <a:t>i</a:t>
            </a:r>
            <a:r>
              <a:rPr lang="en-US" dirty="0"/>
              <a:t> == 0) </a:t>
            </a:r>
            <a:r>
              <a:rPr lang="en-US" dirty="0" err="1"/>
              <a:t>h_confidence_interval</a:t>
            </a:r>
            <a:r>
              <a:rPr lang="en-US" dirty="0"/>
              <a:t>[</a:t>
            </a:r>
            <a:r>
              <a:rPr lang="en-US" dirty="0" err="1"/>
              <a:t>i</a:t>
            </a:r>
            <a:r>
              <a:rPr lang="en-US" dirty="0"/>
              <a:t>]-&gt;</a:t>
            </a:r>
            <a:r>
              <a:rPr lang="en-US" dirty="0" err="1"/>
              <a:t>SetFillColor</a:t>
            </a:r>
            <a:r>
              <a:rPr lang="en-US" dirty="0"/>
              <a:t>(</a:t>
            </a:r>
            <a:r>
              <a:rPr lang="en-US" dirty="0" err="1"/>
              <a:t>kRed</a:t>
            </a:r>
            <a:r>
              <a:rPr lang="en-US" dirty="0"/>
              <a:t> - 9);</a:t>
            </a:r>
          </a:p>
          <a:p>
            <a:r>
              <a:rPr lang="en-US" dirty="0"/>
              <a:t>		if (</a:t>
            </a:r>
            <a:r>
              <a:rPr lang="en-US" dirty="0" err="1"/>
              <a:t>i</a:t>
            </a:r>
            <a:r>
              <a:rPr lang="en-US" dirty="0"/>
              <a:t> == 1) </a:t>
            </a:r>
            <a:r>
              <a:rPr lang="en-US" dirty="0" err="1"/>
              <a:t>h_confidence_interval</a:t>
            </a:r>
            <a:r>
              <a:rPr lang="en-US" dirty="0"/>
              <a:t>[</a:t>
            </a:r>
            <a:r>
              <a:rPr lang="en-US" dirty="0" err="1"/>
              <a:t>i</a:t>
            </a:r>
            <a:r>
              <a:rPr lang="en-US" dirty="0"/>
              <a:t>]-&gt;</a:t>
            </a:r>
            <a:r>
              <a:rPr lang="en-US" dirty="0" err="1"/>
              <a:t>SetFillColor</a:t>
            </a:r>
            <a:r>
              <a:rPr lang="en-US" dirty="0"/>
              <a:t>(</a:t>
            </a:r>
            <a:r>
              <a:rPr lang="en-US" dirty="0" err="1"/>
              <a:t>kAzure</a:t>
            </a:r>
            <a:r>
              <a:rPr lang="en-US" dirty="0"/>
              <a:t> - 9);</a:t>
            </a:r>
          </a:p>
          <a:p>
            <a:r>
              <a:rPr lang="en-US" dirty="0"/>
              <a:t>		//</a:t>
            </a:r>
            <a:r>
              <a:rPr lang="en-US" dirty="0" err="1"/>
              <a:t>Fit_result_pointer</a:t>
            </a:r>
            <a:r>
              <a:rPr lang="en-US" dirty="0"/>
              <a:t>-&gt;</a:t>
            </a:r>
            <a:r>
              <a:rPr lang="en-US" dirty="0" err="1"/>
              <a:t>GetConfidenceIntervals</a:t>
            </a:r>
            <a:r>
              <a:rPr lang="en-US" dirty="0"/>
              <a:t>(</a:t>
            </a:r>
            <a:r>
              <a:rPr lang="en-US" dirty="0" err="1"/>
              <a:t>Npoint</a:t>
            </a:r>
            <a:r>
              <a:rPr lang="en-US" dirty="0"/>
              <a:t>, 1, 1, </a:t>
            </a:r>
            <a:r>
              <a:rPr lang="en-US" dirty="0" err="1"/>
              <a:t>energy_point</a:t>
            </a:r>
            <a:r>
              <a:rPr lang="en-US" dirty="0"/>
              <a:t>, </a:t>
            </a:r>
            <a:r>
              <a:rPr lang="en-US" dirty="0" err="1"/>
              <a:t>err_point</a:t>
            </a:r>
            <a:r>
              <a:rPr lang="en-US" dirty="0"/>
              <a:t>, 0.683, true);//get the error of y at x of interest, this command is independent of the colored band</a:t>
            </a:r>
          </a:p>
          <a:p>
            <a:r>
              <a:rPr lang="en-US" dirty="0"/>
              <a:t>		//(Number of x points, 1, 1, x, err, confidence level, false); norm is a flag to control if the intervals need to be inflated by the chi2/</a:t>
            </a:r>
            <a:r>
              <a:rPr lang="en-US" dirty="0" err="1"/>
              <a:t>ndf</a:t>
            </a:r>
            <a:r>
              <a:rPr lang="en-US" dirty="0"/>
              <a:t> value. true is inflated, false is not inflated.</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a:t>
            </a:r>
            <a:r>
              <a:rPr lang="en-US" dirty="0" err="1"/>
              <a:t>Fit_result_pointer</a:t>
            </a:r>
            <a:r>
              <a:rPr lang="en-US" dirty="0"/>
              <a:t>-&gt;Print("V");//print main fit information</a:t>
            </a:r>
          </a:p>
          <a:p>
            <a:r>
              <a:rPr lang="en-US" dirty="0"/>
              <a:t>		graph[</a:t>
            </a:r>
            <a:r>
              <a:rPr lang="en-US" dirty="0" err="1"/>
              <a:t>i</a:t>
            </a:r>
            <a:r>
              <a:rPr lang="en-US" dirty="0"/>
              <a:t>]-&gt;Draw("AP");//"A": Axis are drawn around the graph, "P": The current marker is plotted at each point</a:t>
            </a:r>
          </a:p>
          <a:p>
            <a:r>
              <a:rPr lang="en-US" dirty="0"/>
              <a:t>		</a:t>
            </a:r>
            <a:r>
              <a:rPr lang="en-US" dirty="0" err="1"/>
              <a:t>h_confidence_interval</a:t>
            </a:r>
            <a:r>
              <a:rPr lang="en-US" dirty="0"/>
              <a:t>[</a:t>
            </a:r>
            <a:r>
              <a:rPr lang="en-US" dirty="0" err="1"/>
              <a:t>i</a:t>
            </a:r>
            <a:r>
              <a:rPr lang="en-US" dirty="0"/>
              <a:t>]-&gt;Draw("e3 same");//draw the confidence band [colored] showing 1 or 2 or 3 standard deviation uncertainty</a:t>
            </a:r>
          </a:p>
          <a:p>
            <a:r>
              <a:rPr lang="en-US" dirty="0"/>
              <a:t>		graph[</a:t>
            </a:r>
            <a:r>
              <a:rPr lang="en-US" dirty="0" err="1"/>
              <a:t>i</a:t>
            </a:r>
            <a:r>
              <a:rPr lang="en-US" dirty="0"/>
              <a:t>]-&gt;Draw("P same");//draw the points again above error band</a:t>
            </a:r>
          </a:p>
          <a:p>
            <a:endParaRPr lang="en-US" dirty="0"/>
          </a:p>
          <a:p>
            <a:r>
              <a:rPr lang="en-US" dirty="0"/>
              <a:t>		p0[</a:t>
            </a:r>
            <a:r>
              <a:rPr lang="en-US" dirty="0" err="1"/>
              <a:t>i</a:t>
            </a:r>
            <a:r>
              <a:rPr lang="en-US" dirty="0"/>
              <a:t>] = logpol6-&gt;</a:t>
            </a:r>
            <a:r>
              <a:rPr lang="en-US" dirty="0" err="1"/>
              <a:t>GetParameter</a:t>
            </a:r>
            <a:r>
              <a:rPr lang="en-US" dirty="0"/>
              <a:t>(0);</a:t>
            </a:r>
          </a:p>
          <a:p>
            <a:r>
              <a:rPr lang="en-US" dirty="0"/>
              <a:t>		p1[</a:t>
            </a:r>
            <a:r>
              <a:rPr lang="en-US" dirty="0" err="1"/>
              <a:t>i</a:t>
            </a:r>
            <a:r>
              <a:rPr lang="en-US" dirty="0"/>
              <a:t>] = logpol6-&gt;</a:t>
            </a:r>
            <a:r>
              <a:rPr lang="en-US" dirty="0" err="1"/>
              <a:t>GetParameter</a:t>
            </a:r>
            <a:r>
              <a:rPr lang="en-US" dirty="0"/>
              <a:t>(1);</a:t>
            </a:r>
          </a:p>
          <a:p>
            <a:r>
              <a:rPr lang="en-US" dirty="0"/>
              <a:t>		p2[</a:t>
            </a:r>
            <a:r>
              <a:rPr lang="en-US" dirty="0" err="1"/>
              <a:t>i</a:t>
            </a:r>
            <a:r>
              <a:rPr lang="en-US" dirty="0"/>
              <a:t>] = logpol6-&gt;</a:t>
            </a:r>
            <a:r>
              <a:rPr lang="en-US" dirty="0" err="1"/>
              <a:t>GetParameter</a:t>
            </a:r>
            <a:r>
              <a:rPr lang="en-US" dirty="0"/>
              <a:t>(2);</a:t>
            </a:r>
          </a:p>
          <a:p>
            <a:r>
              <a:rPr lang="en-US" dirty="0"/>
              <a:t>		p3[</a:t>
            </a:r>
            <a:r>
              <a:rPr lang="en-US" dirty="0" err="1"/>
              <a:t>i</a:t>
            </a:r>
            <a:r>
              <a:rPr lang="en-US" dirty="0"/>
              <a:t>] = logpol6-&gt;</a:t>
            </a:r>
            <a:r>
              <a:rPr lang="en-US" dirty="0" err="1"/>
              <a:t>GetParameter</a:t>
            </a:r>
            <a:r>
              <a:rPr lang="en-US" dirty="0"/>
              <a:t>(3);</a:t>
            </a:r>
          </a:p>
          <a:p>
            <a:r>
              <a:rPr lang="en-US" dirty="0"/>
              <a:t>		p4[</a:t>
            </a:r>
            <a:r>
              <a:rPr lang="en-US" dirty="0" err="1"/>
              <a:t>i</a:t>
            </a:r>
            <a:r>
              <a:rPr lang="en-US" dirty="0"/>
              <a:t>] = logpol6-&gt;</a:t>
            </a:r>
            <a:r>
              <a:rPr lang="en-US" dirty="0" err="1"/>
              <a:t>GetParameter</a:t>
            </a:r>
            <a:r>
              <a:rPr lang="en-US" dirty="0"/>
              <a:t>(4);</a:t>
            </a:r>
          </a:p>
          <a:p>
            <a:r>
              <a:rPr lang="en-US" dirty="0"/>
              <a:t>		p5[</a:t>
            </a:r>
            <a:r>
              <a:rPr lang="en-US" dirty="0" err="1"/>
              <a:t>i</a:t>
            </a:r>
            <a:r>
              <a:rPr lang="en-US" dirty="0"/>
              <a:t>] = logpol6-&gt;</a:t>
            </a:r>
            <a:r>
              <a:rPr lang="en-US" dirty="0" err="1"/>
              <a:t>GetParameter</a:t>
            </a:r>
            <a:r>
              <a:rPr lang="en-US" dirty="0"/>
              <a:t>(5);</a:t>
            </a:r>
          </a:p>
          <a:p>
            <a:r>
              <a:rPr lang="en-US" dirty="0"/>
              <a:t>		p6[</a:t>
            </a:r>
            <a:r>
              <a:rPr lang="en-US" dirty="0" err="1"/>
              <a:t>i</a:t>
            </a:r>
            <a:r>
              <a:rPr lang="en-US" dirty="0"/>
              <a:t>] = logpol6-&gt;</a:t>
            </a:r>
            <a:r>
              <a:rPr lang="en-US" dirty="0" err="1"/>
              <a:t>GetParameter</a:t>
            </a:r>
            <a:r>
              <a:rPr lang="en-US" dirty="0"/>
              <a:t>(6);</a:t>
            </a:r>
          </a:p>
          <a:p>
            <a:endParaRPr lang="en-US" dirty="0"/>
          </a:p>
          <a:p>
            <a:r>
              <a:rPr lang="en-US" dirty="0"/>
              <a:t>		p0err[</a:t>
            </a:r>
            <a:r>
              <a:rPr lang="en-US" dirty="0" err="1"/>
              <a:t>i</a:t>
            </a:r>
            <a:r>
              <a:rPr lang="en-US" dirty="0"/>
              <a:t>] = logpol6-&gt;</a:t>
            </a:r>
            <a:r>
              <a:rPr lang="en-US" dirty="0" err="1"/>
              <a:t>GetParError</a:t>
            </a:r>
            <a:r>
              <a:rPr lang="en-US" dirty="0"/>
              <a:t>(0);</a:t>
            </a:r>
          </a:p>
          <a:p>
            <a:r>
              <a:rPr lang="en-US" dirty="0"/>
              <a:t>		p1err[</a:t>
            </a:r>
            <a:r>
              <a:rPr lang="en-US" dirty="0" err="1"/>
              <a:t>i</a:t>
            </a:r>
            <a:r>
              <a:rPr lang="en-US" dirty="0"/>
              <a:t>] = logpol6-&gt;</a:t>
            </a:r>
            <a:r>
              <a:rPr lang="en-US" dirty="0" err="1"/>
              <a:t>GetParError</a:t>
            </a:r>
            <a:r>
              <a:rPr lang="en-US" dirty="0"/>
              <a:t>(1);</a:t>
            </a:r>
          </a:p>
          <a:p>
            <a:r>
              <a:rPr lang="en-US" dirty="0"/>
              <a:t>		p2err[</a:t>
            </a:r>
            <a:r>
              <a:rPr lang="en-US" dirty="0" err="1"/>
              <a:t>i</a:t>
            </a:r>
            <a:r>
              <a:rPr lang="en-US" dirty="0"/>
              <a:t>] = logpol6-&gt;</a:t>
            </a:r>
            <a:r>
              <a:rPr lang="en-US" dirty="0" err="1"/>
              <a:t>GetParError</a:t>
            </a:r>
            <a:r>
              <a:rPr lang="en-US" dirty="0"/>
              <a:t>(2);</a:t>
            </a:r>
          </a:p>
          <a:p>
            <a:r>
              <a:rPr lang="en-US" dirty="0"/>
              <a:t>		p3err[</a:t>
            </a:r>
            <a:r>
              <a:rPr lang="en-US" dirty="0" err="1"/>
              <a:t>i</a:t>
            </a:r>
            <a:r>
              <a:rPr lang="en-US" dirty="0"/>
              <a:t>] = logpol6-&gt;</a:t>
            </a:r>
            <a:r>
              <a:rPr lang="en-US" dirty="0" err="1"/>
              <a:t>GetParError</a:t>
            </a:r>
            <a:r>
              <a:rPr lang="en-US" dirty="0"/>
              <a:t>(3);</a:t>
            </a:r>
          </a:p>
          <a:p>
            <a:r>
              <a:rPr lang="en-US" dirty="0"/>
              <a:t>		p4err[</a:t>
            </a:r>
            <a:r>
              <a:rPr lang="en-US" dirty="0" err="1"/>
              <a:t>i</a:t>
            </a:r>
            <a:r>
              <a:rPr lang="en-US" dirty="0"/>
              <a:t>] = logpol6-&gt;</a:t>
            </a:r>
            <a:r>
              <a:rPr lang="en-US" dirty="0" err="1"/>
              <a:t>GetParError</a:t>
            </a:r>
            <a:r>
              <a:rPr lang="en-US" dirty="0"/>
              <a:t>(4);</a:t>
            </a:r>
          </a:p>
          <a:p>
            <a:r>
              <a:rPr lang="en-US" dirty="0"/>
              <a:t>		p5err[</a:t>
            </a:r>
            <a:r>
              <a:rPr lang="en-US" dirty="0" err="1"/>
              <a:t>i</a:t>
            </a:r>
            <a:r>
              <a:rPr lang="en-US" dirty="0"/>
              <a:t>] = logpol6-&gt;</a:t>
            </a:r>
            <a:r>
              <a:rPr lang="en-US" dirty="0" err="1"/>
              <a:t>GetParError</a:t>
            </a:r>
            <a:r>
              <a:rPr lang="en-US" dirty="0"/>
              <a:t>(5);</a:t>
            </a:r>
          </a:p>
          <a:p>
            <a:r>
              <a:rPr lang="en-US" dirty="0"/>
              <a:t>		p6err[</a:t>
            </a:r>
            <a:r>
              <a:rPr lang="en-US" dirty="0" err="1"/>
              <a:t>i</a:t>
            </a:r>
            <a:r>
              <a:rPr lang="en-US" dirty="0"/>
              <a:t>] = logpol6-&gt;</a:t>
            </a:r>
            <a:r>
              <a:rPr lang="en-US" dirty="0" err="1"/>
              <a:t>GetParError</a:t>
            </a:r>
            <a:r>
              <a:rPr lang="en-US" dirty="0"/>
              <a:t>(6);</a:t>
            </a:r>
          </a:p>
          <a:p>
            <a:endParaRPr lang="en-US" dirty="0"/>
          </a:p>
          <a:p>
            <a:r>
              <a:rPr lang="en-US" dirty="0"/>
              <a:t>		</a:t>
            </a:r>
            <a:r>
              <a:rPr lang="en-US" dirty="0" err="1"/>
              <a:t>parChi</a:t>
            </a:r>
            <a:r>
              <a:rPr lang="en-US" dirty="0"/>
              <a:t>[</a:t>
            </a:r>
            <a:r>
              <a:rPr lang="en-US" dirty="0" err="1"/>
              <a:t>i</a:t>
            </a:r>
            <a:r>
              <a:rPr lang="en-US" dirty="0"/>
              <a:t>] = logpol6-&gt;</a:t>
            </a:r>
            <a:r>
              <a:rPr lang="en-US" dirty="0" err="1"/>
              <a:t>GetChisquare</a:t>
            </a:r>
            <a:r>
              <a:rPr lang="en-US" dirty="0"/>
              <a:t>();</a:t>
            </a:r>
          </a:p>
          <a:p>
            <a:r>
              <a:rPr lang="en-US" dirty="0"/>
              <a:t>		</a:t>
            </a:r>
            <a:r>
              <a:rPr lang="en-US" dirty="0" err="1"/>
              <a:t>parNDF</a:t>
            </a:r>
            <a:r>
              <a:rPr lang="en-US" dirty="0"/>
              <a:t>[</a:t>
            </a:r>
            <a:r>
              <a:rPr lang="en-US" dirty="0" err="1"/>
              <a:t>i</a:t>
            </a:r>
            <a:r>
              <a:rPr lang="en-US" dirty="0"/>
              <a:t>] = logpol6-&gt;</a:t>
            </a:r>
            <a:r>
              <a:rPr lang="en-US" dirty="0" err="1"/>
              <a:t>GetNDF</a:t>
            </a:r>
            <a:r>
              <a:rPr lang="en-US" dirty="0"/>
              <a:t>();</a:t>
            </a:r>
          </a:p>
          <a:p>
            <a:r>
              <a:rPr lang="en-US" dirty="0"/>
              <a:t>		</a:t>
            </a:r>
            <a:r>
              <a:rPr lang="en-US" dirty="0" err="1"/>
              <a:t>p_value</a:t>
            </a:r>
            <a:r>
              <a:rPr lang="en-US" dirty="0"/>
              <a:t>[</a:t>
            </a:r>
            <a:r>
              <a:rPr lang="en-US" dirty="0" err="1"/>
              <a:t>i</a:t>
            </a:r>
            <a:r>
              <a:rPr lang="en-US" dirty="0"/>
              <a:t>] = logpol6-&gt;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endParaRPr lang="en-US" dirty="0"/>
          </a:p>
          <a:p>
            <a:r>
              <a:rPr lang="en-US" dirty="0"/>
              <a:t>		// To extract FWHM values at energies of interest</a:t>
            </a:r>
          </a:p>
          <a:p>
            <a:r>
              <a:rPr lang="en-US" dirty="0"/>
              <a:t>		</a:t>
            </a:r>
            <a:r>
              <a:rPr lang="en-US" dirty="0" err="1"/>
              <a:t>Fit_result_pointer</a:t>
            </a:r>
            <a:r>
              <a:rPr lang="en-US" dirty="0"/>
              <a:t>-&gt;</a:t>
            </a:r>
            <a:r>
              <a:rPr lang="en-US" dirty="0" err="1"/>
              <a:t>GetConfidenceIntervals</a:t>
            </a:r>
            <a:r>
              <a:rPr lang="en-US" dirty="0"/>
              <a:t>(</a:t>
            </a:r>
            <a:r>
              <a:rPr lang="en-US" dirty="0" err="1"/>
              <a:t>Npoint</a:t>
            </a:r>
            <a:r>
              <a:rPr lang="en-US" dirty="0"/>
              <a:t>, 1, 1, </a:t>
            </a:r>
            <a:r>
              <a:rPr lang="en-US" dirty="0" err="1"/>
              <a:t>energy_point</a:t>
            </a:r>
            <a:r>
              <a:rPr lang="en-US" dirty="0"/>
              <a:t>, </a:t>
            </a:r>
            <a:r>
              <a:rPr lang="en-US" dirty="0" err="1"/>
              <a:t>err_point</a:t>
            </a:r>
            <a:r>
              <a:rPr lang="en-US" dirty="0"/>
              <a:t>, 0.95, true);//get the error of FWHM at energies of interest, this command is independent of the colored band</a:t>
            </a:r>
          </a:p>
          <a:p>
            <a:r>
              <a:rPr lang="en-US" dirty="0"/>
              <a:t>		//(Number of x points, 1, 1, x, err, confidence level, false); norm is a flag to control if the intervals need to be inflated by the chi2/</a:t>
            </a:r>
            <a:r>
              <a:rPr lang="en-US" dirty="0" err="1"/>
              <a:t>ndf</a:t>
            </a:r>
            <a:r>
              <a:rPr lang="en-US" dirty="0"/>
              <a:t> value. true is inflated, false is not inflated.</a:t>
            </a:r>
          </a:p>
          <a:p>
            <a:r>
              <a:rPr lang="en-US" dirty="0"/>
              <a:t>		//</a:t>
            </a:r>
            <a:r>
              <a:rPr lang="en-US" dirty="0" err="1"/>
              <a:t>err_point</a:t>
            </a:r>
            <a:r>
              <a:rPr lang="en-US" dirty="0"/>
              <a:t> contains one side of the error bar, so the full error bar length is 2*</a:t>
            </a:r>
            <a:r>
              <a:rPr lang="en-US" dirty="0" err="1"/>
              <a:t>err_point</a:t>
            </a:r>
            <a:endParaRPr lang="en-US" dirty="0"/>
          </a:p>
          <a:p>
            <a:r>
              <a:rPr lang="en-US" dirty="0"/>
              <a:t>		for (int </a:t>
            </a:r>
            <a:r>
              <a:rPr lang="en-US" dirty="0" err="1"/>
              <a:t>ipeak</a:t>
            </a:r>
            <a:r>
              <a:rPr lang="en-US" dirty="0"/>
              <a:t> = 0; </a:t>
            </a:r>
            <a:r>
              <a:rPr lang="en-US" dirty="0" err="1"/>
              <a:t>ipeak</a:t>
            </a:r>
            <a:r>
              <a:rPr lang="en-US" dirty="0"/>
              <a:t> &lt; </a:t>
            </a:r>
            <a:r>
              <a:rPr lang="en-US" dirty="0" err="1"/>
              <a:t>Npoint</a:t>
            </a:r>
            <a:r>
              <a:rPr lang="en-US" dirty="0"/>
              <a:t>; </a:t>
            </a:r>
            <a:r>
              <a:rPr lang="en-US" dirty="0" err="1"/>
              <a:t>ipeak</a:t>
            </a:r>
            <a:r>
              <a:rPr lang="en-US" dirty="0"/>
              <a:t>++)//get sigma/tau at energies of interest for output file</a:t>
            </a:r>
          </a:p>
          <a:p>
            <a:r>
              <a:rPr lang="en-US" dirty="0"/>
              <a:t>		{</a:t>
            </a:r>
          </a:p>
          <a:p>
            <a:r>
              <a:rPr lang="en-US" dirty="0"/>
              <a:t>			</a:t>
            </a:r>
            <a:r>
              <a:rPr lang="en-US" dirty="0" err="1"/>
              <a:t>cout</a:t>
            </a:r>
            <a:r>
              <a:rPr lang="en-US" dirty="0"/>
              <a:t> &lt;&lt; "</a:t>
            </a:r>
            <a:r>
              <a:rPr lang="en-US" dirty="0" err="1"/>
              <a:t>X_value</a:t>
            </a:r>
            <a:r>
              <a:rPr lang="en-US" dirty="0"/>
              <a:t>=	" &lt;&lt; </a:t>
            </a:r>
            <a:r>
              <a:rPr lang="en-US" dirty="0" err="1"/>
              <a:t>energy_point</a:t>
            </a:r>
            <a:r>
              <a:rPr lang="en-US" dirty="0"/>
              <a:t>[</a:t>
            </a:r>
            <a:r>
              <a:rPr lang="en-US" dirty="0" err="1"/>
              <a:t>ipeak</a:t>
            </a:r>
            <a:r>
              <a:rPr lang="en-US" dirty="0"/>
              <a:t>] &lt;&lt; "	</a:t>
            </a:r>
            <a:r>
              <a:rPr lang="en-US" dirty="0" err="1"/>
              <a:t>Y_value</a:t>
            </a:r>
            <a:r>
              <a:rPr lang="en-US" dirty="0"/>
              <a:t>=	" &lt;&lt; logpol6-&gt;Eval(</a:t>
            </a:r>
            <a:r>
              <a:rPr lang="en-US" dirty="0" err="1"/>
              <a:t>energy_point</a:t>
            </a:r>
            <a:r>
              <a:rPr lang="en-US" dirty="0"/>
              <a:t>[</a:t>
            </a:r>
            <a:r>
              <a:rPr lang="en-US" dirty="0" err="1"/>
              <a:t>ipeak</a:t>
            </a:r>
            <a:r>
              <a:rPr lang="en-US" dirty="0"/>
              <a:t>]) &lt;&lt; "	</a:t>
            </a:r>
            <a:r>
              <a:rPr lang="en-US" dirty="0" err="1"/>
              <a:t>err_Y_value</a:t>
            </a:r>
            <a:r>
              <a:rPr lang="en-US" dirty="0"/>
              <a:t>=	" &lt;&lt; </a:t>
            </a:r>
            <a:r>
              <a:rPr lang="en-US" dirty="0" err="1"/>
              <a:t>err_point</a:t>
            </a:r>
            <a:r>
              <a:rPr lang="en-US" dirty="0"/>
              <a:t>[</a:t>
            </a:r>
            <a:r>
              <a:rPr lang="en-US" dirty="0" err="1"/>
              <a:t>ipeak</a:t>
            </a:r>
            <a:r>
              <a:rPr lang="en-US" dirty="0"/>
              <a:t>] &lt;&lt; </a:t>
            </a:r>
            <a:r>
              <a:rPr lang="en-US" dirty="0" err="1"/>
              <a:t>endl</a:t>
            </a:r>
            <a:r>
              <a:rPr lang="en-US" dirty="0"/>
              <a:t>;</a:t>
            </a:r>
          </a:p>
          <a:p>
            <a:r>
              <a:rPr lang="en-US" dirty="0"/>
              <a:t>		}</a:t>
            </a:r>
          </a:p>
          <a:p>
            <a:endParaRPr lang="en-US" dirty="0"/>
          </a:p>
          <a:p>
            <a:r>
              <a:rPr lang="en-US" dirty="0"/>
              <a:t>		</a:t>
            </a:r>
            <a:r>
              <a:rPr lang="en-US" dirty="0" err="1"/>
              <a:t>TPaveText</a:t>
            </a:r>
            <a:r>
              <a:rPr lang="en-US" dirty="0"/>
              <a:t>* textpol6 = new </a:t>
            </a:r>
            <a:r>
              <a:rPr lang="en-US" dirty="0" err="1"/>
              <a:t>TPaveText</a:t>
            </a:r>
            <a:r>
              <a:rPr lang="en-US" dirty="0"/>
              <a:t>(0.69, 0.14, 0.96, 0.45, "</a:t>
            </a:r>
            <a:r>
              <a:rPr lang="en-US" dirty="0" err="1"/>
              <a:t>brNDC</a:t>
            </a:r>
            <a:r>
              <a:rPr lang="en-US" dirty="0"/>
              <a:t>");//left, down, right, up</a:t>
            </a:r>
          </a:p>
          <a:p>
            <a:r>
              <a:rPr lang="en-US" dirty="0"/>
              <a:t>		textpol6-&gt;</a:t>
            </a:r>
            <a:r>
              <a:rPr lang="en-US" dirty="0" err="1"/>
              <a:t>SetBorderSize</a:t>
            </a:r>
            <a:r>
              <a:rPr lang="en-US" dirty="0"/>
              <a:t>(1);</a:t>
            </a:r>
          </a:p>
          <a:p>
            <a:r>
              <a:rPr lang="en-US" dirty="0"/>
              <a:t>		textpol6-&gt;</a:t>
            </a:r>
            <a:r>
              <a:rPr lang="en-US" dirty="0" err="1"/>
              <a:t>SetFillColor</a:t>
            </a:r>
            <a:r>
              <a:rPr lang="en-US" dirty="0"/>
              <a:t>(0);</a:t>
            </a:r>
          </a:p>
          <a:p>
            <a:r>
              <a:rPr lang="en-US" dirty="0"/>
              <a:t>		textpol6-&gt;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a:t>textpol6-&gt;</a:t>
            </a:r>
            <a:r>
              <a:rPr lang="en-US" dirty="0" err="1"/>
              <a:t>SetTextFont</a:t>
            </a:r>
            <a:r>
              <a:rPr lang="en-US" dirty="0"/>
              <a:t>(132);//font = 10 * </a:t>
            </a:r>
            <a:r>
              <a:rPr lang="en-US" dirty="0" err="1"/>
              <a:t>fontID</a:t>
            </a:r>
            <a:r>
              <a:rPr lang="en-US" dirty="0"/>
              <a:t> + precision, 12+2,12 means Symbol; 13+2, 13 means News Times Roman</a:t>
            </a:r>
          </a:p>
          <a:p>
            <a:r>
              <a:rPr lang="en-US" dirty="0"/>
              <a:t>		</a:t>
            </a:r>
            <a:r>
              <a:rPr lang="en-US" dirty="0" err="1"/>
              <a:t>sprintf</a:t>
            </a:r>
            <a:r>
              <a:rPr lang="en-US" dirty="0"/>
              <a:t>(</a:t>
            </a:r>
            <a:r>
              <a:rPr lang="en-US" dirty="0" err="1"/>
              <a:t>paraprint</a:t>
            </a:r>
            <a:r>
              <a:rPr lang="en-US" dirty="0"/>
              <a:t>, "y=exp[sum(</a:t>
            </a:r>
            <a:r>
              <a:rPr lang="en-US" dirty="0" err="1"/>
              <a:t>p_i</a:t>
            </a:r>
            <a:r>
              <a:rPr lang="en-US" dirty="0"/>
              <a:t> ln(E)^</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"p6=%e+/-%e", p6[</a:t>
            </a:r>
            <a:r>
              <a:rPr lang="en-US" dirty="0" err="1"/>
              <a:t>i</a:t>
            </a:r>
            <a:r>
              <a:rPr lang="en-US" dirty="0"/>
              <a:t>], p6err[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"p5=%e+/-%e", p5[</a:t>
            </a:r>
            <a:r>
              <a:rPr lang="en-US" dirty="0" err="1"/>
              <a:t>i</a:t>
            </a:r>
            <a:r>
              <a:rPr lang="en-US" dirty="0"/>
              <a:t>], p5err[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"p4=%e+/-%e", p4[</a:t>
            </a:r>
            <a:r>
              <a:rPr lang="en-US" dirty="0" err="1"/>
              <a:t>i</a:t>
            </a:r>
            <a:r>
              <a:rPr lang="en-US" dirty="0"/>
              <a:t>], p4err[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"p3=%e+/-%e", p3[</a:t>
            </a:r>
            <a:r>
              <a:rPr lang="en-US" dirty="0" err="1"/>
              <a:t>i</a:t>
            </a:r>
            <a:r>
              <a:rPr lang="en-US" dirty="0"/>
              <a:t>], p3err[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"p2=%e+/-%e", p2[</a:t>
            </a:r>
            <a:r>
              <a:rPr lang="en-US" dirty="0" err="1"/>
              <a:t>i</a:t>
            </a:r>
            <a:r>
              <a:rPr lang="en-US" dirty="0"/>
              <a:t>], p2err[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"p1=%e+/-%e", p1[</a:t>
            </a:r>
            <a:r>
              <a:rPr lang="en-US" dirty="0" err="1"/>
              <a:t>i</a:t>
            </a:r>
            <a:r>
              <a:rPr lang="en-US" dirty="0"/>
              <a:t>], p1err[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"p0=%e+/-%e", p0[</a:t>
            </a:r>
            <a:r>
              <a:rPr lang="en-US" dirty="0" err="1"/>
              <a:t>i</a:t>
            </a:r>
            <a:r>
              <a:rPr lang="en-US" dirty="0"/>
              <a:t>], p0err[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"Chi2=%.2f", </a:t>
            </a:r>
            <a:r>
              <a:rPr lang="en-US" dirty="0" err="1"/>
              <a:t>parChi</a:t>
            </a:r>
            <a:r>
              <a:rPr lang="en-US" dirty="0"/>
              <a:t>[</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"NDF=%.0f", </a:t>
            </a:r>
            <a:r>
              <a:rPr lang="en-US" dirty="0" err="1"/>
              <a:t>parNDF</a:t>
            </a:r>
            <a:r>
              <a:rPr lang="en-US" dirty="0"/>
              <a:t>[</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textpol6-&gt;Draw();</a:t>
            </a:r>
          </a:p>
          <a:p>
            <a:r>
              <a:rPr lang="en-US" dirty="0"/>
              <a:t>		</a:t>
            </a:r>
          </a:p>
          <a:p>
            <a:r>
              <a:rPr lang="en-US" dirty="0"/>
              <a:t>		for (ii = 0; ii &lt; </a:t>
            </a:r>
            <a:r>
              <a:rPr lang="en-US" dirty="0" err="1"/>
              <a:t>num_datapoints</a:t>
            </a:r>
            <a:r>
              <a:rPr lang="en-US" dirty="0"/>
              <a:t>; ii++)// for plotting the residuals</a:t>
            </a:r>
          </a:p>
          <a:p>
            <a:r>
              <a:rPr lang="en-US" dirty="0"/>
              <a:t>		{</a:t>
            </a:r>
          </a:p>
          <a:p>
            <a:r>
              <a:rPr lang="en-US" dirty="0"/>
              <a:t>			residual[</a:t>
            </a:r>
            <a:r>
              <a:rPr lang="en-US" dirty="0" err="1"/>
              <a:t>i</a:t>
            </a:r>
            <a:r>
              <a:rPr lang="en-US" dirty="0"/>
              <a:t>][ii] = (logpol6-&gt;Eval(</a:t>
            </a:r>
            <a:r>
              <a:rPr lang="en-US" dirty="0" err="1"/>
              <a:t>x_value</a:t>
            </a:r>
            <a:r>
              <a:rPr lang="en-US" dirty="0"/>
              <a:t>[</a:t>
            </a:r>
            <a:r>
              <a:rPr lang="en-US" dirty="0" err="1"/>
              <a:t>i</a:t>
            </a:r>
            <a:r>
              <a:rPr lang="en-US" dirty="0"/>
              <a:t>][ii]) - </a:t>
            </a:r>
            <a:r>
              <a:rPr lang="en-US" dirty="0" err="1"/>
              <a:t>y_value</a:t>
            </a:r>
            <a:r>
              <a:rPr lang="en-US" dirty="0"/>
              <a:t>[</a:t>
            </a:r>
            <a:r>
              <a:rPr lang="en-US" dirty="0" err="1"/>
              <a:t>i</a:t>
            </a:r>
            <a:r>
              <a:rPr lang="en-US" dirty="0"/>
              <a:t>][ii]);</a:t>
            </a:r>
          </a:p>
          <a:p>
            <a:r>
              <a:rPr lang="en-US" dirty="0"/>
              <a:t>			</a:t>
            </a:r>
            <a:r>
              <a:rPr lang="en-US" dirty="0" err="1"/>
              <a:t>residual_err</a:t>
            </a:r>
            <a:r>
              <a:rPr lang="en-US" dirty="0"/>
              <a:t>[</a:t>
            </a:r>
            <a:r>
              <a:rPr lang="en-US" dirty="0" err="1"/>
              <a:t>i</a:t>
            </a:r>
            <a:r>
              <a:rPr lang="en-US" dirty="0"/>
              <a:t>][ii] = </a:t>
            </a:r>
            <a:r>
              <a:rPr lang="en-US" dirty="0" err="1"/>
              <a:t>y_error</a:t>
            </a:r>
            <a:r>
              <a:rPr lang="en-US" dirty="0"/>
              <a:t>[</a:t>
            </a:r>
            <a:r>
              <a:rPr lang="en-US" dirty="0" err="1"/>
              <a:t>i</a:t>
            </a:r>
            <a:r>
              <a:rPr lang="en-US" dirty="0"/>
              <a:t>][ii];</a:t>
            </a:r>
          </a:p>
          <a:p>
            <a:r>
              <a:rPr lang="en-US" dirty="0"/>
              <a:t>			</a:t>
            </a:r>
            <a:r>
              <a:rPr lang="en-US" dirty="0" err="1"/>
              <a:t>outfile</a:t>
            </a:r>
            <a:r>
              <a:rPr lang="en-US" dirty="0"/>
              <a:t> &lt;&lt; "Energy=	" &lt;&lt; </a:t>
            </a:r>
            <a:r>
              <a:rPr lang="en-US" dirty="0" err="1"/>
              <a:t>x_value</a:t>
            </a:r>
            <a:r>
              <a:rPr lang="en-US" dirty="0"/>
              <a:t>[</a:t>
            </a:r>
            <a:r>
              <a:rPr lang="en-US" dirty="0" err="1"/>
              <a:t>i</a:t>
            </a:r>
            <a:r>
              <a:rPr lang="en-US" dirty="0"/>
              <a:t>][ii] &lt;&lt; "	residual=	" &lt;&lt; residual[</a:t>
            </a:r>
            <a:r>
              <a:rPr lang="en-US" dirty="0" err="1"/>
              <a:t>i</a:t>
            </a:r>
            <a:r>
              <a:rPr lang="en-US" dirty="0"/>
              <a:t>][ii] &lt;&lt; </a:t>
            </a:r>
            <a:r>
              <a:rPr lang="en-US" dirty="0" err="1"/>
              <a:t>endl</a:t>
            </a:r>
            <a:r>
              <a:rPr lang="en-US" dirty="0"/>
              <a:t>;</a:t>
            </a:r>
          </a:p>
          <a:p>
            <a:r>
              <a:rPr lang="en-US" dirty="0"/>
              <a:t>		}</a:t>
            </a:r>
          </a:p>
          <a:p>
            <a:endParaRPr lang="en-US" dirty="0"/>
          </a:p>
          <a:p>
            <a:r>
              <a:rPr lang="en-US" dirty="0"/>
              <a:t>		pad2-&gt;cd();</a:t>
            </a:r>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num_datapoints</a:t>
            </a:r>
            <a:r>
              <a:rPr lang="en-US" dirty="0"/>
              <a:t>, </a:t>
            </a:r>
            <a:r>
              <a:rPr lang="en-US" dirty="0" err="1"/>
              <a:t>x_value</a:t>
            </a:r>
            <a:r>
              <a:rPr lang="en-US" dirty="0"/>
              <a:t>[</a:t>
            </a:r>
            <a:r>
              <a:rPr lang="en-US" dirty="0" err="1"/>
              <a:t>i</a:t>
            </a:r>
            <a:r>
              <a:rPr lang="en-US" dirty="0"/>
              <a:t>], residual[</a:t>
            </a:r>
            <a:r>
              <a:rPr lang="en-US" dirty="0" err="1"/>
              <a:t>i</a:t>
            </a:r>
            <a:r>
              <a:rPr lang="en-US" dirty="0"/>
              <a:t>], </a:t>
            </a:r>
            <a:r>
              <a:rPr lang="en-US" dirty="0" err="1"/>
              <a:t>x_error</a:t>
            </a:r>
            <a:r>
              <a:rPr lang="en-US" dirty="0"/>
              <a:t>[</a:t>
            </a:r>
            <a:r>
              <a:rPr lang="en-US" dirty="0" err="1"/>
              <a:t>i</a:t>
            </a:r>
            <a:r>
              <a:rPr lang="en-US" dirty="0"/>
              <a:t>], </a:t>
            </a:r>
            <a:r>
              <a:rPr lang="en-US" dirty="0" err="1"/>
              <a:t>residual_err</a:t>
            </a:r>
            <a:r>
              <a:rPr lang="en-US" dirty="0"/>
              <a:t>[</a:t>
            </a:r>
            <a:r>
              <a:rPr lang="en-US" dirty="0" err="1"/>
              <a:t>i</a:t>
            </a:r>
            <a:r>
              <a:rPr lang="en-US" dirty="0"/>
              <a:t>]);//</a:t>
            </a:r>
            <a:r>
              <a:rPr lang="zh-CN" altLang="en-US" dirty="0"/>
              <a:t>画</a:t>
            </a:r>
            <a:r>
              <a:rPr lang="en-US" dirty="0"/>
              <a:t>error bars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(0, 1600);</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(-0.023, 0.019);</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(0.17);</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(1.2);</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(0.15);</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SetLabelOffset</a:t>
            </a:r>
            <a:r>
              <a:rPr lang="en-US" dirty="0"/>
              <a:t>(0.015);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(0.17);</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(0.36);</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SetNdivisions</a:t>
            </a:r>
            <a:r>
              <a:rPr lang="en-US" dirty="0"/>
              <a:t>(520);//n = n1 + 100*n2 + 10000*n3</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SetNdivisions</a:t>
            </a:r>
            <a:r>
              <a:rPr lang="en-US" dirty="0"/>
              <a:t>(10, 10, 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(205);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SetMarkerStyle</a:t>
            </a:r>
            <a:r>
              <a:rPr lang="en-US" dirty="0"/>
              <a:t>(21);</a:t>
            </a:r>
          </a:p>
          <a:p>
            <a:r>
              <a:rPr lang="en-US" dirty="0"/>
              <a:t>		</a:t>
            </a:r>
            <a:r>
              <a:rPr lang="en-US" dirty="0" err="1"/>
              <a:t>graph_residual</a:t>
            </a:r>
            <a:r>
              <a:rPr lang="en-US" dirty="0"/>
              <a:t>[</a:t>
            </a:r>
            <a:r>
              <a:rPr lang="en-US" dirty="0" err="1"/>
              <a:t>i</a:t>
            </a:r>
            <a:r>
              <a:rPr lang="en-US" dirty="0"/>
              <a:t>]-&gt;</a:t>
            </a:r>
            <a:r>
              <a:rPr lang="en-US" dirty="0" err="1"/>
              <a:t>SetMarkerColor</a:t>
            </a:r>
            <a:r>
              <a:rPr lang="en-US" dirty="0"/>
              <a:t>(1);</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]-&gt;Draw("AP");//"A": Axis are drawn around the graph, "P": The current marker is plotted at each point</a:t>
            </a:r>
          </a:p>
          <a:p>
            <a:r>
              <a:rPr lang="en-US" dirty="0"/>
              <a:t>		</a:t>
            </a:r>
            <a:r>
              <a:rPr lang="en-US" dirty="0" err="1"/>
              <a:t>TLine</a:t>
            </a:r>
            <a:r>
              <a:rPr lang="en-US" dirty="0"/>
              <a:t>* T1 = new </a:t>
            </a:r>
            <a:r>
              <a:rPr lang="en-US" dirty="0" err="1"/>
              <a:t>TLine</a:t>
            </a:r>
            <a:r>
              <a:rPr lang="en-US" dirty="0"/>
              <a:t>(0, 0, 1600, 0); // </a:t>
            </a:r>
            <a:r>
              <a:rPr lang="en-US" dirty="0" err="1"/>
              <a:t>TLine</a:t>
            </a:r>
            <a:r>
              <a:rPr lang="en-US" dirty="0"/>
              <a:t>(x1, y1, x2, y2)</a:t>
            </a:r>
          </a:p>
          <a:p>
            <a:r>
              <a:rPr lang="en-US" dirty="0"/>
              <a:t>		T1-&gt;Draw("R");</a:t>
            </a:r>
          </a:p>
          <a:p>
            <a:endParaRPr lang="en-US" dirty="0"/>
          </a:p>
          <a:p>
            <a:r>
              <a:rPr lang="en-US" dirty="0"/>
              <a:t>		</a:t>
            </a:r>
            <a:r>
              <a:rPr lang="en-US" dirty="0" err="1"/>
              <a:t>sprintf</a:t>
            </a:r>
            <a:r>
              <a:rPr lang="en-US" dirty="0"/>
              <a:t>(filename, "%</a:t>
            </a:r>
            <a:r>
              <a:rPr lang="en-US" dirty="0" err="1"/>
              <a:t>s%s%s</a:t>
            </a:r>
            <a:r>
              <a:rPr lang="en-US" dirty="0"/>
              <a:t>", pathname, </a:t>
            </a:r>
            <a:r>
              <a:rPr lang="en-US" dirty="0" err="1"/>
              <a:t>hcali_name</a:t>
            </a:r>
            <a:r>
              <a:rPr lang="en-US" dirty="0"/>
              <a:t>, ".</a:t>
            </a:r>
            <a:r>
              <a:rPr lang="en-US" dirty="0" err="1"/>
              <a:t>png</a:t>
            </a:r>
            <a:r>
              <a:rPr lang="en-US" dirty="0"/>
              <a:t>");</a:t>
            </a:r>
          </a:p>
          <a:p>
            <a:r>
              <a:rPr lang="en-US" dirty="0"/>
              <a:t>		</a:t>
            </a:r>
            <a:r>
              <a:rPr lang="en-US" dirty="0" err="1"/>
              <a:t>canvascali</a:t>
            </a:r>
            <a:r>
              <a:rPr lang="en-US" dirty="0"/>
              <a:t>[</a:t>
            </a:r>
            <a:r>
              <a:rPr lang="en-US" dirty="0" err="1"/>
              <a:t>i</a:t>
            </a:r>
            <a:r>
              <a:rPr lang="en-US" dirty="0"/>
              <a:t>]-&gt;</a:t>
            </a:r>
            <a:r>
              <a:rPr lang="en-US" dirty="0" err="1"/>
              <a:t>SaveAs</a:t>
            </a:r>
            <a:r>
              <a:rPr lang="en-US" dirty="0"/>
              <a:t>(filename);</a:t>
            </a:r>
          </a:p>
          <a:p>
            <a:r>
              <a:rPr lang="en-US" dirty="0"/>
              <a:t>		//</a:t>
            </a:r>
            <a:r>
              <a:rPr lang="en-US" dirty="0" err="1"/>
              <a:t>outfile</a:t>
            </a:r>
            <a:r>
              <a:rPr lang="en-US" dirty="0"/>
              <a:t> &lt;&lt; "XtRa_" &lt;&lt; i+1 &lt;&lt; "	y=p1*x+p0	p1=	" &lt;&lt; </a:t>
            </a:r>
            <a:r>
              <a:rPr lang="en-US" dirty="0" err="1"/>
              <a:t>setprecision</a:t>
            </a:r>
            <a:r>
              <a:rPr lang="en-US" dirty="0"/>
              <a:t>(8) &lt;&lt; par[</a:t>
            </a:r>
            <a:r>
              <a:rPr lang="en-US" dirty="0" err="1"/>
              <a:t>i</a:t>
            </a:r>
            <a:r>
              <a:rPr lang="en-US" dirty="0"/>
              <a:t>][1] &lt;&lt; "	+/-	" &lt;&lt; </a:t>
            </a:r>
            <a:r>
              <a:rPr lang="en-US" dirty="0" err="1"/>
              <a:t>par_err</a:t>
            </a:r>
            <a:r>
              <a:rPr lang="en-US" dirty="0"/>
              <a:t>[</a:t>
            </a:r>
            <a:r>
              <a:rPr lang="en-US" dirty="0" err="1"/>
              <a:t>i</a:t>
            </a:r>
            <a:r>
              <a:rPr lang="en-US" dirty="0"/>
              <a:t>][1] &lt;&lt; "	p0=	" &lt;&lt; par[</a:t>
            </a:r>
            <a:r>
              <a:rPr lang="en-US" dirty="0" err="1"/>
              <a:t>i</a:t>
            </a:r>
            <a:r>
              <a:rPr lang="en-US" dirty="0"/>
              <a:t>][0] &lt;&lt; "	+/-	" &lt;&lt; </a:t>
            </a:r>
            <a:r>
              <a:rPr lang="en-US" dirty="0" err="1"/>
              <a:t>par_err</a:t>
            </a:r>
            <a:r>
              <a:rPr lang="en-US" dirty="0"/>
              <a:t>[</a:t>
            </a:r>
            <a:r>
              <a:rPr lang="en-US" dirty="0" err="1"/>
              <a:t>i</a:t>
            </a:r>
            <a:r>
              <a:rPr lang="en-US" dirty="0"/>
              <a:t>][0] &lt;&lt; "	Chi2=	" &lt;&lt; </a:t>
            </a:r>
            <a:r>
              <a:rPr lang="en-US" dirty="0" err="1"/>
              <a:t>parChi</a:t>
            </a:r>
            <a:r>
              <a:rPr lang="en-US" dirty="0"/>
              <a:t>[</a:t>
            </a:r>
            <a:r>
              <a:rPr lang="en-US" dirty="0" err="1"/>
              <a:t>i</a:t>
            </a:r>
            <a:r>
              <a:rPr lang="en-US" dirty="0"/>
              <a:t>] &lt;&lt; "	</a:t>
            </a:r>
            <a:r>
              <a:rPr lang="en-US" dirty="0" err="1"/>
              <a:t>ndf</a:t>
            </a:r>
            <a:r>
              <a:rPr lang="en-US" dirty="0"/>
              <a:t>=	" &lt;&lt; </a:t>
            </a:r>
            <a:r>
              <a:rPr lang="en-US" dirty="0" err="1"/>
              <a:t>parNDF</a:t>
            </a:r>
            <a:r>
              <a:rPr lang="en-US" dirty="0"/>
              <a:t>[</a:t>
            </a:r>
            <a:r>
              <a:rPr lang="en-US" dirty="0" err="1"/>
              <a:t>i</a:t>
            </a:r>
            <a:r>
              <a:rPr lang="en-US" dirty="0"/>
              <a:t>] &lt;&lt; "	p-value=	" &lt;&lt; </a:t>
            </a:r>
            <a:r>
              <a:rPr lang="en-US" dirty="0" err="1"/>
              <a:t>p_value</a:t>
            </a:r>
            <a:r>
              <a:rPr lang="en-US" dirty="0"/>
              <a:t>[</a:t>
            </a:r>
            <a:r>
              <a:rPr lang="en-US" dirty="0" err="1"/>
              <a:t>i</a:t>
            </a:r>
            <a:r>
              <a:rPr lang="en-US" dirty="0"/>
              <a:t>] &lt;&lt; </a:t>
            </a:r>
            <a:r>
              <a:rPr lang="en-US" dirty="0" err="1"/>
              <a:t>endl</a:t>
            </a:r>
            <a:r>
              <a:rPr lang="en-US" dirty="0"/>
              <a:t>;</a:t>
            </a:r>
          </a:p>
          <a:p>
            <a:endParaRPr lang="en-US" dirty="0"/>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12</a:t>
            </a:fld>
            <a:endParaRPr lang="zh-CN" altLang="en-US"/>
          </a:p>
        </p:txBody>
      </p:sp>
    </p:spTree>
    <p:extLst>
      <p:ext uri="{BB962C8B-B14F-4D97-AF65-F5344CB8AC3E}">
        <p14:creationId xmlns:p14="http://schemas.microsoft.com/office/powerpoint/2010/main" val="220995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figure Gamma_152Eu_Efficiency_XtRa</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13</a:t>
            </a:fld>
            <a:endParaRPr lang="zh-CN" altLang="en-US"/>
          </a:p>
        </p:txBody>
      </p:sp>
    </p:spTree>
    <p:extLst>
      <p:ext uri="{BB962C8B-B14F-4D97-AF65-F5344CB8AC3E}">
        <p14:creationId xmlns:p14="http://schemas.microsoft.com/office/powerpoint/2010/main" val="416833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peakcali_logpol6_band_pxct_efficiency()//for efficiency curve fit with a credible interval band</a:t>
            </a:r>
          </a:p>
          <a:p>
            <a:r>
              <a:rPr lang="en-US" dirty="0"/>
              <a:t>{</a:t>
            </a:r>
          </a:p>
          <a:p>
            <a:r>
              <a:rPr lang="en-US" dirty="0"/>
              <a:t>	const int ID1 = 0;// </a:t>
            </a:r>
            <a:r>
              <a:rPr lang="en-US" dirty="0" err="1"/>
              <a:t>i</a:t>
            </a:r>
            <a:r>
              <a:rPr lang="en-US" dirty="0"/>
              <a:t>=ID1//which detector</a:t>
            </a:r>
          </a:p>
          <a:p>
            <a:r>
              <a:rPr lang="en-US" dirty="0"/>
              <a:t>	const int ID2 = 1;// </a:t>
            </a:r>
            <a:r>
              <a:rPr lang="en-US" dirty="0" err="1"/>
              <a:t>i</a:t>
            </a:r>
            <a:r>
              <a:rPr lang="en-US" dirty="0"/>
              <a:t>&lt;=ID2// modify which detector</a:t>
            </a:r>
          </a:p>
          <a:p>
            <a:r>
              <a:rPr lang="en-US" dirty="0"/>
              <a:t>	int </a:t>
            </a:r>
            <a:r>
              <a:rPr lang="en-US" dirty="0" err="1"/>
              <a:t>i</a:t>
            </a:r>
            <a:r>
              <a:rPr lang="en-US" dirty="0"/>
              <a:t>, ii;</a:t>
            </a:r>
          </a:p>
          <a:p>
            <a:r>
              <a:rPr lang="en-US" dirty="0"/>
              <a:t>	char </a:t>
            </a:r>
            <a:r>
              <a:rPr lang="en-US" dirty="0" err="1"/>
              <a:t>paraprint</a:t>
            </a:r>
            <a:r>
              <a:rPr lang="en-US" dirty="0"/>
              <a:t>[100], </a:t>
            </a:r>
            <a:r>
              <a:rPr lang="en-US" dirty="0" err="1"/>
              <a:t>graph_name</a:t>
            </a:r>
            <a:r>
              <a:rPr lang="en-US" dirty="0"/>
              <a:t>[200], </a:t>
            </a:r>
            <a:r>
              <a:rPr lang="en-US" dirty="0" err="1"/>
              <a:t>hcali_name</a:t>
            </a:r>
            <a:r>
              <a:rPr lang="en-US" dirty="0"/>
              <a:t>[200];</a:t>
            </a:r>
          </a:p>
          <a:p>
            <a:r>
              <a:rPr lang="en-US" dirty="0"/>
              <a:t>	</a:t>
            </a:r>
            <a:r>
              <a:rPr lang="en-US" dirty="0" err="1"/>
              <a:t>TCanvas</a:t>
            </a:r>
            <a:r>
              <a:rPr lang="en-US" dirty="0"/>
              <a:t>* </a:t>
            </a:r>
            <a:r>
              <a:rPr lang="en-US" dirty="0" err="1"/>
              <a:t>canvascali</a:t>
            </a:r>
            <a:r>
              <a:rPr lang="en-US" dirty="0"/>
              <a:t>[ID2 + 1];</a:t>
            </a:r>
          </a:p>
          <a:p>
            <a:r>
              <a:rPr lang="en-US" dirty="0"/>
              <a:t>	</a:t>
            </a:r>
            <a:r>
              <a:rPr lang="en-US" dirty="0" err="1"/>
              <a:t>TGraph</a:t>
            </a:r>
            <a:r>
              <a:rPr lang="en-US" dirty="0"/>
              <a:t>* graph[ID2 + 1];</a:t>
            </a:r>
          </a:p>
          <a:p>
            <a:r>
              <a:rPr lang="en-US" dirty="0"/>
              <a:t>	</a:t>
            </a:r>
            <a:r>
              <a:rPr lang="en-US" dirty="0" err="1"/>
              <a:t>TGraph</a:t>
            </a:r>
            <a:r>
              <a:rPr lang="en-US" dirty="0"/>
              <a:t>* </a:t>
            </a:r>
            <a:r>
              <a:rPr lang="en-US" dirty="0" err="1"/>
              <a:t>graph_residual</a:t>
            </a:r>
            <a:r>
              <a:rPr lang="en-US" dirty="0"/>
              <a:t>[ID2 + 1];//</a:t>
            </a:r>
            <a:r>
              <a:rPr lang="en-US" dirty="0" err="1"/>
              <a:t>creat</a:t>
            </a:r>
            <a:r>
              <a:rPr lang="en-US" dirty="0"/>
              <a:t> graphs</a:t>
            </a:r>
          </a:p>
          <a:p>
            <a:r>
              <a:rPr lang="en-US" dirty="0"/>
              <a:t>	TH1D* </a:t>
            </a:r>
            <a:r>
              <a:rPr lang="en-US" dirty="0" err="1"/>
              <a:t>h_confidence_interval</a:t>
            </a:r>
            <a:r>
              <a:rPr lang="en-US" dirty="0"/>
              <a:t>[ID2 + 1];</a:t>
            </a:r>
          </a:p>
          <a:p>
            <a:r>
              <a:rPr lang="en-US" dirty="0"/>
              <a:t>	</a:t>
            </a:r>
            <a:r>
              <a:rPr lang="en-US" dirty="0" err="1"/>
              <a:t>TPad</a:t>
            </a:r>
            <a:r>
              <a:rPr lang="en-US" dirty="0"/>
              <a:t>* pad1;// </a:t>
            </a:r>
            <a:r>
              <a:rPr lang="en-US" dirty="0" err="1"/>
              <a:t>Double_t</a:t>
            </a:r>
            <a:r>
              <a:rPr lang="en-US" dirty="0"/>
              <a:t> </a:t>
            </a:r>
            <a:r>
              <a:rPr lang="en-US" dirty="0" err="1"/>
              <a:t>xlow</a:t>
            </a:r>
            <a:r>
              <a:rPr lang="en-US" dirty="0"/>
              <a:t>, </a:t>
            </a:r>
            <a:r>
              <a:rPr lang="en-US" dirty="0" err="1"/>
              <a:t>Double_t</a:t>
            </a:r>
            <a:r>
              <a:rPr lang="en-US" dirty="0"/>
              <a:t> </a:t>
            </a:r>
            <a:r>
              <a:rPr lang="en-US" dirty="0" err="1"/>
              <a:t>ylow</a:t>
            </a:r>
            <a:r>
              <a:rPr lang="en-US" dirty="0"/>
              <a:t>, </a:t>
            </a:r>
            <a:r>
              <a:rPr lang="en-US" dirty="0" err="1"/>
              <a:t>Double_t</a:t>
            </a:r>
            <a:r>
              <a:rPr lang="en-US" dirty="0"/>
              <a:t> </a:t>
            </a:r>
            <a:r>
              <a:rPr lang="en-US" dirty="0" err="1"/>
              <a:t>xup</a:t>
            </a:r>
            <a:r>
              <a:rPr lang="en-US" dirty="0"/>
              <a:t>, </a:t>
            </a:r>
            <a:r>
              <a:rPr lang="en-US" dirty="0" err="1"/>
              <a:t>Double_t</a:t>
            </a:r>
            <a:r>
              <a:rPr lang="en-US" dirty="0"/>
              <a:t> yup,</a:t>
            </a:r>
          </a:p>
          <a:p>
            <a:r>
              <a:rPr lang="en-US" dirty="0"/>
              <a:t>	</a:t>
            </a:r>
            <a:r>
              <a:rPr lang="en-US" dirty="0" err="1"/>
              <a:t>TPad</a:t>
            </a:r>
            <a:r>
              <a:rPr lang="en-US" dirty="0"/>
              <a:t>* pad2;</a:t>
            </a:r>
          </a:p>
          <a:p>
            <a:r>
              <a:rPr lang="en-US" dirty="0"/>
              <a:t>	const int </a:t>
            </a:r>
            <a:r>
              <a:rPr lang="en-US" dirty="0" err="1"/>
              <a:t>num_datapoints</a:t>
            </a:r>
            <a:r>
              <a:rPr lang="en-US" dirty="0"/>
              <a:t> = 19;//search peak numbers, modify</a:t>
            </a:r>
          </a:p>
          <a:p>
            <a:r>
              <a:rPr lang="en-US" dirty="0"/>
              <a:t>	</a:t>
            </a:r>
            <a:r>
              <a:rPr lang="en-US" dirty="0" err="1"/>
              <a:t>Double_t</a:t>
            </a:r>
            <a:r>
              <a:rPr lang="en-US" dirty="0"/>
              <a:t> </a:t>
            </a:r>
            <a:r>
              <a:rPr lang="en-US" dirty="0" err="1"/>
              <a:t>x_value</a:t>
            </a:r>
            <a:r>
              <a:rPr lang="en-US" dirty="0"/>
              <a:t>[ID2 + 1][</a:t>
            </a:r>
            <a:r>
              <a:rPr lang="en-US" dirty="0" err="1"/>
              <a:t>num_datapoints</a:t>
            </a:r>
            <a:r>
              <a:rPr lang="en-US" dirty="0"/>
              <a:t>], </a:t>
            </a:r>
            <a:r>
              <a:rPr lang="en-US" dirty="0" err="1"/>
              <a:t>x_error</a:t>
            </a:r>
            <a:r>
              <a:rPr lang="en-US" dirty="0"/>
              <a:t>[ID2 + 1][</a:t>
            </a:r>
            <a:r>
              <a:rPr lang="en-US" dirty="0" err="1"/>
              <a:t>num_datapoints</a:t>
            </a:r>
            <a:r>
              <a:rPr lang="en-US" dirty="0"/>
              <a:t>];</a:t>
            </a:r>
          </a:p>
          <a:p>
            <a:r>
              <a:rPr lang="en-US" dirty="0"/>
              <a:t>	</a:t>
            </a:r>
            <a:r>
              <a:rPr lang="en-US" dirty="0" err="1"/>
              <a:t>Double_t</a:t>
            </a:r>
            <a:r>
              <a:rPr lang="en-US" dirty="0"/>
              <a:t> </a:t>
            </a:r>
            <a:r>
              <a:rPr lang="en-US" dirty="0" err="1"/>
              <a:t>y_value</a:t>
            </a:r>
            <a:r>
              <a:rPr lang="en-US" dirty="0"/>
              <a:t>[ID2 + 1][</a:t>
            </a:r>
            <a:r>
              <a:rPr lang="en-US" dirty="0" err="1"/>
              <a:t>num_datapoints</a:t>
            </a:r>
            <a:r>
              <a:rPr lang="en-US" dirty="0"/>
              <a:t>], </a:t>
            </a:r>
            <a:r>
              <a:rPr lang="en-US" dirty="0" err="1"/>
              <a:t>y_error</a:t>
            </a:r>
            <a:r>
              <a:rPr lang="en-US" dirty="0"/>
              <a:t>[ID2 + 1][</a:t>
            </a:r>
            <a:r>
              <a:rPr lang="en-US" dirty="0" err="1"/>
              <a:t>num_datapoints</a:t>
            </a:r>
            <a:r>
              <a:rPr lang="en-US" dirty="0"/>
              <a:t>];</a:t>
            </a:r>
          </a:p>
          <a:p>
            <a:r>
              <a:rPr lang="en-US" dirty="0"/>
              <a:t>	</a:t>
            </a:r>
            <a:r>
              <a:rPr lang="en-US" dirty="0" err="1"/>
              <a:t>Double_t</a:t>
            </a:r>
            <a:r>
              <a:rPr lang="en-US" dirty="0"/>
              <a:t> residual[ID2 + 1][</a:t>
            </a:r>
            <a:r>
              <a:rPr lang="en-US" dirty="0" err="1"/>
              <a:t>num_datapoints</a:t>
            </a:r>
            <a:r>
              <a:rPr lang="en-US" dirty="0"/>
              <a:t>], </a:t>
            </a:r>
            <a:r>
              <a:rPr lang="en-US" dirty="0" err="1"/>
              <a:t>residual_err</a:t>
            </a:r>
            <a:r>
              <a:rPr lang="en-US" dirty="0"/>
              <a:t>[ID2 + 1][</a:t>
            </a:r>
            <a:r>
              <a:rPr lang="en-US" dirty="0" err="1"/>
              <a:t>num_datapoints</a:t>
            </a:r>
            <a:r>
              <a:rPr lang="en-US" dirty="0"/>
              <a:t>];</a:t>
            </a:r>
          </a:p>
          <a:p>
            <a:r>
              <a:rPr lang="en-US" dirty="0"/>
              <a:t>	double p7[300], p6[300], p5[300], p4[300], p3[300], p2[300], p1[300], p0[300];</a:t>
            </a:r>
          </a:p>
          <a:p>
            <a:r>
              <a:rPr lang="en-US" dirty="0"/>
              <a:t>	double p7err[300], p6err[300], p5err[300], p4err[300], p3err[300], p2err[300], p1err[300], p0err[300];</a:t>
            </a:r>
          </a:p>
          <a:p>
            <a:r>
              <a:rPr lang="en-US" dirty="0"/>
              <a:t>	double </a:t>
            </a:r>
            <a:r>
              <a:rPr lang="en-US" dirty="0" err="1"/>
              <a:t>parChi</a:t>
            </a:r>
            <a:r>
              <a:rPr lang="en-US" dirty="0"/>
              <a:t>[ID2 + 1], </a:t>
            </a:r>
            <a:r>
              <a:rPr lang="en-US" dirty="0" err="1"/>
              <a:t>parNDF</a:t>
            </a:r>
            <a:r>
              <a:rPr lang="en-US" dirty="0"/>
              <a:t>[ID2 + 1], </a:t>
            </a:r>
            <a:r>
              <a:rPr lang="en-US" dirty="0" err="1"/>
              <a:t>p_value</a:t>
            </a:r>
            <a:r>
              <a:rPr lang="en-US" dirty="0"/>
              <a:t>[ID2 + 1];</a:t>
            </a:r>
          </a:p>
          <a:p>
            <a:endParaRPr lang="en-US" dirty="0"/>
          </a:p>
          <a:p>
            <a:r>
              <a:rPr lang="en-US" dirty="0"/>
              <a:t>	const int </a:t>
            </a:r>
            <a:r>
              <a:rPr lang="en-US" dirty="0" err="1"/>
              <a:t>Npoint</a:t>
            </a:r>
            <a:r>
              <a:rPr lang="en-US" dirty="0"/>
              <a:t> = 3;</a:t>
            </a:r>
          </a:p>
          <a:p>
            <a:r>
              <a:rPr lang="en-US" dirty="0"/>
              <a:t>	double </a:t>
            </a:r>
            <a:r>
              <a:rPr lang="en-US" dirty="0" err="1"/>
              <a:t>energy_point</a:t>
            </a:r>
            <a:r>
              <a:rPr lang="en-US" dirty="0"/>
              <a:t>[</a:t>
            </a:r>
            <a:r>
              <a:rPr lang="en-US" dirty="0" err="1"/>
              <a:t>Npoint</a:t>
            </a:r>
            <a:r>
              <a:rPr lang="en-US" dirty="0"/>
              <a:t>] = { 100, 500, 1000 };// set location of point for single value. modify</a:t>
            </a:r>
          </a:p>
          <a:p>
            <a:r>
              <a:rPr lang="en-US" dirty="0"/>
              <a:t>	double </a:t>
            </a:r>
            <a:r>
              <a:rPr lang="en-US" dirty="0" err="1"/>
              <a:t>err_point</a:t>
            </a:r>
            <a:r>
              <a:rPr lang="en-US" dirty="0"/>
              <a:t>[</a:t>
            </a:r>
            <a:r>
              <a:rPr lang="en-US" dirty="0" err="1"/>
              <a:t>Npoint</a:t>
            </a:r>
            <a:r>
              <a:rPr lang="en-US" dirty="0"/>
              <a:t>];  // error on the function at point x0 for single value</a:t>
            </a:r>
          </a:p>
          <a:p>
            <a:endParaRPr lang="en-US" dirty="0"/>
          </a:p>
          <a:p>
            <a:r>
              <a:rPr lang="en-US" dirty="0"/>
              <a:t>	char pathname[150], filename[150];</a:t>
            </a:r>
          </a:p>
          <a:p>
            <a:endParaRPr lang="en-US" dirty="0"/>
          </a:p>
          <a:p>
            <a:r>
              <a:rPr lang="en-US" dirty="0"/>
              <a:t>	</a:t>
            </a:r>
            <a:r>
              <a:rPr lang="en-US" dirty="0" err="1"/>
              <a:t>sprintf</a:t>
            </a:r>
            <a:r>
              <a:rPr lang="en-US" dirty="0"/>
              <a:t>(pathname, "%s", "F:/e21010/pxct/");</a:t>
            </a:r>
          </a:p>
          <a:p>
            <a:r>
              <a:rPr lang="en-US" dirty="0"/>
              <a:t>	for (</a:t>
            </a:r>
            <a:r>
              <a:rPr lang="en-US" dirty="0" err="1"/>
              <a:t>i</a:t>
            </a:r>
            <a:r>
              <a:rPr lang="en-US" dirty="0"/>
              <a:t> = ID1; </a:t>
            </a:r>
            <a:r>
              <a:rPr lang="en-US" dirty="0" err="1"/>
              <a:t>i</a:t>
            </a:r>
            <a:r>
              <a:rPr lang="en-US" dirty="0"/>
              <a:t> &lt;= ID2; </a:t>
            </a:r>
            <a:r>
              <a:rPr lang="en-US" dirty="0" err="1"/>
              <a:t>i</a:t>
            </a:r>
            <a:r>
              <a:rPr lang="en-US" dirty="0"/>
              <a:t>++)</a:t>
            </a:r>
          </a:p>
          <a:p>
            <a:r>
              <a:rPr lang="en-US" dirty="0"/>
              <a:t>	{</a:t>
            </a:r>
          </a:p>
          <a:p>
            <a:r>
              <a:rPr lang="en-US" dirty="0"/>
              <a:t>		</a:t>
            </a:r>
            <a:r>
              <a:rPr lang="en-US" dirty="0" err="1"/>
              <a:t>sprintf</a:t>
            </a:r>
            <a:r>
              <a:rPr lang="en-US" dirty="0"/>
              <a:t>(filename, "%</a:t>
            </a:r>
            <a:r>
              <a:rPr lang="en-US" dirty="0" err="1"/>
              <a:t>s%s%d%s</a:t>
            </a:r>
            <a:r>
              <a:rPr lang="en-US" dirty="0"/>
              <a:t>", pathname, "</a:t>
            </a:r>
            <a:r>
              <a:rPr lang="en-US" dirty="0" err="1"/>
              <a:t>y_values_XtRa</a:t>
            </a:r>
            <a:r>
              <a:rPr lang="en-US" dirty="0"/>
              <a:t>_", i+1, ".</a:t>
            </a:r>
            <a:r>
              <a:rPr lang="en-US" dirty="0" err="1"/>
              <a:t>dat</a:t>
            </a:r>
            <a:r>
              <a:rPr lang="en-US" dirty="0"/>
              <a:t>");</a:t>
            </a:r>
          </a:p>
          <a:p>
            <a:r>
              <a:rPr lang="en-US" dirty="0"/>
              <a:t>		</a:t>
            </a:r>
            <a:r>
              <a:rPr lang="en-US" dirty="0" err="1"/>
              <a:t>ifstream</a:t>
            </a:r>
            <a:r>
              <a:rPr lang="en-US" dirty="0"/>
              <a:t> </a:t>
            </a:r>
            <a:r>
              <a:rPr lang="en-US" dirty="0" err="1"/>
              <a:t>infile_y_values</a:t>
            </a:r>
            <a:r>
              <a:rPr lang="en-US" dirty="0"/>
              <a:t>(filename, </a:t>
            </a:r>
            <a:r>
              <a:rPr lang="en-US" dirty="0" err="1"/>
              <a:t>ios</a:t>
            </a:r>
            <a:r>
              <a:rPr lang="en-US" dirty="0"/>
              <a:t>::in);</a:t>
            </a:r>
          </a:p>
          <a:p>
            <a:r>
              <a:rPr lang="en-US" dirty="0"/>
              <a:t>		</a:t>
            </a:r>
            <a:r>
              <a:rPr lang="en-US" dirty="0" err="1"/>
              <a:t>sprintf</a:t>
            </a:r>
            <a:r>
              <a:rPr lang="en-US" dirty="0"/>
              <a:t>(filename, "%</a:t>
            </a:r>
            <a:r>
              <a:rPr lang="en-US" dirty="0" err="1"/>
              <a:t>s%s%d%s</a:t>
            </a:r>
            <a:r>
              <a:rPr lang="en-US" dirty="0"/>
              <a:t>", pathname, "</a:t>
            </a:r>
            <a:r>
              <a:rPr lang="en-US" dirty="0" err="1"/>
              <a:t>x_values_XtRa</a:t>
            </a:r>
            <a:r>
              <a:rPr lang="en-US" dirty="0"/>
              <a:t>_", i+1, ".</a:t>
            </a:r>
            <a:r>
              <a:rPr lang="en-US" dirty="0" err="1"/>
              <a:t>dat</a:t>
            </a:r>
            <a:r>
              <a:rPr lang="en-US" dirty="0"/>
              <a:t>");</a:t>
            </a:r>
          </a:p>
          <a:p>
            <a:r>
              <a:rPr lang="en-US" dirty="0"/>
              <a:t>		</a:t>
            </a:r>
            <a:r>
              <a:rPr lang="en-US" dirty="0" err="1"/>
              <a:t>ifstream</a:t>
            </a:r>
            <a:r>
              <a:rPr lang="en-US" dirty="0"/>
              <a:t> </a:t>
            </a:r>
            <a:r>
              <a:rPr lang="en-US" dirty="0" err="1"/>
              <a:t>infile_x_values</a:t>
            </a:r>
            <a:r>
              <a:rPr lang="en-US" dirty="0"/>
              <a:t>(filename, </a:t>
            </a:r>
            <a:r>
              <a:rPr lang="en-US" dirty="0" err="1"/>
              <a:t>ios</a:t>
            </a:r>
            <a:r>
              <a:rPr lang="en-US" dirty="0"/>
              <a:t>::in);</a:t>
            </a:r>
          </a:p>
          <a:p>
            <a:r>
              <a:rPr lang="en-US" dirty="0"/>
              <a:t>		for (ii = 0; ii &lt; </a:t>
            </a:r>
            <a:r>
              <a:rPr lang="en-US" dirty="0" err="1"/>
              <a:t>num_datapoints</a:t>
            </a:r>
            <a:r>
              <a:rPr lang="en-US" dirty="0"/>
              <a:t>; ii++)</a:t>
            </a:r>
          </a:p>
          <a:p>
            <a:r>
              <a:rPr lang="en-US" dirty="0"/>
              <a:t>		{</a:t>
            </a:r>
          </a:p>
          <a:p>
            <a:r>
              <a:rPr lang="en-US" dirty="0"/>
              <a:t>			</a:t>
            </a:r>
            <a:r>
              <a:rPr lang="en-US" dirty="0" err="1"/>
              <a:t>infile_x_values</a:t>
            </a:r>
            <a:r>
              <a:rPr lang="en-US" dirty="0"/>
              <a:t> &gt;&gt; </a:t>
            </a:r>
            <a:r>
              <a:rPr lang="en-US" dirty="0" err="1"/>
              <a:t>x_value</a:t>
            </a:r>
            <a:r>
              <a:rPr lang="en-US" dirty="0"/>
              <a:t>[</a:t>
            </a:r>
            <a:r>
              <a:rPr lang="en-US" dirty="0" err="1"/>
              <a:t>i</a:t>
            </a:r>
            <a:r>
              <a:rPr lang="en-US" dirty="0"/>
              <a:t>][ii] &gt;&gt; </a:t>
            </a:r>
            <a:r>
              <a:rPr lang="en-US" dirty="0" err="1"/>
              <a:t>x_error</a:t>
            </a:r>
            <a:r>
              <a:rPr lang="en-US" dirty="0"/>
              <a:t>[</a:t>
            </a:r>
            <a:r>
              <a:rPr lang="en-US" dirty="0" err="1"/>
              <a:t>i</a:t>
            </a:r>
            <a:r>
              <a:rPr lang="en-US" dirty="0"/>
              <a:t>][ii];</a:t>
            </a:r>
          </a:p>
          <a:p>
            <a:r>
              <a:rPr lang="en-US" dirty="0"/>
              <a:t>			</a:t>
            </a:r>
            <a:r>
              <a:rPr lang="en-US" dirty="0" err="1"/>
              <a:t>infile_y_values</a:t>
            </a:r>
            <a:r>
              <a:rPr lang="en-US" dirty="0"/>
              <a:t> &gt;&gt; </a:t>
            </a:r>
            <a:r>
              <a:rPr lang="en-US" dirty="0" err="1"/>
              <a:t>y_value</a:t>
            </a:r>
            <a:r>
              <a:rPr lang="en-US" dirty="0"/>
              <a:t>[</a:t>
            </a:r>
            <a:r>
              <a:rPr lang="en-US" dirty="0" err="1"/>
              <a:t>i</a:t>
            </a:r>
            <a:r>
              <a:rPr lang="en-US" dirty="0"/>
              <a:t>][ii] &gt;&gt; </a:t>
            </a:r>
            <a:r>
              <a:rPr lang="en-US" dirty="0" err="1"/>
              <a:t>y_error</a:t>
            </a:r>
            <a:r>
              <a:rPr lang="en-US" dirty="0"/>
              <a:t>[</a:t>
            </a:r>
            <a:r>
              <a:rPr lang="en-US" dirty="0" err="1"/>
              <a:t>i</a:t>
            </a:r>
            <a:r>
              <a:rPr lang="en-US" dirty="0"/>
              <a:t>][ii];</a:t>
            </a:r>
          </a:p>
          <a:p>
            <a:r>
              <a:rPr lang="en-US" dirty="0"/>
              <a:t>			</a:t>
            </a:r>
            <a:r>
              <a:rPr lang="en-US" dirty="0" err="1"/>
              <a:t>y_value</a:t>
            </a:r>
            <a:r>
              <a:rPr lang="en-US" dirty="0"/>
              <a:t>[</a:t>
            </a:r>
            <a:r>
              <a:rPr lang="en-US" dirty="0" err="1"/>
              <a:t>i</a:t>
            </a:r>
            <a:r>
              <a:rPr lang="en-US" dirty="0"/>
              <a:t>][ii] = </a:t>
            </a:r>
            <a:r>
              <a:rPr lang="en-US" dirty="0" err="1"/>
              <a:t>y_value</a:t>
            </a:r>
            <a:r>
              <a:rPr lang="en-US" dirty="0"/>
              <a:t>[</a:t>
            </a:r>
            <a:r>
              <a:rPr lang="en-US" dirty="0" err="1"/>
              <a:t>i</a:t>
            </a:r>
            <a:r>
              <a:rPr lang="en-US" dirty="0"/>
              <a:t>][ii] * 100;//convert to fraction</a:t>
            </a:r>
          </a:p>
          <a:p>
            <a:r>
              <a:rPr lang="en-US" dirty="0"/>
              <a:t>			</a:t>
            </a:r>
            <a:r>
              <a:rPr lang="en-US" dirty="0" err="1"/>
              <a:t>y_error</a:t>
            </a:r>
            <a:r>
              <a:rPr lang="en-US" dirty="0"/>
              <a:t>[</a:t>
            </a:r>
            <a:r>
              <a:rPr lang="en-US" dirty="0" err="1"/>
              <a:t>i</a:t>
            </a:r>
            <a:r>
              <a:rPr lang="en-US" dirty="0"/>
              <a:t>][ii] = </a:t>
            </a:r>
            <a:r>
              <a:rPr lang="en-US" dirty="0" err="1"/>
              <a:t>y_error</a:t>
            </a:r>
            <a:r>
              <a:rPr lang="en-US" dirty="0"/>
              <a:t>[</a:t>
            </a:r>
            <a:r>
              <a:rPr lang="en-US" dirty="0" err="1"/>
              <a:t>i</a:t>
            </a:r>
            <a:r>
              <a:rPr lang="en-US" dirty="0"/>
              <a:t>][ii] * 100;//convert to fraction</a:t>
            </a:r>
          </a:p>
          <a:p>
            <a:r>
              <a:rPr lang="en-US" dirty="0"/>
              <a:t>			</a:t>
            </a:r>
            <a:r>
              <a:rPr lang="en-US" dirty="0" err="1"/>
              <a:t>x_error</a:t>
            </a:r>
            <a:r>
              <a:rPr lang="en-US" dirty="0"/>
              <a:t>[</a:t>
            </a:r>
            <a:r>
              <a:rPr lang="en-US" dirty="0" err="1"/>
              <a:t>i</a:t>
            </a:r>
            <a:r>
              <a:rPr lang="en-US" dirty="0"/>
              <a:t>][ii] = </a:t>
            </a:r>
            <a:r>
              <a:rPr lang="en-US" dirty="0" err="1"/>
              <a:t>x_error</a:t>
            </a:r>
            <a:r>
              <a:rPr lang="en-US" dirty="0"/>
              <a:t>[</a:t>
            </a:r>
            <a:r>
              <a:rPr lang="en-US" dirty="0" err="1"/>
              <a:t>i</a:t>
            </a:r>
            <a:r>
              <a:rPr lang="en-US" dirty="0"/>
              <a:t>][ii]*1; </a:t>
            </a:r>
            <a:r>
              <a:rPr lang="en-US" dirty="0" err="1"/>
              <a:t>y_error</a:t>
            </a:r>
            <a:r>
              <a:rPr lang="en-US" dirty="0"/>
              <a:t>[</a:t>
            </a:r>
            <a:r>
              <a:rPr lang="en-US" dirty="0" err="1"/>
              <a:t>i</a:t>
            </a:r>
            <a:r>
              <a:rPr lang="en-US" dirty="0"/>
              <a:t>][ii] = </a:t>
            </a:r>
            <a:r>
              <a:rPr lang="en-US" dirty="0" err="1"/>
              <a:t>y_error</a:t>
            </a:r>
            <a:r>
              <a:rPr lang="en-US" dirty="0"/>
              <a:t>[</a:t>
            </a:r>
            <a:r>
              <a:rPr lang="en-US" dirty="0" err="1"/>
              <a:t>i</a:t>
            </a:r>
            <a:r>
              <a:rPr lang="en-US" dirty="0"/>
              <a:t>][ii]*1;</a:t>
            </a:r>
          </a:p>
          <a:p>
            <a:r>
              <a:rPr lang="en-US" dirty="0"/>
              <a:t>			</a:t>
            </a:r>
            <a:r>
              <a:rPr lang="en-US" dirty="0" err="1"/>
              <a:t>cout</a:t>
            </a:r>
            <a:r>
              <a:rPr lang="en-US" dirty="0"/>
              <a:t> &lt;&lt; "XtRa_" &lt;&lt; i+1 &lt;&lt; '	' &lt;&lt; ii &lt;&lt; '	' &lt;&lt; </a:t>
            </a:r>
            <a:r>
              <a:rPr lang="en-US" dirty="0" err="1"/>
              <a:t>x_value</a:t>
            </a:r>
            <a:r>
              <a:rPr lang="en-US" dirty="0"/>
              <a:t>[</a:t>
            </a:r>
            <a:r>
              <a:rPr lang="en-US" dirty="0" err="1"/>
              <a:t>i</a:t>
            </a:r>
            <a:r>
              <a:rPr lang="en-US" dirty="0"/>
              <a:t>][ii] &lt;&lt; '	' &lt;&lt; </a:t>
            </a:r>
            <a:r>
              <a:rPr lang="en-US" dirty="0" err="1"/>
              <a:t>x_error</a:t>
            </a:r>
            <a:r>
              <a:rPr lang="en-US" dirty="0"/>
              <a:t>[</a:t>
            </a:r>
            <a:r>
              <a:rPr lang="en-US" dirty="0" err="1"/>
              <a:t>i</a:t>
            </a:r>
            <a:r>
              <a:rPr lang="en-US" dirty="0"/>
              <a:t>][ii] &lt;&lt; '	' &lt;&lt; </a:t>
            </a:r>
            <a:r>
              <a:rPr lang="en-US" dirty="0" err="1"/>
              <a:t>y_value</a:t>
            </a:r>
            <a:r>
              <a:rPr lang="en-US" dirty="0"/>
              <a:t>[</a:t>
            </a:r>
            <a:r>
              <a:rPr lang="en-US" dirty="0" err="1"/>
              <a:t>i</a:t>
            </a:r>
            <a:r>
              <a:rPr lang="en-US" dirty="0"/>
              <a:t>][ii] &lt;&lt; '	' &lt;&lt; </a:t>
            </a:r>
            <a:r>
              <a:rPr lang="en-US" dirty="0" err="1"/>
              <a:t>y_error</a:t>
            </a:r>
            <a:r>
              <a:rPr lang="en-US" dirty="0"/>
              <a:t>[</a:t>
            </a:r>
            <a:r>
              <a:rPr lang="en-US" dirty="0" err="1"/>
              <a:t>i</a:t>
            </a:r>
            <a:r>
              <a:rPr lang="en-US" dirty="0"/>
              <a:t>][ii] &lt;&lt; </a:t>
            </a:r>
            <a:r>
              <a:rPr lang="en-US" dirty="0" err="1"/>
              <a:t>endl</a:t>
            </a:r>
            <a:r>
              <a:rPr lang="en-US" dirty="0"/>
              <a:t>;</a:t>
            </a:r>
          </a:p>
          <a:p>
            <a:r>
              <a:rPr lang="en-US" dirty="0"/>
              <a:t>		}</a:t>
            </a:r>
          </a:p>
          <a:p>
            <a:r>
              <a:rPr lang="en-US" dirty="0"/>
              <a:t>	}</a:t>
            </a:r>
          </a:p>
          <a:p>
            <a:endParaRPr lang="en-US" dirty="0"/>
          </a:p>
          <a:p>
            <a:r>
              <a:rPr lang="en-US" dirty="0"/>
              <a:t>	</a:t>
            </a:r>
            <a:r>
              <a:rPr lang="en-US" dirty="0" err="1"/>
              <a:t>sprintf</a:t>
            </a:r>
            <a:r>
              <a:rPr lang="en-US" dirty="0"/>
              <a:t>(filename, "%</a:t>
            </a:r>
            <a:r>
              <a:rPr lang="en-US" dirty="0" err="1"/>
              <a:t>s%s</a:t>
            </a:r>
            <a:r>
              <a:rPr lang="en-US" dirty="0"/>
              <a:t>", pathname, "calipara.dat");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modify</a:t>
            </a:r>
          </a:p>
          <a:p>
            <a:r>
              <a:rPr lang="en-US" dirty="0"/>
              <a:t>	{</a:t>
            </a:r>
          </a:p>
          <a:p>
            <a:r>
              <a:rPr lang="en-US" dirty="0"/>
              <a:t>		</a:t>
            </a:r>
            <a:r>
              <a:rPr lang="en-US" dirty="0" err="1"/>
              <a:t>sprintf</a:t>
            </a:r>
            <a:r>
              <a:rPr lang="en-US" dirty="0"/>
              <a:t>(</a:t>
            </a:r>
            <a:r>
              <a:rPr lang="en-US" dirty="0" err="1"/>
              <a:t>hcali_name</a:t>
            </a:r>
            <a:r>
              <a:rPr lang="en-US" dirty="0"/>
              <a:t>, "%</a:t>
            </a:r>
            <a:r>
              <a:rPr lang="en-US" dirty="0" err="1"/>
              <a:t>s%d</a:t>
            </a:r>
            <a:r>
              <a:rPr lang="en-US" dirty="0"/>
              <a:t>", "</a:t>
            </a:r>
            <a:r>
              <a:rPr lang="en-US" dirty="0" err="1"/>
              <a:t>Efficiency_XtRa</a:t>
            </a:r>
            <a:r>
              <a:rPr lang="en-US" dirty="0"/>
              <a:t>", </a:t>
            </a:r>
            <a:r>
              <a:rPr lang="en-US" dirty="0" err="1"/>
              <a:t>i</a:t>
            </a:r>
            <a:r>
              <a:rPr lang="en-US" dirty="0"/>
              <a:t> + 1);</a:t>
            </a:r>
          </a:p>
          <a:p>
            <a:r>
              <a:rPr lang="en-US" dirty="0"/>
              <a:t>		</a:t>
            </a:r>
            <a:r>
              <a:rPr lang="en-US" dirty="0" err="1"/>
              <a:t>canvascali</a:t>
            </a:r>
            <a:r>
              <a:rPr lang="en-US" dirty="0"/>
              <a:t>[</a:t>
            </a:r>
            <a:r>
              <a:rPr lang="en-US" dirty="0" err="1"/>
              <a:t>i</a:t>
            </a:r>
            <a:r>
              <a:rPr lang="en-US" dirty="0"/>
              <a:t>] = new </a:t>
            </a:r>
            <a:r>
              <a:rPr lang="en-US" dirty="0" err="1"/>
              <a:t>TCanvas</a:t>
            </a:r>
            <a:r>
              <a:rPr lang="en-US" dirty="0"/>
              <a:t>(</a:t>
            </a:r>
            <a:r>
              <a:rPr lang="en-US" dirty="0" err="1"/>
              <a:t>hcali_name</a:t>
            </a:r>
            <a:r>
              <a:rPr lang="en-US" dirty="0"/>
              <a:t>, </a:t>
            </a:r>
            <a:r>
              <a:rPr lang="en-US" dirty="0" err="1"/>
              <a:t>hcali_name</a:t>
            </a:r>
            <a:r>
              <a:rPr lang="en-US" dirty="0"/>
              <a:t>, 1000, 700);</a:t>
            </a:r>
          </a:p>
          <a:p>
            <a:r>
              <a:rPr lang="en-US" dirty="0"/>
              <a:t>		</a:t>
            </a:r>
            <a:r>
              <a:rPr lang="en-US" dirty="0" err="1"/>
              <a:t>canvascali</a:t>
            </a:r>
            <a:r>
              <a:rPr lang="en-US" dirty="0"/>
              <a:t>[</a:t>
            </a:r>
            <a:r>
              <a:rPr lang="en-US" dirty="0" err="1"/>
              <a:t>i</a:t>
            </a:r>
            <a:r>
              <a:rPr lang="en-US" dirty="0"/>
              <a:t>]-&gt;cd();//</a:t>
            </a:r>
            <a:r>
              <a:rPr lang="zh-CN" altLang="en-US" dirty="0"/>
              <a:t>进入画布</a:t>
            </a:r>
          </a:p>
          <a:p>
            <a:r>
              <a:rPr lang="zh-CN" altLang="en-US" dirty="0"/>
              <a:t>		</a:t>
            </a:r>
            <a:r>
              <a:rPr lang="en-US" dirty="0" err="1"/>
              <a:t>gStyle</a:t>
            </a:r>
            <a:r>
              <a:rPr lang="en-US" dirty="0"/>
              <a:t>-&gt;</a:t>
            </a:r>
            <a:r>
              <a:rPr lang="en-US" dirty="0" err="1"/>
              <a:t>SetOptTitle</a:t>
            </a:r>
            <a:r>
              <a:rPr lang="en-US" dirty="0"/>
              <a:t>(0);</a:t>
            </a:r>
          </a:p>
          <a:p>
            <a:r>
              <a:rPr lang="en-US" dirty="0"/>
              <a:t>		</a:t>
            </a:r>
            <a:r>
              <a:rPr lang="en-US" dirty="0" err="1"/>
              <a:t>gStyle</a:t>
            </a:r>
            <a:r>
              <a:rPr lang="en-US" dirty="0"/>
              <a:t>-&gt;</a:t>
            </a:r>
            <a:r>
              <a:rPr lang="en-US" dirty="0" err="1"/>
              <a:t>SetFrameLineWidth</a:t>
            </a:r>
            <a:r>
              <a:rPr lang="en-US" dirty="0"/>
              <a:t>(2);</a:t>
            </a:r>
          </a:p>
          <a:p>
            <a:r>
              <a:rPr lang="en-US" dirty="0"/>
              <a:t>		pad1 = new </a:t>
            </a:r>
            <a:r>
              <a:rPr lang="en-US" dirty="0" err="1"/>
              <a:t>TPad</a:t>
            </a:r>
            <a:r>
              <a:rPr lang="en-US" dirty="0"/>
              <a:t>("pad1", "The pad 70% of the height", 0.0, 0.3, 1.0, 1.0);// </a:t>
            </a:r>
            <a:r>
              <a:rPr lang="en-US" dirty="0" err="1"/>
              <a:t>Double_t</a:t>
            </a:r>
            <a:r>
              <a:rPr lang="en-US" dirty="0"/>
              <a:t> </a:t>
            </a:r>
            <a:r>
              <a:rPr lang="en-US" dirty="0" err="1"/>
              <a:t>xlow</a:t>
            </a:r>
            <a:r>
              <a:rPr lang="en-US" dirty="0"/>
              <a:t>, </a:t>
            </a:r>
            <a:r>
              <a:rPr lang="en-US" dirty="0" err="1"/>
              <a:t>Double_t</a:t>
            </a:r>
            <a:r>
              <a:rPr lang="en-US" dirty="0"/>
              <a:t> </a:t>
            </a:r>
            <a:r>
              <a:rPr lang="en-US" dirty="0" err="1"/>
              <a:t>ylow</a:t>
            </a:r>
            <a:r>
              <a:rPr lang="en-US" dirty="0"/>
              <a:t>, </a:t>
            </a:r>
            <a:r>
              <a:rPr lang="en-US" dirty="0" err="1"/>
              <a:t>Double_t</a:t>
            </a:r>
            <a:r>
              <a:rPr lang="en-US" dirty="0"/>
              <a:t> </a:t>
            </a:r>
            <a:r>
              <a:rPr lang="en-US" dirty="0" err="1"/>
              <a:t>xup</a:t>
            </a:r>
            <a:r>
              <a:rPr lang="en-US" dirty="0"/>
              <a:t>, </a:t>
            </a:r>
            <a:r>
              <a:rPr lang="en-US" dirty="0" err="1"/>
              <a:t>Double_t</a:t>
            </a:r>
            <a:r>
              <a:rPr lang="en-US" dirty="0"/>
              <a:t> yup,</a:t>
            </a:r>
          </a:p>
          <a:p>
            <a:r>
              <a:rPr lang="en-US" dirty="0"/>
              <a:t>		pad2 = new </a:t>
            </a:r>
            <a:r>
              <a:rPr lang="en-US" dirty="0" err="1"/>
              <a:t>TPad</a:t>
            </a:r>
            <a:r>
              <a:rPr lang="en-US" dirty="0"/>
              <a:t>("pad2", "The pad 30% of the height", 0.0, 0.0, 1.0, 0.3);</a:t>
            </a:r>
          </a:p>
          <a:p>
            <a:r>
              <a:rPr lang="en-US" dirty="0"/>
              <a:t>		pad1-&gt;</a:t>
            </a:r>
            <a:r>
              <a:rPr lang="en-US" dirty="0" err="1"/>
              <a:t>SetTopMargin</a:t>
            </a:r>
            <a:r>
              <a:rPr lang="en-US" dirty="0"/>
              <a:t>(0.04);</a:t>
            </a:r>
          </a:p>
          <a:p>
            <a:r>
              <a:rPr lang="en-US" dirty="0"/>
              <a:t>		pad1-&gt;</a:t>
            </a:r>
            <a:r>
              <a:rPr lang="en-US" dirty="0" err="1"/>
              <a:t>SetRightMargin</a:t>
            </a:r>
            <a:r>
              <a:rPr lang="en-US" dirty="0"/>
              <a:t>(0.03);</a:t>
            </a:r>
          </a:p>
          <a:p>
            <a:r>
              <a:rPr lang="en-US" dirty="0"/>
              <a:t>		pad1-&gt;</a:t>
            </a:r>
            <a:r>
              <a:rPr lang="en-US" dirty="0" err="1"/>
              <a:t>SetLeftMargin</a:t>
            </a:r>
            <a:r>
              <a:rPr lang="en-US" dirty="0"/>
              <a:t>(0.12);</a:t>
            </a:r>
          </a:p>
          <a:p>
            <a:r>
              <a:rPr lang="en-US" dirty="0"/>
              <a:t>		pad1-&gt;</a:t>
            </a:r>
            <a:r>
              <a:rPr lang="en-US" dirty="0" err="1"/>
              <a:t>SetBottomMargin</a:t>
            </a:r>
            <a:r>
              <a:rPr lang="en-US" dirty="0"/>
              <a:t>(0.07);</a:t>
            </a:r>
          </a:p>
          <a:p>
            <a:r>
              <a:rPr lang="en-US" dirty="0"/>
              <a:t>		//pad1-&gt;</a:t>
            </a:r>
            <a:r>
              <a:rPr lang="en-US" dirty="0" err="1"/>
              <a:t>SetBorderMode</a:t>
            </a:r>
            <a:r>
              <a:rPr lang="en-US" dirty="0"/>
              <a:t>(0);</a:t>
            </a:r>
          </a:p>
          <a:p>
            <a:r>
              <a:rPr lang="en-US" dirty="0"/>
              <a:t>		pad2-&gt;</a:t>
            </a:r>
            <a:r>
              <a:rPr lang="en-US" dirty="0" err="1"/>
              <a:t>SetTopMargin</a:t>
            </a:r>
            <a:r>
              <a:rPr lang="en-US" dirty="0"/>
              <a:t>(0.01);</a:t>
            </a:r>
          </a:p>
          <a:p>
            <a:r>
              <a:rPr lang="en-US" dirty="0"/>
              <a:t>		pad2-&gt;</a:t>
            </a:r>
            <a:r>
              <a:rPr lang="en-US" dirty="0" err="1"/>
              <a:t>SetRightMargin</a:t>
            </a:r>
            <a:r>
              <a:rPr lang="en-US" dirty="0"/>
              <a:t>(0.03);</a:t>
            </a:r>
          </a:p>
          <a:p>
            <a:r>
              <a:rPr lang="en-US" dirty="0"/>
              <a:t>		pad2-&gt;</a:t>
            </a:r>
            <a:r>
              <a:rPr lang="en-US" dirty="0" err="1"/>
              <a:t>SetLeftMargin</a:t>
            </a:r>
            <a:r>
              <a:rPr lang="en-US" dirty="0"/>
              <a:t>(0.12);</a:t>
            </a:r>
          </a:p>
          <a:p>
            <a:r>
              <a:rPr lang="en-US" dirty="0"/>
              <a:t>		pad2-&gt;</a:t>
            </a:r>
            <a:r>
              <a:rPr lang="en-US" dirty="0" err="1"/>
              <a:t>SetBottomMargin</a:t>
            </a:r>
            <a:r>
              <a:rPr lang="en-US" dirty="0"/>
              <a:t>(0.41);</a:t>
            </a:r>
          </a:p>
          <a:p>
            <a:r>
              <a:rPr lang="en-US" dirty="0"/>
              <a:t>		//pad2-&gt;</a:t>
            </a:r>
            <a:r>
              <a:rPr lang="en-US" dirty="0" err="1"/>
              <a:t>SetBorderMode</a:t>
            </a:r>
            <a:r>
              <a:rPr lang="en-US" dirty="0"/>
              <a:t>(0);	</a:t>
            </a:r>
          </a:p>
          <a:p>
            <a:r>
              <a:rPr lang="en-US" dirty="0"/>
              <a:t>		pad1-&gt;Draw();</a:t>
            </a:r>
          </a:p>
          <a:p>
            <a:r>
              <a:rPr lang="en-US" dirty="0"/>
              <a:t>		</a:t>
            </a:r>
            <a:r>
              <a:rPr lang="en-US" dirty="0" err="1"/>
              <a:t>gStyle</a:t>
            </a:r>
            <a:r>
              <a:rPr lang="en-US" dirty="0"/>
              <a:t>-&gt;</a:t>
            </a:r>
            <a:r>
              <a:rPr lang="en-US" dirty="0" err="1"/>
              <a:t>SetFrameLineWidth</a:t>
            </a:r>
            <a:r>
              <a:rPr lang="en-US" dirty="0"/>
              <a:t>(2);</a:t>
            </a:r>
          </a:p>
          <a:p>
            <a:r>
              <a:rPr lang="en-US" dirty="0"/>
              <a:t>		pad2-&gt;Draw();</a:t>
            </a:r>
          </a:p>
          <a:p>
            <a:r>
              <a:rPr lang="en-US" dirty="0"/>
              <a:t>		</a:t>
            </a:r>
            <a:r>
              <a:rPr lang="en-US" dirty="0" err="1"/>
              <a:t>gStyle</a:t>
            </a:r>
            <a:r>
              <a:rPr lang="en-US" dirty="0"/>
              <a:t>-&gt;</a:t>
            </a:r>
            <a:r>
              <a:rPr lang="en-US" dirty="0" err="1"/>
              <a:t>SetFrameLineWidth</a:t>
            </a:r>
            <a:r>
              <a:rPr lang="en-US" dirty="0"/>
              <a:t>(2);</a:t>
            </a:r>
          </a:p>
          <a:p>
            <a:r>
              <a:rPr lang="en-US" dirty="0"/>
              <a:t>		pad1-&gt;cd();</a:t>
            </a:r>
          </a:p>
          <a:p>
            <a:endParaRPr lang="en-US" dirty="0"/>
          </a:p>
          <a:p>
            <a:endParaRPr lang="en-US" dirty="0"/>
          </a:p>
          <a:p>
            <a:r>
              <a:rPr lang="en-US" dirty="0"/>
              <a:t>		graph[</a:t>
            </a:r>
            <a:r>
              <a:rPr lang="en-US" dirty="0" err="1"/>
              <a:t>i</a:t>
            </a:r>
            <a:r>
              <a:rPr lang="en-US" dirty="0"/>
              <a:t>] = new </a:t>
            </a:r>
            <a:r>
              <a:rPr lang="en-US" dirty="0" err="1"/>
              <a:t>TGraphErrors</a:t>
            </a:r>
            <a:r>
              <a:rPr lang="en-US" dirty="0"/>
              <a:t>(</a:t>
            </a:r>
            <a:r>
              <a:rPr lang="en-US" dirty="0" err="1"/>
              <a:t>num_datapoints</a:t>
            </a:r>
            <a:r>
              <a:rPr lang="en-US" dirty="0"/>
              <a:t>, </a:t>
            </a:r>
            <a:r>
              <a:rPr lang="en-US" dirty="0" err="1"/>
              <a:t>x_value</a:t>
            </a:r>
            <a:r>
              <a:rPr lang="en-US" dirty="0"/>
              <a:t>[</a:t>
            </a:r>
            <a:r>
              <a:rPr lang="en-US" dirty="0" err="1"/>
              <a:t>i</a:t>
            </a:r>
            <a:r>
              <a:rPr lang="en-US" dirty="0"/>
              <a:t>], </a:t>
            </a:r>
            <a:r>
              <a:rPr lang="en-US" dirty="0" err="1"/>
              <a:t>y_value</a:t>
            </a:r>
            <a:r>
              <a:rPr lang="en-US" dirty="0"/>
              <a:t>[</a:t>
            </a:r>
            <a:r>
              <a:rPr lang="en-US" dirty="0" err="1"/>
              <a:t>i</a:t>
            </a:r>
            <a:r>
              <a:rPr lang="en-US" dirty="0"/>
              <a:t>], </a:t>
            </a:r>
            <a:r>
              <a:rPr lang="en-US" dirty="0" err="1"/>
              <a:t>x_error</a:t>
            </a:r>
            <a:r>
              <a:rPr lang="en-US" dirty="0"/>
              <a:t>[</a:t>
            </a:r>
            <a:r>
              <a:rPr lang="en-US" dirty="0" err="1"/>
              <a:t>i</a:t>
            </a:r>
            <a:r>
              <a:rPr lang="en-US" dirty="0"/>
              <a:t>], </a:t>
            </a:r>
            <a:r>
              <a:rPr lang="en-US" dirty="0" err="1"/>
              <a:t>y_error</a:t>
            </a:r>
            <a:r>
              <a:rPr lang="en-US" dirty="0"/>
              <a:t>[</a:t>
            </a:r>
            <a:r>
              <a:rPr lang="en-US" dirty="0" err="1"/>
              <a:t>i</a:t>
            </a:r>
            <a:r>
              <a:rPr lang="en-US" dirty="0"/>
              <a:t>]);//error bars </a:t>
            </a:r>
            <a:r>
              <a:rPr lang="en-US" dirty="0" err="1"/>
              <a:t>TGraph</a:t>
            </a:r>
            <a:r>
              <a:rPr lang="en-US" dirty="0"/>
              <a:t>(</a:t>
            </a:r>
            <a:r>
              <a:rPr lang="en-US" dirty="0" err="1"/>
              <a:t>n,x,y,ex,ey</a:t>
            </a:r>
            <a:r>
              <a:rPr lang="en-US" dirty="0"/>
              <a:t>);</a:t>
            </a:r>
          </a:p>
          <a:p>
            <a:r>
              <a:rPr lang="en-US" dirty="0"/>
              <a:t>		</a:t>
            </a:r>
            <a:r>
              <a:rPr lang="en-US" dirty="0" err="1"/>
              <a:t>sprintf</a:t>
            </a:r>
            <a:r>
              <a:rPr lang="en-US" dirty="0"/>
              <a:t>(</a:t>
            </a:r>
            <a:r>
              <a:rPr lang="en-US" dirty="0" err="1"/>
              <a:t>graph_name</a:t>
            </a:r>
            <a:r>
              <a:rPr lang="en-US" dirty="0"/>
              <a:t>, "%</a:t>
            </a:r>
            <a:r>
              <a:rPr lang="en-US" dirty="0" err="1"/>
              <a:t>s%d</a:t>
            </a:r>
            <a:r>
              <a:rPr lang="en-US" dirty="0"/>
              <a:t>", "</a:t>
            </a:r>
            <a:r>
              <a:rPr lang="en-US" dirty="0" err="1"/>
              <a:t>gEfficiency_XtRa</a:t>
            </a:r>
            <a:r>
              <a:rPr lang="en-US" dirty="0"/>
              <a:t>", </a:t>
            </a:r>
            <a:r>
              <a:rPr lang="en-US" dirty="0" err="1"/>
              <a:t>i</a:t>
            </a:r>
            <a:r>
              <a:rPr lang="en-US" dirty="0"/>
              <a:t> + 1);</a:t>
            </a:r>
          </a:p>
          <a:p>
            <a:r>
              <a:rPr lang="en-US" dirty="0"/>
              <a:t>		graph[</a:t>
            </a:r>
            <a:r>
              <a:rPr lang="en-US" dirty="0" err="1"/>
              <a:t>i</a:t>
            </a:r>
            <a:r>
              <a:rPr lang="en-US" dirty="0"/>
              <a:t>]-&gt;</a:t>
            </a:r>
            <a:r>
              <a:rPr lang="en-US" dirty="0" err="1"/>
              <a:t>SetTitle</a:t>
            </a:r>
            <a:r>
              <a:rPr lang="en-US" dirty="0"/>
              <a:t>(</a:t>
            </a:r>
            <a:r>
              <a:rPr lang="en-US" dirty="0" err="1"/>
              <a:t>graph_name</a:t>
            </a:r>
            <a:r>
              <a:rPr lang="en-US" dirty="0"/>
              <a:t>);</a:t>
            </a:r>
          </a:p>
          <a:p>
            <a:r>
              <a:rPr lang="en-US" dirty="0"/>
              <a:t>		graph[</a:t>
            </a:r>
            <a:r>
              <a:rPr lang="en-US" dirty="0" err="1"/>
              <a:t>i</a:t>
            </a:r>
            <a:r>
              <a:rPr lang="en-US" dirty="0"/>
              <a:t>]-&gt;</a:t>
            </a:r>
            <a:r>
              <a:rPr lang="en-US" dirty="0" err="1"/>
              <a:t>SetName</a:t>
            </a:r>
            <a:r>
              <a:rPr lang="en-US" dirty="0"/>
              <a:t>(</a:t>
            </a:r>
            <a:r>
              <a:rPr lang="en-US" dirty="0" err="1"/>
              <a:t>graph_name</a:t>
            </a:r>
            <a:r>
              <a:rPr lang="en-US" dirty="0"/>
              <a:t>);</a:t>
            </a:r>
          </a:p>
          <a:p>
            <a:r>
              <a:rPr lang="en-US" dirty="0"/>
              <a:t>		graph[</a:t>
            </a:r>
            <a:r>
              <a:rPr lang="en-US" dirty="0" err="1"/>
              <a:t>i</a:t>
            </a:r>
            <a:r>
              <a:rPr lang="en-US" dirty="0"/>
              <a:t>]-&gt;</a:t>
            </a:r>
            <a:r>
              <a:rPr lang="en-US" dirty="0" err="1"/>
              <a:t>GetXaxis</a:t>
            </a:r>
            <a:r>
              <a:rPr lang="en-US" dirty="0"/>
              <a:t>()-&gt;</a:t>
            </a:r>
            <a:r>
              <a:rPr lang="en-US" dirty="0" err="1"/>
              <a:t>SetTitle</a:t>
            </a:r>
            <a:r>
              <a:rPr lang="en-US" dirty="0"/>
              <a:t>("Energy (keV)");</a:t>
            </a:r>
          </a:p>
          <a:p>
            <a:r>
              <a:rPr lang="en-US" dirty="0"/>
              <a:t>		graph[</a:t>
            </a:r>
            <a:r>
              <a:rPr lang="en-US" dirty="0" err="1"/>
              <a:t>i</a:t>
            </a:r>
            <a:r>
              <a:rPr lang="en-US" dirty="0"/>
              <a:t>]-&gt;</a:t>
            </a:r>
            <a:r>
              <a:rPr lang="en-US" dirty="0" err="1"/>
              <a:t>GetYaxis</a:t>
            </a:r>
            <a:r>
              <a:rPr lang="en-US" dirty="0"/>
              <a:t>()-&gt;</a:t>
            </a:r>
            <a:r>
              <a:rPr lang="en-US" dirty="0" err="1"/>
              <a:t>SetTitle</a:t>
            </a:r>
            <a:r>
              <a:rPr lang="en-US" dirty="0"/>
              <a:t>("Detection Efficiency (%)");</a:t>
            </a:r>
          </a:p>
          <a:p>
            <a:r>
              <a:rPr lang="en-US" dirty="0"/>
              <a:t>		graph[</a:t>
            </a:r>
            <a:r>
              <a:rPr lang="en-US" dirty="0" err="1"/>
              <a:t>i</a:t>
            </a:r>
            <a:r>
              <a:rPr lang="en-US" dirty="0"/>
              <a:t>]-&gt;</a:t>
            </a:r>
            <a:r>
              <a:rPr lang="en-US" dirty="0" err="1"/>
              <a:t>GetXaxis</a:t>
            </a:r>
            <a:r>
              <a:rPr lang="en-US" dirty="0"/>
              <a:t>()-&gt;</a:t>
            </a:r>
            <a:r>
              <a:rPr lang="en-US" dirty="0" err="1"/>
              <a:t>CenterTitle</a:t>
            </a:r>
            <a:r>
              <a:rPr lang="en-US" dirty="0"/>
              <a:t>();</a:t>
            </a:r>
          </a:p>
          <a:p>
            <a:r>
              <a:rPr lang="en-US" dirty="0"/>
              <a:t>		graph[</a:t>
            </a:r>
            <a:r>
              <a:rPr lang="en-US" dirty="0" err="1"/>
              <a:t>i</a:t>
            </a:r>
            <a:r>
              <a:rPr lang="en-US" dirty="0"/>
              <a:t>]-&gt;</a:t>
            </a:r>
            <a:r>
              <a:rPr lang="en-US" dirty="0" err="1"/>
              <a:t>GetYaxis</a:t>
            </a:r>
            <a:r>
              <a:rPr lang="en-US" dirty="0"/>
              <a:t>()-&gt;</a:t>
            </a:r>
            <a:r>
              <a:rPr lang="en-US" dirty="0" err="1"/>
              <a:t>CenterTitle</a:t>
            </a:r>
            <a:r>
              <a:rPr lang="en-US" dirty="0"/>
              <a:t>();</a:t>
            </a:r>
          </a:p>
          <a:p>
            <a:r>
              <a:rPr lang="en-US" dirty="0"/>
              <a:t>		graph[</a:t>
            </a:r>
            <a:r>
              <a:rPr lang="en-US" dirty="0" err="1"/>
              <a:t>i</a:t>
            </a:r>
            <a:r>
              <a:rPr lang="en-US" dirty="0"/>
              <a:t>]-&gt;</a:t>
            </a:r>
            <a:r>
              <a:rPr lang="en-US" dirty="0" err="1"/>
              <a:t>GetXaxis</a:t>
            </a:r>
            <a:r>
              <a:rPr lang="en-US" dirty="0"/>
              <a:t>()-&gt;</a:t>
            </a:r>
            <a:r>
              <a:rPr lang="en-US" dirty="0" err="1"/>
              <a:t>SetLabelFont</a:t>
            </a:r>
            <a:r>
              <a:rPr lang="en-US" dirty="0"/>
              <a:t>(132);</a:t>
            </a:r>
          </a:p>
          <a:p>
            <a:r>
              <a:rPr lang="en-US" dirty="0"/>
              <a:t>		graph[</a:t>
            </a:r>
            <a:r>
              <a:rPr lang="en-US" dirty="0" err="1"/>
              <a:t>i</a:t>
            </a:r>
            <a:r>
              <a:rPr lang="en-US" dirty="0"/>
              <a:t>]-&gt;</a:t>
            </a:r>
            <a:r>
              <a:rPr lang="en-US" dirty="0" err="1"/>
              <a:t>GetYaxis</a:t>
            </a:r>
            <a:r>
              <a:rPr lang="en-US" dirty="0"/>
              <a:t>()-&gt;</a:t>
            </a:r>
            <a:r>
              <a:rPr lang="en-US" dirty="0" err="1"/>
              <a:t>SetLabelFont</a:t>
            </a:r>
            <a:r>
              <a:rPr lang="en-US" dirty="0"/>
              <a:t>(132);</a:t>
            </a:r>
          </a:p>
          <a:p>
            <a:r>
              <a:rPr lang="en-US" dirty="0"/>
              <a:t>		graph[</a:t>
            </a:r>
            <a:r>
              <a:rPr lang="en-US" dirty="0" err="1"/>
              <a:t>i</a:t>
            </a:r>
            <a:r>
              <a:rPr lang="en-US" dirty="0"/>
              <a:t>]-&gt;</a:t>
            </a:r>
            <a:r>
              <a:rPr lang="en-US" dirty="0" err="1"/>
              <a:t>GetXaxis</a:t>
            </a:r>
            <a:r>
              <a:rPr lang="en-US" dirty="0"/>
              <a:t>()-&gt;</a:t>
            </a:r>
            <a:r>
              <a:rPr lang="en-US" dirty="0" err="1"/>
              <a:t>SetTitleFont</a:t>
            </a:r>
            <a:r>
              <a:rPr lang="en-US" dirty="0"/>
              <a:t>(132);</a:t>
            </a:r>
          </a:p>
          <a:p>
            <a:r>
              <a:rPr lang="en-US" dirty="0"/>
              <a:t>		graph[</a:t>
            </a:r>
            <a:r>
              <a:rPr lang="en-US" dirty="0" err="1"/>
              <a:t>i</a:t>
            </a:r>
            <a:r>
              <a:rPr lang="en-US" dirty="0"/>
              <a:t>]-&gt;</a:t>
            </a:r>
            <a:r>
              <a:rPr lang="en-US" dirty="0" err="1"/>
              <a:t>GetYaxis</a:t>
            </a:r>
            <a:r>
              <a:rPr lang="en-US" dirty="0"/>
              <a:t>()-&gt;</a:t>
            </a:r>
            <a:r>
              <a:rPr lang="en-US" dirty="0" err="1"/>
              <a:t>SetTitleFont</a:t>
            </a:r>
            <a:r>
              <a:rPr lang="en-US" dirty="0"/>
              <a:t>(132);</a:t>
            </a:r>
          </a:p>
          <a:p>
            <a:r>
              <a:rPr lang="en-US" dirty="0"/>
              <a:t>		graph[</a:t>
            </a:r>
            <a:r>
              <a:rPr lang="en-US" dirty="0" err="1"/>
              <a:t>i</a:t>
            </a:r>
            <a:r>
              <a:rPr lang="en-US" dirty="0"/>
              <a:t>]-&gt;</a:t>
            </a:r>
            <a:r>
              <a:rPr lang="en-US" dirty="0" err="1"/>
              <a:t>GetYaxis</a:t>
            </a:r>
            <a:r>
              <a:rPr lang="en-US" dirty="0"/>
              <a:t>()-&gt;</a:t>
            </a:r>
            <a:r>
              <a:rPr lang="en-US" dirty="0" err="1"/>
              <a:t>SetLabelSize</a:t>
            </a:r>
            <a:r>
              <a:rPr lang="en-US" dirty="0"/>
              <a:t>(0.06);</a:t>
            </a:r>
          </a:p>
          <a:p>
            <a:r>
              <a:rPr lang="en-US" dirty="0"/>
              <a:t>		graph[</a:t>
            </a:r>
            <a:r>
              <a:rPr lang="en-US" dirty="0" err="1"/>
              <a:t>i</a:t>
            </a:r>
            <a:r>
              <a:rPr lang="en-US" dirty="0"/>
              <a:t>]-&gt;</a:t>
            </a:r>
            <a:r>
              <a:rPr lang="en-US" dirty="0" err="1"/>
              <a:t>GetYaxis</a:t>
            </a:r>
            <a:r>
              <a:rPr lang="en-US" dirty="0"/>
              <a:t>()-&gt;</a:t>
            </a:r>
            <a:r>
              <a:rPr lang="en-US" dirty="0" err="1"/>
              <a:t>SetTitleSize</a:t>
            </a:r>
            <a:r>
              <a:rPr lang="en-US" dirty="0"/>
              <a:t>(0.07);</a:t>
            </a:r>
          </a:p>
          <a:p>
            <a:r>
              <a:rPr lang="en-US" dirty="0"/>
              <a:t>		graph[</a:t>
            </a:r>
            <a:r>
              <a:rPr lang="en-US" dirty="0" err="1"/>
              <a:t>i</a:t>
            </a:r>
            <a:r>
              <a:rPr lang="en-US" dirty="0"/>
              <a:t>]-&gt;</a:t>
            </a:r>
            <a:r>
              <a:rPr lang="en-US" dirty="0" err="1"/>
              <a:t>GetXaxis</a:t>
            </a:r>
            <a:r>
              <a:rPr lang="en-US" dirty="0"/>
              <a:t>()-&gt;</a:t>
            </a:r>
            <a:r>
              <a:rPr lang="en-US" dirty="0" err="1"/>
              <a:t>SetLabelSize</a:t>
            </a:r>
            <a:r>
              <a:rPr lang="en-US" dirty="0"/>
              <a:t>(0.06);</a:t>
            </a:r>
          </a:p>
          <a:p>
            <a:r>
              <a:rPr lang="en-US" dirty="0"/>
              <a:t>		graph[</a:t>
            </a:r>
            <a:r>
              <a:rPr lang="en-US" dirty="0" err="1"/>
              <a:t>i</a:t>
            </a:r>
            <a:r>
              <a:rPr lang="en-US" dirty="0"/>
              <a:t>]-&gt;</a:t>
            </a:r>
            <a:r>
              <a:rPr lang="en-US" dirty="0" err="1"/>
              <a:t>GetXaxis</a:t>
            </a:r>
            <a:r>
              <a:rPr lang="en-US" dirty="0"/>
              <a:t>()-&gt;</a:t>
            </a:r>
            <a:r>
              <a:rPr lang="en-US" dirty="0" err="1"/>
              <a:t>SetTitleSize</a:t>
            </a:r>
            <a:r>
              <a:rPr lang="en-US" dirty="0"/>
              <a:t>(0.07);</a:t>
            </a:r>
          </a:p>
          <a:p>
            <a:r>
              <a:rPr lang="en-US" dirty="0"/>
              <a:t>		graph[</a:t>
            </a:r>
            <a:r>
              <a:rPr lang="en-US" dirty="0" err="1"/>
              <a:t>i</a:t>
            </a:r>
            <a:r>
              <a:rPr lang="en-US" dirty="0"/>
              <a:t>]-&gt;</a:t>
            </a:r>
            <a:r>
              <a:rPr lang="en-US" dirty="0" err="1"/>
              <a:t>GetYaxis</a:t>
            </a:r>
            <a:r>
              <a:rPr lang="en-US" dirty="0"/>
              <a:t>()-&gt;</a:t>
            </a:r>
            <a:r>
              <a:rPr lang="en-US" dirty="0" err="1"/>
              <a:t>SetTickLength</a:t>
            </a:r>
            <a:r>
              <a:rPr lang="en-US" dirty="0"/>
              <a:t>(0.02);</a:t>
            </a:r>
          </a:p>
          <a:p>
            <a:r>
              <a:rPr lang="en-US" dirty="0"/>
              <a:t>		graph[</a:t>
            </a:r>
            <a:r>
              <a:rPr lang="en-US" dirty="0" err="1"/>
              <a:t>i</a:t>
            </a:r>
            <a:r>
              <a:rPr lang="en-US" dirty="0"/>
              <a:t>]-&gt;</a:t>
            </a:r>
            <a:r>
              <a:rPr lang="en-US" dirty="0" err="1"/>
              <a:t>GetYaxis</a:t>
            </a:r>
            <a:r>
              <a:rPr lang="en-US" dirty="0"/>
              <a:t>()-&gt;</a:t>
            </a:r>
            <a:r>
              <a:rPr lang="en-US" dirty="0" err="1"/>
              <a:t>SetNdivisions</a:t>
            </a:r>
            <a:r>
              <a:rPr lang="en-US" dirty="0"/>
              <a:t>(505);</a:t>
            </a:r>
          </a:p>
          <a:p>
            <a:r>
              <a:rPr lang="en-US" dirty="0"/>
              <a:t>		graph[</a:t>
            </a:r>
            <a:r>
              <a:rPr lang="en-US" dirty="0" err="1"/>
              <a:t>i</a:t>
            </a:r>
            <a:r>
              <a:rPr lang="en-US" dirty="0"/>
              <a:t>]-&gt;</a:t>
            </a:r>
            <a:r>
              <a:rPr lang="en-US" dirty="0" err="1"/>
              <a:t>GetXaxis</a:t>
            </a:r>
            <a:r>
              <a:rPr lang="en-US" dirty="0"/>
              <a:t>()-&gt;</a:t>
            </a:r>
            <a:r>
              <a:rPr lang="en-US" dirty="0" err="1"/>
              <a:t>SetTitleOffset</a:t>
            </a:r>
            <a:r>
              <a:rPr lang="en-US" dirty="0"/>
              <a:t>(1.2);</a:t>
            </a:r>
          </a:p>
          <a:p>
            <a:r>
              <a:rPr lang="en-US" dirty="0"/>
              <a:t>		graph[</a:t>
            </a:r>
            <a:r>
              <a:rPr lang="en-US" dirty="0" err="1"/>
              <a:t>i</a:t>
            </a:r>
            <a:r>
              <a:rPr lang="en-US" dirty="0"/>
              <a:t>]-&gt;</a:t>
            </a:r>
            <a:r>
              <a:rPr lang="en-US" dirty="0" err="1"/>
              <a:t>GetYaxis</a:t>
            </a:r>
            <a:r>
              <a:rPr lang="en-US" dirty="0"/>
              <a:t>()-&gt;</a:t>
            </a:r>
            <a:r>
              <a:rPr lang="en-US" dirty="0" err="1"/>
              <a:t>SetTitleOffset</a:t>
            </a:r>
            <a:r>
              <a:rPr lang="en-US" dirty="0"/>
              <a:t>(0.8);</a:t>
            </a:r>
          </a:p>
          <a:p>
            <a:r>
              <a:rPr lang="en-US" dirty="0"/>
              <a:t>		graph[</a:t>
            </a:r>
            <a:r>
              <a:rPr lang="en-US" dirty="0" err="1"/>
              <a:t>i</a:t>
            </a:r>
            <a:r>
              <a:rPr lang="en-US" dirty="0"/>
              <a:t>]-&gt;</a:t>
            </a:r>
            <a:r>
              <a:rPr lang="en-US" dirty="0" err="1"/>
              <a:t>GetXaxis</a:t>
            </a:r>
            <a:r>
              <a:rPr lang="en-US" dirty="0"/>
              <a:t>()-&gt;</a:t>
            </a:r>
            <a:r>
              <a:rPr lang="en-US" dirty="0" err="1"/>
              <a:t>SetRangeUser</a:t>
            </a:r>
            <a:r>
              <a:rPr lang="en-US" dirty="0"/>
              <a:t>(0, 1600);</a:t>
            </a:r>
          </a:p>
          <a:p>
            <a:r>
              <a:rPr lang="en-US" dirty="0"/>
              <a:t>		graph[</a:t>
            </a:r>
            <a:r>
              <a:rPr lang="en-US" dirty="0" err="1"/>
              <a:t>i</a:t>
            </a:r>
            <a:r>
              <a:rPr lang="en-US" dirty="0"/>
              <a:t>]-&gt;</a:t>
            </a:r>
            <a:r>
              <a:rPr lang="en-US" dirty="0" err="1"/>
              <a:t>GetYaxis</a:t>
            </a:r>
            <a:r>
              <a:rPr lang="en-US" dirty="0"/>
              <a:t>()-&gt;</a:t>
            </a:r>
            <a:r>
              <a:rPr lang="en-US" dirty="0" err="1"/>
              <a:t>SetRangeUser</a:t>
            </a:r>
            <a:r>
              <a:rPr lang="en-US" dirty="0"/>
              <a:t>(0, 0.85);</a:t>
            </a:r>
          </a:p>
          <a:p>
            <a:r>
              <a:rPr lang="en-US" dirty="0"/>
              <a:t>		graph[</a:t>
            </a:r>
            <a:r>
              <a:rPr lang="en-US" dirty="0" err="1"/>
              <a:t>i</a:t>
            </a:r>
            <a:r>
              <a:rPr lang="en-US" dirty="0"/>
              <a:t>]-&gt;</a:t>
            </a:r>
            <a:r>
              <a:rPr lang="en-US" dirty="0" err="1"/>
              <a:t>SetMarkerStyle</a:t>
            </a:r>
            <a:r>
              <a:rPr lang="en-US" dirty="0"/>
              <a:t>(21);</a:t>
            </a:r>
          </a:p>
          <a:p>
            <a:r>
              <a:rPr lang="en-US" dirty="0"/>
              <a:t>		graph[</a:t>
            </a:r>
            <a:r>
              <a:rPr lang="en-US" dirty="0" err="1"/>
              <a:t>i</a:t>
            </a:r>
            <a:r>
              <a:rPr lang="en-US" dirty="0"/>
              <a:t>]-&gt;</a:t>
            </a:r>
            <a:r>
              <a:rPr lang="en-US" dirty="0" err="1"/>
              <a:t>SetMarkerColor</a:t>
            </a:r>
            <a:r>
              <a:rPr lang="en-US" dirty="0"/>
              <a:t>(1);</a:t>
            </a:r>
          </a:p>
          <a:p>
            <a:r>
              <a:rPr lang="en-US" dirty="0"/>
              <a:t>		graph[</a:t>
            </a:r>
            <a:r>
              <a:rPr lang="en-US" dirty="0" err="1"/>
              <a:t>i</a:t>
            </a:r>
            <a:r>
              <a:rPr lang="en-US" dirty="0"/>
              <a:t>]-&gt;</a:t>
            </a:r>
            <a:r>
              <a:rPr lang="en-US" dirty="0" err="1"/>
              <a:t>SetLineWidth</a:t>
            </a:r>
            <a:r>
              <a:rPr lang="en-US" dirty="0"/>
              <a:t>(2);</a:t>
            </a:r>
          </a:p>
          <a:p>
            <a:r>
              <a:rPr lang="en-US" dirty="0"/>
              <a:t>		</a:t>
            </a:r>
            <a:r>
              <a:rPr lang="en-US" dirty="0" err="1"/>
              <a:t>gStyle</a:t>
            </a:r>
            <a:r>
              <a:rPr lang="en-US" dirty="0"/>
              <a:t>-&gt;</a:t>
            </a:r>
            <a:r>
              <a:rPr lang="en-US" dirty="0" err="1"/>
              <a:t>SetEndErrorSize</a:t>
            </a:r>
            <a:r>
              <a:rPr lang="en-US" dirty="0"/>
              <a:t>(5);</a:t>
            </a:r>
          </a:p>
          <a:p>
            <a:r>
              <a:rPr lang="en-US" dirty="0"/>
              <a:t>		TF1* logpol6 = new TF1("logpol6", "exp([0]+[1]*log(x)+[2]*pow(log(x),2)+[3]*pow(log(x),3)+[4]*pow(log(x),4)+[5]*pow(log(x),5)+[6]*pow(log(x),6))", 0, 10000);</a:t>
            </a:r>
          </a:p>
          <a:p>
            <a:r>
              <a:rPr lang="en-US" dirty="0"/>
              <a:t>		logpol6-&gt;</a:t>
            </a:r>
            <a:r>
              <a:rPr lang="en-US" dirty="0" err="1"/>
              <a:t>SetNpx</a:t>
            </a:r>
            <a:r>
              <a:rPr lang="en-US" dirty="0"/>
              <a:t>(50000);</a:t>
            </a:r>
          </a:p>
          <a:p>
            <a:r>
              <a:rPr lang="en-US" dirty="0"/>
              <a:t>		logpol6-&gt;</a:t>
            </a:r>
            <a:r>
              <a:rPr lang="en-US" dirty="0" err="1"/>
              <a:t>SetParNames</a:t>
            </a:r>
            <a:r>
              <a:rPr lang="en-US" dirty="0"/>
              <a:t>("p0", "p1", "p2", "p3", "p4", "p5", "p6");//y=exp(p0+p1*lnx+p2*(</a:t>
            </a:r>
            <a:r>
              <a:rPr lang="en-US" dirty="0" err="1"/>
              <a:t>lnx</a:t>
            </a:r>
            <a:r>
              <a:rPr lang="en-US" dirty="0"/>
              <a:t>)^2+...</a:t>
            </a:r>
          </a:p>
          <a:p>
            <a:r>
              <a:rPr lang="en-US" dirty="0"/>
              <a:t>		logpol6-&gt;</a:t>
            </a:r>
            <a:r>
              <a:rPr lang="en-US" dirty="0" err="1"/>
              <a:t>SetParameter</a:t>
            </a:r>
            <a:r>
              <a:rPr lang="en-US" dirty="0"/>
              <a:t>(0, -50);		//logpol6-&gt;</a:t>
            </a:r>
            <a:r>
              <a:rPr lang="en-US" dirty="0" err="1"/>
              <a:t>SetParError</a:t>
            </a:r>
            <a:r>
              <a:rPr lang="en-US" dirty="0"/>
              <a:t>(0,0.005598814);		//logpol6-&gt;</a:t>
            </a:r>
            <a:r>
              <a:rPr lang="en-US" dirty="0" err="1"/>
              <a:t>SetParLimits</a:t>
            </a:r>
            <a:r>
              <a:rPr lang="en-US" dirty="0"/>
              <a:t>(0,1.777853,1.777853);		logpol6-&gt;</a:t>
            </a:r>
            <a:r>
              <a:rPr lang="en-US" dirty="0" err="1"/>
              <a:t>SetParameter</a:t>
            </a:r>
            <a:r>
              <a:rPr lang="en-US" dirty="0"/>
              <a:t>(1, 9);		//logpol6-&gt;</a:t>
            </a:r>
            <a:r>
              <a:rPr lang="en-US" dirty="0" err="1"/>
              <a:t>SetParError</a:t>
            </a:r>
            <a:r>
              <a:rPr lang="en-US" dirty="0"/>
              <a:t>(1,0.0009436133);		//logpol6-&gt;</a:t>
            </a:r>
            <a:r>
              <a:rPr lang="en-US" dirty="0" err="1"/>
              <a:t>SetParLimits</a:t>
            </a:r>
            <a:r>
              <a:rPr lang="en-US" dirty="0"/>
              <a:t>(1,-1.175923,-1.175923);		logpol6-&gt;</a:t>
            </a:r>
            <a:r>
              <a:rPr lang="en-US" dirty="0" err="1"/>
              <a:t>SetParameter</a:t>
            </a:r>
            <a:r>
              <a:rPr lang="en-US" dirty="0"/>
              <a:t>(2, -1.3);		//logpol6-&gt;</a:t>
            </a:r>
            <a:r>
              <a:rPr lang="en-US" dirty="0" err="1"/>
              <a:t>SetParError</a:t>
            </a:r>
            <a:r>
              <a:rPr lang="en-US" dirty="0"/>
              <a:t>(2,0.0001292948);		//logpol6-&gt;</a:t>
            </a:r>
            <a:r>
              <a:rPr lang="en-US" dirty="0" err="1"/>
              <a:t>SetParLimits</a:t>
            </a:r>
            <a:r>
              <a:rPr lang="en-US" dirty="0"/>
              <a:t>(2,1.106058,1.106058);		//logpol6-&gt;</a:t>
            </a:r>
            <a:r>
              <a:rPr lang="en-US" dirty="0" err="1"/>
              <a:t>SetParameter</a:t>
            </a:r>
            <a:r>
              <a:rPr lang="en-US" dirty="0"/>
              <a:t>(3, -0.60187579);		//logpol6-&gt;</a:t>
            </a:r>
            <a:r>
              <a:rPr lang="en-US" dirty="0" err="1"/>
              <a:t>SetParError</a:t>
            </a:r>
            <a:r>
              <a:rPr lang="en-US" dirty="0"/>
              <a:t>(3,1.688012e-05);		//logpol6-&gt;</a:t>
            </a:r>
            <a:r>
              <a:rPr lang="en-US" dirty="0" err="1"/>
              <a:t>SetParLimits</a:t>
            </a:r>
            <a:r>
              <a:rPr lang="en-US" dirty="0"/>
              <a:t>(3,-0.6004948,-0.6004948);		//logpol6-&gt;</a:t>
            </a:r>
            <a:r>
              <a:rPr lang="en-US" dirty="0" err="1"/>
              <a:t>SetParameter</a:t>
            </a:r>
            <a:r>
              <a:rPr lang="en-US" dirty="0"/>
              <a:t>(4, 0.12472777);		//logpol6-&gt;</a:t>
            </a:r>
            <a:r>
              <a:rPr lang="en-US" dirty="0" err="1"/>
              <a:t>SetParError</a:t>
            </a:r>
            <a:r>
              <a:rPr lang="en-US" dirty="0"/>
              <a:t>(4,2.128892e-06);		//logpol6-&gt;</a:t>
            </a:r>
            <a:r>
              <a:rPr lang="en-US" dirty="0" err="1"/>
              <a:t>SetParLimits</a:t>
            </a:r>
            <a:r>
              <a:rPr lang="en-US" dirty="0"/>
              <a:t>(4,0.1250527,0.1250527);		//logpol6-&gt;</a:t>
            </a:r>
            <a:r>
              <a:rPr lang="en-US" dirty="0" err="1"/>
              <a:t>SetParameter</a:t>
            </a:r>
            <a:r>
              <a:rPr lang="en-US" dirty="0"/>
              <a:t>(5, -0.011253297);		//logpol6-&gt;</a:t>
            </a:r>
            <a:r>
              <a:rPr lang="en-US" dirty="0" err="1"/>
              <a:t>SetParError</a:t>
            </a:r>
            <a:r>
              <a:rPr lang="en-US" dirty="0"/>
              <a:t>(5,2.523441e-07);		//logpol6-&gt;</a:t>
            </a:r>
            <a:r>
              <a:rPr lang="en-US" dirty="0" err="1"/>
              <a:t>SetParLimits</a:t>
            </a:r>
            <a:r>
              <a:rPr lang="en-US" dirty="0"/>
              <a:t>(5,-0.0112302,-0.0112302);		//logpol6-&gt;</a:t>
            </a:r>
            <a:r>
              <a:rPr lang="en-US" dirty="0" err="1"/>
              <a:t>SetParameter</a:t>
            </a:r>
            <a:r>
              <a:rPr lang="en-US" dirty="0"/>
              <a:t>(6, 0.00037136058);		//logpol6-&gt;</a:t>
            </a:r>
            <a:r>
              <a:rPr lang="en-US" dirty="0" err="1"/>
              <a:t>SetParError</a:t>
            </a:r>
            <a:r>
              <a:rPr lang="en-US" dirty="0"/>
              <a:t>(6,2.741992e-08);		//logpol6-&gt;</a:t>
            </a:r>
            <a:r>
              <a:rPr lang="en-US" dirty="0" err="1"/>
              <a:t>SetParLimits</a:t>
            </a:r>
            <a:r>
              <a:rPr lang="en-US" dirty="0"/>
              <a:t>(6,0.0003661849,0.0003661849);</a:t>
            </a:r>
          </a:p>
          <a:p>
            <a:r>
              <a:rPr lang="en-US" dirty="0"/>
              <a:t>		logpol6-&gt;</a:t>
            </a:r>
            <a:r>
              <a:rPr lang="en-US" dirty="0" err="1"/>
              <a:t>SetLineColor</a:t>
            </a:r>
            <a:r>
              <a:rPr lang="en-US" dirty="0"/>
              <a:t>((i+1)*2);</a:t>
            </a:r>
          </a:p>
          <a:p>
            <a:r>
              <a:rPr lang="en-US" dirty="0"/>
              <a:t>		logpol6-&gt;</a:t>
            </a:r>
            <a:r>
              <a:rPr lang="en-US" dirty="0" err="1"/>
              <a:t>SetLineWidth</a:t>
            </a:r>
            <a:r>
              <a:rPr lang="en-US" dirty="0"/>
              <a:t>(2);</a:t>
            </a:r>
          </a:p>
          <a:p>
            <a:r>
              <a:rPr lang="en-US" dirty="0"/>
              <a:t>		graph[</a:t>
            </a:r>
            <a:r>
              <a:rPr lang="en-US" dirty="0" err="1"/>
              <a:t>i</a:t>
            </a:r>
            <a:r>
              <a:rPr lang="en-US" dirty="0"/>
              <a:t>]-&gt;Fit("logpol6","Q");//logpol6 can be used directly without TF1 constructor in CINT</a:t>
            </a:r>
          </a:p>
          <a:p>
            <a:r>
              <a:rPr lang="en-US" dirty="0"/>
              <a:t>		graph[</a:t>
            </a:r>
            <a:r>
              <a:rPr lang="en-US" dirty="0" err="1"/>
              <a:t>i</a:t>
            </a:r>
            <a:r>
              <a:rPr lang="en-US" dirty="0"/>
              <a:t>]-&gt;Fit("logpol6","Q");//logpol6 can be used directly without TF1 constructor in CINT</a:t>
            </a:r>
          </a:p>
          <a:p>
            <a:r>
              <a:rPr lang="en-US" dirty="0"/>
              <a:t>		graph[</a:t>
            </a:r>
            <a:r>
              <a:rPr lang="en-US" dirty="0" err="1"/>
              <a:t>i</a:t>
            </a:r>
            <a:r>
              <a:rPr lang="en-US" dirty="0"/>
              <a:t>]-&gt;Fit("logpol6","Q");//logpol6 can be used directly without TF1 constructor in CINT</a:t>
            </a:r>
          </a:p>
          <a:p>
            <a:endParaRPr lang="en-US" dirty="0"/>
          </a:p>
          <a:p>
            <a:r>
              <a:rPr lang="en-US" dirty="0"/>
              <a:t>		</a:t>
            </a:r>
            <a:r>
              <a:rPr lang="en-US" dirty="0" err="1"/>
              <a:t>TFitResultPtr</a:t>
            </a:r>
            <a:r>
              <a:rPr lang="en-US" dirty="0"/>
              <a:t> </a:t>
            </a:r>
            <a:r>
              <a:rPr lang="en-US" dirty="0" err="1"/>
              <a:t>Fit_result_pointer</a:t>
            </a:r>
            <a:r>
              <a:rPr lang="en-US" dirty="0"/>
              <a:t> = graph[</a:t>
            </a:r>
            <a:r>
              <a:rPr lang="en-US" dirty="0" err="1"/>
              <a:t>i</a:t>
            </a:r>
            <a:r>
              <a:rPr lang="en-US" dirty="0"/>
              <a:t>]-&gt;Fit("logpol6", "MS");</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 Uncertainty Band</a:t>
            </a:r>
          </a:p>
          <a:p>
            <a:r>
              <a:rPr lang="en-US" dirty="0"/>
              <a:t>		</a:t>
            </a:r>
            <a:r>
              <a:rPr lang="en-US" dirty="0" err="1"/>
              <a:t>sprintf</a:t>
            </a:r>
            <a:r>
              <a:rPr lang="en-US" dirty="0"/>
              <a:t>(filename, "%</a:t>
            </a:r>
            <a:r>
              <a:rPr lang="en-US" dirty="0" err="1"/>
              <a:t>s%s%d</a:t>
            </a:r>
            <a:r>
              <a:rPr lang="en-US" dirty="0"/>
              <a:t>", "</a:t>
            </a:r>
            <a:r>
              <a:rPr lang="en-US" dirty="0" err="1"/>
              <a:t>h_confidence_interval</a:t>
            </a:r>
            <a:r>
              <a:rPr lang="en-US" dirty="0"/>
              <a:t>", "_", </a:t>
            </a:r>
            <a:r>
              <a:rPr lang="en-US" dirty="0" err="1"/>
              <a:t>i</a:t>
            </a:r>
            <a:r>
              <a:rPr lang="en-US" dirty="0"/>
              <a:t>);</a:t>
            </a:r>
          </a:p>
          <a:p>
            <a:r>
              <a:rPr lang="en-US" dirty="0"/>
              <a:t>		</a:t>
            </a:r>
            <a:r>
              <a:rPr lang="en-US" dirty="0" err="1"/>
              <a:t>h_confidence_interval</a:t>
            </a:r>
            <a:r>
              <a:rPr lang="en-US" dirty="0"/>
              <a:t>[</a:t>
            </a:r>
            <a:r>
              <a:rPr lang="en-US" dirty="0" err="1"/>
              <a:t>i</a:t>
            </a:r>
            <a:r>
              <a:rPr lang="en-US" dirty="0"/>
              <a:t>] = new TH1D(filename, filename, 16000, 0, 1600);//Create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a:t>
            </a:r>
            <a:r>
              <a:rPr lang="en-US" dirty="0" err="1"/>
              <a:t>i</a:t>
            </a:r>
            <a:r>
              <a:rPr lang="en-US" dirty="0"/>
              <a:t>] will contain the CL result that you can draw on top of your fitted graph.</a:t>
            </a:r>
          </a:p>
          <a:p>
            <a:r>
              <a:rPr lang="en-US" dirty="0"/>
              <a:t>		//where </a:t>
            </a:r>
            <a:r>
              <a:rPr lang="en-US" dirty="0" err="1"/>
              <a:t>h_confidence_interval</a:t>
            </a:r>
            <a:r>
              <a:rPr lang="en-US" dirty="0"/>
              <a:t>[</a:t>
            </a:r>
            <a:r>
              <a:rPr lang="en-US" dirty="0" err="1"/>
              <a:t>i</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]-&gt;</a:t>
            </a:r>
            <a:r>
              <a:rPr lang="en-US" dirty="0" err="1"/>
              <a:t>SetStats</a:t>
            </a:r>
            <a:r>
              <a:rPr lang="en-US" dirty="0"/>
              <a:t>(</a:t>
            </a:r>
            <a:r>
              <a:rPr lang="en-US" dirty="0" err="1"/>
              <a:t>kFALSE</a:t>
            </a:r>
            <a:r>
              <a:rPr lang="en-US" dirty="0"/>
              <a:t>);</a:t>
            </a:r>
          </a:p>
          <a:p>
            <a:r>
              <a:rPr lang="en-US" dirty="0"/>
              <a:t>		if (</a:t>
            </a:r>
            <a:r>
              <a:rPr lang="en-US" dirty="0" err="1"/>
              <a:t>i</a:t>
            </a:r>
            <a:r>
              <a:rPr lang="en-US" dirty="0"/>
              <a:t> == 0) </a:t>
            </a:r>
            <a:r>
              <a:rPr lang="en-US" dirty="0" err="1"/>
              <a:t>h_confidence_interval</a:t>
            </a:r>
            <a:r>
              <a:rPr lang="en-US" dirty="0"/>
              <a:t>[</a:t>
            </a:r>
            <a:r>
              <a:rPr lang="en-US" dirty="0" err="1"/>
              <a:t>i</a:t>
            </a:r>
            <a:r>
              <a:rPr lang="en-US" dirty="0"/>
              <a:t>]-&gt;</a:t>
            </a:r>
            <a:r>
              <a:rPr lang="en-US" dirty="0" err="1"/>
              <a:t>SetFillColor</a:t>
            </a:r>
            <a:r>
              <a:rPr lang="en-US" dirty="0"/>
              <a:t>(</a:t>
            </a:r>
            <a:r>
              <a:rPr lang="en-US" dirty="0" err="1"/>
              <a:t>kRed</a:t>
            </a:r>
            <a:r>
              <a:rPr lang="en-US" dirty="0"/>
              <a:t> - 9);</a:t>
            </a:r>
          </a:p>
          <a:p>
            <a:r>
              <a:rPr lang="en-US" dirty="0"/>
              <a:t>		if (</a:t>
            </a:r>
            <a:r>
              <a:rPr lang="en-US" dirty="0" err="1"/>
              <a:t>i</a:t>
            </a:r>
            <a:r>
              <a:rPr lang="en-US" dirty="0"/>
              <a:t> == 1) </a:t>
            </a:r>
            <a:r>
              <a:rPr lang="en-US" dirty="0" err="1"/>
              <a:t>h_confidence_interval</a:t>
            </a:r>
            <a:r>
              <a:rPr lang="en-US" dirty="0"/>
              <a:t>[</a:t>
            </a:r>
            <a:r>
              <a:rPr lang="en-US" dirty="0" err="1"/>
              <a:t>i</a:t>
            </a:r>
            <a:r>
              <a:rPr lang="en-US" dirty="0"/>
              <a:t>]-&gt;</a:t>
            </a:r>
            <a:r>
              <a:rPr lang="en-US" dirty="0" err="1"/>
              <a:t>SetFillColor</a:t>
            </a:r>
            <a:r>
              <a:rPr lang="en-US" dirty="0"/>
              <a:t>(</a:t>
            </a:r>
            <a:r>
              <a:rPr lang="en-US" dirty="0" err="1"/>
              <a:t>kAzure</a:t>
            </a:r>
            <a:r>
              <a:rPr lang="en-US" dirty="0"/>
              <a:t> - 9);</a:t>
            </a:r>
          </a:p>
          <a:p>
            <a:r>
              <a:rPr lang="en-US" dirty="0"/>
              <a:t>		//</a:t>
            </a:r>
            <a:r>
              <a:rPr lang="en-US" dirty="0" err="1"/>
              <a:t>Fit_result_pointer</a:t>
            </a:r>
            <a:r>
              <a:rPr lang="en-US" dirty="0"/>
              <a:t>-&gt;</a:t>
            </a:r>
            <a:r>
              <a:rPr lang="en-US" dirty="0" err="1"/>
              <a:t>GetConfidenceIntervals</a:t>
            </a:r>
            <a:r>
              <a:rPr lang="en-US" dirty="0"/>
              <a:t>(</a:t>
            </a:r>
            <a:r>
              <a:rPr lang="en-US" dirty="0" err="1"/>
              <a:t>Npoint</a:t>
            </a:r>
            <a:r>
              <a:rPr lang="en-US" dirty="0"/>
              <a:t>, 1, 1, </a:t>
            </a:r>
            <a:r>
              <a:rPr lang="en-US" dirty="0" err="1"/>
              <a:t>energy_point</a:t>
            </a:r>
            <a:r>
              <a:rPr lang="en-US" dirty="0"/>
              <a:t>, </a:t>
            </a:r>
            <a:r>
              <a:rPr lang="en-US" dirty="0" err="1"/>
              <a:t>err_point</a:t>
            </a:r>
            <a:r>
              <a:rPr lang="en-US" dirty="0"/>
              <a:t>, 0.683, true);//get the error of y at x of interest, this command is independent of the colored band</a:t>
            </a:r>
          </a:p>
          <a:p>
            <a:r>
              <a:rPr lang="en-US" dirty="0"/>
              <a:t>		//(Number of x points, 1, 1, x, err, confidence level, false); norm is a flag to control if the intervals need to be inflated by the chi2/</a:t>
            </a:r>
            <a:r>
              <a:rPr lang="en-US" dirty="0" err="1"/>
              <a:t>ndf</a:t>
            </a:r>
            <a:r>
              <a:rPr lang="en-US" dirty="0"/>
              <a:t> value. true is inflated, false is not inflated.</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a:t>
            </a:r>
            <a:r>
              <a:rPr lang="en-US" dirty="0" err="1"/>
              <a:t>Fit_result_pointer</a:t>
            </a:r>
            <a:r>
              <a:rPr lang="en-US" dirty="0"/>
              <a:t>-&gt;Print("V");//print main fit information</a:t>
            </a:r>
          </a:p>
          <a:p>
            <a:r>
              <a:rPr lang="en-US" dirty="0"/>
              <a:t>		graph[</a:t>
            </a:r>
            <a:r>
              <a:rPr lang="en-US" dirty="0" err="1"/>
              <a:t>i</a:t>
            </a:r>
            <a:r>
              <a:rPr lang="en-US" dirty="0"/>
              <a:t>]-&gt;Draw("AP");//"A": Axis are drawn around the graph, "P": The current marker is plotted at each point</a:t>
            </a:r>
          </a:p>
          <a:p>
            <a:r>
              <a:rPr lang="en-US" dirty="0"/>
              <a:t>		</a:t>
            </a:r>
            <a:r>
              <a:rPr lang="en-US" dirty="0" err="1"/>
              <a:t>h_confidence_interval</a:t>
            </a:r>
            <a:r>
              <a:rPr lang="en-US" dirty="0"/>
              <a:t>[</a:t>
            </a:r>
            <a:r>
              <a:rPr lang="en-US" dirty="0" err="1"/>
              <a:t>i</a:t>
            </a:r>
            <a:r>
              <a:rPr lang="en-US" dirty="0"/>
              <a:t>]-&gt;Draw("e3 same");//draw the confidence band [colored] showing 1 or 2 or 3 standard deviation uncertainty</a:t>
            </a:r>
          </a:p>
          <a:p>
            <a:r>
              <a:rPr lang="en-US" dirty="0"/>
              <a:t>		graph[</a:t>
            </a:r>
            <a:r>
              <a:rPr lang="en-US" dirty="0" err="1"/>
              <a:t>i</a:t>
            </a:r>
            <a:r>
              <a:rPr lang="en-US" dirty="0"/>
              <a:t>]-&gt;Draw("P same");//draw the points again above error band</a:t>
            </a:r>
          </a:p>
          <a:p>
            <a:endParaRPr lang="en-US" dirty="0"/>
          </a:p>
          <a:p>
            <a:r>
              <a:rPr lang="en-US" dirty="0"/>
              <a:t>		p0[</a:t>
            </a:r>
            <a:r>
              <a:rPr lang="en-US" dirty="0" err="1"/>
              <a:t>i</a:t>
            </a:r>
            <a:r>
              <a:rPr lang="en-US" dirty="0"/>
              <a:t>] = logpol6-&gt;</a:t>
            </a:r>
            <a:r>
              <a:rPr lang="en-US" dirty="0" err="1"/>
              <a:t>GetParameter</a:t>
            </a:r>
            <a:r>
              <a:rPr lang="en-US" dirty="0"/>
              <a:t>(0);</a:t>
            </a:r>
          </a:p>
          <a:p>
            <a:r>
              <a:rPr lang="en-US" dirty="0"/>
              <a:t>		p1[</a:t>
            </a:r>
            <a:r>
              <a:rPr lang="en-US" dirty="0" err="1"/>
              <a:t>i</a:t>
            </a:r>
            <a:r>
              <a:rPr lang="en-US" dirty="0"/>
              <a:t>] = logpol6-&gt;</a:t>
            </a:r>
            <a:r>
              <a:rPr lang="en-US" dirty="0" err="1"/>
              <a:t>GetParameter</a:t>
            </a:r>
            <a:r>
              <a:rPr lang="en-US" dirty="0"/>
              <a:t>(1);</a:t>
            </a:r>
          </a:p>
          <a:p>
            <a:r>
              <a:rPr lang="en-US" dirty="0"/>
              <a:t>		p2[</a:t>
            </a:r>
            <a:r>
              <a:rPr lang="en-US" dirty="0" err="1"/>
              <a:t>i</a:t>
            </a:r>
            <a:r>
              <a:rPr lang="en-US" dirty="0"/>
              <a:t>] = logpol6-&gt;</a:t>
            </a:r>
            <a:r>
              <a:rPr lang="en-US" dirty="0" err="1"/>
              <a:t>GetParameter</a:t>
            </a:r>
            <a:r>
              <a:rPr lang="en-US" dirty="0"/>
              <a:t>(2);</a:t>
            </a:r>
          </a:p>
          <a:p>
            <a:r>
              <a:rPr lang="en-US" dirty="0"/>
              <a:t>		p3[</a:t>
            </a:r>
            <a:r>
              <a:rPr lang="en-US" dirty="0" err="1"/>
              <a:t>i</a:t>
            </a:r>
            <a:r>
              <a:rPr lang="en-US" dirty="0"/>
              <a:t>] = logpol6-&gt;</a:t>
            </a:r>
            <a:r>
              <a:rPr lang="en-US" dirty="0" err="1"/>
              <a:t>GetParameter</a:t>
            </a:r>
            <a:r>
              <a:rPr lang="en-US" dirty="0"/>
              <a:t>(3);</a:t>
            </a:r>
          </a:p>
          <a:p>
            <a:r>
              <a:rPr lang="en-US" dirty="0"/>
              <a:t>		p4[</a:t>
            </a:r>
            <a:r>
              <a:rPr lang="en-US" dirty="0" err="1"/>
              <a:t>i</a:t>
            </a:r>
            <a:r>
              <a:rPr lang="en-US" dirty="0"/>
              <a:t>] = logpol6-&gt;</a:t>
            </a:r>
            <a:r>
              <a:rPr lang="en-US" dirty="0" err="1"/>
              <a:t>GetParameter</a:t>
            </a:r>
            <a:r>
              <a:rPr lang="en-US" dirty="0"/>
              <a:t>(4);</a:t>
            </a:r>
          </a:p>
          <a:p>
            <a:r>
              <a:rPr lang="en-US" dirty="0"/>
              <a:t>		p5[</a:t>
            </a:r>
            <a:r>
              <a:rPr lang="en-US" dirty="0" err="1"/>
              <a:t>i</a:t>
            </a:r>
            <a:r>
              <a:rPr lang="en-US" dirty="0"/>
              <a:t>] = logpol6-&gt;</a:t>
            </a:r>
            <a:r>
              <a:rPr lang="en-US" dirty="0" err="1"/>
              <a:t>GetParameter</a:t>
            </a:r>
            <a:r>
              <a:rPr lang="en-US" dirty="0"/>
              <a:t>(5);</a:t>
            </a:r>
          </a:p>
          <a:p>
            <a:r>
              <a:rPr lang="en-US" dirty="0"/>
              <a:t>		p6[</a:t>
            </a:r>
            <a:r>
              <a:rPr lang="en-US" dirty="0" err="1"/>
              <a:t>i</a:t>
            </a:r>
            <a:r>
              <a:rPr lang="en-US" dirty="0"/>
              <a:t>] = logpol6-&gt;</a:t>
            </a:r>
            <a:r>
              <a:rPr lang="en-US" dirty="0" err="1"/>
              <a:t>GetParameter</a:t>
            </a:r>
            <a:r>
              <a:rPr lang="en-US" dirty="0"/>
              <a:t>(6);</a:t>
            </a:r>
          </a:p>
          <a:p>
            <a:endParaRPr lang="en-US" dirty="0"/>
          </a:p>
          <a:p>
            <a:r>
              <a:rPr lang="en-US" dirty="0"/>
              <a:t>		p0err[</a:t>
            </a:r>
            <a:r>
              <a:rPr lang="en-US" dirty="0" err="1"/>
              <a:t>i</a:t>
            </a:r>
            <a:r>
              <a:rPr lang="en-US" dirty="0"/>
              <a:t>] = logpol6-&gt;</a:t>
            </a:r>
            <a:r>
              <a:rPr lang="en-US" dirty="0" err="1"/>
              <a:t>GetParError</a:t>
            </a:r>
            <a:r>
              <a:rPr lang="en-US" dirty="0"/>
              <a:t>(0);</a:t>
            </a:r>
          </a:p>
          <a:p>
            <a:r>
              <a:rPr lang="en-US" dirty="0"/>
              <a:t>		p1err[</a:t>
            </a:r>
            <a:r>
              <a:rPr lang="en-US" dirty="0" err="1"/>
              <a:t>i</a:t>
            </a:r>
            <a:r>
              <a:rPr lang="en-US" dirty="0"/>
              <a:t>] = logpol6-&gt;</a:t>
            </a:r>
            <a:r>
              <a:rPr lang="en-US" dirty="0" err="1"/>
              <a:t>GetParError</a:t>
            </a:r>
            <a:r>
              <a:rPr lang="en-US" dirty="0"/>
              <a:t>(1);</a:t>
            </a:r>
          </a:p>
          <a:p>
            <a:r>
              <a:rPr lang="en-US" dirty="0"/>
              <a:t>		p2err[</a:t>
            </a:r>
            <a:r>
              <a:rPr lang="en-US" dirty="0" err="1"/>
              <a:t>i</a:t>
            </a:r>
            <a:r>
              <a:rPr lang="en-US" dirty="0"/>
              <a:t>] = logpol6-&gt;</a:t>
            </a:r>
            <a:r>
              <a:rPr lang="en-US" dirty="0" err="1"/>
              <a:t>GetParError</a:t>
            </a:r>
            <a:r>
              <a:rPr lang="en-US" dirty="0"/>
              <a:t>(2);</a:t>
            </a:r>
          </a:p>
          <a:p>
            <a:r>
              <a:rPr lang="en-US" dirty="0"/>
              <a:t>		p3err[</a:t>
            </a:r>
            <a:r>
              <a:rPr lang="en-US" dirty="0" err="1"/>
              <a:t>i</a:t>
            </a:r>
            <a:r>
              <a:rPr lang="en-US" dirty="0"/>
              <a:t>] = logpol6-&gt;</a:t>
            </a:r>
            <a:r>
              <a:rPr lang="en-US" dirty="0" err="1"/>
              <a:t>GetParError</a:t>
            </a:r>
            <a:r>
              <a:rPr lang="en-US" dirty="0"/>
              <a:t>(3);</a:t>
            </a:r>
          </a:p>
          <a:p>
            <a:r>
              <a:rPr lang="en-US" dirty="0"/>
              <a:t>		p4err[</a:t>
            </a:r>
            <a:r>
              <a:rPr lang="en-US" dirty="0" err="1"/>
              <a:t>i</a:t>
            </a:r>
            <a:r>
              <a:rPr lang="en-US" dirty="0"/>
              <a:t>] = logpol6-&gt;</a:t>
            </a:r>
            <a:r>
              <a:rPr lang="en-US" dirty="0" err="1"/>
              <a:t>GetParError</a:t>
            </a:r>
            <a:r>
              <a:rPr lang="en-US" dirty="0"/>
              <a:t>(4);</a:t>
            </a:r>
          </a:p>
          <a:p>
            <a:r>
              <a:rPr lang="en-US" dirty="0"/>
              <a:t>		p5err[</a:t>
            </a:r>
            <a:r>
              <a:rPr lang="en-US" dirty="0" err="1"/>
              <a:t>i</a:t>
            </a:r>
            <a:r>
              <a:rPr lang="en-US" dirty="0"/>
              <a:t>] = logpol6-&gt;</a:t>
            </a:r>
            <a:r>
              <a:rPr lang="en-US" dirty="0" err="1"/>
              <a:t>GetParError</a:t>
            </a:r>
            <a:r>
              <a:rPr lang="en-US" dirty="0"/>
              <a:t>(5);</a:t>
            </a:r>
          </a:p>
          <a:p>
            <a:r>
              <a:rPr lang="en-US" dirty="0"/>
              <a:t>		p6err[</a:t>
            </a:r>
            <a:r>
              <a:rPr lang="en-US" dirty="0" err="1"/>
              <a:t>i</a:t>
            </a:r>
            <a:r>
              <a:rPr lang="en-US" dirty="0"/>
              <a:t>] = logpol6-&gt;</a:t>
            </a:r>
            <a:r>
              <a:rPr lang="en-US" dirty="0" err="1"/>
              <a:t>GetParError</a:t>
            </a:r>
            <a:r>
              <a:rPr lang="en-US" dirty="0"/>
              <a:t>(6);</a:t>
            </a:r>
          </a:p>
          <a:p>
            <a:endParaRPr lang="en-US" dirty="0"/>
          </a:p>
          <a:p>
            <a:r>
              <a:rPr lang="en-US" dirty="0"/>
              <a:t>		</a:t>
            </a:r>
            <a:r>
              <a:rPr lang="en-US" dirty="0" err="1"/>
              <a:t>parChi</a:t>
            </a:r>
            <a:r>
              <a:rPr lang="en-US" dirty="0"/>
              <a:t>[</a:t>
            </a:r>
            <a:r>
              <a:rPr lang="en-US" dirty="0" err="1"/>
              <a:t>i</a:t>
            </a:r>
            <a:r>
              <a:rPr lang="en-US" dirty="0"/>
              <a:t>] = logpol6-&gt;</a:t>
            </a:r>
            <a:r>
              <a:rPr lang="en-US" dirty="0" err="1"/>
              <a:t>GetChisquare</a:t>
            </a:r>
            <a:r>
              <a:rPr lang="en-US" dirty="0"/>
              <a:t>();</a:t>
            </a:r>
          </a:p>
          <a:p>
            <a:r>
              <a:rPr lang="en-US" dirty="0"/>
              <a:t>		</a:t>
            </a:r>
            <a:r>
              <a:rPr lang="en-US" dirty="0" err="1"/>
              <a:t>parNDF</a:t>
            </a:r>
            <a:r>
              <a:rPr lang="en-US" dirty="0"/>
              <a:t>[</a:t>
            </a:r>
            <a:r>
              <a:rPr lang="en-US" dirty="0" err="1"/>
              <a:t>i</a:t>
            </a:r>
            <a:r>
              <a:rPr lang="en-US" dirty="0"/>
              <a:t>] = logpol6-&gt;</a:t>
            </a:r>
            <a:r>
              <a:rPr lang="en-US" dirty="0" err="1"/>
              <a:t>GetNDF</a:t>
            </a:r>
            <a:r>
              <a:rPr lang="en-US" dirty="0"/>
              <a:t>();</a:t>
            </a:r>
          </a:p>
          <a:p>
            <a:r>
              <a:rPr lang="en-US" dirty="0"/>
              <a:t>		</a:t>
            </a:r>
            <a:r>
              <a:rPr lang="en-US" dirty="0" err="1"/>
              <a:t>p_value</a:t>
            </a:r>
            <a:r>
              <a:rPr lang="en-US" dirty="0"/>
              <a:t>[</a:t>
            </a:r>
            <a:r>
              <a:rPr lang="en-US" dirty="0" err="1"/>
              <a:t>i</a:t>
            </a:r>
            <a:r>
              <a:rPr lang="en-US" dirty="0"/>
              <a:t>] = logpol6-&gt;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endParaRPr lang="en-US" dirty="0"/>
          </a:p>
          <a:p>
            <a:r>
              <a:rPr lang="en-US" dirty="0"/>
              <a:t>		// To extract FWHM values at energies of interest</a:t>
            </a:r>
          </a:p>
          <a:p>
            <a:r>
              <a:rPr lang="en-US" dirty="0"/>
              <a:t>		</a:t>
            </a:r>
            <a:r>
              <a:rPr lang="en-US" dirty="0" err="1"/>
              <a:t>Fit_result_pointer</a:t>
            </a:r>
            <a:r>
              <a:rPr lang="en-US" dirty="0"/>
              <a:t>-&gt;</a:t>
            </a:r>
            <a:r>
              <a:rPr lang="en-US" dirty="0" err="1"/>
              <a:t>GetConfidenceIntervals</a:t>
            </a:r>
            <a:r>
              <a:rPr lang="en-US" dirty="0"/>
              <a:t>(</a:t>
            </a:r>
            <a:r>
              <a:rPr lang="en-US" dirty="0" err="1"/>
              <a:t>Npoint</a:t>
            </a:r>
            <a:r>
              <a:rPr lang="en-US" dirty="0"/>
              <a:t>, 1, 1, </a:t>
            </a:r>
            <a:r>
              <a:rPr lang="en-US" dirty="0" err="1"/>
              <a:t>energy_point</a:t>
            </a:r>
            <a:r>
              <a:rPr lang="en-US" dirty="0"/>
              <a:t>, </a:t>
            </a:r>
            <a:r>
              <a:rPr lang="en-US" dirty="0" err="1"/>
              <a:t>err_point</a:t>
            </a:r>
            <a:r>
              <a:rPr lang="en-US" dirty="0"/>
              <a:t>, 0.95, false);//get the error of FWHM at energies of interest, this command is independent of the colored band</a:t>
            </a:r>
          </a:p>
          <a:p>
            <a:r>
              <a:rPr lang="en-US" dirty="0"/>
              <a:t>		//(Number of x points, 1, 1, x, err, confidence level, false); norm is a flag to control if the intervals need to be inflated by the chi2/</a:t>
            </a:r>
            <a:r>
              <a:rPr lang="en-US" dirty="0" err="1"/>
              <a:t>ndf</a:t>
            </a:r>
            <a:r>
              <a:rPr lang="en-US" dirty="0"/>
              <a:t> value. true is inflated, false is not inflated.</a:t>
            </a:r>
          </a:p>
          <a:p>
            <a:r>
              <a:rPr lang="en-US" dirty="0"/>
              <a:t>		//</a:t>
            </a:r>
            <a:r>
              <a:rPr lang="en-US" dirty="0" err="1"/>
              <a:t>err_point</a:t>
            </a:r>
            <a:r>
              <a:rPr lang="en-US" dirty="0"/>
              <a:t> contains one side of the error bar, so the full error bar length is 2*</a:t>
            </a:r>
            <a:r>
              <a:rPr lang="en-US" dirty="0" err="1"/>
              <a:t>err_point</a:t>
            </a:r>
            <a:endParaRPr lang="en-US" dirty="0"/>
          </a:p>
          <a:p>
            <a:r>
              <a:rPr lang="en-US" dirty="0"/>
              <a:t>		for (int </a:t>
            </a:r>
            <a:r>
              <a:rPr lang="en-US" dirty="0" err="1"/>
              <a:t>ipeak</a:t>
            </a:r>
            <a:r>
              <a:rPr lang="en-US" dirty="0"/>
              <a:t> = 0; </a:t>
            </a:r>
            <a:r>
              <a:rPr lang="en-US" dirty="0" err="1"/>
              <a:t>ipeak</a:t>
            </a:r>
            <a:r>
              <a:rPr lang="en-US" dirty="0"/>
              <a:t> &lt; </a:t>
            </a:r>
            <a:r>
              <a:rPr lang="en-US" dirty="0" err="1"/>
              <a:t>Npoint</a:t>
            </a:r>
            <a:r>
              <a:rPr lang="en-US" dirty="0"/>
              <a:t>; </a:t>
            </a:r>
            <a:r>
              <a:rPr lang="en-US" dirty="0" err="1"/>
              <a:t>ipeak</a:t>
            </a:r>
            <a:r>
              <a:rPr lang="en-US" dirty="0"/>
              <a:t>++)//get sigma/tau at energies of interest for output file</a:t>
            </a:r>
          </a:p>
          <a:p>
            <a:r>
              <a:rPr lang="en-US" dirty="0"/>
              <a:t>		{</a:t>
            </a:r>
          </a:p>
          <a:p>
            <a:r>
              <a:rPr lang="en-US" dirty="0"/>
              <a:t>			</a:t>
            </a:r>
            <a:r>
              <a:rPr lang="en-US" dirty="0" err="1"/>
              <a:t>cout</a:t>
            </a:r>
            <a:r>
              <a:rPr lang="en-US" dirty="0"/>
              <a:t> &lt;&lt; "</a:t>
            </a:r>
            <a:r>
              <a:rPr lang="en-US" dirty="0" err="1"/>
              <a:t>X_value</a:t>
            </a:r>
            <a:r>
              <a:rPr lang="en-US" dirty="0"/>
              <a:t>=	" &lt;&lt; </a:t>
            </a:r>
            <a:r>
              <a:rPr lang="en-US" dirty="0" err="1"/>
              <a:t>energy_point</a:t>
            </a:r>
            <a:r>
              <a:rPr lang="en-US" dirty="0"/>
              <a:t>[</a:t>
            </a:r>
            <a:r>
              <a:rPr lang="en-US" dirty="0" err="1"/>
              <a:t>ipeak</a:t>
            </a:r>
            <a:r>
              <a:rPr lang="en-US" dirty="0"/>
              <a:t>] &lt;&lt; "	</a:t>
            </a:r>
            <a:r>
              <a:rPr lang="en-US" dirty="0" err="1"/>
              <a:t>Y_value</a:t>
            </a:r>
            <a:r>
              <a:rPr lang="en-US" dirty="0"/>
              <a:t>=	" &lt;&lt; logpol6-&gt;Eval(</a:t>
            </a:r>
            <a:r>
              <a:rPr lang="en-US" dirty="0" err="1"/>
              <a:t>energy_point</a:t>
            </a:r>
            <a:r>
              <a:rPr lang="en-US" dirty="0"/>
              <a:t>[</a:t>
            </a:r>
            <a:r>
              <a:rPr lang="en-US" dirty="0" err="1"/>
              <a:t>ipeak</a:t>
            </a:r>
            <a:r>
              <a:rPr lang="en-US" dirty="0"/>
              <a:t>]) &lt;&lt; "	</a:t>
            </a:r>
            <a:r>
              <a:rPr lang="en-US" dirty="0" err="1"/>
              <a:t>err_Y_value</a:t>
            </a:r>
            <a:r>
              <a:rPr lang="en-US" dirty="0"/>
              <a:t>=	" &lt;&lt; </a:t>
            </a:r>
            <a:r>
              <a:rPr lang="en-US" dirty="0" err="1"/>
              <a:t>err_point</a:t>
            </a:r>
            <a:r>
              <a:rPr lang="en-US" dirty="0"/>
              <a:t>[</a:t>
            </a:r>
            <a:r>
              <a:rPr lang="en-US" dirty="0" err="1"/>
              <a:t>ipeak</a:t>
            </a:r>
            <a:r>
              <a:rPr lang="en-US" dirty="0"/>
              <a:t>] &lt;&lt; </a:t>
            </a:r>
            <a:r>
              <a:rPr lang="en-US" dirty="0" err="1"/>
              <a:t>endl</a:t>
            </a:r>
            <a:r>
              <a:rPr lang="en-US" dirty="0"/>
              <a:t>;</a:t>
            </a:r>
          </a:p>
          <a:p>
            <a:r>
              <a:rPr lang="en-US" dirty="0"/>
              <a:t>		}</a:t>
            </a:r>
          </a:p>
          <a:p>
            <a:endParaRPr lang="en-US" dirty="0"/>
          </a:p>
          <a:p>
            <a:r>
              <a:rPr lang="en-US" dirty="0"/>
              <a:t>		</a:t>
            </a:r>
            <a:r>
              <a:rPr lang="en-US" dirty="0" err="1"/>
              <a:t>TPaveText</a:t>
            </a:r>
            <a:r>
              <a:rPr lang="en-US" dirty="0"/>
              <a:t>* textpol6 = new </a:t>
            </a:r>
            <a:r>
              <a:rPr lang="en-US" dirty="0" err="1"/>
              <a:t>TPaveText</a:t>
            </a:r>
            <a:r>
              <a:rPr lang="en-US" dirty="0"/>
              <a:t>(0.69, 0.14, 0.96, 0.45, "</a:t>
            </a:r>
            <a:r>
              <a:rPr lang="en-US" dirty="0" err="1"/>
              <a:t>brNDC</a:t>
            </a:r>
            <a:r>
              <a:rPr lang="en-US" dirty="0"/>
              <a:t>");//left, down, right, up</a:t>
            </a:r>
          </a:p>
          <a:p>
            <a:r>
              <a:rPr lang="en-US" dirty="0"/>
              <a:t>		textpol6-&gt;</a:t>
            </a:r>
            <a:r>
              <a:rPr lang="en-US" dirty="0" err="1"/>
              <a:t>SetBorderSize</a:t>
            </a:r>
            <a:r>
              <a:rPr lang="en-US" dirty="0"/>
              <a:t>(1);</a:t>
            </a:r>
          </a:p>
          <a:p>
            <a:r>
              <a:rPr lang="en-US" dirty="0"/>
              <a:t>		textpol6-&gt;</a:t>
            </a:r>
            <a:r>
              <a:rPr lang="en-US" dirty="0" err="1"/>
              <a:t>SetFillColor</a:t>
            </a:r>
            <a:r>
              <a:rPr lang="en-US" dirty="0"/>
              <a:t>(0);</a:t>
            </a:r>
          </a:p>
          <a:p>
            <a:r>
              <a:rPr lang="en-US" dirty="0"/>
              <a:t>		textpol6-&gt;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a:t>textpol6-&gt;</a:t>
            </a:r>
            <a:r>
              <a:rPr lang="en-US" dirty="0" err="1"/>
              <a:t>SetTextFont</a:t>
            </a:r>
            <a:r>
              <a:rPr lang="en-US" dirty="0"/>
              <a:t>(132);//font = 10 * </a:t>
            </a:r>
            <a:r>
              <a:rPr lang="en-US" dirty="0" err="1"/>
              <a:t>fontID</a:t>
            </a:r>
            <a:r>
              <a:rPr lang="en-US" dirty="0"/>
              <a:t> + precision, 12+2,12 means Symbol; 13+2, 13 means News Times Roman</a:t>
            </a:r>
          </a:p>
          <a:p>
            <a:r>
              <a:rPr lang="en-US" dirty="0"/>
              <a:t>		</a:t>
            </a:r>
            <a:r>
              <a:rPr lang="en-US" dirty="0" err="1"/>
              <a:t>sprintf</a:t>
            </a:r>
            <a:r>
              <a:rPr lang="en-US" dirty="0"/>
              <a:t>(</a:t>
            </a:r>
            <a:r>
              <a:rPr lang="en-US" dirty="0" err="1"/>
              <a:t>paraprint</a:t>
            </a:r>
            <a:r>
              <a:rPr lang="en-US" dirty="0"/>
              <a:t>, "y=exp[sum(</a:t>
            </a:r>
            <a:r>
              <a:rPr lang="en-US" dirty="0" err="1"/>
              <a:t>p_i</a:t>
            </a:r>
            <a:r>
              <a:rPr lang="en-US" dirty="0"/>
              <a:t> ln(E)^</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"p6=%e+/-%e", p6[</a:t>
            </a:r>
            <a:r>
              <a:rPr lang="en-US" dirty="0" err="1"/>
              <a:t>i</a:t>
            </a:r>
            <a:r>
              <a:rPr lang="en-US" dirty="0"/>
              <a:t>], p6err[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"p5=%e+/-%e", p5[</a:t>
            </a:r>
            <a:r>
              <a:rPr lang="en-US" dirty="0" err="1"/>
              <a:t>i</a:t>
            </a:r>
            <a:r>
              <a:rPr lang="en-US" dirty="0"/>
              <a:t>], p5err[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"p4=%e+/-%e", p4[</a:t>
            </a:r>
            <a:r>
              <a:rPr lang="en-US" dirty="0" err="1"/>
              <a:t>i</a:t>
            </a:r>
            <a:r>
              <a:rPr lang="en-US" dirty="0"/>
              <a:t>], p4err[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"p3=%e+/-%e", p3[</a:t>
            </a:r>
            <a:r>
              <a:rPr lang="en-US" dirty="0" err="1"/>
              <a:t>i</a:t>
            </a:r>
            <a:r>
              <a:rPr lang="en-US" dirty="0"/>
              <a:t>], p3err[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"p2=%e+/-%e", p2[</a:t>
            </a:r>
            <a:r>
              <a:rPr lang="en-US" dirty="0" err="1"/>
              <a:t>i</a:t>
            </a:r>
            <a:r>
              <a:rPr lang="en-US" dirty="0"/>
              <a:t>], p2err[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"p1=%e+/-%e", p1[</a:t>
            </a:r>
            <a:r>
              <a:rPr lang="en-US" dirty="0" err="1"/>
              <a:t>i</a:t>
            </a:r>
            <a:r>
              <a:rPr lang="en-US" dirty="0"/>
              <a:t>], p1err[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"p0=%e+/-%e", p0[</a:t>
            </a:r>
            <a:r>
              <a:rPr lang="en-US" dirty="0" err="1"/>
              <a:t>i</a:t>
            </a:r>
            <a:r>
              <a:rPr lang="en-US" dirty="0"/>
              <a:t>], p0err[</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"Chi2=%.2f", </a:t>
            </a:r>
            <a:r>
              <a:rPr lang="en-US" dirty="0" err="1"/>
              <a:t>parChi</a:t>
            </a:r>
            <a:r>
              <a:rPr lang="en-US" dirty="0"/>
              <a:t>[</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"NDF=%.0f", </a:t>
            </a:r>
            <a:r>
              <a:rPr lang="en-US" dirty="0" err="1"/>
              <a:t>parNDF</a:t>
            </a:r>
            <a:r>
              <a:rPr lang="en-US" dirty="0"/>
              <a:t>[</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a:t>
            </a:r>
            <a:r>
              <a:rPr lang="en-US" dirty="0" err="1"/>
              <a:t>i</a:t>
            </a:r>
            <a:r>
              <a:rPr lang="en-US" dirty="0"/>
              <a:t>]);</a:t>
            </a:r>
          </a:p>
          <a:p>
            <a:r>
              <a:rPr lang="en-US" dirty="0"/>
              <a:t>		textpol6-&gt;</a:t>
            </a:r>
            <a:r>
              <a:rPr lang="en-US" dirty="0" err="1"/>
              <a:t>AddText</a:t>
            </a:r>
            <a:r>
              <a:rPr lang="en-US" dirty="0"/>
              <a:t>(</a:t>
            </a:r>
            <a:r>
              <a:rPr lang="en-US" dirty="0" err="1"/>
              <a:t>paraprint</a:t>
            </a:r>
            <a:r>
              <a:rPr lang="en-US" dirty="0"/>
              <a:t>);</a:t>
            </a:r>
          </a:p>
          <a:p>
            <a:r>
              <a:rPr lang="en-US" dirty="0"/>
              <a:t>		textpol6-&gt;Draw();</a:t>
            </a:r>
          </a:p>
          <a:p>
            <a:r>
              <a:rPr lang="en-US" dirty="0"/>
              <a:t>		</a:t>
            </a:r>
          </a:p>
          <a:p>
            <a:r>
              <a:rPr lang="en-US" dirty="0"/>
              <a:t>		for (ii = 0; ii &lt; </a:t>
            </a:r>
            <a:r>
              <a:rPr lang="en-US" dirty="0" err="1"/>
              <a:t>num_datapoints</a:t>
            </a:r>
            <a:r>
              <a:rPr lang="en-US" dirty="0"/>
              <a:t>; ii++)// for plotting the residuals</a:t>
            </a:r>
          </a:p>
          <a:p>
            <a:r>
              <a:rPr lang="en-US" dirty="0"/>
              <a:t>		{</a:t>
            </a:r>
          </a:p>
          <a:p>
            <a:r>
              <a:rPr lang="en-US" dirty="0"/>
              <a:t>			residual[</a:t>
            </a:r>
            <a:r>
              <a:rPr lang="en-US" dirty="0" err="1"/>
              <a:t>i</a:t>
            </a:r>
            <a:r>
              <a:rPr lang="en-US" dirty="0"/>
              <a:t>][ii] = (logpol6-&gt;Eval(</a:t>
            </a:r>
            <a:r>
              <a:rPr lang="en-US" dirty="0" err="1"/>
              <a:t>x_value</a:t>
            </a:r>
            <a:r>
              <a:rPr lang="en-US" dirty="0"/>
              <a:t>[</a:t>
            </a:r>
            <a:r>
              <a:rPr lang="en-US" dirty="0" err="1"/>
              <a:t>i</a:t>
            </a:r>
            <a:r>
              <a:rPr lang="en-US" dirty="0"/>
              <a:t>][ii]) - </a:t>
            </a:r>
            <a:r>
              <a:rPr lang="en-US" dirty="0" err="1"/>
              <a:t>y_value</a:t>
            </a:r>
            <a:r>
              <a:rPr lang="en-US" dirty="0"/>
              <a:t>[</a:t>
            </a:r>
            <a:r>
              <a:rPr lang="en-US" dirty="0" err="1"/>
              <a:t>i</a:t>
            </a:r>
            <a:r>
              <a:rPr lang="en-US" dirty="0"/>
              <a:t>][ii]);</a:t>
            </a:r>
          </a:p>
          <a:p>
            <a:r>
              <a:rPr lang="en-US" dirty="0"/>
              <a:t>			</a:t>
            </a:r>
            <a:r>
              <a:rPr lang="en-US" dirty="0" err="1"/>
              <a:t>residual_err</a:t>
            </a:r>
            <a:r>
              <a:rPr lang="en-US" dirty="0"/>
              <a:t>[</a:t>
            </a:r>
            <a:r>
              <a:rPr lang="en-US" dirty="0" err="1"/>
              <a:t>i</a:t>
            </a:r>
            <a:r>
              <a:rPr lang="en-US" dirty="0"/>
              <a:t>][ii] = </a:t>
            </a:r>
            <a:r>
              <a:rPr lang="en-US" dirty="0" err="1"/>
              <a:t>y_error</a:t>
            </a:r>
            <a:r>
              <a:rPr lang="en-US" dirty="0"/>
              <a:t>[</a:t>
            </a:r>
            <a:r>
              <a:rPr lang="en-US" dirty="0" err="1"/>
              <a:t>i</a:t>
            </a:r>
            <a:r>
              <a:rPr lang="en-US" dirty="0"/>
              <a:t>][ii];</a:t>
            </a:r>
          </a:p>
          <a:p>
            <a:r>
              <a:rPr lang="en-US" dirty="0"/>
              <a:t>			</a:t>
            </a:r>
            <a:r>
              <a:rPr lang="en-US" dirty="0" err="1"/>
              <a:t>outfile</a:t>
            </a:r>
            <a:r>
              <a:rPr lang="en-US" dirty="0"/>
              <a:t> &lt;&lt; "Energy=	" &lt;&lt; </a:t>
            </a:r>
            <a:r>
              <a:rPr lang="en-US" dirty="0" err="1"/>
              <a:t>x_value</a:t>
            </a:r>
            <a:r>
              <a:rPr lang="en-US" dirty="0"/>
              <a:t>[</a:t>
            </a:r>
            <a:r>
              <a:rPr lang="en-US" dirty="0" err="1"/>
              <a:t>i</a:t>
            </a:r>
            <a:r>
              <a:rPr lang="en-US" dirty="0"/>
              <a:t>][ii] &lt;&lt; "	residual=	" &lt;&lt; residual[</a:t>
            </a:r>
            <a:r>
              <a:rPr lang="en-US" dirty="0" err="1"/>
              <a:t>i</a:t>
            </a:r>
            <a:r>
              <a:rPr lang="en-US" dirty="0"/>
              <a:t>][ii] &lt;&lt; </a:t>
            </a:r>
            <a:r>
              <a:rPr lang="en-US" dirty="0" err="1"/>
              <a:t>endl</a:t>
            </a:r>
            <a:r>
              <a:rPr lang="en-US" dirty="0"/>
              <a:t>;</a:t>
            </a:r>
          </a:p>
          <a:p>
            <a:r>
              <a:rPr lang="en-US" dirty="0"/>
              <a:t>		}</a:t>
            </a:r>
          </a:p>
          <a:p>
            <a:endParaRPr lang="en-US" dirty="0"/>
          </a:p>
          <a:p>
            <a:r>
              <a:rPr lang="en-US" dirty="0"/>
              <a:t>		pad2-&gt;cd();</a:t>
            </a:r>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num_datapoints</a:t>
            </a:r>
            <a:r>
              <a:rPr lang="en-US" dirty="0"/>
              <a:t>, </a:t>
            </a:r>
            <a:r>
              <a:rPr lang="en-US" dirty="0" err="1"/>
              <a:t>x_value</a:t>
            </a:r>
            <a:r>
              <a:rPr lang="en-US" dirty="0"/>
              <a:t>[</a:t>
            </a:r>
            <a:r>
              <a:rPr lang="en-US" dirty="0" err="1"/>
              <a:t>i</a:t>
            </a:r>
            <a:r>
              <a:rPr lang="en-US" dirty="0"/>
              <a:t>], residual[</a:t>
            </a:r>
            <a:r>
              <a:rPr lang="en-US" dirty="0" err="1"/>
              <a:t>i</a:t>
            </a:r>
            <a:r>
              <a:rPr lang="en-US" dirty="0"/>
              <a:t>], </a:t>
            </a:r>
            <a:r>
              <a:rPr lang="en-US" dirty="0" err="1"/>
              <a:t>x_error</a:t>
            </a:r>
            <a:r>
              <a:rPr lang="en-US" dirty="0"/>
              <a:t>[</a:t>
            </a:r>
            <a:r>
              <a:rPr lang="en-US" dirty="0" err="1"/>
              <a:t>i</a:t>
            </a:r>
            <a:r>
              <a:rPr lang="en-US" dirty="0"/>
              <a:t>], </a:t>
            </a:r>
            <a:r>
              <a:rPr lang="en-US" dirty="0" err="1"/>
              <a:t>residual_err</a:t>
            </a:r>
            <a:r>
              <a:rPr lang="en-US" dirty="0"/>
              <a:t>[</a:t>
            </a:r>
            <a:r>
              <a:rPr lang="en-US" dirty="0" err="1"/>
              <a:t>i</a:t>
            </a:r>
            <a:r>
              <a:rPr lang="en-US" dirty="0"/>
              <a:t>]);//</a:t>
            </a:r>
            <a:r>
              <a:rPr lang="zh-CN" altLang="en-US" dirty="0"/>
              <a:t>画</a:t>
            </a:r>
            <a:r>
              <a:rPr lang="en-US" dirty="0"/>
              <a:t>error bars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(0, 1600);</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(-0.023, 0.019);</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(0.17);</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(1.2);</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(0.15);</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SetLabelOffset</a:t>
            </a:r>
            <a:r>
              <a:rPr lang="en-US" dirty="0"/>
              <a:t>(0.015);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(0.17);</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(0.36);</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SetNdivisions</a:t>
            </a:r>
            <a:r>
              <a:rPr lang="en-US" dirty="0"/>
              <a:t>(520);//n = n1 + 100*n2 + 10000*n3</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SetNdivisions</a:t>
            </a:r>
            <a:r>
              <a:rPr lang="en-US" dirty="0"/>
              <a:t>(10, 10, 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(205);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SetMarkerStyle</a:t>
            </a:r>
            <a:r>
              <a:rPr lang="en-US" dirty="0"/>
              <a:t>(21);</a:t>
            </a:r>
          </a:p>
          <a:p>
            <a:r>
              <a:rPr lang="en-US" dirty="0"/>
              <a:t>		</a:t>
            </a:r>
            <a:r>
              <a:rPr lang="en-US" dirty="0" err="1"/>
              <a:t>graph_residual</a:t>
            </a:r>
            <a:r>
              <a:rPr lang="en-US" dirty="0"/>
              <a:t>[</a:t>
            </a:r>
            <a:r>
              <a:rPr lang="en-US" dirty="0" err="1"/>
              <a:t>i</a:t>
            </a:r>
            <a:r>
              <a:rPr lang="en-US" dirty="0"/>
              <a:t>]-&gt;</a:t>
            </a:r>
            <a:r>
              <a:rPr lang="en-US" dirty="0" err="1"/>
              <a:t>SetMarkerColor</a:t>
            </a:r>
            <a:r>
              <a:rPr lang="en-US" dirty="0"/>
              <a:t>(1);</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]-&gt;Draw("AP");//"A": Axis are drawn around the graph, "P": The current marker is plotted at each point</a:t>
            </a:r>
          </a:p>
          <a:p>
            <a:r>
              <a:rPr lang="en-US" dirty="0"/>
              <a:t>		</a:t>
            </a:r>
            <a:r>
              <a:rPr lang="en-US" dirty="0" err="1"/>
              <a:t>TLine</a:t>
            </a:r>
            <a:r>
              <a:rPr lang="en-US" dirty="0"/>
              <a:t>* T1 = new </a:t>
            </a:r>
            <a:r>
              <a:rPr lang="en-US" dirty="0" err="1"/>
              <a:t>TLine</a:t>
            </a:r>
            <a:r>
              <a:rPr lang="en-US" dirty="0"/>
              <a:t>(0, 0, 1600, 0); // </a:t>
            </a:r>
            <a:r>
              <a:rPr lang="en-US" dirty="0" err="1"/>
              <a:t>TLine</a:t>
            </a:r>
            <a:r>
              <a:rPr lang="en-US" dirty="0"/>
              <a:t>(x1, y1, x2, y2)</a:t>
            </a:r>
          </a:p>
          <a:p>
            <a:r>
              <a:rPr lang="en-US" dirty="0"/>
              <a:t>		T1-&gt;Draw("R");</a:t>
            </a:r>
          </a:p>
          <a:p>
            <a:endParaRPr lang="en-US" dirty="0"/>
          </a:p>
          <a:p>
            <a:r>
              <a:rPr lang="en-US" dirty="0"/>
              <a:t>		</a:t>
            </a:r>
            <a:r>
              <a:rPr lang="en-US" dirty="0" err="1"/>
              <a:t>sprintf</a:t>
            </a:r>
            <a:r>
              <a:rPr lang="en-US" dirty="0"/>
              <a:t>(filename, "%</a:t>
            </a:r>
            <a:r>
              <a:rPr lang="en-US" dirty="0" err="1"/>
              <a:t>s%s%s</a:t>
            </a:r>
            <a:r>
              <a:rPr lang="en-US" dirty="0"/>
              <a:t>", pathname, </a:t>
            </a:r>
            <a:r>
              <a:rPr lang="en-US" dirty="0" err="1"/>
              <a:t>hcali_name</a:t>
            </a:r>
            <a:r>
              <a:rPr lang="en-US" dirty="0"/>
              <a:t>, ".</a:t>
            </a:r>
            <a:r>
              <a:rPr lang="en-US" dirty="0" err="1"/>
              <a:t>png</a:t>
            </a:r>
            <a:r>
              <a:rPr lang="en-US" dirty="0"/>
              <a:t>");</a:t>
            </a:r>
          </a:p>
          <a:p>
            <a:r>
              <a:rPr lang="en-US" dirty="0"/>
              <a:t>		</a:t>
            </a:r>
            <a:r>
              <a:rPr lang="en-US" dirty="0" err="1"/>
              <a:t>canvascali</a:t>
            </a:r>
            <a:r>
              <a:rPr lang="en-US" dirty="0"/>
              <a:t>[</a:t>
            </a:r>
            <a:r>
              <a:rPr lang="en-US" dirty="0" err="1"/>
              <a:t>i</a:t>
            </a:r>
            <a:r>
              <a:rPr lang="en-US" dirty="0"/>
              <a:t>]-&gt;</a:t>
            </a:r>
            <a:r>
              <a:rPr lang="en-US" dirty="0" err="1"/>
              <a:t>SaveAs</a:t>
            </a:r>
            <a:r>
              <a:rPr lang="en-US" dirty="0"/>
              <a:t>(filename);</a:t>
            </a:r>
          </a:p>
          <a:p>
            <a:r>
              <a:rPr lang="en-US" dirty="0"/>
              <a:t>		//</a:t>
            </a:r>
            <a:r>
              <a:rPr lang="en-US" dirty="0" err="1"/>
              <a:t>outfile</a:t>
            </a:r>
            <a:r>
              <a:rPr lang="en-US" dirty="0"/>
              <a:t> &lt;&lt; "XtRa_" &lt;&lt; i+1 &lt;&lt; "	y=p1*x+p0	p1=	" &lt;&lt; </a:t>
            </a:r>
            <a:r>
              <a:rPr lang="en-US" dirty="0" err="1"/>
              <a:t>setprecision</a:t>
            </a:r>
            <a:r>
              <a:rPr lang="en-US" dirty="0"/>
              <a:t>(8) &lt;&lt; par[</a:t>
            </a:r>
            <a:r>
              <a:rPr lang="en-US" dirty="0" err="1"/>
              <a:t>i</a:t>
            </a:r>
            <a:r>
              <a:rPr lang="en-US" dirty="0"/>
              <a:t>][1] &lt;&lt; "	+/-	" &lt;&lt; </a:t>
            </a:r>
            <a:r>
              <a:rPr lang="en-US" dirty="0" err="1"/>
              <a:t>par_err</a:t>
            </a:r>
            <a:r>
              <a:rPr lang="en-US" dirty="0"/>
              <a:t>[</a:t>
            </a:r>
            <a:r>
              <a:rPr lang="en-US" dirty="0" err="1"/>
              <a:t>i</a:t>
            </a:r>
            <a:r>
              <a:rPr lang="en-US" dirty="0"/>
              <a:t>][1] &lt;&lt; "	p0=	" &lt;&lt; par[</a:t>
            </a:r>
            <a:r>
              <a:rPr lang="en-US" dirty="0" err="1"/>
              <a:t>i</a:t>
            </a:r>
            <a:r>
              <a:rPr lang="en-US" dirty="0"/>
              <a:t>][0] &lt;&lt; "	+/-	" &lt;&lt; </a:t>
            </a:r>
            <a:r>
              <a:rPr lang="en-US" dirty="0" err="1"/>
              <a:t>par_err</a:t>
            </a:r>
            <a:r>
              <a:rPr lang="en-US" dirty="0"/>
              <a:t>[</a:t>
            </a:r>
            <a:r>
              <a:rPr lang="en-US" dirty="0" err="1"/>
              <a:t>i</a:t>
            </a:r>
            <a:r>
              <a:rPr lang="en-US" dirty="0"/>
              <a:t>][0] &lt;&lt; "	Chi2=	" &lt;&lt; </a:t>
            </a:r>
            <a:r>
              <a:rPr lang="en-US" dirty="0" err="1"/>
              <a:t>parChi</a:t>
            </a:r>
            <a:r>
              <a:rPr lang="en-US" dirty="0"/>
              <a:t>[</a:t>
            </a:r>
            <a:r>
              <a:rPr lang="en-US" dirty="0" err="1"/>
              <a:t>i</a:t>
            </a:r>
            <a:r>
              <a:rPr lang="en-US" dirty="0"/>
              <a:t>] &lt;&lt; "	</a:t>
            </a:r>
            <a:r>
              <a:rPr lang="en-US" dirty="0" err="1"/>
              <a:t>ndf</a:t>
            </a:r>
            <a:r>
              <a:rPr lang="en-US" dirty="0"/>
              <a:t>=	" &lt;&lt; </a:t>
            </a:r>
            <a:r>
              <a:rPr lang="en-US" dirty="0" err="1"/>
              <a:t>parNDF</a:t>
            </a:r>
            <a:r>
              <a:rPr lang="en-US" dirty="0"/>
              <a:t>[</a:t>
            </a:r>
            <a:r>
              <a:rPr lang="en-US" dirty="0" err="1"/>
              <a:t>i</a:t>
            </a:r>
            <a:r>
              <a:rPr lang="en-US" dirty="0"/>
              <a:t>] &lt;&lt; "	p-value=	" &lt;&lt; </a:t>
            </a:r>
            <a:r>
              <a:rPr lang="en-US" dirty="0" err="1"/>
              <a:t>p_value</a:t>
            </a:r>
            <a:r>
              <a:rPr lang="en-US" dirty="0"/>
              <a:t>[</a:t>
            </a:r>
            <a:r>
              <a:rPr lang="en-US" dirty="0" err="1"/>
              <a:t>i</a:t>
            </a:r>
            <a:r>
              <a:rPr lang="en-US" dirty="0"/>
              <a:t>] &lt;&lt; </a:t>
            </a:r>
            <a:r>
              <a:rPr lang="en-US" dirty="0" err="1"/>
              <a:t>endl</a:t>
            </a:r>
            <a:r>
              <a:rPr lang="en-US" dirty="0"/>
              <a:t>;</a:t>
            </a:r>
          </a:p>
          <a:p>
            <a:endParaRPr lang="en-US" dirty="0"/>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14</a:t>
            </a:fld>
            <a:endParaRPr lang="zh-CN" altLang="en-US"/>
          </a:p>
        </p:txBody>
      </p:sp>
    </p:spTree>
    <p:extLst>
      <p:ext uri="{BB962C8B-B14F-4D97-AF65-F5344CB8AC3E}">
        <p14:creationId xmlns:p14="http://schemas.microsoft.com/office/powerpoint/2010/main" val="374282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Minimum flange to XtRa distance is about 11-</a:t>
            </a:r>
            <a:r>
              <a:rPr lang="en-US" dirty="0"/>
              <a:t>12 </a:t>
            </a:r>
            <a:r>
              <a:rPr lang="en-US" altLang="zh-CN" dirty="0"/>
              <a:t>mm </a:t>
            </a:r>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15</a:t>
            </a:fld>
            <a:endParaRPr lang="zh-CN" altLang="en-US"/>
          </a:p>
        </p:txBody>
      </p:sp>
    </p:spTree>
    <p:extLst>
      <p:ext uri="{BB962C8B-B14F-4D97-AF65-F5344CB8AC3E}">
        <p14:creationId xmlns:p14="http://schemas.microsoft.com/office/powerpoint/2010/main" val="132413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D4C2D7-CAE2-4FCE-B5DC-E8CA130CD4F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6E8A-3E24-4F95-9929-092B3D69E705}" type="slidenum">
              <a:rPr lang="en-US" smtClean="0"/>
              <a:t>‹#›</a:t>
            </a:fld>
            <a:endParaRPr lang="en-US"/>
          </a:p>
        </p:txBody>
      </p:sp>
    </p:spTree>
    <p:extLst>
      <p:ext uri="{BB962C8B-B14F-4D97-AF65-F5344CB8AC3E}">
        <p14:creationId xmlns:p14="http://schemas.microsoft.com/office/powerpoint/2010/main" val="349170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4C2D7-CAE2-4FCE-B5DC-E8CA130CD4F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6E8A-3E24-4F95-9929-092B3D69E705}" type="slidenum">
              <a:rPr lang="en-US" smtClean="0"/>
              <a:t>‹#›</a:t>
            </a:fld>
            <a:endParaRPr lang="en-US"/>
          </a:p>
        </p:txBody>
      </p:sp>
    </p:spTree>
    <p:extLst>
      <p:ext uri="{BB962C8B-B14F-4D97-AF65-F5344CB8AC3E}">
        <p14:creationId xmlns:p14="http://schemas.microsoft.com/office/powerpoint/2010/main" val="28065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4C2D7-CAE2-4FCE-B5DC-E8CA130CD4F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6E8A-3E24-4F95-9929-092B3D69E705}" type="slidenum">
              <a:rPr lang="en-US" smtClean="0"/>
              <a:t>‹#›</a:t>
            </a:fld>
            <a:endParaRPr lang="en-US"/>
          </a:p>
        </p:txBody>
      </p:sp>
    </p:spTree>
    <p:extLst>
      <p:ext uri="{BB962C8B-B14F-4D97-AF65-F5344CB8AC3E}">
        <p14:creationId xmlns:p14="http://schemas.microsoft.com/office/powerpoint/2010/main" val="363781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4C2D7-CAE2-4FCE-B5DC-E8CA130CD4F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6E8A-3E24-4F95-9929-092B3D69E705}" type="slidenum">
              <a:rPr lang="en-US" smtClean="0"/>
              <a:t>‹#›</a:t>
            </a:fld>
            <a:endParaRPr lang="en-US"/>
          </a:p>
        </p:txBody>
      </p:sp>
    </p:spTree>
    <p:extLst>
      <p:ext uri="{BB962C8B-B14F-4D97-AF65-F5344CB8AC3E}">
        <p14:creationId xmlns:p14="http://schemas.microsoft.com/office/powerpoint/2010/main" val="394651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D4C2D7-CAE2-4FCE-B5DC-E8CA130CD4F3}"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6E8A-3E24-4F95-9929-092B3D69E705}" type="slidenum">
              <a:rPr lang="en-US" smtClean="0"/>
              <a:t>‹#›</a:t>
            </a:fld>
            <a:endParaRPr lang="en-US"/>
          </a:p>
        </p:txBody>
      </p:sp>
    </p:spTree>
    <p:extLst>
      <p:ext uri="{BB962C8B-B14F-4D97-AF65-F5344CB8AC3E}">
        <p14:creationId xmlns:p14="http://schemas.microsoft.com/office/powerpoint/2010/main" val="308905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D4C2D7-CAE2-4FCE-B5DC-E8CA130CD4F3}"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66E8A-3E24-4F95-9929-092B3D69E705}" type="slidenum">
              <a:rPr lang="en-US" smtClean="0"/>
              <a:t>‹#›</a:t>
            </a:fld>
            <a:endParaRPr lang="en-US"/>
          </a:p>
        </p:txBody>
      </p:sp>
    </p:spTree>
    <p:extLst>
      <p:ext uri="{BB962C8B-B14F-4D97-AF65-F5344CB8AC3E}">
        <p14:creationId xmlns:p14="http://schemas.microsoft.com/office/powerpoint/2010/main" val="65709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D4C2D7-CAE2-4FCE-B5DC-E8CA130CD4F3}"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66E8A-3E24-4F95-9929-092B3D69E705}" type="slidenum">
              <a:rPr lang="en-US" smtClean="0"/>
              <a:t>‹#›</a:t>
            </a:fld>
            <a:endParaRPr lang="en-US"/>
          </a:p>
        </p:txBody>
      </p:sp>
    </p:spTree>
    <p:extLst>
      <p:ext uri="{BB962C8B-B14F-4D97-AF65-F5344CB8AC3E}">
        <p14:creationId xmlns:p14="http://schemas.microsoft.com/office/powerpoint/2010/main" val="164680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D4C2D7-CAE2-4FCE-B5DC-E8CA130CD4F3}"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66E8A-3E24-4F95-9929-092B3D69E705}" type="slidenum">
              <a:rPr lang="en-US" smtClean="0"/>
              <a:t>‹#›</a:t>
            </a:fld>
            <a:endParaRPr lang="en-US"/>
          </a:p>
        </p:txBody>
      </p:sp>
    </p:spTree>
    <p:extLst>
      <p:ext uri="{BB962C8B-B14F-4D97-AF65-F5344CB8AC3E}">
        <p14:creationId xmlns:p14="http://schemas.microsoft.com/office/powerpoint/2010/main" val="103528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4C2D7-CAE2-4FCE-B5DC-E8CA130CD4F3}"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66E8A-3E24-4F95-9929-092B3D69E705}" type="slidenum">
              <a:rPr lang="en-US" smtClean="0"/>
              <a:t>‹#›</a:t>
            </a:fld>
            <a:endParaRPr lang="en-US"/>
          </a:p>
        </p:txBody>
      </p:sp>
    </p:spTree>
    <p:extLst>
      <p:ext uri="{BB962C8B-B14F-4D97-AF65-F5344CB8AC3E}">
        <p14:creationId xmlns:p14="http://schemas.microsoft.com/office/powerpoint/2010/main" val="260563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D4C2D7-CAE2-4FCE-B5DC-E8CA130CD4F3}"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66E8A-3E24-4F95-9929-092B3D69E705}" type="slidenum">
              <a:rPr lang="en-US" smtClean="0"/>
              <a:t>‹#›</a:t>
            </a:fld>
            <a:endParaRPr lang="en-US"/>
          </a:p>
        </p:txBody>
      </p:sp>
    </p:spTree>
    <p:extLst>
      <p:ext uri="{BB962C8B-B14F-4D97-AF65-F5344CB8AC3E}">
        <p14:creationId xmlns:p14="http://schemas.microsoft.com/office/powerpoint/2010/main" val="335880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D4C2D7-CAE2-4FCE-B5DC-E8CA130CD4F3}"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66E8A-3E24-4F95-9929-092B3D69E705}" type="slidenum">
              <a:rPr lang="en-US" smtClean="0"/>
              <a:t>‹#›</a:t>
            </a:fld>
            <a:endParaRPr lang="en-US"/>
          </a:p>
        </p:txBody>
      </p:sp>
    </p:spTree>
    <p:extLst>
      <p:ext uri="{BB962C8B-B14F-4D97-AF65-F5344CB8AC3E}">
        <p14:creationId xmlns:p14="http://schemas.microsoft.com/office/powerpoint/2010/main" val="15392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4C2D7-CAE2-4FCE-B5DC-E8CA130CD4F3}" type="datetimeFigureOut">
              <a:rPr lang="en-US" smtClean="0"/>
              <a:t>2/21/2024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66E8A-3E24-4F95-9929-092B3D69E705}" type="slidenum">
              <a:rPr lang="en-US" smtClean="0"/>
              <a:t>‹#›</a:t>
            </a:fld>
            <a:endParaRPr lang="en-US"/>
          </a:p>
        </p:txBody>
      </p:sp>
    </p:spTree>
    <p:extLst>
      <p:ext uri="{BB962C8B-B14F-4D97-AF65-F5344CB8AC3E}">
        <p14:creationId xmlns:p14="http://schemas.microsoft.com/office/powerpoint/2010/main" val="2181044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8C11E-33F7-45E6-9214-878F4CC6D4BA}"/>
              </a:ext>
            </a:extLst>
          </p:cNvPr>
          <p:cNvPicPr>
            <a:picLocks noChangeAspect="1"/>
          </p:cNvPicPr>
          <p:nvPr/>
        </p:nvPicPr>
        <p:blipFill rotWithShape="1">
          <a:blip r:embed="rId2"/>
          <a:srcRect r="19231"/>
          <a:stretch/>
        </p:blipFill>
        <p:spPr>
          <a:xfrm>
            <a:off x="2849804" y="0"/>
            <a:ext cx="6294196" cy="6858000"/>
          </a:xfrm>
          <a:prstGeom prst="rect">
            <a:avLst/>
          </a:prstGeom>
        </p:spPr>
      </p:pic>
      <p:cxnSp>
        <p:nvCxnSpPr>
          <p:cNvPr id="5" name="Straight Arrow Connector 4">
            <a:extLst>
              <a:ext uri="{FF2B5EF4-FFF2-40B4-BE49-F238E27FC236}">
                <a16:creationId xmlns:a16="http://schemas.microsoft.com/office/drawing/2014/main" id="{72506889-36CF-4E39-B55C-EFB607C5F096}"/>
              </a:ext>
            </a:extLst>
          </p:cNvPr>
          <p:cNvCxnSpPr/>
          <p:nvPr/>
        </p:nvCxnSpPr>
        <p:spPr>
          <a:xfrm flipH="1">
            <a:off x="4848576" y="3067665"/>
            <a:ext cx="2556387" cy="2556387"/>
          </a:xfrm>
          <a:prstGeom prst="straightConnector1">
            <a:avLst/>
          </a:prstGeom>
          <a:ln w="19050">
            <a:solidFill>
              <a:srgbClr val="FF0000"/>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D773B2F-8E47-46B3-BB6A-94692E9D5E77}"/>
              </a:ext>
            </a:extLst>
          </p:cNvPr>
          <p:cNvCxnSpPr>
            <a:cxnSpLocks/>
          </p:cNvCxnSpPr>
          <p:nvPr/>
        </p:nvCxnSpPr>
        <p:spPr>
          <a:xfrm flipH="1" flipV="1">
            <a:off x="4248808" y="1160206"/>
            <a:ext cx="3156155" cy="1907459"/>
          </a:xfrm>
          <a:prstGeom prst="straightConnector1">
            <a:avLst/>
          </a:prstGeom>
          <a:ln w="19050">
            <a:solidFill>
              <a:srgbClr val="FF0000"/>
            </a:solidFill>
            <a:headEnd type="none"/>
            <a:tailEnd type="arrow" w="lg" len="lg"/>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FBBC194-6671-4BF0-8191-E4F740C3C21B}"/>
              </a:ext>
            </a:extLst>
          </p:cNvPr>
          <p:cNvPicPr>
            <a:picLocks noChangeAspect="1"/>
          </p:cNvPicPr>
          <p:nvPr/>
        </p:nvPicPr>
        <p:blipFill>
          <a:blip r:embed="rId3"/>
          <a:stretch>
            <a:fillRect/>
          </a:stretch>
        </p:blipFill>
        <p:spPr>
          <a:xfrm>
            <a:off x="0" y="0"/>
            <a:ext cx="2849804" cy="4407536"/>
          </a:xfrm>
          <a:prstGeom prst="rect">
            <a:avLst/>
          </a:prstGeom>
        </p:spPr>
      </p:pic>
      <p:sp>
        <p:nvSpPr>
          <p:cNvPr id="2" name="TextBox 1">
            <a:extLst>
              <a:ext uri="{FF2B5EF4-FFF2-40B4-BE49-F238E27FC236}">
                <a16:creationId xmlns:a16="http://schemas.microsoft.com/office/drawing/2014/main" id="{55AD088C-990C-4989-A953-0B243BF57191}"/>
              </a:ext>
            </a:extLst>
          </p:cNvPr>
          <p:cNvSpPr txBox="1"/>
          <p:nvPr/>
        </p:nvSpPr>
        <p:spPr>
          <a:xfrm rot="19031061">
            <a:off x="6239390" y="3317843"/>
            <a:ext cx="489236" cy="523220"/>
          </a:xfrm>
          <a:prstGeom prst="rect">
            <a:avLst/>
          </a:prstGeom>
          <a:noFill/>
        </p:spPr>
        <p:txBody>
          <a:bodyPr wrap="none" rtlCol="0">
            <a:spAutoFit/>
          </a:bodyPr>
          <a:lstStyle/>
          <a:p>
            <a:r>
              <a:rPr lang="en-US" altLang="zh-CN" sz="2800" i="1" dirty="0">
                <a:solidFill>
                  <a:srgbClr val="FF0000"/>
                </a:solidFill>
                <a:latin typeface="Cambria" panose="02040503050406030204" pitchFamily="18" charset="0"/>
                <a:ea typeface="Cambria" panose="02040503050406030204" pitchFamily="18" charset="0"/>
              </a:rPr>
              <a:t>γ</a:t>
            </a:r>
            <a:r>
              <a:rPr lang="en-US" altLang="zh-CN" sz="2800" baseline="-25000" dirty="0">
                <a:solidFill>
                  <a:srgbClr val="FF0000"/>
                </a:solidFill>
                <a:latin typeface="Cambria" panose="02040503050406030204" pitchFamily="18" charset="0"/>
                <a:ea typeface="Cambria" panose="02040503050406030204" pitchFamily="18" charset="0"/>
              </a:rPr>
              <a:t>2</a:t>
            </a:r>
            <a:endParaRPr lang="en-US" sz="2800" baseline="-25000"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E4F880AF-04D8-483C-A8AE-5942C96A8B7F}"/>
              </a:ext>
            </a:extLst>
          </p:cNvPr>
          <p:cNvSpPr txBox="1"/>
          <p:nvPr/>
        </p:nvSpPr>
        <p:spPr>
          <a:xfrm rot="1817439">
            <a:off x="6421403" y="1942159"/>
            <a:ext cx="500458" cy="523220"/>
          </a:xfrm>
          <a:prstGeom prst="rect">
            <a:avLst/>
          </a:prstGeom>
          <a:noFill/>
        </p:spPr>
        <p:txBody>
          <a:bodyPr wrap="none" rtlCol="0">
            <a:spAutoFit/>
          </a:bodyPr>
          <a:lstStyle/>
          <a:p>
            <a:r>
              <a:rPr lang="en-US" altLang="zh-CN" sz="2800" i="1" dirty="0">
                <a:solidFill>
                  <a:srgbClr val="FF0000"/>
                </a:solidFill>
                <a:latin typeface="Cambria" panose="02040503050406030204" pitchFamily="18" charset="0"/>
                <a:ea typeface="Cambria" panose="02040503050406030204" pitchFamily="18" charset="0"/>
              </a:rPr>
              <a:t>γ</a:t>
            </a:r>
            <a:r>
              <a:rPr lang="en-US" altLang="zh-CN" sz="2800" baseline="-25000" dirty="0">
                <a:solidFill>
                  <a:srgbClr val="FF0000"/>
                </a:solidFill>
                <a:latin typeface="Cambria" panose="02040503050406030204" pitchFamily="18" charset="0"/>
                <a:ea typeface="Cambria" panose="02040503050406030204" pitchFamily="18" charset="0"/>
              </a:rPr>
              <a:t>1</a:t>
            </a:r>
            <a:endParaRPr lang="en-US" sz="2800" baseline="-250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43A7D950-738E-4C25-9DCA-3B967F4AC0FE}"/>
              </a:ext>
            </a:extLst>
          </p:cNvPr>
          <p:cNvSpPr txBox="1"/>
          <p:nvPr/>
        </p:nvSpPr>
        <p:spPr>
          <a:xfrm>
            <a:off x="0" y="4272677"/>
            <a:ext cx="2849804" cy="2585323"/>
          </a:xfrm>
          <a:prstGeom prst="rect">
            <a:avLst/>
          </a:prstGeom>
          <a:noFill/>
        </p:spPr>
        <p:txBody>
          <a:bodyPr wrap="square">
            <a:spAutoFit/>
          </a:bodyPr>
          <a:lstStyle/>
          <a:p>
            <a:r>
              <a:rPr lang="en-US" dirty="0"/>
              <a:t>True coincidence summing</a:t>
            </a:r>
          </a:p>
          <a:p>
            <a:r>
              <a:rPr lang="en-US" dirty="0"/>
              <a:t>Cascade summing</a:t>
            </a:r>
          </a:p>
          <a:p>
            <a:endParaRPr lang="en-US" dirty="0"/>
          </a:p>
          <a:p>
            <a:r>
              <a:rPr lang="en-US" altLang="zh-CN" dirty="0"/>
              <a:t>γγ or </a:t>
            </a:r>
            <a:r>
              <a:rPr lang="en-US" altLang="zh-CN" dirty="0" err="1"/>
              <a:t>Xγ</a:t>
            </a:r>
            <a:endParaRPr lang="en-US" dirty="0"/>
          </a:p>
          <a:p>
            <a:r>
              <a:rPr lang="en-US" dirty="0"/>
              <a:t>Chance coincidence</a:t>
            </a:r>
          </a:p>
          <a:p>
            <a:endParaRPr lang="en-US" dirty="0"/>
          </a:p>
          <a:p>
            <a:r>
              <a:rPr lang="en-US" dirty="0"/>
              <a:t>Even if </a:t>
            </a:r>
            <a:r>
              <a:rPr lang="en-US" altLang="zh-CN" dirty="0"/>
              <a:t>γ2 is partially absorbed, γ1 will still be lost from the full-energy peak.</a:t>
            </a:r>
            <a:endParaRPr lang="en-US" dirty="0"/>
          </a:p>
        </p:txBody>
      </p:sp>
    </p:spTree>
    <p:extLst>
      <p:ext uri="{BB962C8B-B14F-4D97-AF65-F5344CB8AC3E}">
        <p14:creationId xmlns:p14="http://schemas.microsoft.com/office/powerpoint/2010/main" val="393995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0DB1F0-DEFB-433E-9B0F-D878457FC49E}"/>
              </a:ext>
            </a:extLst>
          </p:cNvPr>
          <p:cNvPicPr>
            <a:picLocks noChangeAspect="1"/>
          </p:cNvPicPr>
          <p:nvPr/>
        </p:nvPicPr>
        <p:blipFill>
          <a:blip r:embed="rId3"/>
          <a:stretch>
            <a:fillRect/>
          </a:stretch>
        </p:blipFill>
        <p:spPr>
          <a:xfrm>
            <a:off x="0" y="0"/>
            <a:ext cx="9144000" cy="4004748"/>
          </a:xfrm>
          <a:prstGeom prst="rect">
            <a:avLst/>
          </a:prstGeom>
        </p:spPr>
      </p:pic>
      <p:sp>
        <p:nvSpPr>
          <p:cNvPr id="6" name="TextBox 5">
            <a:extLst>
              <a:ext uri="{FF2B5EF4-FFF2-40B4-BE49-F238E27FC236}">
                <a16:creationId xmlns:a16="http://schemas.microsoft.com/office/drawing/2014/main" id="{3CA5D9F5-5712-4AC0-81F4-60EE9D203D32}"/>
              </a:ext>
            </a:extLst>
          </p:cNvPr>
          <p:cNvSpPr txBox="1"/>
          <p:nvPr/>
        </p:nvSpPr>
        <p:spPr>
          <a:xfrm>
            <a:off x="867679" y="2705192"/>
            <a:ext cx="764953" cy="646331"/>
          </a:xfrm>
          <a:prstGeom prst="rect">
            <a:avLst/>
          </a:prstGeom>
          <a:noFill/>
        </p:spPr>
        <p:txBody>
          <a:bodyPr wrap="none" rtlCol="0">
            <a:spAutoFit/>
          </a:bodyPr>
          <a:lstStyle/>
          <a:p>
            <a:r>
              <a:rPr lang="en-US" dirty="0">
                <a:solidFill>
                  <a:srgbClr val="FF0000"/>
                </a:solidFill>
                <a:latin typeface="Cambria" panose="02040503050406030204" pitchFamily="18" charset="0"/>
                <a:ea typeface="Cambria" panose="02040503050406030204" pitchFamily="18" charset="0"/>
              </a:rPr>
              <a:t>North</a:t>
            </a:r>
          </a:p>
          <a:p>
            <a:r>
              <a:rPr lang="en-US" dirty="0">
                <a:solidFill>
                  <a:srgbClr val="0000FF"/>
                </a:solidFill>
                <a:latin typeface="Cambria" panose="02040503050406030204" pitchFamily="18" charset="0"/>
                <a:ea typeface="Cambria" panose="02040503050406030204" pitchFamily="18" charset="0"/>
              </a:rPr>
              <a:t>South</a:t>
            </a:r>
          </a:p>
        </p:txBody>
      </p:sp>
      <p:sp>
        <p:nvSpPr>
          <p:cNvPr id="4" name="TextBox 3">
            <a:extLst>
              <a:ext uri="{FF2B5EF4-FFF2-40B4-BE49-F238E27FC236}">
                <a16:creationId xmlns:a16="http://schemas.microsoft.com/office/drawing/2014/main" id="{68AFF513-226F-46A2-9F5C-F1B919F02CE4}"/>
              </a:ext>
            </a:extLst>
          </p:cNvPr>
          <p:cNvSpPr txBox="1"/>
          <p:nvPr/>
        </p:nvSpPr>
        <p:spPr>
          <a:xfrm>
            <a:off x="3148446" y="124691"/>
            <a:ext cx="1104790"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662 </a:t>
            </a:r>
            <a:r>
              <a:rPr lang="en-US" baseline="30000" dirty="0">
                <a:latin typeface="Cambria" panose="02040503050406030204" pitchFamily="18" charset="0"/>
                <a:ea typeface="Cambria" panose="02040503050406030204" pitchFamily="18" charset="0"/>
              </a:rPr>
              <a:t>137</a:t>
            </a:r>
            <a:r>
              <a:rPr lang="en-US" altLang="zh-CN" dirty="0">
                <a:latin typeface="Cambria" panose="02040503050406030204" pitchFamily="18" charset="0"/>
                <a:ea typeface="Cambria" panose="02040503050406030204" pitchFamily="18" charset="0"/>
              </a:rPr>
              <a:t>Cs</a:t>
            </a:r>
            <a:endParaRPr lang="en-US"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5DD77DC2-0782-480B-8B5D-C2397AF1617D}"/>
              </a:ext>
            </a:extLst>
          </p:cNvPr>
          <p:cNvSpPr txBox="1"/>
          <p:nvPr/>
        </p:nvSpPr>
        <p:spPr>
          <a:xfrm>
            <a:off x="6336146" y="494023"/>
            <a:ext cx="1064715"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1461 </a:t>
            </a:r>
            <a:r>
              <a:rPr lang="en-US" baseline="30000" dirty="0">
                <a:latin typeface="Cambria" panose="02040503050406030204" pitchFamily="18" charset="0"/>
                <a:ea typeface="Cambria" panose="02040503050406030204" pitchFamily="18" charset="0"/>
              </a:rPr>
              <a:t>40</a:t>
            </a:r>
            <a:r>
              <a:rPr lang="en-US" altLang="zh-CN" dirty="0">
                <a:latin typeface="Cambria" panose="02040503050406030204" pitchFamily="18" charset="0"/>
                <a:ea typeface="Cambria" panose="02040503050406030204" pitchFamily="18" charset="0"/>
              </a:rPr>
              <a:t>K</a:t>
            </a:r>
            <a:endParaRPr lang="en-US" dirty="0">
              <a:latin typeface="Cambria" panose="02040503050406030204" pitchFamily="18" charset="0"/>
              <a:ea typeface="Cambria" panose="02040503050406030204" pitchFamily="18" charset="0"/>
            </a:endParaRPr>
          </a:p>
        </p:txBody>
      </p:sp>
      <p:graphicFrame>
        <p:nvGraphicFramePr>
          <p:cNvPr id="8" name="Table 7">
            <a:extLst>
              <a:ext uri="{FF2B5EF4-FFF2-40B4-BE49-F238E27FC236}">
                <a16:creationId xmlns:a16="http://schemas.microsoft.com/office/drawing/2014/main" id="{4974EC01-939A-41E5-A22D-1D04ECF0DEE1}"/>
              </a:ext>
            </a:extLst>
          </p:cNvPr>
          <p:cNvGraphicFramePr>
            <a:graphicFrameLocks noGrp="1"/>
          </p:cNvGraphicFramePr>
          <p:nvPr/>
        </p:nvGraphicFramePr>
        <p:xfrm>
          <a:off x="201109" y="4129439"/>
          <a:ext cx="3575240" cy="1927860"/>
        </p:xfrm>
        <a:graphic>
          <a:graphicData uri="http://schemas.openxmlformats.org/drawingml/2006/table">
            <a:tbl>
              <a:tblPr>
                <a:tableStyleId>{5C22544A-7EE6-4342-B048-85BDC9FD1C3A}</a:tableStyleId>
              </a:tblPr>
              <a:tblGrid>
                <a:gridCol w="1725168">
                  <a:extLst>
                    <a:ext uri="{9D8B030D-6E8A-4147-A177-3AD203B41FA5}">
                      <a16:colId xmlns:a16="http://schemas.microsoft.com/office/drawing/2014/main" val="746278312"/>
                    </a:ext>
                  </a:extLst>
                </a:gridCol>
                <a:gridCol w="930592">
                  <a:extLst>
                    <a:ext uri="{9D8B030D-6E8A-4147-A177-3AD203B41FA5}">
                      <a16:colId xmlns:a16="http://schemas.microsoft.com/office/drawing/2014/main" val="2737234842"/>
                    </a:ext>
                  </a:extLst>
                </a:gridCol>
                <a:gridCol w="919480">
                  <a:extLst>
                    <a:ext uri="{9D8B030D-6E8A-4147-A177-3AD203B41FA5}">
                      <a16:colId xmlns:a16="http://schemas.microsoft.com/office/drawing/2014/main" val="1715131628"/>
                    </a:ext>
                  </a:extLst>
                </a:gridCol>
              </a:tblGrid>
              <a:tr h="182880">
                <a:tc>
                  <a:txBody>
                    <a:bodyPr/>
                    <a:lstStyle/>
                    <a:p>
                      <a:pPr algn="ctr" fontAlgn="ctr"/>
                      <a:r>
                        <a:rPr lang="en-US" sz="1600" b="0" i="0" u="none" strike="noStrike" dirty="0">
                          <a:solidFill>
                            <a:srgbClr val="000000"/>
                          </a:solidFill>
                          <a:effectLst/>
                          <a:latin typeface="Cambria" panose="02040503050406030204" pitchFamily="18" charset="0"/>
                          <a:ea typeface="Cambria" panose="02040503050406030204" pitchFamily="18" charset="0"/>
                        </a:rPr>
                        <a:t>Run time (s)</a:t>
                      </a:r>
                    </a:p>
                  </a:txBody>
                  <a:tcPr anchor="ctr"/>
                </a:tc>
                <a:tc>
                  <a:txBody>
                    <a:bodyPr/>
                    <a:lstStyle/>
                    <a:p>
                      <a:pPr algn="ctr" fontAlgn="ctr"/>
                      <a:r>
                        <a:rPr lang="en-US" sz="1600" u="none" strike="noStrike" dirty="0">
                          <a:effectLst/>
                          <a:latin typeface="Cambria" panose="02040503050406030204" pitchFamily="18" charset="0"/>
                          <a:ea typeface="Cambria" panose="02040503050406030204" pitchFamily="18" charset="0"/>
                        </a:rPr>
                        <a:t>13444.6</a:t>
                      </a:r>
                      <a:endParaRPr lang="en-US" sz="1600" b="0" i="0" u="none" strike="noStrike" dirty="0">
                        <a:solidFill>
                          <a:srgbClr val="000000"/>
                        </a:solidFill>
                        <a:effectLst/>
                        <a:latin typeface="Cambria" panose="02040503050406030204" pitchFamily="18" charset="0"/>
                        <a:ea typeface="Cambria" panose="02040503050406030204" pitchFamily="18" charset="0"/>
                      </a:endParaRPr>
                    </a:p>
                  </a:txBody>
                  <a:tcPr anchor="ctr"/>
                </a:tc>
                <a:tc>
                  <a:txBody>
                    <a:bodyPr/>
                    <a:lstStyle/>
                    <a:p>
                      <a:pPr algn="ctr" fontAlgn="ctr"/>
                      <a:endParaRPr lang="en-US" sz="1600" b="0" i="0" u="none" strike="noStrike">
                        <a:solidFill>
                          <a:srgbClr val="000000"/>
                        </a:solidFill>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16697551"/>
                  </a:ext>
                </a:extLst>
              </a:tr>
              <a:tr h="182880">
                <a:tc>
                  <a:txBody>
                    <a:bodyPr/>
                    <a:lstStyle/>
                    <a:p>
                      <a:pPr algn="ctr" fontAlgn="ctr"/>
                      <a:r>
                        <a:rPr lang="en-US" altLang="zh-CN" sz="1600" u="none" strike="noStrike" dirty="0">
                          <a:effectLst/>
                          <a:latin typeface="Cambria" panose="02040503050406030204" pitchFamily="18" charset="0"/>
                          <a:ea typeface="Cambria" panose="02040503050406030204" pitchFamily="18" charset="0"/>
                        </a:rPr>
                        <a:t>A</a:t>
                      </a:r>
                      <a:r>
                        <a:rPr lang="en-US" sz="1600" u="none" strike="noStrike" dirty="0">
                          <a:effectLst/>
                          <a:latin typeface="Cambria" panose="02040503050406030204" pitchFamily="18" charset="0"/>
                          <a:ea typeface="Cambria" panose="02040503050406030204" pitchFamily="18" charset="0"/>
                        </a:rPr>
                        <a:t>ctivity (</a:t>
                      </a:r>
                      <a:r>
                        <a:rPr lang="en-US" sz="1600" u="none" strike="noStrike" dirty="0" err="1">
                          <a:effectLst/>
                          <a:latin typeface="Cambria" panose="02040503050406030204" pitchFamily="18" charset="0"/>
                          <a:ea typeface="Cambria" panose="02040503050406030204" pitchFamily="18" charset="0"/>
                        </a:rPr>
                        <a:t>Bq</a:t>
                      </a:r>
                      <a:r>
                        <a:rPr lang="en-US" sz="1600" u="none" strike="noStrike" dirty="0">
                          <a:effectLst/>
                          <a:latin typeface="Cambria" panose="02040503050406030204" pitchFamily="18" charset="0"/>
                          <a:ea typeface="Cambria" panose="02040503050406030204" pitchFamily="18" charset="0"/>
                        </a:rPr>
                        <a:t>)</a:t>
                      </a:r>
                      <a:endParaRPr lang="en-US" sz="1600" b="0" i="0" u="none" strike="noStrike" dirty="0">
                        <a:solidFill>
                          <a:srgbClr val="000000"/>
                        </a:solidFill>
                        <a:effectLst/>
                        <a:latin typeface="Cambria" panose="02040503050406030204" pitchFamily="18" charset="0"/>
                        <a:ea typeface="Cambria" panose="02040503050406030204" pitchFamily="18" charset="0"/>
                      </a:endParaRPr>
                    </a:p>
                  </a:txBody>
                  <a:tcPr anchor="ctr"/>
                </a:tc>
                <a:tc>
                  <a:txBody>
                    <a:bodyPr/>
                    <a:lstStyle/>
                    <a:p>
                      <a:pPr algn="ctr" fontAlgn="ctr"/>
                      <a:r>
                        <a:rPr lang="en-US" sz="1600" u="none" strike="noStrike">
                          <a:effectLst/>
                          <a:latin typeface="Cambria" panose="02040503050406030204" pitchFamily="18" charset="0"/>
                          <a:ea typeface="Cambria" panose="02040503050406030204" pitchFamily="18" charset="0"/>
                        </a:rPr>
                        <a:t>3007</a:t>
                      </a:r>
                      <a:endParaRPr lang="en-US" sz="1600" b="0" i="0" u="none" strike="noStrike">
                        <a:solidFill>
                          <a:srgbClr val="000000"/>
                        </a:solidFill>
                        <a:effectLst/>
                        <a:latin typeface="Cambria" panose="02040503050406030204" pitchFamily="18" charset="0"/>
                        <a:ea typeface="Cambria" panose="02040503050406030204" pitchFamily="18" charset="0"/>
                      </a:endParaRPr>
                    </a:p>
                  </a:txBody>
                  <a:tcPr anchor="ctr"/>
                </a:tc>
                <a:tc>
                  <a:txBody>
                    <a:bodyPr/>
                    <a:lstStyle/>
                    <a:p>
                      <a:pPr algn="ctr" fontAlgn="ctr"/>
                      <a:r>
                        <a:rPr lang="en-US" sz="1600" u="none" strike="noStrike">
                          <a:effectLst/>
                          <a:latin typeface="Cambria" panose="02040503050406030204" pitchFamily="18" charset="0"/>
                          <a:ea typeface="Cambria" panose="02040503050406030204" pitchFamily="18" charset="0"/>
                        </a:rPr>
                        <a:t>90.21</a:t>
                      </a:r>
                      <a:endParaRPr lang="en-US" sz="1600" b="0" i="0" u="none" strike="noStrike">
                        <a:solidFill>
                          <a:srgbClr val="000000"/>
                        </a:solidFill>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782553103"/>
                  </a:ext>
                </a:extLst>
              </a:tr>
              <a:tr h="182880">
                <a:tc>
                  <a:txBody>
                    <a:bodyPr/>
                    <a:lstStyle/>
                    <a:p>
                      <a:pPr algn="ctr" fontAlgn="ctr"/>
                      <a:r>
                        <a:rPr lang="en-US" sz="1600" u="none" strike="noStrike" dirty="0">
                          <a:effectLst/>
                          <a:latin typeface="Cambria" panose="02040503050406030204" pitchFamily="18" charset="0"/>
                          <a:ea typeface="Cambria" panose="02040503050406030204" pitchFamily="18" charset="0"/>
                        </a:rPr>
                        <a:t>South 662 keV</a:t>
                      </a:r>
                      <a:endParaRPr lang="en-US" sz="1600" b="0" i="0" u="none" strike="noStrike" dirty="0">
                        <a:solidFill>
                          <a:srgbClr val="000000"/>
                        </a:solidFill>
                        <a:effectLst/>
                        <a:latin typeface="Cambria" panose="02040503050406030204" pitchFamily="18" charset="0"/>
                        <a:ea typeface="Cambria" panose="02040503050406030204" pitchFamily="18" charset="0"/>
                      </a:endParaRPr>
                    </a:p>
                  </a:txBody>
                  <a:tcPr anchor="ctr"/>
                </a:tc>
                <a:tc>
                  <a:txBody>
                    <a:bodyPr/>
                    <a:lstStyle/>
                    <a:p>
                      <a:pPr algn="ctr" fontAlgn="ctr"/>
                      <a:r>
                        <a:rPr lang="en-US" sz="1600" u="none" strike="noStrike">
                          <a:effectLst/>
                          <a:latin typeface="Cambria" panose="02040503050406030204" pitchFamily="18" charset="0"/>
                          <a:ea typeface="Cambria" panose="02040503050406030204" pitchFamily="18" charset="0"/>
                        </a:rPr>
                        <a:t>129436</a:t>
                      </a:r>
                      <a:endParaRPr lang="en-US" sz="1600" b="0" i="0" u="none" strike="noStrike">
                        <a:solidFill>
                          <a:srgbClr val="000000"/>
                        </a:solidFill>
                        <a:effectLst/>
                        <a:latin typeface="Cambria" panose="02040503050406030204" pitchFamily="18" charset="0"/>
                        <a:ea typeface="Cambria" panose="02040503050406030204" pitchFamily="18" charset="0"/>
                      </a:endParaRPr>
                    </a:p>
                  </a:txBody>
                  <a:tcPr anchor="ctr"/>
                </a:tc>
                <a:tc>
                  <a:txBody>
                    <a:bodyPr/>
                    <a:lstStyle/>
                    <a:p>
                      <a:pPr algn="ctr" fontAlgn="ctr"/>
                      <a:r>
                        <a:rPr lang="en-US" sz="1600" u="none" strike="noStrike">
                          <a:effectLst/>
                          <a:latin typeface="Cambria" panose="02040503050406030204" pitchFamily="18" charset="0"/>
                          <a:ea typeface="Cambria" panose="02040503050406030204" pitchFamily="18" charset="0"/>
                        </a:rPr>
                        <a:t>359.77</a:t>
                      </a:r>
                      <a:endParaRPr lang="en-US" sz="1600" b="0" i="0" u="none" strike="noStrike">
                        <a:solidFill>
                          <a:srgbClr val="000000"/>
                        </a:solidFill>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530464484"/>
                  </a:ext>
                </a:extLst>
              </a:tr>
              <a:tr h="182880">
                <a:tc>
                  <a:txBody>
                    <a:bodyPr/>
                    <a:lstStyle/>
                    <a:p>
                      <a:pPr algn="ctr" fontAlgn="ctr"/>
                      <a:r>
                        <a:rPr lang="en-US" sz="1600" u="none" strike="noStrike" dirty="0">
                          <a:effectLst/>
                          <a:latin typeface="Cambria" panose="02040503050406030204" pitchFamily="18" charset="0"/>
                          <a:ea typeface="Cambria" panose="02040503050406030204" pitchFamily="18" charset="0"/>
                        </a:rPr>
                        <a:t>I</a:t>
                      </a:r>
                      <a:r>
                        <a:rPr lang="en-US" altLang="zh-CN" sz="1600" u="none" strike="noStrike" dirty="0">
                          <a:effectLst/>
                          <a:latin typeface="Cambria" panose="02040503050406030204" pitchFamily="18" charset="0"/>
                          <a:ea typeface="Cambria" panose="02040503050406030204" pitchFamily="18" charset="0"/>
                        </a:rPr>
                        <a:t>γ</a:t>
                      </a:r>
                      <a:endParaRPr lang="en-US" sz="1600" b="0" i="0" u="none" strike="noStrike" dirty="0">
                        <a:solidFill>
                          <a:srgbClr val="000000"/>
                        </a:solidFill>
                        <a:effectLst/>
                        <a:latin typeface="Cambria" panose="02040503050406030204" pitchFamily="18" charset="0"/>
                        <a:ea typeface="Cambria" panose="02040503050406030204" pitchFamily="18" charset="0"/>
                      </a:endParaRPr>
                    </a:p>
                  </a:txBody>
                  <a:tcPr anchor="ctr"/>
                </a:tc>
                <a:tc>
                  <a:txBody>
                    <a:bodyPr/>
                    <a:lstStyle/>
                    <a:p>
                      <a:pPr algn="ctr" fontAlgn="ctr"/>
                      <a:r>
                        <a:rPr lang="en-US" sz="1600" u="none" strike="noStrike" dirty="0">
                          <a:effectLst/>
                          <a:latin typeface="Cambria" panose="02040503050406030204" pitchFamily="18" charset="0"/>
                          <a:ea typeface="Cambria" panose="02040503050406030204" pitchFamily="18" charset="0"/>
                        </a:rPr>
                        <a:t>85.1%</a:t>
                      </a:r>
                      <a:endParaRPr lang="en-US" sz="1600" b="0" i="0" u="none" strike="noStrike" dirty="0">
                        <a:solidFill>
                          <a:srgbClr val="000000"/>
                        </a:solidFill>
                        <a:effectLst/>
                        <a:latin typeface="Cambria" panose="02040503050406030204" pitchFamily="18" charset="0"/>
                        <a:ea typeface="Cambria" panose="02040503050406030204" pitchFamily="18" charset="0"/>
                      </a:endParaRPr>
                    </a:p>
                  </a:txBody>
                  <a:tcPr anchor="ctr"/>
                </a:tc>
                <a:tc>
                  <a:txBody>
                    <a:bodyPr/>
                    <a:lstStyle/>
                    <a:p>
                      <a:pPr algn="ctr" fontAlgn="ctr"/>
                      <a:r>
                        <a:rPr lang="en-US" sz="1600" u="none" strike="noStrike">
                          <a:effectLst/>
                          <a:latin typeface="Cambria" panose="02040503050406030204" pitchFamily="18" charset="0"/>
                          <a:ea typeface="Cambria" panose="02040503050406030204" pitchFamily="18" charset="0"/>
                        </a:rPr>
                        <a:t>0.2%</a:t>
                      </a:r>
                      <a:endParaRPr lang="en-US" sz="1600" b="0" i="0" u="none" strike="noStrike">
                        <a:solidFill>
                          <a:srgbClr val="000000"/>
                        </a:solidFill>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441972394"/>
                  </a:ext>
                </a:extLst>
              </a:tr>
              <a:tr h="182880">
                <a:tc>
                  <a:txBody>
                    <a:bodyPr/>
                    <a:lstStyle/>
                    <a:p>
                      <a:pPr algn="ctr" fontAlgn="ctr"/>
                      <a:r>
                        <a:rPr lang="en-US" sz="1600" u="none" strike="noStrike" dirty="0">
                          <a:effectLst/>
                          <a:latin typeface="Cambria" panose="02040503050406030204" pitchFamily="18" charset="0"/>
                          <a:ea typeface="Cambria" panose="02040503050406030204" pitchFamily="18" charset="0"/>
                        </a:rPr>
                        <a:t>efficiency</a:t>
                      </a:r>
                      <a:endParaRPr lang="en-US" sz="1600" b="0" i="0" u="none" strike="noStrike" dirty="0">
                        <a:solidFill>
                          <a:srgbClr val="000000"/>
                        </a:solidFill>
                        <a:effectLst/>
                        <a:latin typeface="Cambria" panose="02040503050406030204" pitchFamily="18" charset="0"/>
                        <a:ea typeface="Cambria" panose="02040503050406030204" pitchFamily="18" charset="0"/>
                      </a:endParaRPr>
                    </a:p>
                  </a:txBody>
                  <a:tcPr anchor="ctr"/>
                </a:tc>
                <a:tc>
                  <a:txBody>
                    <a:bodyPr/>
                    <a:lstStyle/>
                    <a:p>
                      <a:pPr algn="ctr" fontAlgn="ctr"/>
                      <a:r>
                        <a:rPr lang="en-US" sz="1600" u="none" strike="noStrike" dirty="0">
                          <a:effectLst/>
                          <a:latin typeface="Cambria" panose="02040503050406030204" pitchFamily="18" charset="0"/>
                          <a:ea typeface="Cambria" panose="02040503050406030204" pitchFamily="18" charset="0"/>
                        </a:rPr>
                        <a:t>0.376%</a:t>
                      </a:r>
                      <a:endParaRPr lang="en-US" sz="1600" b="0" i="0" u="none" strike="noStrike" dirty="0">
                        <a:solidFill>
                          <a:srgbClr val="000000"/>
                        </a:solidFill>
                        <a:effectLst/>
                        <a:latin typeface="Cambria" panose="02040503050406030204" pitchFamily="18" charset="0"/>
                        <a:ea typeface="Cambria" panose="02040503050406030204" pitchFamily="18" charset="0"/>
                      </a:endParaRPr>
                    </a:p>
                  </a:txBody>
                  <a:tcPr anchor="ctr"/>
                </a:tc>
                <a:tc>
                  <a:txBody>
                    <a:bodyPr/>
                    <a:lstStyle/>
                    <a:p>
                      <a:pPr algn="ctr" fontAlgn="ctr"/>
                      <a:r>
                        <a:rPr lang="en-US" sz="1600" u="none" strike="noStrike" dirty="0">
                          <a:effectLst/>
                          <a:latin typeface="Cambria" panose="02040503050406030204" pitchFamily="18" charset="0"/>
                          <a:ea typeface="Cambria" panose="02040503050406030204" pitchFamily="18" charset="0"/>
                        </a:rPr>
                        <a:t>0.011%</a:t>
                      </a:r>
                      <a:endParaRPr lang="en-US" sz="1600" b="0" i="0" u="none" strike="noStrike" dirty="0">
                        <a:solidFill>
                          <a:srgbClr val="000000"/>
                        </a:solidFill>
                        <a:effectLst/>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065854686"/>
                  </a:ext>
                </a:extLst>
              </a:tr>
              <a:tr h="182880">
                <a:tc>
                  <a:txBody>
                    <a:bodyPr/>
                    <a:lstStyle/>
                    <a:p>
                      <a:pPr algn="ctr" fontAlgn="ctr"/>
                      <a:r>
                        <a:rPr lang="en-US" sz="1600" b="0" i="0" u="none" strike="noStrike">
                          <a:solidFill>
                            <a:srgbClr val="000000"/>
                          </a:solidFill>
                          <a:effectLst/>
                          <a:latin typeface="Cambria" panose="02040503050406030204" pitchFamily="18" charset="0"/>
                          <a:ea typeface="Cambria" panose="02040503050406030204" pitchFamily="18" charset="0"/>
                        </a:rPr>
                        <a:t>distance correction</a:t>
                      </a:r>
                    </a:p>
                  </a:txBody>
                  <a:tcPr marL="7620" marR="7620" marT="7620" marB="0" anchor="ctr"/>
                </a:tc>
                <a:tc>
                  <a:txBody>
                    <a:bodyPr/>
                    <a:lstStyle/>
                    <a:p>
                      <a:pPr algn="ctr" fontAlgn="ctr"/>
                      <a:r>
                        <a:rPr lang="en-US" sz="1600" b="0" i="0" u="none" strike="noStrike">
                          <a:solidFill>
                            <a:srgbClr val="000000"/>
                          </a:solidFill>
                          <a:effectLst/>
                          <a:latin typeface="Cambria" panose="02040503050406030204" pitchFamily="18" charset="0"/>
                          <a:ea typeface="Cambria" panose="02040503050406030204" pitchFamily="18" charset="0"/>
                        </a:rPr>
                        <a:t>0.391%</a:t>
                      </a:r>
                    </a:p>
                  </a:txBody>
                  <a:tcPr marL="7620" marR="7620" marT="7620" marB="0" anchor="ctr"/>
                </a:tc>
                <a:tc>
                  <a:txBody>
                    <a:bodyPr/>
                    <a:lstStyle/>
                    <a:p>
                      <a:pPr algn="ctr" fontAlgn="ctr"/>
                      <a:r>
                        <a:rPr lang="en-US" sz="1600" b="0" i="0" u="none" strike="noStrike" dirty="0">
                          <a:solidFill>
                            <a:srgbClr val="000000"/>
                          </a:solidFill>
                          <a:effectLst/>
                          <a:latin typeface="Cambria" panose="02040503050406030204" pitchFamily="18" charset="0"/>
                          <a:ea typeface="Cambria" panose="02040503050406030204" pitchFamily="18" charset="0"/>
                        </a:rPr>
                        <a:t>0.012%</a:t>
                      </a:r>
                    </a:p>
                  </a:txBody>
                  <a:tcPr marL="7620" marR="7620" marT="7620" marB="0" anchor="ctr"/>
                </a:tc>
                <a:extLst>
                  <a:ext uri="{0D108BD9-81ED-4DB2-BD59-A6C34878D82A}">
                    <a16:rowId xmlns:a16="http://schemas.microsoft.com/office/drawing/2014/main" val="1742944256"/>
                  </a:ext>
                </a:extLst>
              </a:tr>
            </a:tbl>
          </a:graphicData>
        </a:graphic>
      </p:graphicFrame>
    </p:spTree>
    <p:extLst>
      <p:ext uri="{BB962C8B-B14F-4D97-AF65-F5344CB8AC3E}">
        <p14:creationId xmlns:p14="http://schemas.microsoft.com/office/powerpoint/2010/main" val="356281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BFD8FE-7A83-42F8-BCE1-59D3E0B72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119161"/>
          </a:xfrm>
          <a:prstGeom prst="rect">
            <a:avLst/>
          </a:prstGeom>
        </p:spPr>
      </p:pic>
      <p:sp>
        <p:nvSpPr>
          <p:cNvPr id="4" name="TextBox 3">
            <a:extLst>
              <a:ext uri="{FF2B5EF4-FFF2-40B4-BE49-F238E27FC236}">
                <a16:creationId xmlns:a16="http://schemas.microsoft.com/office/drawing/2014/main" id="{91B5E40C-A5CC-4CA4-88EB-7B66F07264E9}"/>
              </a:ext>
            </a:extLst>
          </p:cNvPr>
          <p:cNvSpPr txBox="1"/>
          <p:nvPr/>
        </p:nvSpPr>
        <p:spPr>
          <a:xfrm>
            <a:off x="3137813" y="124691"/>
            <a:ext cx="1104790"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662 </a:t>
            </a:r>
            <a:r>
              <a:rPr lang="en-US" baseline="30000" dirty="0">
                <a:latin typeface="Cambria" panose="02040503050406030204" pitchFamily="18" charset="0"/>
                <a:ea typeface="Cambria" panose="02040503050406030204" pitchFamily="18" charset="0"/>
              </a:rPr>
              <a:t>137</a:t>
            </a:r>
            <a:r>
              <a:rPr lang="en-US" altLang="zh-CN" dirty="0">
                <a:latin typeface="Cambria" panose="02040503050406030204" pitchFamily="18" charset="0"/>
                <a:ea typeface="Cambria" panose="02040503050406030204" pitchFamily="18" charset="0"/>
              </a:rPr>
              <a:t>Cs</a:t>
            </a:r>
            <a:endParaRPr lang="en-US"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5F9C931-FA6F-4132-BC4E-39B11F72C059}"/>
              </a:ext>
            </a:extLst>
          </p:cNvPr>
          <p:cNvSpPr txBox="1"/>
          <p:nvPr/>
        </p:nvSpPr>
        <p:spPr>
          <a:xfrm>
            <a:off x="6325513" y="494023"/>
            <a:ext cx="1064715"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1461 </a:t>
            </a:r>
            <a:r>
              <a:rPr lang="en-US" baseline="30000" dirty="0">
                <a:latin typeface="Cambria" panose="02040503050406030204" pitchFamily="18" charset="0"/>
                <a:ea typeface="Cambria" panose="02040503050406030204" pitchFamily="18" charset="0"/>
              </a:rPr>
              <a:t>40</a:t>
            </a:r>
            <a:r>
              <a:rPr lang="en-US" altLang="zh-CN" dirty="0">
                <a:latin typeface="Cambria" panose="02040503050406030204" pitchFamily="18" charset="0"/>
                <a:ea typeface="Cambria" panose="02040503050406030204" pitchFamily="18" charset="0"/>
              </a:rPr>
              <a:t>K</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934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2B388-4C58-45E3-B635-D38DA760445D}"/>
              </a:ext>
            </a:extLst>
          </p:cNvPr>
          <p:cNvPicPr>
            <a:picLocks noChangeAspect="1"/>
          </p:cNvPicPr>
          <p:nvPr/>
        </p:nvPicPr>
        <p:blipFill>
          <a:blip r:embed="rId3"/>
          <a:stretch>
            <a:fillRect/>
          </a:stretch>
        </p:blipFill>
        <p:spPr>
          <a:xfrm>
            <a:off x="0" y="345558"/>
            <a:ext cx="9144000" cy="6166884"/>
          </a:xfrm>
          <a:prstGeom prst="rect">
            <a:avLst/>
          </a:prstGeom>
        </p:spPr>
      </p:pic>
    </p:spTree>
    <p:extLst>
      <p:ext uri="{BB962C8B-B14F-4D97-AF65-F5344CB8AC3E}">
        <p14:creationId xmlns:p14="http://schemas.microsoft.com/office/powerpoint/2010/main" val="2316930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FB4317-0A13-48BD-86F9-0392A6E228E3}"/>
              </a:ext>
            </a:extLst>
          </p:cNvPr>
          <p:cNvPicPr>
            <a:picLocks noChangeAspect="1"/>
          </p:cNvPicPr>
          <p:nvPr/>
        </p:nvPicPr>
        <p:blipFill>
          <a:blip r:embed="rId3"/>
          <a:stretch>
            <a:fillRect/>
          </a:stretch>
        </p:blipFill>
        <p:spPr>
          <a:xfrm>
            <a:off x="0" y="345558"/>
            <a:ext cx="9144000" cy="6166884"/>
          </a:xfrm>
          <a:prstGeom prst="rect">
            <a:avLst/>
          </a:prstGeom>
        </p:spPr>
      </p:pic>
    </p:spTree>
    <p:extLst>
      <p:ext uri="{BB962C8B-B14F-4D97-AF65-F5344CB8AC3E}">
        <p14:creationId xmlns:p14="http://schemas.microsoft.com/office/powerpoint/2010/main" val="613337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5F4A0C-97A4-47DA-9586-15BCDF090AA0}"/>
              </a:ext>
            </a:extLst>
          </p:cNvPr>
          <p:cNvPicPr>
            <a:picLocks noChangeAspect="1"/>
          </p:cNvPicPr>
          <p:nvPr/>
        </p:nvPicPr>
        <p:blipFill>
          <a:blip r:embed="rId3"/>
          <a:stretch>
            <a:fillRect/>
          </a:stretch>
        </p:blipFill>
        <p:spPr>
          <a:xfrm>
            <a:off x="0" y="345558"/>
            <a:ext cx="9144000" cy="6166884"/>
          </a:xfrm>
          <a:prstGeom prst="rect">
            <a:avLst/>
          </a:prstGeom>
        </p:spPr>
      </p:pic>
      <p:sp>
        <p:nvSpPr>
          <p:cNvPr id="6" name="Arrow: Down 5">
            <a:extLst>
              <a:ext uri="{FF2B5EF4-FFF2-40B4-BE49-F238E27FC236}">
                <a16:creationId xmlns:a16="http://schemas.microsoft.com/office/drawing/2014/main" id="{632352BA-DF2C-4272-92D8-47A4565CE116}"/>
              </a:ext>
            </a:extLst>
          </p:cNvPr>
          <p:cNvSpPr/>
          <p:nvPr/>
        </p:nvSpPr>
        <p:spPr>
          <a:xfrm>
            <a:off x="4217158" y="1927859"/>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0C658B-41A6-4D94-9FE3-E87B4FA439E1}"/>
              </a:ext>
            </a:extLst>
          </p:cNvPr>
          <p:cNvSpPr txBox="1"/>
          <p:nvPr/>
        </p:nvSpPr>
        <p:spPr>
          <a:xfrm>
            <a:off x="3980182" y="1219200"/>
            <a:ext cx="668774" cy="646331"/>
          </a:xfrm>
          <a:prstGeom prst="rect">
            <a:avLst/>
          </a:prstGeom>
          <a:noFill/>
        </p:spPr>
        <p:txBody>
          <a:bodyPr wrap="none" rtlCol="0">
            <a:spAutoFit/>
          </a:bodyPr>
          <a:lstStyle/>
          <a:p>
            <a:pPr algn="ctr"/>
            <a:r>
              <a:rPr lang="en-US" baseline="30000" dirty="0">
                <a:solidFill>
                  <a:srgbClr val="0099FF"/>
                </a:solidFill>
                <a:latin typeface="Cambria" panose="02040503050406030204" pitchFamily="18" charset="0"/>
                <a:ea typeface="Cambria" panose="02040503050406030204" pitchFamily="18" charset="0"/>
              </a:rPr>
              <a:t>137</a:t>
            </a:r>
            <a:r>
              <a:rPr lang="en-US" dirty="0">
                <a:solidFill>
                  <a:srgbClr val="0099FF"/>
                </a:solidFill>
                <a:latin typeface="Cambria" panose="02040503050406030204" pitchFamily="18" charset="0"/>
                <a:ea typeface="Cambria" panose="02040503050406030204" pitchFamily="18" charset="0"/>
              </a:rPr>
              <a:t>Cs</a:t>
            </a:r>
          </a:p>
          <a:p>
            <a:pPr algn="ctr"/>
            <a:r>
              <a:rPr lang="en-US" dirty="0">
                <a:solidFill>
                  <a:srgbClr val="0099FF"/>
                </a:solidFill>
                <a:latin typeface="Cambria" panose="02040503050406030204" pitchFamily="18" charset="0"/>
                <a:ea typeface="Cambria" panose="02040503050406030204" pitchFamily="18" charset="0"/>
              </a:rPr>
              <a:t>662</a:t>
            </a:r>
          </a:p>
        </p:txBody>
      </p:sp>
      <p:sp>
        <p:nvSpPr>
          <p:cNvPr id="8" name="Arrow: Down 7">
            <a:extLst>
              <a:ext uri="{FF2B5EF4-FFF2-40B4-BE49-F238E27FC236}">
                <a16:creationId xmlns:a16="http://schemas.microsoft.com/office/drawing/2014/main" id="{87DF6FEE-9EE3-4DF9-80F5-A85885989604}"/>
              </a:ext>
            </a:extLst>
          </p:cNvPr>
          <p:cNvSpPr/>
          <p:nvPr/>
        </p:nvSpPr>
        <p:spPr>
          <a:xfrm>
            <a:off x="4217158" y="4152899"/>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37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747373-901D-4256-A1D7-5309AD37EF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450"/>
          <a:stretch/>
        </p:blipFill>
        <p:spPr>
          <a:xfrm>
            <a:off x="0" y="524732"/>
            <a:ext cx="9144000" cy="5808535"/>
          </a:xfrm>
          <a:prstGeom prst="rect">
            <a:avLst/>
          </a:prstGeom>
        </p:spPr>
      </p:pic>
    </p:spTree>
    <p:extLst>
      <p:ext uri="{BB962C8B-B14F-4D97-AF65-F5344CB8AC3E}">
        <p14:creationId xmlns:p14="http://schemas.microsoft.com/office/powerpoint/2010/main" val="201337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3A9CE-2D5D-4ED0-8959-CD02AAD37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E84114E0-8FED-479A-B7C9-24B90CF32DE2}"/>
              </a:ext>
            </a:extLst>
          </p:cNvPr>
          <p:cNvSpPr txBox="1"/>
          <p:nvPr/>
        </p:nvSpPr>
        <p:spPr>
          <a:xfrm rot="1739886">
            <a:off x="5107625" y="3098042"/>
            <a:ext cx="957313" cy="369332"/>
          </a:xfrm>
          <a:prstGeom prst="rect">
            <a:avLst/>
          </a:prstGeom>
          <a:solidFill>
            <a:schemeClr val="accent4">
              <a:lumMod val="20000"/>
              <a:lumOff val="80000"/>
            </a:schemeClr>
          </a:solidFill>
        </p:spPr>
        <p:txBody>
          <a:bodyPr wrap="none" rtlCol="0">
            <a:spAutoFit/>
          </a:bodyPr>
          <a:lstStyle/>
          <a:p>
            <a:r>
              <a:rPr lang="en-US" dirty="0"/>
              <a:t>220 mm</a:t>
            </a:r>
          </a:p>
        </p:txBody>
      </p:sp>
      <p:sp>
        <p:nvSpPr>
          <p:cNvPr id="5" name="TextBox 4">
            <a:extLst>
              <a:ext uri="{FF2B5EF4-FFF2-40B4-BE49-F238E27FC236}">
                <a16:creationId xmlns:a16="http://schemas.microsoft.com/office/drawing/2014/main" id="{CABBC746-40FE-4B2E-9B81-5656EBA68A07}"/>
              </a:ext>
            </a:extLst>
          </p:cNvPr>
          <p:cNvSpPr txBox="1"/>
          <p:nvPr/>
        </p:nvSpPr>
        <p:spPr>
          <a:xfrm rot="19955165">
            <a:off x="2598712" y="3111080"/>
            <a:ext cx="957313" cy="369332"/>
          </a:xfrm>
          <a:prstGeom prst="rect">
            <a:avLst/>
          </a:prstGeom>
          <a:solidFill>
            <a:schemeClr val="accent4">
              <a:lumMod val="20000"/>
              <a:lumOff val="80000"/>
            </a:schemeClr>
          </a:solidFill>
        </p:spPr>
        <p:txBody>
          <a:bodyPr wrap="none" rtlCol="0">
            <a:spAutoFit/>
          </a:bodyPr>
          <a:lstStyle/>
          <a:p>
            <a:r>
              <a:rPr lang="en-US" dirty="0"/>
              <a:t>220 mm</a:t>
            </a:r>
          </a:p>
        </p:txBody>
      </p:sp>
    </p:spTree>
    <p:extLst>
      <p:ext uri="{BB962C8B-B14F-4D97-AF65-F5344CB8AC3E}">
        <p14:creationId xmlns:p14="http://schemas.microsoft.com/office/powerpoint/2010/main" val="388922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95BF0-0DDB-472B-9B2F-E36558584003}"/>
              </a:ext>
            </a:extLst>
          </p:cNvPr>
          <p:cNvPicPr>
            <a:picLocks noChangeAspect="1"/>
          </p:cNvPicPr>
          <p:nvPr/>
        </p:nvPicPr>
        <p:blipFill>
          <a:blip r:embed="rId2"/>
          <a:stretch>
            <a:fillRect/>
          </a:stretch>
        </p:blipFill>
        <p:spPr>
          <a:xfrm>
            <a:off x="1" y="0"/>
            <a:ext cx="6202076" cy="4775200"/>
          </a:xfrm>
          <a:prstGeom prst="rect">
            <a:avLst/>
          </a:prstGeom>
        </p:spPr>
      </p:pic>
      <p:sp>
        <p:nvSpPr>
          <p:cNvPr id="4" name="TextBox 3">
            <a:extLst>
              <a:ext uri="{FF2B5EF4-FFF2-40B4-BE49-F238E27FC236}">
                <a16:creationId xmlns:a16="http://schemas.microsoft.com/office/drawing/2014/main" id="{90848120-F922-490F-B6E6-A9D0EC6D0873}"/>
              </a:ext>
            </a:extLst>
          </p:cNvPr>
          <p:cNvSpPr txBox="1"/>
          <p:nvPr/>
        </p:nvSpPr>
        <p:spPr>
          <a:xfrm>
            <a:off x="0" y="6488668"/>
            <a:ext cx="6019800" cy="369332"/>
          </a:xfrm>
          <a:prstGeom prst="rect">
            <a:avLst/>
          </a:prstGeom>
          <a:noFill/>
        </p:spPr>
        <p:txBody>
          <a:bodyPr wrap="square">
            <a:spAutoFit/>
          </a:bodyPr>
          <a:lstStyle/>
          <a:p>
            <a:r>
              <a:rPr lang="en-US" dirty="0">
                <a:solidFill>
                  <a:srgbClr val="002060"/>
                </a:solidFill>
                <a:latin typeface="Arial Narrow" panose="020B0606020202030204" pitchFamily="34" charset="0"/>
              </a:rPr>
              <a:t>Gordon R. Gilmore, Practical Gamma‐Ray Spectrometry, 2008</a:t>
            </a:r>
          </a:p>
        </p:txBody>
      </p:sp>
    </p:spTree>
    <p:extLst>
      <p:ext uri="{BB962C8B-B14F-4D97-AF65-F5344CB8AC3E}">
        <p14:creationId xmlns:p14="http://schemas.microsoft.com/office/powerpoint/2010/main" val="347908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EF5E55-E67F-444C-BEF5-DD19DF5A9BEA}"/>
              </a:ext>
            </a:extLst>
          </p:cNvPr>
          <p:cNvPicPr>
            <a:picLocks noChangeAspect="1"/>
          </p:cNvPicPr>
          <p:nvPr/>
        </p:nvPicPr>
        <p:blipFill>
          <a:blip r:embed="rId2"/>
          <a:stretch>
            <a:fillRect/>
          </a:stretch>
        </p:blipFill>
        <p:spPr>
          <a:xfrm>
            <a:off x="1" y="0"/>
            <a:ext cx="4572000" cy="6065459"/>
          </a:xfrm>
          <a:prstGeom prst="rect">
            <a:avLst/>
          </a:prstGeom>
        </p:spPr>
      </p:pic>
      <p:pic>
        <p:nvPicPr>
          <p:cNvPr id="5" name="Picture 4">
            <a:extLst>
              <a:ext uri="{FF2B5EF4-FFF2-40B4-BE49-F238E27FC236}">
                <a16:creationId xmlns:a16="http://schemas.microsoft.com/office/drawing/2014/main" id="{71F860E5-8D3C-415E-B6C2-F3A2DF2F20AC}"/>
              </a:ext>
            </a:extLst>
          </p:cNvPr>
          <p:cNvPicPr>
            <a:picLocks noChangeAspect="1"/>
          </p:cNvPicPr>
          <p:nvPr/>
        </p:nvPicPr>
        <p:blipFill>
          <a:blip r:embed="rId3"/>
          <a:stretch>
            <a:fillRect/>
          </a:stretch>
        </p:blipFill>
        <p:spPr>
          <a:xfrm>
            <a:off x="4216647" y="0"/>
            <a:ext cx="4927353" cy="4013199"/>
          </a:xfrm>
          <a:prstGeom prst="rect">
            <a:avLst/>
          </a:prstGeom>
        </p:spPr>
      </p:pic>
      <p:sp>
        <p:nvSpPr>
          <p:cNvPr id="7" name="TextBox 6">
            <a:extLst>
              <a:ext uri="{FF2B5EF4-FFF2-40B4-BE49-F238E27FC236}">
                <a16:creationId xmlns:a16="http://schemas.microsoft.com/office/drawing/2014/main" id="{A613D2BF-AEDC-4B0E-9E00-A77104E4ACAD}"/>
              </a:ext>
            </a:extLst>
          </p:cNvPr>
          <p:cNvSpPr txBox="1"/>
          <p:nvPr/>
        </p:nvSpPr>
        <p:spPr>
          <a:xfrm>
            <a:off x="0" y="6488668"/>
            <a:ext cx="6019800" cy="369332"/>
          </a:xfrm>
          <a:prstGeom prst="rect">
            <a:avLst/>
          </a:prstGeom>
          <a:noFill/>
        </p:spPr>
        <p:txBody>
          <a:bodyPr wrap="square">
            <a:spAutoFit/>
          </a:bodyPr>
          <a:lstStyle/>
          <a:p>
            <a:r>
              <a:rPr lang="en-US" dirty="0">
                <a:solidFill>
                  <a:srgbClr val="002060"/>
                </a:solidFill>
                <a:latin typeface="Arial Narrow" panose="020B0606020202030204" pitchFamily="34" charset="0"/>
              </a:rPr>
              <a:t>Gordon R. Gilmore, Practical Gamma‐Ray Spectrometry, 2008</a:t>
            </a:r>
          </a:p>
        </p:txBody>
      </p:sp>
      <p:sp>
        <p:nvSpPr>
          <p:cNvPr id="8" name="TextBox 7">
            <a:extLst>
              <a:ext uri="{FF2B5EF4-FFF2-40B4-BE49-F238E27FC236}">
                <a16:creationId xmlns:a16="http://schemas.microsoft.com/office/drawing/2014/main" id="{E41D19B8-8C98-41EC-8C3F-639BC62731EE}"/>
              </a:ext>
            </a:extLst>
          </p:cNvPr>
          <p:cNvSpPr txBox="1"/>
          <p:nvPr/>
        </p:nvSpPr>
        <p:spPr>
          <a:xfrm>
            <a:off x="5576525" y="5202892"/>
            <a:ext cx="1711494" cy="1200329"/>
          </a:xfrm>
          <a:prstGeom prst="rect">
            <a:avLst/>
          </a:prstGeom>
          <a:noFill/>
        </p:spPr>
        <p:txBody>
          <a:bodyPr wrap="none" rtlCol="0">
            <a:spAutoFit/>
          </a:bodyPr>
          <a:lstStyle/>
          <a:p>
            <a:r>
              <a:rPr lang="en-US" dirty="0">
                <a:solidFill>
                  <a:srgbClr val="FF0000"/>
                </a:solidFill>
              </a:rPr>
              <a:t>Source-to-North</a:t>
            </a:r>
          </a:p>
          <a:p>
            <a:r>
              <a:rPr lang="en-US" dirty="0">
                <a:solidFill>
                  <a:srgbClr val="FF0000"/>
                </a:solidFill>
              </a:rPr>
              <a:t>D = 158.5 mm</a:t>
            </a:r>
          </a:p>
          <a:p>
            <a:r>
              <a:rPr lang="en-US" dirty="0">
                <a:solidFill>
                  <a:srgbClr val="FF0000"/>
                </a:solidFill>
              </a:rPr>
              <a:t>2r</a:t>
            </a:r>
            <a:r>
              <a:rPr lang="en-US" altLang="zh-CN" dirty="0">
                <a:solidFill>
                  <a:srgbClr val="FF0000"/>
                </a:solidFill>
              </a:rPr>
              <a:t> = 84.8 mm</a:t>
            </a:r>
          </a:p>
          <a:p>
            <a:r>
              <a:rPr lang="en-US" altLang="zh-CN" dirty="0">
                <a:solidFill>
                  <a:srgbClr val="FF0000"/>
                </a:solidFill>
              </a:rPr>
              <a:t>Ω/4π= </a:t>
            </a:r>
            <a:r>
              <a:rPr lang="en-US" dirty="0">
                <a:solidFill>
                  <a:srgbClr val="FF0000"/>
                </a:solidFill>
              </a:rPr>
              <a:t>1.7%</a:t>
            </a:r>
          </a:p>
        </p:txBody>
      </p:sp>
      <p:sp>
        <p:nvSpPr>
          <p:cNvPr id="9" name="TextBox 8">
            <a:extLst>
              <a:ext uri="{FF2B5EF4-FFF2-40B4-BE49-F238E27FC236}">
                <a16:creationId xmlns:a16="http://schemas.microsoft.com/office/drawing/2014/main" id="{B6E9AF79-A704-4C19-A3EC-30ACD782033C}"/>
              </a:ext>
            </a:extLst>
          </p:cNvPr>
          <p:cNvSpPr txBox="1"/>
          <p:nvPr/>
        </p:nvSpPr>
        <p:spPr>
          <a:xfrm>
            <a:off x="5016500" y="101600"/>
            <a:ext cx="1415772" cy="369332"/>
          </a:xfrm>
          <a:prstGeom prst="rect">
            <a:avLst/>
          </a:prstGeom>
          <a:noFill/>
        </p:spPr>
        <p:txBody>
          <a:bodyPr wrap="none" rtlCol="0">
            <a:spAutoFit/>
          </a:bodyPr>
          <a:lstStyle/>
          <a:p>
            <a:r>
              <a:rPr lang="en-US" altLang="zh-CN" dirty="0"/>
              <a:t>Ω/4π= </a:t>
            </a:r>
            <a:r>
              <a:rPr lang="en-US" dirty="0"/>
              <a:t>41.8%</a:t>
            </a:r>
          </a:p>
        </p:txBody>
      </p:sp>
      <p:sp>
        <p:nvSpPr>
          <p:cNvPr id="10" name="TextBox 9">
            <a:extLst>
              <a:ext uri="{FF2B5EF4-FFF2-40B4-BE49-F238E27FC236}">
                <a16:creationId xmlns:a16="http://schemas.microsoft.com/office/drawing/2014/main" id="{B3D24024-0B5D-4212-B9A1-CD372841AB77}"/>
              </a:ext>
            </a:extLst>
          </p:cNvPr>
          <p:cNvSpPr txBox="1"/>
          <p:nvPr/>
        </p:nvSpPr>
        <p:spPr>
          <a:xfrm>
            <a:off x="4918276" y="1637267"/>
            <a:ext cx="1298753" cy="369332"/>
          </a:xfrm>
          <a:prstGeom prst="rect">
            <a:avLst/>
          </a:prstGeom>
          <a:noFill/>
        </p:spPr>
        <p:txBody>
          <a:bodyPr wrap="none" rtlCol="0">
            <a:spAutoFit/>
          </a:bodyPr>
          <a:lstStyle/>
          <a:p>
            <a:r>
              <a:rPr lang="en-US" altLang="zh-CN" dirty="0"/>
              <a:t>Ω/4π= </a:t>
            </a:r>
            <a:r>
              <a:rPr lang="en-US" dirty="0"/>
              <a:t>1.5%</a:t>
            </a:r>
          </a:p>
        </p:txBody>
      </p:sp>
      <p:sp>
        <p:nvSpPr>
          <p:cNvPr id="12" name="TextBox 11">
            <a:extLst>
              <a:ext uri="{FF2B5EF4-FFF2-40B4-BE49-F238E27FC236}">
                <a16:creationId xmlns:a16="http://schemas.microsoft.com/office/drawing/2014/main" id="{AD352210-8C7E-46B9-A86A-7C6F67C23222}"/>
              </a:ext>
            </a:extLst>
          </p:cNvPr>
          <p:cNvSpPr txBox="1"/>
          <p:nvPr/>
        </p:nvSpPr>
        <p:spPr>
          <a:xfrm>
            <a:off x="4236075" y="3958272"/>
            <a:ext cx="4907924" cy="923330"/>
          </a:xfrm>
          <a:prstGeom prst="rect">
            <a:avLst/>
          </a:prstGeom>
          <a:noFill/>
        </p:spPr>
        <p:txBody>
          <a:bodyPr wrap="square">
            <a:spAutoFit/>
          </a:bodyPr>
          <a:lstStyle/>
          <a:p>
            <a:pPr algn="l"/>
            <a:r>
              <a:rPr lang="en-US" sz="1800" b="0" i="0" u="none" strike="noStrike" baseline="0" dirty="0">
                <a:latin typeface="intirr"/>
              </a:rPr>
              <a:t>Beyond a certain distance, which depends upon the detector size, TCS losses will be negligible in practice.</a:t>
            </a:r>
            <a:endParaRPr lang="en-US" dirty="0"/>
          </a:p>
        </p:txBody>
      </p:sp>
      <p:sp>
        <p:nvSpPr>
          <p:cNvPr id="14" name="TextBox 13">
            <a:extLst>
              <a:ext uri="{FF2B5EF4-FFF2-40B4-BE49-F238E27FC236}">
                <a16:creationId xmlns:a16="http://schemas.microsoft.com/office/drawing/2014/main" id="{C9B77B2D-71A3-4EA3-828C-5FD38D08C3D0}"/>
              </a:ext>
            </a:extLst>
          </p:cNvPr>
          <p:cNvSpPr txBox="1"/>
          <p:nvPr/>
        </p:nvSpPr>
        <p:spPr>
          <a:xfrm>
            <a:off x="7288019" y="5202892"/>
            <a:ext cx="1816100" cy="1200329"/>
          </a:xfrm>
          <a:prstGeom prst="rect">
            <a:avLst/>
          </a:prstGeom>
          <a:noFill/>
        </p:spPr>
        <p:txBody>
          <a:bodyPr wrap="square">
            <a:spAutoFit/>
          </a:bodyPr>
          <a:lstStyle/>
          <a:p>
            <a:r>
              <a:rPr lang="en-US" dirty="0">
                <a:solidFill>
                  <a:srgbClr val="3333FF"/>
                </a:solidFill>
              </a:rPr>
              <a:t>Source-to-South</a:t>
            </a:r>
          </a:p>
          <a:p>
            <a:r>
              <a:rPr lang="en-US" dirty="0">
                <a:solidFill>
                  <a:srgbClr val="3333FF"/>
                </a:solidFill>
              </a:rPr>
              <a:t>D = 156.0 mm</a:t>
            </a:r>
          </a:p>
          <a:p>
            <a:r>
              <a:rPr lang="en-US" dirty="0">
                <a:solidFill>
                  <a:srgbClr val="3333FF"/>
                </a:solidFill>
              </a:rPr>
              <a:t>2r = </a:t>
            </a:r>
            <a:r>
              <a:rPr lang="en-US" altLang="zh-CN" dirty="0">
                <a:solidFill>
                  <a:srgbClr val="3333FF"/>
                </a:solidFill>
              </a:rPr>
              <a:t>79.8 mm</a:t>
            </a:r>
          </a:p>
          <a:p>
            <a:r>
              <a:rPr lang="en-US" altLang="zh-CN" dirty="0">
                <a:solidFill>
                  <a:srgbClr val="3333FF"/>
                </a:solidFill>
              </a:rPr>
              <a:t>Ω/4π= </a:t>
            </a:r>
            <a:r>
              <a:rPr lang="en-US" dirty="0">
                <a:solidFill>
                  <a:srgbClr val="3333FF"/>
                </a:solidFill>
              </a:rPr>
              <a:t>1.6%</a:t>
            </a:r>
          </a:p>
        </p:txBody>
      </p:sp>
    </p:spTree>
    <p:extLst>
      <p:ext uri="{BB962C8B-B14F-4D97-AF65-F5344CB8AC3E}">
        <p14:creationId xmlns:p14="http://schemas.microsoft.com/office/powerpoint/2010/main" val="226710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E9F8B-7B2B-4770-B9A4-D0B32AEDBEEF}"/>
              </a:ext>
            </a:extLst>
          </p:cNvPr>
          <p:cNvPicPr>
            <a:picLocks noChangeAspect="1"/>
          </p:cNvPicPr>
          <p:nvPr/>
        </p:nvPicPr>
        <p:blipFill>
          <a:blip r:embed="rId2"/>
          <a:stretch>
            <a:fillRect/>
          </a:stretch>
        </p:blipFill>
        <p:spPr>
          <a:xfrm>
            <a:off x="1" y="0"/>
            <a:ext cx="4572000" cy="3391152"/>
          </a:xfrm>
          <a:prstGeom prst="rect">
            <a:avLst/>
          </a:prstGeom>
        </p:spPr>
      </p:pic>
      <p:sp>
        <p:nvSpPr>
          <p:cNvPr id="7" name="TextBox 6">
            <a:extLst>
              <a:ext uri="{FF2B5EF4-FFF2-40B4-BE49-F238E27FC236}">
                <a16:creationId xmlns:a16="http://schemas.microsoft.com/office/drawing/2014/main" id="{53B750BF-B9E4-4D20-92BD-649BFA810953}"/>
              </a:ext>
            </a:extLst>
          </p:cNvPr>
          <p:cNvSpPr txBox="1"/>
          <p:nvPr/>
        </p:nvSpPr>
        <p:spPr>
          <a:xfrm>
            <a:off x="1" y="3391152"/>
            <a:ext cx="4572000" cy="1477328"/>
          </a:xfrm>
          <a:prstGeom prst="rect">
            <a:avLst/>
          </a:prstGeom>
          <a:noFill/>
        </p:spPr>
        <p:txBody>
          <a:bodyPr wrap="square">
            <a:spAutoFit/>
          </a:bodyPr>
          <a:lstStyle/>
          <a:p>
            <a:pPr algn="just"/>
            <a:r>
              <a:rPr lang="en-US" dirty="0"/>
              <a:t>The size of the correction factors depends on the measurement geometry, the decay scheme, and the detector dimensions. Correction factors of 25-75% for 134Cs and 152Eu were found.</a:t>
            </a:r>
          </a:p>
        </p:txBody>
      </p:sp>
      <p:pic>
        <p:nvPicPr>
          <p:cNvPr id="9" name="Picture 8">
            <a:extLst>
              <a:ext uri="{FF2B5EF4-FFF2-40B4-BE49-F238E27FC236}">
                <a16:creationId xmlns:a16="http://schemas.microsoft.com/office/drawing/2014/main" id="{CF907519-E31D-4816-85E9-D40DB97E6F19}"/>
              </a:ext>
            </a:extLst>
          </p:cNvPr>
          <p:cNvPicPr>
            <a:picLocks noChangeAspect="1"/>
          </p:cNvPicPr>
          <p:nvPr/>
        </p:nvPicPr>
        <p:blipFill>
          <a:blip r:embed="rId3"/>
          <a:stretch>
            <a:fillRect/>
          </a:stretch>
        </p:blipFill>
        <p:spPr>
          <a:xfrm>
            <a:off x="6165849" y="0"/>
            <a:ext cx="2978150" cy="6858000"/>
          </a:xfrm>
          <a:prstGeom prst="rect">
            <a:avLst/>
          </a:prstGeom>
        </p:spPr>
      </p:pic>
      <p:sp>
        <p:nvSpPr>
          <p:cNvPr id="11" name="TextBox 10">
            <a:extLst>
              <a:ext uri="{FF2B5EF4-FFF2-40B4-BE49-F238E27FC236}">
                <a16:creationId xmlns:a16="http://schemas.microsoft.com/office/drawing/2014/main" id="{6081611D-EC34-4944-BFDB-5C7F166AA3B1}"/>
              </a:ext>
            </a:extLst>
          </p:cNvPr>
          <p:cNvSpPr txBox="1"/>
          <p:nvPr/>
        </p:nvSpPr>
        <p:spPr>
          <a:xfrm>
            <a:off x="4165600" y="5303250"/>
            <a:ext cx="2000249" cy="1477328"/>
          </a:xfrm>
          <a:prstGeom prst="rect">
            <a:avLst/>
          </a:prstGeom>
          <a:noFill/>
        </p:spPr>
        <p:txBody>
          <a:bodyPr wrap="square">
            <a:spAutoFit/>
          </a:bodyPr>
          <a:lstStyle/>
          <a:p>
            <a:pPr algn="r"/>
            <a:r>
              <a:rPr lang="en-US" sz="1800" b="0" i="0" u="none" strike="noStrike" baseline="0" dirty="0">
                <a:latin typeface="AdvPTimes"/>
              </a:rPr>
              <a:t>sample-to-detector distances</a:t>
            </a:r>
            <a:endParaRPr lang="en-US" dirty="0">
              <a:latin typeface="AdvPTimes"/>
            </a:endParaRPr>
          </a:p>
          <a:p>
            <a:pPr algn="r"/>
            <a:r>
              <a:rPr lang="en-US" sz="1800" b="0" i="0" u="none" strike="noStrike" baseline="0" dirty="0">
                <a:latin typeface="AdvPTimes"/>
              </a:rPr>
              <a:t>12.6 cm</a:t>
            </a:r>
          </a:p>
          <a:p>
            <a:pPr algn="r"/>
            <a:r>
              <a:rPr lang="en-US" dirty="0">
                <a:latin typeface="AdvPTimes"/>
              </a:rPr>
              <a:t>6.5 cm</a:t>
            </a:r>
          </a:p>
          <a:p>
            <a:pPr algn="r"/>
            <a:r>
              <a:rPr lang="en-US" dirty="0">
                <a:latin typeface="AdvPTimes"/>
              </a:rPr>
              <a:t>1.7 cm</a:t>
            </a:r>
            <a:endParaRPr lang="en-US" dirty="0"/>
          </a:p>
        </p:txBody>
      </p:sp>
    </p:spTree>
    <p:extLst>
      <p:ext uri="{BB962C8B-B14F-4D97-AF65-F5344CB8AC3E}">
        <p14:creationId xmlns:p14="http://schemas.microsoft.com/office/powerpoint/2010/main" val="341643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E62A49-1B09-425F-9589-FB622D7E4DFB}"/>
              </a:ext>
            </a:extLst>
          </p:cNvPr>
          <p:cNvPicPr>
            <a:picLocks noChangeAspect="1"/>
          </p:cNvPicPr>
          <p:nvPr/>
        </p:nvPicPr>
        <p:blipFill>
          <a:blip r:embed="rId3"/>
          <a:stretch>
            <a:fillRect/>
          </a:stretch>
        </p:blipFill>
        <p:spPr>
          <a:xfrm>
            <a:off x="0" y="0"/>
            <a:ext cx="6715766" cy="3429000"/>
          </a:xfrm>
          <a:prstGeom prst="rect">
            <a:avLst/>
          </a:prstGeom>
        </p:spPr>
      </p:pic>
      <p:pic>
        <p:nvPicPr>
          <p:cNvPr id="5" name="Picture 4">
            <a:extLst>
              <a:ext uri="{FF2B5EF4-FFF2-40B4-BE49-F238E27FC236}">
                <a16:creationId xmlns:a16="http://schemas.microsoft.com/office/drawing/2014/main" id="{572D1CE4-27E7-4AB6-8844-E83727E74DB4}"/>
              </a:ext>
            </a:extLst>
          </p:cNvPr>
          <p:cNvPicPr>
            <a:picLocks noChangeAspect="1"/>
          </p:cNvPicPr>
          <p:nvPr/>
        </p:nvPicPr>
        <p:blipFill>
          <a:blip r:embed="rId4"/>
          <a:stretch>
            <a:fillRect/>
          </a:stretch>
        </p:blipFill>
        <p:spPr>
          <a:xfrm>
            <a:off x="0" y="3429000"/>
            <a:ext cx="6715766" cy="3429000"/>
          </a:xfrm>
          <a:prstGeom prst="rect">
            <a:avLst/>
          </a:prstGeom>
        </p:spPr>
      </p:pic>
      <p:sp>
        <p:nvSpPr>
          <p:cNvPr id="6" name="TextBox 5">
            <a:extLst>
              <a:ext uri="{FF2B5EF4-FFF2-40B4-BE49-F238E27FC236}">
                <a16:creationId xmlns:a16="http://schemas.microsoft.com/office/drawing/2014/main" id="{AD42D57B-D20E-4320-80BF-D185AC73C662}"/>
              </a:ext>
            </a:extLst>
          </p:cNvPr>
          <p:cNvSpPr txBox="1"/>
          <p:nvPr/>
        </p:nvSpPr>
        <p:spPr>
          <a:xfrm>
            <a:off x="-2" y="3138785"/>
            <a:ext cx="8106034" cy="307777"/>
          </a:xfrm>
          <a:prstGeom prst="rect">
            <a:avLst/>
          </a:prstGeom>
          <a:noFill/>
        </p:spPr>
        <p:txBody>
          <a:bodyPr wrap="square">
            <a:spAutoFit/>
          </a:bodyPr>
          <a:lstStyle/>
          <a:p>
            <a:r>
              <a:rPr lang="en-US" sz="1400" dirty="0">
                <a:solidFill>
                  <a:srgbClr val="0099CC"/>
                </a:solidFill>
              </a:rPr>
              <a:t>run0097_98_LEGe_XtRa_152Eu_inChamber_window1.5us_CFDdelay_adjusted_930min_efficiency_cal.root</a:t>
            </a:r>
          </a:p>
        </p:txBody>
      </p:sp>
    </p:spTree>
    <p:extLst>
      <p:ext uri="{BB962C8B-B14F-4D97-AF65-F5344CB8AC3E}">
        <p14:creationId xmlns:p14="http://schemas.microsoft.com/office/powerpoint/2010/main" val="352899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2ED3F1-9D29-44FA-97AF-D828F336948D}"/>
              </a:ext>
            </a:extLst>
          </p:cNvPr>
          <p:cNvPicPr>
            <a:picLocks noChangeAspect="1"/>
          </p:cNvPicPr>
          <p:nvPr/>
        </p:nvPicPr>
        <p:blipFill>
          <a:blip r:embed="rId3"/>
          <a:stretch>
            <a:fillRect/>
          </a:stretch>
        </p:blipFill>
        <p:spPr>
          <a:xfrm>
            <a:off x="0" y="15381"/>
            <a:ext cx="9144000" cy="4110507"/>
          </a:xfrm>
          <a:prstGeom prst="rect">
            <a:avLst/>
          </a:prstGeom>
        </p:spPr>
      </p:pic>
      <p:pic>
        <p:nvPicPr>
          <p:cNvPr id="5" name="Picture 4">
            <a:extLst>
              <a:ext uri="{FF2B5EF4-FFF2-40B4-BE49-F238E27FC236}">
                <a16:creationId xmlns:a16="http://schemas.microsoft.com/office/drawing/2014/main" id="{29BEFD30-9E51-490C-A711-2327680F3BDC}"/>
              </a:ext>
            </a:extLst>
          </p:cNvPr>
          <p:cNvPicPr>
            <a:picLocks noChangeAspect="1"/>
          </p:cNvPicPr>
          <p:nvPr/>
        </p:nvPicPr>
        <p:blipFill>
          <a:blip r:embed="rId4"/>
          <a:stretch>
            <a:fillRect/>
          </a:stretch>
        </p:blipFill>
        <p:spPr>
          <a:xfrm>
            <a:off x="0" y="3880530"/>
            <a:ext cx="3289300" cy="2977470"/>
          </a:xfrm>
          <a:prstGeom prst="rect">
            <a:avLst/>
          </a:prstGeom>
        </p:spPr>
      </p:pic>
      <p:sp>
        <p:nvSpPr>
          <p:cNvPr id="6" name="TextBox 5">
            <a:extLst>
              <a:ext uri="{FF2B5EF4-FFF2-40B4-BE49-F238E27FC236}">
                <a16:creationId xmlns:a16="http://schemas.microsoft.com/office/drawing/2014/main" id="{D9383CC7-D782-4E1A-B43E-31A72081842B}"/>
              </a:ext>
            </a:extLst>
          </p:cNvPr>
          <p:cNvSpPr txBox="1"/>
          <p:nvPr/>
        </p:nvSpPr>
        <p:spPr>
          <a:xfrm>
            <a:off x="2781300" y="190500"/>
            <a:ext cx="535724" cy="369332"/>
          </a:xfrm>
          <a:prstGeom prst="rect">
            <a:avLst/>
          </a:prstGeom>
          <a:noFill/>
        </p:spPr>
        <p:txBody>
          <a:bodyPr wrap="none" rtlCol="0">
            <a:spAutoFit/>
          </a:bodyPr>
          <a:lstStyle/>
          <a:p>
            <a:r>
              <a:rPr lang="en-US" dirty="0"/>
              <a:t>122</a:t>
            </a:r>
          </a:p>
        </p:txBody>
      </p:sp>
      <p:sp>
        <p:nvSpPr>
          <p:cNvPr id="7" name="TextBox 6">
            <a:extLst>
              <a:ext uri="{FF2B5EF4-FFF2-40B4-BE49-F238E27FC236}">
                <a16:creationId xmlns:a16="http://schemas.microsoft.com/office/drawing/2014/main" id="{05190550-C7DC-4AA3-940E-C44838CD48B2}"/>
              </a:ext>
            </a:extLst>
          </p:cNvPr>
          <p:cNvSpPr txBox="1"/>
          <p:nvPr/>
        </p:nvSpPr>
        <p:spPr>
          <a:xfrm>
            <a:off x="6756400" y="1976070"/>
            <a:ext cx="535724" cy="646331"/>
          </a:xfrm>
          <a:prstGeom prst="rect">
            <a:avLst/>
          </a:prstGeom>
          <a:noFill/>
        </p:spPr>
        <p:txBody>
          <a:bodyPr wrap="none" rtlCol="0">
            <a:spAutoFit/>
          </a:bodyPr>
          <a:lstStyle/>
          <a:p>
            <a:r>
              <a:rPr lang="en-US" dirty="0"/>
              <a:t>122</a:t>
            </a:r>
          </a:p>
          <a:p>
            <a:r>
              <a:rPr lang="en-US" dirty="0"/>
              <a:t>+40</a:t>
            </a:r>
          </a:p>
        </p:txBody>
      </p:sp>
      <p:sp>
        <p:nvSpPr>
          <p:cNvPr id="8" name="TextBox 7">
            <a:extLst>
              <a:ext uri="{FF2B5EF4-FFF2-40B4-BE49-F238E27FC236}">
                <a16:creationId xmlns:a16="http://schemas.microsoft.com/office/drawing/2014/main" id="{0E8F0ABD-7E79-4FD0-BE7A-1D0AB22195D5}"/>
              </a:ext>
            </a:extLst>
          </p:cNvPr>
          <p:cNvSpPr txBox="1"/>
          <p:nvPr/>
        </p:nvSpPr>
        <p:spPr>
          <a:xfrm>
            <a:off x="7376376" y="2166570"/>
            <a:ext cx="535724" cy="646331"/>
          </a:xfrm>
          <a:prstGeom prst="rect">
            <a:avLst/>
          </a:prstGeom>
          <a:noFill/>
        </p:spPr>
        <p:txBody>
          <a:bodyPr wrap="none" rtlCol="0">
            <a:spAutoFit/>
          </a:bodyPr>
          <a:lstStyle/>
          <a:p>
            <a:r>
              <a:rPr lang="en-US" dirty="0"/>
              <a:t>122</a:t>
            </a:r>
          </a:p>
          <a:p>
            <a:r>
              <a:rPr lang="en-US" dirty="0"/>
              <a:t>+45</a:t>
            </a:r>
          </a:p>
        </p:txBody>
      </p:sp>
      <p:sp>
        <p:nvSpPr>
          <p:cNvPr id="11" name="TextBox 10">
            <a:extLst>
              <a:ext uri="{FF2B5EF4-FFF2-40B4-BE49-F238E27FC236}">
                <a16:creationId xmlns:a16="http://schemas.microsoft.com/office/drawing/2014/main" id="{A3859890-BD8F-4865-8061-7BE142AC5D4C}"/>
              </a:ext>
            </a:extLst>
          </p:cNvPr>
          <p:cNvSpPr txBox="1"/>
          <p:nvPr/>
        </p:nvSpPr>
        <p:spPr>
          <a:xfrm>
            <a:off x="974252" y="1422072"/>
            <a:ext cx="1882247" cy="1200329"/>
          </a:xfrm>
          <a:prstGeom prst="rect">
            <a:avLst/>
          </a:prstGeom>
          <a:noFill/>
        </p:spPr>
        <p:txBody>
          <a:bodyPr wrap="none" rtlCol="0">
            <a:spAutoFit/>
          </a:bodyPr>
          <a:lstStyle/>
          <a:p>
            <a:r>
              <a:rPr lang="en-US" dirty="0"/>
              <a:t>Both North</a:t>
            </a:r>
          </a:p>
          <a:p>
            <a:endParaRPr lang="en-US" dirty="0"/>
          </a:p>
          <a:p>
            <a:r>
              <a:rPr lang="en-US" dirty="0">
                <a:solidFill>
                  <a:srgbClr val="990000"/>
                </a:solidFill>
              </a:rPr>
              <a:t>152Eu in chamber</a:t>
            </a:r>
          </a:p>
          <a:p>
            <a:r>
              <a:rPr lang="en-US" dirty="0">
                <a:solidFill>
                  <a:srgbClr val="FF0000"/>
                </a:solidFill>
              </a:rPr>
              <a:t>152Eu outside</a:t>
            </a:r>
          </a:p>
        </p:txBody>
      </p:sp>
      <p:sp>
        <p:nvSpPr>
          <p:cNvPr id="13" name="TextBox 12">
            <a:extLst>
              <a:ext uri="{FF2B5EF4-FFF2-40B4-BE49-F238E27FC236}">
                <a16:creationId xmlns:a16="http://schemas.microsoft.com/office/drawing/2014/main" id="{69518AE1-9814-4DAA-A134-E7C463FAF364}"/>
              </a:ext>
            </a:extLst>
          </p:cNvPr>
          <p:cNvSpPr txBox="1"/>
          <p:nvPr/>
        </p:nvSpPr>
        <p:spPr>
          <a:xfrm>
            <a:off x="3340100" y="2070634"/>
            <a:ext cx="1663700" cy="646331"/>
          </a:xfrm>
          <a:prstGeom prst="rect">
            <a:avLst/>
          </a:prstGeom>
          <a:noFill/>
        </p:spPr>
        <p:txBody>
          <a:bodyPr wrap="square">
            <a:spAutoFit/>
          </a:bodyPr>
          <a:lstStyle/>
          <a:p>
            <a:r>
              <a:rPr lang="en-US" dirty="0">
                <a:solidFill>
                  <a:srgbClr val="990000"/>
                </a:solidFill>
              </a:rPr>
              <a:t>Run0097-0098</a:t>
            </a:r>
          </a:p>
          <a:p>
            <a:r>
              <a:rPr lang="en-US" dirty="0">
                <a:solidFill>
                  <a:srgbClr val="FF0000"/>
                </a:solidFill>
              </a:rPr>
              <a:t>Run0036</a:t>
            </a:r>
          </a:p>
        </p:txBody>
      </p:sp>
    </p:spTree>
    <p:extLst>
      <p:ext uri="{BB962C8B-B14F-4D97-AF65-F5344CB8AC3E}">
        <p14:creationId xmlns:p14="http://schemas.microsoft.com/office/powerpoint/2010/main" val="66336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04797B-D634-4ED1-B78F-18D2AFC582C1}"/>
              </a:ext>
            </a:extLst>
          </p:cNvPr>
          <p:cNvSpPr txBox="1"/>
          <p:nvPr/>
        </p:nvSpPr>
        <p:spPr>
          <a:xfrm>
            <a:off x="0" y="0"/>
            <a:ext cx="5059014" cy="923330"/>
          </a:xfrm>
          <a:prstGeom prst="rect">
            <a:avLst/>
          </a:prstGeom>
          <a:noFill/>
        </p:spPr>
        <p:txBody>
          <a:bodyPr wrap="none" rtlCol="0">
            <a:spAutoFit/>
          </a:bodyPr>
          <a:lstStyle/>
          <a:p>
            <a:r>
              <a:rPr lang="en-US" altLang="zh-CN" dirty="0"/>
              <a:t>Run0200-0202 with M4038 137Cs source in vacuum</a:t>
            </a:r>
          </a:p>
          <a:p>
            <a:r>
              <a:rPr lang="en-US" dirty="0"/>
              <a:t>North to flange 16 mm</a:t>
            </a:r>
          </a:p>
          <a:p>
            <a:r>
              <a:rPr lang="en-US" dirty="0"/>
              <a:t>South to flange 12 mm</a:t>
            </a:r>
          </a:p>
        </p:txBody>
      </p:sp>
      <p:pic>
        <p:nvPicPr>
          <p:cNvPr id="4" name="Picture 3">
            <a:extLst>
              <a:ext uri="{FF2B5EF4-FFF2-40B4-BE49-F238E27FC236}">
                <a16:creationId xmlns:a16="http://schemas.microsoft.com/office/drawing/2014/main" id="{11DC834E-EDD3-457F-A786-05DC4130F10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972" r="27639"/>
          <a:stretch/>
        </p:blipFill>
        <p:spPr>
          <a:xfrm>
            <a:off x="0" y="1072118"/>
            <a:ext cx="4991100" cy="4573293"/>
          </a:xfrm>
          <a:prstGeom prst="rect">
            <a:avLst/>
          </a:prstGeom>
        </p:spPr>
      </p:pic>
      <p:pic>
        <p:nvPicPr>
          <p:cNvPr id="6" name="Picture 5">
            <a:extLst>
              <a:ext uri="{FF2B5EF4-FFF2-40B4-BE49-F238E27FC236}">
                <a16:creationId xmlns:a16="http://schemas.microsoft.com/office/drawing/2014/main" id="{89176E5A-C922-4502-BD95-B0DFCDB2B6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91100" y="1072118"/>
            <a:ext cx="1981200" cy="2044700"/>
          </a:xfrm>
          <a:prstGeom prst="rect">
            <a:avLst/>
          </a:prstGeom>
        </p:spPr>
      </p:pic>
      <p:pic>
        <p:nvPicPr>
          <p:cNvPr id="8" name="Picture 7">
            <a:extLst>
              <a:ext uri="{FF2B5EF4-FFF2-40B4-BE49-F238E27FC236}">
                <a16:creationId xmlns:a16="http://schemas.microsoft.com/office/drawing/2014/main" id="{2BFEDC7C-C59A-4C72-930A-5CBD055B168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72299" y="1072118"/>
            <a:ext cx="2099285" cy="2044700"/>
          </a:xfrm>
          <a:prstGeom prst="rect">
            <a:avLst/>
          </a:prstGeom>
        </p:spPr>
      </p:pic>
      <p:pic>
        <p:nvPicPr>
          <p:cNvPr id="10" name="Picture 9">
            <a:extLst>
              <a:ext uri="{FF2B5EF4-FFF2-40B4-BE49-F238E27FC236}">
                <a16:creationId xmlns:a16="http://schemas.microsoft.com/office/drawing/2014/main" id="{DDE93D79-3E50-417A-8DE9-1EA958F17D8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8930" t="34445" r="39136" b="46851"/>
          <a:stretch/>
        </p:blipFill>
        <p:spPr>
          <a:xfrm>
            <a:off x="4991098" y="3098413"/>
            <a:ext cx="1981199" cy="2062900"/>
          </a:xfrm>
          <a:prstGeom prst="rect">
            <a:avLst/>
          </a:prstGeom>
        </p:spPr>
      </p:pic>
      <p:sp>
        <p:nvSpPr>
          <p:cNvPr id="7" name="TextBox 6">
            <a:extLst>
              <a:ext uri="{FF2B5EF4-FFF2-40B4-BE49-F238E27FC236}">
                <a16:creationId xmlns:a16="http://schemas.microsoft.com/office/drawing/2014/main" id="{2DE452F8-186A-4B1A-B37D-ECE112F88CF6}"/>
              </a:ext>
            </a:extLst>
          </p:cNvPr>
          <p:cNvSpPr txBox="1"/>
          <p:nvPr/>
        </p:nvSpPr>
        <p:spPr>
          <a:xfrm>
            <a:off x="0" y="5668128"/>
            <a:ext cx="9144000" cy="923330"/>
          </a:xfrm>
          <a:prstGeom prst="rect">
            <a:avLst/>
          </a:prstGeom>
          <a:noFill/>
        </p:spPr>
        <p:txBody>
          <a:bodyPr wrap="square">
            <a:spAutoFit/>
          </a:bodyPr>
          <a:lstStyle/>
          <a:p>
            <a:r>
              <a:rPr lang="en-US" dirty="0"/>
              <a:t>137</a:t>
            </a:r>
            <a:r>
              <a:rPr lang="en-US" altLang="zh-CN" dirty="0"/>
              <a:t>Cs</a:t>
            </a:r>
            <a:r>
              <a:rPr lang="en-US" dirty="0"/>
              <a:t> inside vacuum, 14 mm away from the LEGe entrance window, 16 mm from the end tip of the 4 Si supporting rods. </a:t>
            </a:r>
            <a:r>
              <a:rPr lang="en-US" dirty="0" err="1"/>
              <a:t>XtRas</a:t>
            </a:r>
            <a:r>
              <a:rPr lang="en-US" dirty="0"/>
              <a:t> are not super close to the chamber, 12 and 16 mm from the surface of flanges. </a:t>
            </a:r>
            <a:r>
              <a:rPr lang="en-US" altLang="zh-CN" dirty="0"/>
              <a:t>LEGe 98 cps; North 298 cps; South 289 cps; MSD26 227 cps.</a:t>
            </a:r>
            <a:endParaRPr lang="en-US" dirty="0"/>
          </a:p>
        </p:txBody>
      </p:sp>
      <p:sp>
        <p:nvSpPr>
          <p:cNvPr id="9" name="TextBox 8">
            <a:extLst>
              <a:ext uri="{FF2B5EF4-FFF2-40B4-BE49-F238E27FC236}">
                <a16:creationId xmlns:a16="http://schemas.microsoft.com/office/drawing/2014/main" id="{C45BD79C-9971-4C15-9F55-CE79FC64903D}"/>
              </a:ext>
            </a:extLst>
          </p:cNvPr>
          <p:cNvSpPr txBox="1"/>
          <p:nvPr/>
        </p:nvSpPr>
        <p:spPr>
          <a:xfrm>
            <a:off x="6972297" y="3174097"/>
            <a:ext cx="2171703" cy="1200329"/>
          </a:xfrm>
          <a:prstGeom prst="rect">
            <a:avLst/>
          </a:prstGeom>
          <a:noFill/>
        </p:spPr>
        <p:txBody>
          <a:bodyPr wrap="square">
            <a:spAutoFit/>
          </a:bodyPr>
          <a:lstStyle/>
          <a:p>
            <a:r>
              <a:rPr lang="en-US" altLang="zh-CN" dirty="0"/>
              <a:t>(137Cs, 133Ba, 109Cd, 57Co, 60Co, 54Mn, 22Na)</a:t>
            </a:r>
          </a:p>
          <a:p>
            <a:r>
              <a:rPr lang="en-US" altLang="zh-CN" dirty="0"/>
              <a:t>M4038</a:t>
            </a:r>
            <a:endParaRPr lang="en-US" dirty="0"/>
          </a:p>
        </p:txBody>
      </p:sp>
    </p:spTree>
    <p:extLst>
      <p:ext uri="{BB962C8B-B14F-4D97-AF65-F5344CB8AC3E}">
        <p14:creationId xmlns:p14="http://schemas.microsoft.com/office/powerpoint/2010/main" val="204124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1E0DCF-004C-4129-BDCF-D6E3D37B2F47}"/>
              </a:ext>
            </a:extLst>
          </p:cNvPr>
          <p:cNvSpPr txBox="1"/>
          <p:nvPr/>
        </p:nvSpPr>
        <p:spPr>
          <a:xfrm>
            <a:off x="0" y="0"/>
            <a:ext cx="9144000" cy="923330"/>
          </a:xfrm>
          <a:prstGeom prst="rect">
            <a:avLst/>
          </a:prstGeom>
          <a:noFill/>
        </p:spPr>
        <p:txBody>
          <a:bodyPr wrap="square">
            <a:spAutoFit/>
          </a:bodyPr>
          <a:lstStyle/>
          <a:p>
            <a:r>
              <a:rPr lang="en-US" dirty="0"/>
              <a:t>The uncertainty value of the measured activity for a NIST traceable calibration can be as low as +/- 3% at the 99% confidence level (k=2.58), and is no greater than +/-5% unless otherwise noted in the catalog.</a:t>
            </a:r>
          </a:p>
        </p:txBody>
      </p:sp>
      <p:pic>
        <p:nvPicPr>
          <p:cNvPr id="5" name="Picture 4">
            <a:extLst>
              <a:ext uri="{FF2B5EF4-FFF2-40B4-BE49-F238E27FC236}">
                <a16:creationId xmlns:a16="http://schemas.microsoft.com/office/drawing/2014/main" id="{8D1F20AA-AA3A-4F75-822F-D0F9C69F2EC8}"/>
              </a:ext>
            </a:extLst>
          </p:cNvPr>
          <p:cNvPicPr>
            <a:picLocks noChangeAspect="1"/>
          </p:cNvPicPr>
          <p:nvPr/>
        </p:nvPicPr>
        <p:blipFill>
          <a:blip r:embed="rId2"/>
          <a:stretch>
            <a:fillRect/>
          </a:stretch>
        </p:blipFill>
        <p:spPr>
          <a:xfrm>
            <a:off x="0" y="923330"/>
            <a:ext cx="6146800" cy="3222679"/>
          </a:xfrm>
          <a:prstGeom prst="rect">
            <a:avLst/>
          </a:prstGeom>
        </p:spPr>
      </p:pic>
      <p:pic>
        <p:nvPicPr>
          <p:cNvPr id="9" name="Picture 8">
            <a:extLst>
              <a:ext uri="{FF2B5EF4-FFF2-40B4-BE49-F238E27FC236}">
                <a16:creationId xmlns:a16="http://schemas.microsoft.com/office/drawing/2014/main" id="{AD9BC14B-9B90-4596-B1F7-5449A4203C7A}"/>
              </a:ext>
            </a:extLst>
          </p:cNvPr>
          <p:cNvPicPr>
            <a:picLocks noChangeAspect="1"/>
          </p:cNvPicPr>
          <p:nvPr/>
        </p:nvPicPr>
        <p:blipFill>
          <a:blip r:embed="rId3"/>
          <a:stretch>
            <a:fillRect/>
          </a:stretch>
        </p:blipFill>
        <p:spPr>
          <a:xfrm>
            <a:off x="6070600" y="2255837"/>
            <a:ext cx="2242697" cy="1516063"/>
          </a:xfrm>
          <a:prstGeom prst="rect">
            <a:avLst/>
          </a:prstGeom>
        </p:spPr>
      </p:pic>
      <p:graphicFrame>
        <p:nvGraphicFramePr>
          <p:cNvPr id="7" name="Table 6">
            <a:extLst>
              <a:ext uri="{FF2B5EF4-FFF2-40B4-BE49-F238E27FC236}">
                <a16:creationId xmlns:a16="http://schemas.microsoft.com/office/drawing/2014/main" id="{A0EF256B-1DAE-43DA-ABF1-26E29D71F563}"/>
              </a:ext>
            </a:extLst>
          </p:cNvPr>
          <p:cNvGraphicFramePr>
            <a:graphicFrameLocks noGrp="1"/>
          </p:cNvGraphicFramePr>
          <p:nvPr/>
        </p:nvGraphicFramePr>
        <p:xfrm>
          <a:off x="5181894" y="3771900"/>
          <a:ext cx="3962105" cy="2857500"/>
        </p:xfrm>
        <a:graphic>
          <a:graphicData uri="http://schemas.openxmlformats.org/drawingml/2006/table">
            <a:tbl>
              <a:tblPr>
                <a:tableStyleId>{5C22544A-7EE6-4342-B048-85BDC9FD1C3A}</a:tableStyleId>
              </a:tblPr>
              <a:tblGrid>
                <a:gridCol w="2101408">
                  <a:extLst>
                    <a:ext uri="{9D8B030D-6E8A-4147-A177-3AD203B41FA5}">
                      <a16:colId xmlns:a16="http://schemas.microsoft.com/office/drawing/2014/main" val="3503821240"/>
                    </a:ext>
                  </a:extLst>
                </a:gridCol>
                <a:gridCol w="925033">
                  <a:extLst>
                    <a:ext uri="{9D8B030D-6E8A-4147-A177-3AD203B41FA5}">
                      <a16:colId xmlns:a16="http://schemas.microsoft.com/office/drawing/2014/main" val="1869549324"/>
                    </a:ext>
                  </a:extLst>
                </a:gridCol>
                <a:gridCol w="935664">
                  <a:extLst>
                    <a:ext uri="{9D8B030D-6E8A-4147-A177-3AD203B41FA5}">
                      <a16:colId xmlns:a16="http://schemas.microsoft.com/office/drawing/2014/main" val="1924994483"/>
                    </a:ext>
                  </a:extLst>
                </a:gridCol>
              </a:tblGrid>
              <a:tr h="152400">
                <a:tc>
                  <a:txBody>
                    <a:bodyPr/>
                    <a:lstStyle/>
                    <a:p>
                      <a:pPr algn="ctr" fontAlgn="ctr"/>
                      <a:r>
                        <a:rPr lang="en-US" sz="1200" u="none" strike="noStrike" dirty="0">
                          <a:effectLst/>
                          <a:latin typeface="Cambria" panose="02040503050406030204" pitchFamily="18" charset="0"/>
                          <a:ea typeface="Cambria" panose="02040503050406030204" pitchFamily="18" charset="0"/>
                        </a:rPr>
                        <a:t>Run0200-0202</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North</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South</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3354918027"/>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Source to LEGe Window</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14</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3433047426"/>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LEGE Window to Flange</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150.7</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4067823375"/>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Source to Flange</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136.7</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3226388583"/>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Flange to XtRa Window</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16</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12</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4036801589"/>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Window to Ge</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6.8</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6.3</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4020967344"/>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r</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42.4</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39.9</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1566024729"/>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D</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162.5</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155</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1053612306"/>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R</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167.9</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160.1</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2709120593"/>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cos</a:t>
                      </a:r>
                      <a:r>
                        <a:rPr lang="el-GR" sz="1200" u="none" strike="noStrike">
                          <a:effectLst/>
                          <a:latin typeface="Cambria" panose="02040503050406030204" pitchFamily="18" charset="0"/>
                          <a:ea typeface="Cambria" panose="02040503050406030204" pitchFamily="18" charset="0"/>
                        </a:rPr>
                        <a:t>θ</a:t>
                      </a:r>
                      <a:endParaRPr lang="el-G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0.968</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0.968</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3874951482"/>
                  </a:ext>
                </a:extLst>
              </a:tr>
              <a:tr h="152400">
                <a:tc>
                  <a:txBody>
                    <a:bodyPr/>
                    <a:lstStyle/>
                    <a:p>
                      <a:pPr algn="ctr" fontAlgn="ctr"/>
                      <a:r>
                        <a:rPr lang="el-GR" sz="1200" u="none" strike="noStrike">
                          <a:effectLst/>
                          <a:latin typeface="Cambria" panose="02040503050406030204" pitchFamily="18" charset="0"/>
                          <a:ea typeface="Cambria" panose="02040503050406030204" pitchFamily="18" charset="0"/>
                        </a:rPr>
                        <a:t>Ω</a:t>
                      </a:r>
                      <a:endParaRPr lang="el-G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0.204</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0.198</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100731818"/>
                  </a:ext>
                </a:extLst>
              </a:tr>
              <a:tr h="152400">
                <a:tc>
                  <a:txBody>
                    <a:bodyPr/>
                    <a:lstStyle/>
                    <a:p>
                      <a:pPr algn="ctr" fontAlgn="ctr"/>
                      <a:r>
                        <a:rPr lang="el-GR" sz="1200" u="none" strike="noStrike">
                          <a:effectLst/>
                          <a:latin typeface="Cambria" panose="02040503050406030204" pitchFamily="18" charset="0"/>
                          <a:ea typeface="Cambria" panose="02040503050406030204" pitchFamily="18" charset="0"/>
                        </a:rPr>
                        <a:t>Ω/4π</a:t>
                      </a:r>
                      <a:endParaRPr lang="el-G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1.62%</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1.58%</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4180260970"/>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P double</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0.026%</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0.025%</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2164091604"/>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P single</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1.62%</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1.58%</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3414704374"/>
                  </a:ext>
                </a:extLst>
              </a:tr>
              <a:tr h="152400">
                <a:tc>
                  <a:txBody>
                    <a:bodyPr/>
                    <a:lstStyle/>
                    <a:p>
                      <a:pPr algn="ctr" fontAlgn="ctr"/>
                      <a:r>
                        <a:rPr lang="en-US" sz="1200" u="none" strike="noStrike">
                          <a:effectLst/>
                          <a:latin typeface="Cambria" panose="02040503050406030204" pitchFamily="18" charset="0"/>
                          <a:ea typeface="Cambria" panose="02040503050406030204" pitchFamily="18" charset="0"/>
                        </a:rPr>
                        <a:t>P double</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a:effectLst/>
                          <a:latin typeface="Cambria" panose="02040503050406030204" pitchFamily="18" charset="0"/>
                          <a:ea typeface="Cambria" panose="02040503050406030204" pitchFamily="18" charset="0"/>
                        </a:rPr>
                        <a:t>0.026%</a:t>
                      </a:r>
                      <a:endParaRPr lang="en-US"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ctr"/>
                </a:tc>
                <a:tc>
                  <a:txBody>
                    <a:bodyPr/>
                    <a:lstStyle/>
                    <a:p>
                      <a:pPr algn="ctr" fontAlgn="ctr"/>
                      <a:r>
                        <a:rPr lang="en-US" sz="1200" u="none" strike="noStrike" dirty="0">
                          <a:effectLst/>
                          <a:latin typeface="Cambria" panose="02040503050406030204" pitchFamily="18" charset="0"/>
                          <a:ea typeface="Cambria" panose="02040503050406030204" pitchFamily="18" charset="0"/>
                        </a:rPr>
                        <a:t>0.025%</a:t>
                      </a:r>
                      <a:endParaRPr lang="en-US"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ctr"/>
                </a:tc>
                <a:extLst>
                  <a:ext uri="{0D108BD9-81ED-4DB2-BD59-A6C34878D82A}">
                    <a16:rowId xmlns:a16="http://schemas.microsoft.com/office/drawing/2014/main" val="3035940746"/>
                  </a:ext>
                </a:extLst>
              </a:tr>
            </a:tbl>
          </a:graphicData>
        </a:graphic>
      </p:graphicFrame>
      <p:pic>
        <p:nvPicPr>
          <p:cNvPr id="1026" name="Picture 2" descr="The Rich Physics of Cs-137 Gamma Spectrum – Maximus Energy">
            <a:extLst>
              <a:ext uri="{FF2B5EF4-FFF2-40B4-BE49-F238E27FC236}">
                <a16:creationId xmlns:a16="http://schemas.microsoft.com/office/drawing/2014/main" id="{BFD3FB59-5B1D-4842-ADD6-08079669B8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58" y="4114666"/>
            <a:ext cx="4667693" cy="258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42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94D7DA-3BBA-4EA7-89CE-B17135C2E724}"/>
              </a:ext>
            </a:extLst>
          </p:cNvPr>
          <p:cNvPicPr>
            <a:picLocks noChangeAspect="1"/>
          </p:cNvPicPr>
          <p:nvPr/>
        </p:nvPicPr>
        <p:blipFill>
          <a:blip r:embed="rId3"/>
          <a:stretch>
            <a:fillRect/>
          </a:stretch>
        </p:blipFill>
        <p:spPr>
          <a:xfrm>
            <a:off x="0" y="0"/>
            <a:ext cx="6583680" cy="3672712"/>
          </a:xfrm>
          <a:prstGeom prst="rect">
            <a:avLst/>
          </a:prstGeom>
        </p:spPr>
      </p:pic>
      <p:sp>
        <p:nvSpPr>
          <p:cNvPr id="4" name="TextBox 3">
            <a:extLst>
              <a:ext uri="{FF2B5EF4-FFF2-40B4-BE49-F238E27FC236}">
                <a16:creationId xmlns:a16="http://schemas.microsoft.com/office/drawing/2014/main" id="{430D5F07-D176-4103-B4ED-C0A8C78FAF9D}"/>
              </a:ext>
            </a:extLst>
          </p:cNvPr>
          <p:cNvSpPr txBox="1"/>
          <p:nvPr/>
        </p:nvSpPr>
        <p:spPr>
          <a:xfrm>
            <a:off x="2350756" y="392305"/>
            <a:ext cx="645498" cy="646331"/>
          </a:xfrm>
          <a:prstGeom prst="rect">
            <a:avLst/>
          </a:prstGeom>
          <a:noFill/>
        </p:spPr>
        <p:txBody>
          <a:bodyPr wrap="none" rtlCol="0">
            <a:spAutoFit/>
          </a:bodyPr>
          <a:lstStyle/>
          <a:p>
            <a:r>
              <a:rPr lang="en-US" baseline="30000" dirty="0"/>
              <a:t>137</a:t>
            </a:r>
            <a:r>
              <a:rPr lang="en-US" dirty="0"/>
              <a:t>Cs</a:t>
            </a:r>
          </a:p>
          <a:p>
            <a:pPr algn="ctr"/>
            <a:r>
              <a:rPr lang="en-US" dirty="0"/>
              <a:t>662</a:t>
            </a:r>
          </a:p>
        </p:txBody>
      </p:sp>
      <p:sp>
        <p:nvSpPr>
          <p:cNvPr id="5" name="TextBox 4">
            <a:extLst>
              <a:ext uri="{FF2B5EF4-FFF2-40B4-BE49-F238E27FC236}">
                <a16:creationId xmlns:a16="http://schemas.microsoft.com/office/drawing/2014/main" id="{99A0F694-DB00-46A8-BF2C-76471544793F}"/>
              </a:ext>
            </a:extLst>
          </p:cNvPr>
          <p:cNvSpPr txBox="1"/>
          <p:nvPr/>
        </p:nvSpPr>
        <p:spPr>
          <a:xfrm>
            <a:off x="4156728" y="1690817"/>
            <a:ext cx="652744" cy="646331"/>
          </a:xfrm>
          <a:prstGeom prst="rect">
            <a:avLst/>
          </a:prstGeom>
          <a:noFill/>
        </p:spPr>
        <p:txBody>
          <a:bodyPr wrap="none" rtlCol="0">
            <a:spAutoFit/>
          </a:bodyPr>
          <a:lstStyle/>
          <a:p>
            <a:pPr algn="ctr"/>
            <a:r>
              <a:rPr lang="en-US" baseline="30000" dirty="0"/>
              <a:t>40</a:t>
            </a:r>
            <a:r>
              <a:rPr lang="en-US" dirty="0"/>
              <a:t>K</a:t>
            </a:r>
          </a:p>
          <a:p>
            <a:pPr algn="ctr"/>
            <a:r>
              <a:rPr lang="en-US" dirty="0"/>
              <a:t>1461</a:t>
            </a:r>
          </a:p>
        </p:txBody>
      </p:sp>
      <p:pic>
        <p:nvPicPr>
          <p:cNvPr id="9" name="Picture 8">
            <a:extLst>
              <a:ext uri="{FF2B5EF4-FFF2-40B4-BE49-F238E27FC236}">
                <a16:creationId xmlns:a16="http://schemas.microsoft.com/office/drawing/2014/main" id="{66D27F92-18FF-4D87-8250-4DEAF88F4A7C}"/>
              </a:ext>
            </a:extLst>
          </p:cNvPr>
          <p:cNvPicPr>
            <a:picLocks noChangeAspect="1"/>
          </p:cNvPicPr>
          <p:nvPr/>
        </p:nvPicPr>
        <p:blipFill>
          <a:blip r:embed="rId4"/>
          <a:stretch>
            <a:fillRect/>
          </a:stretch>
        </p:blipFill>
        <p:spPr>
          <a:xfrm>
            <a:off x="0" y="3475543"/>
            <a:ext cx="7109118" cy="3383280"/>
          </a:xfrm>
          <a:prstGeom prst="rect">
            <a:avLst/>
          </a:prstGeom>
        </p:spPr>
      </p:pic>
    </p:spTree>
    <p:extLst>
      <p:ext uri="{BB962C8B-B14F-4D97-AF65-F5344CB8AC3E}">
        <p14:creationId xmlns:p14="http://schemas.microsoft.com/office/powerpoint/2010/main" val="12131958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TotalTime>
  <Words>19992</Words>
  <Application>Microsoft Office PowerPoint</Application>
  <PresentationFormat>On-screen Show (4:3)</PresentationFormat>
  <Paragraphs>1263</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AdvPTimes</vt:lpstr>
      <vt:lpstr>intirr</vt:lpstr>
      <vt:lpstr>Arial</vt:lpstr>
      <vt:lpstr>Arial Narrow</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lijie</dc:creator>
  <cp:lastModifiedBy>sun lijie</cp:lastModifiedBy>
  <cp:revision>3</cp:revision>
  <dcterms:created xsi:type="dcterms:W3CDTF">2024-02-21T14:24:19Z</dcterms:created>
  <dcterms:modified xsi:type="dcterms:W3CDTF">2024-02-21T16:06:55Z</dcterms:modified>
</cp:coreProperties>
</file>