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48" r:id="rId2"/>
    <p:sldId id="3350" r:id="rId3"/>
    <p:sldId id="3354" r:id="rId4"/>
    <p:sldId id="3355" r:id="rId5"/>
    <p:sldId id="3373" r:id="rId6"/>
    <p:sldId id="3357" r:id="rId7"/>
    <p:sldId id="3367" r:id="rId8"/>
    <p:sldId id="3365" r:id="rId9"/>
    <p:sldId id="3361" r:id="rId10"/>
    <p:sldId id="3369" r:id="rId11"/>
    <p:sldId id="3370" r:id="rId12"/>
    <p:sldId id="3366" r:id="rId13"/>
    <p:sldId id="3385" r:id="rId14"/>
    <p:sldId id="3384" r:id="rId15"/>
    <p:sldId id="3386" r:id="rId16"/>
    <p:sldId id="3390" r:id="rId17"/>
    <p:sldId id="3407" r:id="rId18"/>
    <p:sldId id="3391" r:id="rId19"/>
    <p:sldId id="3393" r:id="rId20"/>
    <p:sldId id="3401" r:id="rId21"/>
    <p:sldId id="3394" r:id="rId22"/>
    <p:sldId id="3396" r:id="rId23"/>
    <p:sldId id="3074" r:id="rId24"/>
    <p:sldId id="3381" r:id="rId25"/>
    <p:sldId id="3383" r:id="rId26"/>
    <p:sldId id="3392" r:id="rId27"/>
    <p:sldId id="3405" r:id="rId28"/>
    <p:sldId id="3403" r:id="rId29"/>
    <p:sldId id="3404" r:id="rId30"/>
    <p:sldId id="339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F0A96-753C-45E7-B48F-C6344AA332C9}" type="datetimeFigureOut">
              <a:rPr lang="en-US" smtClean="0"/>
              <a:t>3/15/2024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0B3F0-F792-4AD8-8B82-7197E95A2019}" type="slidenum">
              <a:rPr lang="en-US" smtClean="0"/>
              <a:t>‹#›</a:t>
            </a:fld>
            <a:endParaRPr lang="en-US"/>
          </a:p>
        </p:txBody>
      </p:sp>
    </p:spTree>
    <p:extLst>
      <p:ext uri="{BB962C8B-B14F-4D97-AF65-F5344CB8AC3E}">
        <p14:creationId xmlns:p14="http://schemas.microsoft.com/office/powerpoint/2010/main" val="121473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TFile</a:t>
            </a:r>
            <a:r>
              <a:rPr lang="en-US" dirty="0"/>
              <a:t> *_file0 = </a:t>
            </a:r>
            <a:r>
              <a:rPr lang="en-US" dirty="0" err="1"/>
              <a:t>TFile</a:t>
            </a:r>
            <a:r>
              <a:rPr lang="en-US" dirty="0"/>
              <a:t>::Open("F:/e21010/pxct/run0315_Pulser_Ch0_99kHz_Random_10000nsWindow_time_interval.root");</a:t>
            </a:r>
          </a:p>
          <a:p>
            <a:r>
              <a:rPr lang="en-US" dirty="0" err="1"/>
              <a:t>TFile</a:t>
            </a:r>
            <a:r>
              <a:rPr lang="en-US" dirty="0"/>
              <a:t> *_file0 = </a:t>
            </a:r>
            <a:r>
              <a:rPr lang="en-US" dirty="0" err="1"/>
              <a:t>TFile</a:t>
            </a:r>
            <a:r>
              <a:rPr lang="en-US" dirty="0"/>
              <a:t>::Open("F:/e21010/pxct/run0315_Pulser_Ch0_99kHz_Random_10000nsWindow_time_interval_losing_events.root");</a:t>
            </a:r>
          </a:p>
          <a:p>
            <a:r>
              <a:rPr lang="en-US" dirty="0" err="1"/>
              <a:t>TFile</a:t>
            </a:r>
            <a:r>
              <a:rPr lang="en-US" dirty="0"/>
              <a:t> *_file0 = </a:t>
            </a:r>
            <a:r>
              <a:rPr lang="en-US" dirty="0" err="1"/>
              <a:t>TFile</a:t>
            </a:r>
            <a:r>
              <a:rPr lang="en-US" dirty="0"/>
              <a:t>::Open("F:/e21010/pxct/run0316_Pulser_Ch0_99kHz_Random_20000nsWindow_time_interval.root");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TFile</a:t>
            </a:r>
            <a:r>
              <a:rPr lang="en-US" dirty="0"/>
              <a:t> *_file0 = </a:t>
            </a:r>
            <a:r>
              <a:rPr lang="en-US" dirty="0" err="1"/>
              <a:t>TFile</a:t>
            </a:r>
            <a:r>
              <a:rPr lang="en-US" dirty="0"/>
              <a:t>::Open("F:/e21010/pxct/run0316_Pulser_Ch0_99kHz_Random_20000nsWindow_time_interval_losing_events.root");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3</a:t>
            </a:fld>
            <a:endParaRPr lang="zh-CN" altLang="en-US"/>
          </a:p>
        </p:txBody>
      </p:sp>
    </p:spTree>
    <p:extLst>
      <p:ext uri="{BB962C8B-B14F-4D97-AF65-F5344CB8AC3E}">
        <p14:creationId xmlns:p14="http://schemas.microsoft.com/office/powerpoint/2010/main" val="265232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TFile</a:t>
            </a:r>
            <a:r>
              <a:rPr lang="en-US" dirty="0"/>
              <a:t> *_file0 = </a:t>
            </a:r>
            <a:r>
              <a:rPr lang="en-US" dirty="0" err="1"/>
              <a:t>TFile</a:t>
            </a:r>
            <a:r>
              <a:rPr lang="en-US" dirty="0"/>
              <a:t>::Open("F:/e21010/pxct/run0216_0217_0218_LEGe_XtRa_MSD26_60Co_I7281_inChamber_vacuum_XtRa_12mm_away_window1us_CFDdelay_adjusted_AnalogGain1.0_cal.root");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hsouth_e</a:t>
            </a:r>
            <a:r>
              <a:rPr lang="en-US" dirty="0"/>
              <a:t>-&gt;</a:t>
            </a:r>
            <a:r>
              <a:rPr lang="en-US" dirty="0" err="1"/>
              <a:t>SetLineWidth</a:t>
            </a:r>
            <a:r>
              <a:rPr lang="en-US" dirty="0"/>
              <a:t>(3);</a:t>
            </a:r>
          </a:p>
          <a:p>
            <a:r>
              <a:rPr lang="en-US" dirty="0"/>
              <a:t>//</a:t>
            </a:r>
            <a:r>
              <a:rPr lang="en-US" dirty="0" err="1"/>
              <a:t>hsouth_e</a:t>
            </a:r>
            <a:r>
              <a:rPr lang="en-US" dirty="0"/>
              <a:t>-&gt;</a:t>
            </a:r>
            <a:r>
              <a:rPr lang="en-US" dirty="0" err="1"/>
              <a:t>Rebin</a:t>
            </a:r>
            <a:r>
              <a:rPr lang="en-US" dirty="0"/>
              <a:t>(2);</a:t>
            </a:r>
          </a:p>
          <a:p>
            <a:r>
              <a:rPr lang="en-US" dirty="0" err="1"/>
              <a:t>hsouth_e</a:t>
            </a:r>
            <a:r>
              <a:rPr lang="en-US" dirty="0"/>
              <a:t>-&gt;</a:t>
            </a:r>
            <a:r>
              <a:rPr lang="en-US" dirty="0" err="1"/>
              <a:t>SetLineColor</a:t>
            </a:r>
            <a:r>
              <a:rPr lang="en-US" dirty="0"/>
              <a:t>(kAzure+1);</a:t>
            </a:r>
          </a:p>
          <a:p>
            <a:r>
              <a:rPr lang="en-US" dirty="0" err="1"/>
              <a:t>hsouth_e</a:t>
            </a:r>
            <a:r>
              <a:rPr lang="en-US" dirty="0"/>
              <a:t>-&gt;</a:t>
            </a:r>
            <a:r>
              <a:rPr lang="en-US" dirty="0" err="1"/>
              <a:t>SetStats</a:t>
            </a:r>
            <a:r>
              <a:rPr lang="en-US" dirty="0"/>
              <a:t>(0);</a:t>
            </a:r>
          </a:p>
          <a:p>
            <a:r>
              <a:rPr lang="en-US" dirty="0" err="1"/>
              <a:t>hsouth_e</a:t>
            </a:r>
            <a:r>
              <a:rPr lang="en-US" dirty="0"/>
              <a:t>-&gt;</a:t>
            </a:r>
            <a:r>
              <a:rPr lang="en-US" dirty="0" err="1"/>
              <a:t>SetTitle</a:t>
            </a:r>
            <a:r>
              <a:rPr lang="en-US" dirty="0"/>
              <a:t>("");</a:t>
            </a:r>
          </a:p>
          <a:p>
            <a:r>
              <a:rPr lang="en-US" dirty="0" err="1"/>
              <a:t>hsouth_e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hsouth_e</a:t>
            </a:r>
            <a:r>
              <a:rPr lang="en-US" dirty="0"/>
              <a:t>-&gt;</a:t>
            </a:r>
            <a:r>
              <a:rPr lang="en-US" dirty="0" err="1"/>
              <a:t>GetYaxis</a:t>
            </a:r>
            <a:r>
              <a:rPr lang="en-US" dirty="0"/>
              <a:t>()-&gt;</a:t>
            </a:r>
            <a:r>
              <a:rPr lang="en-US" dirty="0" err="1"/>
              <a:t>SetTitle</a:t>
            </a:r>
            <a:r>
              <a:rPr lang="en-US" dirty="0"/>
              <a:t>("Counts per 146 eV");//</a:t>
            </a:r>
            <a:r>
              <a:rPr lang="zh-CN" altLang="en-US" dirty="0"/>
              <a:t>轴名</a:t>
            </a:r>
          </a:p>
          <a:p>
            <a:r>
              <a:rPr lang="en-US" dirty="0" err="1"/>
              <a:t>hsouth_e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hsouth_e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hsouth_e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hsouth_e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hsouth_e</a:t>
            </a:r>
            <a:r>
              <a:rPr lang="en-US" dirty="0"/>
              <a:t>-&gt;</a:t>
            </a:r>
            <a:r>
              <a:rPr lang="en-US" dirty="0" err="1"/>
              <a:t>GetXaxis</a:t>
            </a:r>
            <a:r>
              <a:rPr lang="en-US" dirty="0"/>
              <a:t>()-&gt;</a:t>
            </a:r>
            <a:r>
              <a:rPr lang="en-US" dirty="0" err="1"/>
              <a:t>SetLabelSize</a:t>
            </a:r>
            <a:r>
              <a:rPr lang="en-US" dirty="0"/>
              <a:t>(0.06);</a:t>
            </a:r>
          </a:p>
          <a:p>
            <a:r>
              <a:rPr lang="en-US" dirty="0" err="1"/>
              <a:t>hsouth_e</a:t>
            </a:r>
            <a:r>
              <a:rPr lang="en-US" dirty="0"/>
              <a:t>-&gt;</a:t>
            </a:r>
            <a:r>
              <a:rPr lang="en-US" dirty="0" err="1"/>
              <a:t>GetYaxis</a:t>
            </a:r>
            <a:r>
              <a:rPr lang="en-US" dirty="0"/>
              <a:t>()-&gt;</a:t>
            </a:r>
            <a:r>
              <a:rPr lang="en-US" dirty="0" err="1"/>
              <a:t>SetLabelSize</a:t>
            </a:r>
            <a:r>
              <a:rPr lang="en-US" dirty="0"/>
              <a:t>(0.06);</a:t>
            </a:r>
          </a:p>
          <a:p>
            <a:r>
              <a:rPr lang="en-US" dirty="0" err="1"/>
              <a:t>hsouth_e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hsouth_e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hsouth_e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hsouth_e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hsouth_e</a:t>
            </a:r>
            <a:r>
              <a:rPr lang="en-US" dirty="0"/>
              <a:t>-&gt;</a:t>
            </a:r>
            <a:r>
              <a:rPr lang="en-US" dirty="0" err="1"/>
              <a:t>GetXaxis</a:t>
            </a:r>
            <a:r>
              <a:rPr lang="en-US" dirty="0"/>
              <a:t>()-&gt;</a:t>
            </a:r>
            <a:r>
              <a:rPr lang="en-US" dirty="0" err="1"/>
              <a:t>SetTitleSize</a:t>
            </a:r>
            <a:r>
              <a:rPr lang="en-US" dirty="0"/>
              <a:t>(0.07);</a:t>
            </a:r>
          </a:p>
          <a:p>
            <a:r>
              <a:rPr lang="en-US" dirty="0" err="1"/>
              <a:t>hsouth_e</a:t>
            </a:r>
            <a:r>
              <a:rPr lang="en-US" dirty="0"/>
              <a:t>-&gt;</a:t>
            </a:r>
            <a:r>
              <a:rPr lang="en-US" dirty="0" err="1"/>
              <a:t>GetYaxis</a:t>
            </a:r>
            <a:r>
              <a:rPr lang="en-US" dirty="0"/>
              <a:t>()-&gt;</a:t>
            </a:r>
            <a:r>
              <a:rPr lang="en-US" dirty="0" err="1"/>
              <a:t>SetTitleSize</a:t>
            </a:r>
            <a:r>
              <a:rPr lang="en-US" dirty="0"/>
              <a:t>(0.07);</a:t>
            </a:r>
          </a:p>
          <a:p>
            <a:r>
              <a:rPr lang="en-US" dirty="0" err="1"/>
              <a:t>hsouth_e</a:t>
            </a:r>
            <a:r>
              <a:rPr lang="en-US" dirty="0"/>
              <a:t>-&gt;</a:t>
            </a:r>
            <a:r>
              <a:rPr lang="en-US" dirty="0" err="1"/>
              <a:t>GetXaxis</a:t>
            </a:r>
            <a:r>
              <a:rPr lang="en-US" dirty="0"/>
              <a:t>()-&gt;</a:t>
            </a:r>
            <a:r>
              <a:rPr lang="en-US" dirty="0" err="1"/>
              <a:t>SetNdivisions</a:t>
            </a:r>
            <a:r>
              <a:rPr lang="en-US" dirty="0"/>
              <a:t>(505);</a:t>
            </a:r>
          </a:p>
          <a:p>
            <a:r>
              <a:rPr lang="en-US" dirty="0" err="1"/>
              <a:t>hsouth_e</a:t>
            </a:r>
            <a:r>
              <a:rPr lang="en-US" dirty="0"/>
              <a:t>-&gt;</a:t>
            </a:r>
            <a:r>
              <a:rPr lang="en-US" dirty="0" err="1"/>
              <a:t>GetYaxis</a:t>
            </a:r>
            <a:r>
              <a:rPr lang="en-US" dirty="0"/>
              <a:t>()-&gt;</a:t>
            </a:r>
            <a:r>
              <a:rPr lang="en-US" dirty="0" err="1"/>
              <a:t>SetNdivisions</a:t>
            </a:r>
            <a:r>
              <a:rPr lang="en-US" dirty="0"/>
              <a:t>(510);</a:t>
            </a:r>
          </a:p>
          <a:p>
            <a:r>
              <a:rPr lang="en-US" dirty="0" err="1"/>
              <a:t>hsouth_e</a:t>
            </a:r>
            <a:r>
              <a:rPr lang="en-US" dirty="0"/>
              <a:t>-&gt;</a:t>
            </a:r>
            <a:r>
              <a:rPr lang="en-US" dirty="0" err="1"/>
              <a:t>GetXaxis</a:t>
            </a:r>
            <a:r>
              <a:rPr lang="en-US" dirty="0"/>
              <a:t>()-&gt;</a:t>
            </a:r>
            <a:r>
              <a:rPr lang="en-US" dirty="0" err="1"/>
              <a:t>SetRangeUser</a:t>
            </a:r>
            <a:r>
              <a:rPr lang="en-US" dirty="0"/>
              <a:t>(900,1500);</a:t>
            </a:r>
          </a:p>
          <a:p>
            <a:r>
              <a:rPr lang="en-US" dirty="0" err="1"/>
              <a:t>hsouth_e</a:t>
            </a:r>
            <a:r>
              <a:rPr lang="en-US" dirty="0"/>
              <a:t>-&gt;</a:t>
            </a:r>
            <a:r>
              <a:rPr lang="en-US" dirty="0" err="1"/>
              <a:t>GetYaxis</a:t>
            </a:r>
            <a:r>
              <a:rPr lang="en-US" dirty="0"/>
              <a:t>()-&gt;</a:t>
            </a:r>
            <a:r>
              <a:rPr lang="en-US" dirty="0" err="1"/>
              <a:t>SetRangeUser</a:t>
            </a:r>
            <a:r>
              <a:rPr lang="en-US" dirty="0"/>
              <a:t>(100,4e6);</a:t>
            </a:r>
          </a:p>
          <a:p>
            <a:r>
              <a:rPr lang="en-US" dirty="0" err="1"/>
              <a:t>hsouth_e</a:t>
            </a:r>
            <a:r>
              <a:rPr lang="en-US" dirty="0"/>
              <a:t>-&gt;</a:t>
            </a:r>
            <a:r>
              <a:rPr lang="en-US" dirty="0" err="1"/>
              <a:t>GetYaxis</a:t>
            </a:r>
            <a:r>
              <a:rPr lang="en-US" dirty="0"/>
              <a:t>()-&gt;</a:t>
            </a:r>
            <a:r>
              <a:rPr lang="en-US" dirty="0" err="1"/>
              <a:t>SetTickLength</a:t>
            </a:r>
            <a:r>
              <a:rPr lang="en-US" dirty="0"/>
              <a:t>(0.02);</a:t>
            </a:r>
          </a:p>
          <a:p>
            <a:r>
              <a:rPr lang="en-US" dirty="0" err="1"/>
              <a:t>hsouth_e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tree-&gt;Draw("south_e","</a:t>
            </a:r>
            <a:r>
              <a:rPr lang="en-US" dirty="0" err="1"/>
              <a:t>south_e</a:t>
            </a:r>
            <a:r>
              <a:rPr lang="en-US" dirty="0"/>
              <a:t>&gt;0&amp;&amp;</a:t>
            </a:r>
            <a:r>
              <a:rPr lang="en-US" dirty="0" err="1"/>
              <a:t>south_t</a:t>
            </a:r>
            <a:r>
              <a:rPr lang="en-US" dirty="0"/>
              <a:t>&lt;126712401287603","same");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18</a:t>
            </a:fld>
            <a:endParaRPr lang="zh-CN" altLang="en-US"/>
          </a:p>
        </p:txBody>
      </p:sp>
    </p:spTree>
    <p:extLst>
      <p:ext uri="{BB962C8B-B14F-4D97-AF65-F5344CB8AC3E}">
        <p14:creationId xmlns:p14="http://schemas.microsoft.com/office/powerpoint/2010/main" val="362247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TFile</a:t>
            </a:r>
            <a:r>
              <a:rPr lang="en-US" dirty="0"/>
              <a:t> *_file0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38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a:t>//</a:t>
            </a:r>
            <a:r>
              <a:rPr lang="en-US" dirty="0" err="1"/>
              <a:t>hnorth_e</a:t>
            </a:r>
            <a:r>
              <a:rPr lang="en-US" dirty="0"/>
              <a:t>-&gt;</a:t>
            </a:r>
            <a:r>
              <a:rPr lang="en-US" dirty="0" err="1"/>
              <a:t>GetXaxis</a:t>
            </a:r>
            <a:r>
              <a:rPr lang="en-US" dirty="0"/>
              <a:t>()-&gt;</a:t>
            </a:r>
            <a:r>
              <a:rPr lang="en-US" dirty="0" err="1"/>
              <a:t>SetRangeUser</a:t>
            </a:r>
            <a:r>
              <a:rPr lang="en-US" dirty="0"/>
              <a:t>(900,1500);</a:t>
            </a:r>
          </a:p>
          <a:p>
            <a:r>
              <a:rPr lang="en-US" dirty="0"/>
              <a:t>//</a:t>
            </a:r>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&lt;124512211965269","same");</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19</a:t>
            </a:fld>
            <a:endParaRPr lang="zh-CN" altLang="en-US"/>
          </a:p>
        </p:txBody>
      </p:sp>
    </p:spTree>
    <p:extLst>
      <p:ext uri="{BB962C8B-B14F-4D97-AF65-F5344CB8AC3E}">
        <p14:creationId xmlns:p14="http://schemas.microsoft.com/office/powerpoint/2010/main" val="37872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38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a:t>//</a:t>
            </a:r>
            <a:r>
              <a:rPr lang="en-US" dirty="0" err="1"/>
              <a:t>hnorth_e</a:t>
            </a:r>
            <a:r>
              <a:rPr lang="en-US" dirty="0"/>
              <a:t>-&gt;</a:t>
            </a:r>
            <a:r>
              <a:rPr lang="en-US" dirty="0" err="1"/>
              <a:t>GetXaxis</a:t>
            </a:r>
            <a:r>
              <a:rPr lang="en-US" dirty="0"/>
              <a:t>()-&gt;</a:t>
            </a:r>
            <a:r>
              <a:rPr lang="en-US" dirty="0" err="1"/>
              <a:t>SetRangeUser</a:t>
            </a:r>
            <a:r>
              <a:rPr lang="en-US" dirty="0"/>
              <a:t>(900,1500);</a:t>
            </a:r>
          </a:p>
          <a:p>
            <a:r>
              <a:rPr lang="en-US" dirty="0"/>
              <a:t>//</a:t>
            </a:r>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&lt;124512211965269","same");</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20</a:t>
            </a:fld>
            <a:endParaRPr lang="zh-CN" altLang="en-US"/>
          </a:p>
        </p:txBody>
      </p:sp>
    </p:spTree>
    <p:extLst>
      <p:ext uri="{BB962C8B-B14F-4D97-AF65-F5344CB8AC3E}">
        <p14:creationId xmlns:p14="http://schemas.microsoft.com/office/powerpoint/2010/main" val="394641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::Open("F:/e21010/pxct/run0228_0229_0230_LEGe_XtRa_MSD26_152Eu_Z2707_inChamber_vacuum_XtRa_12mm_away_window1us_XtRaCFDdelay_0.2us_for_efficiency_cal.root");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38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a:t>//</a:t>
            </a:r>
            <a:r>
              <a:rPr lang="en-US" dirty="0" err="1"/>
              <a:t>hnorth_e</a:t>
            </a:r>
            <a:r>
              <a:rPr lang="en-US" dirty="0"/>
              <a:t>-&gt;</a:t>
            </a:r>
            <a:r>
              <a:rPr lang="en-US" dirty="0" err="1"/>
              <a:t>GetXaxis</a:t>
            </a:r>
            <a:r>
              <a:rPr lang="en-US" dirty="0"/>
              <a:t>()-&gt;</a:t>
            </a:r>
            <a:r>
              <a:rPr lang="en-US" dirty="0" err="1"/>
              <a:t>SetRangeUser</a:t>
            </a:r>
            <a:r>
              <a:rPr lang="en-US" dirty="0"/>
              <a:t>(900,1500);</a:t>
            </a:r>
          </a:p>
          <a:p>
            <a:r>
              <a:rPr lang="en-US" dirty="0"/>
              <a:t>//</a:t>
            </a:r>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&lt;124512211965269","same");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21</a:t>
            </a:fld>
            <a:endParaRPr lang="zh-CN" altLang="en-US"/>
          </a:p>
        </p:txBody>
      </p:sp>
    </p:spTree>
    <p:extLst>
      <p:ext uri="{BB962C8B-B14F-4D97-AF65-F5344CB8AC3E}">
        <p14:creationId xmlns:p14="http://schemas.microsoft.com/office/powerpoint/2010/main" val="188066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[300], </a:t>
            </a:r>
            <a:r>
              <a:rPr lang="en-US" dirty="0" err="1"/>
              <a:t>histo_name</a:t>
            </a:r>
            <a:r>
              <a:rPr lang="en-US" dirty="0"/>
              <a:t>[300], </a:t>
            </a:r>
            <a:r>
              <a:rPr lang="en-US" dirty="0" err="1"/>
              <a:t>hfit_name</a:t>
            </a:r>
            <a:r>
              <a:rPr lang="en-US" dirty="0"/>
              <a:t>[300], </a:t>
            </a:r>
            <a:r>
              <a:rPr lang="en-US" dirty="0" err="1"/>
              <a:t>tempname</a:t>
            </a:r>
            <a:r>
              <a:rPr lang="en-US" dirty="0"/>
              <a:t>[300];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LEGe</a:t>
            </a:r>
          </a:p>
          <a:p>
            <a:r>
              <a:rPr lang="en-US" dirty="0"/>
              <a:t>	</a:t>
            </a:r>
            <a:r>
              <a:rPr lang="en-US" dirty="0" err="1"/>
              <a:t>lower_search_bound</a:t>
            </a:r>
            <a:r>
              <a:rPr lang="en-US" dirty="0"/>
              <a:t>[0][1] = 6;	</a:t>
            </a:r>
            <a:r>
              <a:rPr lang="en-US" dirty="0" err="1"/>
              <a:t>upper_search_bound</a:t>
            </a:r>
            <a:r>
              <a:rPr lang="en-US" dirty="0"/>
              <a:t>[0][1] = 7; //55Fe 6.5 LEGe</a:t>
            </a:r>
          </a:p>
          <a:p>
            <a:r>
              <a:rPr lang="en-US" dirty="0"/>
              <a:t>	</a:t>
            </a:r>
            <a:r>
              <a:rPr lang="en-US" dirty="0" err="1"/>
              <a:t>lower_search_bound</a:t>
            </a:r>
            <a:r>
              <a:rPr lang="en-US" dirty="0"/>
              <a:t>[0][2] = 119;	</a:t>
            </a:r>
            <a:r>
              <a:rPr lang="en-US" dirty="0" err="1"/>
              <a:t>upper_search_bound</a:t>
            </a:r>
            <a:r>
              <a:rPr lang="en-US" dirty="0"/>
              <a:t>[0][2] = 124; //152Eu 122 LEGe</a:t>
            </a:r>
          </a:p>
          <a:p>
            <a:r>
              <a:rPr lang="en-US" dirty="0"/>
              <a:t>	</a:t>
            </a:r>
            <a:r>
              <a:rPr lang="en-US" dirty="0" err="1"/>
              <a:t>lower_search_bound</a:t>
            </a:r>
            <a:r>
              <a:rPr lang="en-US" dirty="0"/>
              <a:t>[0][3] = 44;	</a:t>
            </a:r>
            <a:r>
              <a:rPr lang="en-US" dirty="0" err="1"/>
              <a:t>upper_search_bound</a:t>
            </a:r>
            <a:r>
              <a:rPr lang="en-US" dirty="0"/>
              <a:t>[0][3] = 46; //152Eu 45.3 and 45.4 LEGe</a:t>
            </a:r>
          </a:p>
          <a:p>
            <a:r>
              <a:rPr lang="en-US" dirty="0"/>
              <a:t>	</a:t>
            </a:r>
            <a:r>
              <a:rPr lang="en-US" dirty="0" err="1"/>
              <a:t>lower_search_bound</a:t>
            </a:r>
            <a:r>
              <a:rPr lang="en-US" dirty="0"/>
              <a:t>[0][4] = 58;	</a:t>
            </a:r>
            <a:r>
              <a:rPr lang="en-US" dirty="0" err="1"/>
              <a:t>upper_search_bound</a:t>
            </a:r>
            <a:r>
              <a:rPr lang="en-US" dirty="0"/>
              <a:t>[0][4] = 61; //241Am 59.5 LEGe</a:t>
            </a:r>
          </a:p>
          <a:p>
            <a:r>
              <a:rPr lang="en-US" dirty="0"/>
              <a:t>	</a:t>
            </a:r>
            <a:r>
              <a:rPr lang="en-US" dirty="0" err="1"/>
              <a:t>lower_search_bound</a:t>
            </a:r>
            <a:r>
              <a:rPr lang="en-US" dirty="0"/>
              <a:t>[0][5] = 25;	</a:t>
            </a:r>
            <a:r>
              <a:rPr lang="en-US" dirty="0" err="1"/>
              <a:t>upper_search_bound</a:t>
            </a:r>
            <a:r>
              <a:rPr lang="en-US" dirty="0"/>
              <a:t>[0][5] = 27; //241Am 26.3 LEGe</a:t>
            </a:r>
          </a:p>
          <a:p>
            <a:r>
              <a:rPr lang="en-US" dirty="0"/>
              <a:t>	</a:t>
            </a:r>
            <a:r>
              <a:rPr lang="en-US" dirty="0" err="1"/>
              <a:t>lower_search_bound</a:t>
            </a:r>
            <a:r>
              <a:rPr lang="en-US" dirty="0"/>
              <a:t>[0][6] = 38;	</a:t>
            </a:r>
            <a:r>
              <a:rPr lang="en-US" dirty="0" err="1"/>
              <a:t>upper_search_bound</a:t>
            </a:r>
            <a:r>
              <a:rPr lang="en-US" dirty="0"/>
              <a:t>[0][6] = 43; //152Eu 40.1 and 39.5 LEGe</a:t>
            </a:r>
          </a:p>
          <a:p>
            <a:r>
              <a:rPr lang="en-US" dirty="0"/>
              <a:t>	</a:t>
            </a:r>
            <a:r>
              <a:rPr lang="en-US" dirty="0" err="1"/>
              <a:t>lower_search_bound</a:t>
            </a:r>
            <a:r>
              <a:rPr lang="en-US" dirty="0"/>
              <a:t>[0][7] = 32;	</a:t>
            </a:r>
            <a:r>
              <a:rPr lang="en-US" dirty="0" err="1"/>
              <a:t>upper_search_bound</a:t>
            </a:r>
            <a:r>
              <a:rPr lang="en-US" dirty="0"/>
              <a:t>[0][7] = 34; //241Am 33.2 LEGe</a:t>
            </a:r>
          </a:p>
          <a:p>
            <a:r>
              <a:rPr lang="en-US" dirty="0"/>
              <a:t>	</a:t>
            </a:r>
            <a:r>
              <a:rPr lang="en-US" dirty="0" err="1"/>
              <a:t>lower_search_bound</a:t>
            </a:r>
            <a:r>
              <a:rPr lang="en-US" dirty="0"/>
              <a:t>[0][8] = 12;	</a:t>
            </a:r>
            <a:r>
              <a:rPr lang="en-US" dirty="0" err="1"/>
              <a:t>upper_search_bound</a:t>
            </a:r>
            <a:r>
              <a:rPr lang="en-US" dirty="0"/>
              <a:t>[0][8] = 14; //241Am 13.9 and 13.8 LEGe</a:t>
            </a:r>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5440;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LEGe</a:t>
            </a:r>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LEGe-MSD</a:t>
            </a:r>
          </a:p>
          <a:p>
            <a:r>
              <a:rPr lang="en-US" dirty="0"/>
              <a:t>	</a:t>
            </a:r>
            <a:r>
              <a:rPr lang="en-US" dirty="0" err="1"/>
              <a:t>lower_search_bound</a:t>
            </a:r>
            <a:r>
              <a:rPr lang="en-US" dirty="0"/>
              <a:t>[0][24] = 483;	</a:t>
            </a:r>
            <a:r>
              <a:rPr lang="en-US" dirty="0" err="1"/>
              <a:t>upper_search_bound</a:t>
            </a:r>
            <a:r>
              <a:rPr lang="en-US" dirty="0"/>
              <a:t>[0][24] = 493; //152Eu 489 XtRa</a:t>
            </a:r>
          </a:p>
          <a:p>
            <a:r>
              <a:rPr lang="en-US" dirty="0"/>
              <a:t>	</a:t>
            </a:r>
            <a:r>
              <a:rPr lang="en-US" dirty="0" err="1"/>
              <a:t>lower_search_bound</a:t>
            </a:r>
            <a:r>
              <a:rPr lang="en-US" dirty="0"/>
              <a:t>[0][25] = 560;	</a:t>
            </a:r>
            <a:r>
              <a:rPr lang="en-US" dirty="0" err="1"/>
              <a:t>upper_search_bound</a:t>
            </a:r>
            <a:r>
              <a:rPr lang="en-US" dirty="0"/>
              <a:t>[0][25] = 568; //152Eu 564 XtRa</a:t>
            </a:r>
          </a:p>
          <a:p>
            <a:r>
              <a:rPr lang="en-US" dirty="0"/>
              <a:t>	</a:t>
            </a:r>
            <a:r>
              <a:rPr lang="en-US" dirty="0" err="1"/>
              <a:t>lower_search_bound</a:t>
            </a:r>
            <a:r>
              <a:rPr lang="en-US" dirty="0"/>
              <a:t>[0][26] = 585;	</a:t>
            </a:r>
            <a:r>
              <a:rPr lang="en-US" dirty="0" err="1"/>
              <a:t>upper_search_bound</a:t>
            </a:r>
            <a:r>
              <a:rPr lang="en-US" dirty="0"/>
              <a:t>[0][26] = 588; //152Eu 586 XtRa</a:t>
            </a:r>
          </a:p>
          <a:p>
            <a:r>
              <a:rPr lang="en-US" dirty="0"/>
              <a:t>	</a:t>
            </a:r>
            <a:r>
              <a:rPr lang="en-US" dirty="0" err="1"/>
              <a:t>lower_search_bound</a:t>
            </a:r>
            <a:r>
              <a:rPr lang="en-US" dirty="0"/>
              <a:t>[0][27] = 683;	</a:t>
            </a:r>
            <a:r>
              <a:rPr lang="en-US" dirty="0" err="1"/>
              <a:t>upper_search_bound</a:t>
            </a:r>
            <a:r>
              <a:rPr lang="en-US" dirty="0"/>
              <a:t>[0][27] = 693; //152Eu 689 XtRa</a:t>
            </a:r>
          </a:p>
          <a:p>
            <a:r>
              <a:rPr lang="en-US" dirty="0"/>
              <a:t>	</a:t>
            </a:r>
            <a:r>
              <a:rPr lang="en-US" dirty="0" err="1"/>
              <a:t>lower_search_bound</a:t>
            </a:r>
            <a:r>
              <a:rPr lang="en-US" dirty="0"/>
              <a:t>[0][28] = 1002;	</a:t>
            </a:r>
            <a:r>
              <a:rPr lang="en-US" dirty="0" err="1"/>
              <a:t>upper_search_bound</a:t>
            </a:r>
            <a:r>
              <a:rPr lang="en-US" dirty="0"/>
              <a:t>[0][28] = 1008; //152Eu 1005 XtRa</a:t>
            </a:r>
          </a:p>
          <a:p>
            <a:r>
              <a:rPr lang="en-US" dirty="0"/>
              <a:t>	</a:t>
            </a:r>
            <a:r>
              <a:rPr lang="en-US" dirty="0" err="1"/>
              <a:t>lower_search_bound</a:t>
            </a:r>
            <a:r>
              <a:rPr lang="en-US" dirty="0"/>
              <a:t>[0][29] = 1209;	</a:t>
            </a:r>
            <a:r>
              <a:rPr lang="en-US" dirty="0" err="1"/>
              <a:t>upper_search_bound</a:t>
            </a:r>
            <a:r>
              <a:rPr lang="en-US" dirty="0"/>
              <a:t>[0][29] = 1216; //152Eu 1213 XtRa</a:t>
            </a:r>
          </a:p>
          <a:p>
            <a:r>
              <a:rPr lang="en-US" dirty="0"/>
              <a:t>	</a:t>
            </a:r>
            <a:r>
              <a:rPr lang="en-US" dirty="0" err="1"/>
              <a:t>lower_search_bound</a:t>
            </a:r>
            <a:r>
              <a:rPr lang="en-US" dirty="0"/>
              <a:t>[0][30] = 1524;	</a:t>
            </a:r>
            <a:r>
              <a:rPr lang="en-US" dirty="0" err="1"/>
              <a:t>upper_search_bound</a:t>
            </a:r>
            <a:r>
              <a:rPr lang="en-US" dirty="0"/>
              <a:t>[0][30] = 1532; //152Eu 1528 XtRa</a:t>
            </a:r>
          </a:p>
          <a:p>
            <a:r>
              <a:rPr lang="en-US" dirty="0"/>
              <a:t>	</a:t>
            </a:r>
            <a:r>
              <a:rPr lang="en-US" dirty="0" err="1"/>
              <a:t>lower_search_bound</a:t>
            </a:r>
            <a:r>
              <a:rPr lang="en-US" dirty="0"/>
              <a:t>[0][31] = 1169;	</a:t>
            </a:r>
            <a:r>
              <a:rPr lang="en-US" dirty="0" err="1"/>
              <a:t>upper_search_bound</a:t>
            </a:r>
            <a:r>
              <a:rPr lang="en-US" dirty="0"/>
              <a:t>[0][31] = 1177; //60Co 1173.228 XtRa</a:t>
            </a:r>
          </a:p>
          <a:p>
            <a:r>
              <a:rPr lang="en-US" dirty="0"/>
              <a:t>	</a:t>
            </a:r>
            <a:r>
              <a:rPr lang="en-US" dirty="0" err="1"/>
              <a:t>lower_search_bound</a:t>
            </a:r>
            <a:r>
              <a:rPr lang="en-US" dirty="0"/>
              <a:t>[0][32] = 1327;	</a:t>
            </a:r>
            <a:r>
              <a:rPr lang="en-US" dirty="0" err="1"/>
              <a:t>upper_search_bound</a:t>
            </a:r>
            <a:r>
              <a:rPr lang="en-US" dirty="0"/>
              <a:t>[0][32] = 1337; //60Co 1332.501 XtRa</a:t>
            </a:r>
          </a:p>
          <a:p>
            <a:r>
              <a:rPr lang="en-US" dirty="0"/>
              <a:t>	</a:t>
            </a:r>
            <a:r>
              <a:rPr lang="en-US" dirty="0" err="1"/>
              <a:t>lower_search_bound</a:t>
            </a:r>
            <a:r>
              <a:rPr lang="en-US" dirty="0"/>
              <a:t>[0][33] = 2500;	</a:t>
            </a:r>
            <a:r>
              <a:rPr lang="en-US" dirty="0" err="1"/>
              <a:t>upper_search_bound</a:t>
            </a:r>
            <a:r>
              <a:rPr lang="en-US" dirty="0"/>
              <a:t>[0][33] = 2510; //60Co sum peak XtRa</a:t>
            </a:r>
          </a:p>
          <a:p>
            <a:r>
              <a:rPr lang="en-US" dirty="0"/>
              <a:t>	</a:t>
            </a:r>
            <a:r>
              <a:rPr lang="en-US" dirty="0" err="1"/>
              <a:t>lower_search_bound</a:t>
            </a:r>
            <a:r>
              <a:rPr lang="en-US" dirty="0"/>
              <a:t>[0][34] = 1080;	</a:t>
            </a:r>
            <a:r>
              <a:rPr lang="en-US" dirty="0" err="1"/>
              <a:t>upper_search_bound</a:t>
            </a:r>
            <a:r>
              <a:rPr lang="en-US" dirty="0"/>
              <a:t>[0][34] = 1092; //152Eu 1085 XtRa</a:t>
            </a:r>
          </a:p>
          <a:p>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"run0228_0229_0230_LEGe_XtRa_MSD26_152Eu_Z2707_inChamber_vacuum_XtRa_12mm_away_window1us_XtRaCFDdelay_0.2us_for_efficiency_cal.root"); // modify</a:t>
            </a:r>
          </a:p>
          <a:p>
            <a:r>
              <a:rPr lang="en-US" dirty="0"/>
              <a:t>	</a:t>
            </a:r>
            <a:r>
              <a:rPr lang="en-US" dirty="0" err="1"/>
              <a:t>sprintf</a:t>
            </a:r>
            <a:r>
              <a:rPr lang="en-US" dirty="0"/>
              <a:t>(filename, "%</a:t>
            </a:r>
            <a:r>
              <a:rPr lang="en-US" dirty="0" err="1"/>
              <a:t>s%s</a:t>
            </a:r>
            <a:r>
              <a:rPr lang="en-US" dirty="0"/>
              <a:t>", pathname, "run0228_0229_0230_LEGe_XtRa_MSD26_152Eu_Z2707_inChamber_vacuum_XtRa_12mm_away_window1us_XtRaCFDdelay_0.2us_for_efficiency_cal_North_bkgsubtracted.root");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hnorth_e_pure</a:t>
            </a:r>
            <a:r>
              <a:rPr lang="en-US" dirty="0"/>
              <a:t>"); // modify</a:t>
            </a:r>
          </a:p>
          <a:p>
            <a:r>
              <a:rPr lang="en-US" dirty="0"/>
              <a:t>		//</a:t>
            </a:r>
            <a:r>
              <a:rPr lang="en-US" dirty="0" err="1"/>
              <a:t>sprintf</a:t>
            </a:r>
            <a:r>
              <a:rPr lang="en-US" dirty="0"/>
              <a:t>(</a:t>
            </a:r>
            <a:r>
              <a:rPr lang="en-US" dirty="0" err="1"/>
              <a:t>histo_name</a:t>
            </a:r>
            <a:r>
              <a:rPr lang="en-US" dirty="0"/>
              <a:t>, "%s", "</a:t>
            </a:r>
            <a:r>
              <a:rPr lang="en-US" dirty="0" err="1"/>
              <a:t>hsouth_e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r>
              <a:rPr lang="en-US" dirty="0" err="1"/>
              <a:t>binwidth</a:t>
            </a:r>
            <a:r>
              <a:rPr lang="en-US" dirty="0"/>
              <a:t> = </a:t>
            </a:r>
            <a:r>
              <a:rPr lang="en-US" dirty="0" err="1"/>
              <a:t>histo</a:t>
            </a:r>
            <a:r>
              <a:rPr lang="en-US" dirty="0"/>
              <a:t>[</a:t>
            </a:r>
            <a:r>
              <a:rPr lang="en-US" dirty="0" err="1"/>
              <a:t>i</a:t>
            </a:r>
            <a:r>
              <a:rPr lang="en-US" dirty="0"/>
              <a:t>]-&gt;</a:t>
            </a:r>
            <a:r>
              <a:rPr lang="en-US" dirty="0" err="1"/>
              <a:t>GetBinWidth</a:t>
            </a:r>
            <a:r>
              <a:rPr lang="en-US" dirty="0"/>
              <a:t>(1);</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25; ii &lt;= 25;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sprintf</a:t>
            </a:r>
            <a:r>
              <a:rPr lang="en-US" dirty="0"/>
              <a:t>(</a:t>
            </a:r>
            <a:r>
              <a:rPr lang="en-US" dirty="0" err="1"/>
              <a:t>tempname</a:t>
            </a:r>
            <a:r>
              <a:rPr lang="en-US" dirty="0"/>
              <a:t>, "%s%.0f%s", "Counts per ", </a:t>
            </a:r>
            <a:r>
              <a:rPr lang="en-US" dirty="0" err="1"/>
              <a:t>binwidth</a:t>
            </a:r>
            <a:r>
              <a:rPr lang="en-US" dirty="0"/>
              <a:t> * 1000, " eV");</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a:t>
            </a:r>
            <a:r>
              <a:rPr lang="en-US" dirty="0" err="1"/>
              <a:t>tempname</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LEGe</a:t>
            </a:r>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LEGe</a:t>
            </a:r>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LEGe</a:t>
            </a:r>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LEGe</a:t>
            </a:r>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LEGe</a:t>
            </a:r>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3.2; </a:t>
            </a:r>
            <a:r>
              <a:rPr lang="en-US" dirty="0" err="1"/>
              <a:t>gaphigh</a:t>
            </a:r>
            <a:r>
              <a:rPr lang="en-US" dirty="0"/>
              <a:t> = 3.0;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LEGe</a:t>
            </a:r>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300; </a:t>
            </a:r>
            <a:r>
              <a:rPr lang="en-US" dirty="0" err="1"/>
              <a:t>gaphigh</a:t>
            </a:r>
            <a:r>
              <a:rPr lang="en-US" dirty="0"/>
              <a:t> = 1000; </a:t>
            </a:r>
            <a:r>
              <a:rPr lang="en-US" dirty="0" err="1"/>
              <a:t>Eg</a:t>
            </a:r>
            <a:r>
              <a:rPr lang="en-US" dirty="0"/>
              <a:t> = 59.541; }//241Am Timing MSD-LEGe</a:t>
            </a:r>
          </a:p>
          <a:p>
            <a:r>
              <a:rPr lang="en-US" dirty="0"/>
              <a:t>			if (ii == 24) { </a:t>
            </a:r>
            <a:r>
              <a:rPr lang="en-US" dirty="0" err="1"/>
              <a:t>gaplow</a:t>
            </a:r>
            <a:r>
              <a:rPr lang="en-US" dirty="0"/>
              <a:t> = 2.9; </a:t>
            </a:r>
            <a:r>
              <a:rPr lang="en-US" dirty="0" err="1"/>
              <a:t>gaphigh</a:t>
            </a:r>
            <a:r>
              <a:rPr lang="en-US" dirty="0"/>
              <a:t> = 2.9; </a:t>
            </a:r>
            <a:r>
              <a:rPr lang="en-US" dirty="0" err="1"/>
              <a:t>Eg</a:t>
            </a:r>
            <a:r>
              <a:rPr lang="en-US" dirty="0"/>
              <a:t> = 488.6792; }//152Eu 489 XtRa</a:t>
            </a:r>
          </a:p>
          <a:p>
            <a:r>
              <a:rPr lang="en-US" dirty="0"/>
              <a:t>			if (ii == 25) { </a:t>
            </a:r>
            <a:r>
              <a:rPr lang="en-US" dirty="0" err="1"/>
              <a:t>gaplow</a:t>
            </a:r>
            <a:r>
              <a:rPr lang="en-US" dirty="0"/>
              <a:t> = 4.0; </a:t>
            </a:r>
            <a:r>
              <a:rPr lang="en-US" dirty="0" err="1"/>
              <a:t>gaphigh</a:t>
            </a:r>
            <a:r>
              <a:rPr lang="en-US" dirty="0"/>
              <a:t> = 6.0; </a:t>
            </a:r>
            <a:r>
              <a:rPr lang="en-US" dirty="0" err="1"/>
              <a:t>Eg</a:t>
            </a:r>
            <a:r>
              <a:rPr lang="en-US" dirty="0"/>
              <a:t> = 563.986; }//152Eu 564 566 XtRa double peak needed</a:t>
            </a:r>
          </a:p>
          <a:p>
            <a:r>
              <a:rPr lang="en-US" dirty="0"/>
              <a:t>			if (ii == 26) { </a:t>
            </a:r>
            <a:r>
              <a:rPr lang="en-US" dirty="0" err="1"/>
              <a:t>gaplow</a:t>
            </a:r>
            <a:r>
              <a:rPr lang="en-US" dirty="0"/>
              <a:t> = 6.0; </a:t>
            </a:r>
            <a:r>
              <a:rPr lang="en-US" dirty="0" err="1"/>
              <a:t>gaphigh</a:t>
            </a:r>
            <a:r>
              <a:rPr lang="en-US" dirty="0"/>
              <a:t> = 2.8; </a:t>
            </a:r>
            <a:r>
              <a:rPr lang="en-US" dirty="0" err="1"/>
              <a:t>Eg</a:t>
            </a:r>
            <a:r>
              <a:rPr lang="en-US" dirty="0"/>
              <a:t> = 586.2648; }//152Eu 586 XtRa double peak needed//not anymore due to room background 583 subtraction</a:t>
            </a:r>
          </a:p>
          <a:p>
            <a:r>
              <a:rPr lang="en-US" dirty="0"/>
              <a:t>			if (ii == 27) { </a:t>
            </a:r>
            <a:r>
              <a:rPr lang="en-US" dirty="0" err="1"/>
              <a:t>gaplow</a:t>
            </a:r>
            <a:r>
              <a:rPr lang="en-US" dirty="0"/>
              <a:t> = 2.7; </a:t>
            </a:r>
            <a:r>
              <a:rPr lang="en-US" dirty="0" err="1"/>
              <a:t>gaphigh</a:t>
            </a:r>
            <a:r>
              <a:rPr lang="en-US" dirty="0"/>
              <a:t> = 2.7; </a:t>
            </a:r>
            <a:r>
              <a:rPr lang="en-US" dirty="0" err="1"/>
              <a:t>Eg</a:t>
            </a:r>
            <a:r>
              <a:rPr lang="en-US" dirty="0"/>
              <a:t> = 688.670; }//152Eu 689 XtRa</a:t>
            </a:r>
          </a:p>
          <a:p>
            <a:r>
              <a:rPr lang="en-US" dirty="0"/>
              <a:t>			if (ii == 28) { </a:t>
            </a:r>
            <a:r>
              <a:rPr lang="en-US" dirty="0" err="1"/>
              <a:t>gaplow</a:t>
            </a:r>
            <a:r>
              <a:rPr lang="en-US" dirty="0"/>
              <a:t> = 2.9; </a:t>
            </a:r>
            <a:r>
              <a:rPr lang="en-US" dirty="0" err="1"/>
              <a:t>gaphigh</a:t>
            </a:r>
            <a:r>
              <a:rPr lang="en-US" dirty="0"/>
              <a:t> = 3.0; </a:t>
            </a:r>
            <a:r>
              <a:rPr lang="en-US" dirty="0" err="1"/>
              <a:t>Eg</a:t>
            </a:r>
            <a:r>
              <a:rPr lang="en-US" dirty="0"/>
              <a:t> = 1005.27; }//152Eu 1005 XtRa</a:t>
            </a:r>
          </a:p>
          <a:p>
            <a:r>
              <a:rPr lang="en-US" dirty="0"/>
              <a:t>			if (ii == 29) { </a:t>
            </a:r>
            <a:r>
              <a:rPr lang="en-US" dirty="0" err="1"/>
              <a:t>gaplow</a:t>
            </a:r>
            <a:r>
              <a:rPr lang="en-US" dirty="0"/>
              <a:t> = 3.2; </a:t>
            </a:r>
            <a:r>
              <a:rPr lang="en-US" dirty="0" err="1"/>
              <a:t>gaphigh</a:t>
            </a:r>
            <a:r>
              <a:rPr lang="en-US" dirty="0"/>
              <a:t> = 3.3; </a:t>
            </a:r>
            <a:r>
              <a:rPr lang="en-US" dirty="0" err="1"/>
              <a:t>Eg</a:t>
            </a:r>
            <a:r>
              <a:rPr lang="en-US" dirty="0"/>
              <a:t> = 1212.948; }//152Eu 1213 XtRa</a:t>
            </a:r>
          </a:p>
          <a:p>
            <a:r>
              <a:rPr lang="en-US" dirty="0"/>
              <a:t>			if (ii == 30) { </a:t>
            </a:r>
            <a:r>
              <a:rPr lang="en-US" dirty="0" err="1"/>
              <a:t>gaplow</a:t>
            </a:r>
            <a:r>
              <a:rPr lang="en-US" dirty="0"/>
              <a:t> = 3.8; </a:t>
            </a:r>
            <a:r>
              <a:rPr lang="en-US" dirty="0" err="1"/>
              <a:t>gaphigh</a:t>
            </a:r>
            <a:r>
              <a:rPr lang="en-US" dirty="0"/>
              <a:t> = 5.3; </a:t>
            </a:r>
            <a:r>
              <a:rPr lang="en-US" dirty="0" err="1"/>
              <a:t>Eg</a:t>
            </a:r>
            <a:r>
              <a:rPr lang="en-US" dirty="0"/>
              <a:t> = 1528.10; }//152Eu 1528 XtRa</a:t>
            </a:r>
          </a:p>
          <a:p>
            <a:r>
              <a:rPr lang="en-US" dirty="0"/>
              <a:t>			if (ii == 31) { </a:t>
            </a:r>
            <a:r>
              <a:rPr lang="en-US" dirty="0" err="1"/>
              <a:t>gaplow</a:t>
            </a:r>
            <a:r>
              <a:rPr lang="en-US" dirty="0"/>
              <a:t> = 4.0; </a:t>
            </a:r>
            <a:r>
              <a:rPr lang="en-US" dirty="0" err="1"/>
              <a:t>gaphigh</a:t>
            </a:r>
            <a:r>
              <a:rPr lang="en-US" dirty="0"/>
              <a:t> = 4.0; </a:t>
            </a:r>
            <a:r>
              <a:rPr lang="en-US" dirty="0" err="1"/>
              <a:t>Eg</a:t>
            </a:r>
            <a:r>
              <a:rPr lang="en-US" dirty="0"/>
              <a:t> = 1173.228; } //60Co 1173.228 XtRa</a:t>
            </a:r>
          </a:p>
          <a:p>
            <a:r>
              <a:rPr lang="en-US" dirty="0"/>
              <a:t>			if (ii == 32) { </a:t>
            </a:r>
            <a:r>
              <a:rPr lang="en-US" dirty="0" err="1"/>
              <a:t>gaplow</a:t>
            </a:r>
            <a:r>
              <a:rPr lang="en-US" dirty="0"/>
              <a:t> = 4.0; </a:t>
            </a:r>
            <a:r>
              <a:rPr lang="en-US" dirty="0" err="1"/>
              <a:t>gaphigh</a:t>
            </a:r>
            <a:r>
              <a:rPr lang="en-US" dirty="0"/>
              <a:t> = 4.0; </a:t>
            </a:r>
            <a:r>
              <a:rPr lang="en-US" dirty="0" err="1"/>
              <a:t>Eg</a:t>
            </a:r>
            <a:r>
              <a:rPr lang="en-US" dirty="0"/>
              <a:t> = 1332.501; } //60Co 1332.501 XtRa</a:t>
            </a:r>
          </a:p>
          <a:p>
            <a:r>
              <a:rPr lang="en-US" dirty="0"/>
              <a:t>			if (ii == 33) { </a:t>
            </a:r>
            <a:r>
              <a:rPr lang="en-US" dirty="0" err="1"/>
              <a:t>gaplow</a:t>
            </a:r>
            <a:r>
              <a:rPr lang="en-US" dirty="0"/>
              <a:t> = 4.3; </a:t>
            </a:r>
            <a:r>
              <a:rPr lang="en-US" dirty="0" err="1"/>
              <a:t>gaphigh</a:t>
            </a:r>
            <a:r>
              <a:rPr lang="en-US" dirty="0"/>
              <a:t> = 4.3; </a:t>
            </a:r>
            <a:r>
              <a:rPr lang="en-US" dirty="0" err="1"/>
              <a:t>Eg</a:t>
            </a:r>
            <a:r>
              <a:rPr lang="en-US" dirty="0"/>
              <a:t> = 2505.692; } //60Co sum peak XtRa</a:t>
            </a:r>
          </a:p>
          <a:p>
            <a:r>
              <a:rPr lang="en-US" dirty="0"/>
              <a:t>			if (ii == 34) { </a:t>
            </a:r>
            <a:r>
              <a:rPr lang="en-US" dirty="0" err="1"/>
              <a:t>gaplow</a:t>
            </a:r>
            <a:r>
              <a:rPr lang="en-US" dirty="0"/>
              <a:t> = 3.7; </a:t>
            </a:r>
            <a:r>
              <a:rPr lang="en-US" dirty="0" err="1"/>
              <a:t>gaphigh</a:t>
            </a:r>
            <a:r>
              <a:rPr lang="en-US" dirty="0"/>
              <a:t> = 6.6; </a:t>
            </a:r>
            <a:r>
              <a:rPr lang="en-US" dirty="0" err="1"/>
              <a:t>Eg</a:t>
            </a:r>
            <a:r>
              <a:rPr lang="en-US" dirty="0"/>
              <a:t> = 1085.837; } //152Eu 1085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a:t>
            </a:r>
          </a:p>
          <a:p>
            <a:r>
              <a:rPr lang="en-US" dirty="0"/>
              <a:t>			{</a:t>
            </a:r>
          </a:p>
          <a:p>
            <a:r>
              <a:rPr lang="en-US" dirty="0"/>
              <a:t>				</a:t>
            </a:r>
            <a:r>
              <a:rPr lang="en-US" dirty="0" err="1"/>
              <a:t>ibin</a:t>
            </a:r>
            <a:r>
              <a:rPr lang="en-US" dirty="0"/>
              <a:t>++;</a:t>
            </a:r>
          </a:p>
          <a:p>
            <a:r>
              <a:rPr lang="en-US" dirty="0"/>
              <a:t>				if (</a:t>
            </a:r>
            <a:r>
              <a:rPr lang="en-US" dirty="0" err="1"/>
              <a:t>ibin</a:t>
            </a:r>
            <a:r>
              <a:rPr lang="en-US" dirty="0"/>
              <a:t> &gt;= </a:t>
            </a:r>
            <a:r>
              <a:rPr lang="en-US" dirty="0" err="1"/>
              <a:t>maxbin</a:t>
            </a:r>
            <a:r>
              <a:rPr lang="en-US" dirty="0"/>
              <a:t>)break;</a:t>
            </a:r>
          </a:p>
          <a:p>
            <a:r>
              <a:rPr lang="en-US" dirty="0"/>
              <a:t>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a:t>if (ii == 26)</a:t>
            </a:r>
          </a:p>
          <a:p>
            <a:r>
              <a:rPr lang="en-US" dirty="0"/>
              <a:t>			{</a:t>
            </a:r>
          </a:p>
          <a:p>
            <a:r>
              <a:rPr lang="en-US"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 </a:t>
            </a:r>
            <a:r>
              <a:rPr lang="en-US" dirty="0"/>
              <a:t>If the main peak is high energy one, the second peak is low energy one.</a:t>
            </a:r>
          </a:p>
          <a:p>
            <a:r>
              <a:rPr lang="en-US" dirty="0"/>
              <a:t>			}</a:t>
            </a:r>
          </a:p>
          <a:p>
            <a:r>
              <a:rPr lang="en-US" dirty="0"/>
              <a:t>			else</a:t>
            </a:r>
          </a:p>
          <a:p>
            <a:r>
              <a:rPr lang="en-US" dirty="0"/>
              <a:t>			{</a:t>
            </a:r>
          </a:p>
          <a:p>
            <a:r>
              <a:rPr lang="en-US" dirty="0"/>
              <a:t>				// Careful! The order of the parameters is important.</a:t>
            </a:r>
          </a:p>
          <a:p>
            <a:r>
              <a:rPr lang="en-US"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 </a:t>
            </a:r>
            <a:r>
              <a:rPr lang="en-US" dirty="0"/>
              <a:t>If the main peak is low energy one, the second peak is high energy one.</a:t>
            </a:r>
          </a:p>
          <a:p>
            <a:r>
              <a:rPr lang="en-US" dirty="0"/>
              <a:t>			}			</a:t>
            </a:r>
          </a:p>
          <a:p>
            <a:r>
              <a:rPr lang="en-US" dirty="0"/>
              <a:t>			</a:t>
            </a:r>
          </a:p>
          <a:p>
            <a:r>
              <a:rPr lang="en-US"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2200, 3700);//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0.15, 0.4);//Tau</a:t>
            </a:r>
          </a:p>
          <a:p>
            <a:r>
              <a:rPr lang="en-US" dirty="0"/>
              <a:t>			</a:t>
            </a:r>
            <a:r>
              <a:rPr lang="en-US" dirty="0" err="1"/>
              <a:t>fEMG</a:t>
            </a:r>
            <a:r>
              <a:rPr lang="en-US" dirty="0"/>
              <a:t>[ii]-&gt;</a:t>
            </a:r>
            <a:r>
              <a:rPr lang="en-US" dirty="0" err="1"/>
              <a:t>SetParLimits</a:t>
            </a:r>
            <a:r>
              <a:rPr lang="en-US" dirty="0"/>
              <a:t>(4, 0.3, 0.9);//Sigma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564, 565);//Mean</a:t>
            </a:r>
          </a:p>
          <a:p>
            <a:r>
              <a:rPr lang="en-US" dirty="0"/>
              <a:t>			</a:t>
            </a:r>
            <a:r>
              <a:rPr lang="en-US" dirty="0" err="1"/>
              <a:t>fEMG</a:t>
            </a:r>
            <a:r>
              <a:rPr lang="en-US" dirty="0"/>
              <a:t>[ii]-&gt;</a:t>
            </a:r>
            <a:r>
              <a:rPr lang="en-US" dirty="0" err="1"/>
              <a:t>SetParLimits</a:t>
            </a:r>
            <a:r>
              <a:rPr lang="en-US" dirty="0"/>
              <a:t>(6, 700, 1100);//Constant_2nd,min,max</a:t>
            </a:r>
          </a:p>
          <a:p>
            <a:r>
              <a:rPr lang="en-US" dirty="0"/>
              <a:t>			</a:t>
            </a:r>
            <a:r>
              <a:rPr lang="en-US" dirty="0" err="1"/>
              <a:t>fEMG</a:t>
            </a:r>
            <a:r>
              <a:rPr lang="en-US" dirty="0"/>
              <a:t>[ii]-&gt;</a:t>
            </a:r>
            <a:r>
              <a:rPr lang="en-US" dirty="0" err="1"/>
              <a:t>SetParLimits</a:t>
            </a:r>
            <a:r>
              <a:rPr lang="en-US" dirty="0"/>
              <a:t>(7, 0.20, 0.4);//Tau_2nd</a:t>
            </a:r>
          </a:p>
          <a:p>
            <a:r>
              <a:rPr lang="en-US" dirty="0"/>
              <a:t>			</a:t>
            </a:r>
            <a:r>
              <a:rPr lang="en-US" dirty="0" err="1"/>
              <a:t>fEMG</a:t>
            </a:r>
            <a:r>
              <a:rPr lang="en-US" dirty="0"/>
              <a:t>[ii]-&gt;</a:t>
            </a:r>
            <a:r>
              <a:rPr lang="en-US" dirty="0" err="1"/>
              <a:t>SetParLimits</a:t>
            </a:r>
            <a:r>
              <a:rPr lang="en-US" dirty="0"/>
              <a:t>(8, 0.3, 0.69);//Sigma_2nd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a:t>
            </a:r>
            <a:r>
              <a:rPr lang="en-US" dirty="0" err="1"/>
              <a:t>peakx</a:t>
            </a:r>
            <a:r>
              <a:rPr lang="en-US" dirty="0"/>
              <a:t>[ii] + </a:t>
            </a:r>
            <a:r>
              <a:rPr lang="en-US" dirty="0" err="1"/>
              <a:t>gaphigh</a:t>
            </a:r>
            <a:r>
              <a:rPr lang="en-US" dirty="0"/>
              <a:t>);//Mean_2nd</a:t>
            </a:r>
          </a:p>
          <a:p>
            <a:r>
              <a:rPr lang="en-US" dirty="0"/>
              <a:t>			</a:t>
            </a:r>
            <a:r>
              <a:rPr lang="en-US" dirty="0" err="1"/>
              <a:t>fEMG</a:t>
            </a:r>
            <a:r>
              <a:rPr lang="en-US" dirty="0"/>
              <a:t>[ii]-&gt;</a:t>
            </a:r>
            <a:r>
              <a:rPr lang="en-US" dirty="0" err="1"/>
              <a:t>SetParLimits</a:t>
            </a:r>
            <a:r>
              <a:rPr lang="en-US" dirty="0"/>
              <a:t>(9, 565.8, 566.7);//Mean_2nd</a:t>
            </a:r>
          </a:p>
          <a:p>
            <a:endParaRPr lang="en-US" dirty="0"/>
          </a:p>
          <a:p>
            <a:r>
              <a:rPr lang="en-US"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200, 400);//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0.03, 0.8);//Tau</a:t>
            </a:r>
          </a:p>
          <a:p>
            <a:r>
              <a:rPr lang="en-US" dirty="0"/>
              <a:t>// 			</a:t>
            </a:r>
            <a:r>
              <a:rPr lang="en-US" dirty="0" err="1"/>
              <a:t>fEMG</a:t>
            </a:r>
            <a:r>
              <a:rPr lang="en-US" dirty="0"/>
              <a:t>[ii]-&gt;</a:t>
            </a:r>
            <a:r>
              <a:rPr lang="en-US" dirty="0" err="1"/>
              <a:t>SetParLimits</a:t>
            </a:r>
            <a:r>
              <a:rPr lang="en-US" dirty="0"/>
              <a:t>(4, 0.01, 1.0);//Sigma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5464, 5480);//Mean</a:t>
            </a:r>
          </a:p>
          <a:p>
            <a:r>
              <a:rPr lang="en-US" dirty="0"/>
              <a:t>// 			</a:t>
            </a:r>
            <a:r>
              <a:rPr lang="en-US" dirty="0" err="1"/>
              <a:t>fEMG</a:t>
            </a:r>
            <a:r>
              <a:rPr lang="en-US" dirty="0"/>
              <a:t>[ii]-&gt;</a:t>
            </a:r>
            <a:r>
              <a:rPr lang="en-US" dirty="0" err="1"/>
              <a:t>SetParLimits</a:t>
            </a:r>
            <a:r>
              <a:rPr lang="en-US" dirty="0"/>
              <a:t>(6, 500, 850);//Constant_2nd,min,max</a:t>
            </a:r>
          </a:p>
          <a:p>
            <a:r>
              <a:rPr lang="en-US" dirty="0"/>
              <a:t>// 			</a:t>
            </a:r>
            <a:r>
              <a:rPr lang="en-US" dirty="0" err="1"/>
              <a:t>fEMG</a:t>
            </a:r>
            <a:r>
              <a:rPr lang="en-US" dirty="0"/>
              <a:t>[ii]-&gt;</a:t>
            </a:r>
            <a:r>
              <a:rPr lang="en-US" dirty="0" err="1"/>
              <a:t>SetParLimits</a:t>
            </a:r>
            <a:r>
              <a:rPr lang="en-US" dirty="0"/>
              <a:t>(7, 0.03, 0.7);//Tau_2nd</a:t>
            </a:r>
          </a:p>
          <a:p>
            <a:r>
              <a:rPr lang="en-US" dirty="0"/>
              <a:t>// 			</a:t>
            </a:r>
            <a:r>
              <a:rPr lang="en-US" dirty="0" err="1"/>
              <a:t>fEMG</a:t>
            </a:r>
            <a:r>
              <a:rPr lang="en-US" dirty="0"/>
              <a:t>[ii]-&gt;</a:t>
            </a:r>
            <a:r>
              <a:rPr lang="en-US" dirty="0" err="1"/>
              <a:t>SetParLimits</a:t>
            </a:r>
            <a:r>
              <a:rPr lang="en-US" dirty="0"/>
              <a:t>(8, 0.01, 1.0);//Sigma_2nd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a:t>
            </a:r>
            <a:r>
              <a:rPr lang="en-US" dirty="0" err="1"/>
              <a:t>peakx</a:t>
            </a:r>
            <a:r>
              <a:rPr lang="en-US" dirty="0"/>
              <a:t>[ii] + </a:t>
            </a:r>
            <a:r>
              <a:rPr lang="en-US" dirty="0" err="1"/>
              <a:t>gaphigh</a:t>
            </a:r>
            <a:r>
              <a:rPr lang="en-US" dirty="0"/>
              <a:t>);//Mean_2nd</a:t>
            </a:r>
          </a:p>
          <a:p>
            <a:r>
              <a:rPr lang="en-US" dirty="0"/>
              <a:t>// 			</a:t>
            </a:r>
            <a:r>
              <a:rPr lang="en-US" dirty="0" err="1"/>
              <a:t>fEMG</a:t>
            </a:r>
            <a:r>
              <a:rPr lang="en-US" dirty="0"/>
              <a:t>[ii]-&gt;</a:t>
            </a:r>
            <a:r>
              <a:rPr lang="en-US" dirty="0" err="1"/>
              <a:t>SetParLimits</a:t>
            </a:r>
            <a:r>
              <a:rPr lang="en-US" dirty="0"/>
              <a:t>(9, 583, 584);//Mean_2nd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 			g[ii]-&gt;Draw("same"); // plot the gaussian</a:t>
            </a:r>
          </a:p>
          <a:p>
            <a:r>
              <a:rPr lang="en-US" dirty="0"/>
              <a:t>			//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endParaRPr lang="en-US" dirty="0"/>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22</a:t>
            </a:fld>
            <a:endParaRPr lang="zh-CN" altLang="en-US"/>
          </a:p>
        </p:txBody>
      </p:sp>
    </p:spTree>
    <p:extLst>
      <p:ext uri="{BB962C8B-B14F-4D97-AF65-F5344CB8AC3E}">
        <p14:creationId xmlns:p14="http://schemas.microsoft.com/office/powerpoint/2010/main" val="262841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[300], </a:t>
            </a:r>
            <a:r>
              <a:rPr lang="en-US" dirty="0" err="1"/>
              <a:t>histo_name</a:t>
            </a:r>
            <a:r>
              <a:rPr lang="en-US" dirty="0"/>
              <a:t>[300], </a:t>
            </a:r>
            <a:r>
              <a:rPr lang="en-US" dirty="0" err="1"/>
              <a:t>hfit_name</a:t>
            </a:r>
            <a:r>
              <a:rPr lang="en-US" dirty="0"/>
              <a:t>[300], </a:t>
            </a:r>
            <a:r>
              <a:rPr lang="en-US" dirty="0" err="1"/>
              <a:t>tempname</a:t>
            </a:r>
            <a:r>
              <a:rPr lang="en-US" dirty="0"/>
              <a:t>[300];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LEGe</a:t>
            </a:r>
          </a:p>
          <a:p>
            <a:r>
              <a:rPr lang="en-US" dirty="0"/>
              <a:t>	</a:t>
            </a:r>
            <a:r>
              <a:rPr lang="en-US" dirty="0" err="1"/>
              <a:t>lower_search_bound</a:t>
            </a:r>
            <a:r>
              <a:rPr lang="en-US" dirty="0"/>
              <a:t>[0][1] = 6;	</a:t>
            </a:r>
            <a:r>
              <a:rPr lang="en-US" dirty="0" err="1"/>
              <a:t>upper_search_bound</a:t>
            </a:r>
            <a:r>
              <a:rPr lang="en-US" dirty="0"/>
              <a:t>[0][1] = 7; //55Fe 6.5 LEGe</a:t>
            </a:r>
          </a:p>
          <a:p>
            <a:r>
              <a:rPr lang="en-US" dirty="0"/>
              <a:t>	</a:t>
            </a:r>
            <a:r>
              <a:rPr lang="en-US" dirty="0" err="1"/>
              <a:t>lower_search_bound</a:t>
            </a:r>
            <a:r>
              <a:rPr lang="en-US" dirty="0"/>
              <a:t>[0][2] = 119;	</a:t>
            </a:r>
            <a:r>
              <a:rPr lang="en-US" dirty="0" err="1"/>
              <a:t>upper_search_bound</a:t>
            </a:r>
            <a:r>
              <a:rPr lang="en-US" dirty="0"/>
              <a:t>[0][2] = 124; //152Eu 122 LEGe</a:t>
            </a:r>
          </a:p>
          <a:p>
            <a:r>
              <a:rPr lang="en-US" dirty="0"/>
              <a:t>	</a:t>
            </a:r>
            <a:r>
              <a:rPr lang="en-US" dirty="0" err="1"/>
              <a:t>lower_search_bound</a:t>
            </a:r>
            <a:r>
              <a:rPr lang="en-US" dirty="0"/>
              <a:t>[0][3] = 44;	</a:t>
            </a:r>
            <a:r>
              <a:rPr lang="en-US" dirty="0" err="1"/>
              <a:t>upper_search_bound</a:t>
            </a:r>
            <a:r>
              <a:rPr lang="en-US" dirty="0"/>
              <a:t>[0][3] = 46; //152Eu 45.3 and 45.4 LEGe</a:t>
            </a:r>
          </a:p>
          <a:p>
            <a:r>
              <a:rPr lang="en-US" dirty="0"/>
              <a:t>	</a:t>
            </a:r>
            <a:r>
              <a:rPr lang="en-US" dirty="0" err="1"/>
              <a:t>lower_search_bound</a:t>
            </a:r>
            <a:r>
              <a:rPr lang="en-US" dirty="0"/>
              <a:t>[0][4] = 58;	</a:t>
            </a:r>
            <a:r>
              <a:rPr lang="en-US" dirty="0" err="1"/>
              <a:t>upper_search_bound</a:t>
            </a:r>
            <a:r>
              <a:rPr lang="en-US" dirty="0"/>
              <a:t>[0][4] = 61; //241Am 59.5 LEGe</a:t>
            </a:r>
          </a:p>
          <a:p>
            <a:r>
              <a:rPr lang="en-US" dirty="0"/>
              <a:t>	</a:t>
            </a:r>
            <a:r>
              <a:rPr lang="en-US" dirty="0" err="1"/>
              <a:t>lower_search_bound</a:t>
            </a:r>
            <a:r>
              <a:rPr lang="en-US" dirty="0"/>
              <a:t>[0][5] = 25;	</a:t>
            </a:r>
            <a:r>
              <a:rPr lang="en-US" dirty="0" err="1"/>
              <a:t>upper_search_bound</a:t>
            </a:r>
            <a:r>
              <a:rPr lang="en-US" dirty="0"/>
              <a:t>[0][5] = 27; //241Am 26.3 LEGe</a:t>
            </a:r>
          </a:p>
          <a:p>
            <a:r>
              <a:rPr lang="en-US" dirty="0"/>
              <a:t>	</a:t>
            </a:r>
            <a:r>
              <a:rPr lang="en-US" dirty="0" err="1"/>
              <a:t>lower_search_bound</a:t>
            </a:r>
            <a:r>
              <a:rPr lang="en-US" dirty="0"/>
              <a:t>[0][6] = 38;	</a:t>
            </a:r>
            <a:r>
              <a:rPr lang="en-US" dirty="0" err="1"/>
              <a:t>upper_search_bound</a:t>
            </a:r>
            <a:r>
              <a:rPr lang="en-US" dirty="0"/>
              <a:t>[0][6] = 43; //152Eu 40.1 and 39.5 LEGe</a:t>
            </a:r>
          </a:p>
          <a:p>
            <a:r>
              <a:rPr lang="en-US" dirty="0"/>
              <a:t>	</a:t>
            </a:r>
            <a:r>
              <a:rPr lang="en-US" dirty="0" err="1"/>
              <a:t>lower_search_bound</a:t>
            </a:r>
            <a:r>
              <a:rPr lang="en-US" dirty="0"/>
              <a:t>[0][7] = 32;	</a:t>
            </a:r>
            <a:r>
              <a:rPr lang="en-US" dirty="0" err="1"/>
              <a:t>upper_search_bound</a:t>
            </a:r>
            <a:r>
              <a:rPr lang="en-US" dirty="0"/>
              <a:t>[0][7] = 34; //241Am 33.2 LEGe</a:t>
            </a:r>
          </a:p>
          <a:p>
            <a:r>
              <a:rPr lang="en-US" dirty="0"/>
              <a:t>	</a:t>
            </a:r>
            <a:r>
              <a:rPr lang="en-US" dirty="0" err="1"/>
              <a:t>lower_search_bound</a:t>
            </a:r>
            <a:r>
              <a:rPr lang="en-US" dirty="0"/>
              <a:t>[0][8] = 12;	</a:t>
            </a:r>
            <a:r>
              <a:rPr lang="en-US" dirty="0" err="1"/>
              <a:t>upper_search_bound</a:t>
            </a:r>
            <a:r>
              <a:rPr lang="en-US" dirty="0"/>
              <a:t>[0][8] = 14; //241Am 13.9 and 13.8 LEGe</a:t>
            </a:r>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5440;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LEGe</a:t>
            </a:r>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LEGe-MSD</a:t>
            </a:r>
          </a:p>
          <a:p>
            <a:r>
              <a:rPr lang="en-US" dirty="0"/>
              <a:t>	</a:t>
            </a:r>
            <a:r>
              <a:rPr lang="en-US" dirty="0" err="1"/>
              <a:t>lower_search_bound</a:t>
            </a:r>
            <a:r>
              <a:rPr lang="en-US" dirty="0"/>
              <a:t>[0][24] = 483;	</a:t>
            </a:r>
            <a:r>
              <a:rPr lang="en-US" dirty="0" err="1"/>
              <a:t>upper_search_bound</a:t>
            </a:r>
            <a:r>
              <a:rPr lang="en-US" dirty="0"/>
              <a:t>[0][24] = 493; //152Eu 489 XtRa</a:t>
            </a:r>
          </a:p>
          <a:p>
            <a:r>
              <a:rPr lang="en-US" dirty="0"/>
              <a:t>	</a:t>
            </a:r>
            <a:r>
              <a:rPr lang="en-US" dirty="0" err="1"/>
              <a:t>lower_search_bound</a:t>
            </a:r>
            <a:r>
              <a:rPr lang="en-US" dirty="0"/>
              <a:t>[0][25] = 560;	</a:t>
            </a:r>
            <a:r>
              <a:rPr lang="en-US" dirty="0" err="1"/>
              <a:t>upper_search_bound</a:t>
            </a:r>
            <a:r>
              <a:rPr lang="en-US" dirty="0"/>
              <a:t>[0][25] = 568; //152Eu 564 XtRa</a:t>
            </a:r>
          </a:p>
          <a:p>
            <a:r>
              <a:rPr lang="en-US" dirty="0"/>
              <a:t>	</a:t>
            </a:r>
            <a:r>
              <a:rPr lang="en-US" dirty="0" err="1"/>
              <a:t>lower_search_bound</a:t>
            </a:r>
            <a:r>
              <a:rPr lang="en-US" dirty="0"/>
              <a:t>[0][26] = 585;	</a:t>
            </a:r>
            <a:r>
              <a:rPr lang="en-US" dirty="0" err="1"/>
              <a:t>upper_search_bound</a:t>
            </a:r>
            <a:r>
              <a:rPr lang="en-US" dirty="0"/>
              <a:t>[0][26] = 588; //152Eu 586 XtRa</a:t>
            </a:r>
          </a:p>
          <a:p>
            <a:r>
              <a:rPr lang="en-US" dirty="0"/>
              <a:t>	</a:t>
            </a:r>
            <a:r>
              <a:rPr lang="en-US" dirty="0" err="1"/>
              <a:t>lower_search_bound</a:t>
            </a:r>
            <a:r>
              <a:rPr lang="en-US" dirty="0"/>
              <a:t>[0][27] = 683;	</a:t>
            </a:r>
            <a:r>
              <a:rPr lang="en-US" dirty="0" err="1"/>
              <a:t>upper_search_bound</a:t>
            </a:r>
            <a:r>
              <a:rPr lang="en-US" dirty="0"/>
              <a:t>[0][27] = 693; //152Eu 689 XtRa</a:t>
            </a:r>
          </a:p>
          <a:p>
            <a:r>
              <a:rPr lang="en-US" dirty="0"/>
              <a:t>	</a:t>
            </a:r>
            <a:r>
              <a:rPr lang="en-US" dirty="0" err="1"/>
              <a:t>lower_search_bound</a:t>
            </a:r>
            <a:r>
              <a:rPr lang="en-US" dirty="0"/>
              <a:t>[0][28] = 1002;	</a:t>
            </a:r>
            <a:r>
              <a:rPr lang="en-US" dirty="0" err="1"/>
              <a:t>upper_search_bound</a:t>
            </a:r>
            <a:r>
              <a:rPr lang="en-US" dirty="0"/>
              <a:t>[0][28] = 1008; //152Eu 1005 XtRa</a:t>
            </a:r>
          </a:p>
          <a:p>
            <a:r>
              <a:rPr lang="en-US" dirty="0"/>
              <a:t>	</a:t>
            </a:r>
            <a:r>
              <a:rPr lang="en-US" dirty="0" err="1"/>
              <a:t>lower_search_bound</a:t>
            </a:r>
            <a:r>
              <a:rPr lang="en-US" dirty="0"/>
              <a:t>[0][29] = 1209;	</a:t>
            </a:r>
            <a:r>
              <a:rPr lang="en-US" dirty="0" err="1"/>
              <a:t>upper_search_bound</a:t>
            </a:r>
            <a:r>
              <a:rPr lang="en-US" dirty="0"/>
              <a:t>[0][29] = 1216; //152Eu 1213 XtRa</a:t>
            </a:r>
          </a:p>
          <a:p>
            <a:r>
              <a:rPr lang="en-US" dirty="0"/>
              <a:t>	</a:t>
            </a:r>
            <a:r>
              <a:rPr lang="en-US" dirty="0" err="1"/>
              <a:t>lower_search_bound</a:t>
            </a:r>
            <a:r>
              <a:rPr lang="en-US" dirty="0"/>
              <a:t>[0][30] = 1524;	</a:t>
            </a:r>
            <a:r>
              <a:rPr lang="en-US" dirty="0" err="1"/>
              <a:t>upper_search_bound</a:t>
            </a:r>
            <a:r>
              <a:rPr lang="en-US" dirty="0"/>
              <a:t>[0][30] = 1532; //152Eu 1528 XtRa</a:t>
            </a:r>
          </a:p>
          <a:p>
            <a:r>
              <a:rPr lang="en-US" dirty="0"/>
              <a:t>	</a:t>
            </a:r>
            <a:r>
              <a:rPr lang="en-US" dirty="0" err="1"/>
              <a:t>lower_search_bound</a:t>
            </a:r>
            <a:r>
              <a:rPr lang="en-US" dirty="0"/>
              <a:t>[0][31] = 1169;	</a:t>
            </a:r>
            <a:r>
              <a:rPr lang="en-US" dirty="0" err="1"/>
              <a:t>upper_search_bound</a:t>
            </a:r>
            <a:r>
              <a:rPr lang="en-US" dirty="0"/>
              <a:t>[0][31] = 1177; //60Co 1173.228 XtRa</a:t>
            </a:r>
          </a:p>
          <a:p>
            <a:r>
              <a:rPr lang="en-US" dirty="0"/>
              <a:t>	</a:t>
            </a:r>
            <a:r>
              <a:rPr lang="en-US" dirty="0" err="1"/>
              <a:t>lower_search_bound</a:t>
            </a:r>
            <a:r>
              <a:rPr lang="en-US" dirty="0"/>
              <a:t>[0][32] = 1327;	</a:t>
            </a:r>
            <a:r>
              <a:rPr lang="en-US" dirty="0" err="1"/>
              <a:t>upper_search_bound</a:t>
            </a:r>
            <a:r>
              <a:rPr lang="en-US" dirty="0"/>
              <a:t>[0][32] = 1337; //60Co 1332.501 XtRa</a:t>
            </a:r>
          </a:p>
          <a:p>
            <a:r>
              <a:rPr lang="en-US" dirty="0"/>
              <a:t>	</a:t>
            </a:r>
            <a:r>
              <a:rPr lang="en-US" dirty="0" err="1"/>
              <a:t>lower_search_bound</a:t>
            </a:r>
            <a:r>
              <a:rPr lang="en-US" dirty="0"/>
              <a:t>[0][33] = 2500;	</a:t>
            </a:r>
            <a:r>
              <a:rPr lang="en-US" dirty="0" err="1"/>
              <a:t>upper_search_bound</a:t>
            </a:r>
            <a:r>
              <a:rPr lang="en-US" dirty="0"/>
              <a:t>[0][33] = 2510; //60Co sum peak XtRa</a:t>
            </a:r>
          </a:p>
          <a:p>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"run0228_0229_0230_LEGe_XtRa_MSD26_152Eu_Z2707_inChamber_vacuum_XtRa_12mm_away_window1us_XtRaCFDdelay_0.2us_for_efficiency_cal.root");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hnorth_e</a:t>
            </a:r>
            <a:r>
              <a:rPr lang="en-US" dirty="0"/>
              <a:t>"); // modify</a:t>
            </a:r>
          </a:p>
          <a:p>
            <a:r>
              <a:rPr lang="en-US" dirty="0"/>
              <a:t>		//</a:t>
            </a:r>
            <a:r>
              <a:rPr lang="en-US" dirty="0" err="1"/>
              <a:t>sprintf</a:t>
            </a:r>
            <a:r>
              <a:rPr lang="en-US" dirty="0"/>
              <a:t>(</a:t>
            </a:r>
            <a:r>
              <a:rPr lang="en-US" dirty="0" err="1"/>
              <a:t>histo_name</a:t>
            </a:r>
            <a:r>
              <a:rPr lang="en-US" dirty="0"/>
              <a:t>, "%s", "</a:t>
            </a:r>
            <a:r>
              <a:rPr lang="en-US" dirty="0" err="1"/>
              <a:t>hsouth_e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r>
              <a:rPr lang="en-US" dirty="0" err="1"/>
              <a:t>binwidth</a:t>
            </a:r>
            <a:r>
              <a:rPr lang="en-US" dirty="0"/>
              <a:t> = </a:t>
            </a:r>
            <a:r>
              <a:rPr lang="en-US" dirty="0" err="1"/>
              <a:t>histo</a:t>
            </a:r>
            <a:r>
              <a:rPr lang="en-US" dirty="0"/>
              <a:t>[</a:t>
            </a:r>
            <a:r>
              <a:rPr lang="en-US" dirty="0" err="1"/>
              <a:t>i</a:t>
            </a:r>
            <a:r>
              <a:rPr lang="en-US" dirty="0"/>
              <a:t>]-&gt;</a:t>
            </a:r>
            <a:r>
              <a:rPr lang="en-US" dirty="0" err="1"/>
              <a:t>GetBinWidth</a:t>
            </a:r>
            <a:r>
              <a:rPr lang="en-US" dirty="0"/>
              <a:t>(1);</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26; ii &lt;= 26;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sprintf</a:t>
            </a:r>
            <a:r>
              <a:rPr lang="en-US" dirty="0"/>
              <a:t>(</a:t>
            </a:r>
            <a:r>
              <a:rPr lang="en-US" dirty="0" err="1"/>
              <a:t>tempname</a:t>
            </a:r>
            <a:r>
              <a:rPr lang="en-US" dirty="0"/>
              <a:t>, "%s%.0f%s", "Counts per ", </a:t>
            </a:r>
            <a:r>
              <a:rPr lang="en-US" dirty="0" err="1"/>
              <a:t>binwidth</a:t>
            </a:r>
            <a:r>
              <a:rPr lang="en-US" dirty="0"/>
              <a:t> * 1000, " eV");</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a:t>
            </a:r>
            <a:r>
              <a:rPr lang="en-US" dirty="0" err="1"/>
              <a:t>tempname</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LEGe</a:t>
            </a:r>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LEGe</a:t>
            </a:r>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LEGe</a:t>
            </a:r>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LEGe</a:t>
            </a:r>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LEGe</a:t>
            </a:r>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3.2; </a:t>
            </a:r>
            <a:r>
              <a:rPr lang="en-US" dirty="0" err="1"/>
              <a:t>gaphigh</a:t>
            </a:r>
            <a:r>
              <a:rPr lang="en-US" dirty="0"/>
              <a:t> = 3.0;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LEGe</a:t>
            </a:r>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300; </a:t>
            </a:r>
            <a:r>
              <a:rPr lang="en-US" dirty="0" err="1"/>
              <a:t>gaphigh</a:t>
            </a:r>
            <a:r>
              <a:rPr lang="en-US" dirty="0"/>
              <a:t> = 1000; </a:t>
            </a:r>
            <a:r>
              <a:rPr lang="en-US" dirty="0" err="1"/>
              <a:t>Eg</a:t>
            </a:r>
            <a:r>
              <a:rPr lang="en-US" dirty="0"/>
              <a:t> = 59.541; }//241Am Timing MSD-LEGe</a:t>
            </a:r>
          </a:p>
          <a:p>
            <a:r>
              <a:rPr lang="en-US" dirty="0"/>
              <a:t>			if (ii == 24) { </a:t>
            </a:r>
            <a:r>
              <a:rPr lang="en-US" dirty="0" err="1"/>
              <a:t>gaplow</a:t>
            </a:r>
            <a:r>
              <a:rPr lang="en-US" dirty="0"/>
              <a:t> = 2.9; </a:t>
            </a:r>
            <a:r>
              <a:rPr lang="en-US" dirty="0" err="1"/>
              <a:t>gaphigh</a:t>
            </a:r>
            <a:r>
              <a:rPr lang="en-US" dirty="0"/>
              <a:t> = 2.9; </a:t>
            </a:r>
            <a:r>
              <a:rPr lang="en-US" dirty="0" err="1"/>
              <a:t>Eg</a:t>
            </a:r>
            <a:r>
              <a:rPr lang="en-US" dirty="0"/>
              <a:t> = 488.6792; }//152Eu 489 XtRa</a:t>
            </a:r>
          </a:p>
          <a:p>
            <a:r>
              <a:rPr lang="en-US" dirty="0"/>
              <a:t>			if (ii == 25) { </a:t>
            </a:r>
            <a:r>
              <a:rPr lang="en-US" dirty="0" err="1"/>
              <a:t>gaplow</a:t>
            </a:r>
            <a:r>
              <a:rPr lang="en-US" dirty="0"/>
              <a:t> = 4.0; </a:t>
            </a:r>
            <a:r>
              <a:rPr lang="en-US" dirty="0" err="1"/>
              <a:t>gaphigh</a:t>
            </a:r>
            <a:r>
              <a:rPr lang="en-US" dirty="0"/>
              <a:t> = 6.0; </a:t>
            </a:r>
            <a:r>
              <a:rPr lang="en-US" dirty="0" err="1"/>
              <a:t>Eg</a:t>
            </a:r>
            <a:r>
              <a:rPr lang="en-US" dirty="0"/>
              <a:t> = 563.986; }//152Eu 564 XtRa double peak needed</a:t>
            </a:r>
          </a:p>
          <a:p>
            <a:r>
              <a:rPr lang="en-US" dirty="0"/>
              <a:t>			if (ii == 26) { </a:t>
            </a:r>
            <a:r>
              <a:rPr lang="en-US" dirty="0" err="1"/>
              <a:t>gaplow</a:t>
            </a:r>
            <a:r>
              <a:rPr lang="en-US" dirty="0"/>
              <a:t> = 6.0; </a:t>
            </a:r>
            <a:r>
              <a:rPr lang="en-US" dirty="0" err="1"/>
              <a:t>gaphigh</a:t>
            </a:r>
            <a:r>
              <a:rPr lang="en-US" dirty="0"/>
              <a:t> = 2.8; </a:t>
            </a:r>
            <a:r>
              <a:rPr lang="en-US" dirty="0" err="1"/>
              <a:t>Eg</a:t>
            </a:r>
            <a:r>
              <a:rPr lang="en-US" dirty="0"/>
              <a:t> = 586.2648; }//152Eu 586 XtRa double peak needed</a:t>
            </a:r>
          </a:p>
          <a:p>
            <a:r>
              <a:rPr lang="en-US" dirty="0"/>
              <a:t>			if (ii == 27) { </a:t>
            </a:r>
            <a:r>
              <a:rPr lang="en-US" dirty="0" err="1"/>
              <a:t>gaplow</a:t>
            </a:r>
            <a:r>
              <a:rPr lang="en-US" dirty="0"/>
              <a:t> = 2.7; </a:t>
            </a:r>
            <a:r>
              <a:rPr lang="en-US" dirty="0" err="1"/>
              <a:t>gaphigh</a:t>
            </a:r>
            <a:r>
              <a:rPr lang="en-US" dirty="0"/>
              <a:t> = 2.7; </a:t>
            </a:r>
            <a:r>
              <a:rPr lang="en-US" dirty="0" err="1"/>
              <a:t>Eg</a:t>
            </a:r>
            <a:r>
              <a:rPr lang="en-US" dirty="0"/>
              <a:t> = 688.670; }//152Eu 689 XtRa</a:t>
            </a:r>
          </a:p>
          <a:p>
            <a:r>
              <a:rPr lang="en-US" dirty="0"/>
              <a:t>			if (ii == 28) { </a:t>
            </a:r>
            <a:r>
              <a:rPr lang="en-US" dirty="0" err="1"/>
              <a:t>gaplow</a:t>
            </a:r>
            <a:r>
              <a:rPr lang="en-US" dirty="0"/>
              <a:t> = 2.9; </a:t>
            </a:r>
            <a:r>
              <a:rPr lang="en-US" dirty="0" err="1"/>
              <a:t>gaphigh</a:t>
            </a:r>
            <a:r>
              <a:rPr lang="en-US" dirty="0"/>
              <a:t> = 3.0; </a:t>
            </a:r>
            <a:r>
              <a:rPr lang="en-US" dirty="0" err="1"/>
              <a:t>Eg</a:t>
            </a:r>
            <a:r>
              <a:rPr lang="en-US" dirty="0"/>
              <a:t> = 1005.27; }//152Eu 1005 XtRa</a:t>
            </a:r>
          </a:p>
          <a:p>
            <a:r>
              <a:rPr lang="en-US" dirty="0"/>
              <a:t>			if (ii == 29) { </a:t>
            </a:r>
            <a:r>
              <a:rPr lang="en-US" dirty="0" err="1"/>
              <a:t>gaplow</a:t>
            </a:r>
            <a:r>
              <a:rPr lang="en-US" dirty="0"/>
              <a:t> = 3.2; </a:t>
            </a:r>
            <a:r>
              <a:rPr lang="en-US" dirty="0" err="1"/>
              <a:t>gaphigh</a:t>
            </a:r>
            <a:r>
              <a:rPr lang="en-US" dirty="0"/>
              <a:t> = 3.3; </a:t>
            </a:r>
            <a:r>
              <a:rPr lang="en-US" dirty="0" err="1"/>
              <a:t>Eg</a:t>
            </a:r>
            <a:r>
              <a:rPr lang="en-US" dirty="0"/>
              <a:t> = 1212.948; }//152Eu 1213 XtRa</a:t>
            </a:r>
          </a:p>
          <a:p>
            <a:r>
              <a:rPr lang="en-US" dirty="0"/>
              <a:t>			if (ii == 30) { </a:t>
            </a:r>
            <a:r>
              <a:rPr lang="en-US" dirty="0" err="1"/>
              <a:t>gaplow</a:t>
            </a:r>
            <a:r>
              <a:rPr lang="en-US" dirty="0"/>
              <a:t> = 3.8; </a:t>
            </a:r>
            <a:r>
              <a:rPr lang="en-US" dirty="0" err="1"/>
              <a:t>gaphigh</a:t>
            </a:r>
            <a:r>
              <a:rPr lang="en-US" dirty="0"/>
              <a:t> = 5.3; </a:t>
            </a:r>
            <a:r>
              <a:rPr lang="en-US" dirty="0" err="1"/>
              <a:t>Eg</a:t>
            </a:r>
            <a:r>
              <a:rPr lang="en-US" dirty="0"/>
              <a:t> = 1528.10; }//152Eu 1528 XtRa</a:t>
            </a:r>
          </a:p>
          <a:p>
            <a:r>
              <a:rPr lang="en-US" dirty="0"/>
              <a:t>			if (ii == 31) { </a:t>
            </a:r>
            <a:r>
              <a:rPr lang="en-US" dirty="0" err="1"/>
              <a:t>gaplow</a:t>
            </a:r>
            <a:r>
              <a:rPr lang="en-US" dirty="0"/>
              <a:t> = 4.0; </a:t>
            </a:r>
            <a:r>
              <a:rPr lang="en-US" dirty="0" err="1"/>
              <a:t>gaphigh</a:t>
            </a:r>
            <a:r>
              <a:rPr lang="en-US" dirty="0"/>
              <a:t> = 4.0; </a:t>
            </a:r>
            <a:r>
              <a:rPr lang="en-US" dirty="0" err="1"/>
              <a:t>Eg</a:t>
            </a:r>
            <a:r>
              <a:rPr lang="en-US" dirty="0"/>
              <a:t> = 1173.228; } //60Co 1173.228 XtRa</a:t>
            </a:r>
          </a:p>
          <a:p>
            <a:r>
              <a:rPr lang="en-US" dirty="0"/>
              <a:t>			if (ii == 32) { </a:t>
            </a:r>
            <a:r>
              <a:rPr lang="en-US" dirty="0" err="1"/>
              <a:t>gaplow</a:t>
            </a:r>
            <a:r>
              <a:rPr lang="en-US" dirty="0"/>
              <a:t> = 4.0; </a:t>
            </a:r>
            <a:r>
              <a:rPr lang="en-US" dirty="0" err="1"/>
              <a:t>gaphigh</a:t>
            </a:r>
            <a:r>
              <a:rPr lang="en-US" dirty="0"/>
              <a:t> = 4.0; </a:t>
            </a:r>
            <a:r>
              <a:rPr lang="en-US" dirty="0" err="1"/>
              <a:t>Eg</a:t>
            </a:r>
            <a:r>
              <a:rPr lang="en-US" dirty="0"/>
              <a:t> = 1332.501; } //60Co 1332.501 XtRa</a:t>
            </a:r>
          </a:p>
          <a:p>
            <a:r>
              <a:rPr lang="en-US" dirty="0"/>
              <a:t>			if (ii == 33) { </a:t>
            </a:r>
            <a:r>
              <a:rPr lang="en-US" dirty="0" err="1"/>
              <a:t>gaplow</a:t>
            </a:r>
            <a:r>
              <a:rPr lang="en-US" dirty="0"/>
              <a:t> = 4.3; </a:t>
            </a:r>
            <a:r>
              <a:rPr lang="en-US" dirty="0" err="1"/>
              <a:t>gaphigh</a:t>
            </a:r>
            <a:r>
              <a:rPr lang="en-US" dirty="0"/>
              <a:t> = 4.3; </a:t>
            </a:r>
            <a:r>
              <a:rPr lang="en-US" dirty="0" err="1"/>
              <a:t>Eg</a:t>
            </a:r>
            <a:r>
              <a:rPr lang="en-US" dirty="0"/>
              <a:t> = 2505.692; } //60Co sum peak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a:t>
            </a:r>
          </a:p>
          <a:p>
            <a:r>
              <a:rPr lang="en-US" dirty="0"/>
              <a:t>			{</a:t>
            </a:r>
          </a:p>
          <a:p>
            <a:r>
              <a:rPr lang="en-US" dirty="0"/>
              <a:t>				</a:t>
            </a:r>
            <a:r>
              <a:rPr lang="en-US" dirty="0" err="1"/>
              <a:t>ibin</a:t>
            </a:r>
            <a:r>
              <a:rPr lang="en-US" dirty="0"/>
              <a:t>++;</a:t>
            </a:r>
          </a:p>
          <a:p>
            <a:r>
              <a:rPr lang="en-US" dirty="0"/>
              <a:t>				if (</a:t>
            </a:r>
            <a:r>
              <a:rPr lang="en-US" dirty="0" err="1"/>
              <a:t>ibin</a:t>
            </a:r>
            <a:r>
              <a:rPr lang="en-US" dirty="0"/>
              <a:t> &gt;= </a:t>
            </a:r>
            <a:r>
              <a:rPr lang="en-US" dirty="0" err="1"/>
              <a:t>maxbin</a:t>
            </a:r>
            <a:r>
              <a:rPr lang="en-US" dirty="0"/>
              <a:t>)break;</a:t>
            </a:r>
          </a:p>
          <a:p>
            <a:r>
              <a:rPr lang="en-US" dirty="0"/>
              <a:t>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a:t>
            </a:r>
          </a:p>
          <a:p>
            <a:r>
              <a:rPr lang="el-GR"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2000, 4000);//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0.08, 0.7);//Tau</a:t>
            </a:r>
          </a:p>
          <a:p>
            <a:r>
              <a:rPr lang="en-US" dirty="0"/>
              <a:t>			</a:t>
            </a:r>
            <a:r>
              <a:rPr lang="en-US" dirty="0" err="1"/>
              <a:t>fEMG</a:t>
            </a:r>
            <a:r>
              <a:rPr lang="en-US" dirty="0"/>
              <a:t>[ii]-&gt;</a:t>
            </a:r>
            <a:r>
              <a:rPr lang="en-US" dirty="0" err="1"/>
              <a:t>SetParLimits</a:t>
            </a:r>
            <a:r>
              <a:rPr lang="en-US" dirty="0"/>
              <a:t>(4, 0.3, 0.9);//Sigma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585.7, 586.9);//Mean</a:t>
            </a:r>
          </a:p>
          <a:p>
            <a:r>
              <a:rPr lang="en-US" dirty="0"/>
              <a:t>			</a:t>
            </a:r>
            <a:r>
              <a:rPr lang="en-US" dirty="0" err="1"/>
              <a:t>fEMG</a:t>
            </a:r>
            <a:r>
              <a:rPr lang="en-US" dirty="0"/>
              <a:t>[ii]-&gt;</a:t>
            </a:r>
            <a:r>
              <a:rPr lang="en-US" dirty="0" err="1"/>
              <a:t>SetParLimits</a:t>
            </a:r>
            <a:r>
              <a:rPr lang="en-US" dirty="0"/>
              <a:t>(6, 2000, 4000);//Constant_2nd,min,max</a:t>
            </a:r>
          </a:p>
          <a:p>
            <a:r>
              <a:rPr lang="en-US" dirty="0"/>
              <a:t>			</a:t>
            </a:r>
            <a:r>
              <a:rPr lang="en-US" dirty="0" err="1"/>
              <a:t>fEMG</a:t>
            </a:r>
            <a:r>
              <a:rPr lang="en-US" dirty="0"/>
              <a:t>[ii]-&gt;</a:t>
            </a:r>
            <a:r>
              <a:rPr lang="en-US" dirty="0" err="1"/>
              <a:t>SetParLimits</a:t>
            </a:r>
            <a:r>
              <a:rPr lang="en-US" dirty="0"/>
              <a:t>(7, 0.09, 0.7);//Tau_2nd</a:t>
            </a:r>
          </a:p>
          <a:p>
            <a:r>
              <a:rPr lang="en-US" dirty="0"/>
              <a:t>			</a:t>
            </a:r>
            <a:r>
              <a:rPr lang="en-US" dirty="0" err="1"/>
              <a:t>fEMG</a:t>
            </a:r>
            <a:r>
              <a:rPr lang="en-US" dirty="0"/>
              <a:t>[ii]-&gt;</a:t>
            </a:r>
            <a:r>
              <a:rPr lang="en-US" dirty="0" err="1"/>
              <a:t>SetParLimits</a:t>
            </a:r>
            <a:r>
              <a:rPr lang="en-US" dirty="0"/>
              <a:t>(8, 0.3, 0.9);//Sigma_2nd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a:t>
            </a:r>
            <a:r>
              <a:rPr lang="en-US" dirty="0" err="1"/>
              <a:t>peakx</a:t>
            </a:r>
            <a:r>
              <a:rPr lang="en-US" dirty="0"/>
              <a:t>[ii] + </a:t>
            </a:r>
            <a:r>
              <a:rPr lang="en-US" dirty="0" err="1"/>
              <a:t>gaphigh</a:t>
            </a:r>
            <a:r>
              <a:rPr lang="en-US" dirty="0"/>
              <a:t>);//Mean_2nd</a:t>
            </a:r>
          </a:p>
          <a:p>
            <a:r>
              <a:rPr lang="en-US" dirty="0"/>
              <a:t>			</a:t>
            </a:r>
            <a:r>
              <a:rPr lang="en-US" dirty="0" err="1"/>
              <a:t>fEMG</a:t>
            </a:r>
            <a:r>
              <a:rPr lang="en-US" dirty="0"/>
              <a:t>[ii]-&gt;</a:t>
            </a:r>
            <a:r>
              <a:rPr lang="en-US" dirty="0" err="1"/>
              <a:t>SetParLimits</a:t>
            </a:r>
            <a:r>
              <a:rPr lang="en-US" dirty="0"/>
              <a:t>(9, 583, 584);//Mean_2nd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 			g[ii]-&gt;Draw("same"); // plot the gaussian</a:t>
            </a:r>
          </a:p>
          <a:p>
            <a:r>
              <a:rPr lang="en-US" dirty="0"/>
              <a:t>			//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endParaRPr lang="en-US" dirty="0"/>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23</a:t>
            </a:fld>
            <a:endParaRPr lang="zh-CN" altLang="en-US"/>
          </a:p>
        </p:txBody>
      </p:sp>
    </p:spTree>
    <p:extLst>
      <p:ext uri="{BB962C8B-B14F-4D97-AF65-F5344CB8AC3E}">
        <p14:creationId xmlns:p14="http://schemas.microsoft.com/office/powerpoint/2010/main" val="190058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[300], </a:t>
            </a:r>
            <a:r>
              <a:rPr lang="en-US" dirty="0" err="1"/>
              <a:t>histo_name</a:t>
            </a:r>
            <a:r>
              <a:rPr lang="en-US" dirty="0"/>
              <a:t>[300], </a:t>
            </a:r>
            <a:r>
              <a:rPr lang="en-US" dirty="0" err="1"/>
              <a:t>hfit_name</a:t>
            </a:r>
            <a:r>
              <a:rPr lang="en-US" dirty="0"/>
              <a:t>[300], </a:t>
            </a:r>
            <a:r>
              <a:rPr lang="en-US" dirty="0" err="1"/>
              <a:t>tempname</a:t>
            </a:r>
            <a:r>
              <a:rPr lang="en-US" dirty="0"/>
              <a:t>[300];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LEGe</a:t>
            </a:r>
          </a:p>
          <a:p>
            <a:r>
              <a:rPr lang="en-US" dirty="0"/>
              <a:t>	</a:t>
            </a:r>
            <a:r>
              <a:rPr lang="en-US" dirty="0" err="1"/>
              <a:t>lower_search_bound</a:t>
            </a:r>
            <a:r>
              <a:rPr lang="en-US" dirty="0"/>
              <a:t>[0][1] = 6;	</a:t>
            </a:r>
            <a:r>
              <a:rPr lang="en-US" dirty="0" err="1"/>
              <a:t>upper_search_bound</a:t>
            </a:r>
            <a:r>
              <a:rPr lang="en-US" dirty="0"/>
              <a:t>[0][1] = 7; //55Fe 6.5 LEGe</a:t>
            </a:r>
          </a:p>
          <a:p>
            <a:r>
              <a:rPr lang="en-US" dirty="0"/>
              <a:t>	</a:t>
            </a:r>
            <a:r>
              <a:rPr lang="en-US" dirty="0" err="1"/>
              <a:t>lower_search_bound</a:t>
            </a:r>
            <a:r>
              <a:rPr lang="en-US" dirty="0"/>
              <a:t>[0][2] = 119;	</a:t>
            </a:r>
            <a:r>
              <a:rPr lang="en-US" dirty="0" err="1"/>
              <a:t>upper_search_bound</a:t>
            </a:r>
            <a:r>
              <a:rPr lang="en-US" dirty="0"/>
              <a:t>[0][2] = 124; //152Eu 122 LEGe</a:t>
            </a:r>
          </a:p>
          <a:p>
            <a:r>
              <a:rPr lang="en-US" dirty="0"/>
              <a:t>	</a:t>
            </a:r>
            <a:r>
              <a:rPr lang="en-US" dirty="0" err="1"/>
              <a:t>lower_search_bound</a:t>
            </a:r>
            <a:r>
              <a:rPr lang="en-US" dirty="0"/>
              <a:t>[0][3] = 44;	</a:t>
            </a:r>
            <a:r>
              <a:rPr lang="en-US" dirty="0" err="1"/>
              <a:t>upper_search_bound</a:t>
            </a:r>
            <a:r>
              <a:rPr lang="en-US" dirty="0"/>
              <a:t>[0][3] = 46; //152Eu 45.3 and 45.4 LEGe</a:t>
            </a:r>
          </a:p>
          <a:p>
            <a:r>
              <a:rPr lang="en-US" dirty="0"/>
              <a:t>	</a:t>
            </a:r>
            <a:r>
              <a:rPr lang="en-US" dirty="0" err="1"/>
              <a:t>lower_search_bound</a:t>
            </a:r>
            <a:r>
              <a:rPr lang="en-US" dirty="0"/>
              <a:t>[0][4] = 58;	</a:t>
            </a:r>
            <a:r>
              <a:rPr lang="en-US" dirty="0" err="1"/>
              <a:t>upper_search_bound</a:t>
            </a:r>
            <a:r>
              <a:rPr lang="en-US" dirty="0"/>
              <a:t>[0][4] = 61; //241Am 59.5 LEGe</a:t>
            </a:r>
          </a:p>
          <a:p>
            <a:r>
              <a:rPr lang="en-US" dirty="0"/>
              <a:t>	</a:t>
            </a:r>
            <a:r>
              <a:rPr lang="en-US" dirty="0" err="1"/>
              <a:t>lower_search_bound</a:t>
            </a:r>
            <a:r>
              <a:rPr lang="en-US" dirty="0"/>
              <a:t>[0][5] = 25;	</a:t>
            </a:r>
            <a:r>
              <a:rPr lang="en-US" dirty="0" err="1"/>
              <a:t>upper_search_bound</a:t>
            </a:r>
            <a:r>
              <a:rPr lang="en-US" dirty="0"/>
              <a:t>[0][5] = 27; //241Am 26.3 LEGe</a:t>
            </a:r>
          </a:p>
          <a:p>
            <a:r>
              <a:rPr lang="en-US" dirty="0"/>
              <a:t>	</a:t>
            </a:r>
            <a:r>
              <a:rPr lang="en-US" dirty="0" err="1"/>
              <a:t>lower_search_bound</a:t>
            </a:r>
            <a:r>
              <a:rPr lang="en-US" dirty="0"/>
              <a:t>[0][6] = 38;	</a:t>
            </a:r>
            <a:r>
              <a:rPr lang="en-US" dirty="0" err="1"/>
              <a:t>upper_search_bound</a:t>
            </a:r>
            <a:r>
              <a:rPr lang="en-US" dirty="0"/>
              <a:t>[0][6] = 43; //152Eu 40.1 and 39.5 LEGe</a:t>
            </a:r>
          </a:p>
          <a:p>
            <a:r>
              <a:rPr lang="en-US" dirty="0"/>
              <a:t>	</a:t>
            </a:r>
            <a:r>
              <a:rPr lang="en-US" dirty="0" err="1"/>
              <a:t>lower_search_bound</a:t>
            </a:r>
            <a:r>
              <a:rPr lang="en-US" dirty="0"/>
              <a:t>[0][7] = 32;	</a:t>
            </a:r>
            <a:r>
              <a:rPr lang="en-US" dirty="0" err="1"/>
              <a:t>upper_search_bound</a:t>
            </a:r>
            <a:r>
              <a:rPr lang="en-US" dirty="0"/>
              <a:t>[0][7] = 34; //241Am 33.2 LEGe</a:t>
            </a:r>
          </a:p>
          <a:p>
            <a:r>
              <a:rPr lang="en-US" dirty="0"/>
              <a:t>	</a:t>
            </a:r>
            <a:r>
              <a:rPr lang="en-US" dirty="0" err="1"/>
              <a:t>lower_search_bound</a:t>
            </a:r>
            <a:r>
              <a:rPr lang="en-US" dirty="0"/>
              <a:t>[0][8] = 12;	</a:t>
            </a:r>
            <a:r>
              <a:rPr lang="en-US" dirty="0" err="1"/>
              <a:t>upper_search_bound</a:t>
            </a:r>
            <a:r>
              <a:rPr lang="en-US" dirty="0"/>
              <a:t>[0][8] = 14; //241Am 13.9 and 13.8 LEGe</a:t>
            </a:r>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5440;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LEGe</a:t>
            </a:r>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LEGe-MSD</a:t>
            </a:r>
          </a:p>
          <a:p>
            <a:r>
              <a:rPr lang="en-US" dirty="0"/>
              <a:t>	</a:t>
            </a:r>
            <a:r>
              <a:rPr lang="en-US" dirty="0" err="1"/>
              <a:t>lower_search_bound</a:t>
            </a:r>
            <a:r>
              <a:rPr lang="en-US" dirty="0"/>
              <a:t>[0][24] = 483;	</a:t>
            </a:r>
            <a:r>
              <a:rPr lang="en-US" dirty="0" err="1"/>
              <a:t>upper_search_bound</a:t>
            </a:r>
            <a:r>
              <a:rPr lang="en-US" dirty="0"/>
              <a:t>[0][24] = 493; //152Eu 489 XtRa</a:t>
            </a:r>
          </a:p>
          <a:p>
            <a:r>
              <a:rPr lang="en-US" dirty="0"/>
              <a:t>	</a:t>
            </a:r>
            <a:r>
              <a:rPr lang="en-US" dirty="0" err="1"/>
              <a:t>lower_search_bound</a:t>
            </a:r>
            <a:r>
              <a:rPr lang="en-US" dirty="0"/>
              <a:t>[0][25] = 560;	</a:t>
            </a:r>
            <a:r>
              <a:rPr lang="en-US" dirty="0" err="1"/>
              <a:t>upper_search_bound</a:t>
            </a:r>
            <a:r>
              <a:rPr lang="en-US" dirty="0"/>
              <a:t>[0][25] = 568; //152Eu 564 XtRa</a:t>
            </a:r>
          </a:p>
          <a:p>
            <a:r>
              <a:rPr lang="en-US" dirty="0"/>
              <a:t>	</a:t>
            </a:r>
            <a:r>
              <a:rPr lang="en-US" dirty="0" err="1"/>
              <a:t>lower_search_bound</a:t>
            </a:r>
            <a:r>
              <a:rPr lang="en-US" dirty="0"/>
              <a:t>[0][26] = 585;	</a:t>
            </a:r>
            <a:r>
              <a:rPr lang="en-US" dirty="0" err="1"/>
              <a:t>upper_search_bound</a:t>
            </a:r>
            <a:r>
              <a:rPr lang="en-US" dirty="0"/>
              <a:t>[0][26] = 588; //152Eu 586 XtRa</a:t>
            </a:r>
          </a:p>
          <a:p>
            <a:r>
              <a:rPr lang="en-US" dirty="0"/>
              <a:t>	</a:t>
            </a:r>
            <a:r>
              <a:rPr lang="en-US" dirty="0" err="1"/>
              <a:t>lower_search_bound</a:t>
            </a:r>
            <a:r>
              <a:rPr lang="en-US" dirty="0"/>
              <a:t>[0][27] = 683;	</a:t>
            </a:r>
            <a:r>
              <a:rPr lang="en-US" dirty="0" err="1"/>
              <a:t>upper_search_bound</a:t>
            </a:r>
            <a:r>
              <a:rPr lang="en-US" dirty="0"/>
              <a:t>[0][27] = 693; //152Eu 689 XtRa</a:t>
            </a:r>
          </a:p>
          <a:p>
            <a:r>
              <a:rPr lang="en-US" dirty="0"/>
              <a:t>	</a:t>
            </a:r>
            <a:r>
              <a:rPr lang="en-US" dirty="0" err="1"/>
              <a:t>lower_search_bound</a:t>
            </a:r>
            <a:r>
              <a:rPr lang="en-US" dirty="0"/>
              <a:t>[0][28] = 1002;	</a:t>
            </a:r>
            <a:r>
              <a:rPr lang="en-US" dirty="0" err="1"/>
              <a:t>upper_search_bound</a:t>
            </a:r>
            <a:r>
              <a:rPr lang="en-US" dirty="0"/>
              <a:t>[0][28] = 1008; //152Eu 1005 XtRa</a:t>
            </a:r>
          </a:p>
          <a:p>
            <a:r>
              <a:rPr lang="en-US" dirty="0"/>
              <a:t>	</a:t>
            </a:r>
            <a:r>
              <a:rPr lang="en-US" dirty="0" err="1"/>
              <a:t>lower_search_bound</a:t>
            </a:r>
            <a:r>
              <a:rPr lang="en-US" dirty="0"/>
              <a:t>[0][29] = 1209;	</a:t>
            </a:r>
            <a:r>
              <a:rPr lang="en-US" dirty="0" err="1"/>
              <a:t>upper_search_bound</a:t>
            </a:r>
            <a:r>
              <a:rPr lang="en-US" dirty="0"/>
              <a:t>[0][29] = 1216; //152Eu 1213 XtRa</a:t>
            </a:r>
          </a:p>
          <a:p>
            <a:r>
              <a:rPr lang="en-US" dirty="0"/>
              <a:t>	</a:t>
            </a:r>
            <a:r>
              <a:rPr lang="en-US" dirty="0" err="1"/>
              <a:t>lower_search_bound</a:t>
            </a:r>
            <a:r>
              <a:rPr lang="en-US" dirty="0"/>
              <a:t>[0][30] = 1524;	</a:t>
            </a:r>
            <a:r>
              <a:rPr lang="en-US" dirty="0" err="1"/>
              <a:t>upper_search_bound</a:t>
            </a:r>
            <a:r>
              <a:rPr lang="en-US" dirty="0"/>
              <a:t>[0][30] = 1532; //152Eu 1528 XtRa</a:t>
            </a:r>
          </a:p>
          <a:p>
            <a:r>
              <a:rPr lang="en-US" dirty="0"/>
              <a:t>	</a:t>
            </a:r>
            <a:r>
              <a:rPr lang="en-US" dirty="0" err="1"/>
              <a:t>lower_search_bound</a:t>
            </a:r>
            <a:r>
              <a:rPr lang="en-US" dirty="0"/>
              <a:t>[0][31] = 1169;	</a:t>
            </a:r>
            <a:r>
              <a:rPr lang="en-US" dirty="0" err="1"/>
              <a:t>upper_search_bound</a:t>
            </a:r>
            <a:r>
              <a:rPr lang="en-US" dirty="0"/>
              <a:t>[0][31] = 1177; //60Co 1173.228 XtRa</a:t>
            </a:r>
          </a:p>
          <a:p>
            <a:r>
              <a:rPr lang="en-US" dirty="0"/>
              <a:t>	</a:t>
            </a:r>
            <a:r>
              <a:rPr lang="en-US" dirty="0" err="1"/>
              <a:t>lower_search_bound</a:t>
            </a:r>
            <a:r>
              <a:rPr lang="en-US" dirty="0"/>
              <a:t>[0][32] = 1327;	</a:t>
            </a:r>
            <a:r>
              <a:rPr lang="en-US" dirty="0" err="1"/>
              <a:t>upper_search_bound</a:t>
            </a:r>
            <a:r>
              <a:rPr lang="en-US" dirty="0"/>
              <a:t>[0][32] = 1337; //60Co 1332.501 XtRa</a:t>
            </a:r>
          </a:p>
          <a:p>
            <a:r>
              <a:rPr lang="en-US" dirty="0"/>
              <a:t>	</a:t>
            </a:r>
            <a:r>
              <a:rPr lang="en-US" dirty="0" err="1"/>
              <a:t>lower_search_bound</a:t>
            </a:r>
            <a:r>
              <a:rPr lang="en-US" dirty="0"/>
              <a:t>[0][33] = 2500;	</a:t>
            </a:r>
            <a:r>
              <a:rPr lang="en-US" dirty="0" err="1"/>
              <a:t>upper_search_bound</a:t>
            </a:r>
            <a:r>
              <a:rPr lang="en-US" dirty="0"/>
              <a:t>[0][33] = 2510; //60Co sum peak XtRa</a:t>
            </a:r>
          </a:p>
          <a:p>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"run0228_0229_0230_LEGe_XtRa_MSD26_152Eu_Z2707_inChamber_vacuum_XtRa_12mm_away_window1us_XtRaCFDdelay_0.2us_for_efficiency_cal.root");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hnorth_e</a:t>
            </a:r>
            <a:r>
              <a:rPr lang="en-US" dirty="0"/>
              <a:t>"); // modify</a:t>
            </a:r>
          </a:p>
          <a:p>
            <a:r>
              <a:rPr lang="en-US" dirty="0"/>
              <a:t>		</a:t>
            </a:r>
            <a:r>
              <a:rPr lang="en-US" dirty="0" err="1"/>
              <a:t>sprintf</a:t>
            </a:r>
            <a:r>
              <a:rPr lang="en-US" dirty="0"/>
              <a:t>(</a:t>
            </a:r>
            <a:r>
              <a:rPr lang="en-US" dirty="0" err="1"/>
              <a:t>histo_name</a:t>
            </a:r>
            <a:r>
              <a:rPr lang="en-US" dirty="0"/>
              <a:t>, "%s", "</a:t>
            </a:r>
            <a:r>
              <a:rPr lang="en-US" dirty="0" err="1"/>
              <a:t>hsouth_e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r>
              <a:rPr lang="en-US" dirty="0" err="1"/>
              <a:t>binwidth</a:t>
            </a:r>
            <a:r>
              <a:rPr lang="en-US" dirty="0"/>
              <a:t> = </a:t>
            </a:r>
            <a:r>
              <a:rPr lang="en-US" dirty="0" err="1"/>
              <a:t>histo</a:t>
            </a:r>
            <a:r>
              <a:rPr lang="en-US" dirty="0"/>
              <a:t>[</a:t>
            </a:r>
            <a:r>
              <a:rPr lang="en-US" dirty="0" err="1"/>
              <a:t>i</a:t>
            </a:r>
            <a:r>
              <a:rPr lang="en-US" dirty="0"/>
              <a:t>]-&gt;</a:t>
            </a:r>
            <a:r>
              <a:rPr lang="en-US" dirty="0" err="1"/>
              <a:t>GetBinWidth</a:t>
            </a:r>
            <a:r>
              <a:rPr lang="en-US" dirty="0"/>
              <a:t>(1);</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26; ii &lt;= 26;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sprintf</a:t>
            </a:r>
            <a:r>
              <a:rPr lang="en-US" dirty="0"/>
              <a:t>(</a:t>
            </a:r>
            <a:r>
              <a:rPr lang="en-US" dirty="0" err="1"/>
              <a:t>tempname</a:t>
            </a:r>
            <a:r>
              <a:rPr lang="en-US" dirty="0"/>
              <a:t>, "%s%.0f%s", "Counts per ", </a:t>
            </a:r>
            <a:r>
              <a:rPr lang="en-US" dirty="0" err="1"/>
              <a:t>binwidth</a:t>
            </a:r>
            <a:r>
              <a:rPr lang="en-US" dirty="0"/>
              <a:t> * 1000, " eV");</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a:t>
            </a:r>
            <a:r>
              <a:rPr lang="en-US" dirty="0" err="1"/>
              <a:t>tempname</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LEGe</a:t>
            </a:r>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LEGe</a:t>
            </a:r>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LEGe</a:t>
            </a:r>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LEGe</a:t>
            </a:r>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LEGe</a:t>
            </a:r>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3.2; </a:t>
            </a:r>
            <a:r>
              <a:rPr lang="en-US" dirty="0" err="1"/>
              <a:t>gaphigh</a:t>
            </a:r>
            <a:r>
              <a:rPr lang="en-US" dirty="0"/>
              <a:t> = 3.0;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LEGe</a:t>
            </a:r>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300; </a:t>
            </a:r>
            <a:r>
              <a:rPr lang="en-US" dirty="0" err="1"/>
              <a:t>gaphigh</a:t>
            </a:r>
            <a:r>
              <a:rPr lang="en-US" dirty="0"/>
              <a:t> = 1000; </a:t>
            </a:r>
            <a:r>
              <a:rPr lang="en-US" dirty="0" err="1"/>
              <a:t>Eg</a:t>
            </a:r>
            <a:r>
              <a:rPr lang="en-US" dirty="0"/>
              <a:t> = 59.541; }//241Am Timing MSD-LEGe</a:t>
            </a:r>
          </a:p>
          <a:p>
            <a:r>
              <a:rPr lang="en-US" dirty="0"/>
              <a:t>			if (ii == 24) { </a:t>
            </a:r>
            <a:r>
              <a:rPr lang="en-US" dirty="0" err="1"/>
              <a:t>gaplow</a:t>
            </a:r>
            <a:r>
              <a:rPr lang="en-US" dirty="0"/>
              <a:t> = 2.9; </a:t>
            </a:r>
            <a:r>
              <a:rPr lang="en-US" dirty="0" err="1"/>
              <a:t>gaphigh</a:t>
            </a:r>
            <a:r>
              <a:rPr lang="en-US" dirty="0"/>
              <a:t> = 2.9; </a:t>
            </a:r>
            <a:r>
              <a:rPr lang="en-US" dirty="0" err="1"/>
              <a:t>Eg</a:t>
            </a:r>
            <a:r>
              <a:rPr lang="en-US" dirty="0"/>
              <a:t> = 488.6792; }//152Eu 489 XtRa</a:t>
            </a:r>
          </a:p>
          <a:p>
            <a:r>
              <a:rPr lang="en-US" dirty="0"/>
              <a:t>			if (ii == 25) { </a:t>
            </a:r>
            <a:r>
              <a:rPr lang="en-US" dirty="0" err="1"/>
              <a:t>gaplow</a:t>
            </a:r>
            <a:r>
              <a:rPr lang="en-US" dirty="0"/>
              <a:t> = 4.0; </a:t>
            </a:r>
            <a:r>
              <a:rPr lang="en-US" dirty="0" err="1"/>
              <a:t>gaphigh</a:t>
            </a:r>
            <a:r>
              <a:rPr lang="en-US" dirty="0"/>
              <a:t> = 6.0; </a:t>
            </a:r>
            <a:r>
              <a:rPr lang="en-US" dirty="0" err="1"/>
              <a:t>Eg</a:t>
            </a:r>
            <a:r>
              <a:rPr lang="en-US" dirty="0"/>
              <a:t> = 563.986; }//152Eu 564 XtRa double peak needed</a:t>
            </a:r>
          </a:p>
          <a:p>
            <a:r>
              <a:rPr lang="en-US" dirty="0"/>
              <a:t>			if (ii == 26) { </a:t>
            </a:r>
            <a:r>
              <a:rPr lang="en-US" dirty="0" err="1"/>
              <a:t>gaplow</a:t>
            </a:r>
            <a:r>
              <a:rPr lang="en-US" dirty="0"/>
              <a:t> = 6.0; </a:t>
            </a:r>
            <a:r>
              <a:rPr lang="en-US" dirty="0" err="1"/>
              <a:t>gaphigh</a:t>
            </a:r>
            <a:r>
              <a:rPr lang="en-US" dirty="0"/>
              <a:t> = 2.8; </a:t>
            </a:r>
            <a:r>
              <a:rPr lang="en-US" dirty="0" err="1"/>
              <a:t>Eg</a:t>
            </a:r>
            <a:r>
              <a:rPr lang="en-US" dirty="0"/>
              <a:t> = 586.2648; }//152Eu 586 XtRa double peak needed</a:t>
            </a:r>
          </a:p>
          <a:p>
            <a:r>
              <a:rPr lang="en-US" dirty="0"/>
              <a:t>			if (ii == 27) { </a:t>
            </a:r>
            <a:r>
              <a:rPr lang="en-US" dirty="0" err="1"/>
              <a:t>gaplow</a:t>
            </a:r>
            <a:r>
              <a:rPr lang="en-US" dirty="0"/>
              <a:t> = 2.7; </a:t>
            </a:r>
            <a:r>
              <a:rPr lang="en-US" dirty="0" err="1"/>
              <a:t>gaphigh</a:t>
            </a:r>
            <a:r>
              <a:rPr lang="en-US" dirty="0"/>
              <a:t> = 2.7; </a:t>
            </a:r>
            <a:r>
              <a:rPr lang="en-US" dirty="0" err="1"/>
              <a:t>Eg</a:t>
            </a:r>
            <a:r>
              <a:rPr lang="en-US" dirty="0"/>
              <a:t> = 688.670; }//152Eu 689 XtRa</a:t>
            </a:r>
          </a:p>
          <a:p>
            <a:r>
              <a:rPr lang="en-US" dirty="0"/>
              <a:t>			if (ii == 28) { </a:t>
            </a:r>
            <a:r>
              <a:rPr lang="en-US" dirty="0" err="1"/>
              <a:t>gaplow</a:t>
            </a:r>
            <a:r>
              <a:rPr lang="en-US" dirty="0"/>
              <a:t> = 2.9; </a:t>
            </a:r>
            <a:r>
              <a:rPr lang="en-US" dirty="0" err="1"/>
              <a:t>gaphigh</a:t>
            </a:r>
            <a:r>
              <a:rPr lang="en-US" dirty="0"/>
              <a:t> = 3.0; </a:t>
            </a:r>
            <a:r>
              <a:rPr lang="en-US" dirty="0" err="1"/>
              <a:t>Eg</a:t>
            </a:r>
            <a:r>
              <a:rPr lang="en-US" dirty="0"/>
              <a:t> = 1005.27; }//152Eu 1005 XtRa</a:t>
            </a:r>
          </a:p>
          <a:p>
            <a:r>
              <a:rPr lang="en-US" dirty="0"/>
              <a:t>			if (ii == 29) { </a:t>
            </a:r>
            <a:r>
              <a:rPr lang="en-US" dirty="0" err="1"/>
              <a:t>gaplow</a:t>
            </a:r>
            <a:r>
              <a:rPr lang="en-US" dirty="0"/>
              <a:t> = 3.2; </a:t>
            </a:r>
            <a:r>
              <a:rPr lang="en-US" dirty="0" err="1"/>
              <a:t>gaphigh</a:t>
            </a:r>
            <a:r>
              <a:rPr lang="en-US" dirty="0"/>
              <a:t> = 3.3; </a:t>
            </a:r>
            <a:r>
              <a:rPr lang="en-US" dirty="0" err="1"/>
              <a:t>Eg</a:t>
            </a:r>
            <a:r>
              <a:rPr lang="en-US" dirty="0"/>
              <a:t> = 1212.948; }//152Eu 1213 XtRa</a:t>
            </a:r>
          </a:p>
          <a:p>
            <a:r>
              <a:rPr lang="en-US" dirty="0"/>
              <a:t>			if (ii == 30) { </a:t>
            </a:r>
            <a:r>
              <a:rPr lang="en-US" dirty="0" err="1"/>
              <a:t>gaplow</a:t>
            </a:r>
            <a:r>
              <a:rPr lang="en-US" dirty="0"/>
              <a:t> = 3.8; </a:t>
            </a:r>
            <a:r>
              <a:rPr lang="en-US" dirty="0" err="1"/>
              <a:t>gaphigh</a:t>
            </a:r>
            <a:r>
              <a:rPr lang="en-US" dirty="0"/>
              <a:t> = 5.3; </a:t>
            </a:r>
            <a:r>
              <a:rPr lang="en-US" dirty="0" err="1"/>
              <a:t>Eg</a:t>
            </a:r>
            <a:r>
              <a:rPr lang="en-US" dirty="0"/>
              <a:t> = 1528.10; }//152Eu 1528 XtRa</a:t>
            </a:r>
          </a:p>
          <a:p>
            <a:r>
              <a:rPr lang="en-US" dirty="0"/>
              <a:t>			if (ii == 31) { </a:t>
            </a:r>
            <a:r>
              <a:rPr lang="en-US" dirty="0" err="1"/>
              <a:t>gaplow</a:t>
            </a:r>
            <a:r>
              <a:rPr lang="en-US" dirty="0"/>
              <a:t> = 4.0; </a:t>
            </a:r>
            <a:r>
              <a:rPr lang="en-US" dirty="0" err="1"/>
              <a:t>gaphigh</a:t>
            </a:r>
            <a:r>
              <a:rPr lang="en-US" dirty="0"/>
              <a:t> = 4.0; </a:t>
            </a:r>
            <a:r>
              <a:rPr lang="en-US" dirty="0" err="1"/>
              <a:t>Eg</a:t>
            </a:r>
            <a:r>
              <a:rPr lang="en-US" dirty="0"/>
              <a:t> = 1173.228; } //60Co 1173.228 XtRa</a:t>
            </a:r>
          </a:p>
          <a:p>
            <a:r>
              <a:rPr lang="en-US" dirty="0"/>
              <a:t>			if (ii == 32) { </a:t>
            </a:r>
            <a:r>
              <a:rPr lang="en-US" dirty="0" err="1"/>
              <a:t>gaplow</a:t>
            </a:r>
            <a:r>
              <a:rPr lang="en-US" dirty="0"/>
              <a:t> = 4.0; </a:t>
            </a:r>
            <a:r>
              <a:rPr lang="en-US" dirty="0" err="1"/>
              <a:t>gaphigh</a:t>
            </a:r>
            <a:r>
              <a:rPr lang="en-US" dirty="0"/>
              <a:t> = 4.0; </a:t>
            </a:r>
            <a:r>
              <a:rPr lang="en-US" dirty="0" err="1"/>
              <a:t>Eg</a:t>
            </a:r>
            <a:r>
              <a:rPr lang="en-US" dirty="0"/>
              <a:t> = 1332.501; } //60Co 1332.501 XtRa</a:t>
            </a:r>
          </a:p>
          <a:p>
            <a:r>
              <a:rPr lang="en-US" dirty="0"/>
              <a:t>			if (ii == 33) { </a:t>
            </a:r>
            <a:r>
              <a:rPr lang="en-US" dirty="0" err="1"/>
              <a:t>gaplow</a:t>
            </a:r>
            <a:r>
              <a:rPr lang="en-US" dirty="0"/>
              <a:t> = 4.3; </a:t>
            </a:r>
            <a:r>
              <a:rPr lang="en-US" dirty="0" err="1"/>
              <a:t>gaphigh</a:t>
            </a:r>
            <a:r>
              <a:rPr lang="en-US" dirty="0"/>
              <a:t> = 4.3; </a:t>
            </a:r>
            <a:r>
              <a:rPr lang="en-US" dirty="0" err="1"/>
              <a:t>Eg</a:t>
            </a:r>
            <a:r>
              <a:rPr lang="en-US" dirty="0"/>
              <a:t> = 2505.692; } //60Co sum peak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a:t>
            </a:r>
          </a:p>
          <a:p>
            <a:r>
              <a:rPr lang="en-US" dirty="0"/>
              <a:t>			{</a:t>
            </a:r>
          </a:p>
          <a:p>
            <a:r>
              <a:rPr lang="en-US" dirty="0"/>
              <a:t>				</a:t>
            </a:r>
            <a:r>
              <a:rPr lang="en-US" dirty="0" err="1"/>
              <a:t>ibin</a:t>
            </a:r>
            <a:r>
              <a:rPr lang="en-US" dirty="0"/>
              <a:t>++;</a:t>
            </a:r>
          </a:p>
          <a:p>
            <a:r>
              <a:rPr lang="en-US" dirty="0"/>
              <a:t>				if (</a:t>
            </a:r>
            <a:r>
              <a:rPr lang="en-US" dirty="0" err="1"/>
              <a:t>ibin</a:t>
            </a:r>
            <a:r>
              <a:rPr lang="en-US" dirty="0"/>
              <a:t> &gt;= </a:t>
            </a:r>
            <a:r>
              <a:rPr lang="en-US" dirty="0" err="1"/>
              <a:t>maxbin</a:t>
            </a:r>
            <a:r>
              <a:rPr lang="en-US" dirty="0"/>
              <a:t>)break;</a:t>
            </a:r>
          </a:p>
          <a:p>
            <a:r>
              <a:rPr lang="en-US" dirty="0"/>
              <a:t>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 </a:t>
            </a:r>
            <a:r>
              <a:rPr lang="en-US" dirty="0"/>
              <a:t>If the main peak is high energy one, the second peak is low energy one.</a:t>
            </a:r>
          </a:p>
          <a:p>
            <a:r>
              <a:rPr lang="en-US"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 </a:t>
            </a:r>
            <a:r>
              <a:rPr lang="en-US" dirty="0"/>
              <a:t>If the main peak is low energy one, the second peak is high energy one.</a:t>
            </a:r>
          </a:p>
          <a:p>
            <a:r>
              <a:rPr lang="en-US"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2000, 4000);//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0.15, 0.4);//Tau</a:t>
            </a:r>
          </a:p>
          <a:p>
            <a:r>
              <a:rPr lang="en-US" dirty="0"/>
              <a:t>			</a:t>
            </a:r>
            <a:r>
              <a:rPr lang="en-US" dirty="0" err="1"/>
              <a:t>fEMG</a:t>
            </a:r>
            <a:r>
              <a:rPr lang="en-US" dirty="0"/>
              <a:t>[ii]-&gt;</a:t>
            </a:r>
            <a:r>
              <a:rPr lang="en-US" dirty="0" err="1"/>
              <a:t>SetParLimits</a:t>
            </a:r>
            <a:r>
              <a:rPr lang="en-US" dirty="0"/>
              <a:t>(4, 0.3, 0.9);//Sigma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585.7, 586.9);//Mean</a:t>
            </a:r>
          </a:p>
          <a:p>
            <a:r>
              <a:rPr lang="en-US" dirty="0"/>
              <a:t>			</a:t>
            </a:r>
            <a:r>
              <a:rPr lang="en-US" dirty="0" err="1"/>
              <a:t>fEMG</a:t>
            </a:r>
            <a:r>
              <a:rPr lang="en-US" dirty="0"/>
              <a:t>[ii]-&gt;</a:t>
            </a:r>
            <a:r>
              <a:rPr lang="en-US" dirty="0" err="1"/>
              <a:t>SetParLimits</a:t>
            </a:r>
            <a:r>
              <a:rPr lang="en-US" dirty="0"/>
              <a:t>(6, 2000, 4000);//Constant_2nd,min,max</a:t>
            </a:r>
          </a:p>
          <a:p>
            <a:r>
              <a:rPr lang="en-US" dirty="0"/>
              <a:t>			</a:t>
            </a:r>
            <a:r>
              <a:rPr lang="en-US" dirty="0" err="1"/>
              <a:t>fEMG</a:t>
            </a:r>
            <a:r>
              <a:rPr lang="en-US" dirty="0"/>
              <a:t>[ii]-&gt;</a:t>
            </a:r>
            <a:r>
              <a:rPr lang="en-US" dirty="0" err="1"/>
              <a:t>SetParLimits</a:t>
            </a:r>
            <a:r>
              <a:rPr lang="en-US" dirty="0"/>
              <a:t>(7, 0.15, 0.4);//Tau_2nd</a:t>
            </a:r>
          </a:p>
          <a:p>
            <a:r>
              <a:rPr lang="en-US" dirty="0"/>
              <a:t>			</a:t>
            </a:r>
            <a:r>
              <a:rPr lang="en-US" dirty="0" err="1"/>
              <a:t>fEMG</a:t>
            </a:r>
            <a:r>
              <a:rPr lang="en-US" dirty="0"/>
              <a:t>[ii]-&gt;</a:t>
            </a:r>
            <a:r>
              <a:rPr lang="en-US" dirty="0" err="1"/>
              <a:t>SetParLimits</a:t>
            </a:r>
            <a:r>
              <a:rPr lang="en-US" dirty="0"/>
              <a:t>(8, 0.3, 0.9);//Sigma_2nd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a:t>
            </a:r>
            <a:r>
              <a:rPr lang="en-US" dirty="0" err="1"/>
              <a:t>peakx</a:t>
            </a:r>
            <a:r>
              <a:rPr lang="en-US" dirty="0"/>
              <a:t>[ii] + </a:t>
            </a:r>
            <a:r>
              <a:rPr lang="en-US" dirty="0" err="1"/>
              <a:t>gaphigh</a:t>
            </a:r>
            <a:r>
              <a:rPr lang="en-US" dirty="0"/>
              <a:t>);//Mean_2nd</a:t>
            </a:r>
          </a:p>
          <a:p>
            <a:r>
              <a:rPr lang="en-US" dirty="0"/>
              <a:t>			</a:t>
            </a:r>
            <a:r>
              <a:rPr lang="en-US" dirty="0" err="1"/>
              <a:t>fEMG</a:t>
            </a:r>
            <a:r>
              <a:rPr lang="en-US" dirty="0"/>
              <a:t>[ii]-&gt;</a:t>
            </a:r>
            <a:r>
              <a:rPr lang="en-US" dirty="0" err="1"/>
              <a:t>SetParLimits</a:t>
            </a:r>
            <a:r>
              <a:rPr lang="en-US" dirty="0"/>
              <a:t>(9, 583, 584);//Mean_2nd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 			g[ii]-&gt;Draw("same"); // plot the gaussian</a:t>
            </a:r>
          </a:p>
          <a:p>
            <a:r>
              <a:rPr lang="en-US" dirty="0"/>
              <a:t>			//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endParaRPr lang="en-US" dirty="0"/>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24</a:t>
            </a:fld>
            <a:endParaRPr lang="zh-CN" altLang="en-US"/>
          </a:p>
        </p:txBody>
      </p:sp>
    </p:spTree>
    <p:extLst>
      <p:ext uri="{BB962C8B-B14F-4D97-AF65-F5344CB8AC3E}">
        <p14:creationId xmlns:p14="http://schemas.microsoft.com/office/powerpoint/2010/main" val="201707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[300], </a:t>
            </a:r>
            <a:r>
              <a:rPr lang="en-US" dirty="0" err="1"/>
              <a:t>histo_name</a:t>
            </a:r>
            <a:r>
              <a:rPr lang="en-US" dirty="0"/>
              <a:t>[300], </a:t>
            </a:r>
            <a:r>
              <a:rPr lang="en-US" dirty="0" err="1"/>
              <a:t>hfit_name</a:t>
            </a:r>
            <a:r>
              <a:rPr lang="en-US" dirty="0"/>
              <a:t>[300], </a:t>
            </a:r>
            <a:r>
              <a:rPr lang="en-US" dirty="0" err="1"/>
              <a:t>tempname</a:t>
            </a:r>
            <a:r>
              <a:rPr lang="en-US" dirty="0"/>
              <a:t>[300];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LEGe</a:t>
            </a:r>
          </a:p>
          <a:p>
            <a:r>
              <a:rPr lang="en-US" dirty="0"/>
              <a:t>	</a:t>
            </a:r>
            <a:r>
              <a:rPr lang="en-US" dirty="0" err="1"/>
              <a:t>lower_search_bound</a:t>
            </a:r>
            <a:r>
              <a:rPr lang="en-US" dirty="0"/>
              <a:t>[0][1] = 6;	</a:t>
            </a:r>
            <a:r>
              <a:rPr lang="en-US" dirty="0" err="1"/>
              <a:t>upper_search_bound</a:t>
            </a:r>
            <a:r>
              <a:rPr lang="en-US" dirty="0"/>
              <a:t>[0][1] = 7; //55Fe 6.5 LEGe</a:t>
            </a:r>
          </a:p>
          <a:p>
            <a:r>
              <a:rPr lang="en-US" dirty="0"/>
              <a:t>	</a:t>
            </a:r>
            <a:r>
              <a:rPr lang="en-US" dirty="0" err="1"/>
              <a:t>lower_search_bound</a:t>
            </a:r>
            <a:r>
              <a:rPr lang="en-US" dirty="0"/>
              <a:t>[0][2] = 119;	</a:t>
            </a:r>
            <a:r>
              <a:rPr lang="en-US" dirty="0" err="1"/>
              <a:t>upper_search_bound</a:t>
            </a:r>
            <a:r>
              <a:rPr lang="en-US" dirty="0"/>
              <a:t>[0][2] = 124; //152Eu 122 LEGe</a:t>
            </a:r>
          </a:p>
          <a:p>
            <a:r>
              <a:rPr lang="en-US" dirty="0"/>
              <a:t>	</a:t>
            </a:r>
            <a:r>
              <a:rPr lang="en-US" dirty="0" err="1"/>
              <a:t>lower_search_bound</a:t>
            </a:r>
            <a:r>
              <a:rPr lang="en-US" dirty="0"/>
              <a:t>[0][3] = 44;	</a:t>
            </a:r>
            <a:r>
              <a:rPr lang="en-US" dirty="0" err="1"/>
              <a:t>upper_search_bound</a:t>
            </a:r>
            <a:r>
              <a:rPr lang="en-US" dirty="0"/>
              <a:t>[0][3] = 46; //152Eu 45.3 and 45.4 LEGe</a:t>
            </a:r>
          </a:p>
          <a:p>
            <a:r>
              <a:rPr lang="en-US" dirty="0"/>
              <a:t>	</a:t>
            </a:r>
            <a:r>
              <a:rPr lang="en-US" dirty="0" err="1"/>
              <a:t>lower_search_bound</a:t>
            </a:r>
            <a:r>
              <a:rPr lang="en-US" dirty="0"/>
              <a:t>[0][4] = 58;	</a:t>
            </a:r>
            <a:r>
              <a:rPr lang="en-US" dirty="0" err="1"/>
              <a:t>upper_search_bound</a:t>
            </a:r>
            <a:r>
              <a:rPr lang="en-US" dirty="0"/>
              <a:t>[0][4] = 61; //241Am 59.5 LEGe</a:t>
            </a:r>
          </a:p>
          <a:p>
            <a:r>
              <a:rPr lang="en-US" dirty="0"/>
              <a:t>	</a:t>
            </a:r>
            <a:r>
              <a:rPr lang="en-US" dirty="0" err="1"/>
              <a:t>lower_search_bound</a:t>
            </a:r>
            <a:r>
              <a:rPr lang="en-US" dirty="0"/>
              <a:t>[0][5] = 25;	</a:t>
            </a:r>
            <a:r>
              <a:rPr lang="en-US" dirty="0" err="1"/>
              <a:t>upper_search_bound</a:t>
            </a:r>
            <a:r>
              <a:rPr lang="en-US" dirty="0"/>
              <a:t>[0][5] = 27; //241Am 26.3 LEGe</a:t>
            </a:r>
          </a:p>
          <a:p>
            <a:r>
              <a:rPr lang="en-US" dirty="0"/>
              <a:t>	</a:t>
            </a:r>
            <a:r>
              <a:rPr lang="en-US" dirty="0" err="1"/>
              <a:t>lower_search_bound</a:t>
            </a:r>
            <a:r>
              <a:rPr lang="en-US" dirty="0"/>
              <a:t>[0][6] = 38;	</a:t>
            </a:r>
            <a:r>
              <a:rPr lang="en-US" dirty="0" err="1"/>
              <a:t>upper_search_bound</a:t>
            </a:r>
            <a:r>
              <a:rPr lang="en-US" dirty="0"/>
              <a:t>[0][6] = 43; //152Eu 40.1 and 39.5 LEGe</a:t>
            </a:r>
          </a:p>
          <a:p>
            <a:r>
              <a:rPr lang="en-US" dirty="0"/>
              <a:t>	</a:t>
            </a:r>
            <a:r>
              <a:rPr lang="en-US" dirty="0" err="1"/>
              <a:t>lower_search_bound</a:t>
            </a:r>
            <a:r>
              <a:rPr lang="en-US" dirty="0"/>
              <a:t>[0][7] = 32;	</a:t>
            </a:r>
            <a:r>
              <a:rPr lang="en-US" dirty="0" err="1"/>
              <a:t>upper_search_bound</a:t>
            </a:r>
            <a:r>
              <a:rPr lang="en-US" dirty="0"/>
              <a:t>[0][7] = 34; //241Am 33.2 LEGe</a:t>
            </a:r>
          </a:p>
          <a:p>
            <a:r>
              <a:rPr lang="en-US" dirty="0"/>
              <a:t>	</a:t>
            </a:r>
            <a:r>
              <a:rPr lang="en-US" dirty="0" err="1"/>
              <a:t>lower_search_bound</a:t>
            </a:r>
            <a:r>
              <a:rPr lang="en-US" dirty="0"/>
              <a:t>[0][8] = 12;	</a:t>
            </a:r>
            <a:r>
              <a:rPr lang="en-US" dirty="0" err="1"/>
              <a:t>upper_search_bound</a:t>
            </a:r>
            <a:r>
              <a:rPr lang="en-US" dirty="0"/>
              <a:t>[0][8] = 14; //241Am 13.9 and 13.8 LEGe</a:t>
            </a:r>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5440;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LEGe</a:t>
            </a:r>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LEGe-MSD</a:t>
            </a:r>
          </a:p>
          <a:p>
            <a:r>
              <a:rPr lang="en-US" dirty="0"/>
              <a:t>	</a:t>
            </a:r>
            <a:r>
              <a:rPr lang="en-US" dirty="0" err="1"/>
              <a:t>lower_search_bound</a:t>
            </a:r>
            <a:r>
              <a:rPr lang="en-US" dirty="0"/>
              <a:t>[0][24] = 483;	</a:t>
            </a:r>
            <a:r>
              <a:rPr lang="en-US" dirty="0" err="1"/>
              <a:t>upper_search_bound</a:t>
            </a:r>
            <a:r>
              <a:rPr lang="en-US" dirty="0"/>
              <a:t>[0][24] = 493; //152Eu 489 XtRa</a:t>
            </a:r>
          </a:p>
          <a:p>
            <a:r>
              <a:rPr lang="en-US" dirty="0"/>
              <a:t>	</a:t>
            </a:r>
            <a:r>
              <a:rPr lang="en-US" dirty="0" err="1"/>
              <a:t>lower_search_bound</a:t>
            </a:r>
            <a:r>
              <a:rPr lang="en-US" dirty="0"/>
              <a:t>[0][25] = 560;	</a:t>
            </a:r>
            <a:r>
              <a:rPr lang="en-US" dirty="0" err="1"/>
              <a:t>upper_search_bound</a:t>
            </a:r>
            <a:r>
              <a:rPr lang="en-US" dirty="0"/>
              <a:t>[0][25] = 568; //152Eu 564 XtRa</a:t>
            </a:r>
          </a:p>
          <a:p>
            <a:r>
              <a:rPr lang="en-US" dirty="0"/>
              <a:t>	</a:t>
            </a:r>
            <a:r>
              <a:rPr lang="en-US" dirty="0" err="1"/>
              <a:t>lower_search_bound</a:t>
            </a:r>
            <a:r>
              <a:rPr lang="en-US" dirty="0"/>
              <a:t>[0][26] = 585;	</a:t>
            </a:r>
            <a:r>
              <a:rPr lang="en-US" dirty="0" err="1"/>
              <a:t>upper_search_bound</a:t>
            </a:r>
            <a:r>
              <a:rPr lang="en-US" dirty="0"/>
              <a:t>[0][26] = 588; //152Eu 586 XtRa</a:t>
            </a:r>
          </a:p>
          <a:p>
            <a:r>
              <a:rPr lang="en-US" dirty="0"/>
              <a:t>	</a:t>
            </a:r>
            <a:r>
              <a:rPr lang="en-US" dirty="0" err="1"/>
              <a:t>lower_search_bound</a:t>
            </a:r>
            <a:r>
              <a:rPr lang="en-US" dirty="0"/>
              <a:t>[0][27] = 683;	</a:t>
            </a:r>
            <a:r>
              <a:rPr lang="en-US" dirty="0" err="1"/>
              <a:t>upper_search_bound</a:t>
            </a:r>
            <a:r>
              <a:rPr lang="en-US" dirty="0"/>
              <a:t>[0][27] = 693; //152Eu 689 XtRa</a:t>
            </a:r>
          </a:p>
          <a:p>
            <a:r>
              <a:rPr lang="en-US" dirty="0"/>
              <a:t>	</a:t>
            </a:r>
            <a:r>
              <a:rPr lang="en-US" dirty="0" err="1"/>
              <a:t>lower_search_bound</a:t>
            </a:r>
            <a:r>
              <a:rPr lang="en-US" dirty="0"/>
              <a:t>[0][28] = 1002;	</a:t>
            </a:r>
            <a:r>
              <a:rPr lang="en-US" dirty="0" err="1"/>
              <a:t>upper_search_bound</a:t>
            </a:r>
            <a:r>
              <a:rPr lang="en-US" dirty="0"/>
              <a:t>[0][28] = 1008; //152Eu 1005 XtRa</a:t>
            </a:r>
          </a:p>
          <a:p>
            <a:r>
              <a:rPr lang="en-US" dirty="0"/>
              <a:t>	</a:t>
            </a:r>
            <a:r>
              <a:rPr lang="en-US" dirty="0" err="1"/>
              <a:t>lower_search_bound</a:t>
            </a:r>
            <a:r>
              <a:rPr lang="en-US" dirty="0"/>
              <a:t>[0][29] = 1209;	</a:t>
            </a:r>
            <a:r>
              <a:rPr lang="en-US" dirty="0" err="1"/>
              <a:t>upper_search_bound</a:t>
            </a:r>
            <a:r>
              <a:rPr lang="en-US" dirty="0"/>
              <a:t>[0][29] = 1216; //152Eu 1213 XtRa</a:t>
            </a:r>
          </a:p>
          <a:p>
            <a:r>
              <a:rPr lang="en-US" dirty="0"/>
              <a:t>	</a:t>
            </a:r>
            <a:r>
              <a:rPr lang="en-US" dirty="0" err="1"/>
              <a:t>lower_search_bound</a:t>
            </a:r>
            <a:r>
              <a:rPr lang="en-US" dirty="0"/>
              <a:t>[0][30] = 1524;	</a:t>
            </a:r>
            <a:r>
              <a:rPr lang="en-US" dirty="0" err="1"/>
              <a:t>upper_search_bound</a:t>
            </a:r>
            <a:r>
              <a:rPr lang="en-US" dirty="0"/>
              <a:t>[0][30] = 1532; //152Eu 1528 XtRa</a:t>
            </a:r>
          </a:p>
          <a:p>
            <a:r>
              <a:rPr lang="en-US" dirty="0"/>
              <a:t>	</a:t>
            </a:r>
            <a:r>
              <a:rPr lang="en-US" dirty="0" err="1"/>
              <a:t>lower_search_bound</a:t>
            </a:r>
            <a:r>
              <a:rPr lang="en-US" dirty="0"/>
              <a:t>[0][31] = 1169;	</a:t>
            </a:r>
            <a:r>
              <a:rPr lang="en-US" dirty="0" err="1"/>
              <a:t>upper_search_bound</a:t>
            </a:r>
            <a:r>
              <a:rPr lang="en-US" dirty="0"/>
              <a:t>[0][31] = 1177; //60Co 1173.228 XtRa</a:t>
            </a:r>
          </a:p>
          <a:p>
            <a:r>
              <a:rPr lang="en-US" dirty="0"/>
              <a:t>	</a:t>
            </a:r>
            <a:r>
              <a:rPr lang="en-US" dirty="0" err="1"/>
              <a:t>lower_search_bound</a:t>
            </a:r>
            <a:r>
              <a:rPr lang="en-US" dirty="0"/>
              <a:t>[0][32] = 1327;	</a:t>
            </a:r>
            <a:r>
              <a:rPr lang="en-US" dirty="0" err="1"/>
              <a:t>upper_search_bound</a:t>
            </a:r>
            <a:r>
              <a:rPr lang="en-US" dirty="0"/>
              <a:t>[0][32] = 1337; //60Co 1332.501 XtRa</a:t>
            </a:r>
          </a:p>
          <a:p>
            <a:r>
              <a:rPr lang="en-US" dirty="0"/>
              <a:t>	</a:t>
            </a:r>
            <a:r>
              <a:rPr lang="en-US" dirty="0" err="1"/>
              <a:t>lower_search_bound</a:t>
            </a:r>
            <a:r>
              <a:rPr lang="en-US" dirty="0"/>
              <a:t>[0][33] = 2500;	</a:t>
            </a:r>
            <a:r>
              <a:rPr lang="en-US" dirty="0" err="1"/>
              <a:t>upper_search_bound</a:t>
            </a:r>
            <a:r>
              <a:rPr lang="en-US" dirty="0"/>
              <a:t>[0][33] = 2510; //60Co sum peak XtRa</a:t>
            </a:r>
          </a:p>
          <a:p>
            <a:r>
              <a:rPr lang="en-US" dirty="0"/>
              <a:t>	</a:t>
            </a:r>
            <a:r>
              <a:rPr lang="en-US" dirty="0" err="1"/>
              <a:t>lower_search_bound</a:t>
            </a:r>
            <a:r>
              <a:rPr lang="en-US" dirty="0"/>
              <a:t>[0][34] = 1080;	</a:t>
            </a:r>
            <a:r>
              <a:rPr lang="en-US" dirty="0" err="1"/>
              <a:t>upper_search_bound</a:t>
            </a:r>
            <a:r>
              <a:rPr lang="en-US" dirty="0"/>
              <a:t>[0][34] = 1092; //152Eu 1085 XtRa</a:t>
            </a:r>
          </a:p>
          <a:p>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"run0228_0229_0230_LEGe_XtRa_MSD26_152Eu_Z2707_inChamber_vacuum_XtRa_12mm_away_window1us_XtRaCFDdelay_0.2us_for_efficiency_cal.root");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hnorth_e</a:t>
            </a:r>
            <a:r>
              <a:rPr lang="en-US" dirty="0"/>
              <a:t>"); // modify</a:t>
            </a:r>
          </a:p>
          <a:p>
            <a:r>
              <a:rPr lang="en-US" dirty="0"/>
              <a:t>		//</a:t>
            </a:r>
            <a:r>
              <a:rPr lang="en-US" dirty="0" err="1"/>
              <a:t>sprintf</a:t>
            </a:r>
            <a:r>
              <a:rPr lang="en-US" dirty="0"/>
              <a:t>(</a:t>
            </a:r>
            <a:r>
              <a:rPr lang="en-US" dirty="0" err="1"/>
              <a:t>histo_name</a:t>
            </a:r>
            <a:r>
              <a:rPr lang="en-US" dirty="0"/>
              <a:t>, "%s", "</a:t>
            </a:r>
            <a:r>
              <a:rPr lang="en-US" dirty="0" err="1"/>
              <a:t>hsouth_e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r>
              <a:rPr lang="en-US" dirty="0" err="1"/>
              <a:t>binwidth</a:t>
            </a:r>
            <a:r>
              <a:rPr lang="en-US" dirty="0"/>
              <a:t> = </a:t>
            </a:r>
            <a:r>
              <a:rPr lang="en-US" dirty="0" err="1"/>
              <a:t>histo</a:t>
            </a:r>
            <a:r>
              <a:rPr lang="en-US" dirty="0"/>
              <a:t>[</a:t>
            </a:r>
            <a:r>
              <a:rPr lang="en-US" dirty="0" err="1"/>
              <a:t>i</a:t>
            </a:r>
            <a:r>
              <a:rPr lang="en-US" dirty="0"/>
              <a:t>]-&gt;</a:t>
            </a:r>
            <a:r>
              <a:rPr lang="en-US" dirty="0" err="1"/>
              <a:t>GetBinWidth</a:t>
            </a:r>
            <a:r>
              <a:rPr lang="en-US" dirty="0"/>
              <a:t>(1);</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34; ii &lt;= 34;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sprintf</a:t>
            </a:r>
            <a:r>
              <a:rPr lang="en-US" dirty="0"/>
              <a:t>(</a:t>
            </a:r>
            <a:r>
              <a:rPr lang="en-US" dirty="0" err="1"/>
              <a:t>tempname</a:t>
            </a:r>
            <a:r>
              <a:rPr lang="en-US" dirty="0"/>
              <a:t>, "%s%.0f%s", "Counts per ", </a:t>
            </a:r>
            <a:r>
              <a:rPr lang="en-US" dirty="0" err="1"/>
              <a:t>binwidth</a:t>
            </a:r>
            <a:r>
              <a:rPr lang="en-US" dirty="0"/>
              <a:t> * 1000, " eV");</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a:t>
            </a:r>
            <a:r>
              <a:rPr lang="en-US" dirty="0" err="1"/>
              <a:t>tempname</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LEGe</a:t>
            </a:r>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LEGe</a:t>
            </a:r>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LEGe</a:t>
            </a:r>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LEGe</a:t>
            </a:r>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LEGe</a:t>
            </a:r>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3.2; </a:t>
            </a:r>
            <a:r>
              <a:rPr lang="en-US" dirty="0" err="1"/>
              <a:t>gaphigh</a:t>
            </a:r>
            <a:r>
              <a:rPr lang="en-US" dirty="0"/>
              <a:t> = 3.0;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LEGe</a:t>
            </a:r>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300; </a:t>
            </a:r>
            <a:r>
              <a:rPr lang="en-US" dirty="0" err="1"/>
              <a:t>gaphigh</a:t>
            </a:r>
            <a:r>
              <a:rPr lang="en-US" dirty="0"/>
              <a:t> = 1000; </a:t>
            </a:r>
            <a:r>
              <a:rPr lang="en-US" dirty="0" err="1"/>
              <a:t>Eg</a:t>
            </a:r>
            <a:r>
              <a:rPr lang="en-US" dirty="0"/>
              <a:t> = 59.541; }//241Am Timing MSD-LEGe</a:t>
            </a:r>
          </a:p>
          <a:p>
            <a:r>
              <a:rPr lang="en-US" dirty="0"/>
              <a:t>			if (ii == 24) { </a:t>
            </a:r>
            <a:r>
              <a:rPr lang="en-US" dirty="0" err="1"/>
              <a:t>gaplow</a:t>
            </a:r>
            <a:r>
              <a:rPr lang="en-US" dirty="0"/>
              <a:t> = 2.9; </a:t>
            </a:r>
            <a:r>
              <a:rPr lang="en-US" dirty="0" err="1"/>
              <a:t>gaphigh</a:t>
            </a:r>
            <a:r>
              <a:rPr lang="en-US" dirty="0"/>
              <a:t> = 2.9; </a:t>
            </a:r>
            <a:r>
              <a:rPr lang="en-US" dirty="0" err="1"/>
              <a:t>Eg</a:t>
            </a:r>
            <a:r>
              <a:rPr lang="en-US" dirty="0"/>
              <a:t> = 488.6792; }//152Eu 489 XtRa</a:t>
            </a:r>
          </a:p>
          <a:p>
            <a:r>
              <a:rPr lang="en-US" dirty="0"/>
              <a:t>			if (ii == 25) { </a:t>
            </a:r>
            <a:r>
              <a:rPr lang="en-US" dirty="0" err="1"/>
              <a:t>gaplow</a:t>
            </a:r>
            <a:r>
              <a:rPr lang="en-US" dirty="0"/>
              <a:t> = 4.0; </a:t>
            </a:r>
            <a:r>
              <a:rPr lang="en-US" dirty="0" err="1"/>
              <a:t>gaphigh</a:t>
            </a:r>
            <a:r>
              <a:rPr lang="en-US" dirty="0"/>
              <a:t> = 6.0; </a:t>
            </a:r>
            <a:r>
              <a:rPr lang="en-US" dirty="0" err="1"/>
              <a:t>Eg</a:t>
            </a:r>
            <a:r>
              <a:rPr lang="en-US" dirty="0"/>
              <a:t> = 563.986; }//152Eu 564 XtRa double peak needed</a:t>
            </a:r>
          </a:p>
          <a:p>
            <a:r>
              <a:rPr lang="en-US" dirty="0"/>
              <a:t>			if (ii == 26) { </a:t>
            </a:r>
            <a:r>
              <a:rPr lang="en-US" dirty="0" err="1"/>
              <a:t>gaplow</a:t>
            </a:r>
            <a:r>
              <a:rPr lang="en-US" dirty="0"/>
              <a:t> = 6.0; </a:t>
            </a:r>
            <a:r>
              <a:rPr lang="en-US" dirty="0" err="1"/>
              <a:t>gaphigh</a:t>
            </a:r>
            <a:r>
              <a:rPr lang="en-US" dirty="0"/>
              <a:t> = 2.8; </a:t>
            </a:r>
            <a:r>
              <a:rPr lang="en-US" dirty="0" err="1"/>
              <a:t>Eg</a:t>
            </a:r>
            <a:r>
              <a:rPr lang="en-US" dirty="0"/>
              <a:t> = 586.2648; }//152Eu 586 XtRa double peak needed</a:t>
            </a:r>
          </a:p>
          <a:p>
            <a:r>
              <a:rPr lang="en-US" dirty="0"/>
              <a:t>			if (ii == 27) { </a:t>
            </a:r>
            <a:r>
              <a:rPr lang="en-US" dirty="0" err="1"/>
              <a:t>gaplow</a:t>
            </a:r>
            <a:r>
              <a:rPr lang="en-US" dirty="0"/>
              <a:t> = 2.7; </a:t>
            </a:r>
            <a:r>
              <a:rPr lang="en-US" dirty="0" err="1"/>
              <a:t>gaphigh</a:t>
            </a:r>
            <a:r>
              <a:rPr lang="en-US" dirty="0"/>
              <a:t> = 2.7; </a:t>
            </a:r>
            <a:r>
              <a:rPr lang="en-US" dirty="0" err="1"/>
              <a:t>Eg</a:t>
            </a:r>
            <a:r>
              <a:rPr lang="en-US" dirty="0"/>
              <a:t> = 688.670; }//152Eu 689 XtRa</a:t>
            </a:r>
          </a:p>
          <a:p>
            <a:r>
              <a:rPr lang="en-US" dirty="0"/>
              <a:t>			if (ii == 28) { </a:t>
            </a:r>
            <a:r>
              <a:rPr lang="en-US" dirty="0" err="1"/>
              <a:t>gaplow</a:t>
            </a:r>
            <a:r>
              <a:rPr lang="en-US" dirty="0"/>
              <a:t> = 2.9; </a:t>
            </a:r>
            <a:r>
              <a:rPr lang="en-US" dirty="0" err="1"/>
              <a:t>gaphigh</a:t>
            </a:r>
            <a:r>
              <a:rPr lang="en-US" dirty="0"/>
              <a:t> = 3.0; </a:t>
            </a:r>
            <a:r>
              <a:rPr lang="en-US" dirty="0" err="1"/>
              <a:t>Eg</a:t>
            </a:r>
            <a:r>
              <a:rPr lang="en-US" dirty="0"/>
              <a:t> = 1005.27; }//152Eu 1005 XtRa</a:t>
            </a:r>
          </a:p>
          <a:p>
            <a:r>
              <a:rPr lang="en-US" dirty="0"/>
              <a:t>			if (ii == 29) { </a:t>
            </a:r>
            <a:r>
              <a:rPr lang="en-US" dirty="0" err="1"/>
              <a:t>gaplow</a:t>
            </a:r>
            <a:r>
              <a:rPr lang="en-US" dirty="0"/>
              <a:t> = 3.2; </a:t>
            </a:r>
            <a:r>
              <a:rPr lang="en-US" dirty="0" err="1"/>
              <a:t>gaphigh</a:t>
            </a:r>
            <a:r>
              <a:rPr lang="en-US" dirty="0"/>
              <a:t> = 3.3; </a:t>
            </a:r>
            <a:r>
              <a:rPr lang="en-US" dirty="0" err="1"/>
              <a:t>Eg</a:t>
            </a:r>
            <a:r>
              <a:rPr lang="en-US" dirty="0"/>
              <a:t> = 1212.948; }//152Eu 1213 XtRa</a:t>
            </a:r>
          </a:p>
          <a:p>
            <a:r>
              <a:rPr lang="en-US" dirty="0"/>
              <a:t>			if (ii == 30) { </a:t>
            </a:r>
            <a:r>
              <a:rPr lang="en-US" dirty="0" err="1"/>
              <a:t>gaplow</a:t>
            </a:r>
            <a:r>
              <a:rPr lang="en-US" dirty="0"/>
              <a:t> = 3.8; </a:t>
            </a:r>
            <a:r>
              <a:rPr lang="en-US" dirty="0" err="1"/>
              <a:t>gaphigh</a:t>
            </a:r>
            <a:r>
              <a:rPr lang="en-US" dirty="0"/>
              <a:t> = 5.3; </a:t>
            </a:r>
            <a:r>
              <a:rPr lang="en-US" dirty="0" err="1"/>
              <a:t>Eg</a:t>
            </a:r>
            <a:r>
              <a:rPr lang="en-US" dirty="0"/>
              <a:t> = 1528.10; }//152Eu 1528 XtRa</a:t>
            </a:r>
          </a:p>
          <a:p>
            <a:r>
              <a:rPr lang="en-US" dirty="0"/>
              <a:t>			if (ii == 31) { </a:t>
            </a:r>
            <a:r>
              <a:rPr lang="en-US" dirty="0" err="1"/>
              <a:t>gaplow</a:t>
            </a:r>
            <a:r>
              <a:rPr lang="en-US" dirty="0"/>
              <a:t> = 4.0; </a:t>
            </a:r>
            <a:r>
              <a:rPr lang="en-US" dirty="0" err="1"/>
              <a:t>gaphigh</a:t>
            </a:r>
            <a:r>
              <a:rPr lang="en-US" dirty="0"/>
              <a:t> = 4.0; </a:t>
            </a:r>
            <a:r>
              <a:rPr lang="en-US" dirty="0" err="1"/>
              <a:t>Eg</a:t>
            </a:r>
            <a:r>
              <a:rPr lang="en-US" dirty="0"/>
              <a:t> = 1173.228; } //60Co 1173.228 XtRa</a:t>
            </a:r>
          </a:p>
          <a:p>
            <a:r>
              <a:rPr lang="en-US" dirty="0"/>
              <a:t>			if (ii == 32) { </a:t>
            </a:r>
            <a:r>
              <a:rPr lang="en-US" dirty="0" err="1"/>
              <a:t>gaplow</a:t>
            </a:r>
            <a:r>
              <a:rPr lang="en-US" dirty="0"/>
              <a:t> = 4.0; </a:t>
            </a:r>
            <a:r>
              <a:rPr lang="en-US" dirty="0" err="1"/>
              <a:t>gaphigh</a:t>
            </a:r>
            <a:r>
              <a:rPr lang="en-US" dirty="0"/>
              <a:t> = 4.0; </a:t>
            </a:r>
            <a:r>
              <a:rPr lang="en-US" dirty="0" err="1"/>
              <a:t>Eg</a:t>
            </a:r>
            <a:r>
              <a:rPr lang="en-US" dirty="0"/>
              <a:t> = 1332.501; } //60Co 1332.501 XtRa</a:t>
            </a:r>
          </a:p>
          <a:p>
            <a:r>
              <a:rPr lang="en-US" dirty="0"/>
              <a:t>			if (ii == 33) { </a:t>
            </a:r>
            <a:r>
              <a:rPr lang="en-US" dirty="0" err="1"/>
              <a:t>gaplow</a:t>
            </a:r>
            <a:r>
              <a:rPr lang="en-US" dirty="0"/>
              <a:t> = 4.3; </a:t>
            </a:r>
            <a:r>
              <a:rPr lang="en-US" dirty="0" err="1"/>
              <a:t>gaphigh</a:t>
            </a:r>
            <a:r>
              <a:rPr lang="en-US" dirty="0"/>
              <a:t> = 4.3; </a:t>
            </a:r>
            <a:r>
              <a:rPr lang="en-US" dirty="0" err="1"/>
              <a:t>Eg</a:t>
            </a:r>
            <a:r>
              <a:rPr lang="en-US" dirty="0"/>
              <a:t> = 2505.692; } //60Co sum peak XtRa</a:t>
            </a:r>
          </a:p>
          <a:p>
            <a:r>
              <a:rPr lang="en-US" dirty="0"/>
              <a:t>			if (ii == 34) { </a:t>
            </a:r>
            <a:r>
              <a:rPr lang="en-US" dirty="0" err="1"/>
              <a:t>gaplow</a:t>
            </a:r>
            <a:r>
              <a:rPr lang="en-US" dirty="0"/>
              <a:t> = 3.7; </a:t>
            </a:r>
            <a:r>
              <a:rPr lang="en-US" dirty="0" err="1"/>
              <a:t>gaphigh</a:t>
            </a:r>
            <a:r>
              <a:rPr lang="en-US" dirty="0"/>
              <a:t> = 6.6; </a:t>
            </a:r>
            <a:r>
              <a:rPr lang="en-US" dirty="0" err="1"/>
              <a:t>Eg</a:t>
            </a:r>
            <a:r>
              <a:rPr lang="en-US" dirty="0"/>
              <a:t> = 1085.837; } //152Eu 1085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a:t>
            </a:r>
          </a:p>
          <a:p>
            <a:r>
              <a:rPr lang="en-US" dirty="0"/>
              <a:t>			{</a:t>
            </a:r>
          </a:p>
          <a:p>
            <a:r>
              <a:rPr lang="en-US" dirty="0"/>
              <a:t>				</a:t>
            </a:r>
            <a:r>
              <a:rPr lang="en-US" dirty="0" err="1"/>
              <a:t>ibin</a:t>
            </a:r>
            <a:r>
              <a:rPr lang="en-US" dirty="0"/>
              <a:t>++;</a:t>
            </a:r>
          </a:p>
          <a:p>
            <a:r>
              <a:rPr lang="en-US" dirty="0"/>
              <a:t>				if (</a:t>
            </a:r>
            <a:r>
              <a:rPr lang="en-US" dirty="0" err="1"/>
              <a:t>ibin</a:t>
            </a:r>
            <a:r>
              <a:rPr lang="en-US" dirty="0"/>
              <a:t> &gt;= </a:t>
            </a:r>
            <a:r>
              <a:rPr lang="en-US" dirty="0" err="1"/>
              <a:t>maxbin</a:t>
            </a:r>
            <a:r>
              <a:rPr lang="en-US" dirty="0"/>
              <a:t>)break;</a:t>
            </a:r>
          </a:p>
          <a:p>
            <a:r>
              <a:rPr lang="en-US" dirty="0"/>
              <a:t>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 </a:t>
            </a:r>
            <a:r>
              <a:rPr lang="en-US" dirty="0"/>
              <a:t>If the main peak is high energy one, the second peak is low energy one.</a:t>
            </a:r>
          </a:p>
          <a:p>
            <a:endParaRPr lang="en-US" dirty="0"/>
          </a:p>
          <a:p>
            <a:r>
              <a:rPr lang="en-US" dirty="0"/>
              <a:t>			// Careful! The order of the parameters is important.</a:t>
            </a:r>
          </a:p>
          <a:p>
            <a:r>
              <a:rPr lang="en-US"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0.2,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 / 2);//initial value [0]-A, [1]-B, [2]-N, [3]-</a:t>
            </a:r>
            <a:r>
              <a:rPr lang="el-GR" dirty="0"/>
              <a:t>τ, [4]-σ, [5]-μ, [6]-</a:t>
            </a:r>
            <a:r>
              <a:rPr lang="en-US" dirty="0"/>
              <a:t>N2, [7]-</a:t>
            </a:r>
            <a:r>
              <a:rPr lang="el-GR" dirty="0"/>
              <a:t>τ2, [8]-σ2, [9]-μ2. </a:t>
            </a:r>
            <a:r>
              <a:rPr lang="en-US" dirty="0"/>
              <a:t>If the main peak is low energy one, the second peak is high energy one.</a:t>
            </a:r>
          </a:p>
          <a:p>
            <a:r>
              <a:rPr lang="en-US" dirty="0"/>
              <a:t>			</a:t>
            </a:r>
          </a:p>
          <a:p>
            <a:r>
              <a:rPr lang="en-US"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30000, 50000);//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0.1, 0.7);//Tau</a:t>
            </a:r>
          </a:p>
          <a:p>
            <a:r>
              <a:rPr lang="en-US" dirty="0"/>
              <a:t>			</a:t>
            </a:r>
            <a:r>
              <a:rPr lang="en-US" dirty="0" err="1"/>
              <a:t>fEMG</a:t>
            </a:r>
            <a:r>
              <a:rPr lang="en-US" dirty="0"/>
              <a:t>[ii]-&gt;</a:t>
            </a:r>
            <a:r>
              <a:rPr lang="en-US" dirty="0" err="1"/>
              <a:t>SetParLimits</a:t>
            </a:r>
            <a:r>
              <a:rPr lang="en-US" dirty="0"/>
              <a:t>(4, 0.3, 0.9);//Sigma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3,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1085, 1086.3);//Mean</a:t>
            </a:r>
          </a:p>
          <a:p>
            <a:r>
              <a:rPr lang="en-US" dirty="0"/>
              <a:t>			</a:t>
            </a:r>
            <a:r>
              <a:rPr lang="en-US" dirty="0" err="1"/>
              <a:t>fEMG</a:t>
            </a:r>
            <a:r>
              <a:rPr lang="en-US" dirty="0"/>
              <a:t>[ii]-&gt;</a:t>
            </a:r>
            <a:r>
              <a:rPr lang="en-US" dirty="0" err="1"/>
              <a:t>SetParLimits</a:t>
            </a:r>
            <a:r>
              <a:rPr lang="en-US" dirty="0"/>
              <a:t>(6, 5000, 8600);//Constant_2nd,min,max</a:t>
            </a:r>
          </a:p>
          <a:p>
            <a:r>
              <a:rPr lang="en-US" dirty="0"/>
              <a:t>			</a:t>
            </a:r>
            <a:r>
              <a:rPr lang="en-US" dirty="0" err="1"/>
              <a:t>fEMG</a:t>
            </a:r>
            <a:r>
              <a:rPr lang="en-US" dirty="0"/>
              <a:t>[ii]-&gt;</a:t>
            </a:r>
            <a:r>
              <a:rPr lang="en-US" dirty="0" err="1"/>
              <a:t>SetParLimits</a:t>
            </a:r>
            <a:r>
              <a:rPr lang="en-US" dirty="0"/>
              <a:t>(7, 0.1, 0.7);//Tau_2nd</a:t>
            </a:r>
          </a:p>
          <a:p>
            <a:r>
              <a:rPr lang="en-US" dirty="0"/>
              <a:t>			</a:t>
            </a:r>
            <a:r>
              <a:rPr lang="en-US" dirty="0" err="1"/>
              <a:t>fEMG</a:t>
            </a:r>
            <a:r>
              <a:rPr lang="en-US" dirty="0"/>
              <a:t>[ii]-&gt;</a:t>
            </a:r>
            <a:r>
              <a:rPr lang="en-US" dirty="0" err="1"/>
              <a:t>SetParLimits</a:t>
            </a:r>
            <a:r>
              <a:rPr lang="en-US" dirty="0"/>
              <a:t>(8, 0.3, 0.9);//Sigma_2nd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a:t>
            </a:r>
            <a:r>
              <a:rPr lang="en-US" dirty="0" err="1"/>
              <a:t>peakx</a:t>
            </a:r>
            <a:r>
              <a:rPr lang="en-US" dirty="0"/>
              <a:t>[ii] + </a:t>
            </a:r>
            <a:r>
              <a:rPr lang="en-US" dirty="0" err="1"/>
              <a:t>gaphigh</a:t>
            </a:r>
            <a:r>
              <a:rPr lang="en-US" dirty="0"/>
              <a:t>);//Mean_2nd</a:t>
            </a:r>
          </a:p>
          <a:p>
            <a:r>
              <a:rPr lang="en-US" dirty="0"/>
              <a:t>			</a:t>
            </a:r>
            <a:r>
              <a:rPr lang="en-US" dirty="0" err="1"/>
              <a:t>fEMG</a:t>
            </a:r>
            <a:r>
              <a:rPr lang="en-US" dirty="0"/>
              <a:t>[ii]-&gt;</a:t>
            </a:r>
            <a:r>
              <a:rPr lang="en-US" dirty="0" err="1"/>
              <a:t>SetParLimits</a:t>
            </a:r>
            <a:r>
              <a:rPr lang="en-US" dirty="0"/>
              <a:t>(9, 1089, 1090.3);//Mean_2nd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 			g[ii]-&gt;Draw("same"); // plot the gaussian</a:t>
            </a:r>
          </a:p>
          <a:p>
            <a:r>
              <a:rPr lang="en-US" dirty="0"/>
              <a:t>			//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endParaRPr lang="en-US" dirty="0"/>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25</a:t>
            </a:fld>
            <a:endParaRPr lang="zh-CN" altLang="en-US"/>
          </a:p>
        </p:txBody>
      </p:sp>
    </p:spTree>
    <p:extLst>
      <p:ext uri="{BB962C8B-B14F-4D97-AF65-F5344CB8AC3E}">
        <p14:creationId xmlns:p14="http://schemas.microsoft.com/office/powerpoint/2010/main" val="136764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TFile</a:t>
            </a:r>
            <a:r>
              <a:rPr lang="en-US" dirty="0"/>
              <a:t> *_file0 = </a:t>
            </a:r>
            <a:r>
              <a:rPr lang="en-US" dirty="0" err="1"/>
              <a:t>TFile</a:t>
            </a:r>
            <a:r>
              <a:rPr lang="en-US" dirty="0"/>
              <a:t>::Open("F:/e21010/pxct/run0216_0217_0218_LEGe_XtRa_MSD26_60Co_I7281_inChamber_vacuum_XtRa_12mm_away_window1us_CFDdelay_adjusted_AnalogGain1.0_cal.root");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146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err="1"/>
              <a:t>hnorth_e</a:t>
            </a:r>
            <a:r>
              <a:rPr lang="en-US" dirty="0"/>
              <a:t>-&gt;</a:t>
            </a:r>
            <a:r>
              <a:rPr lang="en-US" dirty="0" err="1"/>
              <a:t>GetXaxis</a:t>
            </a:r>
            <a:r>
              <a:rPr lang="en-US" dirty="0"/>
              <a:t>()-&gt;</a:t>
            </a:r>
            <a:r>
              <a:rPr lang="en-US" dirty="0" err="1"/>
              <a:t>SetRangeUser</a:t>
            </a:r>
            <a:r>
              <a:rPr lang="en-US" dirty="0"/>
              <a:t>(900,1500);</a:t>
            </a:r>
          </a:p>
          <a:p>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&lt;126712401287603","same");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26</a:t>
            </a:fld>
            <a:endParaRPr lang="zh-CN" altLang="en-US"/>
          </a:p>
        </p:txBody>
      </p:sp>
    </p:spTree>
    <p:extLst>
      <p:ext uri="{BB962C8B-B14F-4D97-AF65-F5344CB8AC3E}">
        <p14:creationId xmlns:p14="http://schemas.microsoft.com/office/powerpoint/2010/main" val="184802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run0321_Pulser_Ch0249_3kHz_Random_100nsWindow_time_interval.root</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356640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run0323_Pulser_Ch0249_1kHz_Random_100nsWindow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98.67%    97.82%    97.82%    99.98%</a:t>
            </a:r>
          </a:p>
          <a:p>
            <a:endParaRPr lang="en-US" altLang="zh-CN" dirty="0"/>
          </a:p>
          <a:p>
            <a:r>
              <a:rPr lang="en-US" altLang="zh-CN" dirty="0"/>
              <a:t>1000.98/1001.17</a:t>
            </a:r>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7</a:t>
            </a:fld>
            <a:endParaRPr lang="zh-CN" altLang="en-US"/>
          </a:p>
        </p:txBody>
      </p:sp>
    </p:spTree>
    <p:extLst>
      <p:ext uri="{BB962C8B-B14F-4D97-AF65-F5344CB8AC3E}">
        <p14:creationId xmlns:p14="http://schemas.microsoft.com/office/powerpoint/2010/main" val="374551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run0322_Pulser_Ch0249_3kHz_Random_100nsWindow_pileuprejection_time_interval.root</a:t>
            </a:r>
          </a:p>
          <a:p>
            <a:r>
              <a:rPr lang="en-US" dirty="0" err="1"/>
              <a:t>hinterval_pulser</a:t>
            </a:r>
            <a:r>
              <a:rPr lang="en-US" dirty="0"/>
              <a:t>-&gt;</a:t>
            </a:r>
            <a:r>
              <a:rPr lang="en-US" dirty="0" err="1"/>
              <a:t>SetLineWidth</a:t>
            </a:r>
            <a:r>
              <a:rPr lang="en-US" dirty="0"/>
              <a:t>(3);</a:t>
            </a:r>
            <a:r>
              <a:rPr lang="en-US" dirty="0" err="1"/>
              <a:t>hinterval_pulser</a:t>
            </a:r>
            <a:r>
              <a:rPr lang="en-US" dirty="0"/>
              <a:t>-&gt;</a:t>
            </a:r>
            <a:r>
              <a:rPr lang="en-US" dirty="0" err="1"/>
              <a:t>SetLineColor</a:t>
            </a:r>
            <a:r>
              <a:rPr lang="en-US" dirty="0"/>
              <a:t>(kGreen+1);</a:t>
            </a:r>
            <a:r>
              <a:rPr lang="en-US" dirty="0" err="1"/>
              <a:t>hinterval_pulser</a:t>
            </a:r>
            <a:r>
              <a:rPr lang="en-US" dirty="0"/>
              <a:t>-&gt;Draw();</a:t>
            </a:r>
          </a:p>
          <a:p>
            <a:r>
              <a:rPr lang="en-US" dirty="0" err="1"/>
              <a:t>hinterval_lege</a:t>
            </a:r>
            <a:r>
              <a:rPr lang="en-US" dirty="0"/>
              <a:t>-&gt;</a:t>
            </a:r>
            <a:r>
              <a:rPr lang="en-US" dirty="0" err="1"/>
              <a:t>SetLineWidth</a:t>
            </a:r>
            <a:r>
              <a:rPr lang="en-US" dirty="0"/>
              <a:t>(2);</a:t>
            </a:r>
            <a:r>
              <a:rPr lang="en-US" dirty="0" err="1"/>
              <a:t>hinterval_lege</a:t>
            </a:r>
            <a:r>
              <a:rPr lang="en-US" dirty="0"/>
              <a:t>-&gt;</a:t>
            </a:r>
            <a:r>
              <a:rPr lang="en-US" dirty="0" err="1"/>
              <a:t>SetLineColor</a:t>
            </a:r>
            <a:r>
              <a:rPr lang="en-US" dirty="0"/>
              <a:t>(1);</a:t>
            </a:r>
            <a:r>
              <a:rPr lang="en-US" dirty="0" err="1"/>
              <a:t>hinterval_lege</a:t>
            </a:r>
            <a:r>
              <a:rPr lang="en-US" dirty="0"/>
              <a:t>-&gt;Draw("</a:t>
            </a:r>
            <a:r>
              <a:rPr lang="en-US" dirty="0" err="1"/>
              <a:t>sames</a:t>
            </a:r>
            <a:r>
              <a:rPr lang="en-US" dirty="0"/>
              <a:t>");</a:t>
            </a:r>
          </a:p>
          <a:p>
            <a:r>
              <a:rPr lang="en-US" dirty="0" err="1"/>
              <a:t>hinterval_north</a:t>
            </a:r>
            <a:r>
              <a:rPr lang="en-US" dirty="0"/>
              <a:t>-&gt;</a:t>
            </a:r>
            <a:r>
              <a:rPr lang="en-US" dirty="0" err="1"/>
              <a:t>SetLineWidth</a:t>
            </a:r>
            <a:r>
              <a:rPr lang="en-US" dirty="0"/>
              <a:t>(2);</a:t>
            </a:r>
            <a:r>
              <a:rPr lang="en-US" dirty="0" err="1"/>
              <a:t>hinterval_north</a:t>
            </a:r>
            <a:r>
              <a:rPr lang="en-US" dirty="0"/>
              <a:t>-&gt;</a:t>
            </a:r>
            <a:r>
              <a:rPr lang="en-US" dirty="0" err="1"/>
              <a:t>SetLineColor</a:t>
            </a:r>
            <a:r>
              <a:rPr lang="en-US" dirty="0"/>
              <a:t>(2);</a:t>
            </a:r>
            <a:r>
              <a:rPr lang="en-US" dirty="0" err="1"/>
              <a:t>hinterval_north</a:t>
            </a:r>
            <a:r>
              <a:rPr lang="en-US" dirty="0"/>
              <a:t>-&gt;Draw("</a:t>
            </a:r>
            <a:r>
              <a:rPr lang="en-US" dirty="0" err="1"/>
              <a:t>sames</a:t>
            </a:r>
            <a:r>
              <a:rPr lang="en-US" dirty="0"/>
              <a:t>");</a:t>
            </a:r>
          </a:p>
          <a:p>
            <a:r>
              <a:rPr lang="en-US" dirty="0" err="1"/>
              <a:t>hinterval_south</a:t>
            </a:r>
            <a:r>
              <a:rPr lang="en-US" dirty="0"/>
              <a:t>-&gt;</a:t>
            </a:r>
            <a:r>
              <a:rPr lang="en-US" dirty="0" err="1"/>
              <a:t>SetLineWidth</a:t>
            </a:r>
            <a:r>
              <a:rPr lang="en-US" dirty="0"/>
              <a:t>(1);</a:t>
            </a:r>
            <a:r>
              <a:rPr lang="en-US" dirty="0" err="1"/>
              <a:t>hinterval_south</a:t>
            </a:r>
            <a:r>
              <a:rPr lang="en-US" dirty="0"/>
              <a:t>-&gt;</a:t>
            </a:r>
            <a:r>
              <a:rPr lang="en-US" dirty="0" err="1"/>
              <a:t>SetLineColor</a:t>
            </a:r>
            <a:r>
              <a:rPr lang="en-US" dirty="0"/>
              <a:t>(kAzure+1);</a:t>
            </a:r>
            <a:r>
              <a:rPr lang="en-US" dirty="0" err="1"/>
              <a:t>hinterval_south</a:t>
            </a:r>
            <a:r>
              <a:rPr lang="en-US" dirty="0"/>
              <a:t>-&gt;Draw("</a:t>
            </a:r>
            <a:r>
              <a:rPr lang="en-US" dirty="0" err="1"/>
              <a:t>sames</a:t>
            </a:r>
            <a:r>
              <a:rPr lang="en-US" dirty="0"/>
              <a:t>");</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9</a:t>
            </a:fld>
            <a:endParaRPr lang="zh-CN" altLang="en-US"/>
          </a:p>
        </p:txBody>
      </p:sp>
    </p:spTree>
    <p:extLst>
      <p:ext uri="{BB962C8B-B14F-4D97-AF65-F5344CB8AC3E}">
        <p14:creationId xmlns:p14="http://schemas.microsoft.com/office/powerpoint/2010/main" val="149450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::Open("/</a:t>
            </a:r>
            <a:r>
              <a:rPr lang="en-US" dirty="0" err="1"/>
              <a:t>mnt</a:t>
            </a:r>
            <a:r>
              <a:rPr lang="en-US" dirty="0"/>
              <a:t>/analysis/e21010/</a:t>
            </a:r>
            <a:r>
              <a:rPr lang="en-US" dirty="0" err="1"/>
              <a:t>pxct_data</a:t>
            </a:r>
            <a:r>
              <a:rPr lang="en-US" dirty="0"/>
              <a:t>/</a:t>
            </a:r>
            <a:r>
              <a:rPr lang="en-US" dirty="0" err="1"/>
              <a:t>readout_PXCT_rootfiles</a:t>
            </a:r>
            <a:r>
              <a:rPr lang="en-US" dirty="0"/>
              <a:t>/run0061_LEGe_XtRa_152Eu_inChamber_pileup_reject_60min.root");</a:t>
            </a:r>
          </a:p>
          <a:p>
            <a:r>
              <a:rPr lang="en-US" dirty="0" err="1"/>
              <a:t>dchan</a:t>
            </a:r>
            <a:r>
              <a:rPr lang="en-US" dirty="0"/>
              <a:t>-&gt;</a:t>
            </a:r>
            <a:r>
              <a:rPr lang="en-US" dirty="0" err="1"/>
              <a:t>SetLineColor</a:t>
            </a:r>
            <a:r>
              <a:rPr lang="en-US" dirty="0"/>
              <a:t>(2);</a:t>
            </a:r>
          </a:p>
          <a:p>
            <a:r>
              <a:rPr lang="en-US" dirty="0" err="1"/>
              <a:t>dchan</a:t>
            </a:r>
            <a:r>
              <a:rPr lang="en-US" dirty="0"/>
              <a:t>-&gt;</a:t>
            </a:r>
            <a:r>
              <a:rPr lang="en-US" dirty="0" err="1"/>
              <a:t>SetLineWidth</a:t>
            </a:r>
            <a:r>
              <a:rPr lang="en-US" dirty="0"/>
              <a:t>(2);</a:t>
            </a:r>
          </a:p>
          <a:p>
            <a:r>
              <a:rPr lang="en-US" dirty="0" err="1"/>
              <a:t>dchan</a:t>
            </a:r>
            <a:r>
              <a:rPr lang="en-US" dirty="0"/>
              <a:t>-&gt;Draw("energy*0.0072644643706-0.054088849163&gt;&gt;(12000, -0.0540888491631, 435.8137733893930)","</a:t>
            </a:r>
            <a:r>
              <a:rPr lang="en-US" dirty="0" err="1"/>
              <a:t>chanid</a:t>
            </a:r>
            <a:r>
              <a:rPr lang="en-US" dirty="0"/>
              <a:t>==1&amp;&amp;energy&gt;1","");</a:t>
            </a:r>
          </a:p>
          <a:p>
            <a:endParaRPr lang="en-US" dirty="0"/>
          </a:p>
          <a:p>
            <a:r>
              <a:rPr lang="en-US" dirty="0" err="1"/>
              <a:t>TFile</a:t>
            </a:r>
            <a:r>
              <a:rPr lang="en-US" dirty="0"/>
              <a:t> *_file1 = </a:t>
            </a:r>
            <a:r>
              <a:rPr lang="en-US" dirty="0" err="1"/>
              <a:t>TFile</a:t>
            </a:r>
            <a:r>
              <a:rPr lang="en-US" dirty="0"/>
              <a:t>::Open("/</a:t>
            </a:r>
            <a:r>
              <a:rPr lang="en-US" dirty="0" err="1"/>
              <a:t>mnt</a:t>
            </a:r>
            <a:r>
              <a:rPr lang="en-US" dirty="0"/>
              <a:t>/analysis/e21010/</a:t>
            </a:r>
            <a:r>
              <a:rPr lang="en-US" dirty="0" err="1"/>
              <a:t>pxct_data</a:t>
            </a:r>
            <a:r>
              <a:rPr lang="en-US" dirty="0"/>
              <a:t>/</a:t>
            </a:r>
            <a:r>
              <a:rPr lang="en-US" dirty="0" err="1"/>
              <a:t>readout_PXCT_rootfiles</a:t>
            </a:r>
            <a:r>
              <a:rPr lang="en-US" dirty="0"/>
              <a:t>/run0062_LEGe_XtRa_152Eu_inChamber_pileup_noreject_60min.root");</a:t>
            </a:r>
          </a:p>
          <a:p>
            <a:r>
              <a:rPr lang="en-US" dirty="0" err="1"/>
              <a:t>dchan</a:t>
            </a:r>
            <a:r>
              <a:rPr lang="en-US" dirty="0"/>
              <a:t>-&gt;</a:t>
            </a:r>
            <a:r>
              <a:rPr lang="en-US" dirty="0" err="1"/>
              <a:t>SetLineColor</a:t>
            </a:r>
            <a:r>
              <a:rPr lang="en-US" dirty="0"/>
              <a:t>(4);</a:t>
            </a:r>
          </a:p>
          <a:p>
            <a:r>
              <a:rPr lang="en-US" dirty="0" err="1"/>
              <a:t>dchan</a:t>
            </a:r>
            <a:r>
              <a:rPr lang="en-US" dirty="0"/>
              <a:t>-&gt;Draw("energy*0.0072644643706-0.054088849163","chanid==1&amp;&amp;energy&gt;1","same");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10</a:t>
            </a:fld>
            <a:endParaRPr lang="zh-CN" altLang="en-US"/>
          </a:p>
        </p:txBody>
      </p:sp>
    </p:spTree>
    <p:extLst>
      <p:ext uri="{BB962C8B-B14F-4D97-AF65-F5344CB8AC3E}">
        <p14:creationId xmlns:p14="http://schemas.microsoft.com/office/powerpoint/2010/main" val="19191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::Open("/</a:t>
            </a:r>
            <a:r>
              <a:rPr lang="en-US" dirty="0" err="1"/>
              <a:t>mnt</a:t>
            </a:r>
            <a:r>
              <a:rPr lang="en-US" dirty="0"/>
              <a:t>/analysis/e21010/</a:t>
            </a:r>
            <a:r>
              <a:rPr lang="en-US" dirty="0" err="1"/>
              <a:t>pxct_data</a:t>
            </a:r>
            <a:r>
              <a:rPr lang="en-US" dirty="0"/>
              <a:t>/</a:t>
            </a:r>
            <a:r>
              <a:rPr lang="en-US" dirty="0" err="1"/>
              <a:t>readout_PXCT_rootfiles</a:t>
            </a:r>
            <a:r>
              <a:rPr lang="en-US" dirty="0"/>
              <a:t>/run0061_LEGe_XtRa_152Eu_inChamber_pileup_reject_60min.root");</a:t>
            </a:r>
          </a:p>
          <a:p>
            <a:r>
              <a:rPr lang="en-US" dirty="0" err="1"/>
              <a:t>dchan</a:t>
            </a:r>
            <a:r>
              <a:rPr lang="en-US" dirty="0"/>
              <a:t>-&gt;</a:t>
            </a:r>
            <a:r>
              <a:rPr lang="en-US" dirty="0" err="1"/>
              <a:t>SetLineColor</a:t>
            </a:r>
            <a:r>
              <a:rPr lang="en-US" dirty="0"/>
              <a:t>(2);</a:t>
            </a:r>
          </a:p>
          <a:p>
            <a:r>
              <a:rPr lang="en-US" dirty="0" err="1"/>
              <a:t>dchan</a:t>
            </a:r>
            <a:r>
              <a:rPr lang="en-US" dirty="0"/>
              <a:t>-&gt;</a:t>
            </a:r>
            <a:r>
              <a:rPr lang="en-US" dirty="0" err="1"/>
              <a:t>SetLineWidth</a:t>
            </a:r>
            <a:r>
              <a:rPr lang="en-US" dirty="0"/>
              <a:t>(2);</a:t>
            </a:r>
          </a:p>
          <a:p>
            <a:r>
              <a:rPr lang="en-US" dirty="0" err="1"/>
              <a:t>dchan</a:t>
            </a:r>
            <a:r>
              <a:rPr lang="en-US" dirty="0"/>
              <a:t>-&gt;Draw("energy*0.0379046856666-0.1195774566938&gt;&gt;(6000, -0.1943988436200, 2285.29642151811)","</a:t>
            </a:r>
            <a:r>
              <a:rPr lang="en-US" dirty="0" err="1"/>
              <a:t>chanid</a:t>
            </a:r>
            <a:r>
              <a:rPr lang="en-US" dirty="0"/>
              <a:t>==3&amp;&amp;energy&gt;1","");</a:t>
            </a:r>
          </a:p>
          <a:p>
            <a:endParaRPr lang="en-US" dirty="0"/>
          </a:p>
          <a:p>
            <a:r>
              <a:rPr lang="en-US" dirty="0" err="1"/>
              <a:t>TFile</a:t>
            </a:r>
            <a:r>
              <a:rPr lang="en-US" dirty="0"/>
              <a:t> *_file1 = </a:t>
            </a:r>
            <a:r>
              <a:rPr lang="en-US" dirty="0" err="1"/>
              <a:t>TFile</a:t>
            </a:r>
            <a:r>
              <a:rPr lang="en-US" dirty="0"/>
              <a:t>::Open("/</a:t>
            </a:r>
            <a:r>
              <a:rPr lang="en-US" dirty="0" err="1"/>
              <a:t>mnt</a:t>
            </a:r>
            <a:r>
              <a:rPr lang="en-US" dirty="0"/>
              <a:t>/analysis/e21010/</a:t>
            </a:r>
            <a:r>
              <a:rPr lang="en-US" dirty="0" err="1"/>
              <a:t>pxct_data</a:t>
            </a:r>
            <a:r>
              <a:rPr lang="en-US" dirty="0"/>
              <a:t>/</a:t>
            </a:r>
            <a:r>
              <a:rPr lang="en-US" dirty="0" err="1"/>
              <a:t>readout_PXCT_rootfiles</a:t>
            </a:r>
            <a:r>
              <a:rPr lang="en-US" dirty="0"/>
              <a:t>/run0062_LEGe_XtRa_152Eu_inChamber_pileup_noreject_60min.root");</a:t>
            </a:r>
          </a:p>
          <a:p>
            <a:r>
              <a:rPr lang="en-US" dirty="0" err="1"/>
              <a:t>dchan</a:t>
            </a:r>
            <a:r>
              <a:rPr lang="en-US" dirty="0"/>
              <a:t>-&gt;</a:t>
            </a:r>
            <a:r>
              <a:rPr lang="en-US" dirty="0" err="1"/>
              <a:t>SetLineColor</a:t>
            </a:r>
            <a:r>
              <a:rPr lang="en-US" dirty="0"/>
              <a:t>(4);</a:t>
            </a:r>
          </a:p>
          <a:p>
            <a:r>
              <a:rPr lang="en-US" dirty="0" err="1"/>
              <a:t>dchan</a:t>
            </a:r>
            <a:r>
              <a:rPr lang="en-US" dirty="0"/>
              <a:t>-&gt;Draw("energy*0.0379046856666-0.1195774566938","chanid==3&amp;&amp;energy&gt;1","same");</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11</a:t>
            </a:fld>
            <a:endParaRPr lang="zh-CN" altLang="en-US"/>
          </a:p>
        </p:txBody>
      </p:sp>
    </p:spTree>
    <p:extLst>
      <p:ext uri="{BB962C8B-B14F-4D97-AF65-F5344CB8AC3E}">
        <p14:creationId xmlns:p14="http://schemas.microsoft.com/office/powerpoint/2010/main" val="120566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DDAS DAQ Efficiency for full energy peak only (without pileup counts)</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12</a:t>
            </a:fld>
            <a:endParaRPr lang="zh-CN" altLang="en-US"/>
          </a:p>
        </p:txBody>
      </p:sp>
    </p:spTree>
    <p:extLst>
      <p:ext uri="{BB962C8B-B14F-4D97-AF65-F5344CB8AC3E}">
        <p14:creationId xmlns:p14="http://schemas.microsoft.com/office/powerpoint/2010/main" val="19076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TFile</a:t>
            </a:r>
            <a:r>
              <a:rPr lang="en-US" dirty="0"/>
              <a:t> *_file0 = </a:t>
            </a:r>
            <a:r>
              <a:rPr lang="en-US" dirty="0" err="1"/>
              <a:t>TFile</a:t>
            </a:r>
            <a:r>
              <a:rPr lang="en-US" dirty="0"/>
              <a:t>::Open("F:/e21010/pxct/run0200_0201_0202_LEGe_MSD26_137Cs_M4038_inChamber_vacuum_North_16mm_South_12mm_away_window1.5us_CFDdelay_adjusted_cal.root");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hsouth_e</a:t>
            </a:r>
            <a:r>
              <a:rPr lang="en-US" dirty="0"/>
              <a:t>-&gt;</a:t>
            </a:r>
            <a:r>
              <a:rPr lang="en-US" dirty="0" err="1"/>
              <a:t>SetLineWidth</a:t>
            </a:r>
            <a:r>
              <a:rPr lang="en-US" dirty="0"/>
              <a:t>(3);</a:t>
            </a:r>
          </a:p>
          <a:p>
            <a:r>
              <a:rPr lang="en-US" dirty="0"/>
              <a:t>//</a:t>
            </a:r>
            <a:r>
              <a:rPr lang="en-US" dirty="0" err="1"/>
              <a:t>hsouth_e</a:t>
            </a:r>
            <a:r>
              <a:rPr lang="en-US" dirty="0"/>
              <a:t>-&gt;</a:t>
            </a:r>
            <a:r>
              <a:rPr lang="en-US" dirty="0" err="1"/>
              <a:t>Rebin</a:t>
            </a:r>
            <a:r>
              <a:rPr lang="en-US" dirty="0"/>
              <a:t>(2);</a:t>
            </a:r>
          </a:p>
          <a:p>
            <a:r>
              <a:rPr lang="en-US" dirty="0" err="1"/>
              <a:t>hsouth_e</a:t>
            </a:r>
            <a:r>
              <a:rPr lang="en-US" dirty="0"/>
              <a:t>-&gt;</a:t>
            </a:r>
            <a:r>
              <a:rPr lang="en-US" dirty="0" err="1"/>
              <a:t>SetLineColor</a:t>
            </a:r>
            <a:r>
              <a:rPr lang="en-US" dirty="0"/>
              <a:t>(kAzure+1);</a:t>
            </a:r>
          </a:p>
          <a:p>
            <a:r>
              <a:rPr lang="en-US" dirty="0" err="1"/>
              <a:t>hsouth_e</a:t>
            </a:r>
            <a:r>
              <a:rPr lang="en-US" dirty="0"/>
              <a:t>-&gt;</a:t>
            </a:r>
            <a:r>
              <a:rPr lang="en-US" dirty="0" err="1"/>
              <a:t>SetStats</a:t>
            </a:r>
            <a:r>
              <a:rPr lang="en-US" dirty="0"/>
              <a:t>(0);</a:t>
            </a:r>
          </a:p>
          <a:p>
            <a:r>
              <a:rPr lang="en-US" dirty="0" err="1"/>
              <a:t>hsouth_e</a:t>
            </a:r>
            <a:r>
              <a:rPr lang="en-US" dirty="0"/>
              <a:t>-&gt;</a:t>
            </a:r>
            <a:r>
              <a:rPr lang="en-US" dirty="0" err="1"/>
              <a:t>SetTitle</a:t>
            </a:r>
            <a:r>
              <a:rPr lang="en-US" dirty="0"/>
              <a:t>("");</a:t>
            </a:r>
          </a:p>
          <a:p>
            <a:r>
              <a:rPr lang="en-US" dirty="0" err="1"/>
              <a:t>hsouth_e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hsouth_e</a:t>
            </a:r>
            <a:r>
              <a:rPr lang="en-US" dirty="0"/>
              <a:t>-&gt;</a:t>
            </a:r>
            <a:r>
              <a:rPr lang="en-US" dirty="0" err="1"/>
              <a:t>GetYaxis</a:t>
            </a:r>
            <a:r>
              <a:rPr lang="en-US" dirty="0"/>
              <a:t>()-&gt;</a:t>
            </a:r>
            <a:r>
              <a:rPr lang="en-US" dirty="0" err="1"/>
              <a:t>SetTitle</a:t>
            </a:r>
            <a:r>
              <a:rPr lang="en-US" dirty="0"/>
              <a:t>("Counts per 38 eV");//</a:t>
            </a:r>
            <a:r>
              <a:rPr lang="zh-CN" altLang="en-US" dirty="0"/>
              <a:t>轴名</a:t>
            </a:r>
          </a:p>
          <a:p>
            <a:r>
              <a:rPr lang="en-US" dirty="0" err="1"/>
              <a:t>hsouth_e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hsouth_e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hsouth_e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hsouth_e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hsouth_e</a:t>
            </a:r>
            <a:r>
              <a:rPr lang="en-US" dirty="0"/>
              <a:t>-&gt;</a:t>
            </a:r>
            <a:r>
              <a:rPr lang="en-US" dirty="0" err="1"/>
              <a:t>GetXaxis</a:t>
            </a:r>
            <a:r>
              <a:rPr lang="en-US" dirty="0"/>
              <a:t>()-&gt;</a:t>
            </a:r>
            <a:r>
              <a:rPr lang="en-US" dirty="0" err="1"/>
              <a:t>SetLabelSize</a:t>
            </a:r>
            <a:r>
              <a:rPr lang="en-US" dirty="0"/>
              <a:t>(0.06);</a:t>
            </a:r>
          </a:p>
          <a:p>
            <a:r>
              <a:rPr lang="en-US" dirty="0" err="1"/>
              <a:t>hsouth_e</a:t>
            </a:r>
            <a:r>
              <a:rPr lang="en-US" dirty="0"/>
              <a:t>-&gt;</a:t>
            </a:r>
            <a:r>
              <a:rPr lang="en-US" dirty="0" err="1"/>
              <a:t>GetYaxis</a:t>
            </a:r>
            <a:r>
              <a:rPr lang="en-US" dirty="0"/>
              <a:t>()-&gt;</a:t>
            </a:r>
            <a:r>
              <a:rPr lang="en-US" dirty="0" err="1"/>
              <a:t>SetLabelSize</a:t>
            </a:r>
            <a:r>
              <a:rPr lang="en-US" dirty="0"/>
              <a:t>(0.06);</a:t>
            </a:r>
          </a:p>
          <a:p>
            <a:r>
              <a:rPr lang="en-US" dirty="0" err="1"/>
              <a:t>hsouth_e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hsouth_e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hsouth_e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hsouth_e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hsouth_e</a:t>
            </a:r>
            <a:r>
              <a:rPr lang="en-US" dirty="0"/>
              <a:t>-&gt;</a:t>
            </a:r>
            <a:r>
              <a:rPr lang="en-US" dirty="0" err="1"/>
              <a:t>GetXaxis</a:t>
            </a:r>
            <a:r>
              <a:rPr lang="en-US" dirty="0"/>
              <a:t>()-&gt;</a:t>
            </a:r>
            <a:r>
              <a:rPr lang="en-US" dirty="0" err="1"/>
              <a:t>SetTitleSize</a:t>
            </a:r>
            <a:r>
              <a:rPr lang="en-US" dirty="0"/>
              <a:t>(0.07);</a:t>
            </a:r>
          </a:p>
          <a:p>
            <a:r>
              <a:rPr lang="en-US" dirty="0" err="1"/>
              <a:t>hsouth_e</a:t>
            </a:r>
            <a:r>
              <a:rPr lang="en-US" dirty="0"/>
              <a:t>-&gt;</a:t>
            </a:r>
            <a:r>
              <a:rPr lang="en-US" dirty="0" err="1"/>
              <a:t>GetYaxis</a:t>
            </a:r>
            <a:r>
              <a:rPr lang="en-US" dirty="0"/>
              <a:t>()-&gt;</a:t>
            </a:r>
            <a:r>
              <a:rPr lang="en-US" dirty="0" err="1"/>
              <a:t>SetTitleSize</a:t>
            </a:r>
            <a:r>
              <a:rPr lang="en-US" dirty="0"/>
              <a:t>(0.07);</a:t>
            </a:r>
          </a:p>
          <a:p>
            <a:r>
              <a:rPr lang="en-US" dirty="0" err="1"/>
              <a:t>hsouth_e</a:t>
            </a:r>
            <a:r>
              <a:rPr lang="en-US" dirty="0"/>
              <a:t>-&gt;</a:t>
            </a:r>
            <a:r>
              <a:rPr lang="en-US" dirty="0" err="1"/>
              <a:t>GetXaxis</a:t>
            </a:r>
            <a:r>
              <a:rPr lang="en-US" dirty="0"/>
              <a:t>()-&gt;</a:t>
            </a:r>
            <a:r>
              <a:rPr lang="en-US" dirty="0" err="1"/>
              <a:t>SetNdivisions</a:t>
            </a:r>
            <a:r>
              <a:rPr lang="en-US" dirty="0"/>
              <a:t>(505);</a:t>
            </a:r>
          </a:p>
          <a:p>
            <a:r>
              <a:rPr lang="en-US" dirty="0" err="1"/>
              <a:t>hsouth_e</a:t>
            </a:r>
            <a:r>
              <a:rPr lang="en-US" dirty="0"/>
              <a:t>-&gt;</a:t>
            </a:r>
            <a:r>
              <a:rPr lang="en-US" dirty="0" err="1"/>
              <a:t>GetYaxis</a:t>
            </a:r>
            <a:r>
              <a:rPr lang="en-US" dirty="0"/>
              <a:t>()-&gt;</a:t>
            </a:r>
            <a:r>
              <a:rPr lang="en-US" dirty="0" err="1"/>
              <a:t>SetNdivisions</a:t>
            </a:r>
            <a:r>
              <a:rPr lang="en-US" dirty="0"/>
              <a:t>(510);</a:t>
            </a:r>
          </a:p>
          <a:p>
            <a:r>
              <a:rPr lang="en-US" dirty="0" err="1"/>
              <a:t>hsouth_e</a:t>
            </a:r>
            <a:r>
              <a:rPr lang="en-US" dirty="0"/>
              <a:t>-&gt;</a:t>
            </a:r>
            <a:r>
              <a:rPr lang="en-US" dirty="0" err="1"/>
              <a:t>GetXaxis</a:t>
            </a:r>
            <a:r>
              <a:rPr lang="en-US" dirty="0"/>
              <a:t>()-&gt;</a:t>
            </a:r>
            <a:r>
              <a:rPr lang="en-US" dirty="0" err="1"/>
              <a:t>SetRangeUser</a:t>
            </a:r>
            <a:r>
              <a:rPr lang="en-US" dirty="0"/>
              <a:t>(570,750);</a:t>
            </a:r>
          </a:p>
          <a:p>
            <a:r>
              <a:rPr lang="en-US" dirty="0"/>
              <a:t>//</a:t>
            </a:r>
            <a:r>
              <a:rPr lang="en-US" dirty="0" err="1"/>
              <a:t>hsouth_e</a:t>
            </a:r>
            <a:r>
              <a:rPr lang="en-US" dirty="0"/>
              <a:t>-&gt;</a:t>
            </a:r>
            <a:r>
              <a:rPr lang="en-US" dirty="0" err="1"/>
              <a:t>GetYaxis</a:t>
            </a:r>
            <a:r>
              <a:rPr lang="en-US" dirty="0"/>
              <a:t>()-&gt;</a:t>
            </a:r>
            <a:r>
              <a:rPr lang="en-US" dirty="0" err="1"/>
              <a:t>SetRangeUser</a:t>
            </a:r>
            <a:r>
              <a:rPr lang="en-US" dirty="0"/>
              <a:t>(1,20000);</a:t>
            </a:r>
          </a:p>
          <a:p>
            <a:r>
              <a:rPr lang="en-US" dirty="0" err="1"/>
              <a:t>hsouth_e</a:t>
            </a:r>
            <a:r>
              <a:rPr lang="en-US" dirty="0"/>
              <a:t>-&gt;</a:t>
            </a:r>
            <a:r>
              <a:rPr lang="en-US" dirty="0" err="1"/>
              <a:t>GetYaxis</a:t>
            </a:r>
            <a:r>
              <a:rPr lang="en-US" dirty="0"/>
              <a:t>()-&gt;</a:t>
            </a:r>
            <a:r>
              <a:rPr lang="en-US" dirty="0" err="1"/>
              <a:t>SetTickLength</a:t>
            </a:r>
            <a:r>
              <a:rPr lang="en-US" dirty="0"/>
              <a:t>(0.02);</a:t>
            </a:r>
          </a:p>
          <a:p>
            <a:r>
              <a:rPr lang="en-US" dirty="0" err="1"/>
              <a:t>hsouth_e</a:t>
            </a:r>
            <a:r>
              <a:rPr lang="en-US" dirty="0"/>
              <a:t>-&gt;Draw("hist");</a:t>
            </a:r>
          </a:p>
          <a:p>
            <a:r>
              <a:rPr lang="en-US" dirty="0" err="1"/>
              <a:t>gPad</a:t>
            </a:r>
            <a:r>
              <a:rPr lang="en-US" dirty="0"/>
              <a:t>-&gt;</a:t>
            </a:r>
            <a:r>
              <a:rPr lang="en-US" dirty="0" err="1"/>
              <a:t>RedrawAxis</a:t>
            </a:r>
            <a:r>
              <a:rPr lang="en-US" dirty="0"/>
              <a:t>();</a:t>
            </a:r>
          </a:p>
          <a:p>
            <a:r>
              <a:rPr lang="en-US" dirty="0"/>
              <a:t>//</a:t>
            </a:r>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tree-&gt;Draw("south_e","</a:t>
            </a:r>
            <a:r>
              <a:rPr lang="en-US" dirty="0" err="1"/>
              <a:t>south_e</a:t>
            </a:r>
            <a:r>
              <a:rPr lang="en-US" dirty="0"/>
              <a:t>&gt;0&amp;&amp;</a:t>
            </a:r>
            <a:r>
              <a:rPr lang="en-US" dirty="0" err="1"/>
              <a:t>south_t</a:t>
            </a:r>
            <a:r>
              <a:rPr lang="en-US" dirty="0"/>
              <a:t>&lt;13444573175807","same");</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16</a:t>
            </a:fld>
            <a:endParaRPr lang="zh-CN" altLang="en-US"/>
          </a:p>
        </p:txBody>
      </p:sp>
    </p:spTree>
    <p:extLst>
      <p:ext uri="{BB962C8B-B14F-4D97-AF65-F5344CB8AC3E}">
        <p14:creationId xmlns:p14="http://schemas.microsoft.com/office/powerpoint/2010/main" val="335977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TFile</a:t>
            </a:r>
            <a:r>
              <a:rPr lang="en-US" dirty="0"/>
              <a:t> *_file0 = </a:t>
            </a:r>
            <a:r>
              <a:rPr lang="en-US" dirty="0" err="1"/>
              <a:t>TFile</a:t>
            </a:r>
            <a:r>
              <a:rPr lang="en-US" dirty="0"/>
              <a:t>::Open("F:/e21010/pxct/run0216_0217_0218_LEGe_XtRa_MSD26_60Co_I7281_inChamber_vacuum_XtRa_12mm_away_window1us_CFDdelay_adjusted_AnalogGain1.0_cal.root");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750);//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(0.14);</a:t>
            </a:r>
          </a:p>
          <a:p>
            <a:r>
              <a:rPr lang="en-US" dirty="0" err="1"/>
              <a:t>canvaspeak</a:t>
            </a:r>
            <a:r>
              <a:rPr lang="en-US" dirty="0"/>
              <a:t>-&gt;</a:t>
            </a:r>
            <a:r>
              <a:rPr lang="en-US" dirty="0" err="1"/>
              <a:t>SetBottomMargin</a:t>
            </a:r>
            <a:r>
              <a:rPr lang="en-US" dirty="0"/>
              <a:t>(0.15);</a:t>
            </a:r>
          </a:p>
          <a:p>
            <a:r>
              <a:rPr lang="en-US" dirty="0" err="1"/>
              <a:t>canvaspeak</a:t>
            </a:r>
            <a:r>
              <a:rPr lang="en-US" dirty="0"/>
              <a:t>-&gt;</a:t>
            </a:r>
            <a:r>
              <a:rPr lang="en-US" dirty="0" err="1"/>
              <a:t>SetFrameLineWidth</a:t>
            </a:r>
            <a:r>
              <a:rPr lang="en-US" dirty="0"/>
              <a:t>(2);</a:t>
            </a:r>
          </a:p>
          <a:p>
            <a:endParaRPr lang="en-US" dirty="0"/>
          </a:p>
          <a:p>
            <a:r>
              <a:rPr lang="en-US" dirty="0" err="1"/>
              <a:t>hnorth_e</a:t>
            </a:r>
            <a:r>
              <a:rPr lang="en-US" dirty="0"/>
              <a:t>-&gt;</a:t>
            </a:r>
            <a:r>
              <a:rPr lang="en-US" dirty="0" err="1"/>
              <a:t>SetLineWidth</a:t>
            </a:r>
            <a:r>
              <a:rPr lang="en-US" dirty="0"/>
              <a:t>(3);</a:t>
            </a:r>
          </a:p>
          <a:p>
            <a:r>
              <a:rPr lang="en-US" dirty="0"/>
              <a:t>//</a:t>
            </a:r>
            <a:r>
              <a:rPr lang="en-US" dirty="0" err="1"/>
              <a:t>hnorth_e</a:t>
            </a:r>
            <a:r>
              <a:rPr lang="en-US" dirty="0"/>
              <a:t>-&gt;</a:t>
            </a:r>
            <a:r>
              <a:rPr lang="en-US" dirty="0" err="1"/>
              <a:t>Rebin</a:t>
            </a:r>
            <a:r>
              <a:rPr lang="en-US" dirty="0"/>
              <a:t>(2);</a:t>
            </a:r>
          </a:p>
          <a:p>
            <a:r>
              <a:rPr lang="en-US" dirty="0" err="1"/>
              <a:t>hnorth_e</a:t>
            </a:r>
            <a:r>
              <a:rPr lang="en-US" dirty="0"/>
              <a:t>-&gt;</a:t>
            </a:r>
            <a:r>
              <a:rPr lang="en-US" dirty="0" err="1"/>
              <a:t>SetLineColor</a:t>
            </a:r>
            <a:r>
              <a:rPr lang="en-US" dirty="0"/>
              <a:t>(</a:t>
            </a:r>
            <a:r>
              <a:rPr lang="en-US" dirty="0" err="1"/>
              <a:t>kRed</a:t>
            </a:r>
            <a:r>
              <a:rPr lang="en-US" dirty="0"/>
              <a:t>);</a:t>
            </a:r>
          </a:p>
          <a:p>
            <a:r>
              <a:rPr lang="en-US" dirty="0" err="1"/>
              <a:t>hnorth_e</a:t>
            </a:r>
            <a:r>
              <a:rPr lang="en-US" dirty="0"/>
              <a:t>-&gt;</a:t>
            </a:r>
            <a:r>
              <a:rPr lang="en-US" dirty="0" err="1"/>
              <a:t>SetStats</a:t>
            </a:r>
            <a:r>
              <a:rPr lang="en-US" dirty="0"/>
              <a:t>(0);</a:t>
            </a:r>
          </a:p>
          <a:p>
            <a:r>
              <a:rPr lang="en-US" dirty="0" err="1"/>
              <a:t>hnorth_e</a:t>
            </a:r>
            <a:r>
              <a:rPr lang="en-US" dirty="0"/>
              <a:t>-&gt;</a:t>
            </a:r>
            <a:r>
              <a:rPr lang="en-US" dirty="0" err="1"/>
              <a:t>SetTitle</a:t>
            </a:r>
            <a:r>
              <a:rPr lang="en-US" dirty="0"/>
              <a:t>("");</a:t>
            </a:r>
          </a:p>
          <a:p>
            <a:r>
              <a:rPr lang="en-US" dirty="0" err="1"/>
              <a:t>hnorth_e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hnorth_e</a:t>
            </a:r>
            <a:r>
              <a:rPr lang="en-US" dirty="0"/>
              <a:t>-&gt;</a:t>
            </a:r>
            <a:r>
              <a:rPr lang="en-US" dirty="0" err="1"/>
              <a:t>GetYaxis</a:t>
            </a:r>
            <a:r>
              <a:rPr lang="en-US" dirty="0"/>
              <a:t>()-&gt;</a:t>
            </a:r>
            <a:r>
              <a:rPr lang="en-US" dirty="0" err="1"/>
              <a:t>SetTitle</a:t>
            </a:r>
            <a:r>
              <a:rPr lang="en-US" dirty="0"/>
              <a:t>("Counts per 146 eV");//</a:t>
            </a:r>
            <a:r>
              <a:rPr lang="zh-CN" altLang="en-US" dirty="0"/>
              <a:t>轴名</a:t>
            </a:r>
          </a:p>
          <a:p>
            <a:r>
              <a:rPr lang="en-US" dirty="0" err="1"/>
              <a:t>hnorth_e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hnorth_e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hnorth_e</a:t>
            </a:r>
            <a:r>
              <a:rPr lang="en-US" dirty="0"/>
              <a:t>-&gt;</a:t>
            </a:r>
            <a:r>
              <a:rPr lang="en-US" dirty="0" err="1"/>
              <a:t>GetXaxis</a:t>
            </a:r>
            <a:r>
              <a:rPr lang="en-US" dirty="0"/>
              <a:t>()-&gt;</a:t>
            </a:r>
            <a:r>
              <a:rPr lang="en-US" dirty="0" err="1"/>
              <a:t>SetLabelSize</a:t>
            </a:r>
            <a:r>
              <a:rPr lang="en-US" dirty="0"/>
              <a:t>(0.06);</a:t>
            </a:r>
          </a:p>
          <a:p>
            <a:r>
              <a:rPr lang="en-US" dirty="0" err="1"/>
              <a:t>hnorth_e</a:t>
            </a:r>
            <a:r>
              <a:rPr lang="en-US" dirty="0"/>
              <a:t>-&gt;</a:t>
            </a:r>
            <a:r>
              <a:rPr lang="en-US" dirty="0" err="1"/>
              <a:t>GetYaxis</a:t>
            </a:r>
            <a:r>
              <a:rPr lang="en-US" dirty="0"/>
              <a:t>()-&gt;</a:t>
            </a:r>
            <a:r>
              <a:rPr lang="en-US" dirty="0" err="1"/>
              <a:t>SetLabelSize</a:t>
            </a:r>
            <a:r>
              <a:rPr lang="en-US" dirty="0"/>
              <a:t>(0.06);</a:t>
            </a:r>
          </a:p>
          <a:p>
            <a:r>
              <a:rPr lang="en-US" dirty="0" err="1"/>
              <a:t>hnorth_e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hnorth_e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GetYaxis</a:t>
            </a:r>
            <a:r>
              <a:rPr lang="en-US" dirty="0"/>
              <a:t>()-&gt;</a:t>
            </a:r>
            <a:r>
              <a:rPr lang="en-US" dirty="0" err="1"/>
              <a:t>SetTitleOffset</a:t>
            </a:r>
            <a:r>
              <a:rPr lang="en-US" dirty="0"/>
              <a:t>(1.0);//</a:t>
            </a:r>
            <a:r>
              <a:rPr lang="zh-CN" altLang="en-US" dirty="0"/>
              <a:t>轴名偏移</a:t>
            </a:r>
          </a:p>
          <a:p>
            <a:r>
              <a:rPr lang="en-US" dirty="0" err="1"/>
              <a:t>hnorth_e</a:t>
            </a:r>
            <a:r>
              <a:rPr lang="en-US" dirty="0"/>
              <a:t>-&gt;</a:t>
            </a:r>
            <a:r>
              <a:rPr lang="en-US" dirty="0" err="1"/>
              <a:t>GetXaxis</a:t>
            </a:r>
            <a:r>
              <a:rPr lang="en-US" dirty="0"/>
              <a:t>()-&gt;</a:t>
            </a:r>
            <a:r>
              <a:rPr lang="en-US" dirty="0" err="1"/>
              <a:t>SetTitleSize</a:t>
            </a:r>
            <a:r>
              <a:rPr lang="en-US" dirty="0"/>
              <a:t>(0.07);</a:t>
            </a:r>
          </a:p>
          <a:p>
            <a:r>
              <a:rPr lang="en-US" dirty="0" err="1"/>
              <a:t>hnorth_e</a:t>
            </a:r>
            <a:r>
              <a:rPr lang="en-US" dirty="0"/>
              <a:t>-&gt;</a:t>
            </a:r>
            <a:r>
              <a:rPr lang="en-US" dirty="0" err="1"/>
              <a:t>GetYaxis</a:t>
            </a:r>
            <a:r>
              <a:rPr lang="en-US" dirty="0"/>
              <a:t>()-&gt;</a:t>
            </a:r>
            <a:r>
              <a:rPr lang="en-US" dirty="0" err="1"/>
              <a:t>SetTitleSize</a:t>
            </a:r>
            <a:r>
              <a:rPr lang="en-US" dirty="0"/>
              <a:t>(0.07);</a:t>
            </a:r>
          </a:p>
          <a:p>
            <a:r>
              <a:rPr lang="en-US" dirty="0" err="1"/>
              <a:t>hnorth_e</a:t>
            </a:r>
            <a:r>
              <a:rPr lang="en-US" dirty="0"/>
              <a:t>-&gt;</a:t>
            </a:r>
            <a:r>
              <a:rPr lang="en-US" dirty="0" err="1"/>
              <a:t>GetXaxis</a:t>
            </a:r>
            <a:r>
              <a:rPr lang="en-US" dirty="0"/>
              <a:t>()-&gt;</a:t>
            </a:r>
            <a:r>
              <a:rPr lang="en-US" dirty="0" err="1"/>
              <a:t>SetNdivisions</a:t>
            </a:r>
            <a:r>
              <a:rPr lang="en-US" dirty="0"/>
              <a:t>(505);</a:t>
            </a:r>
          </a:p>
          <a:p>
            <a:r>
              <a:rPr lang="en-US" dirty="0" err="1"/>
              <a:t>hnorth_e</a:t>
            </a:r>
            <a:r>
              <a:rPr lang="en-US" dirty="0"/>
              <a:t>-&gt;</a:t>
            </a:r>
            <a:r>
              <a:rPr lang="en-US" dirty="0" err="1"/>
              <a:t>GetYaxis</a:t>
            </a:r>
            <a:r>
              <a:rPr lang="en-US" dirty="0"/>
              <a:t>()-&gt;</a:t>
            </a:r>
            <a:r>
              <a:rPr lang="en-US" dirty="0" err="1"/>
              <a:t>SetNdivisions</a:t>
            </a:r>
            <a:r>
              <a:rPr lang="en-US" dirty="0"/>
              <a:t>(510);</a:t>
            </a:r>
          </a:p>
          <a:p>
            <a:r>
              <a:rPr lang="en-US" dirty="0" err="1"/>
              <a:t>hnorth_e</a:t>
            </a:r>
            <a:r>
              <a:rPr lang="en-US" dirty="0"/>
              <a:t>-&gt;</a:t>
            </a:r>
            <a:r>
              <a:rPr lang="en-US" dirty="0" err="1"/>
              <a:t>GetXaxis</a:t>
            </a:r>
            <a:r>
              <a:rPr lang="en-US" dirty="0"/>
              <a:t>()-&gt;</a:t>
            </a:r>
            <a:r>
              <a:rPr lang="en-US" dirty="0" err="1"/>
              <a:t>SetRangeUser</a:t>
            </a:r>
            <a:r>
              <a:rPr lang="en-US" dirty="0"/>
              <a:t>(900,1500);</a:t>
            </a:r>
          </a:p>
          <a:p>
            <a:r>
              <a:rPr lang="en-US" dirty="0" err="1"/>
              <a:t>hnorth_e</a:t>
            </a:r>
            <a:r>
              <a:rPr lang="en-US" dirty="0"/>
              <a:t>-&gt;</a:t>
            </a:r>
            <a:r>
              <a:rPr lang="en-US" dirty="0" err="1"/>
              <a:t>GetYaxis</a:t>
            </a:r>
            <a:r>
              <a:rPr lang="en-US" dirty="0"/>
              <a:t>()-&gt;</a:t>
            </a:r>
            <a:r>
              <a:rPr lang="en-US" dirty="0" err="1"/>
              <a:t>SetRangeUser</a:t>
            </a:r>
            <a:r>
              <a:rPr lang="en-US" dirty="0"/>
              <a:t>(100,4e6);</a:t>
            </a:r>
          </a:p>
          <a:p>
            <a:r>
              <a:rPr lang="en-US" dirty="0" err="1"/>
              <a:t>hnorth_e</a:t>
            </a:r>
            <a:r>
              <a:rPr lang="en-US" dirty="0"/>
              <a:t>-&gt;</a:t>
            </a:r>
            <a:r>
              <a:rPr lang="en-US" dirty="0" err="1"/>
              <a:t>GetYaxis</a:t>
            </a:r>
            <a:r>
              <a:rPr lang="en-US" dirty="0"/>
              <a:t>()-&gt;</a:t>
            </a:r>
            <a:r>
              <a:rPr lang="en-US" dirty="0" err="1"/>
              <a:t>SetTickLength</a:t>
            </a:r>
            <a:r>
              <a:rPr lang="en-US" dirty="0"/>
              <a:t>(0.02);</a:t>
            </a:r>
          </a:p>
          <a:p>
            <a:r>
              <a:rPr lang="en-US" dirty="0" err="1"/>
              <a:t>hnorth_e</a:t>
            </a:r>
            <a:r>
              <a:rPr lang="en-US" dirty="0"/>
              <a:t>-&gt;Draw("hist");</a:t>
            </a:r>
          </a:p>
          <a:p>
            <a:r>
              <a:rPr lang="en-US" dirty="0" err="1"/>
              <a:t>gPad</a:t>
            </a:r>
            <a:r>
              <a:rPr lang="en-US" dirty="0"/>
              <a:t>-&gt;</a:t>
            </a:r>
            <a:r>
              <a:rPr lang="en-US" dirty="0" err="1"/>
              <a:t>RedrawAxis</a:t>
            </a:r>
            <a:r>
              <a:rPr lang="en-US" dirty="0"/>
              <a:t>();</a:t>
            </a:r>
          </a:p>
          <a:p>
            <a:r>
              <a:rPr lang="en-US" dirty="0" err="1"/>
              <a:t>gPad</a:t>
            </a:r>
            <a:r>
              <a:rPr lang="en-US" dirty="0"/>
              <a:t>-&gt;</a:t>
            </a:r>
            <a:r>
              <a:rPr lang="en-US" dirty="0" err="1"/>
              <a:t>SetLogy</a:t>
            </a:r>
            <a:r>
              <a:rPr lang="en-US" dirty="0"/>
              <a:t>();</a:t>
            </a:r>
          </a:p>
          <a:p>
            <a:endParaRPr lang="en-US" dirty="0"/>
          </a:p>
          <a:p>
            <a:r>
              <a:rPr lang="en-US" dirty="0" err="1"/>
              <a:t>TFile</a:t>
            </a:r>
            <a:r>
              <a:rPr lang="en-US" dirty="0"/>
              <a:t> *_file1 = </a:t>
            </a:r>
            <a:r>
              <a:rPr lang="en-US" dirty="0" err="1"/>
              <a:t>TFile</a:t>
            </a:r>
            <a:r>
              <a:rPr lang="en-US" dirty="0"/>
              <a:t>::Open("F:/e21010/pxct/run0233_LEGe_XtRa_Room_background_XtRa_12mm_away_window1us_for_background_subtraction_cal.root");</a:t>
            </a:r>
          </a:p>
          <a:p>
            <a:r>
              <a:rPr lang="en-US" dirty="0"/>
              <a:t>tree-&gt;</a:t>
            </a:r>
            <a:r>
              <a:rPr lang="en-US" dirty="0" err="1"/>
              <a:t>SetLineWidth</a:t>
            </a:r>
            <a:r>
              <a:rPr lang="en-US" dirty="0"/>
              <a:t>(2);</a:t>
            </a:r>
          </a:p>
          <a:p>
            <a:r>
              <a:rPr lang="en-US" dirty="0"/>
              <a:t>tree-&gt;</a:t>
            </a:r>
            <a:r>
              <a:rPr lang="en-US" dirty="0" err="1"/>
              <a:t>SetLineColor</a:t>
            </a:r>
            <a:r>
              <a:rPr lang="en-US" dirty="0"/>
              <a:t>(1);</a:t>
            </a:r>
          </a:p>
          <a:p>
            <a:r>
              <a:rPr lang="en-US" dirty="0"/>
              <a:t>tree-&gt;Draw("north_e","</a:t>
            </a:r>
            <a:r>
              <a:rPr lang="en-US" dirty="0" err="1"/>
              <a:t>north_e</a:t>
            </a:r>
            <a:r>
              <a:rPr lang="en-US" dirty="0"/>
              <a:t>&gt;0&amp;&amp;</a:t>
            </a:r>
            <a:r>
              <a:rPr lang="en-US" dirty="0" err="1"/>
              <a:t>north_t</a:t>
            </a:r>
            <a:r>
              <a:rPr lang="en-US" dirty="0"/>
              <a:t>&lt;126712401287603","same");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17</a:t>
            </a:fld>
            <a:endParaRPr lang="zh-CN" altLang="en-US"/>
          </a:p>
        </p:txBody>
      </p:sp>
    </p:spTree>
    <p:extLst>
      <p:ext uri="{BB962C8B-B14F-4D97-AF65-F5344CB8AC3E}">
        <p14:creationId xmlns:p14="http://schemas.microsoft.com/office/powerpoint/2010/main" val="184802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01D8DF-5113-4107-A547-7D30CCBA8ACA}"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98640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1D8DF-5113-4107-A547-7D30CCBA8ACA}"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381733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1D8DF-5113-4107-A547-7D30CCBA8ACA}"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168905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1D8DF-5113-4107-A547-7D30CCBA8ACA}"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263632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1D8DF-5113-4107-A547-7D30CCBA8ACA}"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23672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01D8DF-5113-4107-A547-7D30CCBA8ACA}"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370574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01D8DF-5113-4107-A547-7D30CCBA8ACA}"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115015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01D8DF-5113-4107-A547-7D30CCBA8ACA}"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428424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1D8DF-5113-4107-A547-7D30CCBA8ACA}"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165274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01D8DF-5113-4107-A547-7D30CCBA8ACA}"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8549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01D8DF-5113-4107-A547-7D30CCBA8ACA}"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3733A-C6EA-4332-B8BC-069649739EFA}" type="slidenum">
              <a:rPr lang="en-US" smtClean="0"/>
              <a:t>‹#›</a:t>
            </a:fld>
            <a:endParaRPr lang="en-US"/>
          </a:p>
        </p:txBody>
      </p:sp>
    </p:spTree>
    <p:extLst>
      <p:ext uri="{BB962C8B-B14F-4D97-AF65-F5344CB8AC3E}">
        <p14:creationId xmlns:p14="http://schemas.microsoft.com/office/powerpoint/2010/main" val="86965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1D8DF-5113-4107-A547-7D30CCBA8ACA}" type="datetimeFigureOut">
              <a:rPr lang="en-US" smtClean="0"/>
              <a:t>3/15/2024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3733A-C6EA-4332-B8BC-069649739EFA}" type="slidenum">
              <a:rPr lang="en-US" smtClean="0"/>
              <a:t>‹#›</a:t>
            </a:fld>
            <a:endParaRPr lang="en-US"/>
          </a:p>
        </p:txBody>
      </p:sp>
    </p:spTree>
    <p:extLst>
      <p:ext uri="{BB962C8B-B14F-4D97-AF65-F5344CB8AC3E}">
        <p14:creationId xmlns:p14="http://schemas.microsoft.com/office/powerpoint/2010/main" val="68069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E6A76A-DEE6-4EC8-84B2-A26BDC5B722A}"/>
              </a:ext>
            </a:extLst>
          </p:cNvPr>
          <p:cNvPicPr>
            <a:picLocks noChangeAspect="1"/>
          </p:cNvPicPr>
          <p:nvPr/>
        </p:nvPicPr>
        <p:blipFill>
          <a:blip r:embed="rId2"/>
          <a:stretch>
            <a:fillRect/>
          </a:stretch>
        </p:blipFill>
        <p:spPr>
          <a:xfrm>
            <a:off x="1" y="0"/>
            <a:ext cx="4572000" cy="2733632"/>
          </a:xfrm>
          <a:prstGeom prst="rect">
            <a:avLst/>
          </a:prstGeom>
        </p:spPr>
      </p:pic>
      <p:pic>
        <p:nvPicPr>
          <p:cNvPr id="13" name="Picture 12">
            <a:extLst>
              <a:ext uri="{FF2B5EF4-FFF2-40B4-BE49-F238E27FC236}">
                <a16:creationId xmlns:a16="http://schemas.microsoft.com/office/drawing/2014/main" id="{E58238F8-7D67-4939-A260-DD418C537CAF}"/>
              </a:ext>
            </a:extLst>
          </p:cNvPr>
          <p:cNvPicPr>
            <a:picLocks noChangeAspect="1"/>
          </p:cNvPicPr>
          <p:nvPr/>
        </p:nvPicPr>
        <p:blipFill>
          <a:blip r:embed="rId3"/>
          <a:stretch>
            <a:fillRect/>
          </a:stretch>
        </p:blipFill>
        <p:spPr>
          <a:xfrm>
            <a:off x="0" y="2730889"/>
            <a:ext cx="4571999" cy="2736376"/>
          </a:xfrm>
          <a:prstGeom prst="rect">
            <a:avLst/>
          </a:prstGeom>
        </p:spPr>
      </p:pic>
      <p:pic>
        <p:nvPicPr>
          <p:cNvPr id="15" name="Picture 14">
            <a:extLst>
              <a:ext uri="{FF2B5EF4-FFF2-40B4-BE49-F238E27FC236}">
                <a16:creationId xmlns:a16="http://schemas.microsoft.com/office/drawing/2014/main" id="{0E6FFEC9-590B-40B3-9E27-89D7A4D8F653}"/>
              </a:ext>
            </a:extLst>
          </p:cNvPr>
          <p:cNvPicPr>
            <a:picLocks noChangeAspect="1"/>
          </p:cNvPicPr>
          <p:nvPr/>
        </p:nvPicPr>
        <p:blipFill>
          <a:blip r:embed="rId4"/>
          <a:stretch>
            <a:fillRect/>
          </a:stretch>
        </p:blipFill>
        <p:spPr>
          <a:xfrm>
            <a:off x="4571998" y="2730889"/>
            <a:ext cx="4572001" cy="2736377"/>
          </a:xfrm>
          <a:prstGeom prst="rect">
            <a:avLst/>
          </a:prstGeom>
        </p:spPr>
      </p:pic>
      <p:pic>
        <p:nvPicPr>
          <p:cNvPr id="17" name="Picture 16">
            <a:extLst>
              <a:ext uri="{FF2B5EF4-FFF2-40B4-BE49-F238E27FC236}">
                <a16:creationId xmlns:a16="http://schemas.microsoft.com/office/drawing/2014/main" id="{46208307-7E5F-414B-851C-40B73A4D7554}"/>
              </a:ext>
            </a:extLst>
          </p:cNvPr>
          <p:cNvPicPr>
            <a:picLocks noChangeAspect="1"/>
          </p:cNvPicPr>
          <p:nvPr/>
        </p:nvPicPr>
        <p:blipFill>
          <a:blip r:embed="rId5"/>
          <a:stretch>
            <a:fillRect/>
          </a:stretch>
        </p:blipFill>
        <p:spPr>
          <a:xfrm>
            <a:off x="4571997" y="-5488"/>
            <a:ext cx="4572000" cy="2736376"/>
          </a:xfrm>
          <a:prstGeom prst="rect">
            <a:avLst/>
          </a:prstGeom>
        </p:spPr>
      </p:pic>
      <p:sp>
        <p:nvSpPr>
          <p:cNvPr id="18" name="TextBox 17">
            <a:extLst>
              <a:ext uri="{FF2B5EF4-FFF2-40B4-BE49-F238E27FC236}">
                <a16:creationId xmlns:a16="http://schemas.microsoft.com/office/drawing/2014/main" id="{DA49D995-FEA1-452F-8E40-91C8DF05C8BD}"/>
              </a:ext>
            </a:extLst>
          </p:cNvPr>
          <p:cNvSpPr txBox="1"/>
          <p:nvPr/>
        </p:nvSpPr>
        <p:spPr>
          <a:xfrm>
            <a:off x="1789889" y="5461777"/>
            <a:ext cx="7354113" cy="1200329"/>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Pileup. In the pulser test Energy filter: </a:t>
            </a:r>
            <a:r>
              <a:rPr lang="en-US" altLang="zh-CN" dirty="0" err="1">
                <a:latin typeface="Cambria" panose="02040503050406030204" pitchFamily="18" charset="0"/>
                <a:ea typeface="Cambria" panose="02040503050406030204" pitchFamily="18" charset="0"/>
              </a:rPr>
              <a:t>T</a:t>
            </a:r>
            <a:r>
              <a:rPr lang="en-US" altLang="zh-CN" baseline="-25000" dirty="0" err="1">
                <a:latin typeface="Cambria" panose="02040503050406030204" pitchFamily="18" charset="0"/>
                <a:ea typeface="Cambria" panose="02040503050406030204" pitchFamily="18" charset="0"/>
              </a:rPr>
              <a:t>rise</a:t>
            </a:r>
            <a:r>
              <a:rPr lang="en-US" altLang="zh-CN" dirty="0">
                <a:latin typeface="Cambria" panose="02040503050406030204" pitchFamily="18" charset="0"/>
                <a:ea typeface="Cambria" panose="02040503050406030204" pitchFamily="18" charset="0"/>
              </a:rPr>
              <a:t> = 2.944 us; </a:t>
            </a:r>
            <a:r>
              <a:rPr lang="en-US" altLang="zh-CN" dirty="0" err="1">
                <a:latin typeface="Cambria" panose="02040503050406030204" pitchFamily="18" charset="0"/>
                <a:ea typeface="Cambria" panose="02040503050406030204" pitchFamily="18" charset="0"/>
              </a:rPr>
              <a:t>T</a:t>
            </a:r>
            <a:r>
              <a:rPr lang="en-US" altLang="zh-CN" baseline="-25000" dirty="0" err="1">
                <a:latin typeface="Cambria" panose="02040503050406030204" pitchFamily="18" charset="0"/>
                <a:ea typeface="Cambria" panose="02040503050406030204" pitchFamily="18" charset="0"/>
              </a:rPr>
              <a:t>gap</a:t>
            </a:r>
            <a:r>
              <a:rPr lang="en-US" altLang="zh-CN" dirty="0">
                <a:latin typeface="Cambria" panose="02040503050406030204" pitchFamily="18" charset="0"/>
                <a:ea typeface="Cambria" panose="02040503050406030204" pitchFamily="18" charset="0"/>
              </a:rPr>
              <a:t> = 0.768 us.</a:t>
            </a:r>
          </a:p>
          <a:p>
            <a:r>
              <a:rPr lang="en-US" altLang="zh-CN" dirty="0">
                <a:latin typeface="Cambria" panose="02040503050406030204" pitchFamily="18" charset="0"/>
                <a:ea typeface="Cambria" panose="02040503050406030204" pitchFamily="18" charset="0"/>
              </a:rPr>
              <a:t>2.944+0.768+0.010=3.722 us</a:t>
            </a:r>
          </a:p>
          <a:p>
            <a:r>
              <a:rPr lang="en-US" dirty="0">
                <a:latin typeface="Cambria" panose="02040503050406030204" pitchFamily="18" charset="0"/>
                <a:ea typeface="Cambria" panose="02040503050406030204" pitchFamily="18" charset="0"/>
              </a:rPr>
              <a:t>If a second event triggers the system within a time T</a:t>
            </a:r>
            <a:r>
              <a:rPr lang="en-US" baseline="-25000" dirty="0">
                <a:latin typeface="Cambria" panose="02040503050406030204" pitchFamily="18" charset="0"/>
                <a:ea typeface="Cambria" panose="02040503050406030204" pitchFamily="18" charset="0"/>
              </a:rPr>
              <a:t>PU</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rise</a:t>
            </a:r>
            <a:r>
              <a:rPr lang="en-US" baseline="-2500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gap</a:t>
            </a:r>
            <a:r>
              <a:rPr lang="en-US" baseline="-2500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+ 10 ns of the first event, both events are considered pileup.</a:t>
            </a:r>
          </a:p>
        </p:txBody>
      </p:sp>
    </p:spTree>
    <p:extLst>
      <p:ext uri="{BB962C8B-B14F-4D97-AF65-F5344CB8AC3E}">
        <p14:creationId xmlns:p14="http://schemas.microsoft.com/office/powerpoint/2010/main" val="58113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086651-B767-47AB-9911-CD50A2A6305A}"/>
              </a:ext>
            </a:extLst>
          </p:cNvPr>
          <p:cNvPicPr>
            <a:picLocks noChangeAspect="1"/>
          </p:cNvPicPr>
          <p:nvPr/>
        </p:nvPicPr>
        <p:blipFill>
          <a:blip r:embed="rId3"/>
          <a:stretch>
            <a:fillRect/>
          </a:stretch>
        </p:blipFill>
        <p:spPr>
          <a:xfrm>
            <a:off x="0" y="0"/>
            <a:ext cx="9144000" cy="3310965"/>
          </a:xfrm>
          <a:prstGeom prst="rect">
            <a:avLst/>
          </a:prstGeom>
        </p:spPr>
      </p:pic>
      <p:pic>
        <p:nvPicPr>
          <p:cNvPr id="13" name="Picture 12">
            <a:extLst>
              <a:ext uri="{FF2B5EF4-FFF2-40B4-BE49-F238E27FC236}">
                <a16:creationId xmlns:a16="http://schemas.microsoft.com/office/drawing/2014/main" id="{8B413DF1-1490-4C4E-8C54-25DBA4C0C7FF}"/>
              </a:ext>
            </a:extLst>
          </p:cNvPr>
          <p:cNvPicPr>
            <a:picLocks noChangeAspect="1"/>
          </p:cNvPicPr>
          <p:nvPr/>
        </p:nvPicPr>
        <p:blipFill>
          <a:blip r:embed="rId4"/>
          <a:stretch>
            <a:fillRect/>
          </a:stretch>
        </p:blipFill>
        <p:spPr>
          <a:xfrm>
            <a:off x="0" y="3547036"/>
            <a:ext cx="9144000" cy="3312611"/>
          </a:xfrm>
          <a:prstGeom prst="rect">
            <a:avLst/>
          </a:prstGeom>
        </p:spPr>
      </p:pic>
      <p:sp>
        <p:nvSpPr>
          <p:cNvPr id="14" name="TextBox 13">
            <a:extLst>
              <a:ext uri="{FF2B5EF4-FFF2-40B4-BE49-F238E27FC236}">
                <a16:creationId xmlns:a16="http://schemas.microsoft.com/office/drawing/2014/main" id="{DB200743-ACDD-4532-8362-821C9A0CC88F}"/>
              </a:ext>
            </a:extLst>
          </p:cNvPr>
          <p:cNvSpPr txBox="1"/>
          <p:nvPr/>
        </p:nvSpPr>
        <p:spPr>
          <a:xfrm>
            <a:off x="588696" y="5774064"/>
            <a:ext cx="6269304" cy="738664"/>
          </a:xfrm>
          <a:prstGeom prst="rect">
            <a:avLst/>
          </a:prstGeom>
          <a:noFill/>
        </p:spPr>
        <p:txBody>
          <a:bodyPr wrap="square" rtlCol="0">
            <a:spAutoFit/>
          </a:bodyPr>
          <a:lstStyle/>
          <a:p>
            <a:r>
              <a:rPr lang="en-US" sz="1400" dirty="0">
                <a:latin typeface="Cambria" panose="02040503050406030204" pitchFamily="18" charset="0"/>
                <a:ea typeface="Cambria" panose="02040503050406030204" pitchFamily="18" charset="0"/>
              </a:rPr>
              <a:t>152Eu in chamber (Air) 700 counts/s in North/South</a:t>
            </a:r>
          </a:p>
          <a:p>
            <a:r>
              <a:rPr lang="en-US" sz="1400" b="0" i="0" u="none" strike="noStrike" baseline="0" dirty="0">
                <a:solidFill>
                  <a:srgbClr val="0000FF"/>
                </a:solidFill>
                <a:latin typeface="Cambria" panose="02040503050406030204" pitchFamily="18" charset="0"/>
                <a:ea typeface="Cambria" panose="02040503050406030204" pitchFamily="18" charset="0"/>
              </a:rPr>
              <a:t>Run 0062 Bits [16:15] = </a:t>
            </a:r>
            <a:r>
              <a:rPr lang="en-US" sz="1400" b="1" i="0" u="none" strike="noStrike" baseline="0" dirty="0">
                <a:solidFill>
                  <a:srgbClr val="0000FF"/>
                </a:solidFill>
                <a:latin typeface="Cambria" panose="02040503050406030204" pitchFamily="18" charset="0"/>
                <a:ea typeface="Cambria" panose="02040503050406030204" pitchFamily="18" charset="0"/>
              </a:rPr>
              <a:t>00</a:t>
            </a:r>
            <a:r>
              <a:rPr lang="en-US" sz="1400" b="0" i="0" u="none" strike="noStrike" baseline="0" dirty="0">
                <a:solidFill>
                  <a:srgbClr val="0000FF"/>
                </a:solidFill>
                <a:latin typeface="Cambria" panose="02040503050406030204" pitchFamily="18" charset="0"/>
                <a:ea typeface="Cambria" panose="02040503050406030204" pitchFamily="18" charset="0"/>
              </a:rPr>
              <a:t>, record all events (no checkmarks)</a:t>
            </a:r>
          </a:p>
          <a:p>
            <a:r>
              <a:rPr lang="en-US" sz="1400" b="0" i="0" u="none" strike="noStrike" baseline="0" dirty="0">
                <a:solidFill>
                  <a:srgbClr val="FF0000"/>
                </a:solidFill>
                <a:latin typeface="Cambria" panose="02040503050406030204" pitchFamily="18" charset="0"/>
                <a:ea typeface="Cambria" panose="02040503050406030204" pitchFamily="18" charset="0"/>
              </a:rPr>
              <a:t>Run 0061 Bits [16:15] = </a:t>
            </a:r>
            <a:r>
              <a:rPr lang="en-US" sz="1400" b="1" i="0" u="none" strike="noStrike" baseline="0" dirty="0">
                <a:solidFill>
                  <a:srgbClr val="FF0000"/>
                </a:solidFill>
                <a:latin typeface="Cambria" panose="02040503050406030204" pitchFamily="18" charset="0"/>
                <a:ea typeface="Cambria" panose="02040503050406030204" pitchFamily="18" charset="0"/>
              </a:rPr>
              <a:t>01</a:t>
            </a:r>
            <a:r>
              <a:rPr lang="en-US" sz="1400" b="0" i="0" u="none" strike="noStrike" baseline="0" dirty="0">
                <a:solidFill>
                  <a:srgbClr val="FF0000"/>
                </a:solidFill>
                <a:latin typeface="Cambria" panose="02040503050406030204" pitchFamily="18" charset="0"/>
                <a:ea typeface="Cambria" panose="02040503050406030204" pitchFamily="18" charset="0"/>
              </a:rPr>
              <a:t>, only record single events, i.e., reject piled up events</a:t>
            </a:r>
            <a:endParaRPr lang="en-US" sz="1400"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2433C21-E589-4198-A6CA-9DDB4DCEAB80}"/>
              </a:ext>
            </a:extLst>
          </p:cNvPr>
          <p:cNvSpPr txBox="1"/>
          <p:nvPr/>
        </p:nvSpPr>
        <p:spPr>
          <a:xfrm>
            <a:off x="2567402" y="3872992"/>
            <a:ext cx="825867" cy="646331"/>
          </a:xfrm>
          <a:prstGeom prst="rect">
            <a:avLst/>
          </a:prstGeom>
          <a:noFill/>
        </p:spPr>
        <p:txBody>
          <a:bodyPr wrap="none" rtlCol="0">
            <a:spAutoFit/>
          </a:bodyPr>
          <a:lstStyle/>
          <a:p>
            <a:pPr algn="ctr"/>
            <a:r>
              <a:rPr lang="en-US" dirty="0"/>
              <a:t>152Sm</a:t>
            </a:r>
          </a:p>
          <a:p>
            <a:pPr algn="ctr"/>
            <a:r>
              <a:rPr lang="en-US" dirty="0"/>
              <a:t>122</a:t>
            </a:r>
          </a:p>
        </p:txBody>
      </p:sp>
      <p:sp>
        <p:nvSpPr>
          <p:cNvPr id="16" name="TextBox 15">
            <a:extLst>
              <a:ext uri="{FF2B5EF4-FFF2-40B4-BE49-F238E27FC236}">
                <a16:creationId xmlns:a16="http://schemas.microsoft.com/office/drawing/2014/main" id="{ABB56076-5667-4D3C-ABC5-1B548DE5EFA6}"/>
              </a:ext>
            </a:extLst>
          </p:cNvPr>
          <p:cNvSpPr txBox="1"/>
          <p:nvPr/>
        </p:nvSpPr>
        <p:spPr>
          <a:xfrm>
            <a:off x="4777202" y="4107403"/>
            <a:ext cx="825867" cy="646331"/>
          </a:xfrm>
          <a:prstGeom prst="rect">
            <a:avLst/>
          </a:prstGeom>
          <a:noFill/>
        </p:spPr>
        <p:txBody>
          <a:bodyPr wrap="none" rtlCol="0">
            <a:spAutoFit/>
          </a:bodyPr>
          <a:lstStyle/>
          <a:p>
            <a:pPr algn="ctr"/>
            <a:r>
              <a:rPr lang="en-US" dirty="0"/>
              <a:t>152Sm</a:t>
            </a:r>
          </a:p>
          <a:p>
            <a:pPr algn="ctr"/>
            <a:r>
              <a:rPr lang="en-US" dirty="0"/>
              <a:t>245</a:t>
            </a:r>
          </a:p>
        </p:txBody>
      </p:sp>
      <p:sp>
        <p:nvSpPr>
          <p:cNvPr id="17" name="TextBox 16">
            <a:extLst>
              <a:ext uri="{FF2B5EF4-FFF2-40B4-BE49-F238E27FC236}">
                <a16:creationId xmlns:a16="http://schemas.microsoft.com/office/drawing/2014/main" id="{B1F2C86E-5802-47CA-8385-CD7BD3F0B240}"/>
              </a:ext>
            </a:extLst>
          </p:cNvPr>
          <p:cNvSpPr txBox="1"/>
          <p:nvPr/>
        </p:nvSpPr>
        <p:spPr>
          <a:xfrm>
            <a:off x="6985523" y="4348074"/>
            <a:ext cx="803425" cy="646331"/>
          </a:xfrm>
          <a:prstGeom prst="rect">
            <a:avLst/>
          </a:prstGeom>
          <a:noFill/>
        </p:spPr>
        <p:txBody>
          <a:bodyPr wrap="none" rtlCol="0">
            <a:spAutoFit/>
          </a:bodyPr>
          <a:lstStyle/>
          <a:p>
            <a:pPr algn="ctr"/>
            <a:r>
              <a:rPr lang="en-US" dirty="0"/>
              <a:t>152Gd</a:t>
            </a:r>
          </a:p>
          <a:p>
            <a:pPr algn="ctr"/>
            <a:r>
              <a:rPr lang="en-US" dirty="0"/>
              <a:t>344</a:t>
            </a:r>
          </a:p>
        </p:txBody>
      </p:sp>
    </p:spTree>
    <p:extLst>
      <p:ext uri="{BB962C8B-B14F-4D97-AF65-F5344CB8AC3E}">
        <p14:creationId xmlns:p14="http://schemas.microsoft.com/office/powerpoint/2010/main" val="51010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6A6CD-9CCF-4846-9A06-30D836CA7BCC}"/>
              </a:ext>
            </a:extLst>
          </p:cNvPr>
          <p:cNvPicPr>
            <a:picLocks noChangeAspect="1"/>
          </p:cNvPicPr>
          <p:nvPr/>
        </p:nvPicPr>
        <p:blipFill>
          <a:blip r:embed="rId3"/>
          <a:stretch>
            <a:fillRect/>
          </a:stretch>
        </p:blipFill>
        <p:spPr>
          <a:xfrm>
            <a:off x="0" y="0"/>
            <a:ext cx="9144000" cy="3308802"/>
          </a:xfrm>
          <a:prstGeom prst="rect">
            <a:avLst/>
          </a:prstGeom>
        </p:spPr>
      </p:pic>
      <p:pic>
        <p:nvPicPr>
          <p:cNvPr id="5" name="Picture 4">
            <a:extLst>
              <a:ext uri="{FF2B5EF4-FFF2-40B4-BE49-F238E27FC236}">
                <a16:creationId xmlns:a16="http://schemas.microsoft.com/office/drawing/2014/main" id="{44A80BE6-F0AD-4F55-AAE1-7048A18DC688}"/>
              </a:ext>
            </a:extLst>
          </p:cNvPr>
          <p:cNvPicPr>
            <a:picLocks noChangeAspect="1"/>
          </p:cNvPicPr>
          <p:nvPr/>
        </p:nvPicPr>
        <p:blipFill>
          <a:blip r:embed="rId4"/>
          <a:stretch>
            <a:fillRect/>
          </a:stretch>
        </p:blipFill>
        <p:spPr>
          <a:xfrm>
            <a:off x="0" y="3549199"/>
            <a:ext cx="9144000" cy="3314775"/>
          </a:xfrm>
          <a:prstGeom prst="rect">
            <a:avLst/>
          </a:prstGeom>
        </p:spPr>
      </p:pic>
      <p:sp>
        <p:nvSpPr>
          <p:cNvPr id="6" name="TextBox 5">
            <a:extLst>
              <a:ext uri="{FF2B5EF4-FFF2-40B4-BE49-F238E27FC236}">
                <a16:creationId xmlns:a16="http://schemas.microsoft.com/office/drawing/2014/main" id="{338E2C25-A014-4237-912E-FA1B400BD41E}"/>
              </a:ext>
            </a:extLst>
          </p:cNvPr>
          <p:cNvSpPr txBox="1"/>
          <p:nvPr/>
        </p:nvSpPr>
        <p:spPr>
          <a:xfrm>
            <a:off x="474396" y="5774064"/>
            <a:ext cx="6269304" cy="738664"/>
          </a:xfrm>
          <a:prstGeom prst="rect">
            <a:avLst/>
          </a:prstGeom>
          <a:noFill/>
        </p:spPr>
        <p:txBody>
          <a:bodyPr wrap="square" rtlCol="0">
            <a:spAutoFit/>
          </a:bodyPr>
          <a:lstStyle/>
          <a:p>
            <a:r>
              <a:rPr lang="en-US" sz="1400" dirty="0">
                <a:latin typeface="Cambria" panose="02040503050406030204" pitchFamily="18" charset="0"/>
                <a:ea typeface="Cambria" panose="02040503050406030204" pitchFamily="18" charset="0"/>
              </a:rPr>
              <a:t>152Eu in chamber (Air) 700 counts/s in North/South</a:t>
            </a:r>
          </a:p>
          <a:p>
            <a:r>
              <a:rPr lang="en-US" sz="1400" b="0" i="0" u="none" strike="noStrike" baseline="0" dirty="0">
                <a:solidFill>
                  <a:srgbClr val="0000FF"/>
                </a:solidFill>
                <a:latin typeface="Cambria" panose="02040503050406030204" pitchFamily="18" charset="0"/>
                <a:ea typeface="Cambria" panose="02040503050406030204" pitchFamily="18" charset="0"/>
              </a:rPr>
              <a:t>Run 0062 Bits [16:15] = </a:t>
            </a:r>
            <a:r>
              <a:rPr lang="en-US" sz="1400" b="1" i="0" u="none" strike="noStrike" baseline="0" dirty="0">
                <a:solidFill>
                  <a:srgbClr val="0000FF"/>
                </a:solidFill>
                <a:latin typeface="Cambria" panose="02040503050406030204" pitchFamily="18" charset="0"/>
                <a:ea typeface="Cambria" panose="02040503050406030204" pitchFamily="18" charset="0"/>
              </a:rPr>
              <a:t>00</a:t>
            </a:r>
            <a:r>
              <a:rPr lang="en-US" sz="1400" b="0" i="0" u="none" strike="noStrike" baseline="0" dirty="0">
                <a:solidFill>
                  <a:srgbClr val="0000FF"/>
                </a:solidFill>
                <a:latin typeface="Cambria" panose="02040503050406030204" pitchFamily="18" charset="0"/>
                <a:ea typeface="Cambria" panose="02040503050406030204" pitchFamily="18" charset="0"/>
              </a:rPr>
              <a:t>, record all events (no checkmarks)</a:t>
            </a:r>
          </a:p>
          <a:p>
            <a:r>
              <a:rPr lang="en-US" sz="1400" b="0" i="0" u="none" strike="noStrike" baseline="0" dirty="0">
                <a:solidFill>
                  <a:srgbClr val="FF0000"/>
                </a:solidFill>
                <a:latin typeface="Cambria" panose="02040503050406030204" pitchFamily="18" charset="0"/>
                <a:ea typeface="Cambria" panose="02040503050406030204" pitchFamily="18" charset="0"/>
              </a:rPr>
              <a:t>Run 0061 Bits [16:15] = </a:t>
            </a:r>
            <a:r>
              <a:rPr lang="en-US" sz="1400" b="1" i="0" u="none" strike="noStrike" baseline="0" dirty="0">
                <a:solidFill>
                  <a:srgbClr val="FF0000"/>
                </a:solidFill>
                <a:latin typeface="Cambria" panose="02040503050406030204" pitchFamily="18" charset="0"/>
                <a:ea typeface="Cambria" panose="02040503050406030204" pitchFamily="18" charset="0"/>
              </a:rPr>
              <a:t>01</a:t>
            </a:r>
            <a:r>
              <a:rPr lang="en-US" sz="1400" b="0" i="0" u="none" strike="noStrike" baseline="0" dirty="0">
                <a:solidFill>
                  <a:srgbClr val="FF0000"/>
                </a:solidFill>
                <a:latin typeface="Cambria" panose="02040503050406030204" pitchFamily="18" charset="0"/>
                <a:ea typeface="Cambria" panose="02040503050406030204" pitchFamily="18" charset="0"/>
              </a:rPr>
              <a:t>, only record single events, i.e., reject piled up events</a:t>
            </a:r>
            <a:endParaRPr lang="en-US" sz="1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066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65EA37-D902-4A75-930C-509DF0EE4BBB}"/>
              </a:ext>
            </a:extLst>
          </p:cNvPr>
          <p:cNvPicPr>
            <a:picLocks noChangeAspect="1"/>
          </p:cNvPicPr>
          <p:nvPr/>
        </p:nvPicPr>
        <p:blipFill>
          <a:blip r:embed="rId3"/>
          <a:stretch>
            <a:fillRect/>
          </a:stretch>
        </p:blipFill>
        <p:spPr>
          <a:xfrm>
            <a:off x="0" y="0"/>
            <a:ext cx="9144000" cy="3568729"/>
          </a:xfrm>
          <a:prstGeom prst="rect">
            <a:avLst/>
          </a:prstGeom>
        </p:spPr>
      </p:pic>
      <p:graphicFrame>
        <p:nvGraphicFramePr>
          <p:cNvPr id="7" name="Table 7">
            <a:extLst>
              <a:ext uri="{FF2B5EF4-FFF2-40B4-BE49-F238E27FC236}">
                <a16:creationId xmlns:a16="http://schemas.microsoft.com/office/drawing/2014/main" id="{8B655FFC-F4A5-46A7-9296-A42FEBBBE5A9}"/>
              </a:ext>
            </a:extLst>
          </p:cNvPr>
          <p:cNvGraphicFramePr>
            <a:graphicFrameLocks noGrp="1"/>
          </p:cNvGraphicFramePr>
          <p:nvPr/>
        </p:nvGraphicFramePr>
        <p:xfrm>
          <a:off x="742950" y="3848046"/>
          <a:ext cx="7658100" cy="1739954"/>
        </p:xfrm>
        <a:graphic>
          <a:graphicData uri="http://schemas.openxmlformats.org/drawingml/2006/table">
            <a:tbl>
              <a:tblPr firstRow="1" bandRow="1">
                <a:tableStyleId>{2D5ABB26-0587-4C30-8999-92F81FD0307C}</a:tableStyleId>
              </a:tblPr>
              <a:tblGrid>
                <a:gridCol w="1531620">
                  <a:extLst>
                    <a:ext uri="{9D8B030D-6E8A-4147-A177-3AD203B41FA5}">
                      <a16:colId xmlns:a16="http://schemas.microsoft.com/office/drawing/2014/main" val="4249783006"/>
                    </a:ext>
                  </a:extLst>
                </a:gridCol>
                <a:gridCol w="1531620">
                  <a:extLst>
                    <a:ext uri="{9D8B030D-6E8A-4147-A177-3AD203B41FA5}">
                      <a16:colId xmlns:a16="http://schemas.microsoft.com/office/drawing/2014/main" val="1233921151"/>
                    </a:ext>
                  </a:extLst>
                </a:gridCol>
                <a:gridCol w="1531620">
                  <a:extLst>
                    <a:ext uri="{9D8B030D-6E8A-4147-A177-3AD203B41FA5}">
                      <a16:colId xmlns:a16="http://schemas.microsoft.com/office/drawing/2014/main" val="3897748480"/>
                    </a:ext>
                  </a:extLst>
                </a:gridCol>
                <a:gridCol w="1531620">
                  <a:extLst>
                    <a:ext uri="{9D8B030D-6E8A-4147-A177-3AD203B41FA5}">
                      <a16:colId xmlns:a16="http://schemas.microsoft.com/office/drawing/2014/main" val="2383294255"/>
                    </a:ext>
                  </a:extLst>
                </a:gridCol>
                <a:gridCol w="1531620">
                  <a:extLst>
                    <a:ext uri="{9D8B030D-6E8A-4147-A177-3AD203B41FA5}">
                      <a16:colId xmlns:a16="http://schemas.microsoft.com/office/drawing/2014/main" val="3231108439"/>
                    </a:ext>
                  </a:extLst>
                </a:gridCol>
              </a:tblGrid>
              <a:tr h="806008">
                <a:tc>
                  <a:txBody>
                    <a:bodyPr/>
                    <a:lstStyle/>
                    <a:p>
                      <a:pPr algn="ctr" fontAlgn="b"/>
                      <a:r>
                        <a:rPr lang="en-US" sz="1800" b="0" i="0" u="none" strike="noStrike" dirty="0">
                          <a:solidFill>
                            <a:srgbClr val="000000"/>
                          </a:solidFill>
                          <a:effectLst/>
                          <a:latin typeface="Cambria" panose="02040503050406030204" pitchFamily="18" charset="0"/>
                          <a:ea typeface="Cambria" panose="02040503050406030204" pitchFamily="18" charset="0"/>
                        </a:rPr>
                        <a:t>Count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LEGe</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North</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South</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Pulser</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282024"/>
                  </a:ext>
                </a:extLst>
              </a:tr>
              <a:tr h="466973">
                <a:tc>
                  <a:txBody>
                    <a:bodyPr/>
                    <a:lstStyle/>
                    <a:p>
                      <a:pPr algn="ctr" fontAlgn="b"/>
                      <a:r>
                        <a:rPr lang="en-US" sz="1800" b="0" u="none" strike="noStrike" dirty="0">
                          <a:solidFill>
                            <a:srgbClr val="000000"/>
                          </a:solidFill>
                          <a:effectLst/>
                          <a:latin typeface="Cambria" panose="02040503050406030204" pitchFamily="18" charset="0"/>
                          <a:ea typeface="Cambria" panose="02040503050406030204" pitchFamily="18" charset="0"/>
                        </a:rPr>
                        <a:t>1 kHz</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98.67%</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97.82%</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97.82%</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99.98%</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0349356"/>
                  </a:ext>
                </a:extLst>
              </a:tr>
              <a:tr h="466973">
                <a:tc>
                  <a:txBody>
                    <a:bodyPr/>
                    <a:lstStyle/>
                    <a:p>
                      <a:pPr algn="ctr" fontAlgn="b"/>
                      <a:r>
                        <a:rPr lang="en-US" sz="1800" b="0" u="none" strike="noStrike" dirty="0">
                          <a:solidFill>
                            <a:srgbClr val="000000"/>
                          </a:solidFill>
                          <a:effectLst/>
                          <a:latin typeface="Cambria" panose="02040503050406030204" pitchFamily="18" charset="0"/>
                          <a:ea typeface="Cambria" panose="02040503050406030204" pitchFamily="18" charset="0"/>
                        </a:rPr>
                        <a:t>3 kHz</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95.83%</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93.40%</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latin typeface="Cambria" panose="02040503050406030204" pitchFamily="18" charset="0"/>
                          <a:ea typeface="Cambria" panose="02040503050406030204" pitchFamily="18" charset="0"/>
                        </a:rPr>
                        <a:t>93.40%</a:t>
                      </a:r>
                      <a:endParaRPr lang="en-US" sz="1800" b="0" i="0" u="none" strike="noStrike">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dirty="0">
                          <a:solidFill>
                            <a:srgbClr val="000000"/>
                          </a:solidFill>
                          <a:effectLst/>
                          <a:latin typeface="Cambria" panose="02040503050406030204" pitchFamily="18" charset="0"/>
                          <a:ea typeface="Cambria" panose="02040503050406030204" pitchFamily="18" charset="0"/>
                        </a:rPr>
                        <a:t>99.97%</a:t>
                      </a:r>
                      <a:endParaRPr lang="en-US" sz="1800" b="0" i="0" u="none" strike="noStrike"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6582196"/>
                  </a:ext>
                </a:extLst>
              </a:tr>
            </a:tbl>
          </a:graphicData>
        </a:graphic>
      </p:graphicFrame>
    </p:spTree>
    <p:extLst>
      <p:ext uri="{BB962C8B-B14F-4D97-AF65-F5344CB8AC3E}">
        <p14:creationId xmlns:p14="http://schemas.microsoft.com/office/powerpoint/2010/main" val="59097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6A6D4-15FC-4DD9-BB90-4301467EF65F}"/>
              </a:ext>
            </a:extLst>
          </p:cNvPr>
          <p:cNvPicPr>
            <a:picLocks noChangeAspect="1"/>
          </p:cNvPicPr>
          <p:nvPr/>
        </p:nvPicPr>
        <p:blipFill>
          <a:blip r:embed="rId2"/>
          <a:stretch>
            <a:fillRect/>
          </a:stretch>
        </p:blipFill>
        <p:spPr>
          <a:xfrm>
            <a:off x="0" y="334559"/>
            <a:ext cx="9144000" cy="6188882"/>
          </a:xfrm>
          <a:prstGeom prst="rect">
            <a:avLst/>
          </a:prstGeom>
        </p:spPr>
      </p:pic>
      <p:sp>
        <p:nvSpPr>
          <p:cNvPr id="7" name="Arrow: Down 6">
            <a:extLst>
              <a:ext uri="{FF2B5EF4-FFF2-40B4-BE49-F238E27FC236}">
                <a16:creationId xmlns:a16="http://schemas.microsoft.com/office/drawing/2014/main" id="{C142F4B1-EABD-487E-AA34-86AB1CD45E36}"/>
              </a:ext>
            </a:extLst>
          </p:cNvPr>
          <p:cNvSpPr/>
          <p:nvPr/>
        </p:nvSpPr>
        <p:spPr>
          <a:xfrm>
            <a:off x="6947632" y="2385539"/>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B63A5D-BA3F-49DE-8556-4B85F33E6CC2}"/>
              </a:ext>
            </a:extLst>
          </p:cNvPr>
          <p:cNvSpPr txBox="1"/>
          <p:nvPr/>
        </p:nvSpPr>
        <p:spPr>
          <a:xfrm>
            <a:off x="6696229" y="1676880"/>
            <a:ext cx="697628" cy="646331"/>
          </a:xfrm>
          <a:prstGeom prst="rect">
            <a:avLst/>
          </a:prstGeom>
          <a:noFill/>
        </p:spPr>
        <p:txBody>
          <a:bodyPr wrap="none" rtlCol="0">
            <a:spAutoFit/>
          </a:bodyPr>
          <a:lstStyle/>
          <a:p>
            <a:pPr algn="ctr"/>
            <a:r>
              <a:rPr lang="en-US" baseline="30000" dirty="0">
                <a:solidFill>
                  <a:srgbClr val="0099FF"/>
                </a:solidFill>
                <a:latin typeface="Cambria" panose="02040503050406030204" pitchFamily="18" charset="0"/>
                <a:ea typeface="Cambria" panose="02040503050406030204" pitchFamily="18" charset="0"/>
              </a:rPr>
              <a:t>60</a:t>
            </a:r>
            <a:r>
              <a:rPr lang="en-US" dirty="0">
                <a:solidFill>
                  <a:srgbClr val="0099FF"/>
                </a:solidFill>
                <a:latin typeface="Cambria" panose="02040503050406030204" pitchFamily="18" charset="0"/>
                <a:ea typeface="Cambria" panose="02040503050406030204" pitchFamily="18" charset="0"/>
              </a:rPr>
              <a:t>Co</a:t>
            </a:r>
          </a:p>
          <a:p>
            <a:pPr algn="ctr"/>
            <a:r>
              <a:rPr lang="en-US" dirty="0">
                <a:solidFill>
                  <a:srgbClr val="0099FF"/>
                </a:solidFill>
                <a:latin typeface="Cambria" panose="02040503050406030204" pitchFamily="18" charset="0"/>
                <a:ea typeface="Cambria" panose="02040503050406030204" pitchFamily="18" charset="0"/>
              </a:rPr>
              <a:t>1173</a:t>
            </a:r>
          </a:p>
        </p:txBody>
      </p:sp>
      <p:sp>
        <p:nvSpPr>
          <p:cNvPr id="9" name="Arrow: Down 8">
            <a:extLst>
              <a:ext uri="{FF2B5EF4-FFF2-40B4-BE49-F238E27FC236}">
                <a16:creationId xmlns:a16="http://schemas.microsoft.com/office/drawing/2014/main" id="{2E1C2BD5-51A0-4344-85D4-7D77C9D530CF}"/>
              </a:ext>
            </a:extLst>
          </p:cNvPr>
          <p:cNvSpPr/>
          <p:nvPr/>
        </p:nvSpPr>
        <p:spPr>
          <a:xfrm>
            <a:off x="6947632" y="4622611"/>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9343E0CE-AFE5-4BD9-90F1-DEF59C6F1684}"/>
              </a:ext>
            </a:extLst>
          </p:cNvPr>
          <p:cNvSpPr/>
          <p:nvPr/>
        </p:nvSpPr>
        <p:spPr>
          <a:xfrm>
            <a:off x="7761388" y="2380187"/>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069117-8632-477F-85B7-CE2F47A8A7A2}"/>
              </a:ext>
            </a:extLst>
          </p:cNvPr>
          <p:cNvSpPr txBox="1"/>
          <p:nvPr/>
        </p:nvSpPr>
        <p:spPr>
          <a:xfrm>
            <a:off x="7509985" y="1671528"/>
            <a:ext cx="697628" cy="646331"/>
          </a:xfrm>
          <a:prstGeom prst="rect">
            <a:avLst/>
          </a:prstGeom>
          <a:noFill/>
        </p:spPr>
        <p:txBody>
          <a:bodyPr wrap="none" rtlCol="0">
            <a:spAutoFit/>
          </a:bodyPr>
          <a:lstStyle/>
          <a:p>
            <a:pPr algn="ctr"/>
            <a:r>
              <a:rPr lang="en-US" baseline="30000" dirty="0">
                <a:solidFill>
                  <a:srgbClr val="0099FF"/>
                </a:solidFill>
                <a:latin typeface="Cambria" panose="02040503050406030204" pitchFamily="18" charset="0"/>
                <a:ea typeface="Cambria" panose="02040503050406030204" pitchFamily="18" charset="0"/>
              </a:rPr>
              <a:t>60</a:t>
            </a:r>
            <a:r>
              <a:rPr lang="en-US" dirty="0">
                <a:solidFill>
                  <a:srgbClr val="0099FF"/>
                </a:solidFill>
                <a:latin typeface="Cambria" panose="02040503050406030204" pitchFamily="18" charset="0"/>
                <a:ea typeface="Cambria" panose="02040503050406030204" pitchFamily="18" charset="0"/>
              </a:rPr>
              <a:t>Co</a:t>
            </a:r>
          </a:p>
          <a:p>
            <a:pPr algn="ctr"/>
            <a:r>
              <a:rPr lang="en-US">
                <a:solidFill>
                  <a:srgbClr val="0099FF"/>
                </a:solidFill>
                <a:latin typeface="Cambria" panose="02040503050406030204" pitchFamily="18" charset="0"/>
                <a:ea typeface="Cambria" panose="02040503050406030204" pitchFamily="18" charset="0"/>
              </a:rPr>
              <a:t>1332</a:t>
            </a:r>
            <a:endParaRPr lang="en-US" dirty="0">
              <a:solidFill>
                <a:srgbClr val="0099FF"/>
              </a:solidFill>
              <a:latin typeface="Cambria" panose="02040503050406030204" pitchFamily="18" charset="0"/>
              <a:ea typeface="Cambria" panose="02040503050406030204" pitchFamily="18" charset="0"/>
            </a:endParaRPr>
          </a:p>
        </p:txBody>
      </p:sp>
      <p:sp>
        <p:nvSpPr>
          <p:cNvPr id="12" name="Arrow: Down 11">
            <a:extLst>
              <a:ext uri="{FF2B5EF4-FFF2-40B4-BE49-F238E27FC236}">
                <a16:creationId xmlns:a16="http://schemas.microsoft.com/office/drawing/2014/main" id="{B2A85337-C437-4495-A6F6-069B283565B6}"/>
              </a:ext>
            </a:extLst>
          </p:cNvPr>
          <p:cNvSpPr/>
          <p:nvPr/>
        </p:nvSpPr>
        <p:spPr>
          <a:xfrm>
            <a:off x="7761388" y="4617259"/>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13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BED34-D7C0-4AE9-907E-5E5315168868}"/>
              </a:ext>
            </a:extLst>
          </p:cNvPr>
          <p:cNvPicPr>
            <a:picLocks noChangeAspect="1"/>
          </p:cNvPicPr>
          <p:nvPr/>
        </p:nvPicPr>
        <p:blipFill>
          <a:blip r:embed="rId2"/>
          <a:stretch>
            <a:fillRect/>
          </a:stretch>
        </p:blipFill>
        <p:spPr>
          <a:xfrm>
            <a:off x="0" y="341891"/>
            <a:ext cx="9144000" cy="6174217"/>
          </a:xfrm>
          <a:prstGeom prst="rect">
            <a:avLst/>
          </a:prstGeom>
        </p:spPr>
      </p:pic>
      <p:sp>
        <p:nvSpPr>
          <p:cNvPr id="3" name="Arrow: Down 2">
            <a:extLst>
              <a:ext uri="{FF2B5EF4-FFF2-40B4-BE49-F238E27FC236}">
                <a16:creationId xmlns:a16="http://schemas.microsoft.com/office/drawing/2014/main" id="{4E3BEDB6-6230-4D89-9624-19A1C3402FC5}"/>
              </a:ext>
            </a:extLst>
          </p:cNvPr>
          <p:cNvSpPr/>
          <p:nvPr/>
        </p:nvSpPr>
        <p:spPr>
          <a:xfrm>
            <a:off x="4349505" y="2180522"/>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3A3053-470C-40EB-AD16-51154AC280ED}"/>
              </a:ext>
            </a:extLst>
          </p:cNvPr>
          <p:cNvSpPr txBox="1"/>
          <p:nvPr/>
        </p:nvSpPr>
        <p:spPr>
          <a:xfrm>
            <a:off x="4112529" y="1471863"/>
            <a:ext cx="668774" cy="646331"/>
          </a:xfrm>
          <a:prstGeom prst="rect">
            <a:avLst/>
          </a:prstGeom>
          <a:noFill/>
        </p:spPr>
        <p:txBody>
          <a:bodyPr wrap="none" rtlCol="0">
            <a:spAutoFit/>
          </a:bodyPr>
          <a:lstStyle/>
          <a:p>
            <a:pPr algn="ctr"/>
            <a:r>
              <a:rPr lang="en-US" baseline="30000" dirty="0">
                <a:solidFill>
                  <a:srgbClr val="0099FF"/>
                </a:solidFill>
                <a:latin typeface="Cambria" panose="02040503050406030204" pitchFamily="18" charset="0"/>
                <a:ea typeface="Cambria" panose="02040503050406030204" pitchFamily="18" charset="0"/>
              </a:rPr>
              <a:t>137</a:t>
            </a:r>
            <a:r>
              <a:rPr lang="en-US" dirty="0">
                <a:solidFill>
                  <a:srgbClr val="0099FF"/>
                </a:solidFill>
                <a:latin typeface="Cambria" panose="02040503050406030204" pitchFamily="18" charset="0"/>
                <a:ea typeface="Cambria" panose="02040503050406030204" pitchFamily="18" charset="0"/>
              </a:rPr>
              <a:t>Cs</a:t>
            </a:r>
          </a:p>
          <a:p>
            <a:pPr algn="ctr"/>
            <a:r>
              <a:rPr lang="en-US" dirty="0">
                <a:solidFill>
                  <a:srgbClr val="0099FF"/>
                </a:solidFill>
                <a:latin typeface="Cambria" panose="02040503050406030204" pitchFamily="18" charset="0"/>
                <a:ea typeface="Cambria" panose="02040503050406030204" pitchFamily="18" charset="0"/>
              </a:rPr>
              <a:t>662</a:t>
            </a:r>
          </a:p>
        </p:txBody>
      </p:sp>
      <p:sp>
        <p:nvSpPr>
          <p:cNvPr id="6" name="Arrow: Down 5">
            <a:extLst>
              <a:ext uri="{FF2B5EF4-FFF2-40B4-BE49-F238E27FC236}">
                <a16:creationId xmlns:a16="http://schemas.microsoft.com/office/drawing/2014/main" id="{9F9C3FE2-D2D7-4747-81EC-67F5AAB35EBE}"/>
              </a:ext>
            </a:extLst>
          </p:cNvPr>
          <p:cNvSpPr/>
          <p:nvPr/>
        </p:nvSpPr>
        <p:spPr>
          <a:xfrm>
            <a:off x="4349505" y="4405562"/>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901C47E-69E1-425B-B8E4-344E856CA561}"/>
              </a:ext>
            </a:extLst>
          </p:cNvPr>
          <p:cNvSpPr/>
          <p:nvPr/>
        </p:nvSpPr>
        <p:spPr>
          <a:xfrm>
            <a:off x="6947632" y="2566015"/>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474348-0579-4A94-859A-3B4252255EB8}"/>
              </a:ext>
            </a:extLst>
          </p:cNvPr>
          <p:cNvSpPr txBox="1"/>
          <p:nvPr/>
        </p:nvSpPr>
        <p:spPr>
          <a:xfrm>
            <a:off x="6696229" y="1857356"/>
            <a:ext cx="697628" cy="646331"/>
          </a:xfrm>
          <a:prstGeom prst="rect">
            <a:avLst/>
          </a:prstGeom>
          <a:noFill/>
        </p:spPr>
        <p:txBody>
          <a:bodyPr wrap="none" rtlCol="0">
            <a:spAutoFit/>
          </a:bodyPr>
          <a:lstStyle/>
          <a:p>
            <a:pPr algn="ctr"/>
            <a:r>
              <a:rPr lang="en-US" baseline="30000" dirty="0">
                <a:solidFill>
                  <a:srgbClr val="0099FF"/>
                </a:solidFill>
                <a:latin typeface="Cambria" panose="02040503050406030204" pitchFamily="18" charset="0"/>
                <a:ea typeface="Cambria" panose="02040503050406030204" pitchFamily="18" charset="0"/>
              </a:rPr>
              <a:t>60</a:t>
            </a:r>
            <a:r>
              <a:rPr lang="en-US" dirty="0">
                <a:solidFill>
                  <a:srgbClr val="0099FF"/>
                </a:solidFill>
                <a:latin typeface="Cambria" panose="02040503050406030204" pitchFamily="18" charset="0"/>
                <a:ea typeface="Cambria" panose="02040503050406030204" pitchFamily="18" charset="0"/>
              </a:rPr>
              <a:t>Co</a:t>
            </a:r>
          </a:p>
          <a:p>
            <a:pPr algn="ctr"/>
            <a:r>
              <a:rPr lang="en-US" dirty="0">
                <a:solidFill>
                  <a:srgbClr val="0099FF"/>
                </a:solidFill>
                <a:latin typeface="Cambria" panose="02040503050406030204" pitchFamily="18" charset="0"/>
                <a:ea typeface="Cambria" panose="02040503050406030204" pitchFamily="18" charset="0"/>
              </a:rPr>
              <a:t>1173</a:t>
            </a:r>
          </a:p>
        </p:txBody>
      </p:sp>
      <p:sp>
        <p:nvSpPr>
          <p:cNvPr id="9" name="Arrow: Down 8">
            <a:extLst>
              <a:ext uri="{FF2B5EF4-FFF2-40B4-BE49-F238E27FC236}">
                <a16:creationId xmlns:a16="http://schemas.microsoft.com/office/drawing/2014/main" id="{878CC7CD-AC73-4F59-A836-8ABDA2191AC6}"/>
              </a:ext>
            </a:extLst>
          </p:cNvPr>
          <p:cNvSpPr/>
          <p:nvPr/>
        </p:nvSpPr>
        <p:spPr>
          <a:xfrm>
            <a:off x="6947632" y="4622611"/>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0297B521-601C-461B-BFB5-D30C2C05190F}"/>
              </a:ext>
            </a:extLst>
          </p:cNvPr>
          <p:cNvSpPr/>
          <p:nvPr/>
        </p:nvSpPr>
        <p:spPr>
          <a:xfrm>
            <a:off x="7761388" y="2560663"/>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F024C0-0E11-43A5-A3F6-522B63992A49}"/>
              </a:ext>
            </a:extLst>
          </p:cNvPr>
          <p:cNvSpPr txBox="1"/>
          <p:nvPr/>
        </p:nvSpPr>
        <p:spPr>
          <a:xfrm>
            <a:off x="7509985" y="1852004"/>
            <a:ext cx="697628" cy="646331"/>
          </a:xfrm>
          <a:prstGeom prst="rect">
            <a:avLst/>
          </a:prstGeom>
          <a:noFill/>
        </p:spPr>
        <p:txBody>
          <a:bodyPr wrap="none" rtlCol="0">
            <a:spAutoFit/>
          </a:bodyPr>
          <a:lstStyle/>
          <a:p>
            <a:pPr algn="ctr"/>
            <a:r>
              <a:rPr lang="en-US" baseline="30000" dirty="0">
                <a:solidFill>
                  <a:srgbClr val="0099FF"/>
                </a:solidFill>
                <a:latin typeface="Cambria" panose="02040503050406030204" pitchFamily="18" charset="0"/>
                <a:ea typeface="Cambria" panose="02040503050406030204" pitchFamily="18" charset="0"/>
              </a:rPr>
              <a:t>60</a:t>
            </a:r>
            <a:r>
              <a:rPr lang="en-US" dirty="0">
                <a:solidFill>
                  <a:srgbClr val="0099FF"/>
                </a:solidFill>
                <a:latin typeface="Cambria" panose="02040503050406030204" pitchFamily="18" charset="0"/>
                <a:ea typeface="Cambria" panose="02040503050406030204" pitchFamily="18" charset="0"/>
              </a:rPr>
              <a:t>Co</a:t>
            </a:r>
          </a:p>
          <a:p>
            <a:pPr algn="ctr"/>
            <a:r>
              <a:rPr lang="en-US" dirty="0">
                <a:solidFill>
                  <a:srgbClr val="0099FF"/>
                </a:solidFill>
                <a:latin typeface="Cambria" panose="02040503050406030204" pitchFamily="18" charset="0"/>
                <a:ea typeface="Cambria" panose="02040503050406030204" pitchFamily="18" charset="0"/>
              </a:rPr>
              <a:t>1332</a:t>
            </a:r>
          </a:p>
        </p:txBody>
      </p:sp>
      <p:sp>
        <p:nvSpPr>
          <p:cNvPr id="12" name="Arrow: Down 11">
            <a:extLst>
              <a:ext uri="{FF2B5EF4-FFF2-40B4-BE49-F238E27FC236}">
                <a16:creationId xmlns:a16="http://schemas.microsoft.com/office/drawing/2014/main" id="{1BFAE5A2-35A8-4ABA-82A0-C0DBB150D113}"/>
              </a:ext>
            </a:extLst>
          </p:cNvPr>
          <p:cNvSpPr/>
          <p:nvPr/>
        </p:nvSpPr>
        <p:spPr>
          <a:xfrm>
            <a:off x="7761388" y="4617259"/>
            <a:ext cx="194822" cy="464365"/>
          </a:xfrm>
          <a:prstGeom prst="downArrow">
            <a:avLst>
              <a:gd name="adj1" fmla="val 26072"/>
              <a:gd name="adj2" fmla="val 50000"/>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90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68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45198-F4DF-4DA2-94EE-F282CF12D3DE}"/>
              </a:ext>
            </a:extLst>
          </p:cNvPr>
          <p:cNvPicPr>
            <a:picLocks noChangeAspect="1"/>
          </p:cNvPicPr>
          <p:nvPr/>
        </p:nvPicPr>
        <p:blipFill>
          <a:blip r:embed="rId3"/>
          <a:stretch>
            <a:fillRect/>
          </a:stretch>
        </p:blipFill>
        <p:spPr>
          <a:xfrm>
            <a:off x="0" y="878038"/>
            <a:ext cx="9144000" cy="5101924"/>
          </a:xfrm>
          <a:prstGeom prst="rect">
            <a:avLst/>
          </a:prstGeom>
        </p:spPr>
      </p:pic>
      <p:sp>
        <p:nvSpPr>
          <p:cNvPr id="4" name="TextBox 3">
            <a:extLst>
              <a:ext uri="{FF2B5EF4-FFF2-40B4-BE49-F238E27FC236}">
                <a16:creationId xmlns:a16="http://schemas.microsoft.com/office/drawing/2014/main" id="{D585B405-3326-4637-B79D-3D4014293CBD}"/>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13444573175807 ns</a:t>
            </a:r>
          </a:p>
        </p:txBody>
      </p:sp>
    </p:spTree>
    <p:extLst>
      <p:ext uri="{BB962C8B-B14F-4D97-AF65-F5344CB8AC3E}">
        <p14:creationId xmlns:p14="http://schemas.microsoft.com/office/powerpoint/2010/main" val="222808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A32D9-4C84-4772-8B12-B6CD1B91B61D}"/>
              </a:ext>
            </a:extLst>
          </p:cNvPr>
          <p:cNvPicPr>
            <a:picLocks noChangeAspect="1"/>
          </p:cNvPicPr>
          <p:nvPr/>
        </p:nvPicPr>
        <p:blipFill>
          <a:blip r:embed="rId3"/>
          <a:stretch>
            <a:fillRect/>
          </a:stretch>
        </p:blipFill>
        <p:spPr>
          <a:xfrm>
            <a:off x="0" y="881180"/>
            <a:ext cx="9144000" cy="5095640"/>
          </a:xfrm>
          <a:prstGeom prst="rect">
            <a:avLst/>
          </a:prstGeom>
        </p:spPr>
      </p:pic>
      <p:sp>
        <p:nvSpPr>
          <p:cNvPr id="4" name="TextBox 3">
            <a:extLst>
              <a:ext uri="{FF2B5EF4-FFF2-40B4-BE49-F238E27FC236}">
                <a16:creationId xmlns:a16="http://schemas.microsoft.com/office/drawing/2014/main" id="{7B8D7304-8B7B-452B-BDB5-4A58ACB0D505}"/>
              </a:ext>
            </a:extLst>
          </p:cNvPr>
          <p:cNvSpPr txBox="1"/>
          <p:nvPr/>
        </p:nvSpPr>
        <p:spPr>
          <a:xfrm>
            <a:off x="4390415" y="938130"/>
            <a:ext cx="697627" cy="646331"/>
          </a:xfrm>
          <a:prstGeom prst="rect">
            <a:avLst/>
          </a:prstGeom>
          <a:noFill/>
        </p:spPr>
        <p:txBody>
          <a:bodyPr wrap="none" rtlCol="0">
            <a:spAutoFit/>
          </a:bodyPr>
          <a:lstStyle/>
          <a:p>
            <a:pPr algn="ctr"/>
            <a:r>
              <a:rPr lang="en-US" dirty="0">
                <a:solidFill>
                  <a:srgbClr val="FF0000"/>
                </a:solidFill>
                <a:latin typeface="Cambria" panose="02040503050406030204" pitchFamily="18" charset="0"/>
                <a:ea typeface="Cambria" panose="02040503050406030204" pitchFamily="18" charset="0"/>
              </a:rPr>
              <a:t>1173</a:t>
            </a:r>
          </a:p>
          <a:p>
            <a:pPr algn="ctr"/>
            <a:r>
              <a:rPr lang="en-US" baseline="30000" dirty="0">
                <a:solidFill>
                  <a:srgbClr val="FF0000"/>
                </a:solidFill>
                <a:latin typeface="Cambria" panose="02040503050406030204" pitchFamily="18" charset="0"/>
                <a:ea typeface="Cambria" panose="02040503050406030204" pitchFamily="18" charset="0"/>
              </a:rPr>
              <a:t>60</a:t>
            </a:r>
            <a:r>
              <a:rPr lang="en-US" altLang="zh-CN" dirty="0">
                <a:solidFill>
                  <a:srgbClr val="FF0000"/>
                </a:solidFill>
                <a:latin typeface="Cambria" panose="02040503050406030204" pitchFamily="18" charset="0"/>
                <a:ea typeface="Cambria" panose="02040503050406030204" pitchFamily="18" charset="0"/>
              </a:rPr>
              <a:t>Co</a:t>
            </a:r>
            <a:endParaRPr lang="en-US"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F55B57E-203C-4E3A-A220-DA849AF6C1D6}"/>
              </a:ext>
            </a:extLst>
          </p:cNvPr>
          <p:cNvSpPr txBox="1"/>
          <p:nvPr/>
        </p:nvSpPr>
        <p:spPr>
          <a:xfrm>
            <a:off x="7910946" y="2195823"/>
            <a:ext cx="697627" cy="646331"/>
          </a:xfrm>
          <a:prstGeom prst="rect">
            <a:avLst/>
          </a:prstGeom>
          <a:noFill/>
        </p:spPr>
        <p:txBody>
          <a:bodyPr wrap="none" rtlCol="0">
            <a:spAutoFit/>
          </a:bodyPr>
          <a:lstStyle/>
          <a:p>
            <a:pPr algn="ctr"/>
            <a:r>
              <a:rPr lang="en-US" dirty="0">
                <a:latin typeface="Cambria" panose="02040503050406030204" pitchFamily="18" charset="0"/>
                <a:ea typeface="Cambria" panose="02040503050406030204" pitchFamily="18" charset="0"/>
              </a:rPr>
              <a:t>1461</a:t>
            </a:r>
          </a:p>
          <a:p>
            <a:pPr algn="ctr"/>
            <a:r>
              <a:rPr lang="en-US" baseline="30000" dirty="0">
                <a:latin typeface="Cambria" panose="02040503050406030204" pitchFamily="18" charset="0"/>
                <a:ea typeface="Cambria" panose="02040503050406030204" pitchFamily="18" charset="0"/>
              </a:rPr>
              <a:t>40</a:t>
            </a:r>
            <a:r>
              <a:rPr lang="en-US" altLang="zh-CN" dirty="0">
                <a:latin typeface="Cambria" panose="02040503050406030204" pitchFamily="18" charset="0"/>
                <a:ea typeface="Cambria" panose="02040503050406030204" pitchFamily="18" charset="0"/>
              </a:rPr>
              <a:t>K</a:t>
            </a: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0BD5F76-6B99-4EE6-A422-DF18F257A2E9}"/>
              </a:ext>
            </a:extLst>
          </p:cNvPr>
          <p:cNvSpPr txBox="1"/>
          <p:nvPr/>
        </p:nvSpPr>
        <p:spPr>
          <a:xfrm>
            <a:off x="6386642" y="1027030"/>
            <a:ext cx="697628" cy="646331"/>
          </a:xfrm>
          <a:prstGeom prst="rect">
            <a:avLst/>
          </a:prstGeom>
          <a:noFill/>
        </p:spPr>
        <p:txBody>
          <a:bodyPr wrap="none" rtlCol="0">
            <a:spAutoFit/>
          </a:bodyPr>
          <a:lstStyle/>
          <a:p>
            <a:pPr algn="ctr"/>
            <a:r>
              <a:rPr lang="en-US" dirty="0">
                <a:solidFill>
                  <a:srgbClr val="FF0000"/>
                </a:solidFill>
                <a:latin typeface="Cambria" panose="02040503050406030204" pitchFamily="18" charset="0"/>
                <a:ea typeface="Cambria" panose="02040503050406030204" pitchFamily="18" charset="0"/>
              </a:rPr>
              <a:t>1332</a:t>
            </a:r>
          </a:p>
          <a:p>
            <a:pPr algn="ctr"/>
            <a:r>
              <a:rPr lang="en-US" baseline="30000" dirty="0">
                <a:solidFill>
                  <a:srgbClr val="FF0000"/>
                </a:solidFill>
                <a:latin typeface="Cambria" panose="02040503050406030204" pitchFamily="18" charset="0"/>
                <a:ea typeface="Cambria" panose="02040503050406030204" pitchFamily="18" charset="0"/>
              </a:rPr>
              <a:t>60</a:t>
            </a:r>
            <a:r>
              <a:rPr lang="en-US" altLang="zh-CN" dirty="0">
                <a:solidFill>
                  <a:srgbClr val="FF0000"/>
                </a:solidFill>
                <a:latin typeface="Cambria" panose="02040503050406030204" pitchFamily="18" charset="0"/>
                <a:ea typeface="Cambria" panose="02040503050406030204" pitchFamily="18" charset="0"/>
              </a:rPr>
              <a:t>Co</a:t>
            </a:r>
            <a:endParaRPr lang="en-US"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A801137C-58D1-4CF3-BDB1-C89EC96633B5}"/>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126712401287603 ns</a:t>
            </a:r>
          </a:p>
        </p:txBody>
      </p:sp>
    </p:spTree>
    <p:extLst>
      <p:ext uri="{BB962C8B-B14F-4D97-AF65-F5344CB8AC3E}">
        <p14:creationId xmlns:p14="http://schemas.microsoft.com/office/powerpoint/2010/main" val="180008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54355-5AC0-4267-A7C3-4F709E2D08FC}"/>
              </a:ext>
            </a:extLst>
          </p:cNvPr>
          <p:cNvPicPr>
            <a:picLocks noChangeAspect="1"/>
          </p:cNvPicPr>
          <p:nvPr/>
        </p:nvPicPr>
        <p:blipFill>
          <a:blip r:embed="rId3"/>
          <a:stretch>
            <a:fillRect/>
          </a:stretch>
        </p:blipFill>
        <p:spPr>
          <a:xfrm>
            <a:off x="0" y="878038"/>
            <a:ext cx="9144000" cy="5101924"/>
          </a:xfrm>
          <a:prstGeom prst="rect">
            <a:avLst/>
          </a:prstGeom>
        </p:spPr>
      </p:pic>
      <p:sp>
        <p:nvSpPr>
          <p:cNvPr id="4" name="TextBox 3">
            <a:extLst>
              <a:ext uri="{FF2B5EF4-FFF2-40B4-BE49-F238E27FC236}">
                <a16:creationId xmlns:a16="http://schemas.microsoft.com/office/drawing/2014/main" id="{E653F47E-A005-41F1-969D-0EF39B787488}"/>
              </a:ext>
            </a:extLst>
          </p:cNvPr>
          <p:cNvSpPr txBox="1"/>
          <p:nvPr/>
        </p:nvSpPr>
        <p:spPr>
          <a:xfrm>
            <a:off x="4390415" y="976230"/>
            <a:ext cx="697627" cy="646331"/>
          </a:xfrm>
          <a:prstGeom prst="rect">
            <a:avLst/>
          </a:prstGeom>
          <a:noFill/>
        </p:spPr>
        <p:txBody>
          <a:bodyPr wrap="none" rtlCol="0">
            <a:spAutoFit/>
          </a:bodyPr>
          <a:lstStyle/>
          <a:p>
            <a:pPr algn="ctr"/>
            <a:r>
              <a:rPr lang="en-US" dirty="0">
                <a:solidFill>
                  <a:srgbClr val="0066FF"/>
                </a:solidFill>
                <a:latin typeface="Cambria" panose="02040503050406030204" pitchFamily="18" charset="0"/>
                <a:ea typeface="Cambria" panose="02040503050406030204" pitchFamily="18" charset="0"/>
              </a:rPr>
              <a:t>1173</a:t>
            </a:r>
          </a:p>
          <a:p>
            <a:pPr algn="ctr"/>
            <a:r>
              <a:rPr lang="en-US" baseline="30000" dirty="0">
                <a:solidFill>
                  <a:srgbClr val="0066FF"/>
                </a:solidFill>
                <a:latin typeface="Cambria" panose="02040503050406030204" pitchFamily="18" charset="0"/>
                <a:ea typeface="Cambria" panose="02040503050406030204" pitchFamily="18" charset="0"/>
              </a:rPr>
              <a:t>60</a:t>
            </a:r>
            <a:r>
              <a:rPr lang="en-US" altLang="zh-CN" dirty="0">
                <a:solidFill>
                  <a:srgbClr val="0066FF"/>
                </a:solidFill>
                <a:latin typeface="Cambria" panose="02040503050406030204" pitchFamily="18" charset="0"/>
                <a:ea typeface="Cambria" panose="02040503050406030204" pitchFamily="18" charset="0"/>
              </a:rPr>
              <a:t>Co</a:t>
            </a:r>
            <a:endParaRPr lang="en-US" dirty="0">
              <a:solidFill>
                <a:srgbClr val="0066FF"/>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63582E4E-1FE8-4982-BDAF-8E49ADE6C742}"/>
              </a:ext>
            </a:extLst>
          </p:cNvPr>
          <p:cNvSpPr txBox="1"/>
          <p:nvPr/>
        </p:nvSpPr>
        <p:spPr>
          <a:xfrm>
            <a:off x="7910946" y="2195823"/>
            <a:ext cx="697627" cy="646331"/>
          </a:xfrm>
          <a:prstGeom prst="rect">
            <a:avLst/>
          </a:prstGeom>
          <a:noFill/>
        </p:spPr>
        <p:txBody>
          <a:bodyPr wrap="none" rtlCol="0">
            <a:spAutoFit/>
          </a:bodyPr>
          <a:lstStyle/>
          <a:p>
            <a:pPr algn="ctr"/>
            <a:r>
              <a:rPr lang="en-US" dirty="0">
                <a:latin typeface="Cambria" panose="02040503050406030204" pitchFamily="18" charset="0"/>
                <a:ea typeface="Cambria" panose="02040503050406030204" pitchFamily="18" charset="0"/>
              </a:rPr>
              <a:t>1461</a:t>
            </a:r>
          </a:p>
          <a:p>
            <a:pPr algn="ctr"/>
            <a:r>
              <a:rPr lang="en-US" baseline="30000" dirty="0">
                <a:latin typeface="Cambria" panose="02040503050406030204" pitchFamily="18" charset="0"/>
                <a:ea typeface="Cambria" panose="02040503050406030204" pitchFamily="18" charset="0"/>
              </a:rPr>
              <a:t>40</a:t>
            </a:r>
            <a:r>
              <a:rPr lang="en-US" altLang="zh-CN" dirty="0">
                <a:latin typeface="Cambria" panose="02040503050406030204" pitchFamily="18" charset="0"/>
                <a:ea typeface="Cambria" panose="02040503050406030204" pitchFamily="18" charset="0"/>
              </a:rPr>
              <a:t>K</a:t>
            </a: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47EF1DF-BC5C-4358-871C-DB1725A8B08E}"/>
              </a:ext>
            </a:extLst>
          </p:cNvPr>
          <p:cNvSpPr txBox="1"/>
          <p:nvPr/>
        </p:nvSpPr>
        <p:spPr>
          <a:xfrm>
            <a:off x="6386642" y="1027030"/>
            <a:ext cx="697628" cy="646331"/>
          </a:xfrm>
          <a:prstGeom prst="rect">
            <a:avLst/>
          </a:prstGeom>
          <a:noFill/>
        </p:spPr>
        <p:txBody>
          <a:bodyPr wrap="none" rtlCol="0">
            <a:spAutoFit/>
          </a:bodyPr>
          <a:lstStyle/>
          <a:p>
            <a:pPr algn="ctr"/>
            <a:r>
              <a:rPr lang="en-US" dirty="0">
                <a:solidFill>
                  <a:srgbClr val="0066FF"/>
                </a:solidFill>
                <a:latin typeface="Cambria" panose="02040503050406030204" pitchFamily="18" charset="0"/>
                <a:ea typeface="Cambria" panose="02040503050406030204" pitchFamily="18" charset="0"/>
              </a:rPr>
              <a:t>1332</a:t>
            </a:r>
          </a:p>
          <a:p>
            <a:pPr algn="ctr"/>
            <a:r>
              <a:rPr lang="en-US" baseline="30000" dirty="0">
                <a:solidFill>
                  <a:srgbClr val="0066FF"/>
                </a:solidFill>
                <a:latin typeface="Cambria" panose="02040503050406030204" pitchFamily="18" charset="0"/>
                <a:ea typeface="Cambria" panose="02040503050406030204" pitchFamily="18" charset="0"/>
              </a:rPr>
              <a:t>60</a:t>
            </a:r>
            <a:r>
              <a:rPr lang="en-US" altLang="zh-CN" dirty="0">
                <a:solidFill>
                  <a:srgbClr val="0066FF"/>
                </a:solidFill>
                <a:latin typeface="Cambria" panose="02040503050406030204" pitchFamily="18" charset="0"/>
                <a:ea typeface="Cambria" panose="02040503050406030204" pitchFamily="18" charset="0"/>
              </a:rPr>
              <a:t>Co</a:t>
            </a:r>
            <a:endParaRPr lang="en-US" dirty="0">
              <a:solidFill>
                <a:srgbClr val="0066FF"/>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539E650-3C20-495D-B1DE-D4019CC7C05F}"/>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126712401287603 ns</a:t>
            </a:r>
          </a:p>
        </p:txBody>
      </p:sp>
    </p:spTree>
    <p:extLst>
      <p:ext uri="{BB962C8B-B14F-4D97-AF65-F5344CB8AC3E}">
        <p14:creationId xmlns:p14="http://schemas.microsoft.com/office/powerpoint/2010/main" val="21715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3C175-B93E-4645-B0ED-F063AE09A214}"/>
              </a:ext>
            </a:extLst>
          </p:cNvPr>
          <p:cNvPicPr>
            <a:picLocks noChangeAspect="1"/>
          </p:cNvPicPr>
          <p:nvPr/>
        </p:nvPicPr>
        <p:blipFill>
          <a:blip r:embed="rId3"/>
          <a:stretch>
            <a:fillRect/>
          </a:stretch>
        </p:blipFill>
        <p:spPr>
          <a:xfrm>
            <a:off x="0" y="878038"/>
            <a:ext cx="9144000" cy="5101924"/>
          </a:xfrm>
          <a:prstGeom prst="rect">
            <a:avLst/>
          </a:prstGeom>
        </p:spPr>
      </p:pic>
      <p:sp>
        <p:nvSpPr>
          <p:cNvPr id="6" name="TextBox 5">
            <a:extLst>
              <a:ext uri="{FF2B5EF4-FFF2-40B4-BE49-F238E27FC236}">
                <a16:creationId xmlns:a16="http://schemas.microsoft.com/office/drawing/2014/main" id="{C5F5E740-022A-48B0-8D91-35D5C8A114EA}"/>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124512211965269 ns</a:t>
            </a:r>
          </a:p>
        </p:txBody>
      </p:sp>
    </p:spTree>
    <p:extLst>
      <p:ext uri="{BB962C8B-B14F-4D97-AF65-F5344CB8AC3E}">
        <p14:creationId xmlns:p14="http://schemas.microsoft.com/office/powerpoint/2010/main" val="240276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8EDD6A-C069-4D5B-A770-18E115F35435}"/>
              </a:ext>
            </a:extLst>
          </p:cNvPr>
          <p:cNvPicPr>
            <a:picLocks noChangeAspect="1"/>
          </p:cNvPicPr>
          <p:nvPr/>
        </p:nvPicPr>
        <p:blipFill>
          <a:blip r:embed="rId2"/>
          <a:stretch>
            <a:fillRect/>
          </a:stretch>
        </p:blipFill>
        <p:spPr>
          <a:xfrm>
            <a:off x="0" y="1"/>
            <a:ext cx="4572000" cy="2736376"/>
          </a:xfrm>
          <a:prstGeom prst="rect">
            <a:avLst/>
          </a:prstGeom>
        </p:spPr>
      </p:pic>
      <p:pic>
        <p:nvPicPr>
          <p:cNvPr id="5" name="Picture 4">
            <a:extLst>
              <a:ext uri="{FF2B5EF4-FFF2-40B4-BE49-F238E27FC236}">
                <a16:creationId xmlns:a16="http://schemas.microsoft.com/office/drawing/2014/main" id="{32964E44-801E-4A85-9834-0CFCA8CC6085}"/>
              </a:ext>
            </a:extLst>
          </p:cNvPr>
          <p:cNvPicPr>
            <a:picLocks noChangeAspect="1"/>
          </p:cNvPicPr>
          <p:nvPr/>
        </p:nvPicPr>
        <p:blipFill>
          <a:blip r:embed="rId3"/>
          <a:stretch>
            <a:fillRect/>
          </a:stretch>
        </p:blipFill>
        <p:spPr>
          <a:xfrm>
            <a:off x="4572000" y="1"/>
            <a:ext cx="4572000" cy="2736376"/>
          </a:xfrm>
          <a:prstGeom prst="rect">
            <a:avLst/>
          </a:prstGeom>
        </p:spPr>
      </p:pic>
      <p:pic>
        <p:nvPicPr>
          <p:cNvPr id="11" name="Picture 10">
            <a:extLst>
              <a:ext uri="{FF2B5EF4-FFF2-40B4-BE49-F238E27FC236}">
                <a16:creationId xmlns:a16="http://schemas.microsoft.com/office/drawing/2014/main" id="{9E5DD23A-718A-4C6A-9619-C5D6D2CB4CDC}"/>
              </a:ext>
            </a:extLst>
          </p:cNvPr>
          <p:cNvPicPr>
            <a:picLocks noChangeAspect="1"/>
          </p:cNvPicPr>
          <p:nvPr/>
        </p:nvPicPr>
        <p:blipFill>
          <a:blip r:embed="rId4"/>
          <a:stretch>
            <a:fillRect/>
          </a:stretch>
        </p:blipFill>
        <p:spPr>
          <a:xfrm>
            <a:off x="2286000" y="1537646"/>
            <a:ext cx="4572000" cy="2736376"/>
          </a:xfrm>
          <a:prstGeom prst="rect">
            <a:avLst/>
          </a:prstGeom>
        </p:spPr>
      </p:pic>
      <p:pic>
        <p:nvPicPr>
          <p:cNvPr id="7" name="Picture 6">
            <a:extLst>
              <a:ext uri="{FF2B5EF4-FFF2-40B4-BE49-F238E27FC236}">
                <a16:creationId xmlns:a16="http://schemas.microsoft.com/office/drawing/2014/main" id="{2BDAEF67-972C-4166-809E-EDA1DD150CDE}"/>
              </a:ext>
            </a:extLst>
          </p:cNvPr>
          <p:cNvPicPr>
            <a:picLocks noChangeAspect="1"/>
          </p:cNvPicPr>
          <p:nvPr/>
        </p:nvPicPr>
        <p:blipFill>
          <a:blip r:embed="rId5"/>
          <a:stretch>
            <a:fillRect/>
          </a:stretch>
        </p:blipFill>
        <p:spPr>
          <a:xfrm>
            <a:off x="0" y="4121624"/>
            <a:ext cx="4572000" cy="2736376"/>
          </a:xfrm>
          <a:prstGeom prst="rect">
            <a:avLst/>
          </a:prstGeom>
        </p:spPr>
      </p:pic>
      <p:pic>
        <p:nvPicPr>
          <p:cNvPr id="9" name="Picture 8">
            <a:extLst>
              <a:ext uri="{FF2B5EF4-FFF2-40B4-BE49-F238E27FC236}">
                <a16:creationId xmlns:a16="http://schemas.microsoft.com/office/drawing/2014/main" id="{CB9EEF99-BAA4-42A5-AD43-0CDED7847C86}"/>
              </a:ext>
            </a:extLst>
          </p:cNvPr>
          <p:cNvPicPr>
            <a:picLocks noChangeAspect="1"/>
          </p:cNvPicPr>
          <p:nvPr/>
        </p:nvPicPr>
        <p:blipFill>
          <a:blip r:embed="rId6"/>
          <a:stretch>
            <a:fillRect/>
          </a:stretch>
        </p:blipFill>
        <p:spPr>
          <a:xfrm>
            <a:off x="4572000" y="4121623"/>
            <a:ext cx="4572000" cy="2736376"/>
          </a:xfrm>
          <a:prstGeom prst="rect">
            <a:avLst/>
          </a:prstGeom>
        </p:spPr>
      </p:pic>
    </p:spTree>
    <p:extLst>
      <p:ext uri="{BB962C8B-B14F-4D97-AF65-F5344CB8AC3E}">
        <p14:creationId xmlns:p14="http://schemas.microsoft.com/office/powerpoint/2010/main" val="265408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22AE0-08DD-4861-BCFD-5ECF572B126C}"/>
              </a:ext>
            </a:extLst>
          </p:cNvPr>
          <p:cNvPicPr>
            <a:picLocks noChangeAspect="1"/>
          </p:cNvPicPr>
          <p:nvPr/>
        </p:nvPicPr>
        <p:blipFill>
          <a:blip r:embed="rId3"/>
          <a:stretch>
            <a:fillRect/>
          </a:stretch>
        </p:blipFill>
        <p:spPr>
          <a:xfrm>
            <a:off x="0" y="878038"/>
            <a:ext cx="9144000" cy="5101924"/>
          </a:xfrm>
          <a:prstGeom prst="rect">
            <a:avLst/>
          </a:prstGeom>
        </p:spPr>
      </p:pic>
      <p:sp>
        <p:nvSpPr>
          <p:cNvPr id="4" name="TextBox 3">
            <a:extLst>
              <a:ext uri="{FF2B5EF4-FFF2-40B4-BE49-F238E27FC236}">
                <a16:creationId xmlns:a16="http://schemas.microsoft.com/office/drawing/2014/main" id="{D23303E9-CEB9-49BB-8A2F-ABB13A1D9604}"/>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124512211965269 ns</a:t>
            </a:r>
          </a:p>
        </p:txBody>
      </p:sp>
      <p:sp>
        <p:nvSpPr>
          <p:cNvPr id="5" name="TextBox 4">
            <a:extLst>
              <a:ext uri="{FF2B5EF4-FFF2-40B4-BE49-F238E27FC236}">
                <a16:creationId xmlns:a16="http://schemas.microsoft.com/office/drawing/2014/main" id="{A9608C05-12C4-43D5-B898-99EBFB009906}"/>
              </a:ext>
            </a:extLst>
          </p:cNvPr>
          <p:cNvSpPr txBox="1"/>
          <p:nvPr/>
        </p:nvSpPr>
        <p:spPr>
          <a:xfrm>
            <a:off x="5986205" y="1512006"/>
            <a:ext cx="803425" cy="646331"/>
          </a:xfrm>
          <a:prstGeom prst="rect">
            <a:avLst/>
          </a:prstGeom>
          <a:noFill/>
        </p:spPr>
        <p:txBody>
          <a:bodyPr wrap="none" rtlCol="0">
            <a:spAutoFit/>
          </a:bodyPr>
          <a:lstStyle/>
          <a:p>
            <a:pPr algn="ctr"/>
            <a:r>
              <a:rPr lang="en-US" dirty="0">
                <a:solidFill>
                  <a:srgbClr val="FF0000"/>
                </a:solidFill>
              </a:rPr>
              <a:t>586</a:t>
            </a:r>
          </a:p>
          <a:p>
            <a:pPr algn="ctr"/>
            <a:r>
              <a:rPr lang="en-US" dirty="0">
                <a:solidFill>
                  <a:srgbClr val="FF0000"/>
                </a:solidFill>
              </a:rPr>
              <a:t>152Gd</a:t>
            </a:r>
          </a:p>
        </p:txBody>
      </p:sp>
      <p:sp>
        <p:nvSpPr>
          <p:cNvPr id="6" name="TextBox 5">
            <a:extLst>
              <a:ext uri="{FF2B5EF4-FFF2-40B4-BE49-F238E27FC236}">
                <a16:creationId xmlns:a16="http://schemas.microsoft.com/office/drawing/2014/main" id="{286A4602-755B-41F6-B56B-6D8ED78C51F7}"/>
              </a:ext>
            </a:extLst>
          </p:cNvPr>
          <p:cNvSpPr txBox="1"/>
          <p:nvPr/>
        </p:nvSpPr>
        <p:spPr>
          <a:xfrm>
            <a:off x="3824830" y="1328214"/>
            <a:ext cx="825867" cy="646331"/>
          </a:xfrm>
          <a:prstGeom prst="rect">
            <a:avLst/>
          </a:prstGeom>
          <a:noFill/>
        </p:spPr>
        <p:txBody>
          <a:bodyPr wrap="none" rtlCol="0">
            <a:spAutoFit/>
          </a:bodyPr>
          <a:lstStyle/>
          <a:p>
            <a:pPr algn="ctr"/>
            <a:r>
              <a:rPr lang="en-US" dirty="0">
                <a:solidFill>
                  <a:srgbClr val="FF0000"/>
                </a:solidFill>
              </a:rPr>
              <a:t>564</a:t>
            </a:r>
          </a:p>
          <a:p>
            <a:pPr algn="ctr"/>
            <a:r>
              <a:rPr lang="en-US" dirty="0">
                <a:solidFill>
                  <a:srgbClr val="FF0000"/>
                </a:solidFill>
              </a:rPr>
              <a:t>152Sm</a:t>
            </a:r>
          </a:p>
        </p:txBody>
      </p:sp>
      <p:sp>
        <p:nvSpPr>
          <p:cNvPr id="10" name="TextBox 9">
            <a:extLst>
              <a:ext uri="{FF2B5EF4-FFF2-40B4-BE49-F238E27FC236}">
                <a16:creationId xmlns:a16="http://schemas.microsoft.com/office/drawing/2014/main" id="{0B3BF177-04B0-42E3-A259-05680163363F}"/>
              </a:ext>
            </a:extLst>
          </p:cNvPr>
          <p:cNvSpPr txBox="1"/>
          <p:nvPr/>
        </p:nvSpPr>
        <p:spPr>
          <a:xfrm>
            <a:off x="5466186" y="1188840"/>
            <a:ext cx="776174" cy="646331"/>
          </a:xfrm>
          <a:prstGeom prst="rect">
            <a:avLst/>
          </a:prstGeom>
          <a:noFill/>
        </p:spPr>
        <p:txBody>
          <a:bodyPr wrap="none">
            <a:spAutoFit/>
          </a:bodyPr>
          <a:lstStyle/>
          <a:p>
            <a:pPr algn="ctr"/>
            <a:r>
              <a:rPr lang="en-US" dirty="0"/>
              <a:t>583</a:t>
            </a:r>
          </a:p>
          <a:p>
            <a:pPr algn="ctr"/>
            <a:r>
              <a:rPr lang="en-US" dirty="0"/>
              <a:t>208Pb</a:t>
            </a:r>
          </a:p>
        </p:txBody>
      </p:sp>
      <p:sp>
        <p:nvSpPr>
          <p:cNvPr id="11" name="TextBox 10">
            <a:extLst>
              <a:ext uri="{FF2B5EF4-FFF2-40B4-BE49-F238E27FC236}">
                <a16:creationId xmlns:a16="http://schemas.microsoft.com/office/drawing/2014/main" id="{BC73B0E5-7214-43DE-B935-4B6C23DCAC10}"/>
              </a:ext>
            </a:extLst>
          </p:cNvPr>
          <p:cNvSpPr txBox="1"/>
          <p:nvPr/>
        </p:nvSpPr>
        <p:spPr>
          <a:xfrm>
            <a:off x="3411991" y="1974545"/>
            <a:ext cx="769763" cy="646331"/>
          </a:xfrm>
          <a:prstGeom prst="rect">
            <a:avLst/>
          </a:prstGeom>
          <a:noFill/>
        </p:spPr>
        <p:txBody>
          <a:bodyPr wrap="none">
            <a:spAutoFit/>
          </a:bodyPr>
          <a:lstStyle/>
          <a:p>
            <a:pPr algn="ctr"/>
            <a:r>
              <a:rPr lang="en-US" dirty="0"/>
              <a:t>563</a:t>
            </a:r>
          </a:p>
          <a:p>
            <a:pPr algn="ctr"/>
            <a:r>
              <a:rPr lang="en-US" dirty="0"/>
              <a:t>228Th</a:t>
            </a:r>
          </a:p>
        </p:txBody>
      </p:sp>
      <p:sp>
        <p:nvSpPr>
          <p:cNvPr id="12" name="TextBox 11">
            <a:extLst>
              <a:ext uri="{FF2B5EF4-FFF2-40B4-BE49-F238E27FC236}">
                <a16:creationId xmlns:a16="http://schemas.microsoft.com/office/drawing/2014/main" id="{6B3E4910-88A8-4644-A7AF-F2DA4A0B0B7E}"/>
              </a:ext>
            </a:extLst>
          </p:cNvPr>
          <p:cNvSpPr txBox="1"/>
          <p:nvPr/>
        </p:nvSpPr>
        <p:spPr>
          <a:xfrm>
            <a:off x="4237764" y="1911477"/>
            <a:ext cx="825867" cy="646331"/>
          </a:xfrm>
          <a:prstGeom prst="rect">
            <a:avLst/>
          </a:prstGeom>
          <a:noFill/>
        </p:spPr>
        <p:txBody>
          <a:bodyPr wrap="none" rtlCol="0">
            <a:spAutoFit/>
          </a:bodyPr>
          <a:lstStyle/>
          <a:p>
            <a:pPr algn="ctr"/>
            <a:r>
              <a:rPr lang="en-US" dirty="0">
                <a:solidFill>
                  <a:srgbClr val="FF0000"/>
                </a:solidFill>
              </a:rPr>
              <a:t>566</a:t>
            </a:r>
          </a:p>
          <a:p>
            <a:pPr algn="ctr"/>
            <a:r>
              <a:rPr lang="en-US" dirty="0">
                <a:solidFill>
                  <a:srgbClr val="FF0000"/>
                </a:solidFill>
              </a:rPr>
              <a:t>152Sm</a:t>
            </a:r>
          </a:p>
        </p:txBody>
      </p:sp>
    </p:spTree>
    <p:extLst>
      <p:ext uri="{BB962C8B-B14F-4D97-AF65-F5344CB8AC3E}">
        <p14:creationId xmlns:p14="http://schemas.microsoft.com/office/powerpoint/2010/main" val="163259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FA4AF-22A2-4364-BD52-6182DD00D0E5}"/>
              </a:ext>
            </a:extLst>
          </p:cNvPr>
          <p:cNvPicPr>
            <a:picLocks noChangeAspect="1"/>
          </p:cNvPicPr>
          <p:nvPr/>
        </p:nvPicPr>
        <p:blipFill>
          <a:blip r:embed="rId3"/>
          <a:stretch>
            <a:fillRect/>
          </a:stretch>
        </p:blipFill>
        <p:spPr>
          <a:xfrm>
            <a:off x="0" y="874889"/>
            <a:ext cx="9144000" cy="5108222"/>
          </a:xfrm>
          <a:prstGeom prst="rect">
            <a:avLst/>
          </a:prstGeom>
        </p:spPr>
      </p:pic>
      <p:sp>
        <p:nvSpPr>
          <p:cNvPr id="4" name="TextBox 3">
            <a:extLst>
              <a:ext uri="{FF2B5EF4-FFF2-40B4-BE49-F238E27FC236}">
                <a16:creationId xmlns:a16="http://schemas.microsoft.com/office/drawing/2014/main" id="{BBD24EF2-9875-48C6-8149-9AD8F06B9730}"/>
              </a:ext>
            </a:extLst>
          </p:cNvPr>
          <p:cNvSpPr txBox="1"/>
          <p:nvPr/>
        </p:nvSpPr>
        <p:spPr>
          <a:xfrm>
            <a:off x="4813300" y="2019300"/>
            <a:ext cx="1119216" cy="1200329"/>
          </a:xfrm>
          <a:prstGeom prst="rect">
            <a:avLst/>
          </a:prstGeom>
          <a:noFill/>
        </p:spPr>
        <p:txBody>
          <a:bodyPr wrap="none" rtlCol="0">
            <a:spAutoFit/>
          </a:bodyPr>
          <a:lstStyle/>
          <a:p>
            <a:pPr algn="ctr"/>
            <a:r>
              <a:rPr lang="en-US" dirty="0">
                <a:solidFill>
                  <a:srgbClr val="FF0000"/>
                </a:solidFill>
              </a:rPr>
              <a:t>1528</a:t>
            </a:r>
          </a:p>
          <a:p>
            <a:pPr algn="ctr"/>
            <a:r>
              <a:rPr lang="en-US" dirty="0">
                <a:solidFill>
                  <a:srgbClr val="FF0000"/>
                </a:solidFill>
              </a:rPr>
              <a:t>152Sm</a:t>
            </a:r>
          </a:p>
          <a:p>
            <a:pPr algn="ctr"/>
            <a:r>
              <a:rPr lang="en-US" dirty="0">
                <a:solidFill>
                  <a:srgbClr val="FF0000"/>
                </a:solidFill>
              </a:rPr>
              <a:t>122+1408</a:t>
            </a:r>
          </a:p>
          <a:p>
            <a:pPr algn="ctr"/>
            <a:r>
              <a:rPr lang="en-US" dirty="0">
                <a:solidFill>
                  <a:srgbClr val="FF0000"/>
                </a:solidFill>
              </a:rPr>
              <a:t>152Sm</a:t>
            </a:r>
          </a:p>
        </p:txBody>
      </p:sp>
      <p:sp>
        <p:nvSpPr>
          <p:cNvPr id="5" name="TextBox 4">
            <a:extLst>
              <a:ext uri="{FF2B5EF4-FFF2-40B4-BE49-F238E27FC236}">
                <a16:creationId xmlns:a16="http://schemas.microsoft.com/office/drawing/2014/main" id="{A5C7814E-537B-44CF-96A8-45255932396B}"/>
              </a:ext>
            </a:extLst>
          </p:cNvPr>
          <p:cNvSpPr txBox="1"/>
          <p:nvPr/>
        </p:nvSpPr>
        <p:spPr>
          <a:xfrm>
            <a:off x="3600083" y="1146264"/>
            <a:ext cx="825867" cy="1200329"/>
          </a:xfrm>
          <a:prstGeom prst="rect">
            <a:avLst/>
          </a:prstGeom>
          <a:noFill/>
        </p:spPr>
        <p:txBody>
          <a:bodyPr wrap="none" rtlCol="0">
            <a:spAutoFit/>
          </a:bodyPr>
          <a:lstStyle/>
          <a:p>
            <a:pPr algn="ctr"/>
            <a:r>
              <a:rPr lang="en-US" dirty="0">
                <a:solidFill>
                  <a:srgbClr val="FF0000"/>
                </a:solidFill>
              </a:rPr>
              <a:t>1457</a:t>
            </a:r>
          </a:p>
          <a:p>
            <a:pPr algn="ctr"/>
            <a:r>
              <a:rPr lang="en-US" dirty="0">
                <a:solidFill>
                  <a:srgbClr val="FF0000"/>
                </a:solidFill>
              </a:rPr>
              <a:t>152Sm</a:t>
            </a:r>
          </a:p>
          <a:p>
            <a:pPr algn="ctr"/>
            <a:r>
              <a:rPr lang="en-US" dirty="0"/>
              <a:t>1461</a:t>
            </a:r>
          </a:p>
          <a:p>
            <a:pPr algn="ctr"/>
            <a:r>
              <a:rPr lang="en-US" dirty="0"/>
              <a:t>40Ar</a:t>
            </a:r>
          </a:p>
        </p:txBody>
      </p:sp>
      <p:sp>
        <p:nvSpPr>
          <p:cNvPr id="6" name="TextBox 5">
            <a:extLst>
              <a:ext uri="{FF2B5EF4-FFF2-40B4-BE49-F238E27FC236}">
                <a16:creationId xmlns:a16="http://schemas.microsoft.com/office/drawing/2014/main" id="{384FC338-6C3F-4A83-AEB6-DF4F950F5C0A}"/>
              </a:ext>
            </a:extLst>
          </p:cNvPr>
          <p:cNvSpPr txBox="1"/>
          <p:nvPr/>
        </p:nvSpPr>
        <p:spPr>
          <a:xfrm>
            <a:off x="2407275" y="1079500"/>
            <a:ext cx="825867" cy="1200329"/>
          </a:xfrm>
          <a:prstGeom prst="rect">
            <a:avLst/>
          </a:prstGeom>
          <a:noFill/>
        </p:spPr>
        <p:txBody>
          <a:bodyPr wrap="none" rtlCol="0">
            <a:spAutoFit/>
          </a:bodyPr>
          <a:lstStyle/>
          <a:p>
            <a:pPr algn="ctr"/>
            <a:r>
              <a:rPr lang="en-US" dirty="0">
                <a:solidFill>
                  <a:srgbClr val="FF0000"/>
                </a:solidFill>
              </a:rPr>
              <a:t>1408</a:t>
            </a:r>
          </a:p>
          <a:p>
            <a:pPr algn="ctr"/>
            <a:r>
              <a:rPr lang="en-US" dirty="0">
                <a:solidFill>
                  <a:srgbClr val="FF0000"/>
                </a:solidFill>
              </a:rPr>
              <a:t>152Sm</a:t>
            </a:r>
          </a:p>
          <a:p>
            <a:pPr algn="ctr"/>
            <a:r>
              <a:rPr lang="en-US" dirty="0"/>
              <a:t>1408</a:t>
            </a:r>
          </a:p>
          <a:p>
            <a:pPr algn="ctr"/>
            <a:r>
              <a:rPr lang="en-US" dirty="0"/>
              <a:t>214Po</a:t>
            </a:r>
          </a:p>
        </p:txBody>
      </p:sp>
      <p:sp>
        <p:nvSpPr>
          <p:cNvPr id="7" name="TextBox 6">
            <a:extLst>
              <a:ext uri="{FF2B5EF4-FFF2-40B4-BE49-F238E27FC236}">
                <a16:creationId xmlns:a16="http://schemas.microsoft.com/office/drawing/2014/main" id="{B6B989C8-AB73-4420-9EE3-36A7DE65B745}"/>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124512211965269 ns</a:t>
            </a:r>
          </a:p>
        </p:txBody>
      </p:sp>
    </p:spTree>
    <p:extLst>
      <p:ext uri="{BB962C8B-B14F-4D97-AF65-F5344CB8AC3E}">
        <p14:creationId xmlns:p14="http://schemas.microsoft.com/office/powerpoint/2010/main" val="102917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14534-A0F1-4411-BAF4-E14DFCFCB904}"/>
              </a:ext>
            </a:extLst>
          </p:cNvPr>
          <p:cNvPicPr>
            <a:picLocks noChangeAspect="1"/>
          </p:cNvPicPr>
          <p:nvPr/>
        </p:nvPicPr>
        <p:blipFill>
          <a:blip r:embed="rId3"/>
          <a:stretch>
            <a:fillRect/>
          </a:stretch>
        </p:blipFill>
        <p:spPr>
          <a:xfrm>
            <a:off x="0" y="3429000"/>
            <a:ext cx="6711922" cy="3429000"/>
          </a:xfrm>
          <a:prstGeom prst="rect">
            <a:avLst/>
          </a:prstGeom>
        </p:spPr>
      </p:pic>
      <p:pic>
        <p:nvPicPr>
          <p:cNvPr id="5" name="Picture 4">
            <a:extLst>
              <a:ext uri="{FF2B5EF4-FFF2-40B4-BE49-F238E27FC236}">
                <a16:creationId xmlns:a16="http://schemas.microsoft.com/office/drawing/2014/main" id="{F5128D0E-25B9-425C-A349-750F6DDCE7DA}"/>
              </a:ext>
            </a:extLst>
          </p:cNvPr>
          <p:cNvPicPr>
            <a:picLocks noChangeAspect="1"/>
          </p:cNvPicPr>
          <p:nvPr/>
        </p:nvPicPr>
        <p:blipFill>
          <a:blip r:embed="rId4"/>
          <a:stretch>
            <a:fillRect/>
          </a:stretch>
        </p:blipFill>
        <p:spPr>
          <a:xfrm>
            <a:off x="0" y="0"/>
            <a:ext cx="6711922" cy="3429000"/>
          </a:xfrm>
          <a:prstGeom prst="rect">
            <a:avLst/>
          </a:prstGeom>
        </p:spPr>
      </p:pic>
      <p:sp>
        <p:nvSpPr>
          <p:cNvPr id="6" name="TextBox 5">
            <a:extLst>
              <a:ext uri="{FF2B5EF4-FFF2-40B4-BE49-F238E27FC236}">
                <a16:creationId xmlns:a16="http://schemas.microsoft.com/office/drawing/2014/main" id="{7C046C58-ED8E-483E-9447-DC038E4EBEF8}"/>
              </a:ext>
            </a:extLst>
          </p:cNvPr>
          <p:cNvSpPr txBox="1"/>
          <p:nvPr/>
        </p:nvSpPr>
        <p:spPr>
          <a:xfrm>
            <a:off x="-2" y="3138785"/>
            <a:ext cx="9144002" cy="523220"/>
          </a:xfrm>
          <a:prstGeom prst="rect">
            <a:avLst/>
          </a:prstGeom>
          <a:noFill/>
        </p:spPr>
        <p:txBody>
          <a:bodyPr wrap="square">
            <a:spAutoFit/>
          </a:bodyPr>
          <a:lstStyle/>
          <a:p>
            <a:r>
              <a:rPr lang="en-US" sz="1400" dirty="0">
                <a:solidFill>
                  <a:srgbClr val="00CB00"/>
                </a:solidFill>
              </a:rPr>
              <a:t>run0228_0229_0230_LEGe_XtRa_MSD26_152Eu_Z2707_inChamber_vacuum_XtRa_12mm_away_window1us_XtRaCFDdelay_0.2us_for_efficiency_cal.root</a:t>
            </a:r>
          </a:p>
        </p:txBody>
      </p:sp>
    </p:spTree>
    <p:extLst>
      <p:ext uri="{BB962C8B-B14F-4D97-AF65-F5344CB8AC3E}">
        <p14:creationId xmlns:p14="http://schemas.microsoft.com/office/powerpoint/2010/main" val="152028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E2733A-C2B1-45E8-9222-6B1FCFB79B3C}"/>
              </a:ext>
            </a:extLst>
          </p:cNvPr>
          <p:cNvPicPr>
            <a:picLocks noChangeAspect="1"/>
          </p:cNvPicPr>
          <p:nvPr/>
        </p:nvPicPr>
        <p:blipFill>
          <a:blip r:embed="rId3"/>
          <a:stretch>
            <a:fillRect/>
          </a:stretch>
        </p:blipFill>
        <p:spPr>
          <a:xfrm>
            <a:off x="0" y="0"/>
            <a:ext cx="6715766" cy="3429000"/>
          </a:xfrm>
          <a:prstGeom prst="rect">
            <a:avLst/>
          </a:prstGeom>
        </p:spPr>
      </p:pic>
      <p:pic>
        <p:nvPicPr>
          <p:cNvPr id="3" name="Picture 2">
            <a:extLst>
              <a:ext uri="{FF2B5EF4-FFF2-40B4-BE49-F238E27FC236}">
                <a16:creationId xmlns:a16="http://schemas.microsoft.com/office/drawing/2014/main" id="{D347E0D8-EB93-4A22-BA4B-46F6BC046A36}"/>
              </a:ext>
            </a:extLst>
          </p:cNvPr>
          <p:cNvPicPr>
            <a:picLocks noChangeAspect="1"/>
          </p:cNvPicPr>
          <p:nvPr/>
        </p:nvPicPr>
        <p:blipFill>
          <a:blip r:embed="rId4"/>
          <a:stretch>
            <a:fillRect/>
          </a:stretch>
        </p:blipFill>
        <p:spPr>
          <a:xfrm>
            <a:off x="0" y="3429000"/>
            <a:ext cx="6715766" cy="3429000"/>
          </a:xfrm>
          <a:prstGeom prst="rect">
            <a:avLst/>
          </a:prstGeom>
        </p:spPr>
      </p:pic>
      <p:sp>
        <p:nvSpPr>
          <p:cNvPr id="4" name="TextBox 3">
            <a:extLst>
              <a:ext uri="{FF2B5EF4-FFF2-40B4-BE49-F238E27FC236}">
                <a16:creationId xmlns:a16="http://schemas.microsoft.com/office/drawing/2014/main" id="{C02ECB82-ADA5-4EDF-B4E3-8455EECB6F38}"/>
              </a:ext>
            </a:extLst>
          </p:cNvPr>
          <p:cNvSpPr txBox="1"/>
          <p:nvPr/>
        </p:nvSpPr>
        <p:spPr>
          <a:xfrm>
            <a:off x="-2" y="3138785"/>
            <a:ext cx="8106034" cy="307777"/>
          </a:xfrm>
          <a:prstGeom prst="rect">
            <a:avLst/>
          </a:prstGeom>
          <a:noFill/>
        </p:spPr>
        <p:txBody>
          <a:bodyPr wrap="square">
            <a:spAutoFit/>
          </a:bodyPr>
          <a:lstStyle/>
          <a:p>
            <a:r>
              <a:rPr lang="en-US" sz="1400" dirty="0">
                <a:solidFill>
                  <a:srgbClr val="0099CC"/>
                </a:solidFill>
              </a:rPr>
              <a:t>run0097_98_LEGe_XtRa_152Eu_inChamber_window1.5us_CFDdelay_adjusted_930min_efficiency_cal.root</a:t>
            </a:r>
          </a:p>
        </p:txBody>
      </p:sp>
      <p:sp>
        <p:nvSpPr>
          <p:cNvPr id="7" name="TextBox 6">
            <a:extLst>
              <a:ext uri="{FF2B5EF4-FFF2-40B4-BE49-F238E27FC236}">
                <a16:creationId xmlns:a16="http://schemas.microsoft.com/office/drawing/2014/main" id="{1B871B80-3FAB-4E55-84BF-9274FA8BCCA5}"/>
              </a:ext>
            </a:extLst>
          </p:cNvPr>
          <p:cNvSpPr txBox="1"/>
          <p:nvPr/>
        </p:nvSpPr>
        <p:spPr>
          <a:xfrm>
            <a:off x="2228194" y="1015395"/>
            <a:ext cx="660758" cy="369332"/>
          </a:xfrm>
          <a:prstGeom prst="rect">
            <a:avLst/>
          </a:prstGeom>
          <a:noFill/>
        </p:spPr>
        <p:txBody>
          <a:bodyPr wrap="none" rtlCol="0">
            <a:spAutoFit/>
          </a:bodyPr>
          <a:lstStyle/>
          <a:p>
            <a:r>
              <a:rPr lang="en-US" baseline="30000" dirty="0"/>
              <a:t>208</a:t>
            </a:r>
            <a:r>
              <a:rPr lang="en-US" dirty="0"/>
              <a:t>Pb</a:t>
            </a:r>
          </a:p>
        </p:txBody>
      </p:sp>
      <p:sp>
        <p:nvSpPr>
          <p:cNvPr id="8" name="TextBox 7">
            <a:extLst>
              <a:ext uri="{FF2B5EF4-FFF2-40B4-BE49-F238E27FC236}">
                <a16:creationId xmlns:a16="http://schemas.microsoft.com/office/drawing/2014/main" id="{AC8BA486-1BDF-4C87-9D54-8354E75B6EB4}"/>
              </a:ext>
            </a:extLst>
          </p:cNvPr>
          <p:cNvSpPr txBox="1"/>
          <p:nvPr/>
        </p:nvSpPr>
        <p:spPr>
          <a:xfrm>
            <a:off x="4325009" y="1200061"/>
            <a:ext cx="688009" cy="369332"/>
          </a:xfrm>
          <a:prstGeom prst="rect">
            <a:avLst/>
          </a:prstGeom>
          <a:noFill/>
        </p:spPr>
        <p:txBody>
          <a:bodyPr wrap="none" rtlCol="0">
            <a:spAutoFit/>
          </a:bodyPr>
          <a:lstStyle/>
          <a:p>
            <a:r>
              <a:rPr lang="en-US" baseline="30000" dirty="0"/>
              <a:t>152</a:t>
            </a:r>
            <a:r>
              <a:rPr lang="en-US" dirty="0"/>
              <a:t>Gd</a:t>
            </a:r>
          </a:p>
        </p:txBody>
      </p:sp>
      <p:sp>
        <p:nvSpPr>
          <p:cNvPr id="9" name="TextBox 8">
            <a:extLst>
              <a:ext uri="{FF2B5EF4-FFF2-40B4-BE49-F238E27FC236}">
                <a16:creationId xmlns:a16="http://schemas.microsoft.com/office/drawing/2014/main" id="{4BF85811-374F-44BB-B682-71B06674067E}"/>
              </a:ext>
            </a:extLst>
          </p:cNvPr>
          <p:cNvSpPr txBox="1"/>
          <p:nvPr/>
        </p:nvSpPr>
        <p:spPr>
          <a:xfrm>
            <a:off x="2338552" y="4402354"/>
            <a:ext cx="660758" cy="369332"/>
          </a:xfrm>
          <a:prstGeom prst="rect">
            <a:avLst/>
          </a:prstGeom>
          <a:noFill/>
        </p:spPr>
        <p:txBody>
          <a:bodyPr wrap="none" rtlCol="0">
            <a:spAutoFit/>
          </a:bodyPr>
          <a:lstStyle/>
          <a:p>
            <a:r>
              <a:rPr lang="en-US" baseline="30000" dirty="0"/>
              <a:t>208</a:t>
            </a:r>
            <a:r>
              <a:rPr lang="en-US" dirty="0"/>
              <a:t>Pb</a:t>
            </a:r>
          </a:p>
        </p:txBody>
      </p:sp>
      <p:sp>
        <p:nvSpPr>
          <p:cNvPr id="10" name="TextBox 9">
            <a:extLst>
              <a:ext uri="{FF2B5EF4-FFF2-40B4-BE49-F238E27FC236}">
                <a16:creationId xmlns:a16="http://schemas.microsoft.com/office/drawing/2014/main" id="{1D3E9661-4663-440D-B1F7-3FA60D39F360}"/>
              </a:ext>
            </a:extLst>
          </p:cNvPr>
          <p:cNvSpPr txBox="1"/>
          <p:nvPr/>
        </p:nvSpPr>
        <p:spPr>
          <a:xfrm>
            <a:off x="4414347" y="4629060"/>
            <a:ext cx="688009" cy="369332"/>
          </a:xfrm>
          <a:prstGeom prst="rect">
            <a:avLst/>
          </a:prstGeom>
          <a:noFill/>
        </p:spPr>
        <p:txBody>
          <a:bodyPr wrap="none" rtlCol="0">
            <a:spAutoFit/>
          </a:bodyPr>
          <a:lstStyle/>
          <a:p>
            <a:r>
              <a:rPr lang="en-US" baseline="30000" dirty="0"/>
              <a:t>152</a:t>
            </a:r>
            <a:r>
              <a:rPr lang="en-US" dirty="0"/>
              <a:t>Gd</a:t>
            </a:r>
          </a:p>
        </p:txBody>
      </p:sp>
    </p:spTree>
    <p:extLst>
      <p:ext uri="{BB962C8B-B14F-4D97-AF65-F5344CB8AC3E}">
        <p14:creationId xmlns:p14="http://schemas.microsoft.com/office/powerpoint/2010/main" val="288221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A632223-FDD3-494D-81F2-C6F13000D4ED}"/>
              </a:ext>
            </a:extLst>
          </p:cNvPr>
          <p:cNvPicPr>
            <a:picLocks noChangeAspect="1"/>
          </p:cNvPicPr>
          <p:nvPr/>
        </p:nvPicPr>
        <p:blipFill>
          <a:blip r:embed="rId3"/>
          <a:stretch>
            <a:fillRect/>
          </a:stretch>
        </p:blipFill>
        <p:spPr>
          <a:xfrm>
            <a:off x="0" y="0"/>
            <a:ext cx="6715764" cy="3430963"/>
          </a:xfrm>
          <a:prstGeom prst="rect">
            <a:avLst/>
          </a:prstGeom>
        </p:spPr>
      </p:pic>
      <p:pic>
        <p:nvPicPr>
          <p:cNvPr id="16" name="Picture 15">
            <a:extLst>
              <a:ext uri="{FF2B5EF4-FFF2-40B4-BE49-F238E27FC236}">
                <a16:creationId xmlns:a16="http://schemas.microsoft.com/office/drawing/2014/main" id="{513A5F5A-739B-4667-92E2-BA4A0BEA1B1E}"/>
              </a:ext>
            </a:extLst>
          </p:cNvPr>
          <p:cNvPicPr>
            <a:picLocks noChangeAspect="1"/>
          </p:cNvPicPr>
          <p:nvPr/>
        </p:nvPicPr>
        <p:blipFill>
          <a:blip r:embed="rId4"/>
          <a:stretch>
            <a:fillRect/>
          </a:stretch>
        </p:blipFill>
        <p:spPr>
          <a:xfrm>
            <a:off x="-2" y="3425968"/>
            <a:ext cx="6715766" cy="3429000"/>
          </a:xfrm>
          <a:prstGeom prst="rect">
            <a:avLst/>
          </a:prstGeom>
        </p:spPr>
      </p:pic>
      <p:sp>
        <p:nvSpPr>
          <p:cNvPr id="6" name="TextBox 5">
            <a:extLst>
              <a:ext uri="{FF2B5EF4-FFF2-40B4-BE49-F238E27FC236}">
                <a16:creationId xmlns:a16="http://schemas.microsoft.com/office/drawing/2014/main" id="{9C84323F-07D2-4197-A06F-C71360D1E378}"/>
              </a:ext>
            </a:extLst>
          </p:cNvPr>
          <p:cNvSpPr txBox="1"/>
          <p:nvPr/>
        </p:nvSpPr>
        <p:spPr>
          <a:xfrm>
            <a:off x="-2" y="3138785"/>
            <a:ext cx="9144002" cy="523220"/>
          </a:xfrm>
          <a:prstGeom prst="rect">
            <a:avLst/>
          </a:prstGeom>
          <a:noFill/>
        </p:spPr>
        <p:txBody>
          <a:bodyPr wrap="square">
            <a:spAutoFit/>
          </a:bodyPr>
          <a:lstStyle/>
          <a:p>
            <a:r>
              <a:rPr lang="en-US" sz="1400" dirty="0">
                <a:solidFill>
                  <a:srgbClr val="00CB00"/>
                </a:solidFill>
              </a:rPr>
              <a:t>run0228_0229_0230_LEGe_XtRa_MSD26_152Eu_Z2707_inChamber_vacuum_XtRa_12mm_away_window1us_XtRaCFDdelay_0.2us_for_efficiency_cal.root</a:t>
            </a:r>
          </a:p>
        </p:txBody>
      </p:sp>
      <p:sp>
        <p:nvSpPr>
          <p:cNvPr id="7" name="TextBox 6">
            <a:extLst>
              <a:ext uri="{FF2B5EF4-FFF2-40B4-BE49-F238E27FC236}">
                <a16:creationId xmlns:a16="http://schemas.microsoft.com/office/drawing/2014/main" id="{D59B02FC-06D2-4D75-B8E9-71351EB308FD}"/>
              </a:ext>
            </a:extLst>
          </p:cNvPr>
          <p:cNvSpPr txBox="1"/>
          <p:nvPr/>
        </p:nvSpPr>
        <p:spPr>
          <a:xfrm>
            <a:off x="2100606" y="1038509"/>
            <a:ext cx="660758" cy="369332"/>
          </a:xfrm>
          <a:prstGeom prst="rect">
            <a:avLst/>
          </a:prstGeom>
          <a:noFill/>
        </p:spPr>
        <p:txBody>
          <a:bodyPr wrap="none" rtlCol="0">
            <a:spAutoFit/>
          </a:bodyPr>
          <a:lstStyle/>
          <a:p>
            <a:r>
              <a:rPr lang="en-US" baseline="30000" dirty="0"/>
              <a:t>208</a:t>
            </a:r>
            <a:r>
              <a:rPr lang="en-US" dirty="0"/>
              <a:t>Pb</a:t>
            </a:r>
          </a:p>
        </p:txBody>
      </p:sp>
      <p:sp>
        <p:nvSpPr>
          <p:cNvPr id="8" name="TextBox 7">
            <a:extLst>
              <a:ext uri="{FF2B5EF4-FFF2-40B4-BE49-F238E27FC236}">
                <a16:creationId xmlns:a16="http://schemas.microsoft.com/office/drawing/2014/main" id="{001260A0-3EEE-4DB9-AF42-E6B862477FDD}"/>
              </a:ext>
            </a:extLst>
          </p:cNvPr>
          <p:cNvSpPr txBox="1"/>
          <p:nvPr/>
        </p:nvSpPr>
        <p:spPr>
          <a:xfrm>
            <a:off x="4144256" y="1223175"/>
            <a:ext cx="688009" cy="369332"/>
          </a:xfrm>
          <a:prstGeom prst="rect">
            <a:avLst/>
          </a:prstGeom>
          <a:noFill/>
        </p:spPr>
        <p:txBody>
          <a:bodyPr wrap="none" rtlCol="0">
            <a:spAutoFit/>
          </a:bodyPr>
          <a:lstStyle/>
          <a:p>
            <a:r>
              <a:rPr lang="en-US" baseline="30000" dirty="0"/>
              <a:t>152</a:t>
            </a:r>
            <a:r>
              <a:rPr lang="en-US" dirty="0"/>
              <a:t>Gd</a:t>
            </a:r>
          </a:p>
        </p:txBody>
      </p:sp>
      <p:sp>
        <p:nvSpPr>
          <p:cNvPr id="9" name="TextBox 8">
            <a:extLst>
              <a:ext uri="{FF2B5EF4-FFF2-40B4-BE49-F238E27FC236}">
                <a16:creationId xmlns:a16="http://schemas.microsoft.com/office/drawing/2014/main" id="{9C4E4076-AA3A-4190-9824-1231FEB7B3BB}"/>
              </a:ext>
            </a:extLst>
          </p:cNvPr>
          <p:cNvSpPr txBox="1"/>
          <p:nvPr/>
        </p:nvSpPr>
        <p:spPr>
          <a:xfrm>
            <a:off x="2157799" y="4425468"/>
            <a:ext cx="660758" cy="369332"/>
          </a:xfrm>
          <a:prstGeom prst="rect">
            <a:avLst/>
          </a:prstGeom>
          <a:noFill/>
        </p:spPr>
        <p:txBody>
          <a:bodyPr wrap="none" rtlCol="0">
            <a:spAutoFit/>
          </a:bodyPr>
          <a:lstStyle/>
          <a:p>
            <a:r>
              <a:rPr lang="en-US" baseline="30000" dirty="0"/>
              <a:t>208</a:t>
            </a:r>
            <a:r>
              <a:rPr lang="en-US" dirty="0"/>
              <a:t>Pb</a:t>
            </a:r>
          </a:p>
        </p:txBody>
      </p:sp>
      <p:sp>
        <p:nvSpPr>
          <p:cNvPr id="10" name="TextBox 9">
            <a:extLst>
              <a:ext uri="{FF2B5EF4-FFF2-40B4-BE49-F238E27FC236}">
                <a16:creationId xmlns:a16="http://schemas.microsoft.com/office/drawing/2014/main" id="{9C9875C8-6B7A-4D57-A9B3-4431411787D4}"/>
              </a:ext>
            </a:extLst>
          </p:cNvPr>
          <p:cNvSpPr txBox="1"/>
          <p:nvPr/>
        </p:nvSpPr>
        <p:spPr>
          <a:xfrm>
            <a:off x="4233594" y="4652174"/>
            <a:ext cx="688009" cy="369332"/>
          </a:xfrm>
          <a:prstGeom prst="rect">
            <a:avLst/>
          </a:prstGeom>
          <a:noFill/>
        </p:spPr>
        <p:txBody>
          <a:bodyPr wrap="none" rtlCol="0">
            <a:spAutoFit/>
          </a:bodyPr>
          <a:lstStyle/>
          <a:p>
            <a:r>
              <a:rPr lang="en-US" baseline="30000" dirty="0"/>
              <a:t>152</a:t>
            </a:r>
            <a:r>
              <a:rPr lang="en-US" dirty="0"/>
              <a:t>Gd</a:t>
            </a:r>
          </a:p>
        </p:txBody>
      </p:sp>
    </p:spTree>
    <p:extLst>
      <p:ext uri="{BB962C8B-B14F-4D97-AF65-F5344CB8AC3E}">
        <p14:creationId xmlns:p14="http://schemas.microsoft.com/office/powerpoint/2010/main" val="38186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32AED3-C73E-41D5-B009-E3A3FE5DBC37}"/>
              </a:ext>
            </a:extLst>
          </p:cNvPr>
          <p:cNvPicPr>
            <a:picLocks noChangeAspect="1"/>
          </p:cNvPicPr>
          <p:nvPr/>
        </p:nvPicPr>
        <p:blipFill>
          <a:blip r:embed="rId3"/>
          <a:stretch>
            <a:fillRect/>
          </a:stretch>
        </p:blipFill>
        <p:spPr>
          <a:xfrm>
            <a:off x="0" y="3429000"/>
            <a:ext cx="6715766" cy="3429000"/>
          </a:xfrm>
          <a:prstGeom prst="rect">
            <a:avLst/>
          </a:prstGeom>
        </p:spPr>
      </p:pic>
      <p:pic>
        <p:nvPicPr>
          <p:cNvPr id="5" name="Picture 4">
            <a:extLst>
              <a:ext uri="{FF2B5EF4-FFF2-40B4-BE49-F238E27FC236}">
                <a16:creationId xmlns:a16="http://schemas.microsoft.com/office/drawing/2014/main" id="{8AAF9263-1446-4A9D-A872-47DD5766EF7B}"/>
              </a:ext>
            </a:extLst>
          </p:cNvPr>
          <p:cNvPicPr>
            <a:picLocks noChangeAspect="1"/>
          </p:cNvPicPr>
          <p:nvPr/>
        </p:nvPicPr>
        <p:blipFill>
          <a:blip r:embed="rId4"/>
          <a:stretch>
            <a:fillRect/>
          </a:stretch>
        </p:blipFill>
        <p:spPr>
          <a:xfrm>
            <a:off x="0" y="1"/>
            <a:ext cx="6715766" cy="3429000"/>
          </a:xfrm>
          <a:prstGeom prst="rect">
            <a:avLst/>
          </a:prstGeom>
        </p:spPr>
      </p:pic>
      <p:sp>
        <p:nvSpPr>
          <p:cNvPr id="6" name="TextBox 5">
            <a:extLst>
              <a:ext uri="{FF2B5EF4-FFF2-40B4-BE49-F238E27FC236}">
                <a16:creationId xmlns:a16="http://schemas.microsoft.com/office/drawing/2014/main" id="{003F9FFE-5657-422B-AE49-FB38F779A133}"/>
              </a:ext>
            </a:extLst>
          </p:cNvPr>
          <p:cNvSpPr txBox="1"/>
          <p:nvPr/>
        </p:nvSpPr>
        <p:spPr>
          <a:xfrm>
            <a:off x="-2" y="3138785"/>
            <a:ext cx="9144002" cy="523220"/>
          </a:xfrm>
          <a:prstGeom prst="rect">
            <a:avLst/>
          </a:prstGeom>
          <a:noFill/>
        </p:spPr>
        <p:txBody>
          <a:bodyPr wrap="square">
            <a:spAutoFit/>
          </a:bodyPr>
          <a:lstStyle/>
          <a:p>
            <a:r>
              <a:rPr lang="en-US" sz="1400" dirty="0">
                <a:solidFill>
                  <a:srgbClr val="00CB00"/>
                </a:solidFill>
              </a:rPr>
              <a:t>run0228_0229_0230_LEGe_XtRa_MSD26_152Eu_Z2707_inChamber_vacuum_XtRa_12mm_away_window1us_XtRaCFDdelay_0.2us_for_efficiency_cal.root</a:t>
            </a:r>
          </a:p>
        </p:txBody>
      </p:sp>
    </p:spTree>
    <p:extLst>
      <p:ext uri="{BB962C8B-B14F-4D97-AF65-F5344CB8AC3E}">
        <p14:creationId xmlns:p14="http://schemas.microsoft.com/office/powerpoint/2010/main" val="411354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A32D9-4C84-4772-8B12-B6CD1B91B61D}"/>
              </a:ext>
            </a:extLst>
          </p:cNvPr>
          <p:cNvPicPr>
            <a:picLocks noChangeAspect="1"/>
          </p:cNvPicPr>
          <p:nvPr/>
        </p:nvPicPr>
        <p:blipFill>
          <a:blip r:embed="rId3"/>
          <a:stretch>
            <a:fillRect/>
          </a:stretch>
        </p:blipFill>
        <p:spPr>
          <a:xfrm>
            <a:off x="0" y="881180"/>
            <a:ext cx="9144000" cy="5095640"/>
          </a:xfrm>
          <a:prstGeom prst="rect">
            <a:avLst/>
          </a:prstGeom>
        </p:spPr>
      </p:pic>
      <p:sp>
        <p:nvSpPr>
          <p:cNvPr id="4" name="TextBox 3">
            <a:extLst>
              <a:ext uri="{FF2B5EF4-FFF2-40B4-BE49-F238E27FC236}">
                <a16:creationId xmlns:a16="http://schemas.microsoft.com/office/drawing/2014/main" id="{7B8D7304-8B7B-452B-BDB5-4A58ACB0D505}"/>
              </a:ext>
            </a:extLst>
          </p:cNvPr>
          <p:cNvSpPr txBox="1"/>
          <p:nvPr/>
        </p:nvSpPr>
        <p:spPr>
          <a:xfrm>
            <a:off x="4390415" y="938130"/>
            <a:ext cx="697627" cy="646331"/>
          </a:xfrm>
          <a:prstGeom prst="rect">
            <a:avLst/>
          </a:prstGeom>
          <a:noFill/>
        </p:spPr>
        <p:txBody>
          <a:bodyPr wrap="none" rtlCol="0">
            <a:spAutoFit/>
          </a:bodyPr>
          <a:lstStyle/>
          <a:p>
            <a:pPr algn="ctr"/>
            <a:r>
              <a:rPr lang="en-US" dirty="0">
                <a:solidFill>
                  <a:srgbClr val="FF0000"/>
                </a:solidFill>
                <a:latin typeface="Cambria" panose="02040503050406030204" pitchFamily="18" charset="0"/>
                <a:ea typeface="Cambria" panose="02040503050406030204" pitchFamily="18" charset="0"/>
              </a:rPr>
              <a:t>1173</a:t>
            </a:r>
          </a:p>
          <a:p>
            <a:pPr algn="ctr"/>
            <a:r>
              <a:rPr lang="en-US" baseline="30000" dirty="0">
                <a:solidFill>
                  <a:srgbClr val="FF0000"/>
                </a:solidFill>
                <a:latin typeface="Cambria" panose="02040503050406030204" pitchFamily="18" charset="0"/>
                <a:ea typeface="Cambria" panose="02040503050406030204" pitchFamily="18" charset="0"/>
              </a:rPr>
              <a:t>60</a:t>
            </a:r>
            <a:r>
              <a:rPr lang="en-US" altLang="zh-CN" dirty="0">
                <a:solidFill>
                  <a:srgbClr val="FF0000"/>
                </a:solidFill>
                <a:latin typeface="Cambria" panose="02040503050406030204" pitchFamily="18" charset="0"/>
                <a:ea typeface="Cambria" panose="02040503050406030204" pitchFamily="18" charset="0"/>
              </a:rPr>
              <a:t>Co</a:t>
            </a:r>
            <a:endParaRPr lang="en-US"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F55B57E-203C-4E3A-A220-DA849AF6C1D6}"/>
              </a:ext>
            </a:extLst>
          </p:cNvPr>
          <p:cNvSpPr txBox="1"/>
          <p:nvPr/>
        </p:nvSpPr>
        <p:spPr>
          <a:xfrm>
            <a:off x="7910946" y="2195823"/>
            <a:ext cx="697627" cy="646331"/>
          </a:xfrm>
          <a:prstGeom prst="rect">
            <a:avLst/>
          </a:prstGeom>
          <a:noFill/>
        </p:spPr>
        <p:txBody>
          <a:bodyPr wrap="none" rtlCol="0">
            <a:spAutoFit/>
          </a:bodyPr>
          <a:lstStyle/>
          <a:p>
            <a:pPr algn="ctr"/>
            <a:r>
              <a:rPr lang="en-US" dirty="0">
                <a:latin typeface="Cambria" panose="02040503050406030204" pitchFamily="18" charset="0"/>
                <a:ea typeface="Cambria" panose="02040503050406030204" pitchFamily="18" charset="0"/>
              </a:rPr>
              <a:t>1461</a:t>
            </a:r>
          </a:p>
          <a:p>
            <a:pPr algn="ctr"/>
            <a:r>
              <a:rPr lang="en-US" baseline="30000" dirty="0">
                <a:latin typeface="Cambria" panose="02040503050406030204" pitchFamily="18" charset="0"/>
                <a:ea typeface="Cambria" panose="02040503050406030204" pitchFamily="18" charset="0"/>
              </a:rPr>
              <a:t>40</a:t>
            </a:r>
            <a:r>
              <a:rPr lang="en-US" altLang="zh-CN" dirty="0">
                <a:latin typeface="Cambria" panose="02040503050406030204" pitchFamily="18" charset="0"/>
                <a:ea typeface="Cambria" panose="02040503050406030204" pitchFamily="18" charset="0"/>
              </a:rPr>
              <a:t>K</a:t>
            </a: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0BD5F76-6B99-4EE6-A422-DF18F257A2E9}"/>
              </a:ext>
            </a:extLst>
          </p:cNvPr>
          <p:cNvSpPr txBox="1"/>
          <p:nvPr/>
        </p:nvSpPr>
        <p:spPr>
          <a:xfrm>
            <a:off x="6386642" y="1027030"/>
            <a:ext cx="697628" cy="646331"/>
          </a:xfrm>
          <a:prstGeom prst="rect">
            <a:avLst/>
          </a:prstGeom>
          <a:noFill/>
        </p:spPr>
        <p:txBody>
          <a:bodyPr wrap="none" rtlCol="0">
            <a:spAutoFit/>
          </a:bodyPr>
          <a:lstStyle/>
          <a:p>
            <a:pPr algn="ctr"/>
            <a:r>
              <a:rPr lang="en-US" dirty="0">
                <a:solidFill>
                  <a:srgbClr val="FF0000"/>
                </a:solidFill>
                <a:latin typeface="Cambria" panose="02040503050406030204" pitchFamily="18" charset="0"/>
                <a:ea typeface="Cambria" panose="02040503050406030204" pitchFamily="18" charset="0"/>
              </a:rPr>
              <a:t>1332</a:t>
            </a:r>
          </a:p>
          <a:p>
            <a:pPr algn="ctr"/>
            <a:r>
              <a:rPr lang="en-US" baseline="30000" dirty="0">
                <a:solidFill>
                  <a:srgbClr val="FF0000"/>
                </a:solidFill>
                <a:latin typeface="Cambria" panose="02040503050406030204" pitchFamily="18" charset="0"/>
                <a:ea typeface="Cambria" panose="02040503050406030204" pitchFamily="18" charset="0"/>
              </a:rPr>
              <a:t>60</a:t>
            </a:r>
            <a:r>
              <a:rPr lang="en-US" altLang="zh-CN" dirty="0">
                <a:solidFill>
                  <a:srgbClr val="FF0000"/>
                </a:solidFill>
                <a:latin typeface="Cambria" panose="02040503050406030204" pitchFamily="18" charset="0"/>
                <a:ea typeface="Cambria" panose="02040503050406030204" pitchFamily="18" charset="0"/>
              </a:rPr>
              <a:t>Co</a:t>
            </a:r>
            <a:endParaRPr lang="en-US"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A801137C-58D1-4CF3-BDB1-C89EC96633B5}"/>
              </a:ext>
            </a:extLst>
          </p:cNvPr>
          <p:cNvSpPr txBox="1"/>
          <p:nvPr/>
        </p:nvSpPr>
        <p:spPr>
          <a:xfrm>
            <a:off x="0" y="0"/>
            <a:ext cx="3632200" cy="369332"/>
          </a:xfrm>
          <a:prstGeom prst="rect">
            <a:avLst/>
          </a:prstGeom>
          <a:noFill/>
        </p:spPr>
        <p:txBody>
          <a:bodyPr wrap="square">
            <a:spAutoFit/>
          </a:bodyPr>
          <a:lstStyle/>
          <a:p>
            <a:r>
              <a:rPr lang="en-US" altLang="zh-CN" dirty="0">
                <a:latin typeface="Cambria" panose="02040503050406030204" pitchFamily="18" charset="0"/>
                <a:ea typeface="Cambria" panose="02040503050406030204" pitchFamily="18" charset="0"/>
              </a:rPr>
              <a:t>Run </a:t>
            </a:r>
            <a:r>
              <a:rPr lang="en-US" dirty="0">
                <a:latin typeface="Cambria" panose="02040503050406030204" pitchFamily="18" charset="0"/>
                <a:ea typeface="Cambria" panose="02040503050406030204" pitchFamily="18" charset="0"/>
              </a:rPr>
              <a:t>Time: 126712401287603 ns</a:t>
            </a:r>
          </a:p>
        </p:txBody>
      </p:sp>
    </p:spTree>
    <p:extLst>
      <p:ext uri="{BB962C8B-B14F-4D97-AF65-F5344CB8AC3E}">
        <p14:creationId xmlns:p14="http://schemas.microsoft.com/office/powerpoint/2010/main" val="2494464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0BB9F-8246-4DFD-8117-DEF2AD69A23A}"/>
              </a:ext>
            </a:extLst>
          </p:cNvPr>
          <p:cNvPicPr>
            <a:picLocks noChangeAspect="1"/>
          </p:cNvPicPr>
          <p:nvPr/>
        </p:nvPicPr>
        <p:blipFill>
          <a:blip r:embed="rId2"/>
          <a:stretch>
            <a:fillRect/>
          </a:stretch>
        </p:blipFill>
        <p:spPr>
          <a:xfrm>
            <a:off x="0" y="334559"/>
            <a:ext cx="9144000" cy="6188882"/>
          </a:xfrm>
          <a:prstGeom prst="rect">
            <a:avLst/>
          </a:prstGeom>
        </p:spPr>
      </p:pic>
    </p:spTree>
    <p:extLst>
      <p:ext uri="{BB962C8B-B14F-4D97-AF65-F5344CB8AC3E}">
        <p14:creationId xmlns:p14="http://schemas.microsoft.com/office/powerpoint/2010/main" val="427875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2B56D13-35CA-4EA1-BA80-DEF842199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96"/>
            <a:ext cx="9144000" cy="6175407"/>
          </a:xfrm>
          <a:prstGeom prst="rect">
            <a:avLst/>
          </a:prstGeom>
        </p:spPr>
      </p:pic>
    </p:spTree>
    <p:extLst>
      <p:ext uri="{BB962C8B-B14F-4D97-AF65-F5344CB8AC3E}">
        <p14:creationId xmlns:p14="http://schemas.microsoft.com/office/powerpoint/2010/main" val="2967823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282B4-6A5B-4613-B867-C5E11901A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296"/>
            <a:ext cx="9144000" cy="6175407"/>
          </a:xfrm>
          <a:prstGeom prst="rect">
            <a:avLst/>
          </a:prstGeom>
        </p:spPr>
      </p:pic>
    </p:spTree>
    <p:extLst>
      <p:ext uri="{BB962C8B-B14F-4D97-AF65-F5344CB8AC3E}">
        <p14:creationId xmlns:p14="http://schemas.microsoft.com/office/powerpoint/2010/main" val="198203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569E00-8A15-4FBE-84FE-039FA991E151}"/>
              </a:ext>
            </a:extLst>
          </p:cNvPr>
          <p:cNvPicPr>
            <a:picLocks noChangeAspect="1"/>
          </p:cNvPicPr>
          <p:nvPr/>
        </p:nvPicPr>
        <p:blipFill>
          <a:blip r:embed="rId3"/>
          <a:stretch>
            <a:fillRect/>
          </a:stretch>
        </p:blipFill>
        <p:spPr>
          <a:xfrm>
            <a:off x="0" y="0"/>
            <a:ext cx="8600492" cy="3429000"/>
          </a:xfrm>
          <a:prstGeom prst="rect">
            <a:avLst/>
          </a:prstGeom>
        </p:spPr>
      </p:pic>
      <p:pic>
        <p:nvPicPr>
          <p:cNvPr id="12" name="Picture 11">
            <a:extLst>
              <a:ext uri="{FF2B5EF4-FFF2-40B4-BE49-F238E27FC236}">
                <a16:creationId xmlns:a16="http://schemas.microsoft.com/office/drawing/2014/main" id="{83F6234B-C5D1-480E-AD96-0E87343C8437}"/>
              </a:ext>
            </a:extLst>
          </p:cNvPr>
          <p:cNvPicPr>
            <a:picLocks noChangeAspect="1"/>
          </p:cNvPicPr>
          <p:nvPr/>
        </p:nvPicPr>
        <p:blipFill>
          <a:blip r:embed="rId4"/>
          <a:stretch>
            <a:fillRect/>
          </a:stretch>
        </p:blipFill>
        <p:spPr>
          <a:xfrm>
            <a:off x="0" y="3429000"/>
            <a:ext cx="8600492" cy="3429000"/>
          </a:xfrm>
          <a:prstGeom prst="rect">
            <a:avLst/>
          </a:prstGeom>
        </p:spPr>
      </p:pic>
      <p:pic>
        <p:nvPicPr>
          <p:cNvPr id="14" name="Picture 13">
            <a:extLst>
              <a:ext uri="{FF2B5EF4-FFF2-40B4-BE49-F238E27FC236}">
                <a16:creationId xmlns:a16="http://schemas.microsoft.com/office/drawing/2014/main" id="{42C15203-5A64-4BAE-8AA6-E4AF54EFF4F1}"/>
              </a:ext>
            </a:extLst>
          </p:cNvPr>
          <p:cNvPicPr>
            <a:picLocks noChangeAspect="1"/>
          </p:cNvPicPr>
          <p:nvPr/>
        </p:nvPicPr>
        <p:blipFill rotWithShape="1">
          <a:blip r:embed="rId5"/>
          <a:srcRect l="26383" t="-2" r="25744" b="-9075"/>
          <a:stretch/>
        </p:blipFill>
        <p:spPr>
          <a:xfrm>
            <a:off x="2130979" y="3458184"/>
            <a:ext cx="4377446" cy="243468"/>
          </a:xfrm>
          <a:prstGeom prst="rect">
            <a:avLst/>
          </a:prstGeom>
        </p:spPr>
      </p:pic>
      <p:sp>
        <p:nvSpPr>
          <p:cNvPr id="15" name="TextBox 14">
            <a:extLst>
              <a:ext uri="{FF2B5EF4-FFF2-40B4-BE49-F238E27FC236}">
                <a16:creationId xmlns:a16="http://schemas.microsoft.com/office/drawing/2014/main" id="{E24D91DF-573B-4AD0-9C3C-75AF511834AC}"/>
              </a:ext>
            </a:extLst>
          </p:cNvPr>
          <p:cNvSpPr txBox="1"/>
          <p:nvPr/>
        </p:nvSpPr>
        <p:spPr>
          <a:xfrm>
            <a:off x="4300246" y="885217"/>
            <a:ext cx="4093813" cy="646331"/>
          </a:xfrm>
          <a:prstGeom prst="rect">
            <a:avLst/>
          </a:prstGeom>
          <a:noFill/>
        </p:spPr>
        <p:txBody>
          <a:bodyPr wrap="none" rtlCol="0">
            <a:spAutoFit/>
          </a:bodyPr>
          <a:lstStyle/>
          <a:p>
            <a:r>
              <a:rPr lang="en-US" dirty="0" err="1">
                <a:solidFill>
                  <a:srgbClr val="0000FF"/>
                </a:solidFill>
              </a:rPr>
              <a:t>ddas</a:t>
            </a:r>
            <a:r>
              <a:rPr lang="en-US" dirty="0">
                <a:solidFill>
                  <a:srgbClr val="0000FF"/>
                </a:solidFill>
              </a:rPr>
              <a:t> </a:t>
            </a:r>
            <a:r>
              <a:rPr lang="en-US" dirty="0" err="1">
                <a:solidFill>
                  <a:srgbClr val="0000FF"/>
                </a:solidFill>
              </a:rPr>
              <a:t>pTree</a:t>
            </a:r>
            <a:r>
              <a:rPr lang="en-US" dirty="0">
                <a:solidFill>
                  <a:srgbClr val="0000FF"/>
                </a:solidFill>
              </a:rPr>
              <a:t> Entry </a:t>
            </a:r>
            <a:r>
              <a:rPr lang="zh-CN" altLang="en-US" dirty="0">
                <a:solidFill>
                  <a:srgbClr val="0000FF"/>
                </a:solidFill>
              </a:rPr>
              <a:t>→ </a:t>
            </a:r>
            <a:r>
              <a:rPr lang="en-US" altLang="zh-CN" dirty="0">
                <a:solidFill>
                  <a:srgbClr val="0000FF"/>
                </a:solidFill>
              </a:rPr>
              <a:t>Fill New tree Entry</a:t>
            </a:r>
          </a:p>
          <a:p>
            <a:r>
              <a:rPr lang="en-US" dirty="0" err="1">
                <a:solidFill>
                  <a:srgbClr val="FF0000"/>
                </a:solidFill>
              </a:rPr>
              <a:t>ddas</a:t>
            </a:r>
            <a:r>
              <a:rPr lang="en-US" dirty="0">
                <a:solidFill>
                  <a:srgbClr val="FF0000"/>
                </a:solidFill>
              </a:rPr>
              <a:t> </a:t>
            </a:r>
            <a:r>
              <a:rPr lang="en-US" dirty="0" err="1">
                <a:solidFill>
                  <a:srgbClr val="FF0000"/>
                </a:solidFill>
              </a:rPr>
              <a:t>pTree</a:t>
            </a:r>
            <a:r>
              <a:rPr lang="en-US" dirty="0">
                <a:solidFill>
                  <a:srgbClr val="FF0000"/>
                </a:solidFill>
              </a:rPr>
              <a:t> Instance </a:t>
            </a:r>
            <a:r>
              <a:rPr lang="zh-CN" altLang="en-US" dirty="0">
                <a:solidFill>
                  <a:srgbClr val="FF0000"/>
                </a:solidFill>
              </a:rPr>
              <a:t>→ </a:t>
            </a:r>
            <a:r>
              <a:rPr lang="en-US" altLang="zh-CN" dirty="0">
                <a:solidFill>
                  <a:srgbClr val="FF0000"/>
                </a:solidFill>
              </a:rPr>
              <a:t>Fill New tree Entry</a:t>
            </a:r>
          </a:p>
        </p:txBody>
      </p:sp>
      <p:sp>
        <p:nvSpPr>
          <p:cNvPr id="16" name="TextBox 15">
            <a:extLst>
              <a:ext uri="{FF2B5EF4-FFF2-40B4-BE49-F238E27FC236}">
                <a16:creationId xmlns:a16="http://schemas.microsoft.com/office/drawing/2014/main" id="{F1085700-35CF-4F45-B523-52317567BD35}"/>
              </a:ext>
            </a:extLst>
          </p:cNvPr>
          <p:cNvSpPr txBox="1"/>
          <p:nvPr/>
        </p:nvSpPr>
        <p:spPr>
          <a:xfrm>
            <a:off x="4300245" y="4319498"/>
            <a:ext cx="4093813" cy="646331"/>
          </a:xfrm>
          <a:prstGeom prst="rect">
            <a:avLst/>
          </a:prstGeom>
          <a:noFill/>
        </p:spPr>
        <p:txBody>
          <a:bodyPr wrap="none" rtlCol="0">
            <a:spAutoFit/>
          </a:bodyPr>
          <a:lstStyle/>
          <a:p>
            <a:r>
              <a:rPr lang="en-US" dirty="0" err="1">
                <a:solidFill>
                  <a:srgbClr val="0000FF"/>
                </a:solidFill>
              </a:rPr>
              <a:t>ddas</a:t>
            </a:r>
            <a:r>
              <a:rPr lang="en-US" dirty="0">
                <a:solidFill>
                  <a:srgbClr val="0000FF"/>
                </a:solidFill>
              </a:rPr>
              <a:t> </a:t>
            </a:r>
            <a:r>
              <a:rPr lang="en-US" dirty="0" err="1">
                <a:solidFill>
                  <a:srgbClr val="0000FF"/>
                </a:solidFill>
              </a:rPr>
              <a:t>pTree</a:t>
            </a:r>
            <a:r>
              <a:rPr lang="en-US" dirty="0">
                <a:solidFill>
                  <a:srgbClr val="0000FF"/>
                </a:solidFill>
              </a:rPr>
              <a:t> Entry </a:t>
            </a:r>
            <a:r>
              <a:rPr lang="zh-CN" altLang="en-US" dirty="0">
                <a:solidFill>
                  <a:srgbClr val="0000FF"/>
                </a:solidFill>
              </a:rPr>
              <a:t>→ </a:t>
            </a:r>
            <a:r>
              <a:rPr lang="en-US" altLang="zh-CN" dirty="0">
                <a:solidFill>
                  <a:srgbClr val="0000FF"/>
                </a:solidFill>
              </a:rPr>
              <a:t>Fill New tree Entry</a:t>
            </a:r>
          </a:p>
          <a:p>
            <a:r>
              <a:rPr lang="en-US" dirty="0" err="1">
                <a:solidFill>
                  <a:srgbClr val="FF0000"/>
                </a:solidFill>
              </a:rPr>
              <a:t>ddas</a:t>
            </a:r>
            <a:r>
              <a:rPr lang="en-US" dirty="0">
                <a:solidFill>
                  <a:srgbClr val="FF0000"/>
                </a:solidFill>
              </a:rPr>
              <a:t> </a:t>
            </a:r>
            <a:r>
              <a:rPr lang="en-US" dirty="0" err="1">
                <a:solidFill>
                  <a:srgbClr val="FF0000"/>
                </a:solidFill>
              </a:rPr>
              <a:t>pTree</a:t>
            </a:r>
            <a:r>
              <a:rPr lang="en-US" dirty="0">
                <a:solidFill>
                  <a:srgbClr val="FF0000"/>
                </a:solidFill>
              </a:rPr>
              <a:t> Instance </a:t>
            </a:r>
            <a:r>
              <a:rPr lang="zh-CN" altLang="en-US" dirty="0">
                <a:solidFill>
                  <a:srgbClr val="FF0000"/>
                </a:solidFill>
              </a:rPr>
              <a:t>→ </a:t>
            </a:r>
            <a:r>
              <a:rPr lang="en-US" altLang="zh-CN" dirty="0">
                <a:solidFill>
                  <a:srgbClr val="FF0000"/>
                </a:solidFill>
              </a:rPr>
              <a:t>Fill New tree Entry</a:t>
            </a:r>
          </a:p>
        </p:txBody>
      </p:sp>
    </p:spTree>
    <p:extLst>
      <p:ext uri="{BB962C8B-B14F-4D97-AF65-F5344CB8AC3E}">
        <p14:creationId xmlns:p14="http://schemas.microsoft.com/office/powerpoint/2010/main" val="404424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3D8C4-D311-4925-8D74-35E31DFE5C6E}"/>
              </a:ext>
            </a:extLst>
          </p:cNvPr>
          <p:cNvPicPr>
            <a:picLocks noChangeAspect="1"/>
          </p:cNvPicPr>
          <p:nvPr/>
        </p:nvPicPr>
        <p:blipFill>
          <a:blip r:embed="rId2"/>
          <a:stretch>
            <a:fillRect/>
          </a:stretch>
        </p:blipFill>
        <p:spPr>
          <a:xfrm>
            <a:off x="0" y="0"/>
            <a:ext cx="4572000" cy="4519649"/>
          </a:xfrm>
          <a:prstGeom prst="rect">
            <a:avLst/>
          </a:prstGeom>
        </p:spPr>
      </p:pic>
      <p:sp>
        <p:nvSpPr>
          <p:cNvPr id="5" name="TextBox 4">
            <a:extLst>
              <a:ext uri="{FF2B5EF4-FFF2-40B4-BE49-F238E27FC236}">
                <a16:creationId xmlns:a16="http://schemas.microsoft.com/office/drawing/2014/main" id="{B4067ECC-18C2-4AE9-A1F9-97739ED0C8FB}"/>
              </a:ext>
            </a:extLst>
          </p:cNvPr>
          <p:cNvSpPr txBox="1"/>
          <p:nvPr/>
        </p:nvSpPr>
        <p:spPr>
          <a:xfrm>
            <a:off x="4572000" y="0"/>
            <a:ext cx="4572000" cy="6740307"/>
          </a:xfrm>
          <a:prstGeom prst="rect">
            <a:avLst/>
          </a:prstGeom>
          <a:noFill/>
        </p:spPr>
        <p:txBody>
          <a:bodyPr wrap="square">
            <a:spAutoFit/>
          </a:bodyPr>
          <a:lstStyle/>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This processing takes approximately </a:t>
            </a:r>
            <a:r>
              <a:rPr lang="en-US" sz="160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15–20 </a:t>
            </a:r>
            <a:r>
              <a:rPr lang="en-US" sz="1600" i="0" u="none" strike="noStrike" baseline="0" dirty="0" err="1">
                <a:solidFill>
                  <a:srgbClr val="0066FF"/>
                </a:solidFill>
                <a:latin typeface="Cambria" panose="02040503050406030204" pitchFamily="18" charset="0"/>
                <a:ea typeface="Cambria" panose="02040503050406030204" pitchFamily="18" charset="0"/>
                <a:cs typeface="Times New Roman" panose="02020603050405020304" pitchFamily="18" charset="0"/>
              </a:rPr>
              <a:t>μs</a:t>
            </a:r>
            <a:r>
              <a:rPr lang="en-US" sz="160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and acts as a channel deadtime since the local buffering of any other hit in the same detector occurring during this time window will be discarded.</a:t>
            </a: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Typical Ge detector rates in in-beam experiments</a:t>
            </a: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at NSCL were well below 1 kHz which translates into a channel deadtime of </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2%</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 or less. </a:t>
            </a:r>
            <a:r>
              <a:rPr lang="en-US" altLang="zh-CN"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The sources produced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 rate of several hundred Hz per Ge crystal.</a:t>
            </a: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The absolute efficiency of the array was extracted using a 152Eu source with known activity, the peak integrals in the acquired spectra, the γ-ray yield per disintegration [22], and the acquisition time </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corrected for the deadtime</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 </a:t>
            </a:r>
          </a:p>
          <a:p>
            <a:pPr algn="just"/>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This deadtime correction is small(&lt;2%)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in the case that the GRETINA readout was triggered locally by the GRETINA Trigger Timing &amp; Control logic since only the channel </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deadtime of 15 </a:t>
            </a:r>
            <a:r>
              <a:rPr lang="en-US" sz="1600" b="0" i="0" u="none" strike="noStrike" baseline="0" dirty="0" err="1">
                <a:solidFill>
                  <a:srgbClr val="0066FF"/>
                </a:solidFill>
                <a:latin typeface="Cambria" panose="02040503050406030204" pitchFamily="18" charset="0"/>
                <a:ea typeface="Cambria" panose="02040503050406030204" pitchFamily="18" charset="0"/>
                <a:cs typeface="Times New Roman" panose="02020603050405020304" pitchFamily="18" charset="0"/>
              </a:rPr>
              <a:t>μs</a:t>
            </a:r>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has to be considered.</a:t>
            </a:r>
          </a:p>
          <a:p>
            <a:pPr algn="just"/>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algn="just"/>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 singles measurement with a </a:t>
            </a:r>
            <a:r>
              <a:rPr lang="en-US" sz="160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56Co source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was used for accessing the efficiency beyond 1.84 MeV. The activity of that source was unknown and so the relative efficiency was extracted and scaled to best fit with the absolute efficiency points.</a:t>
            </a:r>
          </a:p>
        </p:txBody>
      </p:sp>
      <p:sp>
        <p:nvSpPr>
          <p:cNvPr id="9" name="TextBox 8">
            <a:extLst>
              <a:ext uri="{FF2B5EF4-FFF2-40B4-BE49-F238E27FC236}">
                <a16:creationId xmlns:a16="http://schemas.microsoft.com/office/drawing/2014/main" id="{72E1C92A-0F32-444D-B3E5-C6ACFD5CEAD3}"/>
              </a:ext>
            </a:extLst>
          </p:cNvPr>
          <p:cNvSpPr txBox="1"/>
          <p:nvPr/>
        </p:nvSpPr>
        <p:spPr>
          <a:xfrm>
            <a:off x="0" y="4429198"/>
            <a:ext cx="4572000" cy="2062103"/>
          </a:xfrm>
          <a:prstGeom prst="rect">
            <a:avLst/>
          </a:prstGeom>
          <a:noFill/>
        </p:spPr>
        <p:txBody>
          <a:bodyPr wrap="square">
            <a:spAutoFit/>
          </a:bodyPr>
          <a:lstStyle/>
          <a:p>
            <a:pPr algn="just"/>
            <a:r>
              <a:rPr lang="en-US" sz="1600" b="0" i="0" u="none" strike="noStrike" baseline="0" dirty="0">
                <a:solidFill>
                  <a:srgbClr val="0066FF"/>
                </a:solidFill>
                <a:latin typeface="Cambria" panose="02040503050406030204" pitchFamily="18" charset="0"/>
                <a:ea typeface="Cambria" panose="02040503050406030204" pitchFamily="18" charset="0"/>
                <a:cs typeface="Times New Roman" panose="02020603050405020304" pitchFamily="18" charset="0"/>
              </a:rPr>
              <a:t>The error bars for the 152Eu data points are given by the uncertainty of the γ-ray yields and the source activity. </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The activity of the 152Eu calibration source is quoted with 1.4% </a:t>
            </a:r>
            <a:r>
              <a:rPr lang="en-US" altLang="zh-CN"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a</a:t>
            </a:r>
            <a:r>
              <a:rPr lang="en-US" sz="1600" b="0" i="0" u="none" strike="noStrike" baseline="0" dirty="0">
                <a:latin typeface="Cambria" panose="02040503050406030204" pitchFamily="18" charset="0"/>
                <a:ea typeface="Cambria" panose="02040503050406030204" pitchFamily="18" charset="0"/>
                <a:cs typeface="Times New Roman" panose="02020603050405020304" pitchFamily="18" charset="0"/>
              </a:rPr>
              <a:t>ccuracy by the manufacturer.</a:t>
            </a:r>
          </a:p>
          <a:p>
            <a:pPr algn="just"/>
            <a:endParaRPr lang="en-US" sz="1600" dirty="0">
              <a:latin typeface="Cambria" panose="02040503050406030204" pitchFamily="18" charset="0"/>
              <a:ea typeface="Cambria" panose="02040503050406030204" pitchFamily="18" charset="0"/>
            </a:endParaRPr>
          </a:p>
          <a:p>
            <a:pPr algn="just"/>
            <a:r>
              <a:rPr lang="en-US" sz="1600" dirty="0">
                <a:latin typeface="Cambria" panose="02040503050406030204" pitchFamily="18" charset="0"/>
                <a:ea typeface="Cambria" panose="02040503050406030204" pitchFamily="18" charset="0"/>
              </a:rPr>
              <a:t>One may conclude that the efficiency curve overall describes the efficiency within </a:t>
            </a:r>
            <a:r>
              <a:rPr lang="en-US" sz="1600" dirty="0">
                <a:solidFill>
                  <a:srgbClr val="0066FF"/>
                </a:solidFill>
                <a:latin typeface="Cambria" panose="02040503050406030204" pitchFamily="18" charset="0"/>
                <a:ea typeface="Cambria" panose="02040503050406030204" pitchFamily="18" charset="0"/>
              </a:rPr>
              <a:t>2–3% </a:t>
            </a:r>
            <a:r>
              <a:rPr lang="en-US" sz="1600" dirty="0">
                <a:latin typeface="Cambria" panose="02040503050406030204" pitchFamily="18" charset="0"/>
                <a:ea typeface="Cambria" panose="02040503050406030204" pitchFamily="18" charset="0"/>
              </a:rPr>
              <a:t>accuracy.</a:t>
            </a:r>
          </a:p>
        </p:txBody>
      </p:sp>
      <p:sp>
        <p:nvSpPr>
          <p:cNvPr id="13" name="TextBox 12">
            <a:extLst>
              <a:ext uri="{FF2B5EF4-FFF2-40B4-BE49-F238E27FC236}">
                <a16:creationId xmlns:a16="http://schemas.microsoft.com/office/drawing/2014/main" id="{9AC58D66-D65F-4989-866D-F8AFADBB2374}"/>
              </a:ext>
            </a:extLst>
          </p:cNvPr>
          <p:cNvSpPr txBox="1"/>
          <p:nvPr/>
        </p:nvSpPr>
        <p:spPr>
          <a:xfrm>
            <a:off x="0" y="6518252"/>
            <a:ext cx="5760720" cy="338328"/>
          </a:xfrm>
          <a:prstGeom prst="rect">
            <a:avLst/>
          </a:prstGeom>
          <a:noFill/>
        </p:spPr>
        <p:txBody>
          <a:bodyPr wrap="square">
            <a:spAutoFit/>
          </a:bodyPr>
          <a:lstStyle/>
          <a:p>
            <a:r>
              <a:rPr lang="en-US" sz="1600" dirty="0">
                <a:solidFill>
                  <a:srgbClr val="002060"/>
                </a:solidFill>
                <a:latin typeface="Arial Narrow" panose="020B0606020202030204" pitchFamily="34" charset="0"/>
                <a:cs typeface="Arial" panose="020B0604020202020204" pitchFamily="34" charset="0"/>
              </a:rPr>
              <a:t>D. Weisshaar </a:t>
            </a:r>
            <a:r>
              <a:rPr lang="en-US" sz="1600" i="1" dirty="0">
                <a:solidFill>
                  <a:srgbClr val="002060"/>
                </a:solidFill>
                <a:latin typeface="Arial Narrow" panose="020B0606020202030204" pitchFamily="34" charset="0"/>
                <a:cs typeface="Arial" panose="020B0604020202020204" pitchFamily="34" charset="0"/>
              </a:rPr>
              <a:t>et al</a:t>
            </a:r>
            <a:r>
              <a:rPr lang="en-US" sz="1600" dirty="0">
                <a:solidFill>
                  <a:srgbClr val="002060"/>
                </a:solidFill>
                <a:latin typeface="Arial Narrow" panose="020B0606020202030204" pitchFamily="34" charset="0"/>
                <a:cs typeface="Arial" panose="020B0604020202020204" pitchFamily="34" charset="0"/>
              </a:rPr>
              <a:t>., Nucl. </a:t>
            </a:r>
            <a:r>
              <a:rPr lang="en-US" sz="1600" dirty="0" err="1">
                <a:solidFill>
                  <a:srgbClr val="002060"/>
                </a:solidFill>
                <a:latin typeface="Arial Narrow" panose="020B0606020202030204" pitchFamily="34" charset="0"/>
                <a:cs typeface="Arial" panose="020B0604020202020204" pitchFamily="34" charset="0"/>
              </a:rPr>
              <a:t>Instrum</a:t>
            </a:r>
            <a:r>
              <a:rPr lang="en-US" sz="1600" dirty="0">
                <a:solidFill>
                  <a:srgbClr val="002060"/>
                </a:solidFill>
                <a:latin typeface="Arial Narrow" panose="020B0606020202030204" pitchFamily="34" charset="0"/>
                <a:cs typeface="Arial" panose="020B0604020202020204" pitchFamily="34" charset="0"/>
              </a:rPr>
              <a:t>. Methods Phys. Res. A 847, 187 (2017).</a:t>
            </a:r>
          </a:p>
        </p:txBody>
      </p:sp>
    </p:spTree>
    <p:extLst>
      <p:ext uri="{BB962C8B-B14F-4D97-AF65-F5344CB8AC3E}">
        <p14:creationId xmlns:p14="http://schemas.microsoft.com/office/powerpoint/2010/main" val="15551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EF256-BDDF-4A19-8158-D3CB349CD9AE}"/>
              </a:ext>
            </a:extLst>
          </p:cNvPr>
          <p:cNvPicPr>
            <a:picLocks noChangeAspect="1"/>
          </p:cNvPicPr>
          <p:nvPr/>
        </p:nvPicPr>
        <p:blipFill>
          <a:blip r:embed="rId2"/>
          <a:stretch>
            <a:fillRect/>
          </a:stretch>
        </p:blipFill>
        <p:spPr>
          <a:xfrm>
            <a:off x="0" y="0"/>
            <a:ext cx="9144000" cy="3645696"/>
          </a:xfrm>
          <a:prstGeom prst="rect">
            <a:avLst/>
          </a:prstGeom>
        </p:spPr>
      </p:pic>
      <p:sp>
        <p:nvSpPr>
          <p:cNvPr id="4" name="TextBox 3">
            <a:extLst>
              <a:ext uri="{FF2B5EF4-FFF2-40B4-BE49-F238E27FC236}">
                <a16:creationId xmlns:a16="http://schemas.microsoft.com/office/drawing/2014/main" id="{ED00AF88-02DB-493B-A772-754E7ECA8C3A}"/>
              </a:ext>
            </a:extLst>
          </p:cNvPr>
          <p:cNvSpPr txBox="1"/>
          <p:nvPr/>
        </p:nvSpPr>
        <p:spPr>
          <a:xfrm>
            <a:off x="4300246" y="885217"/>
            <a:ext cx="4093813" cy="646331"/>
          </a:xfrm>
          <a:prstGeom prst="rect">
            <a:avLst/>
          </a:prstGeom>
          <a:noFill/>
        </p:spPr>
        <p:txBody>
          <a:bodyPr wrap="none" rtlCol="0">
            <a:spAutoFit/>
          </a:bodyPr>
          <a:lstStyle/>
          <a:p>
            <a:r>
              <a:rPr lang="en-US" dirty="0" err="1">
                <a:solidFill>
                  <a:srgbClr val="0000FF"/>
                </a:solidFill>
              </a:rPr>
              <a:t>ddas</a:t>
            </a:r>
            <a:r>
              <a:rPr lang="en-US" dirty="0">
                <a:solidFill>
                  <a:srgbClr val="0000FF"/>
                </a:solidFill>
              </a:rPr>
              <a:t> </a:t>
            </a:r>
            <a:r>
              <a:rPr lang="en-US" dirty="0" err="1">
                <a:solidFill>
                  <a:srgbClr val="0000FF"/>
                </a:solidFill>
              </a:rPr>
              <a:t>pTree</a:t>
            </a:r>
            <a:r>
              <a:rPr lang="en-US" dirty="0">
                <a:solidFill>
                  <a:srgbClr val="0000FF"/>
                </a:solidFill>
              </a:rPr>
              <a:t> Entry </a:t>
            </a:r>
            <a:r>
              <a:rPr lang="zh-CN" altLang="en-US" dirty="0">
                <a:solidFill>
                  <a:srgbClr val="0000FF"/>
                </a:solidFill>
              </a:rPr>
              <a:t>→ </a:t>
            </a:r>
            <a:r>
              <a:rPr lang="en-US" altLang="zh-CN" dirty="0">
                <a:solidFill>
                  <a:srgbClr val="0000FF"/>
                </a:solidFill>
              </a:rPr>
              <a:t>Fill New tree Entry</a:t>
            </a:r>
          </a:p>
          <a:p>
            <a:r>
              <a:rPr lang="en-US" dirty="0" err="1">
                <a:solidFill>
                  <a:srgbClr val="FF0000"/>
                </a:solidFill>
              </a:rPr>
              <a:t>ddas</a:t>
            </a:r>
            <a:r>
              <a:rPr lang="en-US" dirty="0">
                <a:solidFill>
                  <a:srgbClr val="FF0000"/>
                </a:solidFill>
              </a:rPr>
              <a:t> </a:t>
            </a:r>
            <a:r>
              <a:rPr lang="en-US" dirty="0" err="1">
                <a:solidFill>
                  <a:srgbClr val="FF0000"/>
                </a:solidFill>
              </a:rPr>
              <a:t>pTree</a:t>
            </a:r>
            <a:r>
              <a:rPr lang="en-US" dirty="0">
                <a:solidFill>
                  <a:srgbClr val="FF0000"/>
                </a:solidFill>
              </a:rPr>
              <a:t> Instance </a:t>
            </a:r>
            <a:r>
              <a:rPr lang="zh-CN" altLang="en-US" dirty="0">
                <a:solidFill>
                  <a:srgbClr val="FF0000"/>
                </a:solidFill>
              </a:rPr>
              <a:t>→ </a:t>
            </a:r>
            <a:r>
              <a:rPr lang="en-US" altLang="zh-CN" dirty="0">
                <a:solidFill>
                  <a:srgbClr val="FF0000"/>
                </a:solidFill>
              </a:rPr>
              <a:t>Fill New tree Entry</a:t>
            </a:r>
          </a:p>
        </p:txBody>
      </p:sp>
    </p:spTree>
    <p:extLst>
      <p:ext uri="{BB962C8B-B14F-4D97-AF65-F5344CB8AC3E}">
        <p14:creationId xmlns:p14="http://schemas.microsoft.com/office/powerpoint/2010/main" val="3982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EEA25-1FC7-47FC-B02B-15664B7E2302}"/>
              </a:ext>
            </a:extLst>
          </p:cNvPr>
          <p:cNvPicPr>
            <a:picLocks noChangeAspect="1"/>
          </p:cNvPicPr>
          <p:nvPr/>
        </p:nvPicPr>
        <p:blipFill>
          <a:blip r:embed="rId2"/>
          <a:stretch>
            <a:fillRect/>
          </a:stretch>
        </p:blipFill>
        <p:spPr>
          <a:xfrm>
            <a:off x="0" y="0"/>
            <a:ext cx="8305800" cy="5400675"/>
          </a:xfrm>
          <a:prstGeom prst="rect">
            <a:avLst/>
          </a:prstGeom>
        </p:spPr>
      </p:pic>
      <p:sp>
        <p:nvSpPr>
          <p:cNvPr id="5" name="TextBox 4">
            <a:extLst>
              <a:ext uri="{FF2B5EF4-FFF2-40B4-BE49-F238E27FC236}">
                <a16:creationId xmlns:a16="http://schemas.microsoft.com/office/drawing/2014/main" id="{E15633B2-7D99-48A4-92FB-546981F20060}"/>
              </a:ext>
            </a:extLst>
          </p:cNvPr>
          <p:cNvSpPr txBox="1"/>
          <p:nvPr/>
        </p:nvSpPr>
        <p:spPr>
          <a:xfrm>
            <a:off x="0" y="5657671"/>
            <a:ext cx="9144000" cy="1200329"/>
          </a:xfrm>
          <a:prstGeom prst="rect">
            <a:avLst/>
          </a:prstGeom>
          <a:noFill/>
        </p:spPr>
        <p:txBody>
          <a:bodyPr wrap="square">
            <a:spAutoFit/>
          </a:bodyPr>
          <a:lstStyle/>
          <a:p>
            <a:pPr algn="l"/>
            <a:r>
              <a:rPr lang="en-US" sz="1800" b="0" i="0" u="none" strike="noStrike" baseline="0" dirty="0">
                <a:latin typeface="TimesNewRomanPSMT"/>
              </a:rPr>
              <a:t>The pileup inspector ensures that if a second pulse is detected too soon after the first, so that it would corrupt the first pulse height measurement, both pulses are flagged as piled up.</a:t>
            </a:r>
          </a:p>
          <a:p>
            <a:pPr algn="l"/>
            <a:r>
              <a:rPr lang="en-US" sz="1800" b="0" i="0" u="none" strike="noStrike" baseline="0" dirty="0">
                <a:latin typeface="TimesNewRomanPSMT"/>
              </a:rPr>
              <a:t>Whether pulses suffer slow pileup depends critically on the rise time of the filter being used. The amount of pileup which occurs at a given average signal rate will increase with longer rise times.</a:t>
            </a:r>
            <a:endParaRPr lang="en-US" dirty="0"/>
          </a:p>
        </p:txBody>
      </p:sp>
    </p:spTree>
    <p:extLst>
      <p:ext uri="{BB962C8B-B14F-4D97-AF65-F5344CB8AC3E}">
        <p14:creationId xmlns:p14="http://schemas.microsoft.com/office/powerpoint/2010/main" val="59385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4B36D2-BCDD-4032-80DB-F026FEEC0FBC}"/>
              </a:ext>
            </a:extLst>
          </p:cNvPr>
          <p:cNvPicPr>
            <a:picLocks noChangeAspect="1"/>
          </p:cNvPicPr>
          <p:nvPr/>
        </p:nvPicPr>
        <p:blipFill>
          <a:blip r:embed="rId3"/>
          <a:stretch>
            <a:fillRect/>
          </a:stretch>
        </p:blipFill>
        <p:spPr>
          <a:xfrm>
            <a:off x="0" y="0"/>
            <a:ext cx="9144000" cy="3365409"/>
          </a:xfrm>
          <a:prstGeom prst="rect">
            <a:avLst/>
          </a:prstGeom>
        </p:spPr>
      </p:pic>
      <p:pic>
        <p:nvPicPr>
          <p:cNvPr id="5" name="Picture 4">
            <a:extLst>
              <a:ext uri="{FF2B5EF4-FFF2-40B4-BE49-F238E27FC236}">
                <a16:creationId xmlns:a16="http://schemas.microsoft.com/office/drawing/2014/main" id="{3FD00AC5-6B60-42F1-B8FC-348F9D783888}"/>
              </a:ext>
            </a:extLst>
          </p:cNvPr>
          <p:cNvPicPr>
            <a:picLocks noChangeAspect="1"/>
          </p:cNvPicPr>
          <p:nvPr/>
        </p:nvPicPr>
        <p:blipFill>
          <a:blip r:embed="rId4"/>
          <a:stretch>
            <a:fillRect/>
          </a:stretch>
        </p:blipFill>
        <p:spPr>
          <a:xfrm>
            <a:off x="0" y="3503897"/>
            <a:ext cx="9144000" cy="3354103"/>
          </a:xfrm>
          <a:prstGeom prst="rect">
            <a:avLst/>
          </a:prstGeom>
        </p:spPr>
      </p:pic>
      <p:sp>
        <p:nvSpPr>
          <p:cNvPr id="6" name="TextBox 5">
            <a:extLst>
              <a:ext uri="{FF2B5EF4-FFF2-40B4-BE49-F238E27FC236}">
                <a16:creationId xmlns:a16="http://schemas.microsoft.com/office/drawing/2014/main" id="{4970A1DE-B9F3-4061-9D3F-C29F29B962A8}"/>
              </a:ext>
            </a:extLst>
          </p:cNvPr>
          <p:cNvSpPr txBox="1"/>
          <p:nvPr/>
        </p:nvSpPr>
        <p:spPr>
          <a:xfrm>
            <a:off x="2548647" y="457200"/>
            <a:ext cx="4527906" cy="1477328"/>
          </a:xfrm>
          <a:prstGeom prst="rect">
            <a:avLst/>
          </a:prstGeom>
          <a:noFill/>
        </p:spPr>
        <p:txBody>
          <a:bodyPr wrap="none" rtlCol="0">
            <a:spAutoFit/>
          </a:bodyPr>
          <a:lstStyle/>
          <a:p>
            <a:r>
              <a:rPr lang="en-US" dirty="0">
                <a:solidFill>
                  <a:srgbClr val="002060"/>
                </a:solidFill>
                <a:latin typeface="Cambria" panose="02040503050406030204" pitchFamily="18" charset="0"/>
                <a:ea typeface="Cambria" panose="02040503050406030204" pitchFamily="18" charset="0"/>
              </a:rPr>
              <a:t>Energy Filter:</a:t>
            </a:r>
          </a:p>
          <a:p>
            <a:r>
              <a:rPr lang="en-US" altLang="zh-CN" dirty="0">
                <a:solidFill>
                  <a:srgbClr val="00CB00"/>
                </a:solidFill>
                <a:latin typeface="Cambria" panose="02040503050406030204" pitchFamily="18" charset="0"/>
                <a:ea typeface="Cambria" panose="02040503050406030204" pitchFamily="18" charset="0"/>
              </a:rPr>
              <a:t>Ch9: </a:t>
            </a:r>
            <a:r>
              <a:rPr lang="en-US" dirty="0">
                <a:solidFill>
                  <a:srgbClr val="00CB00"/>
                </a:solidFill>
                <a:latin typeface="Cambria" panose="02040503050406030204" pitchFamily="18" charset="0"/>
                <a:ea typeface="Cambria" panose="02040503050406030204" pitchFamily="18" charset="0"/>
              </a:rPr>
              <a:t>Pulser: </a:t>
            </a:r>
            <a:r>
              <a:rPr lang="en-US" dirty="0" err="1">
                <a:solidFill>
                  <a:srgbClr val="00CB00"/>
                </a:solidFill>
                <a:latin typeface="Cambria" panose="02040503050406030204" pitchFamily="18" charset="0"/>
                <a:ea typeface="Cambria" panose="02040503050406030204" pitchFamily="18" charset="0"/>
              </a:rPr>
              <a:t>T</a:t>
            </a:r>
            <a:r>
              <a:rPr lang="en-US" baseline="-25000" dirty="0" err="1">
                <a:solidFill>
                  <a:srgbClr val="00CB00"/>
                </a:solidFill>
                <a:latin typeface="Cambria" panose="02040503050406030204" pitchFamily="18" charset="0"/>
                <a:ea typeface="Cambria" panose="02040503050406030204" pitchFamily="18" charset="0"/>
              </a:rPr>
              <a:t>rise</a:t>
            </a:r>
            <a:r>
              <a:rPr lang="en-US" dirty="0">
                <a:solidFill>
                  <a:srgbClr val="00CB00"/>
                </a:solidFill>
                <a:latin typeface="Cambria" panose="02040503050406030204" pitchFamily="18" charset="0"/>
                <a:ea typeface="Cambria" panose="02040503050406030204" pitchFamily="18" charset="0"/>
              </a:rPr>
              <a:t> = 0.256 us; </a:t>
            </a:r>
            <a:r>
              <a:rPr lang="en-US" dirty="0" err="1">
                <a:solidFill>
                  <a:srgbClr val="00CB00"/>
                </a:solidFill>
                <a:latin typeface="Cambria" panose="02040503050406030204" pitchFamily="18" charset="0"/>
                <a:ea typeface="Cambria" panose="02040503050406030204" pitchFamily="18" charset="0"/>
              </a:rPr>
              <a:t>T</a:t>
            </a:r>
            <a:r>
              <a:rPr lang="en-US" baseline="-25000" dirty="0" err="1">
                <a:solidFill>
                  <a:srgbClr val="00CB00"/>
                </a:solidFill>
                <a:latin typeface="Cambria" panose="02040503050406030204" pitchFamily="18" charset="0"/>
                <a:ea typeface="Cambria" panose="02040503050406030204" pitchFamily="18" charset="0"/>
              </a:rPr>
              <a:t>gap</a:t>
            </a:r>
            <a:r>
              <a:rPr lang="en-US" dirty="0">
                <a:solidFill>
                  <a:srgbClr val="00CB00"/>
                </a:solidFill>
                <a:latin typeface="Cambria" panose="02040503050406030204" pitchFamily="18" charset="0"/>
                <a:ea typeface="Cambria" panose="02040503050406030204" pitchFamily="18" charset="0"/>
              </a:rPr>
              <a:t> = 0.512 us</a:t>
            </a:r>
          </a:p>
          <a:p>
            <a:r>
              <a:rPr lang="en-US" dirty="0">
                <a:latin typeface="Cambria" panose="02040503050406030204" pitchFamily="18" charset="0"/>
                <a:ea typeface="Cambria" panose="02040503050406030204" pitchFamily="18" charset="0"/>
              </a:rPr>
              <a:t>Ch0: LEGe: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rise</a:t>
            </a:r>
            <a:r>
              <a:rPr lang="en-US" dirty="0">
                <a:latin typeface="Cambria" panose="02040503050406030204" pitchFamily="18" charset="0"/>
                <a:ea typeface="Cambria" panose="02040503050406030204" pitchFamily="18" charset="0"/>
              </a:rPr>
              <a:t> = 7.168 us;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gap</a:t>
            </a:r>
            <a:r>
              <a:rPr lang="en-US" dirty="0">
                <a:latin typeface="Cambria" panose="02040503050406030204" pitchFamily="18" charset="0"/>
                <a:ea typeface="Cambria" panose="02040503050406030204" pitchFamily="18" charset="0"/>
              </a:rPr>
              <a:t> = 0.768 us</a:t>
            </a:r>
          </a:p>
          <a:p>
            <a:r>
              <a:rPr lang="en-US" dirty="0">
                <a:solidFill>
                  <a:srgbClr val="FF0000"/>
                </a:solidFill>
                <a:latin typeface="Cambria" panose="02040503050406030204" pitchFamily="18" charset="0"/>
                <a:ea typeface="Cambria" panose="02040503050406030204" pitchFamily="18" charset="0"/>
              </a:rPr>
              <a:t>Ch2: North:  </a:t>
            </a:r>
            <a:r>
              <a:rPr lang="en-US" dirty="0" err="1">
                <a:solidFill>
                  <a:srgbClr val="FF0000"/>
                </a:solidFill>
                <a:latin typeface="Cambria" panose="02040503050406030204" pitchFamily="18" charset="0"/>
                <a:ea typeface="Cambria" panose="02040503050406030204" pitchFamily="18" charset="0"/>
              </a:rPr>
              <a:t>T</a:t>
            </a:r>
            <a:r>
              <a:rPr lang="en-US" baseline="-25000" dirty="0" err="1">
                <a:solidFill>
                  <a:srgbClr val="FF0000"/>
                </a:solidFill>
                <a:latin typeface="Cambria" panose="02040503050406030204" pitchFamily="18" charset="0"/>
                <a:ea typeface="Cambria" panose="02040503050406030204" pitchFamily="18" charset="0"/>
              </a:rPr>
              <a:t>rise</a:t>
            </a:r>
            <a:r>
              <a:rPr lang="en-US" dirty="0">
                <a:solidFill>
                  <a:srgbClr val="FF0000"/>
                </a:solidFill>
                <a:latin typeface="Cambria" panose="02040503050406030204" pitchFamily="18" charset="0"/>
                <a:ea typeface="Cambria" panose="02040503050406030204" pitchFamily="18" charset="0"/>
              </a:rPr>
              <a:t> = 10.24 us; </a:t>
            </a:r>
            <a:r>
              <a:rPr lang="en-US" dirty="0" err="1">
                <a:solidFill>
                  <a:srgbClr val="FF0000"/>
                </a:solidFill>
                <a:latin typeface="Cambria" panose="02040503050406030204" pitchFamily="18" charset="0"/>
                <a:ea typeface="Cambria" panose="02040503050406030204" pitchFamily="18" charset="0"/>
              </a:rPr>
              <a:t>T</a:t>
            </a:r>
            <a:r>
              <a:rPr lang="en-US" baseline="-25000" dirty="0" err="1">
                <a:solidFill>
                  <a:srgbClr val="FF0000"/>
                </a:solidFill>
                <a:latin typeface="Cambria" panose="02040503050406030204" pitchFamily="18" charset="0"/>
                <a:ea typeface="Cambria" panose="02040503050406030204" pitchFamily="18" charset="0"/>
              </a:rPr>
              <a:t>gap</a:t>
            </a:r>
            <a:r>
              <a:rPr lang="en-US" dirty="0">
                <a:solidFill>
                  <a:srgbClr val="FF0000"/>
                </a:solidFill>
                <a:latin typeface="Cambria" panose="02040503050406030204" pitchFamily="18" charset="0"/>
                <a:ea typeface="Cambria" panose="02040503050406030204" pitchFamily="18" charset="0"/>
              </a:rPr>
              <a:t> = 1.792 us</a:t>
            </a:r>
          </a:p>
          <a:p>
            <a:r>
              <a:rPr lang="en-US" altLang="zh-CN" dirty="0">
                <a:solidFill>
                  <a:srgbClr val="3399FF"/>
                </a:solidFill>
                <a:latin typeface="Cambria" panose="02040503050406030204" pitchFamily="18" charset="0"/>
                <a:ea typeface="Cambria" panose="02040503050406030204" pitchFamily="18" charset="0"/>
              </a:rPr>
              <a:t>Ch4: South: </a:t>
            </a:r>
            <a:r>
              <a:rPr lang="en-US" dirty="0">
                <a:solidFill>
                  <a:srgbClr val="3399FF"/>
                </a:solidFill>
                <a:latin typeface="Cambria" panose="02040503050406030204" pitchFamily="18" charset="0"/>
                <a:ea typeface="Cambria" panose="02040503050406030204" pitchFamily="18" charset="0"/>
              </a:rPr>
              <a:t> </a:t>
            </a:r>
            <a:r>
              <a:rPr lang="en-US" dirty="0" err="1">
                <a:solidFill>
                  <a:srgbClr val="3399FF"/>
                </a:solidFill>
                <a:latin typeface="Cambria" panose="02040503050406030204" pitchFamily="18" charset="0"/>
                <a:ea typeface="Cambria" panose="02040503050406030204" pitchFamily="18" charset="0"/>
              </a:rPr>
              <a:t>T</a:t>
            </a:r>
            <a:r>
              <a:rPr lang="en-US" baseline="-25000" dirty="0" err="1">
                <a:solidFill>
                  <a:srgbClr val="3399FF"/>
                </a:solidFill>
                <a:latin typeface="Cambria" panose="02040503050406030204" pitchFamily="18" charset="0"/>
                <a:ea typeface="Cambria" panose="02040503050406030204" pitchFamily="18" charset="0"/>
              </a:rPr>
              <a:t>rise</a:t>
            </a:r>
            <a:r>
              <a:rPr lang="en-US" dirty="0">
                <a:solidFill>
                  <a:srgbClr val="3399FF"/>
                </a:solidFill>
                <a:latin typeface="Cambria" panose="02040503050406030204" pitchFamily="18" charset="0"/>
                <a:ea typeface="Cambria" panose="02040503050406030204" pitchFamily="18" charset="0"/>
              </a:rPr>
              <a:t> = 10.752 us; </a:t>
            </a:r>
            <a:r>
              <a:rPr lang="en-US" dirty="0" err="1">
                <a:solidFill>
                  <a:srgbClr val="3399FF"/>
                </a:solidFill>
                <a:latin typeface="Cambria" panose="02040503050406030204" pitchFamily="18" charset="0"/>
                <a:ea typeface="Cambria" panose="02040503050406030204" pitchFamily="18" charset="0"/>
              </a:rPr>
              <a:t>T</a:t>
            </a:r>
            <a:r>
              <a:rPr lang="en-US" baseline="-25000" dirty="0" err="1">
                <a:solidFill>
                  <a:srgbClr val="3399FF"/>
                </a:solidFill>
                <a:latin typeface="Cambria" panose="02040503050406030204" pitchFamily="18" charset="0"/>
                <a:ea typeface="Cambria" panose="02040503050406030204" pitchFamily="18" charset="0"/>
              </a:rPr>
              <a:t>gap</a:t>
            </a:r>
            <a:r>
              <a:rPr lang="en-US" dirty="0">
                <a:solidFill>
                  <a:srgbClr val="3399FF"/>
                </a:solidFill>
                <a:latin typeface="Cambria" panose="02040503050406030204" pitchFamily="18" charset="0"/>
                <a:ea typeface="Cambria" panose="02040503050406030204" pitchFamily="18" charset="0"/>
              </a:rPr>
              <a:t> = 1.280 us</a:t>
            </a:r>
          </a:p>
        </p:txBody>
      </p:sp>
    </p:spTree>
    <p:extLst>
      <p:ext uri="{BB962C8B-B14F-4D97-AF65-F5344CB8AC3E}">
        <p14:creationId xmlns:p14="http://schemas.microsoft.com/office/powerpoint/2010/main" val="2185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206E6-F3E0-4FB7-92BE-AA408B9FEFF7}"/>
              </a:ext>
            </a:extLst>
          </p:cNvPr>
          <p:cNvSpPr txBox="1"/>
          <p:nvPr/>
        </p:nvSpPr>
        <p:spPr>
          <a:xfrm>
            <a:off x="0" y="0"/>
            <a:ext cx="9144000" cy="5078313"/>
          </a:xfrm>
          <a:prstGeom prst="rect">
            <a:avLst/>
          </a:prstGeom>
          <a:noFill/>
        </p:spPr>
        <p:txBody>
          <a:bodyPr wrap="square">
            <a:spAutoFit/>
          </a:bodyPr>
          <a:lstStyle/>
          <a:p>
            <a:r>
              <a:rPr lang="en-US" dirty="0"/>
              <a:t>Beginning histogram run in Mod. 0</a:t>
            </a:r>
          </a:p>
          <a:p>
            <a:r>
              <a:rPr lang="en-US" dirty="0"/>
              <a:t>Ended histogram run in Mod. 0</a:t>
            </a:r>
          </a:p>
          <a:p>
            <a:r>
              <a:rPr lang="en-US" dirty="0"/>
              <a:t>Module 0 channel </a:t>
            </a:r>
            <a:r>
              <a:rPr lang="en-US" dirty="0">
                <a:solidFill>
                  <a:srgbClr val="3399FF"/>
                </a:solidFill>
              </a:rPr>
              <a:t>0 input 1001.14 output 987.124 </a:t>
            </a:r>
            <a:r>
              <a:rPr lang="en-US" dirty="0" err="1"/>
              <a:t>livetime</a:t>
            </a:r>
            <a:r>
              <a:rPr lang="en-US" dirty="0"/>
              <a:t> 1675.05 runtime 1675.05</a:t>
            </a:r>
          </a:p>
          <a:p>
            <a:r>
              <a:rPr lang="en-US" dirty="0"/>
              <a:t>Module 0 channel 1 input 9.87349 output 0 </a:t>
            </a:r>
            <a:r>
              <a:rPr lang="en-US" dirty="0" err="1"/>
              <a:t>livetime</a:t>
            </a:r>
            <a:r>
              <a:rPr lang="en-US" dirty="0"/>
              <a:t> 1674.99 runtime 1675.05</a:t>
            </a:r>
          </a:p>
          <a:p>
            <a:r>
              <a:rPr lang="en-US" dirty="0"/>
              <a:t>Module 0 channel </a:t>
            </a:r>
            <a:r>
              <a:rPr lang="en-US" dirty="0">
                <a:solidFill>
                  <a:srgbClr val="3399FF"/>
                </a:solidFill>
              </a:rPr>
              <a:t>2 input 1001.16 output 978.965 </a:t>
            </a:r>
            <a:r>
              <a:rPr lang="en-US" dirty="0" err="1"/>
              <a:t>livetime</a:t>
            </a:r>
            <a:r>
              <a:rPr lang="en-US" dirty="0"/>
              <a:t> 1675.05 runtime 1675.05</a:t>
            </a:r>
          </a:p>
          <a:p>
            <a:r>
              <a:rPr lang="en-US" dirty="0"/>
              <a:t>Module 0 channel 3 input 0.51623 output 0 </a:t>
            </a:r>
            <a:r>
              <a:rPr lang="en-US" dirty="0" err="1"/>
              <a:t>livetime</a:t>
            </a:r>
            <a:r>
              <a:rPr lang="en-US" dirty="0"/>
              <a:t> 1667.86 runtime 1675.05</a:t>
            </a:r>
          </a:p>
          <a:p>
            <a:r>
              <a:rPr lang="en-US" dirty="0"/>
              <a:t>Module 0 channel </a:t>
            </a:r>
            <a:r>
              <a:rPr lang="en-US" dirty="0">
                <a:solidFill>
                  <a:srgbClr val="3399FF"/>
                </a:solidFill>
              </a:rPr>
              <a:t>4 input 1001.16 output 978.967 </a:t>
            </a:r>
            <a:r>
              <a:rPr lang="en-US" dirty="0" err="1"/>
              <a:t>livetime</a:t>
            </a:r>
            <a:r>
              <a:rPr lang="en-US" dirty="0"/>
              <a:t> 1675.05 runtime 1675.05</a:t>
            </a:r>
          </a:p>
          <a:p>
            <a:r>
              <a:rPr lang="en-US" dirty="0"/>
              <a:t>Module 0 channel 5 input 1.4101 output 0 </a:t>
            </a:r>
            <a:r>
              <a:rPr lang="en-US" dirty="0" err="1"/>
              <a:t>livetime</a:t>
            </a:r>
            <a:r>
              <a:rPr lang="en-US" dirty="0"/>
              <a:t> 1672.94 runtime 1675.05</a:t>
            </a:r>
          </a:p>
          <a:p>
            <a:r>
              <a:rPr lang="en-US" dirty="0"/>
              <a:t>Module 0 channel 6 input 0 output 0 </a:t>
            </a:r>
            <a:r>
              <a:rPr lang="en-US" dirty="0" err="1"/>
              <a:t>livetime</a:t>
            </a:r>
            <a:r>
              <a:rPr lang="en-US" dirty="0"/>
              <a:t> 1675.05 runtime 1675.05</a:t>
            </a:r>
          </a:p>
          <a:p>
            <a:r>
              <a:rPr lang="en-US" dirty="0"/>
              <a:t>Module 0 channel </a:t>
            </a:r>
            <a:r>
              <a:rPr lang="en-US" dirty="0">
                <a:solidFill>
                  <a:srgbClr val="3399FF"/>
                </a:solidFill>
              </a:rPr>
              <a:t>7 input 1001.15 output 977.214 </a:t>
            </a:r>
            <a:r>
              <a:rPr lang="en-US" dirty="0" err="1"/>
              <a:t>livetime</a:t>
            </a:r>
            <a:r>
              <a:rPr lang="en-US" dirty="0"/>
              <a:t> 1675.05 runtime 1675.05</a:t>
            </a:r>
          </a:p>
          <a:p>
            <a:r>
              <a:rPr lang="en-US" dirty="0"/>
              <a:t>Module 0 channel 8 input 0 output 0 </a:t>
            </a:r>
            <a:r>
              <a:rPr lang="en-US" dirty="0" err="1"/>
              <a:t>livetime</a:t>
            </a:r>
            <a:r>
              <a:rPr lang="en-US" dirty="0"/>
              <a:t> 1675.05 runtime 1675.05</a:t>
            </a:r>
          </a:p>
          <a:p>
            <a:r>
              <a:rPr lang="en-US" dirty="0"/>
              <a:t>Module 0 channel </a:t>
            </a:r>
            <a:r>
              <a:rPr lang="en-US" dirty="0">
                <a:solidFill>
                  <a:srgbClr val="3399FF"/>
                </a:solidFill>
              </a:rPr>
              <a:t>9 input 1001.1 output 996.976 </a:t>
            </a:r>
            <a:r>
              <a:rPr lang="en-US" dirty="0" err="1"/>
              <a:t>livetime</a:t>
            </a:r>
            <a:r>
              <a:rPr lang="en-US" dirty="0"/>
              <a:t> 1675.05 runtime 1675.05</a:t>
            </a:r>
          </a:p>
          <a:p>
            <a:r>
              <a:rPr lang="en-US" dirty="0"/>
              <a:t>Module 0 channel 10 input 0 output 0 </a:t>
            </a:r>
            <a:r>
              <a:rPr lang="en-US" dirty="0" err="1"/>
              <a:t>livetime</a:t>
            </a:r>
            <a:r>
              <a:rPr lang="en-US" dirty="0"/>
              <a:t> 1675.05 runtime 1675.05</a:t>
            </a:r>
          </a:p>
          <a:p>
            <a:r>
              <a:rPr lang="en-US" dirty="0"/>
              <a:t>Module 0 channel 11 input 0 output 0 </a:t>
            </a:r>
            <a:r>
              <a:rPr lang="en-US" dirty="0" err="1"/>
              <a:t>livetime</a:t>
            </a:r>
            <a:r>
              <a:rPr lang="en-US" dirty="0"/>
              <a:t> 1675.05 runtime 1675.05</a:t>
            </a:r>
          </a:p>
          <a:p>
            <a:r>
              <a:rPr lang="en-US" dirty="0"/>
              <a:t>Module 0 channel 12 input 0 output 0 </a:t>
            </a:r>
            <a:r>
              <a:rPr lang="en-US" dirty="0" err="1"/>
              <a:t>livetime</a:t>
            </a:r>
            <a:r>
              <a:rPr lang="en-US" dirty="0"/>
              <a:t> 1675.05 runtime 1675.05</a:t>
            </a:r>
          </a:p>
          <a:p>
            <a:r>
              <a:rPr lang="en-US" dirty="0"/>
              <a:t>Module 0 channel 13 input 0 output 0 </a:t>
            </a:r>
            <a:r>
              <a:rPr lang="en-US" dirty="0" err="1"/>
              <a:t>livetime</a:t>
            </a:r>
            <a:r>
              <a:rPr lang="en-US" dirty="0"/>
              <a:t> 1675.05 runtime 1675.05</a:t>
            </a:r>
          </a:p>
          <a:p>
            <a:r>
              <a:rPr lang="en-US" dirty="0"/>
              <a:t>Module 0 channel 14 input 0 output 0 </a:t>
            </a:r>
            <a:r>
              <a:rPr lang="en-US" dirty="0" err="1"/>
              <a:t>livetime</a:t>
            </a:r>
            <a:r>
              <a:rPr lang="en-US" dirty="0"/>
              <a:t> 1675.05 runtime 1675.05</a:t>
            </a:r>
          </a:p>
          <a:p>
            <a:r>
              <a:rPr lang="en-US" dirty="0"/>
              <a:t>Module 0 channel 15 input 0 output 0 </a:t>
            </a:r>
            <a:r>
              <a:rPr lang="en-US" dirty="0" err="1"/>
              <a:t>livetime</a:t>
            </a:r>
            <a:r>
              <a:rPr lang="en-US" dirty="0"/>
              <a:t> 1675.05 runtime 1675.05</a:t>
            </a:r>
          </a:p>
        </p:txBody>
      </p:sp>
      <p:sp>
        <p:nvSpPr>
          <p:cNvPr id="5" name="TextBox 4">
            <a:extLst>
              <a:ext uri="{FF2B5EF4-FFF2-40B4-BE49-F238E27FC236}">
                <a16:creationId xmlns:a16="http://schemas.microsoft.com/office/drawing/2014/main" id="{1E64EC4A-F30F-4D97-A56E-49CB56789918}"/>
              </a:ext>
            </a:extLst>
          </p:cNvPr>
          <p:cNvSpPr txBox="1"/>
          <p:nvPr/>
        </p:nvSpPr>
        <p:spPr>
          <a:xfrm>
            <a:off x="0" y="5078313"/>
            <a:ext cx="581107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1kHz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Output/Input is the efficiency for full energy peak only (without pileup counts)</a:t>
            </a:r>
          </a:p>
        </p:txBody>
      </p:sp>
      <p:graphicFrame>
        <p:nvGraphicFramePr>
          <p:cNvPr id="7" name="Table 6">
            <a:extLst>
              <a:ext uri="{FF2B5EF4-FFF2-40B4-BE49-F238E27FC236}">
                <a16:creationId xmlns:a16="http://schemas.microsoft.com/office/drawing/2014/main" id="{65DEFC53-124F-4A14-A49B-A9EFC8D692B6}"/>
              </a:ext>
            </a:extLst>
          </p:cNvPr>
          <p:cNvGraphicFramePr>
            <a:graphicFrameLocks noGrp="1"/>
          </p:cNvGraphicFramePr>
          <p:nvPr/>
        </p:nvGraphicFramePr>
        <p:xfrm>
          <a:off x="6803380" y="5078313"/>
          <a:ext cx="2161118" cy="1691640"/>
        </p:xfrm>
        <a:graphic>
          <a:graphicData uri="http://schemas.openxmlformats.org/drawingml/2006/table">
            <a:tbl>
              <a:tblPr>
                <a:tableStyleId>{2D5ABB26-0587-4C30-8999-92F81FD0307C}</a:tableStyleId>
              </a:tblPr>
              <a:tblGrid>
                <a:gridCol w="1177798">
                  <a:extLst>
                    <a:ext uri="{9D8B030D-6E8A-4147-A177-3AD203B41FA5}">
                      <a16:colId xmlns:a16="http://schemas.microsoft.com/office/drawing/2014/main" val="3341787443"/>
                    </a:ext>
                  </a:extLst>
                </a:gridCol>
                <a:gridCol w="983320">
                  <a:extLst>
                    <a:ext uri="{9D8B030D-6E8A-4147-A177-3AD203B41FA5}">
                      <a16:colId xmlns:a16="http://schemas.microsoft.com/office/drawing/2014/main" val="2045474976"/>
                    </a:ext>
                  </a:extLst>
                </a:gridCol>
              </a:tblGrid>
              <a:tr h="182880">
                <a:tc>
                  <a:txBody>
                    <a:bodyPr/>
                    <a:lstStyle/>
                    <a:p>
                      <a:pPr algn="ctr" fontAlgn="ctr"/>
                      <a:r>
                        <a:rPr lang="en-US" sz="1800" b="0" u="none" strike="noStrike">
                          <a:solidFill>
                            <a:srgbClr val="000000"/>
                          </a:solidFill>
                          <a:effectLst/>
                        </a:rPr>
                        <a:t>Trigger Rate</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u="none" strike="noStrike" dirty="0">
                          <a:solidFill>
                            <a:srgbClr val="000000"/>
                          </a:solidFill>
                          <a:effectLst/>
                        </a:rPr>
                        <a:t>1000</a:t>
                      </a:r>
                      <a:endParaRPr lang="en-US" sz="1800" b="0" i="0" u="none" strike="noStrike" dirty="0">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661970"/>
                  </a:ext>
                </a:extLst>
              </a:tr>
              <a:tr h="182880">
                <a:tc>
                  <a:txBody>
                    <a:bodyPr/>
                    <a:lstStyle/>
                    <a:p>
                      <a:pPr algn="ctr" fontAlgn="ctr"/>
                      <a:r>
                        <a:rPr lang="en-US" sz="1800" b="0" u="none" strike="noStrike">
                          <a:solidFill>
                            <a:srgbClr val="000000"/>
                          </a:solidFill>
                          <a:effectLst/>
                        </a:rPr>
                        <a:t>LEGe</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u="none" strike="noStrike">
                          <a:solidFill>
                            <a:srgbClr val="000000"/>
                          </a:solidFill>
                          <a:effectLst/>
                        </a:rPr>
                        <a:t>98.6%</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384687"/>
                  </a:ext>
                </a:extLst>
              </a:tr>
              <a:tr h="182880">
                <a:tc>
                  <a:txBody>
                    <a:bodyPr/>
                    <a:lstStyle/>
                    <a:p>
                      <a:pPr algn="ctr" fontAlgn="ctr"/>
                      <a:r>
                        <a:rPr lang="en-US" sz="1800" b="0" u="none" strike="noStrike">
                          <a:solidFill>
                            <a:srgbClr val="000000"/>
                          </a:solidFill>
                          <a:effectLst/>
                        </a:rPr>
                        <a:t>XtRa1</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u="none" strike="noStrike">
                          <a:solidFill>
                            <a:srgbClr val="000000"/>
                          </a:solidFill>
                          <a:effectLst/>
                        </a:rPr>
                        <a:t>97.8%</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459622"/>
                  </a:ext>
                </a:extLst>
              </a:tr>
              <a:tr h="182880">
                <a:tc>
                  <a:txBody>
                    <a:bodyPr/>
                    <a:lstStyle/>
                    <a:p>
                      <a:pPr algn="ctr" fontAlgn="ctr"/>
                      <a:r>
                        <a:rPr lang="en-US" sz="1800" b="0" u="none" strike="noStrike">
                          <a:solidFill>
                            <a:srgbClr val="000000"/>
                          </a:solidFill>
                          <a:effectLst/>
                        </a:rPr>
                        <a:t>XtRa2</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u="none" strike="noStrike">
                          <a:solidFill>
                            <a:srgbClr val="000000"/>
                          </a:solidFill>
                          <a:effectLst/>
                        </a:rPr>
                        <a:t>97.8%</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237780"/>
                  </a:ext>
                </a:extLst>
              </a:tr>
              <a:tr h="182880">
                <a:tc>
                  <a:txBody>
                    <a:bodyPr/>
                    <a:lstStyle/>
                    <a:p>
                      <a:pPr algn="ctr" fontAlgn="ctr"/>
                      <a:r>
                        <a:rPr lang="en-US" sz="1800" b="0" u="none" strike="noStrike">
                          <a:solidFill>
                            <a:srgbClr val="000000"/>
                          </a:solidFill>
                          <a:effectLst/>
                        </a:rPr>
                        <a:t>MSD12</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u="none" strike="noStrike">
                          <a:solidFill>
                            <a:srgbClr val="000000"/>
                          </a:solidFill>
                          <a:effectLst/>
                        </a:rPr>
                        <a:t>97.6%</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675497"/>
                  </a:ext>
                </a:extLst>
              </a:tr>
              <a:tr h="182880">
                <a:tc>
                  <a:txBody>
                    <a:bodyPr/>
                    <a:lstStyle/>
                    <a:p>
                      <a:pPr algn="ctr" fontAlgn="ctr"/>
                      <a:r>
                        <a:rPr lang="en-US" sz="1800" b="0" u="none" strike="noStrike">
                          <a:solidFill>
                            <a:srgbClr val="000000"/>
                          </a:solidFill>
                          <a:effectLst/>
                        </a:rPr>
                        <a:t>MSD26</a:t>
                      </a:r>
                      <a:endParaRPr lang="en-US" sz="1800" b="0" i="0" u="none" strike="noStrike">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u="none" strike="noStrike" dirty="0">
                          <a:solidFill>
                            <a:srgbClr val="000000"/>
                          </a:solidFill>
                          <a:effectLst/>
                        </a:rPr>
                        <a:t>99.6%</a:t>
                      </a:r>
                      <a:endParaRPr lang="en-US" sz="1800" b="0" i="0" u="none" strike="noStrike" dirty="0">
                        <a:solidFill>
                          <a:srgbClr val="000000"/>
                        </a:solidFill>
                        <a:effectLst/>
                        <a:latin typeface="Calibri" panose="020F0502020204030204" pitchFamily="34" charset="0"/>
                        <a:ea typeface="宋体"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135933"/>
                  </a:ext>
                </a:extLst>
              </a:tr>
            </a:tbl>
          </a:graphicData>
        </a:graphic>
      </p:graphicFrame>
    </p:spTree>
    <p:extLst>
      <p:ext uri="{BB962C8B-B14F-4D97-AF65-F5344CB8AC3E}">
        <p14:creationId xmlns:p14="http://schemas.microsoft.com/office/powerpoint/2010/main" val="423822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8F285-4684-4C5B-B324-3DF5DEEAD9A5}"/>
              </a:ext>
            </a:extLst>
          </p:cNvPr>
          <p:cNvPicPr>
            <a:picLocks noChangeAspect="1"/>
          </p:cNvPicPr>
          <p:nvPr/>
        </p:nvPicPr>
        <p:blipFill>
          <a:blip r:embed="rId2"/>
          <a:stretch>
            <a:fillRect/>
          </a:stretch>
        </p:blipFill>
        <p:spPr>
          <a:xfrm>
            <a:off x="0" y="0"/>
            <a:ext cx="9144000" cy="4858826"/>
          </a:xfrm>
          <a:prstGeom prst="rect">
            <a:avLst/>
          </a:prstGeom>
        </p:spPr>
      </p:pic>
      <p:sp>
        <p:nvSpPr>
          <p:cNvPr id="4" name="TextBox 3">
            <a:extLst>
              <a:ext uri="{FF2B5EF4-FFF2-40B4-BE49-F238E27FC236}">
                <a16:creationId xmlns:a16="http://schemas.microsoft.com/office/drawing/2014/main" id="{C3E1E620-C1C8-4622-B446-3C887A3ECD9A}"/>
              </a:ext>
            </a:extLst>
          </p:cNvPr>
          <p:cNvSpPr txBox="1"/>
          <p:nvPr/>
        </p:nvSpPr>
        <p:spPr>
          <a:xfrm>
            <a:off x="2500008" y="4931923"/>
            <a:ext cx="5856988" cy="646331"/>
          </a:xfrm>
          <a:prstGeom prst="rect">
            <a:avLst/>
          </a:prstGeom>
          <a:noFill/>
        </p:spPr>
        <p:txBody>
          <a:bodyPr wrap="none" rtlCol="0">
            <a:spAutoFit/>
          </a:bodyPr>
          <a:lstStyle/>
          <a:p>
            <a:r>
              <a:rPr lang="en-US" dirty="0" err="1"/>
              <a:t>PileupRejection</a:t>
            </a:r>
            <a:r>
              <a:rPr lang="en-US" dirty="0"/>
              <a:t> Disabled: get a sum peak with higher energy</a:t>
            </a:r>
          </a:p>
          <a:p>
            <a:r>
              <a:rPr lang="en-US" dirty="0" err="1"/>
              <a:t>PileupRejection</a:t>
            </a:r>
            <a:r>
              <a:rPr lang="en-US" dirty="0"/>
              <a:t> Disabled: get nothing</a:t>
            </a:r>
          </a:p>
        </p:txBody>
      </p:sp>
      <p:cxnSp>
        <p:nvCxnSpPr>
          <p:cNvPr id="6" name="Straight Arrow Connector 5">
            <a:extLst>
              <a:ext uri="{FF2B5EF4-FFF2-40B4-BE49-F238E27FC236}">
                <a16:creationId xmlns:a16="http://schemas.microsoft.com/office/drawing/2014/main" id="{6CE01AB1-2785-42C1-901F-14896A95BD08}"/>
              </a:ext>
            </a:extLst>
          </p:cNvPr>
          <p:cNvCxnSpPr>
            <a:cxnSpLocks/>
          </p:cNvCxnSpPr>
          <p:nvPr/>
        </p:nvCxnSpPr>
        <p:spPr>
          <a:xfrm flipV="1">
            <a:off x="7276289" y="4338536"/>
            <a:ext cx="184826" cy="5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0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2E5E0-1107-4F06-A712-F5C15AC9EACE}"/>
              </a:ext>
            </a:extLst>
          </p:cNvPr>
          <p:cNvPicPr>
            <a:picLocks noChangeAspect="1"/>
          </p:cNvPicPr>
          <p:nvPr/>
        </p:nvPicPr>
        <p:blipFill>
          <a:blip r:embed="rId3"/>
          <a:stretch>
            <a:fillRect/>
          </a:stretch>
        </p:blipFill>
        <p:spPr>
          <a:xfrm>
            <a:off x="0" y="0"/>
            <a:ext cx="9144000" cy="3214599"/>
          </a:xfrm>
          <a:prstGeom prst="rect">
            <a:avLst/>
          </a:prstGeom>
        </p:spPr>
      </p:pic>
      <p:sp>
        <p:nvSpPr>
          <p:cNvPr id="4" name="TextBox 3">
            <a:extLst>
              <a:ext uri="{FF2B5EF4-FFF2-40B4-BE49-F238E27FC236}">
                <a16:creationId xmlns:a16="http://schemas.microsoft.com/office/drawing/2014/main" id="{F580F7B2-6C03-4155-B53C-0FE147BCDEE6}"/>
              </a:ext>
            </a:extLst>
          </p:cNvPr>
          <p:cNvSpPr txBox="1"/>
          <p:nvPr/>
        </p:nvSpPr>
        <p:spPr>
          <a:xfrm>
            <a:off x="1570747" y="1320800"/>
            <a:ext cx="4527906" cy="1477328"/>
          </a:xfrm>
          <a:prstGeom prst="rect">
            <a:avLst/>
          </a:prstGeom>
          <a:noFill/>
        </p:spPr>
        <p:txBody>
          <a:bodyPr wrap="none" rtlCol="0">
            <a:spAutoFit/>
          </a:bodyPr>
          <a:lstStyle/>
          <a:p>
            <a:r>
              <a:rPr lang="en-US" dirty="0">
                <a:solidFill>
                  <a:srgbClr val="002060"/>
                </a:solidFill>
                <a:latin typeface="Cambria" panose="02040503050406030204" pitchFamily="18" charset="0"/>
                <a:ea typeface="Cambria" panose="02040503050406030204" pitchFamily="18" charset="0"/>
              </a:rPr>
              <a:t>Energy Filter:</a:t>
            </a:r>
          </a:p>
          <a:p>
            <a:r>
              <a:rPr lang="en-US" altLang="zh-CN" dirty="0">
                <a:solidFill>
                  <a:srgbClr val="00CB00"/>
                </a:solidFill>
                <a:latin typeface="Cambria" panose="02040503050406030204" pitchFamily="18" charset="0"/>
                <a:ea typeface="Cambria" panose="02040503050406030204" pitchFamily="18" charset="0"/>
              </a:rPr>
              <a:t>Ch9: </a:t>
            </a:r>
            <a:r>
              <a:rPr lang="en-US" dirty="0">
                <a:solidFill>
                  <a:srgbClr val="00CB00"/>
                </a:solidFill>
                <a:latin typeface="Cambria" panose="02040503050406030204" pitchFamily="18" charset="0"/>
                <a:ea typeface="Cambria" panose="02040503050406030204" pitchFamily="18" charset="0"/>
              </a:rPr>
              <a:t>Pulser: </a:t>
            </a:r>
            <a:r>
              <a:rPr lang="en-US" dirty="0" err="1">
                <a:solidFill>
                  <a:srgbClr val="00CB00"/>
                </a:solidFill>
                <a:latin typeface="Cambria" panose="02040503050406030204" pitchFamily="18" charset="0"/>
                <a:ea typeface="Cambria" panose="02040503050406030204" pitchFamily="18" charset="0"/>
              </a:rPr>
              <a:t>T</a:t>
            </a:r>
            <a:r>
              <a:rPr lang="en-US" baseline="-25000" dirty="0" err="1">
                <a:solidFill>
                  <a:srgbClr val="00CB00"/>
                </a:solidFill>
                <a:latin typeface="Cambria" panose="02040503050406030204" pitchFamily="18" charset="0"/>
                <a:ea typeface="Cambria" panose="02040503050406030204" pitchFamily="18" charset="0"/>
              </a:rPr>
              <a:t>rise</a:t>
            </a:r>
            <a:r>
              <a:rPr lang="en-US" dirty="0">
                <a:solidFill>
                  <a:srgbClr val="00CB00"/>
                </a:solidFill>
                <a:latin typeface="Cambria" panose="02040503050406030204" pitchFamily="18" charset="0"/>
                <a:ea typeface="Cambria" panose="02040503050406030204" pitchFamily="18" charset="0"/>
              </a:rPr>
              <a:t> = 0.256 us; </a:t>
            </a:r>
            <a:r>
              <a:rPr lang="en-US" dirty="0" err="1">
                <a:solidFill>
                  <a:srgbClr val="00CB00"/>
                </a:solidFill>
                <a:latin typeface="Cambria" panose="02040503050406030204" pitchFamily="18" charset="0"/>
                <a:ea typeface="Cambria" panose="02040503050406030204" pitchFamily="18" charset="0"/>
              </a:rPr>
              <a:t>T</a:t>
            </a:r>
            <a:r>
              <a:rPr lang="en-US" baseline="-25000" dirty="0" err="1">
                <a:solidFill>
                  <a:srgbClr val="00CB00"/>
                </a:solidFill>
                <a:latin typeface="Cambria" panose="02040503050406030204" pitchFamily="18" charset="0"/>
                <a:ea typeface="Cambria" panose="02040503050406030204" pitchFamily="18" charset="0"/>
              </a:rPr>
              <a:t>gap</a:t>
            </a:r>
            <a:r>
              <a:rPr lang="en-US" dirty="0">
                <a:solidFill>
                  <a:srgbClr val="00CB00"/>
                </a:solidFill>
                <a:latin typeface="Cambria" panose="02040503050406030204" pitchFamily="18" charset="0"/>
                <a:ea typeface="Cambria" panose="02040503050406030204" pitchFamily="18" charset="0"/>
              </a:rPr>
              <a:t> = 0.512 us</a:t>
            </a:r>
          </a:p>
          <a:p>
            <a:r>
              <a:rPr lang="en-US" dirty="0">
                <a:latin typeface="Cambria" panose="02040503050406030204" pitchFamily="18" charset="0"/>
                <a:ea typeface="Cambria" panose="02040503050406030204" pitchFamily="18" charset="0"/>
              </a:rPr>
              <a:t>Ch0: LEGe: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rise</a:t>
            </a:r>
            <a:r>
              <a:rPr lang="en-US" dirty="0">
                <a:latin typeface="Cambria" panose="02040503050406030204" pitchFamily="18" charset="0"/>
                <a:ea typeface="Cambria" panose="02040503050406030204" pitchFamily="18" charset="0"/>
              </a:rPr>
              <a:t> = 7.168 us; </a:t>
            </a:r>
            <a:r>
              <a:rPr lang="en-US" dirty="0" err="1">
                <a:latin typeface="Cambria" panose="02040503050406030204" pitchFamily="18" charset="0"/>
                <a:ea typeface="Cambria" panose="02040503050406030204" pitchFamily="18" charset="0"/>
              </a:rPr>
              <a:t>T</a:t>
            </a:r>
            <a:r>
              <a:rPr lang="en-US" baseline="-25000" dirty="0" err="1">
                <a:latin typeface="Cambria" panose="02040503050406030204" pitchFamily="18" charset="0"/>
                <a:ea typeface="Cambria" panose="02040503050406030204" pitchFamily="18" charset="0"/>
              </a:rPr>
              <a:t>gap</a:t>
            </a:r>
            <a:r>
              <a:rPr lang="en-US" dirty="0">
                <a:latin typeface="Cambria" panose="02040503050406030204" pitchFamily="18" charset="0"/>
                <a:ea typeface="Cambria" panose="02040503050406030204" pitchFamily="18" charset="0"/>
              </a:rPr>
              <a:t> = 0.768 us</a:t>
            </a:r>
          </a:p>
          <a:p>
            <a:r>
              <a:rPr lang="en-US" dirty="0">
                <a:solidFill>
                  <a:srgbClr val="FF0000"/>
                </a:solidFill>
                <a:latin typeface="Cambria" panose="02040503050406030204" pitchFamily="18" charset="0"/>
                <a:ea typeface="Cambria" panose="02040503050406030204" pitchFamily="18" charset="0"/>
              </a:rPr>
              <a:t>Ch2: North:  </a:t>
            </a:r>
            <a:r>
              <a:rPr lang="en-US" dirty="0" err="1">
                <a:solidFill>
                  <a:srgbClr val="FF0000"/>
                </a:solidFill>
                <a:latin typeface="Cambria" panose="02040503050406030204" pitchFamily="18" charset="0"/>
                <a:ea typeface="Cambria" panose="02040503050406030204" pitchFamily="18" charset="0"/>
              </a:rPr>
              <a:t>T</a:t>
            </a:r>
            <a:r>
              <a:rPr lang="en-US" baseline="-25000" dirty="0" err="1">
                <a:solidFill>
                  <a:srgbClr val="FF0000"/>
                </a:solidFill>
                <a:latin typeface="Cambria" panose="02040503050406030204" pitchFamily="18" charset="0"/>
                <a:ea typeface="Cambria" panose="02040503050406030204" pitchFamily="18" charset="0"/>
              </a:rPr>
              <a:t>rise</a:t>
            </a:r>
            <a:r>
              <a:rPr lang="en-US" dirty="0">
                <a:solidFill>
                  <a:srgbClr val="FF0000"/>
                </a:solidFill>
                <a:latin typeface="Cambria" panose="02040503050406030204" pitchFamily="18" charset="0"/>
                <a:ea typeface="Cambria" panose="02040503050406030204" pitchFamily="18" charset="0"/>
              </a:rPr>
              <a:t> = 10.24 us; </a:t>
            </a:r>
            <a:r>
              <a:rPr lang="en-US" dirty="0" err="1">
                <a:solidFill>
                  <a:srgbClr val="FF0000"/>
                </a:solidFill>
                <a:latin typeface="Cambria" panose="02040503050406030204" pitchFamily="18" charset="0"/>
                <a:ea typeface="Cambria" panose="02040503050406030204" pitchFamily="18" charset="0"/>
              </a:rPr>
              <a:t>T</a:t>
            </a:r>
            <a:r>
              <a:rPr lang="en-US" baseline="-25000" dirty="0" err="1">
                <a:solidFill>
                  <a:srgbClr val="FF0000"/>
                </a:solidFill>
                <a:latin typeface="Cambria" panose="02040503050406030204" pitchFamily="18" charset="0"/>
                <a:ea typeface="Cambria" panose="02040503050406030204" pitchFamily="18" charset="0"/>
              </a:rPr>
              <a:t>gap</a:t>
            </a:r>
            <a:r>
              <a:rPr lang="en-US" dirty="0">
                <a:solidFill>
                  <a:srgbClr val="FF0000"/>
                </a:solidFill>
                <a:latin typeface="Cambria" panose="02040503050406030204" pitchFamily="18" charset="0"/>
                <a:ea typeface="Cambria" panose="02040503050406030204" pitchFamily="18" charset="0"/>
              </a:rPr>
              <a:t> = 1.792 us</a:t>
            </a:r>
          </a:p>
          <a:p>
            <a:r>
              <a:rPr lang="en-US" altLang="zh-CN" dirty="0">
                <a:solidFill>
                  <a:srgbClr val="3399FF"/>
                </a:solidFill>
                <a:latin typeface="Cambria" panose="02040503050406030204" pitchFamily="18" charset="0"/>
                <a:ea typeface="Cambria" panose="02040503050406030204" pitchFamily="18" charset="0"/>
              </a:rPr>
              <a:t>Ch4: South: </a:t>
            </a:r>
            <a:r>
              <a:rPr lang="en-US" dirty="0">
                <a:solidFill>
                  <a:srgbClr val="3399FF"/>
                </a:solidFill>
                <a:latin typeface="Cambria" panose="02040503050406030204" pitchFamily="18" charset="0"/>
                <a:ea typeface="Cambria" panose="02040503050406030204" pitchFamily="18" charset="0"/>
              </a:rPr>
              <a:t> </a:t>
            </a:r>
            <a:r>
              <a:rPr lang="en-US" dirty="0" err="1">
                <a:solidFill>
                  <a:srgbClr val="3399FF"/>
                </a:solidFill>
                <a:latin typeface="Cambria" panose="02040503050406030204" pitchFamily="18" charset="0"/>
                <a:ea typeface="Cambria" panose="02040503050406030204" pitchFamily="18" charset="0"/>
              </a:rPr>
              <a:t>T</a:t>
            </a:r>
            <a:r>
              <a:rPr lang="en-US" baseline="-25000" dirty="0" err="1">
                <a:solidFill>
                  <a:srgbClr val="3399FF"/>
                </a:solidFill>
                <a:latin typeface="Cambria" panose="02040503050406030204" pitchFamily="18" charset="0"/>
                <a:ea typeface="Cambria" panose="02040503050406030204" pitchFamily="18" charset="0"/>
              </a:rPr>
              <a:t>rise</a:t>
            </a:r>
            <a:r>
              <a:rPr lang="en-US" dirty="0">
                <a:solidFill>
                  <a:srgbClr val="3399FF"/>
                </a:solidFill>
                <a:latin typeface="Cambria" panose="02040503050406030204" pitchFamily="18" charset="0"/>
                <a:ea typeface="Cambria" panose="02040503050406030204" pitchFamily="18" charset="0"/>
              </a:rPr>
              <a:t> = 10.752 us; </a:t>
            </a:r>
            <a:r>
              <a:rPr lang="en-US" dirty="0" err="1">
                <a:solidFill>
                  <a:srgbClr val="3399FF"/>
                </a:solidFill>
                <a:latin typeface="Cambria" panose="02040503050406030204" pitchFamily="18" charset="0"/>
                <a:ea typeface="Cambria" panose="02040503050406030204" pitchFamily="18" charset="0"/>
              </a:rPr>
              <a:t>T</a:t>
            </a:r>
            <a:r>
              <a:rPr lang="en-US" baseline="-25000" dirty="0" err="1">
                <a:solidFill>
                  <a:srgbClr val="3399FF"/>
                </a:solidFill>
                <a:latin typeface="Cambria" panose="02040503050406030204" pitchFamily="18" charset="0"/>
                <a:ea typeface="Cambria" panose="02040503050406030204" pitchFamily="18" charset="0"/>
              </a:rPr>
              <a:t>gap</a:t>
            </a:r>
            <a:r>
              <a:rPr lang="en-US" dirty="0">
                <a:solidFill>
                  <a:srgbClr val="3399FF"/>
                </a:solidFill>
                <a:latin typeface="Cambria" panose="02040503050406030204" pitchFamily="18" charset="0"/>
                <a:ea typeface="Cambria" panose="02040503050406030204" pitchFamily="18" charset="0"/>
              </a:rPr>
              <a:t> = 1.280 us</a:t>
            </a:r>
          </a:p>
        </p:txBody>
      </p:sp>
      <p:pic>
        <p:nvPicPr>
          <p:cNvPr id="6" name="Picture 5">
            <a:extLst>
              <a:ext uri="{FF2B5EF4-FFF2-40B4-BE49-F238E27FC236}">
                <a16:creationId xmlns:a16="http://schemas.microsoft.com/office/drawing/2014/main" id="{ACC883B0-BD93-4431-8005-C5DAC245AB9A}"/>
              </a:ext>
            </a:extLst>
          </p:cNvPr>
          <p:cNvPicPr>
            <a:picLocks noChangeAspect="1"/>
          </p:cNvPicPr>
          <p:nvPr/>
        </p:nvPicPr>
        <p:blipFill>
          <a:blip r:embed="rId4"/>
          <a:stretch>
            <a:fillRect/>
          </a:stretch>
        </p:blipFill>
        <p:spPr>
          <a:xfrm>
            <a:off x="0" y="3490723"/>
            <a:ext cx="9144000" cy="3367277"/>
          </a:xfrm>
          <a:prstGeom prst="rect">
            <a:avLst/>
          </a:prstGeom>
        </p:spPr>
      </p:pic>
      <p:sp>
        <p:nvSpPr>
          <p:cNvPr id="8" name="TextBox 7">
            <a:extLst>
              <a:ext uri="{FF2B5EF4-FFF2-40B4-BE49-F238E27FC236}">
                <a16:creationId xmlns:a16="http://schemas.microsoft.com/office/drawing/2014/main" id="{DEC775EE-D401-4C95-8F88-97FFAA5345D6}"/>
              </a:ext>
            </a:extLst>
          </p:cNvPr>
          <p:cNvSpPr txBox="1"/>
          <p:nvPr/>
        </p:nvSpPr>
        <p:spPr>
          <a:xfrm>
            <a:off x="635000" y="3935234"/>
            <a:ext cx="3394740" cy="1077218"/>
          </a:xfrm>
          <a:prstGeom prst="rect">
            <a:avLst/>
          </a:prstGeom>
          <a:noFill/>
        </p:spPr>
        <p:txBody>
          <a:bodyPr wrap="square">
            <a:spAutoFit/>
          </a:bodyPr>
          <a:lstStyle/>
          <a:p>
            <a:r>
              <a:rPr lang="en-US" sz="1600" dirty="0">
                <a:solidFill>
                  <a:srgbClr val="FF0000"/>
                </a:solidFill>
              </a:rPr>
              <a:t>run0321_Pulser_Ch0249_3kHz_Random_100nsWindow_pileuprejection.root</a:t>
            </a:r>
          </a:p>
          <a:p>
            <a:r>
              <a:rPr lang="en-US" sz="1600" dirty="0">
                <a:solidFill>
                  <a:srgbClr val="0000FF"/>
                </a:solidFill>
              </a:rPr>
              <a:t>run0322_Pulser_Ch0249_3kHz_Random_100nsWindow.root</a:t>
            </a:r>
          </a:p>
        </p:txBody>
      </p:sp>
      <p:pic>
        <p:nvPicPr>
          <p:cNvPr id="10" name="Picture 9">
            <a:extLst>
              <a:ext uri="{FF2B5EF4-FFF2-40B4-BE49-F238E27FC236}">
                <a16:creationId xmlns:a16="http://schemas.microsoft.com/office/drawing/2014/main" id="{33CE4B98-615B-462E-A9E2-2411C5C0B6EB}"/>
              </a:ext>
            </a:extLst>
          </p:cNvPr>
          <p:cNvPicPr>
            <a:picLocks noChangeAspect="1"/>
          </p:cNvPicPr>
          <p:nvPr/>
        </p:nvPicPr>
        <p:blipFill>
          <a:blip r:embed="rId5"/>
          <a:stretch>
            <a:fillRect/>
          </a:stretch>
        </p:blipFill>
        <p:spPr>
          <a:xfrm>
            <a:off x="4483100" y="3857448"/>
            <a:ext cx="533400" cy="590550"/>
          </a:xfrm>
          <a:prstGeom prst="rect">
            <a:avLst/>
          </a:prstGeom>
        </p:spPr>
      </p:pic>
      <p:pic>
        <p:nvPicPr>
          <p:cNvPr id="12" name="Picture 11">
            <a:extLst>
              <a:ext uri="{FF2B5EF4-FFF2-40B4-BE49-F238E27FC236}">
                <a16:creationId xmlns:a16="http://schemas.microsoft.com/office/drawing/2014/main" id="{E497FAC3-5452-4C58-9333-9E21A7C12589}"/>
              </a:ext>
            </a:extLst>
          </p:cNvPr>
          <p:cNvPicPr>
            <a:picLocks noChangeAspect="1"/>
          </p:cNvPicPr>
          <p:nvPr/>
        </p:nvPicPr>
        <p:blipFill>
          <a:blip r:embed="rId6"/>
          <a:stretch>
            <a:fillRect/>
          </a:stretch>
        </p:blipFill>
        <p:spPr>
          <a:xfrm>
            <a:off x="4468812" y="4446666"/>
            <a:ext cx="561975" cy="590550"/>
          </a:xfrm>
          <a:prstGeom prst="rect">
            <a:avLst/>
          </a:prstGeom>
        </p:spPr>
      </p:pic>
      <p:sp>
        <p:nvSpPr>
          <p:cNvPr id="2" name="TextBox 1">
            <a:extLst>
              <a:ext uri="{FF2B5EF4-FFF2-40B4-BE49-F238E27FC236}">
                <a16:creationId xmlns:a16="http://schemas.microsoft.com/office/drawing/2014/main" id="{CE928DAF-299B-446C-B4DF-55772255C0C2}"/>
              </a:ext>
            </a:extLst>
          </p:cNvPr>
          <p:cNvSpPr txBox="1"/>
          <p:nvPr/>
        </p:nvSpPr>
        <p:spPr>
          <a:xfrm>
            <a:off x="5055708" y="4205845"/>
            <a:ext cx="3875641" cy="1200329"/>
          </a:xfrm>
          <a:prstGeom prst="rect">
            <a:avLst/>
          </a:prstGeom>
          <a:noFill/>
        </p:spPr>
        <p:txBody>
          <a:bodyPr wrap="square" rtlCol="0">
            <a:spAutoFit/>
          </a:bodyPr>
          <a:lstStyle/>
          <a:p>
            <a:r>
              <a:rPr lang="en-US" dirty="0">
                <a:solidFill>
                  <a:srgbClr val="9900FF"/>
                </a:solidFill>
                <a:latin typeface="Cambria" panose="02040503050406030204" pitchFamily="18" charset="0"/>
                <a:ea typeface="Cambria" panose="02040503050406030204" pitchFamily="18" charset="0"/>
              </a:rPr>
              <a:t>Whether Pileup Rejection or not, </a:t>
            </a:r>
          </a:p>
          <a:p>
            <a:r>
              <a:rPr lang="en-US" dirty="0">
                <a:solidFill>
                  <a:srgbClr val="9900FF"/>
                </a:solidFill>
                <a:latin typeface="Cambria" panose="02040503050406030204" pitchFamily="18" charset="0"/>
                <a:ea typeface="Cambria" panose="02040503050406030204" pitchFamily="18" charset="0"/>
              </a:rPr>
              <a:t>The Output/</a:t>
            </a:r>
            <a:r>
              <a:rPr lang="en-US" altLang="zh-CN" dirty="0">
                <a:solidFill>
                  <a:srgbClr val="9900FF"/>
                </a:solidFill>
                <a:latin typeface="Cambria" panose="02040503050406030204" pitchFamily="18" charset="0"/>
                <a:ea typeface="Cambria" panose="02040503050406030204" pitchFamily="18" charset="0"/>
              </a:rPr>
              <a:t>Input</a:t>
            </a:r>
            <a:r>
              <a:rPr lang="en-US" dirty="0">
                <a:solidFill>
                  <a:srgbClr val="9900FF"/>
                </a:solidFill>
                <a:latin typeface="Cambria" panose="02040503050406030204" pitchFamily="18" charset="0"/>
                <a:ea typeface="Cambria" panose="02040503050406030204" pitchFamily="18" charset="0"/>
              </a:rPr>
              <a:t> displayed in </a:t>
            </a:r>
            <a:r>
              <a:rPr lang="en-US" dirty="0" err="1">
                <a:solidFill>
                  <a:srgbClr val="9900FF"/>
                </a:solidFill>
                <a:latin typeface="Cambria" panose="02040503050406030204" pitchFamily="18" charset="0"/>
                <a:ea typeface="Cambria" panose="02040503050406030204" pitchFamily="18" charset="0"/>
              </a:rPr>
              <a:t>QtScope</a:t>
            </a:r>
            <a:r>
              <a:rPr lang="en-US" dirty="0">
                <a:solidFill>
                  <a:srgbClr val="9900FF"/>
                </a:solidFill>
                <a:latin typeface="Cambria" panose="02040503050406030204" pitchFamily="18" charset="0"/>
                <a:ea typeface="Cambria" panose="02040503050406030204" pitchFamily="18" charset="0"/>
              </a:rPr>
              <a:t> is actually the "full-energy" peak area/all entries.</a:t>
            </a:r>
          </a:p>
        </p:txBody>
      </p:sp>
    </p:spTree>
    <p:extLst>
      <p:ext uri="{BB962C8B-B14F-4D97-AF65-F5344CB8AC3E}">
        <p14:creationId xmlns:p14="http://schemas.microsoft.com/office/powerpoint/2010/main" val="14431285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TotalTime>
  <Words>46081</Words>
  <Application>Microsoft Office PowerPoint</Application>
  <PresentationFormat>On-screen Show (4:3)</PresentationFormat>
  <Paragraphs>2583</Paragraphs>
  <Slides>30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TimesNewRomanPSMT</vt:lpstr>
      <vt:lpstr>Arial</vt:lpstr>
      <vt:lpstr>Arial Narrow</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4</cp:revision>
  <dcterms:created xsi:type="dcterms:W3CDTF">2024-03-13T13:24:35Z</dcterms:created>
  <dcterms:modified xsi:type="dcterms:W3CDTF">2024-03-15T15:00:47Z</dcterms:modified>
</cp:coreProperties>
</file>