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4"/>
  </p:notesMasterIdLst>
  <p:sldIdLst>
    <p:sldId id="256" r:id="rId2"/>
    <p:sldId id="2476" r:id="rId3"/>
    <p:sldId id="2374" r:id="rId4"/>
    <p:sldId id="2442" r:id="rId5"/>
    <p:sldId id="2366" r:id="rId6"/>
    <p:sldId id="2418" r:id="rId7"/>
    <p:sldId id="2372" r:id="rId8"/>
    <p:sldId id="2443" r:id="rId9"/>
    <p:sldId id="2393" r:id="rId10"/>
    <p:sldId id="2407" r:id="rId11"/>
    <p:sldId id="2387" r:id="rId12"/>
    <p:sldId id="2391" r:id="rId13"/>
    <p:sldId id="2392" r:id="rId14"/>
    <p:sldId id="2425" r:id="rId15"/>
    <p:sldId id="2398" r:id="rId16"/>
    <p:sldId id="2396" r:id="rId17"/>
    <p:sldId id="2401" r:id="rId18"/>
    <p:sldId id="2394" r:id="rId19"/>
    <p:sldId id="2395" r:id="rId20"/>
    <p:sldId id="2397" r:id="rId21"/>
    <p:sldId id="2400" r:id="rId22"/>
    <p:sldId id="2399" r:id="rId23"/>
    <p:sldId id="2410" r:id="rId24"/>
    <p:sldId id="2402" r:id="rId25"/>
    <p:sldId id="2421" r:id="rId26"/>
    <p:sldId id="2404" r:id="rId27"/>
    <p:sldId id="2409" r:id="rId28"/>
    <p:sldId id="2419" r:id="rId29"/>
    <p:sldId id="2451" r:id="rId30"/>
    <p:sldId id="2453" r:id="rId31"/>
    <p:sldId id="2467" r:id="rId32"/>
    <p:sldId id="2411" r:id="rId33"/>
    <p:sldId id="2412" r:id="rId34"/>
    <p:sldId id="2427" r:id="rId35"/>
    <p:sldId id="2463" r:id="rId36"/>
    <p:sldId id="2460" r:id="rId37"/>
    <p:sldId id="2458" r:id="rId38"/>
    <p:sldId id="2423" r:id="rId39"/>
    <p:sldId id="2422" r:id="rId40"/>
    <p:sldId id="2420" r:id="rId41"/>
    <p:sldId id="2424" r:id="rId42"/>
    <p:sldId id="2386" r:id="rId43"/>
    <p:sldId id="2466" r:id="rId44"/>
    <p:sldId id="2468" r:id="rId45"/>
    <p:sldId id="2469" r:id="rId46"/>
    <p:sldId id="2437" r:id="rId47"/>
    <p:sldId id="2438" r:id="rId48"/>
    <p:sldId id="2439" r:id="rId49"/>
    <p:sldId id="2440" r:id="rId50"/>
    <p:sldId id="2445" r:id="rId51"/>
    <p:sldId id="2446" r:id="rId52"/>
    <p:sldId id="2447" r:id="rId53"/>
    <p:sldId id="2456" r:id="rId54"/>
    <p:sldId id="2464" r:id="rId55"/>
    <p:sldId id="2452" r:id="rId56"/>
    <p:sldId id="2455" r:id="rId57"/>
    <p:sldId id="2472" r:id="rId58"/>
    <p:sldId id="2454" r:id="rId59"/>
    <p:sldId id="2474" r:id="rId60"/>
    <p:sldId id="2473" r:id="rId61"/>
    <p:sldId id="2471" r:id="rId62"/>
    <p:sldId id="2475"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67" y="5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656C73-C08F-438B-8AB1-A3902B400E13}" type="datetimeFigureOut">
              <a:rPr lang="en-US" smtClean="0"/>
              <a:t>8/31/2023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0F3B93-D632-48F4-92FE-7A78C9C79D17}" type="slidenum">
              <a:rPr lang="en-US" smtClean="0"/>
              <a:t>‹#›</a:t>
            </a:fld>
            <a:endParaRPr lang="en-US"/>
          </a:p>
        </p:txBody>
      </p:sp>
    </p:spTree>
    <p:extLst>
      <p:ext uri="{BB962C8B-B14F-4D97-AF65-F5344CB8AC3E}">
        <p14:creationId xmlns:p14="http://schemas.microsoft.com/office/powerpoint/2010/main" val="2161599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::Open("C:/Users/sun/Desktop/decay_time2.root");</a:t>
            </a:r>
          </a:p>
          <a:p>
            <a:r>
              <a:rPr lang="en-US" dirty="0"/>
              <a:t>TF1 *</a:t>
            </a:r>
            <a:r>
              <a:rPr lang="en-US" dirty="0" err="1"/>
              <a:t>SiDEC</a:t>
            </a:r>
            <a:r>
              <a:rPr lang="en-US" dirty="0"/>
              <a:t>=new TF1("</a:t>
            </a:r>
            <a:r>
              <a:rPr lang="en-US" dirty="0" err="1"/>
              <a:t>SiDEC</a:t>
            </a:r>
            <a:r>
              <a:rPr lang="en-US" dirty="0"/>
              <a:t>","[0]/([1]/0.08)*exp(x/(-[1]/0.08))+[2]",0,10000);</a:t>
            </a:r>
          </a:p>
          <a:p>
            <a:r>
              <a:rPr lang="en-US" dirty="0" err="1"/>
              <a:t>SiDEC</a:t>
            </a:r>
            <a:r>
              <a:rPr lang="en-US" dirty="0"/>
              <a:t>-&gt;</a:t>
            </a:r>
            <a:r>
              <a:rPr lang="en-US" dirty="0" err="1"/>
              <a:t>SetParNames</a:t>
            </a:r>
            <a:r>
              <a:rPr lang="en-US" dirty="0"/>
              <a:t>("</a:t>
            </a:r>
            <a:r>
              <a:rPr lang="en-US" dirty="0" err="1"/>
              <a:t>N","Tau","B</a:t>
            </a:r>
            <a:r>
              <a:rPr lang="en-US" dirty="0"/>
              <a:t>");</a:t>
            </a:r>
          </a:p>
          <a:p>
            <a:r>
              <a:rPr lang="en-US" dirty="0" err="1"/>
              <a:t>SiDEC</a:t>
            </a:r>
            <a:r>
              <a:rPr lang="en-US" dirty="0"/>
              <a:t>-&gt;</a:t>
            </a:r>
            <a:r>
              <a:rPr lang="en-US" dirty="0" err="1"/>
              <a:t>SetParameters</a:t>
            </a:r>
            <a:r>
              <a:rPr lang="en-US" dirty="0"/>
              <a:t>(40000,50,6000);</a:t>
            </a:r>
          </a:p>
          <a:p>
            <a:r>
              <a:rPr lang="en-US" dirty="0" err="1"/>
              <a:t>SiDEC</a:t>
            </a:r>
            <a:r>
              <a:rPr lang="en-US" dirty="0"/>
              <a:t>-&gt;</a:t>
            </a:r>
            <a:r>
              <a:rPr lang="en-US" dirty="0" err="1"/>
              <a:t>SetParLimits</a:t>
            </a:r>
            <a:r>
              <a:rPr lang="en-US" dirty="0"/>
              <a:t>(1,0,1000);</a:t>
            </a:r>
          </a:p>
          <a:p>
            <a:r>
              <a:rPr lang="en-US" dirty="0"/>
              <a:t>//</a:t>
            </a:r>
            <a:r>
              <a:rPr lang="en-US" dirty="0" err="1"/>
              <a:t>SiDEC</a:t>
            </a:r>
            <a:r>
              <a:rPr lang="en-US" dirty="0"/>
              <a:t>-&gt;</a:t>
            </a:r>
            <a:r>
              <a:rPr lang="en-US" dirty="0" err="1"/>
              <a:t>SetParLimits</a:t>
            </a:r>
            <a:r>
              <a:rPr lang="en-US" dirty="0"/>
              <a:t>(2,0,200000);</a:t>
            </a:r>
          </a:p>
          <a:p>
            <a:r>
              <a:rPr lang="en-US" dirty="0"/>
              <a:t>int X1 = </a:t>
            </a:r>
            <a:r>
              <a:rPr lang="en-US" dirty="0" err="1"/>
              <a:t>hpx_wave_copy</a:t>
            </a:r>
            <a:r>
              <a:rPr lang="en-US" dirty="0"/>
              <a:t>-&gt;</a:t>
            </a:r>
            <a:r>
              <a:rPr lang="en-US" dirty="0" err="1"/>
              <a:t>GetMaximumBin</a:t>
            </a:r>
            <a:r>
              <a:rPr lang="en-US" dirty="0"/>
              <a:t>();</a:t>
            </a:r>
          </a:p>
          <a:p>
            <a:r>
              <a:rPr lang="en-US" dirty="0"/>
              <a:t>int X2 = R1 + 3000;</a:t>
            </a:r>
          </a:p>
          <a:p>
            <a:r>
              <a:rPr lang="en-US" dirty="0"/>
              <a:t>int Y1 = </a:t>
            </a:r>
            <a:r>
              <a:rPr lang="en-US" dirty="0" err="1"/>
              <a:t>hpx_wave_copy</a:t>
            </a:r>
            <a:r>
              <a:rPr lang="en-US" dirty="0"/>
              <a:t>-&gt;</a:t>
            </a:r>
            <a:r>
              <a:rPr lang="en-US" dirty="0" err="1"/>
              <a:t>GetMaximum</a:t>
            </a:r>
            <a:r>
              <a:rPr lang="en-US" dirty="0"/>
              <a:t>() - 1800;</a:t>
            </a:r>
          </a:p>
          <a:p>
            <a:r>
              <a:rPr lang="en-US" dirty="0"/>
              <a:t>int Y2 = </a:t>
            </a:r>
            <a:r>
              <a:rPr lang="en-US" dirty="0" err="1"/>
              <a:t>hpx_wave_copy</a:t>
            </a:r>
            <a:r>
              <a:rPr lang="en-US" dirty="0"/>
              <a:t>-&gt;</a:t>
            </a:r>
            <a:r>
              <a:rPr lang="en-US" dirty="0" err="1"/>
              <a:t>GetMaximum</a:t>
            </a:r>
            <a:r>
              <a:rPr lang="en-US" dirty="0"/>
              <a:t>() + 200;</a:t>
            </a:r>
          </a:p>
          <a:p>
            <a:r>
              <a:rPr lang="en-US" dirty="0" err="1"/>
              <a:t>hpx_wave_copy</a:t>
            </a:r>
            <a:r>
              <a:rPr lang="en-US" dirty="0"/>
              <a:t>-&gt;</a:t>
            </a:r>
            <a:r>
              <a:rPr lang="en-US" dirty="0" err="1"/>
              <a:t>GetXaxis</a:t>
            </a:r>
            <a:r>
              <a:rPr lang="en-US" dirty="0"/>
              <a:t>()-&gt;</a:t>
            </a:r>
            <a:r>
              <a:rPr lang="en-US" dirty="0" err="1"/>
              <a:t>SetRangeUser</a:t>
            </a:r>
            <a:r>
              <a:rPr lang="en-US" dirty="0"/>
              <a:t>(X1,X2);</a:t>
            </a:r>
          </a:p>
          <a:p>
            <a:r>
              <a:rPr lang="en-US" dirty="0" err="1"/>
              <a:t>hpx_wave_copy</a:t>
            </a:r>
            <a:r>
              <a:rPr lang="en-US" dirty="0"/>
              <a:t>-&gt;</a:t>
            </a:r>
            <a:r>
              <a:rPr lang="en-US" dirty="0" err="1"/>
              <a:t>GetYaxis</a:t>
            </a:r>
            <a:r>
              <a:rPr lang="en-US" dirty="0"/>
              <a:t>()-&gt;</a:t>
            </a:r>
            <a:r>
              <a:rPr lang="en-US" dirty="0" err="1"/>
              <a:t>SetRangeUser</a:t>
            </a:r>
            <a:r>
              <a:rPr lang="en-US" dirty="0"/>
              <a:t>(Y1,Y2);</a:t>
            </a:r>
          </a:p>
          <a:p>
            <a:r>
              <a:rPr lang="en-US" dirty="0" err="1"/>
              <a:t>hpx_wave_copy</a:t>
            </a:r>
            <a:r>
              <a:rPr lang="en-US" dirty="0"/>
              <a:t>-&gt;Draw("hist");</a:t>
            </a:r>
          </a:p>
          <a:p>
            <a:r>
              <a:rPr lang="en-US" dirty="0" err="1"/>
              <a:t>hpx_wave_copy</a:t>
            </a:r>
            <a:r>
              <a:rPr lang="en-US" dirty="0"/>
              <a:t>-&gt;</a:t>
            </a:r>
            <a:r>
              <a:rPr lang="en-US" dirty="0" err="1"/>
              <a:t>GetXaxis</a:t>
            </a:r>
            <a:r>
              <a:rPr lang="en-US" dirty="0"/>
              <a:t>()-&gt;</a:t>
            </a:r>
            <a:r>
              <a:rPr lang="en-US" dirty="0" err="1"/>
              <a:t>SetTitle</a:t>
            </a:r>
            <a:r>
              <a:rPr lang="en-US" dirty="0"/>
              <a:t>("Time (80 ns)");</a:t>
            </a:r>
          </a:p>
          <a:p>
            <a:r>
              <a:rPr lang="en-US" dirty="0" err="1"/>
              <a:t>hpx_wave_copy</a:t>
            </a:r>
            <a:r>
              <a:rPr lang="en-US" dirty="0"/>
              <a:t>-&gt;</a:t>
            </a:r>
            <a:r>
              <a:rPr lang="en-US" dirty="0" err="1"/>
              <a:t>GetYaxis</a:t>
            </a:r>
            <a:r>
              <a:rPr lang="en-US" dirty="0"/>
              <a:t>()-&gt;</a:t>
            </a:r>
            <a:r>
              <a:rPr lang="en-US" dirty="0" err="1"/>
              <a:t>SetTitle</a:t>
            </a:r>
            <a:r>
              <a:rPr lang="en-US" dirty="0"/>
              <a:t>("Counts per 80 ns");</a:t>
            </a:r>
          </a:p>
          <a:p>
            <a:r>
              <a:rPr lang="en-US" dirty="0" err="1"/>
              <a:t>hpx_wave_copy</a:t>
            </a:r>
            <a:r>
              <a:rPr lang="en-US" dirty="0"/>
              <a:t>-&gt;</a:t>
            </a:r>
            <a:r>
              <a:rPr lang="en-US" dirty="0" err="1"/>
              <a:t>GetXaxis</a:t>
            </a:r>
            <a:r>
              <a:rPr lang="en-US" dirty="0"/>
              <a:t>()-&gt;</a:t>
            </a:r>
            <a:r>
              <a:rPr lang="en-US" dirty="0" err="1"/>
              <a:t>CenterTitle</a:t>
            </a:r>
            <a:r>
              <a:rPr lang="en-US" dirty="0"/>
              <a:t>();</a:t>
            </a:r>
          </a:p>
          <a:p>
            <a:r>
              <a:rPr lang="en-US" dirty="0" err="1"/>
              <a:t>hpx_wave_copy</a:t>
            </a:r>
            <a:r>
              <a:rPr lang="en-US" dirty="0"/>
              <a:t>-&gt;</a:t>
            </a:r>
            <a:r>
              <a:rPr lang="en-US" dirty="0" err="1"/>
              <a:t>GetYaxis</a:t>
            </a:r>
            <a:r>
              <a:rPr lang="en-US" dirty="0"/>
              <a:t>()-&gt;</a:t>
            </a:r>
            <a:r>
              <a:rPr lang="en-US" dirty="0" err="1"/>
              <a:t>CenterTitle</a:t>
            </a:r>
            <a:r>
              <a:rPr lang="en-US" dirty="0"/>
              <a:t>();</a:t>
            </a:r>
          </a:p>
          <a:p>
            <a:r>
              <a:rPr lang="en-US" dirty="0" err="1"/>
              <a:t>hpx_wave_copy</a:t>
            </a:r>
            <a:r>
              <a:rPr lang="en-US" dirty="0"/>
              <a:t>-&gt;</a:t>
            </a:r>
            <a:r>
              <a:rPr lang="en-US" dirty="0" err="1"/>
              <a:t>GetXaxis</a:t>
            </a:r>
            <a:r>
              <a:rPr lang="en-US" dirty="0"/>
              <a:t>()-&gt;</a:t>
            </a:r>
            <a:r>
              <a:rPr lang="en-US" dirty="0" err="1"/>
              <a:t>SetTitleOffset</a:t>
            </a:r>
            <a:r>
              <a:rPr lang="en-US" dirty="0"/>
              <a:t>(1.2);</a:t>
            </a:r>
          </a:p>
          <a:p>
            <a:r>
              <a:rPr lang="en-US" dirty="0" err="1"/>
              <a:t>hpx_wave_copy</a:t>
            </a:r>
            <a:r>
              <a:rPr lang="en-US" dirty="0"/>
              <a:t>-&gt;</a:t>
            </a:r>
            <a:r>
              <a:rPr lang="en-US" dirty="0" err="1"/>
              <a:t>GetYaxis</a:t>
            </a:r>
            <a:r>
              <a:rPr lang="en-US" dirty="0"/>
              <a:t>()-&gt;</a:t>
            </a:r>
            <a:r>
              <a:rPr lang="en-US" dirty="0" err="1"/>
              <a:t>SetTitleOffset</a:t>
            </a:r>
            <a:r>
              <a:rPr lang="en-US" dirty="0"/>
              <a:t>(1.6);</a:t>
            </a:r>
          </a:p>
          <a:p>
            <a:r>
              <a:rPr lang="en-US" dirty="0" err="1"/>
              <a:t>hpx_wave_copy</a:t>
            </a:r>
            <a:r>
              <a:rPr lang="en-US" dirty="0"/>
              <a:t>-&gt;</a:t>
            </a:r>
            <a:r>
              <a:rPr lang="en-US" dirty="0" err="1"/>
              <a:t>GetXaxis</a:t>
            </a:r>
            <a:r>
              <a:rPr lang="en-US" dirty="0"/>
              <a:t>()-&gt;</a:t>
            </a:r>
            <a:r>
              <a:rPr lang="en-US" dirty="0" err="1"/>
              <a:t>SetTitleSize</a:t>
            </a:r>
            <a:r>
              <a:rPr lang="en-US" dirty="0"/>
              <a:t>(0.04);</a:t>
            </a:r>
          </a:p>
          <a:p>
            <a:r>
              <a:rPr lang="en-US" dirty="0" err="1"/>
              <a:t>hpx_wave_copy</a:t>
            </a:r>
            <a:r>
              <a:rPr lang="en-US" dirty="0"/>
              <a:t>-&gt;</a:t>
            </a:r>
            <a:r>
              <a:rPr lang="en-US" dirty="0" err="1"/>
              <a:t>GetYaxis</a:t>
            </a:r>
            <a:r>
              <a:rPr lang="en-US" dirty="0"/>
              <a:t>()-&gt;</a:t>
            </a:r>
            <a:r>
              <a:rPr lang="en-US" dirty="0" err="1"/>
              <a:t>SetTitleSize</a:t>
            </a:r>
            <a:r>
              <a:rPr lang="en-US" dirty="0"/>
              <a:t>(0.04);</a:t>
            </a:r>
          </a:p>
          <a:p>
            <a:r>
              <a:rPr lang="en-US" dirty="0" err="1"/>
              <a:t>hpx_wave_copy</a:t>
            </a:r>
            <a:r>
              <a:rPr lang="en-US" dirty="0"/>
              <a:t>-&gt;Fit("SiDEC","L","",X1,X2);</a:t>
            </a:r>
          </a:p>
          <a:p>
            <a:r>
              <a:rPr lang="en-US" dirty="0" err="1"/>
              <a:t>hpx_wave_copy</a:t>
            </a:r>
            <a:r>
              <a:rPr lang="en-US" dirty="0"/>
              <a:t>-&gt;Fit("SiDEC","L","",X1,X2);</a:t>
            </a:r>
          </a:p>
          <a:p>
            <a:r>
              <a:rPr lang="en-US" dirty="0" err="1"/>
              <a:t>SiDEC</a:t>
            </a:r>
            <a:r>
              <a:rPr lang="en-US" dirty="0"/>
              <a:t>-&gt;Draw("same");</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26</a:t>
            </a:fld>
            <a:endParaRPr lang="zh-CN" altLang="en-US"/>
          </a:p>
        </p:txBody>
      </p:sp>
    </p:spTree>
    <p:extLst>
      <p:ext uri="{BB962C8B-B14F-4D97-AF65-F5344CB8AC3E}">
        <p14:creationId xmlns:p14="http://schemas.microsoft.com/office/powerpoint/2010/main" val="328059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34</a:t>
            </a:fld>
            <a:endParaRPr lang="zh-CN" altLang="en-US"/>
          </a:p>
        </p:txBody>
      </p:sp>
    </p:spTree>
    <p:extLst>
      <p:ext uri="{BB962C8B-B14F-4D97-AF65-F5344CB8AC3E}">
        <p14:creationId xmlns:p14="http://schemas.microsoft.com/office/powerpoint/2010/main" val="3754227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45</a:t>
            </a:fld>
            <a:endParaRPr lang="zh-CN" altLang="en-US"/>
          </a:p>
        </p:txBody>
      </p:sp>
    </p:spTree>
    <p:extLst>
      <p:ext uri="{BB962C8B-B14F-4D97-AF65-F5344CB8AC3E}">
        <p14:creationId xmlns:p14="http://schemas.microsoft.com/office/powerpoint/2010/main" val="3490122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E82C6BE-64FD-4B7E-BDC9-A7C7C0D69FA1}" type="datetimeFigureOut">
              <a:rPr lang="en-US" smtClean="0"/>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45E61-F21E-4E5E-9A1F-8D246374E6B7}" type="slidenum">
              <a:rPr lang="en-US" smtClean="0"/>
              <a:t>‹#›</a:t>
            </a:fld>
            <a:endParaRPr lang="en-US"/>
          </a:p>
        </p:txBody>
      </p:sp>
    </p:spTree>
    <p:extLst>
      <p:ext uri="{BB962C8B-B14F-4D97-AF65-F5344CB8AC3E}">
        <p14:creationId xmlns:p14="http://schemas.microsoft.com/office/powerpoint/2010/main" val="3963121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82C6BE-64FD-4B7E-BDC9-A7C7C0D69FA1}" type="datetimeFigureOut">
              <a:rPr lang="en-US" smtClean="0"/>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45E61-F21E-4E5E-9A1F-8D246374E6B7}" type="slidenum">
              <a:rPr lang="en-US" smtClean="0"/>
              <a:t>‹#›</a:t>
            </a:fld>
            <a:endParaRPr lang="en-US"/>
          </a:p>
        </p:txBody>
      </p:sp>
    </p:spTree>
    <p:extLst>
      <p:ext uri="{BB962C8B-B14F-4D97-AF65-F5344CB8AC3E}">
        <p14:creationId xmlns:p14="http://schemas.microsoft.com/office/powerpoint/2010/main" val="1019520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82C6BE-64FD-4B7E-BDC9-A7C7C0D69FA1}" type="datetimeFigureOut">
              <a:rPr lang="en-US" smtClean="0"/>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45E61-F21E-4E5E-9A1F-8D246374E6B7}" type="slidenum">
              <a:rPr lang="en-US" smtClean="0"/>
              <a:t>‹#›</a:t>
            </a:fld>
            <a:endParaRPr lang="en-US"/>
          </a:p>
        </p:txBody>
      </p:sp>
    </p:spTree>
    <p:extLst>
      <p:ext uri="{BB962C8B-B14F-4D97-AF65-F5344CB8AC3E}">
        <p14:creationId xmlns:p14="http://schemas.microsoft.com/office/powerpoint/2010/main" val="939925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82C6BE-64FD-4B7E-BDC9-A7C7C0D69FA1}" type="datetimeFigureOut">
              <a:rPr lang="en-US" smtClean="0"/>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45E61-F21E-4E5E-9A1F-8D246374E6B7}" type="slidenum">
              <a:rPr lang="en-US" smtClean="0"/>
              <a:t>‹#›</a:t>
            </a:fld>
            <a:endParaRPr lang="en-US"/>
          </a:p>
        </p:txBody>
      </p:sp>
    </p:spTree>
    <p:extLst>
      <p:ext uri="{BB962C8B-B14F-4D97-AF65-F5344CB8AC3E}">
        <p14:creationId xmlns:p14="http://schemas.microsoft.com/office/powerpoint/2010/main" val="268140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82C6BE-64FD-4B7E-BDC9-A7C7C0D69FA1}" type="datetimeFigureOut">
              <a:rPr lang="en-US" smtClean="0"/>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45E61-F21E-4E5E-9A1F-8D246374E6B7}" type="slidenum">
              <a:rPr lang="en-US" smtClean="0"/>
              <a:t>‹#›</a:t>
            </a:fld>
            <a:endParaRPr lang="en-US"/>
          </a:p>
        </p:txBody>
      </p:sp>
    </p:spTree>
    <p:extLst>
      <p:ext uri="{BB962C8B-B14F-4D97-AF65-F5344CB8AC3E}">
        <p14:creationId xmlns:p14="http://schemas.microsoft.com/office/powerpoint/2010/main" val="2494042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82C6BE-64FD-4B7E-BDC9-A7C7C0D69FA1}" type="datetimeFigureOut">
              <a:rPr lang="en-US" smtClean="0"/>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45E61-F21E-4E5E-9A1F-8D246374E6B7}" type="slidenum">
              <a:rPr lang="en-US" smtClean="0"/>
              <a:t>‹#›</a:t>
            </a:fld>
            <a:endParaRPr lang="en-US"/>
          </a:p>
        </p:txBody>
      </p:sp>
    </p:spTree>
    <p:extLst>
      <p:ext uri="{BB962C8B-B14F-4D97-AF65-F5344CB8AC3E}">
        <p14:creationId xmlns:p14="http://schemas.microsoft.com/office/powerpoint/2010/main" val="3636384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E82C6BE-64FD-4B7E-BDC9-A7C7C0D69FA1}" type="datetimeFigureOut">
              <a:rPr lang="en-US" smtClean="0"/>
              <a:t>8/31/2023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D45E61-F21E-4E5E-9A1F-8D246374E6B7}" type="slidenum">
              <a:rPr lang="en-US" smtClean="0"/>
              <a:t>‹#›</a:t>
            </a:fld>
            <a:endParaRPr lang="en-US"/>
          </a:p>
        </p:txBody>
      </p:sp>
    </p:spTree>
    <p:extLst>
      <p:ext uri="{BB962C8B-B14F-4D97-AF65-F5344CB8AC3E}">
        <p14:creationId xmlns:p14="http://schemas.microsoft.com/office/powerpoint/2010/main" val="3271019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82C6BE-64FD-4B7E-BDC9-A7C7C0D69FA1}" type="datetimeFigureOut">
              <a:rPr lang="en-US" smtClean="0"/>
              <a:t>8/31/2023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D45E61-F21E-4E5E-9A1F-8D246374E6B7}" type="slidenum">
              <a:rPr lang="en-US" smtClean="0"/>
              <a:t>‹#›</a:t>
            </a:fld>
            <a:endParaRPr lang="en-US"/>
          </a:p>
        </p:txBody>
      </p:sp>
    </p:spTree>
    <p:extLst>
      <p:ext uri="{BB962C8B-B14F-4D97-AF65-F5344CB8AC3E}">
        <p14:creationId xmlns:p14="http://schemas.microsoft.com/office/powerpoint/2010/main" val="2217725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82C6BE-64FD-4B7E-BDC9-A7C7C0D69FA1}" type="datetimeFigureOut">
              <a:rPr lang="en-US" smtClean="0"/>
              <a:t>8/31/2023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D45E61-F21E-4E5E-9A1F-8D246374E6B7}" type="slidenum">
              <a:rPr lang="en-US" smtClean="0"/>
              <a:t>‹#›</a:t>
            </a:fld>
            <a:endParaRPr lang="en-US"/>
          </a:p>
        </p:txBody>
      </p:sp>
    </p:spTree>
    <p:extLst>
      <p:ext uri="{BB962C8B-B14F-4D97-AF65-F5344CB8AC3E}">
        <p14:creationId xmlns:p14="http://schemas.microsoft.com/office/powerpoint/2010/main" val="1722439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82C6BE-64FD-4B7E-BDC9-A7C7C0D69FA1}" type="datetimeFigureOut">
              <a:rPr lang="en-US" smtClean="0"/>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45E61-F21E-4E5E-9A1F-8D246374E6B7}" type="slidenum">
              <a:rPr lang="en-US" smtClean="0"/>
              <a:t>‹#›</a:t>
            </a:fld>
            <a:endParaRPr lang="en-US"/>
          </a:p>
        </p:txBody>
      </p:sp>
    </p:spTree>
    <p:extLst>
      <p:ext uri="{BB962C8B-B14F-4D97-AF65-F5344CB8AC3E}">
        <p14:creationId xmlns:p14="http://schemas.microsoft.com/office/powerpoint/2010/main" val="4130172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82C6BE-64FD-4B7E-BDC9-A7C7C0D69FA1}" type="datetimeFigureOut">
              <a:rPr lang="en-US" smtClean="0"/>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45E61-F21E-4E5E-9A1F-8D246374E6B7}" type="slidenum">
              <a:rPr lang="en-US" smtClean="0"/>
              <a:t>‹#›</a:t>
            </a:fld>
            <a:endParaRPr lang="en-US"/>
          </a:p>
        </p:txBody>
      </p:sp>
    </p:spTree>
    <p:extLst>
      <p:ext uri="{BB962C8B-B14F-4D97-AF65-F5344CB8AC3E}">
        <p14:creationId xmlns:p14="http://schemas.microsoft.com/office/powerpoint/2010/main" val="211191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82C6BE-64FD-4B7E-BDC9-A7C7C0D69FA1}" type="datetimeFigureOut">
              <a:rPr lang="en-US" smtClean="0"/>
              <a:t>8/31/2023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D45E61-F21E-4E5E-9A1F-8D246374E6B7}" type="slidenum">
              <a:rPr lang="en-US" smtClean="0"/>
              <a:t>‹#›</a:t>
            </a:fld>
            <a:endParaRPr lang="en-US"/>
          </a:p>
        </p:txBody>
      </p:sp>
    </p:spTree>
    <p:extLst>
      <p:ext uri="{BB962C8B-B14F-4D97-AF65-F5344CB8AC3E}">
        <p14:creationId xmlns:p14="http://schemas.microsoft.com/office/powerpoint/2010/main" val="784901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6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A4B33-E5C4-421C-8557-591B306EE227}"/>
              </a:ext>
            </a:extLst>
          </p:cNvPr>
          <p:cNvSpPr>
            <a:spLocks noGrp="1"/>
          </p:cNvSpPr>
          <p:nvPr>
            <p:ph type="ctrTitle"/>
          </p:nvPr>
        </p:nvSpPr>
        <p:spPr/>
        <p:txBody>
          <a:bodyPr>
            <a:normAutofit/>
          </a:bodyPr>
          <a:lstStyle/>
          <a:p>
            <a:r>
              <a:rPr lang="en-US" sz="4800" dirty="0"/>
              <a:t>Software Setup for PXCT</a:t>
            </a:r>
          </a:p>
        </p:txBody>
      </p:sp>
      <p:sp>
        <p:nvSpPr>
          <p:cNvPr id="3" name="Subtitle 2">
            <a:extLst>
              <a:ext uri="{FF2B5EF4-FFF2-40B4-BE49-F238E27FC236}">
                <a16:creationId xmlns:a16="http://schemas.microsoft.com/office/drawing/2014/main" id="{15F1CB14-8670-4C7C-B7A3-85A56CA37EF1}"/>
              </a:ext>
            </a:extLst>
          </p:cNvPr>
          <p:cNvSpPr>
            <a:spLocks noGrp="1"/>
          </p:cNvSpPr>
          <p:nvPr>
            <p:ph type="subTitle" idx="1"/>
          </p:nvPr>
        </p:nvSpPr>
        <p:spPr/>
        <p:txBody>
          <a:bodyPr/>
          <a:lstStyle/>
          <a:p>
            <a:r>
              <a:rPr lang="en-US" dirty="0"/>
              <a:t>20230831</a:t>
            </a:r>
          </a:p>
        </p:txBody>
      </p:sp>
    </p:spTree>
    <p:extLst>
      <p:ext uri="{BB962C8B-B14F-4D97-AF65-F5344CB8AC3E}">
        <p14:creationId xmlns:p14="http://schemas.microsoft.com/office/powerpoint/2010/main" val="3429341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4D393C-C59C-4ACB-8441-561306817259}"/>
              </a:ext>
            </a:extLst>
          </p:cNvPr>
          <p:cNvPicPr>
            <a:picLocks noChangeAspect="1"/>
          </p:cNvPicPr>
          <p:nvPr/>
        </p:nvPicPr>
        <p:blipFill>
          <a:blip r:embed="rId2"/>
          <a:stretch>
            <a:fillRect/>
          </a:stretch>
        </p:blipFill>
        <p:spPr>
          <a:xfrm>
            <a:off x="114300" y="19050"/>
            <a:ext cx="8915400" cy="6838950"/>
          </a:xfrm>
          <a:prstGeom prst="rect">
            <a:avLst/>
          </a:prstGeom>
        </p:spPr>
      </p:pic>
      <p:sp>
        <p:nvSpPr>
          <p:cNvPr id="3" name="TextBox 2">
            <a:extLst>
              <a:ext uri="{FF2B5EF4-FFF2-40B4-BE49-F238E27FC236}">
                <a16:creationId xmlns:a16="http://schemas.microsoft.com/office/drawing/2014/main" id="{E43B2273-D34D-425E-AA19-DB993679920B}"/>
              </a:ext>
            </a:extLst>
          </p:cNvPr>
          <p:cNvSpPr txBox="1"/>
          <p:nvPr/>
        </p:nvSpPr>
        <p:spPr>
          <a:xfrm>
            <a:off x="1364974" y="2596158"/>
            <a:ext cx="2443298" cy="923330"/>
          </a:xfrm>
          <a:prstGeom prst="rect">
            <a:avLst/>
          </a:prstGeom>
          <a:noFill/>
        </p:spPr>
        <p:txBody>
          <a:bodyPr wrap="none" rtlCol="0">
            <a:spAutoFit/>
          </a:bodyPr>
          <a:lstStyle/>
          <a:p>
            <a:r>
              <a:rPr lang="en-US" altLang="zh-CN" dirty="0"/>
              <a:t>μ = 406.3 </a:t>
            </a:r>
            <a:r>
              <a:rPr lang="en-US" altLang="zh-CN" dirty="0" err="1"/>
              <a:t>ch</a:t>
            </a:r>
            <a:r>
              <a:rPr lang="en-US" altLang="zh-CN" dirty="0"/>
              <a:t> 5.9 keV</a:t>
            </a:r>
            <a:endParaRPr lang="en-US" dirty="0"/>
          </a:p>
          <a:p>
            <a:r>
              <a:rPr lang="en-US" altLang="zh-CN" dirty="0"/>
              <a:t>σ = 7.48 </a:t>
            </a:r>
            <a:r>
              <a:rPr lang="en-US" altLang="zh-CN" dirty="0" err="1"/>
              <a:t>ch</a:t>
            </a:r>
            <a:r>
              <a:rPr lang="en-US" altLang="zh-CN" dirty="0"/>
              <a:t> 109 eV</a:t>
            </a:r>
          </a:p>
          <a:p>
            <a:r>
              <a:rPr lang="en-US" dirty="0"/>
              <a:t>FWHM = </a:t>
            </a:r>
            <a:r>
              <a:rPr lang="en-US" altLang="zh-CN" dirty="0"/>
              <a:t>17.6 </a:t>
            </a:r>
            <a:r>
              <a:rPr lang="en-US" altLang="zh-CN" dirty="0" err="1"/>
              <a:t>ch</a:t>
            </a:r>
            <a:r>
              <a:rPr lang="en-US" altLang="zh-CN" dirty="0"/>
              <a:t> 255 eV</a:t>
            </a:r>
          </a:p>
        </p:txBody>
      </p:sp>
    </p:spTree>
    <p:extLst>
      <p:ext uri="{BB962C8B-B14F-4D97-AF65-F5344CB8AC3E}">
        <p14:creationId xmlns:p14="http://schemas.microsoft.com/office/powerpoint/2010/main" val="3120227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DF4113-CE13-4486-BCE3-E40510000EBC}"/>
              </a:ext>
            </a:extLst>
          </p:cNvPr>
          <p:cNvPicPr>
            <a:picLocks noChangeAspect="1"/>
          </p:cNvPicPr>
          <p:nvPr/>
        </p:nvPicPr>
        <p:blipFill>
          <a:blip r:embed="rId2"/>
          <a:stretch>
            <a:fillRect/>
          </a:stretch>
        </p:blipFill>
        <p:spPr>
          <a:xfrm>
            <a:off x="0" y="1"/>
            <a:ext cx="6580855" cy="3429000"/>
          </a:xfrm>
          <a:prstGeom prst="rect">
            <a:avLst/>
          </a:prstGeom>
        </p:spPr>
      </p:pic>
      <p:pic>
        <p:nvPicPr>
          <p:cNvPr id="5" name="Picture 4">
            <a:extLst>
              <a:ext uri="{FF2B5EF4-FFF2-40B4-BE49-F238E27FC236}">
                <a16:creationId xmlns:a16="http://schemas.microsoft.com/office/drawing/2014/main" id="{07CF7DED-EBA0-4EC2-AF20-3FAE02FA81E6}"/>
              </a:ext>
            </a:extLst>
          </p:cNvPr>
          <p:cNvPicPr>
            <a:picLocks noChangeAspect="1"/>
          </p:cNvPicPr>
          <p:nvPr/>
        </p:nvPicPr>
        <p:blipFill>
          <a:blip r:embed="rId3"/>
          <a:stretch>
            <a:fillRect/>
          </a:stretch>
        </p:blipFill>
        <p:spPr>
          <a:xfrm>
            <a:off x="0" y="3429000"/>
            <a:ext cx="6580855" cy="3429000"/>
          </a:xfrm>
          <a:prstGeom prst="rect">
            <a:avLst/>
          </a:prstGeom>
        </p:spPr>
      </p:pic>
      <p:sp>
        <p:nvSpPr>
          <p:cNvPr id="7" name="TextBox 6">
            <a:extLst>
              <a:ext uri="{FF2B5EF4-FFF2-40B4-BE49-F238E27FC236}">
                <a16:creationId xmlns:a16="http://schemas.microsoft.com/office/drawing/2014/main" id="{C2FE80E6-A736-4312-939C-C940D4698003}"/>
              </a:ext>
            </a:extLst>
          </p:cNvPr>
          <p:cNvSpPr txBox="1"/>
          <p:nvPr/>
        </p:nvSpPr>
        <p:spPr>
          <a:xfrm>
            <a:off x="461818" y="1154546"/>
            <a:ext cx="1258614" cy="369332"/>
          </a:xfrm>
          <a:prstGeom prst="rect">
            <a:avLst/>
          </a:prstGeom>
          <a:noFill/>
        </p:spPr>
        <p:txBody>
          <a:bodyPr wrap="none" rtlCol="0">
            <a:spAutoFit/>
          </a:bodyPr>
          <a:lstStyle/>
          <a:p>
            <a:r>
              <a:rPr lang="en-US" dirty="0" err="1">
                <a:latin typeface="Cambria" panose="02040503050406030204" pitchFamily="18" charset="0"/>
                <a:ea typeface="Cambria" panose="02040503050406030204" pitchFamily="18" charset="0"/>
              </a:rPr>
              <a:t>iPA</a:t>
            </a:r>
            <a:r>
              <a:rPr lang="en-US" dirty="0">
                <a:latin typeface="Cambria" panose="02040503050406030204" pitchFamily="18" charset="0"/>
                <a:ea typeface="Cambria" panose="02040503050406030204" pitchFamily="18" charset="0"/>
              </a:rPr>
              <a:t> Energy</a:t>
            </a:r>
          </a:p>
        </p:txBody>
      </p:sp>
      <p:sp>
        <p:nvSpPr>
          <p:cNvPr id="8" name="TextBox 7">
            <a:extLst>
              <a:ext uri="{FF2B5EF4-FFF2-40B4-BE49-F238E27FC236}">
                <a16:creationId xmlns:a16="http://schemas.microsoft.com/office/drawing/2014/main" id="{5C09CEBA-C9D5-4319-A5E2-BB452D4EA3D5}"/>
              </a:ext>
            </a:extLst>
          </p:cNvPr>
          <p:cNvSpPr txBox="1"/>
          <p:nvPr/>
        </p:nvSpPr>
        <p:spPr>
          <a:xfrm>
            <a:off x="461818" y="4589502"/>
            <a:ext cx="1258614" cy="369332"/>
          </a:xfrm>
          <a:prstGeom prst="rect">
            <a:avLst/>
          </a:prstGeom>
          <a:noFill/>
        </p:spPr>
        <p:txBody>
          <a:bodyPr wrap="none" rtlCol="0">
            <a:spAutoFit/>
          </a:bodyPr>
          <a:lstStyle/>
          <a:p>
            <a:r>
              <a:rPr lang="en-US" dirty="0" err="1">
                <a:latin typeface="Cambria" panose="02040503050406030204" pitchFamily="18" charset="0"/>
                <a:ea typeface="Cambria" panose="02040503050406030204" pitchFamily="18" charset="0"/>
              </a:rPr>
              <a:t>iPA</a:t>
            </a:r>
            <a:r>
              <a:rPr lang="en-US" dirty="0">
                <a:latin typeface="Cambria" panose="02040503050406030204" pitchFamily="18" charset="0"/>
                <a:ea typeface="Cambria" panose="02040503050406030204" pitchFamily="18" charset="0"/>
              </a:rPr>
              <a:t> Timing</a:t>
            </a:r>
          </a:p>
        </p:txBody>
      </p:sp>
    </p:spTree>
    <p:extLst>
      <p:ext uri="{BB962C8B-B14F-4D97-AF65-F5344CB8AC3E}">
        <p14:creationId xmlns:p14="http://schemas.microsoft.com/office/powerpoint/2010/main" val="3781752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E6CC75-FEC6-4715-A7E2-CBCEA14A9723}"/>
              </a:ext>
            </a:extLst>
          </p:cNvPr>
          <p:cNvPicPr>
            <a:picLocks noChangeAspect="1"/>
          </p:cNvPicPr>
          <p:nvPr/>
        </p:nvPicPr>
        <p:blipFill>
          <a:blip r:embed="rId2"/>
          <a:stretch>
            <a:fillRect/>
          </a:stretch>
        </p:blipFill>
        <p:spPr>
          <a:xfrm>
            <a:off x="0" y="0"/>
            <a:ext cx="9144000" cy="4312845"/>
          </a:xfrm>
          <a:prstGeom prst="rect">
            <a:avLst/>
          </a:prstGeom>
        </p:spPr>
      </p:pic>
    </p:spTree>
    <p:extLst>
      <p:ext uri="{BB962C8B-B14F-4D97-AF65-F5344CB8AC3E}">
        <p14:creationId xmlns:p14="http://schemas.microsoft.com/office/powerpoint/2010/main" val="3971906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DA66C5-F78A-4B4F-A7C4-1276ADAFDAC5}"/>
              </a:ext>
            </a:extLst>
          </p:cNvPr>
          <p:cNvPicPr>
            <a:picLocks noChangeAspect="1"/>
          </p:cNvPicPr>
          <p:nvPr/>
        </p:nvPicPr>
        <p:blipFill>
          <a:blip r:embed="rId2"/>
          <a:stretch>
            <a:fillRect/>
          </a:stretch>
        </p:blipFill>
        <p:spPr>
          <a:xfrm>
            <a:off x="0" y="0"/>
            <a:ext cx="9144000" cy="4306111"/>
          </a:xfrm>
          <a:prstGeom prst="rect">
            <a:avLst/>
          </a:prstGeom>
        </p:spPr>
      </p:pic>
      <p:sp>
        <p:nvSpPr>
          <p:cNvPr id="4" name="TextBox 3">
            <a:extLst>
              <a:ext uri="{FF2B5EF4-FFF2-40B4-BE49-F238E27FC236}">
                <a16:creationId xmlns:a16="http://schemas.microsoft.com/office/drawing/2014/main" id="{D7FF7997-2231-4AE1-981A-7EBBEFB5BAF7}"/>
              </a:ext>
            </a:extLst>
          </p:cNvPr>
          <p:cNvSpPr txBox="1"/>
          <p:nvPr/>
        </p:nvSpPr>
        <p:spPr>
          <a:xfrm>
            <a:off x="5190836" y="1874982"/>
            <a:ext cx="1709122" cy="1200329"/>
          </a:xfrm>
          <a:prstGeom prst="rect">
            <a:avLst/>
          </a:prstGeom>
          <a:noFill/>
        </p:spPr>
        <p:txBody>
          <a:bodyPr wrap="none" rtlCol="0">
            <a:spAutoFit/>
          </a:bodyPr>
          <a:lstStyle/>
          <a:p>
            <a:r>
              <a:rPr lang="en-US" dirty="0"/>
              <a:t>Tau = 50 us</a:t>
            </a:r>
          </a:p>
          <a:p>
            <a:r>
              <a:rPr lang="en-US" dirty="0" err="1"/>
              <a:t>BLcut</a:t>
            </a:r>
            <a:r>
              <a:rPr lang="en-US" dirty="0"/>
              <a:t> = 50 us</a:t>
            </a:r>
          </a:p>
          <a:p>
            <a:r>
              <a:rPr lang="en-US" dirty="0"/>
              <a:t>dT = 0.1 us</a:t>
            </a:r>
          </a:p>
          <a:p>
            <a:r>
              <a:rPr lang="en-US" dirty="0"/>
              <a:t>FWHM = 255 eV</a:t>
            </a:r>
          </a:p>
        </p:txBody>
      </p:sp>
    </p:spTree>
    <p:extLst>
      <p:ext uri="{BB962C8B-B14F-4D97-AF65-F5344CB8AC3E}">
        <p14:creationId xmlns:p14="http://schemas.microsoft.com/office/powerpoint/2010/main" val="4148021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609CFC-FF40-4FDE-A248-AF95F6578C2C}"/>
              </a:ext>
            </a:extLst>
          </p:cNvPr>
          <p:cNvPicPr>
            <a:picLocks noChangeAspect="1"/>
          </p:cNvPicPr>
          <p:nvPr/>
        </p:nvPicPr>
        <p:blipFill>
          <a:blip r:embed="rId2"/>
          <a:stretch>
            <a:fillRect/>
          </a:stretch>
        </p:blipFill>
        <p:spPr>
          <a:xfrm>
            <a:off x="0" y="962464"/>
            <a:ext cx="9144000" cy="4933071"/>
          </a:xfrm>
          <a:prstGeom prst="rect">
            <a:avLst/>
          </a:prstGeom>
        </p:spPr>
      </p:pic>
      <p:sp>
        <p:nvSpPr>
          <p:cNvPr id="5" name="TextBox 4">
            <a:extLst>
              <a:ext uri="{FF2B5EF4-FFF2-40B4-BE49-F238E27FC236}">
                <a16:creationId xmlns:a16="http://schemas.microsoft.com/office/drawing/2014/main" id="{5B9FE7CF-6733-422D-ADD5-FF00D303A6E9}"/>
              </a:ext>
            </a:extLst>
          </p:cNvPr>
          <p:cNvSpPr txBox="1"/>
          <p:nvPr/>
        </p:nvSpPr>
        <p:spPr>
          <a:xfrm>
            <a:off x="2286000" y="3247023"/>
            <a:ext cx="1726602" cy="369332"/>
          </a:xfrm>
          <a:prstGeom prst="rect">
            <a:avLst/>
          </a:prstGeom>
          <a:noFill/>
        </p:spPr>
        <p:txBody>
          <a:bodyPr wrap="square">
            <a:spAutoFit/>
          </a:bodyPr>
          <a:lstStyle/>
          <a:p>
            <a:r>
              <a:rPr lang="en-US" dirty="0"/>
              <a:t>FWHM = </a:t>
            </a:r>
            <a:r>
              <a:rPr lang="en-US" altLang="zh-CN" dirty="0"/>
              <a:t>251</a:t>
            </a:r>
            <a:r>
              <a:rPr lang="en-US" dirty="0"/>
              <a:t> eV</a:t>
            </a:r>
          </a:p>
        </p:txBody>
      </p:sp>
      <p:sp>
        <p:nvSpPr>
          <p:cNvPr id="4" name="TextBox 3">
            <a:extLst>
              <a:ext uri="{FF2B5EF4-FFF2-40B4-BE49-F238E27FC236}">
                <a16:creationId xmlns:a16="http://schemas.microsoft.com/office/drawing/2014/main" id="{7C240C86-1176-469D-B600-F57FF667F1BF}"/>
              </a:ext>
            </a:extLst>
          </p:cNvPr>
          <p:cNvSpPr txBox="1"/>
          <p:nvPr/>
        </p:nvSpPr>
        <p:spPr>
          <a:xfrm>
            <a:off x="6437745" y="4530877"/>
            <a:ext cx="872931" cy="369332"/>
          </a:xfrm>
          <a:prstGeom prst="rect">
            <a:avLst/>
          </a:prstGeom>
          <a:noFill/>
        </p:spPr>
        <p:txBody>
          <a:bodyPr wrap="none">
            <a:spAutoFit/>
          </a:bodyPr>
          <a:lstStyle/>
          <a:p>
            <a:r>
              <a:rPr lang="en-US" dirty="0"/>
              <a:t>6.5 </a:t>
            </a:r>
            <a:r>
              <a:rPr lang="en-US" altLang="zh-CN" dirty="0"/>
              <a:t>keV</a:t>
            </a:r>
            <a:endParaRPr lang="en-US" dirty="0"/>
          </a:p>
        </p:txBody>
      </p:sp>
      <p:sp>
        <p:nvSpPr>
          <p:cNvPr id="6" name="TextBox 5">
            <a:extLst>
              <a:ext uri="{FF2B5EF4-FFF2-40B4-BE49-F238E27FC236}">
                <a16:creationId xmlns:a16="http://schemas.microsoft.com/office/drawing/2014/main" id="{4AA186B3-DADA-4F04-88AE-359E49F63D27}"/>
              </a:ext>
            </a:extLst>
          </p:cNvPr>
          <p:cNvSpPr txBox="1"/>
          <p:nvPr/>
        </p:nvSpPr>
        <p:spPr>
          <a:xfrm>
            <a:off x="4770582" y="4715543"/>
            <a:ext cx="872931" cy="369332"/>
          </a:xfrm>
          <a:prstGeom prst="rect">
            <a:avLst/>
          </a:prstGeom>
          <a:noFill/>
        </p:spPr>
        <p:txBody>
          <a:bodyPr wrap="none">
            <a:spAutoFit/>
          </a:bodyPr>
          <a:lstStyle/>
          <a:p>
            <a:r>
              <a:rPr lang="en-US" dirty="0"/>
              <a:t>5.9 </a:t>
            </a:r>
            <a:r>
              <a:rPr lang="en-US" altLang="zh-CN" dirty="0"/>
              <a:t>keV</a:t>
            </a:r>
            <a:endParaRPr lang="en-US" dirty="0"/>
          </a:p>
        </p:txBody>
      </p:sp>
    </p:spTree>
    <p:extLst>
      <p:ext uri="{BB962C8B-B14F-4D97-AF65-F5344CB8AC3E}">
        <p14:creationId xmlns:p14="http://schemas.microsoft.com/office/powerpoint/2010/main" val="4180191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E2BB22-0CC4-48E8-9BCF-A9632B4C7C49}"/>
              </a:ext>
            </a:extLst>
          </p:cNvPr>
          <p:cNvPicPr>
            <a:picLocks noChangeAspect="1"/>
          </p:cNvPicPr>
          <p:nvPr/>
        </p:nvPicPr>
        <p:blipFill>
          <a:blip r:embed="rId2"/>
          <a:stretch>
            <a:fillRect/>
          </a:stretch>
        </p:blipFill>
        <p:spPr>
          <a:xfrm>
            <a:off x="0" y="0"/>
            <a:ext cx="6774873" cy="4522165"/>
          </a:xfrm>
          <a:prstGeom prst="rect">
            <a:avLst/>
          </a:prstGeom>
        </p:spPr>
      </p:pic>
      <p:graphicFrame>
        <p:nvGraphicFramePr>
          <p:cNvPr id="11" name="Table 10">
            <a:extLst>
              <a:ext uri="{FF2B5EF4-FFF2-40B4-BE49-F238E27FC236}">
                <a16:creationId xmlns:a16="http://schemas.microsoft.com/office/drawing/2014/main" id="{F69EF41E-D214-486B-BB3E-00F070894D75}"/>
              </a:ext>
            </a:extLst>
          </p:cNvPr>
          <p:cNvGraphicFramePr>
            <a:graphicFrameLocks noGrp="1"/>
          </p:cNvGraphicFramePr>
          <p:nvPr/>
        </p:nvGraphicFramePr>
        <p:xfrm>
          <a:off x="182129" y="4700090"/>
          <a:ext cx="7008380" cy="1747584"/>
        </p:xfrm>
        <a:graphic>
          <a:graphicData uri="http://schemas.openxmlformats.org/drawingml/2006/table">
            <a:tbl>
              <a:tblPr/>
              <a:tblGrid>
                <a:gridCol w="1401676">
                  <a:extLst>
                    <a:ext uri="{9D8B030D-6E8A-4147-A177-3AD203B41FA5}">
                      <a16:colId xmlns:a16="http://schemas.microsoft.com/office/drawing/2014/main" val="4053202104"/>
                    </a:ext>
                  </a:extLst>
                </a:gridCol>
                <a:gridCol w="1401676">
                  <a:extLst>
                    <a:ext uri="{9D8B030D-6E8A-4147-A177-3AD203B41FA5}">
                      <a16:colId xmlns:a16="http://schemas.microsoft.com/office/drawing/2014/main" val="3805880182"/>
                    </a:ext>
                  </a:extLst>
                </a:gridCol>
                <a:gridCol w="1401676">
                  <a:extLst>
                    <a:ext uri="{9D8B030D-6E8A-4147-A177-3AD203B41FA5}">
                      <a16:colId xmlns:a16="http://schemas.microsoft.com/office/drawing/2014/main" val="1397587012"/>
                    </a:ext>
                  </a:extLst>
                </a:gridCol>
                <a:gridCol w="1401676">
                  <a:extLst>
                    <a:ext uri="{9D8B030D-6E8A-4147-A177-3AD203B41FA5}">
                      <a16:colId xmlns:a16="http://schemas.microsoft.com/office/drawing/2014/main" val="2858161349"/>
                    </a:ext>
                  </a:extLst>
                </a:gridCol>
                <a:gridCol w="1401676">
                  <a:extLst>
                    <a:ext uri="{9D8B030D-6E8A-4147-A177-3AD203B41FA5}">
                      <a16:colId xmlns:a16="http://schemas.microsoft.com/office/drawing/2014/main" val="1852021066"/>
                    </a:ext>
                  </a:extLst>
                </a:gridCol>
              </a:tblGrid>
              <a:tr h="62865">
                <a:tc>
                  <a:txBody>
                    <a:bodyPr/>
                    <a:lstStyle/>
                    <a:p>
                      <a:pPr marL="0" marR="0" algn="ctr">
                        <a:lnSpc>
                          <a:spcPct val="107000"/>
                        </a:lnSpc>
                        <a:spcBef>
                          <a:spcPts val="0"/>
                        </a:spcBef>
                        <a:spcAft>
                          <a:spcPts val="0"/>
                        </a:spcAft>
                      </a:pPr>
                      <a:r>
                        <a:rPr lang="en-US" sz="1400" b="1"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Filter range </a:t>
                      </a:r>
                      <a:endParaRPr lang="en-US" sz="14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Filter granularity </a:t>
                      </a:r>
                      <a:endParaRPr lang="en-US" sz="14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max. Trise+Tflat </a:t>
                      </a:r>
                      <a:endParaRPr lang="en-US" sz="14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min. Trise </a:t>
                      </a:r>
                      <a:endParaRPr lang="en-US" sz="14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min. Tflat </a:t>
                      </a:r>
                      <a:endParaRPr lang="en-US" sz="14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600801"/>
                  </a:ext>
                </a:extLst>
              </a:tr>
              <a:tr h="68580">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 </a:t>
                      </a:r>
                      <a:endParaRPr lang="en-US" sz="14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0.016 us </a:t>
                      </a:r>
                      <a:endParaRPr lang="en-US" sz="14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2.032 us </a:t>
                      </a:r>
                      <a:endParaRPr lang="en-US" sz="14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0.032 us </a:t>
                      </a:r>
                      <a:endParaRPr lang="en-US" sz="14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0.048 us </a:t>
                      </a:r>
                      <a:endParaRPr lang="en-US" sz="14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7221497"/>
                  </a:ext>
                </a:extLst>
              </a:tr>
              <a:tr h="68580">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 </a:t>
                      </a:r>
                      <a:endParaRPr lang="en-US" sz="14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0.032 us </a:t>
                      </a:r>
                      <a:endParaRPr lang="en-US" sz="14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4.064 us </a:t>
                      </a:r>
                      <a:endParaRPr lang="en-US" sz="14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0.064 us </a:t>
                      </a:r>
                      <a:endParaRPr lang="en-US" sz="14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0.096 us </a:t>
                      </a:r>
                      <a:endParaRPr lang="en-US" sz="14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4871148"/>
                  </a:ext>
                </a:extLst>
              </a:tr>
              <a:tr h="68580">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 </a:t>
                      </a:r>
                      <a:endParaRPr lang="en-US" sz="14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0.064 us </a:t>
                      </a:r>
                      <a:endParaRPr lang="en-US" sz="14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8.128 us </a:t>
                      </a:r>
                      <a:endParaRPr lang="en-US" sz="14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0.128 us </a:t>
                      </a:r>
                      <a:endParaRPr lang="en-US" sz="14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0.192 us </a:t>
                      </a:r>
                      <a:endParaRPr lang="en-US" sz="14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1151885"/>
                  </a:ext>
                </a:extLst>
              </a:tr>
              <a:tr h="68580">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 </a:t>
                      </a:r>
                      <a:endParaRPr lang="en-US" sz="14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0.128 us </a:t>
                      </a:r>
                      <a:endParaRPr lang="en-US" sz="14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16.256 us </a:t>
                      </a:r>
                      <a:endParaRPr lang="en-US" sz="14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0.256 us </a:t>
                      </a:r>
                      <a:endParaRPr lang="en-US" sz="14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0.384 us </a:t>
                      </a:r>
                      <a:endParaRPr lang="en-US" sz="14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3207733"/>
                  </a:ext>
                </a:extLst>
              </a:tr>
              <a:tr h="68580">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5 </a:t>
                      </a:r>
                      <a:endParaRPr lang="en-US" sz="14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0.256 us </a:t>
                      </a:r>
                      <a:endParaRPr lang="en-US" sz="14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32.512 us </a:t>
                      </a:r>
                      <a:endParaRPr lang="en-US" sz="14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0.512 us </a:t>
                      </a:r>
                      <a:endParaRPr lang="en-US" sz="14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0.768 us </a:t>
                      </a:r>
                      <a:endParaRPr lang="en-US" sz="14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9374630"/>
                  </a:ext>
                </a:extLst>
              </a:tr>
              <a:tr h="68580">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6 </a:t>
                      </a:r>
                      <a:endParaRPr lang="en-US" sz="14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0.512 us </a:t>
                      </a:r>
                      <a:endParaRPr lang="en-US" sz="14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65.024 us </a:t>
                      </a:r>
                      <a:endParaRPr lang="en-US" sz="14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1.024 us </a:t>
                      </a:r>
                      <a:endParaRPr lang="en-US" sz="14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1.536 us </a:t>
                      </a:r>
                      <a:endParaRPr lang="en-US" sz="14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3288323"/>
                  </a:ext>
                </a:extLst>
              </a:tr>
            </a:tbl>
          </a:graphicData>
        </a:graphic>
      </p:graphicFrame>
      <p:sp>
        <p:nvSpPr>
          <p:cNvPr id="12" name="TextBox 11">
            <a:extLst>
              <a:ext uri="{FF2B5EF4-FFF2-40B4-BE49-F238E27FC236}">
                <a16:creationId xmlns:a16="http://schemas.microsoft.com/office/drawing/2014/main" id="{9EF5D673-0BD7-44AE-BA54-5FB6A1D47D33}"/>
              </a:ext>
            </a:extLst>
          </p:cNvPr>
          <p:cNvSpPr txBox="1"/>
          <p:nvPr/>
        </p:nvSpPr>
        <p:spPr>
          <a:xfrm>
            <a:off x="2660073" y="1891750"/>
            <a:ext cx="508601" cy="369332"/>
          </a:xfrm>
          <a:prstGeom prst="rect">
            <a:avLst/>
          </a:prstGeom>
          <a:noFill/>
        </p:spPr>
        <p:txBody>
          <a:bodyPr wrap="none" rtlCol="0">
            <a:spAutoFit/>
          </a:bodyPr>
          <a:lstStyle/>
          <a:p>
            <a:r>
              <a:rPr lang="en-US" dirty="0" err="1">
                <a:solidFill>
                  <a:srgbClr val="FF0000"/>
                </a:solidFill>
              </a:rPr>
              <a:t>T</a:t>
            </a:r>
            <a:r>
              <a:rPr lang="en-US" baseline="-25000" dirty="0" err="1">
                <a:solidFill>
                  <a:srgbClr val="FF0000"/>
                </a:solidFill>
              </a:rPr>
              <a:t>rise</a:t>
            </a:r>
            <a:endParaRPr lang="en-US" baseline="-25000" dirty="0">
              <a:solidFill>
                <a:srgbClr val="FF0000"/>
              </a:solidFill>
            </a:endParaRPr>
          </a:p>
        </p:txBody>
      </p:sp>
      <p:sp>
        <p:nvSpPr>
          <p:cNvPr id="13" name="TextBox 12">
            <a:extLst>
              <a:ext uri="{FF2B5EF4-FFF2-40B4-BE49-F238E27FC236}">
                <a16:creationId xmlns:a16="http://schemas.microsoft.com/office/drawing/2014/main" id="{0E472EBA-4323-4C30-8B0A-5425166B5D1B}"/>
              </a:ext>
            </a:extLst>
          </p:cNvPr>
          <p:cNvSpPr txBox="1"/>
          <p:nvPr/>
        </p:nvSpPr>
        <p:spPr>
          <a:xfrm>
            <a:off x="3759201" y="626245"/>
            <a:ext cx="502253" cy="369332"/>
          </a:xfrm>
          <a:prstGeom prst="rect">
            <a:avLst/>
          </a:prstGeom>
          <a:noFill/>
        </p:spPr>
        <p:txBody>
          <a:bodyPr wrap="none" rtlCol="0">
            <a:spAutoFit/>
          </a:bodyPr>
          <a:lstStyle/>
          <a:p>
            <a:r>
              <a:rPr lang="en-US" dirty="0" err="1">
                <a:solidFill>
                  <a:srgbClr val="FF0000"/>
                </a:solidFill>
              </a:rPr>
              <a:t>T</a:t>
            </a:r>
            <a:r>
              <a:rPr lang="en-US" baseline="-25000" dirty="0" err="1">
                <a:solidFill>
                  <a:srgbClr val="FF0000"/>
                </a:solidFill>
              </a:rPr>
              <a:t>flat</a:t>
            </a:r>
            <a:endParaRPr lang="en-US" baseline="-25000" dirty="0">
              <a:solidFill>
                <a:srgbClr val="FF0000"/>
              </a:solidFill>
            </a:endParaRPr>
          </a:p>
        </p:txBody>
      </p:sp>
    </p:spTree>
    <p:extLst>
      <p:ext uri="{BB962C8B-B14F-4D97-AF65-F5344CB8AC3E}">
        <p14:creationId xmlns:p14="http://schemas.microsoft.com/office/powerpoint/2010/main" val="241385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8FEAE2F-D523-4910-9094-EA2BC44D97F0}"/>
              </a:ext>
            </a:extLst>
          </p:cNvPr>
          <p:cNvSpPr txBox="1"/>
          <p:nvPr/>
        </p:nvSpPr>
        <p:spPr>
          <a:xfrm>
            <a:off x="0" y="0"/>
            <a:ext cx="9144000" cy="7017306"/>
          </a:xfrm>
          <a:prstGeom prst="rect">
            <a:avLst/>
          </a:prstGeom>
          <a:noFill/>
        </p:spPr>
        <p:txBody>
          <a:bodyPr wrap="square">
            <a:spAutoFit/>
          </a:bodyPr>
          <a:lstStyle/>
          <a:p>
            <a:r>
              <a:rPr lang="en-US" i="0" u="none" strike="noStrike" baseline="0" dirty="0">
                <a:solidFill>
                  <a:srgbClr val="000000"/>
                </a:solidFill>
                <a:latin typeface="Times New Roman" panose="02020603050405020304" pitchFamily="18" charset="0"/>
              </a:rPr>
              <a:t>General rules of thumb for the following important parameters are: </a:t>
            </a:r>
          </a:p>
          <a:p>
            <a:r>
              <a:rPr lang="en-US" i="0" u="none" strike="noStrike" baseline="0" dirty="0">
                <a:solidFill>
                  <a:srgbClr val="000000"/>
                </a:solidFill>
                <a:latin typeface="Times New Roman" panose="02020603050405020304" pitchFamily="18" charset="0"/>
              </a:rPr>
              <a:t>1. The </a:t>
            </a:r>
            <a:r>
              <a:rPr lang="en-US" i="1" u="none" strike="noStrike" baseline="0" dirty="0">
                <a:solidFill>
                  <a:srgbClr val="000000"/>
                </a:solidFill>
                <a:latin typeface="Times New Roman" panose="02020603050405020304" pitchFamily="18" charset="0"/>
              </a:rPr>
              <a:t>energy filter flat top time </a:t>
            </a:r>
            <a:r>
              <a:rPr lang="en-US" i="0" u="none" strike="noStrike" baseline="0" dirty="0">
                <a:solidFill>
                  <a:srgbClr val="000000"/>
                </a:solidFill>
                <a:latin typeface="Times New Roman" panose="02020603050405020304" pitchFamily="18" charset="0"/>
              </a:rPr>
              <a:t>should be larger than the longest pulse rise time.</a:t>
            </a:r>
          </a:p>
          <a:p>
            <a:r>
              <a:rPr lang="en-US" i="0" u="none" strike="noStrike" baseline="0" dirty="0">
                <a:solidFill>
                  <a:srgbClr val="0000FF"/>
                </a:solidFill>
                <a:latin typeface="Times New Roman" panose="02020603050405020304" pitchFamily="18" charset="0"/>
              </a:rPr>
              <a:t>Rise time ~0.2-0.3 us; we chose </a:t>
            </a:r>
            <a:r>
              <a:rPr lang="en-US" i="0" u="none" strike="noStrike" baseline="0" dirty="0" err="1">
                <a:solidFill>
                  <a:srgbClr val="0000FF"/>
                </a:solidFill>
                <a:latin typeface="Times New Roman" panose="02020603050405020304" pitchFamily="18" charset="0"/>
              </a:rPr>
              <a:t>T</a:t>
            </a:r>
            <a:r>
              <a:rPr lang="en-US" i="0" u="none" strike="noStrike" baseline="-25000" dirty="0" err="1">
                <a:solidFill>
                  <a:srgbClr val="0000FF"/>
                </a:solidFill>
                <a:latin typeface="Times New Roman" panose="02020603050405020304" pitchFamily="18" charset="0"/>
              </a:rPr>
              <a:t>flat</a:t>
            </a:r>
            <a:r>
              <a:rPr lang="en-US" i="0" u="none" strike="noStrike" dirty="0">
                <a:solidFill>
                  <a:srgbClr val="0000FF"/>
                </a:solidFill>
                <a:latin typeface="Times New Roman" panose="02020603050405020304" pitchFamily="18" charset="0"/>
              </a:rPr>
              <a:t> = 0.8 us</a:t>
            </a:r>
            <a:endParaRPr lang="en-US" i="0" u="none" strike="noStrike" baseline="0" dirty="0">
              <a:solidFill>
                <a:srgbClr val="0000FF"/>
              </a:solidFill>
              <a:latin typeface="Times New Roman" panose="02020603050405020304" pitchFamily="18" charset="0"/>
            </a:endParaRPr>
          </a:p>
          <a:p>
            <a:r>
              <a:rPr lang="en-US" i="0" u="none" strike="noStrike" baseline="0" dirty="0">
                <a:solidFill>
                  <a:srgbClr val="000000"/>
                </a:solidFill>
                <a:latin typeface="Times New Roman" panose="02020603050405020304" pitchFamily="18" charset="0"/>
              </a:rPr>
              <a:t>2. The </a:t>
            </a:r>
            <a:r>
              <a:rPr lang="en-US" i="1" u="none" strike="noStrike" baseline="0" dirty="0">
                <a:solidFill>
                  <a:srgbClr val="000000"/>
                </a:solidFill>
                <a:latin typeface="Times New Roman" panose="02020603050405020304" pitchFamily="18" charset="0"/>
              </a:rPr>
              <a:t>energy filter rise time </a:t>
            </a:r>
            <a:r>
              <a:rPr lang="en-US" i="0" u="none" strike="noStrike" baseline="0" dirty="0">
                <a:solidFill>
                  <a:srgbClr val="000000"/>
                </a:solidFill>
                <a:latin typeface="Times New Roman" panose="02020603050405020304" pitchFamily="18" charset="0"/>
              </a:rPr>
              <a:t>can be varied to balance the resolution and throughput. </a:t>
            </a:r>
            <a:r>
              <a:rPr lang="en-US" b="1" i="0" u="none" strike="noStrike" baseline="0" dirty="0">
                <a:latin typeface="Times New Roman" panose="02020603050405020304" pitchFamily="18" charset="0"/>
              </a:rPr>
              <a:t>In general, energy resolution improves with the increase of energy filter rise time, up to an optimum when longer filters only add more noise into the measurement. </a:t>
            </a:r>
            <a:r>
              <a:rPr lang="en-US" i="0" u="none" strike="noStrike" baseline="0" dirty="0">
                <a:solidFill>
                  <a:srgbClr val="000000"/>
                </a:solidFill>
                <a:latin typeface="Times New Roman" panose="02020603050405020304" pitchFamily="18" charset="0"/>
              </a:rPr>
              <a:t>The energy filter dead time TD is about 2 × (</a:t>
            </a:r>
            <a:r>
              <a:rPr lang="en-US" i="0" u="none" strike="noStrike" baseline="0" dirty="0" err="1">
                <a:solidFill>
                  <a:srgbClr val="000000"/>
                </a:solidFill>
                <a:latin typeface="Times New Roman" panose="02020603050405020304" pitchFamily="18" charset="0"/>
              </a:rPr>
              <a:t>Trise</a:t>
            </a:r>
            <a:r>
              <a:rPr lang="en-US" i="0" u="none" strike="noStrike" baseline="0" dirty="0">
                <a:solidFill>
                  <a:srgbClr val="000000"/>
                </a:solidFill>
                <a:latin typeface="Times New Roman" panose="02020603050405020304" pitchFamily="18" charset="0"/>
              </a:rPr>
              <a:t> + </a:t>
            </a:r>
            <a:r>
              <a:rPr lang="en-US" i="0" u="none" strike="noStrike" baseline="0" dirty="0" err="1">
                <a:solidFill>
                  <a:srgbClr val="000000"/>
                </a:solidFill>
                <a:latin typeface="Times New Roman" panose="02020603050405020304" pitchFamily="18" charset="0"/>
              </a:rPr>
              <a:t>Tflat</a:t>
            </a:r>
            <a:r>
              <a:rPr lang="en-US" i="0" u="none" strike="noStrike" baseline="0" dirty="0">
                <a:solidFill>
                  <a:srgbClr val="000000"/>
                </a:solidFill>
                <a:latin typeface="Times New Roman" panose="02020603050405020304" pitchFamily="18" charset="0"/>
              </a:rPr>
              <a:t>), and the maximum throughput for Poisson statistics is 1/(TD*e). </a:t>
            </a:r>
            <a:r>
              <a:rPr lang="en-US" b="1" i="0" u="none" strike="noStrike" baseline="0" dirty="0">
                <a:latin typeface="Times New Roman" panose="02020603050405020304" pitchFamily="18" charset="0"/>
              </a:rPr>
              <a:t>For HPGe detectors, a rise time of 4-6</a:t>
            </a:r>
            <a:r>
              <a:rPr lang="en-US" b="1" dirty="0">
                <a:latin typeface="Times New Roman" panose="02020603050405020304" pitchFamily="18" charset="0"/>
              </a:rPr>
              <a:t> </a:t>
            </a:r>
            <a:r>
              <a:rPr lang="en-US" altLang="zh-CN" b="1" dirty="0">
                <a:latin typeface="Times New Roman" panose="02020603050405020304" pitchFamily="18" charset="0"/>
              </a:rPr>
              <a:t>u</a:t>
            </a:r>
            <a:r>
              <a:rPr lang="en-US" b="1" i="0" u="none" strike="noStrike" baseline="0" dirty="0">
                <a:latin typeface="Times New Roman" panose="02020603050405020304" pitchFamily="18" charset="0"/>
              </a:rPr>
              <a:t>s and a flat top of 1 us are usually appropriate. </a:t>
            </a:r>
          </a:p>
          <a:p>
            <a:r>
              <a:rPr lang="en-US" i="0" u="none" strike="noStrike" baseline="0" dirty="0" err="1">
                <a:solidFill>
                  <a:srgbClr val="0000FF"/>
                </a:solidFill>
                <a:latin typeface="Times New Roman" panose="02020603050405020304" pitchFamily="18" charset="0"/>
              </a:rPr>
              <a:t>Mirion</a:t>
            </a:r>
            <a:r>
              <a:rPr lang="en-US" i="0" u="none" strike="noStrike" baseline="0" dirty="0">
                <a:solidFill>
                  <a:srgbClr val="0000FF"/>
                </a:solidFill>
                <a:latin typeface="Times New Roman" panose="02020603050405020304" pitchFamily="18" charset="0"/>
              </a:rPr>
              <a:t> recommends </a:t>
            </a:r>
            <a:r>
              <a:rPr lang="en-US" i="0" u="none" strike="noStrike" baseline="0" dirty="0" err="1">
                <a:solidFill>
                  <a:srgbClr val="0000FF"/>
                </a:solidFill>
                <a:latin typeface="Times New Roman" panose="02020603050405020304" pitchFamily="18" charset="0"/>
              </a:rPr>
              <a:t>LEGe</a:t>
            </a:r>
            <a:r>
              <a:rPr lang="en-US" i="0" u="none" strike="noStrike" baseline="0" dirty="0">
                <a:solidFill>
                  <a:srgbClr val="0000FF"/>
                </a:solidFill>
                <a:latin typeface="Times New Roman" panose="02020603050405020304" pitchFamily="18" charset="0"/>
              </a:rPr>
              <a:t> </a:t>
            </a:r>
            <a:r>
              <a:rPr lang="en-US" i="0" u="none" strike="noStrike" dirty="0" err="1">
                <a:solidFill>
                  <a:srgbClr val="0000FF"/>
                </a:solidFill>
                <a:latin typeface="Times New Roman" panose="02020603050405020304" pitchFamily="18" charset="0"/>
              </a:rPr>
              <a:t>T</a:t>
            </a:r>
            <a:r>
              <a:rPr lang="en-US" i="0" u="none" strike="noStrike" baseline="-25000" dirty="0" err="1">
                <a:solidFill>
                  <a:srgbClr val="0000FF"/>
                </a:solidFill>
                <a:latin typeface="Times New Roman" panose="02020603050405020304" pitchFamily="18" charset="0"/>
              </a:rPr>
              <a:t>rise</a:t>
            </a:r>
            <a:r>
              <a:rPr lang="en-US" i="0" u="none" strike="noStrike" dirty="0">
                <a:solidFill>
                  <a:srgbClr val="0000FF"/>
                </a:solidFill>
                <a:latin typeface="Times New Roman" panose="02020603050405020304" pitchFamily="18" charset="0"/>
              </a:rPr>
              <a:t> = 7.2</a:t>
            </a:r>
            <a:r>
              <a:rPr lang="en-US" i="0" u="none" strike="noStrike" baseline="0" dirty="0">
                <a:solidFill>
                  <a:srgbClr val="0000FF"/>
                </a:solidFill>
                <a:latin typeface="Times New Roman" panose="02020603050405020304" pitchFamily="18" charset="0"/>
              </a:rPr>
              <a:t> us </a:t>
            </a:r>
            <a:r>
              <a:rPr lang="en-US" altLang="zh-CN" i="0" u="none" strike="noStrike" baseline="0" dirty="0">
                <a:solidFill>
                  <a:srgbClr val="0000FF"/>
                </a:solidFill>
                <a:latin typeface="Times New Roman" panose="02020603050405020304" pitchFamily="18" charset="0"/>
              </a:rPr>
              <a:t>and </a:t>
            </a:r>
            <a:r>
              <a:rPr lang="en-US" altLang="zh-CN" i="0" u="none" strike="noStrike" baseline="0" dirty="0" err="1">
                <a:solidFill>
                  <a:srgbClr val="0000FF"/>
                </a:solidFill>
                <a:latin typeface="Times New Roman" panose="02020603050405020304" pitchFamily="18" charset="0"/>
              </a:rPr>
              <a:t>T</a:t>
            </a:r>
            <a:r>
              <a:rPr lang="en-US" altLang="zh-CN" i="0" u="none" strike="noStrike" baseline="-25000" dirty="0" err="1">
                <a:solidFill>
                  <a:srgbClr val="0000FF"/>
                </a:solidFill>
                <a:latin typeface="Times New Roman" panose="02020603050405020304" pitchFamily="18" charset="0"/>
              </a:rPr>
              <a:t>flat</a:t>
            </a:r>
            <a:r>
              <a:rPr lang="en-US" altLang="zh-CN" i="0" u="none" strike="noStrike" baseline="0" dirty="0">
                <a:solidFill>
                  <a:srgbClr val="0000FF"/>
                </a:solidFill>
                <a:latin typeface="Times New Roman" panose="02020603050405020304" pitchFamily="18" charset="0"/>
              </a:rPr>
              <a:t> = 0.8 us</a:t>
            </a:r>
            <a:r>
              <a:rPr lang="en-US" i="0" u="none" strike="noStrike" baseline="0" dirty="0">
                <a:solidFill>
                  <a:srgbClr val="0000FF"/>
                </a:solidFill>
                <a:latin typeface="Times New Roman" panose="02020603050405020304" pitchFamily="18" charset="0"/>
              </a:rPr>
              <a:t>; we found that shorter or longer than those both yield a poorer resolution.</a:t>
            </a:r>
          </a:p>
          <a:p>
            <a:r>
              <a:rPr lang="en-US" i="0" u="none" strike="noStrike" baseline="0" dirty="0">
                <a:solidFill>
                  <a:srgbClr val="000000"/>
                </a:solidFill>
                <a:latin typeface="Times New Roman" panose="02020603050405020304" pitchFamily="18" charset="0"/>
              </a:rPr>
              <a:t>3. A longer </a:t>
            </a:r>
            <a:r>
              <a:rPr lang="en-US" i="1" u="none" strike="noStrike" baseline="0" dirty="0">
                <a:solidFill>
                  <a:srgbClr val="000000"/>
                </a:solidFill>
                <a:latin typeface="Times New Roman" panose="02020603050405020304" pitchFamily="18" charset="0"/>
              </a:rPr>
              <a:t>trigger filter rise time </a:t>
            </a:r>
            <a:r>
              <a:rPr lang="en-US" i="0" u="none" strike="noStrike" baseline="0" dirty="0">
                <a:solidFill>
                  <a:srgbClr val="000000"/>
                </a:solidFill>
                <a:latin typeface="Times New Roman" panose="02020603050405020304" pitchFamily="18" charset="0"/>
              </a:rPr>
              <a:t>averages more samples and thus allows setting lower thresholds without triggering on noise.</a:t>
            </a:r>
          </a:p>
          <a:p>
            <a:r>
              <a:rPr lang="en-US" dirty="0">
                <a:solidFill>
                  <a:srgbClr val="0000FF"/>
                </a:solidFill>
                <a:latin typeface="Times New Roman" panose="02020603050405020304" pitchFamily="18" charset="0"/>
              </a:rPr>
              <a:t>We found trigger </a:t>
            </a:r>
            <a:r>
              <a:rPr lang="en-US" dirty="0" err="1">
                <a:solidFill>
                  <a:srgbClr val="0000FF"/>
                </a:solidFill>
                <a:latin typeface="Times New Roman" panose="02020603050405020304" pitchFamily="18" charset="0"/>
              </a:rPr>
              <a:t>T</a:t>
            </a:r>
            <a:r>
              <a:rPr lang="en-US" baseline="-25000" dirty="0" err="1">
                <a:solidFill>
                  <a:srgbClr val="0000FF"/>
                </a:solidFill>
                <a:latin typeface="Times New Roman" panose="02020603050405020304" pitchFamily="18" charset="0"/>
              </a:rPr>
              <a:t>rise_max</a:t>
            </a:r>
            <a:r>
              <a:rPr lang="en-US" dirty="0">
                <a:solidFill>
                  <a:srgbClr val="0000FF"/>
                </a:solidFill>
                <a:latin typeface="Times New Roman" panose="02020603050405020304" pitchFamily="18" charset="0"/>
              </a:rPr>
              <a:t> = 0.7 us</a:t>
            </a:r>
            <a:endParaRPr lang="en-US" i="0" u="none" strike="noStrike" baseline="0" dirty="0">
              <a:solidFill>
                <a:srgbClr val="0000FF"/>
              </a:solidFill>
              <a:latin typeface="Times New Roman" panose="02020603050405020304" pitchFamily="18" charset="0"/>
            </a:endParaRPr>
          </a:p>
          <a:p>
            <a:r>
              <a:rPr lang="en-US" i="0" u="none" strike="noStrike" baseline="0" dirty="0">
                <a:solidFill>
                  <a:srgbClr val="000000"/>
                </a:solidFill>
                <a:latin typeface="Times New Roman" panose="02020603050405020304" pitchFamily="18" charset="0"/>
              </a:rPr>
              <a:t>4. Typically the </a:t>
            </a:r>
            <a:r>
              <a:rPr lang="en-US" i="1" u="none" strike="noStrike" baseline="0" dirty="0">
                <a:solidFill>
                  <a:srgbClr val="000000"/>
                </a:solidFill>
                <a:latin typeface="Times New Roman" panose="02020603050405020304" pitchFamily="18" charset="0"/>
              </a:rPr>
              <a:t>threshold </a:t>
            </a:r>
            <a:r>
              <a:rPr lang="en-US" i="0" u="none" strike="noStrike" baseline="0" dirty="0">
                <a:solidFill>
                  <a:srgbClr val="000000"/>
                </a:solidFill>
                <a:latin typeface="Times New Roman" panose="02020603050405020304" pitchFamily="18" charset="0"/>
              </a:rPr>
              <a:t>should be set as low as possible, just above the noise level.</a:t>
            </a:r>
          </a:p>
          <a:p>
            <a:endParaRPr lang="en-US" i="0" u="none" strike="noStrike" baseline="0" dirty="0">
              <a:solidFill>
                <a:srgbClr val="000000"/>
              </a:solidFill>
              <a:latin typeface="Times New Roman" panose="02020603050405020304" pitchFamily="18" charset="0"/>
            </a:endParaRPr>
          </a:p>
          <a:p>
            <a:r>
              <a:rPr lang="en-US" sz="1800" i="0" u="none" strike="noStrike" baseline="0" dirty="0">
                <a:solidFill>
                  <a:srgbClr val="000000"/>
                </a:solidFill>
                <a:latin typeface="Times New Roman" panose="02020603050405020304" pitchFamily="18" charset="0"/>
              </a:rPr>
              <a:t>The remaining parameters are usually minor adjustments for fine tuning and otherwise can remain at the default values: </a:t>
            </a:r>
          </a:p>
          <a:p>
            <a:r>
              <a:rPr lang="en-US" sz="1800" i="0" u="none" strike="noStrike" baseline="0" dirty="0">
                <a:solidFill>
                  <a:srgbClr val="000000"/>
                </a:solidFill>
                <a:latin typeface="Times New Roman" panose="02020603050405020304" pitchFamily="18" charset="0"/>
              </a:rPr>
              <a:t>5. A longer </a:t>
            </a:r>
            <a:r>
              <a:rPr lang="en-US" sz="1800" i="1" u="none" strike="noStrike" baseline="0" dirty="0">
                <a:solidFill>
                  <a:srgbClr val="000000"/>
                </a:solidFill>
                <a:latin typeface="Times New Roman" panose="02020603050405020304" pitchFamily="18" charset="0"/>
              </a:rPr>
              <a:t>trigger filter flat top time </a:t>
            </a:r>
            <a:r>
              <a:rPr lang="en-US" sz="1800" i="0" u="none" strike="noStrike" baseline="0" dirty="0">
                <a:solidFill>
                  <a:srgbClr val="000000"/>
                </a:solidFill>
                <a:latin typeface="Times New Roman" panose="02020603050405020304" pitchFamily="18" charset="0"/>
              </a:rPr>
              <a:t>makes it easier to detect slow rising pulses.</a:t>
            </a:r>
          </a:p>
          <a:p>
            <a:r>
              <a:rPr lang="en-US" altLang="zh-CN" sz="1800" i="0" u="none" strike="noStrike" baseline="0" dirty="0">
                <a:solidFill>
                  <a:srgbClr val="0000FF"/>
                </a:solidFill>
                <a:latin typeface="Times New Roman" panose="02020603050405020304" pitchFamily="18" charset="0"/>
              </a:rPr>
              <a:t>We found trigger </a:t>
            </a:r>
            <a:r>
              <a:rPr lang="en-US" altLang="zh-CN" sz="1800" i="0" u="none" strike="noStrike" baseline="0" dirty="0" err="1">
                <a:solidFill>
                  <a:srgbClr val="0000FF"/>
                </a:solidFill>
                <a:latin typeface="Times New Roman" panose="02020603050405020304" pitchFamily="18" charset="0"/>
              </a:rPr>
              <a:t>T</a:t>
            </a:r>
            <a:r>
              <a:rPr lang="en-US" altLang="zh-CN" sz="1800" i="0" u="none" strike="noStrike" baseline="-25000" dirty="0" err="1">
                <a:solidFill>
                  <a:srgbClr val="0000FF"/>
                </a:solidFill>
                <a:latin typeface="Times New Roman" panose="02020603050405020304" pitchFamily="18" charset="0"/>
              </a:rPr>
              <a:t>flat_max</a:t>
            </a:r>
            <a:r>
              <a:rPr lang="en-US" altLang="zh-CN" sz="1800" i="0" u="none" strike="noStrike" baseline="0" dirty="0">
                <a:solidFill>
                  <a:srgbClr val="0000FF"/>
                </a:solidFill>
                <a:latin typeface="Times New Roman" panose="02020603050405020304" pitchFamily="18" charset="0"/>
              </a:rPr>
              <a:t> = 0.3 us</a:t>
            </a:r>
            <a:endParaRPr lang="en-US" sz="1800" i="0" u="none" strike="noStrike" baseline="0" dirty="0">
              <a:solidFill>
                <a:srgbClr val="0000FF"/>
              </a:solidFill>
              <a:latin typeface="Times New Roman" panose="02020603050405020304" pitchFamily="18" charset="0"/>
            </a:endParaRPr>
          </a:p>
          <a:p>
            <a:r>
              <a:rPr lang="en-US" sz="1800" i="0" u="none" strike="noStrike" baseline="0" dirty="0">
                <a:solidFill>
                  <a:srgbClr val="000000"/>
                </a:solidFill>
                <a:latin typeface="Times New Roman" panose="02020603050405020304" pitchFamily="18" charset="0"/>
              </a:rPr>
              <a:t>6. </a:t>
            </a:r>
            <a:r>
              <a:rPr lang="en-US" sz="1800" b="1" i="0" u="none" strike="noStrike" baseline="0" dirty="0">
                <a:latin typeface="Times New Roman" panose="02020603050405020304" pitchFamily="18" charset="0"/>
              </a:rPr>
              <a:t>Choose the smallest energy </a:t>
            </a:r>
            <a:r>
              <a:rPr lang="en-US" sz="1800" b="1" i="1" u="none" strike="noStrike" baseline="0" dirty="0">
                <a:latin typeface="Times New Roman" panose="02020603050405020304" pitchFamily="18" charset="0"/>
              </a:rPr>
              <a:t>filter range </a:t>
            </a:r>
            <a:r>
              <a:rPr lang="en-US" sz="1800" b="1" i="0" u="none" strike="noStrike" baseline="0" dirty="0">
                <a:latin typeface="Times New Roman" panose="02020603050405020304" pitchFamily="18" charset="0"/>
              </a:rPr>
              <a:t>that allows setting the optimum energy filter rise time. </a:t>
            </a:r>
            <a:r>
              <a:rPr lang="en-US" sz="1800" i="0" u="none" strike="noStrike" baseline="0" dirty="0">
                <a:solidFill>
                  <a:srgbClr val="000000"/>
                </a:solidFill>
                <a:latin typeface="Times New Roman" panose="02020603050405020304" pitchFamily="18" charset="0"/>
              </a:rPr>
              <a:t>Larger filter ranges allow longer filter sums, but increase the granularity of possible values for the energy filter rise time and flat top time and increase the jitter of latching the energy filter output relative to the rising edge of the pulse. This is usually only important for very fast pulses. </a:t>
            </a:r>
          </a:p>
          <a:p>
            <a:r>
              <a:rPr lang="en-US" i="0" u="none" strike="noStrike" baseline="0" dirty="0">
                <a:solidFill>
                  <a:srgbClr val="0000FF"/>
                </a:solidFill>
                <a:latin typeface="Times New Roman" panose="02020603050405020304" pitchFamily="18" charset="0"/>
              </a:rPr>
              <a:t>Range = 3 or 4 both covers the recommended </a:t>
            </a:r>
            <a:r>
              <a:rPr lang="en-US" i="0" u="none" strike="noStrike" baseline="0" dirty="0" err="1">
                <a:solidFill>
                  <a:srgbClr val="0000FF"/>
                </a:solidFill>
                <a:latin typeface="Times New Roman" panose="02020603050405020304" pitchFamily="18" charset="0"/>
              </a:rPr>
              <a:t>T</a:t>
            </a:r>
            <a:r>
              <a:rPr lang="en-US" i="0" u="none" strike="noStrike" baseline="-25000" dirty="0" err="1">
                <a:solidFill>
                  <a:srgbClr val="0000FF"/>
                </a:solidFill>
                <a:latin typeface="Times New Roman" panose="02020603050405020304" pitchFamily="18" charset="0"/>
              </a:rPr>
              <a:t>rise</a:t>
            </a:r>
            <a:r>
              <a:rPr lang="en-US" i="0" u="none" strike="noStrike" baseline="0" dirty="0">
                <a:solidFill>
                  <a:srgbClr val="0000FF"/>
                </a:solidFill>
                <a:latin typeface="Times New Roman" panose="02020603050405020304" pitchFamily="18" charset="0"/>
              </a:rPr>
              <a:t> and </a:t>
            </a:r>
            <a:r>
              <a:rPr lang="en-US" i="0" u="none" strike="noStrike" baseline="0" dirty="0" err="1">
                <a:solidFill>
                  <a:srgbClr val="0000FF"/>
                </a:solidFill>
                <a:latin typeface="Times New Roman" panose="02020603050405020304" pitchFamily="18" charset="0"/>
              </a:rPr>
              <a:t>T</a:t>
            </a:r>
            <a:r>
              <a:rPr lang="en-US" i="0" u="none" strike="noStrike" baseline="-25000" dirty="0" err="1">
                <a:solidFill>
                  <a:srgbClr val="0000FF"/>
                </a:solidFill>
                <a:latin typeface="Times New Roman" panose="02020603050405020304" pitchFamily="18" charset="0"/>
              </a:rPr>
              <a:t>flat</a:t>
            </a:r>
            <a:r>
              <a:rPr lang="en-US" dirty="0">
                <a:solidFill>
                  <a:srgbClr val="0000FF"/>
                </a:solidFill>
                <a:latin typeface="Times New Roman" panose="02020603050405020304" pitchFamily="18" charset="0"/>
              </a:rPr>
              <a:t>, and we obtained the same resolution. So we chose Range = 3.</a:t>
            </a:r>
            <a:endParaRPr lang="en-US" i="0" u="none" strike="noStrike" baseline="0"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2175983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49D994-1DC5-4A14-9148-FA71672C7B32}"/>
              </a:ext>
            </a:extLst>
          </p:cNvPr>
          <p:cNvPicPr>
            <a:picLocks noChangeAspect="1"/>
          </p:cNvPicPr>
          <p:nvPr/>
        </p:nvPicPr>
        <p:blipFill>
          <a:blip r:embed="rId2"/>
          <a:stretch>
            <a:fillRect/>
          </a:stretch>
        </p:blipFill>
        <p:spPr>
          <a:xfrm>
            <a:off x="0" y="1345848"/>
            <a:ext cx="9144000" cy="4166303"/>
          </a:xfrm>
          <a:prstGeom prst="rect">
            <a:avLst/>
          </a:prstGeom>
        </p:spPr>
      </p:pic>
      <p:cxnSp>
        <p:nvCxnSpPr>
          <p:cNvPr id="4" name="Straight Arrow Connector 3">
            <a:extLst>
              <a:ext uri="{FF2B5EF4-FFF2-40B4-BE49-F238E27FC236}">
                <a16:creationId xmlns:a16="http://schemas.microsoft.com/office/drawing/2014/main" id="{A1D1DDAB-C889-4055-ACAD-42D187146793}"/>
              </a:ext>
            </a:extLst>
          </p:cNvPr>
          <p:cNvCxnSpPr>
            <a:cxnSpLocks/>
          </p:cNvCxnSpPr>
          <p:nvPr/>
        </p:nvCxnSpPr>
        <p:spPr>
          <a:xfrm flipV="1">
            <a:off x="1727200" y="4922982"/>
            <a:ext cx="2392218" cy="1754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9FC3C56-8772-4488-85B1-5BFC3B6F14F8}"/>
              </a:ext>
            </a:extLst>
          </p:cNvPr>
          <p:cNvCxnSpPr>
            <a:cxnSpLocks/>
          </p:cNvCxnSpPr>
          <p:nvPr/>
        </p:nvCxnSpPr>
        <p:spPr>
          <a:xfrm flipH="1">
            <a:off x="4221018" y="4221018"/>
            <a:ext cx="3851564" cy="7019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2268502-4C4B-4F6D-BFB0-F0E0652BDE4D}"/>
              </a:ext>
            </a:extLst>
          </p:cNvPr>
          <p:cNvCxnSpPr>
            <a:cxnSpLocks/>
          </p:cNvCxnSpPr>
          <p:nvPr/>
        </p:nvCxnSpPr>
        <p:spPr>
          <a:xfrm flipV="1">
            <a:off x="1699492" y="4509305"/>
            <a:ext cx="2632363" cy="713859"/>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562AE2B-A9AE-489A-9C89-19B0803E7728}"/>
              </a:ext>
            </a:extLst>
          </p:cNvPr>
          <p:cNvCxnSpPr>
            <a:cxnSpLocks/>
          </p:cNvCxnSpPr>
          <p:nvPr/>
        </p:nvCxnSpPr>
        <p:spPr>
          <a:xfrm flipH="1">
            <a:off x="4507345" y="4230254"/>
            <a:ext cx="4230256" cy="277091"/>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70A3EC5-A709-4976-9835-32E9881F0A1E}"/>
              </a:ext>
            </a:extLst>
          </p:cNvPr>
          <p:cNvSpPr txBox="1"/>
          <p:nvPr/>
        </p:nvSpPr>
        <p:spPr>
          <a:xfrm>
            <a:off x="0" y="5556496"/>
            <a:ext cx="3999813" cy="369332"/>
          </a:xfrm>
          <a:prstGeom prst="rect">
            <a:avLst/>
          </a:prstGeom>
          <a:noFill/>
        </p:spPr>
        <p:txBody>
          <a:bodyPr wrap="none" rtlCol="0">
            <a:spAutoFit/>
          </a:bodyPr>
          <a:lstStyle/>
          <a:p>
            <a:r>
              <a:rPr lang="en-US" dirty="0"/>
              <a:t>Recommended energy filter parameters!</a:t>
            </a:r>
          </a:p>
        </p:txBody>
      </p:sp>
    </p:spTree>
    <p:extLst>
      <p:ext uri="{BB962C8B-B14F-4D97-AF65-F5344CB8AC3E}">
        <p14:creationId xmlns:p14="http://schemas.microsoft.com/office/powerpoint/2010/main" val="3027893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BBED74-8943-46E5-A9F9-51AEA43B0E11}"/>
              </a:ext>
            </a:extLst>
          </p:cNvPr>
          <p:cNvPicPr>
            <a:picLocks noChangeAspect="1"/>
          </p:cNvPicPr>
          <p:nvPr/>
        </p:nvPicPr>
        <p:blipFill>
          <a:blip r:embed="rId2"/>
          <a:stretch>
            <a:fillRect/>
          </a:stretch>
        </p:blipFill>
        <p:spPr>
          <a:xfrm>
            <a:off x="0" y="0"/>
            <a:ext cx="8161020" cy="3780649"/>
          </a:xfrm>
          <a:prstGeom prst="rect">
            <a:avLst/>
          </a:prstGeom>
        </p:spPr>
      </p:pic>
      <p:pic>
        <p:nvPicPr>
          <p:cNvPr id="7" name="Picture 6">
            <a:extLst>
              <a:ext uri="{FF2B5EF4-FFF2-40B4-BE49-F238E27FC236}">
                <a16:creationId xmlns:a16="http://schemas.microsoft.com/office/drawing/2014/main" id="{7F717B06-51E9-470E-B42D-F81500283D9C}"/>
              </a:ext>
            </a:extLst>
          </p:cNvPr>
          <p:cNvPicPr>
            <a:picLocks noChangeAspect="1"/>
          </p:cNvPicPr>
          <p:nvPr/>
        </p:nvPicPr>
        <p:blipFill>
          <a:blip r:embed="rId3"/>
          <a:stretch>
            <a:fillRect/>
          </a:stretch>
        </p:blipFill>
        <p:spPr>
          <a:xfrm>
            <a:off x="2030473" y="3749040"/>
            <a:ext cx="2050037" cy="3108960"/>
          </a:xfrm>
          <a:prstGeom prst="rect">
            <a:avLst/>
          </a:prstGeom>
        </p:spPr>
      </p:pic>
      <p:pic>
        <p:nvPicPr>
          <p:cNvPr id="9" name="Picture 8">
            <a:extLst>
              <a:ext uri="{FF2B5EF4-FFF2-40B4-BE49-F238E27FC236}">
                <a16:creationId xmlns:a16="http://schemas.microsoft.com/office/drawing/2014/main" id="{981002C9-3682-4E16-BBE9-2DC0512F7C9D}"/>
              </a:ext>
            </a:extLst>
          </p:cNvPr>
          <p:cNvPicPr>
            <a:picLocks noChangeAspect="1"/>
          </p:cNvPicPr>
          <p:nvPr/>
        </p:nvPicPr>
        <p:blipFill>
          <a:blip r:embed="rId4"/>
          <a:stretch>
            <a:fillRect/>
          </a:stretch>
        </p:blipFill>
        <p:spPr>
          <a:xfrm>
            <a:off x="4572000" y="3749040"/>
            <a:ext cx="2620261" cy="3108960"/>
          </a:xfrm>
          <a:prstGeom prst="rect">
            <a:avLst/>
          </a:prstGeom>
        </p:spPr>
      </p:pic>
      <p:pic>
        <p:nvPicPr>
          <p:cNvPr id="11" name="Picture 10">
            <a:extLst>
              <a:ext uri="{FF2B5EF4-FFF2-40B4-BE49-F238E27FC236}">
                <a16:creationId xmlns:a16="http://schemas.microsoft.com/office/drawing/2014/main" id="{D6F1D253-484E-4ECD-91DE-8181A237104C}"/>
              </a:ext>
            </a:extLst>
          </p:cNvPr>
          <p:cNvPicPr>
            <a:picLocks noChangeAspect="1"/>
          </p:cNvPicPr>
          <p:nvPr/>
        </p:nvPicPr>
        <p:blipFill>
          <a:blip r:embed="rId5"/>
          <a:stretch>
            <a:fillRect/>
          </a:stretch>
        </p:blipFill>
        <p:spPr>
          <a:xfrm>
            <a:off x="13482" y="3749040"/>
            <a:ext cx="1571091" cy="3108960"/>
          </a:xfrm>
          <a:prstGeom prst="rect">
            <a:avLst/>
          </a:prstGeom>
        </p:spPr>
      </p:pic>
      <p:cxnSp>
        <p:nvCxnSpPr>
          <p:cNvPr id="13" name="Straight Arrow Connector 12">
            <a:extLst>
              <a:ext uri="{FF2B5EF4-FFF2-40B4-BE49-F238E27FC236}">
                <a16:creationId xmlns:a16="http://schemas.microsoft.com/office/drawing/2014/main" id="{C2CEDECB-5561-485F-A32A-09011980A9FD}"/>
              </a:ext>
            </a:extLst>
          </p:cNvPr>
          <p:cNvCxnSpPr/>
          <p:nvPr/>
        </p:nvCxnSpPr>
        <p:spPr>
          <a:xfrm>
            <a:off x="1422400" y="3232727"/>
            <a:ext cx="1265382" cy="8312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5DB9EA8-E3A7-417E-8749-387FC83EB43A}"/>
              </a:ext>
            </a:extLst>
          </p:cNvPr>
          <p:cNvCxnSpPr>
            <a:cxnSpLocks/>
          </p:cNvCxnSpPr>
          <p:nvPr/>
        </p:nvCxnSpPr>
        <p:spPr>
          <a:xfrm flipH="1">
            <a:off x="720436" y="3429000"/>
            <a:ext cx="508000" cy="635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8F66176-3142-491B-8E77-F7741C881757}"/>
              </a:ext>
            </a:extLst>
          </p:cNvPr>
          <p:cNvCxnSpPr>
            <a:cxnSpLocks/>
          </p:cNvCxnSpPr>
          <p:nvPr/>
        </p:nvCxnSpPr>
        <p:spPr>
          <a:xfrm>
            <a:off x="1422400" y="3592947"/>
            <a:ext cx="3546764" cy="4156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E92A6BA7-72CA-4720-80AF-F52FCE49ED1D}"/>
              </a:ext>
            </a:extLst>
          </p:cNvPr>
          <p:cNvSpPr/>
          <p:nvPr/>
        </p:nvSpPr>
        <p:spPr>
          <a:xfrm>
            <a:off x="4615032" y="547870"/>
            <a:ext cx="473336" cy="1653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3342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210118-77AF-48FE-9E94-38D67C94859F}"/>
              </a:ext>
            </a:extLst>
          </p:cNvPr>
          <p:cNvPicPr>
            <a:picLocks noChangeAspect="1"/>
          </p:cNvPicPr>
          <p:nvPr/>
        </p:nvPicPr>
        <p:blipFill>
          <a:blip r:embed="rId2"/>
          <a:stretch>
            <a:fillRect/>
          </a:stretch>
        </p:blipFill>
        <p:spPr>
          <a:xfrm>
            <a:off x="0" y="83634"/>
            <a:ext cx="9144000" cy="6690732"/>
          </a:xfrm>
          <a:prstGeom prst="rect">
            <a:avLst/>
          </a:prstGeom>
        </p:spPr>
      </p:pic>
      <p:sp>
        <p:nvSpPr>
          <p:cNvPr id="4" name="Oval 3">
            <a:extLst>
              <a:ext uri="{FF2B5EF4-FFF2-40B4-BE49-F238E27FC236}">
                <a16:creationId xmlns:a16="http://schemas.microsoft.com/office/drawing/2014/main" id="{D5CE9AEC-61F0-48CF-9AD3-A1E5F3A9C0C2}"/>
              </a:ext>
            </a:extLst>
          </p:cNvPr>
          <p:cNvSpPr/>
          <p:nvPr/>
        </p:nvSpPr>
        <p:spPr>
          <a:xfrm>
            <a:off x="6696364" y="4830618"/>
            <a:ext cx="674254" cy="5264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DF53D1D-5973-4958-B115-BE212CBEC220}"/>
              </a:ext>
            </a:extLst>
          </p:cNvPr>
          <p:cNvSpPr txBox="1"/>
          <p:nvPr/>
        </p:nvSpPr>
        <p:spPr>
          <a:xfrm>
            <a:off x="1203887" y="2351782"/>
            <a:ext cx="3141694" cy="1323439"/>
          </a:xfrm>
          <a:prstGeom prst="rect">
            <a:avLst/>
          </a:prstGeom>
          <a:noFill/>
        </p:spPr>
        <p:txBody>
          <a:bodyPr wrap="none" rtlCol="0">
            <a:spAutoFit/>
          </a:bodyPr>
          <a:lstStyle/>
          <a:p>
            <a:r>
              <a:rPr lang="en-US" sz="1600" dirty="0"/>
              <a:t>Filter range</a:t>
            </a:r>
          </a:p>
          <a:p>
            <a:r>
              <a:rPr lang="en-US" sz="1600" dirty="0"/>
              <a:t>1: </a:t>
            </a:r>
            <a:r>
              <a:rPr lang="en-US" sz="1600" dirty="0" err="1"/>
              <a:t>T</a:t>
            </a:r>
            <a:r>
              <a:rPr lang="en-US" sz="1600" baseline="-25000" dirty="0" err="1"/>
              <a:t>rise_max</a:t>
            </a:r>
            <a:r>
              <a:rPr lang="en-US" sz="1600" dirty="0"/>
              <a:t> = 1.8 us, </a:t>
            </a:r>
            <a:r>
              <a:rPr lang="en-US" sz="1600" dirty="0" err="1"/>
              <a:t>T</a:t>
            </a:r>
            <a:r>
              <a:rPr lang="en-US" altLang="zh-CN" sz="1600" baseline="-25000" dirty="0" err="1"/>
              <a:t>flat_max</a:t>
            </a:r>
            <a:r>
              <a:rPr lang="en-US" altLang="zh-CN" sz="1600" dirty="0"/>
              <a:t> = 0.2 us</a:t>
            </a:r>
            <a:endParaRPr lang="en-US" sz="1600" dirty="0"/>
          </a:p>
          <a:p>
            <a:r>
              <a:rPr lang="en-US" sz="1600" dirty="0"/>
              <a:t>2: </a:t>
            </a:r>
            <a:r>
              <a:rPr lang="en-US" sz="1600" dirty="0" err="1"/>
              <a:t>T</a:t>
            </a:r>
            <a:r>
              <a:rPr lang="en-US" sz="1600" baseline="-25000" dirty="0" err="1"/>
              <a:t>rise_max</a:t>
            </a:r>
            <a:r>
              <a:rPr lang="en-US" sz="1600" dirty="0"/>
              <a:t> = 3.6 us, </a:t>
            </a:r>
            <a:r>
              <a:rPr lang="en-US" sz="1600" dirty="0" err="1"/>
              <a:t>T</a:t>
            </a:r>
            <a:r>
              <a:rPr lang="en-US" altLang="zh-CN" sz="1600" baseline="-25000" dirty="0" err="1"/>
              <a:t>flat_max</a:t>
            </a:r>
            <a:r>
              <a:rPr lang="en-US" altLang="zh-CN" sz="1600" dirty="0"/>
              <a:t> = 0.4 us</a:t>
            </a:r>
            <a:endParaRPr lang="en-US" sz="1600" dirty="0"/>
          </a:p>
          <a:p>
            <a:r>
              <a:rPr lang="en-US" sz="1600" dirty="0"/>
              <a:t>3: </a:t>
            </a:r>
            <a:r>
              <a:rPr lang="en-US" sz="1600" dirty="0" err="1"/>
              <a:t>T</a:t>
            </a:r>
            <a:r>
              <a:rPr lang="en-US" sz="1600" baseline="-25000" dirty="0" err="1"/>
              <a:t>rise_max</a:t>
            </a:r>
            <a:r>
              <a:rPr lang="en-US" sz="1600" dirty="0"/>
              <a:t> = 7.2 us, </a:t>
            </a:r>
            <a:r>
              <a:rPr lang="en-US" sz="1600" dirty="0" err="1"/>
              <a:t>T</a:t>
            </a:r>
            <a:r>
              <a:rPr lang="en-US" altLang="zh-CN" sz="1600" baseline="-25000" dirty="0" err="1"/>
              <a:t>flat_max</a:t>
            </a:r>
            <a:r>
              <a:rPr lang="en-US" altLang="zh-CN" sz="1600" dirty="0"/>
              <a:t> = 0.8 us</a:t>
            </a:r>
          </a:p>
          <a:p>
            <a:r>
              <a:rPr lang="en-US" sz="1600" dirty="0"/>
              <a:t>4: </a:t>
            </a:r>
            <a:r>
              <a:rPr lang="en-US" sz="1600" dirty="0" err="1"/>
              <a:t>T</a:t>
            </a:r>
            <a:r>
              <a:rPr lang="en-US" sz="1600" baseline="-25000" dirty="0" err="1"/>
              <a:t>rise_max</a:t>
            </a:r>
            <a:r>
              <a:rPr lang="en-US" sz="1600" dirty="0"/>
              <a:t> = 14.6 us, </a:t>
            </a:r>
            <a:r>
              <a:rPr lang="en-US" sz="1600" dirty="0" err="1"/>
              <a:t>T</a:t>
            </a:r>
            <a:r>
              <a:rPr lang="en-US" altLang="zh-CN" sz="1600" baseline="-25000" dirty="0" err="1"/>
              <a:t>flat_max</a:t>
            </a:r>
            <a:r>
              <a:rPr lang="en-US" altLang="zh-CN" sz="1600" dirty="0"/>
              <a:t> = 1.6 us</a:t>
            </a:r>
          </a:p>
        </p:txBody>
      </p:sp>
    </p:spTree>
    <p:extLst>
      <p:ext uri="{BB962C8B-B14F-4D97-AF65-F5344CB8AC3E}">
        <p14:creationId xmlns:p14="http://schemas.microsoft.com/office/powerpoint/2010/main" val="1029821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090444-903C-4E05-98C4-CEFD1725E3AD}"/>
              </a:ext>
            </a:extLst>
          </p:cNvPr>
          <p:cNvSpPr txBox="1"/>
          <p:nvPr/>
        </p:nvSpPr>
        <p:spPr>
          <a:xfrm>
            <a:off x="0" y="0"/>
            <a:ext cx="9144000" cy="5078313"/>
          </a:xfrm>
          <a:prstGeom prst="rect">
            <a:avLst/>
          </a:prstGeom>
          <a:noFill/>
        </p:spPr>
        <p:txBody>
          <a:bodyPr wrap="square">
            <a:spAutoFit/>
          </a:bodyPr>
          <a:lstStyle/>
          <a:p>
            <a:r>
              <a:rPr lang="en-US" dirty="0" err="1"/>
              <a:t>protondetector</a:t>
            </a:r>
            <a:r>
              <a:rPr lang="en-US" dirty="0"/>
              <a:t> NewPass21</a:t>
            </a:r>
          </a:p>
          <a:p>
            <a:endParaRPr lang="en-US" dirty="0"/>
          </a:p>
          <a:p>
            <a:r>
              <a:rPr lang="en-US" dirty="0"/>
              <a:t>#source /usr/opt/jessie.sh</a:t>
            </a:r>
          </a:p>
          <a:p>
            <a:r>
              <a:rPr lang="en-US" dirty="0"/>
              <a:t>source /usr/opt/buster.sh</a:t>
            </a:r>
          </a:p>
          <a:p>
            <a:r>
              <a:rPr lang="en-US" dirty="0"/>
              <a:t>#source /mnt/misc/sw/x86_64/Debian/8/root/gnu/6.06.02/bin/thisroot.sh</a:t>
            </a:r>
          </a:p>
          <a:p>
            <a:r>
              <a:rPr lang="en-US" dirty="0"/>
              <a:t>source /user/protondetector/readout/crate_1/setupenv.sh</a:t>
            </a:r>
          </a:p>
          <a:p>
            <a:r>
              <a:rPr lang="en-US" dirty="0"/>
              <a:t>source /user/protondetector/readout/crate_1/setupdaq.sh</a:t>
            </a:r>
          </a:p>
          <a:p>
            <a:endParaRPr lang="en-US" dirty="0"/>
          </a:p>
          <a:p>
            <a:r>
              <a:rPr lang="en-US" dirty="0"/>
              <a:t>alias </a:t>
            </a:r>
            <a:r>
              <a:rPr lang="en-US" dirty="0" err="1"/>
              <a:t>ll</a:t>
            </a:r>
            <a:r>
              <a:rPr lang="en-US" dirty="0"/>
              <a:t>='ls -</a:t>
            </a:r>
            <a:r>
              <a:rPr lang="en-US" dirty="0" err="1"/>
              <a:t>alh</a:t>
            </a:r>
            <a:r>
              <a:rPr lang="en-US" dirty="0"/>
              <a:t> --color'</a:t>
            </a:r>
          </a:p>
          <a:p>
            <a:r>
              <a:rPr lang="en-US" dirty="0"/>
              <a:t>alias </a:t>
            </a:r>
            <a:r>
              <a:rPr lang="en-US" dirty="0" err="1"/>
              <a:t>godaq</a:t>
            </a:r>
            <a:r>
              <a:rPr lang="en-US" dirty="0"/>
              <a:t>='cd ~/readout/crate_1/'</a:t>
            </a:r>
          </a:p>
          <a:p>
            <a:r>
              <a:rPr lang="en-US" dirty="0"/>
              <a:t>alias </a:t>
            </a:r>
            <a:r>
              <a:rPr lang="en-US" dirty="0" err="1"/>
              <a:t>nscope</a:t>
            </a:r>
            <a:r>
              <a:rPr lang="en-US" dirty="0"/>
              <a:t>='$DDAS_BIN/</a:t>
            </a:r>
            <a:r>
              <a:rPr lang="en-US" dirty="0" err="1"/>
              <a:t>nscope</a:t>
            </a:r>
            <a:r>
              <a:rPr lang="en-US" dirty="0"/>
              <a:t>'</a:t>
            </a:r>
          </a:p>
          <a:p>
            <a:r>
              <a:rPr lang="en-US" dirty="0"/>
              <a:t>alias readout='$DAQBIN/</a:t>
            </a:r>
            <a:r>
              <a:rPr lang="en-US" dirty="0" err="1"/>
              <a:t>DDASReadout</a:t>
            </a:r>
            <a:r>
              <a:rPr lang="en-US" dirty="0"/>
              <a:t>'</a:t>
            </a:r>
          </a:p>
          <a:p>
            <a:r>
              <a:rPr lang="en-US" dirty="0"/>
              <a:t>alias </a:t>
            </a:r>
            <a:r>
              <a:rPr lang="en-US" dirty="0" err="1"/>
              <a:t>readoutshell</a:t>
            </a:r>
            <a:r>
              <a:rPr lang="en-US" dirty="0"/>
              <a:t>='$DAQBIN/</a:t>
            </a:r>
            <a:r>
              <a:rPr lang="en-US" dirty="0" err="1"/>
              <a:t>ReadoutShell</a:t>
            </a:r>
            <a:r>
              <a:rPr lang="en-US" dirty="0"/>
              <a:t>'</a:t>
            </a:r>
          </a:p>
          <a:p>
            <a:r>
              <a:rPr lang="en-US" dirty="0"/>
              <a:t>alias </a:t>
            </a:r>
            <a:r>
              <a:rPr lang="en-US" dirty="0" err="1"/>
              <a:t>ddasdumper</a:t>
            </a:r>
            <a:r>
              <a:rPr lang="en-US" dirty="0"/>
              <a:t>='$DDAS_BIN/</a:t>
            </a:r>
            <a:r>
              <a:rPr lang="en-US" dirty="0" err="1"/>
              <a:t>ddasdumper</a:t>
            </a:r>
            <a:r>
              <a:rPr lang="en-US" dirty="0"/>
              <a:t>'</a:t>
            </a:r>
          </a:p>
          <a:p>
            <a:r>
              <a:rPr lang="en-US" dirty="0"/>
              <a:t>#echo "Upon boot, type:"</a:t>
            </a:r>
          </a:p>
          <a:p>
            <a:r>
              <a:rPr lang="en-US" dirty="0"/>
              <a:t>#echo "./</a:t>
            </a:r>
            <a:r>
              <a:rPr lang="en-US" dirty="0" err="1"/>
              <a:t>loadPlx</a:t>
            </a:r>
            <a:r>
              <a:rPr lang="en-US" dirty="0"/>
              <a:t>"</a:t>
            </a:r>
          </a:p>
          <a:p>
            <a:r>
              <a:rPr lang="en-US" dirty="0"/>
              <a:t>#Set proxy to webproxy.nscl.msu.edu port 3128 for internet access</a:t>
            </a:r>
          </a:p>
          <a:p>
            <a:r>
              <a:rPr lang="en-US" dirty="0"/>
              <a:t>export </a:t>
            </a:r>
            <a:r>
              <a:rPr lang="en-US" dirty="0" err="1"/>
              <a:t>http_proxy</a:t>
            </a:r>
            <a:r>
              <a:rPr lang="en-US" dirty="0"/>
              <a:t>=http://webproxy.nscl.msu.edu:3128/</a:t>
            </a:r>
          </a:p>
        </p:txBody>
      </p:sp>
    </p:spTree>
    <p:extLst>
      <p:ext uri="{BB962C8B-B14F-4D97-AF65-F5344CB8AC3E}">
        <p14:creationId xmlns:p14="http://schemas.microsoft.com/office/powerpoint/2010/main" val="1175571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D56195-A8A8-4442-A07C-3C44F17FA105}"/>
              </a:ext>
            </a:extLst>
          </p:cNvPr>
          <p:cNvPicPr>
            <a:picLocks noChangeAspect="1"/>
          </p:cNvPicPr>
          <p:nvPr/>
        </p:nvPicPr>
        <p:blipFill>
          <a:blip r:embed="rId2"/>
          <a:stretch>
            <a:fillRect/>
          </a:stretch>
        </p:blipFill>
        <p:spPr>
          <a:xfrm>
            <a:off x="0" y="572403"/>
            <a:ext cx="9144000" cy="5713194"/>
          </a:xfrm>
          <a:prstGeom prst="rect">
            <a:avLst/>
          </a:prstGeom>
        </p:spPr>
      </p:pic>
      <p:sp>
        <p:nvSpPr>
          <p:cNvPr id="4" name="Oval 3">
            <a:extLst>
              <a:ext uri="{FF2B5EF4-FFF2-40B4-BE49-F238E27FC236}">
                <a16:creationId xmlns:a16="http://schemas.microsoft.com/office/drawing/2014/main" id="{6966AA21-2AF2-466F-9C33-C3FB6FF9C81E}"/>
              </a:ext>
            </a:extLst>
          </p:cNvPr>
          <p:cNvSpPr/>
          <p:nvPr/>
        </p:nvSpPr>
        <p:spPr>
          <a:xfrm>
            <a:off x="7730837" y="4830618"/>
            <a:ext cx="674254" cy="5264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1921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DA968A-767F-4706-909C-3460ACFC2AF8}"/>
              </a:ext>
            </a:extLst>
          </p:cNvPr>
          <p:cNvPicPr>
            <a:picLocks noChangeAspect="1"/>
          </p:cNvPicPr>
          <p:nvPr/>
        </p:nvPicPr>
        <p:blipFill>
          <a:blip r:embed="rId2"/>
          <a:stretch>
            <a:fillRect/>
          </a:stretch>
        </p:blipFill>
        <p:spPr>
          <a:xfrm>
            <a:off x="0" y="666090"/>
            <a:ext cx="9144000" cy="5525820"/>
          </a:xfrm>
          <a:prstGeom prst="rect">
            <a:avLst/>
          </a:prstGeom>
        </p:spPr>
      </p:pic>
      <p:cxnSp>
        <p:nvCxnSpPr>
          <p:cNvPr id="4" name="Straight Arrow Connector 3">
            <a:extLst>
              <a:ext uri="{FF2B5EF4-FFF2-40B4-BE49-F238E27FC236}">
                <a16:creationId xmlns:a16="http://schemas.microsoft.com/office/drawing/2014/main" id="{848A0093-FA03-4946-8613-2230DEC3F9F3}"/>
              </a:ext>
            </a:extLst>
          </p:cNvPr>
          <p:cNvCxnSpPr>
            <a:cxnSpLocks/>
          </p:cNvCxnSpPr>
          <p:nvPr/>
        </p:nvCxnSpPr>
        <p:spPr>
          <a:xfrm flipH="1">
            <a:off x="2990627" y="3636085"/>
            <a:ext cx="4604272" cy="16674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D981F3C8-F543-4E64-A943-8B3B1B5A5D6C}"/>
              </a:ext>
            </a:extLst>
          </p:cNvPr>
          <p:cNvCxnSpPr>
            <a:cxnSpLocks/>
          </p:cNvCxnSpPr>
          <p:nvPr/>
        </p:nvCxnSpPr>
        <p:spPr>
          <a:xfrm flipH="1">
            <a:off x="3463853" y="3636085"/>
            <a:ext cx="4894839" cy="1231828"/>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43873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175DF3-3294-4A7A-9D56-5442946221DD}"/>
              </a:ext>
            </a:extLst>
          </p:cNvPr>
          <p:cNvPicPr>
            <a:picLocks noChangeAspect="1"/>
          </p:cNvPicPr>
          <p:nvPr/>
        </p:nvPicPr>
        <p:blipFill>
          <a:blip r:embed="rId2"/>
          <a:stretch>
            <a:fillRect/>
          </a:stretch>
        </p:blipFill>
        <p:spPr>
          <a:xfrm>
            <a:off x="0" y="795717"/>
            <a:ext cx="9144000" cy="5266566"/>
          </a:xfrm>
          <a:prstGeom prst="rect">
            <a:avLst/>
          </a:prstGeom>
        </p:spPr>
      </p:pic>
      <p:cxnSp>
        <p:nvCxnSpPr>
          <p:cNvPr id="3" name="Straight Arrow Connector 2">
            <a:extLst>
              <a:ext uri="{FF2B5EF4-FFF2-40B4-BE49-F238E27FC236}">
                <a16:creationId xmlns:a16="http://schemas.microsoft.com/office/drawing/2014/main" id="{B7EF2B58-3379-4A9B-B3DA-FAEBB9C4610B}"/>
              </a:ext>
            </a:extLst>
          </p:cNvPr>
          <p:cNvCxnSpPr>
            <a:cxnSpLocks/>
          </p:cNvCxnSpPr>
          <p:nvPr/>
        </p:nvCxnSpPr>
        <p:spPr>
          <a:xfrm flipH="1">
            <a:off x="3270325" y="3301426"/>
            <a:ext cx="4038464" cy="7219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E65DA11C-12D1-4A9F-A435-5D27B1309154}"/>
              </a:ext>
            </a:extLst>
          </p:cNvPr>
          <p:cNvCxnSpPr>
            <a:cxnSpLocks/>
          </p:cNvCxnSpPr>
          <p:nvPr/>
        </p:nvCxnSpPr>
        <p:spPr>
          <a:xfrm flipH="1">
            <a:off x="3743552" y="3310662"/>
            <a:ext cx="4230256" cy="277091"/>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4671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B52499-183B-4694-A598-E3E32C7BA099}"/>
              </a:ext>
            </a:extLst>
          </p:cNvPr>
          <p:cNvPicPr>
            <a:picLocks noChangeAspect="1"/>
          </p:cNvPicPr>
          <p:nvPr/>
        </p:nvPicPr>
        <p:blipFill>
          <a:blip r:embed="rId2"/>
          <a:stretch>
            <a:fillRect/>
          </a:stretch>
        </p:blipFill>
        <p:spPr>
          <a:xfrm>
            <a:off x="0" y="460717"/>
            <a:ext cx="9144000" cy="5936566"/>
          </a:xfrm>
          <a:prstGeom prst="rect">
            <a:avLst/>
          </a:prstGeom>
        </p:spPr>
      </p:pic>
    </p:spTree>
    <p:extLst>
      <p:ext uri="{BB962C8B-B14F-4D97-AF65-F5344CB8AC3E}">
        <p14:creationId xmlns:p14="http://schemas.microsoft.com/office/powerpoint/2010/main" val="41386425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574738-590B-4808-86C1-1E870C27B333}"/>
              </a:ext>
            </a:extLst>
          </p:cNvPr>
          <p:cNvPicPr>
            <a:picLocks noChangeAspect="1"/>
          </p:cNvPicPr>
          <p:nvPr/>
        </p:nvPicPr>
        <p:blipFill>
          <a:blip r:embed="rId2"/>
          <a:stretch>
            <a:fillRect/>
          </a:stretch>
        </p:blipFill>
        <p:spPr>
          <a:xfrm>
            <a:off x="166687" y="133782"/>
            <a:ext cx="8810625" cy="5343525"/>
          </a:xfrm>
          <a:prstGeom prst="rect">
            <a:avLst/>
          </a:prstGeom>
        </p:spPr>
      </p:pic>
      <p:sp>
        <p:nvSpPr>
          <p:cNvPr id="4" name="TextBox 3">
            <a:extLst>
              <a:ext uri="{FF2B5EF4-FFF2-40B4-BE49-F238E27FC236}">
                <a16:creationId xmlns:a16="http://schemas.microsoft.com/office/drawing/2014/main" id="{069D83C0-E14A-4CEA-BC2A-71E4520956E7}"/>
              </a:ext>
            </a:extLst>
          </p:cNvPr>
          <p:cNvSpPr txBox="1"/>
          <p:nvPr/>
        </p:nvSpPr>
        <p:spPr>
          <a:xfrm>
            <a:off x="-1" y="5597236"/>
            <a:ext cx="9144000" cy="1200329"/>
          </a:xfrm>
          <a:prstGeom prst="rect">
            <a:avLst/>
          </a:prstGeom>
          <a:noFill/>
        </p:spPr>
        <p:txBody>
          <a:bodyPr wrap="square" rtlCol="0">
            <a:spAutoFit/>
          </a:bodyPr>
          <a:lstStyle/>
          <a:p>
            <a:pPr algn="l"/>
            <a:r>
              <a:rPr lang="en-US" sz="1800" b="0" i="0" u="none" strike="noStrike" baseline="0" dirty="0">
                <a:solidFill>
                  <a:srgbClr val="000000"/>
                </a:solidFill>
                <a:latin typeface="Times New Roman" panose="02020603050405020304" pitchFamily="18" charset="0"/>
              </a:rPr>
              <a:t>Using the decay constant </a:t>
            </a:r>
            <a:r>
              <a:rPr lang="en-US" altLang="zh-CN" sz="1800" b="0" i="0" u="none" strike="noStrike" baseline="0" dirty="0">
                <a:solidFill>
                  <a:srgbClr val="000000"/>
                </a:solidFill>
                <a:latin typeface="Times New Roman" panose="02020603050405020304" pitchFamily="18" charset="0"/>
              </a:rPr>
              <a:t>τ</a:t>
            </a:r>
            <a:r>
              <a:rPr lang="en-US" sz="1800" b="0" i="0" u="none" strike="noStrike" baseline="0" dirty="0">
                <a:solidFill>
                  <a:srgbClr val="000000"/>
                </a:solidFill>
                <a:latin typeface="Times New Roman" panose="02020603050405020304" pitchFamily="18" charset="0"/>
              </a:rPr>
              <a:t>, the baselines can be mapped back to the DC level. This allows precise determination of </a:t>
            </a:r>
            <a:r>
              <a:rPr lang="en-US" altLang="zh-CN" sz="1800" b="0" i="0" u="none" strike="noStrike" baseline="0" dirty="0">
                <a:solidFill>
                  <a:srgbClr val="000000"/>
                </a:solidFill>
                <a:latin typeface="Times New Roman" panose="02020603050405020304" pitchFamily="18" charset="0"/>
              </a:rPr>
              <a:t>γ</a:t>
            </a:r>
            <a:r>
              <a:rPr lang="en-US" sz="1800" b="0" i="0" u="none" strike="noStrike" baseline="0" dirty="0">
                <a:solidFill>
                  <a:srgbClr val="000000"/>
                </a:solidFill>
                <a:latin typeface="Times New Roman" panose="02020603050405020304" pitchFamily="18" charset="0"/>
              </a:rPr>
              <a:t>-ray energies, even if the pulse sits on the falling slope of a </a:t>
            </a:r>
            <a:r>
              <a:rPr lang="en-US" sz="1800" b="0" i="0" u="none" strike="noStrike" baseline="0" dirty="0">
                <a:latin typeface="TimesNewRomanPSMT"/>
              </a:rPr>
              <a:t>previous pulse. The value of </a:t>
            </a:r>
            <a:r>
              <a:rPr lang="en-US" altLang="zh-CN" dirty="0">
                <a:latin typeface="SymbolMT"/>
              </a:rPr>
              <a:t>τ</a:t>
            </a:r>
            <a:r>
              <a:rPr lang="en-US" sz="1800" b="0" i="0" u="none" strike="noStrike" baseline="0" dirty="0">
                <a:latin typeface="TimesNewRomanPSMT"/>
              </a:rPr>
              <a:t>, being a characteristic of the preamplifier, </a:t>
            </a:r>
            <a:r>
              <a:rPr lang="en-US" sz="1800" b="1" i="0" u="none" strike="noStrike" baseline="0" dirty="0">
                <a:latin typeface="TimesNewRomanPSMT"/>
              </a:rPr>
              <a:t>has to be determined by the user </a:t>
            </a:r>
            <a:r>
              <a:rPr lang="en-US" sz="1800" b="0" i="0" u="none" strike="noStrike" baseline="0" dirty="0">
                <a:latin typeface="TimesNewRomanPSMT"/>
              </a:rPr>
              <a:t>and host software and downloaded to the module.</a:t>
            </a:r>
            <a:endParaRPr lang="en-US" dirty="0"/>
          </a:p>
        </p:txBody>
      </p:sp>
    </p:spTree>
    <p:extLst>
      <p:ext uri="{BB962C8B-B14F-4D97-AF65-F5344CB8AC3E}">
        <p14:creationId xmlns:p14="http://schemas.microsoft.com/office/powerpoint/2010/main" val="16986473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30C99-1E21-4AB2-867B-2EC8B35D4E34}"/>
              </a:ext>
            </a:extLst>
          </p:cNvPr>
          <p:cNvPicPr>
            <a:picLocks noChangeAspect="1"/>
          </p:cNvPicPr>
          <p:nvPr/>
        </p:nvPicPr>
        <p:blipFill>
          <a:blip r:embed="rId2"/>
          <a:stretch>
            <a:fillRect/>
          </a:stretch>
        </p:blipFill>
        <p:spPr>
          <a:xfrm>
            <a:off x="102086" y="171450"/>
            <a:ext cx="5734050" cy="6515100"/>
          </a:xfrm>
          <a:prstGeom prst="rect">
            <a:avLst/>
          </a:prstGeom>
        </p:spPr>
      </p:pic>
      <p:pic>
        <p:nvPicPr>
          <p:cNvPr id="2" name="Picture 1">
            <a:extLst>
              <a:ext uri="{FF2B5EF4-FFF2-40B4-BE49-F238E27FC236}">
                <a16:creationId xmlns:a16="http://schemas.microsoft.com/office/drawing/2014/main" id="{3E4E6C26-F708-428E-BABC-3DA6E4031375}"/>
              </a:ext>
            </a:extLst>
          </p:cNvPr>
          <p:cNvPicPr>
            <a:picLocks noChangeAspect="1"/>
          </p:cNvPicPr>
          <p:nvPr/>
        </p:nvPicPr>
        <p:blipFill>
          <a:blip r:embed="rId3"/>
          <a:stretch>
            <a:fillRect/>
          </a:stretch>
        </p:blipFill>
        <p:spPr>
          <a:xfrm>
            <a:off x="3186177" y="3994863"/>
            <a:ext cx="1999009" cy="1413585"/>
          </a:xfrm>
          <a:prstGeom prst="rect">
            <a:avLst/>
          </a:prstGeom>
        </p:spPr>
      </p:pic>
      <p:sp>
        <p:nvSpPr>
          <p:cNvPr id="5" name="Rectangle: Rounded Corners 4">
            <a:extLst>
              <a:ext uri="{FF2B5EF4-FFF2-40B4-BE49-F238E27FC236}">
                <a16:creationId xmlns:a16="http://schemas.microsoft.com/office/drawing/2014/main" id="{94548ACF-3E74-490F-8574-34C8AB7BE670}"/>
              </a:ext>
            </a:extLst>
          </p:cNvPr>
          <p:cNvSpPr/>
          <p:nvPr/>
        </p:nvSpPr>
        <p:spPr>
          <a:xfrm>
            <a:off x="4077148" y="4819426"/>
            <a:ext cx="580913" cy="2043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3EAA3B6-61C6-477A-8999-98675084C85F}"/>
              </a:ext>
            </a:extLst>
          </p:cNvPr>
          <p:cNvSpPr txBox="1"/>
          <p:nvPr/>
        </p:nvSpPr>
        <p:spPr>
          <a:xfrm>
            <a:off x="5836135" y="1881156"/>
            <a:ext cx="3307865" cy="2862322"/>
          </a:xfrm>
          <a:prstGeom prst="rect">
            <a:avLst/>
          </a:prstGeom>
          <a:noFill/>
        </p:spPr>
        <p:txBody>
          <a:bodyPr wrap="square">
            <a:spAutoFit/>
          </a:bodyPr>
          <a:lstStyle/>
          <a:p>
            <a:r>
              <a:rPr lang="en-US" dirty="0"/>
              <a:t>In order for the software to successfully find the decay time automatically, the channel should connect to a detector output, and </a:t>
            </a:r>
            <a:r>
              <a:rPr lang="en-US" b="1" dirty="0"/>
              <a:t>the detector count rate should be reasonably high (at least ~ 1Kcps)</a:t>
            </a:r>
            <a:r>
              <a:rPr lang="en-US" dirty="0"/>
              <a:t>. Otherwise, the automatic Tau finder tool will time out and won’t return a PREAMPTAU value successfully.</a:t>
            </a:r>
          </a:p>
        </p:txBody>
      </p:sp>
    </p:spTree>
    <p:extLst>
      <p:ext uri="{BB962C8B-B14F-4D97-AF65-F5344CB8AC3E}">
        <p14:creationId xmlns:p14="http://schemas.microsoft.com/office/powerpoint/2010/main" val="1080781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2BFE7B-8B17-4BBA-B7D0-14BF7E27D60A}"/>
              </a:ext>
            </a:extLst>
          </p:cNvPr>
          <p:cNvPicPr>
            <a:picLocks noChangeAspect="1"/>
          </p:cNvPicPr>
          <p:nvPr/>
        </p:nvPicPr>
        <p:blipFill>
          <a:blip r:embed="rId3"/>
          <a:stretch>
            <a:fillRect/>
          </a:stretch>
        </p:blipFill>
        <p:spPr>
          <a:xfrm>
            <a:off x="4572000" y="0"/>
            <a:ext cx="4572000" cy="2969635"/>
          </a:xfrm>
          <a:prstGeom prst="rect">
            <a:avLst/>
          </a:prstGeom>
        </p:spPr>
      </p:pic>
      <p:pic>
        <p:nvPicPr>
          <p:cNvPr id="9" name="Picture 8">
            <a:extLst>
              <a:ext uri="{FF2B5EF4-FFF2-40B4-BE49-F238E27FC236}">
                <a16:creationId xmlns:a16="http://schemas.microsoft.com/office/drawing/2014/main" id="{9ACF0557-4D3C-4974-A85F-07EFFD9EBF83}"/>
              </a:ext>
            </a:extLst>
          </p:cNvPr>
          <p:cNvPicPr>
            <a:picLocks noChangeAspect="1"/>
          </p:cNvPicPr>
          <p:nvPr/>
        </p:nvPicPr>
        <p:blipFill>
          <a:blip r:embed="rId4"/>
          <a:stretch>
            <a:fillRect/>
          </a:stretch>
        </p:blipFill>
        <p:spPr>
          <a:xfrm>
            <a:off x="0" y="-1"/>
            <a:ext cx="4572000" cy="2969635"/>
          </a:xfrm>
          <a:prstGeom prst="rect">
            <a:avLst/>
          </a:prstGeom>
        </p:spPr>
      </p:pic>
      <p:pic>
        <p:nvPicPr>
          <p:cNvPr id="11" name="Picture 10">
            <a:extLst>
              <a:ext uri="{FF2B5EF4-FFF2-40B4-BE49-F238E27FC236}">
                <a16:creationId xmlns:a16="http://schemas.microsoft.com/office/drawing/2014/main" id="{5C762E88-448F-405C-A02F-8D815C94B19D}"/>
              </a:ext>
            </a:extLst>
          </p:cNvPr>
          <p:cNvPicPr>
            <a:picLocks noChangeAspect="1"/>
          </p:cNvPicPr>
          <p:nvPr/>
        </p:nvPicPr>
        <p:blipFill>
          <a:blip r:embed="rId5"/>
          <a:stretch>
            <a:fillRect/>
          </a:stretch>
        </p:blipFill>
        <p:spPr>
          <a:xfrm>
            <a:off x="0" y="3149743"/>
            <a:ext cx="4572000" cy="2969635"/>
          </a:xfrm>
          <a:prstGeom prst="rect">
            <a:avLst/>
          </a:prstGeom>
        </p:spPr>
      </p:pic>
      <p:pic>
        <p:nvPicPr>
          <p:cNvPr id="13" name="Picture 12">
            <a:extLst>
              <a:ext uri="{FF2B5EF4-FFF2-40B4-BE49-F238E27FC236}">
                <a16:creationId xmlns:a16="http://schemas.microsoft.com/office/drawing/2014/main" id="{4CAC24C8-FDE6-4D97-BC44-938C0568624B}"/>
              </a:ext>
            </a:extLst>
          </p:cNvPr>
          <p:cNvPicPr>
            <a:picLocks noChangeAspect="1"/>
          </p:cNvPicPr>
          <p:nvPr/>
        </p:nvPicPr>
        <p:blipFill>
          <a:blip r:embed="rId6"/>
          <a:stretch>
            <a:fillRect/>
          </a:stretch>
        </p:blipFill>
        <p:spPr>
          <a:xfrm>
            <a:off x="4572000" y="3149742"/>
            <a:ext cx="4572000" cy="2969635"/>
          </a:xfrm>
          <a:prstGeom prst="rect">
            <a:avLst/>
          </a:prstGeom>
        </p:spPr>
      </p:pic>
    </p:spTree>
    <p:extLst>
      <p:ext uri="{BB962C8B-B14F-4D97-AF65-F5344CB8AC3E}">
        <p14:creationId xmlns:p14="http://schemas.microsoft.com/office/powerpoint/2010/main" val="3651391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621113-C2E0-4396-8063-3ECBDE98CF2C}"/>
              </a:ext>
            </a:extLst>
          </p:cNvPr>
          <p:cNvPicPr>
            <a:picLocks noChangeAspect="1"/>
          </p:cNvPicPr>
          <p:nvPr/>
        </p:nvPicPr>
        <p:blipFill>
          <a:blip r:embed="rId2"/>
          <a:stretch>
            <a:fillRect/>
          </a:stretch>
        </p:blipFill>
        <p:spPr>
          <a:xfrm>
            <a:off x="4572000" y="-12080"/>
            <a:ext cx="4572000" cy="2948168"/>
          </a:xfrm>
          <a:prstGeom prst="rect">
            <a:avLst/>
          </a:prstGeom>
        </p:spPr>
      </p:pic>
      <p:pic>
        <p:nvPicPr>
          <p:cNvPr id="7" name="Picture 6">
            <a:extLst>
              <a:ext uri="{FF2B5EF4-FFF2-40B4-BE49-F238E27FC236}">
                <a16:creationId xmlns:a16="http://schemas.microsoft.com/office/drawing/2014/main" id="{4D387A39-79D4-47BA-A778-4E92D699F9CC}"/>
              </a:ext>
            </a:extLst>
          </p:cNvPr>
          <p:cNvPicPr>
            <a:picLocks noChangeAspect="1"/>
          </p:cNvPicPr>
          <p:nvPr/>
        </p:nvPicPr>
        <p:blipFill>
          <a:blip r:embed="rId3"/>
          <a:stretch>
            <a:fillRect/>
          </a:stretch>
        </p:blipFill>
        <p:spPr>
          <a:xfrm>
            <a:off x="4572000" y="2948168"/>
            <a:ext cx="4572000" cy="2900115"/>
          </a:xfrm>
          <a:prstGeom prst="rect">
            <a:avLst/>
          </a:prstGeom>
        </p:spPr>
      </p:pic>
      <p:pic>
        <p:nvPicPr>
          <p:cNvPr id="9" name="Picture 8">
            <a:extLst>
              <a:ext uri="{FF2B5EF4-FFF2-40B4-BE49-F238E27FC236}">
                <a16:creationId xmlns:a16="http://schemas.microsoft.com/office/drawing/2014/main" id="{DB45F30E-4365-4077-BC0E-E79809FF9656}"/>
              </a:ext>
            </a:extLst>
          </p:cNvPr>
          <p:cNvPicPr>
            <a:picLocks noChangeAspect="1"/>
          </p:cNvPicPr>
          <p:nvPr/>
        </p:nvPicPr>
        <p:blipFill>
          <a:blip r:embed="rId4"/>
          <a:stretch>
            <a:fillRect/>
          </a:stretch>
        </p:blipFill>
        <p:spPr>
          <a:xfrm>
            <a:off x="1" y="0"/>
            <a:ext cx="4572000" cy="2924008"/>
          </a:xfrm>
          <a:prstGeom prst="rect">
            <a:avLst/>
          </a:prstGeom>
        </p:spPr>
      </p:pic>
      <p:sp>
        <p:nvSpPr>
          <p:cNvPr id="10" name="TextBox 9">
            <a:extLst>
              <a:ext uri="{FF2B5EF4-FFF2-40B4-BE49-F238E27FC236}">
                <a16:creationId xmlns:a16="http://schemas.microsoft.com/office/drawing/2014/main" id="{3FC9E8DD-EF58-4EF3-B3D1-2448A410F73B}"/>
              </a:ext>
            </a:extLst>
          </p:cNvPr>
          <p:cNvSpPr txBox="1"/>
          <p:nvPr/>
        </p:nvSpPr>
        <p:spPr>
          <a:xfrm>
            <a:off x="665018" y="1219200"/>
            <a:ext cx="1709122" cy="646331"/>
          </a:xfrm>
          <a:prstGeom prst="rect">
            <a:avLst/>
          </a:prstGeom>
          <a:noFill/>
        </p:spPr>
        <p:txBody>
          <a:bodyPr wrap="none" rtlCol="0">
            <a:spAutoFit/>
          </a:bodyPr>
          <a:lstStyle/>
          <a:p>
            <a:r>
              <a:rPr lang="en-US" dirty="0">
                <a:solidFill>
                  <a:srgbClr val="FF0000"/>
                </a:solidFill>
              </a:rPr>
              <a:t>Tau = 20 us</a:t>
            </a:r>
          </a:p>
          <a:p>
            <a:r>
              <a:rPr lang="en-US" altLang="zh-CN" dirty="0">
                <a:solidFill>
                  <a:srgbClr val="FF0000"/>
                </a:solidFill>
              </a:rPr>
              <a:t>FWHM = 288 eV</a:t>
            </a:r>
            <a:endParaRPr lang="en-US" dirty="0">
              <a:solidFill>
                <a:srgbClr val="FF0000"/>
              </a:solidFill>
            </a:endParaRPr>
          </a:p>
        </p:txBody>
      </p:sp>
      <p:sp>
        <p:nvSpPr>
          <p:cNvPr id="11" name="TextBox 10">
            <a:extLst>
              <a:ext uri="{FF2B5EF4-FFF2-40B4-BE49-F238E27FC236}">
                <a16:creationId xmlns:a16="http://schemas.microsoft.com/office/drawing/2014/main" id="{17F5C287-23C1-41A4-A54E-A0C72BC700D4}"/>
              </a:ext>
            </a:extLst>
          </p:cNvPr>
          <p:cNvSpPr txBox="1"/>
          <p:nvPr/>
        </p:nvSpPr>
        <p:spPr>
          <a:xfrm>
            <a:off x="6769860" y="1219200"/>
            <a:ext cx="1766830" cy="646331"/>
          </a:xfrm>
          <a:prstGeom prst="rect">
            <a:avLst/>
          </a:prstGeom>
          <a:noFill/>
        </p:spPr>
        <p:txBody>
          <a:bodyPr wrap="none" rtlCol="0">
            <a:spAutoFit/>
          </a:bodyPr>
          <a:lstStyle/>
          <a:p>
            <a:r>
              <a:rPr lang="en-US" dirty="0">
                <a:solidFill>
                  <a:srgbClr val="FF0000"/>
                </a:solidFill>
              </a:rPr>
              <a:t>Tau = 50 us</a:t>
            </a:r>
          </a:p>
          <a:p>
            <a:r>
              <a:rPr lang="en-US" altLang="zh-CN" dirty="0">
                <a:solidFill>
                  <a:srgbClr val="FF0000"/>
                </a:solidFill>
              </a:rPr>
              <a:t>FWHM = 303 eV</a:t>
            </a:r>
            <a:endParaRPr lang="en-US" dirty="0">
              <a:solidFill>
                <a:srgbClr val="FF0000"/>
              </a:solidFill>
            </a:endParaRPr>
          </a:p>
        </p:txBody>
      </p:sp>
      <p:sp>
        <p:nvSpPr>
          <p:cNvPr id="12" name="TextBox 11">
            <a:extLst>
              <a:ext uri="{FF2B5EF4-FFF2-40B4-BE49-F238E27FC236}">
                <a16:creationId xmlns:a16="http://schemas.microsoft.com/office/drawing/2014/main" id="{9755EA00-1668-47A4-B06B-4926C4075F0F}"/>
              </a:ext>
            </a:extLst>
          </p:cNvPr>
          <p:cNvSpPr txBox="1"/>
          <p:nvPr/>
        </p:nvSpPr>
        <p:spPr>
          <a:xfrm>
            <a:off x="6769860" y="4075059"/>
            <a:ext cx="1766830" cy="646331"/>
          </a:xfrm>
          <a:prstGeom prst="rect">
            <a:avLst/>
          </a:prstGeom>
          <a:noFill/>
        </p:spPr>
        <p:txBody>
          <a:bodyPr wrap="none" rtlCol="0">
            <a:spAutoFit/>
          </a:bodyPr>
          <a:lstStyle/>
          <a:p>
            <a:r>
              <a:rPr lang="en-US" dirty="0">
                <a:solidFill>
                  <a:srgbClr val="FF0000"/>
                </a:solidFill>
              </a:rPr>
              <a:t>Tau = 80 us</a:t>
            </a:r>
          </a:p>
          <a:p>
            <a:r>
              <a:rPr lang="en-US" altLang="zh-CN" dirty="0">
                <a:solidFill>
                  <a:srgbClr val="FF0000"/>
                </a:solidFill>
              </a:rPr>
              <a:t>FWHM = 255 eV</a:t>
            </a:r>
            <a:endParaRPr lang="en-US" dirty="0">
              <a:solidFill>
                <a:srgbClr val="FF0000"/>
              </a:solidFill>
            </a:endParaRPr>
          </a:p>
        </p:txBody>
      </p:sp>
      <p:sp>
        <p:nvSpPr>
          <p:cNvPr id="14" name="TextBox 13">
            <a:extLst>
              <a:ext uri="{FF2B5EF4-FFF2-40B4-BE49-F238E27FC236}">
                <a16:creationId xmlns:a16="http://schemas.microsoft.com/office/drawing/2014/main" id="{7CEE8BFF-66D3-4BC6-9043-920A8C5A6264}"/>
              </a:ext>
            </a:extLst>
          </p:cNvPr>
          <p:cNvSpPr txBox="1"/>
          <p:nvPr/>
        </p:nvSpPr>
        <p:spPr>
          <a:xfrm>
            <a:off x="1" y="2948168"/>
            <a:ext cx="4571999" cy="2862322"/>
          </a:xfrm>
          <a:prstGeom prst="rect">
            <a:avLst/>
          </a:prstGeom>
          <a:noFill/>
        </p:spPr>
        <p:txBody>
          <a:bodyPr wrap="square">
            <a:spAutoFit/>
          </a:bodyPr>
          <a:lstStyle/>
          <a:p>
            <a:pPr algn="l"/>
            <a:r>
              <a:rPr lang="en-US" dirty="0"/>
              <a:t>The most critical parameter for the energy computation is the signal </a:t>
            </a:r>
            <a:r>
              <a:rPr lang="en-US" b="1" dirty="0"/>
              <a:t>decay time Tau</a:t>
            </a:r>
            <a:r>
              <a:rPr lang="en-US" dirty="0"/>
              <a:t>. It is used to compensate for the falling edge of a previous pulse in the computation of the energy.</a:t>
            </a:r>
          </a:p>
          <a:p>
            <a:pPr algn="l"/>
            <a:endParaRPr lang="en-US" dirty="0">
              <a:latin typeface="FreeSerif-Identity-H"/>
            </a:endParaRPr>
          </a:p>
          <a:p>
            <a:pPr algn="l"/>
            <a:r>
              <a:rPr lang="en-US" dirty="0"/>
              <a:t>The decay time parameter is used to compensate for this falling edge when computing the energy and is therefore important to the energy resolution. </a:t>
            </a:r>
          </a:p>
        </p:txBody>
      </p:sp>
    </p:spTree>
    <p:extLst>
      <p:ext uri="{BB962C8B-B14F-4D97-AF65-F5344CB8AC3E}">
        <p14:creationId xmlns:p14="http://schemas.microsoft.com/office/powerpoint/2010/main" val="1980068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0C160B-A8F7-4350-A956-53D72698C918}"/>
              </a:ext>
            </a:extLst>
          </p:cNvPr>
          <p:cNvPicPr>
            <a:picLocks noChangeAspect="1"/>
          </p:cNvPicPr>
          <p:nvPr/>
        </p:nvPicPr>
        <p:blipFill>
          <a:blip r:embed="rId2"/>
          <a:stretch>
            <a:fillRect/>
          </a:stretch>
        </p:blipFill>
        <p:spPr>
          <a:xfrm>
            <a:off x="0" y="-1"/>
            <a:ext cx="5666509" cy="3553995"/>
          </a:xfrm>
          <a:prstGeom prst="rect">
            <a:avLst/>
          </a:prstGeom>
        </p:spPr>
      </p:pic>
      <p:pic>
        <p:nvPicPr>
          <p:cNvPr id="5" name="Picture 4">
            <a:extLst>
              <a:ext uri="{FF2B5EF4-FFF2-40B4-BE49-F238E27FC236}">
                <a16:creationId xmlns:a16="http://schemas.microsoft.com/office/drawing/2014/main" id="{84560E06-233B-4F1B-8086-218952E40C8D}"/>
              </a:ext>
            </a:extLst>
          </p:cNvPr>
          <p:cNvPicPr>
            <a:picLocks noChangeAspect="1"/>
          </p:cNvPicPr>
          <p:nvPr/>
        </p:nvPicPr>
        <p:blipFill>
          <a:blip r:embed="rId3"/>
          <a:stretch>
            <a:fillRect/>
          </a:stretch>
        </p:blipFill>
        <p:spPr>
          <a:xfrm>
            <a:off x="0" y="3478087"/>
            <a:ext cx="5666509" cy="3379913"/>
          </a:xfrm>
          <a:prstGeom prst="rect">
            <a:avLst/>
          </a:prstGeom>
        </p:spPr>
      </p:pic>
      <p:sp>
        <p:nvSpPr>
          <p:cNvPr id="6" name="TextBox 5">
            <a:extLst>
              <a:ext uri="{FF2B5EF4-FFF2-40B4-BE49-F238E27FC236}">
                <a16:creationId xmlns:a16="http://schemas.microsoft.com/office/drawing/2014/main" id="{F8B1C654-0985-4800-AEAD-8C0CCF5E9B47}"/>
              </a:ext>
            </a:extLst>
          </p:cNvPr>
          <p:cNvSpPr txBox="1"/>
          <p:nvPr/>
        </p:nvSpPr>
        <p:spPr>
          <a:xfrm>
            <a:off x="465879" y="2036781"/>
            <a:ext cx="1709122" cy="646331"/>
          </a:xfrm>
          <a:prstGeom prst="rect">
            <a:avLst/>
          </a:prstGeom>
          <a:noFill/>
        </p:spPr>
        <p:txBody>
          <a:bodyPr wrap="none" rtlCol="0">
            <a:spAutoFit/>
          </a:bodyPr>
          <a:lstStyle/>
          <a:p>
            <a:r>
              <a:rPr lang="en-US" dirty="0">
                <a:solidFill>
                  <a:srgbClr val="FF0000"/>
                </a:solidFill>
              </a:rPr>
              <a:t>Tau = 10 us</a:t>
            </a:r>
          </a:p>
          <a:p>
            <a:r>
              <a:rPr lang="en-US" altLang="zh-CN" dirty="0">
                <a:solidFill>
                  <a:srgbClr val="FF0000"/>
                </a:solidFill>
              </a:rPr>
              <a:t>FWHM = 258 eV</a:t>
            </a:r>
            <a:endParaRPr lang="en-US" dirty="0">
              <a:solidFill>
                <a:srgbClr val="FF0000"/>
              </a:solidFill>
            </a:endParaRPr>
          </a:p>
        </p:txBody>
      </p:sp>
      <p:sp>
        <p:nvSpPr>
          <p:cNvPr id="7" name="TextBox 6">
            <a:extLst>
              <a:ext uri="{FF2B5EF4-FFF2-40B4-BE49-F238E27FC236}">
                <a16:creationId xmlns:a16="http://schemas.microsoft.com/office/drawing/2014/main" id="{31899CC5-D25C-452E-A143-8AC2B7E65BE0}"/>
              </a:ext>
            </a:extLst>
          </p:cNvPr>
          <p:cNvSpPr txBox="1"/>
          <p:nvPr/>
        </p:nvSpPr>
        <p:spPr>
          <a:xfrm>
            <a:off x="465879" y="4892640"/>
            <a:ext cx="1709122" cy="646331"/>
          </a:xfrm>
          <a:prstGeom prst="rect">
            <a:avLst/>
          </a:prstGeom>
          <a:noFill/>
        </p:spPr>
        <p:txBody>
          <a:bodyPr wrap="none" rtlCol="0">
            <a:spAutoFit/>
          </a:bodyPr>
          <a:lstStyle/>
          <a:p>
            <a:r>
              <a:rPr lang="en-US" dirty="0">
                <a:solidFill>
                  <a:srgbClr val="FF0000"/>
                </a:solidFill>
              </a:rPr>
              <a:t>Tau = 500 us</a:t>
            </a:r>
          </a:p>
          <a:p>
            <a:r>
              <a:rPr lang="en-US" altLang="zh-CN" dirty="0">
                <a:solidFill>
                  <a:srgbClr val="FF0000"/>
                </a:solidFill>
              </a:rPr>
              <a:t>FWHM = 301 eV</a:t>
            </a:r>
            <a:endParaRPr lang="en-US" dirty="0">
              <a:solidFill>
                <a:srgbClr val="FF0000"/>
              </a:solidFill>
            </a:endParaRPr>
          </a:p>
        </p:txBody>
      </p:sp>
    </p:spTree>
    <p:extLst>
      <p:ext uri="{BB962C8B-B14F-4D97-AF65-F5344CB8AC3E}">
        <p14:creationId xmlns:p14="http://schemas.microsoft.com/office/powerpoint/2010/main" val="932511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48EA36-B944-49C2-AB03-FE66AA461168}"/>
              </a:ext>
            </a:extLst>
          </p:cNvPr>
          <p:cNvPicPr>
            <a:picLocks noChangeAspect="1"/>
          </p:cNvPicPr>
          <p:nvPr/>
        </p:nvPicPr>
        <p:blipFill>
          <a:blip r:embed="rId2"/>
          <a:stretch>
            <a:fillRect/>
          </a:stretch>
        </p:blipFill>
        <p:spPr>
          <a:xfrm>
            <a:off x="4572000" y="3429000"/>
            <a:ext cx="4572000" cy="3172654"/>
          </a:xfrm>
          <a:prstGeom prst="rect">
            <a:avLst/>
          </a:prstGeom>
        </p:spPr>
      </p:pic>
      <p:pic>
        <p:nvPicPr>
          <p:cNvPr id="5" name="Picture 4">
            <a:extLst>
              <a:ext uri="{FF2B5EF4-FFF2-40B4-BE49-F238E27FC236}">
                <a16:creationId xmlns:a16="http://schemas.microsoft.com/office/drawing/2014/main" id="{8648FDC6-C648-4A57-BD70-DCEC7BD89E9F}"/>
              </a:ext>
            </a:extLst>
          </p:cNvPr>
          <p:cNvPicPr>
            <a:picLocks noChangeAspect="1"/>
          </p:cNvPicPr>
          <p:nvPr/>
        </p:nvPicPr>
        <p:blipFill>
          <a:blip r:embed="rId3"/>
          <a:stretch>
            <a:fillRect/>
          </a:stretch>
        </p:blipFill>
        <p:spPr>
          <a:xfrm>
            <a:off x="0" y="3429000"/>
            <a:ext cx="4572000" cy="3158727"/>
          </a:xfrm>
          <a:prstGeom prst="rect">
            <a:avLst/>
          </a:prstGeom>
        </p:spPr>
      </p:pic>
      <p:pic>
        <p:nvPicPr>
          <p:cNvPr id="7" name="Picture 6">
            <a:extLst>
              <a:ext uri="{FF2B5EF4-FFF2-40B4-BE49-F238E27FC236}">
                <a16:creationId xmlns:a16="http://schemas.microsoft.com/office/drawing/2014/main" id="{975CB110-305C-4D4C-B3C2-4964F914E646}"/>
              </a:ext>
            </a:extLst>
          </p:cNvPr>
          <p:cNvPicPr>
            <a:picLocks noChangeAspect="1"/>
          </p:cNvPicPr>
          <p:nvPr/>
        </p:nvPicPr>
        <p:blipFill>
          <a:blip r:embed="rId4"/>
          <a:stretch>
            <a:fillRect/>
          </a:stretch>
        </p:blipFill>
        <p:spPr>
          <a:xfrm>
            <a:off x="4572000" y="0"/>
            <a:ext cx="4572000" cy="3023810"/>
          </a:xfrm>
          <a:prstGeom prst="rect">
            <a:avLst/>
          </a:prstGeom>
        </p:spPr>
      </p:pic>
      <p:pic>
        <p:nvPicPr>
          <p:cNvPr id="9" name="Picture 8">
            <a:extLst>
              <a:ext uri="{FF2B5EF4-FFF2-40B4-BE49-F238E27FC236}">
                <a16:creationId xmlns:a16="http://schemas.microsoft.com/office/drawing/2014/main" id="{06474075-D881-4513-9473-3F9975D6F4C3}"/>
              </a:ext>
            </a:extLst>
          </p:cNvPr>
          <p:cNvPicPr>
            <a:picLocks noChangeAspect="1"/>
          </p:cNvPicPr>
          <p:nvPr/>
        </p:nvPicPr>
        <p:blipFill>
          <a:blip r:embed="rId5"/>
          <a:stretch>
            <a:fillRect/>
          </a:stretch>
        </p:blipFill>
        <p:spPr>
          <a:xfrm>
            <a:off x="0" y="0"/>
            <a:ext cx="4572000" cy="3244645"/>
          </a:xfrm>
          <a:prstGeom prst="rect">
            <a:avLst/>
          </a:prstGeom>
        </p:spPr>
      </p:pic>
      <p:sp>
        <p:nvSpPr>
          <p:cNvPr id="10" name="TextBox 9">
            <a:extLst>
              <a:ext uri="{FF2B5EF4-FFF2-40B4-BE49-F238E27FC236}">
                <a16:creationId xmlns:a16="http://schemas.microsoft.com/office/drawing/2014/main" id="{70EC8246-57B9-4F0D-81FB-83698BA84E6C}"/>
              </a:ext>
            </a:extLst>
          </p:cNvPr>
          <p:cNvSpPr txBox="1"/>
          <p:nvPr/>
        </p:nvSpPr>
        <p:spPr>
          <a:xfrm>
            <a:off x="519170" y="1188739"/>
            <a:ext cx="1539204" cy="584775"/>
          </a:xfrm>
          <a:prstGeom prst="rect">
            <a:avLst/>
          </a:prstGeom>
          <a:noFill/>
        </p:spPr>
        <p:txBody>
          <a:bodyPr wrap="none" rtlCol="0">
            <a:spAutoFit/>
          </a:bodyPr>
          <a:lstStyle/>
          <a:p>
            <a:r>
              <a:rPr lang="en-US" sz="1600" dirty="0"/>
              <a:t>Tau = 20 us</a:t>
            </a:r>
          </a:p>
          <a:p>
            <a:r>
              <a:rPr lang="en-US" altLang="zh-CN" sz="1600" dirty="0"/>
              <a:t>FWHM = 246 eV</a:t>
            </a:r>
            <a:endParaRPr lang="en-US" sz="1600" dirty="0"/>
          </a:p>
        </p:txBody>
      </p:sp>
      <p:sp>
        <p:nvSpPr>
          <p:cNvPr id="11" name="TextBox 10">
            <a:extLst>
              <a:ext uri="{FF2B5EF4-FFF2-40B4-BE49-F238E27FC236}">
                <a16:creationId xmlns:a16="http://schemas.microsoft.com/office/drawing/2014/main" id="{4ECF5F01-67F1-48BA-83BB-44D6A9C30A05}"/>
              </a:ext>
            </a:extLst>
          </p:cNvPr>
          <p:cNvSpPr txBox="1"/>
          <p:nvPr/>
        </p:nvSpPr>
        <p:spPr>
          <a:xfrm>
            <a:off x="5175146" y="1188738"/>
            <a:ext cx="1539204" cy="584775"/>
          </a:xfrm>
          <a:prstGeom prst="rect">
            <a:avLst/>
          </a:prstGeom>
          <a:noFill/>
        </p:spPr>
        <p:txBody>
          <a:bodyPr wrap="none" rtlCol="0">
            <a:spAutoFit/>
          </a:bodyPr>
          <a:lstStyle/>
          <a:p>
            <a:r>
              <a:rPr lang="en-US" sz="1600" dirty="0"/>
              <a:t>Tau = 30 us</a:t>
            </a:r>
          </a:p>
          <a:p>
            <a:r>
              <a:rPr lang="en-US" altLang="zh-CN" sz="1600" dirty="0"/>
              <a:t>FWHM = 249 eV</a:t>
            </a:r>
            <a:endParaRPr lang="en-US" sz="1600" dirty="0"/>
          </a:p>
        </p:txBody>
      </p:sp>
      <p:sp>
        <p:nvSpPr>
          <p:cNvPr id="12" name="TextBox 11">
            <a:extLst>
              <a:ext uri="{FF2B5EF4-FFF2-40B4-BE49-F238E27FC236}">
                <a16:creationId xmlns:a16="http://schemas.microsoft.com/office/drawing/2014/main" id="{2AB69075-ED3A-4B2F-B953-C4408D5BEA97}"/>
              </a:ext>
            </a:extLst>
          </p:cNvPr>
          <p:cNvSpPr txBox="1"/>
          <p:nvPr/>
        </p:nvSpPr>
        <p:spPr>
          <a:xfrm>
            <a:off x="519170" y="4650395"/>
            <a:ext cx="1590500" cy="584775"/>
          </a:xfrm>
          <a:prstGeom prst="rect">
            <a:avLst/>
          </a:prstGeom>
          <a:noFill/>
        </p:spPr>
        <p:txBody>
          <a:bodyPr wrap="none" rtlCol="0">
            <a:spAutoFit/>
          </a:bodyPr>
          <a:lstStyle/>
          <a:p>
            <a:r>
              <a:rPr lang="en-US" sz="1600" dirty="0"/>
              <a:t>Tau = 40 us</a:t>
            </a:r>
          </a:p>
          <a:p>
            <a:r>
              <a:rPr lang="en-US" altLang="zh-CN" sz="1600" dirty="0"/>
              <a:t>FWHM = 291 eV</a:t>
            </a:r>
            <a:endParaRPr lang="en-US" sz="1600" dirty="0"/>
          </a:p>
        </p:txBody>
      </p:sp>
      <p:sp>
        <p:nvSpPr>
          <p:cNvPr id="13" name="TextBox 12">
            <a:extLst>
              <a:ext uri="{FF2B5EF4-FFF2-40B4-BE49-F238E27FC236}">
                <a16:creationId xmlns:a16="http://schemas.microsoft.com/office/drawing/2014/main" id="{78B5A739-1DC5-4A4B-9C37-07E12C75B50B}"/>
              </a:ext>
            </a:extLst>
          </p:cNvPr>
          <p:cNvSpPr txBox="1"/>
          <p:nvPr/>
        </p:nvSpPr>
        <p:spPr>
          <a:xfrm>
            <a:off x="5091170" y="4715975"/>
            <a:ext cx="1539204" cy="584775"/>
          </a:xfrm>
          <a:prstGeom prst="rect">
            <a:avLst/>
          </a:prstGeom>
          <a:noFill/>
        </p:spPr>
        <p:txBody>
          <a:bodyPr wrap="none" rtlCol="0">
            <a:spAutoFit/>
          </a:bodyPr>
          <a:lstStyle/>
          <a:p>
            <a:r>
              <a:rPr lang="en-US" sz="1600" dirty="0"/>
              <a:t>Tau = 50 us</a:t>
            </a:r>
          </a:p>
          <a:p>
            <a:r>
              <a:rPr lang="en-US" altLang="zh-CN" sz="1600" dirty="0"/>
              <a:t>FWHM = 255 eV</a:t>
            </a:r>
            <a:endParaRPr lang="en-US" sz="1600" dirty="0"/>
          </a:p>
        </p:txBody>
      </p:sp>
    </p:spTree>
    <p:extLst>
      <p:ext uri="{BB962C8B-B14F-4D97-AF65-F5344CB8AC3E}">
        <p14:creationId xmlns:p14="http://schemas.microsoft.com/office/powerpoint/2010/main" val="1807562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BF8759-95C7-482A-A442-0501FE628AD3}"/>
              </a:ext>
            </a:extLst>
          </p:cNvPr>
          <p:cNvPicPr>
            <a:picLocks noChangeAspect="1"/>
          </p:cNvPicPr>
          <p:nvPr/>
        </p:nvPicPr>
        <p:blipFill>
          <a:blip r:embed="rId2"/>
          <a:stretch>
            <a:fillRect/>
          </a:stretch>
        </p:blipFill>
        <p:spPr>
          <a:xfrm>
            <a:off x="0" y="1046727"/>
            <a:ext cx="9144000" cy="4764545"/>
          </a:xfrm>
          <a:prstGeom prst="rect">
            <a:avLst/>
          </a:prstGeom>
        </p:spPr>
      </p:pic>
      <p:sp>
        <p:nvSpPr>
          <p:cNvPr id="4" name="TextBox 3">
            <a:extLst>
              <a:ext uri="{FF2B5EF4-FFF2-40B4-BE49-F238E27FC236}">
                <a16:creationId xmlns:a16="http://schemas.microsoft.com/office/drawing/2014/main" id="{99C6666D-B1B7-4FC3-9CEA-0AB31904A8D6}"/>
              </a:ext>
            </a:extLst>
          </p:cNvPr>
          <p:cNvSpPr txBox="1"/>
          <p:nvPr/>
        </p:nvSpPr>
        <p:spPr>
          <a:xfrm>
            <a:off x="6483925" y="2949608"/>
            <a:ext cx="2219710" cy="1477328"/>
          </a:xfrm>
          <a:prstGeom prst="rect">
            <a:avLst/>
          </a:prstGeom>
          <a:noFill/>
        </p:spPr>
        <p:txBody>
          <a:bodyPr wrap="none" rtlCol="0">
            <a:spAutoFit/>
          </a:bodyPr>
          <a:lstStyle/>
          <a:p>
            <a:r>
              <a:rPr lang="en-US" altLang="zh-CN" dirty="0">
                <a:latin typeface="Cambria" panose="02040503050406030204" pitchFamily="18" charset="0"/>
                <a:ea typeface="Cambria" panose="02040503050406030204" pitchFamily="18" charset="0"/>
              </a:rPr>
              <a:t>σ = 10.8</a:t>
            </a:r>
            <a:r>
              <a:rPr lang="en-US" dirty="0">
                <a:latin typeface="Cambria" panose="02040503050406030204" pitchFamily="18" charset="0"/>
                <a:ea typeface="Cambria" panose="02040503050406030204" pitchFamily="18" charset="0"/>
              </a:rPr>
              <a:t> </a:t>
            </a:r>
            <a:r>
              <a:rPr lang="en-US" altLang="zh-CN" dirty="0" err="1">
                <a:latin typeface="Cambria" panose="02040503050406030204" pitchFamily="18" charset="0"/>
                <a:ea typeface="Cambria" panose="02040503050406030204" pitchFamily="18" charset="0"/>
              </a:rPr>
              <a:t>ch</a:t>
            </a:r>
            <a:r>
              <a:rPr lang="en-US" altLang="zh-CN" dirty="0">
                <a:latin typeface="Cambria" panose="02040503050406030204" pitchFamily="18" charset="0"/>
                <a:ea typeface="Cambria" panose="02040503050406030204" pitchFamily="18" charset="0"/>
              </a:rPr>
              <a:t> 142 eV</a:t>
            </a:r>
          </a:p>
          <a:p>
            <a:r>
              <a:rPr lang="el-GR" altLang="zh-CN" dirty="0">
                <a:latin typeface="Cambria" panose="02040503050406030204" pitchFamily="18" charset="0"/>
                <a:ea typeface="Cambria" panose="02040503050406030204" pitchFamily="18" charset="0"/>
              </a:rPr>
              <a:t>μ</a:t>
            </a:r>
            <a:r>
              <a:rPr lang="en-US" altLang="zh-CN" dirty="0">
                <a:latin typeface="Cambria" panose="02040503050406030204" pitchFamily="18" charset="0"/>
                <a:ea typeface="Cambria" panose="02040503050406030204" pitchFamily="18" charset="0"/>
              </a:rPr>
              <a:t> = 448.5 </a:t>
            </a:r>
            <a:r>
              <a:rPr lang="en-US" altLang="zh-CN" dirty="0" err="1">
                <a:latin typeface="Cambria" panose="02040503050406030204" pitchFamily="18" charset="0"/>
                <a:ea typeface="Cambria" panose="02040503050406030204" pitchFamily="18" charset="0"/>
              </a:rPr>
              <a:t>ch</a:t>
            </a:r>
            <a:r>
              <a:rPr lang="en-US" altLang="zh-CN" dirty="0">
                <a:latin typeface="Cambria" panose="02040503050406030204" pitchFamily="18" charset="0"/>
                <a:ea typeface="Cambria" panose="02040503050406030204" pitchFamily="18" charset="0"/>
              </a:rPr>
              <a:t> 5.9 keV</a:t>
            </a:r>
          </a:p>
          <a:p>
            <a:r>
              <a:rPr lang="en-US" dirty="0">
                <a:latin typeface="Cambria" panose="02040503050406030204" pitchFamily="18" charset="0"/>
                <a:ea typeface="Cambria" panose="02040503050406030204" pitchFamily="18" charset="0"/>
              </a:rPr>
              <a:t>FWHM = </a:t>
            </a:r>
            <a:r>
              <a:rPr lang="en-US" altLang="zh-CN" dirty="0">
                <a:latin typeface="Cambria" panose="02040503050406030204" pitchFamily="18" charset="0"/>
                <a:ea typeface="Cambria" panose="02040503050406030204" pitchFamily="18" charset="0"/>
              </a:rPr>
              <a:t>334 eV</a:t>
            </a:r>
          </a:p>
          <a:p>
            <a:r>
              <a:rPr lang="en-US" dirty="0">
                <a:latin typeface="Cambria" panose="02040503050406030204" pitchFamily="18" charset="0"/>
                <a:ea typeface="Cambria" panose="02040503050406030204" pitchFamily="18" charset="0"/>
              </a:rPr>
              <a:t>~82 K</a:t>
            </a:r>
            <a:r>
              <a:rPr lang="en-US" altLang="zh-CN" baseline="-25000" dirty="0">
                <a:latin typeface="Cambria" panose="02040503050406030204" pitchFamily="18" charset="0"/>
                <a:ea typeface="Cambria" panose="02040503050406030204" pitchFamily="18" charset="0"/>
              </a:rPr>
              <a:t>α</a:t>
            </a:r>
            <a:r>
              <a:rPr lang="en-US" altLang="zh-CN" dirty="0">
                <a:latin typeface="Cambria" panose="02040503050406030204" pitchFamily="18" charset="0"/>
                <a:ea typeface="Cambria" panose="02040503050406030204" pitchFamily="18" charset="0"/>
              </a:rPr>
              <a:t> X rays </a:t>
            </a:r>
            <a:r>
              <a:rPr lang="en-US" dirty="0">
                <a:latin typeface="Cambria" panose="02040503050406030204" pitchFamily="18" charset="0"/>
                <a:ea typeface="Cambria" panose="02040503050406030204" pitchFamily="18" charset="0"/>
              </a:rPr>
              <a:t>/</a:t>
            </a:r>
            <a:r>
              <a:rPr lang="zh-CN" altLang="en-US" dirty="0">
                <a:latin typeface="Cambria" panose="02040503050406030204" pitchFamily="18" charset="0"/>
              </a:rPr>
              <a:t> </a:t>
            </a:r>
            <a:r>
              <a:rPr lang="en-US" altLang="zh-CN" dirty="0">
                <a:latin typeface="Cambria" panose="02040503050406030204" pitchFamily="18" charset="0"/>
                <a:ea typeface="Cambria" panose="02040503050406030204" pitchFamily="18" charset="0"/>
              </a:rPr>
              <a:t>s</a:t>
            </a:r>
          </a:p>
          <a:p>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29825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2FE8E8-ACFA-4BD9-95D5-25FD33C86AD5}"/>
              </a:ext>
            </a:extLst>
          </p:cNvPr>
          <p:cNvPicPr>
            <a:picLocks noChangeAspect="1"/>
          </p:cNvPicPr>
          <p:nvPr/>
        </p:nvPicPr>
        <p:blipFill>
          <a:blip r:embed="rId2"/>
          <a:stretch>
            <a:fillRect/>
          </a:stretch>
        </p:blipFill>
        <p:spPr>
          <a:xfrm>
            <a:off x="0" y="0"/>
            <a:ext cx="4572000" cy="3237735"/>
          </a:xfrm>
          <a:prstGeom prst="rect">
            <a:avLst/>
          </a:prstGeom>
        </p:spPr>
      </p:pic>
      <p:pic>
        <p:nvPicPr>
          <p:cNvPr id="5" name="Picture 4">
            <a:extLst>
              <a:ext uri="{FF2B5EF4-FFF2-40B4-BE49-F238E27FC236}">
                <a16:creationId xmlns:a16="http://schemas.microsoft.com/office/drawing/2014/main" id="{BD2A345C-9FA8-4DCD-9489-504E26038D87}"/>
              </a:ext>
            </a:extLst>
          </p:cNvPr>
          <p:cNvPicPr>
            <a:picLocks noChangeAspect="1"/>
          </p:cNvPicPr>
          <p:nvPr/>
        </p:nvPicPr>
        <p:blipFill>
          <a:blip r:embed="rId3"/>
          <a:stretch>
            <a:fillRect/>
          </a:stretch>
        </p:blipFill>
        <p:spPr>
          <a:xfrm>
            <a:off x="4572000" y="0"/>
            <a:ext cx="4572000" cy="3186360"/>
          </a:xfrm>
          <a:prstGeom prst="rect">
            <a:avLst/>
          </a:prstGeom>
        </p:spPr>
      </p:pic>
      <p:sp>
        <p:nvSpPr>
          <p:cNvPr id="6" name="TextBox 5">
            <a:extLst>
              <a:ext uri="{FF2B5EF4-FFF2-40B4-BE49-F238E27FC236}">
                <a16:creationId xmlns:a16="http://schemas.microsoft.com/office/drawing/2014/main" id="{4DC923E8-C9E9-4CA3-9163-FA6C9190650A}"/>
              </a:ext>
            </a:extLst>
          </p:cNvPr>
          <p:cNvSpPr txBox="1"/>
          <p:nvPr/>
        </p:nvSpPr>
        <p:spPr>
          <a:xfrm>
            <a:off x="2077382" y="1151681"/>
            <a:ext cx="1539204" cy="584775"/>
          </a:xfrm>
          <a:prstGeom prst="rect">
            <a:avLst/>
          </a:prstGeom>
          <a:noFill/>
        </p:spPr>
        <p:txBody>
          <a:bodyPr wrap="none" rtlCol="0">
            <a:spAutoFit/>
          </a:bodyPr>
          <a:lstStyle/>
          <a:p>
            <a:r>
              <a:rPr lang="en-US" sz="1600" dirty="0"/>
              <a:t>Tau = 60 us</a:t>
            </a:r>
          </a:p>
          <a:p>
            <a:r>
              <a:rPr lang="en-US" altLang="zh-CN" sz="1600" dirty="0"/>
              <a:t>FWHM = 279 eV</a:t>
            </a:r>
            <a:endParaRPr lang="en-US" sz="1600" dirty="0"/>
          </a:p>
        </p:txBody>
      </p:sp>
      <p:sp>
        <p:nvSpPr>
          <p:cNvPr id="7" name="TextBox 6">
            <a:extLst>
              <a:ext uri="{FF2B5EF4-FFF2-40B4-BE49-F238E27FC236}">
                <a16:creationId xmlns:a16="http://schemas.microsoft.com/office/drawing/2014/main" id="{145A8430-CB5C-44B1-98A1-A009BAF687F0}"/>
              </a:ext>
            </a:extLst>
          </p:cNvPr>
          <p:cNvSpPr txBox="1"/>
          <p:nvPr/>
        </p:nvSpPr>
        <p:spPr>
          <a:xfrm>
            <a:off x="6649382" y="1151681"/>
            <a:ext cx="1539204" cy="584775"/>
          </a:xfrm>
          <a:prstGeom prst="rect">
            <a:avLst/>
          </a:prstGeom>
          <a:noFill/>
        </p:spPr>
        <p:txBody>
          <a:bodyPr wrap="none" rtlCol="0">
            <a:spAutoFit/>
          </a:bodyPr>
          <a:lstStyle/>
          <a:p>
            <a:r>
              <a:rPr lang="en-US" sz="1600" dirty="0"/>
              <a:t>Tau = 70 us</a:t>
            </a:r>
          </a:p>
          <a:p>
            <a:r>
              <a:rPr lang="en-US" altLang="zh-CN" sz="1600" dirty="0"/>
              <a:t>FWHM = 256 eV</a:t>
            </a:r>
            <a:endParaRPr lang="en-US" sz="1600" dirty="0"/>
          </a:p>
        </p:txBody>
      </p:sp>
    </p:spTree>
    <p:extLst>
      <p:ext uri="{BB962C8B-B14F-4D97-AF65-F5344CB8AC3E}">
        <p14:creationId xmlns:p14="http://schemas.microsoft.com/office/powerpoint/2010/main" val="296156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D9A904-3E67-4EFB-9A8E-B143190BF7BB}"/>
              </a:ext>
            </a:extLst>
          </p:cNvPr>
          <p:cNvPicPr>
            <a:picLocks noChangeAspect="1"/>
          </p:cNvPicPr>
          <p:nvPr/>
        </p:nvPicPr>
        <p:blipFill>
          <a:blip r:embed="rId2"/>
          <a:stretch>
            <a:fillRect/>
          </a:stretch>
        </p:blipFill>
        <p:spPr>
          <a:xfrm>
            <a:off x="1" y="1"/>
            <a:ext cx="6249514" cy="3429000"/>
          </a:xfrm>
          <a:prstGeom prst="rect">
            <a:avLst/>
          </a:prstGeom>
        </p:spPr>
      </p:pic>
      <p:sp>
        <p:nvSpPr>
          <p:cNvPr id="2" name="TextBox 1">
            <a:extLst>
              <a:ext uri="{FF2B5EF4-FFF2-40B4-BE49-F238E27FC236}">
                <a16:creationId xmlns:a16="http://schemas.microsoft.com/office/drawing/2014/main" id="{41331CD5-DE6A-45DE-AF05-F427565B5C3F}"/>
              </a:ext>
            </a:extLst>
          </p:cNvPr>
          <p:cNvSpPr txBox="1"/>
          <p:nvPr/>
        </p:nvSpPr>
        <p:spPr>
          <a:xfrm>
            <a:off x="3498746" y="1129726"/>
            <a:ext cx="1539204" cy="584775"/>
          </a:xfrm>
          <a:prstGeom prst="rect">
            <a:avLst/>
          </a:prstGeom>
          <a:noFill/>
        </p:spPr>
        <p:txBody>
          <a:bodyPr wrap="none" rtlCol="0">
            <a:spAutoFit/>
          </a:bodyPr>
          <a:lstStyle/>
          <a:p>
            <a:r>
              <a:rPr lang="en-US" sz="1600" dirty="0"/>
              <a:t>Tau = 30 us</a:t>
            </a:r>
          </a:p>
          <a:p>
            <a:r>
              <a:rPr lang="en-US" altLang="zh-CN" sz="1600" dirty="0"/>
              <a:t>FWHM = 241 eV</a:t>
            </a:r>
            <a:endParaRPr lang="en-US" sz="1600" dirty="0"/>
          </a:p>
        </p:txBody>
      </p:sp>
    </p:spTree>
    <p:extLst>
      <p:ext uri="{BB962C8B-B14F-4D97-AF65-F5344CB8AC3E}">
        <p14:creationId xmlns:p14="http://schemas.microsoft.com/office/powerpoint/2010/main" val="956973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83F97F-F443-47DD-82D4-3487BE2DD62B}"/>
              </a:ext>
            </a:extLst>
          </p:cNvPr>
          <p:cNvPicPr>
            <a:picLocks noChangeAspect="1"/>
          </p:cNvPicPr>
          <p:nvPr/>
        </p:nvPicPr>
        <p:blipFill>
          <a:blip r:embed="rId2"/>
          <a:stretch>
            <a:fillRect/>
          </a:stretch>
        </p:blipFill>
        <p:spPr>
          <a:xfrm>
            <a:off x="0" y="0"/>
            <a:ext cx="3133725" cy="5648325"/>
          </a:xfrm>
          <a:prstGeom prst="rect">
            <a:avLst/>
          </a:prstGeom>
        </p:spPr>
      </p:pic>
      <p:sp>
        <p:nvSpPr>
          <p:cNvPr id="5" name="TextBox 4">
            <a:extLst>
              <a:ext uri="{FF2B5EF4-FFF2-40B4-BE49-F238E27FC236}">
                <a16:creationId xmlns:a16="http://schemas.microsoft.com/office/drawing/2014/main" id="{9D798D52-409E-4887-B588-CF92763F01E8}"/>
              </a:ext>
            </a:extLst>
          </p:cNvPr>
          <p:cNvSpPr txBox="1"/>
          <p:nvPr/>
        </p:nvSpPr>
        <p:spPr>
          <a:xfrm>
            <a:off x="3133725" y="0"/>
            <a:ext cx="6010275" cy="6463308"/>
          </a:xfrm>
          <a:prstGeom prst="rect">
            <a:avLst/>
          </a:prstGeom>
          <a:noFill/>
        </p:spPr>
        <p:txBody>
          <a:bodyPr wrap="square">
            <a:spAutoFit/>
          </a:bodyPr>
          <a:lstStyle/>
          <a:p>
            <a:pPr algn="l"/>
            <a:r>
              <a:rPr lang="en-US" b="0" i="0" u="none" strike="noStrike" baseline="0" dirty="0">
                <a:latin typeface="TimesNewRomanPSMT"/>
              </a:rPr>
              <a:t>The Pixie-16 constantly takes baseline measurements when no pulse is detected and keeps a baseline average to be subtracted from the energy filter output during pulse height reconstruction. Baseline measurements that differ from the average by more than the </a:t>
            </a:r>
            <a:r>
              <a:rPr lang="en-US" b="0" i="1" u="none" strike="noStrike" baseline="0" dirty="0">
                <a:latin typeface="TimesNewRomanPS-ItalicMT"/>
              </a:rPr>
              <a:t>Baseline Cut </a:t>
            </a:r>
            <a:r>
              <a:rPr lang="en-US" b="0" i="0" u="none" strike="noStrike" baseline="0" dirty="0">
                <a:latin typeface="TimesNewRomanPSMT"/>
              </a:rPr>
              <a:t>value will be rejected as they are likely contaminated with small pulses below the trigger threshold. A series of baseline measurements for each channel can be viewed by clicking on the </a:t>
            </a:r>
            <a:r>
              <a:rPr lang="en-US" b="1" i="0" u="none" strike="noStrike" baseline="0" dirty="0">
                <a:latin typeface="TimesNewRomanPS-BoldMT"/>
              </a:rPr>
              <a:t>[Acquire Baseline] </a:t>
            </a:r>
            <a:r>
              <a:rPr lang="en-US" b="0" i="0" u="none" strike="noStrike" baseline="0" dirty="0">
                <a:latin typeface="TimesNewRomanPSMT"/>
              </a:rPr>
              <a:t>button, and in the BASELINE - SINGLE CHANNEL panel a histogram of baselines can be built to verify that the </a:t>
            </a:r>
            <a:r>
              <a:rPr lang="en-US" b="0" i="1" u="none" strike="noStrike" baseline="0" dirty="0">
                <a:latin typeface="TimesNewRomanPS-ItalicMT"/>
              </a:rPr>
              <a:t>Baseline Cut </a:t>
            </a:r>
            <a:r>
              <a:rPr lang="en-US" b="0" i="0" u="none" strike="noStrike" baseline="0" dirty="0">
                <a:latin typeface="TimesNewRomanPSMT"/>
              </a:rPr>
              <a:t>does not reject measurements falling into the main (ideally Gaussian) peak in the baseline distribution. </a:t>
            </a:r>
            <a:r>
              <a:rPr lang="en-US" b="1" i="0" u="none" strike="noStrike" baseline="0" dirty="0">
                <a:latin typeface="TimesNewRomanPSMT"/>
              </a:rPr>
              <a:t>Usually, it is sufficient to keep </a:t>
            </a:r>
            <a:r>
              <a:rPr lang="en-US" b="1" i="1" u="none" strike="noStrike" baseline="0" dirty="0">
                <a:latin typeface="TimesNewRomanPS-ItalicMT"/>
              </a:rPr>
              <a:t>Baseline Cut </a:t>
            </a:r>
            <a:r>
              <a:rPr lang="en-US" b="1" i="0" u="none" strike="noStrike" baseline="0" dirty="0">
                <a:latin typeface="TimesNewRomanPSMT"/>
              </a:rPr>
              <a:t>at its default value.</a:t>
            </a:r>
          </a:p>
          <a:p>
            <a:pPr algn="l"/>
            <a:r>
              <a:rPr lang="en-US" b="0" i="0" u="none" strike="noStrike" baseline="0" dirty="0">
                <a:latin typeface="TimesNewRomanPSMT"/>
              </a:rPr>
              <a:t>Note: Since the baseline computation takes into account the exponential decay, no pulses should be noticeable in the baseline display if a) the decay time is set correctly and b) the detector pulses are truly exponential.</a:t>
            </a:r>
          </a:p>
          <a:p>
            <a:pPr algn="l"/>
            <a:r>
              <a:rPr lang="en-US" b="0" i="1" u="none" strike="noStrike" baseline="0" dirty="0">
                <a:latin typeface="TimesNewRomanPS-ItalicMT"/>
              </a:rPr>
              <a:t>Baseline Percent </a:t>
            </a:r>
            <a:r>
              <a:rPr lang="en-US" b="0" i="0" u="none" strike="noStrike" baseline="0" dirty="0">
                <a:latin typeface="TimesNewRomanPSMT"/>
              </a:rPr>
              <a:t>is a parameter used for automatic offset adjustment; by clicking on the </a:t>
            </a:r>
            <a:r>
              <a:rPr lang="en-US" b="0" i="1" u="none" strike="noStrike" baseline="0" dirty="0">
                <a:latin typeface="TimesNewRomanPS-ItalicMT"/>
              </a:rPr>
              <a:t>Adjust Offsets </a:t>
            </a:r>
            <a:r>
              <a:rPr lang="en-US" b="0" i="0" u="none" strike="noStrike" baseline="0" dirty="0">
                <a:latin typeface="TimesNewRomanPSMT"/>
              </a:rPr>
              <a:t>button, offsets will be set such that the baseline seen in the ADC trace display falls at the </a:t>
            </a:r>
            <a:r>
              <a:rPr lang="en-US" b="0" i="1" u="none" strike="noStrike" baseline="0" dirty="0">
                <a:latin typeface="TimesNewRomanPS-ItalicMT"/>
              </a:rPr>
              <a:t>Baseline Percent </a:t>
            </a:r>
            <a:r>
              <a:rPr lang="en-US" b="0" i="0" u="none" strike="noStrike" baseline="0" dirty="0">
                <a:latin typeface="TimesNewRomanPSMT"/>
              </a:rPr>
              <a:t>fraction of the full ADC range (e.g. for a 12-bit ADC and </a:t>
            </a:r>
            <a:r>
              <a:rPr lang="en-US" b="0" i="1" u="none" strike="noStrike" baseline="0" dirty="0">
                <a:latin typeface="TimesNewRomanPS-ItalicMT"/>
              </a:rPr>
              <a:t>Baseline Percent </a:t>
            </a:r>
            <a:r>
              <a:rPr lang="en-US" b="0" i="0" u="none" strike="noStrike" baseline="0" dirty="0">
                <a:latin typeface="TimesNewRomanPSMT"/>
              </a:rPr>
              <a:t>= 10% the baseline falls at ADC step 409 out of 4096 total).</a:t>
            </a:r>
            <a:endParaRPr lang="en-US" dirty="0"/>
          </a:p>
        </p:txBody>
      </p:sp>
      <p:sp>
        <p:nvSpPr>
          <p:cNvPr id="8" name="TextBox 7">
            <a:extLst>
              <a:ext uri="{FF2B5EF4-FFF2-40B4-BE49-F238E27FC236}">
                <a16:creationId xmlns:a16="http://schemas.microsoft.com/office/drawing/2014/main" id="{D6C7EDBA-F695-4467-9D7D-5F12BA4AE0E1}"/>
              </a:ext>
            </a:extLst>
          </p:cNvPr>
          <p:cNvSpPr txBox="1"/>
          <p:nvPr/>
        </p:nvSpPr>
        <p:spPr>
          <a:xfrm>
            <a:off x="0" y="5686484"/>
            <a:ext cx="3440237" cy="369332"/>
          </a:xfrm>
          <a:prstGeom prst="rect">
            <a:avLst/>
          </a:prstGeom>
          <a:noFill/>
        </p:spPr>
        <p:txBody>
          <a:bodyPr wrap="none" rtlCol="0">
            <a:spAutoFit/>
          </a:bodyPr>
          <a:lstStyle/>
          <a:p>
            <a:r>
              <a:rPr lang="en-US" dirty="0"/>
              <a:t>Automatically loaded and adjusted</a:t>
            </a:r>
          </a:p>
        </p:txBody>
      </p:sp>
    </p:spTree>
    <p:extLst>
      <p:ext uri="{BB962C8B-B14F-4D97-AF65-F5344CB8AC3E}">
        <p14:creationId xmlns:p14="http://schemas.microsoft.com/office/powerpoint/2010/main" val="11316937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09C162-2C6C-4C73-8F59-CA1698477A25}"/>
              </a:ext>
            </a:extLst>
          </p:cNvPr>
          <p:cNvPicPr>
            <a:picLocks noChangeAspect="1"/>
          </p:cNvPicPr>
          <p:nvPr/>
        </p:nvPicPr>
        <p:blipFill>
          <a:blip r:embed="rId2"/>
          <a:stretch>
            <a:fillRect/>
          </a:stretch>
        </p:blipFill>
        <p:spPr>
          <a:xfrm>
            <a:off x="0" y="3242075"/>
            <a:ext cx="4572000" cy="3615925"/>
          </a:xfrm>
          <a:prstGeom prst="rect">
            <a:avLst/>
          </a:prstGeom>
        </p:spPr>
      </p:pic>
      <p:pic>
        <p:nvPicPr>
          <p:cNvPr id="7" name="Picture 6">
            <a:extLst>
              <a:ext uri="{FF2B5EF4-FFF2-40B4-BE49-F238E27FC236}">
                <a16:creationId xmlns:a16="http://schemas.microsoft.com/office/drawing/2014/main" id="{622651F6-3C02-4A99-908D-5EFFFDE57594}"/>
              </a:ext>
            </a:extLst>
          </p:cNvPr>
          <p:cNvPicPr>
            <a:picLocks noChangeAspect="1"/>
          </p:cNvPicPr>
          <p:nvPr/>
        </p:nvPicPr>
        <p:blipFill>
          <a:blip r:embed="rId3"/>
          <a:stretch>
            <a:fillRect/>
          </a:stretch>
        </p:blipFill>
        <p:spPr>
          <a:xfrm>
            <a:off x="0" y="0"/>
            <a:ext cx="4572000" cy="3704053"/>
          </a:xfrm>
          <a:prstGeom prst="rect">
            <a:avLst/>
          </a:prstGeom>
        </p:spPr>
      </p:pic>
      <p:pic>
        <p:nvPicPr>
          <p:cNvPr id="9" name="Picture 8">
            <a:extLst>
              <a:ext uri="{FF2B5EF4-FFF2-40B4-BE49-F238E27FC236}">
                <a16:creationId xmlns:a16="http://schemas.microsoft.com/office/drawing/2014/main" id="{724ABCAB-E7BE-4988-999D-7470E4A52F9F}"/>
              </a:ext>
            </a:extLst>
          </p:cNvPr>
          <p:cNvPicPr>
            <a:picLocks noChangeAspect="1"/>
          </p:cNvPicPr>
          <p:nvPr/>
        </p:nvPicPr>
        <p:blipFill>
          <a:blip r:embed="rId4"/>
          <a:stretch>
            <a:fillRect/>
          </a:stretch>
        </p:blipFill>
        <p:spPr>
          <a:xfrm>
            <a:off x="4572000" y="0"/>
            <a:ext cx="4572000" cy="3731872"/>
          </a:xfrm>
          <a:prstGeom prst="rect">
            <a:avLst/>
          </a:prstGeom>
        </p:spPr>
      </p:pic>
      <p:sp>
        <p:nvSpPr>
          <p:cNvPr id="2" name="TextBox 1">
            <a:extLst>
              <a:ext uri="{FF2B5EF4-FFF2-40B4-BE49-F238E27FC236}">
                <a16:creationId xmlns:a16="http://schemas.microsoft.com/office/drawing/2014/main" id="{8E1B7345-D02A-4D96-A165-4EEC519A55CB}"/>
              </a:ext>
            </a:extLst>
          </p:cNvPr>
          <p:cNvSpPr txBox="1"/>
          <p:nvPr/>
        </p:nvSpPr>
        <p:spPr>
          <a:xfrm>
            <a:off x="419549" y="1067040"/>
            <a:ext cx="1787669" cy="369332"/>
          </a:xfrm>
          <a:prstGeom prst="rect">
            <a:avLst/>
          </a:prstGeom>
          <a:noFill/>
        </p:spPr>
        <p:txBody>
          <a:bodyPr wrap="none" rtlCol="0">
            <a:spAutoFit/>
          </a:bodyPr>
          <a:lstStyle/>
          <a:p>
            <a:r>
              <a:rPr lang="en-US" altLang="zh-CN" dirty="0" err="1"/>
              <a:t>BaselineCut</a:t>
            </a:r>
            <a:r>
              <a:rPr lang="en-US" altLang="zh-CN" dirty="0"/>
              <a:t>=0 us</a:t>
            </a:r>
            <a:endParaRPr lang="en-US" dirty="0"/>
          </a:p>
        </p:txBody>
      </p:sp>
      <p:sp>
        <p:nvSpPr>
          <p:cNvPr id="6" name="TextBox 5">
            <a:extLst>
              <a:ext uri="{FF2B5EF4-FFF2-40B4-BE49-F238E27FC236}">
                <a16:creationId xmlns:a16="http://schemas.microsoft.com/office/drawing/2014/main" id="{40128011-6CCD-4B2E-AF26-E95075AF6E3B}"/>
              </a:ext>
            </a:extLst>
          </p:cNvPr>
          <p:cNvSpPr txBox="1"/>
          <p:nvPr/>
        </p:nvSpPr>
        <p:spPr>
          <a:xfrm>
            <a:off x="4991549" y="1067040"/>
            <a:ext cx="2021707" cy="369332"/>
          </a:xfrm>
          <a:prstGeom prst="rect">
            <a:avLst/>
          </a:prstGeom>
          <a:noFill/>
        </p:spPr>
        <p:txBody>
          <a:bodyPr wrap="none" rtlCol="0">
            <a:spAutoFit/>
          </a:bodyPr>
          <a:lstStyle/>
          <a:p>
            <a:r>
              <a:rPr lang="en-US" altLang="zh-CN" dirty="0" err="1"/>
              <a:t>BaselineCut</a:t>
            </a:r>
            <a:r>
              <a:rPr lang="en-US" altLang="zh-CN" dirty="0"/>
              <a:t>=100 us</a:t>
            </a:r>
            <a:endParaRPr lang="en-US" dirty="0"/>
          </a:p>
        </p:txBody>
      </p:sp>
      <p:sp>
        <p:nvSpPr>
          <p:cNvPr id="8" name="TextBox 7">
            <a:extLst>
              <a:ext uri="{FF2B5EF4-FFF2-40B4-BE49-F238E27FC236}">
                <a16:creationId xmlns:a16="http://schemas.microsoft.com/office/drawing/2014/main" id="{4FA7AA86-8BAB-4FC0-A4A7-AAC47A7400BE}"/>
              </a:ext>
            </a:extLst>
          </p:cNvPr>
          <p:cNvSpPr txBox="1"/>
          <p:nvPr/>
        </p:nvSpPr>
        <p:spPr>
          <a:xfrm>
            <a:off x="419548" y="4259088"/>
            <a:ext cx="2021707" cy="369332"/>
          </a:xfrm>
          <a:prstGeom prst="rect">
            <a:avLst/>
          </a:prstGeom>
          <a:noFill/>
        </p:spPr>
        <p:txBody>
          <a:bodyPr wrap="none" rtlCol="0">
            <a:spAutoFit/>
          </a:bodyPr>
          <a:lstStyle/>
          <a:p>
            <a:r>
              <a:rPr lang="en-US" altLang="zh-CN" dirty="0" err="1"/>
              <a:t>BaselineCut</a:t>
            </a:r>
            <a:r>
              <a:rPr lang="en-US" altLang="zh-CN" dirty="0"/>
              <a:t>=200 us</a:t>
            </a:r>
            <a:endParaRPr lang="en-US" dirty="0"/>
          </a:p>
        </p:txBody>
      </p:sp>
      <p:sp>
        <p:nvSpPr>
          <p:cNvPr id="10" name="TextBox 9">
            <a:extLst>
              <a:ext uri="{FF2B5EF4-FFF2-40B4-BE49-F238E27FC236}">
                <a16:creationId xmlns:a16="http://schemas.microsoft.com/office/drawing/2014/main" id="{11AC6309-D15F-4B80-8229-4FA684829492}"/>
              </a:ext>
            </a:extLst>
          </p:cNvPr>
          <p:cNvSpPr txBox="1"/>
          <p:nvPr/>
        </p:nvSpPr>
        <p:spPr>
          <a:xfrm>
            <a:off x="458822" y="1436372"/>
            <a:ext cx="1766830" cy="369332"/>
          </a:xfrm>
          <a:prstGeom prst="rect">
            <a:avLst/>
          </a:prstGeom>
          <a:noFill/>
        </p:spPr>
        <p:txBody>
          <a:bodyPr wrap="none" rtlCol="0">
            <a:spAutoFit/>
          </a:bodyPr>
          <a:lstStyle/>
          <a:p>
            <a:r>
              <a:rPr lang="en-US" altLang="zh-CN" dirty="0"/>
              <a:t>FWHM = 249 eV</a:t>
            </a:r>
            <a:endParaRPr lang="en-US" dirty="0"/>
          </a:p>
        </p:txBody>
      </p:sp>
    </p:spTree>
    <p:extLst>
      <p:ext uri="{BB962C8B-B14F-4D97-AF65-F5344CB8AC3E}">
        <p14:creationId xmlns:p14="http://schemas.microsoft.com/office/powerpoint/2010/main" val="15567879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EA9E1F-B3BA-4CE2-AE43-155363193B86}"/>
              </a:ext>
            </a:extLst>
          </p:cNvPr>
          <p:cNvPicPr>
            <a:picLocks noChangeAspect="1"/>
          </p:cNvPicPr>
          <p:nvPr/>
        </p:nvPicPr>
        <p:blipFill>
          <a:blip r:embed="rId3"/>
          <a:stretch>
            <a:fillRect/>
          </a:stretch>
        </p:blipFill>
        <p:spPr>
          <a:xfrm>
            <a:off x="0" y="0"/>
            <a:ext cx="4572000" cy="2335140"/>
          </a:xfrm>
          <a:prstGeom prst="rect">
            <a:avLst/>
          </a:prstGeom>
        </p:spPr>
      </p:pic>
      <p:pic>
        <p:nvPicPr>
          <p:cNvPr id="4" name="Picture 3">
            <a:extLst>
              <a:ext uri="{FF2B5EF4-FFF2-40B4-BE49-F238E27FC236}">
                <a16:creationId xmlns:a16="http://schemas.microsoft.com/office/drawing/2014/main" id="{C368F076-6274-4C39-8EAB-BD6E16529B6D}"/>
              </a:ext>
            </a:extLst>
          </p:cNvPr>
          <p:cNvPicPr>
            <a:picLocks noChangeAspect="1"/>
          </p:cNvPicPr>
          <p:nvPr/>
        </p:nvPicPr>
        <p:blipFill>
          <a:blip r:embed="rId4"/>
          <a:stretch>
            <a:fillRect/>
          </a:stretch>
        </p:blipFill>
        <p:spPr>
          <a:xfrm>
            <a:off x="4572000" y="0"/>
            <a:ext cx="4572000" cy="2377440"/>
          </a:xfrm>
          <a:prstGeom prst="rect">
            <a:avLst/>
          </a:prstGeom>
        </p:spPr>
      </p:pic>
      <p:sp>
        <p:nvSpPr>
          <p:cNvPr id="5" name="TextBox 4">
            <a:extLst>
              <a:ext uri="{FF2B5EF4-FFF2-40B4-BE49-F238E27FC236}">
                <a16:creationId xmlns:a16="http://schemas.microsoft.com/office/drawing/2014/main" id="{D90AF859-3E21-41C5-9939-A468EF82AFFB}"/>
              </a:ext>
            </a:extLst>
          </p:cNvPr>
          <p:cNvSpPr txBox="1"/>
          <p:nvPr/>
        </p:nvSpPr>
        <p:spPr>
          <a:xfrm>
            <a:off x="6379121" y="1004054"/>
            <a:ext cx="1766830" cy="369332"/>
          </a:xfrm>
          <a:prstGeom prst="rect">
            <a:avLst/>
          </a:prstGeom>
          <a:noFill/>
        </p:spPr>
        <p:txBody>
          <a:bodyPr wrap="none" rtlCol="0">
            <a:spAutoFit/>
          </a:bodyPr>
          <a:lstStyle/>
          <a:p>
            <a:r>
              <a:rPr lang="en-US" altLang="zh-CN" dirty="0"/>
              <a:t>FWHM = 252 eV</a:t>
            </a:r>
            <a:endParaRPr lang="en-US" dirty="0"/>
          </a:p>
        </p:txBody>
      </p:sp>
      <p:pic>
        <p:nvPicPr>
          <p:cNvPr id="6" name="Picture 5">
            <a:extLst>
              <a:ext uri="{FF2B5EF4-FFF2-40B4-BE49-F238E27FC236}">
                <a16:creationId xmlns:a16="http://schemas.microsoft.com/office/drawing/2014/main" id="{CC3A5ABF-601E-48CC-93C7-AF58292BFD63}"/>
              </a:ext>
            </a:extLst>
          </p:cNvPr>
          <p:cNvPicPr>
            <a:picLocks noChangeAspect="1"/>
          </p:cNvPicPr>
          <p:nvPr/>
        </p:nvPicPr>
        <p:blipFill>
          <a:blip r:embed="rId5"/>
          <a:stretch>
            <a:fillRect/>
          </a:stretch>
        </p:blipFill>
        <p:spPr>
          <a:xfrm>
            <a:off x="0" y="2377440"/>
            <a:ext cx="4572000" cy="2338799"/>
          </a:xfrm>
          <a:prstGeom prst="rect">
            <a:avLst/>
          </a:prstGeom>
        </p:spPr>
      </p:pic>
      <p:sp>
        <p:nvSpPr>
          <p:cNvPr id="7" name="TextBox 6">
            <a:extLst>
              <a:ext uri="{FF2B5EF4-FFF2-40B4-BE49-F238E27FC236}">
                <a16:creationId xmlns:a16="http://schemas.microsoft.com/office/drawing/2014/main" id="{A6E484FB-37C2-492D-9B99-4F00E6D360DA}"/>
              </a:ext>
            </a:extLst>
          </p:cNvPr>
          <p:cNvSpPr txBox="1"/>
          <p:nvPr/>
        </p:nvSpPr>
        <p:spPr>
          <a:xfrm>
            <a:off x="2719390" y="3916171"/>
            <a:ext cx="1709122" cy="369332"/>
          </a:xfrm>
          <a:prstGeom prst="rect">
            <a:avLst/>
          </a:prstGeom>
          <a:noFill/>
        </p:spPr>
        <p:txBody>
          <a:bodyPr wrap="none" rtlCol="0">
            <a:spAutoFit/>
          </a:bodyPr>
          <a:lstStyle/>
          <a:p>
            <a:r>
              <a:rPr lang="en-US" altLang="zh-CN" dirty="0"/>
              <a:t>FWHM = 235 eV</a:t>
            </a:r>
            <a:endParaRPr lang="en-US" dirty="0"/>
          </a:p>
        </p:txBody>
      </p:sp>
      <p:pic>
        <p:nvPicPr>
          <p:cNvPr id="8" name="Picture 7">
            <a:extLst>
              <a:ext uri="{FF2B5EF4-FFF2-40B4-BE49-F238E27FC236}">
                <a16:creationId xmlns:a16="http://schemas.microsoft.com/office/drawing/2014/main" id="{22A9E262-503A-476A-A238-F4BFAAD17E51}"/>
              </a:ext>
            </a:extLst>
          </p:cNvPr>
          <p:cNvPicPr>
            <a:picLocks noChangeAspect="1"/>
          </p:cNvPicPr>
          <p:nvPr/>
        </p:nvPicPr>
        <p:blipFill>
          <a:blip r:embed="rId6"/>
          <a:stretch>
            <a:fillRect/>
          </a:stretch>
        </p:blipFill>
        <p:spPr>
          <a:xfrm>
            <a:off x="4998081" y="2377440"/>
            <a:ext cx="3719837" cy="2335140"/>
          </a:xfrm>
          <a:prstGeom prst="rect">
            <a:avLst/>
          </a:prstGeom>
        </p:spPr>
      </p:pic>
      <p:sp>
        <p:nvSpPr>
          <p:cNvPr id="9" name="TextBox 8">
            <a:extLst>
              <a:ext uri="{FF2B5EF4-FFF2-40B4-BE49-F238E27FC236}">
                <a16:creationId xmlns:a16="http://schemas.microsoft.com/office/drawing/2014/main" id="{ABB70A2E-3D3C-4C06-AC99-9A26F21BB5AB}"/>
              </a:ext>
            </a:extLst>
          </p:cNvPr>
          <p:cNvSpPr txBox="1"/>
          <p:nvPr/>
        </p:nvSpPr>
        <p:spPr>
          <a:xfrm>
            <a:off x="5800654" y="3264342"/>
            <a:ext cx="1709122" cy="369332"/>
          </a:xfrm>
          <a:prstGeom prst="rect">
            <a:avLst/>
          </a:prstGeom>
          <a:noFill/>
        </p:spPr>
        <p:txBody>
          <a:bodyPr wrap="none" rtlCol="0">
            <a:spAutoFit/>
          </a:bodyPr>
          <a:lstStyle/>
          <a:p>
            <a:r>
              <a:rPr lang="en-US" altLang="zh-CN" dirty="0"/>
              <a:t>FWHM = 250 eV</a:t>
            </a:r>
            <a:endParaRPr lang="en-US" dirty="0"/>
          </a:p>
        </p:txBody>
      </p:sp>
      <p:pic>
        <p:nvPicPr>
          <p:cNvPr id="10" name="Picture 9">
            <a:extLst>
              <a:ext uri="{FF2B5EF4-FFF2-40B4-BE49-F238E27FC236}">
                <a16:creationId xmlns:a16="http://schemas.microsoft.com/office/drawing/2014/main" id="{70901035-2663-48A9-8FDB-44008B0039E6}"/>
              </a:ext>
            </a:extLst>
          </p:cNvPr>
          <p:cNvPicPr>
            <a:picLocks noChangeAspect="1"/>
          </p:cNvPicPr>
          <p:nvPr/>
        </p:nvPicPr>
        <p:blipFill>
          <a:blip r:embed="rId7"/>
          <a:stretch>
            <a:fillRect/>
          </a:stretch>
        </p:blipFill>
        <p:spPr>
          <a:xfrm>
            <a:off x="0" y="4712580"/>
            <a:ext cx="4145920" cy="2126803"/>
          </a:xfrm>
          <a:prstGeom prst="rect">
            <a:avLst/>
          </a:prstGeom>
        </p:spPr>
      </p:pic>
      <p:sp>
        <p:nvSpPr>
          <p:cNvPr id="11" name="TextBox 10">
            <a:extLst>
              <a:ext uri="{FF2B5EF4-FFF2-40B4-BE49-F238E27FC236}">
                <a16:creationId xmlns:a16="http://schemas.microsoft.com/office/drawing/2014/main" id="{FD832C88-8FBD-4026-8679-1CA2A9C464F8}"/>
              </a:ext>
            </a:extLst>
          </p:cNvPr>
          <p:cNvSpPr txBox="1"/>
          <p:nvPr/>
        </p:nvSpPr>
        <p:spPr>
          <a:xfrm>
            <a:off x="1807121" y="982904"/>
            <a:ext cx="1766830" cy="369332"/>
          </a:xfrm>
          <a:prstGeom prst="rect">
            <a:avLst/>
          </a:prstGeom>
          <a:noFill/>
        </p:spPr>
        <p:txBody>
          <a:bodyPr wrap="none" rtlCol="0">
            <a:spAutoFit/>
          </a:bodyPr>
          <a:lstStyle/>
          <a:p>
            <a:r>
              <a:rPr lang="en-US" altLang="zh-CN" dirty="0"/>
              <a:t>FWHM = 252 eV</a:t>
            </a:r>
            <a:endParaRPr lang="en-US" dirty="0"/>
          </a:p>
        </p:txBody>
      </p:sp>
      <p:sp>
        <p:nvSpPr>
          <p:cNvPr id="12" name="TextBox 11">
            <a:extLst>
              <a:ext uri="{FF2B5EF4-FFF2-40B4-BE49-F238E27FC236}">
                <a16:creationId xmlns:a16="http://schemas.microsoft.com/office/drawing/2014/main" id="{92AF1852-A295-434E-9821-8BD4EF735F6A}"/>
              </a:ext>
            </a:extLst>
          </p:cNvPr>
          <p:cNvSpPr txBox="1"/>
          <p:nvPr/>
        </p:nvSpPr>
        <p:spPr>
          <a:xfrm>
            <a:off x="1737848" y="5512648"/>
            <a:ext cx="1709122" cy="369332"/>
          </a:xfrm>
          <a:prstGeom prst="rect">
            <a:avLst/>
          </a:prstGeom>
          <a:noFill/>
        </p:spPr>
        <p:txBody>
          <a:bodyPr wrap="none" rtlCol="0">
            <a:spAutoFit/>
          </a:bodyPr>
          <a:lstStyle/>
          <a:p>
            <a:r>
              <a:rPr lang="en-US" altLang="zh-CN" dirty="0"/>
              <a:t>FWHM = 253 eV</a:t>
            </a:r>
            <a:endParaRPr lang="en-US" dirty="0"/>
          </a:p>
        </p:txBody>
      </p:sp>
      <p:pic>
        <p:nvPicPr>
          <p:cNvPr id="13" name="Picture 12">
            <a:extLst>
              <a:ext uri="{FF2B5EF4-FFF2-40B4-BE49-F238E27FC236}">
                <a16:creationId xmlns:a16="http://schemas.microsoft.com/office/drawing/2014/main" id="{1A321C12-3800-4A23-A834-0F320B14DD53}"/>
              </a:ext>
            </a:extLst>
          </p:cNvPr>
          <p:cNvPicPr>
            <a:picLocks noChangeAspect="1"/>
          </p:cNvPicPr>
          <p:nvPr/>
        </p:nvPicPr>
        <p:blipFill>
          <a:blip r:embed="rId8"/>
          <a:stretch>
            <a:fillRect/>
          </a:stretch>
        </p:blipFill>
        <p:spPr>
          <a:xfrm>
            <a:off x="4876800" y="4613082"/>
            <a:ext cx="4267200" cy="2244918"/>
          </a:xfrm>
          <a:prstGeom prst="rect">
            <a:avLst/>
          </a:prstGeom>
        </p:spPr>
      </p:pic>
      <p:sp>
        <p:nvSpPr>
          <p:cNvPr id="14" name="TextBox 13">
            <a:extLst>
              <a:ext uri="{FF2B5EF4-FFF2-40B4-BE49-F238E27FC236}">
                <a16:creationId xmlns:a16="http://schemas.microsoft.com/office/drawing/2014/main" id="{F9025F0D-D33F-42C0-8F58-3DD92BD87E2E}"/>
              </a:ext>
            </a:extLst>
          </p:cNvPr>
          <p:cNvSpPr txBox="1"/>
          <p:nvPr/>
        </p:nvSpPr>
        <p:spPr>
          <a:xfrm>
            <a:off x="6379121" y="5406649"/>
            <a:ext cx="1766830" cy="369332"/>
          </a:xfrm>
          <a:prstGeom prst="rect">
            <a:avLst/>
          </a:prstGeom>
          <a:noFill/>
        </p:spPr>
        <p:txBody>
          <a:bodyPr wrap="none" rtlCol="0">
            <a:spAutoFit/>
          </a:bodyPr>
          <a:lstStyle/>
          <a:p>
            <a:r>
              <a:rPr lang="en-US" altLang="zh-CN" dirty="0"/>
              <a:t>FWHM = 251 eV</a:t>
            </a:r>
            <a:endParaRPr lang="en-US" dirty="0"/>
          </a:p>
        </p:txBody>
      </p:sp>
    </p:spTree>
    <p:extLst>
      <p:ext uri="{BB962C8B-B14F-4D97-AF65-F5344CB8AC3E}">
        <p14:creationId xmlns:p14="http://schemas.microsoft.com/office/powerpoint/2010/main" val="12881602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DC57E2-8E51-4908-8850-B77D363C0FCF}"/>
              </a:ext>
            </a:extLst>
          </p:cNvPr>
          <p:cNvPicPr>
            <a:picLocks noChangeAspect="1"/>
          </p:cNvPicPr>
          <p:nvPr/>
        </p:nvPicPr>
        <p:blipFill>
          <a:blip r:embed="rId2"/>
          <a:stretch>
            <a:fillRect/>
          </a:stretch>
        </p:blipFill>
        <p:spPr>
          <a:xfrm>
            <a:off x="0" y="0"/>
            <a:ext cx="6515100" cy="3429000"/>
          </a:xfrm>
          <a:prstGeom prst="rect">
            <a:avLst/>
          </a:prstGeom>
        </p:spPr>
      </p:pic>
      <p:sp>
        <p:nvSpPr>
          <p:cNvPr id="4" name="TextBox 3">
            <a:extLst>
              <a:ext uri="{FF2B5EF4-FFF2-40B4-BE49-F238E27FC236}">
                <a16:creationId xmlns:a16="http://schemas.microsoft.com/office/drawing/2014/main" id="{3AFC39E7-5B9C-445F-8D2A-99BED6DBC717}"/>
              </a:ext>
            </a:extLst>
          </p:cNvPr>
          <p:cNvSpPr txBox="1"/>
          <p:nvPr/>
        </p:nvSpPr>
        <p:spPr>
          <a:xfrm>
            <a:off x="3172408" y="1057223"/>
            <a:ext cx="3550331" cy="1200329"/>
          </a:xfrm>
          <a:prstGeom prst="rect">
            <a:avLst/>
          </a:prstGeom>
          <a:noFill/>
        </p:spPr>
        <p:txBody>
          <a:bodyPr wrap="none" rtlCol="0">
            <a:spAutoFit/>
          </a:bodyPr>
          <a:lstStyle/>
          <a:p>
            <a:r>
              <a:rPr lang="en-US" dirty="0" err="1"/>
              <a:t>BLcut</a:t>
            </a:r>
            <a:r>
              <a:rPr lang="en-US" dirty="0"/>
              <a:t>=500 us</a:t>
            </a:r>
          </a:p>
          <a:p>
            <a:r>
              <a:rPr lang="en-US" altLang="zh-CN" dirty="0"/>
              <a:t>Later it changed to 16 automatically</a:t>
            </a:r>
            <a:endParaRPr lang="en-US" dirty="0"/>
          </a:p>
          <a:p>
            <a:r>
              <a:rPr lang="en-US" altLang="zh-CN" dirty="0"/>
              <a:t>Tau=20us</a:t>
            </a:r>
            <a:endParaRPr lang="en-US" dirty="0"/>
          </a:p>
          <a:p>
            <a:r>
              <a:rPr lang="en-US" dirty="0"/>
              <a:t>FWHM=</a:t>
            </a:r>
            <a:r>
              <a:rPr lang="en-US" altLang="zh-CN" dirty="0"/>
              <a:t>252 eV</a:t>
            </a:r>
            <a:endParaRPr lang="en-US" dirty="0"/>
          </a:p>
        </p:txBody>
      </p:sp>
      <p:pic>
        <p:nvPicPr>
          <p:cNvPr id="6" name="Picture 5">
            <a:extLst>
              <a:ext uri="{FF2B5EF4-FFF2-40B4-BE49-F238E27FC236}">
                <a16:creationId xmlns:a16="http://schemas.microsoft.com/office/drawing/2014/main" id="{8C90D3B2-2BEB-474B-B1E8-FA3E5267B6E4}"/>
              </a:ext>
            </a:extLst>
          </p:cNvPr>
          <p:cNvPicPr>
            <a:picLocks noChangeAspect="1"/>
          </p:cNvPicPr>
          <p:nvPr/>
        </p:nvPicPr>
        <p:blipFill>
          <a:blip r:embed="rId3"/>
          <a:stretch>
            <a:fillRect/>
          </a:stretch>
        </p:blipFill>
        <p:spPr>
          <a:xfrm>
            <a:off x="1" y="3450942"/>
            <a:ext cx="6515100" cy="3425982"/>
          </a:xfrm>
          <a:prstGeom prst="rect">
            <a:avLst/>
          </a:prstGeom>
        </p:spPr>
      </p:pic>
      <p:sp>
        <p:nvSpPr>
          <p:cNvPr id="7" name="TextBox 6">
            <a:extLst>
              <a:ext uri="{FF2B5EF4-FFF2-40B4-BE49-F238E27FC236}">
                <a16:creationId xmlns:a16="http://schemas.microsoft.com/office/drawing/2014/main" id="{85D4396B-EDA8-4151-BAC7-38532C3EBF7B}"/>
              </a:ext>
            </a:extLst>
          </p:cNvPr>
          <p:cNvSpPr txBox="1"/>
          <p:nvPr/>
        </p:nvSpPr>
        <p:spPr>
          <a:xfrm>
            <a:off x="3421790" y="4486223"/>
            <a:ext cx="1603324" cy="923330"/>
          </a:xfrm>
          <a:prstGeom prst="rect">
            <a:avLst/>
          </a:prstGeom>
          <a:noFill/>
        </p:spPr>
        <p:txBody>
          <a:bodyPr wrap="none" rtlCol="0">
            <a:spAutoFit/>
          </a:bodyPr>
          <a:lstStyle/>
          <a:p>
            <a:r>
              <a:rPr lang="en-US" dirty="0" err="1"/>
              <a:t>BLcut</a:t>
            </a:r>
            <a:r>
              <a:rPr lang="en-US" dirty="0"/>
              <a:t>=500 us</a:t>
            </a:r>
          </a:p>
          <a:p>
            <a:r>
              <a:rPr lang="en-US" altLang="zh-CN" dirty="0"/>
              <a:t>Tau=20us</a:t>
            </a:r>
            <a:endParaRPr lang="en-US" dirty="0"/>
          </a:p>
          <a:p>
            <a:r>
              <a:rPr lang="en-US" dirty="0"/>
              <a:t>FWHM=</a:t>
            </a:r>
            <a:r>
              <a:rPr lang="en-US" altLang="zh-CN" u="sng" dirty="0"/>
              <a:t>242</a:t>
            </a:r>
            <a:r>
              <a:rPr lang="en-US" altLang="zh-CN" dirty="0"/>
              <a:t> eV</a:t>
            </a:r>
            <a:endParaRPr lang="en-US" dirty="0"/>
          </a:p>
        </p:txBody>
      </p:sp>
    </p:spTree>
    <p:extLst>
      <p:ext uri="{BB962C8B-B14F-4D97-AF65-F5344CB8AC3E}">
        <p14:creationId xmlns:p14="http://schemas.microsoft.com/office/powerpoint/2010/main" val="39389668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4A0A59-DE08-4AA3-ADFD-8094D3547784}"/>
              </a:ext>
            </a:extLst>
          </p:cNvPr>
          <p:cNvPicPr>
            <a:picLocks noChangeAspect="1"/>
          </p:cNvPicPr>
          <p:nvPr/>
        </p:nvPicPr>
        <p:blipFill>
          <a:blip r:embed="rId2"/>
          <a:stretch>
            <a:fillRect/>
          </a:stretch>
        </p:blipFill>
        <p:spPr>
          <a:xfrm>
            <a:off x="0" y="0"/>
            <a:ext cx="6497853" cy="3399207"/>
          </a:xfrm>
          <a:prstGeom prst="rect">
            <a:avLst/>
          </a:prstGeom>
        </p:spPr>
      </p:pic>
      <p:sp>
        <p:nvSpPr>
          <p:cNvPr id="3" name="TextBox 2">
            <a:extLst>
              <a:ext uri="{FF2B5EF4-FFF2-40B4-BE49-F238E27FC236}">
                <a16:creationId xmlns:a16="http://schemas.microsoft.com/office/drawing/2014/main" id="{CD4B5090-5EFA-4BAF-AAD3-745D811EEDF4}"/>
              </a:ext>
            </a:extLst>
          </p:cNvPr>
          <p:cNvSpPr txBox="1"/>
          <p:nvPr/>
        </p:nvSpPr>
        <p:spPr>
          <a:xfrm>
            <a:off x="3172408" y="1057223"/>
            <a:ext cx="1603324" cy="646331"/>
          </a:xfrm>
          <a:prstGeom prst="rect">
            <a:avLst/>
          </a:prstGeom>
          <a:noFill/>
        </p:spPr>
        <p:txBody>
          <a:bodyPr wrap="none" rtlCol="0">
            <a:spAutoFit/>
          </a:bodyPr>
          <a:lstStyle/>
          <a:p>
            <a:r>
              <a:rPr lang="en-US" dirty="0" err="1"/>
              <a:t>BLcut</a:t>
            </a:r>
            <a:r>
              <a:rPr lang="en-US" dirty="0"/>
              <a:t>=5 us</a:t>
            </a:r>
          </a:p>
          <a:p>
            <a:r>
              <a:rPr lang="en-US" dirty="0"/>
              <a:t>FWHM=</a:t>
            </a:r>
            <a:r>
              <a:rPr lang="en-US" altLang="zh-CN" dirty="0"/>
              <a:t>266 eV</a:t>
            </a:r>
            <a:endParaRPr lang="en-US" dirty="0"/>
          </a:p>
        </p:txBody>
      </p:sp>
      <p:pic>
        <p:nvPicPr>
          <p:cNvPr id="4" name="Picture 3">
            <a:extLst>
              <a:ext uri="{FF2B5EF4-FFF2-40B4-BE49-F238E27FC236}">
                <a16:creationId xmlns:a16="http://schemas.microsoft.com/office/drawing/2014/main" id="{B9DFD171-B542-4FA6-9C57-292F124C3136}"/>
              </a:ext>
            </a:extLst>
          </p:cNvPr>
          <p:cNvPicPr>
            <a:picLocks noChangeAspect="1"/>
          </p:cNvPicPr>
          <p:nvPr/>
        </p:nvPicPr>
        <p:blipFill>
          <a:blip r:embed="rId3"/>
          <a:stretch>
            <a:fillRect/>
          </a:stretch>
        </p:blipFill>
        <p:spPr>
          <a:xfrm>
            <a:off x="0" y="3429000"/>
            <a:ext cx="6563264" cy="3429000"/>
          </a:xfrm>
          <a:prstGeom prst="rect">
            <a:avLst/>
          </a:prstGeom>
        </p:spPr>
      </p:pic>
      <p:sp>
        <p:nvSpPr>
          <p:cNvPr id="5" name="TextBox 4">
            <a:extLst>
              <a:ext uri="{FF2B5EF4-FFF2-40B4-BE49-F238E27FC236}">
                <a16:creationId xmlns:a16="http://schemas.microsoft.com/office/drawing/2014/main" id="{C7A06C5C-B120-4347-8E3F-D7FCB7A557EA}"/>
              </a:ext>
            </a:extLst>
          </p:cNvPr>
          <p:cNvSpPr txBox="1"/>
          <p:nvPr/>
        </p:nvSpPr>
        <p:spPr>
          <a:xfrm>
            <a:off x="3172408" y="4539343"/>
            <a:ext cx="1661032" cy="646331"/>
          </a:xfrm>
          <a:prstGeom prst="rect">
            <a:avLst/>
          </a:prstGeom>
          <a:noFill/>
        </p:spPr>
        <p:txBody>
          <a:bodyPr wrap="none" rtlCol="0">
            <a:spAutoFit/>
          </a:bodyPr>
          <a:lstStyle/>
          <a:p>
            <a:r>
              <a:rPr lang="en-US" dirty="0" err="1"/>
              <a:t>BLcut</a:t>
            </a:r>
            <a:r>
              <a:rPr lang="en-US" dirty="0"/>
              <a:t>=200 us</a:t>
            </a:r>
          </a:p>
          <a:p>
            <a:r>
              <a:rPr lang="en-US" dirty="0"/>
              <a:t>FWHM=</a:t>
            </a:r>
            <a:r>
              <a:rPr lang="en-US" altLang="zh-CN" dirty="0"/>
              <a:t>263 eV</a:t>
            </a:r>
            <a:endParaRPr lang="en-US" dirty="0"/>
          </a:p>
        </p:txBody>
      </p:sp>
    </p:spTree>
    <p:extLst>
      <p:ext uri="{BB962C8B-B14F-4D97-AF65-F5344CB8AC3E}">
        <p14:creationId xmlns:p14="http://schemas.microsoft.com/office/powerpoint/2010/main" val="22760336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9F4BEF-915F-41A2-ADDD-FB952AEC381D}"/>
              </a:ext>
            </a:extLst>
          </p:cNvPr>
          <p:cNvPicPr>
            <a:picLocks noChangeAspect="1"/>
          </p:cNvPicPr>
          <p:nvPr/>
        </p:nvPicPr>
        <p:blipFill>
          <a:blip r:embed="rId2"/>
          <a:stretch>
            <a:fillRect/>
          </a:stretch>
        </p:blipFill>
        <p:spPr>
          <a:xfrm>
            <a:off x="0" y="0"/>
            <a:ext cx="6497853" cy="3405673"/>
          </a:xfrm>
          <a:prstGeom prst="rect">
            <a:avLst/>
          </a:prstGeom>
        </p:spPr>
      </p:pic>
      <p:sp>
        <p:nvSpPr>
          <p:cNvPr id="7" name="TextBox 6">
            <a:extLst>
              <a:ext uri="{FF2B5EF4-FFF2-40B4-BE49-F238E27FC236}">
                <a16:creationId xmlns:a16="http://schemas.microsoft.com/office/drawing/2014/main" id="{3DA0EE63-43E1-4159-9838-291B66C9DD21}"/>
              </a:ext>
            </a:extLst>
          </p:cNvPr>
          <p:cNvSpPr txBox="1"/>
          <p:nvPr/>
        </p:nvSpPr>
        <p:spPr>
          <a:xfrm>
            <a:off x="3172408" y="1110343"/>
            <a:ext cx="1603324" cy="646331"/>
          </a:xfrm>
          <a:prstGeom prst="rect">
            <a:avLst/>
          </a:prstGeom>
          <a:noFill/>
        </p:spPr>
        <p:txBody>
          <a:bodyPr wrap="none" rtlCol="0">
            <a:spAutoFit/>
          </a:bodyPr>
          <a:lstStyle/>
          <a:p>
            <a:r>
              <a:rPr lang="en-US" dirty="0" err="1"/>
              <a:t>BLcut</a:t>
            </a:r>
            <a:r>
              <a:rPr lang="en-US" dirty="0"/>
              <a:t>=500 us</a:t>
            </a:r>
          </a:p>
          <a:p>
            <a:r>
              <a:rPr lang="en-US" dirty="0"/>
              <a:t>FWHM=</a:t>
            </a:r>
            <a:r>
              <a:rPr lang="en-US" altLang="zh-CN" u="sng" dirty="0"/>
              <a:t>245</a:t>
            </a:r>
            <a:r>
              <a:rPr lang="en-US" altLang="zh-CN" dirty="0"/>
              <a:t> eV</a:t>
            </a:r>
            <a:endParaRPr lang="en-US" dirty="0"/>
          </a:p>
        </p:txBody>
      </p:sp>
      <p:pic>
        <p:nvPicPr>
          <p:cNvPr id="9" name="Picture 8">
            <a:extLst>
              <a:ext uri="{FF2B5EF4-FFF2-40B4-BE49-F238E27FC236}">
                <a16:creationId xmlns:a16="http://schemas.microsoft.com/office/drawing/2014/main" id="{4A688A31-3E38-4FC3-9E15-79B542D3975F}"/>
              </a:ext>
            </a:extLst>
          </p:cNvPr>
          <p:cNvPicPr>
            <a:picLocks noChangeAspect="1"/>
          </p:cNvPicPr>
          <p:nvPr/>
        </p:nvPicPr>
        <p:blipFill>
          <a:blip r:embed="rId3"/>
          <a:stretch>
            <a:fillRect/>
          </a:stretch>
        </p:blipFill>
        <p:spPr>
          <a:xfrm>
            <a:off x="0" y="3429000"/>
            <a:ext cx="6555441" cy="3429000"/>
          </a:xfrm>
          <a:prstGeom prst="rect">
            <a:avLst/>
          </a:prstGeom>
        </p:spPr>
      </p:pic>
      <p:sp>
        <p:nvSpPr>
          <p:cNvPr id="10" name="TextBox 9">
            <a:extLst>
              <a:ext uri="{FF2B5EF4-FFF2-40B4-BE49-F238E27FC236}">
                <a16:creationId xmlns:a16="http://schemas.microsoft.com/office/drawing/2014/main" id="{B72F802E-1D0F-4D94-B729-A1300E585379}"/>
              </a:ext>
            </a:extLst>
          </p:cNvPr>
          <p:cNvSpPr txBox="1"/>
          <p:nvPr/>
        </p:nvSpPr>
        <p:spPr>
          <a:xfrm>
            <a:off x="3172408" y="4539343"/>
            <a:ext cx="1603324" cy="646331"/>
          </a:xfrm>
          <a:prstGeom prst="rect">
            <a:avLst/>
          </a:prstGeom>
          <a:noFill/>
        </p:spPr>
        <p:txBody>
          <a:bodyPr wrap="none" rtlCol="0">
            <a:spAutoFit/>
          </a:bodyPr>
          <a:lstStyle/>
          <a:p>
            <a:r>
              <a:rPr lang="en-US" dirty="0" err="1"/>
              <a:t>BLcut</a:t>
            </a:r>
            <a:r>
              <a:rPr lang="en-US" dirty="0"/>
              <a:t>=1000 us</a:t>
            </a:r>
          </a:p>
          <a:p>
            <a:r>
              <a:rPr lang="en-US" dirty="0"/>
              <a:t>FWHM=</a:t>
            </a:r>
            <a:r>
              <a:rPr lang="en-US" altLang="zh-CN" dirty="0"/>
              <a:t>246 eV</a:t>
            </a:r>
            <a:endParaRPr lang="en-US" dirty="0"/>
          </a:p>
        </p:txBody>
      </p:sp>
    </p:spTree>
    <p:extLst>
      <p:ext uri="{BB962C8B-B14F-4D97-AF65-F5344CB8AC3E}">
        <p14:creationId xmlns:p14="http://schemas.microsoft.com/office/powerpoint/2010/main" val="18167241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89D4A2-9935-476C-9B4A-F13F0E422F51}"/>
              </a:ext>
            </a:extLst>
          </p:cNvPr>
          <p:cNvPicPr>
            <a:picLocks noChangeAspect="1"/>
          </p:cNvPicPr>
          <p:nvPr/>
        </p:nvPicPr>
        <p:blipFill>
          <a:blip r:embed="rId2"/>
          <a:stretch>
            <a:fillRect/>
          </a:stretch>
        </p:blipFill>
        <p:spPr>
          <a:xfrm>
            <a:off x="247650" y="714375"/>
            <a:ext cx="8648700" cy="5429250"/>
          </a:xfrm>
          <a:prstGeom prst="rect">
            <a:avLst/>
          </a:prstGeom>
        </p:spPr>
      </p:pic>
      <p:cxnSp>
        <p:nvCxnSpPr>
          <p:cNvPr id="4" name="Straight Arrow Connector 3">
            <a:extLst>
              <a:ext uri="{FF2B5EF4-FFF2-40B4-BE49-F238E27FC236}">
                <a16:creationId xmlns:a16="http://schemas.microsoft.com/office/drawing/2014/main" id="{E51805EF-EE6C-4405-ACDD-810D9B822A3E}"/>
              </a:ext>
            </a:extLst>
          </p:cNvPr>
          <p:cNvCxnSpPr>
            <a:cxnSpLocks/>
          </p:cNvCxnSpPr>
          <p:nvPr/>
        </p:nvCxnSpPr>
        <p:spPr>
          <a:xfrm flipH="1">
            <a:off x="1484556" y="3861995"/>
            <a:ext cx="7078531" cy="7637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00462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9B3C4B-7332-48A1-B6A0-8C3078CF68DE}"/>
              </a:ext>
            </a:extLst>
          </p:cNvPr>
          <p:cNvPicPr>
            <a:picLocks noChangeAspect="1"/>
          </p:cNvPicPr>
          <p:nvPr/>
        </p:nvPicPr>
        <p:blipFill>
          <a:blip r:embed="rId2"/>
          <a:stretch>
            <a:fillRect/>
          </a:stretch>
        </p:blipFill>
        <p:spPr>
          <a:xfrm>
            <a:off x="228600" y="695325"/>
            <a:ext cx="8686800" cy="5467350"/>
          </a:xfrm>
          <a:prstGeom prst="rect">
            <a:avLst/>
          </a:prstGeom>
        </p:spPr>
      </p:pic>
      <p:cxnSp>
        <p:nvCxnSpPr>
          <p:cNvPr id="4" name="Straight Arrow Connector 3">
            <a:extLst>
              <a:ext uri="{FF2B5EF4-FFF2-40B4-BE49-F238E27FC236}">
                <a16:creationId xmlns:a16="http://schemas.microsoft.com/office/drawing/2014/main" id="{1450D5C9-4BFB-4757-9037-C69677233DBC}"/>
              </a:ext>
            </a:extLst>
          </p:cNvPr>
          <p:cNvCxnSpPr>
            <a:cxnSpLocks/>
          </p:cNvCxnSpPr>
          <p:nvPr/>
        </p:nvCxnSpPr>
        <p:spPr>
          <a:xfrm flipH="1">
            <a:off x="1312433" y="3863217"/>
            <a:ext cx="2959548" cy="8593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2376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08C192-C06E-4476-917F-4005B8868167}"/>
              </a:ext>
            </a:extLst>
          </p:cNvPr>
          <p:cNvPicPr>
            <a:picLocks noChangeAspect="1"/>
          </p:cNvPicPr>
          <p:nvPr/>
        </p:nvPicPr>
        <p:blipFill>
          <a:blip r:embed="rId2"/>
          <a:stretch>
            <a:fillRect/>
          </a:stretch>
        </p:blipFill>
        <p:spPr>
          <a:xfrm>
            <a:off x="0" y="3228975"/>
            <a:ext cx="8562975" cy="3629025"/>
          </a:xfrm>
          <a:prstGeom prst="rect">
            <a:avLst/>
          </a:prstGeom>
        </p:spPr>
      </p:pic>
      <p:pic>
        <p:nvPicPr>
          <p:cNvPr id="5" name="Picture 4">
            <a:extLst>
              <a:ext uri="{FF2B5EF4-FFF2-40B4-BE49-F238E27FC236}">
                <a16:creationId xmlns:a16="http://schemas.microsoft.com/office/drawing/2014/main" id="{893E6800-2F24-4099-8B13-3527307D5428}"/>
              </a:ext>
            </a:extLst>
          </p:cNvPr>
          <p:cNvPicPr>
            <a:picLocks noChangeAspect="1"/>
          </p:cNvPicPr>
          <p:nvPr/>
        </p:nvPicPr>
        <p:blipFill>
          <a:blip r:embed="rId3"/>
          <a:stretch>
            <a:fillRect/>
          </a:stretch>
        </p:blipFill>
        <p:spPr>
          <a:xfrm>
            <a:off x="1" y="1"/>
            <a:ext cx="6913418" cy="3092116"/>
          </a:xfrm>
          <a:prstGeom prst="rect">
            <a:avLst/>
          </a:prstGeom>
        </p:spPr>
      </p:pic>
      <p:cxnSp>
        <p:nvCxnSpPr>
          <p:cNvPr id="7" name="Straight Arrow Connector 6">
            <a:extLst>
              <a:ext uri="{FF2B5EF4-FFF2-40B4-BE49-F238E27FC236}">
                <a16:creationId xmlns:a16="http://schemas.microsoft.com/office/drawing/2014/main" id="{3DCF7FCF-AB87-4C43-9F7A-7697EF361877}"/>
              </a:ext>
            </a:extLst>
          </p:cNvPr>
          <p:cNvCxnSpPr>
            <a:cxnSpLocks/>
          </p:cNvCxnSpPr>
          <p:nvPr/>
        </p:nvCxnSpPr>
        <p:spPr>
          <a:xfrm>
            <a:off x="346364" y="1246909"/>
            <a:ext cx="1773381" cy="198206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4E23172-37B4-4C11-B174-0DD664329836}"/>
              </a:ext>
            </a:extLst>
          </p:cNvPr>
          <p:cNvSpPr txBox="1"/>
          <p:nvPr/>
        </p:nvSpPr>
        <p:spPr>
          <a:xfrm>
            <a:off x="1885084" y="2191050"/>
            <a:ext cx="6677891" cy="646331"/>
          </a:xfrm>
          <a:prstGeom prst="rect">
            <a:avLst/>
          </a:prstGeom>
          <a:noFill/>
        </p:spPr>
        <p:txBody>
          <a:bodyPr wrap="square">
            <a:spAutoFit/>
          </a:bodyPr>
          <a:lstStyle/>
          <a:p>
            <a:r>
              <a:rPr lang="en-US" dirty="0"/>
              <a:t>Loads the firmware and DSP code into the digitizers and starts them.</a:t>
            </a:r>
          </a:p>
          <a:p>
            <a:r>
              <a:rPr lang="en-US" dirty="0"/>
              <a:t>Loads the parameters in the .set file into the digitizers.</a:t>
            </a:r>
          </a:p>
        </p:txBody>
      </p:sp>
    </p:spTree>
    <p:extLst>
      <p:ext uri="{BB962C8B-B14F-4D97-AF65-F5344CB8AC3E}">
        <p14:creationId xmlns:p14="http://schemas.microsoft.com/office/powerpoint/2010/main" val="19689751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BFAD30-ECBB-445B-AC38-5FD2B4941132}"/>
              </a:ext>
            </a:extLst>
          </p:cNvPr>
          <p:cNvPicPr>
            <a:picLocks noChangeAspect="1"/>
          </p:cNvPicPr>
          <p:nvPr/>
        </p:nvPicPr>
        <p:blipFill>
          <a:blip r:embed="rId2"/>
          <a:stretch>
            <a:fillRect/>
          </a:stretch>
        </p:blipFill>
        <p:spPr>
          <a:xfrm>
            <a:off x="0" y="0"/>
            <a:ext cx="9144000" cy="4287098"/>
          </a:xfrm>
          <a:prstGeom prst="rect">
            <a:avLst/>
          </a:prstGeom>
        </p:spPr>
      </p:pic>
      <p:cxnSp>
        <p:nvCxnSpPr>
          <p:cNvPr id="4" name="Straight Arrow Connector 3">
            <a:extLst>
              <a:ext uri="{FF2B5EF4-FFF2-40B4-BE49-F238E27FC236}">
                <a16:creationId xmlns:a16="http://schemas.microsoft.com/office/drawing/2014/main" id="{986A735D-5EC6-44F1-96AE-0AC3BB4CE208}"/>
              </a:ext>
            </a:extLst>
          </p:cNvPr>
          <p:cNvCxnSpPr>
            <a:cxnSpLocks/>
          </p:cNvCxnSpPr>
          <p:nvPr/>
        </p:nvCxnSpPr>
        <p:spPr>
          <a:xfrm>
            <a:off x="2777863" y="3013363"/>
            <a:ext cx="600038" cy="17090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0817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8A1075-73E3-47A8-99A9-7D71AC26FF07}"/>
              </a:ext>
            </a:extLst>
          </p:cNvPr>
          <p:cNvPicPr>
            <a:picLocks noChangeAspect="1"/>
          </p:cNvPicPr>
          <p:nvPr/>
        </p:nvPicPr>
        <p:blipFill>
          <a:blip r:embed="rId2"/>
          <a:stretch>
            <a:fillRect/>
          </a:stretch>
        </p:blipFill>
        <p:spPr>
          <a:xfrm>
            <a:off x="247650" y="714375"/>
            <a:ext cx="8648700" cy="5429250"/>
          </a:xfrm>
          <a:prstGeom prst="rect">
            <a:avLst/>
          </a:prstGeom>
        </p:spPr>
      </p:pic>
    </p:spTree>
    <p:extLst>
      <p:ext uri="{BB962C8B-B14F-4D97-AF65-F5344CB8AC3E}">
        <p14:creationId xmlns:p14="http://schemas.microsoft.com/office/powerpoint/2010/main" val="26050870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ED4452-1752-4A8E-9591-6441F6E7F890}"/>
              </a:ext>
            </a:extLst>
          </p:cNvPr>
          <p:cNvPicPr>
            <a:picLocks noChangeAspect="1"/>
          </p:cNvPicPr>
          <p:nvPr/>
        </p:nvPicPr>
        <p:blipFill>
          <a:blip r:embed="rId2"/>
          <a:stretch>
            <a:fillRect/>
          </a:stretch>
        </p:blipFill>
        <p:spPr>
          <a:xfrm>
            <a:off x="0" y="1046727"/>
            <a:ext cx="9144000" cy="4764545"/>
          </a:xfrm>
          <a:prstGeom prst="rect">
            <a:avLst/>
          </a:prstGeom>
        </p:spPr>
      </p:pic>
      <p:sp>
        <p:nvSpPr>
          <p:cNvPr id="4" name="TextBox 3">
            <a:extLst>
              <a:ext uri="{FF2B5EF4-FFF2-40B4-BE49-F238E27FC236}">
                <a16:creationId xmlns:a16="http://schemas.microsoft.com/office/drawing/2014/main" id="{A599B1A9-0728-4AAB-89EB-8381EC56ED93}"/>
              </a:ext>
            </a:extLst>
          </p:cNvPr>
          <p:cNvSpPr txBox="1"/>
          <p:nvPr/>
        </p:nvSpPr>
        <p:spPr>
          <a:xfrm>
            <a:off x="764467" y="2697482"/>
            <a:ext cx="2372765" cy="646331"/>
          </a:xfrm>
          <a:prstGeom prst="rect">
            <a:avLst/>
          </a:prstGeom>
          <a:noFill/>
        </p:spPr>
        <p:txBody>
          <a:bodyPr wrap="none" rtlCol="0">
            <a:spAutoFit/>
          </a:bodyPr>
          <a:lstStyle/>
          <a:p>
            <a:r>
              <a:rPr lang="en-US" altLang="zh-CN" dirty="0">
                <a:latin typeface="Cambria" panose="02040503050406030204" pitchFamily="18" charset="0"/>
                <a:ea typeface="Cambria" panose="02040503050406030204" pitchFamily="18" charset="0"/>
              </a:rPr>
              <a:t>μ = 9280 </a:t>
            </a:r>
            <a:r>
              <a:rPr lang="en-US" altLang="zh-CN" dirty="0" err="1">
                <a:latin typeface="Cambria" panose="02040503050406030204" pitchFamily="18" charset="0"/>
                <a:ea typeface="Cambria" panose="02040503050406030204" pitchFamily="18" charset="0"/>
              </a:rPr>
              <a:t>ch</a:t>
            </a:r>
            <a:r>
              <a:rPr lang="en-US" altLang="zh-CN" dirty="0">
                <a:latin typeface="Cambria" panose="02040503050406030204" pitchFamily="18" charset="0"/>
                <a:ea typeface="Cambria" panose="02040503050406030204" pitchFamily="18" charset="0"/>
              </a:rPr>
              <a:t> 122 keV</a:t>
            </a:r>
          </a:p>
          <a:p>
            <a:r>
              <a:rPr lang="en-US" dirty="0">
                <a:latin typeface="Cambria" panose="02040503050406030204" pitchFamily="18" charset="0"/>
                <a:ea typeface="Cambria" panose="02040503050406030204" pitchFamily="18" charset="0"/>
              </a:rPr>
              <a:t>FWHM = 40 </a:t>
            </a:r>
            <a:r>
              <a:rPr lang="en-US" altLang="zh-CN" dirty="0" err="1">
                <a:latin typeface="Cambria" panose="02040503050406030204" pitchFamily="18" charset="0"/>
                <a:ea typeface="Cambria" panose="02040503050406030204" pitchFamily="18" charset="0"/>
              </a:rPr>
              <a:t>ch</a:t>
            </a:r>
            <a:r>
              <a:rPr lang="en-US" altLang="zh-CN" dirty="0">
                <a:latin typeface="Cambria" panose="02040503050406030204" pitchFamily="18" charset="0"/>
                <a:ea typeface="Cambria" panose="02040503050406030204" pitchFamily="18" charset="0"/>
              </a:rPr>
              <a:t> 525 eV</a:t>
            </a:r>
          </a:p>
        </p:txBody>
      </p:sp>
      <p:pic>
        <p:nvPicPr>
          <p:cNvPr id="6" name="Picture 5">
            <a:extLst>
              <a:ext uri="{FF2B5EF4-FFF2-40B4-BE49-F238E27FC236}">
                <a16:creationId xmlns:a16="http://schemas.microsoft.com/office/drawing/2014/main" id="{E87110AD-9610-4270-8C75-F28DFE1DA3F7}"/>
              </a:ext>
            </a:extLst>
          </p:cNvPr>
          <p:cNvPicPr>
            <a:picLocks noChangeAspect="1"/>
          </p:cNvPicPr>
          <p:nvPr/>
        </p:nvPicPr>
        <p:blipFill rotWithShape="1">
          <a:blip r:embed="rId3"/>
          <a:srcRect l="49091" t="33833" r="32245" b="8562"/>
          <a:stretch/>
        </p:blipFill>
        <p:spPr>
          <a:xfrm>
            <a:off x="3137232" y="2605155"/>
            <a:ext cx="918610" cy="1477317"/>
          </a:xfrm>
          <a:prstGeom prst="rect">
            <a:avLst/>
          </a:prstGeom>
        </p:spPr>
      </p:pic>
      <p:sp>
        <p:nvSpPr>
          <p:cNvPr id="7" name="TextBox 6">
            <a:extLst>
              <a:ext uri="{FF2B5EF4-FFF2-40B4-BE49-F238E27FC236}">
                <a16:creationId xmlns:a16="http://schemas.microsoft.com/office/drawing/2014/main" id="{B1BD952E-09F8-4FC6-AE03-42B8284DC6BA}"/>
              </a:ext>
            </a:extLst>
          </p:cNvPr>
          <p:cNvSpPr txBox="1"/>
          <p:nvPr/>
        </p:nvSpPr>
        <p:spPr>
          <a:xfrm>
            <a:off x="2567711" y="3507262"/>
            <a:ext cx="535724" cy="369332"/>
          </a:xfrm>
          <a:prstGeom prst="rect">
            <a:avLst/>
          </a:prstGeom>
          <a:noFill/>
        </p:spPr>
        <p:txBody>
          <a:bodyPr wrap="none" rtlCol="0">
            <a:spAutoFit/>
          </a:bodyPr>
          <a:lstStyle/>
          <a:p>
            <a:r>
              <a:rPr lang="en-US" dirty="0"/>
              <a:t>122</a:t>
            </a:r>
          </a:p>
        </p:txBody>
      </p:sp>
      <p:sp>
        <p:nvSpPr>
          <p:cNvPr id="8" name="TextBox 7">
            <a:extLst>
              <a:ext uri="{FF2B5EF4-FFF2-40B4-BE49-F238E27FC236}">
                <a16:creationId xmlns:a16="http://schemas.microsoft.com/office/drawing/2014/main" id="{59ABF25C-5363-402E-BAE6-9501338B6845}"/>
              </a:ext>
            </a:extLst>
          </p:cNvPr>
          <p:cNvSpPr txBox="1"/>
          <p:nvPr/>
        </p:nvSpPr>
        <p:spPr>
          <a:xfrm>
            <a:off x="4957390" y="3738108"/>
            <a:ext cx="535724" cy="369332"/>
          </a:xfrm>
          <a:prstGeom prst="rect">
            <a:avLst/>
          </a:prstGeom>
          <a:noFill/>
        </p:spPr>
        <p:txBody>
          <a:bodyPr wrap="square" rtlCol="0">
            <a:spAutoFit/>
          </a:bodyPr>
          <a:lstStyle/>
          <a:p>
            <a:r>
              <a:rPr lang="en-US" dirty="0"/>
              <a:t>244</a:t>
            </a:r>
          </a:p>
        </p:txBody>
      </p:sp>
      <p:sp>
        <p:nvSpPr>
          <p:cNvPr id="9" name="TextBox 8">
            <a:extLst>
              <a:ext uri="{FF2B5EF4-FFF2-40B4-BE49-F238E27FC236}">
                <a16:creationId xmlns:a16="http://schemas.microsoft.com/office/drawing/2014/main" id="{5FF75C64-DB4D-491E-8C4B-30E679F0C319}"/>
              </a:ext>
            </a:extLst>
          </p:cNvPr>
          <p:cNvSpPr txBox="1"/>
          <p:nvPr/>
        </p:nvSpPr>
        <p:spPr>
          <a:xfrm>
            <a:off x="6879032" y="3643377"/>
            <a:ext cx="535724" cy="369332"/>
          </a:xfrm>
          <a:prstGeom prst="rect">
            <a:avLst/>
          </a:prstGeom>
          <a:noFill/>
        </p:spPr>
        <p:txBody>
          <a:bodyPr wrap="none" rtlCol="0">
            <a:spAutoFit/>
          </a:bodyPr>
          <a:lstStyle/>
          <a:p>
            <a:r>
              <a:rPr lang="en-US" dirty="0"/>
              <a:t>344</a:t>
            </a:r>
          </a:p>
        </p:txBody>
      </p:sp>
    </p:spTree>
    <p:extLst>
      <p:ext uri="{BB962C8B-B14F-4D97-AF65-F5344CB8AC3E}">
        <p14:creationId xmlns:p14="http://schemas.microsoft.com/office/powerpoint/2010/main" val="1385332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002CAA-A5F6-4982-AA82-1C6E3E1C3265}"/>
              </a:ext>
            </a:extLst>
          </p:cNvPr>
          <p:cNvPicPr>
            <a:picLocks noChangeAspect="1"/>
          </p:cNvPicPr>
          <p:nvPr/>
        </p:nvPicPr>
        <p:blipFill>
          <a:blip r:embed="rId2"/>
          <a:stretch>
            <a:fillRect/>
          </a:stretch>
        </p:blipFill>
        <p:spPr>
          <a:xfrm>
            <a:off x="0" y="536363"/>
            <a:ext cx="9144000" cy="3179691"/>
          </a:xfrm>
          <a:prstGeom prst="rect">
            <a:avLst/>
          </a:prstGeom>
        </p:spPr>
      </p:pic>
      <p:sp>
        <p:nvSpPr>
          <p:cNvPr id="4" name="TextBox 3">
            <a:extLst>
              <a:ext uri="{FF2B5EF4-FFF2-40B4-BE49-F238E27FC236}">
                <a16:creationId xmlns:a16="http://schemas.microsoft.com/office/drawing/2014/main" id="{540AE087-858E-4C7F-AC53-C44BDD72ECD4}"/>
              </a:ext>
            </a:extLst>
          </p:cNvPr>
          <p:cNvSpPr txBox="1"/>
          <p:nvPr/>
        </p:nvSpPr>
        <p:spPr>
          <a:xfrm>
            <a:off x="210285" y="0"/>
            <a:ext cx="489236" cy="646331"/>
          </a:xfrm>
          <a:prstGeom prst="rect">
            <a:avLst/>
          </a:prstGeom>
          <a:noFill/>
        </p:spPr>
        <p:txBody>
          <a:bodyPr wrap="none" rtlCol="0">
            <a:spAutoFit/>
          </a:bodyPr>
          <a:lstStyle/>
          <a:p>
            <a:r>
              <a:rPr lang="en-US" altLang="zh-CN" dirty="0">
                <a:latin typeface="Cambria" panose="02040503050406030204" pitchFamily="18" charset="0"/>
                <a:ea typeface="Cambria" panose="02040503050406030204" pitchFamily="18" charset="0"/>
              </a:rPr>
              <a:t>5.9</a:t>
            </a:r>
          </a:p>
          <a:p>
            <a:r>
              <a:rPr lang="en-US" altLang="zh-CN" dirty="0">
                <a:latin typeface="Cambria" panose="02040503050406030204" pitchFamily="18" charset="0"/>
                <a:ea typeface="Cambria" panose="02040503050406030204" pitchFamily="18" charset="0"/>
              </a:rPr>
              <a:t>6.5</a:t>
            </a:r>
          </a:p>
        </p:txBody>
      </p:sp>
      <p:sp>
        <p:nvSpPr>
          <p:cNvPr id="6" name="TextBox 5">
            <a:extLst>
              <a:ext uri="{FF2B5EF4-FFF2-40B4-BE49-F238E27FC236}">
                <a16:creationId xmlns:a16="http://schemas.microsoft.com/office/drawing/2014/main" id="{58EE284E-8D4A-4986-8872-732F9356709B}"/>
              </a:ext>
            </a:extLst>
          </p:cNvPr>
          <p:cNvSpPr txBox="1"/>
          <p:nvPr/>
        </p:nvSpPr>
        <p:spPr>
          <a:xfrm>
            <a:off x="2318329" y="1428616"/>
            <a:ext cx="535724" cy="369332"/>
          </a:xfrm>
          <a:prstGeom prst="rect">
            <a:avLst/>
          </a:prstGeom>
          <a:noFill/>
        </p:spPr>
        <p:txBody>
          <a:bodyPr wrap="none" rtlCol="0">
            <a:spAutoFit/>
          </a:bodyPr>
          <a:lstStyle/>
          <a:p>
            <a:r>
              <a:rPr lang="en-US" dirty="0">
                <a:solidFill>
                  <a:srgbClr val="C00000"/>
                </a:solidFill>
              </a:rPr>
              <a:t>122</a:t>
            </a:r>
          </a:p>
        </p:txBody>
      </p:sp>
      <p:sp>
        <p:nvSpPr>
          <p:cNvPr id="7" name="TextBox 6">
            <a:extLst>
              <a:ext uri="{FF2B5EF4-FFF2-40B4-BE49-F238E27FC236}">
                <a16:creationId xmlns:a16="http://schemas.microsoft.com/office/drawing/2014/main" id="{FEF54989-D591-4DCA-AD2F-78C55F451F89}"/>
              </a:ext>
            </a:extLst>
          </p:cNvPr>
          <p:cNvSpPr txBox="1"/>
          <p:nvPr/>
        </p:nvSpPr>
        <p:spPr>
          <a:xfrm>
            <a:off x="4572000" y="1934063"/>
            <a:ext cx="535724" cy="369332"/>
          </a:xfrm>
          <a:prstGeom prst="rect">
            <a:avLst/>
          </a:prstGeom>
          <a:noFill/>
        </p:spPr>
        <p:txBody>
          <a:bodyPr wrap="square" rtlCol="0">
            <a:spAutoFit/>
          </a:bodyPr>
          <a:lstStyle/>
          <a:p>
            <a:r>
              <a:rPr lang="en-US" dirty="0">
                <a:solidFill>
                  <a:srgbClr val="C00000"/>
                </a:solidFill>
              </a:rPr>
              <a:t>244</a:t>
            </a:r>
          </a:p>
        </p:txBody>
      </p:sp>
      <p:sp>
        <p:nvSpPr>
          <p:cNvPr id="8" name="TextBox 7">
            <a:extLst>
              <a:ext uri="{FF2B5EF4-FFF2-40B4-BE49-F238E27FC236}">
                <a16:creationId xmlns:a16="http://schemas.microsoft.com/office/drawing/2014/main" id="{AA7657A3-B9EC-4FAE-8295-AFECDF957D77}"/>
              </a:ext>
            </a:extLst>
          </p:cNvPr>
          <p:cNvSpPr txBox="1"/>
          <p:nvPr/>
        </p:nvSpPr>
        <p:spPr>
          <a:xfrm>
            <a:off x="6322276" y="1807185"/>
            <a:ext cx="535724" cy="369332"/>
          </a:xfrm>
          <a:prstGeom prst="rect">
            <a:avLst/>
          </a:prstGeom>
          <a:noFill/>
        </p:spPr>
        <p:txBody>
          <a:bodyPr wrap="none" rtlCol="0">
            <a:spAutoFit/>
          </a:bodyPr>
          <a:lstStyle/>
          <a:p>
            <a:r>
              <a:rPr lang="en-US" dirty="0">
                <a:solidFill>
                  <a:srgbClr val="C00000"/>
                </a:solidFill>
              </a:rPr>
              <a:t>344</a:t>
            </a:r>
          </a:p>
        </p:txBody>
      </p:sp>
      <p:sp>
        <p:nvSpPr>
          <p:cNvPr id="9" name="TextBox 8">
            <a:extLst>
              <a:ext uri="{FF2B5EF4-FFF2-40B4-BE49-F238E27FC236}">
                <a16:creationId xmlns:a16="http://schemas.microsoft.com/office/drawing/2014/main" id="{7C2DED82-3629-4C38-AE2A-979D0CA25673}"/>
              </a:ext>
            </a:extLst>
          </p:cNvPr>
          <p:cNvSpPr txBox="1"/>
          <p:nvPr/>
        </p:nvSpPr>
        <p:spPr>
          <a:xfrm>
            <a:off x="2586191" y="1706570"/>
            <a:ext cx="535724" cy="369332"/>
          </a:xfrm>
          <a:prstGeom prst="rect">
            <a:avLst/>
          </a:prstGeom>
          <a:noFill/>
        </p:spPr>
        <p:txBody>
          <a:bodyPr wrap="none" rtlCol="0">
            <a:spAutoFit/>
          </a:bodyPr>
          <a:lstStyle/>
          <a:p>
            <a:r>
              <a:rPr lang="en-US" dirty="0">
                <a:solidFill>
                  <a:srgbClr val="0000FF"/>
                </a:solidFill>
              </a:rPr>
              <a:t>122</a:t>
            </a:r>
          </a:p>
        </p:txBody>
      </p:sp>
      <p:sp>
        <p:nvSpPr>
          <p:cNvPr id="10" name="TextBox 9">
            <a:extLst>
              <a:ext uri="{FF2B5EF4-FFF2-40B4-BE49-F238E27FC236}">
                <a16:creationId xmlns:a16="http://schemas.microsoft.com/office/drawing/2014/main" id="{FE333585-6940-406D-808F-F6E33F36EB17}"/>
              </a:ext>
            </a:extLst>
          </p:cNvPr>
          <p:cNvSpPr txBox="1"/>
          <p:nvPr/>
        </p:nvSpPr>
        <p:spPr>
          <a:xfrm>
            <a:off x="5045345" y="2180521"/>
            <a:ext cx="535724" cy="369332"/>
          </a:xfrm>
          <a:prstGeom prst="rect">
            <a:avLst/>
          </a:prstGeom>
          <a:noFill/>
        </p:spPr>
        <p:txBody>
          <a:bodyPr wrap="square" rtlCol="0">
            <a:spAutoFit/>
          </a:bodyPr>
          <a:lstStyle/>
          <a:p>
            <a:r>
              <a:rPr lang="en-US" dirty="0">
                <a:solidFill>
                  <a:srgbClr val="0000FF"/>
                </a:solidFill>
              </a:rPr>
              <a:t>244</a:t>
            </a:r>
          </a:p>
        </p:txBody>
      </p:sp>
      <p:sp>
        <p:nvSpPr>
          <p:cNvPr id="11" name="TextBox 10">
            <a:extLst>
              <a:ext uri="{FF2B5EF4-FFF2-40B4-BE49-F238E27FC236}">
                <a16:creationId xmlns:a16="http://schemas.microsoft.com/office/drawing/2014/main" id="{BFE8B69B-C4A8-423C-B996-5BB1A5AFCDA1}"/>
              </a:ext>
            </a:extLst>
          </p:cNvPr>
          <p:cNvSpPr txBox="1"/>
          <p:nvPr/>
        </p:nvSpPr>
        <p:spPr>
          <a:xfrm>
            <a:off x="7063483" y="2159247"/>
            <a:ext cx="535724" cy="369332"/>
          </a:xfrm>
          <a:prstGeom prst="rect">
            <a:avLst/>
          </a:prstGeom>
          <a:noFill/>
        </p:spPr>
        <p:txBody>
          <a:bodyPr wrap="none" rtlCol="0">
            <a:spAutoFit/>
          </a:bodyPr>
          <a:lstStyle/>
          <a:p>
            <a:r>
              <a:rPr lang="en-US" dirty="0">
                <a:solidFill>
                  <a:srgbClr val="0000FF"/>
                </a:solidFill>
              </a:rPr>
              <a:t>344</a:t>
            </a:r>
          </a:p>
        </p:txBody>
      </p:sp>
      <p:sp>
        <p:nvSpPr>
          <p:cNvPr id="12" name="TextBox 11">
            <a:extLst>
              <a:ext uri="{FF2B5EF4-FFF2-40B4-BE49-F238E27FC236}">
                <a16:creationId xmlns:a16="http://schemas.microsoft.com/office/drawing/2014/main" id="{932DB952-F133-4FF2-8385-76282E076AB3}"/>
              </a:ext>
            </a:extLst>
          </p:cNvPr>
          <p:cNvSpPr txBox="1"/>
          <p:nvPr/>
        </p:nvSpPr>
        <p:spPr>
          <a:xfrm>
            <a:off x="7599207" y="1016000"/>
            <a:ext cx="1072345" cy="646331"/>
          </a:xfrm>
          <a:prstGeom prst="rect">
            <a:avLst/>
          </a:prstGeom>
          <a:noFill/>
        </p:spPr>
        <p:txBody>
          <a:bodyPr wrap="none" rtlCol="0">
            <a:spAutoFit/>
          </a:bodyPr>
          <a:lstStyle/>
          <a:p>
            <a:r>
              <a:rPr lang="en-US" altLang="zh-CN" dirty="0">
                <a:solidFill>
                  <a:srgbClr val="FF0000"/>
                </a:solidFill>
              </a:rPr>
              <a:t>Tau=50us</a:t>
            </a:r>
          </a:p>
          <a:p>
            <a:r>
              <a:rPr lang="en-US" dirty="0">
                <a:solidFill>
                  <a:srgbClr val="0000FF"/>
                </a:solidFill>
              </a:rPr>
              <a:t>Tau=20us</a:t>
            </a:r>
          </a:p>
        </p:txBody>
      </p:sp>
    </p:spTree>
    <p:extLst>
      <p:ext uri="{BB962C8B-B14F-4D97-AF65-F5344CB8AC3E}">
        <p14:creationId xmlns:p14="http://schemas.microsoft.com/office/powerpoint/2010/main" val="38017445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FB724A-9398-4DA7-8CFD-AD24409F5D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8134203" cy="3428998"/>
          </a:xfrm>
          <a:prstGeom prst="rect">
            <a:avLst/>
          </a:prstGeom>
        </p:spPr>
      </p:pic>
      <p:pic>
        <p:nvPicPr>
          <p:cNvPr id="5" name="Picture 4">
            <a:extLst>
              <a:ext uri="{FF2B5EF4-FFF2-40B4-BE49-F238E27FC236}">
                <a16:creationId xmlns:a16="http://schemas.microsoft.com/office/drawing/2014/main" id="{F006A33E-19BA-4ABB-BCDF-9D2DE99E2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8999"/>
            <a:ext cx="7417293" cy="3429000"/>
          </a:xfrm>
          <a:prstGeom prst="rect">
            <a:avLst/>
          </a:prstGeom>
        </p:spPr>
      </p:pic>
      <p:sp>
        <p:nvSpPr>
          <p:cNvPr id="7" name="TextBox 6">
            <a:extLst>
              <a:ext uri="{FF2B5EF4-FFF2-40B4-BE49-F238E27FC236}">
                <a16:creationId xmlns:a16="http://schemas.microsoft.com/office/drawing/2014/main" id="{95B41C3D-6337-4220-9E46-2E796A625E3E}"/>
              </a:ext>
            </a:extLst>
          </p:cNvPr>
          <p:cNvSpPr txBox="1"/>
          <p:nvPr/>
        </p:nvSpPr>
        <p:spPr>
          <a:xfrm>
            <a:off x="1939636" y="4978400"/>
            <a:ext cx="1603324" cy="646331"/>
          </a:xfrm>
          <a:prstGeom prst="rect">
            <a:avLst/>
          </a:prstGeom>
          <a:noFill/>
        </p:spPr>
        <p:txBody>
          <a:bodyPr wrap="none" rtlCol="0">
            <a:spAutoFit/>
          </a:bodyPr>
          <a:lstStyle/>
          <a:p>
            <a:r>
              <a:rPr lang="en-US" altLang="zh-CN" dirty="0"/>
              <a:t>FWHM=393 eV</a:t>
            </a:r>
          </a:p>
          <a:p>
            <a:r>
              <a:rPr lang="en-US" dirty="0"/>
              <a:t>59.5 </a:t>
            </a:r>
            <a:r>
              <a:rPr lang="en-US" altLang="zh-CN" dirty="0"/>
              <a:t>keV</a:t>
            </a:r>
            <a:endParaRPr lang="en-US" dirty="0"/>
          </a:p>
        </p:txBody>
      </p:sp>
    </p:spTree>
    <p:extLst>
      <p:ext uri="{BB962C8B-B14F-4D97-AF65-F5344CB8AC3E}">
        <p14:creationId xmlns:p14="http://schemas.microsoft.com/office/powerpoint/2010/main" val="29201539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F41DFF-EE8C-4A07-943E-1BA17B2D0B76}"/>
              </a:ext>
            </a:extLst>
          </p:cNvPr>
          <p:cNvPicPr>
            <a:picLocks noChangeAspect="1"/>
          </p:cNvPicPr>
          <p:nvPr/>
        </p:nvPicPr>
        <p:blipFill>
          <a:blip r:embed="rId3"/>
          <a:stretch>
            <a:fillRect/>
          </a:stretch>
        </p:blipFill>
        <p:spPr>
          <a:xfrm>
            <a:off x="0" y="0"/>
            <a:ext cx="9144000" cy="4128884"/>
          </a:xfrm>
          <a:prstGeom prst="rect">
            <a:avLst/>
          </a:prstGeom>
        </p:spPr>
      </p:pic>
      <p:sp>
        <p:nvSpPr>
          <p:cNvPr id="4" name="TextBox 3">
            <a:extLst>
              <a:ext uri="{FF2B5EF4-FFF2-40B4-BE49-F238E27FC236}">
                <a16:creationId xmlns:a16="http://schemas.microsoft.com/office/drawing/2014/main" id="{8908056A-6B8B-4753-98C8-7D1E3CA06AD0}"/>
              </a:ext>
            </a:extLst>
          </p:cNvPr>
          <p:cNvSpPr txBox="1"/>
          <p:nvPr/>
        </p:nvSpPr>
        <p:spPr>
          <a:xfrm>
            <a:off x="2296248" y="277091"/>
            <a:ext cx="1832554" cy="646331"/>
          </a:xfrm>
          <a:prstGeom prst="rect">
            <a:avLst/>
          </a:prstGeom>
          <a:noFill/>
        </p:spPr>
        <p:txBody>
          <a:bodyPr wrap="none" rtlCol="0">
            <a:spAutoFit/>
          </a:bodyPr>
          <a:lstStyle/>
          <a:p>
            <a:pPr algn="ctr"/>
            <a:r>
              <a:rPr lang="en-US" baseline="30000" dirty="0">
                <a:latin typeface="Cambria" panose="02040503050406030204" pitchFamily="18" charset="0"/>
                <a:ea typeface="Cambria" panose="02040503050406030204" pitchFamily="18" charset="0"/>
              </a:rPr>
              <a:t>152</a:t>
            </a:r>
            <a:r>
              <a:rPr lang="en-US" dirty="0">
                <a:latin typeface="Cambria" panose="02040503050406030204" pitchFamily="18" charset="0"/>
                <a:ea typeface="Cambria" panose="02040503050406030204" pitchFamily="18" charset="0"/>
              </a:rPr>
              <a:t>Eu–EC</a:t>
            </a:r>
            <a:r>
              <a:rPr lang="zh-CN" altLang="en-US" dirty="0">
                <a:latin typeface="Cambria" panose="02040503050406030204" pitchFamily="18" charset="0"/>
              </a:rPr>
              <a:t>→</a:t>
            </a:r>
            <a:r>
              <a:rPr lang="en-US" baseline="30000" dirty="0">
                <a:latin typeface="Cambria" panose="02040503050406030204" pitchFamily="18" charset="0"/>
                <a:ea typeface="Cambria" panose="02040503050406030204" pitchFamily="18" charset="0"/>
              </a:rPr>
              <a:t>152</a:t>
            </a:r>
            <a:r>
              <a:rPr lang="en-US" dirty="0">
                <a:latin typeface="Cambria" panose="02040503050406030204" pitchFamily="18" charset="0"/>
                <a:ea typeface="Cambria" panose="02040503050406030204" pitchFamily="18" charset="0"/>
              </a:rPr>
              <a:t>Sm</a:t>
            </a:r>
          </a:p>
          <a:p>
            <a:pPr algn="ctr"/>
            <a:r>
              <a:rPr lang="en-US" dirty="0">
                <a:latin typeface="Cambria" panose="02040503050406030204" pitchFamily="18" charset="0"/>
                <a:ea typeface="Cambria" panose="02040503050406030204" pitchFamily="18" charset="0"/>
              </a:rPr>
              <a:t>122</a:t>
            </a:r>
          </a:p>
        </p:txBody>
      </p:sp>
      <p:sp>
        <p:nvSpPr>
          <p:cNvPr id="7" name="TextBox 6">
            <a:extLst>
              <a:ext uri="{FF2B5EF4-FFF2-40B4-BE49-F238E27FC236}">
                <a16:creationId xmlns:a16="http://schemas.microsoft.com/office/drawing/2014/main" id="{8FD82B4E-AC15-4E25-8D35-2D4E7CDEA450}"/>
              </a:ext>
            </a:extLst>
          </p:cNvPr>
          <p:cNvSpPr txBox="1"/>
          <p:nvPr/>
        </p:nvSpPr>
        <p:spPr>
          <a:xfrm>
            <a:off x="5205700" y="1376546"/>
            <a:ext cx="1832553" cy="646331"/>
          </a:xfrm>
          <a:prstGeom prst="rect">
            <a:avLst/>
          </a:prstGeom>
          <a:noFill/>
        </p:spPr>
        <p:txBody>
          <a:bodyPr wrap="none" rtlCol="0">
            <a:spAutoFit/>
          </a:bodyPr>
          <a:lstStyle/>
          <a:p>
            <a:pPr algn="ctr"/>
            <a:r>
              <a:rPr lang="en-US" baseline="30000" dirty="0">
                <a:latin typeface="Cambria" panose="02040503050406030204" pitchFamily="18" charset="0"/>
                <a:ea typeface="Cambria" panose="02040503050406030204" pitchFamily="18" charset="0"/>
              </a:rPr>
              <a:t>152</a:t>
            </a:r>
            <a:r>
              <a:rPr lang="en-US" dirty="0">
                <a:latin typeface="Cambria" panose="02040503050406030204" pitchFamily="18" charset="0"/>
                <a:ea typeface="Cambria" panose="02040503050406030204" pitchFamily="18" charset="0"/>
              </a:rPr>
              <a:t>Eu–EC</a:t>
            </a:r>
            <a:r>
              <a:rPr lang="zh-CN" altLang="en-US" dirty="0">
                <a:latin typeface="Cambria" panose="02040503050406030204" pitchFamily="18" charset="0"/>
              </a:rPr>
              <a:t>→</a:t>
            </a:r>
            <a:r>
              <a:rPr lang="en-US" baseline="30000" dirty="0">
                <a:latin typeface="Cambria" panose="02040503050406030204" pitchFamily="18" charset="0"/>
                <a:ea typeface="Cambria" panose="02040503050406030204" pitchFamily="18" charset="0"/>
              </a:rPr>
              <a:t>152</a:t>
            </a:r>
            <a:r>
              <a:rPr lang="en-US" dirty="0">
                <a:latin typeface="Cambria" panose="02040503050406030204" pitchFamily="18" charset="0"/>
                <a:ea typeface="Cambria" panose="02040503050406030204" pitchFamily="18" charset="0"/>
              </a:rPr>
              <a:t>Sm</a:t>
            </a:r>
          </a:p>
          <a:p>
            <a:pPr algn="ctr"/>
            <a:r>
              <a:rPr lang="en-US" dirty="0">
                <a:latin typeface="Cambria" panose="02040503050406030204" pitchFamily="18" charset="0"/>
                <a:ea typeface="Cambria" panose="02040503050406030204" pitchFamily="18" charset="0"/>
              </a:rPr>
              <a:t>245</a:t>
            </a:r>
          </a:p>
        </p:txBody>
      </p:sp>
      <p:sp>
        <p:nvSpPr>
          <p:cNvPr id="8" name="TextBox 7">
            <a:extLst>
              <a:ext uri="{FF2B5EF4-FFF2-40B4-BE49-F238E27FC236}">
                <a16:creationId xmlns:a16="http://schemas.microsoft.com/office/drawing/2014/main" id="{C4D9B4F4-FD2B-47C1-8EF8-2C2DD79EE9CB}"/>
              </a:ext>
            </a:extLst>
          </p:cNvPr>
          <p:cNvSpPr txBox="1"/>
          <p:nvPr/>
        </p:nvSpPr>
        <p:spPr>
          <a:xfrm>
            <a:off x="7413238" y="1224141"/>
            <a:ext cx="1731564" cy="646331"/>
          </a:xfrm>
          <a:prstGeom prst="rect">
            <a:avLst/>
          </a:prstGeom>
          <a:noFill/>
        </p:spPr>
        <p:txBody>
          <a:bodyPr wrap="none" rtlCol="0">
            <a:spAutoFit/>
          </a:bodyPr>
          <a:lstStyle/>
          <a:p>
            <a:pPr algn="ctr"/>
            <a:r>
              <a:rPr lang="en-US" sz="1800" kern="100" baseline="30000" dirty="0">
                <a:effectLst/>
                <a:latin typeface="Cambria" panose="02040503050406030204" pitchFamily="18" charset="0"/>
                <a:ea typeface="Cambria" panose="02040503050406030204" pitchFamily="18" charset="0"/>
              </a:rPr>
              <a:t>152</a:t>
            </a:r>
            <a:r>
              <a:rPr lang="en-US" sz="1800" kern="100" dirty="0">
                <a:effectLst/>
                <a:latin typeface="Cambria" panose="02040503050406030204" pitchFamily="18" charset="0"/>
                <a:ea typeface="Cambria" panose="02040503050406030204" pitchFamily="18" charset="0"/>
              </a:rPr>
              <a:t>Eu</a:t>
            </a:r>
            <a:r>
              <a:rPr lang="en-US" dirty="0">
                <a:latin typeface="Cambria" panose="02040503050406030204" pitchFamily="18" charset="0"/>
                <a:ea typeface="Cambria" panose="02040503050406030204" pitchFamily="18" charset="0"/>
              </a:rPr>
              <a:t>–</a:t>
            </a:r>
            <a:r>
              <a:rPr lang="en-US" altLang="zh-CN" i="1" dirty="0">
                <a:latin typeface="Cambria" panose="02040503050406030204" pitchFamily="18" charset="0"/>
                <a:ea typeface="Cambria" panose="02040503050406030204" pitchFamily="18" charset="0"/>
              </a:rPr>
              <a:t>β</a:t>
            </a:r>
            <a:r>
              <a:rPr lang="en-US" altLang="zh-CN" baseline="30000" dirty="0">
                <a:latin typeface="Cambria" panose="02040503050406030204" pitchFamily="18" charset="0"/>
                <a:ea typeface="Cambria" panose="02040503050406030204" pitchFamily="18" charset="0"/>
              </a:rPr>
              <a:t>–</a:t>
            </a:r>
            <a:r>
              <a:rPr lang="zh-CN" altLang="en-US" dirty="0">
                <a:latin typeface="Cambria" panose="02040503050406030204" pitchFamily="18" charset="0"/>
              </a:rPr>
              <a:t>→</a:t>
            </a:r>
            <a:r>
              <a:rPr lang="en-US" sz="1800" kern="100" baseline="30000" dirty="0">
                <a:effectLst/>
                <a:latin typeface="Cambria" panose="02040503050406030204" pitchFamily="18" charset="0"/>
                <a:ea typeface="Cambria" panose="02040503050406030204" pitchFamily="18" charset="0"/>
              </a:rPr>
              <a:t>152</a:t>
            </a:r>
            <a:r>
              <a:rPr lang="en-US" sz="1800" kern="100" dirty="0">
                <a:effectLst/>
                <a:latin typeface="Cambria" panose="02040503050406030204" pitchFamily="18" charset="0"/>
                <a:ea typeface="Cambria" panose="02040503050406030204" pitchFamily="18" charset="0"/>
              </a:rPr>
              <a:t>Gd</a:t>
            </a:r>
          </a:p>
          <a:p>
            <a:pPr algn="ctr"/>
            <a:r>
              <a:rPr lang="en-US" kern="100" dirty="0">
                <a:latin typeface="Cambria" panose="02040503050406030204" pitchFamily="18" charset="0"/>
                <a:ea typeface="Cambria" panose="02040503050406030204" pitchFamily="18" charset="0"/>
              </a:rPr>
              <a:t>        3</a:t>
            </a:r>
            <a:r>
              <a:rPr lang="en-US" dirty="0">
                <a:latin typeface="Cambria" panose="02040503050406030204" pitchFamily="18" charset="0"/>
                <a:ea typeface="Cambria" panose="02040503050406030204" pitchFamily="18" charset="0"/>
              </a:rPr>
              <a:t>44</a:t>
            </a:r>
          </a:p>
        </p:txBody>
      </p:sp>
      <p:pic>
        <p:nvPicPr>
          <p:cNvPr id="12" name="Picture 11">
            <a:extLst>
              <a:ext uri="{FF2B5EF4-FFF2-40B4-BE49-F238E27FC236}">
                <a16:creationId xmlns:a16="http://schemas.microsoft.com/office/drawing/2014/main" id="{73FD0AB8-672A-48AB-8735-617F2A8FEA39}"/>
              </a:ext>
            </a:extLst>
          </p:cNvPr>
          <p:cNvPicPr>
            <a:picLocks noChangeAspect="1"/>
          </p:cNvPicPr>
          <p:nvPr/>
        </p:nvPicPr>
        <p:blipFill>
          <a:blip r:embed="rId4"/>
          <a:stretch>
            <a:fillRect/>
          </a:stretch>
        </p:blipFill>
        <p:spPr>
          <a:xfrm>
            <a:off x="0" y="4147032"/>
            <a:ext cx="9144000" cy="2716796"/>
          </a:xfrm>
          <a:prstGeom prst="rect">
            <a:avLst/>
          </a:prstGeom>
        </p:spPr>
      </p:pic>
      <p:sp>
        <p:nvSpPr>
          <p:cNvPr id="14" name="TextBox 13">
            <a:extLst>
              <a:ext uri="{FF2B5EF4-FFF2-40B4-BE49-F238E27FC236}">
                <a16:creationId xmlns:a16="http://schemas.microsoft.com/office/drawing/2014/main" id="{46C104AD-B7CE-4D27-877B-E9A0A0F3DFF9}"/>
              </a:ext>
            </a:extLst>
          </p:cNvPr>
          <p:cNvSpPr txBox="1"/>
          <p:nvPr/>
        </p:nvSpPr>
        <p:spPr>
          <a:xfrm>
            <a:off x="577555" y="5182264"/>
            <a:ext cx="865942" cy="646331"/>
          </a:xfrm>
          <a:prstGeom prst="rect">
            <a:avLst/>
          </a:prstGeom>
          <a:noFill/>
        </p:spPr>
        <p:txBody>
          <a:bodyPr wrap="none" rtlCol="0">
            <a:spAutoFit/>
          </a:bodyPr>
          <a:lstStyle/>
          <a:p>
            <a:pPr algn="ctr"/>
            <a:r>
              <a:rPr lang="en-US" b="0" i="0" dirty="0" err="1">
                <a:solidFill>
                  <a:srgbClr val="000000"/>
                </a:solidFill>
                <a:effectLst/>
                <a:latin typeface="Times New Roman" panose="02020603050405020304" pitchFamily="18" charset="0"/>
              </a:rPr>
              <a:t>Sm</a:t>
            </a:r>
            <a:r>
              <a:rPr lang="en-US" b="0" i="0" dirty="0">
                <a:solidFill>
                  <a:srgbClr val="000000"/>
                </a:solidFill>
                <a:effectLst/>
                <a:latin typeface="Times New Roman" panose="02020603050405020304" pitchFamily="18" charset="0"/>
              </a:rPr>
              <a:t> L</a:t>
            </a:r>
            <a:r>
              <a:rPr lang="en-US" b="0" i="0" baseline="-25000" dirty="0">
                <a:solidFill>
                  <a:srgbClr val="000000"/>
                </a:solidFill>
                <a:effectLst/>
                <a:latin typeface="symbol" panose="05050102010706020507" pitchFamily="18" charset="2"/>
              </a:rPr>
              <a:t>a</a:t>
            </a:r>
            <a:r>
              <a:rPr lang="en-US" b="0" i="0" baseline="-25000" dirty="0">
                <a:solidFill>
                  <a:srgbClr val="000000"/>
                </a:solidFill>
                <a:effectLst/>
                <a:latin typeface="Times New Roman" panose="02020603050405020304" pitchFamily="18" charset="0"/>
              </a:rPr>
              <a:t>1</a:t>
            </a:r>
          </a:p>
          <a:p>
            <a:pPr algn="ctr"/>
            <a:r>
              <a:rPr lang="en-US" dirty="0">
                <a:latin typeface="Cambria" panose="02040503050406030204" pitchFamily="18" charset="0"/>
                <a:ea typeface="Cambria" panose="02040503050406030204" pitchFamily="18" charset="0"/>
              </a:rPr>
              <a:t>5.636</a:t>
            </a:r>
          </a:p>
        </p:txBody>
      </p:sp>
      <p:sp>
        <p:nvSpPr>
          <p:cNvPr id="15" name="TextBox 14">
            <a:extLst>
              <a:ext uri="{FF2B5EF4-FFF2-40B4-BE49-F238E27FC236}">
                <a16:creationId xmlns:a16="http://schemas.microsoft.com/office/drawing/2014/main" id="{148D75D5-7AE4-405E-9442-7ED0846CEFDA}"/>
              </a:ext>
            </a:extLst>
          </p:cNvPr>
          <p:cNvSpPr txBox="1"/>
          <p:nvPr/>
        </p:nvSpPr>
        <p:spPr>
          <a:xfrm>
            <a:off x="1304403" y="5538297"/>
            <a:ext cx="853118" cy="646331"/>
          </a:xfrm>
          <a:prstGeom prst="rect">
            <a:avLst/>
          </a:prstGeom>
          <a:noFill/>
        </p:spPr>
        <p:txBody>
          <a:bodyPr wrap="none" rtlCol="0">
            <a:spAutoFit/>
          </a:bodyPr>
          <a:lstStyle/>
          <a:p>
            <a:pPr algn="ctr"/>
            <a:r>
              <a:rPr lang="en-US" b="0" i="0" dirty="0" err="1">
                <a:solidFill>
                  <a:srgbClr val="000000"/>
                </a:solidFill>
                <a:effectLst/>
                <a:latin typeface="Times New Roman" panose="02020603050405020304" pitchFamily="18" charset="0"/>
              </a:rPr>
              <a:t>Sm</a:t>
            </a:r>
            <a:r>
              <a:rPr lang="en-US" b="0" i="0" dirty="0">
                <a:solidFill>
                  <a:srgbClr val="000000"/>
                </a:solidFill>
                <a:effectLst/>
                <a:latin typeface="Times New Roman" panose="02020603050405020304" pitchFamily="18" charset="0"/>
              </a:rPr>
              <a:t> L</a:t>
            </a:r>
            <a:r>
              <a:rPr lang="en-US" b="0" i="0" baseline="-25000" dirty="0">
                <a:solidFill>
                  <a:srgbClr val="000000"/>
                </a:solidFill>
                <a:effectLst/>
                <a:latin typeface="symbol" panose="05050102010706020507" pitchFamily="18" charset="2"/>
              </a:rPr>
              <a:t>b</a:t>
            </a:r>
            <a:r>
              <a:rPr lang="en-US" b="0" i="0" baseline="-25000" dirty="0">
                <a:solidFill>
                  <a:srgbClr val="000000"/>
                </a:solidFill>
                <a:effectLst/>
                <a:latin typeface="Times New Roman" panose="02020603050405020304" pitchFamily="18" charset="0"/>
              </a:rPr>
              <a:t>1</a:t>
            </a:r>
          </a:p>
          <a:p>
            <a:pPr algn="ctr"/>
            <a:r>
              <a:rPr lang="en-US" dirty="0">
                <a:latin typeface="Cambria" panose="02040503050406030204" pitchFamily="18" charset="0"/>
                <a:ea typeface="Cambria" panose="02040503050406030204" pitchFamily="18" charset="0"/>
              </a:rPr>
              <a:t>6.206</a:t>
            </a:r>
          </a:p>
        </p:txBody>
      </p:sp>
      <p:sp>
        <p:nvSpPr>
          <p:cNvPr id="16" name="TextBox 15">
            <a:extLst>
              <a:ext uri="{FF2B5EF4-FFF2-40B4-BE49-F238E27FC236}">
                <a16:creationId xmlns:a16="http://schemas.microsoft.com/office/drawing/2014/main" id="{54A19E3A-0888-46AF-A65D-EE684AB4B2A4}"/>
              </a:ext>
            </a:extLst>
          </p:cNvPr>
          <p:cNvSpPr txBox="1"/>
          <p:nvPr/>
        </p:nvSpPr>
        <p:spPr>
          <a:xfrm>
            <a:off x="6309171" y="4835123"/>
            <a:ext cx="891590" cy="646331"/>
          </a:xfrm>
          <a:prstGeom prst="rect">
            <a:avLst/>
          </a:prstGeom>
          <a:noFill/>
        </p:spPr>
        <p:txBody>
          <a:bodyPr wrap="none" rtlCol="0">
            <a:spAutoFit/>
          </a:bodyPr>
          <a:lstStyle/>
          <a:p>
            <a:pPr algn="ctr"/>
            <a:r>
              <a:rPr lang="en-US" b="0" i="0" dirty="0" err="1">
                <a:solidFill>
                  <a:srgbClr val="000000"/>
                </a:solidFill>
                <a:effectLst/>
                <a:latin typeface="Times New Roman" panose="02020603050405020304" pitchFamily="18" charset="0"/>
              </a:rPr>
              <a:t>Sm</a:t>
            </a:r>
            <a:r>
              <a:rPr lang="en-US" b="0" i="0" dirty="0">
                <a:solidFill>
                  <a:srgbClr val="000000"/>
                </a:solidFill>
                <a:effectLst/>
                <a:latin typeface="Times New Roman" panose="02020603050405020304" pitchFamily="18" charset="0"/>
              </a:rPr>
              <a:t> K</a:t>
            </a:r>
            <a:r>
              <a:rPr lang="en-US" b="0" i="0" baseline="-25000" dirty="0">
                <a:solidFill>
                  <a:srgbClr val="000000"/>
                </a:solidFill>
                <a:effectLst/>
                <a:latin typeface="symbol" panose="05050102010706020507" pitchFamily="18" charset="2"/>
              </a:rPr>
              <a:t>a</a:t>
            </a:r>
            <a:r>
              <a:rPr lang="en-US" b="0" i="0" baseline="-25000" dirty="0">
                <a:solidFill>
                  <a:srgbClr val="000000"/>
                </a:solidFill>
                <a:effectLst/>
                <a:latin typeface="Times New Roman" panose="02020603050405020304" pitchFamily="18" charset="0"/>
              </a:rPr>
              <a:t>2</a:t>
            </a:r>
          </a:p>
          <a:p>
            <a:pPr algn="ctr"/>
            <a:r>
              <a:rPr lang="en-US" dirty="0">
                <a:latin typeface="Cambria" panose="02040503050406030204" pitchFamily="18" charset="0"/>
                <a:ea typeface="Cambria" panose="02040503050406030204" pitchFamily="18" charset="0"/>
              </a:rPr>
              <a:t>39.522</a:t>
            </a:r>
          </a:p>
        </p:txBody>
      </p:sp>
      <p:sp>
        <p:nvSpPr>
          <p:cNvPr id="17" name="TextBox 16">
            <a:extLst>
              <a:ext uri="{FF2B5EF4-FFF2-40B4-BE49-F238E27FC236}">
                <a16:creationId xmlns:a16="http://schemas.microsoft.com/office/drawing/2014/main" id="{06B025A4-FCE4-4635-A499-C6FB5AF58C68}"/>
              </a:ext>
            </a:extLst>
          </p:cNvPr>
          <p:cNvSpPr txBox="1"/>
          <p:nvPr/>
        </p:nvSpPr>
        <p:spPr>
          <a:xfrm>
            <a:off x="6146661" y="4212391"/>
            <a:ext cx="891591" cy="646331"/>
          </a:xfrm>
          <a:prstGeom prst="rect">
            <a:avLst/>
          </a:prstGeom>
          <a:noFill/>
        </p:spPr>
        <p:txBody>
          <a:bodyPr wrap="none" rtlCol="0">
            <a:spAutoFit/>
          </a:bodyPr>
          <a:lstStyle/>
          <a:p>
            <a:pPr algn="ctr"/>
            <a:r>
              <a:rPr lang="en-US" b="0" i="0" dirty="0" err="1">
                <a:solidFill>
                  <a:srgbClr val="000000"/>
                </a:solidFill>
                <a:effectLst/>
                <a:latin typeface="Times New Roman" panose="02020603050405020304" pitchFamily="18" charset="0"/>
              </a:rPr>
              <a:t>Sm</a:t>
            </a:r>
            <a:r>
              <a:rPr lang="en-US" b="0" i="0" dirty="0">
                <a:solidFill>
                  <a:srgbClr val="000000"/>
                </a:solidFill>
                <a:effectLst/>
                <a:latin typeface="Times New Roman" panose="02020603050405020304" pitchFamily="18" charset="0"/>
              </a:rPr>
              <a:t> K</a:t>
            </a:r>
            <a:r>
              <a:rPr lang="en-US" b="0" i="0" baseline="-25000" dirty="0">
                <a:solidFill>
                  <a:srgbClr val="000000"/>
                </a:solidFill>
                <a:effectLst/>
                <a:latin typeface="symbol" panose="05050102010706020507" pitchFamily="18" charset="2"/>
              </a:rPr>
              <a:t>a</a:t>
            </a:r>
            <a:r>
              <a:rPr lang="en-US" b="0" i="0" baseline="-25000" dirty="0">
                <a:solidFill>
                  <a:srgbClr val="000000"/>
                </a:solidFill>
                <a:effectLst/>
                <a:latin typeface="Times New Roman" panose="02020603050405020304" pitchFamily="18" charset="0"/>
              </a:rPr>
              <a:t>1</a:t>
            </a:r>
          </a:p>
          <a:p>
            <a:pPr algn="ctr"/>
            <a:r>
              <a:rPr lang="en-US" dirty="0">
                <a:latin typeface="Cambria" panose="02040503050406030204" pitchFamily="18" charset="0"/>
                <a:ea typeface="Cambria" panose="02040503050406030204" pitchFamily="18" charset="0"/>
              </a:rPr>
              <a:t>40.118</a:t>
            </a:r>
          </a:p>
        </p:txBody>
      </p:sp>
      <p:sp>
        <p:nvSpPr>
          <p:cNvPr id="18" name="TextBox 17">
            <a:extLst>
              <a:ext uri="{FF2B5EF4-FFF2-40B4-BE49-F238E27FC236}">
                <a16:creationId xmlns:a16="http://schemas.microsoft.com/office/drawing/2014/main" id="{629B5493-48BF-4D63-B45D-813CF10C1867}"/>
              </a:ext>
            </a:extLst>
          </p:cNvPr>
          <p:cNvSpPr txBox="1"/>
          <p:nvPr/>
        </p:nvSpPr>
        <p:spPr>
          <a:xfrm>
            <a:off x="7375782" y="4337968"/>
            <a:ext cx="878767" cy="1200329"/>
          </a:xfrm>
          <a:prstGeom prst="rect">
            <a:avLst/>
          </a:prstGeom>
          <a:noFill/>
        </p:spPr>
        <p:txBody>
          <a:bodyPr wrap="none" rtlCol="0">
            <a:spAutoFit/>
          </a:bodyPr>
          <a:lstStyle/>
          <a:p>
            <a:pPr algn="ctr"/>
            <a:r>
              <a:rPr lang="en-US" b="0" i="0" dirty="0" err="1">
                <a:solidFill>
                  <a:srgbClr val="000000"/>
                </a:solidFill>
                <a:effectLst/>
                <a:latin typeface="Times New Roman" panose="02020603050405020304" pitchFamily="18" charset="0"/>
              </a:rPr>
              <a:t>Sm</a:t>
            </a:r>
            <a:r>
              <a:rPr lang="en-US" b="0" i="0" dirty="0">
                <a:solidFill>
                  <a:srgbClr val="000000"/>
                </a:solidFill>
                <a:effectLst/>
                <a:latin typeface="Times New Roman" panose="02020603050405020304" pitchFamily="18" charset="0"/>
              </a:rPr>
              <a:t> K</a:t>
            </a:r>
            <a:r>
              <a:rPr lang="en-US" altLang="zh-CN" baseline="-25000" dirty="0">
                <a:solidFill>
                  <a:srgbClr val="000000"/>
                </a:solidFill>
                <a:latin typeface="symbol" panose="05050102010706020507" pitchFamily="18" charset="2"/>
              </a:rPr>
              <a:t>b3</a:t>
            </a:r>
            <a:endParaRPr lang="en-US" b="0" i="0" baseline="-25000" dirty="0">
              <a:solidFill>
                <a:srgbClr val="000000"/>
              </a:solidFill>
              <a:effectLst/>
              <a:latin typeface="Times New Roman" panose="02020603050405020304" pitchFamily="18" charset="0"/>
            </a:endParaRPr>
          </a:p>
          <a:p>
            <a:pPr algn="ctr"/>
            <a:r>
              <a:rPr lang="en-US" dirty="0">
                <a:latin typeface="Cambria" panose="02040503050406030204" pitchFamily="18" charset="0"/>
                <a:ea typeface="Cambria" panose="02040503050406030204" pitchFamily="18" charset="0"/>
              </a:rPr>
              <a:t>45.294</a:t>
            </a:r>
          </a:p>
          <a:p>
            <a:pPr algn="ctr"/>
            <a:r>
              <a:rPr lang="en-US" b="0" i="0" dirty="0" err="1">
                <a:solidFill>
                  <a:srgbClr val="000000"/>
                </a:solidFill>
                <a:effectLst/>
                <a:latin typeface="Times New Roman" panose="02020603050405020304" pitchFamily="18" charset="0"/>
              </a:rPr>
              <a:t>Sm</a:t>
            </a:r>
            <a:r>
              <a:rPr lang="en-US" b="0" i="0" dirty="0">
                <a:solidFill>
                  <a:srgbClr val="000000"/>
                </a:solidFill>
                <a:effectLst/>
                <a:latin typeface="Times New Roman" panose="02020603050405020304" pitchFamily="18" charset="0"/>
              </a:rPr>
              <a:t> K</a:t>
            </a:r>
            <a:r>
              <a:rPr lang="en-US" altLang="zh-CN" baseline="-25000" dirty="0">
                <a:solidFill>
                  <a:srgbClr val="000000"/>
                </a:solidFill>
                <a:latin typeface="symbol" panose="05050102010706020507" pitchFamily="18" charset="2"/>
              </a:rPr>
              <a:t>b1</a:t>
            </a:r>
            <a:endParaRPr lang="en-US" b="0" i="0" baseline="-25000" dirty="0">
              <a:solidFill>
                <a:srgbClr val="000000"/>
              </a:solidFill>
              <a:effectLst/>
              <a:latin typeface="Times New Roman" panose="02020603050405020304" pitchFamily="18" charset="0"/>
            </a:endParaRPr>
          </a:p>
          <a:p>
            <a:pPr algn="ctr"/>
            <a:r>
              <a:rPr lang="en-US" dirty="0">
                <a:latin typeface="Cambria" panose="02040503050406030204" pitchFamily="18" charset="0"/>
                <a:ea typeface="Cambria" panose="02040503050406030204" pitchFamily="18" charset="0"/>
              </a:rPr>
              <a:t>45.414</a:t>
            </a:r>
          </a:p>
        </p:txBody>
      </p:sp>
      <p:sp>
        <p:nvSpPr>
          <p:cNvPr id="19" name="TextBox 18">
            <a:extLst>
              <a:ext uri="{FF2B5EF4-FFF2-40B4-BE49-F238E27FC236}">
                <a16:creationId xmlns:a16="http://schemas.microsoft.com/office/drawing/2014/main" id="{D9C1F9BE-0806-40B1-8661-B2C34109D6B9}"/>
              </a:ext>
            </a:extLst>
          </p:cNvPr>
          <p:cNvSpPr txBox="1"/>
          <p:nvPr/>
        </p:nvSpPr>
        <p:spPr>
          <a:xfrm>
            <a:off x="8175922" y="4859099"/>
            <a:ext cx="878767" cy="1200329"/>
          </a:xfrm>
          <a:prstGeom prst="rect">
            <a:avLst/>
          </a:prstGeom>
          <a:noFill/>
        </p:spPr>
        <p:txBody>
          <a:bodyPr wrap="none" rtlCol="0">
            <a:spAutoFit/>
          </a:bodyPr>
          <a:lstStyle/>
          <a:p>
            <a:pPr algn="ctr"/>
            <a:r>
              <a:rPr lang="en-US" b="0" i="0" dirty="0" err="1">
                <a:solidFill>
                  <a:srgbClr val="000000"/>
                </a:solidFill>
                <a:effectLst/>
                <a:latin typeface="Times New Roman" panose="02020603050405020304" pitchFamily="18" charset="0"/>
              </a:rPr>
              <a:t>Sm</a:t>
            </a:r>
            <a:r>
              <a:rPr lang="en-US" b="0" i="0" dirty="0">
                <a:solidFill>
                  <a:srgbClr val="000000"/>
                </a:solidFill>
                <a:effectLst/>
                <a:latin typeface="Times New Roman" panose="02020603050405020304" pitchFamily="18" charset="0"/>
              </a:rPr>
              <a:t> K</a:t>
            </a:r>
            <a:r>
              <a:rPr lang="en-US" b="0" i="0" baseline="-25000" dirty="0">
                <a:solidFill>
                  <a:srgbClr val="000000"/>
                </a:solidFill>
                <a:effectLst/>
                <a:latin typeface="symbol" panose="05050102010706020507" pitchFamily="18" charset="2"/>
              </a:rPr>
              <a:t>b</a:t>
            </a:r>
            <a:r>
              <a:rPr lang="en-US" b="0" i="0" baseline="-25000" dirty="0">
                <a:solidFill>
                  <a:srgbClr val="000000"/>
                </a:solidFill>
                <a:effectLst/>
                <a:latin typeface="Times New Roman" panose="02020603050405020304" pitchFamily="18" charset="0"/>
              </a:rPr>
              <a:t>2</a:t>
            </a:r>
          </a:p>
          <a:p>
            <a:pPr algn="ctr"/>
            <a:r>
              <a:rPr lang="en-US" dirty="0">
                <a:latin typeface="Cambria" panose="02040503050406030204" pitchFamily="18" charset="0"/>
                <a:ea typeface="Cambria" panose="02040503050406030204" pitchFamily="18" charset="0"/>
              </a:rPr>
              <a:t>46.578</a:t>
            </a:r>
          </a:p>
          <a:p>
            <a:pPr algn="ctr"/>
            <a:r>
              <a:rPr lang="en-US" b="0" i="0" dirty="0" err="1">
                <a:solidFill>
                  <a:srgbClr val="000000"/>
                </a:solidFill>
                <a:effectLst/>
                <a:latin typeface="Times New Roman" panose="02020603050405020304" pitchFamily="18" charset="0"/>
              </a:rPr>
              <a:t>Sm</a:t>
            </a:r>
            <a:r>
              <a:rPr lang="en-US" b="0" i="0" dirty="0">
                <a:solidFill>
                  <a:srgbClr val="000000"/>
                </a:solidFill>
                <a:effectLst/>
                <a:latin typeface="Times New Roman" panose="02020603050405020304" pitchFamily="18" charset="0"/>
              </a:rPr>
              <a:t> K</a:t>
            </a:r>
            <a:r>
              <a:rPr lang="en-US" b="0" i="0" baseline="-25000" dirty="0">
                <a:solidFill>
                  <a:srgbClr val="000000"/>
                </a:solidFill>
                <a:effectLst/>
                <a:latin typeface="symbol" panose="05050102010706020507" pitchFamily="18" charset="2"/>
              </a:rPr>
              <a:t>b</a:t>
            </a:r>
            <a:r>
              <a:rPr lang="en-US" b="0" i="0" baseline="-25000" dirty="0">
                <a:solidFill>
                  <a:srgbClr val="000000"/>
                </a:solidFill>
                <a:effectLst/>
                <a:latin typeface="Times New Roman" panose="02020603050405020304" pitchFamily="18" charset="0"/>
              </a:rPr>
              <a:t>4</a:t>
            </a:r>
          </a:p>
          <a:p>
            <a:pPr algn="ctr"/>
            <a:r>
              <a:rPr lang="en-US" dirty="0">
                <a:latin typeface="Cambria" panose="02040503050406030204" pitchFamily="18" charset="0"/>
                <a:ea typeface="Cambria" panose="02040503050406030204" pitchFamily="18" charset="0"/>
              </a:rPr>
              <a:t>46.705</a:t>
            </a:r>
          </a:p>
        </p:txBody>
      </p:sp>
      <p:cxnSp>
        <p:nvCxnSpPr>
          <p:cNvPr id="21" name="Straight Arrow Connector 20">
            <a:extLst>
              <a:ext uri="{FF2B5EF4-FFF2-40B4-BE49-F238E27FC236}">
                <a16:creationId xmlns:a16="http://schemas.microsoft.com/office/drawing/2014/main" id="{64C9BEE6-1385-421C-8B94-84F267A75BC4}"/>
              </a:ext>
            </a:extLst>
          </p:cNvPr>
          <p:cNvCxnSpPr/>
          <p:nvPr/>
        </p:nvCxnSpPr>
        <p:spPr>
          <a:xfrm flipH="1">
            <a:off x="8429570" y="6086764"/>
            <a:ext cx="151603" cy="3602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9D56F80-1DE3-419B-B480-A9609B903A59}"/>
              </a:ext>
            </a:extLst>
          </p:cNvPr>
          <p:cNvCxnSpPr>
            <a:cxnSpLocks/>
            <a:stCxn id="18" idx="2"/>
          </p:cNvCxnSpPr>
          <p:nvPr/>
        </p:nvCxnSpPr>
        <p:spPr>
          <a:xfrm>
            <a:off x="7815166" y="5538297"/>
            <a:ext cx="271445" cy="4663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B1B9DA2-E9BB-4A3C-A5E0-E9C4AE9E0739}"/>
              </a:ext>
            </a:extLst>
          </p:cNvPr>
          <p:cNvCxnSpPr>
            <a:cxnSpLocks/>
          </p:cNvCxnSpPr>
          <p:nvPr/>
        </p:nvCxnSpPr>
        <p:spPr>
          <a:xfrm>
            <a:off x="6899564" y="4590473"/>
            <a:ext cx="227999" cy="161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AF49CC3-8E24-4C30-9881-80885EE89DDE}"/>
              </a:ext>
            </a:extLst>
          </p:cNvPr>
          <p:cNvCxnSpPr>
            <a:cxnSpLocks/>
            <a:stCxn id="16" idx="2"/>
          </p:cNvCxnSpPr>
          <p:nvPr/>
        </p:nvCxnSpPr>
        <p:spPr>
          <a:xfrm>
            <a:off x="6754966" y="5481454"/>
            <a:ext cx="268229" cy="2173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8971C8C-F6CA-40BB-A9DD-69BFA322D298}"/>
              </a:ext>
            </a:extLst>
          </p:cNvPr>
          <p:cNvCxnSpPr>
            <a:cxnSpLocks/>
            <a:stCxn id="14" idx="2"/>
          </p:cNvCxnSpPr>
          <p:nvPr/>
        </p:nvCxnSpPr>
        <p:spPr>
          <a:xfrm>
            <a:off x="1010526" y="5828595"/>
            <a:ext cx="239739" cy="618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E98DC96-568A-4243-B707-B446F010E657}"/>
              </a:ext>
            </a:extLst>
          </p:cNvPr>
          <p:cNvCxnSpPr>
            <a:cxnSpLocks/>
          </p:cNvCxnSpPr>
          <p:nvPr/>
        </p:nvCxnSpPr>
        <p:spPr>
          <a:xfrm flipH="1">
            <a:off x="1443497" y="6202776"/>
            <a:ext cx="239740" cy="2442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38310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DA63480-6176-4D7F-81FF-0C644904C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684" y="1828797"/>
            <a:ext cx="3768869" cy="47438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AA18EA7-8C6F-4F56-9426-0A23069E0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3882" y="240719"/>
            <a:ext cx="3768869" cy="60074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A26D3C9-D3F0-4A98-8486-9BF2B3AF7FEA}"/>
              </a:ext>
            </a:extLst>
          </p:cNvPr>
          <p:cNvSpPr txBox="1"/>
          <p:nvPr/>
        </p:nvSpPr>
        <p:spPr>
          <a:xfrm>
            <a:off x="7036898" y="1787235"/>
            <a:ext cx="1475853" cy="369332"/>
          </a:xfrm>
          <a:prstGeom prst="rect">
            <a:avLst/>
          </a:prstGeom>
          <a:noFill/>
        </p:spPr>
        <p:txBody>
          <a:bodyPr wrap="none" rtlCol="0">
            <a:spAutoFit/>
          </a:bodyPr>
          <a:lstStyle/>
          <a:p>
            <a:r>
              <a:rPr lang="en-US"/>
              <a:t>Readout Shell</a:t>
            </a:r>
            <a:endParaRPr lang="en-US" dirty="0"/>
          </a:p>
        </p:txBody>
      </p:sp>
      <p:sp>
        <p:nvSpPr>
          <p:cNvPr id="8" name="TextBox 7">
            <a:extLst>
              <a:ext uri="{FF2B5EF4-FFF2-40B4-BE49-F238E27FC236}">
                <a16:creationId xmlns:a16="http://schemas.microsoft.com/office/drawing/2014/main" id="{249E029C-ED22-481C-B81F-0FA3ADCB68E8}"/>
              </a:ext>
            </a:extLst>
          </p:cNvPr>
          <p:cNvSpPr txBox="1"/>
          <p:nvPr/>
        </p:nvSpPr>
        <p:spPr>
          <a:xfrm>
            <a:off x="4342316" y="6339937"/>
            <a:ext cx="4572000" cy="369332"/>
          </a:xfrm>
          <a:prstGeom prst="rect">
            <a:avLst/>
          </a:prstGeom>
          <a:noFill/>
        </p:spPr>
        <p:txBody>
          <a:bodyPr wrap="square">
            <a:spAutoFit/>
          </a:bodyPr>
          <a:lstStyle/>
          <a:p>
            <a:r>
              <a:rPr lang="en-US" dirty="0"/>
              <a:t>Software components in a single crate system</a:t>
            </a:r>
          </a:p>
        </p:txBody>
      </p:sp>
      <p:sp>
        <p:nvSpPr>
          <p:cNvPr id="12" name="TextBox 11">
            <a:extLst>
              <a:ext uri="{FF2B5EF4-FFF2-40B4-BE49-F238E27FC236}">
                <a16:creationId xmlns:a16="http://schemas.microsoft.com/office/drawing/2014/main" id="{CDBBE7B4-44A9-46C3-A0D5-A15118C99266}"/>
              </a:ext>
            </a:extLst>
          </p:cNvPr>
          <p:cNvSpPr txBox="1"/>
          <p:nvPr/>
        </p:nvSpPr>
        <p:spPr>
          <a:xfrm>
            <a:off x="1698697" y="5788373"/>
            <a:ext cx="1363322" cy="369332"/>
          </a:xfrm>
          <a:prstGeom prst="rect">
            <a:avLst/>
          </a:prstGeom>
          <a:noFill/>
        </p:spPr>
        <p:txBody>
          <a:bodyPr wrap="none">
            <a:spAutoFit/>
          </a:bodyPr>
          <a:lstStyle/>
          <a:p>
            <a:r>
              <a:rPr lang="en-US" dirty="0"/>
              <a:t>NSCL SPDAQ</a:t>
            </a:r>
          </a:p>
        </p:txBody>
      </p:sp>
      <p:sp>
        <p:nvSpPr>
          <p:cNvPr id="3" name="TextBox 2">
            <a:extLst>
              <a:ext uri="{FF2B5EF4-FFF2-40B4-BE49-F238E27FC236}">
                <a16:creationId xmlns:a16="http://schemas.microsoft.com/office/drawing/2014/main" id="{1FA2C95E-18A6-45B7-BBF2-88D0317D9376}"/>
              </a:ext>
            </a:extLst>
          </p:cNvPr>
          <p:cNvSpPr txBox="1"/>
          <p:nvPr/>
        </p:nvSpPr>
        <p:spPr>
          <a:xfrm>
            <a:off x="104993" y="235150"/>
            <a:ext cx="1702967" cy="461665"/>
          </a:xfrm>
          <a:prstGeom prst="rect">
            <a:avLst/>
          </a:prstGeom>
          <a:noFill/>
        </p:spPr>
        <p:txBody>
          <a:bodyPr wrap="none" rtlCol="0">
            <a:spAutoFit/>
          </a:bodyPr>
          <a:lstStyle/>
          <a:p>
            <a:r>
              <a:rPr lang="en-US" altLang="zh-CN" sz="2400" b="1" dirty="0">
                <a:solidFill>
                  <a:srgbClr val="0000FF"/>
                </a:solidFill>
              </a:rPr>
              <a:t>DDAS Setup</a:t>
            </a:r>
            <a:endParaRPr lang="en-US" sz="2400" b="1" dirty="0">
              <a:solidFill>
                <a:srgbClr val="0000FF"/>
              </a:solidFill>
            </a:endParaRPr>
          </a:p>
        </p:txBody>
      </p:sp>
    </p:spTree>
    <p:extLst>
      <p:ext uri="{BB962C8B-B14F-4D97-AF65-F5344CB8AC3E}">
        <p14:creationId xmlns:p14="http://schemas.microsoft.com/office/powerpoint/2010/main" val="6942928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C783E4-157C-412F-AC4F-E8208B1DA24F}"/>
              </a:ext>
            </a:extLst>
          </p:cNvPr>
          <p:cNvPicPr>
            <a:picLocks noChangeAspect="1"/>
          </p:cNvPicPr>
          <p:nvPr/>
        </p:nvPicPr>
        <p:blipFill>
          <a:blip r:embed="rId2"/>
          <a:stretch>
            <a:fillRect/>
          </a:stretch>
        </p:blipFill>
        <p:spPr>
          <a:xfrm>
            <a:off x="0" y="0"/>
            <a:ext cx="9148973" cy="2189018"/>
          </a:xfrm>
          <a:prstGeom prst="rect">
            <a:avLst/>
          </a:prstGeom>
        </p:spPr>
      </p:pic>
      <p:sp>
        <p:nvSpPr>
          <p:cNvPr id="4" name="Rectangle: Rounded Corners 3">
            <a:extLst>
              <a:ext uri="{FF2B5EF4-FFF2-40B4-BE49-F238E27FC236}">
                <a16:creationId xmlns:a16="http://schemas.microsoft.com/office/drawing/2014/main" id="{5C640D4C-809C-485E-9E01-9D10BE723267}"/>
              </a:ext>
            </a:extLst>
          </p:cNvPr>
          <p:cNvSpPr/>
          <p:nvPr/>
        </p:nvSpPr>
        <p:spPr>
          <a:xfrm>
            <a:off x="4031673" y="845127"/>
            <a:ext cx="858982" cy="24938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0CEC9DC7-D101-4BA7-833C-52D1824F0085}"/>
              </a:ext>
            </a:extLst>
          </p:cNvPr>
          <p:cNvSpPr/>
          <p:nvPr/>
        </p:nvSpPr>
        <p:spPr>
          <a:xfrm>
            <a:off x="5389418" y="1911927"/>
            <a:ext cx="858982" cy="24938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2">
            <a:extLst>
              <a:ext uri="{FF2B5EF4-FFF2-40B4-BE49-F238E27FC236}">
                <a16:creationId xmlns:a16="http://schemas.microsoft.com/office/drawing/2014/main" id="{4245DB87-7CAC-4447-B1A2-8B63686E2584}"/>
              </a:ext>
            </a:extLst>
          </p:cNvPr>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Roboto" panose="02000000000000000000" pitchFamily="2" charset="0"/>
              </a:rPr>
              <a:t>points to the top level ddas installation directory (that's the directory that holds </a:t>
            </a:r>
            <a:r>
              <a:rPr kumimoji="0" lang="en-US" altLang="en-US" sz="1000" b="0" i="0" u="none" strike="noStrike" cap="none" normalizeH="0" baseline="0">
                <a:ln>
                  <a:noFill/>
                </a:ln>
                <a:solidFill>
                  <a:srgbClr val="000000"/>
                </a:solidFill>
                <a:effectLst/>
                <a:latin typeface="Arial Unicode MS"/>
              </a:rPr>
              <a:t>the</a:t>
            </a:r>
            <a:r>
              <a:rPr kumimoji="0" lang="en-US" altLang="en-US" sz="1000" b="0" i="0" u="none" strike="noStrike" cap="none" normalizeH="0" baseline="0">
                <a:ln>
                  <a:noFill/>
                </a:ln>
                <a:solidFill>
                  <a:srgbClr val="000000"/>
                </a:solidFill>
                <a:effectLst/>
                <a:latin typeface="Roboto" panose="02000000000000000000" pitchFamily="2" charset="0"/>
              </a:rPr>
              <a:t> ddassetup.bash script).</a:t>
            </a:r>
            <a:r>
              <a:rPr kumimoji="0" lang="en-US" altLang="en-US" sz="6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TextBox 16">
            <a:extLst>
              <a:ext uri="{FF2B5EF4-FFF2-40B4-BE49-F238E27FC236}">
                <a16:creationId xmlns:a16="http://schemas.microsoft.com/office/drawing/2014/main" id="{DED8054B-CDD3-48CE-8F25-E66CB1C5C1C3}"/>
              </a:ext>
            </a:extLst>
          </p:cNvPr>
          <p:cNvSpPr txBox="1"/>
          <p:nvPr/>
        </p:nvSpPr>
        <p:spPr>
          <a:xfrm>
            <a:off x="0" y="2191287"/>
            <a:ext cx="9143999" cy="1477328"/>
          </a:xfrm>
          <a:prstGeom prst="rect">
            <a:avLst/>
          </a:prstGeom>
          <a:noFill/>
        </p:spPr>
        <p:txBody>
          <a:bodyPr wrap="square">
            <a:spAutoFit/>
          </a:bodyPr>
          <a:lstStyle/>
          <a:p>
            <a:r>
              <a:rPr lang="en-US" b="1" dirty="0"/>
              <a:t>NSCLDAQ</a:t>
            </a:r>
            <a:r>
              <a:rPr lang="en-US" dirty="0"/>
              <a:t> is a software suite that provides a flexible and extensible framework for handling the data flow produced by nuclear physics experiments.</a:t>
            </a:r>
          </a:p>
          <a:p>
            <a:r>
              <a:rPr lang="en-US" dirty="0"/>
              <a:t>The Digital Data Acquisition System (</a:t>
            </a:r>
            <a:r>
              <a:rPr lang="en-US" b="1" dirty="0"/>
              <a:t>DDAS</a:t>
            </a:r>
            <a:r>
              <a:rPr lang="en-US" dirty="0"/>
              <a:t>) is built on top of NSCLDAQ frameworks; a lab-supported data acquisition system built around the XIA Pixie-16 Digitizer running the general-purpose firmware developed by XIA for the NSCL. </a:t>
            </a:r>
          </a:p>
        </p:txBody>
      </p:sp>
      <p:sp>
        <p:nvSpPr>
          <p:cNvPr id="10" name="TextBox 9">
            <a:extLst>
              <a:ext uri="{FF2B5EF4-FFF2-40B4-BE49-F238E27FC236}">
                <a16:creationId xmlns:a16="http://schemas.microsoft.com/office/drawing/2014/main" id="{3D932D31-FA21-4A06-911C-8855E0E817B0}"/>
              </a:ext>
            </a:extLst>
          </p:cNvPr>
          <p:cNvSpPr txBox="1"/>
          <p:nvPr/>
        </p:nvSpPr>
        <p:spPr>
          <a:xfrm>
            <a:off x="0" y="3718679"/>
            <a:ext cx="9144000" cy="3139321"/>
          </a:xfrm>
          <a:prstGeom prst="rect">
            <a:avLst/>
          </a:prstGeom>
          <a:noFill/>
        </p:spPr>
        <p:txBody>
          <a:bodyPr wrap="square">
            <a:spAutoFit/>
          </a:bodyPr>
          <a:lstStyle/>
          <a:p>
            <a:r>
              <a:rPr lang="en-US" dirty="0"/>
              <a:t>Turn on the XIA crate</a:t>
            </a:r>
          </a:p>
          <a:p>
            <a:r>
              <a:rPr lang="en-US" dirty="0" err="1"/>
              <a:t>ssh</a:t>
            </a:r>
            <a:r>
              <a:rPr lang="en-US" dirty="0"/>
              <a:t> -Y protondetector@spdaq61</a:t>
            </a:r>
          </a:p>
          <a:p>
            <a:r>
              <a:rPr lang="en-US" dirty="0"/>
              <a:t>Password: </a:t>
            </a:r>
            <a:r>
              <a:rPr lang="en-US" i="1" dirty="0"/>
              <a:t>NewPass21</a:t>
            </a:r>
          </a:p>
          <a:p>
            <a:r>
              <a:rPr lang="en-US" dirty="0" err="1"/>
              <a:t>bashrc</a:t>
            </a:r>
            <a:r>
              <a:rPr lang="en-US" dirty="0"/>
              <a:t>:</a:t>
            </a:r>
          </a:p>
          <a:p>
            <a:r>
              <a:rPr lang="en-US" dirty="0"/>
              <a:t>source /usr/opt/buster.sh</a:t>
            </a:r>
          </a:p>
          <a:p>
            <a:r>
              <a:rPr lang="en-US" dirty="0"/>
              <a:t>source /user/protondetector/readout/crate_1/setupenv.sh</a:t>
            </a:r>
          </a:p>
          <a:p>
            <a:r>
              <a:rPr lang="en-US" dirty="0"/>
              <a:t>source /user/protondetector/readout/crate_1/setupdaq.sh</a:t>
            </a:r>
          </a:p>
          <a:p>
            <a:r>
              <a:rPr lang="en-US" dirty="0"/>
              <a:t>alias </a:t>
            </a:r>
            <a:r>
              <a:rPr lang="en-US" dirty="0" err="1"/>
              <a:t>godaq</a:t>
            </a:r>
            <a:r>
              <a:rPr lang="en-US" dirty="0"/>
              <a:t>='cd ~/readout/crate_1/'</a:t>
            </a:r>
          </a:p>
          <a:p>
            <a:r>
              <a:rPr lang="en-US" dirty="0"/>
              <a:t>alias </a:t>
            </a:r>
            <a:r>
              <a:rPr lang="en-US" dirty="0" err="1"/>
              <a:t>nscope</a:t>
            </a:r>
            <a:r>
              <a:rPr lang="en-US" dirty="0"/>
              <a:t>='$DDAS_BIN/</a:t>
            </a:r>
            <a:r>
              <a:rPr lang="en-US" dirty="0" err="1"/>
              <a:t>nscope</a:t>
            </a:r>
            <a:r>
              <a:rPr lang="en-US" dirty="0"/>
              <a:t>'</a:t>
            </a:r>
          </a:p>
          <a:p>
            <a:r>
              <a:rPr lang="en-US" dirty="0"/>
              <a:t>alias readout='$DAQBIN/</a:t>
            </a:r>
            <a:r>
              <a:rPr lang="en-US" dirty="0" err="1"/>
              <a:t>DDASReadout</a:t>
            </a:r>
            <a:r>
              <a:rPr lang="en-US" dirty="0"/>
              <a:t>'</a:t>
            </a:r>
          </a:p>
          <a:p>
            <a:r>
              <a:rPr lang="en-US" dirty="0"/>
              <a:t>alias </a:t>
            </a:r>
            <a:r>
              <a:rPr lang="en-US" dirty="0" err="1"/>
              <a:t>readoutshell</a:t>
            </a:r>
            <a:r>
              <a:rPr lang="en-US" dirty="0"/>
              <a:t>='$DAQBIN/</a:t>
            </a:r>
            <a:r>
              <a:rPr lang="en-US" dirty="0" err="1"/>
              <a:t>ReadoutShell</a:t>
            </a:r>
            <a:r>
              <a:rPr lang="en-US" dirty="0"/>
              <a:t>'</a:t>
            </a:r>
          </a:p>
        </p:txBody>
      </p:sp>
    </p:spTree>
    <p:extLst>
      <p:ext uri="{BB962C8B-B14F-4D97-AF65-F5344CB8AC3E}">
        <p14:creationId xmlns:p14="http://schemas.microsoft.com/office/powerpoint/2010/main" val="3800041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FAD97-4E16-41FF-9A81-B762E1409C01}"/>
              </a:ext>
            </a:extLst>
          </p:cNvPr>
          <p:cNvSpPr txBox="1"/>
          <p:nvPr/>
        </p:nvSpPr>
        <p:spPr>
          <a:xfrm>
            <a:off x="0" y="0"/>
            <a:ext cx="9144000" cy="6740307"/>
          </a:xfrm>
          <a:prstGeom prst="rect">
            <a:avLst/>
          </a:prstGeom>
          <a:noFill/>
        </p:spPr>
        <p:txBody>
          <a:bodyPr wrap="square">
            <a:spAutoFit/>
          </a:bodyPr>
          <a:lstStyle/>
          <a:p>
            <a:r>
              <a:rPr lang="en-US" b="1" dirty="0"/>
              <a:t>source /user/protondetector/readout/crate_1/setupenv.sh</a:t>
            </a:r>
          </a:p>
          <a:p>
            <a:endParaRPr lang="en-US" dirty="0"/>
          </a:p>
          <a:p>
            <a:r>
              <a:rPr lang="en-US" b="1" dirty="0"/>
              <a:t>. /</a:t>
            </a:r>
            <a:r>
              <a:rPr lang="en-US" b="1" dirty="0" err="1"/>
              <a:t>usr</a:t>
            </a:r>
            <a:r>
              <a:rPr lang="en-US" b="1" dirty="0"/>
              <a:t>/opt/</a:t>
            </a:r>
            <a:r>
              <a:rPr lang="en-US" b="1" dirty="0" err="1"/>
              <a:t>ddas</a:t>
            </a:r>
            <a:r>
              <a:rPr lang="en-US" b="1" dirty="0"/>
              <a:t>/6.1-004/</a:t>
            </a:r>
            <a:r>
              <a:rPr lang="en-US" b="1" dirty="0" err="1"/>
              <a:t>ddassetup.bash</a:t>
            </a:r>
            <a:endParaRPr lang="en-US" b="1" dirty="0"/>
          </a:p>
          <a:p>
            <a:r>
              <a:rPr lang="en-US" dirty="0"/>
              <a:t>export DDAS_ROOT=</a:t>
            </a:r>
            <a:r>
              <a:rPr lang="en-US" dirty="0">
                <a:solidFill>
                  <a:srgbClr val="0000FF"/>
                </a:solidFill>
              </a:rPr>
              <a:t>/</a:t>
            </a:r>
            <a:r>
              <a:rPr lang="en-US" dirty="0" err="1">
                <a:solidFill>
                  <a:srgbClr val="0000FF"/>
                </a:solidFill>
              </a:rPr>
              <a:t>usr</a:t>
            </a:r>
            <a:r>
              <a:rPr lang="en-US" dirty="0">
                <a:solidFill>
                  <a:srgbClr val="0000FF"/>
                </a:solidFill>
              </a:rPr>
              <a:t>/opt/</a:t>
            </a:r>
            <a:r>
              <a:rPr lang="en-US" dirty="0" err="1">
                <a:solidFill>
                  <a:srgbClr val="0000FF"/>
                </a:solidFill>
              </a:rPr>
              <a:t>ddas</a:t>
            </a:r>
            <a:r>
              <a:rPr lang="en-US" dirty="0">
                <a:solidFill>
                  <a:srgbClr val="0000FF"/>
                </a:solidFill>
              </a:rPr>
              <a:t>/6.1-004</a:t>
            </a:r>
          </a:p>
          <a:p>
            <a:r>
              <a:rPr lang="en-US" dirty="0"/>
              <a:t># points to the top-level </a:t>
            </a:r>
            <a:r>
              <a:rPr lang="en-US" dirty="0" err="1"/>
              <a:t>ddas</a:t>
            </a:r>
            <a:r>
              <a:rPr lang="en-US" dirty="0"/>
              <a:t> installation directory (that's the directory that holds the </a:t>
            </a:r>
            <a:r>
              <a:rPr lang="en-US" dirty="0" err="1"/>
              <a:t>ddassetup.bash</a:t>
            </a:r>
            <a:r>
              <a:rPr lang="en-US" dirty="0"/>
              <a:t> script).</a:t>
            </a:r>
          </a:p>
          <a:p>
            <a:r>
              <a:rPr lang="en-US" dirty="0"/>
              <a:t>export DDAS_BIN=/</a:t>
            </a:r>
            <a:r>
              <a:rPr lang="en-US" dirty="0" err="1"/>
              <a:t>usr</a:t>
            </a:r>
            <a:r>
              <a:rPr lang="en-US" dirty="0"/>
              <a:t>/opt/</a:t>
            </a:r>
            <a:r>
              <a:rPr lang="en-US" dirty="0" err="1"/>
              <a:t>ddas</a:t>
            </a:r>
            <a:r>
              <a:rPr lang="en-US" dirty="0"/>
              <a:t>/6.1-004/bin</a:t>
            </a:r>
          </a:p>
          <a:p>
            <a:r>
              <a:rPr lang="en-US" dirty="0"/>
              <a:t># points to $DDAS_ROOT/bin this directory contains all executable programs.</a:t>
            </a:r>
          </a:p>
          <a:p>
            <a:r>
              <a:rPr lang="en-US" dirty="0"/>
              <a:t>export DDAS_LIB=/</a:t>
            </a:r>
            <a:r>
              <a:rPr lang="en-US" dirty="0" err="1"/>
              <a:t>usr</a:t>
            </a:r>
            <a:r>
              <a:rPr lang="en-US" dirty="0"/>
              <a:t>/opt/</a:t>
            </a:r>
            <a:r>
              <a:rPr lang="en-US" dirty="0" err="1"/>
              <a:t>ddas</a:t>
            </a:r>
            <a:r>
              <a:rPr lang="en-US" dirty="0"/>
              <a:t>/6.1-004/lib</a:t>
            </a:r>
          </a:p>
          <a:p>
            <a:r>
              <a:rPr lang="en-US" dirty="0"/>
              <a:t># This contains all of the link libraries DDAS applications might need to link against.</a:t>
            </a:r>
          </a:p>
          <a:p>
            <a:r>
              <a:rPr lang="en-US" dirty="0"/>
              <a:t>export DDAS_INC=/</a:t>
            </a:r>
            <a:r>
              <a:rPr lang="en-US" dirty="0" err="1"/>
              <a:t>usr</a:t>
            </a:r>
            <a:r>
              <a:rPr lang="en-US" dirty="0"/>
              <a:t>/opt/</a:t>
            </a:r>
            <a:r>
              <a:rPr lang="en-US" dirty="0" err="1"/>
              <a:t>ddas</a:t>
            </a:r>
            <a:r>
              <a:rPr lang="en-US" dirty="0"/>
              <a:t>/6.1-004/include</a:t>
            </a:r>
          </a:p>
          <a:p>
            <a:r>
              <a:rPr lang="en-US" dirty="0"/>
              <a:t># points to $DDAS_ROOT/include a directory that contains all header files DDAS </a:t>
            </a:r>
            <a:r>
              <a:rPr lang="en-US" dirty="0" err="1"/>
              <a:t>applicatons</a:t>
            </a:r>
            <a:r>
              <a:rPr lang="en-US" dirty="0"/>
              <a:t> may need.</a:t>
            </a:r>
          </a:p>
          <a:p>
            <a:r>
              <a:rPr lang="en-US" dirty="0"/>
              <a:t>export DDAS_SHARE=/</a:t>
            </a:r>
            <a:r>
              <a:rPr lang="en-US" dirty="0" err="1"/>
              <a:t>usr</a:t>
            </a:r>
            <a:r>
              <a:rPr lang="en-US" dirty="0"/>
              <a:t>/opt/</a:t>
            </a:r>
            <a:r>
              <a:rPr lang="en-US" dirty="0" err="1"/>
              <a:t>ddas</a:t>
            </a:r>
            <a:r>
              <a:rPr lang="en-US" dirty="0"/>
              <a:t>/6.1-004/share</a:t>
            </a:r>
          </a:p>
          <a:p>
            <a:r>
              <a:rPr lang="en-US" dirty="0"/>
              <a:t># points to $DDAS_ROOT/share this directory tree contains documentation, program skeletons and scripts.</a:t>
            </a:r>
          </a:p>
          <a:p>
            <a:endParaRPr lang="en-US" dirty="0"/>
          </a:p>
          <a:p>
            <a:r>
              <a:rPr lang="en-US" b="1" dirty="0"/>
              <a:t>. /</a:t>
            </a:r>
            <a:r>
              <a:rPr lang="en-US" b="1" dirty="0" err="1"/>
              <a:t>usr</a:t>
            </a:r>
            <a:r>
              <a:rPr lang="en-US" b="1" dirty="0"/>
              <a:t>/opt/</a:t>
            </a:r>
            <a:r>
              <a:rPr lang="en-US" b="1" dirty="0" err="1"/>
              <a:t>daq</a:t>
            </a:r>
            <a:r>
              <a:rPr lang="en-US" b="1" dirty="0"/>
              <a:t>/11.3-034/</a:t>
            </a:r>
            <a:r>
              <a:rPr lang="en-US" b="1" dirty="0" err="1"/>
              <a:t>daqsetup.bash</a:t>
            </a:r>
            <a:endParaRPr lang="en-US" b="1" dirty="0"/>
          </a:p>
          <a:p>
            <a:r>
              <a:rPr lang="en-US" dirty="0"/>
              <a:t># the version of NSCLDAQ against which the DDAS software was built.</a:t>
            </a:r>
          </a:p>
          <a:p>
            <a:r>
              <a:rPr lang="en-US" dirty="0"/>
              <a:t>export DAQROOT=</a:t>
            </a:r>
            <a:r>
              <a:rPr lang="en-US" dirty="0">
                <a:solidFill>
                  <a:srgbClr val="0000FF"/>
                </a:solidFill>
              </a:rPr>
              <a:t>/</a:t>
            </a:r>
            <a:r>
              <a:rPr lang="en-US" dirty="0" err="1">
                <a:solidFill>
                  <a:srgbClr val="0000FF"/>
                </a:solidFill>
              </a:rPr>
              <a:t>usr</a:t>
            </a:r>
            <a:r>
              <a:rPr lang="en-US" dirty="0">
                <a:solidFill>
                  <a:srgbClr val="0000FF"/>
                </a:solidFill>
              </a:rPr>
              <a:t>/opt/</a:t>
            </a:r>
            <a:r>
              <a:rPr lang="en-US" dirty="0" err="1">
                <a:solidFill>
                  <a:srgbClr val="0000FF"/>
                </a:solidFill>
              </a:rPr>
              <a:t>daq</a:t>
            </a:r>
            <a:r>
              <a:rPr lang="en-US" dirty="0">
                <a:solidFill>
                  <a:srgbClr val="0000FF"/>
                </a:solidFill>
              </a:rPr>
              <a:t>/11.3-034</a:t>
            </a:r>
          </a:p>
          <a:p>
            <a:r>
              <a:rPr lang="en-US" dirty="0"/>
              <a:t>export DAQBIN=$DAQROOT/bin</a:t>
            </a:r>
          </a:p>
          <a:p>
            <a:r>
              <a:rPr lang="en-US" dirty="0"/>
              <a:t>export DAQLIB=$DAQROOT/lib</a:t>
            </a:r>
          </a:p>
          <a:p>
            <a:r>
              <a:rPr lang="en-US" dirty="0"/>
              <a:t>export DAQINC=$DAQROOT/include</a:t>
            </a:r>
          </a:p>
          <a:p>
            <a:r>
              <a:rPr lang="en-US" dirty="0"/>
              <a:t>export PYTHONPATH=$DAQROOT/</a:t>
            </a:r>
            <a:r>
              <a:rPr lang="en-US" dirty="0" err="1"/>
              <a:t>pythonLibs</a:t>
            </a:r>
            <a:r>
              <a:rPr lang="en-US" dirty="0"/>
              <a:t>:$PYTHONPATH</a:t>
            </a:r>
          </a:p>
        </p:txBody>
      </p:sp>
    </p:spTree>
    <p:extLst>
      <p:ext uri="{BB962C8B-B14F-4D97-AF65-F5344CB8AC3E}">
        <p14:creationId xmlns:p14="http://schemas.microsoft.com/office/powerpoint/2010/main" val="16861290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4EB599-277F-4CD2-A61E-F0B491D1FCC5}"/>
              </a:ext>
            </a:extLst>
          </p:cNvPr>
          <p:cNvSpPr txBox="1"/>
          <p:nvPr/>
        </p:nvSpPr>
        <p:spPr>
          <a:xfrm>
            <a:off x="0" y="0"/>
            <a:ext cx="9144000" cy="5062924"/>
          </a:xfrm>
          <a:prstGeom prst="rect">
            <a:avLst/>
          </a:prstGeom>
          <a:noFill/>
        </p:spPr>
        <p:txBody>
          <a:bodyPr wrap="square">
            <a:spAutoFit/>
          </a:bodyPr>
          <a:lstStyle/>
          <a:p>
            <a:r>
              <a:rPr lang="en-US" sz="1700" dirty="0"/>
              <a:t>/user/</a:t>
            </a:r>
            <a:r>
              <a:rPr lang="en-US" sz="1700" dirty="0" err="1"/>
              <a:t>protondetector</a:t>
            </a:r>
            <a:r>
              <a:rPr lang="en-US" sz="1700" dirty="0"/>
              <a:t>   |</a:t>
            </a:r>
          </a:p>
          <a:p>
            <a:r>
              <a:rPr lang="en-US" sz="1700" dirty="0"/>
              <a:t>   +---readout</a:t>
            </a:r>
          </a:p>
          <a:p>
            <a:r>
              <a:rPr lang="en-US" sz="1700" dirty="0"/>
              <a:t>          |</a:t>
            </a:r>
          </a:p>
          <a:p>
            <a:r>
              <a:rPr lang="en-US" sz="1700" dirty="0"/>
              <a:t>          +--- crate_1</a:t>
            </a:r>
          </a:p>
          <a:p>
            <a:r>
              <a:rPr lang="en-US" sz="1700" dirty="0"/>
              <a:t>                 +--- </a:t>
            </a:r>
            <a:r>
              <a:rPr lang="en-US" sz="1700" b="1" dirty="0"/>
              <a:t>cfgPixie16.txt </a:t>
            </a:r>
            <a:r>
              <a:rPr lang="en-US" sz="1700" i="1" dirty="0"/>
              <a:t># Indicates which modules are in which crates. </a:t>
            </a:r>
            <a:r>
              <a:rPr lang="en-US" sz="1700" i="1" dirty="0" err="1"/>
              <a:t>nscope</a:t>
            </a:r>
            <a:r>
              <a:rPr lang="en-US" sz="1700" i="1" dirty="0"/>
              <a:t> and Readout both use this file.</a:t>
            </a:r>
          </a:p>
          <a:p>
            <a:r>
              <a:rPr lang="en-US" sz="1700" dirty="0"/>
              <a:t>                 +--- </a:t>
            </a:r>
            <a:r>
              <a:rPr lang="en-US" sz="1700" b="1" dirty="0"/>
              <a:t>pxisys.ini</a:t>
            </a:r>
            <a:r>
              <a:rPr lang="en-US" sz="1700" dirty="0"/>
              <a:t> </a:t>
            </a:r>
            <a:r>
              <a:rPr lang="en-US" sz="1700" i="1" dirty="0"/>
              <a:t># Describes the PCI layout of the crate for the XIA API. Must not be modified unless you are using a non-standard crate.</a:t>
            </a:r>
          </a:p>
          <a:p>
            <a:r>
              <a:rPr lang="en-US" sz="1700" dirty="0"/>
              <a:t>                 +--- </a:t>
            </a:r>
            <a:r>
              <a:rPr lang="en-US" sz="1700" b="1" dirty="0"/>
              <a:t>crate_1.set</a:t>
            </a:r>
            <a:r>
              <a:rPr lang="en-US" sz="1700" dirty="0"/>
              <a:t> </a:t>
            </a:r>
            <a:r>
              <a:rPr lang="en-US" sz="1700" i="1" dirty="0"/>
              <a:t># - A parameter settings file. Should be renamed to match the final settings file path name in .txt This settings file contains the DPP parameters </a:t>
            </a:r>
            <a:r>
              <a:rPr lang="en-US" sz="1700" i="1" dirty="0" err="1"/>
              <a:t>nscope</a:t>
            </a:r>
            <a:r>
              <a:rPr lang="en-US" sz="1700" i="1" dirty="0"/>
              <a:t> and Readout load into the digitizers and is generated by </a:t>
            </a:r>
            <a:r>
              <a:rPr lang="en-US" sz="1700" i="1" dirty="0" err="1"/>
              <a:t>nscope</a:t>
            </a:r>
            <a:r>
              <a:rPr lang="en-US" sz="1700" i="1" dirty="0"/>
              <a:t> if desired.</a:t>
            </a:r>
          </a:p>
          <a:p>
            <a:r>
              <a:rPr lang="en-US" sz="1700" dirty="0"/>
              <a:t>                 +--- </a:t>
            </a:r>
            <a:r>
              <a:rPr lang="en-US" sz="1700" b="1" dirty="0"/>
              <a:t>modevtlen.txt</a:t>
            </a:r>
            <a:r>
              <a:rPr lang="en-US" sz="1700" dirty="0"/>
              <a:t> </a:t>
            </a:r>
            <a:r>
              <a:rPr lang="en-US" sz="1700" i="1" dirty="0"/>
              <a:t># Describes the number of 32-bit words in an event for each module. must be modified to reflect the actual event sizes selected for each module. This must be modified to reflect the number of modules in cfgPixie16.txt and the sizes must be modified appropriately if waveforms are being acquired. We are using only a single module and not taking waveforms from that module. Since the modevtlen.txt file format is simply the size of an event, in 32-bit units, from each digitizer's channels, one digitizer per line, in the same order as the cfgPixie16.txt file, the contents of this file should be: </a:t>
            </a:r>
            <a:r>
              <a:rPr lang="en-US" sz="1700" b="1" i="1" dirty="0"/>
              <a:t>4</a:t>
            </a:r>
            <a:endParaRPr lang="en-US" sz="1700" i="1" dirty="0"/>
          </a:p>
          <a:p>
            <a:r>
              <a:rPr lang="en-US" sz="1700" dirty="0"/>
              <a:t>An example is in $DAQROOT/share/</a:t>
            </a:r>
            <a:r>
              <a:rPr lang="en-US" sz="1700" dirty="0" err="1"/>
              <a:t>ddasreadout</a:t>
            </a:r>
            <a:r>
              <a:rPr lang="en-US" sz="1700" dirty="0"/>
              <a:t>/crate_1 </a:t>
            </a:r>
          </a:p>
        </p:txBody>
      </p:sp>
      <p:sp>
        <p:nvSpPr>
          <p:cNvPr id="12" name="TextBox 11">
            <a:extLst>
              <a:ext uri="{FF2B5EF4-FFF2-40B4-BE49-F238E27FC236}">
                <a16:creationId xmlns:a16="http://schemas.microsoft.com/office/drawing/2014/main" id="{0408BC6A-8B34-4A27-B1D1-88F85DC1D23E}"/>
              </a:ext>
            </a:extLst>
          </p:cNvPr>
          <p:cNvSpPr txBox="1"/>
          <p:nvPr/>
        </p:nvSpPr>
        <p:spPr>
          <a:xfrm>
            <a:off x="0" y="5062924"/>
            <a:ext cx="1488164" cy="369332"/>
          </a:xfrm>
          <a:prstGeom prst="rect">
            <a:avLst/>
          </a:prstGeom>
          <a:noFill/>
        </p:spPr>
        <p:txBody>
          <a:bodyPr wrap="none">
            <a:spAutoFit/>
          </a:bodyPr>
          <a:lstStyle/>
          <a:p>
            <a:r>
              <a:rPr lang="en-US" dirty="0"/>
              <a:t>cfgPixie16.txt </a:t>
            </a:r>
          </a:p>
        </p:txBody>
      </p:sp>
      <p:sp>
        <p:nvSpPr>
          <p:cNvPr id="6" name="TextBox 5">
            <a:extLst>
              <a:ext uri="{FF2B5EF4-FFF2-40B4-BE49-F238E27FC236}">
                <a16:creationId xmlns:a16="http://schemas.microsoft.com/office/drawing/2014/main" id="{418E1B03-E5FB-4CCC-BE89-6200A785AEF4}"/>
              </a:ext>
            </a:extLst>
          </p:cNvPr>
          <p:cNvSpPr txBox="1"/>
          <p:nvPr/>
        </p:nvSpPr>
        <p:spPr>
          <a:xfrm>
            <a:off x="0" y="5544578"/>
            <a:ext cx="6176865" cy="1200329"/>
          </a:xfrm>
          <a:prstGeom prst="rect">
            <a:avLst/>
          </a:prstGeom>
          <a:noFill/>
        </p:spPr>
        <p:txBody>
          <a:bodyPr wrap="square">
            <a:spAutoFit/>
          </a:bodyPr>
          <a:lstStyle/>
          <a:p>
            <a:pPr marL="0" marR="0">
              <a:spcBef>
                <a:spcPts val="0"/>
              </a:spcBef>
            </a:pPr>
            <a:r>
              <a:rPr lang="en-US" sz="1800" dirty="0">
                <a:effectLst/>
                <a:latin typeface="Calibri" panose="020F0502020204030204" pitchFamily="34" charset="0"/>
                <a:ea typeface="等线" panose="02010600030101010101" pitchFamily="2" charset="-122"/>
                <a:cs typeface="Times New Roman" panose="02020603050405020304" pitchFamily="18" charset="0"/>
              </a:rPr>
              <a:t>1  # </a:t>
            </a:r>
            <a:r>
              <a:rPr lang="en-US" sz="1800" dirty="0" err="1">
                <a:effectLst/>
                <a:latin typeface="Calibri" panose="020F0502020204030204" pitchFamily="34" charset="0"/>
                <a:ea typeface="等线" panose="02010600030101010101" pitchFamily="2" charset="-122"/>
                <a:cs typeface="Times New Roman" panose="02020603050405020304" pitchFamily="18" charset="0"/>
              </a:rPr>
              <a:t>crateID</a:t>
            </a:r>
            <a:endParaRPr lang="en-US" sz="1800" dirty="0">
              <a:effectLst/>
              <a:latin typeface="Calibri" panose="020F0502020204030204" pitchFamily="34" charset="0"/>
              <a:ea typeface="等线" panose="02010600030101010101" pitchFamily="2" charset="-122"/>
              <a:cs typeface="Times New Roman" panose="02020603050405020304" pitchFamily="18" charset="0"/>
            </a:endParaRPr>
          </a:p>
          <a:p>
            <a:pPr marL="0" marR="0">
              <a:spcBef>
                <a:spcPts val="0"/>
              </a:spcBef>
            </a:pPr>
            <a:r>
              <a:rPr lang="en-US" sz="1800" dirty="0">
                <a:effectLst/>
                <a:latin typeface="Calibri" panose="020F0502020204030204" pitchFamily="34" charset="0"/>
                <a:ea typeface="等线" panose="02010600030101010101" pitchFamily="2" charset="-122"/>
                <a:cs typeface="Times New Roman" panose="02020603050405020304" pitchFamily="18" charset="0"/>
              </a:rPr>
              <a:t>1  # number of modules</a:t>
            </a:r>
          </a:p>
          <a:p>
            <a:pPr marL="0" marR="0">
              <a:spcBef>
                <a:spcPts val="0"/>
              </a:spcBef>
            </a:pPr>
            <a:r>
              <a:rPr lang="en-US" sz="1800" dirty="0">
                <a:effectLst/>
                <a:latin typeface="Calibri" panose="020F0502020204030204" pitchFamily="34" charset="0"/>
                <a:ea typeface="等线" panose="02010600030101010101" pitchFamily="2" charset="-122"/>
                <a:cs typeface="Times New Roman" panose="02020603050405020304" pitchFamily="18" charset="0"/>
              </a:rPr>
              <a:t>2  # slot for mod 0</a:t>
            </a:r>
          </a:p>
          <a:p>
            <a:pPr marL="0" marR="0">
              <a:spcBef>
                <a:spcPts val="0"/>
              </a:spcBef>
            </a:pPr>
            <a:r>
              <a:rPr lang="en-US" sz="1800" dirty="0">
                <a:effectLst/>
                <a:latin typeface="Calibri" panose="020F0502020204030204" pitchFamily="34" charset="0"/>
                <a:ea typeface="等线" panose="02010600030101010101" pitchFamily="2" charset="-122"/>
                <a:cs typeface="Times New Roman" panose="02020603050405020304" pitchFamily="18" charset="0"/>
              </a:rPr>
              <a:t>/user/</a:t>
            </a:r>
            <a:r>
              <a:rPr lang="en-US" sz="1800" dirty="0" err="1">
                <a:effectLst/>
                <a:latin typeface="Calibri" panose="020F0502020204030204" pitchFamily="34" charset="0"/>
                <a:ea typeface="等线" panose="02010600030101010101" pitchFamily="2" charset="-122"/>
                <a:cs typeface="Times New Roman" panose="02020603050405020304" pitchFamily="18" charset="0"/>
              </a:rPr>
              <a:t>protondetector</a:t>
            </a:r>
            <a:r>
              <a:rPr lang="en-US" sz="1800" dirty="0">
                <a:effectLst/>
                <a:latin typeface="Calibri" panose="020F0502020204030204" pitchFamily="34" charset="0"/>
                <a:ea typeface="等线" panose="02010600030101010101" pitchFamily="2" charset="-122"/>
                <a:cs typeface="Times New Roman" panose="02020603050405020304" pitchFamily="18" charset="0"/>
              </a:rPr>
              <a:t>/readout/crate_1/LEGe20230817.set</a:t>
            </a:r>
          </a:p>
        </p:txBody>
      </p:sp>
    </p:spTree>
    <p:extLst>
      <p:ext uri="{BB962C8B-B14F-4D97-AF65-F5344CB8AC3E}">
        <p14:creationId xmlns:p14="http://schemas.microsoft.com/office/powerpoint/2010/main" val="304213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F3F56D-9893-4CE8-B015-562C16928CDC}"/>
              </a:ext>
            </a:extLst>
          </p:cNvPr>
          <p:cNvPicPr>
            <a:picLocks noChangeAspect="1"/>
          </p:cNvPicPr>
          <p:nvPr/>
        </p:nvPicPr>
        <p:blipFill>
          <a:blip r:embed="rId2"/>
          <a:stretch>
            <a:fillRect/>
          </a:stretch>
        </p:blipFill>
        <p:spPr>
          <a:xfrm>
            <a:off x="0" y="0"/>
            <a:ext cx="8648700" cy="3676650"/>
          </a:xfrm>
          <a:prstGeom prst="rect">
            <a:avLst/>
          </a:prstGeom>
        </p:spPr>
      </p:pic>
      <p:pic>
        <p:nvPicPr>
          <p:cNvPr id="7" name="Picture 6">
            <a:extLst>
              <a:ext uri="{FF2B5EF4-FFF2-40B4-BE49-F238E27FC236}">
                <a16:creationId xmlns:a16="http://schemas.microsoft.com/office/drawing/2014/main" id="{A05EDC19-55CE-4189-9AFE-56609DD4728E}"/>
              </a:ext>
            </a:extLst>
          </p:cNvPr>
          <p:cNvPicPr>
            <a:picLocks noChangeAspect="1"/>
          </p:cNvPicPr>
          <p:nvPr/>
        </p:nvPicPr>
        <p:blipFill>
          <a:blip r:embed="rId3"/>
          <a:stretch>
            <a:fillRect/>
          </a:stretch>
        </p:blipFill>
        <p:spPr>
          <a:xfrm>
            <a:off x="0" y="3600450"/>
            <a:ext cx="6496050" cy="3257550"/>
          </a:xfrm>
          <a:prstGeom prst="rect">
            <a:avLst/>
          </a:prstGeom>
        </p:spPr>
      </p:pic>
      <p:sp>
        <p:nvSpPr>
          <p:cNvPr id="8" name="Rectangle: Rounded Corners 7">
            <a:extLst>
              <a:ext uri="{FF2B5EF4-FFF2-40B4-BE49-F238E27FC236}">
                <a16:creationId xmlns:a16="http://schemas.microsoft.com/office/drawing/2014/main" id="{1710240A-E718-4F02-8742-1CC5E8E03EA2}"/>
              </a:ext>
            </a:extLst>
          </p:cNvPr>
          <p:cNvSpPr/>
          <p:nvPr/>
        </p:nvSpPr>
        <p:spPr>
          <a:xfrm>
            <a:off x="1108038" y="6160770"/>
            <a:ext cx="5368066" cy="35500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17931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854C6E1-4E27-45E2-AAEA-A20FF48DB7CF}"/>
              </a:ext>
            </a:extLst>
          </p:cNvPr>
          <p:cNvSpPr txBox="1"/>
          <p:nvPr/>
        </p:nvSpPr>
        <p:spPr>
          <a:xfrm>
            <a:off x="0" y="432230"/>
            <a:ext cx="4572000" cy="5078313"/>
          </a:xfrm>
          <a:prstGeom prst="rect">
            <a:avLst/>
          </a:prstGeom>
          <a:noFill/>
        </p:spPr>
        <p:txBody>
          <a:bodyPr wrap="square">
            <a:spAutoFit/>
          </a:bodyPr>
          <a:lstStyle/>
          <a:p>
            <a:pPr marL="0" marR="0">
              <a:spcBef>
                <a:spcPts val="0"/>
              </a:spcBef>
              <a:spcAft>
                <a:spcPts val="0"/>
              </a:spcAft>
            </a:pPr>
            <a:r>
              <a:rPr lang="en-US" sz="1800" dirty="0">
                <a:effectLst/>
                <a:latin typeface="Calibri" panose="020F0502020204030204" pitchFamily="34" charset="0"/>
                <a:ea typeface="等线" panose="02010600030101010101" pitchFamily="2" charset="-122"/>
                <a:cs typeface="Times New Roman" panose="02020603050405020304" pitchFamily="18" charset="0"/>
              </a:rPr>
              <a:t># This is the PXISYS.INI file for a PXI system using </a:t>
            </a:r>
          </a:p>
          <a:p>
            <a:pPr marL="0" marR="0">
              <a:spcBef>
                <a:spcPts val="0"/>
              </a:spcBef>
              <a:spcAft>
                <a:spcPts val="0"/>
              </a:spcAft>
            </a:pPr>
            <a:r>
              <a:rPr lang="en-US" sz="1800" dirty="0">
                <a:effectLst/>
                <a:latin typeface="Calibri" panose="020F0502020204030204" pitchFamily="34" charset="0"/>
                <a:ea typeface="等线" panose="02010600030101010101" pitchFamily="2" charset="-122"/>
                <a:cs typeface="Times New Roman" panose="02020603050405020304" pitchFamily="18" charset="0"/>
              </a:rPr>
              <a:t># a Wiener 14-slot Pixie-16 Chassis.</a:t>
            </a:r>
          </a:p>
          <a:p>
            <a:pPr marL="0" marR="0">
              <a:spcBef>
                <a:spcPts val="0"/>
              </a:spcBef>
              <a:spcAft>
                <a:spcPts val="0"/>
              </a:spcAft>
            </a:pPr>
            <a:r>
              <a:rPr lang="en-US" sz="1800" dirty="0">
                <a:effectLst/>
                <a:latin typeface="Calibri" panose="020F0502020204030204" pitchFamily="34" charset="0"/>
                <a:ea typeface="等线" panose="02010600030101010101" pitchFamily="2" charset="-122"/>
                <a:cs typeface="Times New Roman" panose="02020603050405020304" pitchFamily="18" charset="0"/>
              </a:rPr>
              <a:t>#</a:t>
            </a:r>
          </a:p>
          <a:p>
            <a:pPr marL="0" marR="0">
              <a:spcBef>
                <a:spcPts val="0"/>
              </a:spcBef>
              <a:spcAft>
                <a:spcPts val="0"/>
              </a:spcAft>
            </a:pPr>
            <a:r>
              <a:rPr lang="en-US" sz="1800" dirty="0">
                <a:effectLst/>
                <a:latin typeface="Calibri" panose="020F0502020204030204" pitchFamily="34" charset="0"/>
                <a:ea typeface="等线" panose="02010600030101010101" pitchFamily="2" charset="-122"/>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等线" panose="02010600030101010101" pitchFamily="2" charset="-122"/>
                <a:cs typeface="Times New Roman" panose="02020603050405020304" pitchFamily="18" charset="0"/>
              </a:rPr>
              <a:t>[Slot1]</a:t>
            </a:r>
          </a:p>
          <a:p>
            <a:pPr marL="0" marR="0">
              <a:spcBef>
                <a:spcPts val="0"/>
              </a:spcBef>
              <a:spcAft>
                <a:spcPts val="0"/>
              </a:spcAft>
            </a:pPr>
            <a:r>
              <a:rPr lang="en-US" sz="1800" dirty="0">
                <a:effectLst/>
                <a:latin typeface="Calibri" panose="020F0502020204030204" pitchFamily="34" charset="0"/>
                <a:ea typeface="等线" panose="02010600030101010101" pitchFamily="2" charset="-122"/>
                <a:cs typeface="Times New Roman" panose="02020603050405020304" pitchFamily="18" charset="0"/>
              </a:rPr>
              <a:t>IDSEL = None</a:t>
            </a:r>
          </a:p>
          <a:p>
            <a:pPr marL="0" marR="0">
              <a:spcBef>
                <a:spcPts val="0"/>
              </a:spcBef>
              <a:spcAft>
                <a:spcPts val="0"/>
              </a:spcAft>
            </a:pPr>
            <a:r>
              <a:rPr lang="en-US" sz="1800" dirty="0" err="1">
                <a:effectLst/>
                <a:latin typeface="Calibri" panose="020F0502020204030204" pitchFamily="34" charset="0"/>
                <a:ea typeface="等线" panose="02010600030101010101" pitchFamily="2" charset="-122"/>
                <a:cs typeface="Times New Roman" panose="02020603050405020304" pitchFamily="18" charset="0"/>
              </a:rPr>
              <a:t>SecondaryBusNumber</a:t>
            </a:r>
            <a:r>
              <a:rPr lang="en-US" sz="1800" dirty="0">
                <a:effectLst/>
                <a:latin typeface="Calibri" panose="020F0502020204030204" pitchFamily="34" charset="0"/>
                <a:ea typeface="等线" panose="02010600030101010101" pitchFamily="2" charset="-122"/>
                <a:cs typeface="Times New Roman" panose="02020603050405020304" pitchFamily="18" charset="0"/>
              </a:rPr>
              <a:t> = 0</a:t>
            </a:r>
          </a:p>
          <a:p>
            <a:pPr marL="0" marR="0">
              <a:spcBef>
                <a:spcPts val="0"/>
              </a:spcBef>
              <a:spcAft>
                <a:spcPts val="0"/>
              </a:spcAft>
            </a:pPr>
            <a:r>
              <a:rPr lang="en-US" sz="1800" dirty="0" err="1">
                <a:effectLst/>
                <a:latin typeface="Calibri" panose="020F0502020204030204" pitchFamily="34" charset="0"/>
                <a:ea typeface="等线" panose="02010600030101010101" pitchFamily="2" charset="-122"/>
                <a:cs typeface="Times New Roman" panose="02020603050405020304" pitchFamily="18" charset="0"/>
              </a:rPr>
              <a:t>ExternalBackplaneInterface</a:t>
            </a:r>
            <a:r>
              <a:rPr lang="en-US" sz="1800" dirty="0">
                <a:effectLst/>
                <a:latin typeface="Calibri" panose="020F0502020204030204" pitchFamily="34" charset="0"/>
                <a:ea typeface="等线" panose="02010600030101010101" pitchFamily="2" charset="-122"/>
                <a:cs typeface="Times New Roman" panose="02020603050405020304" pitchFamily="18" charset="0"/>
              </a:rPr>
              <a:t> = None</a:t>
            </a:r>
          </a:p>
          <a:p>
            <a:pPr marL="0" marR="0">
              <a:spcBef>
                <a:spcPts val="0"/>
              </a:spcBef>
              <a:spcAft>
                <a:spcPts val="0"/>
              </a:spcAft>
            </a:pPr>
            <a:r>
              <a:rPr lang="en-US" sz="1800" dirty="0" err="1">
                <a:effectLst/>
                <a:latin typeface="Calibri" panose="020F0502020204030204" pitchFamily="34" charset="0"/>
                <a:ea typeface="等线" panose="02010600030101010101" pitchFamily="2" charset="-122"/>
                <a:cs typeface="Times New Roman" panose="02020603050405020304" pitchFamily="18" charset="0"/>
              </a:rPr>
              <a:t>PCIBusNumber</a:t>
            </a:r>
            <a:r>
              <a:rPr lang="en-US" sz="1800" dirty="0">
                <a:effectLst/>
                <a:latin typeface="Calibri" panose="020F0502020204030204" pitchFamily="34" charset="0"/>
                <a:ea typeface="等线" panose="02010600030101010101" pitchFamily="2" charset="-122"/>
                <a:cs typeface="Times New Roman" panose="02020603050405020304" pitchFamily="18" charset="0"/>
              </a:rPr>
              <a:t> = None</a:t>
            </a:r>
          </a:p>
          <a:p>
            <a:pPr marL="0" marR="0">
              <a:spcBef>
                <a:spcPts val="0"/>
              </a:spcBef>
              <a:spcAft>
                <a:spcPts val="0"/>
              </a:spcAft>
            </a:pPr>
            <a:r>
              <a:rPr lang="en-US" sz="1800" dirty="0" err="1">
                <a:effectLst/>
                <a:latin typeface="Calibri" panose="020F0502020204030204" pitchFamily="34" charset="0"/>
                <a:ea typeface="等线" panose="02010600030101010101" pitchFamily="2" charset="-122"/>
                <a:cs typeface="Times New Roman" panose="02020603050405020304" pitchFamily="18" charset="0"/>
              </a:rPr>
              <a:t>PCIDeviceNumber</a:t>
            </a:r>
            <a:r>
              <a:rPr lang="en-US" sz="1800" dirty="0">
                <a:effectLst/>
                <a:latin typeface="Calibri" panose="020F0502020204030204" pitchFamily="34" charset="0"/>
                <a:ea typeface="等线" panose="02010600030101010101" pitchFamily="2" charset="-122"/>
                <a:cs typeface="Times New Roman" panose="02020603050405020304" pitchFamily="18" charset="0"/>
              </a:rPr>
              <a:t> = None</a:t>
            </a:r>
          </a:p>
          <a:p>
            <a:pPr marL="0" marR="0">
              <a:spcBef>
                <a:spcPts val="0"/>
              </a:spcBef>
              <a:spcAft>
                <a:spcPts val="0"/>
              </a:spcAft>
            </a:pPr>
            <a:r>
              <a:rPr lang="en-US" sz="1800" dirty="0">
                <a:effectLst/>
                <a:latin typeface="Calibri" panose="020F0502020204030204" pitchFamily="34" charset="0"/>
                <a:ea typeface="等线" panose="02010600030101010101" pitchFamily="2" charset="-122"/>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等线" panose="02010600030101010101" pitchFamily="2" charset="-122"/>
                <a:cs typeface="Times New Roman" panose="02020603050405020304" pitchFamily="18" charset="0"/>
              </a:rPr>
              <a:t>[Slot2]</a:t>
            </a:r>
          </a:p>
          <a:p>
            <a:pPr marL="0" marR="0">
              <a:spcBef>
                <a:spcPts val="0"/>
              </a:spcBef>
              <a:spcAft>
                <a:spcPts val="0"/>
              </a:spcAft>
            </a:pPr>
            <a:r>
              <a:rPr lang="en-US" sz="1800" dirty="0">
                <a:effectLst/>
                <a:latin typeface="Calibri" panose="020F0502020204030204" pitchFamily="34" charset="0"/>
                <a:ea typeface="等线" panose="02010600030101010101" pitchFamily="2" charset="-122"/>
                <a:cs typeface="Times New Roman" panose="02020603050405020304" pitchFamily="18" charset="0"/>
              </a:rPr>
              <a:t>IDSEL = 31</a:t>
            </a:r>
          </a:p>
          <a:p>
            <a:pPr marL="0" marR="0">
              <a:spcBef>
                <a:spcPts val="0"/>
              </a:spcBef>
              <a:spcAft>
                <a:spcPts val="0"/>
              </a:spcAft>
            </a:pPr>
            <a:r>
              <a:rPr lang="en-US" sz="1800" dirty="0" err="1">
                <a:effectLst/>
                <a:latin typeface="Calibri" panose="020F0502020204030204" pitchFamily="34" charset="0"/>
                <a:ea typeface="等线" panose="02010600030101010101" pitchFamily="2" charset="-122"/>
                <a:cs typeface="Times New Roman" panose="02020603050405020304" pitchFamily="18" charset="0"/>
              </a:rPr>
              <a:t>SecondaryBusNumber</a:t>
            </a:r>
            <a:r>
              <a:rPr lang="en-US" sz="1800" dirty="0">
                <a:effectLst/>
                <a:latin typeface="Calibri" panose="020F0502020204030204" pitchFamily="34" charset="0"/>
                <a:ea typeface="等线" panose="02010600030101010101" pitchFamily="2" charset="-122"/>
                <a:cs typeface="Times New Roman" panose="02020603050405020304" pitchFamily="18" charset="0"/>
              </a:rPr>
              <a:t> = 0</a:t>
            </a:r>
          </a:p>
          <a:p>
            <a:pPr marL="0" marR="0">
              <a:spcBef>
                <a:spcPts val="0"/>
              </a:spcBef>
              <a:spcAft>
                <a:spcPts val="0"/>
              </a:spcAft>
            </a:pPr>
            <a:r>
              <a:rPr lang="en-US" sz="1800" dirty="0" err="1">
                <a:effectLst/>
                <a:latin typeface="Calibri" panose="020F0502020204030204" pitchFamily="34" charset="0"/>
                <a:ea typeface="等线" panose="02010600030101010101" pitchFamily="2" charset="-122"/>
                <a:cs typeface="Times New Roman" panose="02020603050405020304" pitchFamily="18" charset="0"/>
              </a:rPr>
              <a:t>ExternalBackplaneInterface</a:t>
            </a:r>
            <a:r>
              <a:rPr lang="en-US" sz="1800" dirty="0">
                <a:effectLst/>
                <a:latin typeface="Calibri" panose="020F0502020204030204" pitchFamily="34" charset="0"/>
                <a:ea typeface="等线" panose="02010600030101010101" pitchFamily="2" charset="-122"/>
                <a:cs typeface="Times New Roman" panose="02020603050405020304" pitchFamily="18" charset="0"/>
              </a:rPr>
              <a:t> = None</a:t>
            </a:r>
          </a:p>
          <a:p>
            <a:pPr marL="0" marR="0">
              <a:spcBef>
                <a:spcPts val="0"/>
              </a:spcBef>
              <a:spcAft>
                <a:spcPts val="0"/>
              </a:spcAft>
            </a:pPr>
            <a:r>
              <a:rPr lang="en-US" sz="1800" dirty="0" err="1">
                <a:effectLst/>
                <a:latin typeface="Calibri" panose="020F0502020204030204" pitchFamily="34" charset="0"/>
                <a:ea typeface="等线" panose="02010600030101010101" pitchFamily="2" charset="-122"/>
                <a:cs typeface="Times New Roman" panose="02020603050405020304" pitchFamily="18" charset="0"/>
              </a:rPr>
              <a:t>PCIBusNumber</a:t>
            </a:r>
            <a:r>
              <a:rPr lang="en-US" sz="1800" dirty="0">
                <a:effectLst/>
                <a:latin typeface="Calibri" panose="020F0502020204030204" pitchFamily="34" charset="0"/>
                <a:ea typeface="等线" panose="02010600030101010101" pitchFamily="2" charset="-122"/>
                <a:cs typeface="Times New Roman" panose="02020603050405020304" pitchFamily="18" charset="0"/>
              </a:rPr>
              <a:t> = 1</a:t>
            </a:r>
          </a:p>
          <a:p>
            <a:pPr marL="0" marR="0">
              <a:spcBef>
                <a:spcPts val="0"/>
              </a:spcBef>
              <a:spcAft>
                <a:spcPts val="0"/>
              </a:spcAft>
            </a:pPr>
            <a:r>
              <a:rPr lang="en-US" sz="1800" dirty="0" err="1">
                <a:effectLst/>
                <a:latin typeface="Calibri" panose="020F0502020204030204" pitchFamily="34" charset="0"/>
                <a:ea typeface="等线" panose="02010600030101010101" pitchFamily="2" charset="-122"/>
                <a:cs typeface="Times New Roman" panose="02020603050405020304" pitchFamily="18" charset="0"/>
              </a:rPr>
              <a:t>PCIDeviceNumber</a:t>
            </a:r>
            <a:r>
              <a:rPr lang="en-US" sz="1800" dirty="0">
                <a:effectLst/>
                <a:latin typeface="Calibri" panose="020F0502020204030204" pitchFamily="34" charset="0"/>
                <a:ea typeface="等线" panose="02010600030101010101" pitchFamily="2" charset="-122"/>
                <a:cs typeface="Times New Roman" panose="02020603050405020304" pitchFamily="18" charset="0"/>
              </a:rPr>
              <a:t> = 15</a:t>
            </a:r>
          </a:p>
        </p:txBody>
      </p:sp>
      <p:sp>
        <p:nvSpPr>
          <p:cNvPr id="7" name="TextBox 6">
            <a:extLst>
              <a:ext uri="{FF2B5EF4-FFF2-40B4-BE49-F238E27FC236}">
                <a16:creationId xmlns:a16="http://schemas.microsoft.com/office/drawing/2014/main" id="{5388D784-A7B7-4118-B5AD-266C194A2136}"/>
              </a:ext>
            </a:extLst>
          </p:cNvPr>
          <p:cNvSpPr txBox="1"/>
          <p:nvPr/>
        </p:nvSpPr>
        <p:spPr>
          <a:xfrm>
            <a:off x="0" y="0"/>
            <a:ext cx="4572000" cy="369332"/>
          </a:xfrm>
          <a:prstGeom prst="rect">
            <a:avLst/>
          </a:prstGeom>
          <a:noFill/>
        </p:spPr>
        <p:txBody>
          <a:bodyPr wrap="square">
            <a:spAutoFit/>
          </a:bodyPr>
          <a:lstStyle/>
          <a:p>
            <a:r>
              <a:rPr lang="en-US" b="1" dirty="0"/>
              <a:t>pxisys.ini </a:t>
            </a:r>
          </a:p>
        </p:txBody>
      </p:sp>
      <p:sp>
        <p:nvSpPr>
          <p:cNvPr id="9" name="TextBox 8">
            <a:extLst>
              <a:ext uri="{FF2B5EF4-FFF2-40B4-BE49-F238E27FC236}">
                <a16:creationId xmlns:a16="http://schemas.microsoft.com/office/drawing/2014/main" id="{F8B9CE5C-BE8D-4ACC-80A0-100A8B939269}"/>
              </a:ext>
            </a:extLst>
          </p:cNvPr>
          <p:cNvSpPr txBox="1"/>
          <p:nvPr/>
        </p:nvSpPr>
        <p:spPr>
          <a:xfrm>
            <a:off x="4558147" y="0"/>
            <a:ext cx="4572000" cy="369332"/>
          </a:xfrm>
          <a:prstGeom prst="rect">
            <a:avLst/>
          </a:prstGeom>
          <a:noFill/>
        </p:spPr>
        <p:txBody>
          <a:bodyPr wrap="square">
            <a:spAutoFit/>
          </a:bodyPr>
          <a:lstStyle/>
          <a:p>
            <a:r>
              <a:rPr lang="en-US" b="1" dirty="0"/>
              <a:t>modevtlen.txt</a:t>
            </a:r>
            <a:r>
              <a:rPr lang="en-US" dirty="0"/>
              <a:t> </a:t>
            </a:r>
          </a:p>
        </p:txBody>
      </p:sp>
      <p:sp>
        <p:nvSpPr>
          <p:cNvPr id="10" name="TextBox 9">
            <a:extLst>
              <a:ext uri="{FF2B5EF4-FFF2-40B4-BE49-F238E27FC236}">
                <a16:creationId xmlns:a16="http://schemas.microsoft.com/office/drawing/2014/main" id="{55188DD8-2F0A-442A-ABB0-8529724B828E}"/>
              </a:ext>
            </a:extLst>
          </p:cNvPr>
          <p:cNvSpPr txBox="1"/>
          <p:nvPr/>
        </p:nvSpPr>
        <p:spPr>
          <a:xfrm>
            <a:off x="4558147" y="432230"/>
            <a:ext cx="4572000" cy="369332"/>
          </a:xfrm>
          <a:prstGeom prst="rect">
            <a:avLst/>
          </a:prstGeom>
          <a:noFill/>
        </p:spPr>
        <p:txBody>
          <a:bodyPr wrap="square">
            <a:spAutoFit/>
          </a:bodyPr>
          <a:lstStyle/>
          <a:p>
            <a:pPr marL="0" marR="0">
              <a:spcBef>
                <a:spcPts val="0"/>
              </a:spcBef>
              <a:spcAft>
                <a:spcPts val="0"/>
              </a:spcAft>
            </a:pPr>
            <a:r>
              <a:rPr lang="en-US" sz="1800" dirty="0">
                <a:effectLst/>
                <a:latin typeface="Calibri" panose="020F0502020204030204" pitchFamily="34" charset="0"/>
                <a:ea typeface="等线" panose="02010600030101010101" pitchFamily="2" charset="-122"/>
                <a:cs typeface="Times New Roman" panose="02020603050405020304" pitchFamily="18" charset="0"/>
              </a:rPr>
              <a:t>4</a:t>
            </a:r>
          </a:p>
        </p:txBody>
      </p:sp>
    </p:spTree>
    <p:extLst>
      <p:ext uri="{BB962C8B-B14F-4D97-AF65-F5344CB8AC3E}">
        <p14:creationId xmlns:p14="http://schemas.microsoft.com/office/powerpoint/2010/main" val="9813115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C433AC-2B21-4C6D-8BAC-CE54D727C617}"/>
              </a:ext>
            </a:extLst>
          </p:cNvPr>
          <p:cNvPicPr>
            <a:picLocks noChangeAspect="1"/>
          </p:cNvPicPr>
          <p:nvPr/>
        </p:nvPicPr>
        <p:blipFill>
          <a:blip r:embed="rId2"/>
          <a:stretch>
            <a:fillRect/>
          </a:stretch>
        </p:blipFill>
        <p:spPr>
          <a:xfrm>
            <a:off x="128587" y="165821"/>
            <a:ext cx="8886825" cy="5667375"/>
          </a:xfrm>
          <a:prstGeom prst="rect">
            <a:avLst/>
          </a:prstGeom>
        </p:spPr>
      </p:pic>
      <p:sp>
        <p:nvSpPr>
          <p:cNvPr id="6" name="TextBox 5">
            <a:extLst>
              <a:ext uri="{FF2B5EF4-FFF2-40B4-BE49-F238E27FC236}">
                <a16:creationId xmlns:a16="http://schemas.microsoft.com/office/drawing/2014/main" id="{35FA7A63-1E77-46F4-A21A-BA112EA0FD31}"/>
              </a:ext>
            </a:extLst>
          </p:cNvPr>
          <p:cNvSpPr txBox="1"/>
          <p:nvPr/>
        </p:nvSpPr>
        <p:spPr>
          <a:xfrm>
            <a:off x="1440874" y="4632159"/>
            <a:ext cx="2743199" cy="383186"/>
          </a:xfrm>
          <a:prstGeom prst="rect">
            <a:avLst/>
          </a:prstGeom>
          <a:noFill/>
        </p:spPr>
        <p:txBody>
          <a:bodyPr wrap="square">
            <a:spAutoFit/>
          </a:bodyPr>
          <a:lstStyle/>
          <a:p>
            <a:r>
              <a:rPr lang="en-US" altLang="zh-CN" dirty="0">
                <a:solidFill>
                  <a:srgbClr val="00FF00"/>
                </a:solidFill>
              </a:rPr>
              <a:t>Front panel </a:t>
            </a:r>
            <a:r>
              <a:rPr lang="en-US" dirty="0">
                <a:solidFill>
                  <a:srgbClr val="00FF00"/>
                </a:solidFill>
              </a:rPr>
              <a:t>Green LED on.</a:t>
            </a:r>
          </a:p>
        </p:txBody>
      </p:sp>
      <p:sp>
        <p:nvSpPr>
          <p:cNvPr id="5" name="TextBox 4">
            <a:extLst>
              <a:ext uri="{FF2B5EF4-FFF2-40B4-BE49-F238E27FC236}">
                <a16:creationId xmlns:a16="http://schemas.microsoft.com/office/drawing/2014/main" id="{C25392EE-592E-4D2B-B2F9-9A24647384D0}"/>
              </a:ext>
            </a:extLst>
          </p:cNvPr>
          <p:cNvSpPr txBox="1"/>
          <p:nvPr/>
        </p:nvSpPr>
        <p:spPr>
          <a:xfrm>
            <a:off x="128587" y="5833196"/>
            <a:ext cx="3009670" cy="646331"/>
          </a:xfrm>
          <a:prstGeom prst="rect">
            <a:avLst/>
          </a:prstGeom>
          <a:noFill/>
        </p:spPr>
        <p:txBody>
          <a:bodyPr wrap="none" rtlCol="0">
            <a:spAutoFit/>
          </a:bodyPr>
          <a:lstStyle/>
          <a:p>
            <a:r>
              <a:rPr lang="en-US" dirty="0"/>
              <a:t>% end</a:t>
            </a:r>
          </a:p>
          <a:p>
            <a:r>
              <a:rPr lang="en-US" dirty="0"/>
              <a:t>Transitioning Pixies to Inactive</a:t>
            </a:r>
          </a:p>
        </p:txBody>
      </p:sp>
      <p:sp>
        <p:nvSpPr>
          <p:cNvPr id="8" name="TextBox 7">
            <a:extLst>
              <a:ext uri="{FF2B5EF4-FFF2-40B4-BE49-F238E27FC236}">
                <a16:creationId xmlns:a16="http://schemas.microsoft.com/office/drawing/2014/main" id="{8D992A2F-A091-469B-B04D-0BC0BEFD5334}"/>
              </a:ext>
            </a:extLst>
          </p:cNvPr>
          <p:cNvSpPr txBox="1"/>
          <p:nvPr/>
        </p:nvSpPr>
        <p:spPr>
          <a:xfrm>
            <a:off x="762001" y="5828595"/>
            <a:ext cx="2743199" cy="383186"/>
          </a:xfrm>
          <a:prstGeom prst="rect">
            <a:avLst/>
          </a:prstGeom>
          <a:noFill/>
        </p:spPr>
        <p:txBody>
          <a:bodyPr wrap="square">
            <a:spAutoFit/>
          </a:bodyPr>
          <a:lstStyle/>
          <a:p>
            <a:r>
              <a:rPr lang="en-US" altLang="zh-CN" dirty="0">
                <a:solidFill>
                  <a:srgbClr val="7030A0"/>
                </a:solidFill>
              </a:rPr>
              <a:t>All </a:t>
            </a:r>
            <a:r>
              <a:rPr lang="en-US" dirty="0">
                <a:solidFill>
                  <a:srgbClr val="7030A0"/>
                </a:solidFill>
              </a:rPr>
              <a:t>LEDs off.</a:t>
            </a:r>
          </a:p>
        </p:txBody>
      </p:sp>
      <p:sp>
        <p:nvSpPr>
          <p:cNvPr id="9" name="Rectangle: Rounded Corners 8">
            <a:extLst>
              <a:ext uri="{FF2B5EF4-FFF2-40B4-BE49-F238E27FC236}">
                <a16:creationId xmlns:a16="http://schemas.microsoft.com/office/drawing/2014/main" id="{DA55FCEA-3933-43B6-8C7F-85A584A4F9F9}"/>
              </a:ext>
            </a:extLst>
          </p:cNvPr>
          <p:cNvSpPr/>
          <p:nvPr/>
        </p:nvSpPr>
        <p:spPr>
          <a:xfrm>
            <a:off x="3694922" y="316958"/>
            <a:ext cx="731520" cy="26125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C8062F7E-90BB-43B4-8C45-57E2D087BCE0}"/>
              </a:ext>
            </a:extLst>
          </p:cNvPr>
          <p:cNvSpPr/>
          <p:nvPr/>
        </p:nvSpPr>
        <p:spPr>
          <a:xfrm>
            <a:off x="190848" y="4654930"/>
            <a:ext cx="731520" cy="26125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58058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C17CA1-5667-4DA3-9EDC-B7EEFEDDEE60}"/>
              </a:ext>
            </a:extLst>
          </p:cNvPr>
          <p:cNvPicPr>
            <a:picLocks noChangeAspect="1"/>
          </p:cNvPicPr>
          <p:nvPr/>
        </p:nvPicPr>
        <p:blipFill>
          <a:blip r:embed="rId2"/>
          <a:stretch>
            <a:fillRect/>
          </a:stretch>
        </p:blipFill>
        <p:spPr>
          <a:xfrm>
            <a:off x="0" y="0"/>
            <a:ext cx="4765964" cy="5843618"/>
          </a:xfrm>
          <a:prstGeom prst="rect">
            <a:avLst/>
          </a:prstGeom>
        </p:spPr>
      </p:pic>
      <p:pic>
        <p:nvPicPr>
          <p:cNvPr id="7" name="Picture 6">
            <a:extLst>
              <a:ext uri="{FF2B5EF4-FFF2-40B4-BE49-F238E27FC236}">
                <a16:creationId xmlns:a16="http://schemas.microsoft.com/office/drawing/2014/main" id="{93E3C686-52C0-4CC5-9ECF-92D59AF9F0BB}"/>
              </a:ext>
            </a:extLst>
          </p:cNvPr>
          <p:cNvPicPr>
            <a:picLocks noChangeAspect="1"/>
          </p:cNvPicPr>
          <p:nvPr/>
        </p:nvPicPr>
        <p:blipFill>
          <a:blip r:embed="rId3"/>
          <a:stretch>
            <a:fillRect/>
          </a:stretch>
        </p:blipFill>
        <p:spPr>
          <a:xfrm>
            <a:off x="3823855" y="1161569"/>
            <a:ext cx="5320145" cy="5026620"/>
          </a:xfrm>
          <a:prstGeom prst="rect">
            <a:avLst/>
          </a:prstGeom>
        </p:spPr>
      </p:pic>
      <p:sp>
        <p:nvSpPr>
          <p:cNvPr id="2" name="TextBox 1">
            <a:extLst>
              <a:ext uri="{FF2B5EF4-FFF2-40B4-BE49-F238E27FC236}">
                <a16:creationId xmlns:a16="http://schemas.microsoft.com/office/drawing/2014/main" id="{870480F2-5316-442D-929F-FB42E95717B9}"/>
              </a:ext>
            </a:extLst>
          </p:cNvPr>
          <p:cNvSpPr txBox="1"/>
          <p:nvPr/>
        </p:nvSpPr>
        <p:spPr>
          <a:xfrm>
            <a:off x="2321769" y="344571"/>
            <a:ext cx="2444195" cy="369332"/>
          </a:xfrm>
          <a:prstGeom prst="rect">
            <a:avLst/>
          </a:prstGeom>
          <a:noFill/>
        </p:spPr>
        <p:txBody>
          <a:bodyPr wrap="none" rtlCol="0">
            <a:spAutoFit/>
          </a:bodyPr>
          <a:lstStyle/>
          <a:p>
            <a:r>
              <a:rPr lang="en-US" dirty="0">
                <a:solidFill>
                  <a:schemeClr val="bg1"/>
                </a:solidFill>
              </a:rPr>
              <a:t>After "begin" in readout</a:t>
            </a:r>
          </a:p>
        </p:txBody>
      </p:sp>
      <p:sp>
        <p:nvSpPr>
          <p:cNvPr id="3" name="TextBox 2">
            <a:extLst>
              <a:ext uri="{FF2B5EF4-FFF2-40B4-BE49-F238E27FC236}">
                <a16:creationId xmlns:a16="http://schemas.microsoft.com/office/drawing/2014/main" id="{896178BF-7ACA-45AF-81D3-6BA13405371E}"/>
              </a:ext>
            </a:extLst>
          </p:cNvPr>
          <p:cNvSpPr txBox="1"/>
          <p:nvPr/>
        </p:nvSpPr>
        <p:spPr>
          <a:xfrm>
            <a:off x="6756400" y="1616363"/>
            <a:ext cx="1962781" cy="369332"/>
          </a:xfrm>
          <a:prstGeom prst="rect">
            <a:avLst/>
          </a:prstGeom>
          <a:noFill/>
        </p:spPr>
        <p:txBody>
          <a:bodyPr wrap="none" rtlCol="0">
            <a:spAutoFit/>
          </a:bodyPr>
          <a:lstStyle/>
          <a:p>
            <a:r>
              <a:rPr lang="en-US" altLang="zh-CN" dirty="0">
                <a:solidFill>
                  <a:schemeClr val="bg1"/>
                </a:solidFill>
              </a:rPr>
              <a:t>2172/16=135.75 /s</a:t>
            </a:r>
            <a:endParaRPr lang="en-US" dirty="0">
              <a:solidFill>
                <a:schemeClr val="bg1"/>
              </a:solidFill>
            </a:endParaRPr>
          </a:p>
        </p:txBody>
      </p:sp>
      <p:sp>
        <p:nvSpPr>
          <p:cNvPr id="6" name="Rectangle: Rounded Corners 5">
            <a:extLst>
              <a:ext uri="{FF2B5EF4-FFF2-40B4-BE49-F238E27FC236}">
                <a16:creationId xmlns:a16="http://schemas.microsoft.com/office/drawing/2014/main" id="{CFC45037-DAF2-4F07-AFDC-CAEFF65EDDD2}"/>
              </a:ext>
            </a:extLst>
          </p:cNvPr>
          <p:cNvSpPr/>
          <p:nvPr/>
        </p:nvSpPr>
        <p:spPr>
          <a:xfrm>
            <a:off x="2891358" y="0"/>
            <a:ext cx="1828800" cy="22167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C30B4C0-ADD4-4E89-80F3-B5F99E07256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6188189"/>
            <a:ext cx="6543675" cy="674255"/>
          </a:xfrm>
          <a:prstGeom prst="rect">
            <a:avLst/>
          </a:prstGeom>
        </p:spPr>
      </p:pic>
      <p:sp>
        <p:nvSpPr>
          <p:cNvPr id="9" name="TextBox 8">
            <a:extLst>
              <a:ext uri="{FF2B5EF4-FFF2-40B4-BE49-F238E27FC236}">
                <a16:creationId xmlns:a16="http://schemas.microsoft.com/office/drawing/2014/main" id="{D5B5C039-4535-49F0-9340-C19749BEBAD3}"/>
              </a:ext>
            </a:extLst>
          </p:cNvPr>
          <p:cNvSpPr txBox="1"/>
          <p:nvPr/>
        </p:nvSpPr>
        <p:spPr>
          <a:xfrm>
            <a:off x="6543675" y="6216287"/>
            <a:ext cx="2600325" cy="646331"/>
          </a:xfrm>
          <a:prstGeom prst="rect">
            <a:avLst/>
          </a:prstGeom>
          <a:noFill/>
        </p:spPr>
        <p:txBody>
          <a:bodyPr wrap="square" rtlCol="0">
            <a:spAutoFit/>
          </a:bodyPr>
          <a:lstStyle/>
          <a:p>
            <a:r>
              <a:rPr lang="en-US" dirty="0"/>
              <a:t>55</a:t>
            </a:r>
            <a:r>
              <a:rPr lang="en-US" altLang="zh-CN" dirty="0"/>
              <a:t>Fe source +</a:t>
            </a:r>
          </a:p>
          <a:p>
            <a:r>
              <a:rPr lang="en-US" altLang="zh-CN" dirty="0"/>
              <a:t> strong 241Am source</a:t>
            </a:r>
            <a:endParaRPr lang="en-US" dirty="0"/>
          </a:p>
        </p:txBody>
      </p:sp>
    </p:spTree>
    <p:extLst>
      <p:ext uri="{BB962C8B-B14F-4D97-AF65-F5344CB8AC3E}">
        <p14:creationId xmlns:p14="http://schemas.microsoft.com/office/powerpoint/2010/main" val="7243735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CC480F-3C6E-4000-8561-ED3046EBD211}"/>
              </a:ext>
            </a:extLst>
          </p:cNvPr>
          <p:cNvPicPr>
            <a:picLocks noChangeAspect="1"/>
          </p:cNvPicPr>
          <p:nvPr/>
        </p:nvPicPr>
        <p:blipFill>
          <a:blip r:embed="rId2"/>
          <a:stretch>
            <a:fillRect/>
          </a:stretch>
        </p:blipFill>
        <p:spPr>
          <a:xfrm>
            <a:off x="0" y="0"/>
            <a:ext cx="6215063" cy="6858000"/>
          </a:xfrm>
          <a:prstGeom prst="rect">
            <a:avLst/>
          </a:prstGeom>
        </p:spPr>
      </p:pic>
      <p:sp>
        <p:nvSpPr>
          <p:cNvPr id="4" name="Rectangle: Rounded Corners 3">
            <a:extLst>
              <a:ext uri="{FF2B5EF4-FFF2-40B4-BE49-F238E27FC236}">
                <a16:creationId xmlns:a16="http://schemas.microsoft.com/office/drawing/2014/main" id="{988E930A-5E24-4600-A562-94D73C514CCB}"/>
              </a:ext>
            </a:extLst>
          </p:cNvPr>
          <p:cNvSpPr/>
          <p:nvPr/>
        </p:nvSpPr>
        <p:spPr>
          <a:xfrm>
            <a:off x="3107530" y="0"/>
            <a:ext cx="969819" cy="16625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09109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FD8089-1AC9-46F4-8D2B-512F93C45BDF}"/>
              </a:ext>
            </a:extLst>
          </p:cNvPr>
          <p:cNvSpPr txBox="1"/>
          <p:nvPr/>
        </p:nvSpPr>
        <p:spPr>
          <a:xfrm>
            <a:off x="0" y="0"/>
            <a:ext cx="9144000" cy="2862322"/>
          </a:xfrm>
          <a:prstGeom prst="rect">
            <a:avLst/>
          </a:prstGeom>
          <a:noFill/>
        </p:spPr>
        <p:txBody>
          <a:bodyPr wrap="square">
            <a:spAutoFit/>
          </a:bodyPr>
          <a:lstStyle/>
          <a:p>
            <a:r>
              <a:rPr lang="en-US" dirty="0"/>
              <a:t>package require </a:t>
            </a:r>
            <a:r>
              <a:rPr lang="en-US" dirty="0" err="1"/>
              <a:t>evbcallouts</a:t>
            </a:r>
            <a:endParaRPr lang="en-US" dirty="0"/>
          </a:p>
          <a:p>
            <a:r>
              <a:rPr lang="en-US" dirty="0"/>
              <a:t>#package require </a:t>
            </a:r>
            <a:r>
              <a:rPr lang="en-US" dirty="0" err="1"/>
              <a:t>multilogger</a:t>
            </a:r>
            <a:endParaRPr lang="en-US" dirty="0"/>
          </a:p>
          <a:p>
            <a:endParaRPr lang="en-US" dirty="0"/>
          </a:p>
          <a:p>
            <a:r>
              <a:rPr lang="en-US" dirty="0"/>
              <a:t>proc </a:t>
            </a:r>
            <a:r>
              <a:rPr lang="en-US" dirty="0" err="1"/>
              <a:t>OnStart</a:t>
            </a:r>
            <a:r>
              <a:rPr lang="en-US" dirty="0"/>
              <a:t> {} {</a:t>
            </a:r>
          </a:p>
          <a:p>
            <a:r>
              <a:rPr lang="en-US" dirty="0"/>
              <a:t>    ::EVBC::</a:t>
            </a:r>
            <a:r>
              <a:rPr lang="en-US" dirty="0" err="1"/>
              <a:t>useEventBuilder</a:t>
            </a:r>
            <a:endParaRPr lang="en-US" dirty="0"/>
          </a:p>
          <a:p>
            <a:r>
              <a:rPr lang="en-US" dirty="0"/>
              <a:t>    ::EVBC::initialize -</a:t>
            </a:r>
            <a:r>
              <a:rPr lang="en-US" dirty="0" err="1"/>
              <a:t>gui</a:t>
            </a:r>
            <a:r>
              <a:rPr lang="en-US" dirty="0"/>
              <a:t> 1 -destring </a:t>
            </a:r>
            <a:r>
              <a:rPr lang="en-US" dirty="0" err="1">
                <a:solidFill>
                  <a:srgbClr val="FF0000"/>
                </a:solidFill>
              </a:rPr>
              <a:t>protondetector</a:t>
            </a:r>
            <a:r>
              <a:rPr lang="en-US" dirty="0"/>
              <a:t> -</a:t>
            </a:r>
            <a:r>
              <a:rPr lang="en-US" dirty="0" err="1"/>
              <a:t>glombuild</a:t>
            </a:r>
            <a:r>
              <a:rPr lang="en-US" dirty="0"/>
              <a:t> 1 -</a:t>
            </a:r>
            <a:r>
              <a:rPr lang="en-US" dirty="0" err="1"/>
              <a:t>glomdt</a:t>
            </a:r>
            <a:r>
              <a:rPr lang="en-US" dirty="0"/>
              <a:t> 10000</a:t>
            </a:r>
          </a:p>
          <a:p>
            <a:r>
              <a:rPr lang="en-US" dirty="0"/>
              <a:t>}</a:t>
            </a:r>
          </a:p>
          <a:p>
            <a:r>
              <a:rPr lang="en-US" dirty="0"/>
              <a:t>EVBC::</a:t>
            </a:r>
            <a:r>
              <a:rPr lang="en-US" dirty="0" err="1"/>
              <a:t>registerRingSource</a:t>
            </a:r>
            <a:r>
              <a:rPr lang="en-US" dirty="0"/>
              <a:t> tcp://spdaq61/</a:t>
            </a:r>
            <a:r>
              <a:rPr lang="en-US" dirty="0">
                <a:solidFill>
                  <a:srgbClr val="FF0000"/>
                </a:solidFill>
              </a:rPr>
              <a:t>protondetector_ddas_1 </a:t>
            </a:r>
            <a:r>
              <a:rPr lang="en-US" dirty="0"/>
              <a:t>\</a:t>
            </a:r>
          </a:p>
          <a:p>
            <a:r>
              <a:rPr lang="en-US" dirty="0"/>
              <a:t>    ""  0 {Crate\ 1\ data} 1</a:t>
            </a:r>
          </a:p>
          <a:p>
            <a:endParaRPr lang="en-US" dirty="0"/>
          </a:p>
        </p:txBody>
      </p:sp>
    </p:spTree>
    <p:extLst>
      <p:ext uri="{BB962C8B-B14F-4D97-AF65-F5344CB8AC3E}">
        <p14:creationId xmlns:p14="http://schemas.microsoft.com/office/powerpoint/2010/main" val="13812670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B84343-6B51-405D-A893-A5E9D9E3723C}"/>
              </a:ext>
            </a:extLst>
          </p:cNvPr>
          <p:cNvPicPr>
            <a:picLocks noChangeAspect="1"/>
          </p:cNvPicPr>
          <p:nvPr/>
        </p:nvPicPr>
        <p:blipFill>
          <a:blip r:embed="rId2"/>
          <a:stretch>
            <a:fillRect/>
          </a:stretch>
        </p:blipFill>
        <p:spPr>
          <a:xfrm>
            <a:off x="0" y="0"/>
            <a:ext cx="5953125" cy="5229225"/>
          </a:xfrm>
          <a:prstGeom prst="rect">
            <a:avLst/>
          </a:prstGeom>
        </p:spPr>
      </p:pic>
      <p:sp>
        <p:nvSpPr>
          <p:cNvPr id="4" name="Rectangle: Rounded Corners 3">
            <a:extLst>
              <a:ext uri="{FF2B5EF4-FFF2-40B4-BE49-F238E27FC236}">
                <a16:creationId xmlns:a16="http://schemas.microsoft.com/office/drawing/2014/main" id="{F709D92D-7820-4C50-8B49-3DDF6D6C93FD}"/>
              </a:ext>
            </a:extLst>
          </p:cNvPr>
          <p:cNvSpPr/>
          <p:nvPr/>
        </p:nvSpPr>
        <p:spPr>
          <a:xfrm>
            <a:off x="1471787" y="646411"/>
            <a:ext cx="2005704" cy="28184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95F363E-DFE3-4026-A944-5E530B19098C}"/>
              </a:ext>
            </a:extLst>
          </p:cNvPr>
          <p:cNvSpPr txBox="1"/>
          <p:nvPr/>
        </p:nvSpPr>
        <p:spPr>
          <a:xfrm>
            <a:off x="5403273" y="1290221"/>
            <a:ext cx="3534301" cy="338554"/>
          </a:xfrm>
          <a:prstGeom prst="rect">
            <a:avLst/>
          </a:prstGeom>
          <a:noFill/>
        </p:spPr>
        <p:txBody>
          <a:bodyPr wrap="none" rtlCol="0">
            <a:spAutoFit/>
          </a:bodyPr>
          <a:lstStyle/>
          <a:p>
            <a:r>
              <a:rPr lang="en-US" altLang="zh-CN" sz="1600" dirty="0">
                <a:solidFill>
                  <a:srgbClr val="C00000"/>
                </a:solidFill>
              </a:rPr>
              <a:t>Assigned by crate_1/</a:t>
            </a:r>
            <a:r>
              <a:rPr lang="en-US" altLang="zh-CN" sz="1600" dirty="0" err="1">
                <a:solidFill>
                  <a:srgbClr val="C00000"/>
                </a:solidFill>
              </a:rPr>
              <a:t>ReadoutCallouts.tcl</a:t>
            </a:r>
            <a:endParaRPr lang="en-US" sz="1600" dirty="0">
              <a:solidFill>
                <a:srgbClr val="C00000"/>
              </a:solidFill>
            </a:endParaRPr>
          </a:p>
        </p:txBody>
      </p:sp>
      <p:pic>
        <p:nvPicPr>
          <p:cNvPr id="5" name="Picture 4">
            <a:extLst>
              <a:ext uri="{FF2B5EF4-FFF2-40B4-BE49-F238E27FC236}">
                <a16:creationId xmlns:a16="http://schemas.microsoft.com/office/drawing/2014/main" id="{1AC84AFB-3831-4F8C-A0F5-8CDA422FD077}"/>
              </a:ext>
            </a:extLst>
          </p:cNvPr>
          <p:cNvPicPr>
            <a:picLocks noChangeAspect="1"/>
          </p:cNvPicPr>
          <p:nvPr/>
        </p:nvPicPr>
        <p:blipFill>
          <a:blip r:embed="rId3"/>
          <a:stretch>
            <a:fillRect/>
          </a:stretch>
        </p:blipFill>
        <p:spPr>
          <a:xfrm>
            <a:off x="0" y="4895849"/>
            <a:ext cx="7010400" cy="1962150"/>
          </a:xfrm>
          <a:prstGeom prst="rect">
            <a:avLst/>
          </a:prstGeom>
        </p:spPr>
      </p:pic>
      <p:sp>
        <p:nvSpPr>
          <p:cNvPr id="10" name="Rectangle: Rounded Corners 9">
            <a:extLst>
              <a:ext uri="{FF2B5EF4-FFF2-40B4-BE49-F238E27FC236}">
                <a16:creationId xmlns:a16="http://schemas.microsoft.com/office/drawing/2014/main" id="{8511AB0A-1987-487F-853F-1983C88B50D4}"/>
              </a:ext>
            </a:extLst>
          </p:cNvPr>
          <p:cNvSpPr/>
          <p:nvPr/>
        </p:nvSpPr>
        <p:spPr>
          <a:xfrm>
            <a:off x="3505200" y="5666727"/>
            <a:ext cx="2895600" cy="51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6013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84A95E-BDE4-4FC0-A6F1-7B074D4AD1E7}"/>
              </a:ext>
            </a:extLst>
          </p:cNvPr>
          <p:cNvPicPr>
            <a:picLocks noChangeAspect="1"/>
          </p:cNvPicPr>
          <p:nvPr/>
        </p:nvPicPr>
        <p:blipFill>
          <a:blip r:embed="rId2"/>
          <a:stretch>
            <a:fillRect/>
          </a:stretch>
        </p:blipFill>
        <p:spPr>
          <a:xfrm>
            <a:off x="0" y="0"/>
            <a:ext cx="6858000" cy="5900179"/>
          </a:xfrm>
          <a:prstGeom prst="rect">
            <a:avLst/>
          </a:prstGeom>
        </p:spPr>
      </p:pic>
      <p:pic>
        <p:nvPicPr>
          <p:cNvPr id="3" name="Picture 2">
            <a:extLst>
              <a:ext uri="{FF2B5EF4-FFF2-40B4-BE49-F238E27FC236}">
                <a16:creationId xmlns:a16="http://schemas.microsoft.com/office/drawing/2014/main" id="{80038CF8-E7CE-40A8-9D3C-2BAD1BEAB8E0}"/>
              </a:ext>
            </a:extLst>
          </p:cNvPr>
          <p:cNvPicPr>
            <a:picLocks noChangeAspect="1"/>
          </p:cNvPicPr>
          <p:nvPr/>
        </p:nvPicPr>
        <p:blipFill>
          <a:blip r:embed="rId3"/>
          <a:stretch>
            <a:fillRect/>
          </a:stretch>
        </p:blipFill>
        <p:spPr>
          <a:xfrm>
            <a:off x="0" y="5962650"/>
            <a:ext cx="4629150" cy="895350"/>
          </a:xfrm>
          <a:prstGeom prst="rect">
            <a:avLst/>
          </a:prstGeom>
        </p:spPr>
      </p:pic>
      <p:sp>
        <p:nvSpPr>
          <p:cNvPr id="6" name="Rectangle: Rounded Corners 5">
            <a:extLst>
              <a:ext uri="{FF2B5EF4-FFF2-40B4-BE49-F238E27FC236}">
                <a16:creationId xmlns:a16="http://schemas.microsoft.com/office/drawing/2014/main" id="{818EEC1E-7116-48DD-9891-8C24656E162C}"/>
              </a:ext>
            </a:extLst>
          </p:cNvPr>
          <p:cNvSpPr/>
          <p:nvPr/>
        </p:nvSpPr>
        <p:spPr>
          <a:xfrm>
            <a:off x="5346440" y="827192"/>
            <a:ext cx="1511560" cy="261257"/>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863A3CB-6259-412B-A7FF-8987AEE3C75A}"/>
              </a:ext>
            </a:extLst>
          </p:cNvPr>
          <p:cNvSpPr/>
          <p:nvPr/>
        </p:nvSpPr>
        <p:spPr>
          <a:xfrm>
            <a:off x="2116918" y="4827135"/>
            <a:ext cx="1511560" cy="261257"/>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8" name="Rectangle: Rounded Corners 7">
            <a:extLst>
              <a:ext uri="{FF2B5EF4-FFF2-40B4-BE49-F238E27FC236}">
                <a16:creationId xmlns:a16="http://schemas.microsoft.com/office/drawing/2014/main" id="{0A50DF64-D60A-467A-AFF7-BA611A43D927}"/>
              </a:ext>
            </a:extLst>
          </p:cNvPr>
          <p:cNvSpPr/>
          <p:nvPr/>
        </p:nvSpPr>
        <p:spPr>
          <a:xfrm>
            <a:off x="1812307" y="6550088"/>
            <a:ext cx="1511560" cy="26125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7965569-1313-42DA-BE89-481DEB1E3CF7}"/>
              </a:ext>
            </a:extLst>
          </p:cNvPr>
          <p:cNvSpPr/>
          <p:nvPr/>
        </p:nvSpPr>
        <p:spPr>
          <a:xfrm>
            <a:off x="5041640" y="5383761"/>
            <a:ext cx="1511560" cy="26125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D25D1C23-CE15-48C9-9256-0DE4C3965346}"/>
              </a:ext>
            </a:extLst>
          </p:cNvPr>
          <p:cNvSpPr/>
          <p:nvPr/>
        </p:nvSpPr>
        <p:spPr>
          <a:xfrm>
            <a:off x="646550" y="5458609"/>
            <a:ext cx="1653302" cy="26125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3413935-65BF-476D-9757-1DAE8B338015}"/>
              </a:ext>
            </a:extLst>
          </p:cNvPr>
          <p:cNvSpPr txBox="1"/>
          <p:nvPr/>
        </p:nvSpPr>
        <p:spPr>
          <a:xfrm>
            <a:off x="5041640" y="4983326"/>
            <a:ext cx="3534301" cy="338554"/>
          </a:xfrm>
          <a:prstGeom prst="rect">
            <a:avLst/>
          </a:prstGeom>
          <a:noFill/>
        </p:spPr>
        <p:txBody>
          <a:bodyPr wrap="none" rtlCol="0">
            <a:spAutoFit/>
          </a:bodyPr>
          <a:lstStyle/>
          <a:p>
            <a:r>
              <a:rPr lang="en-US" altLang="zh-CN" sz="1600" dirty="0">
                <a:solidFill>
                  <a:srgbClr val="C00000"/>
                </a:solidFill>
              </a:rPr>
              <a:t>Assigned by crate_1/</a:t>
            </a:r>
            <a:r>
              <a:rPr lang="en-US" altLang="zh-CN" sz="1600" dirty="0" err="1">
                <a:solidFill>
                  <a:srgbClr val="C00000"/>
                </a:solidFill>
              </a:rPr>
              <a:t>ReadoutCallouts.tcl</a:t>
            </a:r>
            <a:endParaRPr lang="en-US" sz="1600" dirty="0">
              <a:solidFill>
                <a:srgbClr val="C00000"/>
              </a:solidFill>
            </a:endParaRPr>
          </a:p>
        </p:txBody>
      </p:sp>
    </p:spTree>
    <p:extLst>
      <p:ext uri="{BB962C8B-B14F-4D97-AF65-F5344CB8AC3E}">
        <p14:creationId xmlns:p14="http://schemas.microsoft.com/office/powerpoint/2010/main" val="37049197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AD7C60-D513-4A63-929B-DDC8C40EDD7E}"/>
              </a:ext>
            </a:extLst>
          </p:cNvPr>
          <p:cNvPicPr>
            <a:picLocks noChangeAspect="1"/>
          </p:cNvPicPr>
          <p:nvPr/>
        </p:nvPicPr>
        <p:blipFill>
          <a:blip r:embed="rId2"/>
          <a:stretch>
            <a:fillRect/>
          </a:stretch>
        </p:blipFill>
        <p:spPr>
          <a:xfrm>
            <a:off x="0" y="0"/>
            <a:ext cx="9144000" cy="4500149"/>
          </a:xfrm>
          <a:prstGeom prst="rect">
            <a:avLst/>
          </a:prstGeom>
        </p:spPr>
      </p:pic>
    </p:spTree>
    <p:extLst>
      <p:ext uri="{BB962C8B-B14F-4D97-AF65-F5344CB8AC3E}">
        <p14:creationId xmlns:p14="http://schemas.microsoft.com/office/powerpoint/2010/main" val="40345790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D19647-ADA9-47B4-8A37-1BB595A861F2}"/>
              </a:ext>
            </a:extLst>
          </p:cNvPr>
          <p:cNvPicPr>
            <a:picLocks noChangeAspect="1"/>
          </p:cNvPicPr>
          <p:nvPr/>
        </p:nvPicPr>
        <p:blipFill>
          <a:blip r:embed="rId2"/>
          <a:stretch>
            <a:fillRect/>
          </a:stretch>
        </p:blipFill>
        <p:spPr>
          <a:xfrm>
            <a:off x="33337" y="27710"/>
            <a:ext cx="9077325" cy="4448175"/>
          </a:xfrm>
          <a:prstGeom prst="rect">
            <a:avLst/>
          </a:prstGeom>
        </p:spPr>
      </p:pic>
      <p:sp>
        <p:nvSpPr>
          <p:cNvPr id="4" name="Rectangle: Rounded Corners 3">
            <a:extLst>
              <a:ext uri="{FF2B5EF4-FFF2-40B4-BE49-F238E27FC236}">
                <a16:creationId xmlns:a16="http://schemas.microsoft.com/office/drawing/2014/main" id="{3F7F9B86-256E-4E79-8A5B-9CC4967D9EE4}"/>
              </a:ext>
            </a:extLst>
          </p:cNvPr>
          <p:cNvSpPr/>
          <p:nvPr/>
        </p:nvSpPr>
        <p:spPr>
          <a:xfrm>
            <a:off x="3611794" y="0"/>
            <a:ext cx="5498868" cy="23596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5554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FAF129-824B-4510-A3D3-9C161139F595}"/>
              </a:ext>
            </a:extLst>
          </p:cNvPr>
          <p:cNvPicPr>
            <a:picLocks noChangeAspect="1"/>
          </p:cNvPicPr>
          <p:nvPr/>
        </p:nvPicPr>
        <p:blipFill>
          <a:blip r:embed="rId2"/>
          <a:stretch>
            <a:fillRect/>
          </a:stretch>
        </p:blipFill>
        <p:spPr>
          <a:xfrm>
            <a:off x="0" y="-1"/>
            <a:ext cx="8617527" cy="3683969"/>
          </a:xfrm>
          <a:prstGeom prst="rect">
            <a:avLst/>
          </a:prstGeom>
        </p:spPr>
      </p:pic>
      <p:sp>
        <p:nvSpPr>
          <p:cNvPr id="5" name="TextBox 4">
            <a:extLst>
              <a:ext uri="{FF2B5EF4-FFF2-40B4-BE49-F238E27FC236}">
                <a16:creationId xmlns:a16="http://schemas.microsoft.com/office/drawing/2014/main" id="{F7C4999F-97D4-428E-ACD8-84E92673D39E}"/>
              </a:ext>
            </a:extLst>
          </p:cNvPr>
          <p:cNvSpPr txBox="1"/>
          <p:nvPr/>
        </p:nvSpPr>
        <p:spPr>
          <a:xfrm>
            <a:off x="0" y="3683968"/>
            <a:ext cx="9144000" cy="646331"/>
          </a:xfrm>
          <a:prstGeom prst="rect">
            <a:avLst/>
          </a:prstGeom>
          <a:noFill/>
        </p:spPr>
        <p:txBody>
          <a:bodyPr wrap="square">
            <a:spAutoFit/>
          </a:bodyPr>
          <a:lstStyle/>
          <a:p>
            <a:r>
              <a:rPr lang="en-US" dirty="0" err="1"/>
              <a:t>ddasdumper</a:t>
            </a:r>
            <a:r>
              <a:rPr lang="en-US" dirty="0"/>
              <a:t> -s file:///user/protondetector/pxctdata/experiment/run43/run-0043-00.evt -f run0043-00.root</a:t>
            </a:r>
          </a:p>
        </p:txBody>
      </p:sp>
      <p:pic>
        <p:nvPicPr>
          <p:cNvPr id="7" name="Picture 6">
            <a:extLst>
              <a:ext uri="{FF2B5EF4-FFF2-40B4-BE49-F238E27FC236}">
                <a16:creationId xmlns:a16="http://schemas.microsoft.com/office/drawing/2014/main" id="{FB911428-0618-4A59-9886-0F3C28DCEB52}"/>
              </a:ext>
            </a:extLst>
          </p:cNvPr>
          <p:cNvPicPr>
            <a:picLocks noChangeAspect="1"/>
          </p:cNvPicPr>
          <p:nvPr/>
        </p:nvPicPr>
        <p:blipFill>
          <a:blip r:embed="rId3"/>
          <a:stretch>
            <a:fillRect/>
          </a:stretch>
        </p:blipFill>
        <p:spPr>
          <a:xfrm>
            <a:off x="0" y="4332650"/>
            <a:ext cx="8617527" cy="2525350"/>
          </a:xfrm>
          <a:prstGeom prst="rect">
            <a:avLst/>
          </a:prstGeom>
        </p:spPr>
      </p:pic>
    </p:spTree>
    <p:extLst>
      <p:ext uri="{BB962C8B-B14F-4D97-AF65-F5344CB8AC3E}">
        <p14:creationId xmlns:p14="http://schemas.microsoft.com/office/powerpoint/2010/main" val="1210369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A654C2-5B0F-4359-997D-89CA13E12BDE}"/>
              </a:ext>
            </a:extLst>
          </p:cNvPr>
          <p:cNvPicPr>
            <a:picLocks noChangeAspect="1"/>
          </p:cNvPicPr>
          <p:nvPr/>
        </p:nvPicPr>
        <p:blipFill>
          <a:blip r:embed="rId2"/>
          <a:stretch>
            <a:fillRect/>
          </a:stretch>
        </p:blipFill>
        <p:spPr>
          <a:xfrm>
            <a:off x="0" y="1477139"/>
            <a:ext cx="9144000" cy="3903722"/>
          </a:xfrm>
          <a:prstGeom prst="rect">
            <a:avLst/>
          </a:prstGeom>
        </p:spPr>
      </p:pic>
      <p:sp>
        <p:nvSpPr>
          <p:cNvPr id="7" name="TextBox 6">
            <a:extLst>
              <a:ext uri="{FF2B5EF4-FFF2-40B4-BE49-F238E27FC236}">
                <a16:creationId xmlns:a16="http://schemas.microsoft.com/office/drawing/2014/main" id="{5E28CD25-CE3A-4E2C-9F0C-40FC8763278B}"/>
              </a:ext>
            </a:extLst>
          </p:cNvPr>
          <p:cNvSpPr txBox="1"/>
          <p:nvPr/>
        </p:nvSpPr>
        <p:spPr>
          <a:xfrm>
            <a:off x="0" y="487280"/>
            <a:ext cx="5638800" cy="369332"/>
          </a:xfrm>
          <a:prstGeom prst="rect">
            <a:avLst/>
          </a:prstGeom>
          <a:noFill/>
        </p:spPr>
        <p:txBody>
          <a:bodyPr wrap="square">
            <a:spAutoFit/>
          </a:bodyPr>
          <a:lstStyle/>
          <a:p>
            <a:r>
              <a:rPr lang="en-US" dirty="0"/>
              <a:t>/user/</a:t>
            </a:r>
            <a:r>
              <a:rPr lang="en-US" dirty="0" err="1"/>
              <a:t>protondetector</a:t>
            </a:r>
            <a:r>
              <a:rPr lang="en-US" dirty="0"/>
              <a:t>/readout/crate_1/</a:t>
            </a:r>
            <a:r>
              <a:rPr lang="en-US" dirty="0" err="1"/>
              <a:t>SeGA_current.set</a:t>
            </a:r>
            <a:endParaRPr lang="en-US" dirty="0"/>
          </a:p>
        </p:txBody>
      </p:sp>
    </p:spTree>
    <p:extLst>
      <p:ext uri="{BB962C8B-B14F-4D97-AF65-F5344CB8AC3E}">
        <p14:creationId xmlns:p14="http://schemas.microsoft.com/office/powerpoint/2010/main" val="38589763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67B7A9-6A6A-436D-86D2-6818384AB198}"/>
              </a:ext>
            </a:extLst>
          </p:cNvPr>
          <p:cNvPicPr>
            <a:picLocks noChangeAspect="1"/>
          </p:cNvPicPr>
          <p:nvPr/>
        </p:nvPicPr>
        <p:blipFill>
          <a:blip r:embed="rId2"/>
          <a:stretch>
            <a:fillRect/>
          </a:stretch>
        </p:blipFill>
        <p:spPr>
          <a:xfrm>
            <a:off x="0" y="765054"/>
            <a:ext cx="9144000" cy="6092946"/>
          </a:xfrm>
          <a:prstGeom prst="rect">
            <a:avLst/>
          </a:prstGeom>
        </p:spPr>
      </p:pic>
    </p:spTree>
    <p:extLst>
      <p:ext uri="{BB962C8B-B14F-4D97-AF65-F5344CB8AC3E}">
        <p14:creationId xmlns:p14="http://schemas.microsoft.com/office/powerpoint/2010/main" val="13127281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7C9B4C-6977-4451-9837-238280A3A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0"/>
            <a:ext cx="4572000" cy="2228850"/>
          </a:xfrm>
          <a:prstGeom prst="rect">
            <a:avLst/>
          </a:prstGeom>
        </p:spPr>
      </p:pic>
      <p:pic>
        <p:nvPicPr>
          <p:cNvPr id="5" name="Picture 4">
            <a:extLst>
              <a:ext uri="{FF2B5EF4-FFF2-40B4-BE49-F238E27FC236}">
                <a16:creationId xmlns:a16="http://schemas.microsoft.com/office/drawing/2014/main" id="{61A242BE-416A-45F3-A0CE-246307A623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2000" cy="2228850"/>
          </a:xfrm>
          <a:prstGeom prst="rect">
            <a:avLst/>
          </a:prstGeom>
        </p:spPr>
      </p:pic>
      <p:pic>
        <p:nvPicPr>
          <p:cNvPr id="7" name="Picture 6">
            <a:extLst>
              <a:ext uri="{FF2B5EF4-FFF2-40B4-BE49-F238E27FC236}">
                <a16:creationId xmlns:a16="http://schemas.microsoft.com/office/drawing/2014/main" id="{6CEE60E3-B89D-4563-896E-7B9904B69692}"/>
              </a:ext>
            </a:extLst>
          </p:cNvPr>
          <p:cNvPicPr>
            <a:picLocks noChangeAspect="1"/>
          </p:cNvPicPr>
          <p:nvPr/>
        </p:nvPicPr>
        <p:blipFill>
          <a:blip r:embed="rId4"/>
          <a:stretch>
            <a:fillRect/>
          </a:stretch>
        </p:blipFill>
        <p:spPr>
          <a:xfrm>
            <a:off x="0" y="2228850"/>
            <a:ext cx="6515100" cy="4610100"/>
          </a:xfrm>
          <a:prstGeom prst="rect">
            <a:avLst/>
          </a:prstGeom>
        </p:spPr>
      </p:pic>
      <p:pic>
        <p:nvPicPr>
          <p:cNvPr id="9" name="Picture 8">
            <a:extLst>
              <a:ext uri="{FF2B5EF4-FFF2-40B4-BE49-F238E27FC236}">
                <a16:creationId xmlns:a16="http://schemas.microsoft.com/office/drawing/2014/main" id="{E3B5F02C-CC62-403D-9DC9-D852C3B1098A}"/>
              </a:ext>
            </a:extLst>
          </p:cNvPr>
          <p:cNvPicPr>
            <a:picLocks noChangeAspect="1"/>
          </p:cNvPicPr>
          <p:nvPr/>
        </p:nvPicPr>
        <p:blipFill>
          <a:blip r:embed="rId5"/>
          <a:stretch>
            <a:fillRect/>
          </a:stretch>
        </p:blipFill>
        <p:spPr>
          <a:xfrm>
            <a:off x="6373091" y="2228851"/>
            <a:ext cx="2770909" cy="1708580"/>
          </a:xfrm>
          <a:prstGeom prst="rect">
            <a:avLst/>
          </a:prstGeom>
        </p:spPr>
      </p:pic>
      <p:pic>
        <p:nvPicPr>
          <p:cNvPr id="11" name="Picture 10">
            <a:extLst>
              <a:ext uri="{FF2B5EF4-FFF2-40B4-BE49-F238E27FC236}">
                <a16:creationId xmlns:a16="http://schemas.microsoft.com/office/drawing/2014/main" id="{40BB9028-5172-46C5-B1C0-B2D768BD47F4}"/>
              </a:ext>
            </a:extLst>
          </p:cNvPr>
          <p:cNvPicPr>
            <a:picLocks noChangeAspect="1"/>
          </p:cNvPicPr>
          <p:nvPr/>
        </p:nvPicPr>
        <p:blipFill>
          <a:blip r:embed="rId6"/>
          <a:stretch>
            <a:fillRect/>
          </a:stretch>
        </p:blipFill>
        <p:spPr>
          <a:xfrm>
            <a:off x="6373091" y="5104726"/>
            <a:ext cx="2770909" cy="1753274"/>
          </a:xfrm>
          <a:prstGeom prst="rect">
            <a:avLst/>
          </a:prstGeom>
        </p:spPr>
      </p:pic>
      <p:sp>
        <p:nvSpPr>
          <p:cNvPr id="12" name="TextBox 11">
            <a:extLst>
              <a:ext uri="{FF2B5EF4-FFF2-40B4-BE49-F238E27FC236}">
                <a16:creationId xmlns:a16="http://schemas.microsoft.com/office/drawing/2014/main" id="{90C11D3E-C8CC-4E94-9588-D4FDB12AFF30}"/>
              </a:ext>
            </a:extLst>
          </p:cNvPr>
          <p:cNvSpPr txBox="1"/>
          <p:nvPr/>
        </p:nvSpPr>
        <p:spPr>
          <a:xfrm>
            <a:off x="457200" y="512618"/>
            <a:ext cx="766557" cy="369332"/>
          </a:xfrm>
          <a:prstGeom prst="rect">
            <a:avLst/>
          </a:prstGeom>
          <a:noFill/>
        </p:spPr>
        <p:txBody>
          <a:bodyPr wrap="none" rtlCol="0">
            <a:spAutoFit/>
          </a:bodyPr>
          <a:lstStyle/>
          <a:p>
            <a:r>
              <a:rPr lang="en-US" altLang="zh-CN" dirty="0">
                <a:solidFill>
                  <a:srgbClr val="FFFF00"/>
                </a:solidFill>
              </a:rPr>
              <a:t>pulser</a:t>
            </a:r>
            <a:endParaRPr lang="en-US" dirty="0">
              <a:solidFill>
                <a:srgbClr val="FFFF00"/>
              </a:solidFill>
            </a:endParaRPr>
          </a:p>
        </p:txBody>
      </p:sp>
      <p:pic>
        <p:nvPicPr>
          <p:cNvPr id="14" name="Picture 13">
            <a:extLst>
              <a:ext uri="{FF2B5EF4-FFF2-40B4-BE49-F238E27FC236}">
                <a16:creationId xmlns:a16="http://schemas.microsoft.com/office/drawing/2014/main" id="{BDDE5A3E-6410-49FE-84DF-DED1DD72ADBA}"/>
              </a:ext>
            </a:extLst>
          </p:cNvPr>
          <p:cNvPicPr>
            <a:picLocks noChangeAspect="1"/>
          </p:cNvPicPr>
          <p:nvPr/>
        </p:nvPicPr>
        <p:blipFill>
          <a:blip r:embed="rId7"/>
          <a:stretch>
            <a:fillRect/>
          </a:stretch>
        </p:blipFill>
        <p:spPr>
          <a:xfrm>
            <a:off x="3352800" y="4022150"/>
            <a:ext cx="5791200" cy="581025"/>
          </a:xfrm>
          <a:prstGeom prst="rect">
            <a:avLst/>
          </a:prstGeom>
        </p:spPr>
      </p:pic>
    </p:spTree>
    <p:extLst>
      <p:ext uri="{BB962C8B-B14F-4D97-AF65-F5344CB8AC3E}">
        <p14:creationId xmlns:p14="http://schemas.microsoft.com/office/powerpoint/2010/main" val="41947371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9A6C5C-5C1A-446E-BBE6-AE142F8FC9D5}"/>
              </a:ext>
            </a:extLst>
          </p:cNvPr>
          <p:cNvPicPr>
            <a:picLocks noChangeAspect="1"/>
          </p:cNvPicPr>
          <p:nvPr/>
        </p:nvPicPr>
        <p:blipFill>
          <a:blip r:embed="rId2"/>
          <a:stretch>
            <a:fillRect/>
          </a:stretch>
        </p:blipFill>
        <p:spPr>
          <a:xfrm>
            <a:off x="0" y="403952"/>
            <a:ext cx="9144000" cy="6050096"/>
          </a:xfrm>
          <a:prstGeom prst="rect">
            <a:avLst/>
          </a:prstGeom>
        </p:spPr>
      </p:pic>
    </p:spTree>
    <p:extLst>
      <p:ext uri="{BB962C8B-B14F-4D97-AF65-F5344CB8AC3E}">
        <p14:creationId xmlns:p14="http://schemas.microsoft.com/office/powerpoint/2010/main" val="1249860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B446DB-95AD-430C-A01B-2183ED08D7C2}"/>
              </a:ext>
            </a:extLst>
          </p:cNvPr>
          <p:cNvSpPr txBox="1"/>
          <p:nvPr/>
        </p:nvSpPr>
        <p:spPr>
          <a:xfrm>
            <a:off x="0" y="5461153"/>
            <a:ext cx="9144000" cy="1200329"/>
          </a:xfrm>
          <a:prstGeom prst="rect">
            <a:avLst/>
          </a:prstGeom>
          <a:noFill/>
        </p:spPr>
        <p:txBody>
          <a:bodyPr wrap="square">
            <a:spAutoFit/>
          </a:bodyPr>
          <a:lstStyle/>
          <a:p>
            <a:r>
              <a:rPr lang="en-US" dirty="0"/>
              <a:t>The user should set the value of sign to the actual polarity of the input signal.</a:t>
            </a:r>
          </a:p>
          <a:p>
            <a:r>
              <a:rPr lang="en-US" dirty="0"/>
              <a:t>The user should use Adjust Offsets to set </a:t>
            </a:r>
            <a:r>
              <a:rPr lang="en-US" dirty="0" err="1"/>
              <a:t>DCOffset</a:t>
            </a:r>
            <a:r>
              <a:rPr lang="en-US" dirty="0"/>
              <a:t>.</a:t>
            </a:r>
          </a:p>
          <a:p>
            <a:r>
              <a:rPr lang="en-US" dirty="0"/>
              <a:t>The </a:t>
            </a:r>
            <a:r>
              <a:rPr lang="en-US" dirty="0" err="1"/>
              <a:t>TPeaking</a:t>
            </a:r>
            <a:r>
              <a:rPr lang="en-US" dirty="0"/>
              <a:t> time corresponds to the "Length" in the manual and the gap time corresponds to the "Gap" in the manual.</a:t>
            </a:r>
          </a:p>
        </p:txBody>
      </p:sp>
      <p:pic>
        <p:nvPicPr>
          <p:cNvPr id="4" name="Picture 3">
            <a:extLst>
              <a:ext uri="{FF2B5EF4-FFF2-40B4-BE49-F238E27FC236}">
                <a16:creationId xmlns:a16="http://schemas.microsoft.com/office/drawing/2014/main" id="{65CE90B8-4C27-4ACB-8B99-E943F130CD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5192767"/>
          </a:xfrm>
          <a:prstGeom prst="rect">
            <a:avLst/>
          </a:prstGeom>
        </p:spPr>
      </p:pic>
    </p:spTree>
    <p:extLst>
      <p:ext uri="{BB962C8B-B14F-4D97-AF65-F5344CB8AC3E}">
        <p14:creationId xmlns:p14="http://schemas.microsoft.com/office/powerpoint/2010/main" val="3766484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8390C1-873F-4D0A-B5A3-DE260081B9C3}"/>
              </a:ext>
            </a:extLst>
          </p:cNvPr>
          <p:cNvPicPr>
            <a:picLocks noChangeAspect="1"/>
          </p:cNvPicPr>
          <p:nvPr/>
        </p:nvPicPr>
        <p:blipFill>
          <a:blip r:embed="rId2"/>
          <a:stretch>
            <a:fillRect/>
          </a:stretch>
        </p:blipFill>
        <p:spPr>
          <a:xfrm>
            <a:off x="0" y="0"/>
            <a:ext cx="7096125" cy="6276975"/>
          </a:xfrm>
          <a:prstGeom prst="rect">
            <a:avLst/>
          </a:prstGeom>
        </p:spPr>
      </p:pic>
      <p:cxnSp>
        <p:nvCxnSpPr>
          <p:cNvPr id="6" name="Straight Arrow Connector 5">
            <a:extLst>
              <a:ext uri="{FF2B5EF4-FFF2-40B4-BE49-F238E27FC236}">
                <a16:creationId xmlns:a16="http://schemas.microsoft.com/office/drawing/2014/main" id="{C619940A-6E9C-4E4E-B52A-1F24112B8408}"/>
              </a:ext>
            </a:extLst>
          </p:cNvPr>
          <p:cNvCxnSpPr>
            <a:cxnSpLocks/>
          </p:cNvCxnSpPr>
          <p:nvPr/>
        </p:nvCxnSpPr>
        <p:spPr>
          <a:xfrm>
            <a:off x="2784765" y="1288473"/>
            <a:ext cx="180108" cy="145472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7558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E64888-475A-430D-8389-9649F4A35120}"/>
              </a:ext>
            </a:extLst>
          </p:cNvPr>
          <p:cNvPicPr>
            <a:picLocks noChangeAspect="1"/>
          </p:cNvPicPr>
          <p:nvPr/>
        </p:nvPicPr>
        <p:blipFill>
          <a:blip r:embed="rId2"/>
          <a:stretch>
            <a:fillRect/>
          </a:stretch>
        </p:blipFill>
        <p:spPr>
          <a:xfrm>
            <a:off x="0" y="0"/>
            <a:ext cx="9144000" cy="4343073"/>
          </a:xfrm>
          <a:prstGeom prst="rect">
            <a:avLst/>
          </a:prstGeom>
        </p:spPr>
      </p:pic>
      <p:cxnSp>
        <p:nvCxnSpPr>
          <p:cNvPr id="5" name="Straight Arrow Connector 4">
            <a:extLst>
              <a:ext uri="{FF2B5EF4-FFF2-40B4-BE49-F238E27FC236}">
                <a16:creationId xmlns:a16="http://schemas.microsoft.com/office/drawing/2014/main" id="{B3EE15D2-AAAE-444D-B325-F033D1A5E621}"/>
              </a:ext>
            </a:extLst>
          </p:cNvPr>
          <p:cNvCxnSpPr>
            <a:cxnSpLocks/>
          </p:cNvCxnSpPr>
          <p:nvPr/>
        </p:nvCxnSpPr>
        <p:spPr>
          <a:xfrm>
            <a:off x="1006764" y="2732646"/>
            <a:ext cx="4608945" cy="12561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66BFAC6-5FD8-4011-A487-1FB5139CAC97}"/>
              </a:ext>
            </a:extLst>
          </p:cNvPr>
          <p:cNvSpPr txBox="1"/>
          <p:nvPr/>
        </p:nvSpPr>
        <p:spPr>
          <a:xfrm>
            <a:off x="1228436" y="563418"/>
            <a:ext cx="1495538" cy="369332"/>
          </a:xfrm>
          <a:prstGeom prst="rect">
            <a:avLst/>
          </a:prstGeom>
          <a:noFill/>
        </p:spPr>
        <p:txBody>
          <a:bodyPr wrap="none" rtlCol="0">
            <a:spAutoFit/>
          </a:bodyPr>
          <a:lstStyle/>
          <a:p>
            <a:r>
              <a:rPr lang="en-US" altLang="zh-CN" dirty="0"/>
              <a:t>Bin size: 80 ns</a:t>
            </a:r>
            <a:endParaRPr lang="en-US" dirty="0"/>
          </a:p>
        </p:txBody>
      </p:sp>
    </p:spTree>
    <p:extLst>
      <p:ext uri="{BB962C8B-B14F-4D97-AF65-F5344CB8AC3E}">
        <p14:creationId xmlns:p14="http://schemas.microsoft.com/office/powerpoint/2010/main" val="21036635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TotalTime>
  <Words>2772</Words>
  <Application>Microsoft Office PowerPoint</Application>
  <PresentationFormat>On-screen Show (4:3)</PresentationFormat>
  <Paragraphs>319</Paragraphs>
  <Slides>62</Slides>
  <Notes>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62</vt:i4>
      </vt:variant>
    </vt:vector>
  </HeadingPairs>
  <TitlesOfParts>
    <vt:vector size="76" baseType="lpstr">
      <vt:lpstr>Arial Unicode MS</vt:lpstr>
      <vt:lpstr>FreeSerif-Identity-H</vt:lpstr>
      <vt:lpstr>SymbolMT</vt:lpstr>
      <vt:lpstr>TimesNewRomanPS-BoldMT</vt:lpstr>
      <vt:lpstr>TimesNewRomanPS-ItalicMT</vt:lpstr>
      <vt:lpstr>TimesNewRomanPSMT</vt:lpstr>
      <vt:lpstr>Arial</vt:lpstr>
      <vt:lpstr>Calibri</vt:lpstr>
      <vt:lpstr>Calibri Light</vt:lpstr>
      <vt:lpstr>Cambria</vt:lpstr>
      <vt:lpstr>Roboto</vt:lpstr>
      <vt:lpstr>symbol</vt:lpstr>
      <vt:lpstr>Times New Roman</vt:lpstr>
      <vt:lpstr>Office Theme</vt:lpstr>
      <vt:lpstr>Software Setup for PXCT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DDAS Software Setup for PXCT</dc:title>
  <dc:creator>sun lijie</dc:creator>
  <cp:lastModifiedBy>sun lijie</cp:lastModifiedBy>
  <cp:revision>2</cp:revision>
  <dcterms:created xsi:type="dcterms:W3CDTF">2023-08-31T04:22:54Z</dcterms:created>
  <dcterms:modified xsi:type="dcterms:W3CDTF">2023-08-31T04:28:01Z</dcterms:modified>
</cp:coreProperties>
</file>