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6"/>
  </p:notesMasterIdLst>
  <p:sldIdLst>
    <p:sldId id="256" r:id="rId2"/>
    <p:sldId id="2975" r:id="rId3"/>
    <p:sldId id="2165" r:id="rId4"/>
    <p:sldId id="2166" r:id="rId5"/>
    <p:sldId id="2167" r:id="rId6"/>
    <p:sldId id="2168" r:id="rId7"/>
    <p:sldId id="2164" r:id="rId8"/>
    <p:sldId id="2888" r:id="rId9"/>
    <p:sldId id="2882" r:id="rId10"/>
    <p:sldId id="2880" r:id="rId11"/>
    <p:sldId id="2881" r:id="rId12"/>
    <p:sldId id="2976" r:id="rId13"/>
    <p:sldId id="2879" r:id="rId14"/>
    <p:sldId id="2939" r:id="rId15"/>
    <p:sldId id="2940" r:id="rId16"/>
    <p:sldId id="2892" r:id="rId17"/>
    <p:sldId id="2893" r:id="rId18"/>
    <p:sldId id="2895" r:id="rId19"/>
    <p:sldId id="2894" r:id="rId20"/>
    <p:sldId id="2915" r:id="rId21"/>
    <p:sldId id="2926" r:id="rId22"/>
    <p:sldId id="2930" r:id="rId23"/>
    <p:sldId id="2914" r:id="rId24"/>
    <p:sldId id="2928" r:id="rId25"/>
    <p:sldId id="2927" r:id="rId26"/>
    <p:sldId id="2931" r:id="rId27"/>
    <p:sldId id="2929" r:id="rId28"/>
    <p:sldId id="2932" r:id="rId29"/>
    <p:sldId id="2916" r:id="rId30"/>
    <p:sldId id="2919" r:id="rId31"/>
    <p:sldId id="2917" r:id="rId32"/>
    <p:sldId id="2918" r:id="rId33"/>
    <p:sldId id="2920" r:id="rId34"/>
    <p:sldId id="2921" r:id="rId35"/>
    <p:sldId id="2922" r:id="rId36"/>
    <p:sldId id="2955" r:id="rId37"/>
    <p:sldId id="2968" r:id="rId38"/>
    <p:sldId id="2966" r:id="rId39"/>
    <p:sldId id="2967" r:id="rId40"/>
    <p:sldId id="2977" r:id="rId41"/>
    <p:sldId id="2987" r:id="rId42"/>
    <p:sldId id="2956" r:id="rId43"/>
    <p:sldId id="2960" r:id="rId44"/>
    <p:sldId id="2957" r:id="rId45"/>
    <p:sldId id="2962" r:id="rId46"/>
    <p:sldId id="2988" r:id="rId47"/>
    <p:sldId id="2959" r:id="rId48"/>
    <p:sldId id="2958" r:id="rId49"/>
    <p:sldId id="2961" r:id="rId50"/>
    <p:sldId id="2989" r:id="rId51"/>
    <p:sldId id="2990" r:id="rId52"/>
    <p:sldId id="2964" r:id="rId53"/>
    <p:sldId id="2965" r:id="rId54"/>
    <p:sldId id="2952" r:id="rId55"/>
    <p:sldId id="2969" r:id="rId56"/>
    <p:sldId id="2970" r:id="rId57"/>
    <p:sldId id="2971" r:id="rId58"/>
    <p:sldId id="2972" r:id="rId59"/>
    <p:sldId id="2973" r:id="rId60"/>
    <p:sldId id="2974" r:id="rId61"/>
    <p:sldId id="2991" r:id="rId62"/>
    <p:sldId id="2934" r:id="rId63"/>
    <p:sldId id="2935" r:id="rId64"/>
    <p:sldId id="2936" r:id="rId65"/>
    <p:sldId id="2937" r:id="rId66"/>
    <p:sldId id="2938" r:id="rId67"/>
    <p:sldId id="2978" r:id="rId68"/>
    <p:sldId id="2979" r:id="rId69"/>
    <p:sldId id="2941" r:id="rId70"/>
    <p:sldId id="2942" r:id="rId71"/>
    <p:sldId id="2943" r:id="rId72"/>
    <p:sldId id="2992" r:id="rId73"/>
    <p:sldId id="2904" r:id="rId74"/>
    <p:sldId id="2912" r:id="rId75"/>
    <p:sldId id="2944" r:id="rId76"/>
    <p:sldId id="2945" r:id="rId77"/>
    <p:sldId id="2946" r:id="rId78"/>
    <p:sldId id="2947" r:id="rId79"/>
    <p:sldId id="2948" r:id="rId80"/>
    <p:sldId id="2949" r:id="rId81"/>
    <p:sldId id="2994" r:id="rId82"/>
    <p:sldId id="2933" r:id="rId83"/>
    <p:sldId id="2083" r:id="rId84"/>
    <p:sldId id="2993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\CIAE_DNP_NRG\note\Cali_DS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06440116943996"/>
          <c:y val="8.1042028938371688E-2"/>
          <c:w val="0.8394401052339856"/>
          <c:h val="0.73134167177938814"/>
        </c:manualLayout>
      </c:layout>
      <c:scatterChart>
        <c:scatterStyle val="smoothMarker"/>
        <c:varyColors val="0"/>
        <c:ser>
          <c:idx val="7"/>
          <c:order val="0"/>
          <c:tx>
            <c:strRef>
              <c:f>Kinema!$B$398</c:f>
              <c:strCache>
                <c:ptCount val="1"/>
                <c:pt idx="0">
                  <c:v>1.0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Kinema!$C$397:$G$397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Kinema!$C$398:$G$398</c:f>
              <c:numCache>
                <c:formatCode>0.00%</c:formatCode>
                <c:ptCount val="5"/>
                <c:pt idx="0">
                  <c:v>0.205459</c:v>
                </c:pt>
                <c:pt idx="1">
                  <c:v>0.35609299999999999</c:v>
                </c:pt>
                <c:pt idx="2">
                  <c:v>0.400287</c:v>
                </c:pt>
                <c:pt idx="3">
                  <c:v>3.1901800000000001E-2</c:v>
                </c:pt>
                <c:pt idx="4">
                  <c:v>3.4288700000000001E-3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873-4CAB-B66A-B65E6279B950}"/>
            </c:ext>
          </c:extLst>
        </c:ser>
        <c:ser>
          <c:idx val="9"/>
          <c:order val="1"/>
          <c:tx>
            <c:strRef>
              <c:f>Kinema!$B$400</c:f>
              <c:strCache>
                <c:ptCount val="1"/>
                <c:pt idx="0">
                  <c:v>-0.2</c:v>
                </c:pt>
              </c:strCache>
            </c:strRef>
          </c:tx>
          <c:spPr>
            <a:ln w="19050" cap="rnd">
              <a:solidFill>
                <a:srgbClr val="00CCFF"/>
              </a:solidFill>
              <a:round/>
            </a:ln>
            <a:effectLst/>
          </c:spPr>
          <c:marker>
            <c:symbol val="none"/>
          </c:marker>
          <c:xVal>
            <c:numRef>
              <c:f>Kinema!$C$397:$G$397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Kinema!$C$400:$G$400</c:f>
              <c:numCache>
                <c:formatCode>0.00%</c:formatCode>
                <c:ptCount val="5"/>
                <c:pt idx="0">
                  <c:v>0.19019800000000001</c:v>
                </c:pt>
                <c:pt idx="1">
                  <c:v>0.35053600000000001</c:v>
                </c:pt>
                <c:pt idx="2">
                  <c:v>0.418466</c:v>
                </c:pt>
                <c:pt idx="3">
                  <c:v>3.3993700000000002E-2</c:v>
                </c:pt>
                <c:pt idx="4">
                  <c:v>3.67994E-3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873-4CAB-B66A-B65E6279B950}"/>
            </c:ext>
          </c:extLst>
        </c:ser>
        <c:ser>
          <c:idx val="10"/>
          <c:order val="2"/>
          <c:tx>
            <c:strRef>
              <c:f>Kinema!$B$401</c:f>
              <c:strCache>
                <c:ptCount val="1"/>
                <c:pt idx="0">
                  <c:v>-0.3</c:v>
                </c:pt>
              </c:strCache>
            </c:strRef>
          </c:tx>
          <c:spPr>
            <a:ln w="19050" cap="rnd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xVal>
            <c:numRef>
              <c:f>Kinema!$C$397:$G$397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Kinema!$C$401:$G$401</c:f>
              <c:numCache>
                <c:formatCode>0.00%</c:formatCode>
                <c:ptCount val="5"/>
                <c:pt idx="0">
                  <c:v>0.18754599999999999</c:v>
                </c:pt>
                <c:pt idx="1">
                  <c:v>0.35016199999999997</c:v>
                </c:pt>
                <c:pt idx="2">
                  <c:v>0.42137000000000002</c:v>
                </c:pt>
                <c:pt idx="3">
                  <c:v>3.4275100000000003E-2</c:v>
                </c:pt>
                <c:pt idx="4">
                  <c:v>3.6113600000000001E-3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873-4CAB-B66A-B65E6279B950}"/>
            </c:ext>
          </c:extLst>
        </c:ser>
        <c:ser>
          <c:idx val="11"/>
          <c:order val="3"/>
          <c:tx>
            <c:strRef>
              <c:f>Kinema!$B$402</c:f>
              <c:strCache>
                <c:ptCount val="1"/>
                <c:pt idx="0">
                  <c:v>-0.4</c:v>
                </c:pt>
              </c:strCache>
            </c:strRef>
          </c:tx>
          <c:spPr>
            <a:ln w="19050" cap="rnd">
              <a:solidFill>
                <a:srgbClr val="FF00FF"/>
              </a:solidFill>
              <a:round/>
            </a:ln>
            <a:effectLst/>
          </c:spPr>
          <c:marker>
            <c:symbol val="none"/>
          </c:marker>
          <c:xVal>
            <c:numRef>
              <c:f>Kinema!$C$397:$G$397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Kinema!$C$402:$G$402</c:f>
              <c:numCache>
                <c:formatCode>0.00%</c:formatCode>
                <c:ptCount val="5"/>
                <c:pt idx="0">
                  <c:v>0.18332999999999999</c:v>
                </c:pt>
                <c:pt idx="1">
                  <c:v>0.34845100000000001</c:v>
                </c:pt>
                <c:pt idx="2">
                  <c:v>0.42687599999999998</c:v>
                </c:pt>
                <c:pt idx="3">
                  <c:v>3.4576599999999999E-2</c:v>
                </c:pt>
                <c:pt idx="4">
                  <c:v>3.6918900000000002E-3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873-4CAB-B66A-B65E6279B950}"/>
            </c:ext>
          </c:extLst>
        </c:ser>
        <c:ser>
          <c:idx val="12"/>
          <c:order val="4"/>
          <c:tx>
            <c:strRef>
              <c:f>Kinema!$B$403</c:f>
              <c:strCache>
                <c:ptCount val="1"/>
                <c:pt idx="0">
                  <c:v>-0.5</c:v>
                </c:pt>
              </c:strCache>
            </c:strRef>
          </c:tx>
          <c:spPr>
            <a:ln w="19050" cap="rnd">
              <a:solidFill>
                <a:srgbClr val="36E200"/>
              </a:solidFill>
              <a:round/>
            </a:ln>
            <a:effectLst/>
          </c:spPr>
          <c:marker>
            <c:symbol val="none"/>
          </c:marker>
          <c:xVal>
            <c:numRef>
              <c:f>Kinema!$C$397:$G$397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Kinema!$C$403:$G$403</c:f>
              <c:numCache>
                <c:formatCode>0.00%</c:formatCode>
                <c:ptCount val="5"/>
                <c:pt idx="0">
                  <c:v>0.17893400000000001</c:v>
                </c:pt>
                <c:pt idx="1">
                  <c:v>0.34534300000000001</c:v>
                </c:pt>
                <c:pt idx="2">
                  <c:v>0.43384600000000001</c:v>
                </c:pt>
                <c:pt idx="3">
                  <c:v>3.4865300000000002E-2</c:v>
                </c:pt>
                <c:pt idx="4">
                  <c:v>3.9279800000000002E-3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873-4CAB-B66A-B65E6279B950}"/>
            </c:ext>
          </c:extLst>
        </c:ser>
        <c:ser>
          <c:idx val="13"/>
          <c:order val="5"/>
          <c:tx>
            <c:strRef>
              <c:f>Kinema!$B$404</c:f>
              <c:strCache>
                <c:ptCount val="1"/>
                <c:pt idx="0">
                  <c:v>-0.6</c:v>
                </c:pt>
              </c:strCache>
            </c:strRef>
          </c:tx>
          <c:spPr>
            <a:ln w="19050" cap="rnd">
              <a:solidFill>
                <a:srgbClr val="006600"/>
              </a:solidFill>
              <a:round/>
            </a:ln>
            <a:effectLst/>
          </c:spPr>
          <c:marker>
            <c:symbol val="none"/>
          </c:marker>
          <c:xVal>
            <c:numRef>
              <c:f>Kinema!$C$397:$G$397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Kinema!$C$404:$G$404</c:f>
              <c:numCache>
                <c:formatCode>0.00%</c:formatCode>
                <c:ptCount val="5"/>
                <c:pt idx="0">
                  <c:v>0.171098</c:v>
                </c:pt>
                <c:pt idx="1">
                  <c:v>0.34308699999999998</c:v>
                </c:pt>
                <c:pt idx="2">
                  <c:v>0.44201699999999999</c:v>
                </c:pt>
                <c:pt idx="3">
                  <c:v>3.6681400000000003E-2</c:v>
                </c:pt>
                <c:pt idx="4">
                  <c:v>3.8188900000000001E-3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D873-4CAB-B66A-B65E6279B950}"/>
            </c:ext>
          </c:extLst>
        </c:ser>
        <c:ser>
          <c:idx val="0"/>
          <c:order val="6"/>
          <c:tx>
            <c:strRef>
              <c:f>Kinema!$B$405</c:f>
              <c:strCache>
                <c:ptCount val="1"/>
                <c:pt idx="0">
                  <c:v>-0.7</c:v>
                </c:pt>
              </c:strCache>
            </c:strRef>
          </c:tx>
          <c:spPr>
            <a:ln w="19050" cap="rnd">
              <a:solidFill>
                <a:srgbClr val="FF9900"/>
              </a:solidFill>
              <a:round/>
            </a:ln>
            <a:effectLst/>
          </c:spPr>
          <c:marker>
            <c:symbol val="none"/>
          </c:marker>
          <c:xVal>
            <c:numRef>
              <c:f>Kinema!$C$397:$G$397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Kinema!$C$405:$G$405</c:f>
              <c:numCache>
                <c:formatCode>0.00%</c:formatCode>
                <c:ptCount val="5"/>
                <c:pt idx="0">
                  <c:v>0.16134599999999999</c:v>
                </c:pt>
                <c:pt idx="1">
                  <c:v>0.33967000000000003</c:v>
                </c:pt>
                <c:pt idx="2">
                  <c:v>0.45374700000000001</c:v>
                </c:pt>
                <c:pt idx="3">
                  <c:v>3.7981899999999999E-2</c:v>
                </c:pt>
                <c:pt idx="4">
                  <c:v>3.98483E-3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D873-4CAB-B66A-B65E6279B950}"/>
            </c:ext>
          </c:extLst>
        </c:ser>
        <c:ser>
          <c:idx val="1"/>
          <c:order val="7"/>
          <c:tx>
            <c:strRef>
              <c:f>Kinema!$B$406</c:f>
              <c:strCache>
                <c:ptCount val="1"/>
                <c:pt idx="0">
                  <c:v>-0.8</c:v>
                </c:pt>
              </c:strCache>
            </c:strRef>
          </c:tx>
          <c:spPr>
            <a:ln w="19050" cap="rnd">
              <a:solidFill>
                <a:srgbClr val="00CCFF"/>
              </a:solidFill>
              <a:round/>
            </a:ln>
            <a:effectLst/>
          </c:spPr>
          <c:marker>
            <c:symbol val="none"/>
          </c:marker>
          <c:xVal>
            <c:numRef>
              <c:f>Kinema!$C$397:$G$397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Kinema!$C$406:$G$406</c:f>
              <c:numCache>
                <c:formatCode>0.00%</c:formatCode>
                <c:ptCount val="5"/>
                <c:pt idx="0">
                  <c:v>0.147144</c:v>
                </c:pt>
                <c:pt idx="1">
                  <c:v>0.33376600000000001</c:v>
                </c:pt>
                <c:pt idx="2">
                  <c:v>0.47081000000000001</c:v>
                </c:pt>
                <c:pt idx="3">
                  <c:v>4.0596500000000001E-2</c:v>
                </c:pt>
                <c:pt idx="4">
                  <c:v>4.1524400000000003E-3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D873-4CAB-B66A-B65E6279B950}"/>
            </c:ext>
          </c:extLst>
        </c:ser>
        <c:ser>
          <c:idx val="2"/>
          <c:order val="8"/>
          <c:tx>
            <c:strRef>
              <c:f>Kinema!$B$407</c:f>
              <c:strCache>
                <c:ptCount val="1"/>
                <c:pt idx="0">
                  <c:v>-0.9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Kinema!$C$397:$G$397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Kinema!$C$407:$G$407</c:f>
              <c:numCache>
                <c:formatCode>0.00%</c:formatCode>
                <c:ptCount val="5"/>
                <c:pt idx="0">
                  <c:v>0.118742</c:v>
                </c:pt>
                <c:pt idx="1">
                  <c:v>0.32408599999999999</c:v>
                </c:pt>
                <c:pt idx="2">
                  <c:v>0.504691</c:v>
                </c:pt>
                <c:pt idx="3">
                  <c:v>4.42998E-2</c:v>
                </c:pt>
                <c:pt idx="4">
                  <c:v>4.4580100000000001E-3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D873-4CAB-B66A-B65E6279B950}"/>
            </c:ext>
          </c:extLst>
        </c:ser>
        <c:ser>
          <c:idx val="3"/>
          <c:order val="9"/>
          <c:tx>
            <c:strRef>
              <c:f>Kinema!$B$408</c:f>
              <c:strCache>
                <c:ptCount val="1"/>
                <c:pt idx="0">
                  <c:v>-1.0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Kinema!$C$397:$G$397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Kinema!$C$408:$G$408</c:f>
              <c:numCache>
                <c:formatCode>0.00%</c:formatCode>
                <c:ptCount val="5"/>
                <c:pt idx="0">
                  <c:v>5.7494799999999999E-2</c:v>
                </c:pt>
                <c:pt idx="1">
                  <c:v>0.30023300000000003</c:v>
                </c:pt>
                <c:pt idx="2">
                  <c:v>0.57833800000000002</c:v>
                </c:pt>
                <c:pt idx="3">
                  <c:v>5.3926000000000002E-2</c:v>
                </c:pt>
                <c:pt idx="4">
                  <c:v>5.3967099999999999E-3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D873-4CAB-B66A-B65E6279B950}"/>
            </c:ext>
          </c:extLst>
        </c:ser>
        <c:ser>
          <c:idx val="8"/>
          <c:order val="10"/>
          <c:tx>
            <c:strRef>
              <c:f>Kinema!$B$399</c:f>
              <c:strCache>
                <c:ptCount val="1"/>
                <c:pt idx="0">
                  <c:v>0.0</c:v>
                </c:pt>
              </c:strCache>
            </c:strRef>
          </c:tx>
          <c:spPr>
            <a:ln w="19050" cap="rnd">
              <a:solidFill>
                <a:srgbClr val="0033FF"/>
              </a:solidFill>
              <a:round/>
            </a:ln>
            <a:effectLst/>
          </c:spPr>
          <c:marker>
            <c:symbol val="none"/>
          </c:marker>
          <c:xVal>
            <c:numRef>
              <c:f>Kinema!$C$397:$G$397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Kinema!$C$399:$G$399</c:f>
              <c:numCache>
                <c:formatCode>0.00%</c:formatCode>
                <c:ptCount val="5"/>
                <c:pt idx="0">
                  <c:v>0.19483300000000001</c:v>
                </c:pt>
                <c:pt idx="1">
                  <c:v>0.352404</c:v>
                </c:pt>
                <c:pt idx="2">
                  <c:v>0.41325800000000001</c:v>
                </c:pt>
                <c:pt idx="3">
                  <c:v>3.2920600000000001E-2</c:v>
                </c:pt>
                <c:pt idx="4">
                  <c:v>3.61451E-3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D873-4CAB-B66A-B65E6279B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424576"/>
        <c:axId val="185416672"/>
      </c:scatterChart>
      <c:valAx>
        <c:axId val="185424576"/>
        <c:scaling>
          <c:orientation val="minMax"/>
          <c:max val="5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/>
                  <a:t>Ring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185416672"/>
        <c:crosses val="autoZero"/>
        <c:crossBetween val="midCat"/>
        <c:majorUnit val="1"/>
      </c:valAx>
      <c:valAx>
        <c:axId val="1854166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/>
                  <a:t>Count Ratio</a:t>
                </a:r>
              </a:p>
            </c:rich>
          </c:tx>
          <c:layout>
            <c:manualLayout>
              <c:xMode val="edge"/>
              <c:yMode val="edge"/>
              <c:x val="5.1257069920489012E-3"/>
              <c:y val="0.300050174664036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1854245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912713561366313"/>
          <c:y val="0.10572265883407217"/>
          <c:w val="0.13309195092723788"/>
          <c:h val="0.67371722266657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5F64F-486A-4C14-A4D4-28D4D36F1D14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9BCDC-902D-4FDC-BBE9-3471E1DE9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4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tree_draw_alpha_count_ratios_DSL2.</a:t>
            </a:r>
            <a:r>
              <a:rPr lang="en-US" altLang="zh-CN" dirty="0"/>
              <a:t>C</a:t>
            </a:r>
          </a:p>
          <a:p>
            <a:r>
              <a:rPr lang="en-US" dirty="0" err="1"/>
              <a:t>TFile</a:t>
            </a:r>
            <a:r>
              <a:rPr lang="en-US" dirty="0"/>
              <a:t>* _file0 = </a:t>
            </a:r>
            <a:r>
              <a:rPr lang="en-US" dirty="0" err="1"/>
              <a:t>TFile</a:t>
            </a:r>
            <a:r>
              <a:rPr lang="en-US" dirty="0"/>
              <a:t>::Open("Mg23_Gamma7333_Eg7333.20_Tau7.0_SP1.00_AC0.0_all.root.");</a:t>
            </a:r>
          </a:p>
          <a:p>
            <a:r>
              <a:rPr lang="en-US" dirty="0" err="1"/>
              <a:t>TCanvas</a:t>
            </a:r>
            <a:r>
              <a:rPr lang="en-US" dirty="0"/>
              <a:t>* </a:t>
            </a:r>
            <a:r>
              <a:rPr lang="en-US" dirty="0" err="1"/>
              <a:t>canvaspeak</a:t>
            </a:r>
            <a:r>
              <a:rPr lang="en-US" dirty="0"/>
              <a:t> = new </a:t>
            </a:r>
            <a:r>
              <a:rPr lang="en-US" dirty="0" err="1"/>
              <a:t>TCanvas</a:t>
            </a:r>
            <a:r>
              <a:rPr lang="en-US" dirty="0"/>
              <a:t>("</a:t>
            </a:r>
            <a:r>
              <a:rPr lang="en-US" dirty="0" err="1"/>
              <a:t>canvaspeak</a:t>
            </a:r>
            <a:r>
              <a:rPr lang="en-US" dirty="0"/>
              <a:t>", "</a:t>
            </a:r>
            <a:r>
              <a:rPr lang="en-US" dirty="0" err="1"/>
              <a:t>canvaspeak</a:t>
            </a:r>
            <a:r>
              <a:rPr lang="en-US" dirty="0"/>
              <a:t>", 890, 800);//</a:t>
            </a:r>
          </a:p>
          <a:p>
            <a:r>
              <a:rPr lang="en-US" dirty="0" err="1"/>
              <a:t>canvaspeak</a:t>
            </a:r>
            <a:r>
              <a:rPr lang="en-US" dirty="0"/>
              <a:t>-&gt;cd();//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SetTopMargin</a:t>
            </a:r>
            <a:r>
              <a:rPr lang="en-US" dirty="0"/>
              <a:t>(0.03);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SetRightMargin</a:t>
            </a:r>
            <a:r>
              <a:rPr lang="en-US" dirty="0"/>
              <a:t>(0.12);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SetLeftMargin</a:t>
            </a:r>
            <a:r>
              <a:rPr lang="en-US" dirty="0"/>
              <a:t>(0.17);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SetBottomMargin</a:t>
            </a:r>
            <a:r>
              <a:rPr lang="en-US" dirty="0"/>
              <a:t>(0.15);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SetFrameLineWidth</a:t>
            </a:r>
            <a:r>
              <a:rPr lang="en-US" dirty="0"/>
              <a:t>(3);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SetLogz</a:t>
            </a:r>
            <a:r>
              <a:rPr lang="en-US" dirty="0"/>
              <a:t>();</a:t>
            </a:r>
          </a:p>
          <a:p>
            <a:endParaRPr lang="en-US" dirty="0"/>
          </a:p>
          <a:p>
            <a:r>
              <a:rPr lang="en-US" dirty="0"/>
              <a:t>//TH2D* h2DSSD1xy = new TH2D("h2DSSD1xy", "h2DSSD1xy", 16, 75, 125, 16, 75, 125);</a:t>
            </a:r>
          </a:p>
          <a:p>
            <a:r>
              <a:rPr lang="en-US" dirty="0"/>
              <a:t>TH2D* h2DSSD1xy = new TH2D("h2DSSD1xy", "h2DSSD1xy", 1600, -25, 25, 1600, -25, 25);</a:t>
            </a:r>
          </a:p>
          <a:p>
            <a:r>
              <a:rPr lang="en-US" dirty="0"/>
              <a:t>TH1D* h1DSSD_total_e_Ring1 = new TH1D("h1DSSD_total_e_Ring1", "h1DSSD_total_e_Ring1", 6000, 0, 60000);</a:t>
            </a:r>
          </a:p>
          <a:p>
            <a:r>
              <a:rPr lang="en-US" dirty="0"/>
              <a:t>TH1D* h1DSSD_total_e_Ring2 = new TH1D("h1DSSD_total_e_Ring2", "h1DSSD_total_e_Ring2", 6000, 0, 60000);</a:t>
            </a:r>
          </a:p>
          <a:p>
            <a:r>
              <a:rPr lang="en-US" dirty="0"/>
              <a:t>TH1D* h1DSSD_total_e_Ring2_sub1 = new TH1D("h1DSSD_total_e_Ring2_sub1", "h1DSSD_total_e_Ring2_sub1", 6000, 0, 60000);</a:t>
            </a:r>
          </a:p>
          <a:p>
            <a:r>
              <a:rPr lang="en-US" dirty="0"/>
              <a:t>TH1D* h1DSSD_total_e_Ring2_sub2 = new TH1D("h1DSSD_total_e_Ring2_sub2", "h1DSSD_total_e_Ring2_sub2", 6000, 0, 60000);</a:t>
            </a:r>
          </a:p>
          <a:p>
            <a:r>
              <a:rPr lang="en-US" dirty="0"/>
              <a:t>TH1D* h1DSSD_total_e_Ring2_sub3 = new TH1D("h1DSSD_total_e_Ring2_sub3", "h1DSSD_total_e_Ring2_sub3", 6000, 0, 60000);</a:t>
            </a:r>
          </a:p>
          <a:p>
            <a:r>
              <a:rPr lang="en-US" dirty="0"/>
              <a:t>TH1D* h1DSSD_total_e_Ring2_sub4 = new TH1D("h1DSSD_total_e_Ring2_sub4", "h1DSSD_total_e_Ring2_sub4", 6000, 0, 60000);</a:t>
            </a:r>
          </a:p>
          <a:p>
            <a:r>
              <a:rPr lang="en-US" dirty="0"/>
              <a:t>TH1D* h1DSSD_total_e_Ring3 = new TH1D("h1DSSD_total_e_Ring3", "h1DSSD_total_e_Ring3", 6000, 0, 60000);</a:t>
            </a:r>
          </a:p>
          <a:p>
            <a:r>
              <a:rPr lang="en-US" dirty="0"/>
              <a:t>TH1D* h1DSSD_total_e_Ring3_sub1 = new TH1D("h1DSSD_total_e_Ring3_sub1", "h1DSSD_total_e_Ring3_sub1", 6000, 0, 60000);</a:t>
            </a:r>
          </a:p>
          <a:p>
            <a:r>
              <a:rPr lang="en-US" dirty="0"/>
              <a:t>TH1D* h1DSSD_total_e_Ring3_sub2 = new TH1D("h1DSSD_total_e_Ring3_sub2", "h1DSSD_total_e_Ring3_sub2", 6000, 0, 60000);</a:t>
            </a:r>
          </a:p>
          <a:p>
            <a:r>
              <a:rPr lang="en-US" dirty="0"/>
              <a:t>TH1D* h1DSSD_total_e_Ring3_sub3 = new TH1D("h1DSSD_total_e_Ring3_sub3", "h1DSSD_total_e_Ring3_sub3", 6000, 0, 60000);</a:t>
            </a:r>
          </a:p>
          <a:p>
            <a:r>
              <a:rPr lang="en-US" dirty="0"/>
              <a:t>TH1D* h1DSSD_total_e_Ring3_sub4 = new TH1D("h1DSSD_total_e_Ring3_sub4", "h1DSSD_total_e_Ring3_sub4", 6000, 0, 60000);</a:t>
            </a:r>
          </a:p>
          <a:p>
            <a:r>
              <a:rPr lang="en-US" dirty="0"/>
              <a:t>TH1D* h1DSSD_total_e_Ring3_sub5 = new TH1D("h1DSSD_total_e_Ring3_sub5", "h1DSSD_total_e_Ring3_sub5", 6000, 0, 60000);</a:t>
            </a:r>
          </a:p>
          <a:p>
            <a:r>
              <a:rPr lang="en-US" dirty="0"/>
              <a:t>TH1D* h1DSSD_total_e_Ring3_sub6 = new TH1D("h1DSSD_total_e_Ring3_sub6", "h1DSSD_total_e_Ring3_sub6", 6000, 0, 60000);</a:t>
            </a:r>
          </a:p>
          <a:p>
            <a:r>
              <a:rPr lang="en-US" dirty="0"/>
              <a:t>TH1D* h1DSSD_total_e_Ring3_sub7 = new TH1D("h1DSSD_total_e_Ring3_sub7", "h1DSSD_total_e_Ring3_sub7", 6000, 0, 60000);</a:t>
            </a:r>
          </a:p>
          <a:p>
            <a:r>
              <a:rPr lang="en-US" dirty="0"/>
              <a:t>TH1D* h1DSSD_total_e_Ring3_sub8 = new TH1D("h1DSSD_total_e_Ring3_sub8", "h1DSSD_total_e_Ring3_sub8", 6000, 0, 60000);</a:t>
            </a:r>
          </a:p>
          <a:p>
            <a:r>
              <a:rPr lang="en-US" dirty="0"/>
              <a:t>TH1D* h1DSSD_total_e_Ring4 = new TH1D("h1DSSD_total_e_Ring4", "h1DSSD_total_e_Ring4", 6000, 0, 60000);</a:t>
            </a:r>
          </a:p>
          <a:p>
            <a:r>
              <a:rPr lang="en-US" dirty="0"/>
              <a:t>TH1D* h1DSSD_total_e_Ring4_sub1 = new TH1D("h1DSSD_total_e_Ring4_sub1", "h1DSSD_total_e_Ring4_sub1", 6000, 0, 60000);</a:t>
            </a:r>
          </a:p>
          <a:p>
            <a:r>
              <a:rPr lang="en-US" dirty="0"/>
              <a:t>TH1D* h1DSSD_total_e_Ring4_sub2 = new TH1D("h1DSSD_total_e_Ring4_sub2", "h1DSSD_total_e_Ring4_sub2", 6000, 0, 60000);</a:t>
            </a:r>
          </a:p>
          <a:p>
            <a:r>
              <a:rPr lang="en-US" dirty="0"/>
              <a:t>TH1D* h1DSSD_total_e_Ring4_sub3 = new TH1D("h1DSSD_total_e_Ring4_sub3", "h1DSSD_total_e_Ring4_sub3", 6000, 0, 60000);</a:t>
            </a:r>
          </a:p>
          <a:p>
            <a:r>
              <a:rPr lang="en-US" dirty="0"/>
              <a:t>TH1D* h1DSSD_total_e_Ring4_sub4 = new TH1D("h1DSSD_total_e_Ring4_sub4", "h1DSSD_total_e_Ring4_sub4", 6000, 0, 60000);</a:t>
            </a:r>
          </a:p>
          <a:p>
            <a:r>
              <a:rPr lang="en-US" dirty="0"/>
              <a:t>TH1D* h1DSSD_total_e_Ring4_sub5 = new TH1D("h1DSSD_total_e_Ring4_sub5", "h1DSSD_total_e_Ring4_sub5", 6000, 0, 60000);</a:t>
            </a:r>
          </a:p>
          <a:p>
            <a:r>
              <a:rPr lang="en-US" dirty="0"/>
              <a:t>TH1D* h1DSSD_total_e_Ring4_sub6 = new TH1D("h1DSSD_total_e_Ring4_sub6", "h1DSSD_total_e_Ring4_sub6", 6000, 0, 60000);</a:t>
            </a:r>
          </a:p>
          <a:p>
            <a:r>
              <a:rPr lang="en-US" dirty="0"/>
              <a:t>TH1D* h1DSSD_total_e_Ring4_sub7 = new TH1D("h1DSSD_total_e_Ring4_sub7", "h1DSSD_total_e_Ring4_sub7", 6000, 0, 60000);</a:t>
            </a:r>
          </a:p>
          <a:p>
            <a:r>
              <a:rPr lang="en-US" dirty="0"/>
              <a:t>TH1D* h1DSSD_total_e_Ring4_sub8 = new TH1D("h1DSSD_total_e_Ring4_sub8", "h1DSSD_total_e_Ring4_sub8", 6000, 0, 60000);</a:t>
            </a:r>
          </a:p>
          <a:p>
            <a:r>
              <a:rPr lang="en-US" dirty="0"/>
              <a:t>TH1D* h1DSSD_total_e_Ring5 = new TH1D("h1DSSD_total_e_Ring5", "h1DSSD_total_e_Ring5", 6000, 0, 60000);</a:t>
            </a:r>
          </a:p>
          <a:p>
            <a:endParaRPr lang="en-US" dirty="0"/>
          </a:p>
          <a:p>
            <a:r>
              <a:rPr lang="en-US" dirty="0"/>
              <a:t>tree-&gt;Draw("DSSD1y-100:DSSD1x-100&gt;&gt;h2DSSD1xy", "DSSD1e+DSSD2e&gt;100&amp;&amp;DSSD1e&gt;100&amp;&amp;DSSD2e&gt;100", "surf2");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SetMarkerColor</a:t>
            </a:r>
            <a:r>
              <a:rPr lang="en-US" dirty="0"/>
              <a:t>(1);</a:t>
            </a:r>
          </a:p>
          <a:p>
            <a:r>
              <a:rPr lang="en-US" dirty="0"/>
              <a:t>tree-&gt;Draw("DSSD1y-100:DSSD1x-100&gt;&gt;h2DSSD1xy", "DSSD1e+DSSD2e&gt;100&amp;&amp;DSSD1e&gt;100&amp;&amp;DSSD2e&gt;100&amp;&amp;DSSD1x&gt;96.875&amp;&amp;DSSD1x&lt;103.125&amp;&amp;DSSD1y&gt;96.875&amp;&amp;DSSD1y&lt;103.125", "");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SetLineColor</a:t>
            </a:r>
            <a:r>
              <a:rPr lang="en-US" dirty="0"/>
              <a:t>(1);</a:t>
            </a:r>
          </a:p>
          <a:p>
            <a:r>
              <a:rPr lang="en-US" dirty="0"/>
              <a:t>tree-&gt;Draw("DSSD1e+DSSD2e&gt;&gt;h1DSSD_total_e_Ring1", "DSSD1e+DSSD2e&gt;100&amp;&amp;DSSD1e&gt;100&amp;&amp;DSSD2e&gt;100&amp;&amp;DSSD1x&gt;96.875&amp;&amp;DSSD1x&lt;103.125&amp;&amp;DSSD1y&gt;96.875&amp;&amp;DSSD1y&lt;103.125", "");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SetMarkerColor</a:t>
            </a:r>
            <a:r>
              <a:rPr lang="en-US" dirty="0"/>
              <a:t>(2);</a:t>
            </a:r>
          </a:p>
          <a:p>
            <a:r>
              <a:rPr lang="en-US" dirty="0"/>
              <a:t>tree-&gt;Draw("DSSD1y-100:DSSD1x-100", "DSSD1e+DSSD2e&gt;100&amp;&amp;DSSD1e&gt;100&amp;&amp;DSSD2e&gt;100&amp;&amp;DSSD1x&gt;96.875&amp;&amp;DSSD1x&lt;103.125&amp;&amp;DSSD1y&gt;103.125&amp;&amp;DSSD1y&lt;106.25",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"DSSD1e+DSSD2e&gt;100&amp;&amp;DSSD1e&gt;100&amp;&amp;DSSD2e&gt;100&amp;&amp;DSSD1x&gt;96.875&amp;&amp;DSSD1x&lt;103.125&amp;&amp;DSSD1y&gt;93.75&amp;&amp;DSSD1y&lt;96.875",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"DSSD1e+DSSD2e&gt;100&amp;&amp;DSSD1e&gt;100&amp;&amp;DSSD2e&gt;100&amp;&amp;DSSD1x&gt;103.125&amp;&amp;DSSD1x&lt;106.25&amp;&amp;DSSD1y&gt;96.875&amp;&amp;DSSD1y&lt;103.125",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"DSSD1e+DSSD2e&gt;100&amp;&amp;DSSD1e&gt;100&amp;&amp;DSSD2e&gt;100&amp;&amp;DSSD1x&gt;93.75&amp;&amp;DSSD1x&lt;96.875&amp;&amp;DSSD1y&gt;96.875&amp;&amp;DSSD1y&lt;103.125", "same");</a:t>
            </a:r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(2);</a:t>
            </a:r>
          </a:p>
          <a:p>
            <a:r>
              <a:rPr lang="en-US" dirty="0"/>
              <a:t>tree-&gt;Draw("DSSD1e+DSSD2e&gt;&gt;h1DSSD_total_e_Ring2_sub1", "DSSD1e+DSSD2e&gt;100&amp;&amp;DSSD1e&gt;100&amp;&amp;DSSD2e&gt;100&amp;&amp;DSSD1x&gt;96.875&amp;&amp;DSSD1x&lt;103.125&amp;&amp;DSSD1y&gt;103.125&amp;&amp;DSSD1y&lt;106.25", "");</a:t>
            </a:r>
          </a:p>
          <a:p>
            <a:r>
              <a:rPr lang="en-US" dirty="0"/>
              <a:t>tree-&gt;Draw("DSSD1e+DSSD2e&gt;&gt;h1DSSD_total_e_Ring2_sub2", "DSSD1e+DSSD2e&gt;100&amp;&amp;DSSD1e&gt;100&amp;&amp;DSSD2e&gt;100&amp;&amp;DSSD1x&gt;96.875&amp;&amp;DSSD1x&lt;103.125&amp;&amp;DSSD1y&gt;93.75&amp;&amp;DSSD1y&lt;96.875", "");</a:t>
            </a:r>
          </a:p>
          <a:p>
            <a:r>
              <a:rPr lang="en-US" dirty="0"/>
              <a:t>tree-&gt;Draw("DSSD1e+DSSD2e&gt;&gt;h1DSSD_total_e_Ring2_sub3", "DSSD1e+DSSD2e&gt;100&amp;&amp;DSSD1e&gt;100&amp;&amp;DSSD2e&gt;100&amp;&amp;DSSD1x&gt;103.125&amp;&amp;DSSD1x&lt;106.25&amp;&amp;DSSD1y&gt;96.875&amp;&amp;DSSD1y&lt;103.125", "");</a:t>
            </a:r>
          </a:p>
          <a:p>
            <a:r>
              <a:rPr lang="en-US" dirty="0"/>
              <a:t>tree-&gt;Draw("DSSD1e+DSSD2e&gt;&gt;h1DSSD_total_e_Ring2_sub4", "DSSD1e+DSSD2e&gt;100&amp;&amp;DSSD1e&gt;100&amp;&amp;DSSD2e&gt;100&amp;&amp;DSSD1x&gt;93.75&amp;&amp;DSSD1x&lt;96.875&amp;&amp;DSSD1y&gt;96.875&amp;&amp;DSSD1y&lt;103.125", "");</a:t>
            </a:r>
          </a:p>
          <a:p>
            <a:r>
              <a:rPr lang="en-US" dirty="0"/>
              <a:t>h1DSSD_total_e_Ring2-&gt;Add(h1DSSD_total_e_Ring2_sub1, h1DSSD_total_e_Ring2_sub2);</a:t>
            </a:r>
          </a:p>
          <a:p>
            <a:r>
              <a:rPr lang="en-US" dirty="0"/>
              <a:t>h1DSSD_total_e_Ring2-&gt;Add(h1DSSD_total_e_Ring2_sub3);</a:t>
            </a:r>
          </a:p>
          <a:p>
            <a:r>
              <a:rPr lang="en-US" dirty="0"/>
              <a:t>h1DSSD_total_e_Ring2-&gt;Add(h1DSSD_total_e_Ring2_sub4);</a:t>
            </a:r>
          </a:p>
          <a:p>
            <a:r>
              <a:rPr lang="en-US" dirty="0"/>
              <a:t>h1DSSD_total_e_Ring2-&gt;</a:t>
            </a:r>
            <a:r>
              <a:rPr lang="en-US" dirty="0" err="1"/>
              <a:t>SetLineColor</a:t>
            </a:r>
            <a:r>
              <a:rPr lang="en-US" dirty="0"/>
              <a:t>(2);</a:t>
            </a:r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SetMarkerColor</a:t>
            </a:r>
            <a:r>
              <a:rPr lang="en-US" dirty="0"/>
              <a:t>(kGreen+1);</a:t>
            </a:r>
          </a:p>
          <a:p>
            <a:r>
              <a:rPr lang="en-US" dirty="0"/>
              <a:t>tree-&gt;Draw("DSSD1y-100:DSSD1x-100", "DSSD1e+DSSD2e&gt;100&amp;&amp;DSSD1e&gt;100&amp;&amp;DSSD2e&gt;100&amp;&amp;DSSD1x&gt;93.75&amp;&amp;DSSD1x&lt;106.25&amp;&amp;DSSD1y&gt;106.25&amp;&amp;DSSD1y&lt;109.375",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"DSSD1e+DSSD2e&gt;100&amp;&amp;DSSD1e&gt;100&amp;&amp;DSSD2e&gt;100&amp;&amp;DSSD1x&gt;93.75&amp;&amp;DSSD1x&lt;106.25&amp;&amp;DSSD1y&gt;90.625&amp;&amp;DSSD1y&lt;93.75",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"DSSD1e+DSSD2e&gt;100&amp;&amp;DSSD1e&gt;100&amp;&amp;DSSD2e&gt;100&amp;&amp;DSSD1x&gt;90.625&amp;&amp;DSSD1x&lt;96.875&amp;&amp;DSSD1y&gt;103.125&amp;&amp;DSSD1y&lt;106.25",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"DSSD1e+DSSD2e&gt;100&amp;&amp;DSSD1e&gt;100&amp;&amp;DSSD2e&gt;100&amp;&amp;DSSD1x&gt;103.125&amp;DSSD1x&lt;109.375&amp;&amp;DSSD1y&gt;103.125&amp;&amp;DSSD1y&lt;106.25",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"DSSD1e+DSSD2e&gt;100&amp;&amp;DSSD1e&gt;100&amp;&amp;DSSD2e&gt;100&amp;&amp;DSSD1x&gt;90.625&amp;&amp;DSSD1x&lt;93.75&amp;&amp;DSSD1y&gt;96.875&amp;&amp;DSSD1y&lt;103.125",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"DSSD1e+DSSD2e&gt;100&amp;&amp;DSSD1e&gt;100&amp;&amp;DSSD2e&gt;100&amp;&amp;DSSD1x&gt;106.25&amp;&amp;DSSD1x&lt;109.375&amp;&amp;DSSD1y&gt;96.875&amp;&amp;DSSD1y&lt;103.125",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"DSSD1e+DSSD2e&gt;100&amp;&amp;DSSD1e&gt;100&amp;&amp;DSSD2e&gt;100&amp;&amp;DSSD1x&gt;90.625&amp;&amp;DSSD1x&lt;96.875&amp;&amp;DSSD1y&gt;93.75&amp;&amp;DSSD1y&lt;96.875",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"DSSD1e+DSSD2e&gt;100&amp;&amp;DSSD1e&gt;100&amp;&amp;DSSD2e&gt;100&amp;&amp;DSSD1x&gt;103.125&amp;&amp;DSSD1x&lt;109.375&amp;&amp;DSSD1y&gt;93.75&amp;&amp;DSSD1y&lt;96.875", "same");</a:t>
            </a:r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(kGreen+1);</a:t>
            </a:r>
          </a:p>
          <a:p>
            <a:r>
              <a:rPr lang="en-US" dirty="0"/>
              <a:t>tree-&gt;Draw("DSSD1e+DSSD2e&gt;&gt;h1DSSD_total_e_Ring3_sub1", "DSSD1e+DSSD2e&gt;100&amp;&amp;DSSD1e&gt;100&amp;&amp;DSSD2e&gt;100&amp;&amp;DSSD1x&gt;93.75&amp;&amp;DSSD1x&lt;106.25&amp;&amp;DSSD1y&gt;106.25&amp;&amp;DSSD1y&lt;109.375", "");</a:t>
            </a:r>
          </a:p>
          <a:p>
            <a:r>
              <a:rPr lang="en-US" dirty="0"/>
              <a:t>tree-&gt;Draw("DSSD1e+DSSD2e&gt;&gt;h1DSSD_total_e_Ring3_sub2", "DSSD1e+DSSD2e&gt;100&amp;&amp;DSSD1e&gt;100&amp;&amp;DSSD2e&gt;100&amp;&amp;DSSD1x&gt;93.75&amp;&amp;DSSD1x&lt;106.25&amp;&amp;DSSD1y&gt;90.625&amp;&amp;DSSD1y&lt;93.75", "");</a:t>
            </a:r>
          </a:p>
          <a:p>
            <a:r>
              <a:rPr lang="en-US" dirty="0"/>
              <a:t>tree-&gt;Draw("DSSD1e+DSSD2e&gt;&gt;h1DSSD_total_e_Ring3_sub3", "DSSD1e+DSSD2e&gt;100&amp;&amp;DSSD1e&gt;100&amp;&amp;DSSD2e&gt;100&amp;&amp;DSSD1x&gt;90.625&amp;&amp;DSSD1x&lt;96.875&amp;&amp;DSSD1y&gt;103.125&amp;&amp;DSSD1y&lt;106.25", "");</a:t>
            </a:r>
          </a:p>
          <a:p>
            <a:r>
              <a:rPr lang="en-US" dirty="0"/>
              <a:t>tree-&gt;Draw("DSSD1e+DSSD2e&gt;&gt;h1DSSD_total_e_Ring3_sub4", "DSSD1e+DSSD2e&gt;100&amp;&amp;DSSD1e&gt;100&amp;&amp;DSSD2e&gt;100&amp;&amp;DSSD1x&gt;103.125&amp;DSSD1x&lt;109.375&amp;&amp;DSSD1y&gt;103.125&amp;&amp;DSSD1y&lt;106.25", "");</a:t>
            </a:r>
          </a:p>
          <a:p>
            <a:r>
              <a:rPr lang="en-US" dirty="0"/>
              <a:t>tree-&gt;Draw("DSSD1e+DSSD2e&gt;&gt;h1DSSD_total_e_Ring3_sub5", "DSSD1e+DSSD2e&gt;100&amp;&amp;DSSD1e&gt;100&amp;&amp;DSSD2e&gt;100&amp;&amp;DSSD1x&gt;90.625&amp;&amp;DSSD1x&lt;93.75&amp;&amp;DSSD1y&gt;96.875&amp;&amp;DSSD1y&lt;103.125", "");</a:t>
            </a:r>
          </a:p>
          <a:p>
            <a:r>
              <a:rPr lang="en-US" dirty="0"/>
              <a:t>tree-&gt;Draw("DSSD1e+DSSD2e&gt;&gt;h1DSSD_total_e_Ring3_sub6", "DSSD1e+DSSD2e&gt;100&amp;&amp;DSSD1e&gt;100&amp;&amp;DSSD2e&gt;100&amp;&amp;DSSD1x&gt;106.25&amp;&amp;DSSD1x&lt;109.375&amp;&amp;DSSD1y&gt;96.875&amp;&amp;DSSD1y&lt;103.125", "");</a:t>
            </a:r>
          </a:p>
          <a:p>
            <a:r>
              <a:rPr lang="en-US" dirty="0"/>
              <a:t>tree-&gt;Draw("DSSD1e+DSSD2e&gt;&gt;h1DSSD_total_e_Ring3_sub7", "DSSD1e+DSSD2e&gt;100&amp;&amp;DSSD1e&gt;100&amp;&amp;DSSD2e&gt;100&amp;&amp;DSSD1x&gt;90.625&amp;&amp;DSSD1x&lt;96.875&amp;&amp;DSSD1y&gt;93.75&amp;&amp;DSSD1y&lt;96.875", "");</a:t>
            </a:r>
          </a:p>
          <a:p>
            <a:r>
              <a:rPr lang="en-US" dirty="0"/>
              <a:t>tree-&gt;Draw("DSSD1e+DSSD2e&gt;&gt;h1DSSD_total_e_Ring3_sub8", "DSSD1e+DSSD2e&gt;100&amp;&amp;DSSD1e&gt;100&amp;&amp;DSSD2e&gt;100&amp;&amp;DSSD1x&gt;103.125&amp;&amp;DSSD1x&lt;109.375&amp;&amp;DSSD1y&gt;93.75&amp;&amp;DSSD1y&lt;96.875", "");</a:t>
            </a:r>
          </a:p>
          <a:p>
            <a:r>
              <a:rPr lang="en-US" dirty="0"/>
              <a:t>h1DSSD_total_e_Ring3-&gt;Add(h1DSSD_total_e_Ring3_sub1, h1DSSD_total_e_Ring3_sub2);</a:t>
            </a:r>
          </a:p>
          <a:p>
            <a:r>
              <a:rPr lang="en-US" dirty="0"/>
              <a:t>h1DSSD_total_e_Ring3-&gt;Add(h1DSSD_total_e_Ring3_sub3);</a:t>
            </a:r>
          </a:p>
          <a:p>
            <a:r>
              <a:rPr lang="en-US" dirty="0"/>
              <a:t>h1DSSD_total_e_Ring3-&gt;Add(h1DSSD_total_e_Ring3_sub4);</a:t>
            </a:r>
          </a:p>
          <a:p>
            <a:r>
              <a:rPr lang="en-US" dirty="0"/>
              <a:t>h1DSSD_total_e_Ring3-&gt;Add(h1DSSD_total_e_Ring3_sub5);</a:t>
            </a:r>
          </a:p>
          <a:p>
            <a:r>
              <a:rPr lang="en-US" dirty="0"/>
              <a:t>h1DSSD_total_e_Ring3-&gt;Add(h1DSSD_total_e_Ring3_sub6);</a:t>
            </a:r>
          </a:p>
          <a:p>
            <a:r>
              <a:rPr lang="en-US" dirty="0"/>
              <a:t>h1DSSD_total_e_Ring3-&gt;Add(h1DSSD_total_e_Ring3_sub7);</a:t>
            </a:r>
          </a:p>
          <a:p>
            <a:r>
              <a:rPr lang="en-US" dirty="0"/>
              <a:t>h1DSSD_total_e_Ring3-&gt;Add(h1DSSD_total_e_Ring3_sub8);</a:t>
            </a:r>
          </a:p>
          <a:p>
            <a:r>
              <a:rPr lang="en-US" dirty="0"/>
              <a:t>h1DSSD_total_e_Ring3-&gt;</a:t>
            </a:r>
            <a:r>
              <a:rPr lang="en-US" dirty="0" err="1"/>
              <a:t>SetLineColor</a:t>
            </a:r>
            <a:r>
              <a:rPr lang="en-US" dirty="0"/>
              <a:t>(kGreen+1);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SetMarkerColor</a:t>
            </a:r>
            <a:r>
              <a:rPr lang="en-US" dirty="0"/>
              <a:t>(</a:t>
            </a:r>
            <a:r>
              <a:rPr lang="en-US" dirty="0" err="1"/>
              <a:t>kAzure</a:t>
            </a:r>
            <a:r>
              <a:rPr lang="en-US" dirty="0"/>
              <a:t>);</a:t>
            </a:r>
          </a:p>
          <a:p>
            <a:r>
              <a:rPr lang="en-US" dirty="0"/>
              <a:t>tree-&gt;Draw("DSSD1y-100:DSSD1x-100", "DSSD1e+DSSD2e&gt;100&amp;&amp;DSSD1e&gt;100&amp;&amp;DSSD2e&gt;100&amp;&amp;DSSD1x&gt;93.75&amp;&amp;DSSD1x&lt;106.25&amp;&amp;DSSD1y&gt;109.375&amp;&amp;DSSD1y&lt;112.5",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"DSSD1e+DSSD2e&gt;100&amp;&amp;DSSD1e&gt;100&amp;&amp;DSSD2e&gt;100&amp;&amp;DSSD1x&gt;93.75&amp;&amp;DSSD1x&lt;106.25&amp;&amp;DSSD1y&gt;87.5&amp;&amp;DSSD1y&lt;90.625",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"DSSD1e+DSSD2e&gt;100&amp;&amp;DSSD1e&gt;100&amp;&amp;DSSD2e&gt;100&amp;&amp;DSSD1x&gt;90.625&amp;&amp;DSSD1x&lt;93.75&amp;&amp;DSSD1y&gt;106.25&amp;&amp;DSSD1y&lt;109.375",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"DSSD1e+DSSD2e&gt;100&amp;&amp;DSSD1e&gt;100&amp;&amp;DSSD2e&gt;100&amp;&amp;DSSD1x&gt;106.25&amp;DSSD1x&lt;109.375&amp;&amp;DSSD1y&gt;106.25&amp;&amp;DSSD1y&lt;109.375",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"DSSD1e+DSSD2e&gt;100&amp;&amp;DSSD1e&gt;100&amp;&amp;DSSD2e&gt;100&amp;&amp;DSSD1x&gt;87.5&amp;&amp;DSSD1x&lt;90.625&amp;&amp;DSSD1y&gt;93.75&amp;&amp;DSSD1y&lt;106.25",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"DSSD1e+DSSD2e&gt;100&amp;&amp;DSSD1e&gt;100&amp;&amp;DSSD2e&gt;100&amp;&amp;DSSD1x&gt;109.375&amp;&amp;DSSD1x&lt;112.5&amp;&amp;DSSD1y&gt;93.75&amp;&amp;DSSD1y&lt;106.25",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"DSSD1e+DSSD2e&gt;100&amp;&amp;DSSD1e&gt;100&amp;&amp;DSSD2e&gt;100&amp;&amp;DSSD1x&gt;90.625&amp;&amp;DSSD1x&lt;93.75&amp;&amp;DSSD1y&gt;90.625&amp;&amp;DSSD1y&lt;93.75",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"DSSD1e+DSSD2e&gt;100&amp;&amp;DSSD1e&gt;100&amp;&amp;DSSD2e&gt;100&amp;&amp;DSSD1x&gt;106.25&amp;&amp;DSSD1x&lt;109.375&amp;&amp;DSSD1y&gt;90.625&amp;&amp;DSSD1y&lt;93.75", "same");</a:t>
            </a:r>
          </a:p>
          <a:p>
            <a:r>
              <a:rPr lang="en-US" dirty="0"/>
              <a:t>tree-&gt;</a:t>
            </a:r>
            <a:r>
              <a:rPr lang="en-US" dirty="0" err="1"/>
              <a:t>SetLineColor</a:t>
            </a:r>
            <a:r>
              <a:rPr lang="en-US" dirty="0"/>
              <a:t>(</a:t>
            </a:r>
            <a:r>
              <a:rPr lang="en-US" dirty="0" err="1"/>
              <a:t>kAzure</a:t>
            </a:r>
            <a:r>
              <a:rPr lang="en-US" dirty="0"/>
              <a:t>);</a:t>
            </a:r>
          </a:p>
          <a:p>
            <a:r>
              <a:rPr lang="en-US" dirty="0"/>
              <a:t>tree-&gt;Draw("DSSD1e+DSSD2e&gt;&gt;h1DSSD_total_e_Ring4_sub1", "DSSD1e+DSSD2e&gt;100&amp;&amp;DSSD1e&gt;100&amp;&amp;DSSD2e&gt;100&amp;&amp;DSSD1x&gt;93.75&amp;&amp;DSSD1x&lt;106.25&amp;&amp;DSSD1y&gt;109.375&amp;&amp;DSSD1y&lt;112.5", "");</a:t>
            </a:r>
          </a:p>
          <a:p>
            <a:r>
              <a:rPr lang="en-US" dirty="0"/>
              <a:t>tree-&gt;Draw("DSSD1e+DSSD2e&gt;&gt;h1DSSD_total_e_Ring4_sub2", "DSSD1e+DSSD2e&gt;100&amp;&amp;DSSD1e&gt;100&amp;&amp;DSSD2e&gt;100&amp;&amp;DSSD1x&gt;93.75&amp;&amp;DSSD1x&lt;106.25&amp;&amp;DSSD1y&gt;87.5&amp;&amp;DSSD1y&lt;90.625", "");</a:t>
            </a:r>
          </a:p>
          <a:p>
            <a:r>
              <a:rPr lang="en-US" dirty="0"/>
              <a:t>tree-&gt;Draw("DSSD1e+DSSD2e&gt;&gt;h1DSSD_total_e_Ring4_sub3", "DSSD1e+DSSD2e&gt;100&amp;&amp;DSSD1e&gt;100&amp;&amp;DSSD2e&gt;100&amp;&amp;DSSD1x&gt;90.625&amp;&amp;DSSD1x&lt;93.75&amp;&amp;DSSD1y&gt;106.25&amp;&amp;DSSD1y&lt;109.375", "");</a:t>
            </a:r>
          </a:p>
          <a:p>
            <a:r>
              <a:rPr lang="en-US" dirty="0"/>
              <a:t>tree-&gt;Draw("DSSD1e+DSSD2e&gt;&gt;h1DSSD_total_e_Ring4_sub4", "DSSD1e+DSSD2e&gt;100&amp;&amp;DSSD1e&gt;100&amp;&amp;DSSD2e&gt;100&amp;&amp;DSSD1x&gt;106.25&amp;&amp;DSSD1x&lt;109.375&amp;&amp;DSSD1y&gt;106.25&amp;&amp;DSSD1y&lt;109.375", "");</a:t>
            </a:r>
          </a:p>
          <a:p>
            <a:r>
              <a:rPr lang="en-US" dirty="0"/>
              <a:t>tree-&gt;Draw("DSSD1e+DSSD2e&gt;&gt;h1DSSD_total_e_Ring4_sub5", "DSSD1e+DSSD2e&gt;100&amp;&amp;DSSD1e&gt;100&amp;&amp;DSSD2e&gt;100&amp;&amp;DSSD1x&gt;87.5&amp;&amp;DSSD1x&lt;90.625&amp;&amp;DSSD1y&gt;93.75&amp;&amp;DSSD1y&lt;106.25", "");</a:t>
            </a:r>
          </a:p>
          <a:p>
            <a:r>
              <a:rPr lang="en-US" dirty="0"/>
              <a:t>tree-&gt;Draw("DSSD1e+DSSD2e&gt;&gt;h1DSSD_total_e_Ring4_sub6", "DSSD1e+DSSD2e&gt;100&amp;&amp;DSSD1e&gt;100&amp;&amp;DSSD2e&gt;100&amp;&amp;DSSD1x&gt;109.375&amp;&amp;DSSD1x&lt;112.5&amp;&amp;DSSD1y&gt;93.75&amp;&amp;DSSD1y&lt;106.25", "");</a:t>
            </a:r>
          </a:p>
          <a:p>
            <a:r>
              <a:rPr lang="en-US" dirty="0"/>
              <a:t>tree-&gt;Draw("DSSD1e+DSSD2e&gt;&gt;h1DSSD_total_e_Ring4_sub7", "DSSD1e+DSSD2e&gt;100&amp;&amp;DSSD1e&gt;100&amp;&amp;DSSD2e&gt;100&amp;&amp;DSSD1x&gt;90.625&amp;&amp;DSSD1x&lt;93.75&amp;&amp;DSSD1y&gt;90.625&amp;&amp;DSSD1y&lt;93.75", "");</a:t>
            </a:r>
          </a:p>
          <a:p>
            <a:r>
              <a:rPr lang="en-US" dirty="0"/>
              <a:t>tree-&gt;Draw("DSSD1e+DSSD2e&gt;&gt;h1DSSD_total_e_Ring4_sub8", "DSSD1e+DSSD2e&gt;100&amp;&amp;DSSD1e&gt;100&amp;&amp;DSSD2e&gt;100&amp;&amp;DSSD1x&gt;106.25&amp;&amp;DSSD1x&lt;109.375&amp;&amp;DSSD1y&gt;90.625&amp;&amp;DSSD1y&lt;93.75", "");</a:t>
            </a:r>
          </a:p>
          <a:p>
            <a:r>
              <a:rPr lang="en-US" dirty="0"/>
              <a:t>h1DSSD_total_e_Ring4-&gt;Add(h1DSSD_total_e_Ring4_sub1, h1DSSD_total_e_Ring4_sub2);</a:t>
            </a:r>
          </a:p>
          <a:p>
            <a:r>
              <a:rPr lang="en-US" dirty="0"/>
              <a:t>h1DSSD_total_e_Ring4-&gt;Add(h1DSSD_total_e_Ring4_sub3);</a:t>
            </a:r>
          </a:p>
          <a:p>
            <a:r>
              <a:rPr lang="en-US" dirty="0"/>
              <a:t>h1DSSD_total_e_Ring4-&gt;Add(h1DSSD_total_e_Ring4_sub4);</a:t>
            </a:r>
          </a:p>
          <a:p>
            <a:r>
              <a:rPr lang="en-US" dirty="0"/>
              <a:t>h1DSSD_total_e_Ring4-&gt;Add(h1DSSD_total_e_Ring4_sub5);</a:t>
            </a:r>
          </a:p>
          <a:p>
            <a:r>
              <a:rPr lang="en-US" dirty="0"/>
              <a:t>h1DSSD_total_e_Ring4-&gt;Add(h1DSSD_total_e_Ring4_sub6);</a:t>
            </a:r>
          </a:p>
          <a:p>
            <a:r>
              <a:rPr lang="en-US" dirty="0"/>
              <a:t>h1DSSD_total_e_Ring4-&gt;Add(h1DSSD_total_e_Ring4_sub7);</a:t>
            </a:r>
          </a:p>
          <a:p>
            <a:r>
              <a:rPr lang="en-US" dirty="0"/>
              <a:t>h1DSSD_total_e_Ring4-&gt;Add(h1DSSD_total_e_Ring4_sub8);</a:t>
            </a:r>
          </a:p>
          <a:p>
            <a:r>
              <a:rPr lang="en-US" dirty="0"/>
              <a:t>h1DSSD_total_e_Ring4-&gt;</a:t>
            </a:r>
            <a:r>
              <a:rPr lang="en-US" dirty="0" err="1"/>
              <a:t>SetLineColor</a:t>
            </a:r>
            <a:r>
              <a:rPr lang="en-US" dirty="0"/>
              <a:t>(</a:t>
            </a:r>
            <a:r>
              <a:rPr lang="en-US" dirty="0" err="1"/>
              <a:t>kAzure</a:t>
            </a:r>
            <a:r>
              <a:rPr lang="en-US" dirty="0"/>
              <a:t>);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tree-&gt;</a:t>
            </a:r>
            <a:r>
              <a:rPr lang="en-US" dirty="0" err="1"/>
              <a:t>SetMarkerColor</a:t>
            </a:r>
            <a:r>
              <a:rPr lang="en-US" dirty="0"/>
              <a:t>(</a:t>
            </a:r>
            <a:r>
              <a:rPr lang="en-US" dirty="0" err="1"/>
              <a:t>kViolet</a:t>
            </a:r>
            <a:r>
              <a:rPr lang="en-US" dirty="0"/>
              <a:t>);</a:t>
            </a:r>
          </a:p>
          <a:p>
            <a:r>
              <a:rPr lang="en-US" dirty="0"/>
              <a:t>tree-&gt;Draw("DSSD1y-100:DSSD1x-100", "DSSD1e+DSSD2e&gt;100&amp;&amp;DSSD1e&gt;100&amp;&amp;DSSD2e&gt;100&amp;&amp;DSSD1x&gt;93.75&amp;&amp;DSSD1x&lt;106.25&amp;&amp;DSSD1y&gt;112.5&amp;&amp;DSSD1y&lt;115.625",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"DSSD1e+DSSD2e&gt;100&amp;&amp;DSSD1e&gt;100&amp;&amp;DSSD2e&gt;100&amp;&amp;DSSD1x&gt;93.75&amp;&amp;DSSD1x&lt;106.25&amp;&amp;DSSD1y&gt;84.375&amp;&amp;DSSD1y&lt;87.5",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"DSSD1e+DSSD2e&gt;100&amp;&amp;DSSD1e&gt;100&amp;&amp;DSSD2e&gt;100&amp;&amp;DSSD1x&gt;87.5&amp;&amp;DSSD1x&lt;93.75&amp;&amp;DSSD1y&gt;109.375&amp;&amp;DSSD1y&lt;112.5",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"DSSD1e+DSSD2e&gt;100&amp;&amp;DSSD1e&gt;100&amp;&amp;DSSD2e&gt;100&amp;&amp;DSSD1x&gt;106.25&amp;DSSD1x&lt;112.5&amp;&amp;DSSD1y&gt;109.375&amp;&amp;DSSD1y&lt;112.5",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"DSSD1e+DSSD2e&gt;100&amp;&amp;DSSD1e&gt;100&amp;&amp;DSSD2e&gt;100&amp;&amp;DSSD1x&gt;87.5&amp;&amp;DSSD1x&lt;90.625&amp;&amp;DSSD1y&gt;106.25&amp;&amp;DSSD1y&lt;109.375",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"DSSD1e+DSSD2e&gt;100&amp;&amp;DSSD1e&gt;100&amp;&amp;DSSD2e&gt;100&amp;&amp;DSSD1x&gt;109.375&amp;&amp;DSSD1x&lt;112.5&amp;&amp;DSSD1y&gt;106.25&amp;&amp;DSSD1y&lt;109.375",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"DSSD1e+DSSD2e&gt;100&amp;&amp;DSSD1e&gt;100&amp;&amp;DSSD2e&gt;100&amp;&amp;DSSD1x&gt;84.375&amp;&amp;DSSD1x&lt;87.5&amp;&amp;DSSD1y&gt;93.75&amp;&amp;DSSD1y&lt;106.25",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"DSSD1e+DSSD2e&gt;100&amp;&amp;DSSD1e&gt;100&amp;&amp;DSSD2e&gt;100&amp;&amp;DSSD1x&gt;112.5&amp;&amp;DSSD1x&lt;115.625&amp;&amp;DSSD1y&gt;93.75&amp;&amp;DSSD1y&lt;106.25",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"DSSD1e+DSSD2e&gt;100&amp;&amp;DSSD1e&gt;100&amp;&amp;DSSD2e&gt;100&amp;&amp;DSSD1x&gt;87.5&amp;&amp;DSSD1x&lt;90.625&amp;&amp;DSSD1y&gt;90.625&amp;&amp;DSSD1y&lt;93.75",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"DSSD1e+DSSD2e&gt;100&amp;&amp;DSSD1e&gt;100&amp;&amp;DSSD2e&gt;100&amp;&amp;DSSD1x&gt;109.375&amp;&amp;DSSD1x&lt;112.5&amp;&amp;DSSD1y&gt;90.625&amp;&amp;DSSD1y&lt;93.75",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"DSSD1e+DSSD2e&gt;100&amp;&amp;DSSD1e&gt;100&amp;&amp;DSSD2e&gt;100&amp;&amp;DSSD1x&gt;87.5&amp;&amp;DSSD1x&lt;93.75&amp;&amp;DSSD1y&gt;87.5&amp;&amp;DSSD1y&lt;90.625", "same");</a:t>
            </a:r>
          </a:p>
          <a:p>
            <a:r>
              <a:rPr lang="en-US" dirty="0"/>
              <a:t>tree-&gt;Draw("DSSD1y-100:DSSD1x-100", "DSSD1e+DSSD2e&gt;100&amp;&amp;DSSD1e&gt;100&amp;&amp;DSSD2e&gt;100&amp;&amp;DSSD1x&gt;106.25&amp;&amp;DSSD1x&lt;112.5&amp;&amp;DSSD1y&gt;87.5&amp;&amp;DSSD1y&lt;90.625", "same");</a:t>
            </a:r>
          </a:p>
          <a:p>
            <a:endParaRPr lang="en-US" dirty="0"/>
          </a:p>
          <a:p>
            <a:r>
              <a:rPr lang="en-US" dirty="0"/>
              <a:t>h2DSSD1xy-&gt;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h2DSSD1xy-&gt;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h2DSSD1xy-&gt;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("DSSD1 X (mm)");</a:t>
            </a:r>
          </a:p>
          <a:p>
            <a:r>
              <a:rPr lang="en-US" dirty="0"/>
              <a:t>h2DSSD1xy-&gt;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("DSSD1 Y (mm)");</a:t>
            </a:r>
          </a:p>
          <a:p>
            <a:r>
              <a:rPr lang="en-US" dirty="0"/>
              <a:t>h2DSSD1xy-&gt;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h2DSSD1xy-&gt;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h2DSSD1xy-&gt;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h2DSSD1xy-&gt;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h2DSSD1xy-&gt;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h2DSSD1xy-&gt;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h2DSSD1xy-&gt;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h2DSSD1xy-&gt;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h2DSSD1xy-&gt;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/>
              <a:t>h2DSSD1xy-&gt;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h2DSSD1xy-&gt;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h2DSSD1xy-&gt;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h2DSSD1xy-&gt;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h2DSSD1xy-&gt;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h2DSSD1xy-&gt;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(-25, 25);</a:t>
            </a:r>
          </a:p>
          <a:p>
            <a:r>
              <a:rPr lang="en-US" dirty="0"/>
              <a:t>h2DSSD1xy-&gt;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SetRangeUser</a:t>
            </a:r>
            <a:r>
              <a:rPr lang="en-US" dirty="0"/>
              <a:t>(-25, 25);</a:t>
            </a:r>
          </a:p>
          <a:p>
            <a:r>
              <a:rPr lang="en-US" dirty="0"/>
              <a:t>h2DSSD1xy-&gt;</a:t>
            </a:r>
            <a:r>
              <a:rPr lang="en-US" dirty="0" err="1"/>
              <a:t>SetMinimum</a:t>
            </a:r>
            <a:r>
              <a:rPr lang="en-US" dirty="0"/>
              <a:t>(1);</a:t>
            </a:r>
          </a:p>
          <a:p>
            <a:r>
              <a:rPr lang="en-US" dirty="0"/>
              <a:t>//h2DSSD1xy-&gt;</a:t>
            </a:r>
            <a:r>
              <a:rPr lang="en-US" dirty="0" err="1"/>
              <a:t>SetMaximum</a:t>
            </a:r>
            <a:r>
              <a:rPr lang="en-US" dirty="0"/>
              <a:t>(100);</a:t>
            </a:r>
          </a:p>
          <a:p>
            <a:r>
              <a:rPr lang="en-US" dirty="0"/>
              <a:t>h2DSSD1xy-&gt;</a:t>
            </a:r>
            <a:r>
              <a:rPr lang="en-US" dirty="0" err="1"/>
              <a:t>SetContour</a:t>
            </a:r>
            <a:r>
              <a:rPr lang="en-US" dirty="0"/>
              <a:t>(99);</a:t>
            </a:r>
          </a:p>
          <a:p>
            <a:r>
              <a:rPr lang="en-US" dirty="0" err="1"/>
              <a:t>TPaletteAxis</a:t>
            </a:r>
            <a:r>
              <a:rPr lang="en-US" dirty="0"/>
              <a:t>* palette = (</a:t>
            </a:r>
            <a:r>
              <a:rPr lang="en-US" dirty="0" err="1"/>
              <a:t>TPaletteAxis</a:t>
            </a:r>
            <a:r>
              <a:rPr lang="en-US" dirty="0"/>
              <a:t>*)h2DSSD1xy-&gt;</a:t>
            </a:r>
            <a:r>
              <a:rPr lang="en-US" dirty="0" err="1"/>
              <a:t>GetListOfFunctions</a:t>
            </a:r>
            <a:r>
              <a:rPr lang="en-US" dirty="0"/>
              <a:t>()-&gt;</a:t>
            </a:r>
            <a:r>
              <a:rPr lang="en-US" dirty="0" err="1"/>
              <a:t>FindObject</a:t>
            </a:r>
            <a:r>
              <a:rPr lang="en-US" dirty="0"/>
              <a:t>("palette");</a:t>
            </a:r>
          </a:p>
          <a:p>
            <a:r>
              <a:rPr lang="en-US" dirty="0" err="1"/>
              <a:t>gStyle</a:t>
            </a:r>
            <a:r>
              <a:rPr lang="en-US" dirty="0"/>
              <a:t>-&gt;</a:t>
            </a:r>
            <a:r>
              <a:rPr lang="en-US" dirty="0" err="1"/>
              <a:t>SetPalette</a:t>
            </a:r>
            <a:r>
              <a:rPr lang="en-US" dirty="0"/>
              <a:t>(</a:t>
            </a:r>
            <a:r>
              <a:rPr lang="en-US" dirty="0" err="1"/>
              <a:t>kRainbow</a:t>
            </a:r>
            <a:r>
              <a:rPr lang="en-US" dirty="0"/>
              <a:t>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SetTitleSize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palette-&gt;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palette-&gt;</a:t>
            </a:r>
            <a:r>
              <a:rPr lang="en-US" dirty="0" err="1"/>
              <a:t>SetLineWidth</a:t>
            </a:r>
            <a:r>
              <a:rPr lang="en-US" dirty="0"/>
              <a:t>(3);</a:t>
            </a:r>
          </a:p>
          <a:p>
            <a:r>
              <a:rPr lang="en-US" dirty="0" err="1"/>
              <a:t>canvaspeak</a:t>
            </a:r>
            <a:r>
              <a:rPr lang="en-US" dirty="0"/>
              <a:t>-&gt;</a:t>
            </a:r>
            <a:r>
              <a:rPr lang="en-US" dirty="0" err="1"/>
              <a:t>SaveAs</a:t>
            </a:r>
            <a:r>
              <a:rPr lang="en-US" dirty="0"/>
              <a:t>("F:/out/G4_rootfiles_with_tree_Eg7333/DSL2_Fig_alpha_counts_rings.png");</a:t>
            </a:r>
          </a:p>
          <a:p>
            <a:endParaRPr lang="en-US" dirty="0"/>
          </a:p>
          <a:p>
            <a:r>
              <a:rPr lang="en-US" dirty="0"/>
              <a:t>h1DSSD_total_e_Ring1-&gt;Draw();</a:t>
            </a:r>
          </a:p>
          <a:p>
            <a:r>
              <a:rPr lang="en-US" dirty="0"/>
              <a:t>h1DSSD_total_e_Ring2-&gt;Draw("same");</a:t>
            </a:r>
          </a:p>
          <a:p>
            <a:r>
              <a:rPr lang="en-US" dirty="0"/>
              <a:t>h1DSSD_total_e_Ring3-&gt;Draw("same");</a:t>
            </a:r>
          </a:p>
          <a:p>
            <a:r>
              <a:rPr lang="en-US" dirty="0"/>
              <a:t>h1DSSD_total_e_Ring4-&gt;Draw("same");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SetStats</a:t>
            </a:r>
            <a:r>
              <a:rPr lang="en-US" dirty="0"/>
              <a:t>(0);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SetTitle</a:t>
            </a:r>
            <a:r>
              <a:rPr lang="en-US" dirty="0"/>
              <a:t>("");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("DSSD1e+DSSD2e (keV)");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</a:t>
            </a:r>
            <a:r>
              <a:rPr lang="en-US" dirty="0"/>
              <a:t>("Counts per 10 keV");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CenterTitle</a:t>
            </a:r>
            <a:r>
              <a:rPr lang="en-US" dirty="0"/>
              <a:t>();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SetLabelFont</a:t>
            </a:r>
            <a:r>
              <a:rPr lang="en-US" dirty="0"/>
              <a:t>(132);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SetLabelSize</a:t>
            </a:r>
            <a:r>
              <a:rPr lang="en-US" dirty="0"/>
              <a:t>(0.05);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SetTitleFont</a:t>
            </a:r>
            <a:r>
              <a:rPr lang="en-US" dirty="0"/>
              <a:t>(132);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(1.1);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SetTitleOffset</a:t>
            </a:r>
            <a:r>
              <a:rPr lang="en-US" dirty="0"/>
              <a:t>(1.4);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SetTitleSize</a:t>
            </a:r>
            <a:r>
              <a:rPr lang="en-US" dirty="0"/>
              <a:t>(0.06);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GetXaxis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SetNdivisions</a:t>
            </a:r>
            <a:r>
              <a:rPr lang="en-US" dirty="0"/>
              <a:t>(505);</a:t>
            </a:r>
          </a:p>
          <a:p>
            <a:r>
              <a:rPr lang="en-US" dirty="0"/>
              <a:t>h1DSSD_total_e_Ring1-&gt;</a:t>
            </a:r>
            <a:r>
              <a:rPr lang="en-US" dirty="0" err="1"/>
              <a:t>GetYaxis</a:t>
            </a:r>
            <a:r>
              <a:rPr lang="en-US" dirty="0"/>
              <a:t>()-&gt;</a:t>
            </a:r>
            <a:r>
              <a:rPr lang="en-US" dirty="0" err="1"/>
              <a:t>SetTickLength</a:t>
            </a:r>
            <a:r>
              <a:rPr lang="en-US" dirty="0"/>
              <a:t>(0.02);</a:t>
            </a:r>
          </a:p>
          <a:p>
            <a:endParaRPr lang="en-US" dirty="0"/>
          </a:p>
          <a:p>
            <a:r>
              <a:rPr lang="en-US" dirty="0"/>
              <a:t>double R1, R2, R3, R4, R5, </a:t>
            </a:r>
            <a:r>
              <a:rPr lang="en-US" dirty="0" err="1"/>
              <a:t>R_total</a:t>
            </a:r>
            <a:r>
              <a:rPr lang="en-US" dirty="0"/>
              <a:t>;</a:t>
            </a:r>
          </a:p>
          <a:p>
            <a:r>
              <a:rPr lang="en-US" dirty="0"/>
              <a:t>double </a:t>
            </a:r>
            <a:r>
              <a:rPr lang="en-US" dirty="0" err="1"/>
              <a:t>Ea_min</a:t>
            </a:r>
            <a:r>
              <a:rPr lang="en-US" dirty="0"/>
              <a:t> = 5000, </a:t>
            </a:r>
            <a:r>
              <a:rPr lang="en-US" dirty="0" err="1"/>
              <a:t>Ea_max</a:t>
            </a:r>
            <a:r>
              <a:rPr lang="en-US" dirty="0"/>
              <a:t> = 25000;</a:t>
            </a:r>
          </a:p>
          <a:p>
            <a:endParaRPr lang="en-US" dirty="0"/>
          </a:p>
          <a:p>
            <a:r>
              <a:rPr lang="en-US" dirty="0" err="1"/>
              <a:t>Ea_min</a:t>
            </a:r>
            <a:r>
              <a:rPr lang="en-US" dirty="0"/>
              <a:t> = 17900; </a:t>
            </a:r>
            <a:r>
              <a:rPr lang="en-US" dirty="0" err="1"/>
              <a:t>Ea_max</a:t>
            </a:r>
            <a:r>
              <a:rPr lang="en-US" dirty="0"/>
              <a:t> = 20800;</a:t>
            </a:r>
          </a:p>
          <a:p>
            <a:r>
              <a:rPr lang="en-US" dirty="0"/>
              <a:t>R1 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(Form("DSSD1e+DSSD2e&gt;%f&amp;&amp;DSSD1e+DSSD2e&lt;%f&amp;&amp;DSSD1e&gt;100&amp;&amp;DSSD2e&gt;100&amp;&amp;DSSD1x&gt;96.875&amp;&amp;DSSD1x&lt;103.125&amp;&amp;DSSD1y&gt;96.875&amp;&amp;DSSD1y&lt;103.125",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endParaRPr lang="en-US" dirty="0"/>
          </a:p>
          <a:p>
            <a:r>
              <a:rPr lang="en-US" dirty="0" err="1"/>
              <a:t>Ea_min</a:t>
            </a:r>
            <a:r>
              <a:rPr lang="en-US" dirty="0"/>
              <a:t> = 7000; </a:t>
            </a:r>
            <a:r>
              <a:rPr lang="en-US" dirty="0" err="1"/>
              <a:t>Ea_max</a:t>
            </a:r>
            <a:r>
              <a:rPr lang="en-US" dirty="0"/>
              <a:t> = 19200;</a:t>
            </a:r>
          </a:p>
          <a:p>
            <a:r>
              <a:rPr lang="en-US" dirty="0"/>
              <a:t>R2 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(Form("DSSD1e+DSSD2e&gt;%f&amp;&amp;DSSD1e+DSSD2e&lt;%f&amp;&amp;DSSD1e&gt;100&amp;&amp;DSSD2e&gt;100&amp;&amp;DSSD1x&gt;96.875&amp;&amp;DSSD1x&lt;103.125&amp;&amp;DSSD1y&gt;103.125&amp;&amp;DSSD1y&lt;106.25",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R2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(Form("DSSD1e+DSSD2e&gt;%f&amp;&amp;DSSD1e+DSSD2e&lt;%f&amp;&amp;DSSD1e&gt;100&amp;&amp;DSSD2e&gt;100&amp;&amp;DSSD1x&gt;96.875&amp;&amp;DSSD1x&lt;103.125&amp;&amp;DSSD1y&gt;93.75&amp;&amp;DSSD1y&lt;96.875",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R2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(Form("DSSD1e+DSSD2e&gt;%f&amp;&amp;DSSD1e+DSSD2e&lt;%f&amp;&amp;DSSD1e&gt;100&amp;&amp;DSSD2e&gt;100&amp;&amp;DSSD1x&gt;103.125&amp;&amp;DSSD1x&lt;106.25&amp;&amp;DSSD1y&gt;96.875&amp;&amp;DSSD1y&lt;103.125",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R2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(Form("DSSD1e+DSSD2e&gt;%f&amp;&amp;DSSD1e+DSSD2e&lt;%f&amp;&amp;DSSD1e&gt;100&amp;&amp;DSSD2e&gt;100&amp;&amp;DSSD1x&gt;93.75&amp;&amp;DSSD1x&lt;96.875&amp;&amp;DSSD1y&gt;96.875&amp;&amp;DSSD1y&lt;103.125",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endParaRPr lang="en-US" dirty="0"/>
          </a:p>
          <a:p>
            <a:r>
              <a:rPr lang="en-US" dirty="0" err="1"/>
              <a:t>Ea_min</a:t>
            </a:r>
            <a:r>
              <a:rPr lang="en-US" dirty="0"/>
              <a:t> = 4000; </a:t>
            </a:r>
            <a:r>
              <a:rPr lang="en-US" dirty="0" err="1"/>
              <a:t>Ea_max</a:t>
            </a:r>
            <a:r>
              <a:rPr lang="en-US" dirty="0"/>
              <a:t> = 15170;</a:t>
            </a:r>
          </a:p>
          <a:p>
            <a:r>
              <a:rPr lang="en-US" dirty="0"/>
              <a:t>R3 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(Form("DSSD1e+DSSD2e&gt;%f&amp;&amp;DSSD1e+DSSD2e&lt;%f&amp;&amp;DSSD1e&gt;100&amp;&amp;DSSD2e&gt;100&amp;&amp;DSSD1x&gt;93.75&amp;&amp;DSSD1x&lt;106.25&amp;&amp;DSSD1y&gt;106.25&amp;&amp;DSSD1y&lt;109.375",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R3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(Form("DSSD1e+DSSD2e&gt;%f&amp;&amp;DSSD1e+DSSD2e&lt;%f&amp;&amp;DSSD1e&gt;100&amp;&amp;DSSD2e&gt;100&amp;&amp;DSSD1x&gt;93.75&amp;&amp;DSSD1x&lt;106.25&amp;&amp;DSSD1y&gt;90.625&amp;&amp;DSSD1y&lt;93.75",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R3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(Form("DSSD1e+DSSD2e&gt;%f&amp;&amp;DSSD1e+DSSD2e&lt;%f&amp;&amp;DSSD1e&gt;100&amp;&amp;DSSD2e&gt;100&amp;&amp;DSSD1x&gt;90.625&amp;&amp;DSSD1x&lt;96.875&amp;&amp;DSSD1y&gt;103.125&amp;&amp;DSSD1y&lt;106.25",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R3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(Form("DSSD1e+DSSD2e&gt;%f&amp;&amp;DSSD1e+DSSD2e&lt;%f&amp;&amp;DSSD1e&gt;100&amp;&amp;DSSD2e&gt;100&amp;&amp;DSSD1x&gt;103.125&amp;DSSD1x&lt;109.375&amp;&amp;DSSD1y&gt;103.125&amp;&amp;DSSD1y&lt;106.25",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R3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(Form("DSSD1e+DSSD2e&gt;%f&amp;&amp;DSSD1e+DSSD2e&lt;%f&amp;&amp;DSSD1e&gt;100&amp;&amp;DSSD2e&gt;100&amp;&amp;DSSD1x&gt;90.625&amp;&amp;DSSD1x&lt;93.75&amp;&amp;DSSD1y&gt;96.875&amp;&amp;DSSD1y&lt;103.125",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R3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(Form("DSSD1e+DSSD2e&gt;%f&amp;&amp;DSSD1e+DSSD2e&lt;%f&amp;&amp;DSSD1e&gt;100&amp;&amp;DSSD2e&gt;100&amp;&amp;DSSD1x&gt;106.25&amp;&amp;DSSD1x&lt;109.375&amp;&amp;DSSD1y&gt;96.875&amp;&amp;DSSD1y&lt;103.125",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R3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(Form("DSSD1e+DSSD2e&gt;%f&amp;&amp;DSSD1e+DSSD2e&lt;%f&amp;&amp;DSSD1e&gt;100&amp;&amp;DSSD2e&gt;100&amp;&amp;DSSD1x&gt;90.625&amp;&amp;DSSD1x&lt;96.875&amp;&amp;DSSD1y&gt;93.75&amp;&amp;DSSD1y&lt;96.875",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R3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(Form("DSSD1e+DSSD2e&gt;%f&amp;&amp;DSSD1e+DSSD2e&lt;%f&amp;&amp;DSSD1e&gt;100&amp;&amp;DSSD2e&gt;100&amp;&amp;DSSD1x&gt;103.125&amp;&amp;DSSD1x&lt;109.375&amp;&amp;DSSD1y&gt;93.75&amp;&amp;DSSD1y&lt;96.875",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endParaRPr lang="en-US" dirty="0"/>
          </a:p>
          <a:p>
            <a:r>
              <a:rPr lang="en-US" dirty="0" err="1"/>
              <a:t>Ea_min</a:t>
            </a:r>
            <a:r>
              <a:rPr lang="en-US" dirty="0"/>
              <a:t> = 2510; </a:t>
            </a:r>
            <a:r>
              <a:rPr lang="en-US" dirty="0" err="1"/>
              <a:t>Ea_max</a:t>
            </a:r>
            <a:r>
              <a:rPr lang="en-US" dirty="0"/>
              <a:t> = 10220;</a:t>
            </a:r>
          </a:p>
          <a:p>
            <a:r>
              <a:rPr lang="en-US" dirty="0"/>
              <a:t>R4 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(Form("DSSD1e+DSSD2e&gt;%f&amp;&amp;DSSD1e+DSSD2e&lt;%f&amp;&amp;DSSD1e&gt;100&amp;&amp;DSSD2e&gt;100&amp;&amp;DSSD1x&gt;93.75&amp;&amp;DSSD1x&lt;106.25&amp;&amp;DSSD1y&gt;109.375&amp;&amp;DSSD1y&lt;112.5",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R4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(Form("DSSD1e+DSSD2e&gt;%f&amp;&amp;DSSD1e+DSSD2e&lt;%f&amp;&amp;DSSD1e&gt;100&amp;&amp;DSSD2e&gt;100&amp;&amp;DSSD1x&gt;93.75&amp;&amp;DSSD1x&lt;106.25&amp;&amp;DSSD1y&gt;87.5&amp;&amp;DSSD1y&lt;90.625",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R4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(Form("DSSD1e+DSSD2e&gt;%f&amp;&amp;DSSD1e+DSSD2e&lt;%f&amp;&amp;DSSD1e&gt;100&amp;&amp;DSSD2e&gt;100&amp;&amp;DSSD1x&gt;90.625&amp;&amp;DSSD1x&lt;93.75&amp;&amp;DSSD1y&gt;106.25&amp;&amp;DSSD1y&lt;109.375",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R4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(Form("DSSD1e+DSSD2e&gt;%f&amp;&amp;DSSD1e+DSSD2e&lt;%f&amp;&amp;DSSD1e&gt;100&amp;&amp;DSSD2e&gt;100&amp;&amp;DSSD1x&gt;106.25&amp;DSSD1x&lt;109.375&amp;&amp;DSSD1y&gt;106.25&amp;&amp;DSSD1y&lt;109.375",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R4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(Form("DSSD1e+DSSD2e&gt;%f&amp;&amp;DSSD1e+DSSD2e&lt;%f&amp;&amp;DSSD1e&gt;100&amp;&amp;DSSD2e&gt;100&amp;&amp;DSSD1x&gt;87.5&amp;&amp;DSSD1x&lt;90.625&amp;&amp;DSSD1y&gt;93.75&amp;&amp;DSSD1y&lt;106.25",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R4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(Form("DSSD1e+DSSD2e&gt;%f&amp;&amp;DSSD1e+DSSD2e&lt;%f&amp;&amp;DSSD1e&gt;100&amp;&amp;DSSD2e&gt;100&amp;&amp;DSSD1x&gt;109.375&amp;&amp;DSSD1x&lt;112.5&amp;&amp;DSSD1y&gt;93.75&amp;&amp;DSSD1y&lt;106.25",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R4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(Form("DSSD1e+DSSD2e&gt;%f&amp;&amp;DSSD1e+DSSD2e&lt;%f&amp;&amp;DSSD1e&gt;100&amp;&amp;DSSD2e&gt;100&amp;&amp;DSSD1x&gt;90.625&amp;&amp;DSSD1x&lt;93.75&amp;&amp;DSSD1y&gt;90.625&amp;&amp;DSSD1y&lt;93.75",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R4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(Form("DSSD1e+DSSD2e&gt;%f&amp;&amp;DSSD1e+DSSD2e&lt;%f&amp;&amp;DSSD1e&gt;100&amp;&amp;DSSD2e&gt;100&amp;&amp;DSSD1x&gt;106.25&amp;&amp;DSSD1x&lt;109.375&amp;&amp;DSSD1y&gt;90.625&amp;&amp;DSSD1y&lt;93.75",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endParaRPr lang="en-US" dirty="0"/>
          </a:p>
          <a:p>
            <a:r>
              <a:rPr lang="en-US" dirty="0"/>
              <a:t>R5 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(Form("DSSD1e+DSSD2e&gt;%f&amp;&amp;DSSD1e+DSSD2e&lt;%f&amp;&amp;DSSD1e&gt;100&amp;&amp;DSSD2e&gt;100&amp;&amp;DSSD1x&gt;93.75&amp;&amp;DSSD1x&lt;106.25&amp;&amp;DSSD1y&gt;112.5&amp;&amp;DSSD1y&lt;115.625",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R5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(Form("DSSD1e+DSSD2e&gt;%f&amp;&amp;DSSD1e+DSSD2e&lt;%f&amp;&amp;DSSD1e&gt;100&amp;&amp;DSSD2e&gt;100&amp;&amp;DSSD1x&gt;93.75&amp;&amp;DSSD1x&lt;106.25&amp;&amp;DSSD1y&gt;84.375&amp;&amp;DSSD1y&lt;87.5",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R5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(Form("DSSD1e+DSSD2e&gt;%f&amp;&amp;DSSD1e+DSSD2e&lt;%f&amp;&amp;DSSD1e&gt;100&amp;&amp;DSSD2e&gt;100&amp;&amp;DSSD1x&gt;87.5&amp;&amp;DSSD1x&lt;93.75&amp;&amp;DSSD1y&gt;109.375&amp;&amp;DSSD1y&lt;112.5",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R5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(Form("DSSD1e+DSSD2e&gt;%f&amp;&amp;DSSD1e+DSSD2e&lt;%f&amp;&amp;DSSD1e&gt;100&amp;&amp;DSSD2e&gt;100&amp;&amp;DSSD1x&gt;106.25&amp;DSSD1x&lt;112.5&amp;&amp;DSSD1y&gt;109.375&amp;&amp;DSSD1y&lt;112.5",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R5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(Form("DSSD1e+DSSD2e&gt;%f&amp;&amp;DSSD1e+DSSD2e&lt;%f&amp;&amp;DSSD1e&gt;100&amp;&amp;DSSD2e&gt;100&amp;&amp;DSSD1x&gt;87.5&amp;&amp;DSSD1x&lt;90.625&amp;&amp;DSSD1y&gt;106.25&amp;&amp;DSSD1y&lt;109.375",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R5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(Form("DSSD1e+DSSD2e&gt;%f&amp;&amp;DSSD1e+DSSD2e&lt;%f&amp;&amp;DSSD1e&gt;100&amp;&amp;DSSD2e&gt;100&amp;&amp;DSSD1x&gt;109.375&amp;&amp;DSSD1x&lt;112.5&amp;&amp;DSSD1y&gt;106.25&amp;&amp;DSSD1y&lt;109.375",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R5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(Form("DSSD1e+DSSD2e&gt;%f&amp;&amp;DSSD1e+DSSD2e&lt;%f&amp;&amp;DSSD1e&gt;100&amp;&amp;DSSD2e&gt;100&amp;&amp;DSSD1x&gt;84.375&amp;&amp;DSSD1x&lt;87.5&amp;&amp;DSSD1y&gt;93.75&amp;&amp;DSSD1y&lt;106.25",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R5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(Form("DSSD1e+DSSD2e&gt;%f&amp;&amp;DSSD1e+DSSD2e&lt;%f&amp;&amp;DSSD1e&gt;100&amp;&amp;DSSD2e&gt;100&amp;&amp;DSSD1x&gt;112.5&amp;&amp;DSSD1x&lt;115.625&amp;&amp;DSSD1y&gt;93.75&amp;&amp;DSSD1y&lt;106.25",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R5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(Form("DSSD1e+DSSD2e&gt;%f&amp;&amp;DSSD1e+DSSD2e&lt;%f&amp;&amp;DSSD1e&gt;100&amp;&amp;DSSD2e&gt;100&amp;&amp;DSSD1x&gt;87.5&amp;&amp;DSSD1x&lt;90.625&amp;&amp;DSSD1y&gt;90.625&amp;&amp;DSSD1y&lt;93.75",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R5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(Form("DSSD1e+DSSD2e&gt;%f&amp;&amp;DSSD1e+DSSD2e&lt;%f&amp;&amp;DSSD1e&gt;100&amp;&amp;DSSD2e&gt;100&amp;&amp;DSSD1x&gt;109.375&amp;&amp;DSSD1x&lt;112.5&amp;&amp;DSSD1y&gt;90.625&amp;&amp;DSSD1y&lt;93.75",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R5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(Form("DSSD1e+DSSD2e&gt;%f&amp;&amp;DSSD1e+DSSD2e&lt;%f&amp;&amp;DSSD1e&gt;100&amp;&amp;DSSD2e&gt;100&amp;&amp;DSSD1x&gt;87.5&amp;&amp;DSSD1x&lt;93.75&amp;&amp;DSSD1y&gt;87.5&amp;&amp;DSSD1y&lt;90.625",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r>
              <a:rPr lang="en-US" dirty="0"/>
              <a:t>R5 += tree-&gt;</a:t>
            </a:r>
            <a:r>
              <a:rPr lang="en-US" dirty="0" err="1"/>
              <a:t>GetEntries</a:t>
            </a:r>
            <a:r>
              <a:rPr lang="en-US" dirty="0"/>
              <a:t>(Form("DSSD1e+DSSD2e&gt;%f&amp;&amp;DSSD1e+DSSD2e&lt;%f&amp;&amp;DSSD1e&gt;100&amp;&amp;DSSD2e&gt;100&amp;&amp;DSSD1x&gt;106.25&amp;&amp;DSSD1x&lt;112.5&amp;&amp;DSSD1y&gt;87.5&amp;&amp;DSSD1y&lt;90.625", </a:t>
            </a:r>
            <a:r>
              <a:rPr lang="en-US" dirty="0" err="1"/>
              <a:t>Ea_min</a:t>
            </a:r>
            <a:r>
              <a:rPr lang="en-US" dirty="0"/>
              <a:t>, </a:t>
            </a:r>
            <a:r>
              <a:rPr lang="en-US" dirty="0" err="1"/>
              <a:t>Ea_max</a:t>
            </a:r>
            <a:r>
              <a:rPr lang="en-US" dirty="0"/>
              <a:t>));</a:t>
            </a:r>
          </a:p>
          <a:p>
            <a:endParaRPr lang="en-US" dirty="0"/>
          </a:p>
          <a:p>
            <a:r>
              <a:rPr lang="en-US" dirty="0" err="1"/>
              <a:t>R_total</a:t>
            </a:r>
            <a:r>
              <a:rPr lang="en-US" dirty="0"/>
              <a:t> = tree-&gt;</a:t>
            </a:r>
            <a:r>
              <a:rPr lang="en-US" dirty="0" err="1"/>
              <a:t>GetEntries</a:t>
            </a:r>
            <a:r>
              <a:rPr lang="en-US" dirty="0"/>
              <a:t>("DSSD1e+DSSD2e&gt;100&amp;&amp;DSSD1e&gt;100&amp;&amp;DSSD2e&gt;100");</a:t>
            </a:r>
          </a:p>
          <a:p>
            <a:endParaRPr lang="en-US" dirty="0"/>
          </a:p>
          <a:p>
            <a:r>
              <a:rPr lang="en-US" dirty="0" err="1"/>
              <a:t>cout</a:t>
            </a:r>
            <a:r>
              <a:rPr lang="en-US" dirty="0"/>
              <a:t> &lt;&lt; "R1 = " &lt;&lt; R1 &lt;&lt; </a:t>
            </a:r>
            <a:r>
              <a:rPr lang="en-US" dirty="0" err="1"/>
              <a:t>endl</a:t>
            </a:r>
            <a:r>
              <a:rPr lang="en-US" dirty="0"/>
              <a:t>;</a:t>
            </a:r>
          </a:p>
          <a:p>
            <a:r>
              <a:rPr lang="en-US" dirty="0" err="1"/>
              <a:t>cout</a:t>
            </a:r>
            <a:r>
              <a:rPr lang="en-US" dirty="0"/>
              <a:t> &lt;&lt; "R2 = " &lt;&lt; R2 &lt;&lt; </a:t>
            </a:r>
            <a:r>
              <a:rPr lang="en-US" dirty="0" err="1"/>
              <a:t>endl</a:t>
            </a:r>
            <a:r>
              <a:rPr lang="en-US" dirty="0"/>
              <a:t>;</a:t>
            </a:r>
          </a:p>
          <a:p>
            <a:r>
              <a:rPr lang="en-US" dirty="0" err="1"/>
              <a:t>cout</a:t>
            </a:r>
            <a:r>
              <a:rPr lang="en-US" dirty="0"/>
              <a:t> &lt;&lt; "R3 = " &lt;&lt; R3 &lt;&lt; </a:t>
            </a:r>
            <a:r>
              <a:rPr lang="en-US" dirty="0" err="1"/>
              <a:t>endl</a:t>
            </a:r>
            <a:r>
              <a:rPr lang="en-US" dirty="0"/>
              <a:t>;</a:t>
            </a:r>
          </a:p>
          <a:p>
            <a:r>
              <a:rPr lang="en-US" dirty="0" err="1"/>
              <a:t>cout</a:t>
            </a:r>
            <a:r>
              <a:rPr lang="en-US" dirty="0"/>
              <a:t> &lt;&lt; "R4 = " &lt;&lt; R4 &lt;&lt; </a:t>
            </a:r>
            <a:r>
              <a:rPr lang="en-US" dirty="0" err="1"/>
              <a:t>endl</a:t>
            </a:r>
            <a:r>
              <a:rPr lang="en-US" dirty="0"/>
              <a:t>;</a:t>
            </a:r>
          </a:p>
          <a:p>
            <a:r>
              <a:rPr lang="en-US" dirty="0" err="1"/>
              <a:t>cout</a:t>
            </a:r>
            <a:r>
              <a:rPr lang="en-US" dirty="0"/>
              <a:t> &lt;&lt; "R5 = " &lt;&lt; R5 &lt;&lt; </a:t>
            </a:r>
            <a:r>
              <a:rPr lang="en-US" dirty="0" err="1"/>
              <a:t>endl</a:t>
            </a:r>
            <a:r>
              <a:rPr lang="en-US" dirty="0"/>
              <a:t>;</a:t>
            </a:r>
          </a:p>
          <a:p>
            <a:r>
              <a:rPr lang="en-US" dirty="0" err="1"/>
              <a:t>cout</a:t>
            </a:r>
            <a:r>
              <a:rPr lang="en-US" dirty="0"/>
              <a:t> &lt;&lt; "</a:t>
            </a:r>
            <a:r>
              <a:rPr lang="en-US" dirty="0" err="1"/>
              <a:t>R_total</a:t>
            </a:r>
            <a:r>
              <a:rPr lang="en-US" dirty="0"/>
              <a:t> = " &lt;&lt; </a:t>
            </a:r>
            <a:r>
              <a:rPr lang="en-US" dirty="0" err="1"/>
              <a:t>R_total</a:t>
            </a:r>
            <a:r>
              <a:rPr lang="en-US" dirty="0"/>
              <a:t> &lt;&lt; </a:t>
            </a:r>
            <a:r>
              <a:rPr lang="en-US" dirty="0" err="1"/>
              <a:t>endl</a:t>
            </a:r>
            <a:r>
              <a:rPr lang="en-US" dirty="0"/>
              <a:t>;</a:t>
            </a:r>
          </a:p>
          <a:p>
            <a:endParaRPr lang="en-US" dirty="0"/>
          </a:p>
          <a:p>
            <a:r>
              <a:rPr lang="en-US" dirty="0"/>
              <a:t>double R1_ratio, R2_ratio, R3_ratio, R4_ratio, R5_ratio;</a:t>
            </a:r>
          </a:p>
          <a:p>
            <a:r>
              <a:rPr lang="en-US" dirty="0"/>
              <a:t>R1_ratio = R1 / </a:t>
            </a:r>
            <a:r>
              <a:rPr lang="en-US" dirty="0" err="1"/>
              <a:t>R_total</a:t>
            </a:r>
            <a:r>
              <a:rPr lang="en-US" dirty="0"/>
              <a:t>;</a:t>
            </a:r>
          </a:p>
          <a:p>
            <a:r>
              <a:rPr lang="en-US" dirty="0"/>
              <a:t>R2_ratio = R2 / </a:t>
            </a:r>
            <a:r>
              <a:rPr lang="en-US" dirty="0" err="1"/>
              <a:t>R_total</a:t>
            </a:r>
            <a:r>
              <a:rPr lang="en-US" dirty="0"/>
              <a:t>;</a:t>
            </a:r>
          </a:p>
          <a:p>
            <a:r>
              <a:rPr lang="en-US" dirty="0"/>
              <a:t>R3_ratio = R3 / </a:t>
            </a:r>
            <a:r>
              <a:rPr lang="en-US" dirty="0" err="1"/>
              <a:t>R_total</a:t>
            </a:r>
            <a:r>
              <a:rPr lang="en-US" dirty="0"/>
              <a:t>;</a:t>
            </a:r>
          </a:p>
          <a:p>
            <a:r>
              <a:rPr lang="en-US" dirty="0"/>
              <a:t>R4_ratio = R4 / </a:t>
            </a:r>
            <a:r>
              <a:rPr lang="en-US" dirty="0" err="1"/>
              <a:t>R_total</a:t>
            </a:r>
            <a:r>
              <a:rPr lang="en-US" dirty="0"/>
              <a:t>;</a:t>
            </a:r>
          </a:p>
          <a:p>
            <a:r>
              <a:rPr lang="en-US" dirty="0"/>
              <a:t>R5_ratio = R5 / </a:t>
            </a:r>
            <a:r>
              <a:rPr lang="en-US" dirty="0" err="1"/>
              <a:t>R_total</a:t>
            </a:r>
            <a:r>
              <a:rPr lang="en-US" dirty="0"/>
              <a:t>;</a:t>
            </a:r>
          </a:p>
          <a:p>
            <a:endParaRPr lang="en-US" dirty="0"/>
          </a:p>
          <a:p>
            <a:r>
              <a:rPr lang="en-US" dirty="0" err="1"/>
              <a:t>cout</a:t>
            </a:r>
            <a:r>
              <a:rPr lang="en-US" dirty="0"/>
              <a:t> &lt;&lt; "R1_ratio = " &lt;&lt; R1_ratio &lt;&lt; </a:t>
            </a:r>
            <a:r>
              <a:rPr lang="en-US" dirty="0" err="1"/>
              <a:t>endl</a:t>
            </a:r>
            <a:r>
              <a:rPr lang="en-US" dirty="0"/>
              <a:t>;</a:t>
            </a:r>
          </a:p>
          <a:p>
            <a:r>
              <a:rPr lang="en-US" dirty="0" err="1"/>
              <a:t>cout</a:t>
            </a:r>
            <a:r>
              <a:rPr lang="en-US" dirty="0"/>
              <a:t> &lt;&lt; "R2_ratio = " &lt;&lt; R2_ratio &lt;&lt; </a:t>
            </a:r>
            <a:r>
              <a:rPr lang="en-US" dirty="0" err="1"/>
              <a:t>endl</a:t>
            </a:r>
            <a:r>
              <a:rPr lang="en-US" dirty="0"/>
              <a:t>;</a:t>
            </a:r>
          </a:p>
          <a:p>
            <a:r>
              <a:rPr lang="en-US" dirty="0" err="1"/>
              <a:t>cout</a:t>
            </a:r>
            <a:r>
              <a:rPr lang="en-US" dirty="0"/>
              <a:t> &lt;&lt; "R3_ratio = " &lt;&lt; R3_ratio &lt;&lt; </a:t>
            </a:r>
            <a:r>
              <a:rPr lang="en-US" dirty="0" err="1"/>
              <a:t>endl</a:t>
            </a:r>
            <a:r>
              <a:rPr lang="en-US" dirty="0"/>
              <a:t>;</a:t>
            </a:r>
          </a:p>
          <a:p>
            <a:r>
              <a:rPr lang="en-US" dirty="0" err="1"/>
              <a:t>cout</a:t>
            </a:r>
            <a:r>
              <a:rPr lang="en-US" dirty="0"/>
              <a:t> &lt;&lt; "R4_ratio = " &lt;&lt; R4_ratio &lt;&lt; </a:t>
            </a:r>
            <a:r>
              <a:rPr lang="en-US" dirty="0" err="1"/>
              <a:t>endl</a:t>
            </a:r>
            <a:r>
              <a:rPr lang="en-US" dirty="0"/>
              <a:t>;</a:t>
            </a:r>
          </a:p>
          <a:p>
            <a:r>
              <a:rPr lang="en-US" dirty="0" err="1"/>
              <a:t>cout</a:t>
            </a:r>
            <a:r>
              <a:rPr lang="en-US" dirty="0"/>
              <a:t> &lt;&lt; "R5_ratio = " &lt;&lt; R5_ratio &lt;&lt; </a:t>
            </a:r>
            <a:r>
              <a:rPr lang="en-US" dirty="0" err="1"/>
              <a:t>endl</a:t>
            </a:r>
            <a:r>
              <a:rPr lang="en-US" dirty="0"/>
              <a:t>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636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PCSK, if 100% for training; 25% for test:</a:t>
            </a:r>
          </a:p>
          <a:p>
            <a:r>
              <a:rPr lang="en-US" dirty="0"/>
              <a:t>MSE = 0.43</a:t>
            </a:r>
          </a:p>
          <a:p>
            <a:r>
              <a:rPr lang="en-US" dirty="0"/>
              <a:t>SSE = 10.24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631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118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Best figure Fig_DSL2_Bayesian_Surmise_workflow</a:t>
            </a:r>
          </a:p>
        </p:txBody>
      </p:sp>
    </p:spTree>
    <p:extLst>
      <p:ext uri="{BB962C8B-B14F-4D97-AF65-F5344CB8AC3E}">
        <p14:creationId xmlns:p14="http://schemas.microsoft.com/office/powerpoint/2010/main" val="457486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Best figure Fig_DSL2_Surmise_structure_workflow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1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R1_ratio = 0.194871</a:t>
            </a:r>
          </a:p>
          <a:p>
            <a:r>
              <a:rPr lang="en-US" dirty="0"/>
              <a:t>R2_ratio = 0.351754</a:t>
            </a:r>
          </a:p>
          <a:p>
            <a:r>
              <a:rPr lang="en-US" dirty="0"/>
              <a:t>R3_ratio = 0.413421</a:t>
            </a:r>
          </a:p>
          <a:p>
            <a:r>
              <a:rPr lang="en-US" dirty="0"/>
              <a:t>R4_ratio = 0.0333036</a:t>
            </a:r>
          </a:p>
          <a:p>
            <a:r>
              <a:rPr lang="en-US" dirty="0"/>
              <a:t>R5_ratio = 0.00359599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64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C:\Si24\root_scripts\tree_draw_alpha_count_ratios_DSL2.C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4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DSL2_Fig_alpha_counts_rings_Mg23_Gamma7333_Eg7333.20_Tau7.0_SP1.00_AD1.0_all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433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DSL2_Fig_alpha_counts_rings_Mg23_Gamma7333_Eg7333.20_Tau7.0_SP1.00_AD0.0_all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497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DSL2_Fig_alpha_counts_rings_Mg23_Gamma7333_Eg7333.20_Tau7.0_SP1.00_AD-0.5_all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021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DSL2_Fig_alpha_counts_rings_Mg23_Gamma7333_Eg7333.20_Tau7.0_SP1.00_AD-1.0_all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388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94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if PC1 explains 75% of the variance, this means that by knowing the value of PC1 for each data point, we have a very good idea of where that data point is located in the original high-dimensional space. You can see that cumulative explained variance increases quickly at first as each additional component explains a large portion of the variance. After a certain point, the gain in explained variance slows down, suggesting that further components contribute less to capturing the structure of the data.</a:t>
            </a:r>
          </a:p>
          <a:p>
            <a:r>
              <a:rPr lang="en-US" dirty="0"/>
              <a:t>Explained Variance by each component is an important evaluation metric.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B970-9EE5-4ACE-8E66-2E1E038C78DF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44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5A98-8959-4742-A305-AE05DFB08D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BE08-DF6A-4F4E-A3B0-25ED13E22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5A98-8959-4742-A305-AE05DFB08D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BE08-DF6A-4F4E-A3B0-25ED13E22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5A98-8959-4742-A305-AE05DFB08D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BE08-DF6A-4F4E-A3B0-25ED13E22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4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5A98-8959-4742-A305-AE05DFB08D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BE08-DF6A-4F4E-A3B0-25ED13E22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5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5A98-8959-4742-A305-AE05DFB08D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BE08-DF6A-4F4E-A3B0-25ED13E22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2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5A98-8959-4742-A305-AE05DFB08D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BE08-DF6A-4F4E-A3B0-25ED13E22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5A98-8959-4742-A305-AE05DFB08D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BE08-DF6A-4F4E-A3B0-25ED13E22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2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5A98-8959-4742-A305-AE05DFB08D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BE08-DF6A-4F4E-A3B0-25ED13E22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08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5A98-8959-4742-A305-AE05DFB08D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BE08-DF6A-4F4E-A3B0-25ED13E22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3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5A98-8959-4742-A305-AE05DFB08D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BE08-DF6A-4F4E-A3B0-25ED13E22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7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5A98-8959-4742-A305-AE05DFB08D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BE08-DF6A-4F4E-A3B0-25ED13E22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49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A5A98-8959-4742-A305-AE05DFB08D87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CBE08-DF6A-4F4E-A3B0-25ED13E22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8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21.png"/><Relationship Id="rId5" Type="http://schemas.openxmlformats.org/officeDocument/2006/relationships/image" Target="../media/image8011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0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8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1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1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12.1473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rxiv.org/abs/2412.14734" TargetMode="External"/><Relationship Id="rId4" Type="http://schemas.openxmlformats.org/officeDocument/2006/relationships/image" Target="../media/image489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thub.com/sunlijie-msu/Bayesian_V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F241AD-1742-4878-8682-8FA16DB3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133599"/>
          </a:xfrm>
        </p:spPr>
        <p:txBody>
          <a:bodyPr>
            <a:normAutofit/>
          </a:bodyPr>
          <a:lstStyle/>
          <a:p>
            <a:r>
              <a:rPr lang="en-US" sz="3600" dirty="0"/>
              <a:t>Lifetime of </a:t>
            </a:r>
            <a:r>
              <a:rPr lang="en-US" sz="3600" baseline="30000" dirty="0"/>
              <a:t>23</a:t>
            </a:r>
            <a:r>
              <a:rPr lang="en-US" sz="3600" dirty="0"/>
              <a:t>Mg 7787 keV state (S2193)</a:t>
            </a:r>
          </a:p>
        </p:txBody>
      </p:sp>
    </p:spTree>
    <p:extLst>
      <p:ext uri="{BB962C8B-B14F-4D97-AF65-F5344CB8AC3E}">
        <p14:creationId xmlns:p14="http://schemas.microsoft.com/office/powerpoint/2010/main" val="375080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88FEE-6770-413A-8BAC-36FE35A2A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08"/>
            <a:ext cx="9144000" cy="5612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B5159D-BD35-4A4C-836E-B18C82FEA081}"/>
              </a:ext>
            </a:extLst>
          </p:cNvPr>
          <p:cNvSpPr txBox="1"/>
          <p:nvPr/>
        </p:nvSpPr>
        <p:spPr>
          <a:xfrm>
            <a:off x="0" y="0"/>
            <a:ext cx="20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Isotropic α emission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00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8790-993E-4077-AA0B-D936DB25E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08"/>
            <a:ext cx="9144000" cy="5612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E782F4-C599-47DC-9508-7148DBE36996}"/>
              </a:ext>
            </a:extLst>
          </p:cNvPr>
          <p:cNvSpPr txBox="1"/>
          <p:nvPr/>
        </p:nvSpPr>
        <p:spPr>
          <a:xfrm>
            <a:off x="0" y="0"/>
            <a:ext cx="20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Isotropic α emission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03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F241AD-1742-4878-8682-8FA16DB3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133599"/>
          </a:xfrm>
        </p:spPr>
        <p:txBody>
          <a:bodyPr>
            <a:norm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600" b="1" dirty="0">
                <a:solidFill>
                  <a:srgbClr val="0000CC"/>
                </a:solidFill>
              </a:rPr>
              <a:t>α emission angular distribution</a:t>
            </a:r>
            <a:endParaRPr lang="en-US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58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8A910-7DA6-4E16-B297-03B4AD4BA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08"/>
            <a:ext cx="9144000" cy="5612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163482-67F8-473B-A98E-7C030D642982}"/>
                  </a:ext>
                </a:extLst>
              </p:cNvPr>
              <p:cNvSpPr txBox="1"/>
              <p:nvPr/>
            </p:nvSpPr>
            <p:spPr>
              <a:xfrm>
                <a:off x="3387220" y="0"/>
                <a:ext cx="21771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0,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sz="2000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zh-CN" altLang="en-US" sz="2000" dirty="0">
                  <a:solidFill>
                    <a:srgbClr val="008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163482-67F8-473B-A98E-7C030D642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20" y="0"/>
                <a:ext cx="2177199" cy="400110"/>
              </a:xfrm>
              <a:prstGeom prst="rect">
                <a:avLst/>
              </a:prstGeom>
              <a:blipFill>
                <a:blip r:embed="rId3"/>
                <a:stretch>
                  <a:fillRect t="-7576" r="-196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2F7A8D5-1D41-4E97-B3DF-0F1E98CB3B29}"/>
              </a:ext>
            </a:extLst>
          </p:cNvPr>
          <p:cNvSpPr txBox="1"/>
          <p:nvPr/>
        </p:nvSpPr>
        <p:spPr>
          <a:xfrm>
            <a:off x="0" y="0"/>
            <a:ext cx="20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Isotropic α emission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34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B7364E-C499-4A26-A225-821B775EF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08"/>
            <a:ext cx="9144000" cy="5612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55AB35-1212-4B59-A8AF-D7FC368EFBB5}"/>
                  </a:ext>
                </a:extLst>
              </p:cNvPr>
              <p:cNvSpPr txBox="1"/>
              <p:nvPr/>
            </p:nvSpPr>
            <p:spPr>
              <a:xfrm>
                <a:off x="3387220" y="0"/>
                <a:ext cx="25651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−0.9,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sz="2000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zh-CN" altLang="en-US" sz="2000" dirty="0">
                  <a:solidFill>
                    <a:srgbClr val="008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55AB35-1212-4B59-A8AF-D7FC368EF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20" y="0"/>
                <a:ext cx="2565126" cy="400110"/>
              </a:xfrm>
              <a:prstGeom prst="rect">
                <a:avLst/>
              </a:prstGeom>
              <a:blipFill>
                <a:blip r:embed="rId3"/>
                <a:stretch>
                  <a:fillRect t="-7576" r="-1667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97B4A7D-6F91-415E-8ECF-ECB84965B94D}"/>
              </a:ext>
            </a:extLst>
          </p:cNvPr>
          <p:cNvSpPr txBox="1"/>
          <p:nvPr/>
        </p:nvSpPr>
        <p:spPr>
          <a:xfrm>
            <a:off x="0" y="6488668"/>
            <a:ext cx="881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Larger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emission angle </a:t>
            </a:r>
            <a:r>
              <a:rPr lang="zh-CN" altLang="en-US" dirty="0">
                <a:latin typeface="Cambria" panose="02040503050406030204" pitchFamily="18" charset="0"/>
              </a:rPr>
              <a:t>→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lower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energy </a:t>
            </a:r>
            <a:r>
              <a:rPr lang="zh-CN" altLang="en-US" dirty="0">
                <a:latin typeface="Cambria" panose="02040503050406030204" pitchFamily="18" charset="0"/>
              </a:rPr>
              <a:t>→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higher recoil energy </a:t>
            </a:r>
            <a:r>
              <a:rPr lang="zh-CN" altLang="en-US" dirty="0">
                <a:latin typeface="Cambria" panose="02040503050406030204" pitchFamily="18" charset="0"/>
              </a:rPr>
              <a:t>→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larger Doppler shift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D5637-1515-49B2-8E7F-B499F25EB48D}"/>
              </a:ext>
            </a:extLst>
          </p:cNvPr>
          <p:cNvSpPr txBox="1"/>
          <p:nvPr/>
        </p:nvSpPr>
        <p:spPr>
          <a:xfrm>
            <a:off x="0" y="0"/>
            <a:ext cx="234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Anisotropic α emission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64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nematics plot">
            <a:extLst>
              <a:ext uri="{FF2B5EF4-FFF2-40B4-BE49-F238E27FC236}">
                <a16:creationId xmlns:a16="http://schemas.microsoft.com/office/drawing/2014/main" id="{662C0661-7C57-4BB0-BB2B-0F3BDD28A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nematics plot">
            <a:extLst>
              <a:ext uri="{FF2B5EF4-FFF2-40B4-BE49-F238E27FC236}">
                <a16:creationId xmlns:a16="http://schemas.microsoft.com/office/drawing/2014/main" id="{51804ED8-D1B8-4A0D-A7CD-EC00C0320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inematics plot">
            <a:extLst>
              <a:ext uri="{FF2B5EF4-FFF2-40B4-BE49-F238E27FC236}">
                <a16:creationId xmlns:a16="http://schemas.microsoft.com/office/drawing/2014/main" id="{C083DF6F-47CF-4E38-BD02-2A7DF74C5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inematics plot">
            <a:extLst>
              <a:ext uri="{FF2B5EF4-FFF2-40B4-BE49-F238E27FC236}">
                <a16:creationId xmlns:a16="http://schemas.microsoft.com/office/drawing/2014/main" id="{BCC21C53-B90B-40EB-A252-E9AD8F9AD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065118-D3FC-40EB-9E13-436E91B4A1E5}"/>
              </a:ext>
            </a:extLst>
          </p:cNvPr>
          <p:cNvSpPr/>
          <p:nvPr/>
        </p:nvSpPr>
        <p:spPr>
          <a:xfrm>
            <a:off x="600891" y="4650377"/>
            <a:ext cx="3304903" cy="849086"/>
          </a:xfrm>
          <a:prstGeom prst="rect">
            <a:avLst/>
          </a:prstGeom>
          <a:solidFill>
            <a:srgbClr val="FF0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AF6498-754C-474E-B8AB-920ECA8E2DA1}"/>
              </a:ext>
            </a:extLst>
          </p:cNvPr>
          <p:cNvSpPr txBox="1"/>
          <p:nvPr/>
        </p:nvSpPr>
        <p:spPr>
          <a:xfrm>
            <a:off x="0" y="6488668"/>
            <a:ext cx="881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Larger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emission angle </a:t>
            </a:r>
            <a:r>
              <a:rPr lang="zh-CN" altLang="en-US" dirty="0">
                <a:latin typeface="Cambria" panose="02040503050406030204" pitchFamily="18" charset="0"/>
              </a:rPr>
              <a:t>→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lower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energy </a:t>
            </a:r>
            <a:r>
              <a:rPr lang="zh-CN" altLang="en-US" dirty="0">
                <a:latin typeface="Cambria" panose="02040503050406030204" pitchFamily="18" charset="0"/>
              </a:rPr>
              <a:t>→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higher recoil energy </a:t>
            </a:r>
            <a:r>
              <a:rPr lang="zh-CN" altLang="en-US" dirty="0">
                <a:latin typeface="Cambria" panose="02040503050406030204" pitchFamily="18" charset="0"/>
              </a:rPr>
              <a:t>→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larger Doppler shift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31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AC4BC7-CA80-46A5-88D2-59D1507DA5F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2992" y="128226"/>
            <a:ext cx="6436271" cy="643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25EFCB-C264-4F20-933B-88D022013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241" y="795337"/>
            <a:ext cx="1057423" cy="2867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6E15B1-BFC3-40AF-A866-11F87D9F4BD0}"/>
              </a:ext>
            </a:extLst>
          </p:cNvPr>
          <p:cNvSpPr txBox="1"/>
          <p:nvPr/>
        </p:nvSpPr>
        <p:spPr>
          <a:xfrm>
            <a:off x="6761873" y="6404588"/>
            <a:ext cx="238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Ring Definition by Lexie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17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79D19-DEDE-4560-A866-BD341C7EC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680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AF74E8-C7AE-4A68-9D4E-CE77D6694485}"/>
              </a:ext>
            </a:extLst>
          </p:cNvPr>
          <p:cNvSpPr txBox="1"/>
          <p:nvPr/>
        </p:nvSpPr>
        <p:spPr>
          <a:xfrm>
            <a:off x="0" y="6488668"/>
            <a:ext cx="20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Isotropic α emission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20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2BD20-B1DE-4882-89EF-0425D1A62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6809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97CDA1-C68D-4E04-9875-C54ECA50CAB8}"/>
              </a:ext>
            </a:extLst>
          </p:cNvPr>
          <p:cNvSpPr txBox="1"/>
          <p:nvPr/>
        </p:nvSpPr>
        <p:spPr>
          <a:xfrm>
            <a:off x="6923314" y="29002"/>
            <a:ext cx="223080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R1_ratio = 0.194871</a:t>
            </a:r>
          </a:p>
          <a:p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R2_ratio = 0.351754</a:t>
            </a:r>
          </a:p>
          <a:p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R3_ratio = 0.413421</a:t>
            </a:r>
          </a:p>
          <a:p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R4_ratio = 0.0333036</a:t>
            </a:r>
          </a:p>
          <a:p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R5_ratio = 0.00359599</a:t>
            </a:r>
          </a:p>
          <a:p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No energy gates </a:t>
            </a:r>
            <a:r>
              <a:rPr lang="en-US" altLang="zh-CN" dirty="0">
                <a:latin typeface="Arial Narrow" panose="020B0606020202030204" pitchFamily="34" charset="0"/>
                <a:cs typeface="Arial" panose="020B0604020202020204" pitchFamily="34" charset="0"/>
              </a:rPr>
              <a:t>are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applied.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89AE8-00C9-4B3F-B5EF-EFA58C7F6D20}"/>
              </a:ext>
            </a:extLst>
          </p:cNvPr>
          <p:cNvSpPr txBox="1"/>
          <p:nvPr/>
        </p:nvSpPr>
        <p:spPr>
          <a:xfrm>
            <a:off x="1505172" y="259834"/>
            <a:ext cx="4591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Total number of events: 5,000,000</a:t>
            </a:r>
          </a:p>
          <a:p>
            <a:r>
              <a:rPr lang="en-US" dirty="0"/>
              <a:t>DSSD2e: 2,224,147</a:t>
            </a:r>
          </a:p>
        </p:txBody>
      </p:sp>
    </p:spTree>
    <p:extLst>
      <p:ext uri="{BB962C8B-B14F-4D97-AF65-F5344CB8AC3E}">
        <p14:creationId xmlns:p14="http://schemas.microsoft.com/office/powerpoint/2010/main" val="1679368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DE8E7-3FAC-48A2-A1BF-B4C25E058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4926"/>
            <a:ext cx="9144000" cy="4668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FCB39E-D1A4-44B9-8BF0-F526AB8A570F}"/>
              </a:ext>
            </a:extLst>
          </p:cNvPr>
          <p:cNvSpPr txBox="1"/>
          <p:nvPr/>
        </p:nvSpPr>
        <p:spPr>
          <a:xfrm>
            <a:off x="0" y="0"/>
            <a:ext cx="15152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0.194871</a:t>
            </a:r>
          </a:p>
          <a:p>
            <a:r>
              <a:rPr lang="en-US" dirty="0"/>
              <a:t>0.351754</a:t>
            </a:r>
          </a:p>
          <a:p>
            <a:r>
              <a:rPr lang="en-US" dirty="0"/>
              <a:t>0.413421</a:t>
            </a:r>
          </a:p>
          <a:p>
            <a:r>
              <a:rPr lang="en-US" dirty="0"/>
              <a:t>0.0333036</a:t>
            </a:r>
          </a:p>
          <a:p>
            <a:r>
              <a:rPr lang="en-US" dirty="0"/>
              <a:t>0.00359599</a:t>
            </a:r>
          </a:p>
        </p:txBody>
      </p:sp>
    </p:spTree>
    <p:extLst>
      <p:ext uri="{BB962C8B-B14F-4D97-AF65-F5344CB8AC3E}">
        <p14:creationId xmlns:p14="http://schemas.microsoft.com/office/powerpoint/2010/main" val="63456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F241AD-1742-4878-8682-8FA16DB3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133599"/>
          </a:xfrm>
        </p:spPr>
        <p:txBody>
          <a:bodyPr>
            <a:normAutofit/>
          </a:bodyPr>
          <a:lstStyle/>
          <a:p>
            <a:pPr algn="ctr">
              <a:lnSpc>
                <a:spcPct val="125000"/>
              </a:lnSpc>
            </a:pPr>
            <a:r>
              <a:rPr lang="en-US" sz="3600" b="1" dirty="0">
                <a:solidFill>
                  <a:srgbClr val="0000CC"/>
                </a:solidFill>
              </a:rPr>
              <a:t>Lineshape fit</a:t>
            </a:r>
          </a:p>
        </p:txBody>
      </p:sp>
    </p:spTree>
    <p:extLst>
      <p:ext uri="{BB962C8B-B14F-4D97-AF65-F5344CB8AC3E}">
        <p14:creationId xmlns:p14="http://schemas.microsoft.com/office/powerpoint/2010/main" val="1601385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CB8E9-02D9-4C20-BA9C-1C47C7383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610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D1A573-9542-4A71-AFC2-45DE33FBA5A8}"/>
              </a:ext>
            </a:extLst>
          </p:cNvPr>
          <p:cNvSpPr txBox="1"/>
          <p:nvPr/>
        </p:nvSpPr>
        <p:spPr>
          <a:xfrm>
            <a:off x="1214845" y="274320"/>
            <a:ext cx="7617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Ring1</a:t>
            </a:r>
          </a:p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Ring2</a:t>
            </a:r>
          </a:p>
          <a:p>
            <a:r>
              <a:rPr lang="en-US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Ring3</a:t>
            </a:r>
          </a:p>
          <a:p>
            <a:r>
              <a:rPr lang="en-US" dirty="0">
                <a:solidFill>
                  <a:srgbClr val="00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0706E-D019-416E-8206-D52385762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351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492E88-EEFB-42B3-B4C4-91C76304289A}"/>
              </a:ext>
            </a:extLst>
          </p:cNvPr>
          <p:cNvSpPr txBox="1"/>
          <p:nvPr/>
        </p:nvSpPr>
        <p:spPr>
          <a:xfrm>
            <a:off x="1214845" y="326800"/>
            <a:ext cx="7617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Ring1</a:t>
            </a:r>
          </a:p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Ring2</a:t>
            </a:r>
          </a:p>
          <a:p>
            <a:r>
              <a:rPr lang="en-US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Ring3</a:t>
            </a:r>
          </a:p>
          <a:p>
            <a:r>
              <a:rPr lang="en-US" dirty="0">
                <a:solidFill>
                  <a:srgbClr val="00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Ring4</a:t>
            </a:r>
          </a:p>
          <a:p>
            <a:r>
              <a:rPr lang="en-US" altLang="zh-CN" dirty="0">
                <a:solidFill>
                  <a:srgbClr val="CC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Ring5</a:t>
            </a:r>
            <a:endParaRPr lang="en-US" dirty="0">
              <a:solidFill>
                <a:srgbClr val="CC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91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06DCF-4312-4B2D-89D9-E90B06ACF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3730" cy="356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7A77AA-790D-4AF9-96E7-0E37BFBC0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1840"/>
            <a:ext cx="6003730" cy="3566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B5C1FA-7A56-45D1-B2EA-170091FDAE65}"/>
              </a:ext>
            </a:extLst>
          </p:cNvPr>
          <p:cNvSpPr txBox="1"/>
          <p:nvPr/>
        </p:nvSpPr>
        <p:spPr>
          <a:xfrm>
            <a:off x="735343" y="89210"/>
            <a:ext cx="7617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Ring1</a:t>
            </a:r>
          </a:p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Ring2</a:t>
            </a:r>
          </a:p>
          <a:p>
            <a:r>
              <a:rPr lang="en-US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Ring3</a:t>
            </a:r>
          </a:p>
          <a:p>
            <a:r>
              <a:rPr lang="en-US" dirty="0">
                <a:solidFill>
                  <a:srgbClr val="00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Ring4</a:t>
            </a:r>
          </a:p>
          <a:p>
            <a:r>
              <a:rPr lang="en-US" altLang="zh-CN" dirty="0">
                <a:solidFill>
                  <a:srgbClr val="CC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Ring5</a:t>
            </a:r>
            <a:endParaRPr lang="en-US" dirty="0">
              <a:solidFill>
                <a:srgbClr val="CC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E95010-79E8-4CF2-B63D-1CCC668B6145}"/>
              </a:ext>
            </a:extLst>
          </p:cNvPr>
          <p:cNvSpPr txBox="1"/>
          <p:nvPr/>
        </p:nvSpPr>
        <p:spPr>
          <a:xfrm>
            <a:off x="735343" y="3381050"/>
            <a:ext cx="7617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Ring1</a:t>
            </a:r>
          </a:p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Ring2</a:t>
            </a:r>
          </a:p>
          <a:p>
            <a:r>
              <a:rPr lang="en-US" dirty="0">
                <a:solidFill>
                  <a:srgbClr val="00A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Ring3</a:t>
            </a:r>
          </a:p>
          <a:p>
            <a:r>
              <a:rPr lang="en-US" dirty="0">
                <a:solidFill>
                  <a:srgbClr val="00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Ring4</a:t>
            </a:r>
          </a:p>
          <a:p>
            <a:r>
              <a:rPr lang="en-US" altLang="zh-CN" dirty="0">
                <a:solidFill>
                  <a:srgbClr val="CC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Ring5</a:t>
            </a:r>
            <a:endParaRPr lang="en-US" dirty="0">
              <a:solidFill>
                <a:srgbClr val="CC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040BF93C-D9FE-48A0-B92A-834811F7DAB6}"/>
              </a:ext>
            </a:extLst>
          </p:cNvPr>
          <p:cNvSpPr txBox="1"/>
          <p:nvPr/>
        </p:nvSpPr>
        <p:spPr>
          <a:xfrm>
            <a:off x="4606036" y="89210"/>
            <a:ext cx="1187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Laptop</a:t>
            </a:r>
          </a:p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4e5 events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A4FED27-B632-447F-AA0C-864236D2C198}"/>
              </a:ext>
            </a:extLst>
          </p:cNvPr>
          <p:cNvSpPr txBox="1"/>
          <p:nvPr/>
        </p:nvSpPr>
        <p:spPr>
          <a:xfrm>
            <a:off x="4606036" y="3381050"/>
            <a:ext cx="1187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solidFill>
                  <a:schemeClr val="bg2">
                    <a:lumMod val="50000"/>
                  </a:schemeClr>
                </a:solidFill>
              </a:rPr>
              <a:t>Fishtank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4e5 events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DFD2294-6D76-4F90-A60D-769636710780}"/>
              </a:ext>
            </a:extLst>
          </p:cNvPr>
          <p:cNvSpPr txBox="1"/>
          <p:nvPr/>
        </p:nvSpPr>
        <p:spPr>
          <a:xfrm>
            <a:off x="6077859" y="0"/>
            <a:ext cx="30661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R1_ratio = 0.194871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R2_ratio = 0.351754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R3_ratio = 0.413421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R4_ratio = 0.0333036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R5_ratio = 0.00359599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No energy gates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are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applied.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e6 events.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088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EA2CF66-5995-4CCC-8F51-ED5B3FFE99F7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9144000" cy="47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8D9ACE0-12DA-441C-87D0-9C62ECE57845}"/>
              </a:ext>
            </a:extLst>
          </p:cNvPr>
          <p:cNvSpPr txBox="1"/>
          <p:nvPr/>
        </p:nvSpPr>
        <p:spPr>
          <a:xfrm>
            <a:off x="1397669" y="4722725"/>
            <a:ext cx="634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α counts in each DSSD ring simulated by varying the A</a:t>
            </a:r>
            <a:r>
              <a:rPr lang="en-US" altLang="zh-CN" baseline="-25000" dirty="0"/>
              <a:t>2</a:t>
            </a:r>
            <a:r>
              <a:rPr lang="en-US" altLang="zh-CN" dirty="0"/>
              <a:t> coefficient.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48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894713-1FBA-4335-B0E6-8D84D316373A}"/>
              </a:ext>
            </a:extLst>
          </p:cNvPr>
          <p:cNvGraphicFramePr>
            <a:graphicFrameLocks noGrp="1"/>
          </p:cNvGraphicFramePr>
          <p:nvPr/>
        </p:nvGraphicFramePr>
        <p:xfrm>
          <a:off x="282575" y="788126"/>
          <a:ext cx="8578849" cy="50422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73800">
                  <a:extLst>
                    <a:ext uri="{9D8B030D-6E8A-4147-A177-3AD203B41FA5}">
                      <a16:colId xmlns:a16="http://schemas.microsoft.com/office/drawing/2014/main" val="1827394550"/>
                    </a:ext>
                  </a:extLst>
                </a:gridCol>
                <a:gridCol w="1884414">
                  <a:extLst>
                    <a:ext uri="{9D8B030D-6E8A-4147-A177-3AD203B41FA5}">
                      <a16:colId xmlns:a16="http://schemas.microsoft.com/office/drawing/2014/main" val="4196627834"/>
                    </a:ext>
                  </a:extLst>
                </a:gridCol>
                <a:gridCol w="1928232">
                  <a:extLst>
                    <a:ext uri="{9D8B030D-6E8A-4147-A177-3AD203B41FA5}">
                      <a16:colId xmlns:a16="http://schemas.microsoft.com/office/drawing/2014/main" val="2691501915"/>
                    </a:ext>
                  </a:extLst>
                </a:gridCol>
                <a:gridCol w="1318030">
                  <a:extLst>
                    <a:ext uri="{9D8B030D-6E8A-4147-A177-3AD203B41FA5}">
                      <a16:colId xmlns:a16="http://schemas.microsoft.com/office/drawing/2014/main" val="1363223946"/>
                    </a:ext>
                  </a:extLst>
                </a:gridCol>
                <a:gridCol w="1156343">
                  <a:extLst>
                    <a:ext uri="{9D8B030D-6E8A-4147-A177-3AD203B41FA5}">
                      <a16:colId xmlns:a16="http://schemas.microsoft.com/office/drawing/2014/main" val="2269416918"/>
                    </a:ext>
                  </a:extLst>
                </a:gridCol>
                <a:gridCol w="1318030">
                  <a:extLst>
                    <a:ext uri="{9D8B030D-6E8A-4147-A177-3AD203B41FA5}">
                      <a16:colId xmlns:a16="http://schemas.microsoft.com/office/drawing/2014/main" val="1821861475"/>
                    </a:ext>
                  </a:extLst>
                </a:gridCol>
              </a:tblGrid>
              <a:tr h="420188"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Ea_min (keV)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Ea_max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(keV)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LLNL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TRIUMF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Geant4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41119639"/>
                  </a:ext>
                </a:extLst>
              </a:tr>
              <a:tr h="420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Ring1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17900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20800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398280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35892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433368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86345474"/>
                  </a:ext>
                </a:extLst>
              </a:tr>
              <a:tr h="420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Ring2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19200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1081850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106390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782252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76116479"/>
                  </a:ext>
                </a:extLst>
              </a:tr>
              <a:tr h="420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Ring3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15170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1705835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189984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919232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88231254"/>
                  </a:ext>
                </a:extLst>
              </a:tr>
              <a:tr h="420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Ring4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10220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733529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92555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73797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24923123"/>
                  </a:ext>
                </a:extLst>
              </a:tr>
              <a:tr h="420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Ring5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7707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4670063"/>
                  </a:ext>
                </a:extLst>
              </a:tr>
              <a:tr h="420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3919494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424821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2216356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14484490"/>
                  </a:ext>
                </a:extLst>
              </a:tr>
              <a:tr h="420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Ratio1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5703202"/>
                  </a:ext>
                </a:extLst>
              </a:tr>
              <a:tr h="420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Ratio2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9350243"/>
                  </a:ext>
                </a:extLst>
              </a:tr>
              <a:tr h="420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Ratio3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44%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41%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61256041"/>
                  </a:ext>
                </a:extLst>
              </a:tr>
              <a:tr h="420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Ratio4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7711181"/>
                  </a:ext>
                </a:extLst>
              </a:tr>
              <a:tr h="420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Ratio5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3384151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19FB0C8-E854-40D9-B812-DFD12C2B5DDC}"/>
              </a:ext>
            </a:extLst>
          </p:cNvPr>
          <p:cNvSpPr txBox="1"/>
          <p:nvPr/>
        </p:nvSpPr>
        <p:spPr>
          <a:xfrm>
            <a:off x="1163007" y="156996"/>
            <a:ext cx="6782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α count ratios with identical energy gates and position gates.</a:t>
            </a:r>
          </a:p>
        </p:txBody>
      </p:sp>
    </p:spTree>
    <p:extLst>
      <p:ext uri="{BB962C8B-B14F-4D97-AF65-F5344CB8AC3E}">
        <p14:creationId xmlns:p14="http://schemas.microsoft.com/office/powerpoint/2010/main" val="1625163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930848-6E21-49F4-A931-DDC262996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4572000" cy="3985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F1832C-9AF1-44CC-8B65-CEB9162BF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72000" cy="3985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B2FBBA-AE0F-46F0-A5E0-EB988AB391D0}"/>
                  </a:ext>
                </a:extLst>
              </p:cNvPr>
              <p:cNvSpPr txBox="1"/>
              <p:nvPr/>
            </p:nvSpPr>
            <p:spPr>
              <a:xfrm>
                <a:off x="3813008" y="4732379"/>
                <a:ext cx="5330992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zh-CN" altLang="en-US" sz="200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𝐴𝐷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zh-CN" altLang="en-US" sz="200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𝐴𝐷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20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B2FBBA-AE0F-46F0-A5E0-EB988AB39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008" y="4732379"/>
                <a:ext cx="533099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33EA63-2B71-4ECA-8082-08A7AE5B9E02}"/>
                  </a:ext>
                </a:extLst>
              </p:cNvPr>
              <p:cNvSpPr txBox="1"/>
              <p:nvPr/>
            </p:nvSpPr>
            <p:spPr>
              <a:xfrm>
                <a:off x="3813008" y="5710571"/>
                <a:ext cx="21771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1,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sz="2000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zh-CN" altLang="en-US" sz="2000" dirty="0">
                  <a:solidFill>
                    <a:srgbClr val="008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33EA63-2B71-4ECA-8082-08A7AE5B9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008" y="5710571"/>
                <a:ext cx="2177199" cy="400110"/>
              </a:xfrm>
              <a:prstGeom prst="rect">
                <a:avLst/>
              </a:prstGeom>
              <a:blipFill>
                <a:blip r:embed="rId6"/>
                <a:stretch>
                  <a:fillRect t="-9231" r="-1955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735E263-F4BF-44D7-A32E-5D8E5571A4E5}"/>
              </a:ext>
            </a:extLst>
          </p:cNvPr>
          <p:cNvSpPr txBox="1"/>
          <p:nvPr/>
        </p:nvSpPr>
        <p:spPr>
          <a:xfrm>
            <a:off x="3813008" y="5236864"/>
            <a:ext cx="511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θ</a:t>
            </a:r>
            <a:r>
              <a:rPr lang="en-US" altLang="zh-CN" i="1" baseline="-250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i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emission angle with respect to the beam axis</a:t>
            </a:r>
            <a:endParaRPr lang="zh-CN" altLang="en-US" dirty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A3891C-EA95-4F00-BF69-EA4EB44072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5" t="3926" r="22781" b="68074"/>
          <a:stretch/>
        </p:blipFill>
        <p:spPr>
          <a:xfrm>
            <a:off x="0" y="4000869"/>
            <a:ext cx="3749040" cy="285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41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87A49A-778F-42A2-9086-EEA43F987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985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6029F5-A457-4E10-900C-CDDB58FE0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985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19E8E3-E9AC-438D-9EA1-A199D69133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6" t="3974" r="23315" b="68052"/>
          <a:stretch/>
        </p:blipFill>
        <p:spPr>
          <a:xfrm>
            <a:off x="0" y="4004890"/>
            <a:ext cx="3749040" cy="2853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A506EE-53B9-4716-A049-556BC1C7A9BA}"/>
                  </a:ext>
                </a:extLst>
              </p:cNvPr>
              <p:cNvSpPr txBox="1"/>
              <p:nvPr/>
            </p:nvSpPr>
            <p:spPr>
              <a:xfrm>
                <a:off x="3813008" y="4732379"/>
                <a:ext cx="5330992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zh-CN" altLang="en-US" sz="200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𝐴𝐷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zh-CN" altLang="en-US" sz="200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𝐴𝐷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20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A506EE-53B9-4716-A049-556BC1C7A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008" y="4732379"/>
                <a:ext cx="5330992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8A159E-D21B-41F5-8FE3-D1FED2BC4122}"/>
                  </a:ext>
                </a:extLst>
              </p:cNvPr>
              <p:cNvSpPr txBox="1"/>
              <p:nvPr/>
            </p:nvSpPr>
            <p:spPr>
              <a:xfrm>
                <a:off x="3813008" y="5710571"/>
                <a:ext cx="21771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0,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sz="2000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zh-CN" altLang="en-US" sz="2000" dirty="0">
                  <a:solidFill>
                    <a:srgbClr val="008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8A159E-D21B-41F5-8FE3-D1FED2BC4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008" y="5710571"/>
                <a:ext cx="2177199" cy="400110"/>
              </a:xfrm>
              <a:prstGeom prst="rect">
                <a:avLst/>
              </a:prstGeom>
              <a:blipFill>
                <a:blip r:embed="rId7"/>
                <a:stretch>
                  <a:fillRect t="-9231" r="-1955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30D805D-8292-4D9C-B80A-179DA73E3A5C}"/>
              </a:ext>
            </a:extLst>
          </p:cNvPr>
          <p:cNvSpPr txBox="1"/>
          <p:nvPr/>
        </p:nvSpPr>
        <p:spPr>
          <a:xfrm>
            <a:off x="3813008" y="5236864"/>
            <a:ext cx="511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θ</a:t>
            </a:r>
            <a:r>
              <a:rPr lang="en-US" altLang="zh-CN" i="1" baseline="-250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i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emission angle with respect to the beam axis</a:t>
            </a:r>
            <a:endParaRPr lang="zh-CN" altLang="en-US" dirty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5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9CC73-ED56-4668-8209-F4B33FBFE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985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9DA5A-211B-4203-B70C-E7872CDFA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9850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A981E8-EFFB-4BC7-8E32-85A50C2233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6" t="3970" r="22981" b="68039"/>
          <a:stretch/>
        </p:blipFill>
        <p:spPr>
          <a:xfrm>
            <a:off x="0" y="4018870"/>
            <a:ext cx="3749040" cy="2839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1366AD-8294-4D7F-BDB6-ADAD7D678F66}"/>
                  </a:ext>
                </a:extLst>
              </p:cNvPr>
              <p:cNvSpPr txBox="1"/>
              <p:nvPr/>
            </p:nvSpPr>
            <p:spPr>
              <a:xfrm>
                <a:off x="3813008" y="4732379"/>
                <a:ext cx="5330992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zh-CN" altLang="en-US" sz="200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𝐴𝐷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zh-CN" altLang="en-US" sz="200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𝐴𝐷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20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1366AD-8294-4D7F-BDB6-ADAD7D678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008" y="4732379"/>
                <a:ext cx="5330992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2EBE3E-6D6A-4027-87A9-E6E9400740CC}"/>
                  </a:ext>
                </a:extLst>
              </p:cNvPr>
              <p:cNvSpPr txBox="1"/>
              <p:nvPr/>
            </p:nvSpPr>
            <p:spPr>
              <a:xfrm>
                <a:off x="3813008" y="5710571"/>
                <a:ext cx="25651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−0.5,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sz="2000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zh-CN" altLang="en-US" sz="2000" dirty="0">
                  <a:solidFill>
                    <a:srgbClr val="008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2EBE3E-6D6A-4027-87A9-E6E940074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008" y="5710571"/>
                <a:ext cx="2565126" cy="400110"/>
              </a:xfrm>
              <a:prstGeom prst="rect">
                <a:avLst/>
              </a:prstGeom>
              <a:blipFill>
                <a:blip r:embed="rId7"/>
                <a:stretch>
                  <a:fillRect t="-9231" r="-1663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102529D-917F-4D61-A3C8-1C7E89457CB1}"/>
              </a:ext>
            </a:extLst>
          </p:cNvPr>
          <p:cNvSpPr txBox="1"/>
          <p:nvPr/>
        </p:nvSpPr>
        <p:spPr>
          <a:xfrm>
            <a:off x="3813008" y="5236864"/>
            <a:ext cx="511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θ</a:t>
            </a:r>
            <a:r>
              <a:rPr lang="en-US" altLang="zh-CN" i="1" baseline="-250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i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emission angle with respect to the beam axis</a:t>
            </a:r>
            <a:endParaRPr lang="zh-CN" altLang="en-US" dirty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98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E4D3D9-3E06-47FF-B8F9-DA428A5C3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4572000" cy="3985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B5B351-C9DF-49ED-86E7-CF85821B8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"/>
            <a:ext cx="4572000" cy="3985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696CD-0A6A-4954-B03D-4BF1A830CC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7" t="4055" r="23461" b="67944"/>
          <a:stretch/>
        </p:blipFill>
        <p:spPr>
          <a:xfrm>
            <a:off x="0" y="4008051"/>
            <a:ext cx="3749040" cy="2849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45F753-EC21-4FDD-AA3C-D892A840C712}"/>
                  </a:ext>
                </a:extLst>
              </p:cNvPr>
              <p:cNvSpPr txBox="1"/>
              <p:nvPr/>
            </p:nvSpPr>
            <p:spPr>
              <a:xfrm>
                <a:off x="3813008" y="4732379"/>
                <a:ext cx="5330992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zh-CN" altLang="en-US" sz="200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𝐴𝐷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zh-CN" altLang="en-US" sz="200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𝐴𝐷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zh-CN" altLang="en-US" sz="2000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zh-CN" altLang="en-US" sz="2000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2000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45F753-EC21-4FDD-AA3C-D892A840C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008" y="4732379"/>
                <a:ext cx="5330992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555EA8-A1D8-4A68-ACD5-2EE1EB8F0ADE}"/>
                  </a:ext>
                </a:extLst>
              </p:cNvPr>
              <p:cNvSpPr txBox="1"/>
              <p:nvPr/>
            </p:nvSpPr>
            <p:spPr>
              <a:xfrm>
                <a:off x="3813008" y="5710571"/>
                <a:ext cx="23695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−1,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sz="2000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zh-CN" altLang="en-US" sz="2000" dirty="0">
                  <a:solidFill>
                    <a:srgbClr val="00800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555EA8-A1D8-4A68-ACD5-2EE1EB8F0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008" y="5710571"/>
                <a:ext cx="2369559" cy="400110"/>
              </a:xfrm>
              <a:prstGeom prst="rect">
                <a:avLst/>
              </a:prstGeom>
              <a:blipFill>
                <a:blip r:embed="rId7"/>
                <a:stretch>
                  <a:fillRect t="-9231" r="-1799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F434C48-FDD7-4EA7-ABED-6D58F611E12E}"/>
              </a:ext>
            </a:extLst>
          </p:cNvPr>
          <p:cNvSpPr txBox="1"/>
          <p:nvPr/>
        </p:nvSpPr>
        <p:spPr>
          <a:xfrm>
            <a:off x="3813008" y="5236864"/>
            <a:ext cx="511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θ</a:t>
            </a:r>
            <a:r>
              <a:rPr lang="en-US" altLang="zh-CN" i="1" baseline="-250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i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emission angle with respect to the beam axis</a:t>
            </a:r>
            <a:endParaRPr lang="zh-CN" altLang="en-US" dirty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73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B96BA-BE5B-4987-B454-245592C43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"/>
            <a:ext cx="7620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14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3A688-CE44-47A1-89CD-40D0AB90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0"/>
            <a:ext cx="8305800" cy="5895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3F4994-1BFF-4067-A78D-3EBBF9DE27D1}"/>
              </a:ext>
            </a:extLst>
          </p:cNvPr>
          <p:cNvSpPr txBox="1"/>
          <p:nvPr/>
        </p:nvSpPr>
        <p:spPr>
          <a:xfrm>
            <a:off x="0" y="64886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F. 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ElsevierSans"/>
              </a:rPr>
              <a:t>Entezami</a:t>
            </a:r>
            <a:r>
              <a:rPr lang="zh-CN" altLang="en-US" dirty="0">
                <a:solidFill>
                  <a:srgbClr val="1F1F1F"/>
                </a:solidFill>
                <a:latin typeface="ElsevierSans"/>
              </a:rPr>
              <a:t> </a:t>
            </a:r>
            <a:r>
              <a:rPr lang="en-US" altLang="zh-CN" dirty="0">
                <a:solidFill>
                  <a:srgbClr val="1F1F1F"/>
                </a:solidFill>
                <a:latin typeface="ElsevierSans"/>
              </a:rPr>
              <a:t>et</a:t>
            </a:r>
            <a:r>
              <a:rPr lang="zh-CN" altLang="en-US" dirty="0">
                <a:solidFill>
                  <a:srgbClr val="1F1F1F"/>
                </a:solidFill>
                <a:latin typeface="ElsevierSans"/>
              </a:rPr>
              <a:t> </a:t>
            </a:r>
            <a:r>
              <a:rPr lang="en-US" altLang="zh-CN" dirty="0">
                <a:solidFill>
                  <a:srgbClr val="1F1F1F"/>
                </a:solidFill>
                <a:latin typeface="ElsevierSans"/>
              </a:rPr>
              <a:t>al.,</a:t>
            </a:r>
            <a:r>
              <a:rPr lang="zh-CN" altLang="en-US" dirty="0">
                <a:solidFill>
                  <a:srgbClr val="1F1F1F"/>
                </a:solidFill>
                <a:latin typeface="ElsevierSans"/>
              </a:rPr>
              <a:t> </a:t>
            </a:r>
            <a:r>
              <a:rPr lang="en-US" dirty="0"/>
              <a:t>Nucl. Phys. A 366, 1 (1981).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2E401-8E4C-4D49-BD76-273129539B07}"/>
              </a:ext>
            </a:extLst>
          </p:cNvPr>
          <p:cNvSpPr txBox="1"/>
          <p:nvPr/>
        </p:nvSpPr>
        <p:spPr>
          <a:xfrm>
            <a:off x="0" y="6119336"/>
            <a:ext cx="45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33.3 MeV polarized </a:t>
            </a:r>
            <a:r>
              <a:rPr lang="en-US" b="0" i="0" baseline="30000" dirty="0">
                <a:solidFill>
                  <a:srgbClr val="1F1F1F"/>
                </a:solidFill>
                <a:effectLst/>
                <a:latin typeface="ElsevierGulliver"/>
              </a:rPr>
              <a:t>3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He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722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56063-EA17-4AE7-823B-69FC08CDA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08"/>
            <a:ext cx="9144000" cy="5612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E97150-240A-49C5-AD9B-C778FDB74CEB}"/>
              </a:ext>
            </a:extLst>
          </p:cNvPr>
          <p:cNvSpPr txBox="1"/>
          <p:nvPr/>
        </p:nvSpPr>
        <p:spPr>
          <a:xfrm>
            <a:off x="0" y="0"/>
            <a:ext cx="20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Isotropic α emission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07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D8474-3E18-4618-B98D-EB1BF2C96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01000" cy="6419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709843-BBAC-4D18-A799-BA15D3C0E885}"/>
              </a:ext>
            </a:extLst>
          </p:cNvPr>
          <p:cNvSpPr txBox="1"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J.M. Joyce </a:t>
            </a:r>
            <a:r>
              <a:rPr lang="en-US" altLang="zh-CN" dirty="0">
                <a:solidFill>
                  <a:srgbClr val="1F1F1F"/>
                </a:solidFill>
                <a:latin typeface="ElsevierSans"/>
              </a:rPr>
              <a:t>et</a:t>
            </a:r>
            <a:r>
              <a:rPr lang="zh-CN" altLang="en-US" dirty="0">
                <a:solidFill>
                  <a:srgbClr val="1F1F1F"/>
                </a:solidFill>
                <a:latin typeface="ElsevierSans"/>
              </a:rPr>
              <a:t> </a:t>
            </a:r>
            <a:r>
              <a:rPr lang="en-US" altLang="zh-CN" dirty="0">
                <a:solidFill>
                  <a:srgbClr val="1F1F1F"/>
                </a:solidFill>
                <a:latin typeface="ElsevierSans"/>
              </a:rPr>
              <a:t>al.,</a:t>
            </a:r>
            <a:r>
              <a:rPr lang="zh-CN" altLang="en-US" dirty="0">
                <a:solidFill>
                  <a:srgbClr val="1F1F1F"/>
                </a:solidFill>
                <a:latin typeface="ElsevierSans"/>
              </a:rPr>
              <a:t> </a:t>
            </a:r>
            <a:r>
              <a:rPr lang="en-US" dirty="0"/>
              <a:t>Nucl. Phys. A 132, 629 (1969).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0F5B1-8196-495E-9B37-BDA5A8D0D61B}"/>
              </a:ext>
            </a:extLst>
          </p:cNvPr>
          <p:cNvSpPr txBox="1"/>
          <p:nvPr/>
        </p:nvSpPr>
        <p:spPr>
          <a:xfrm>
            <a:off x="4545876" y="6119336"/>
            <a:ext cx="45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15 MeV </a:t>
            </a:r>
            <a:r>
              <a:rPr lang="en-US" b="0" i="0" baseline="30000" dirty="0">
                <a:solidFill>
                  <a:srgbClr val="1F1F1F"/>
                </a:solidFill>
                <a:effectLst/>
                <a:latin typeface="ElsevierGulliver"/>
              </a:rPr>
              <a:t>3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He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99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3E46A-BD96-419C-9DF5-E4E3C397B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0575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75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2D30A9-0CB1-4224-B67F-23A5A55CF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1527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3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4EE07D-7AD3-41FC-BC39-1892390FD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98124" cy="5474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5C7B1-96C4-4A6D-B2D5-D00D91F7D80E}"/>
              </a:ext>
            </a:extLst>
          </p:cNvPr>
          <p:cNvSpPr txBox="1"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J. Dubois </a:t>
            </a:r>
            <a:r>
              <a:rPr lang="en-US" altLang="zh-CN" dirty="0">
                <a:solidFill>
                  <a:srgbClr val="1F1F1F"/>
                </a:solidFill>
                <a:latin typeface="ElsevierSans"/>
              </a:rPr>
              <a:t>et</a:t>
            </a:r>
            <a:r>
              <a:rPr lang="zh-CN" altLang="en-US" dirty="0">
                <a:solidFill>
                  <a:srgbClr val="1F1F1F"/>
                </a:solidFill>
                <a:latin typeface="ElsevierSans"/>
              </a:rPr>
              <a:t> </a:t>
            </a:r>
            <a:r>
              <a:rPr lang="en-US" altLang="zh-CN" dirty="0">
                <a:solidFill>
                  <a:srgbClr val="1F1F1F"/>
                </a:solidFill>
                <a:latin typeface="ElsevierSans"/>
              </a:rPr>
              <a:t>al.,</a:t>
            </a:r>
            <a:r>
              <a:rPr lang="zh-CN" altLang="en-US" dirty="0">
                <a:solidFill>
                  <a:srgbClr val="1F1F1F"/>
                </a:solidFill>
                <a:latin typeface="ElsevierSans"/>
              </a:rPr>
              <a:t> </a:t>
            </a:r>
            <a:r>
              <a:rPr lang="en-US" dirty="0"/>
              <a:t>Phys. Rev. 160, 925 (1967).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6858E-5A10-4557-8FE0-272DFD165D94}"/>
              </a:ext>
            </a:extLst>
          </p:cNvPr>
          <p:cNvSpPr txBox="1"/>
          <p:nvPr/>
        </p:nvSpPr>
        <p:spPr>
          <a:xfrm>
            <a:off x="4545876" y="6119336"/>
            <a:ext cx="45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6 </a:t>
            </a:r>
            <a:r>
              <a:rPr lang="en-US" dirty="0">
                <a:solidFill>
                  <a:srgbClr val="1F1F1F"/>
                </a:solidFill>
                <a:latin typeface="ElsevierGulliver"/>
              </a:rPr>
              <a:t>-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 12 MeV </a:t>
            </a:r>
            <a:r>
              <a:rPr lang="en-US" b="0" i="0" baseline="30000" dirty="0">
                <a:solidFill>
                  <a:srgbClr val="1F1F1F"/>
                </a:solidFill>
                <a:effectLst/>
                <a:latin typeface="ElsevierGulliver"/>
              </a:rPr>
              <a:t>bombarding energies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BF5ED-E502-4A35-AE8E-7BDD499D7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907" y="0"/>
            <a:ext cx="4567092" cy="51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23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1F260-BC23-4C43-901F-DFA955B72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5249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372ED6-D6B2-47D0-845C-82DCF62FD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1529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10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E7643-6DA9-46F3-9F8F-EA638057B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0788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B1754-177B-44B2-A8AD-AE0FC2DFB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887" y="5721284"/>
            <a:ext cx="5552415" cy="113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69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4">
                <a:extLst>
                  <a:ext uri="{FF2B5EF4-FFF2-40B4-BE49-F238E27FC236}">
                    <a16:creationId xmlns:a16="http://schemas.microsoft.com/office/drawing/2014/main" id="{A2F259BA-0AB1-4747-9925-D79B7098A27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" y="0"/>
              <a:ext cx="9143999" cy="61485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2795">
                      <a:extLst>
                        <a:ext uri="{9D8B030D-6E8A-4147-A177-3AD203B41FA5}">
                          <a16:colId xmlns:a16="http://schemas.microsoft.com/office/drawing/2014/main" val="2275852137"/>
                        </a:ext>
                      </a:extLst>
                    </a:gridCol>
                    <a:gridCol w="1499477">
                      <a:extLst>
                        <a:ext uri="{9D8B030D-6E8A-4147-A177-3AD203B41FA5}">
                          <a16:colId xmlns:a16="http://schemas.microsoft.com/office/drawing/2014/main" val="640294142"/>
                        </a:ext>
                      </a:extLst>
                    </a:gridCol>
                    <a:gridCol w="1499477">
                      <a:extLst>
                        <a:ext uri="{9D8B030D-6E8A-4147-A177-3AD203B41FA5}">
                          <a16:colId xmlns:a16="http://schemas.microsoft.com/office/drawing/2014/main" val="154914930"/>
                        </a:ext>
                      </a:extLst>
                    </a:gridCol>
                    <a:gridCol w="1499477">
                      <a:extLst>
                        <a:ext uri="{9D8B030D-6E8A-4147-A177-3AD203B41FA5}">
                          <a16:colId xmlns:a16="http://schemas.microsoft.com/office/drawing/2014/main" val="2920733730"/>
                        </a:ext>
                      </a:extLst>
                    </a:gridCol>
                    <a:gridCol w="1564170">
                      <a:extLst>
                        <a:ext uri="{9D8B030D-6E8A-4147-A177-3AD203B41FA5}">
                          <a16:colId xmlns:a16="http://schemas.microsoft.com/office/drawing/2014/main" val="1408799816"/>
                        </a:ext>
                      </a:extLst>
                    </a:gridCol>
                    <a:gridCol w="2048603">
                      <a:extLst>
                        <a:ext uri="{9D8B030D-6E8A-4147-A177-3AD203B41FA5}">
                          <a16:colId xmlns:a16="http://schemas.microsoft.com/office/drawing/2014/main" val="4194047404"/>
                        </a:ext>
                      </a:extLst>
                    </a:gridCol>
                  </a:tblGrid>
                  <a:tr h="4255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Emulator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3101659"/>
                      </a:ext>
                    </a:extLst>
                  </a:tr>
                  <a:tr h="723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Calibrator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2471320"/>
                      </a:ext>
                    </a:extLst>
                  </a:tr>
                  <a:tr h="723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Sampler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80001346"/>
                      </a:ext>
                    </a:extLst>
                  </a:tr>
                  <a:tr h="16169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Prior (keV)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Gaussian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7332.7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1.2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Gaussian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Mean = 7335.1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Sigma = 0.9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Gaussian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7333.2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1.1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Bimodal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7332.7,</a:t>
                          </a:r>
                          <a:r>
                            <a:rPr lang="zh-CN" alt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1.2, 1.1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Weight = 0.5, 0.5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Trimodal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7332.7,</a:t>
                          </a:r>
                          <a:r>
                            <a:rPr lang="zh-CN" alt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7333.7, 7335.1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1.2, 1.1, 0.9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Weight = 0.33, 0.33, 0.33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01389020"/>
                      </a:ext>
                    </a:extLst>
                  </a:tr>
                  <a:tr h="13190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altLang="zh-CN" sz="1400" i="1" baseline="-2500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(keV)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kern="120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7335.1(9)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Goldberg_Thesis2024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7333.2(11)</a:t>
                          </a:r>
                        </a:p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Basunia_NDS2021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7333.7(11)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Jenkins_PRL2004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7333.7(11)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Jenkins_PRL2004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kern="120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7335.1(9)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Goldberg_Thesis2024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63170967"/>
                      </a:ext>
                    </a:extLst>
                  </a:tr>
                  <a:tr h="564417"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i="1" dirty="0">
                              <a:solidFill>
                                <a:srgbClr val="008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τ</a:t>
                          </a:r>
                          <a:r>
                            <a:rPr lang="en-US" altLang="zh-CN" sz="2000" dirty="0">
                              <a:solidFill>
                                <a:srgbClr val="008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(fs)</a:t>
                          </a:r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.3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−3.3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+3.9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9.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−4.0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+4.6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7.0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−3.4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+3.8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.2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−3.6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+3.8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8.1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−4.0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+4.5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93463759"/>
                      </a:ext>
                    </a:extLst>
                  </a:tr>
                  <a:tr h="723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90% C.I. (fs)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&lt;15.7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&lt;12.1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&lt;12.2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&lt;13.5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909617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4">
                <a:extLst>
                  <a:ext uri="{FF2B5EF4-FFF2-40B4-BE49-F238E27FC236}">
                    <a16:creationId xmlns:a16="http://schemas.microsoft.com/office/drawing/2014/main" id="{A2F259BA-0AB1-4747-9925-D79B7098A27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" y="0"/>
              <a:ext cx="9143999" cy="61485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2795">
                      <a:extLst>
                        <a:ext uri="{9D8B030D-6E8A-4147-A177-3AD203B41FA5}">
                          <a16:colId xmlns:a16="http://schemas.microsoft.com/office/drawing/2014/main" val="2275852137"/>
                        </a:ext>
                      </a:extLst>
                    </a:gridCol>
                    <a:gridCol w="1499477">
                      <a:extLst>
                        <a:ext uri="{9D8B030D-6E8A-4147-A177-3AD203B41FA5}">
                          <a16:colId xmlns:a16="http://schemas.microsoft.com/office/drawing/2014/main" val="640294142"/>
                        </a:ext>
                      </a:extLst>
                    </a:gridCol>
                    <a:gridCol w="1499477">
                      <a:extLst>
                        <a:ext uri="{9D8B030D-6E8A-4147-A177-3AD203B41FA5}">
                          <a16:colId xmlns:a16="http://schemas.microsoft.com/office/drawing/2014/main" val="154914930"/>
                        </a:ext>
                      </a:extLst>
                    </a:gridCol>
                    <a:gridCol w="1499477">
                      <a:extLst>
                        <a:ext uri="{9D8B030D-6E8A-4147-A177-3AD203B41FA5}">
                          <a16:colId xmlns:a16="http://schemas.microsoft.com/office/drawing/2014/main" val="2920733730"/>
                        </a:ext>
                      </a:extLst>
                    </a:gridCol>
                    <a:gridCol w="1564170">
                      <a:extLst>
                        <a:ext uri="{9D8B030D-6E8A-4147-A177-3AD203B41FA5}">
                          <a16:colId xmlns:a16="http://schemas.microsoft.com/office/drawing/2014/main" val="1408799816"/>
                        </a:ext>
                      </a:extLst>
                    </a:gridCol>
                    <a:gridCol w="2048603">
                      <a:extLst>
                        <a:ext uri="{9D8B030D-6E8A-4147-A177-3AD203B41FA5}">
                          <a16:colId xmlns:a16="http://schemas.microsoft.com/office/drawing/2014/main" val="4194047404"/>
                        </a:ext>
                      </a:extLst>
                    </a:gridCol>
                  </a:tblGrid>
                  <a:tr h="4255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Emulator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3101659"/>
                      </a:ext>
                    </a:extLst>
                  </a:tr>
                  <a:tr h="723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Calibrator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2471320"/>
                      </a:ext>
                    </a:extLst>
                  </a:tr>
                  <a:tr h="723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Sampler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80001346"/>
                      </a:ext>
                    </a:extLst>
                  </a:tr>
                  <a:tr h="16169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Prior (keV)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Gaussian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7332.7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1.2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Gaussian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Mean = 7335.1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Sigma = 0.9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Gaussian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7333.2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1.1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Bimodal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7332.7,</a:t>
                          </a:r>
                          <a:r>
                            <a:rPr lang="zh-CN" alt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1.2, 1.1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Weight = 0.5, 0.5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Trimodal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7332.7,</a:t>
                          </a:r>
                          <a:r>
                            <a:rPr lang="zh-CN" alt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7333.7, 7335.1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1.2, 1.1, 0.9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Weight = 0.33, 0.33, 0.33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01389020"/>
                      </a:ext>
                    </a:extLst>
                  </a:tr>
                  <a:tr h="1371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altLang="zh-CN" sz="1400" i="1" baseline="-2500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(keV)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kern="120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7335.1(9)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Goldberg_Thesis2024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7333.2(11)</a:t>
                          </a:r>
                        </a:p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Basunia_NDS2021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7333.7(11)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Jenkins_PRL2004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7333.7(11)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Jenkins_PRL2004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kern="120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7335.1(9)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Goldberg_Thesis2024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63170967"/>
                      </a:ext>
                    </a:extLst>
                  </a:tr>
                  <a:tr h="564417"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i="1" dirty="0">
                              <a:solidFill>
                                <a:srgbClr val="008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τ</a:t>
                          </a:r>
                          <a:r>
                            <a:rPr lang="en-US" altLang="zh-CN" sz="2000" dirty="0">
                              <a:solidFill>
                                <a:srgbClr val="008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(fs)</a:t>
                          </a:r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9512" t="-869565" r="-442276" b="-131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69512" t="-869565" r="-342276" b="-131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9512" t="-869565" r="-242276" b="-131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53696" t="-869565" r="-131907" b="-131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7024" t="-869565" r="-893" b="-1315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3463759"/>
                      </a:ext>
                    </a:extLst>
                  </a:tr>
                  <a:tr h="723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90% C.I. (fs)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&lt;15.7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&lt;12.1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&lt;12.2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&lt;13.5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9096177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72128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CCED7-F9C1-4136-B584-0FC56B0C7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E2D616-1A5B-4FAA-A256-D584E861B260}"/>
              </a:ext>
            </a:extLst>
          </p:cNvPr>
          <p:cNvSpPr txBox="1"/>
          <p:nvPr/>
        </p:nvSpPr>
        <p:spPr>
          <a:xfrm>
            <a:off x="4572000" y="4572000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47779-8D17-45BA-971E-934AFDCEE5EB}"/>
              </a:ext>
            </a:extLst>
          </p:cNvPr>
          <p:cNvSpPr txBox="1"/>
          <p:nvPr/>
        </p:nvSpPr>
        <p:spPr>
          <a:xfrm>
            <a:off x="4572000" y="557990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prior: trimodal of </a:t>
            </a:r>
            <a:r>
              <a:rPr lang="fi-FI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Sallaska_PRC2011, Jenkins_PRL2004, 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Goldberg_Thesis2024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Tau = 8.105 +4.537 -4.033 fs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945670-F9CA-464F-A963-E0FAC1FAC560}"/>
              </a:ext>
            </a:extLst>
          </p:cNvPr>
          <p:cNvSpPr txBox="1"/>
          <p:nvPr/>
        </p:nvSpPr>
        <p:spPr>
          <a:xfrm>
            <a:off x="0" y="4572000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D2D8D2-CDC9-43FE-93E2-2F8052E2519D}"/>
              </a:ext>
            </a:extLst>
          </p:cNvPr>
          <p:cNvSpPr txBox="1"/>
          <p:nvPr/>
        </p:nvSpPr>
        <p:spPr>
          <a:xfrm>
            <a:off x="0" y="5579906"/>
            <a:ext cx="44680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prior: bimodal of </a:t>
            </a:r>
            <a:r>
              <a:rPr lang="fi-FI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Sallaska_PRC2011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</a:t>
            </a:r>
            <a:r>
              <a:rPr lang="zh-CN" alt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fi-FI" altLang="zh-CN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i-FI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Jenkins_PRL2004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Tau = 7.204 +3.788 -3.563 fs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D75A7-D605-4C41-B8BD-5417E6FDC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33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11F3E7-7406-422E-8D9E-6FA34196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97D0C-B3C4-44B6-89CD-B6D31E16F18F}"/>
              </a:ext>
            </a:extLst>
          </p:cNvPr>
          <p:cNvSpPr txBox="1"/>
          <p:nvPr/>
        </p:nvSpPr>
        <p:spPr>
          <a:xfrm>
            <a:off x="2493991" y="533400"/>
            <a:ext cx="2177199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0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Bimodal Prior: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Mean = 7332.7,</a:t>
            </a:r>
            <a:r>
              <a:rPr lang="zh-CN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7333.7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Sigma = 1.2, 1.1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Weight = 0.5, 0.5</a:t>
            </a:r>
          </a:p>
        </p:txBody>
      </p:sp>
    </p:spTree>
    <p:extLst>
      <p:ext uri="{BB962C8B-B14F-4D97-AF65-F5344CB8AC3E}">
        <p14:creationId xmlns:p14="http://schemas.microsoft.com/office/powerpoint/2010/main" val="3036760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26287-85DE-47DC-B6E5-9F8AC979C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62CE7A-14C8-4FC7-9126-731CD0944200}"/>
              </a:ext>
            </a:extLst>
          </p:cNvPr>
          <p:cNvSpPr txBox="1"/>
          <p:nvPr/>
        </p:nvSpPr>
        <p:spPr>
          <a:xfrm>
            <a:off x="2145338" y="533400"/>
            <a:ext cx="287450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0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Trimodal Prior: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Mean = 7332.7,</a:t>
            </a:r>
            <a:r>
              <a:rPr lang="zh-CN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7333.7,</a:t>
            </a:r>
            <a:r>
              <a:rPr lang="zh-CN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7335.1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Sigma = 1.2, 1.1, 0.9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Weight = 0.33, 0.33, 0.33</a:t>
            </a:r>
          </a:p>
        </p:txBody>
      </p:sp>
    </p:spTree>
    <p:extLst>
      <p:ext uri="{BB962C8B-B14F-4D97-AF65-F5344CB8AC3E}">
        <p14:creationId xmlns:p14="http://schemas.microsoft.com/office/powerpoint/2010/main" val="317389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25CACD-EC66-4167-8D29-DF522335F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08"/>
            <a:ext cx="9144000" cy="5612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C88EC2-B2E3-4C63-802A-ED7FB73578A1}"/>
              </a:ext>
            </a:extLst>
          </p:cNvPr>
          <p:cNvSpPr txBox="1"/>
          <p:nvPr/>
        </p:nvSpPr>
        <p:spPr>
          <a:xfrm>
            <a:off x="0" y="0"/>
            <a:ext cx="20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Isotropic α emission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12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F241AD-1742-4878-8682-8FA16DB3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133599"/>
          </a:xfrm>
        </p:spPr>
        <p:txBody>
          <a:bodyPr>
            <a:norm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600" b="1" dirty="0">
                <a:solidFill>
                  <a:srgbClr val="0000CC"/>
                </a:solidFill>
              </a:rPr>
              <a:t>Bayesian Priors</a:t>
            </a:r>
            <a:endParaRPr lang="en-US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51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4">
                <a:extLst>
                  <a:ext uri="{FF2B5EF4-FFF2-40B4-BE49-F238E27FC236}">
                    <a16:creationId xmlns:a16="http://schemas.microsoft.com/office/drawing/2014/main" id="{A2F259BA-0AB1-4747-9925-D79B7098A27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" y="0"/>
              <a:ext cx="9143999" cy="61485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2795">
                      <a:extLst>
                        <a:ext uri="{9D8B030D-6E8A-4147-A177-3AD203B41FA5}">
                          <a16:colId xmlns:a16="http://schemas.microsoft.com/office/drawing/2014/main" val="2275852137"/>
                        </a:ext>
                      </a:extLst>
                    </a:gridCol>
                    <a:gridCol w="1499477">
                      <a:extLst>
                        <a:ext uri="{9D8B030D-6E8A-4147-A177-3AD203B41FA5}">
                          <a16:colId xmlns:a16="http://schemas.microsoft.com/office/drawing/2014/main" val="640294142"/>
                        </a:ext>
                      </a:extLst>
                    </a:gridCol>
                    <a:gridCol w="1499477">
                      <a:extLst>
                        <a:ext uri="{9D8B030D-6E8A-4147-A177-3AD203B41FA5}">
                          <a16:colId xmlns:a16="http://schemas.microsoft.com/office/drawing/2014/main" val="154914930"/>
                        </a:ext>
                      </a:extLst>
                    </a:gridCol>
                    <a:gridCol w="1499477">
                      <a:extLst>
                        <a:ext uri="{9D8B030D-6E8A-4147-A177-3AD203B41FA5}">
                          <a16:colId xmlns:a16="http://schemas.microsoft.com/office/drawing/2014/main" val="2920733730"/>
                        </a:ext>
                      </a:extLst>
                    </a:gridCol>
                    <a:gridCol w="1564170">
                      <a:extLst>
                        <a:ext uri="{9D8B030D-6E8A-4147-A177-3AD203B41FA5}">
                          <a16:colId xmlns:a16="http://schemas.microsoft.com/office/drawing/2014/main" val="1408799816"/>
                        </a:ext>
                      </a:extLst>
                    </a:gridCol>
                    <a:gridCol w="2048603">
                      <a:extLst>
                        <a:ext uri="{9D8B030D-6E8A-4147-A177-3AD203B41FA5}">
                          <a16:colId xmlns:a16="http://schemas.microsoft.com/office/drawing/2014/main" val="4194047404"/>
                        </a:ext>
                      </a:extLst>
                    </a:gridCol>
                  </a:tblGrid>
                  <a:tr h="4255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Emulator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3101659"/>
                      </a:ext>
                    </a:extLst>
                  </a:tr>
                  <a:tr h="723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Calibrator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2471320"/>
                      </a:ext>
                    </a:extLst>
                  </a:tr>
                  <a:tr h="723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Sampler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80001346"/>
                      </a:ext>
                    </a:extLst>
                  </a:tr>
                  <a:tr h="16169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Prior (keV)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Gaussian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7332.7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1.2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Gaussian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Mean = 7335.1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Sigma = 0.9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Gaussian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7333.2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1.1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Bimodal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7332.7,</a:t>
                          </a:r>
                          <a:r>
                            <a:rPr lang="zh-CN" alt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1.2, 1.1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Weight = 0.5, 0.5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Trimodal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7332.7,</a:t>
                          </a:r>
                          <a:r>
                            <a:rPr lang="zh-CN" alt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7333.7, 7335.1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1.2, 1.1, 0.9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Weight = 0.33, 0.33, 0.33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01389020"/>
                      </a:ext>
                    </a:extLst>
                  </a:tr>
                  <a:tr h="13190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altLang="zh-CN" sz="1400" i="1" baseline="-2500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(keV)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kern="120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7335.1(9)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Goldberg_Thesis2024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7333.2(11)</a:t>
                          </a:r>
                        </a:p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Basunia_NDS2021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7333.7(11)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Jenkins_PRL2004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7333.7(11)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Jenkins_PRL2004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kern="120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7335.1(9)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Goldberg_Thesis2024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63170967"/>
                      </a:ext>
                    </a:extLst>
                  </a:tr>
                  <a:tr h="564417"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i="1" dirty="0">
                              <a:solidFill>
                                <a:srgbClr val="008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τ</a:t>
                          </a:r>
                          <a:r>
                            <a:rPr lang="en-US" altLang="zh-CN" sz="2000" dirty="0">
                              <a:solidFill>
                                <a:srgbClr val="008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(fs)</a:t>
                          </a:r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.3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−3.3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+3.9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9.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−4.0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+4.6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7.0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−3.4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+3.8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.2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−3.6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+3.8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8.1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−4.0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+4.5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93463759"/>
                      </a:ext>
                    </a:extLst>
                  </a:tr>
                  <a:tr h="723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90% C.I. (fs)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&lt;15.7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&lt;12.1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&lt;12.2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&lt;13.5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909617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4">
                <a:extLst>
                  <a:ext uri="{FF2B5EF4-FFF2-40B4-BE49-F238E27FC236}">
                    <a16:creationId xmlns:a16="http://schemas.microsoft.com/office/drawing/2014/main" id="{A2F259BA-0AB1-4747-9925-D79B7098A27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" y="0"/>
              <a:ext cx="9143999" cy="61485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32795">
                      <a:extLst>
                        <a:ext uri="{9D8B030D-6E8A-4147-A177-3AD203B41FA5}">
                          <a16:colId xmlns:a16="http://schemas.microsoft.com/office/drawing/2014/main" val="2275852137"/>
                        </a:ext>
                      </a:extLst>
                    </a:gridCol>
                    <a:gridCol w="1499477">
                      <a:extLst>
                        <a:ext uri="{9D8B030D-6E8A-4147-A177-3AD203B41FA5}">
                          <a16:colId xmlns:a16="http://schemas.microsoft.com/office/drawing/2014/main" val="640294142"/>
                        </a:ext>
                      </a:extLst>
                    </a:gridCol>
                    <a:gridCol w="1499477">
                      <a:extLst>
                        <a:ext uri="{9D8B030D-6E8A-4147-A177-3AD203B41FA5}">
                          <a16:colId xmlns:a16="http://schemas.microsoft.com/office/drawing/2014/main" val="154914930"/>
                        </a:ext>
                      </a:extLst>
                    </a:gridCol>
                    <a:gridCol w="1499477">
                      <a:extLst>
                        <a:ext uri="{9D8B030D-6E8A-4147-A177-3AD203B41FA5}">
                          <a16:colId xmlns:a16="http://schemas.microsoft.com/office/drawing/2014/main" val="2920733730"/>
                        </a:ext>
                      </a:extLst>
                    </a:gridCol>
                    <a:gridCol w="1564170">
                      <a:extLst>
                        <a:ext uri="{9D8B030D-6E8A-4147-A177-3AD203B41FA5}">
                          <a16:colId xmlns:a16="http://schemas.microsoft.com/office/drawing/2014/main" val="1408799816"/>
                        </a:ext>
                      </a:extLst>
                    </a:gridCol>
                    <a:gridCol w="2048603">
                      <a:extLst>
                        <a:ext uri="{9D8B030D-6E8A-4147-A177-3AD203B41FA5}">
                          <a16:colId xmlns:a16="http://schemas.microsoft.com/office/drawing/2014/main" val="4194047404"/>
                        </a:ext>
                      </a:extLst>
                    </a:gridCol>
                  </a:tblGrid>
                  <a:tr h="4255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Emulator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PCGP_numPCs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3101659"/>
                      </a:ext>
                    </a:extLst>
                  </a:tr>
                  <a:tr h="723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Calibrator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directbayeswoodbury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2471320"/>
                      </a:ext>
                    </a:extLst>
                  </a:tr>
                  <a:tr h="723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Sampler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metropolis_hastings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80001346"/>
                      </a:ext>
                    </a:extLst>
                  </a:tr>
                  <a:tr h="16169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Prior (keV)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Gaussian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7332.7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1.2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Gaussian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Mean = 7335.1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Sigma = 0.9</a:t>
                          </a:r>
                          <a:endPara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Gaussian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7333.2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1.1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Bimodal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7332.7,</a:t>
                          </a:r>
                          <a:r>
                            <a:rPr lang="zh-CN" alt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1.2, 1.1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Weight = 0.5, 0.5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Trimodal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Mean = 7332.7,</a:t>
                          </a:r>
                          <a:r>
                            <a:rPr lang="zh-CN" alt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7333.7, 7335.1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Sigma = 1.2, 1.1, 0.9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Weight = 0.33, 0.33, 0.33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01389020"/>
                      </a:ext>
                    </a:extLst>
                  </a:tr>
                  <a:tr h="1371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altLang="zh-CN" sz="1400" i="1" baseline="-2500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n-US" altLang="zh-CN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(keV)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kern="120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7335.1(9)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Goldberg_Thesis2024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7333.2(11)</a:t>
                          </a:r>
                        </a:p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Basunia_NDS2021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7333.7(11)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Jenkins_PRL2004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7333.7(11)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Jenkins_PRL2004</a:t>
                          </a:r>
                        </a:p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u="none" strike="noStrike" kern="1200" baseline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7335.1(9)</a:t>
                          </a:r>
                          <a:endParaRPr lang="en-US" sz="1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sz="1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Goldberg_Thesis2024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63170967"/>
                      </a:ext>
                    </a:extLst>
                  </a:tr>
                  <a:tr h="564417"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i="1" dirty="0">
                              <a:solidFill>
                                <a:srgbClr val="008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τ</a:t>
                          </a:r>
                          <a:r>
                            <a:rPr lang="en-US" altLang="zh-CN" sz="2000" dirty="0">
                              <a:solidFill>
                                <a:srgbClr val="008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(fs)</a:t>
                          </a:r>
                          <a:endParaRPr lang="en-US" sz="2000" dirty="0">
                            <a:solidFill>
                              <a:srgbClr val="008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9512" t="-869565" r="-442276" b="-131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69512" t="-869565" r="-342276" b="-131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9512" t="-869565" r="-242276" b="-131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53696" t="-869565" r="-131907" b="-131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7024" t="-869565" r="-893" b="-1315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3463759"/>
                      </a:ext>
                    </a:extLst>
                  </a:tr>
                  <a:tr h="7233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90% C.I. (fs)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&lt;15.7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&lt;12.1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&lt;12.2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&lt;13.5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9096177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42017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C2AB1C-3521-4A8D-8617-B2427F72B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5F7A95-F60B-495E-9A8F-E01EE2EB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304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8BEDFA-B285-4A44-B371-DA233A1C476E}"/>
              </a:ext>
            </a:extLst>
          </p:cNvPr>
          <p:cNvSpPr txBox="1"/>
          <p:nvPr/>
        </p:nvSpPr>
        <p:spPr>
          <a:xfrm>
            <a:off x="762000" y="124012"/>
            <a:ext cx="35607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Gaussian Prior [Goldberg_Thesis2024]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Mean = 7335.1,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Sigma = 0.9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A415F3-C87D-41CB-8099-56A76D3E8720}"/>
              </a:ext>
            </a:extLst>
          </p:cNvPr>
          <p:cNvSpPr txBox="1"/>
          <p:nvPr/>
        </p:nvSpPr>
        <p:spPr>
          <a:xfrm>
            <a:off x="1625646" y="3581400"/>
            <a:ext cx="163698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Uniform Prior: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[7331.5, 7336.0]</a:t>
            </a:r>
          </a:p>
        </p:txBody>
      </p:sp>
    </p:spTree>
    <p:extLst>
      <p:ext uri="{BB962C8B-B14F-4D97-AF65-F5344CB8AC3E}">
        <p14:creationId xmlns:p14="http://schemas.microsoft.com/office/powerpoint/2010/main" val="2742761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4D8121-750D-4816-8507-97145B6E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98B6E6-DFB2-4C00-ACD1-EA6B2CE55B0E}"/>
              </a:ext>
            </a:extLst>
          </p:cNvPr>
          <p:cNvSpPr txBox="1"/>
          <p:nvPr/>
        </p:nvSpPr>
        <p:spPr>
          <a:xfrm>
            <a:off x="907167" y="124012"/>
            <a:ext cx="327044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0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Gaussian Prior [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Basunia_NDS2021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]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Mean = 7333.2,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Sigma =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1.1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58CBE7-D2FA-40A1-BA66-D12E79F46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304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3626E0-7042-4A71-B219-B7CA438AE7AA}"/>
              </a:ext>
            </a:extLst>
          </p:cNvPr>
          <p:cNvSpPr txBox="1"/>
          <p:nvPr/>
        </p:nvSpPr>
        <p:spPr>
          <a:xfrm>
            <a:off x="762000" y="3581400"/>
            <a:ext cx="5486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Bimodal Prior: [Sallaska_PRC2011] and [Jenkins_PRL2004]</a:t>
            </a:r>
          </a:p>
        </p:txBody>
      </p:sp>
    </p:spTree>
    <p:extLst>
      <p:ext uri="{BB962C8B-B14F-4D97-AF65-F5344CB8AC3E}">
        <p14:creationId xmlns:p14="http://schemas.microsoft.com/office/powerpoint/2010/main" val="3452971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9A304-C470-44FB-B28D-A47EBCD5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10B27B-0018-411E-8B88-CF559908A9BA}"/>
              </a:ext>
            </a:extLst>
          </p:cNvPr>
          <p:cNvSpPr txBox="1"/>
          <p:nvPr/>
        </p:nvSpPr>
        <p:spPr>
          <a:xfrm>
            <a:off x="0" y="4572000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4ADCE-F39A-482C-978F-7C22DEC77A22}"/>
              </a:ext>
            </a:extLst>
          </p:cNvPr>
          <p:cNvSpPr txBox="1"/>
          <p:nvPr/>
        </p:nvSpPr>
        <p:spPr>
          <a:xfrm>
            <a:off x="-1" y="5856905"/>
            <a:ext cx="3317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prior: Goldberg_Thesis2024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Tau = 9.488 +4.589 -3.966 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3ECF2-896F-4282-954A-77F2934EDCC7}"/>
              </a:ext>
            </a:extLst>
          </p:cNvPr>
          <p:cNvSpPr txBox="1"/>
          <p:nvPr/>
        </p:nvSpPr>
        <p:spPr>
          <a:xfrm>
            <a:off x="0" y="6488668"/>
            <a:ext cx="33177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Final Acceptance Rate:  0.23556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BE28C-74DF-4D25-BB50-CF5DC725615B}"/>
              </a:ext>
            </a:extLst>
          </p:cNvPr>
          <p:cNvSpPr txBox="1"/>
          <p:nvPr/>
        </p:nvSpPr>
        <p:spPr>
          <a:xfrm>
            <a:off x="4572000" y="4572000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F36189-BEE3-41B1-834E-29BE47348A35}"/>
              </a:ext>
            </a:extLst>
          </p:cNvPr>
          <p:cNvSpPr txBox="1"/>
          <p:nvPr/>
        </p:nvSpPr>
        <p:spPr>
          <a:xfrm>
            <a:off x="4572000" y="5579906"/>
            <a:ext cx="43196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prior: Lower bound Sallaska_PRC2011;</a:t>
            </a:r>
          </a:p>
          <a:p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Higher bound Goldberg_Thesis2024</a:t>
            </a:r>
            <a:endParaRPr lang="en-US" sz="1800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Tau = 15.014 +10.183 -10.200 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56E269-5727-4FE9-8E88-C68CC63D72AB}"/>
              </a:ext>
            </a:extLst>
          </p:cNvPr>
          <p:cNvSpPr txBox="1"/>
          <p:nvPr/>
        </p:nvSpPr>
        <p:spPr>
          <a:xfrm>
            <a:off x="4572000" y="6488668"/>
            <a:ext cx="33177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Final Acceptance Rate:  0.31992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9E176E-F217-4164-91DD-DFF80BB4D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4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3FE466-F87A-4292-857B-F0D411F0C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05B956-2323-4E8B-A0F7-E9823F0A9BEF}"/>
              </a:ext>
            </a:extLst>
          </p:cNvPr>
          <p:cNvSpPr txBox="1"/>
          <p:nvPr/>
        </p:nvSpPr>
        <p:spPr>
          <a:xfrm>
            <a:off x="0" y="4572000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D0AEF8-7691-46BB-80F3-48B3CD02052E}"/>
              </a:ext>
            </a:extLst>
          </p:cNvPr>
          <p:cNvSpPr txBox="1"/>
          <p:nvPr/>
        </p:nvSpPr>
        <p:spPr>
          <a:xfrm>
            <a:off x="-1" y="5856905"/>
            <a:ext cx="3317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prior: Basunia_NDS2021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Tau = 7.021 +3.828 -3.424 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72EF1E-E326-49E1-8C01-A606E8D44515}"/>
              </a:ext>
            </a:extLst>
          </p:cNvPr>
          <p:cNvSpPr txBox="1"/>
          <p:nvPr/>
        </p:nvSpPr>
        <p:spPr>
          <a:xfrm>
            <a:off x="0" y="6488668"/>
            <a:ext cx="34459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Final Acceptance Rate:  0.21566</a:t>
            </a:r>
          </a:p>
        </p:txBody>
      </p:sp>
    </p:spTree>
    <p:extLst>
      <p:ext uri="{BB962C8B-B14F-4D97-AF65-F5344CB8AC3E}">
        <p14:creationId xmlns:p14="http://schemas.microsoft.com/office/powerpoint/2010/main" val="2786430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CCED7-F9C1-4136-B584-0FC56B0C7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E2D616-1A5B-4FAA-A256-D584E861B260}"/>
              </a:ext>
            </a:extLst>
          </p:cNvPr>
          <p:cNvSpPr txBox="1"/>
          <p:nvPr/>
        </p:nvSpPr>
        <p:spPr>
          <a:xfrm>
            <a:off x="4572000" y="4572000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47779-8D17-45BA-971E-934AFDCEE5EB}"/>
              </a:ext>
            </a:extLst>
          </p:cNvPr>
          <p:cNvSpPr txBox="1"/>
          <p:nvPr/>
        </p:nvSpPr>
        <p:spPr>
          <a:xfrm>
            <a:off x="4572000" y="557990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prior: trimodal of </a:t>
            </a:r>
            <a:r>
              <a:rPr lang="fi-FI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Sallaska_PRC2011, Jenkins_PRL2004, 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Goldberg_Thesis2024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Tau = 8.105 +4.537 -4.033 fs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48B33-0A7E-48A2-8CD0-CAEA52B5A356}"/>
              </a:ext>
            </a:extLst>
          </p:cNvPr>
          <p:cNvSpPr txBox="1"/>
          <p:nvPr/>
        </p:nvSpPr>
        <p:spPr>
          <a:xfrm>
            <a:off x="4572000" y="6488668"/>
            <a:ext cx="306122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Final Acceptance Rate:  0.229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9B163-3D43-407C-9D6B-745979B076F6}"/>
              </a:ext>
            </a:extLst>
          </p:cNvPr>
          <p:cNvSpPr txBox="1"/>
          <p:nvPr/>
        </p:nvSpPr>
        <p:spPr>
          <a:xfrm>
            <a:off x="-1137" y="4572000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65372-DF46-40DF-B06E-29BB06F87110}"/>
              </a:ext>
            </a:extLst>
          </p:cNvPr>
          <p:cNvSpPr txBox="1"/>
          <p:nvPr/>
        </p:nvSpPr>
        <p:spPr>
          <a:xfrm>
            <a:off x="-1137" y="5579906"/>
            <a:ext cx="44680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prior: bimodal of </a:t>
            </a:r>
            <a:r>
              <a:rPr lang="fi-FI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Sallaska_PRC2011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</a:t>
            </a:r>
            <a:r>
              <a:rPr lang="zh-CN" alt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fi-FI" altLang="zh-CN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i-FI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Jenkins_PRL2004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Tau = 7.204 +3.788 -3.563 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ECB1AF-8EBD-46EF-918B-F8AE8BD6EB3B}"/>
              </a:ext>
            </a:extLst>
          </p:cNvPr>
          <p:cNvSpPr txBox="1"/>
          <p:nvPr/>
        </p:nvSpPr>
        <p:spPr>
          <a:xfrm>
            <a:off x="-1137" y="6488668"/>
            <a:ext cx="33177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Final Acceptance Rate:  0.22487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F2C4C0-DE9E-4375-BBC6-AEA0C220E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7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48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0C8CD4-7A88-41D1-B53B-4527084B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87F854-20A2-4666-BD9B-7C845C157FC3}"/>
              </a:ext>
            </a:extLst>
          </p:cNvPr>
          <p:cNvSpPr txBox="1"/>
          <p:nvPr/>
        </p:nvSpPr>
        <p:spPr>
          <a:xfrm>
            <a:off x="2468246" y="762000"/>
            <a:ext cx="2228688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Gaussian Prior: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[Goldberg_Thesis2024]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Mean = 7335.1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Sigma = 0.9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185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1188D-CADA-4B93-A2D1-4430D0A0C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96A72E-715D-4248-8805-7AFF1730AB09}"/>
              </a:ext>
            </a:extLst>
          </p:cNvPr>
          <p:cNvSpPr txBox="1"/>
          <p:nvPr/>
        </p:nvSpPr>
        <p:spPr>
          <a:xfrm>
            <a:off x="2819400" y="1295400"/>
            <a:ext cx="163698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Uniform Prior: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[7331.5, 7336.0]</a:t>
            </a:r>
          </a:p>
        </p:txBody>
      </p:sp>
    </p:spTree>
    <p:extLst>
      <p:ext uri="{BB962C8B-B14F-4D97-AF65-F5344CB8AC3E}">
        <p14:creationId xmlns:p14="http://schemas.microsoft.com/office/powerpoint/2010/main" val="1477975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91E2E-603A-4F2D-8A9C-F9743A674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0AFFBD-EF8B-4868-9BB5-959E2D57753D}"/>
              </a:ext>
            </a:extLst>
          </p:cNvPr>
          <p:cNvSpPr txBox="1"/>
          <p:nvPr/>
        </p:nvSpPr>
        <p:spPr>
          <a:xfrm>
            <a:off x="2613414" y="762000"/>
            <a:ext cx="1938351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Gaussian Prior:</a:t>
            </a:r>
          </a:p>
          <a:p>
            <a:pPr algn="ctr" defTabSz="9140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[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Basunia_NDS2021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]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Mean = 7333.2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Sigma =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1.1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9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D9BF93-EFAF-4B0A-B3B8-508D0C52C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08"/>
            <a:ext cx="9144000" cy="5612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1398A-315D-4518-8E9A-F37CF89BE7A6}"/>
              </a:ext>
            </a:extLst>
          </p:cNvPr>
          <p:cNvSpPr txBox="1"/>
          <p:nvPr/>
        </p:nvSpPr>
        <p:spPr>
          <a:xfrm>
            <a:off x="0" y="0"/>
            <a:ext cx="20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Isotropic α emission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77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11F3E7-7406-422E-8D9E-6FA34196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97D0C-B3C4-44B6-89CD-B6D31E16F18F}"/>
              </a:ext>
            </a:extLst>
          </p:cNvPr>
          <p:cNvSpPr txBox="1"/>
          <p:nvPr/>
        </p:nvSpPr>
        <p:spPr>
          <a:xfrm>
            <a:off x="2493991" y="533400"/>
            <a:ext cx="2177199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0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Bimodal Prior: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Mean = 7332.7,</a:t>
            </a:r>
            <a:r>
              <a:rPr lang="zh-CN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7333.7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Sigma = 1.2, 1.1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Weight = 0.5, 0.5</a:t>
            </a:r>
          </a:p>
        </p:txBody>
      </p:sp>
    </p:spTree>
    <p:extLst>
      <p:ext uri="{BB962C8B-B14F-4D97-AF65-F5344CB8AC3E}">
        <p14:creationId xmlns:p14="http://schemas.microsoft.com/office/powerpoint/2010/main" val="1388017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26287-85DE-47DC-B6E5-9F8AC979C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62CE7A-14C8-4FC7-9126-731CD0944200}"/>
              </a:ext>
            </a:extLst>
          </p:cNvPr>
          <p:cNvSpPr txBox="1"/>
          <p:nvPr/>
        </p:nvSpPr>
        <p:spPr>
          <a:xfrm>
            <a:off x="2145338" y="533400"/>
            <a:ext cx="287450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0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Trimodal Prior: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Mean = 7332.7,</a:t>
            </a:r>
            <a:r>
              <a:rPr lang="zh-CN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7333.7,</a:t>
            </a:r>
            <a:r>
              <a:rPr lang="zh-CN" alt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7335.1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Sigma = 1.2, 1.1, 0.9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Weight = 0.33, 0.33, 0.33</a:t>
            </a:r>
          </a:p>
        </p:txBody>
      </p:sp>
    </p:spTree>
    <p:extLst>
      <p:ext uri="{BB962C8B-B14F-4D97-AF65-F5344CB8AC3E}">
        <p14:creationId xmlns:p14="http://schemas.microsoft.com/office/powerpoint/2010/main" val="29285073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E999E-6399-4C28-9F68-0D50AE11B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97D0C-B3C4-44B6-89CD-B6D31E16F18F}"/>
              </a:ext>
            </a:extLst>
          </p:cNvPr>
          <p:cNvSpPr txBox="1"/>
          <p:nvPr/>
        </p:nvSpPr>
        <p:spPr>
          <a:xfrm>
            <a:off x="2294065" y="533400"/>
            <a:ext cx="2577052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0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Test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if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Bimodal Prior works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Mean = 7331.0, 7335.1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Sigma = 0.3, 0.2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Weight = 0.5, 0.5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BD3E6-7224-47C2-8951-6697B89DE685}"/>
              </a:ext>
            </a:extLst>
          </p:cNvPr>
          <p:cNvSpPr txBox="1"/>
          <p:nvPr/>
        </p:nvSpPr>
        <p:spPr>
          <a:xfrm>
            <a:off x="0" y="0"/>
            <a:ext cx="29846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Tau = 7.432 +3.829 -3.776 fs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1224E-E29E-4E2A-B5B2-E627489DD705}"/>
              </a:ext>
            </a:extLst>
          </p:cNvPr>
          <p:cNvSpPr txBox="1"/>
          <p:nvPr/>
        </p:nvSpPr>
        <p:spPr>
          <a:xfrm>
            <a:off x="4671190" y="2092305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93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40E3D-E237-4649-8459-00E5A85C9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39FB4A-7D93-4022-9D81-74865F0468A7}"/>
              </a:ext>
            </a:extLst>
          </p:cNvPr>
          <p:cNvSpPr txBox="1"/>
          <p:nvPr/>
        </p:nvSpPr>
        <p:spPr>
          <a:xfrm>
            <a:off x="0" y="0"/>
            <a:ext cx="29846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Tau = 7.318 +4.510 -4.062 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54A295-8149-450A-ACA6-84D3D35D295D}"/>
              </a:ext>
            </a:extLst>
          </p:cNvPr>
          <p:cNvSpPr txBox="1"/>
          <p:nvPr/>
        </p:nvSpPr>
        <p:spPr>
          <a:xfrm>
            <a:off x="4671191" y="2092305"/>
            <a:ext cx="447281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sz="17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PTLMC</a:t>
            </a:r>
          </a:p>
          <a:p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PTLMC is supposed to be suitable for handling multimodal distributions.</a:t>
            </a:r>
            <a:endParaRPr lang="en-US" sz="17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38FB34-2CE8-4989-B764-D8B34A0DC71D}"/>
              </a:ext>
            </a:extLst>
          </p:cNvPr>
          <p:cNvSpPr txBox="1"/>
          <p:nvPr/>
        </p:nvSpPr>
        <p:spPr>
          <a:xfrm>
            <a:off x="2294065" y="533400"/>
            <a:ext cx="2577052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0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Test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if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Bimodal Prior works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Mean = 7331.0, 7335.1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Sigma = 0.3, 0.2</a:t>
            </a:r>
          </a:p>
          <a:p>
            <a:pPr marL="0" marR="0" lvl="0" indent="0" algn="ctr" defTabSz="9140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Weight = 0.5, 0.5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42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F13D987-677F-4319-A581-A8408A6CB05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457201"/>
              <a:ext cx="9144000" cy="617994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52600">
                      <a:extLst>
                        <a:ext uri="{9D8B030D-6E8A-4147-A177-3AD203B41FA5}">
                          <a16:colId xmlns:a16="http://schemas.microsoft.com/office/drawing/2014/main" val="269144184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4051525726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147293630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1322113797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2589571274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3733738108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537492461"/>
                        </a:ext>
                      </a:extLst>
                    </a:gridCol>
                  </a:tblGrid>
                  <a:tr h="163841"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Literature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sz="1600" b="0" i="1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</a:t>
                          </a: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(keV)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i="1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l-GR" sz="1600" i="1" u="none" strike="noStrike" baseline="-250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l-GR" sz="16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</a:t>
                          </a:r>
                          <a:r>
                            <a:rPr lang="en-US" sz="16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keV)</a:t>
                          </a:r>
                          <a:endParaRPr lang="en-US" sz="1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i="1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I</a:t>
                          </a:r>
                          <a:r>
                            <a:rPr lang="el-GR" sz="1600" i="1" u="none" strike="noStrike" baseline="-250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(%)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R</a:t>
                          </a:r>
                          <a:r>
                            <a:rPr lang="en-US" sz="1600" b="0" i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7.3/5.7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Method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Comments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1692477"/>
                      </a:ext>
                    </a:extLst>
                  </a:tr>
                  <a:tr h="163716">
                    <a:tc rowSpan="2"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Sallaska_PRL2010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7784.7(12)</a:t>
                          </a: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5732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12(6)</a:t>
                          </a: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8.4(42)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22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Na(</a:t>
                          </a:r>
                          <a:r>
                            <a:rPr lang="en-US" sz="1500" i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</a:t>
                          </a:r>
                          <a:r>
                            <a:rPr lang="el-GR" sz="1500" i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l-GR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)</a:t>
                          </a: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altLang="zh-CN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Mg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2524311"/>
                      </a:ext>
                    </a:extLst>
                  </a:tr>
                  <a:tr h="163716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</a:t>
                          </a: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6869644"/>
                      </a:ext>
                    </a:extLst>
                  </a:tr>
                  <a:tr h="483812"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Jenkins_PRL2004</a:t>
                          </a:r>
                        </a:p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Jenkins_PRC2013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7784.6(11)</a:t>
                          </a: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7333.7(11)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</a:t>
                          </a: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zh-CN" alt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∞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12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C(</a:t>
                          </a: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12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C,</a:t>
                          </a:r>
                          <a:r>
                            <a:rPr lang="en-US" sz="1500" i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r>
                            <a:rPr lang="el-GR" sz="1500" i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l-GR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)</a:t>
                          </a: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Mg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sz="1400" b="0" i="1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</a:t>
                          </a: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= 7785.2(13)</a:t>
                          </a:r>
                          <a:r>
                            <a:rPr lang="zh-CN" alt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by</a:t>
                          </a:r>
                          <a:r>
                            <a:rPr lang="zh-CN" alt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GLSC;</a:t>
                          </a:r>
                        </a:p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sz="1400" b="0" i="1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</a:t>
                          </a: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= 7785.7(11) by Oliver's </a:t>
                          </a: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recalculation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5198063"/>
                      </a:ext>
                    </a:extLst>
                  </a:tr>
                  <a:tr h="163716">
                    <a:tc rowSpan="3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Iacob_PRC2006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7787.4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5736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20(5)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5.0(12)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aseline="30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sz="15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Al(</a:t>
                          </a:r>
                          <a:r>
                            <a:rPr lang="en-US" altLang="zh-CN" sz="1500" i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βγ</a:t>
                          </a:r>
                          <a:r>
                            <a:rPr lang="en-US" altLang="zh-CN" sz="15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)</a:t>
                          </a:r>
                          <a:r>
                            <a:rPr lang="en-US" altLang="zh-CN" sz="1500" baseline="30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altLang="zh-CN" sz="15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Mg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5541461"/>
                      </a:ext>
                    </a:extLst>
                  </a:tr>
                  <a:tr h="163716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7335.1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9348727"/>
                      </a:ext>
                    </a:extLst>
                  </a:tr>
                  <a:tr h="163716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7786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3.8(25)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0995556"/>
                      </a:ext>
                    </a:extLst>
                  </a:tr>
                  <a:tr h="163716"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Zhai_Thesis2007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7787.2(6)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5735.4(7)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4.3(12)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Al(</a:t>
                          </a:r>
                          <a:r>
                            <a:rPr lang="en-US" altLang="zh-CN" sz="1500" i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βγ</a:t>
                          </a:r>
                          <a:r>
                            <a:rPr lang="en-US" altLang="zh-CN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)</a:t>
                          </a:r>
                          <a:r>
                            <a:rPr lang="en-US" altLang="zh-CN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altLang="zh-CN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Mg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4753697"/>
                      </a:ext>
                    </a:extLst>
                  </a:tr>
                  <a:tr h="163716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7335.2(6)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872213"/>
                      </a:ext>
                    </a:extLst>
                  </a:tr>
                  <a:tr h="163716"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Fougeres_NC2023</a:t>
                          </a: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7785.0(7)</a:t>
                          </a: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5734</a:t>
                          </a: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&lt;3</a:t>
                          </a: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&gt;32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He(</a:t>
                          </a:r>
                          <a:r>
                            <a:rPr lang="en-US" sz="1500" b="0" i="0" u="none" strike="noStrike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32</a:t>
                          </a: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S,</a:t>
                          </a:r>
                          <a:r>
                            <a:rPr lang="el-GR" sz="15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α</a:t>
                          </a:r>
                          <a:r>
                            <a:rPr lang="el-GR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)</a:t>
                          </a:r>
                          <a:r>
                            <a:rPr lang="el-GR" sz="1500" b="0" i="0" u="none" strike="noStrike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31</a:t>
                          </a: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</a:t>
                          </a: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7714690"/>
                      </a:ext>
                    </a:extLst>
                  </a:tr>
                  <a:tr h="16912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7333.0</m:t>
                                    </m:r>
                                  </m:e>
                                  <m:sub>
                                    <m:r>
                                      <a:rPr lang="en-US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−2</m:t>
                                    </m:r>
                                  </m:sub>
                                  <m:sup>
                                    <m:r>
                                      <a:rPr lang="en-US" sz="15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+5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</a:t>
                          </a: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3229106"/>
                      </a:ext>
                    </a:extLst>
                  </a:tr>
                  <a:tr h="163716"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Goldberg_Thesis2024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7787.3(5)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5735.8(6)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4.0(4)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Al(</a:t>
                          </a:r>
                          <a:r>
                            <a:rPr lang="en-US" altLang="zh-CN" sz="1500" i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βγ</a:t>
                          </a:r>
                          <a:r>
                            <a:rPr lang="en-US" altLang="zh-CN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)</a:t>
                          </a:r>
                          <a:r>
                            <a:rPr lang="en-US" altLang="zh-CN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altLang="zh-CN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Mg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hlinkClick r:id="rId3"/>
                            </a:rPr>
                            <a:t>https://arxiv.org/abs/2412.14734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488548"/>
                      </a:ext>
                    </a:extLst>
                  </a:tr>
                  <a:tr h="163716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7335.1(9)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9013246"/>
                      </a:ext>
                    </a:extLst>
                  </a:tr>
                  <a:tr h="685800"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Basunia_NDS2021</a:t>
                          </a: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7784.7(8)</a:t>
                          </a: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5732</a:t>
                          </a: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16(4)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6.2(22)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Evaluation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altLang="zh-CN" sz="1400" b="0" i="1" u="none" strike="noStrike" baseline="-25000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: </a:t>
                          </a: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Weighted average of </a:t>
                          </a:r>
                          <a:r>
                            <a:rPr lang="en-US" sz="14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</a:t>
                          </a: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and Jenkins;</a:t>
                          </a:r>
                        </a:p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I</a:t>
                          </a:r>
                          <a:r>
                            <a:rPr lang="en-US" altLang="zh-CN" sz="1400" b="0" i="1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: Unw</a:t>
                          </a: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eighted average of </a:t>
                          </a:r>
                          <a:r>
                            <a:rPr lang="en-US" sz="14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</a:t>
                          </a: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and </a:t>
                          </a:r>
                          <a:r>
                            <a:rPr lang="en-US" sz="14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Iacob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5528615"/>
                      </a:ext>
                    </a:extLst>
                  </a:tr>
                  <a:tr h="6858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7333.2(11)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100(6)</a:t>
                          </a: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30677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F13D987-677F-4319-A581-A8408A6CB0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7027329"/>
                  </p:ext>
                </p:extLst>
              </p:nvPr>
            </p:nvGraphicFramePr>
            <p:xfrm>
              <a:off x="0" y="457201"/>
              <a:ext cx="9144000" cy="617994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52600">
                      <a:extLst>
                        <a:ext uri="{9D8B030D-6E8A-4147-A177-3AD203B41FA5}">
                          <a16:colId xmlns:a16="http://schemas.microsoft.com/office/drawing/2014/main" val="269144184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4051525726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147293630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1322113797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2589571274"/>
                        </a:ext>
                      </a:extLst>
                    </a:gridCol>
                    <a:gridCol w="1447800">
                      <a:extLst>
                        <a:ext uri="{9D8B030D-6E8A-4147-A177-3AD203B41FA5}">
                          <a16:colId xmlns:a16="http://schemas.microsoft.com/office/drawing/2014/main" val="3733738108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53749246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Literature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sz="1600" b="0" i="1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</a:t>
                          </a: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(keV)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i="1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l-GR" sz="1600" i="1" u="none" strike="noStrike" baseline="-250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l-GR" sz="16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</a:t>
                          </a:r>
                          <a:r>
                            <a:rPr lang="en-US" sz="16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keV)</a:t>
                          </a:r>
                          <a:endParaRPr lang="en-US" sz="16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i="1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I</a:t>
                          </a:r>
                          <a:r>
                            <a:rPr lang="el-GR" sz="1600" i="1" u="none" strike="noStrike" baseline="-250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(%)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R</a:t>
                          </a:r>
                          <a:r>
                            <a:rPr lang="en-US" sz="1600" b="0" i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7.3/5.7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Method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Comments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11692477"/>
                      </a:ext>
                    </a:extLst>
                  </a:tr>
                  <a:tr h="320040">
                    <a:tc rowSpan="2"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Sallaska_PRL2010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Sallaska_PRC2011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7784.7(12)</a:t>
                          </a: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5732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12(6)</a:t>
                          </a: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8.4(42)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22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Na(</a:t>
                          </a:r>
                          <a:r>
                            <a:rPr lang="en-US" sz="1500" i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</a:t>
                          </a:r>
                          <a:r>
                            <a:rPr lang="el-GR" sz="1500" i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l-GR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)</a:t>
                          </a: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altLang="zh-CN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Mg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2524311"/>
                      </a:ext>
                    </a:extLst>
                  </a:tr>
                  <a:tr h="3200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7332.7(12)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</a:t>
                          </a:r>
                        </a:p>
                      </a:txBody>
                      <a:tcPr anchor="ctr">
                        <a:solidFill>
                          <a:srgbClr val="FFF0F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6869644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Jenkins_PRL2004</a:t>
                          </a:r>
                        </a:p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Jenkins_PRC2013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7784.6(11)</a:t>
                          </a: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7333.7(11)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</a:t>
                          </a: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zh-CN" alt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∞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12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C(</a:t>
                          </a: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12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C,</a:t>
                          </a:r>
                          <a:r>
                            <a:rPr lang="en-US" sz="1500" i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</a:t>
                          </a:r>
                          <a:r>
                            <a:rPr lang="el-GR" sz="1500" i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l-GR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)</a:t>
                          </a: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Mg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sz="1400" b="0" i="1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</a:t>
                          </a: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= 7785.2(13)</a:t>
                          </a:r>
                          <a:r>
                            <a:rPr lang="zh-CN" alt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by</a:t>
                          </a:r>
                          <a:r>
                            <a:rPr lang="zh-CN" alt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GLSC;</a:t>
                          </a:r>
                        </a:p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sz="1400" b="0" i="1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x</a:t>
                          </a: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= 7785.7(11) by Oliver's </a:t>
                          </a: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recalculation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5198063"/>
                      </a:ext>
                    </a:extLst>
                  </a:tr>
                  <a:tr h="320040">
                    <a:tc rowSpan="3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Iacob_PRC2006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7787.4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5736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20(5)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5.0(12)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aseline="30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sz="15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Al(</a:t>
                          </a:r>
                          <a:r>
                            <a:rPr lang="en-US" altLang="zh-CN" sz="1500" i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βγ</a:t>
                          </a:r>
                          <a:r>
                            <a:rPr lang="en-US" altLang="zh-CN" sz="15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)</a:t>
                          </a:r>
                          <a:r>
                            <a:rPr lang="en-US" altLang="zh-CN" sz="1500" baseline="30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altLang="zh-CN" sz="15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Mg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5541461"/>
                      </a:ext>
                    </a:extLst>
                  </a:tr>
                  <a:tr h="3200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7335.1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9348727"/>
                      </a:ext>
                    </a:extLst>
                  </a:tr>
                  <a:tr h="3200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7786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3.8(25)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0995556"/>
                      </a:ext>
                    </a:extLst>
                  </a:tr>
                  <a:tr h="320040"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Zhai_Thesis2007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7787.2(6)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5735.4(7)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4.3(12)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Al(</a:t>
                          </a:r>
                          <a:r>
                            <a:rPr lang="en-US" altLang="zh-CN" sz="1500" i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βγ</a:t>
                          </a:r>
                          <a:r>
                            <a:rPr lang="en-US" altLang="zh-CN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)</a:t>
                          </a:r>
                          <a:r>
                            <a:rPr lang="en-US" altLang="zh-CN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altLang="zh-CN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Mg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4753697"/>
                      </a:ext>
                    </a:extLst>
                  </a:tr>
                  <a:tr h="3200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7335.2(6)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4872213"/>
                      </a:ext>
                    </a:extLst>
                  </a:tr>
                  <a:tr h="320040"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Fougeres_NC2023</a:t>
                          </a: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7785.0(7)</a:t>
                          </a: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5734</a:t>
                          </a: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&lt;3</a:t>
                          </a: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&gt;32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He(</a:t>
                          </a:r>
                          <a:r>
                            <a:rPr lang="en-US" sz="1500" b="0" i="0" u="none" strike="noStrike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32</a:t>
                          </a: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S,</a:t>
                          </a:r>
                          <a:r>
                            <a:rPr lang="el-GR" sz="15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α</a:t>
                          </a:r>
                          <a:r>
                            <a:rPr lang="el-GR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)</a:t>
                          </a:r>
                          <a:r>
                            <a:rPr lang="el-GR" sz="1500" b="0" i="0" u="none" strike="noStrike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31</a:t>
                          </a: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</a:t>
                          </a: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7714690"/>
                      </a:ext>
                    </a:extLst>
                  </a:tr>
                  <a:tr h="327787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38500" t="-1172222" r="-414000" b="-6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</a:t>
                          </a:r>
                        </a:p>
                      </a:txBody>
                      <a:tcPr anchor="ctr">
                        <a:solidFill>
                          <a:srgbClr val="F0FF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3229106"/>
                      </a:ext>
                    </a:extLst>
                  </a:tr>
                  <a:tr h="320040"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Goldberg_Thesis2024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7787.3(5)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5735.8(6)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4.0(4)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Al(</a:t>
                          </a:r>
                          <a:r>
                            <a:rPr lang="en-US" altLang="zh-CN" sz="1500" i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βγ</a:t>
                          </a:r>
                          <a:r>
                            <a:rPr lang="en-US" altLang="zh-CN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)</a:t>
                          </a:r>
                          <a:r>
                            <a:rPr lang="en-US" altLang="zh-CN" sz="1500" baseline="30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23</a:t>
                          </a:r>
                          <a:r>
                            <a:rPr lang="en-US" altLang="zh-CN" sz="15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Mg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hlinkClick r:id="rId5"/>
                            </a:rPr>
                            <a:t>https://arxiv.org/abs/2412.14734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488548"/>
                      </a:ext>
                    </a:extLst>
                  </a:tr>
                  <a:tr h="32004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7335.1(9)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</a:t>
                          </a:r>
                        </a:p>
                      </a:txBody>
                      <a:tcPr anchor="ctr">
                        <a:solidFill>
                          <a:srgbClr val="F0F0FF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9013246"/>
                      </a:ext>
                    </a:extLst>
                  </a:tr>
                  <a:tr h="685800"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Basunia_NDS2021</a:t>
                          </a: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7784.7(8)</a:t>
                          </a: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5732</a:t>
                          </a: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16(4)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zh-CN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6.2(22)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Evaluation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1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  <a:r>
                            <a:rPr lang="en-US" altLang="zh-CN" sz="1400" b="0" i="1" u="none" strike="noStrike" baseline="-25000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: </a:t>
                          </a: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Weighted average of </a:t>
                          </a:r>
                          <a:r>
                            <a:rPr lang="en-US" sz="14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</a:t>
                          </a: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and Jenkins;</a:t>
                          </a:r>
                        </a:p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i="1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I</a:t>
                          </a:r>
                          <a:r>
                            <a:rPr lang="en-US" altLang="zh-CN" sz="1400" b="0" i="1" u="none" strike="noStrike" baseline="-25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γ</a:t>
                          </a:r>
                          <a:r>
                            <a:rPr lang="en-US" altLang="zh-CN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: Unw</a:t>
                          </a: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eighted average of </a:t>
                          </a:r>
                          <a:r>
                            <a:rPr lang="en-US" sz="14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Sallaska</a:t>
                          </a:r>
                          <a:r>
                            <a:rPr lang="en-U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and </a:t>
                          </a:r>
                          <a:r>
                            <a:rPr lang="en-US" sz="14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Iacob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5528615"/>
                      </a:ext>
                    </a:extLst>
                  </a:tr>
                  <a:tr h="6858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074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u="none" strike="noStrike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7333.2(11)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 rtl="0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100(6)</a:t>
                          </a:r>
                        </a:p>
                      </a:txBody>
                      <a:tcPr anchor="ctr">
                        <a:solidFill>
                          <a:srgbClr val="FFFFF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30677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22B4FDA-A3EC-4F35-A427-7EF39044A379}"/>
              </a:ext>
            </a:extLst>
          </p:cNvPr>
          <p:cNvSpPr txBox="1"/>
          <p:nvPr/>
        </p:nvSpPr>
        <p:spPr>
          <a:xfrm>
            <a:off x="2284903" y="0"/>
            <a:ext cx="457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latin typeface="Cambria" panose="02040503050406030204" pitchFamily="18" charset="0"/>
                <a:ea typeface="Cambria" panose="02040503050406030204" pitchFamily="18" charset="0"/>
              </a:rPr>
              <a:t>Summary of Nuclear Data from Literature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2404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FFDB0-B58C-4BC9-8F07-7C5DFB23E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100354" cy="4722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AF2251-AE08-4286-886C-D50BF3817F34}"/>
              </a:ext>
            </a:extLst>
          </p:cNvPr>
          <p:cNvSpPr txBox="1"/>
          <p:nvPr/>
        </p:nvSpPr>
        <p:spPr>
          <a:xfrm>
            <a:off x="0" y="4722855"/>
            <a:ext cx="6283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Anne </a:t>
            </a:r>
            <a:r>
              <a:rPr lang="en-US" dirty="0" err="1"/>
              <a:t>Sallaska</a:t>
            </a:r>
            <a:r>
              <a:rPr lang="en-US" dirty="0"/>
              <a:t>, Ph.D. Thesis, University of Washington, USA, 2010.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5ADA73-9E1E-479D-8E50-B9AD2CF74504}"/>
              </a:ext>
            </a:extLst>
          </p:cNvPr>
          <p:cNvCxnSpPr/>
          <p:nvPr/>
        </p:nvCxnSpPr>
        <p:spPr>
          <a:xfrm>
            <a:off x="4767943" y="600891"/>
            <a:ext cx="0" cy="600891"/>
          </a:xfrm>
          <a:prstGeom prst="straightConnector1">
            <a:avLst/>
          </a:prstGeom>
          <a:ln>
            <a:solidFill>
              <a:srgbClr val="00AC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E63063-2A09-4C9D-9D3E-613DC1F0C3AE}"/>
              </a:ext>
            </a:extLst>
          </p:cNvPr>
          <p:cNvCxnSpPr/>
          <p:nvPr/>
        </p:nvCxnSpPr>
        <p:spPr>
          <a:xfrm>
            <a:off x="2699657" y="1516966"/>
            <a:ext cx="0" cy="600891"/>
          </a:xfrm>
          <a:prstGeom prst="straightConnector1">
            <a:avLst/>
          </a:prstGeom>
          <a:ln>
            <a:solidFill>
              <a:srgbClr val="00AC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1766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BE50B4-3425-44A6-98D8-C6C3BE4D1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38606" cy="6062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29880-3DCB-4F47-A1B4-181EE0BAD028}"/>
              </a:ext>
            </a:extLst>
          </p:cNvPr>
          <p:cNvSpPr txBox="1"/>
          <p:nvPr/>
        </p:nvSpPr>
        <p:spPr>
          <a:xfrm>
            <a:off x="0" y="6488668"/>
            <a:ext cx="5826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Yongjun</a:t>
            </a:r>
            <a:r>
              <a:rPr lang="en-US" dirty="0"/>
              <a:t> </a:t>
            </a:r>
            <a:r>
              <a:rPr lang="en-US" dirty="0" err="1"/>
              <a:t>Zhai</a:t>
            </a:r>
            <a:r>
              <a:rPr lang="en-US" dirty="0"/>
              <a:t>, Ph.D. Thesis, Texas A&amp;M University, USA, 2007.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8C7A0B-A0DB-4531-B4BF-4347DB1D3A89}"/>
              </a:ext>
            </a:extLst>
          </p:cNvPr>
          <p:cNvCxnSpPr/>
          <p:nvPr/>
        </p:nvCxnSpPr>
        <p:spPr>
          <a:xfrm>
            <a:off x="5682343" y="3705832"/>
            <a:ext cx="0" cy="600891"/>
          </a:xfrm>
          <a:prstGeom prst="straightConnector1">
            <a:avLst/>
          </a:prstGeom>
          <a:ln>
            <a:solidFill>
              <a:srgbClr val="00AC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524915-2E61-4CB3-82B4-86B89E70C023}"/>
              </a:ext>
            </a:extLst>
          </p:cNvPr>
          <p:cNvCxnSpPr/>
          <p:nvPr/>
        </p:nvCxnSpPr>
        <p:spPr>
          <a:xfrm>
            <a:off x="3392993" y="3878329"/>
            <a:ext cx="0" cy="600891"/>
          </a:xfrm>
          <a:prstGeom prst="straightConnector1">
            <a:avLst/>
          </a:prstGeom>
          <a:ln>
            <a:solidFill>
              <a:srgbClr val="00AC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629525-A9FC-4B41-A8DD-619D0BBF4580}"/>
              </a:ext>
            </a:extLst>
          </p:cNvPr>
          <p:cNvSpPr txBox="1"/>
          <p:nvPr/>
        </p:nvSpPr>
        <p:spPr>
          <a:xfrm>
            <a:off x="952082" y="2463074"/>
            <a:ext cx="2243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CMR12"/>
              </a:rPr>
              <a:t>RUN November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9070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8BC16-D60E-45C7-B67F-0F8041683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412480" cy="611738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38C617B-3C7F-4250-85C4-83F2A77B2B2D}"/>
              </a:ext>
            </a:extLst>
          </p:cNvPr>
          <p:cNvCxnSpPr/>
          <p:nvPr/>
        </p:nvCxnSpPr>
        <p:spPr>
          <a:xfrm>
            <a:off x="5712488" y="3263705"/>
            <a:ext cx="0" cy="600891"/>
          </a:xfrm>
          <a:prstGeom prst="straightConnector1">
            <a:avLst/>
          </a:prstGeom>
          <a:ln>
            <a:solidFill>
              <a:srgbClr val="00AC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74C26C2-597B-4B40-B7DC-8718F69B780F}"/>
              </a:ext>
            </a:extLst>
          </p:cNvPr>
          <p:cNvCxnSpPr/>
          <p:nvPr/>
        </p:nvCxnSpPr>
        <p:spPr>
          <a:xfrm>
            <a:off x="3392993" y="3948668"/>
            <a:ext cx="0" cy="600891"/>
          </a:xfrm>
          <a:prstGeom prst="straightConnector1">
            <a:avLst/>
          </a:prstGeom>
          <a:ln>
            <a:solidFill>
              <a:srgbClr val="00AC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72F9694-3A38-46F6-8B33-C301F690C4F4}"/>
              </a:ext>
            </a:extLst>
          </p:cNvPr>
          <p:cNvSpPr txBox="1"/>
          <p:nvPr/>
        </p:nvSpPr>
        <p:spPr>
          <a:xfrm>
            <a:off x="0" y="6488668"/>
            <a:ext cx="5826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Yongjun</a:t>
            </a:r>
            <a:r>
              <a:rPr lang="en-US" dirty="0"/>
              <a:t> </a:t>
            </a:r>
            <a:r>
              <a:rPr lang="en-US" dirty="0" err="1"/>
              <a:t>Zhai</a:t>
            </a:r>
            <a:r>
              <a:rPr lang="en-US" dirty="0"/>
              <a:t>, Ph.D. Thesis, Texas A&amp;M University, USA, 2007.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BD2B1-4343-49E0-BB10-7D8F6F620AAB}"/>
              </a:ext>
            </a:extLst>
          </p:cNvPr>
          <p:cNvSpPr txBox="1"/>
          <p:nvPr/>
        </p:nvSpPr>
        <p:spPr>
          <a:xfrm>
            <a:off x="1022420" y="2432928"/>
            <a:ext cx="1760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CMR12"/>
              </a:rPr>
              <a:t>RUN Sept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123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DFAF3-3DE8-4999-AA07-200D2E99C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60712" cy="5868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7CC02-D2F2-4105-BA28-6B0F0F2E292A}"/>
              </a:ext>
            </a:extLst>
          </p:cNvPr>
          <p:cNvSpPr txBox="1"/>
          <p:nvPr/>
        </p:nvSpPr>
        <p:spPr>
          <a:xfrm>
            <a:off x="0" y="5868237"/>
            <a:ext cx="4777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V. E. </a:t>
            </a:r>
            <a:r>
              <a:rPr lang="en-US" dirty="0" err="1"/>
              <a:t>Iacob</a:t>
            </a:r>
            <a:r>
              <a:rPr lang="en-US" dirty="0"/>
              <a:t> et al., Phys. Rev. C 74, 045810 (2006).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F000AA-7801-4326-9CB6-85DF968ABF73}"/>
              </a:ext>
            </a:extLst>
          </p:cNvPr>
          <p:cNvCxnSpPr/>
          <p:nvPr/>
        </p:nvCxnSpPr>
        <p:spPr>
          <a:xfrm>
            <a:off x="5591908" y="2828109"/>
            <a:ext cx="0" cy="600891"/>
          </a:xfrm>
          <a:prstGeom prst="straightConnector1">
            <a:avLst/>
          </a:prstGeom>
          <a:ln>
            <a:solidFill>
              <a:srgbClr val="00AC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73097A-1AF4-4F38-A5D9-E1D55B834EDE}"/>
              </a:ext>
            </a:extLst>
          </p:cNvPr>
          <p:cNvCxnSpPr/>
          <p:nvPr/>
        </p:nvCxnSpPr>
        <p:spPr>
          <a:xfrm>
            <a:off x="3282461" y="3693942"/>
            <a:ext cx="0" cy="600891"/>
          </a:xfrm>
          <a:prstGeom prst="straightConnector1">
            <a:avLst/>
          </a:prstGeom>
          <a:ln>
            <a:solidFill>
              <a:srgbClr val="00AC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116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02676-6291-496E-892B-5C3A618B0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72475" cy="634365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7D4647C-861C-4632-9713-36E5027A14EA}"/>
              </a:ext>
            </a:extLst>
          </p:cNvPr>
          <p:cNvCxnSpPr>
            <a:cxnSpLocks/>
          </p:cNvCxnSpPr>
          <p:nvPr/>
        </p:nvCxnSpPr>
        <p:spPr>
          <a:xfrm>
            <a:off x="6938386" y="3577213"/>
            <a:ext cx="0" cy="392388"/>
          </a:xfrm>
          <a:prstGeom prst="straightConnector1">
            <a:avLst/>
          </a:prstGeom>
          <a:ln>
            <a:solidFill>
              <a:srgbClr val="00AC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597EE14-3E06-4D2C-B117-E39ADEBA4CD7}"/>
              </a:ext>
            </a:extLst>
          </p:cNvPr>
          <p:cNvCxnSpPr/>
          <p:nvPr/>
        </p:nvCxnSpPr>
        <p:spPr>
          <a:xfrm>
            <a:off x="3825072" y="3878329"/>
            <a:ext cx="0" cy="600891"/>
          </a:xfrm>
          <a:prstGeom prst="straightConnector1">
            <a:avLst/>
          </a:prstGeom>
          <a:ln>
            <a:solidFill>
              <a:srgbClr val="00AC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38DD6F-B59B-413F-BCEC-033E852C487C}"/>
              </a:ext>
            </a:extLst>
          </p:cNvPr>
          <p:cNvSpPr txBox="1"/>
          <p:nvPr/>
        </p:nvSpPr>
        <p:spPr>
          <a:xfrm>
            <a:off x="0" y="6488668"/>
            <a:ext cx="5290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Saastamoinen</a:t>
            </a:r>
            <a:r>
              <a:rPr lang="en-US" dirty="0"/>
              <a:t> et al., Phys. Rev. C 83, 045808 (2011). </a:t>
            </a:r>
          </a:p>
        </p:txBody>
      </p:sp>
    </p:spTree>
    <p:extLst>
      <p:ext uri="{BB962C8B-B14F-4D97-AF65-F5344CB8AC3E}">
        <p14:creationId xmlns:p14="http://schemas.microsoft.com/office/powerpoint/2010/main" val="118663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F3058A-2CAC-4013-ACE1-B61044F6E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08"/>
            <a:ext cx="9144000" cy="5612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B39010-6739-4DD6-A25B-05757F3C3E9D}"/>
              </a:ext>
            </a:extLst>
          </p:cNvPr>
          <p:cNvSpPr txBox="1"/>
          <p:nvPr/>
        </p:nvSpPr>
        <p:spPr>
          <a:xfrm>
            <a:off x="0" y="0"/>
            <a:ext cx="20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Isotropic α emission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422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D13E1-5B58-4CB2-9DE8-A865C5454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73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21AD3B-F3E9-4030-A70C-AAE58D59CC6E}"/>
              </a:ext>
            </a:extLst>
          </p:cNvPr>
          <p:cNvSpPr txBox="1"/>
          <p:nvPr/>
        </p:nvSpPr>
        <p:spPr>
          <a:xfrm>
            <a:off x="0" y="5154097"/>
            <a:ext cx="7556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Itay Goldberg, Master Thesis, Hebrew University of Jerusalem, Israel, 2024.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317DF10-9E36-495B-AFAB-956496F012D4}"/>
              </a:ext>
            </a:extLst>
          </p:cNvPr>
          <p:cNvCxnSpPr>
            <a:cxnSpLocks/>
          </p:cNvCxnSpPr>
          <p:nvPr/>
        </p:nvCxnSpPr>
        <p:spPr>
          <a:xfrm>
            <a:off x="7852786" y="653144"/>
            <a:ext cx="0" cy="392388"/>
          </a:xfrm>
          <a:prstGeom prst="straightConnector1">
            <a:avLst/>
          </a:prstGeom>
          <a:ln>
            <a:solidFill>
              <a:srgbClr val="00AC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A5313A-C9F4-4BE8-86CD-091668BA6711}"/>
              </a:ext>
            </a:extLst>
          </p:cNvPr>
          <p:cNvCxnSpPr/>
          <p:nvPr/>
        </p:nvCxnSpPr>
        <p:spPr>
          <a:xfrm>
            <a:off x="6106048" y="2712721"/>
            <a:ext cx="0" cy="600891"/>
          </a:xfrm>
          <a:prstGeom prst="straightConnector1">
            <a:avLst/>
          </a:prstGeom>
          <a:ln>
            <a:solidFill>
              <a:srgbClr val="00AC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6010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F241AD-1742-4878-8682-8FA16DB3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133599"/>
          </a:xfrm>
        </p:spPr>
        <p:txBody>
          <a:bodyPr>
            <a:norm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600" b="1" dirty="0">
                <a:solidFill>
                  <a:srgbClr val="0000CC"/>
                </a:solidFill>
              </a:rPr>
              <a:t>Bayesian Model Emulation</a:t>
            </a:r>
          </a:p>
        </p:txBody>
      </p:sp>
    </p:spTree>
    <p:extLst>
      <p:ext uri="{BB962C8B-B14F-4D97-AF65-F5344CB8AC3E}">
        <p14:creationId xmlns:p14="http://schemas.microsoft.com/office/powerpoint/2010/main" val="32768214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ABA9F-2E93-458C-9FCC-E65C90005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A9DC72-C08F-48CC-AF82-DF10AE86B5DB}"/>
              </a:ext>
            </a:extLst>
          </p:cNvPr>
          <p:cNvSpPr txBox="1"/>
          <p:nvPr/>
        </p:nvSpPr>
        <p:spPr>
          <a:xfrm>
            <a:off x="746235" y="137793"/>
            <a:ext cx="3827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Observables: 24 data points over 120 keV.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Prior </a:t>
            </a:r>
            <a:r>
              <a:rPr lang="en-US" sz="1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Lineshapes</a:t>
            </a:r>
            <a:r>
              <a:rPr lang="en-US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1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 simulation runs.</a:t>
            </a:r>
            <a:endParaRPr lang="en-US" sz="1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01257E-565F-4AD4-A59C-058F50F7F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9144000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624349-8086-4D0B-B2C5-4864BC6ACF00}"/>
              </a:ext>
            </a:extLst>
          </p:cNvPr>
          <p:cNvSpPr txBox="1"/>
          <p:nvPr/>
        </p:nvSpPr>
        <p:spPr>
          <a:xfrm>
            <a:off x="1" y="592300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Principal Component Analysis</a:t>
            </a:r>
          </a:p>
          <a:p>
            <a:r>
              <a:rPr lang="en-US" altLang="zh-CN" sz="1500" dirty="0">
                <a:latin typeface="Cambria" panose="02040503050406030204" pitchFamily="18" charset="0"/>
                <a:ea typeface="Cambria" panose="02040503050406030204" pitchFamily="18" charset="0"/>
              </a:rPr>
              <a:t>The first 12 PCs</a:t>
            </a:r>
            <a:r>
              <a:rPr lang="en-US" sz="1500" dirty="0">
                <a:latin typeface="Cambria" panose="02040503050406030204" pitchFamily="18" charset="0"/>
                <a:ea typeface="Cambria" panose="02040503050406030204" pitchFamily="18" charset="0"/>
              </a:rPr>
              <a:t> explain 99% of the variance, this means that by knowing the values of 12 PCs for each data point, we have a very good idea of where that data point is located in the original high-dimensional space. </a:t>
            </a:r>
          </a:p>
        </p:txBody>
      </p:sp>
    </p:spTree>
    <p:extLst>
      <p:ext uri="{BB962C8B-B14F-4D97-AF65-F5344CB8AC3E}">
        <p14:creationId xmlns:p14="http://schemas.microsoft.com/office/powerpoint/2010/main" val="557101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8704D5-71F6-4AE4-9CFC-60C0E7F5A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2E824F-E95A-4879-A3CB-0549EBD7C35C}"/>
              </a:ext>
            </a:extLst>
          </p:cNvPr>
          <p:cNvSpPr txBox="1"/>
          <p:nvPr/>
        </p:nvSpPr>
        <p:spPr>
          <a:xfrm>
            <a:off x="718457" y="154294"/>
            <a:ext cx="175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Emulator: PCGP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B0B614-FA4D-4C05-AAEF-A4FB9CC01B12}"/>
              </a:ext>
            </a:extLst>
          </p:cNvPr>
          <p:cNvSpPr txBox="1"/>
          <p:nvPr/>
        </p:nvSpPr>
        <p:spPr>
          <a:xfrm>
            <a:off x="0" y="6507089"/>
            <a:ext cx="675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Randomly select 75% as training sets and the rest 25% as test sets.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51169-0241-46D6-9E3B-6E262B7E29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3544"/>
            <a:ext cx="9144000" cy="304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64AE8A-DAD0-4230-B517-4C383867C609}"/>
              </a:ext>
            </a:extLst>
          </p:cNvPr>
          <p:cNvSpPr txBox="1"/>
          <p:nvPr/>
        </p:nvSpPr>
        <p:spPr>
          <a:xfrm>
            <a:off x="718457" y="3423753"/>
            <a:ext cx="358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Emulator: PCSK </a:t>
            </a:r>
            <a:r>
              <a:rPr lang="en-US" altLang="zh-CN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variances = 0</a:t>
            </a:r>
            <a:endParaRPr lang="en-US" dirty="0">
              <a:solidFill>
                <a:srgbClr val="99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3416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B8D4A-DCAF-40FB-87BE-8DDF84EB8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3544"/>
            <a:ext cx="914400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0A5FC1-4A61-4F77-A54C-F4ABB8FA0E3A}"/>
              </a:ext>
            </a:extLst>
          </p:cNvPr>
          <p:cNvSpPr txBox="1"/>
          <p:nvPr/>
        </p:nvSpPr>
        <p:spPr>
          <a:xfrm>
            <a:off x="718457" y="3429000"/>
            <a:ext cx="181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Emulator: </a:t>
            </a:r>
            <a:r>
              <a:rPr lang="en-US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indGP</a:t>
            </a:r>
            <a:endParaRPr lang="en-US" dirty="0">
              <a:solidFill>
                <a:srgbClr val="0066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A544A-5580-4EE0-8B69-4263DB8B2319}"/>
              </a:ext>
            </a:extLst>
          </p:cNvPr>
          <p:cNvSpPr txBox="1"/>
          <p:nvPr/>
        </p:nvSpPr>
        <p:spPr>
          <a:xfrm>
            <a:off x="0" y="6507089"/>
            <a:ext cx="675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Randomly select 75% as training sets and the rest 25% as test sets.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72C7D-02DC-475B-82D6-53B206DA7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EF270-A0AC-4BA1-A4F1-7DB82919717D}"/>
              </a:ext>
            </a:extLst>
          </p:cNvPr>
          <p:cNvSpPr txBox="1"/>
          <p:nvPr/>
        </p:nvSpPr>
        <p:spPr>
          <a:xfrm>
            <a:off x="718457" y="162205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Emulator: PCSK</a:t>
            </a:r>
          </a:p>
        </p:txBody>
      </p:sp>
    </p:spTree>
    <p:extLst>
      <p:ext uri="{BB962C8B-B14F-4D97-AF65-F5344CB8AC3E}">
        <p14:creationId xmlns:p14="http://schemas.microsoft.com/office/powerpoint/2010/main" val="42752842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DA0B6F-FE75-4A71-9C57-C66DD5603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13312-2871-4E4E-A7CD-6CAD1E11A66C}"/>
              </a:ext>
            </a:extLst>
          </p:cNvPr>
          <p:cNvSpPr txBox="1"/>
          <p:nvPr/>
        </p:nvSpPr>
        <p:spPr>
          <a:xfrm>
            <a:off x="0" y="6488668"/>
            <a:ext cx="464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Metrics for Evaluating Emulator 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A877A-E8E7-4736-8FCA-03744A184C59}"/>
              </a:ext>
            </a:extLst>
          </p:cNvPr>
          <p:cNvSpPr txBox="1"/>
          <p:nvPr/>
        </p:nvSpPr>
        <p:spPr>
          <a:xfrm>
            <a:off x="718457" y="322459"/>
            <a:ext cx="175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Emulator: PCGP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65FC5-F0B1-4975-8017-BDDFA4764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4334"/>
            <a:ext cx="9144000" cy="304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19A462-5BBC-48DD-873D-A9A5875B5BC3}"/>
              </a:ext>
            </a:extLst>
          </p:cNvPr>
          <p:cNvSpPr txBox="1"/>
          <p:nvPr/>
        </p:nvSpPr>
        <p:spPr>
          <a:xfrm>
            <a:off x="666205" y="3541320"/>
            <a:ext cx="358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Emulator: PCSK </a:t>
            </a:r>
            <a:r>
              <a:rPr lang="en-US" altLang="zh-CN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variances = 0</a:t>
            </a:r>
            <a:endParaRPr lang="en-US" dirty="0">
              <a:solidFill>
                <a:srgbClr val="99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235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1AF33-F18E-4276-A1F2-0D4660B9B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4334"/>
            <a:ext cx="9144000" cy="304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B95C10-A27A-4A5E-9E6F-911AA3F8B327}"/>
              </a:ext>
            </a:extLst>
          </p:cNvPr>
          <p:cNvSpPr txBox="1"/>
          <p:nvPr/>
        </p:nvSpPr>
        <p:spPr>
          <a:xfrm>
            <a:off x="0" y="6488668"/>
            <a:ext cx="464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Metrics for Evaluating Emulator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EED27-2312-4DE7-9C42-DC6CDDF5FBB8}"/>
              </a:ext>
            </a:extLst>
          </p:cNvPr>
          <p:cNvSpPr txBox="1"/>
          <p:nvPr/>
        </p:nvSpPr>
        <p:spPr>
          <a:xfrm>
            <a:off x="718457" y="3566793"/>
            <a:ext cx="181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Emulator: </a:t>
            </a:r>
            <a:r>
              <a:rPr lang="en-US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indGP</a:t>
            </a:r>
            <a:endParaRPr lang="en-US" dirty="0">
              <a:solidFill>
                <a:srgbClr val="0066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B5285-89C0-42F1-9116-FE414A675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EF6D73-B584-474C-9DBC-AD0805D0ABAF}"/>
              </a:ext>
            </a:extLst>
          </p:cNvPr>
          <p:cNvSpPr txBox="1"/>
          <p:nvPr/>
        </p:nvSpPr>
        <p:spPr>
          <a:xfrm>
            <a:off x="718457" y="330370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Emulator: PCSK</a:t>
            </a:r>
          </a:p>
        </p:txBody>
      </p:sp>
    </p:spTree>
    <p:extLst>
      <p:ext uri="{BB962C8B-B14F-4D97-AF65-F5344CB8AC3E}">
        <p14:creationId xmlns:p14="http://schemas.microsoft.com/office/powerpoint/2010/main" val="23493839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EB57F06-4D08-4FE1-B8D2-6009D0EE1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76"/>
            <a:ext cx="91440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ED6CD0-C360-44DD-ABE7-AC910BFCCAA9}"/>
              </a:ext>
            </a:extLst>
          </p:cNvPr>
          <p:cNvSpPr txBox="1"/>
          <p:nvPr/>
        </p:nvSpPr>
        <p:spPr>
          <a:xfrm>
            <a:off x="0" y="6488668"/>
            <a:ext cx="464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Metrics for Evaluating Emulator Performance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F29A0A-BDFD-4634-99F8-5C1438616CEF}"/>
              </a:ext>
            </a:extLst>
          </p:cNvPr>
          <p:cNvSpPr txBox="1"/>
          <p:nvPr/>
        </p:nvSpPr>
        <p:spPr>
          <a:xfrm>
            <a:off x="0" y="0"/>
            <a:ext cx="175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Emulator: PCGP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41CCA8-7C89-45E9-8398-6074A5F800F7}"/>
              </a:ext>
            </a:extLst>
          </p:cNvPr>
          <p:cNvSpPr txBox="1"/>
          <p:nvPr/>
        </p:nvSpPr>
        <p:spPr>
          <a:xfrm>
            <a:off x="6415561" y="597896"/>
            <a:ext cx="1146468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7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MSE = 3.0</a:t>
            </a:r>
          </a:p>
          <a:p>
            <a:r>
              <a:rPr lang="en-US" sz="17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SSE = 72.7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1317F-FAB0-435A-9CD2-7D0ABB785B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8922"/>
            <a:ext cx="9144000" cy="304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6B3418-C163-4EDE-830C-317CFEDA2E9E}"/>
              </a:ext>
            </a:extLst>
          </p:cNvPr>
          <p:cNvSpPr txBox="1"/>
          <p:nvPr/>
        </p:nvSpPr>
        <p:spPr>
          <a:xfrm>
            <a:off x="6415561" y="3742495"/>
            <a:ext cx="1146468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700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MSE = 1.8</a:t>
            </a:r>
          </a:p>
          <a:p>
            <a:r>
              <a:rPr lang="en-US" sz="1700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SSE = 43.0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DC045E-C005-43D5-8EE9-232EAC6CB070}"/>
              </a:ext>
            </a:extLst>
          </p:cNvPr>
          <p:cNvSpPr txBox="1"/>
          <p:nvPr/>
        </p:nvSpPr>
        <p:spPr>
          <a:xfrm>
            <a:off x="0" y="3144602"/>
            <a:ext cx="358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Emulator: PCSK </a:t>
            </a:r>
            <a:r>
              <a:rPr lang="en-US" altLang="zh-CN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variances = 0</a:t>
            </a:r>
            <a:endParaRPr lang="en-US" dirty="0">
              <a:solidFill>
                <a:srgbClr val="9900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713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65BD2A-771F-406A-B418-B6DAF78C6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12"/>
            <a:ext cx="9144000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D2279-8C84-4ED0-8E32-8D4BBCB90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6" y="3349490"/>
            <a:ext cx="9144000" cy="304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9B45D9-030D-4CE6-9488-312B2BDD34E7}"/>
              </a:ext>
            </a:extLst>
          </p:cNvPr>
          <p:cNvSpPr txBox="1"/>
          <p:nvPr/>
        </p:nvSpPr>
        <p:spPr>
          <a:xfrm>
            <a:off x="0" y="6488668"/>
            <a:ext cx="464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Metrics for Evaluating Emulator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91CE2-45CC-49F9-8508-CE1D5EDEBFED}"/>
              </a:ext>
            </a:extLst>
          </p:cNvPr>
          <p:cNvSpPr txBox="1"/>
          <p:nvPr/>
        </p:nvSpPr>
        <p:spPr>
          <a:xfrm>
            <a:off x="-2566" y="3131234"/>
            <a:ext cx="181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Emulator: </a:t>
            </a:r>
            <a:r>
              <a:rPr lang="en-US" dirty="0" err="1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indGP</a:t>
            </a:r>
            <a:endParaRPr lang="en-US" dirty="0">
              <a:solidFill>
                <a:srgbClr val="0066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3345A-93AE-4008-9D0D-F0A3D9E97AFC}"/>
              </a:ext>
            </a:extLst>
          </p:cNvPr>
          <p:cNvSpPr txBox="1"/>
          <p:nvPr/>
        </p:nvSpPr>
        <p:spPr>
          <a:xfrm>
            <a:off x="6415561" y="3739511"/>
            <a:ext cx="1146468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700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MSE = 2.4</a:t>
            </a:r>
          </a:p>
          <a:p>
            <a:r>
              <a:rPr lang="en-US" sz="1700" dirty="0">
                <a:solidFill>
                  <a:srgbClr val="00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SSE = 56.3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77553D-78FD-4F8F-A16D-7586099A50E0}"/>
              </a:ext>
            </a:extLst>
          </p:cNvPr>
          <p:cNvSpPr txBox="1"/>
          <p:nvPr/>
        </p:nvSpPr>
        <p:spPr>
          <a:xfrm>
            <a:off x="6415561" y="594341"/>
            <a:ext cx="1146468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700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MSE = 2.1</a:t>
            </a:r>
          </a:p>
          <a:p>
            <a:r>
              <a:rPr lang="en-US" sz="1700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SSE = 50.4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D4154-EE3C-4686-9DF2-F96F33BCAB83}"/>
              </a:ext>
            </a:extLst>
          </p:cNvPr>
          <p:cNvSpPr txBox="1"/>
          <p:nvPr/>
        </p:nvSpPr>
        <p:spPr>
          <a:xfrm>
            <a:off x="0" y="-3552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Emulator: PCSK</a:t>
            </a:r>
          </a:p>
        </p:txBody>
      </p:sp>
    </p:spTree>
    <p:extLst>
      <p:ext uri="{BB962C8B-B14F-4D97-AF65-F5344CB8AC3E}">
        <p14:creationId xmlns:p14="http://schemas.microsoft.com/office/powerpoint/2010/main" val="35337777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67761-BFF7-454C-9222-366EEEDD4A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5A6C9-4299-4C02-9EDD-3C37562B0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304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578B8F-4397-4E29-BF19-AE66F2D0A6E9}"/>
              </a:ext>
            </a:extLst>
          </p:cNvPr>
          <p:cNvSpPr txBox="1"/>
          <p:nvPr/>
        </p:nvSpPr>
        <p:spPr>
          <a:xfrm>
            <a:off x="0" y="3048000"/>
            <a:ext cx="541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Training for PCSK is often not performed successfully.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9A735-669C-461F-BD80-E52114865CE0}"/>
              </a:ext>
            </a:extLst>
          </p:cNvPr>
          <p:cNvSpPr txBox="1"/>
          <p:nvPr/>
        </p:nvSpPr>
        <p:spPr>
          <a:xfrm>
            <a:off x="731520" y="3967984"/>
            <a:ext cx="1136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MSE = 0.0</a:t>
            </a:r>
          </a:p>
          <a:p>
            <a:r>
              <a:rPr lang="en-US" dirty="0"/>
              <a:t>SSE = 0.0</a:t>
            </a:r>
          </a:p>
        </p:txBody>
      </p:sp>
    </p:spTree>
    <p:extLst>
      <p:ext uri="{BB962C8B-B14F-4D97-AF65-F5344CB8AC3E}">
        <p14:creationId xmlns:p14="http://schemas.microsoft.com/office/powerpoint/2010/main" val="1124793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D4A317-81D0-49EA-9ED9-C32C05873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08"/>
            <a:ext cx="9144000" cy="5612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B04B4-27F6-41FD-B396-CB4F36E35B45}"/>
              </a:ext>
            </a:extLst>
          </p:cNvPr>
          <p:cNvSpPr txBox="1"/>
          <p:nvPr/>
        </p:nvSpPr>
        <p:spPr>
          <a:xfrm>
            <a:off x="0" y="0"/>
            <a:ext cx="20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Isotropic α emission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431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0076B-B984-4B02-BF2E-2C9E4289F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ECD1BD-85C4-467B-8C89-575205342308}"/>
              </a:ext>
            </a:extLst>
          </p:cNvPr>
          <p:cNvSpPr txBox="1"/>
          <p:nvPr/>
        </p:nvSpPr>
        <p:spPr>
          <a:xfrm>
            <a:off x="0" y="3059668"/>
            <a:ext cx="541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Training for PCSK is often not performed successfully.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F13FF-BC18-4BD2-BA89-D0682043EF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66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2D2EFF-EFFC-47A1-935D-D8120A3E6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23952"/>
            <a:ext cx="6178731" cy="4634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283F9-EA70-4EA7-ACEE-35704CA08E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0"/>
            <a:ext cx="4846320" cy="4846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F36DD4-9CA9-48E4-AB2D-61D1861D11C7}"/>
              </a:ext>
            </a:extLst>
          </p:cNvPr>
          <p:cNvSpPr txBox="1"/>
          <p:nvPr/>
        </p:nvSpPr>
        <p:spPr>
          <a:xfrm>
            <a:off x="-1" y="0"/>
            <a:ext cx="541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Training for PCSK is often not performed successfully.</a:t>
            </a:r>
          </a:p>
        </p:txBody>
      </p:sp>
    </p:spTree>
    <p:extLst>
      <p:ext uri="{BB962C8B-B14F-4D97-AF65-F5344CB8AC3E}">
        <p14:creationId xmlns:p14="http://schemas.microsoft.com/office/powerpoint/2010/main" val="28231337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F241AD-1742-4878-8682-8FA16DB3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133599"/>
          </a:xfrm>
        </p:spPr>
        <p:txBody>
          <a:bodyPr>
            <a:norm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600" b="1" dirty="0">
                <a:solidFill>
                  <a:srgbClr val="0000CC"/>
                </a:solidFill>
              </a:rPr>
              <a:t>Bayesian Model Calibration</a:t>
            </a:r>
          </a:p>
        </p:txBody>
      </p:sp>
    </p:spTree>
    <p:extLst>
      <p:ext uri="{BB962C8B-B14F-4D97-AF65-F5344CB8AC3E}">
        <p14:creationId xmlns:p14="http://schemas.microsoft.com/office/powerpoint/2010/main" val="24013150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3581D9-B0AF-45A4-9200-826C05DF5D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04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9CC7C1-11AB-4F37-8886-0C275D452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3544"/>
            <a:ext cx="9144000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7ADFD-2C5D-4245-B969-F53E98C8BDCE}"/>
              </a:ext>
            </a:extLst>
          </p:cNvPr>
          <p:cNvSpPr txBox="1"/>
          <p:nvPr/>
        </p:nvSpPr>
        <p:spPr>
          <a:xfrm>
            <a:off x="1489165" y="131003"/>
            <a:ext cx="39565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sz="1600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sz="1600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3F5D8-D739-4926-9CFC-D715FA8DD030}"/>
              </a:ext>
            </a:extLst>
          </p:cNvPr>
          <p:cNvSpPr txBox="1"/>
          <p:nvPr/>
        </p:nvSpPr>
        <p:spPr>
          <a:xfrm>
            <a:off x="0" y="6507089"/>
            <a:ext cx="4080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All 201 simulation runs as training sets.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EE22F-7106-4766-975C-3C4423F8C2A0}"/>
              </a:ext>
            </a:extLst>
          </p:cNvPr>
          <p:cNvSpPr txBox="1"/>
          <p:nvPr/>
        </p:nvSpPr>
        <p:spPr>
          <a:xfrm>
            <a:off x="1489165" y="3384173"/>
            <a:ext cx="39565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PTLMC</a:t>
            </a:r>
          </a:p>
        </p:txBody>
      </p:sp>
    </p:spTree>
    <p:extLst>
      <p:ext uri="{BB962C8B-B14F-4D97-AF65-F5344CB8AC3E}">
        <p14:creationId xmlns:p14="http://schemas.microsoft.com/office/powerpoint/2010/main" val="37859227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375E5-3DB6-4B88-A558-72536892C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78C94F-2EE8-489C-A5C6-7B3EC0E0D018}"/>
              </a:ext>
            </a:extLst>
          </p:cNvPr>
          <p:cNvSpPr txBox="1"/>
          <p:nvPr/>
        </p:nvSpPr>
        <p:spPr>
          <a:xfrm>
            <a:off x="1489165" y="131003"/>
            <a:ext cx="39565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PCSK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sz="1600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sz="1600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C8604B-7D84-417C-A9BA-49A4162EA66C}"/>
              </a:ext>
            </a:extLst>
          </p:cNvPr>
          <p:cNvSpPr txBox="1"/>
          <p:nvPr/>
        </p:nvSpPr>
        <p:spPr>
          <a:xfrm>
            <a:off x="0" y="6507089"/>
            <a:ext cx="4080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All 201 simulation runs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as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training sets.</a:t>
            </a:r>
          </a:p>
        </p:txBody>
      </p:sp>
    </p:spTree>
    <p:extLst>
      <p:ext uri="{BB962C8B-B14F-4D97-AF65-F5344CB8AC3E}">
        <p14:creationId xmlns:p14="http://schemas.microsoft.com/office/powerpoint/2010/main" val="699088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0BC36-6C69-4BF3-ADE8-77CDF54E55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47D176-420F-4DC8-BD2C-D04777A16089}"/>
              </a:ext>
            </a:extLst>
          </p:cNvPr>
          <p:cNvSpPr txBox="1"/>
          <p:nvPr/>
        </p:nvSpPr>
        <p:spPr>
          <a:xfrm>
            <a:off x="4572000" y="1514107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498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13505-746D-4F3D-ABEE-3BBAC33B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9EE9D8-5E03-4A31-923E-99D6EB55F05A}"/>
              </a:ext>
            </a:extLst>
          </p:cNvPr>
          <p:cNvSpPr txBox="1"/>
          <p:nvPr/>
        </p:nvSpPr>
        <p:spPr>
          <a:xfrm>
            <a:off x="4572000" y="1514107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C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PTLMC</a:t>
            </a:r>
          </a:p>
        </p:txBody>
      </p:sp>
    </p:spTree>
    <p:extLst>
      <p:ext uri="{BB962C8B-B14F-4D97-AF65-F5344CB8AC3E}">
        <p14:creationId xmlns:p14="http://schemas.microsoft.com/office/powerpoint/2010/main" val="29241154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6F384-E73B-4C70-84F2-0D2517202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116048-D517-43A8-8824-9701859164B2}"/>
              </a:ext>
            </a:extLst>
          </p:cNvPr>
          <p:cNvSpPr txBox="1"/>
          <p:nvPr/>
        </p:nvSpPr>
        <p:spPr>
          <a:xfrm>
            <a:off x="4572000" y="1502602"/>
            <a:ext cx="434958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PCSK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8771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916B6-AF6E-47BF-98C6-02FB400B0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29A88-6ED6-401A-96FD-B0C69B997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260300-9E8B-48BC-9EB9-55F277C244DC}"/>
              </a:ext>
            </a:extLst>
          </p:cNvPr>
          <p:cNvSpPr txBox="1"/>
          <p:nvPr/>
        </p:nvSpPr>
        <p:spPr>
          <a:xfrm>
            <a:off x="4572000" y="1514107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3366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LMC</a:t>
            </a:r>
          </a:p>
        </p:txBody>
      </p:sp>
    </p:spTree>
    <p:extLst>
      <p:ext uri="{BB962C8B-B14F-4D97-AF65-F5344CB8AC3E}">
        <p14:creationId xmlns:p14="http://schemas.microsoft.com/office/powerpoint/2010/main" val="38871693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28D4ED-2778-4AFE-B2B5-A05FC6E9FF40}"/>
              </a:ext>
            </a:extLst>
          </p:cNvPr>
          <p:cNvSpPr txBox="1"/>
          <p:nvPr/>
        </p:nvSpPr>
        <p:spPr>
          <a:xfrm>
            <a:off x="4572000" y="4572000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PTLMC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18E7A8-8D4A-40BA-8023-B6D1D512EBEA}"/>
              </a:ext>
            </a:extLst>
          </p:cNvPr>
          <p:cNvSpPr txBox="1"/>
          <p:nvPr/>
        </p:nvSpPr>
        <p:spPr>
          <a:xfrm>
            <a:off x="4572000" y="5856905"/>
            <a:ext cx="2992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prior: Sallaska_PRC2011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Tau = 6.610 +4.169 -3.648 fs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907886-9319-4DD6-81AC-3E7AB65A1400}"/>
              </a:ext>
            </a:extLst>
          </p:cNvPr>
          <p:cNvSpPr txBox="1"/>
          <p:nvPr/>
        </p:nvSpPr>
        <p:spPr>
          <a:xfrm>
            <a:off x="4572000" y="6488668"/>
            <a:ext cx="326640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Final Acceptance Rate: 0.00424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8DADCC-CAAF-4EB0-9D41-BBEEEC2404DC}"/>
              </a:ext>
            </a:extLst>
          </p:cNvPr>
          <p:cNvSpPr txBox="1"/>
          <p:nvPr/>
        </p:nvSpPr>
        <p:spPr>
          <a:xfrm>
            <a:off x="0" y="4572000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DEBBD0-D3FF-4699-A734-87C5A2A88C8E}"/>
              </a:ext>
            </a:extLst>
          </p:cNvPr>
          <p:cNvSpPr txBox="1"/>
          <p:nvPr/>
        </p:nvSpPr>
        <p:spPr>
          <a:xfrm>
            <a:off x="0" y="5856905"/>
            <a:ext cx="2992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prior: Sallaska_PRC2011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Tau = 6.297 +3.890 -3.288 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CA724-8FE0-4398-AEF1-152D4F0C8A76}"/>
              </a:ext>
            </a:extLst>
          </p:cNvPr>
          <p:cNvSpPr txBox="1"/>
          <p:nvPr/>
        </p:nvSpPr>
        <p:spPr>
          <a:xfrm>
            <a:off x="0" y="6488668"/>
            <a:ext cx="34459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Final Acceptance Rate:  0.21084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1399C-2AF3-4F2E-B005-294BD99DD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11AF4-489F-43EA-AF2D-DA8592042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93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1CE55-D4A4-4EAA-BCB1-EC59230F0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08"/>
            <a:ext cx="9144000" cy="5612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8621EB-7B0B-46FC-830F-57C07EEE6878}"/>
              </a:ext>
            </a:extLst>
          </p:cNvPr>
          <p:cNvSpPr txBox="1"/>
          <p:nvPr/>
        </p:nvSpPr>
        <p:spPr>
          <a:xfrm>
            <a:off x="0" y="0"/>
            <a:ext cx="20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Isotropic α emission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189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B8E5AD-619F-483C-836E-A587A36B0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4BC3B4-5011-4001-BFBC-5C0E4362F627}"/>
              </a:ext>
            </a:extLst>
          </p:cNvPr>
          <p:cNvSpPr txBox="1"/>
          <p:nvPr/>
        </p:nvSpPr>
        <p:spPr>
          <a:xfrm>
            <a:off x="0" y="4572000"/>
            <a:ext cx="434958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PCSK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</a:t>
            </a:r>
            <a:r>
              <a:rPr lang="en-US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metropolis_hastings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4E1EAE-E810-40B2-8C3D-F43749EF1AAF}"/>
              </a:ext>
            </a:extLst>
          </p:cNvPr>
          <p:cNvSpPr txBox="1"/>
          <p:nvPr/>
        </p:nvSpPr>
        <p:spPr>
          <a:xfrm>
            <a:off x="0" y="5856905"/>
            <a:ext cx="2992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prior: Sallaska_PRC2011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Tau = 6.322 +3.951 -3.299 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79A70F-FF6D-433D-AD9D-4507673BCF0F}"/>
              </a:ext>
            </a:extLst>
          </p:cNvPr>
          <p:cNvSpPr txBox="1"/>
          <p:nvPr/>
        </p:nvSpPr>
        <p:spPr>
          <a:xfrm>
            <a:off x="0" y="6488668"/>
            <a:ext cx="33177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Final Acceptance Rate:  0.20024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2317FB-434F-434C-ACB7-49160B428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457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C89DCC-34AB-4758-93BB-2DB6C50482EC}"/>
              </a:ext>
            </a:extLst>
          </p:cNvPr>
          <p:cNvSpPr txBox="1"/>
          <p:nvPr/>
        </p:nvSpPr>
        <p:spPr>
          <a:xfrm>
            <a:off x="4572000" y="4572000"/>
            <a:ext cx="44294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Emulation method: PCGP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Calibration method: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directbayeswoodbury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3366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Sampler: LMC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60293F-32E4-47BD-AA5B-2765E268DBD4}"/>
              </a:ext>
            </a:extLst>
          </p:cNvPr>
          <p:cNvSpPr txBox="1"/>
          <p:nvPr/>
        </p:nvSpPr>
        <p:spPr>
          <a:xfrm>
            <a:off x="4572000" y="5856905"/>
            <a:ext cx="298466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 prior: Sallaska_PRC2011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Tau = 5.879 +0.538 -0.940 fs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ABCC7-277B-4E56-945B-E94CCC99AFDB}"/>
              </a:ext>
            </a:extLst>
          </p:cNvPr>
          <p:cNvSpPr txBox="1"/>
          <p:nvPr/>
        </p:nvSpPr>
        <p:spPr>
          <a:xfrm>
            <a:off x="4572000" y="6488668"/>
            <a:ext cx="313816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Final Acceptance Rate: 0.0568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6ADB1-EE2F-4DDA-98DA-3304D2E41169}"/>
              </a:ext>
            </a:extLst>
          </p:cNvPr>
          <p:cNvSpPr txBox="1"/>
          <p:nvPr/>
        </p:nvSpPr>
        <p:spPr>
          <a:xfrm>
            <a:off x="5068388" y="169817"/>
            <a:ext cx="3097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Initial sampler position dependent.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56165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F241AD-1742-4878-8682-8FA16DB3A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133599"/>
          </a:xfrm>
        </p:spPr>
        <p:txBody>
          <a:bodyPr>
            <a:norm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600" b="1" dirty="0">
                <a:solidFill>
                  <a:srgbClr val="0000CC"/>
                </a:solidFill>
              </a:rPr>
              <a:t>Analysis Framework</a:t>
            </a:r>
            <a:endParaRPr lang="en-US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428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B76E914-7F4B-48AA-97A3-61F22112F926}"/>
              </a:ext>
            </a:extLst>
          </p:cNvPr>
          <p:cNvGraphicFramePr>
            <a:graphicFrameLocks noGrp="1"/>
          </p:cNvGraphicFramePr>
          <p:nvPr/>
        </p:nvGraphicFramePr>
        <p:xfrm>
          <a:off x="451945" y="655244"/>
          <a:ext cx="8240110" cy="5241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2727">
                  <a:extLst>
                    <a:ext uri="{9D8B030D-6E8A-4147-A177-3AD203B41FA5}">
                      <a16:colId xmlns:a16="http://schemas.microsoft.com/office/drawing/2014/main" val="98219180"/>
                    </a:ext>
                  </a:extLst>
                </a:gridCol>
                <a:gridCol w="3016671">
                  <a:extLst>
                    <a:ext uri="{9D8B030D-6E8A-4147-A177-3AD203B41FA5}">
                      <a16:colId xmlns:a16="http://schemas.microsoft.com/office/drawing/2014/main" val="1712285965"/>
                    </a:ext>
                  </a:extLst>
                </a:gridCol>
                <a:gridCol w="2770712">
                  <a:extLst>
                    <a:ext uri="{9D8B030D-6E8A-4147-A177-3AD203B41FA5}">
                      <a16:colId xmlns:a16="http://schemas.microsoft.com/office/drawing/2014/main" val="3184573358"/>
                    </a:ext>
                  </a:extLst>
                </a:gridCol>
              </a:tblGrid>
              <a:tr h="63460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Emulation 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Calibration 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Utilities Method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8353247"/>
                  </a:ext>
                </a:extLst>
              </a:tr>
              <a:tr h="257367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indGP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8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PCGP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8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PCGP_numPCs</a:t>
                      </a:r>
                      <a:endParaRPr lang="en-US" sz="2000" b="1" dirty="0">
                        <a:solidFill>
                          <a:srgbClr val="008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PCGPR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PCGPRG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PCGPwM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PCGPwImpute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PCSK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LCGP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nuclear-ROSE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directbayes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8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directbayeswoodbury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mlbayeswoodbury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simulationpost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8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metropolis_hastings</a:t>
                      </a:r>
                      <a:endParaRPr lang="en-US" sz="2000" b="1" dirty="0">
                        <a:solidFill>
                          <a:srgbClr val="008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LMC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PTMC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PTLMC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92344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A172C33-785B-498C-8E1F-360555B1A001}"/>
              </a:ext>
            </a:extLst>
          </p:cNvPr>
          <p:cNvSpPr txBox="1"/>
          <p:nvPr/>
        </p:nvSpPr>
        <p:spPr>
          <a:xfrm>
            <a:off x="313975" y="6120807"/>
            <a:ext cx="425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Green: </a:t>
            </a:r>
            <a:r>
              <a:rPr lang="en-US" altLang="zh-CN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recommend for DSL data analysis.</a:t>
            </a:r>
            <a:endParaRPr lang="en-US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5929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159C01-090C-4AD3-AAF8-888DC5010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32" y="0"/>
            <a:ext cx="8423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833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F7D9B8-F0C6-478E-8B16-279841D5B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5" y="0"/>
            <a:ext cx="555373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F309E3-04A3-41B7-9537-AEB3E51D4A7A}"/>
              </a:ext>
            </a:extLst>
          </p:cNvPr>
          <p:cNvSpPr txBox="1"/>
          <p:nvPr/>
        </p:nvSpPr>
        <p:spPr>
          <a:xfrm>
            <a:off x="0" y="593467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All the codes are available at </a:t>
            </a:r>
            <a:r>
              <a:rPr lang="en-US" dirty="0">
                <a:hlinkClick r:id="rId4"/>
              </a:rPr>
              <a:t>https://github.com/sunlijie-msu/Bayesian_VS</a:t>
            </a:r>
            <a:endParaRPr lang="en-US" dirty="0"/>
          </a:p>
          <a:p>
            <a:r>
              <a:rPr lang="en-US" sz="1600" dirty="0"/>
              <a:t>(will be reorganized later)</a:t>
            </a:r>
          </a:p>
        </p:txBody>
      </p:sp>
    </p:spTree>
    <p:extLst>
      <p:ext uri="{BB962C8B-B14F-4D97-AF65-F5344CB8AC3E}">
        <p14:creationId xmlns:p14="http://schemas.microsoft.com/office/powerpoint/2010/main" val="3851372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235443-8A29-4F81-8F95-F36AAAF50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08"/>
            <a:ext cx="9144000" cy="5612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EFF8E3-1699-4840-A699-A76C9A07A962}"/>
              </a:ext>
            </a:extLst>
          </p:cNvPr>
          <p:cNvSpPr txBox="1"/>
          <p:nvPr/>
        </p:nvSpPr>
        <p:spPr>
          <a:xfrm>
            <a:off x="0" y="0"/>
            <a:ext cx="20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8000"/>
                </a:solidFill>
              </a:rPr>
              <a:t>Isotropic α emission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11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9189</Words>
  <Application>Microsoft Office PowerPoint</Application>
  <PresentationFormat>On-screen Show (4:3)</PresentationFormat>
  <Paragraphs>832</Paragraphs>
  <Slides>84</Slides>
  <Notes>13</Notes>
  <HiddenSlides>6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4" baseType="lpstr">
      <vt:lpstr>CMR12</vt:lpstr>
      <vt:lpstr>ElsevierGulliver</vt:lpstr>
      <vt:lpstr>ElsevierSans</vt:lpstr>
      <vt:lpstr>Arial</vt:lpstr>
      <vt:lpstr>Arial Narrow</vt:lpstr>
      <vt:lpstr>Calibri</vt:lpstr>
      <vt:lpstr>Calibri Light</vt:lpstr>
      <vt:lpstr>Cambria</vt:lpstr>
      <vt:lpstr>Cambria Math</vt:lpstr>
      <vt:lpstr>Office Theme</vt:lpstr>
      <vt:lpstr>Lifetime of 23Mg 7787 keV state (S2193)</vt:lpstr>
      <vt:lpstr>Lineshape 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 emission angular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Bayesian Priors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Bayesian Model Emulation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Bayesian Model Calibration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Framework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23Mg 7787 keV state</dc:title>
  <dc:creator>lijie sun</dc:creator>
  <cp:lastModifiedBy>lijie sun</cp:lastModifiedBy>
  <cp:revision>13</cp:revision>
  <dcterms:created xsi:type="dcterms:W3CDTF">2024-12-12T20:21:53Z</dcterms:created>
  <dcterms:modified xsi:type="dcterms:W3CDTF">2025-01-23T00:07:22Z</dcterms:modified>
</cp:coreProperties>
</file>