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3454" r:id="rId2"/>
    <p:sldId id="3455" r:id="rId3"/>
    <p:sldId id="363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9" autoAdjust="0"/>
    <p:restoredTop sz="94660"/>
  </p:normalViewPr>
  <p:slideViewPr>
    <p:cSldViewPr snapToGrid="0">
      <p:cViewPr varScale="1">
        <p:scale>
          <a:sx n="60" d="100"/>
          <a:sy n="60" d="100"/>
        </p:scale>
        <p:origin x="53" y="6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25429-9157-4FC0-9D50-FAE5A8A0D3AE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3F42D-6C20-4F8A-BB71-77AE3A02B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395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altLang="zh-CN" dirty="0"/>
              <a:t>ommy</a:t>
            </a:r>
            <a:r>
              <a:rPr lang="en-US" dirty="0"/>
              <a:t> Rauscher et al., At. Data Nucl. Data Tables 75, 1 (2000). Astrophysical Reaction Rates From Statistical Model Calculations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D02776-8BC1-45B5-AF1A-C4418966F5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280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Best figure Timing coincidence 241Am, 152Eu, 60Co</a:t>
            </a:r>
          </a:p>
          <a:p>
            <a:endParaRPr lang="en-US" dirty="0"/>
          </a:p>
          <a:p>
            <a:r>
              <a:rPr lang="en-US" dirty="0" err="1"/>
              <a:t>TFile</a:t>
            </a:r>
            <a:r>
              <a:rPr lang="en-US" dirty="0"/>
              <a:t> *_file0 = </a:t>
            </a:r>
            <a:r>
              <a:rPr lang="en-US" dirty="0" err="1"/>
              <a:t>TFile</a:t>
            </a:r>
            <a:r>
              <a:rPr lang="en-US" dirty="0"/>
              <a:t>::Open("F:/e21010/pxct/run0263_LEGe_XtRa_60Co_I7281_OnLEGeCap_window1us_TrigRise0.064us_TrigGap0.952us_ThL150_N300_S700_CFDDelay0.120us_Scale7_cal.root");</a:t>
            </a:r>
          </a:p>
          <a:p>
            <a:endParaRPr lang="en-US" dirty="0"/>
          </a:p>
          <a:p>
            <a:r>
              <a:rPr lang="en-US" dirty="0" err="1"/>
              <a:t>TCanvas</a:t>
            </a:r>
            <a:r>
              <a:rPr lang="en-US" dirty="0"/>
              <a:t>* </a:t>
            </a:r>
            <a:r>
              <a:rPr lang="en-US" dirty="0" err="1"/>
              <a:t>canvaspeak</a:t>
            </a:r>
            <a:r>
              <a:rPr lang="en-US" dirty="0"/>
              <a:t> = new </a:t>
            </a:r>
            <a:r>
              <a:rPr lang="en-US" dirty="0" err="1"/>
              <a:t>TCanvas</a:t>
            </a:r>
            <a:r>
              <a:rPr lang="en-US" dirty="0"/>
              <a:t>("</a:t>
            </a:r>
            <a:r>
              <a:rPr lang="en-US" dirty="0" err="1"/>
              <a:t>canvaspeak</a:t>
            </a:r>
            <a:r>
              <a:rPr lang="en-US" dirty="0"/>
              <a:t>", "</a:t>
            </a:r>
            <a:r>
              <a:rPr lang="en-US" dirty="0" err="1"/>
              <a:t>canvaspeak</a:t>
            </a:r>
            <a:r>
              <a:rPr lang="en-US" dirty="0"/>
              <a:t>", 1300, 800);//</a:t>
            </a:r>
          </a:p>
          <a:p>
            <a:r>
              <a:rPr lang="en-US" dirty="0" err="1"/>
              <a:t>canvaspeak</a:t>
            </a:r>
            <a:r>
              <a:rPr lang="en-US" dirty="0"/>
              <a:t>-&gt;cd();//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SetTopMargin</a:t>
            </a:r>
            <a:r>
              <a:rPr lang="en-US" dirty="0"/>
              <a:t>(0.03);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SetRightMargin</a:t>
            </a:r>
            <a:r>
              <a:rPr lang="en-US" dirty="0"/>
              <a:t>(0.03);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SetLeftMargin</a:t>
            </a:r>
            <a:r>
              <a:rPr lang="en-US" dirty="0"/>
              <a:t>(0.13);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SetBottomMargin</a:t>
            </a:r>
            <a:r>
              <a:rPr lang="en-US" dirty="0"/>
              <a:t>(0.16);</a:t>
            </a:r>
          </a:p>
          <a:p>
            <a:r>
              <a:rPr lang="en-US" dirty="0" err="1"/>
              <a:t>gStyle</a:t>
            </a:r>
            <a:r>
              <a:rPr lang="en-US" dirty="0"/>
              <a:t>-&gt;</a:t>
            </a:r>
            <a:r>
              <a:rPr lang="en-US" dirty="0" err="1"/>
              <a:t>SetFrameLineWidth</a:t>
            </a:r>
            <a:r>
              <a:rPr lang="en-US" dirty="0"/>
              <a:t>(3);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SetFrameLineWidth</a:t>
            </a:r>
            <a:r>
              <a:rPr lang="en-US" dirty="0"/>
              <a:t>(3);</a:t>
            </a:r>
          </a:p>
          <a:p>
            <a:endParaRPr lang="en-US" dirty="0"/>
          </a:p>
          <a:p>
            <a:r>
              <a:rPr lang="en-US" dirty="0"/>
              <a:t>TH1D* </a:t>
            </a:r>
            <a:r>
              <a:rPr lang="en-US" dirty="0" err="1"/>
              <a:t>htimestamps</a:t>
            </a:r>
            <a:r>
              <a:rPr lang="en-US" dirty="0"/>
              <a:t> = new TH1D("</a:t>
            </a:r>
            <a:r>
              <a:rPr lang="en-US" dirty="0" err="1"/>
              <a:t>htimestamps</a:t>
            </a:r>
            <a:r>
              <a:rPr lang="en-US" dirty="0"/>
              <a:t>", "</a:t>
            </a:r>
            <a:r>
              <a:rPr lang="en-US" dirty="0" err="1"/>
              <a:t>htimestamps</a:t>
            </a:r>
            <a:r>
              <a:rPr lang="en-US" dirty="0"/>
              <a:t>", 1500,-1500,1500);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SetLineWidth</a:t>
            </a:r>
            <a:r>
              <a:rPr lang="en-US" dirty="0"/>
              <a:t>(3);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Rebin</a:t>
            </a:r>
            <a:r>
              <a:rPr lang="en-US" dirty="0"/>
              <a:t>(1);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SetStats</a:t>
            </a:r>
            <a:r>
              <a:rPr lang="en-US" dirty="0"/>
              <a:t>(0);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SetTitle</a:t>
            </a:r>
            <a:r>
              <a:rPr lang="en-US" dirty="0"/>
              <a:t>("");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("Time difference (ns)");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("Counts per 2 ns");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(0.06);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(0.06);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(1.1);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(0.95);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(0.07);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(0.07);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(-600,300);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(0,1400);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SetNdivisions</a:t>
            </a:r>
            <a:r>
              <a:rPr lang="en-US" dirty="0"/>
              <a:t>(505);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SetTickLength</a:t>
            </a:r>
            <a:r>
              <a:rPr lang="en-US" dirty="0"/>
              <a:t>(0.015);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SetLineColor</a:t>
            </a:r>
            <a:r>
              <a:rPr lang="en-US" dirty="0"/>
              <a:t>(kGreen+1);</a:t>
            </a:r>
          </a:p>
          <a:p>
            <a:r>
              <a:rPr lang="en-US" dirty="0"/>
              <a:t>tree-&gt;Draw("</a:t>
            </a:r>
            <a:r>
              <a:rPr lang="en-US" dirty="0" err="1"/>
              <a:t>north_t-south_t</a:t>
            </a:r>
            <a:r>
              <a:rPr lang="en-US" dirty="0"/>
              <a:t>&gt;&gt;</a:t>
            </a:r>
            <a:r>
              <a:rPr lang="en-US" dirty="0" err="1"/>
              <a:t>htimestamps</a:t>
            </a:r>
            <a:r>
              <a:rPr lang="en-US" dirty="0"/>
              <a:t>","</a:t>
            </a:r>
            <a:r>
              <a:rPr lang="en-US" dirty="0" err="1"/>
              <a:t>south_e</a:t>
            </a:r>
            <a:r>
              <a:rPr lang="en-US" dirty="0"/>
              <a:t>&gt;1170&amp;&amp;</a:t>
            </a:r>
            <a:r>
              <a:rPr lang="en-US" dirty="0" err="1"/>
              <a:t>south_e</a:t>
            </a:r>
            <a:r>
              <a:rPr lang="en-US" dirty="0"/>
              <a:t>&lt;1176&amp;&amp;</a:t>
            </a:r>
            <a:r>
              <a:rPr lang="en-US" dirty="0" err="1"/>
              <a:t>north_e</a:t>
            </a:r>
            <a:r>
              <a:rPr lang="en-US" dirty="0"/>
              <a:t>&gt;1330&amp;&amp;</a:t>
            </a:r>
            <a:r>
              <a:rPr lang="en-US" dirty="0" err="1"/>
              <a:t>north_e</a:t>
            </a:r>
            <a:r>
              <a:rPr lang="en-US" dirty="0"/>
              <a:t>&lt;1336","e");</a:t>
            </a:r>
          </a:p>
          <a:p>
            <a:r>
              <a:rPr lang="en-US" dirty="0" err="1"/>
              <a:t>htimestamps</a:t>
            </a:r>
            <a:r>
              <a:rPr lang="en-US" dirty="0"/>
              <a:t>-&gt;Sumw2(</a:t>
            </a:r>
            <a:r>
              <a:rPr lang="en-US" dirty="0" err="1"/>
              <a:t>kFALSE</a:t>
            </a:r>
            <a:r>
              <a:rPr lang="en-US" dirty="0"/>
              <a:t>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SetBinErrorOption</a:t>
            </a:r>
            <a:r>
              <a:rPr lang="en-US" dirty="0"/>
              <a:t>(TH1::</a:t>
            </a:r>
            <a:r>
              <a:rPr lang="en-US" dirty="0" err="1"/>
              <a:t>kPoisson</a:t>
            </a:r>
            <a:r>
              <a:rPr lang="en-US" dirty="0"/>
              <a:t>);//TH1::</a:t>
            </a:r>
            <a:r>
              <a:rPr lang="en-US" dirty="0" err="1"/>
              <a:t>kNormal</a:t>
            </a:r>
            <a:r>
              <a:rPr lang="en-US" dirty="0"/>
              <a:t> or TH1::</a:t>
            </a:r>
            <a:r>
              <a:rPr lang="en-US" dirty="0" err="1"/>
              <a:t>kPoisson</a:t>
            </a:r>
            <a:endParaRPr lang="en-US" dirty="0"/>
          </a:p>
          <a:p>
            <a:endParaRPr lang="en-US" dirty="0"/>
          </a:p>
          <a:p>
            <a:r>
              <a:rPr lang="en-US" dirty="0"/>
              <a:t>tree-&gt;</a:t>
            </a:r>
            <a:r>
              <a:rPr lang="en-US" dirty="0" err="1"/>
              <a:t>SetLineColor</a:t>
            </a:r>
            <a:r>
              <a:rPr lang="en-US" dirty="0"/>
              <a:t>(</a:t>
            </a:r>
            <a:r>
              <a:rPr lang="en-US" dirty="0" err="1"/>
              <a:t>kRed</a:t>
            </a:r>
            <a:r>
              <a:rPr lang="en-US" dirty="0"/>
              <a:t>);</a:t>
            </a:r>
          </a:p>
          <a:p>
            <a:r>
              <a:rPr lang="en-US" dirty="0"/>
              <a:t>tree-&gt;</a:t>
            </a:r>
            <a:r>
              <a:rPr lang="en-US" dirty="0" err="1"/>
              <a:t>SetMarkerColor</a:t>
            </a:r>
            <a:r>
              <a:rPr lang="en-US" dirty="0"/>
              <a:t>(</a:t>
            </a:r>
            <a:r>
              <a:rPr lang="en-US" dirty="0" err="1"/>
              <a:t>kRed</a:t>
            </a:r>
            <a:r>
              <a:rPr lang="en-US" dirty="0"/>
              <a:t>);</a:t>
            </a:r>
          </a:p>
          <a:p>
            <a:r>
              <a:rPr lang="en-US" dirty="0"/>
              <a:t>tree-&gt;</a:t>
            </a:r>
            <a:r>
              <a:rPr lang="en-US" dirty="0" err="1"/>
              <a:t>SetLineWidth</a:t>
            </a:r>
            <a:r>
              <a:rPr lang="en-US" dirty="0"/>
              <a:t>(3);</a:t>
            </a:r>
          </a:p>
          <a:p>
            <a:r>
              <a:rPr lang="en-US" dirty="0"/>
              <a:t>tree-&gt;Draw("north_t-south_t","</a:t>
            </a:r>
            <a:r>
              <a:rPr lang="en-US" dirty="0" err="1"/>
              <a:t>north_e</a:t>
            </a:r>
            <a:r>
              <a:rPr lang="en-US" dirty="0"/>
              <a:t>&gt;1170&amp;&amp;</a:t>
            </a:r>
            <a:r>
              <a:rPr lang="en-US" dirty="0" err="1"/>
              <a:t>north_e</a:t>
            </a:r>
            <a:r>
              <a:rPr lang="en-US" dirty="0"/>
              <a:t>&lt;1176&amp;&amp;</a:t>
            </a:r>
            <a:r>
              <a:rPr lang="en-US" dirty="0" err="1"/>
              <a:t>south_e</a:t>
            </a:r>
            <a:r>
              <a:rPr lang="en-US" dirty="0"/>
              <a:t>&gt;1330&amp;&amp;</a:t>
            </a:r>
            <a:r>
              <a:rPr lang="en-US" dirty="0" err="1"/>
              <a:t>south_e</a:t>
            </a:r>
            <a:r>
              <a:rPr lang="en-US" dirty="0"/>
              <a:t>&lt;1336","esame");</a:t>
            </a:r>
          </a:p>
          <a:p>
            <a:endParaRPr lang="en-US" dirty="0"/>
          </a:p>
          <a:p>
            <a:r>
              <a:rPr lang="en-US" dirty="0" err="1"/>
              <a:t>TFile</a:t>
            </a:r>
            <a:r>
              <a:rPr lang="en-US" dirty="0"/>
              <a:t> *_file0 = </a:t>
            </a:r>
            <a:r>
              <a:rPr lang="en-US" dirty="0" err="1"/>
              <a:t>TFile</a:t>
            </a:r>
            <a:r>
              <a:rPr lang="en-US" dirty="0"/>
              <a:t>::Open("F:/e21010/pxct/run0276_LEGe_XtRa_152Eu_Z2707_OnLEGeCap_window1us_TrigRise0.064us_TrigGap0.952us_ThL310_N300_S730_CFDDelay0.304us_Scale7_cal.root");</a:t>
            </a:r>
          </a:p>
          <a:p>
            <a:endParaRPr lang="en-US" dirty="0"/>
          </a:p>
          <a:p>
            <a:r>
              <a:rPr lang="en-US" dirty="0"/>
              <a:t>tree-&gt;</a:t>
            </a:r>
            <a:r>
              <a:rPr lang="en-US" dirty="0" err="1"/>
              <a:t>SetLineColor</a:t>
            </a:r>
            <a:r>
              <a:rPr lang="en-US" dirty="0"/>
              <a:t>(kViolet+1);</a:t>
            </a:r>
          </a:p>
          <a:p>
            <a:r>
              <a:rPr lang="en-US" dirty="0"/>
              <a:t>tree-&gt;</a:t>
            </a:r>
            <a:r>
              <a:rPr lang="en-US" dirty="0" err="1"/>
              <a:t>SetMarkerColor</a:t>
            </a:r>
            <a:r>
              <a:rPr lang="en-US" dirty="0"/>
              <a:t>(kViolet+1);</a:t>
            </a:r>
          </a:p>
          <a:p>
            <a:r>
              <a:rPr lang="en-US" dirty="0"/>
              <a:t>tree-&gt;</a:t>
            </a:r>
            <a:r>
              <a:rPr lang="en-US" dirty="0" err="1"/>
              <a:t>SetLineWidth</a:t>
            </a:r>
            <a:r>
              <a:rPr lang="en-US" dirty="0"/>
              <a:t>(3);</a:t>
            </a:r>
          </a:p>
          <a:p>
            <a:r>
              <a:rPr lang="en-US" dirty="0"/>
              <a:t>tree-&gt;Draw("north_t-lege_t","</a:t>
            </a:r>
            <a:r>
              <a:rPr lang="en-US" dirty="0" err="1"/>
              <a:t>north_e</a:t>
            </a:r>
            <a:r>
              <a:rPr lang="en-US" dirty="0"/>
              <a:t>&gt;1405&amp;&amp;</a:t>
            </a:r>
            <a:r>
              <a:rPr lang="en-US" dirty="0" err="1"/>
              <a:t>north_e</a:t>
            </a:r>
            <a:r>
              <a:rPr lang="en-US" dirty="0"/>
              <a:t>&lt;1411&amp;&amp;((</a:t>
            </a:r>
            <a:r>
              <a:rPr lang="en-US" dirty="0" err="1"/>
              <a:t>lege_e</a:t>
            </a:r>
            <a:r>
              <a:rPr lang="en-US" dirty="0"/>
              <a:t>&gt;38.8&amp;&amp;</a:t>
            </a:r>
            <a:r>
              <a:rPr lang="en-US" dirty="0" err="1"/>
              <a:t>lege_e</a:t>
            </a:r>
            <a:r>
              <a:rPr lang="en-US" dirty="0"/>
              <a:t>&lt;40.8)||(</a:t>
            </a:r>
            <a:r>
              <a:rPr lang="en-US" dirty="0" err="1"/>
              <a:t>lege_e</a:t>
            </a:r>
            <a:r>
              <a:rPr lang="en-US" dirty="0"/>
              <a:t>&gt;44.8&amp;&amp;</a:t>
            </a:r>
            <a:r>
              <a:rPr lang="en-US" dirty="0" err="1"/>
              <a:t>lege_e</a:t>
            </a:r>
            <a:r>
              <a:rPr lang="en-US" dirty="0"/>
              <a:t>&lt;47.2))","</a:t>
            </a:r>
            <a:r>
              <a:rPr lang="en-US" dirty="0" err="1"/>
              <a:t>esame</a:t>
            </a:r>
            <a:r>
              <a:rPr lang="en-US" dirty="0"/>
              <a:t>");</a:t>
            </a:r>
          </a:p>
          <a:p>
            <a:endParaRPr lang="en-US" dirty="0"/>
          </a:p>
          <a:p>
            <a:r>
              <a:rPr lang="en-US" dirty="0"/>
              <a:t>tree-&gt;</a:t>
            </a:r>
            <a:r>
              <a:rPr lang="en-US" dirty="0" err="1"/>
              <a:t>SetLineColor</a:t>
            </a:r>
            <a:r>
              <a:rPr lang="en-US" dirty="0"/>
              <a:t>(kOrange-3);</a:t>
            </a:r>
          </a:p>
          <a:p>
            <a:r>
              <a:rPr lang="en-US" dirty="0"/>
              <a:t>tree-&gt;</a:t>
            </a:r>
            <a:r>
              <a:rPr lang="en-US" dirty="0" err="1"/>
              <a:t>SetMarkerColor</a:t>
            </a:r>
            <a:r>
              <a:rPr lang="en-US" dirty="0"/>
              <a:t>(kOrange-3);</a:t>
            </a:r>
          </a:p>
          <a:p>
            <a:r>
              <a:rPr lang="en-US" dirty="0"/>
              <a:t>tree-&gt;</a:t>
            </a:r>
            <a:r>
              <a:rPr lang="en-US" dirty="0" err="1"/>
              <a:t>SetLineWidth</a:t>
            </a:r>
            <a:r>
              <a:rPr lang="en-US" dirty="0"/>
              <a:t>(3);</a:t>
            </a:r>
          </a:p>
          <a:p>
            <a:r>
              <a:rPr lang="en-US" dirty="0"/>
              <a:t>tree-&gt;Draw("south_t-lege_t","</a:t>
            </a:r>
            <a:r>
              <a:rPr lang="en-US" dirty="0" err="1"/>
              <a:t>south_e</a:t>
            </a:r>
            <a:r>
              <a:rPr lang="en-US" dirty="0"/>
              <a:t>&gt;1405&amp;&amp;</a:t>
            </a:r>
            <a:r>
              <a:rPr lang="en-US" dirty="0" err="1"/>
              <a:t>south_e</a:t>
            </a:r>
            <a:r>
              <a:rPr lang="en-US" dirty="0"/>
              <a:t>&lt;1411&amp;&amp;((</a:t>
            </a:r>
            <a:r>
              <a:rPr lang="en-US" dirty="0" err="1"/>
              <a:t>lege_e</a:t>
            </a:r>
            <a:r>
              <a:rPr lang="en-US" dirty="0"/>
              <a:t>&gt;38.8&amp;&amp;</a:t>
            </a:r>
            <a:r>
              <a:rPr lang="en-US" dirty="0" err="1"/>
              <a:t>lege_e</a:t>
            </a:r>
            <a:r>
              <a:rPr lang="en-US" dirty="0"/>
              <a:t>&lt;40.8)||(</a:t>
            </a:r>
            <a:r>
              <a:rPr lang="en-US" dirty="0" err="1"/>
              <a:t>lege_e</a:t>
            </a:r>
            <a:r>
              <a:rPr lang="en-US" dirty="0"/>
              <a:t>&gt;44.8&amp;&amp;</a:t>
            </a:r>
            <a:r>
              <a:rPr lang="en-US" dirty="0" err="1"/>
              <a:t>lege_e</a:t>
            </a:r>
            <a:r>
              <a:rPr lang="en-US" dirty="0"/>
              <a:t>&lt;47.2))","</a:t>
            </a:r>
            <a:r>
              <a:rPr lang="en-US" dirty="0" err="1"/>
              <a:t>esame</a:t>
            </a:r>
            <a:r>
              <a:rPr lang="en-US" dirty="0"/>
              <a:t>");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TFile</a:t>
            </a:r>
            <a:r>
              <a:rPr lang="en-US" dirty="0"/>
              <a:t> *_file0 = </a:t>
            </a:r>
            <a:r>
              <a:rPr lang="en-US" dirty="0" err="1"/>
              <a:t>TFile</a:t>
            </a:r>
            <a:r>
              <a:rPr lang="en-US" dirty="0"/>
              <a:t>::Open("F:/e21010/pxct/run0075_LEGe_MSD_XtRa_241Am_inChamber_nocollimator_152Eu_outChamber_CFDdelay_adjusted_1511min_cal.root");</a:t>
            </a:r>
          </a:p>
          <a:p>
            <a:endParaRPr lang="en-US" dirty="0"/>
          </a:p>
          <a:p>
            <a:r>
              <a:rPr lang="en-US" dirty="0"/>
              <a:t>tree-&gt;</a:t>
            </a:r>
            <a:r>
              <a:rPr lang="en-US" dirty="0" err="1"/>
              <a:t>SetLineColor</a:t>
            </a:r>
            <a:r>
              <a:rPr lang="en-US" dirty="0"/>
              <a:t>(</a:t>
            </a:r>
            <a:r>
              <a:rPr lang="en-US" dirty="0" err="1"/>
              <a:t>kAzure</a:t>
            </a:r>
            <a:r>
              <a:rPr lang="en-US" dirty="0"/>
              <a:t>);</a:t>
            </a:r>
          </a:p>
          <a:p>
            <a:r>
              <a:rPr lang="en-US" dirty="0"/>
              <a:t>tree-&gt;</a:t>
            </a:r>
            <a:r>
              <a:rPr lang="en-US" dirty="0" err="1"/>
              <a:t>SetMarkerColor</a:t>
            </a:r>
            <a:r>
              <a:rPr lang="en-US" dirty="0"/>
              <a:t>(</a:t>
            </a:r>
            <a:r>
              <a:rPr lang="en-US" dirty="0" err="1"/>
              <a:t>kAzure</a:t>
            </a:r>
            <a:r>
              <a:rPr lang="en-US" dirty="0"/>
              <a:t>);</a:t>
            </a:r>
          </a:p>
          <a:p>
            <a:r>
              <a:rPr lang="en-US" dirty="0"/>
              <a:t>tree-&gt;</a:t>
            </a:r>
            <a:r>
              <a:rPr lang="en-US" dirty="0" err="1"/>
              <a:t>SetLineWidth</a:t>
            </a:r>
            <a:r>
              <a:rPr lang="en-US" dirty="0"/>
              <a:t>(3);</a:t>
            </a:r>
          </a:p>
          <a:p>
            <a:r>
              <a:rPr lang="en-US" dirty="0"/>
              <a:t>tree-&gt;Draw("msd12_t-lege_t","lege_e&gt;59&amp;&amp;</a:t>
            </a:r>
            <a:r>
              <a:rPr lang="en-US" dirty="0" err="1"/>
              <a:t>lege_e</a:t>
            </a:r>
            <a:r>
              <a:rPr lang="en-US" dirty="0"/>
              <a:t>&lt;60.1&amp;&amp;msd12_e&gt;1700&amp;&amp;msd12_e&lt;2200","esame");</a:t>
            </a:r>
          </a:p>
          <a:p>
            <a:endParaRPr lang="en-US" dirty="0"/>
          </a:p>
          <a:p>
            <a:r>
              <a:rPr lang="en-US" dirty="0"/>
              <a:t>tree-&gt;</a:t>
            </a:r>
            <a:r>
              <a:rPr lang="en-US" dirty="0" err="1"/>
              <a:t>SetLineWidth</a:t>
            </a:r>
            <a:r>
              <a:rPr lang="en-US" dirty="0"/>
              <a:t>(3);</a:t>
            </a:r>
          </a:p>
          <a:p>
            <a:r>
              <a:rPr lang="en-US" dirty="0"/>
              <a:t>tree-&gt;</a:t>
            </a:r>
            <a:r>
              <a:rPr lang="en-US" dirty="0" err="1"/>
              <a:t>SetLineColor</a:t>
            </a:r>
            <a:r>
              <a:rPr lang="en-US" dirty="0"/>
              <a:t>(</a:t>
            </a:r>
            <a:r>
              <a:rPr lang="en-US" dirty="0" err="1"/>
              <a:t>kMagenta</a:t>
            </a:r>
            <a:r>
              <a:rPr lang="en-US" dirty="0"/>
              <a:t>);</a:t>
            </a:r>
          </a:p>
          <a:p>
            <a:r>
              <a:rPr lang="en-US" dirty="0"/>
              <a:t>tree-&gt;</a:t>
            </a:r>
            <a:r>
              <a:rPr lang="en-US" dirty="0" err="1"/>
              <a:t>SetMarkerColor</a:t>
            </a:r>
            <a:r>
              <a:rPr lang="en-US" dirty="0"/>
              <a:t>(</a:t>
            </a:r>
            <a:r>
              <a:rPr lang="en-US" dirty="0" err="1"/>
              <a:t>kMagenta</a:t>
            </a:r>
            <a:r>
              <a:rPr lang="en-US" dirty="0"/>
              <a:t>);</a:t>
            </a:r>
          </a:p>
          <a:p>
            <a:r>
              <a:rPr lang="en-US" dirty="0"/>
              <a:t>tree-&gt;Draw("msd26_t-lege_t","lege_e&gt;59&amp;&amp;</a:t>
            </a:r>
            <a:r>
              <a:rPr lang="en-US" dirty="0" err="1"/>
              <a:t>lege_e</a:t>
            </a:r>
            <a:r>
              <a:rPr lang="en-US" dirty="0"/>
              <a:t>&lt;60.1&amp;&amp;msd26_e&gt;3300&amp;&amp;msd26_e&lt;3800","esame");</a:t>
            </a:r>
          </a:p>
          <a:p>
            <a:endParaRPr lang="en-US" dirty="0"/>
          </a:p>
          <a:p>
            <a:r>
              <a:rPr lang="en-US" dirty="0" err="1"/>
              <a:t>gPad</a:t>
            </a:r>
            <a:r>
              <a:rPr lang="en-US" dirty="0"/>
              <a:t>-&gt;</a:t>
            </a:r>
            <a:r>
              <a:rPr lang="en-US" dirty="0" err="1"/>
              <a:t>RedrawAxis</a:t>
            </a:r>
            <a:r>
              <a:rPr lang="en-US" dirty="0"/>
              <a:t>();</a:t>
            </a:r>
          </a:p>
          <a:p>
            <a:endParaRPr lang="en-US" dirty="0"/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SaveAs</a:t>
            </a:r>
            <a:r>
              <a:rPr lang="en-US" dirty="0"/>
              <a:t>("F:/e21010/pxct/Timing_All.png");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3858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2DA06-F98A-4D49-8895-877E05F2709D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47A33-D4B7-402E-ACAA-EF96B7AD4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77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2DA06-F98A-4D49-8895-877E05F2709D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47A33-D4B7-402E-ACAA-EF96B7AD4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27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2DA06-F98A-4D49-8895-877E05F2709D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47A33-D4B7-402E-ACAA-EF96B7AD4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979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6921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2DA06-F98A-4D49-8895-877E05F2709D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47A33-D4B7-402E-ACAA-EF96B7AD4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30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2DA06-F98A-4D49-8895-877E05F2709D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47A33-D4B7-402E-ACAA-EF96B7AD4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876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2DA06-F98A-4D49-8895-877E05F2709D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47A33-D4B7-402E-ACAA-EF96B7AD4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15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2DA06-F98A-4D49-8895-877E05F2709D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47A33-D4B7-402E-ACAA-EF96B7AD4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41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2DA06-F98A-4D49-8895-877E05F2709D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47A33-D4B7-402E-ACAA-EF96B7AD4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11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2DA06-F98A-4D49-8895-877E05F2709D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47A33-D4B7-402E-ACAA-EF96B7AD4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41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2DA06-F98A-4D49-8895-877E05F2709D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47A33-D4B7-402E-ACAA-EF96B7AD4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3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2DA06-F98A-4D49-8895-877E05F2709D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47A33-D4B7-402E-ACAA-EF96B7AD4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23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2DA06-F98A-4D49-8895-877E05F2709D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47A33-D4B7-402E-ACAA-EF96B7AD4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3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9BB11F-5153-4F72-AA5F-33C7AED2534B}"/>
                  </a:ext>
                </a:extLst>
              </p:cNvPr>
              <p:cNvSpPr txBox="1"/>
              <p:nvPr/>
            </p:nvSpPr>
            <p:spPr>
              <a:xfrm>
                <a:off x="0" y="0"/>
                <a:ext cx="9144000" cy="6704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low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HF</m:t>
                        </m:r>
                      </m:sup>
                    </m:sSubSup>
                  </m:oMath>
                </a14:m>
                <a:r>
                  <a:rPr lang="en-US" dirty="0"/>
                  <a:t> Estimate of the lower temperature limit for the applicability of the (Hauser–</a:t>
                </a:r>
                <a:r>
                  <a:rPr lang="en-US" dirty="0" err="1"/>
                  <a:t>Feshbach</a:t>
                </a:r>
                <a:r>
                  <a:rPr lang="en-US" dirty="0"/>
                  <a:t>) statistical model; </a:t>
                </a:r>
                <a:r>
                  <a:rPr lang="en-US" dirty="0" err="1"/>
                  <a:t>n.c.</a:t>
                </a:r>
                <a:r>
                  <a:rPr lang="en-US" dirty="0"/>
                  <a:t> indicates that the limit was not calculated for the given reaction.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9BB11F-5153-4F72-AA5F-33C7AED253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144000" cy="670440"/>
              </a:xfrm>
              <a:prstGeom prst="rect">
                <a:avLst/>
              </a:prstGeom>
              <a:blipFill>
                <a:blip r:embed="rId3"/>
                <a:stretch>
                  <a:fillRect l="-533" t="-909"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17094F57-23E6-459D-A478-8C6E3B1B5C7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5028"/>
          <a:stretch/>
        </p:blipFill>
        <p:spPr>
          <a:xfrm>
            <a:off x="0" y="1032100"/>
            <a:ext cx="9144000" cy="129774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B834DD3-53C1-4B06-84DB-11DF68576A0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63492"/>
          <a:stretch/>
        </p:blipFill>
        <p:spPr>
          <a:xfrm>
            <a:off x="0" y="2375515"/>
            <a:ext cx="9144000" cy="105348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609A4D5-9FC6-4B16-B523-7887E7DEE9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88322"/>
            <a:ext cx="9144000" cy="33828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398C6DC-CDA2-4B28-AA52-7940A61C7B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4979464"/>
            <a:ext cx="9144000" cy="706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60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AFE4954-AB79-441A-9444-900767B3F8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640877" cy="456132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63CE34A-A26F-4CD7-8888-804A51789D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8469" y="96947"/>
            <a:ext cx="3000375" cy="5962650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A8A54E0-D2C4-4321-ACA4-610BF4E6BC43}"/>
              </a:ext>
            </a:extLst>
          </p:cNvPr>
          <p:cNvSpPr/>
          <p:nvPr/>
        </p:nvSpPr>
        <p:spPr>
          <a:xfrm>
            <a:off x="3018773" y="651353"/>
            <a:ext cx="1089764" cy="25052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2FFE266-73D7-422F-8F5D-13C71D6F9B8F}"/>
              </a:ext>
            </a:extLst>
          </p:cNvPr>
          <p:cNvSpPr/>
          <p:nvPr/>
        </p:nvSpPr>
        <p:spPr>
          <a:xfrm>
            <a:off x="2539457" y="1329846"/>
            <a:ext cx="1569080" cy="25052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917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A1E781D-3E48-4001-8631-3B26DC1044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45258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E05507C-B4A5-471E-B3B3-3E308D8A3469}"/>
              </a:ext>
            </a:extLst>
          </p:cNvPr>
          <p:cNvSpPr txBox="1"/>
          <p:nvPr/>
        </p:nvSpPr>
        <p:spPr>
          <a:xfrm>
            <a:off x="1364974" y="304800"/>
            <a:ext cx="295465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solidFill>
                  <a:srgbClr val="00C5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North 1332 – South 1173</a:t>
            </a:r>
          </a:p>
          <a:p>
            <a:r>
              <a:rPr lang="en-US" altLang="zh-CN" sz="2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North 1173 – South 1332</a:t>
            </a:r>
            <a:endParaRPr lang="en-US" sz="20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000" dirty="0">
                <a:solidFill>
                  <a:srgbClr val="962E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North 1408 – LEGe 40,46</a:t>
            </a:r>
          </a:p>
          <a:p>
            <a:r>
              <a:rPr lang="en-US" sz="2000" dirty="0">
                <a:solidFill>
                  <a:srgbClr val="FF98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South 1408 – LEGe 40,46</a:t>
            </a:r>
          </a:p>
          <a:p>
            <a:r>
              <a:rPr lang="en-US" sz="2000" dirty="0">
                <a:solidFill>
                  <a:srgbClr val="002B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MSD12 2000 – LEGe 59</a:t>
            </a:r>
          </a:p>
          <a:p>
            <a:r>
              <a:rPr lang="en-US" sz="2000" dirty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MSD26 3500 – LEGe 59</a:t>
            </a:r>
          </a:p>
        </p:txBody>
      </p:sp>
    </p:spTree>
    <p:extLst>
      <p:ext uri="{BB962C8B-B14F-4D97-AF65-F5344CB8AC3E}">
        <p14:creationId xmlns:p14="http://schemas.microsoft.com/office/powerpoint/2010/main" val="34207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861</Words>
  <Application>Microsoft Office PowerPoint</Application>
  <PresentationFormat>On-screen Show (4:3)</PresentationFormat>
  <Paragraphs>84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</vt:lpstr>
      <vt:lpstr>Cambria Math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 lijie</dc:creator>
  <cp:lastModifiedBy>sun lijie</cp:lastModifiedBy>
  <cp:revision>1</cp:revision>
  <dcterms:created xsi:type="dcterms:W3CDTF">2024-05-09T12:53:44Z</dcterms:created>
  <dcterms:modified xsi:type="dcterms:W3CDTF">2024-05-09T12:55:33Z</dcterms:modified>
</cp:coreProperties>
</file>