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56" r:id="rId2"/>
    <p:sldId id="3614" r:id="rId3"/>
    <p:sldId id="3619" r:id="rId4"/>
    <p:sldId id="3620" r:id="rId5"/>
    <p:sldId id="3561" r:id="rId6"/>
    <p:sldId id="3562" r:id="rId7"/>
    <p:sldId id="3564" r:id="rId8"/>
    <p:sldId id="3587" r:id="rId9"/>
    <p:sldId id="3646" r:id="rId10"/>
    <p:sldId id="3647" r:id="rId11"/>
    <p:sldId id="3648" r:id="rId12"/>
    <p:sldId id="3640" r:id="rId13"/>
    <p:sldId id="3641" r:id="rId14"/>
    <p:sldId id="3642" r:id="rId15"/>
    <p:sldId id="3643" r:id="rId16"/>
    <p:sldId id="3644" r:id="rId17"/>
    <p:sldId id="3645" r:id="rId18"/>
    <p:sldId id="3639" r:id="rId19"/>
    <p:sldId id="3565" r:id="rId20"/>
    <p:sldId id="3566" r:id="rId21"/>
    <p:sldId id="3586" r:id="rId22"/>
    <p:sldId id="3595" r:id="rId23"/>
    <p:sldId id="3594" r:id="rId24"/>
    <p:sldId id="3596" r:id="rId25"/>
    <p:sldId id="3575" r:id="rId26"/>
    <p:sldId id="3573" r:id="rId27"/>
    <p:sldId id="3574" r:id="rId28"/>
    <p:sldId id="3636" r:id="rId29"/>
    <p:sldId id="3567" r:id="rId30"/>
    <p:sldId id="3568" r:id="rId31"/>
    <p:sldId id="3591" r:id="rId32"/>
    <p:sldId id="3569" r:id="rId33"/>
    <p:sldId id="3571" r:id="rId34"/>
    <p:sldId id="3590" r:id="rId35"/>
    <p:sldId id="3572" r:id="rId36"/>
    <p:sldId id="3570" r:id="rId37"/>
    <p:sldId id="3589" r:id="rId38"/>
    <p:sldId id="3576" r:id="rId39"/>
    <p:sldId id="3577" r:id="rId40"/>
    <p:sldId id="3588" r:id="rId41"/>
    <p:sldId id="3578" r:id="rId42"/>
    <p:sldId id="3579" r:id="rId43"/>
    <p:sldId id="3592" r:id="rId44"/>
    <p:sldId id="3615" r:id="rId45"/>
    <p:sldId id="3617" r:id="rId46"/>
    <p:sldId id="3618" r:id="rId47"/>
    <p:sldId id="3580" r:id="rId48"/>
    <p:sldId id="3581" r:id="rId49"/>
    <p:sldId id="3593" r:id="rId50"/>
    <p:sldId id="3582" r:id="rId51"/>
    <p:sldId id="3583" r:id="rId52"/>
    <p:sldId id="3616" r:id="rId53"/>
    <p:sldId id="3584" r:id="rId54"/>
    <p:sldId id="3585" r:id="rId55"/>
    <p:sldId id="3597" r:id="rId56"/>
    <p:sldId id="3598" r:id="rId57"/>
    <p:sldId id="3599" r:id="rId58"/>
    <p:sldId id="3600" r:id="rId59"/>
    <p:sldId id="3601" r:id="rId60"/>
    <p:sldId id="3626" r:id="rId61"/>
    <p:sldId id="3627" r:id="rId62"/>
    <p:sldId id="3628" r:id="rId63"/>
    <p:sldId id="3630" r:id="rId64"/>
    <p:sldId id="3631" r:id="rId65"/>
    <p:sldId id="3632" r:id="rId66"/>
    <p:sldId id="3633" r:id="rId67"/>
    <p:sldId id="3634" r:id="rId68"/>
    <p:sldId id="3635" r:id="rId69"/>
    <p:sldId id="3602" r:id="rId70"/>
    <p:sldId id="3603" r:id="rId71"/>
    <p:sldId id="3604" r:id="rId72"/>
    <p:sldId id="3605" r:id="rId73"/>
    <p:sldId id="3606" r:id="rId74"/>
    <p:sldId id="3607" r:id="rId75"/>
    <p:sldId id="3624" r:id="rId76"/>
    <p:sldId id="3623" r:id="rId77"/>
    <p:sldId id="3613" r:id="rId78"/>
    <p:sldId id="3261" r:id="rId79"/>
    <p:sldId id="3265" r:id="rId80"/>
    <p:sldId id="3269" r:id="rId81"/>
    <p:sldId id="3248" r:id="rId82"/>
    <p:sldId id="3247" r:id="rId83"/>
    <p:sldId id="3262" r:id="rId84"/>
    <p:sldId id="3263" r:id="rId85"/>
    <p:sldId id="3276" r:id="rId86"/>
    <p:sldId id="3277" r:id="rId87"/>
    <p:sldId id="3275" r:id="rId88"/>
    <p:sldId id="3274" r:id="rId89"/>
    <p:sldId id="3278" r:id="rId90"/>
    <p:sldId id="3279" r:id="rId91"/>
    <p:sldId id="3288" r:id="rId92"/>
    <p:sldId id="3289" r:id="rId93"/>
    <p:sldId id="3290" r:id="rId94"/>
    <p:sldId id="3281" r:id="rId95"/>
    <p:sldId id="3282" r:id="rId96"/>
    <p:sldId id="3285" r:id="rId97"/>
    <p:sldId id="3283"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9" autoAdjust="0"/>
    <p:restoredTop sz="86476" autoAdjust="0"/>
  </p:normalViewPr>
  <p:slideViewPr>
    <p:cSldViewPr snapToGrid="0">
      <p:cViewPr varScale="1">
        <p:scale>
          <a:sx n="60" d="100"/>
          <a:sy n="60" d="100"/>
        </p:scale>
        <p:origin x="53" y="3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4AD8E-F736-4D24-8005-748EE432A0D5}" type="datetimeFigureOut">
              <a:rPr lang="en-US" smtClean="0"/>
              <a:t>5/25/2024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696E1-5F73-45AA-9D39-76280FB0DB1B}" type="slidenum">
              <a:rPr lang="en-US" smtClean="0"/>
              <a:t>‹#›</a:t>
            </a:fld>
            <a:endParaRPr lang="en-US"/>
          </a:p>
        </p:txBody>
      </p:sp>
    </p:spTree>
    <p:extLst>
      <p:ext uri="{BB962C8B-B14F-4D97-AF65-F5344CB8AC3E}">
        <p14:creationId xmlns:p14="http://schemas.microsoft.com/office/powerpoint/2010/main" val="3696488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::Open("F:/e21010/pxct/run0264_LEGe_XtRa_152Eu_Z2707_OnLEGeCap_window1us_TrigRise0.064us_TrigGap0.952us_ThL310_N300_S730_LED_cal.root");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(-400,400);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(0,1700);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a:t>
            </a:fld>
            <a:endParaRPr lang="zh-CN" altLang="en-US"/>
          </a:p>
        </p:txBody>
      </p:sp>
    </p:spTree>
    <p:extLst>
      <p:ext uri="{BB962C8B-B14F-4D97-AF65-F5344CB8AC3E}">
        <p14:creationId xmlns:p14="http://schemas.microsoft.com/office/powerpoint/2010/main" val="85913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::Open("F:/e21010/pxct/run0290_LEGe_XtRa_152Eu_Z2707_OnLEGeCap_window1us_TrigRise0.016_0.064us_TrigGap1.000_0.952us_ThL330_N300_S730_LED_cal.root");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14</a:t>
            </a:fld>
            <a:endParaRPr lang="zh-CN" altLang="en-US"/>
          </a:p>
        </p:txBody>
      </p:sp>
    </p:spTree>
    <p:extLst>
      <p:ext uri="{BB962C8B-B14F-4D97-AF65-F5344CB8AC3E}">
        <p14:creationId xmlns:p14="http://schemas.microsoft.com/office/powerpoint/2010/main" val="259525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::Open("F:/e21010/pxct/run0294_LEGe_XtRa_152Eu_Z2707_OnLEGeCap_window1us_TrigRise0.400_0.064us_TrigGap0.616_0.952us_ThL190_N300_S730_LED_cal.root");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(0,400);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(0,400);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a:t>
            </a:fld>
            <a:endParaRPr lang="zh-CN" altLang="en-US"/>
          </a:p>
        </p:txBody>
      </p:sp>
    </p:spTree>
    <p:extLst>
      <p:ext uri="{BB962C8B-B14F-4D97-AF65-F5344CB8AC3E}">
        <p14:creationId xmlns:p14="http://schemas.microsoft.com/office/powerpoint/2010/main" val="1588454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::Open("F:/e21010/pxct/run0294_LEGe_XtRa_152Eu_Z2707_OnLEGeCap_window1us_TrigRise0.400_0.064us_TrigGap0.616_0.952us_ThL190_N300_S730_LED_cal.root");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a:t>
            </a:fld>
            <a:endParaRPr lang="zh-CN" altLang="en-US"/>
          </a:p>
        </p:txBody>
      </p:sp>
    </p:spTree>
    <p:extLst>
      <p:ext uri="{BB962C8B-B14F-4D97-AF65-F5344CB8AC3E}">
        <p14:creationId xmlns:p14="http://schemas.microsoft.com/office/powerpoint/2010/main" val="296975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::Open("F:/e21010/pxct/run0294_LEGe_XtRa_152Eu_Z2707_OnLEGeCap_window1us_TrigRise0.400_0.064us_TrigGap0.616_0.952us_ThL190_N300_S730_LED_cal.root");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17</a:t>
            </a:fld>
            <a:endParaRPr lang="zh-CN" altLang="en-US"/>
          </a:p>
        </p:txBody>
      </p:sp>
    </p:spTree>
    <p:extLst>
      <p:ext uri="{BB962C8B-B14F-4D97-AF65-F5344CB8AC3E}">
        <p14:creationId xmlns:p14="http://schemas.microsoft.com/office/powerpoint/2010/main" val="171182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::Open("F:/e21010/pxct/run0290_LEGe_XtRa_152Eu_Z2707_OnLEGeCap_window1us_TrigRise0.016_0.064us_TrigGap1.000_0.952us_ThL330_N300_S730_LED_cal.root");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(-500,300);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endParaRPr lang="en-US" dirty="0"/>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err="1"/>
              <a:t>TFile</a:t>
            </a:r>
            <a:r>
              <a:rPr lang="en-US" dirty="0"/>
              <a:t> *_file1 = </a:t>
            </a:r>
            <a:r>
              <a:rPr lang="en-US" dirty="0" err="1"/>
              <a:t>TFile</a:t>
            </a:r>
            <a:r>
              <a:rPr lang="en-US" dirty="0"/>
              <a:t>::Open("F:/e21010/pxct/run0291_LEGe_XtRa_152Eu_Z2707_OnLEGeCap_window1us_TrigRise0.112_0.064us_TrigGap0.904_0.952us_ThL270_N300_S730_LED_cal.root");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sames</a:t>
            </a:r>
            <a:r>
              <a:rPr lang="en-US" dirty="0"/>
              <a:t>");</a:t>
            </a:r>
          </a:p>
          <a:p>
            <a:endParaRPr lang="en-US" dirty="0"/>
          </a:p>
          <a:p>
            <a:r>
              <a:rPr lang="en-US" dirty="0" err="1"/>
              <a:t>TFile</a:t>
            </a:r>
            <a:r>
              <a:rPr lang="en-US" dirty="0"/>
              <a:t> *_file1 = </a:t>
            </a:r>
            <a:r>
              <a:rPr lang="en-US" dirty="0" err="1"/>
              <a:t>TFile</a:t>
            </a:r>
            <a:r>
              <a:rPr lang="en-US" dirty="0"/>
              <a:t>::Open("F:/e21010/pxct/run0292_LEGe_XtRa_152Eu_Z2707_OnLEGeCap_window1us_TrigRise0.200_0.064us_TrigGap0.816_0.952us_ThL240_N300_S730_LED_cal.root");</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sames</a:t>
            </a:r>
            <a:r>
              <a:rPr lang="en-US" dirty="0"/>
              <a:t>");</a:t>
            </a:r>
          </a:p>
          <a:p>
            <a:endParaRPr lang="en-US" dirty="0"/>
          </a:p>
          <a:p>
            <a:r>
              <a:rPr lang="en-US" dirty="0" err="1"/>
              <a:t>TFile</a:t>
            </a:r>
            <a:r>
              <a:rPr lang="en-US" dirty="0"/>
              <a:t> *_file1 = </a:t>
            </a:r>
            <a:r>
              <a:rPr lang="en-US" dirty="0" err="1"/>
              <a:t>TFile</a:t>
            </a:r>
            <a:r>
              <a:rPr lang="en-US" dirty="0"/>
              <a:t>::Open("F:/e21010/pxct/run0293_LEGe_XtRa_152Eu_Z2707_OnLEGeCap_window1us_TrigRise0.304_0.064us_TrigGap0.712_0.952us_ThL210_N300_S730_LED_cal.root");</a:t>
            </a:r>
          </a:p>
          <a:p>
            <a:endParaRPr lang="en-US" dirty="0"/>
          </a:p>
          <a:p>
            <a:r>
              <a:rPr lang="en-US" dirty="0"/>
              <a:t>tree-&gt;</a:t>
            </a:r>
            <a:r>
              <a:rPr lang="en-US" dirty="0" err="1"/>
              <a:t>SetLineColor</a:t>
            </a:r>
            <a:r>
              <a:rPr lang="en-US" dirty="0"/>
              <a:t>(kViolet+1);</a:t>
            </a:r>
          </a:p>
          <a:p>
            <a:r>
              <a:rPr lang="en-US" dirty="0"/>
              <a:t>tree-&gt;</a:t>
            </a:r>
            <a:r>
              <a:rPr lang="en-US" dirty="0" err="1"/>
              <a:t>SetLineWidth</a:t>
            </a:r>
            <a:r>
              <a:rPr lang="en-US" dirty="0"/>
              <a:t>(2);</a:t>
            </a:r>
          </a:p>
          <a:p>
            <a:r>
              <a:rPr lang="en-US" dirty="0"/>
              <a:t>tree-&gt;Draw("north_t-lege_t","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sames</a:t>
            </a:r>
            <a:r>
              <a:rPr lang="en-US" dirty="0"/>
              <a:t>");</a:t>
            </a:r>
          </a:p>
          <a:p>
            <a:endParaRPr lang="en-US" dirty="0"/>
          </a:p>
          <a:p>
            <a:r>
              <a:rPr lang="en-US" dirty="0" err="1"/>
              <a:t>TFile</a:t>
            </a:r>
            <a:r>
              <a:rPr lang="en-US" dirty="0"/>
              <a:t> *_file1 = </a:t>
            </a:r>
            <a:r>
              <a:rPr lang="en-US" dirty="0" err="1"/>
              <a:t>TFile</a:t>
            </a:r>
            <a:r>
              <a:rPr lang="en-US" dirty="0"/>
              <a:t>::Open("F:/e21010/pxct/run0294_LEGe_XtRa_152Eu_Z2707_OnLEGeCap_window1us_TrigRise0.400_0.064us_TrigGap0.616_0.952us_ThL190_N300_S730_LED_cal.root");</a:t>
            </a:r>
          </a:p>
          <a:p>
            <a:endParaRPr lang="en-US" dirty="0"/>
          </a:p>
          <a:p>
            <a:r>
              <a:rPr lang="en-US" dirty="0"/>
              <a:t>tree-&gt;</a:t>
            </a:r>
            <a:r>
              <a:rPr lang="en-US" dirty="0" err="1"/>
              <a:t>SetLineColor</a:t>
            </a:r>
            <a:r>
              <a:rPr lang="en-US" dirty="0"/>
              <a:t>(kRed+1);</a:t>
            </a:r>
          </a:p>
          <a:p>
            <a:r>
              <a:rPr lang="en-US" dirty="0"/>
              <a:t>tree-&gt;</a:t>
            </a:r>
            <a:r>
              <a:rPr lang="en-US" dirty="0" err="1"/>
              <a:t>SetLineWidth</a:t>
            </a:r>
            <a:r>
              <a:rPr lang="en-US" dirty="0"/>
              <a:t>(2);</a:t>
            </a:r>
          </a:p>
          <a:p>
            <a:r>
              <a:rPr lang="en-US" dirty="0"/>
              <a:t>tree-&gt;Draw("north_t-lege_t","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sames</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18</a:t>
            </a:fld>
            <a:endParaRPr lang="zh-CN" altLang="en-US"/>
          </a:p>
        </p:txBody>
      </p:sp>
    </p:spTree>
    <p:extLst>
      <p:ext uri="{BB962C8B-B14F-4D97-AF65-F5344CB8AC3E}">
        <p14:creationId xmlns:p14="http://schemas.microsoft.com/office/powerpoint/2010/main" val="207073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::Open("F:/e21010/pxct/run0265_LEGe_XtRa_152Eu_Z2707_OnLEGeCap_window1us_TrigRise0.064us_TrigGap0.952us_ThL310_N300_S730_CFDDelay0.120us_Scale7_cal.root");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TFile</a:t>
            </a:r>
            <a:r>
              <a:rPr lang="en-US" dirty="0"/>
              <a:t> *_file0 = </a:t>
            </a:r>
            <a:r>
              <a:rPr lang="en-US" dirty="0" err="1"/>
              <a:t>TFile</a:t>
            </a:r>
            <a:r>
              <a:rPr lang="en-US" dirty="0"/>
              <a:t>::Open("F:/e21010/pxct/run0265_LEGe_XtRa_152Eu_Z2707_OnLEGeCap_window1us_TrigRise0.064us_TrigGap0.952us_ThL310_N300_S730_CFDDelay0.120us_Scale7_cal.root");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19</a:t>
            </a:fld>
            <a:endParaRPr lang="zh-CN" altLang="en-US"/>
          </a:p>
        </p:txBody>
      </p:sp>
    </p:spTree>
    <p:extLst>
      <p:ext uri="{BB962C8B-B14F-4D97-AF65-F5344CB8AC3E}">
        <p14:creationId xmlns:p14="http://schemas.microsoft.com/office/powerpoint/2010/main" val="2268179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::Open("F:/e21010/pxct/run0265_LEGe_XtRa_152Eu_Z2707_OnLEGeCap_window1us_TrigRise0.064us_TrigGap0.952us_ThL310_N300_S730_CFDDelay0.120us_Scale7_cal.root");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20</a:t>
            </a:fld>
            <a:endParaRPr lang="zh-CN" altLang="en-US"/>
          </a:p>
        </p:txBody>
      </p:sp>
    </p:spTree>
    <p:extLst>
      <p:ext uri="{BB962C8B-B14F-4D97-AF65-F5344CB8AC3E}">
        <p14:creationId xmlns:p14="http://schemas.microsoft.com/office/powerpoint/2010/main" val="360059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::Open("F:/e21010/pxct/run0265_LEGe_XtRa_152Eu_Z2707_OnLEGeCap_window1us_TrigRise0.064us_TrigGap0.952us_ThL310_N300_S730_CFDDelay0.120us_Scale7_cal.root");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21</a:t>
            </a:fld>
            <a:endParaRPr lang="zh-CN" altLang="en-US"/>
          </a:p>
        </p:txBody>
      </p:sp>
    </p:spTree>
    <p:extLst>
      <p:ext uri="{BB962C8B-B14F-4D97-AF65-F5344CB8AC3E}">
        <p14:creationId xmlns:p14="http://schemas.microsoft.com/office/powerpoint/2010/main" val="18871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::Open("F:/e21010/pxct/run0274_LEGe_XtRa_152Eu_Z2707_OnLEGeCap_window1us_TrigRise0.064us_TrigGap0.952us_ThL310_N300_S730_CFDDelay0.120us_Scale7_cal.root");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1000,-1000,1000);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Rebin</a:t>
            </a:r>
            <a:r>
              <a:rPr lang="en-US"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a:t>
            </a:r>
            <a:r>
              <a:rPr lang="en-US" dirty="0"/>
              <a:t>("Counts per 2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SetLabelSize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SetLabelSize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SetTitleOffset</a:t>
            </a:r>
            <a:r>
              <a:rPr lang="en-US" dirty="0"/>
              <a:t>(1.1);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SetTitleOffset</a:t>
            </a:r>
            <a:r>
              <a:rPr lang="en-US" dirty="0"/>
              <a:t>(0.95);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SetTitleSize</a:t>
            </a:r>
            <a:r>
              <a:rPr lang="en-US" dirty="0"/>
              <a:t>(0.07);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SetTitleSize</a:t>
            </a:r>
            <a:r>
              <a:rPr lang="en-US" dirty="0"/>
              <a:t>(0.07);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SetRangeUser</a:t>
            </a:r>
            <a:r>
              <a:rPr lang="en-US" dirty="0"/>
              <a:t>(-700,700);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SetRangeUser</a:t>
            </a:r>
            <a:r>
              <a:rPr lang="en-US" dirty="0"/>
              <a:t>(0,1000);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SetLineColor</a:t>
            </a:r>
            <a:r>
              <a:rPr lang="en-US" dirty="0"/>
              <a:t>(kAzure+1);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-&gt;Sumw2(</a:t>
            </a:r>
            <a:r>
              <a:rPr lang="en-US" dirty="0" err="1"/>
              <a:t>kFALSE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(kOrange+7);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(kGreen+1);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1000,-1000,1000);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Rebin</a:t>
            </a:r>
            <a:r>
              <a:rPr lang="en-US"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a:t>
            </a:r>
            <a:r>
              <a:rPr lang="en-US" dirty="0"/>
              <a:t>("Counts per 2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SetLabelSize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SetLabelSize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SetTitleOffset</a:t>
            </a:r>
            <a:r>
              <a:rPr lang="en-US" dirty="0"/>
              <a:t>(1.1);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SetTitleOffset</a:t>
            </a:r>
            <a:r>
              <a:rPr lang="en-US" dirty="0"/>
              <a:t>(0.95);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SetTitleSize</a:t>
            </a:r>
            <a:r>
              <a:rPr lang="en-US" dirty="0"/>
              <a:t>(0.07);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SetTitleSize</a:t>
            </a:r>
            <a:r>
              <a:rPr lang="en-US" dirty="0"/>
              <a:t>(0.07);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GetXaxis</a:t>
            </a:r>
            <a:r>
              <a:rPr lang="en-US" dirty="0"/>
              <a:t>()-&gt;</a:t>
            </a:r>
            <a:r>
              <a:rPr lang="en-US" dirty="0" err="1"/>
              <a:t>SetRangeUser</a:t>
            </a:r>
            <a:r>
              <a:rPr lang="en-US" dirty="0"/>
              <a:t>(-700,700);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SetRangeUser</a:t>
            </a:r>
            <a:r>
              <a:rPr lang="en-US" dirty="0"/>
              <a:t>(0,500);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SetLineColor</a:t>
            </a:r>
            <a:r>
              <a:rPr lang="en-US" dirty="0"/>
              <a:t>(kAzure+1);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-&gt;Sumw2(</a:t>
            </a:r>
            <a:r>
              <a:rPr lang="en-US" dirty="0" err="1"/>
              <a:t>kFALSE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(kOrange+7);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(kGreen+1);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22</a:t>
            </a:fld>
            <a:endParaRPr lang="zh-CN" altLang="en-US"/>
          </a:p>
        </p:txBody>
      </p:sp>
    </p:spTree>
    <p:extLst>
      <p:ext uri="{BB962C8B-B14F-4D97-AF65-F5344CB8AC3E}">
        <p14:creationId xmlns:p14="http://schemas.microsoft.com/office/powerpoint/2010/main" val="248514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::Open("F:/e21010/pxct/run0274_LEGe_XtRa_152Eu_Z2707_OnLEGeCap_window1us_TrigRise0.064us_TrigGap0.952us_ThL310_N300_S730_CFDDelay0.120us_Scale7_cal.root");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23</a:t>
            </a:fld>
            <a:endParaRPr lang="zh-CN" altLang="en-US"/>
          </a:p>
        </p:txBody>
      </p:sp>
    </p:spTree>
    <p:extLst>
      <p:ext uri="{BB962C8B-B14F-4D97-AF65-F5344CB8AC3E}">
        <p14:creationId xmlns:p14="http://schemas.microsoft.com/office/powerpoint/2010/main" val="38072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::Open("F:/e21010/pxct/run0264_LEGe_XtRa_152Eu_Z2707_OnLEGeCap_window1us_TrigRise0.064us_TrigGap0.952us_ThL310_N300_S730_LED_cal.root");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a:t>
            </a:fld>
            <a:endParaRPr lang="zh-CN" altLang="en-US"/>
          </a:p>
        </p:txBody>
      </p:sp>
    </p:spTree>
    <p:extLst>
      <p:ext uri="{BB962C8B-B14F-4D97-AF65-F5344CB8AC3E}">
        <p14:creationId xmlns:p14="http://schemas.microsoft.com/office/powerpoint/2010/main" val="3535137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::Open("F:/e21010/pxct/run0274_LEGe_XtRa_152Eu_Z2707_OnLEGeCap_window1us_TrigRise0.064us_TrigGap0.952us_ThL310_N300_S730_CFDDelay0.120us_Scale7_cal.root");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24</a:t>
            </a:fld>
            <a:endParaRPr lang="zh-CN" altLang="en-US"/>
          </a:p>
        </p:txBody>
      </p:sp>
    </p:spTree>
    <p:extLst>
      <p:ext uri="{BB962C8B-B14F-4D97-AF65-F5344CB8AC3E}">
        <p14:creationId xmlns:p14="http://schemas.microsoft.com/office/powerpoint/2010/main" val="4003685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::Open("F:/e21010/pxct/run0266_LEGe_XtRa_152Eu_Z2707_OnLEGeCap_window1us_TrigRise0.064us_TrigGap0.952us_ThL310_N300_S730_CFDDelay0.200us_Scale7_cal.root");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29</a:t>
            </a:fld>
            <a:endParaRPr lang="zh-CN" altLang="en-US"/>
          </a:p>
        </p:txBody>
      </p:sp>
    </p:spTree>
    <p:extLst>
      <p:ext uri="{BB962C8B-B14F-4D97-AF65-F5344CB8AC3E}">
        <p14:creationId xmlns:p14="http://schemas.microsoft.com/office/powerpoint/2010/main" val="372163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::Open("F:/e21010/pxct/run0266_LEGe_XtRa_152Eu_Z2707_OnLEGeCap_window1us_TrigRise0.064us_TrigGap0.952us_ThL310_N300_S730_CFDDelay0.200us_Scale7_cal.root");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30</a:t>
            </a:fld>
            <a:endParaRPr lang="zh-CN" altLang="en-US"/>
          </a:p>
        </p:txBody>
      </p:sp>
    </p:spTree>
    <p:extLst>
      <p:ext uri="{BB962C8B-B14F-4D97-AF65-F5344CB8AC3E}">
        <p14:creationId xmlns:p14="http://schemas.microsoft.com/office/powerpoint/2010/main" val="2107304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::Open("F:/e21010/pxct/run0266_LEGe_XtRa_152Eu_Z2707_OnLEGeCap_window1us_TrigRise0.064us_TrigGap0.952us_ThL310_N300_S730_CFDDelay0.200us_Scale7_cal.root");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31</a:t>
            </a:fld>
            <a:endParaRPr lang="zh-CN" altLang="en-US"/>
          </a:p>
        </p:txBody>
      </p:sp>
    </p:spTree>
    <p:extLst>
      <p:ext uri="{BB962C8B-B14F-4D97-AF65-F5344CB8AC3E}">
        <p14:creationId xmlns:p14="http://schemas.microsoft.com/office/powerpoint/2010/main" val="2772877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::Open("F:/e21010/pxct/run0267_LEGe_XtRa_152Eu_Z2707_OnLEGeCap_window1us_TrigRise0.064us_TrigGap0.952us_ThL310_N300_S730_CFDDelay0.304us_Scale7_cal.root");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TFile</a:t>
            </a:r>
            <a:r>
              <a:rPr lang="en-US" dirty="0"/>
              <a:t> *_file0 = </a:t>
            </a:r>
            <a:r>
              <a:rPr lang="en-US" dirty="0" err="1"/>
              <a:t>TFile</a:t>
            </a:r>
            <a:r>
              <a:rPr lang="en-US" dirty="0"/>
              <a:t>::Open("F:/e21010/pxct/run0267_LEGe_XtRa_152Eu_Z2707_OnLEGeCap_window1us_TrigRise0.064us_TrigGap0.952us_ThL310_N300_S730_CFDDelay0.304us_Scale7_cal.root");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32</a:t>
            </a:fld>
            <a:endParaRPr lang="zh-CN" altLang="en-US"/>
          </a:p>
        </p:txBody>
      </p:sp>
    </p:spTree>
    <p:extLst>
      <p:ext uri="{BB962C8B-B14F-4D97-AF65-F5344CB8AC3E}">
        <p14:creationId xmlns:p14="http://schemas.microsoft.com/office/powerpoint/2010/main" val="561999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::Open("F:/e21010/pxct/run0267_LEGe_XtRa_152Eu_Z2707_OnLEGeCap_window1us_TrigRise0.064us_TrigGap0.952us_ThL310_N300_S730_CFDDelay0.304us_Scale7_cal.root");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33</a:t>
            </a:fld>
            <a:endParaRPr lang="zh-CN" altLang="en-US"/>
          </a:p>
        </p:txBody>
      </p:sp>
    </p:spTree>
    <p:extLst>
      <p:ext uri="{BB962C8B-B14F-4D97-AF65-F5344CB8AC3E}">
        <p14:creationId xmlns:p14="http://schemas.microsoft.com/office/powerpoint/2010/main" val="2791809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::Open("F:/e21010/pxct/run0267_LEGe_XtRa_152Eu_Z2707_OnLEGeCap_window1us_TrigRise0.064us_TrigGap0.952us_ThL310_N300_S730_CFDDelay0.304us_Scale7_cal.root");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34</a:t>
            </a:fld>
            <a:endParaRPr lang="zh-CN" altLang="en-US"/>
          </a:p>
        </p:txBody>
      </p:sp>
    </p:spTree>
    <p:extLst>
      <p:ext uri="{BB962C8B-B14F-4D97-AF65-F5344CB8AC3E}">
        <p14:creationId xmlns:p14="http://schemas.microsoft.com/office/powerpoint/2010/main" val="872000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::Open("F:/e21010/pxct/run0268_LEGe_XtRa_152Eu_Z2707_OnLEGeCap_window1us_TrigRise0.064us_TrigGap0.952us_ThL310_N300_S730_CFDDelay0.400us_Scale7_cal.root");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35</a:t>
            </a:fld>
            <a:endParaRPr lang="zh-CN" altLang="en-US"/>
          </a:p>
        </p:txBody>
      </p:sp>
    </p:spTree>
    <p:extLst>
      <p:ext uri="{BB962C8B-B14F-4D97-AF65-F5344CB8AC3E}">
        <p14:creationId xmlns:p14="http://schemas.microsoft.com/office/powerpoint/2010/main" val="2321270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::Open("F:/e21010/pxct/run0268_LEGe_XtRa_152Eu_Z2707_OnLEGeCap_window1us_TrigRise0.064us_TrigGap0.952us_ThL310_N300_S730_CFDDelay0.400us_Scale7_cal.root");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36</a:t>
            </a:fld>
            <a:endParaRPr lang="zh-CN" altLang="en-US"/>
          </a:p>
        </p:txBody>
      </p:sp>
    </p:spTree>
    <p:extLst>
      <p:ext uri="{BB962C8B-B14F-4D97-AF65-F5344CB8AC3E}">
        <p14:creationId xmlns:p14="http://schemas.microsoft.com/office/powerpoint/2010/main" val="220895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::Open("F:/e21010/pxct/run0268_LEGe_XtRa_152Eu_Z2707_OnLEGeCap_window1us_TrigRise0.064us_TrigGap0.952us_ThL310_N300_S730_CFDDelay0.400us_Scale7_cal.root");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37</a:t>
            </a:fld>
            <a:endParaRPr lang="zh-CN" altLang="en-US"/>
          </a:p>
        </p:txBody>
      </p:sp>
    </p:spTree>
    <p:extLst>
      <p:ext uri="{BB962C8B-B14F-4D97-AF65-F5344CB8AC3E}">
        <p14:creationId xmlns:p14="http://schemas.microsoft.com/office/powerpoint/2010/main" val="123406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::Open("F:/e21010/pxct/run0264_LEGe_XtRa_152Eu_Z2707_OnLEGeCap_window1us_TrigRise0.064us_TrigGap0.952us_ThL310_N300_S730_LED_cal.root");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a:t>
            </a:fld>
            <a:endParaRPr lang="zh-CN" altLang="en-US"/>
          </a:p>
        </p:txBody>
      </p:sp>
    </p:spTree>
    <p:extLst>
      <p:ext uri="{BB962C8B-B14F-4D97-AF65-F5344CB8AC3E}">
        <p14:creationId xmlns:p14="http://schemas.microsoft.com/office/powerpoint/2010/main" val="525066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::Open("F:/e21010/pxct/run0269_LEGe_XtRa_152Eu_Z2707_OnLEGeCap_window1us_TrigRise0.200_0.064us_TrigGap0.816_0.952us_ThL310_N300_S730_CFDDelay0.200us_Scale7_cal.root");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err="1"/>
              <a:t>TFile</a:t>
            </a:r>
            <a:r>
              <a:rPr lang="en-US" dirty="0"/>
              <a:t> *_file0 = </a:t>
            </a:r>
            <a:r>
              <a:rPr lang="en-US" dirty="0" err="1"/>
              <a:t>TFile</a:t>
            </a:r>
            <a:r>
              <a:rPr lang="en-US" dirty="0"/>
              <a:t>::Open("F:/e21010/pxct/run0269_LEGe_XtRa_152Eu_Z2707_OnLEGeCap_window1us_TrigRise0.200_0.064us_TrigGap0.816_0.952us_ThL310_N300_S730_CFDDelay0.200us_Scale7_cal.root");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38</a:t>
            </a:fld>
            <a:endParaRPr lang="zh-CN" altLang="en-US"/>
          </a:p>
        </p:txBody>
      </p:sp>
    </p:spTree>
    <p:extLst>
      <p:ext uri="{BB962C8B-B14F-4D97-AF65-F5344CB8AC3E}">
        <p14:creationId xmlns:p14="http://schemas.microsoft.com/office/powerpoint/2010/main" val="2378892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::Open("F:/e21010/pxct/run0269_LEGe_XtRa_152Eu_Z2707_OnLEGeCap_window1us_TrigRise0.200_0.064us_TrigGap0.816_0.952us_ThL310_N300_S730_CFDDelay0.200us_Scale7_cal.root");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39</a:t>
            </a:fld>
            <a:endParaRPr lang="zh-CN" altLang="en-US"/>
          </a:p>
        </p:txBody>
      </p:sp>
    </p:spTree>
    <p:extLst>
      <p:ext uri="{BB962C8B-B14F-4D97-AF65-F5344CB8AC3E}">
        <p14:creationId xmlns:p14="http://schemas.microsoft.com/office/powerpoint/2010/main" val="2144008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::Open("F:/e21010/pxct/run0269_LEGe_XtRa_152Eu_Z2707_OnLEGeCap_window1us_TrigRise0.200_0.064us_TrigGap0.816_0.952us_ThL310_N300_S730_CFDDelay0.200us_Scale7_cal.root");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40</a:t>
            </a:fld>
            <a:endParaRPr lang="zh-CN" altLang="en-US"/>
          </a:p>
        </p:txBody>
      </p:sp>
    </p:spTree>
    <p:extLst>
      <p:ext uri="{BB962C8B-B14F-4D97-AF65-F5344CB8AC3E}">
        <p14:creationId xmlns:p14="http://schemas.microsoft.com/office/powerpoint/2010/main" val="1674227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::Open("F:/e21010/pxct/run0270_LEGe_XtRa_152Eu_Z2707_OnLEGeCap_window1us_TrigRise0.064_0.064us_TrigGap0.600_0.952us_ThL310_N300_S730_CFDDelay0.304us_Scale7_cal.root");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41</a:t>
            </a:fld>
            <a:endParaRPr lang="zh-CN" altLang="en-US"/>
          </a:p>
        </p:txBody>
      </p:sp>
    </p:spTree>
    <p:extLst>
      <p:ext uri="{BB962C8B-B14F-4D97-AF65-F5344CB8AC3E}">
        <p14:creationId xmlns:p14="http://schemas.microsoft.com/office/powerpoint/2010/main" val="1342500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::Open("F:/e21010/pxct/run0270_LEGe_XtRa_152Eu_Z2707_OnLEGeCap_window1us_TrigRise0.064_0.064us_TrigGap0.600_0.952us_ThL310_N300_S730_CFDDelay0.304us_Scale7_cal.root");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42</a:t>
            </a:fld>
            <a:endParaRPr lang="zh-CN" altLang="en-US"/>
          </a:p>
        </p:txBody>
      </p:sp>
    </p:spTree>
    <p:extLst>
      <p:ext uri="{BB962C8B-B14F-4D97-AF65-F5344CB8AC3E}">
        <p14:creationId xmlns:p14="http://schemas.microsoft.com/office/powerpoint/2010/main" val="37136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::Open("F:/e21010/pxct/run0270_LEGe_XtRa_152Eu_Z2707_OnLEGeCap_window1us_TrigRise0.064_0.064us_TrigGap0.600_0.952us_ThL310_N300_S730_CFDDelay0.304us_Scale7_cal.root");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43</a:t>
            </a:fld>
            <a:endParaRPr lang="zh-CN" altLang="en-US"/>
          </a:p>
        </p:txBody>
      </p:sp>
    </p:spTree>
    <p:extLst>
      <p:ext uri="{BB962C8B-B14F-4D97-AF65-F5344CB8AC3E}">
        <p14:creationId xmlns:p14="http://schemas.microsoft.com/office/powerpoint/2010/main" val="1975110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::Open("F:/e21010/pxct/run0279_LEGe_XtRa_152Eu_Z2707_OnLEGeCap_window1us_TrigRise0.064us_TrigGap0.952us_ThL310_N300_S730_CFDDelay0.104_0.304us_Scale7_cal.root");</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(0,230);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(0,230);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1000,-1000,1000);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2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(0,230);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44</a:t>
            </a:fld>
            <a:endParaRPr lang="zh-CN" altLang="en-US"/>
          </a:p>
        </p:txBody>
      </p:sp>
    </p:spTree>
    <p:extLst>
      <p:ext uri="{BB962C8B-B14F-4D97-AF65-F5344CB8AC3E}">
        <p14:creationId xmlns:p14="http://schemas.microsoft.com/office/powerpoint/2010/main" val="1785271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::Open("F:/e21010/pxct/run0279_LEGe_XtRa_152Eu_Z2707_OnLEGeCap_window1us_TrigRise0.064us_TrigGap0.952us_ThL310_N300_S730_CFDDelay0.104_0.304us_Scale7_cal.root");</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45</a:t>
            </a:fld>
            <a:endParaRPr lang="zh-CN" altLang="en-US"/>
          </a:p>
        </p:txBody>
      </p:sp>
    </p:spTree>
    <p:extLst>
      <p:ext uri="{BB962C8B-B14F-4D97-AF65-F5344CB8AC3E}">
        <p14:creationId xmlns:p14="http://schemas.microsoft.com/office/powerpoint/2010/main" val="3157738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::Open("F:/e21010/pxct/run0279_LEGe_XtRa_152Eu_Z2707_OnLEGeCap_window1us_TrigRise0.064us_TrigGap0.952us_ThL310_N300_S730_CFDDelay0.104_0.304us_Scale7_cal.root");</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46</a:t>
            </a:fld>
            <a:endParaRPr lang="zh-CN" altLang="en-US"/>
          </a:p>
        </p:txBody>
      </p:sp>
    </p:spTree>
    <p:extLst>
      <p:ext uri="{BB962C8B-B14F-4D97-AF65-F5344CB8AC3E}">
        <p14:creationId xmlns:p14="http://schemas.microsoft.com/office/powerpoint/2010/main" val="2375123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a:t>
            </a:r>
            <a:r>
              <a:rPr lang="en-US" sz="1800" dirty="0">
                <a:solidFill>
                  <a:srgbClr val="A31515"/>
                </a:solidFill>
                <a:latin typeface="Cascadia Mono" panose="020B0609020000020004" pitchFamily="49" charset="0"/>
              </a:rPr>
              <a:t>run0271_LEGe_XtRa_152Eu_Z2707_OnLEGeCap_window1us_TrigRise0.064us_TrigGap0.952us_ThL310_N300_S730_CFDDelay0.120_0.304us_Scale3_7</a:t>
            </a:r>
            <a:r>
              <a:rPr lang="en-US" dirty="0"/>
              <a:t>.root");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47</a:t>
            </a:fld>
            <a:endParaRPr lang="zh-CN" altLang="en-US"/>
          </a:p>
        </p:txBody>
      </p:sp>
    </p:spTree>
    <p:extLst>
      <p:ext uri="{BB962C8B-B14F-4D97-AF65-F5344CB8AC3E}">
        <p14:creationId xmlns:p14="http://schemas.microsoft.com/office/powerpoint/2010/main" val="597231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::Open("F:/e21010/pxct/run0264_LEGe_XtRa_152Eu_Z2707_OnLEGeCap_window1us_TrigRise0.064us_TrigGap0.952us_ThL310_N300_S730_LED_cal.root");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a:t>
            </a:fld>
            <a:endParaRPr lang="zh-CN" altLang="en-US"/>
          </a:p>
        </p:txBody>
      </p:sp>
    </p:spTree>
    <p:extLst>
      <p:ext uri="{BB962C8B-B14F-4D97-AF65-F5344CB8AC3E}">
        <p14:creationId xmlns:p14="http://schemas.microsoft.com/office/powerpoint/2010/main" val="1487842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a:t>
            </a:r>
            <a:r>
              <a:rPr lang="en-US" sz="1200" dirty="0">
                <a:solidFill>
                  <a:srgbClr val="A31515"/>
                </a:solidFill>
                <a:latin typeface="Cascadia Mono" panose="020B0609020000020004" pitchFamily="49" charset="0"/>
              </a:rPr>
              <a:t>run0271_LEGe_XtRa_152Eu_Z2707_OnLEGeCap_window1us_TrigRise0.064us_TrigGap0.952us_ThL310_N300_S730_CFDDelay0.120_0.304us_Scale3_7</a:t>
            </a:r>
            <a:r>
              <a:rPr lang="en-US" dirty="0"/>
              <a:t>.root");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48</a:t>
            </a:fld>
            <a:endParaRPr lang="zh-CN" altLang="en-US"/>
          </a:p>
        </p:txBody>
      </p:sp>
    </p:spTree>
    <p:extLst>
      <p:ext uri="{BB962C8B-B14F-4D97-AF65-F5344CB8AC3E}">
        <p14:creationId xmlns:p14="http://schemas.microsoft.com/office/powerpoint/2010/main" val="3620475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a:t>
            </a:r>
            <a:r>
              <a:rPr lang="en-US" sz="1200" dirty="0">
                <a:solidFill>
                  <a:srgbClr val="A31515"/>
                </a:solidFill>
                <a:latin typeface="Cascadia Mono" panose="020B0609020000020004" pitchFamily="49" charset="0"/>
              </a:rPr>
              <a:t>run0271_LEGe_XtRa_152Eu_Z2707_OnLEGeCap_window1us_TrigRise0.064us_TrigGap0.952us_ThL310_N300_S730_CFDDelay0.120_0.304us_Scale3_7</a:t>
            </a:r>
            <a:r>
              <a:rPr lang="en-US" dirty="0"/>
              <a:t>.root");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49</a:t>
            </a:fld>
            <a:endParaRPr lang="zh-CN" altLang="en-US"/>
          </a:p>
        </p:txBody>
      </p:sp>
    </p:spTree>
    <p:extLst>
      <p:ext uri="{BB962C8B-B14F-4D97-AF65-F5344CB8AC3E}">
        <p14:creationId xmlns:p14="http://schemas.microsoft.com/office/powerpoint/2010/main" val="3462799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::Open("F:/e21010/pxct/run0272_LEGe_XtRa_152Eu_Z2707_OnLEGeCap_window1us_TrigRise0.064us_TrigGap0.952us_ThL310_N300_S730_CFDDelay0.304_0.120us_Scale7_cal.root");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50</a:t>
            </a:fld>
            <a:endParaRPr lang="zh-CN" altLang="en-US"/>
          </a:p>
        </p:txBody>
      </p:sp>
    </p:spTree>
    <p:extLst>
      <p:ext uri="{BB962C8B-B14F-4D97-AF65-F5344CB8AC3E}">
        <p14:creationId xmlns:p14="http://schemas.microsoft.com/office/powerpoint/2010/main" val="4068653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::Open("F:/e21010/pxct/run0272_LEGe_XtRa_152Eu_Z2707_OnLEGeCap_window1us_TrigRise0.064us_TrigGap0.952us_ThL310_N300_S730_CFDDelay0.304_0.120us_Scale7_cal.root");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51</a:t>
            </a:fld>
            <a:endParaRPr lang="zh-CN" altLang="en-US"/>
          </a:p>
        </p:txBody>
      </p:sp>
    </p:spTree>
    <p:extLst>
      <p:ext uri="{BB962C8B-B14F-4D97-AF65-F5344CB8AC3E}">
        <p14:creationId xmlns:p14="http://schemas.microsoft.com/office/powerpoint/2010/main" val="3057109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::Open("F:/e21010/pxct/run0272_LEGe_XtRa_152Eu_Z2707_OnLEGeCap_window1us_TrigRise0.064us_TrigGap0.952us_ThL310_N300_S730_CFDDelay0.304_0.120us_Scale7_cal.root");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52</a:t>
            </a:fld>
            <a:endParaRPr lang="zh-CN" altLang="en-US"/>
          </a:p>
        </p:txBody>
      </p:sp>
    </p:spTree>
    <p:extLst>
      <p:ext uri="{BB962C8B-B14F-4D97-AF65-F5344CB8AC3E}">
        <p14:creationId xmlns:p14="http://schemas.microsoft.com/office/powerpoint/2010/main" val="4140380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::Open("F:/e21010/pxct/run0273_LEGe_XtRa_152Eu_Z2707_OnLEGeCap_window1us_TrigRise0.064us_TrigGap0.952us_ThL310_N300_S730_CFDDelay0.120us_Scale0_7_cal.root");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TFile</a:t>
            </a:r>
            <a:r>
              <a:rPr lang="en-US" dirty="0"/>
              <a:t> *_file0 = </a:t>
            </a:r>
            <a:r>
              <a:rPr lang="en-US" dirty="0" err="1"/>
              <a:t>TFile</a:t>
            </a:r>
            <a:r>
              <a:rPr lang="en-US" dirty="0"/>
              <a:t>::Open("F:/e21010/pxct/run0273_LEGe_XtRa_152Eu_Z2707_OnLEGeCap_window1us_TrigRise0.064us_TrigGap0.952us_ThL310_N300_S730_CFDDelay0.120us_Scale0_7_cal.root");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53</a:t>
            </a:fld>
            <a:endParaRPr lang="zh-CN" altLang="en-US"/>
          </a:p>
        </p:txBody>
      </p:sp>
    </p:spTree>
    <p:extLst>
      <p:ext uri="{BB962C8B-B14F-4D97-AF65-F5344CB8AC3E}">
        <p14:creationId xmlns:p14="http://schemas.microsoft.com/office/powerpoint/2010/main" val="372776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::Open("F:/e21010/pxct/run0273_LEGe_XtRa_152Eu_Z2707_OnLEGeCap_window1us_TrigRise0.064us_TrigGap0.952us_ThL310_N300_S730_CFDDelay0.120us_Scale0_7_cal.root");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54</a:t>
            </a:fld>
            <a:endParaRPr lang="zh-CN" altLang="en-US"/>
          </a:p>
        </p:txBody>
      </p:sp>
    </p:spTree>
    <p:extLst>
      <p:ext uri="{BB962C8B-B14F-4D97-AF65-F5344CB8AC3E}">
        <p14:creationId xmlns:p14="http://schemas.microsoft.com/office/powerpoint/2010/main" val="1727628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::Open("F:/e21010/pxct/run0275_LEGe_XtRa_152Eu_Z2707_OnLEGeCap_window1us_TrigRise0.064us_TrigGap0.952us_ThL310_N300_S730_CFDDelay0.120us_Scale2_7_cal.root");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(0,1000);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TFile</a:t>
            </a:r>
            <a:r>
              <a:rPr lang="en-US" dirty="0"/>
              <a:t> *_file0 = </a:t>
            </a:r>
            <a:r>
              <a:rPr lang="en-US" dirty="0" err="1"/>
              <a:t>TFile</a:t>
            </a:r>
            <a:r>
              <a:rPr lang="en-US" dirty="0"/>
              <a:t>::Open("F:/e21010/pxct/run0275_LEGe_XtRa_152Eu_Z2707_OnLEGeCap_window1us_TrigRise0.064us_TrigGap0.952us_ThL310_N300_S730_CFDDelay0.120us_Scale2_7_cal.root");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(0,500);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55</a:t>
            </a:fld>
            <a:endParaRPr lang="zh-CN" altLang="en-US"/>
          </a:p>
        </p:txBody>
      </p:sp>
    </p:spTree>
    <p:extLst>
      <p:ext uri="{BB962C8B-B14F-4D97-AF65-F5344CB8AC3E}">
        <p14:creationId xmlns:p14="http://schemas.microsoft.com/office/powerpoint/2010/main" val="2844510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::Open("F:/e21010/pxct/run0275_LEGe_XtRa_152Eu_Z2707_OnLEGeCap_window1us_TrigRise0.064us_TrigGap0.952us_ThL310_N300_S730_CFDDelay0.120us_Scale2_7_cal.root");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56</a:t>
            </a:fld>
            <a:endParaRPr lang="zh-CN" altLang="en-US"/>
          </a:p>
        </p:txBody>
      </p:sp>
    </p:spTree>
    <p:extLst>
      <p:ext uri="{BB962C8B-B14F-4D97-AF65-F5344CB8AC3E}">
        <p14:creationId xmlns:p14="http://schemas.microsoft.com/office/powerpoint/2010/main" val="1492877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::Open("F:/e21010/pxct/run0276_LEGe_XtRa_152Eu_Z2707_OnLEGeCap_window1us_TrigRise0.064us_TrigGap0.952us_ThL310_N300_S730_CFDDelay0.304us_Scale7_cal.root");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(0,1000);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(0,500);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57</a:t>
            </a:fld>
            <a:endParaRPr lang="zh-CN" altLang="en-US"/>
          </a:p>
        </p:txBody>
      </p:sp>
    </p:spTree>
    <p:extLst>
      <p:ext uri="{BB962C8B-B14F-4D97-AF65-F5344CB8AC3E}">
        <p14:creationId xmlns:p14="http://schemas.microsoft.com/office/powerpoint/2010/main" val="99949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::Open("F:/e21010/pxct/run0289_LEGe_XtRa_152Eu_Z2707_OnLEGeCap_window1us_TrigRise0.064us_TrigGap0.952us_ThL310_N300_S730_LED_cal.root");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(0,400);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(0,400);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a:t>
            </a:fld>
            <a:endParaRPr lang="zh-CN" altLang="en-US"/>
          </a:p>
        </p:txBody>
      </p:sp>
    </p:spTree>
    <p:extLst>
      <p:ext uri="{BB962C8B-B14F-4D97-AF65-F5344CB8AC3E}">
        <p14:creationId xmlns:p14="http://schemas.microsoft.com/office/powerpoint/2010/main" val="2395995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::Open("F:/e21010/pxct/run0276_LEGe_XtRa_152Eu_Z2707_OnLEGeCap_window1us_TrigRise0.064us_TrigGap0.952us_ThL310_N300_S730_CFDDelay0.304us_Scale7_cal.root");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("North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("F:/e21010/pxct/1.png");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("South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("F:/e21010/pxct/2.png");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58</a:t>
            </a:fld>
            <a:endParaRPr lang="zh-CN" altLang="en-US"/>
          </a:p>
        </p:txBody>
      </p:sp>
    </p:spTree>
    <p:extLst>
      <p:ext uri="{BB962C8B-B14F-4D97-AF65-F5344CB8AC3E}">
        <p14:creationId xmlns:p14="http://schemas.microsoft.com/office/powerpoint/2010/main" val="2908012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::Open("F:/e21010/pxct/run0276_LEGe_XtRa_152Eu_Z2707_OnLEGeCap_window1us_TrigRise0.064us_TrigGap0.952us_ThL310_N300_S730_CFDDelay0.304us_Scale7_cal.root");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59</a:t>
            </a:fld>
            <a:endParaRPr lang="zh-CN" altLang="en-US"/>
          </a:p>
        </p:txBody>
      </p:sp>
    </p:spTree>
    <p:extLst>
      <p:ext uri="{BB962C8B-B14F-4D97-AF65-F5344CB8AC3E}">
        <p14:creationId xmlns:p14="http://schemas.microsoft.com/office/powerpoint/2010/main" val="22257868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::Open("F:/e21010/pxct/run0285_LEGe_XtRa_152Eu_Z2707_OnLEGeCap_window1us_TrigRise0.064us_TrigGap0.952us_ThL310_N300_S730_CFDDelay0.200_0.304us_Scale7_cal.root");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60</a:t>
            </a:fld>
            <a:endParaRPr lang="zh-CN" altLang="en-US"/>
          </a:p>
        </p:txBody>
      </p:sp>
    </p:spTree>
    <p:extLst>
      <p:ext uri="{BB962C8B-B14F-4D97-AF65-F5344CB8AC3E}">
        <p14:creationId xmlns:p14="http://schemas.microsoft.com/office/powerpoint/2010/main" val="973673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::Open("F:/e21010/pxct/run0285_LEGe_XtRa_152Eu_Z2707_OnLEGeCap_window1us_TrigRise0.064us_TrigGap0.952us_ThL310_N300_S730_CFDDelay0.200_0.304us_Scale7_cal.root");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("North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("F:/e21010/pxct/1.png");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("South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("F:/e21010/pxct/2.png");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61</a:t>
            </a:fld>
            <a:endParaRPr lang="zh-CN" altLang="en-US"/>
          </a:p>
        </p:txBody>
      </p:sp>
    </p:spTree>
    <p:extLst>
      <p:ext uri="{BB962C8B-B14F-4D97-AF65-F5344CB8AC3E}">
        <p14:creationId xmlns:p14="http://schemas.microsoft.com/office/powerpoint/2010/main" val="1369212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::Open("F:/e21010/pxct/run0285_LEGe_XtRa_152Eu_Z2707_OnLEGeCap_window1us_TrigRise0.064us_TrigGap0.952us_ThL310_N300_S730_CFDDelay0.200_0.304us_Scale7_cal.root");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62</a:t>
            </a:fld>
            <a:endParaRPr lang="zh-CN" altLang="en-US"/>
          </a:p>
        </p:txBody>
      </p:sp>
    </p:spTree>
    <p:extLst>
      <p:ext uri="{BB962C8B-B14F-4D97-AF65-F5344CB8AC3E}">
        <p14:creationId xmlns:p14="http://schemas.microsoft.com/office/powerpoint/2010/main" val="2311030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::Open("F:/e21010/pxct/run0286_LEGe_XtRa_152Eu_Z2707_OnLEGeCap_window1us_TrigRise0.064us_TrigGap0.952us_ThL310_N300_S730_CFDDelay0.200_0.304us_Scale4_7_cal.root");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63</a:t>
            </a:fld>
            <a:endParaRPr lang="zh-CN" altLang="en-US"/>
          </a:p>
        </p:txBody>
      </p:sp>
    </p:spTree>
    <p:extLst>
      <p:ext uri="{BB962C8B-B14F-4D97-AF65-F5344CB8AC3E}">
        <p14:creationId xmlns:p14="http://schemas.microsoft.com/office/powerpoint/2010/main" val="30113916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::Open("F:/e21010/pxct/run0286_LEGe_XtRa_152Eu_Z2707_OnLEGeCap_window1us_TrigRise0.064us_TrigGap0.952us_ThL310_N300_S730_CFDDelay0.200_0.304us_Scale4_7_cal.root");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("North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("F:/e21010/pxct/1.png");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("South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("F:/e21010/pxct/2.png");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64</a:t>
            </a:fld>
            <a:endParaRPr lang="zh-CN" altLang="en-US"/>
          </a:p>
        </p:txBody>
      </p:sp>
    </p:spTree>
    <p:extLst>
      <p:ext uri="{BB962C8B-B14F-4D97-AF65-F5344CB8AC3E}">
        <p14:creationId xmlns:p14="http://schemas.microsoft.com/office/powerpoint/2010/main" val="40496341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::Open("F:/e21010/pxct/run0286_LEGe_XtRa_152Eu_Z2707_OnLEGeCap_window1us_TrigRise0.064us_TrigGap0.952us_ThL310_N300_S730_CFDDelay0.200_0.304us_Scale4_7_cal.root");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65</a:t>
            </a:fld>
            <a:endParaRPr lang="zh-CN" altLang="en-US"/>
          </a:p>
        </p:txBody>
      </p:sp>
    </p:spTree>
    <p:extLst>
      <p:ext uri="{BB962C8B-B14F-4D97-AF65-F5344CB8AC3E}">
        <p14:creationId xmlns:p14="http://schemas.microsoft.com/office/powerpoint/2010/main" val="903730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::Open("F:/e21010/pxct/run0287_LEGe_XtRa_152Eu_Z2707_OnLEGeCap_window1us_TrigRise0.064us_TrigGap0.952us_ThL310_N300_S730_CFDDelay0.200_0.304us_Scale1_7_cal.root");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66</a:t>
            </a:fld>
            <a:endParaRPr lang="zh-CN" altLang="en-US"/>
          </a:p>
        </p:txBody>
      </p:sp>
    </p:spTree>
    <p:extLst>
      <p:ext uri="{BB962C8B-B14F-4D97-AF65-F5344CB8AC3E}">
        <p14:creationId xmlns:p14="http://schemas.microsoft.com/office/powerpoint/2010/main" val="388939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::Open("F:/e21010/pxct/run0287_LEGe_XtRa_152Eu_Z2707_OnLEGeCap_window1us_TrigRise0.064us_TrigGap0.952us_ThL310_N300_S730_CFDDelay0.200_0.304us_Scale1_7_cal.root");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("North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("F:/e21010/pxct/1.png");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("South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("F:/e21010/pxct/2.png");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67</a:t>
            </a:fld>
            <a:endParaRPr lang="zh-CN" altLang="en-US"/>
          </a:p>
        </p:txBody>
      </p:sp>
    </p:spTree>
    <p:extLst>
      <p:ext uri="{BB962C8B-B14F-4D97-AF65-F5344CB8AC3E}">
        <p14:creationId xmlns:p14="http://schemas.microsoft.com/office/powerpoint/2010/main" val="147306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::Open("F:/e21010/pxct/run0289_LEGe_XtRa_152Eu_Z2707_OnLEGeCap_window1us_TrigRise0.064us_TrigGap0.952us_ThL310_N300_S730_LED_cal.root");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a:t>
            </a:fld>
            <a:endParaRPr lang="zh-CN" altLang="en-US"/>
          </a:p>
        </p:txBody>
      </p:sp>
    </p:spTree>
    <p:extLst>
      <p:ext uri="{BB962C8B-B14F-4D97-AF65-F5344CB8AC3E}">
        <p14:creationId xmlns:p14="http://schemas.microsoft.com/office/powerpoint/2010/main" val="2531750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::Open("F:/e21010/pxct/run0287_LEGe_XtRa_152Eu_Z2707_OnLEGeCap_window1us_TrigRise0.064us_TrigGap0.952us_ThL310_N300_S730_CFDDelay0.200_0.304us_Scale1_7_cal.root");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68</a:t>
            </a:fld>
            <a:endParaRPr lang="zh-CN" altLang="en-US"/>
          </a:p>
        </p:txBody>
      </p:sp>
    </p:spTree>
    <p:extLst>
      <p:ext uri="{BB962C8B-B14F-4D97-AF65-F5344CB8AC3E}">
        <p14:creationId xmlns:p14="http://schemas.microsoft.com/office/powerpoint/2010/main" val="2324744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::Open("F:/e21010/pxct/run0277_LEGe_XtRa_152Eu_Z2707_OnLEGeCap_window1us_TrigRise0.064us_TrigGap0.304us_0.952us_ThL310_N300_S730_CFDDelay0.304us_Scale7_cal.root");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69</a:t>
            </a:fld>
            <a:endParaRPr lang="zh-CN" altLang="en-US"/>
          </a:p>
        </p:txBody>
      </p:sp>
    </p:spTree>
    <p:extLst>
      <p:ext uri="{BB962C8B-B14F-4D97-AF65-F5344CB8AC3E}">
        <p14:creationId xmlns:p14="http://schemas.microsoft.com/office/powerpoint/2010/main" val="691207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::Open("F:/e21010/pxct/run0277_LEGe_XtRa_152Eu_Z2707_OnLEGeCap_window1us_TrigRise0.064us_TrigGap0.304us_0.952us_ThL310_N300_S730_CFDDelay0.304us_Scale7_cal.root");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("North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("F:/e21010/pxct/1.png");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("South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("F:/e21010/pxct/2.png");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70</a:t>
            </a:fld>
            <a:endParaRPr lang="zh-CN" altLang="en-US"/>
          </a:p>
        </p:txBody>
      </p:sp>
    </p:spTree>
    <p:extLst>
      <p:ext uri="{BB962C8B-B14F-4D97-AF65-F5344CB8AC3E}">
        <p14:creationId xmlns:p14="http://schemas.microsoft.com/office/powerpoint/2010/main" val="1928610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::Open("F:/e21010/pxct/run0277_LEGe_XtRa_152Eu_Z2707_OnLEGeCap_window1us_TrigRise0.064us_TrigGap0.304us_0.952us_ThL310_N300_S730_CFDDelay0.304us_Scale7_cal.root");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71</a:t>
            </a:fld>
            <a:endParaRPr lang="zh-CN" altLang="en-US"/>
          </a:p>
        </p:txBody>
      </p:sp>
    </p:spTree>
    <p:extLst>
      <p:ext uri="{BB962C8B-B14F-4D97-AF65-F5344CB8AC3E}">
        <p14:creationId xmlns:p14="http://schemas.microsoft.com/office/powerpoint/2010/main" val="2617402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::Open("F:/e21010/pxct/run0278_LEGe_XtRa_152Eu_Z2707_OnLEGeCap_window1us_TrigRise0.200us_0.064us_TrigGap0.104us_0.952us_ThL250_N300_S730_CFDDelay0.304us_Scale0_7_cal.root");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72</a:t>
            </a:fld>
            <a:endParaRPr lang="zh-CN" altLang="en-US"/>
          </a:p>
        </p:txBody>
      </p:sp>
    </p:spTree>
    <p:extLst>
      <p:ext uri="{BB962C8B-B14F-4D97-AF65-F5344CB8AC3E}">
        <p14:creationId xmlns:p14="http://schemas.microsoft.com/office/powerpoint/2010/main" val="4082719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::Open("F:/e21010/pxct/run0278_LEGe_XtRa_152Eu_Z2707_OnLEGeCap_window1us_TrigRise0.200us_0.064us_TrigGap0.104us_0.304us_0.952us_ThL250_N300_S730_CFDDelay0.304us_Scale0_7_cal.root");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("North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("North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("F:/e21010/pxct/1.png");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SetTopMargin</a:t>
            </a:r>
            <a:r>
              <a:rPr lang="en-US"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SetRightMargin</a:t>
            </a:r>
            <a:r>
              <a:rPr lang="en-US"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SetLeftMargin</a:t>
            </a:r>
            <a:r>
              <a:rPr lang="en-US" dirty="0"/>
              <a:t>(0.18);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SetBottomMargin</a:t>
            </a:r>
            <a:r>
              <a:rPr lang="en-US" dirty="0"/>
              <a:t>(0.11);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SetFrameLineWidth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TH2D* het = new TH2D("het", "het", 250,-1000,1000,750,0,1500); //</a:t>
            </a:r>
            <a:r>
              <a:rPr lang="en-US" dirty="0" err="1"/>
              <a:t>x,y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SetStats</a:t>
            </a:r>
            <a:r>
              <a:rPr lang="en-US"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a:t>
            </a:r>
            <a:r>
              <a:rPr lang="en-US" dirty="0"/>
              <a:t>("South #minus LEGe 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a:t>
            </a:r>
            <a:r>
              <a:rPr lang="en-US" dirty="0"/>
              <a:t>("South Energy (keV)");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CenterTitle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SetTitleOffset</a:t>
            </a:r>
            <a:r>
              <a:rPr lang="en-US" dirty="0"/>
              <a:t>(0.9);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SetTitleOffset</a:t>
            </a:r>
            <a:r>
              <a:rPr lang="en-US"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SetTitleSize</a:t>
            </a:r>
            <a:r>
              <a:rPr lang="en-US"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SetNdivisions</a:t>
            </a:r>
            <a:r>
              <a:rPr lang="en-US"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GetXaxis</a:t>
            </a:r>
            <a:r>
              <a:rPr lang="en-US" dirty="0"/>
              <a:t>()-&gt;</a:t>
            </a:r>
            <a:r>
              <a:rPr lang="en-US" dirty="0" err="1"/>
              <a:t>SetRangeUser</a:t>
            </a:r>
            <a:r>
              <a:rPr lang="en-US" dirty="0"/>
              <a:t>(2001,4500);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GetYaxis</a:t>
            </a:r>
            <a:r>
              <a:rPr lang="en-US" dirty="0"/>
              <a:t>()-&gt;</a:t>
            </a:r>
            <a:r>
              <a:rPr lang="en-US" dirty="0" err="1"/>
              <a:t>SetRangeUser</a:t>
            </a:r>
            <a:r>
              <a:rPr lang="en-US" dirty="0"/>
              <a:t>(1000,2800);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SetMinimum</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SetMaximum</a:t>
            </a:r>
            <a:r>
              <a:rPr lang="en-US" dirty="0"/>
              <a:t>(100);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het-&gt;</a:t>
            </a:r>
            <a:r>
              <a:rPr lang="en-US" dirty="0" err="1"/>
              <a:t>SetContour</a:t>
            </a:r>
            <a:r>
              <a:rPr lang="en-US"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gStyle</a:t>
            </a:r>
            <a:r>
              <a:rPr lang="en-US" dirty="0"/>
              <a:t>-&gt;</a:t>
            </a:r>
            <a:r>
              <a:rPr lang="en-US" dirty="0" err="1"/>
              <a:t>SetPalette</a:t>
            </a:r>
            <a:r>
              <a:rPr lang="en-US" dirty="0"/>
              <a:t>(</a:t>
            </a:r>
            <a:r>
              <a:rPr lang="en-US" dirty="0" err="1"/>
              <a:t>kRainbow</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gPad</a:t>
            </a:r>
            <a:r>
              <a:rPr lang="en-US" dirty="0"/>
              <a:t>-&gt;</a:t>
            </a:r>
            <a:r>
              <a:rPr lang="en-US" dirty="0" err="1"/>
              <a:t>SetLogz</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SetTitleFont</a:t>
            </a:r>
            <a:r>
              <a:rPr lang="en-US" dirty="0"/>
              <a:t>(132);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SetTitleSize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SetLabelFont</a:t>
            </a:r>
            <a:r>
              <a:rPr lang="en-US"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SetLabelSize</a:t>
            </a:r>
            <a:r>
              <a:rPr lang="en-US" dirty="0"/>
              <a:t>(0.05);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palette-&gt;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canvaspeak</a:t>
            </a:r>
            <a:r>
              <a:rPr lang="en-US" dirty="0"/>
              <a:t>-&gt;</a:t>
            </a:r>
            <a:r>
              <a:rPr lang="en-US" dirty="0" err="1"/>
              <a:t>SaveAs</a:t>
            </a:r>
            <a:r>
              <a:rPr lang="en-US" dirty="0"/>
              <a:t>("F:/e21010/pxct/2.png");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73</a:t>
            </a:fld>
            <a:endParaRPr lang="zh-CN" altLang="en-US"/>
          </a:p>
        </p:txBody>
      </p:sp>
    </p:spTree>
    <p:extLst>
      <p:ext uri="{BB962C8B-B14F-4D97-AF65-F5344CB8AC3E}">
        <p14:creationId xmlns:p14="http://schemas.microsoft.com/office/powerpoint/2010/main" val="29204699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::Open("F:/e21010/pxct/run0278_LEGe_XtRa_152Eu_Z2707_OnLEGeCap_window1us_TrigRise0.200us_0.064us_TrigGap0.104us_0.304us_0.952us_ThL250_N300_S730_CFDDelay0.304us_Scale0_7_cal.root");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4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74</a:t>
            </a:fld>
            <a:endParaRPr lang="zh-CN" altLang="en-US"/>
          </a:p>
        </p:txBody>
      </p:sp>
    </p:spTree>
    <p:extLst>
      <p:ext uri="{BB962C8B-B14F-4D97-AF65-F5344CB8AC3E}">
        <p14:creationId xmlns:p14="http://schemas.microsoft.com/office/powerpoint/2010/main" val="1768616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::Open("F:/e21010/pxct/run0280_Pulser_window1us_TrigRise0.064us_TrigGap0.952us_ThN300_S730_LED_cal.root");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(0.06);</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(3);</a:t>
            </a:r>
          </a:p>
          <a:p>
            <a:endParaRPr lang="en-US" dirty="0"/>
          </a:p>
          <a:p>
            <a:r>
              <a:rPr lang="en-US" dirty="0"/>
              <a:t>TH1D* </a:t>
            </a:r>
            <a:r>
              <a:rPr lang="en-US" dirty="0" err="1"/>
              <a:t>htimestamps</a:t>
            </a:r>
            <a:r>
              <a:rPr lang="en-US" dirty="0"/>
              <a:t> = new TH1D("</a:t>
            </a:r>
            <a:r>
              <a:rPr lang="en-US" dirty="0" err="1"/>
              <a:t>htimestamps</a:t>
            </a:r>
            <a:r>
              <a:rPr lang="en-US" dirty="0"/>
              <a:t>", "htimestamps",1600,-80,80);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South Time difference (ns)");</a:t>
            </a:r>
          </a:p>
          <a:p>
            <a:r>
              <a:rPr lang="en-US" dirty="0" err="1"/>
              <a:t>htimestamps</a:t>
            </a:r>
            <a:r>
              <a:rPr lang="en-US" dirty="0"/>
              <a:t>-&gt;</a:t>
            </a:r>
            <a:r>
              <a:rPr lang="en-US" dirty="0" err="1"/>
              <a:t>GetYaxis</a:t>
            </a:r>
            <a:r>
              <a:rPr lang="en-US" dirty="0"/>
              <a:t>()-&gt;</a:t>
            </a:r>
            <a:r>
              <a:rPr lang="en-US" dirty="0" err="1"/>
              <a:t>SetTitle</a:t>
            </a:r>
            <a:r>
              <a:rPr lang="en-US" dirty="0"/>
              <a:t>("Counts per 0.1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(-40,10);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(0,1000);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north_t_low-south_t_low</a:t>
            </a:r>
            <a:r>
              <a:rPr lang="en-US" dirty="0"/>
              <a:t>&gt;&gt;</a:t>
            </a:r>
            <a:r>
              <a:rPr lang="en-US" dirty="0" err="1"/>
              <a:t>htimestamps</a:t>
            </a:r>
            <a:r>
              <a:rPr lang="en-US" dirty="0"/>
              <a:t>","</a:t>
            </a:r>
            <a:r>
              <a:rPr lang="en-US" dirty="0" err="1"/>
              <a:t>north_e_low</a:t>
            </a:r>
            <a:r>
              <a:rPr lang="en-US" dirty="0"/>
              <a:t>&gt;100&amp;&amp;</a:t>
            </a:r>
            <a:r>
              <a:rPr lang="en-US" dirty="0" err="1"/>
              <a:t>south_e_low</a:t>
            </a:r>
            <a:r>
              <a:rPr lang="en-US" dirty="0"/>
              <a:t>&gt;100","");</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err="1"/>
              <a:t>TFile</a:t>
            </a:r>
            <a:r>
              <a:rPr lang="en-US" dirty="0"/>
              <a:t> *_file0 = </a:t>
            </a:r>
            <a:r>
              <a:rPr lang="en-US" dirty="0" err="1"/>
              <a:t>TFile</a:t>
            </a:r>
            <a:r>
              <a:rPr lang="en-US" dirty="0"/>
              <a:t>::Open("F:/e21010/pxct/run0281_Pulser_window1us_TrigRise0.064us_TrigGap0.952us_ThN300_S730_CFDDelay0.304us_Scale7_cal.root");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tree-&gt;Draw("north_t_low-south_t_low","</a:t>
            </a:r>
            <a:r>
              <a:rPr lang="en-US" dirty="0" err="1"/>
              <a:t>north_e_low</a:t>
            </a:r>
            <a:r>
              <a:rPr lang="en-US" dirty="0"/>
              <a:t>&gt;100&amp;&amp;</a:t>
            </a:r>
            <a:r>
              <a:rPr lang="en-US" dirty="0" err="1"/>
              <a:t>south_e_low</a:t>
            </a:r>
            <a:r>
              <a:rPr lang="en-US" dirty="0"/>
              <a:t>&gt;100","same");</a:t>
            </a:r>
          </a:p>
          <a:p>
            <a:r>
              <a:rPr lang="en-US" dirty="0" err="1"/>
              <a:t>gPad</a:t>
            </a:r>
            <a:r>
              <a:rPr lang="en-US" dirty="0"/>
              <a:t>-&gt;</a:t>
            </a:r>
            <a:r>
              <a:rPr lang="en-US" dirty="0" err="1"/>
              <a:t>RedrawAxis</a:t>
            </a:r>
            <a:r>
              <a:rPr lang="en-US" dirty="0"/>
              <a:t>();</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75</a:t>
            </a:fld>
            <a:endParaRPr lang="zh-CN" altLang="en-US"/>
          </a:p>
        </p:txBody>
      </p:sp>
    </p:spTree>
    <p:extLst>
      <p:ext uri="{BB962C8B-B14F-4D97-AF65-F5344CB8AC3E}">
        <p14:creationId xmlns:p14="http://schemas.microsoft.com/office/powerpoint/2010/main" val="31795326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::Open("F:/e21010/pxct/run0282_Pulser_window1us_TrigRise0.064us_TrigGap0.952us_ThN300_S300_LED_cal.root");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(0.06);</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(3);</a:t>
            </a:r>
          </a:p>
          <a:p>
            <a:endParaRPr lang="en-US" dirty="0"/>
          </a:p>
          <a:p>
            <a:r>
              <a:rPr lang="en-US" dirty="0"/>
              <a:t>TH1D* </a:t>
            </a:r>
            <a:r>
              <a:rPr lang="en-US" dirty="0" err="1"/>
              <a:t>htimestamps</a:t>
            </a:r>
            <a:r>
              <a:rPr lang="en-US" dirty="0"/>
              <a:t> = new TH1D("</a:t>
            </a:r>
            <a:r>
              <a:rPr lang="en-US" dirty="0" err="1"/>
              <a:t>htimestamps</a:t>
            </a:r>
            <a:r>
              <a:rPr lang="en-US" dirty="0"/>
              <a:t>", "htimestamps",16000,-80,80);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South Time difference (ns)");</a:t>
            </a:r>
          </a:p>
          <a:p>
            <a:r>
              <a:rPr lang="en-US" dirty="0" err="1"/>
              <a:t>htimestamps</a:t>
            </a:r>
            <a:r>
              <a:rPr lang="en-US" dirty="0"/>
              <a:t>-&gt;</a:t>
            </a:r>
            <a:r>
              <a:rPr lang="en-US" dirty="0" err="1"/>
              <a:t>GetYaxis</a:t>
            </a:r>
            <a:r>
              <a:rPr lang="en-US" dirty="0"/>
              <a:t>()-&gt;</a:t>
            </a:r>
            <a:r>
              <a:rPr lang="en-US" dirty="0" err="1"/>
              <a:t>SetTitle</a:t>
            </a:r>
            <a:r>
              <a:rPr lang="en-US" dirty="0"/>
              <a:t>("Counts per 0.01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(-40,10);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(0,1000);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north_t_low-south_t_low</a:t>
            </a:r>
            <a:r>
              <a:rPr lang="en-US" dirty="0"/>
              <a:t>&gt;&gt;</a:t>
            </a:r>
            <a:r>
              <a:rPr lang="en-US" dirty="0" err="1"/>
              <a:t>htimestamps</a:t>
            </a:r>
            <a:r>
              <a:rPr lang="en-US" dirty="0"/>
              <a:t>","</a:t>
            </a:r>
            <a:r>
              <a:rPr lang="en-US" dirty="0" err="1"/>
              <a:t>north_e_low</a:t>
            </a:r>
            <a:r>
              <a:rPr lang="en-US" dirty="0"/>
              <a:t>&gt;100&amp;&amp;</a:t>
            </a:r>
            <a:r>
              <a:rPr lang="en-US" dirty="0" err="1"/>
              <a:t>south_e_low</a:t>
            </a:r>
            <a:r>
              <a:rPr lang="en-US" dirty="0"/>
              <a:t>&gt;100","");</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err="1"/>
              <a:t>TFile</a:t>
            </a:r>
            <a:r>
              <a:rPr lang="en-US" dirty="0"/>
              <a:t> *_file0 = </a:t>
            </a:r>
            <a:r>
              <a:rPr lang="en-US" dirty="0" err="1"/>
              <a:t>TFile</a:t>
            </a:r>
            <a:r>
              <a:rPr lang="en-US" dirty="0"/>
              <a:t>::Open("F:/e21010/pxct/run0283_Pulser_window1us_TrigRise0.064us_TrigGap0.952us_ThN300_S300_CFDDelay0.304us_Scale7_cal.root");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tree-&gt;Draw("north_t_low-south_t_low","</a:t>
            </a:r>
            <a:r>
              <a:rPr lang="en-US" dirty="0" err="1"/>
              <a:t>north_e_low</a:t>
            </a:r>
            <a:r>
              <a:rPr lang="en-US" dirty="0"/>
              <a:t>&gt;100&amp;&amp;</a:t>
            </a:r>
            <a:r>
              <a:rPr lang="en-US" dirty="0" err="1"/>
              <a:t>south_e_low</a:t>
            </a:r>
            <a:r>
              <a:rPr lang="en-US" dirty="0"/>
              <a:t>&gt;100","same");</a:t>
            </a:r>
          </a:p>
          <a:p>
            <a:r>
              <a:rPr lang="en-US" dirty="0" err="1"/>
              <a:t>gPad</a:t>
            </a:r>
            <a:r>
              <a:rPr lang="en-US" dirty="0"/>
              <a:t>-&gt;</a:t>
            </a:r>
            <a:r>
              <a:rPr lang="en-US" dirty="0" err="1"/>
              <a:t>RedrawAxis</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76</a:t>
            </a:fld>
            <a:endParaRPr lang="zh-CN" altLang="en-US"/>
          </a:p>
        </p:txBody>
      </p:sp>
    </p:spTree>
    <p:extLst>
      <p:ext uri="{BB962C8B-B14F-4D97-AF65-F5344CB8AC3E}">
        <p14:creationId xmlns:p14="http://schemas.microsoft.com/office/powerpoint/2010/main" val="3976521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::Open("run0218_LEGe_XtRa_MSD26_60Co_I7281_inChamber_vacuum_XtRa_12mm_away_window1us_CFDdelay_adjusted_AnalogGain1.0_cal.root");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1500,-1500,1500);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2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err="1"/>
              <a:t>htimestamps</a:t>
            </a:r>
            <a:r>
              <a:rPr lang="en-US" dirty="0"/>
              <a:t>-&gt;</a:t>
            </a:r>
            <a:r>
              <a:rPr lang="en-US" dirty="0" err="1"/>
              <a:t>GetYaxis</a:t>
            </a:r>
            <a:r>
              <a:rPr lang="en-US" dirty="0"/>
              <a:t>()-&gt;</a:t>
            </a:r>
            <a:r>
              <a:rPr lang="en-US" dirty="0" err="1"/>
              <a:t>SetRangeUser</a:t>
            </a:r>
            <a:r>
              <a:rPr lang="en-US" dirty="0"/>
              <a:t>(0,11);</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(1);</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a:t>
            </a:r>
            <a:r>
              <a:rPr lang="en-US" dirty="0" err="1"/>
              <a:t>north_t-south_t</a:t>
            </a:r>
            <a:r>
              <a:rPr lang="en-US" dirty="0"/>
              <a:t>&gt;&gt;</a:t>
            </a:r>
            <a:r>
              <a:rPr lang="en-US" dirty="0" err="1"/>
              <a:t>htimestamps</a:t>
            </a:r>
            <a:r>
              <a:rPr lang="en-US" dirty="0"/>
              <a:t>","</a:t>
            </a:r>
            <a:r>
              <a:rPr lang="en-US" dirty="0" err="1"/>
              <a:t>south_e</a:t>
            </a:r>
            <a:r>
              <a:rPr lang="en-US" dirty="0"/>
              <a:t>&gt;1165&amp;&amp;</a:t>
            </a:r>
            <a:r>
              <a:rPr lang="en-US" dirty="0" err="1"/>
              <a:t>south_e</a:t>
            </a:r>
            <a:r>
              <a:rPr lang="en-US" dirty="0"/>
              <a:t>&lt;1340&amp;&amp;</a:t>
            </a:r>
            <a:r>
              <a:rPr lang="en-US" dirty="0" err="1"/>
              <a:t>north_e</a:t>
            </a:r>
            <a:r>
              <a:rPr lang="en-US" dirty="0"/>
              <a:t>&gt;1165&amp;&amp;</a:t>
            </a:r>
            <a:r>
              <a:rPr lang="en-US" dirty="0" err="1"/>
              <a:t>north_e</a:t>
            </a:r>
            <a:r>
              <a:rPr lang="en-US" dirty="0"/>
              <a:t>&lt;1340","",4.8e6);</a:t>
            </a:r>
          </a:p>
          <a:p>
            <a:endParaRPr lang="en-US" dirty="0"/>
          </a:p>
          <a:p>
            <a:r>
              <a:rPr lang="en-US" dirty="0" err="1"/>
              <a:t>TFile</a:t>
            </a:r>
            <a:r>
              <a:rPr lang="en-US" dirty="0"/>
              <a:t> *_file1 = </a:t>
            </a:r>
            <a:r>
              <a:rPr lang="en-US" dirty="0" err="1"/>
              <a:t>TFile</a:t>
            </a:r>
            <a:r>
              <a:rPr lang="en-US" dirty="0"/>
              <a:t>::Open("run0219_LEGe_XtRa_MSD26_60Co_I7281_inChamber_vacuum_XtRa_12mm_away_window1us_CFDdelay0.5usforXtRa_AnalogGain1.0_cal.root");</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tree-&gt;Draw("north_t-south_t","</a:t>
            </a:r>
            <a:r>
              <a:rPr lang="en-US" dirty="0" err="1"/>
              <a:t>south_e</a:t>
            </a:r>
            <a:r>
              <a:rPr lang="en-US" dirty="0"/>
              <a:t>&gt;1165&amp;&amp;</a:t>
            </a:r>
            <a:r>
              <a:rPr lang="en-US" dirty="0" err="1"/>
              <a:t>south_e</a:t>
            </a:r>
            <a:r>
              <a:rPr lang="en-US" dirty="0"/>
              <a:t>&lt;1340&amp;&amp;</a:t>
            </a:r>
            <a:r>
              <a:rPr lang="en-US" dirty="0" err="1"/>
              <a:t>north_e</a:t>
            </a:r>
            <a:r>
              <a:rPr lang="en-US" dirty="0"/>
              <a:t>&gt;1165&amp;&amp;</a:t>
            </a:r>
            <a:r>
              <a:rPr lang="en-US" dirty="0" err="1"/>
              <a:t>north_e</a:t>
            </a:r>
            <a:r>
              <a:rPr lang="en-US" dirty="0"/>
              <a:t>&lt;1340","same",4.8e6);</a:t>
            </a:r>
          </a:p>
          <a:p>
            <a:endParaRPr lang="en-US" dirty="0"/>
          </a:p>
          <a:p>
            <a:r>
              <a:rPr lang="en-US" dirty="0" err="1"/>
              <a:t>TFile</a:t>
            </a:r>
            <a:r>
              <a:rPr lang="en-US" dirty="0"/>
              <a:t> *_file2 = </a:t>
            </a:r>
            <a:r>
              <a:rPr lang="en-US" dirty="0" err="1"/>
              <a:t>TFile</a:t>
            </a:r>
            <a:r>
              <a:rPr lang="en-US" dirty="0"/>
              <a:t>::Open("run0220_LEGe_XtRa_MSD26_60Co_I7281_inChamber_vacuum_XtRa_12mm_away_window1us_CFDdelay0.5us_TriggerRiseandGap0.5usforXtRa_AnalogGain1.0_cal.root");</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tree-&gt;Draw("north_t-south_t","</a:t>
            </a:r>
            <a:r>
              <a:rPr lang="en-US" dirty="0" err="1"/>
              <a:t>south_e</a:t>
            </a:r>
            <a:r>
              <a:rPr lang="en-US" dirty="0"/>
              <a:t>&gt;1165&amp;&amp;</a:t>
            </a:r>
            <a:r>
              <a:rPr lang="en-US" dirty="0" err="1"/>
              <a:t>south_e</a:t>
            </a:r>
            <a:r>
              <a:rPr lang="en-US" dirty="0"/>
              <a:t>&lt;1340&amp;&amp;</a:t>
            </a:r>
            <a:r>
              <a:rPr lang="en-US" dirty="0" err="1"/>
              <a:t>north_e</a:t>
            </a:r>
            <a:r>
              <a:rPr lang="en-US" dirty="0"/>
              <a:t>&gt;1165&amp;&amp;</a:t>
            </a:r>
            <a:r>
              <a:rPr lang="en-US" dirty="0" err="1"/>
              <a:t>north_e</a:t>
            </a:r>
            <a:r>
              <a:rPr lang="en-US" dirty="0"/>
              <a:t>&lt;1340","same",4.8e6);</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78</a:t>
            </a:fld>
            <a:endParaRPr lang="zh-CN" altLang="en-US"/>
          </a:p>
        </p:txBody>
      </p:sp>
    </p:spTree>
    <p:extLst>
      <p:ext uri="{BB962C8B-B14F-4D97-AF65-F5344CB8AC3E}">
        <p14:creationId xmlns:p14="http://schemas.microsoft.com/office/powerpoint/2010/main" val="34183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::Open("F:/e21010/pxct/run0289_LEGe_XtRa_152Eu_Z2707_OnLEGeCap_window1us_TrigRise0.064us_TrigGap0.952us_ThL310_N300_S730_LED_cal.root");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lege_e:north_t-lege_t</a:t>
            </a:r>
            <a:r>
              <a:rPr lang="en-US" dirty="0"/>
              <a:t>&gt;&gt;het","</a:t>
            </a:r>
            <a:r>
              <a:rPr lang="en-US" dirty="0" err="1"/>
              <a:t>lege_e</a:t>
            </a:r>
            <a:r>
              <a:rPr lang="en-US" dirty="0"/>
              <a:t>&gt;1&amp;&amp;</a:t>
            </a:r>
            <a:r>
              <a:rPr lang="en-US" dirty="0" err="1"/>
              <a:t>lege_e</a:t>
            </a:r>
            <a:r>
              <a:rPr lang="en-US" dirty="0"/>
              <a:t>&lt;200&amp;&amp;</a:t>
            </a:r>
            <a:r>
              <a:rPr lang="en-US" dirty="0" err="1"/>
              <a:t>north_e</a:t>
            </a:r>
            <a:r>
              <a:rPr lang="en-US" dirty="0"/>
              <a:t>&gt;1405&amp;&amp;</a:t>
            </a:r>
            <a:r>
              <a:rPr lang="en-US" dirty="0" err="1"/>
              <a:t>north_e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250,-1000,1000,200,0,200); //</a:t>
            </a:r>
            <a:r>
              <a:rPr lang="en-US" dirty="0" err="1"/>
              <a:t>x,y</a:t>
            </a:r>
            <a:endParaRPr lang="en-US" dirty="0"/>
          </a:p>
          <a:p>
            <a:r>
              <a:rPr lang="en-US" dirty="0"/>
              <a:t>tree-&gt;Draw("</a:t>
            </a:r>
            <a:r>
              <a:rPr lang="en-US" dirty="0" err="1"/>
              <a:t>lege_e:south_t-lege_t</a:t>
            </a:r>
            <a:r>
              <a:rPr lang="en-US" dirty="0"/>
              <a:t>&gt;&gt;het","</a:t>
            </a:r>
            <a:r>
              <a:rPr lang="en-US" dirty="0" err="1"/>
              <a:t>lege_e</a:t>
            </a:r>
            <a:r>
              <a:rPr lang="en-US" dirty="0"/>
              <a:t>&gt;1&amp;&amp;</a:t>
            </a:r>
            <a:r>
              <a:rPr lang="en-US" dirty="0" err="1"/>
              <a:t>lege_e</a:t>
            </a:r>
            <a:r>
              <a:rPr lang="en-US" dirty="0"/>
              <a:t>&lt;200&amp;&amp;</a:t>
            </a:r>
            <a:r>
              <a:rPr lang="en-US" dirty="0" err="1"/>
              <a:t>south_e</a:t>
            </a:r>
            <a:r>
              <a:rPr lang="en-US" dirty="0"/>
              <a:t>&gt;1405&amp;&amp;</a:t>
            </a:r>
            <a:r>
              <a:rPr lang="en-US" dirty="0" err="1"/>
              <a:t>south_e</a:t>
            </a:r>
            <a:r>
              <a:rPr lang="en-US" dirty="0"/>
              <a:t>&lt;1411","colz");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("LEGe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11</a:t>
            </a:fld>
            <a:endParaRPr lang="zh-CN" altLang="en-US"/>
          </a:p>
        </p:txBody>
      </p:sp>
    </p:spTree>
    <p:extLst>
      <p:ext uri="{BB962C8B-B14F-4D97-AF65-F5344CB8AC3E}">
        <p14:creationId xmlns:p14="http://schemas.microsoft.com/office/powerpoint/2010/main" val="31689941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::Open("F:/e21010/pxct/run0220_LEGe_XtRa_MSD26_60Co_I7281_inChamber_vacuum_XtRa_12mm_away_window1us_CFDdelay0.5us_TriggerRiseandGap0.5usforXtRa_AnalogGain1.0_cal.root");</a:t>
            </a:r>
          </a:p>
          <a:p>
            <a:endParaRPr lang="en-US" dirty="0"/>
          </a:p>
          <a:p>
            <a:r>
              <a:rPr lang="en-US" dirty="0" err="1"/>
              <a:t>TFile</a:t>
            </a:r>
            <a:r>
              <a:rPr lang="en-US" dirty="0"/>
              <a:t> *_file1 = </a:t>
            </a:r>
            <a:r>
              <a:rPr lang="en-US" dirty="0" err="1"/>
              <a:t>TFile</a:t>
            </a:r>
            <a:r>
              <a:rPr lang="en-US" dirty="0"/>
              <a:t>::Open("F:/e21010/pxct/run0219_LEGe_XtRa_MSD26_60Co_I7281_inChamber_vacuum_XtRa_12mm_away_window1us_CFDdelay0.5usforXtRa_AnalogGain1.0_cal.root");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200,-1000,1000,250,0,1500); //</a:t>
            </a:r>
            <a:r>
              <a:rPr lang="en-US" dirty="0" err="1"/>
              <a:t>x,y</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&gt;1165&amp;&amp;</a:t>
            </a:r>
            <a:r>
              <a:rPr lang="en-US" dirty="0" err="1"/>
              <a:t>south_e</a:t>
            </a:r>
            <a:r>
              <a:rPr lang="en-US" dirty="0"/>
              <a:t>&lt;1340","colz");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79</a:t>
            </a:fld>
            <a:endParaRPr lang="zh-CN" altLang="en-US"/>
          </a:p>
        </p:txBody>
      </p:sp>
    </p:spTree>
    <p:extLst>
      <p:ext uri="{BB962C8B-B14F-4D97-AF65-F5344CB8AC3E}">
        <p14:creationId xmlns:p14="http://schemas.microsoft.com/office/powerpoint/2010/main" val="696573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::Open("F:/e21010/pxct/run0220_LEGe_XtRa_MSD26_60Co_I7281_inChamber_vacuum_XtRa_12mm_away_window1us_CFDdelay0.5us_TriggerRiseandGap0.5usforXtRa_AnalogGain1.0_cal.root");</a:t>
            </a:r>
          </a:p>
          <a:p>
            <a:endParaRPr lang="en-US" dirty="0"/>
          </a:p>
          <a:p>
            <a:r>
              <a:rPr lang="en-US" dirty="0" err="1"/>
              <a:t>TFile</a:t>
            </a:r>
            <a:r>
              <a:rPr lang="en-US" dirty="0"/>
              <a:t> *_file1 = </a:t>
            </a:r>
            <a:r>
              <a:rPr lang="en-US" dirty="0" err="1"/>
              <a:t>TFile</a:t>
            </a:r>
            <a:r>
              <a:rPr lang="en-US" dirty="0"/>
              <a:t>::Open("F:/e21010/pxct/run0219_LEGe_XtRa_MSD26_60Co_I7281_inChamber_vacuum_XtRa_12mm_away_window1us_CFDdelay0.5usforXtRa_AnalogGain1.0_cal.root");</a:t>
            </a:r>
          </a:p>
          <a:p>
            <a:endParaRPr lang="en-US" dirty="0"/>
          </a:p>
          <a:p>
            <a:r>
              <a:rPr lang="en-US" dirty="0" err="1"/>
              <a:t>TFile</a:t>
            </a:r>
            <a:r>
              <a:rPr lang="en-US" dirty="0"/>
              <a:t> *_file2 = </a:t>
            </a:r>
            <a:r>
              <a:rPr lang="en-US" dirty="0" err="1"/>
              <a:t>TFile</a:t>
            </a:r>
            <a:r>
              <a:rPr lang="en-US" dirty="0"/>
              <a:t>::Open("F:/e21010/pxct/run0218_LEGe_XtRa_MSD26_60Co_I7281_inChamber_vacuum_XtRa_12mm_away_window1us_CFDdelay_adjusted_AnalogGain1.0_cal.root");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200,-1000,1000,250,0,1500);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&gt;100&amp;&amp;</a:t>
            </a:r>
            <a:r>
              <a:rPr lang="en-US" dirty="0" err="1"/>
              <a:t>north_e</a:t>
            </a:r>
            <a:r>
              <a:rPr lang="en-US" dirty="0"/>
              <a:t>&lt;1500&amp;&amp;</a:t>
            </a:r>
            <a:r>
              <a:rPr lang="en-US" dirty="0" err="1"/>
              <a:t>lege_e</a:t>
            </a:r>
            <a:r>
              <a:rPr lang="en-US" dirty="0"/>
              <a:t>&gt;1165&amp;&amp;</a:t>
            </a:r>
            <a:r>
              <a:rPr lang="en-US" dirty="0" err="1"/>
              <a:t>lege_e</a:t>
            </a:r>
            <a:r>
              <a:rPr lang="en-US" dirty="0"/>
              <a:t>&lt;1340","colz",4.8e6);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80</a:t>
            </a:fld>
            <a:endParaRPr lang="zh-CN" altLang="en-US"/>
          </a:p>
        </p:txBody>
      </p:sp>
    </p:spTree>
    <p:extLst>
      <p:ext uri="{BB962C8B-B14F-4D97-AF65-F5344CB8AC3E}">
        <p14:creationId xmlns:p14="http://schemas.microsoft.com/office/powerpoint/2010/main" val="18389256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::Open("F:/e21010/pxct/run0215_LEGe_XtRa_MSD26_60Co_I7281_inChamber_vacuum_XtRa_12mm_away_window1us_CFDdelay_adjusted_cal.root");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400,-1000,1000,1500,0,1500); //</a:t>
            </a:r>
            <a:r>
              <a:rPr lang="en-US" dirty="0" err="1"/>
              <a:t>x,y</a:t>
            </a:r>
            <a:endParaRPr lang="en-US" dirty="0"/>
          </a:p>
          <a:p>
            <a:endParaRPr lang="en-US" dirty="0"/>
          </a:p>
          <a:p>
            <a:r>
              <a:rPr lang="en-US" dirty="0"/>
              <a:t>tree-&gt;Draw("</a:t>
            </a:r>
            <a:r>
              <a:rPr lang="en-US" dirty="0" err="1"/>
              <a:t>south_e:north_t-south_t</a:t>
            </a:r>
            <a:r>
              <a:rPr lang="en-US" dirty="0"/>
              <a:t>&gt;&gt;het","</a:t>
            </a:r>
            <a:r>
              <a:rPr lang="en-US" dirty="0" err="1"/>
              <a:t>north_e</a:t>
            </a:r>
            <a:r>
              <a:rPr lang="en-US" dirty="0"/>
              <a:t>&gt;1329&amp;&amp;</a:t>
            </a:r>
            <a:r>
              <a:rPr lang="en-US" dirty="0" err="1"/>
              <a:t>north_e</a:t>
            </a:r>
            <a:r>
              <a:rPr lang="en-US" dirty="0"/>
              <a:t>&lt;1334&amp;&amp;</a:t>
            </a:r>
            <a:r>
              <a:rPr lang="en-US" dirty="0" err="1"/>
              <a:t>south_e</a:t>
            </a:r>
            <a:r>
              <a:rPr lang="en-US" dirty="0"/>
              <a:t>&gt;100&amp;&amp;</a:t>
            </a:r>
            <a:r>
              <a:rPr lang="en-US" dirty="0" err="1"/>
              <a:t>south_e</a:t>
            </a:r>
            <a:r>
              <a:rPr lang="en-US" dirty="0"/>
              <a:t>&lt;1500","colz"); //</a:t>
            </a:r>
            <a:r>
              <a:rPr lang="en-US" dirty="0" err="1"/>
              <a:t>y:x</a:t>
            </a:r>
            <a:endParaRPr lang="en-US" dirty="0"/>
          </a:p>
          <a:p>
            <a:endParaRPr lang="en-US" dirty="0"/>
          </a:p>
          <a:p>
            <a:r>
              <a:rPr lang="en-US" dirty="0"/>
              <a:t>tree-&gt;Draw("</a:t>
            </a:r>
            <a:r>
              <a:rPr lang="en-US" dirty="0" err="1"/>
              <a:t>north_e:north_t-south_t</a:t>
            </a:r>
            <a:r>
              <a:rPr lang="en-US" dirty="0"/>
              <a:t>&gt;&gt;het","</a:t>
            </a:r>
            <a:r>
              <a:rPr lang="en-US" dirty="0" err="1"/>
              <a:t>south_e</a:t>
            </a:r>
            <a:r>
              <a:rPr lang="en-US" dirty="0"/>
              <a:t>&gt;1329&amp;&amp;</a:t>
            </a:r>
            <a:r>
              <a:rPr lang="en-US" dirty="0" err="1"/>
              <a:t>south_e</a:t>
            </a:r>
            <a:r>
              <a:rPr lang="en-US" dirty="0"/>
              <a:t>&lt;1334&amp;&amp;</a:t>
            </a:r>
            <a:r>
              <a:rPr lang="en-US" dirty="0" err="1"/>
              <a:t>north_e</a:t>
            </a:r>
            <a:r>
              <a:rPr lang="en-US" dirty="0"/>
              <a:t>&gt;100&amp;&amp;</a:t>
            </a:r>
            <a:r>
              <a:rPr lang="en-US" dirty="0" err="1"/>
              <a:t>north_e</a:t>
            </a:r>
            <a:r>
              <a:rPr lang="en-US" dirty="0"/>
              <a:t>&lt;1500","colz"); //</a:t>
            </a:r>
            <a:r>
              <a:rPr lang="en-US" dirty="0" err="1"/>
              <a:t>y:x</a:t>
            </a:r>
            <a:endParaRPr lang="en-US" dirty="0"/>
          </a:p>
          <a:p>
            <a:endParaRPr lang="en-US" dirty="0"/>
          </a:p>
          <a:p>
            <a:r>
              <a:rPr lang="en-US" dirty="0"/>
              <a:t>tree-&gt;Draw("</a:t>
            </a:r>
            <a:r>
              <a:rPr lang="en-US" dirty="0" err="1"/>
              <a:t>south_e:north_t-south_t</a:t>
            </a:r>
            <a:r>
              <a:rPr lang="en-US" dirty="0"/>
              <a:t>&gt;&gt;het","</a:t>
            </a:r>
            <a:r>
              <a:rPr lang="en-US" dirty="0" err="1"/>
              <a:t>north_e</a:t>
            </a:r>
            <a:r>
              <a:rPr lang="en-US" dirty="0"/>
              <a:t>&gt;1170&amp;&amp;</a:t>
            </a:r>
            <a:r>
              <a:rPr lang="en-US" dirty="0" err="1"/>
              <a:t>north_e</a:t>
            </a:r>
            <a:r>
              <a:rPr lang="en-US" dirty="0"/>
              <a:t>&lt;1175&amp;&amp;</a:t>
            </a:r>
            <a:r>
              <a:rPr lang="en-US" dirty="0" err="1"/>
              <a:t>south_e</a:t>
            </a:r>
            <a:r>
              <a:rPr lang="en-US" dirty="0"/>
              <a:t>&gt;100&amp;&amp;</a:t>
            </a:r>
            <a:r>
              <a:rPr lang="en-US" dirty="0" err="1"/>
              <a:t>south_e</a:t>
            </a:r>
            <a:r>
              <a:rPr lang="en-US" dirty="0"/>
              <a:t>&lt;1500","colz"); //</a:t>
            </a:r>
            <a:r>
              <a:rPr lang="en-US" dirty="0" err="1"/>
              <a:t>y:x</a:t>
            </a:r>
            <a:endParaRPr lang="en-US" dirty="0"/>
          </a:p>
          <a:p>
            <a:endParaRPr lang="en-US" dirty="0"/>
          </a:p>
          <a:p>
            <a:r>
              <a:rPr lang="en-US" dirty="0"/>
              <a:t>tree-&gt;Draw("</a:t>
            </a:r>
            <a:r>
              <a:rPr lang="en-US" dirty="0" err="1"/>
              <a:t>north_e:north_t-south_t</a:t>
            </a:r>
            <a:r>
              <a:rPr lang="en-US" dirty="0"/>
              <a:t>&gt;&gt;het","</a:t>
            </a:r>
            <a:r>
              <a:rPr lang="en-US" dirty="0" err="1"/>
              <a:t>south_e</a:t>
            </a:r>
            <a:r>
              <a:rPr lang="en-US" dirty="0"/>
              <a:t>&gt;1170&amp;&amp;</a:t>
            </a:r>
            <a:r>
              <a:rPr lang="en-US" dirty="0" err="1"/>
              <a:t>south_e</a:t>
            </a:r>
            <a:r>
              <a:rPr lang="en-US" dirty="0"/>
              <a:t>&lt;1175&amp;&amp;</a:t>
            </a:r>
            <a:r>
              <a:rPr lang="en-US" dirty="0" err="1"/>
              <a:t>north_e</a:t>
            </a:r>
            <a:r>
              <a:rPr lang="en-US" dirty="0"/>
              <a:t>&gt;100&amp;&amp;</a:t>
            </a:r>
            <a:r>
              <a:rPr lang="en-US" dirty="0" err="1"/>
              <a:t>north_e</a:t>
            </a:r>
            <a:r>
              <a:rPr lang="en-US" dirty="0"/>
              <a:t>&lt;1500","colz"); //</a:t>
            </a:r>
            <a:r>
              <a:rPr lang="en-US" dirty="0" err="1"/>
              <a:t>y:x</a:t>
            </a:r>
            <a:endParaRPr lang="en-US" dirty="0"/>
          </a:p>
          <a:p>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endParaRPr lang="en-US" dirty="0"/>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GetYaxis</a:t>
            </a:r>
            <a:r>
              <a:rPr lang="en-US" dirty="0"/>
              <a:t>()-&gt;</a:t>
            </a:r>
            <a:r>
              <a:rPr lang="en-US" dirty="0" err="1"/>
              <a:t>SetTitle</a:t>
            </a:r>
            <a:r>
              <a:rPr lang="en-US" dirty="0"/>
              <a:t>("North Energy (keV)");</a:t>
            </a:r>
          </a:p>
          <a:p>
            <a:endParaRPr lang="en-US" dirty="0"/>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81</a:t>
            </a:fld>
            <a:endParaRPr lang="zh-CN" altLang="en-US"/>
          </a:p>
        </p:txBody>
      </p:sp>
    </p:spTree>
    <p:extLst>
      <p:ext uri="{BB962C8B-B14F-4D97-AF65-F5344CB8AC3E}">
        <p14:creationId xmlns:p14="http://schemas.microsoft.com/office/powerpoint/2010/main" val="3598922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::Open("F:/e21010/pxct/run0215_LEGe_XtRa_MSD26_60Co_I7281_inChamber_vacuum_XtRa_12mm_away_window1us_CFDdelay_adjusted_cal.root");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400,-1000,1000,1500,0,1500); //</a:t>
            </a:r>
            <a:r>
              <a:rPr lang="en-US" dirty="0" err="1"/>
              <a:t>x,y</a:t>
            </a:r>
            <a:endParaRPr lang="en-US" dirty="0"/>
          </a:p>
          <a:p>
            <a:endParaRPr lang="en-US" dirty="0"/>
          </a:p>
          <a:p>
            <a:r>
              <a:rPr lang="en-US" dirty="0"/>
              <a:t>tree-&gt;Draw("</a:t>
            </a:r>
            <a:r>
              <a:rPr lang="en-US" dirty="0" err="1"/>
              <a:t>south_e:north_t-south_t</a:t>
            </a:r>
            <a:r>
              <a:rPr lang="en-US" dirty="0"/>
              <a:t>&gt;&gt;het","</a:t>
            </a:r>
            <a:r>
              <a:rPr lang="en-US" dirty="0" err="1"/>
              <a:t>north_e</a:t>
            </a:r>
            <a:r>
              <a:rPr lang="en-US" dirty="0"/>
              <a:t>&gt;1329&amp;&amp;</a:t>
            </a:r>
            <a:r>
              <a:rPr lang="en-US" dirty="0" err="1"/>
              <a:t>north_e</a:t>
            </a:r>
            <a:r>
              <a:rPr lang="en-US" dirty="0"/>
              <a:t>&lt;1334&amp;&amp;</a:t>
            </a:r>
            <a:r>
              <a:rPr lang="en-US" dirty="0" err="1"/>
              <a:t>south_e</a:t>
            </a:r>
            <a:r>
              <a:rPr lang="en-US" dirty="0"/>
              <a:t>&gt;100&amp;&amp;</a:t>
            </a:r>
            <a:r>
              <a:rPr lang="en-US" dirty="0" err="1"/>
              <a:t>south_e</a:t>
            </a:r>
            <a:r>
              <a:rPr lang="en-US" dirty="0"/>
              <a:t>&lt;1500","colz"); //</a:t>
            </a:r>
            <a:r>
              <a:rPr lang="en-US" dirty="0" err="1"/>
              <a:t>y:x</a:t>
            </a:r>
            <a:endParaRPr lang="en-US" dirty="0"/>
          </a:p>
          <a:p>
            <a:endParaRPr lang="en-US" dirty="0"/>
          </a:p>
          <a:p>
            <a:r>
              <a:rPr lang="en-US" dirty="0"/>
              <a:t>tree-&gt;Draw("</a:t>
            </a:r>
            <a:r>
              <a:rPr lang="en-US" dirty="0" err="1"/>
              <a:t>north_e:north_t-south_t</a:t>
            </a:r>
            <a:r>
              <a:rPr lang="en-US" dirty="0"/>
              <a:t>&gt;&gt;het","</a:t>
            </a:r>
            <a:r>
              <a:rPr lang="en-US" dirty="0" err="1"/>
              <a:t>south_e</a:t>
            </a:r>
            <a:r>
              <a:rPr lang="en-US" dirty="0"/>
              <a:t>&gt;1329&amp;&amp;</a:t>
            </a:r>
            <a:r>
              <a:rPr lang="en-US" dirty="0" err="1"/>
              <a:t>south_e</a:t>
            </a:r>
            <a:r>
              <a:rPr lang="en-US" dirty="0"/>
              <a:t>&lt;1334&amp;&amp;</a:t>
            </a:r>
            <a:r>
              <a:rPr lang="en-US" dirty="0" err="1"/>
              <a:t>north_e</a:t>
            </a:r>
            <a:r>
              <a:rPr lang="en-US" dirty="0"/>
              <a:t>&gt;100&amp;&amp;</a:t>
            </a:r>
            <a:r>
              <a:rPr lang="en-US" dirty="0" err="1"/>
              <a:t>north_e</a:t>
            </a:r>
            <a:r>
              <a:rPr lang="en-US" dirty="0"/>
              <a:t>&lt;1500","colz"); //</a:t>
            </a:r>
            <a:r>
              <a:rPr lang="en-US" dirty="0" err="1"/>
              <a:t>y:x</a:t>
            </a:r>
            <a:endParaRPr lang="en-US" dirty="0"/>
          </a:p>
          <a:p>
            <a:endParaRPr lang="en-US" dirty="0"/>
          </a:p>
          <a:p>
            <a:r>
              <a:rPr lang="en-US" dirty="0"/>
              <a:t>tree-&gt;Draw("</a:t>
            </a:r>
            <a:r>
              <a:rPr lang="en-US" dirty="0" err="1"/>
              <a:t>south_e:north_t-south_t</a:t>
            </a:r>
            <a:r>
              <a:rPr lang="en-US" dirty="0"/>
              <a:t>&gt;&gt;het","</a:t>
            </a:r>
            <a:r>
              <a:rPr lang="en-US" dirty="0" err="1"/>
              <a:t>north_e</a:t>
            </a:r>
            <a:r>
              <a:rPr lang="en-US" dirty="0"/>
              <a:t>&gt;1170&amp;&amp;</a:t>
            </a:r>
            <a:r>
              <a:rPr lang="en-US" dirty="0" err="1"/>
              <a:t>north_e</a:t>
            </a:r>
            <a:r>
              <a:rPr lang="en-US" dirty="0"/>
              <a:t>&lt;1175&amp;&amp;</a:t>
            </a:r>
            <a:r>
              <a:rPr lang="en-US" dirty="0" err="1"/>
              <a:t>south_e</a:t>
            </a:r>
            <a:r>
              <a:rPr lang="en-US" dirty="0"/>
              <a:t>&gt;100&amp;&amp;</a:t>
            </a:r>
            <a:r>
              <a:rPr lang="en-US" dirty="0" err="1"/>
              <a:t>south_e</a:t>
            </a:r>
            <a:r>
              <a:rPr lang="en-US" dirty="0"/>
              <a:t>&lt;1500","colz"); //</a:t>
            </a:r>
            <a:r>
              <a:rPr lang="en-US" dirty="0" err="1"/>
              <a:t>y:x</a:t>
            </a:r>
            <a:endParaRPr lang="en-US" dirty="0"/>
          </a:p>
          <a:p>
            <a:endParaRPr lang="en-US" dirty="0"/>
          </a:p>
          <a:p>
            <a:r>
              <a:rPr lang="en-US" dirty="0"/>
              <a:t>tree-&gt;Draw("</a:t>
            </a:r>
            <a:r>
              <a:rPr lang="en-US" dirty="0" err="1"/>
              <a:t>north_e:north_t-south_t</a:t>
            </a:r>
            <a:r>
              <a:rPr lang="en-US" dirty="0"/>
              <a:t>&gt;&gt;het","</a:t>
            </a:r>
            <a:r>
              <a:rPr lang="en-US" dirty="0" err="1"/>
              <a:t>south_e</a:t>
            </a:r>
            <a:r>
              <a:rPr lang="en-US" dirty="0"/>
              <a:t>&gt;1170&amp;&amp;</a:t>
            </a:r>
            <a:r>
              <a:rPr lang="en-US" dirty="0" err="1"/>
              <a:t>south_e</a:t>
            </a:r>
            <a:r>
              <a:rPr lang="en-US" dirty="0"/>
              <a:t>&lt;1175&amp;&amp;</a:t>
            </a:r>
            <a:r>
              <a:rPr lang="en-US" dirty="0" err="1"/>
              <a:t>north_e</a:t>
            </a:r>
            <a:r>
              <a:rPr lang="en-US" dirty="0"/>
              <a:t>&gt;100&amp;&amp;</a:t>
            </a:r>
            <a:r>
              <a:rPr lang="en-US" dirty="0" err="1"/>
              <a:t>north_e</a:t>
            </a:r>
            <a:r>
              <a:rPr lang="en-US" dirty="0"/>
              <a:t>&lt;1500","colz"); //</a:t>
            </a:r>
            <a:r>
              <a:rPr lang="en-US" dirty="0" err="1"/>
              <a:t>y:x</a:t>
            </a:r>
            <a:endParaRPr lang="en-US" dirty="0"/>
          </a:p>
          <a:p>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endParaRPr lang="en-US" dirty="0"/>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82</a:t>
            </a:fld>
            <a:endParaRPr lang="zh-CN" altLang="en-US"/>
          </a:p>
        </p:txBody>
      </p:sp>
    </p:spTree>
    <p:extLst>
      <p:ext uri="{BB962C8B-B14F-4D97-AF65-F5344CB8AC3E}">
        <p14:creationId xmlns:p14="http://schemas.microsoft.com/office/powerpoint/2010/main" val="3631304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::Open("F:/e21010/pxct/run0222_LEGe_XtRa_152Eu_Z2707_inChamber_atmosphere_XtRa_20ishmm_away_window1us_CFDoff_AnalogGain4.0_cal.root");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::Open("F:/e21010/pxct/run0221_LEGe_XtRa_152Eu_Z2707_inChamber_atmosphere_XtRa_20ishmm_away_window1us_CFDdelay0.16us_AnalogGain4.0_cal.root");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200,-1000,1000,250,0,1500); //</a:t>
            </a:r>
            <a:r>
              <a:rPr lang="en-US" dirty="0" err="1"/>
              <a:t>x,y</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&gt;120&amp;&amp;</a:t>
            </a:r>
            <a:r>
              <a:rPr lang="en-US" dirty="0" err="1"/>
              <a:t>south_e</a:t>
            </a:r>
            <a:r>
              <a:rPr lang="en-US" dirty="0"/>
              <a:t>&lt;123","colz");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83</a:t>
            </a:fld>
            <a:endParaRPr lang="zh-CN" altLang="en-US"/>
          </a:p>
        </p:txBody>
      </p:sp>
    </p:spTree>
    <p:extLst>
      <p:ext uri="{BB962C8B-B14F-4D97-AF65-F5344CB8AC3E}">
        <p14:creationId xmlns:p14="http://schemas.microsoft.com/office/powerpoint/2010/main" val="31923730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::Open("F:/e21010/pxct/run0222_LEGe_XtRa_152Eu_Z2707_inChamber_atmosphere_XtRa_20ishmm_away_window1us_CFDoff_AnalogGain4.0_cal.root");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::Open("F:/e21010/pxct/run0221_LEGe_XtRa_152Eu_Z2707_inChamber_atmosphere_XtRa_20ishmm_away_window1us_CFDdelay0.16us_AnalogGain4.0_cal.root");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200,-1000,1000,250,0,1500); //</a:t>
            </a:r>
            <a:r>
              <a:rPr lang="en-US" dirty="0" err="1"/>
              <a:t>x,y</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&gt;120&amp;&amp;</a:t>
            </a:r>
            <a:r>
              <a:rPr lang="en-US" dirty="0" err="1"/>
              <a:t>south_e</a:t>
            </a:r>
            <a:r>
              <a:rPr lang="en-US" dirty="0"/>
              <a:t>&lt;123","colz"); //</a:t>
            </a:r>
            <a:r>
              <a:rPr lang="en-US" dirty="0" err="1"/>
              <a:t>y:x</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&gt;342&amp;&amp;</a:t>
            </a:r>
            <a:r>
              <a:rPr lang="en-US" dirty="0" err="1"/>
              <a:t>south_e</a:t>
            </a:r>
            <a:r>
              <a:rPr lang="en-US" dirty="0"/>
              <a:t>&lt;346","colz");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84</a:t>
            </a:fld>
            <a:endParaRPr lang="zh-CN" altLang="en-US"/>
          </a:p>
        </p:txBody>
      </p:sp>
    </p:spTree>
    <p:extLst>
      <p:ext uri="{BB962C8B-B14F-4D97-AF65-F5344CB8AC3E}">
        <p14:creationId xmlns:p14="http://schemas.microsoft.com/office/powerpoint/2010/main" val="107099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::Open("F:/e21010/pxct/run0223_LEGe_XtRa_152Eu_Z2707_inChamber_atmosphere_XtRa_12ishmm_away_window1us_CFDdelay0.5us_AnalogGain4.0_cal.root");</a:t>
            </a:r>
          </a:p>
          <a:p>
            <a:r>
              <a:rPr lang="en-US" dirty="0" err="1"/>
              <a:t>TFile</a:t>
            </a:r>
            <a:r>
              <a:rPr lang="en-US" dirty="0"/>
              <a:t> *_file0 = </a:t>
            </a:r>
            <a:r>
              <a:rPr lang="en-US" dirty="0" err="1"/>
              <a:t>TFile</a:t>
            </a:r>
            <a:r>
              <a:rPr lang="en-US" dirty="0"/>
              <a:t>::Open("F:/e21010/pxct/run0224_LEGe_XtRa_152Eu_Z2707_inChamber_atmosphere_XtRa_12ishmm_away_window1us_CFDoff_AnalogGain4.0_cal.root");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200,-1000,1000,500,0,1500); //</a:t>
            </a:r>
            <a:r>
              <a:rPr lang="en-US" dirty="0" err="1"/>
              <a:t>x,y</a:t>
            </a:r>
            <a:endParaRPr lang="en-US" dirty="0"/>
          </a:p>
          <a:p>
            <a:r>
              <a:rPr lang="en-US" dirty="0"/>
              <a:t>tree-&gt;Draw("</a:t>
            </a:r>
            <a:r>
              <a:rPr lang="en-US" dirty="0" err="1"/>
              <a:t>south_e:north_t-south_t</a:t>
            </a:r>
            <a:r>
              <a:rPr lang="en-US" dirty="0"/>
              <a:t>&gt;&gt;het","</a:t>
            </a:r>
            <a:r>
              <a:rPr lang="en-US" dirty="0" err="1"/>
              <a:t>south_e</a:t>
            </a:r>
            <a:r>
              <a:rPr lang="en-US" dirty="0"/>
              <a:t>&gt;100&amp;&amp;</a:t>
            </a:r>
            <a:r>
              <a:rPr lang="en-US" dirty="0" err="1"/>
              <a:t>south_e</a:t>
            </a:r>
            <a:r>
              <a:rPr lang="en-US" dirty="0"/>
              <a:t>&lt;1500&amp;&amp;</a:t>
            </a:r>
            <a:r>
              <a:rPr lang="en-US" dirty="0" err="1"/>
              <a:t>north_e</a:t>
            </a:r>
            <a:r>
              <a:rPr lang="en-US" dirty="0"/>
              <a:t>&gt;120&amp;&amp;</a:t>
            </a:r>
            <a:r>
              <a:rPr lang="en-US" dirty="0" err="1"/>
              <a:t>north_e</a:t>
            </a:r>
            <a:r>
              <a:rPr lang="en-US" dirty="0"/>
              <a:t>&lt;123","colz"); //</a:t>
            </a:r>
            <a:r>
              <a:rPr lang="en-US" dirty="0" err="1"/>
              <a:t>y:x</a:t>
            </a:r>
            <a:endParaRPr lang="en-US" dirty="0"/>
          </a:p>
          <a:p>
            <a:r>
              <a:rPr lang="en-US" dirty="0"/>
              <a:t>//tree-&gt;Draw("</a:t>
            </a:r>
            <a:r>
              <a:rPr lang="en-US" dirty="0" err="1"/>
              <a:t>south_e:north_t-south_t</a:t>
            </a:r>
            <a:r>
              <a:rPr lang="en-US" dirty="0"/>
              <a:t>&gt;&gt;het","</a:t>
            </a:r>
            <a:r>
              <a:rPr lang="en-US" dirty="0" err="1"/>
              <a:t>south_e</a:t>
            </a:r>
            <a:r>
              <a:rPr lang="en-US" dirty="0"/>
              <a:t>&gt;100&amp;&amp;</a:t>
            </a:r>
            <a:r>
              <a:rPr lang="en-US" dirty="0" err="1"/>
              <a:t>south_e</a:t>
            </a:r>
            <a:r>
              <a:rPr lang="en-US" dirty="0"/>
              <a:t>&lt;1500&amp;&amp;</a:t>
            </a:r>
            <a:r>
              <a:rPr lang="en-US" dirty="0" err="1"/>
              <a:t>north_e</a:t>
            </a:r>
            <a:r>
              <a:rPr lang="en-US" dirty="0"/>
              <a:t>&gt;342&amp;&amp;</a:t>
            </a:r>
            <a:r>
              <a:rPr lang="en-US" dirty="0" err="1"/>
              <a:t>north_e</a:t>
            </a:r>
            <a:r>
              <a:rPr lang="en-US" dirty="0"/>
              <a:t>&lt;346","colz");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(1);</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85</a:t>
            </a:fld>
            <a:endParaRPr lang="zh-CN" altLang="en-US"/>
          </a:p>
        </p:txBody>
      </p:sp>
    </p:spTree>
    <p:extLst>
      <p:ext uri="{BB962C8B-B14F-4D97-AF65-F5344CB8AC3E}">
        <p14:creationId xmlns:p14="http://schemas.microsoft.com/office/powerpoint/2010/main" val="26876949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::Open("F:/e21010/pxct/run0223_LEGe_XtRa_152Eu_Z2707_inChamber_atmosphere_XtRa_12ishmm_away_window1us_CFDdelay0.5us_AnalogGain4.0_cal.root");</a:t>
            </a:r>
          </a:p>
          <a:p>
            <a:r>
              <a:rPr lang="en-US" dirty="0" err="1"/>
              <a:t>TFile</a:t>
            </a:r>
            <a:r>
              <a:rPr lang="en-US" dirty="0"/>
              <a:t> *_file0 = </a:t>
            </a:r>
            <a:r>
              <a:rPr lang="en-US" dirty="0" err="1"/>
              <a:t>TFile</a:t>
            </a:r>
            <a:r>
              <a:rPr lang="en-US" dirty="0"/>
              <a:t>::Open("F:/e21010/pxct/run0224_LEGe_XtRa_152Eu_Z2707_inChamber_atmosphere_XtRa_12ishmm_away_window1us_CFDoff_AnalogGain4.0_cal.root");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200,-1000,1000,500,0,1500); //</a:t>
            </a:r>
            <a:r>
              <a:rPr lang="en-US" dirty="0" err="1"/>
              <a:t>x,y</a:t>
            </a:r>
            <a:endParaRPr lang="en-US" dirty="0"/>
          </a:p>
          <a:p>
            <a:r>
              <a:rPr lang="en-US" dirty="0"/>
              <a:t>//tree-&gt;Draw("</a:t>
            </a:r>
            <a:r>
              <a:rPr lang="en-US" dirty="0" err="1"/>
              <a:t>south_e:north_t-south_t</a:t>
            </a:r>
            <a:r>
              <a:rPr lang="en-US" dirty="0"/>
              <a:t>&gt;&gt;het","</a:t>
            </a:r>
            <a:r>
              <a:rPr lang="en-US" dirty="0" err="1"/>
              <a:t>south_e</a:t>
            </a:r>
            <a:r>
              <a:rPr lang="en-US" dirty="0"/>
              <a:t>&gt;100&amp;&amp;</a:t>
            </a:r>
            <a:r>
              <a:rPr lang="en-US" dirty="0" err="1"/>
              <a:t>south_e</a:t>
            </a:r>
            <a:r>
              <a:rPr lang="en-US" dirty="0"/>
              <a:t>&lt;1500&amp;&amp;</a:t>
            </a:r>
            <a:r>
              <a:rPr lang="en-US" dirty="0" err="1"/>
              <a:t>north_e</a:t>
            </a:r>
            <a:r>
              <a:rPr lang="en-US" dirty="0"/>
              <a:t>&gt;120&amp;&amp;</a:t>
            </a:r>
            <a:r>
              <a:rPr lang="en-US" dirty="0" err="1"/>
              <a:t>north_e</a:t>
            </a:r>
            <a:r>
              <a:rPr lang="en-US" dirty="0"/>
              <a:t>&lt;123","colz"); //</a:t>
            </a:r>
            <a:r>
              <a:rPr lang="en-US" dirty="0" err="1"/>
              <a:t>y:x</a:t>
            </a:r>
            <a:endParaRPr lang="en-US" dirty="0"/>
          </a:p>
          <a:p>
            <a:r>
              <a:rPr lang="en-US" dirty="0"/>
              <a:t>tree-&gt;Draw("</a:t>
            </a:r>
            <a:r>
              <a:rPr lang="en-US" dirty="0" err="1"/>
              <a:t>south_e:north_t-south_t</a:t>
            </a:r>
            <a:r>
              <a:rPr lang="en-US" dirty="0"/>
              <a:t>&gt;&gt;het","</a:t>
            </a:r>
            <a:r>
              <a:rPr lang="en-US" dirty="0" err="1"/>
              <a:t>south_e</a:t>
            </a:r>
            <a:r>
              <a:rPr lang="en-US" dirty="0"/>
              <a:t>&gt;100&amp;&amp;</a:t>
            </a:r>
            <a:r>
              <a:rPr lang="en-US" dirty="0" err="1"/>
              <a:t>south_e</a:t>
            </a:r>
            <a:r>
              <a:rPr lang="en-US" dirty="0"/>
              <a:t>&lt;1500&amp;&amp;</a:t>
            </a:r>
            <a:r>
              <a:rPr lang="en-US" dirty="0" err="1"/>
              <a:t>north_e</a:t>
            </a:r>
            <a:r>
              <a:rPr lang="en-US" dirty="0"/>
              <a:t>&gt;342&amp;&amp;</a:t>
            </a:r>
            <a:r>
              <a:rPr lang="en-US" dirty="0" err="1"/>
              <a:t>north_e</a:t>
            </a:r>
            <a:r>
              <a:rPr lang="en-US" dirty="0"/>
              <a:t>&lt;346","colz");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(1);</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86</a:t>
            </a:fld>
            <a:endParaRPr lang="zh-CN" altLang="en-US"/>
          </a:p>
        </p:txBody>
      </p:sp>
    </p:spTree>
    <p:extLst>
      <p:ext uri="{BB962C8B-B14F-4D97-AF65-F5344CB8AC3E}">
        <p14:creationId xmlns:p14="http://schemas.microsoft.com/office/powerpoint/2010/main" val="2652543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::Open("F:/e21010/pxct/run0223_LEGe_XtRa_152Eu_Z2707_inChamber_atmosphere_XtRa_12ishmm_away_window1us_CFDdelay0.5us_AnalogGain4.0_cal.root");</a:t>
            </a:r>
          </a:p>
          <a:p>
            <a:r>
              <a:rPr lang="en-US" dirty="0" err="1"/>
              <a:t>TFile</a:t>
            </a:r>
            <a:r>
              <a:rPr lang="en-US" dirty="0"/>
              <a:t> *_file0 = </a:t>
            </a:r>
            <a:r>
              <a:rPr lang="en-US" dirty="0" err="1"/>
              <a:t>TFile</a:t>
            </a:r>
            <a:r>
              <a:rPr lang="en-US" dirty="0"/>
              <a:t>::Open("F:/e21010/pxct/run0224_LEGe_XtRa_152Eu_Z2707_inChamber_atmosphere_XtRa_12ishmm_away_window1us_CFDoff_AnalogGain4.0_cal.root");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200,-1000,1000,500,0,1500); //</a:t>
            </a:r>
            <a:r>
              <a:rPr lang="en-US" dirty="0" err="1"/>
              <a:t>x,y</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&gt;120&amp;&amp;</a:t>
            </a:r>
            <a:r>
              <a:rPr lang="en-US" dirty="0" err="1"/>
              <a:t>south_e</a:t>
            </a:r>
            <a:r>
              <a:rPr lang="en-US" dirty="0"/>
              <a:t>&lt;123","colz"); //</a:t>
            </a:r>
            <a:r>
              <a:rPr lang="en-US" dirty="0" err="1"/>
              <a:t>y:x</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&gt;342&amp;&amp;</a:t>
            </a:r>
            <a:r>
              <a:rPr lang="en-US" dirty="0" err="1"/>
              <a:t>south_e</a:t>
            </a:r>
            <a:r>
              <a:rPr lang="en-US" dirty="0"/>
              <a:t>&lt;346","colz");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(1);</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87</a:t>
            </a:fld>
            <a:endParaRPr lang="zh-CN" altLang="en-US"/>
          </a:p>
        </p:txBody>
      </p:sp>
    </p:spTree>
    <p:extLst>
      <p:ext uri="{BB962C8B-B14F-4D97-AF65-F5344CB8AC3E}">
        <p14:creationId xmlns:p14="http://schemas.microsoft.com/office/powerpoint/2010/main" val="1432811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::Open("F:/e21010/pxct/run0223_LEGe_XtRa_152Eu_Z2707_inChamber_atmosphere_XtRa_12ishmm_away_window1us_CFDdelay0.5us_AnalogGain4.0_cal.root");</a:t>
            </a:r>
          </a:p>
          <a:p>
            <a:r>
              <a:rPr lang="en-US" dirty="0" err="1"/>
              <a:t>TFile</a:t>
            </a:r>
            <a:r>
              <a:rPr lang="en-US" dirty="0"/>
              <a:t> *_file0 = </a:t>
            </a:r>
            <a:r>
              <a:rPr lang="en-US" dirty="0" err="1"/>
              <a:t>TFile</a:t>
            </a:r>
            <a:r>
              <a:rPr lang="en-US" dirty="0"/>
              <a:t>::Open("F:/e21010/pxct/run0224_LEGe_XtRa_152Eu_Z2707_inChamber_atmosphere_XtRa_12ishmm_away_window1us_CFDoff_AnalogGain4.0_cal.root");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200,-1000,1000,500,0,1500); //</a:t>
            </a:r>
            <a:r>
              <a:rPr lang="en-US" dirty="0" err="1"/>
              <a:t>x,y</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&gt;120&amp;&amp;</a:t>
            </a:r>
            <a:r>
              <a:rPr lang="en-US" dirty="0" err="1"/>
              <a:t>south_e</a:t>
            </a:r>
            <a:r>
              <a:rPr lang="en-US" dirty="0"/>
              <a:t>&lt;123","colz"); //</a:t>
            </a:r>
            <a:r>
              <a:rPr lang="en-US" dirty="0" err="1"/>
              <a:t>y:x</a:t>
            </a:r>
            <a:endParaRPr lang="en-US" dirty="0"/>
          </a:p>
          <a:p>
            <a:r>
              <a:rPr lang="en-US" dirty="0"/>
              <a:t>tree-&gt;Draw("</a:t>
            </a:r>
            <a:r>
              <a:rPr lang="en-US" dirty="0" err="1"/>
              <a:t>north_e:north_t-south_t</a:t>
            </a:r>
            <a:r>
              <a:rPr lang="en-US" dirty="0"/>
              <a:t>&gt;&gt;het","</a:t>
            </a:r>
            <a:r>
              <a:rPr lang="en-US" dirty="0" err="1"/>
              <a:t>north_e</a:t>
            </a:r>
            <a:r>
              <a:rPr lang="en-US" dirty="0"/>
              <a:t>&gt;100&amp;&amp;</a:t>
            </a:r>
            <a:r>
              <a:rPr lang="en-US" dirty="0" err="1"/>
              <a:t>north_e</a:t>
            </a:r>
            <a:r>
              <a:rPr lang="en-US" dirty="0"/>
              <a:t>&lt;1500&amp;&amp;</a:t>
            </a:r>
            <a:r>
              <a:rPr lang="en-US" dirty="0" err="1"/>
              <a:t>south_e</a:t>
            </a:r>
            <a:r>
              <a:rPr lang="en-US" dirty="0"/>
              <a:t>&gt;342&amp;&amp;</a:t>
            </a:r>
            <a:r>
              <a:rPr lang="en-US" dirty="0" err="1"/>
              <a:t>south_e</a:t>
            </a:r>
            <a:r>
              <a:rPr lang="en-US" dirty="0"/>
              <a:t>&lt;346","colz");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South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(1);</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88</a:t>
            </a:fld>
            <a:endParaRPr lang="zh-CN" altLang="en-US"/>
          </a:p>
        </p:txBody>
      </p:sp>
    </p:spTree>
    <p:extLst>
      <p:ext uri="{BB962C8B-B14F-4D97-AF65-F5344CB8AC3E}">
        <p14:creationId xmlns:p14="http://schemas.microsoft.com/office/powerpoint/2010/main" val="411821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::Open("F:/e21010/pxct/run0290_LEGe_XtRa_152Eu_Z2707_OnLEGeCap_window1us_TrigRise0.016_0.064us_TrigGap1.000_0.952us_ThL330_N300_S730_LED_cal.root");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north_t-lege_t</a:t>
            </a:r>
            <a:r>
              <a:rPr lang="en-US" dirty="0"/>
              <a:t>&gt;&gt;</a:t>
            </a:r>
            <a:r>
              <a:rPr lang="en-US" dirty="0" err="1"/>
              <a:t>htimestamps</a:t>
            </a:r>
            <a:r>
              <a:rPr lang="en-US" dirty="0"/>
              <a: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tree-&gt;Draw("north_t-lege_t","</a:t>
            </a:r>
            <a:r>
              <a:rPr lang="en-US" dirty="0" err="1"/>
              <a:t>north_e</a:t>
            </a:r>
            <a:r>
              <a:rPr lang="en-US" dirty="0"/>
              <a:t>&gt;120&amp;&amp;</a:t>
            </a:r>
            <a:r>
              <a:rPr lang="en-US" dirty="0" err="1"/>
              <a:t>north_e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tree-&gt;Draw("north_t-lege_t","</a:t>
            </a:r>
            <a:r>
              <a:rPr lang="en-US" dirty="0" err="1"/>
              <a:t>north_e</a:t>
            </a:r>
            <a:r>
              <a:rPr lang="en-US" dirty="0"/>
              <a:t>&gt;243&amp;&amp;</a:t>
            </a:r>
            <a:r>
              <a:rPr lang="en-US" dirty="0" err="1"/>
              <a:t>north_e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250,-1000,1000);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("South #minus LEGe Time difference (ns)");</a:t>
            </a:r>
          </a:p>
          <a:p>
            <a:r>
              <a:rPr lang="en-US" dirty="0" err="1"/>
              <a:t>htimestamps</a:t>
            </a:r>
            <a:r>
              <a:rPr lang="en-US" dirty="0"/>
              <a:t>-&gt;</a:t>
            </a:r>
            <a:r>
              <a:rPr lang="en-US" dirty="0" err="1"/>
              <a:t>GetYaxis</a:t>
            </a:r>
            <a:r>
              <a:rPr lang="en-US" dirty="0"/>
              <a:t>()-&gt;</a:t>
            </a:r>
            <a:r>
              <a:rPr lang="en-US" dirty="0" err="1"/>
              <a:t>SetTitle</a:t>
            </a:r>
            <a:r>
              <a:rPr lang="en-US" dirty="0"/>
              <a:t>("Counts per 8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(-700,700);</a:t>
            </a:r>
          </a:p>
          <a:p>
            <a:r>
              <a:rPr lang="en-US" dirty="0" err="1"/>
              <a:t>htimestamps</a:t>
            </a:r>
            <a:r>
              <a:rPr lang="en-US" dirty="0"/>
              <a:t>-&gt;</a:t>
            </a:r>
            <a:r>
              <a:rPr lang="en-US" dirty="0" err="1"/>
              <a:t>GetYaxis</a:t>
            </a:r>
            <a:r>
              <a:rPr lang="en-US" dirty="0"/>
              <a:t>()-&gt;</a:t>
            </a:r>
            <a:r>
              <a:rPr lang="en-US" dirty="0" err="1"/>
              <a:t>SetRangeUser</a:t>
            </a:r>
            <a:r>
              <a:rPr lang="en-US" dirty="0"/>
              <a:t>(0,350);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south_t-lege_t</a:t>
            </a:r>
            <a:r>
              <a:rPr lang="en-US" dirty="0"/>
              <a:t>&gt;&gt;</a:t>
            </a:r>
            <a:r>
              <a:rPr lang="en-US" dirty="0" err="1"/>
              <a:t>htimestamps</a:t>
            </a:r>
            <a:r>
              <a:rPr lang="en-US" dirty="0"/>
              <a: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tree-&gt;Draw("south_t-lege_t","</a:t>
            </a:r>
            <a:r>
              <a:rPr lang="en-US" dirty="0" err="1"/>
              <a:t>south_e</a:t>
            </a:r>
            <a:r>
              <a:rPr lang="en-US" dirty="0"/>
              <a:t>&gt;120&amp;&amp;</a:t>
            </a:r>
            <a:r>
              <a:rPr lang="en-US" dirty="0" err="1"/>
              <a:t>south_e</a:t>
            </a:r>
            <a:r>
              <a:rPr lang="en-US" dirty="0"/>
              <a:t>&lt;123&amp;&amp;((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tree-&gt;Draw("south_t-lege_t","</a:t>
            </a:r>
            <a:r>
              <a:rPr lang="en-US" dirty="0" err="1"/>
              <a:t>south_e</a:t>
            </a:r>
            <a:r>
              <a:rPr lang="en-US" dirty="0"/>
              <a:t>&gt;243&amp;&amp;</a:t>
            </a:r>
            <a:r>
              <a:rPr lang="en-US" dirty="0" err="1"/>
              <a:t>south_e</a:t>
            </a:r>
            <a:r>
              <a:rPr lang="en-US" dirty="0"/>
              <a:t>&lt;246&amp;&amp;((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12</a:t>
            </a:fld>
            <a:endParaRPr lang="zh-CN" altLang="en-US"/>
          </a:p>
        </p:txBody>
      </p:sp>
    </p:spTree>
    <p:extLst>
      <p:ext uri="{BB962C8B-B14F-4D97-AF65-F5344CB8AC3E}">
        <p14:creationId xmlns:p14="http://schemas.microsoft.com/office/powerpoint/2010/main" val="26183361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::Open("F:/e21010/pxct/run0225_LEGe_XtRa_152Eu_Z2707_inChamber_atmosphere_XtRa_12mm_away_window1us_CFDdelay0.3us_AnalogGain4.0_cal.root");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(2);</a:t>
            </a:r>
          </a:p>
          <a:p>
            <a:r>
              <a:rPr lang="en-US" dirty="0"/>
              <a:t>//</a:t>
            </a:r>
            <a:r>
              <a:rPr lang="en-US" dirty="0" err="1"/>
              <a:t>canvaspeak</a:t>
            </a:r>
            <a:r>
              <a:rPr lang="en-US" dirty="0"/>
              <a:t>-&gt;</a:t>
            </a:r>
            <a:r>
              <a:rPr lang="en-US" dirty="0" err="1"/>
              <a:t>SetLogz</a:t>
            </a:r>
            <a:r>
              <a:rPr lang="en-US" dirty="0"/>
              <a:t>();</a:t>
            </a:r>
          </a:p>
          <a:p>
            <a:endParaRPr lang="en-US" dirty="0"/>
          </a:p>
          <a:p>
            <a:r>
              <a:rPr lang="en-US" dirty="0"/>
              <a:t>TH2D* het = new TH2D("het", "het", 400,-1000,1000,500,0,1500);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&gt;100&amp;&amp;</a:t>
            </a:r>
            <a:r>
              <a:rPr lang="en-US" dirty="0" err="1"/>
              <a:t>north_e</a:t>
            </a:r>
            <a:r>
              <a:rPr lang="en-US" dirty="0"/>
              <a:t>&lt;1500&amp;&amp;</a:t>
            </a:r>
            <a:r>
              <a:rPr lang="en-US" dirty="0" err="1"/>
              <a:t>lege_e</a:t>
            </a:r>
            <a:r>
              <a:rPr lang="en-US" dirty="0"/>
              <a:t>&gt;120&amp;&amp;</a:t>
            </a:r>
            <a:r>
              <a:rPr lang="en-US" dirty="0" err="1"/>
              <a:t>lege_e</a:t>
            </a:r>
            <a:r>
              <a:rPr lang="en-US" dirty="0"/>
              <a:t>&lt;123","colz"); //</a:t>
            </a:r>
            <a:r>
              <a:rPr lang="en-US" dirty="0" err="1"/>
              <a:t>y:x</a:t>
            </a:r>
            <a:endParaRPr lang="en-US" dirty="0"/>
          </a:p>
          <a:p>
            <a:r>
              <a:rPr lang="en-US" dirty="0"/>
              <a:t>tree-&gt;Draw("</a:t>
            </a:r>
            <a:r>
              <a:rPr lang="en-US" dirty="0" err="1"/>
              <a:t>north_e:north_t-lege_t</a:t>
            </a:r>
            <a:r>
              <a:rPr lang="en-US" dirty="0"/>
              <a:t>&gt;&gt;het","</a:t>
            </a:r>
            <a:r>
              <a:rPr lang="en-US" dirty="0" err="1"/>
              <a:t>north_e</a:t>
            </a:r>
            <a:r>
              <a:rPr lang="en-US" dirty="0"/>
              <a:t>&gt;100&amp;&amp;</a:t>
            </a:r>
            <a:r>
              <a:rPr lang="en-US" dirty="0" err="1"/>
              <a:t>north_e</a:t>
            </a:r>
            <a:r>
              <a:rPr lang="en-US" dirty="0"/>
              <a:t>&lt;1500&amp;&amp;</a:t>
            </a:r>
            <a:r>
              <a:rPr lang="en-US" dirty="0" err="1"/>
              <a:t>lege_e</a:t>
            </a:r>
            <a:r>
              <a:rPr lang="en-US" dirty="0"/>
              <a:t>&gt;38&amp;&amp;</a:t>
            </a:r>
            <a:r>
              <a:rPr lang="en-US" dirty="0" err="1"/>
              <a:t>lege_e</a:t>
            </a:r>
            <a:r>
              <a:rPr lang="en-US" dirty="0"/>
              <a:t>&lt;42","colz");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(1.1);</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91</a:t>
            </a:fld>
            <a:endParaRPr lang="zh-CN" altLang="en-US"/>
          </a:p>
        </p:txBody>
      </p:sp>
    </p:spTree>
    <p:extLst>
      <p:ext uri="{BB962C8B-B14F-4D97-AF65-F5344CB8AC3E}">
        <p14:creationId xmlns:p14="http://schemas.microsoft.com/office/powerpoint/2010/main" val="20593983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::Open("F:/e21010/pxct/run0216_0217_0218_LEGe_XtRa_MSD26_60Co_I7281_inChamber_vacuum_XtRa_12mm_away_window1us_CFDdelay_adjusted_AnalogGain1.0_cal.root");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1500,-1500,1500);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 South 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2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(0,1700);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north_t-south_t</a:t>
            </a:r>
            <a:r>
              <a:rPr lang="en-US" dirty="0"/>
              <a:t>&gt;&gt;</a:t>
            </a:r>
            <a:r>
              <a:rPr lang="en-US" dirty="0" err="1"/>
              <a:t>htimestamps</a:t>
            </a:r>
            <a:r>
              <a:rPr lang="en-US" dirty="0"/>
              <a:t>","</a:t>
            </a:r>
            <a:r>
              <a:rPr lang="en-US" dirty="0" err="1"/>
              <a:t>south_e</a:t>
            </a:r>
            <a:r>
              <a:rPr lang="en-US" dirty="0"/>
              <a:t>&gt;1100&amp;&amp;</a:t>
            </a:r>
            <a:r>
              <a:rPr lang="en-US" dirty="0" err="1"/>
              <a:t>south_e</a:t>
            </a:r>
            <a:r>
              <a:rPr lang="en-US" dirty="0"/>
              <a:t>&lt;1400&amp;&amp;</a:t>
            </a:r>
            <a:r>
              <a:rPr lang="en-US" dirty="0" err="1"/>
              <a:t>north_e</a:t>
            </a:r>
            <a:r>
              <a:rPr lang="en-US" dirty="0"/>
              <a:t>&gt;1100&amp;&amp;</a:t>
            </a:r>
            <a:r>
              <a:rPr lang="en-US" dirty="0" err="1"/>
              <a:t>north_e</a:t>
            </a:r>
            <a:r>
              <a:rPr lang="en-US" dirty="0"/>
              <a:t>&lt;1400");</a:t>
            </a:r>
          </a:p>
          <a:p>
            <a:endParaRPr lang="en-US" dirty="0"/>
          </a:p>
          <a:p>
            <a:r>
              <a:rPr lang="en-US" dirty="0" err="1"/>
              <a:t>TFile</a:t>
            </a:r>
            <a:r>
              <a:rPr lang="en-US" dirty="0"/>
              <a:t> *_file1 = </a:t>
            </a:r>
            <a:r>
              <a:rPr lang="en-US" dirty="0" err="1"/>
              <a:t>TFile</a:t>
            </a:r>
            <a:r>
              <a:rPr lang="en-US" dirty="0"/>
              <a:t>::Open("F:/e21010/pxct/run0075_LEGe_MSD_XtRa_241Am_inChamber_nocollimator_152Eu_outChamber_CFDdelay_adjusted_1511min_cal.root");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&lt;1600","same");</a:t>
            </a:r>
          </a:p>
          <a:p>
            <a:endParaRPr lang="en-US" dirty="0" err="1"/>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94</a:t>
            </a:fld>
            <a:endParaRPr lang="zh-CN" altLang="en-US"/>
          </a:p>
        </p:txBody>
      </p:sp>
    </p:spTree>
    <p:extLst>
      <p:ext uri="{BB962C8B-B14F-4D97-AF65-F5344CB8AC3E}">
        <p14:creationId xmlns:p14="http://schemas.microsoft.com/office/powerpoint/2010/main" val="16017243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::Open("F:/e21010/pxct/run0223_LEGe_XtRa_152Eu_Z2707_inChamber_atmosphere_XtRa_12ishmm_away_window1us_CFDdelay0.5us_AnalogGain4.0_cal.root");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300,-1200,1200);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 South 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8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err="1"/>
              <a:t>htimestamps</a:t>
            </a:r>
            <a:r>
              <a:rPr lang="en-US" dirty="0"/>
              <a:t>-&gt;</a:t>
            </a:r>
            <a:r>
              <a:rPr lang="en-US" dirty="0" err="1"/>
              <a:t>GetYaxis</a:t>
            </a:r>
            <a:r>
              <a:rPr lang="en-US" dirty="0"/>
              <a:t>()-&gt;</a:t>
            </a:r>
            <a:r>
              <a:rPr lang="en-US" dirty="0" err="1"/>
              <a:t>SetRangeUser</a:t>
            </a:r>
            <a:r>
              <a:rPr lang="en-US" dirty="0"/>
              <a:t>(0,1500);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&gt;119&amp;&amp;</a:t>
            </a:r>
            <a:r>
              <a:rPr lang="en-US" dirty="0" err="1"/>
              <a:t>north_e</a:t>
            </a:r>
            <a:r>
              <a:rPr lang="en-US" dirty="0"/>
              <a:t>&lt;125&amp;&amp;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&gt;339&amp;&amp;</a:t>
            </a:r>
            <a:r>
              <a:rPr lang="en-US" dirty="0" err="1"/>
              <a:t>north_e</a:t>
            </a:r>
            <a:r>
              <a:rPr lang="en-US" dirty="0"/>
              <a:t>&lt;348&amp;&amp;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&gt;1107&amp;&amp;</a:t>
            </a:r>
            <a:r>
              <a:rPr lang="en-US" dirty="0" err="1"/>
              <a:t>north_e</a:t>
            </a:r>
            <a:r>
              <a:rPr lang="en-US" dirty="0"/>
              <a:t>&lt;1117&amp;&amp;</a:t>
            </a:r>
            <a:r>
              <a:rPr lang="en-US" dirty="0" err="1"/>
              <a:t>south_e</a:t>
            </a:r>
            <a:r>
              <a:rPr lang="en-US" dirty="0"/>
              <a:t>&gt;100&amp;&amp;</a:t>
            </a:r>
            <a:r>
              <a:rPr lang="en-US" dirty="0" err="1"/>
              <a:t>south_e</a:t>
            </a:r>
            <a:r>
              <a:rPr lang="en-US" dirty="0"/>
              <a:t>&lt;1600","");</a:t>
            </a:r>
          </a:p>
          <a:p>
            <a:endParaRPr lang="en-US" dirty="0"/>
          </a:p>
          <a:p>
            <a:r>
              <a:rPr lang="en-US" dirty="0" err="1"/>
              <a:t>TFile</a:t>
            </a:r>
            <a:r>
              <a:rPr lang="en-US" dirty="0"/>
              <a:t> *_file1 = </a:t>
            </a:r>
            <a:r>
              <a:rPr lang="en-US" dirty="0" err="1"/>
              <a:t>TFile</a:t>
            </a:r>
            <a:r>
              <a:rPr lang="en-US" dirty="0"/>
              <a:t>::Open("F:/e21010/pxct/run0224_LEGe_XtRa_152Eu_Z2707_inChamber_atmosphere_XtRa_12ishmm_away_window1us_CFDoff_AnalogGain4.0_cal.root");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&gt;119&amp;&amp;</a:t>
            </a:r>
            <a:r>
              <a:rPr lang="en-US" dirty="0" err="1"/>
              <a:t>north_e</a:t>
            </a:r>
            <a:r>
              <a:rPr lang="en-US" dirty="0"/>
              <a:t>&lt;125&amp;&amp;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&gt;339&amp;&amp;</a:t>
            </a:r>
            <a:r>
              <a:rPr lang="en-US" dirty="0" err="1"/>
              <a:t>north_e</a:t>
            </a:r>
            <a:r>
              <a:rPr lang="en-US" dirty="0"/>
              <a:t>&lt;348&amp;&amp;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&gt;1107&amp;&amp;</a:t>
            </a:r>
            <a:r>
              <a:rPr lang="en-US" dirty="0" err="1"/>
              <a:t>north_e</a:t>
            </a:r>
            <a:r>
              <a:rPr lang="en-US" dirty="0"/>
              <a:t>&lt;1117&amp;&amp;</a:t>
            </a:r>
            <a:r>
              <a:rPr lang="en-US" dirty="0" err="1"/>
              <a:t>south_e</a:t>
            </a:r>
            <a:r>
              <a:rPr lang="en-US" dirty="0"/>
              <a:t>&gt;100&amp;&amp;</a:t>
            </a:r>
            <a:r>
              <a:rPr lang="en-US" dirty="0" err="1"/>
              <a:t>south_e</a:t>
            </a:r>
            <a:r>
              <a:rPr lang="en-US" dirty="0"/>
              <a:t>&lt;1600","same");</a:t>
            </a:r>
          </a:p>
          <a:p>
            <a:endParaRPr lang="en-US" dirty="0" err="1"/>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95</a:t>
            </a:fld>
            <a:endParaRPr lang="zh-CN" altLang="en-US"/>
          </a:p>
        </p:txBody>
      </p:sp>
    </p:spTree>
    <p:extLst>
      <p:ext uri="{BB962C8B-B14F-4D97-AF65-F5344CB8AC3E}">
        <p14:creationId xmlns:p14="http://schemas.microsoft.com/office/powerpoint/2010/main" val="1000858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::Open("F:/e21010/pxct/run0223_LEGe_XtRa_152Eu_Z2707_inChamber_atmosphere_XtRa_12ishmm_away_window1us_CFDdelay0.5us_AnalogGain4.0_cal.root");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300,-1200,1200);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 South 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8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err="1"/>
              <a:t>htimestamps</a:t>
            </a:r>
            <a:r>
              <a:rPr lang="en-US" dirty="0"/>
              <a:t>-&gt;</a:t>
            </a:r>
            <a:r>
              <a:rPr lang="en-US" dirty="0" err="1"/>
              <a:t>GetYaxis</a:t>
            </a:r>
            <a:r>
              <a:rPr lang="en-US" dirty="0"/>
              <a:t>()-&gt;</a:t>
            </a:r>
            <a:r>
              <a:rPr lang="en-US" dirty="0" err="1"/>
              <a:t>SetRangeUser</a:t>
            </a:r>
            <a:r>
              <a:rPr lang="en-US" dirty="0"/>
              <a:t>(0,1500);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&gt;119&amp;&amp;</a:t>
            </a:r>
            <a:r>
              <a:rPr lang="en-US" dirty="0" err="1"/>
              <a:t>north_e</a:t>
            </a:r>
            <a:r>
              <a:rPr lang="en-US" dirty="0"/>
              <a:t>&lt;125&amp;&amp;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&gt;339&amp;&amp;</a:t>
            </a:r>
            <a:r>
              <a:rPr lang="en-US" dirty="0" err="1"/>
              <a:t>north_e</a:t>
            </a:r>
            <a:r>
              <a:rPr lang="en-US" dirty="0"/>
              <a:t>&lt;348&amp;&amp;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&gt;1107&amp;&amp;</a:t>
            </a:r>
            <a:r>
              <a:rPr lang="en-US" dirty="0" err="1"/>
              <a:t>north_e</a:t>
            </a:r>
            <a:r>
              <a:rPr lang="en-US" dirty="0"/>
              <a:t>&lt;1117&amp;&amp;</a:t>
            </a:r>
            <a:r>
              <a:rPr lang="en-US" dirty="0" err="1"/>
              <a:t>south_e</a:t>
            </a:r>
            <a:r>
              <a:rPr lang="en-US" dirty="0"/>
              <a:t>&gt;100&amp;&amp;</a:t>
            </a:r>
            <a:r>
              <a:rPr lang="en-US" dirty="0" err="1"/>
              <a:t>south_e</a:t>
            </a:r>
            <a:r>
              <a:rPr lang="en-US" dirty="0"/>
              <a:t>&lt;1600","");</a:t>
            </a:r>
          </a:p>
          <a:p>
            <a:endParaRPr lang="en-US" dirty="0"/>
          </a:p>
          <a:p>
            <a:r>
              <a:rPr lang="en-US" dirty="0" err="1"/>
              <a:t>TFile</a:t>
            </a:r>
            <a:r>
              <a:rPr lang="en-US" dirty="0"/>
              <a:t> *_file1 = </a:t>
            </a:r>
            <a:r>
              <a:rPr lang="en-US" dirty="0" err="1"/>
              <a:t>TFile</a:t>
            </a:r>
            <a:r>
              <a:rPr lang="en-US" dirty="0"/>
              <a:t>::Open("F:/e21010/pxct/run0224_LEGe_XtRa_152Eu_Z2707_inChamber_atmosphere_XtRa_12ishmm_away_window1us_CFDoff_AnalogGain4.0_cal.root");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&gt;119&amp;&amp;</a:t>
            </a:r>
            <a:r>
              <a:rPr lang="en-US" dirty="0" err="1"/>
              <a:t>north_e</a:t>
            </a:r>
            <a:r>
              <a:rPr lang="en-US" dirty="0"/>
              <a:t>&lt;125&amp;&amp;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&gt;339&amp;&amp;</a:t>
            </a:r>
            <a:r>
              <a:rPr lang="en-US" dirty="0" err="1"/>
              <a:t>north_e</a:t>
            </a:r>
            <a:r>
              <a:rPr lang="en-US" dirty="0"/>
              <a:t>&lt;348&amp;&amp;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&gt;1107&amp;&amp;</a:t>
            </a:r>
            <a:r>
              <a:rPr lang="en-US" dirty="0" err="1"/>
              <a:t>north_e</a:t>
            </a:r>
            <a:r>
              <a:rPr lang="en-US" dirty="0"/>
              <a:t>&lt;1117&amp;&amp;</a:t>
            </a:r>
            <a:r>
              <a:rPr lang="en-US" dirty="0" err="1"/>
              <a:t>south_e</a:t>
            </a:r>
            <a:r>
              <a:rPr lang="en-US" dirty="0"/>
              <a:t>&gt;100&amp;&amp;</a:t>
            </a:r>
            <a:r>
              <a:rPr lang="en-US" dirty="0" err="1"/>
              <a:t>south_e</a:t>
            </a:r>
            <a:r>
              <a:rPr lang="en-US" dirty="0"/>
              <a:t>&lt;1600","same");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96</a:t>
            </a:fld>
            <a:endParaRPr lang="zh-CN" altLang="en-US"/>
          </a:p>
        </p:txBody>
      </p:sp>
    </p:spTree>
    <p:extLst>
      <p:ext uri="{BB962C8B-B14F-4D97-AF65-F5344CB8AC3E}">
        <p14:creationId xmlns:p14="http://schemas.microsoft.com/office/powerpoint/2010/main" val="2085102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::Open("F:/e21010/pxct/run0223_LEGe_XtRa_152Eu_Z2707_inChamber_atmosphere_XtRa_12ishmm_away_window1us_CFDdelay0.5us_AnalogGain4.0_cal.root");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300,-1200,1200);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("North - South 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8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err="1"/>
              <a:t>htimestamps</a:t>
            </a:r>
            <a:r>
              <a:rPr lang="en-US" dirty="0"/>
              <a:t>-&gt;</a:t>
            </a:r>
            <a:r>
              <a:rPr lang="en-US" dirty="0" err="1"/>
              <a:t>GetYaxis</a:t>
            </a:r>
            <a:r>
              <a:rPr lang="en-US" dirty="0"/>
              <a:t>()-&gt;</a:t>
            </a:r>
            <a:r>
              <a:rPr lang="en-US" dirty="0" err="1"/>
              <a:t>SetRangeUser</a:t>
            </a:r>
            <a:r>
              <a:rPr lang="en-US" dirty="0"/>
              <a:t>(0,1500);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(kAzure+1);</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&gt;119&amp;&amp;</a:t>
            </a:r>
            <a:r>
              <a:rPr lang="en-US" dirty="0" err="1"/>
              <a:t>north_e</a:t>
            </a:r>
            <a:r>
              <a:rPr lang="en-US" dirty="0"/>
              <a:t>&lt;125&amp;&amp;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&gt;339&amp;&amp;</a:t>
            </a:r>
            <a:r>
              <a:rPr lang="en-US" dirty="0" err="1"/>
              <a:t>north_e</a:t>
            </a:r>
            <a:r>
              <a:rPr lang="en-US" dirty="0"/>
              <a:t>&lt;348&amp;&amp;</a:t>
            </a:r>
            <a:r>
              <a:rPr lang="en-US" dirty="0" err="1"/>
              <a:t>south_e</a:t>
            </a:r>
            <a:r>
              <a:rPr lang="en-US" dirty="0"/>
              <a:t>&gt;100&amp;&amp;</a:t>
            </a:r>
            <a:r>
              <a:rPr lang="en-US" dirty="0" err="1"/>
              <a:t>south_e</a:t>
            </a:r>
            <a:r>
              <a:rPr lang="en-US" dirty="0"/>
              <a:t>&lt;1600","");</a:t>
            </a:r>
          </a:p>
          <a:p>
            <a:r>
              <a:rPr lang="en-US" dirty="0"/>
              <a:t>tree-&gt;Draw("</a:t>
            </a:r>
            <a:r>
              <a:rPr lang="en-US" dirty="0" err="1"/>
              <a:t>north_t-south_t</a:t>
            </a:r>
            <a:r>
              <a:rPr lang="en-US" dirty="0"/>
              <a:t>&gt;&gt;</a:t>
            </a:r>
            <a:r>
              <a:rPr lang="en-US" dirty="0" err="1"/>
              <a:t>htimestamps</a:t>
            </a:r>
            <a:r>
              <a:rPr lang="en-US" dirty="0"/>
              <a:t>","</a:t>
            </a:r>
            <a:r>
              <a:rPr lang="en-US" dirty="0" err="1"/>
              <a:t>north_e</a:t>
            </a:r>
            <a:r>
              <a:rPr lang="en-US" dirty="0"/>
              <a:t>&gt;1107&amp;&amp;</a:t>
            </a:r>
            <a:r>
              <a:rPr lang="en-US" dirty="0" err="1"/>
              <a:t>north_e</a:t>
            </a:r>
            <a:r>
              <a:rPr lang="en-US" dirty="0"/>
              <a:t>&lt;1117&amp;&amp;</a:t>
            </a:r>
            <a:r>
              <a:rPr lang="en-US" dirty="0" err="1"/>
              <a:t>south_e</a:t>
            </a:r>
            <a:r>
              <a:rPr lang="en-US" dirty="0"/>
              <a:t>&gt;100&amp;&amp;</a:t>
            </a:r>
            <a:r>
              <a:rPr lang="en-US" dirty="0" err="1"/>
              <a:t>south_e</a:t>
            </a:r>
            <a:r>
              <a:rPr lang="en-US" dirty="0"/>
              <a:t>&lt;1600","");</a:t>
            </a:r>
          </a:p>
          <a:p>
            <a:endParaRPr lang="en-US" dirty="0"/>
          </a:p>
          <a:p>
            <a:r>
              <a:rPr lang="en-US" dirty="0" err="1"/>
              <a:t>TFile</a:t>
            </a:r>
            <a:r>
              <a:rPr lang="en-US" dirty="0"/>
              <a:t> *_file1 = </a:t>
            </a:r>
            <a:r>
              <a:rPr lang="en-US" dirty="0" err="1"/>
              <a:t>TFile</a:t>
            </a:r>
            <a:r>
              <a:rPr lang="en-US" dirty="0"/>
              <a:t>::Open("F:/e21010/pxct/run0224_LEGe_XtRa_152Eu_Z2707_inChamber_atmosphere_XtRa_12ishmm_away_window1us_CFDoff_AnalogGain4.0_cal.root");</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&gt;119&amp;&amp;</a:t>
            </a:r>
            <a:r>
              <a:rPr lang="en-US" dirty="0" err="1"/>
              <a:t>north_e</a:t>
            </a:r>
            <a:r>
              <a:rPr lang="en-US" dirty="0"/>
              <a:t>&lt;125&amp;&amp;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&gt;339&amp;&amp;</a:t>
            </a:r>
            <a:r>
              <a:rPr lang="en-US" dirty="0" err="1"/>
              <a:t>north_e</a:t>
            </a:r>
            <a:r>
              <a:rPr lang="en-US" dirty="0"/>
              <a:t>&lt;348&amp;&amp;</a:t>
            </a:r>
            <a:r>
              <a:rPr lang="en-US" dirty="0" err="1"/>
              <a:t>south_e</a:t>
            </a:r>
            <a:r>
              <a:rPr lang="en-US" dirty="0"/>
              <a:t>&gt;100&amp;&amp;</a:t>
            </a:r>
            <a:r>
              <a:rPr lang="en-US" dirty="0" err="1"/>
              <a:t>south_e</a:t>
            </a:r>
            <a:r>
              <a:rPr lang="en-US" dirty="0"/>
              <a:t>&lt;1600","same");</a:t>
            </a:r>
          </a:p>
          <a:p>
            <a:r>
              <a:rPr lang="en-US" dirty="0"/>
              <a:t>tree-&gt;Draw("north_t-south_t","</a:t>
            </a:r>
            <a:r>
              <a:rPr lang="en-US" dirty="0" err="1"/>
              <a:t>north_e</a:t>
            </a:r>
            <a:r>
              <a:rPr lang="en-US" dirty="0"/>
              <a:t>&gt;1107&amp;&amp;</a:t>
            </a:r>
            <a:r>
              <a:rPr lang="en-US" dirty="0" err="1"/>
              <a:t>north_e</a:t>
            </a:r>
            <a:r>
              <a:rPr lang="en-US" dirty="0"/>
              <a:t>&lt;1117&amp;&amp;</a:t>
            </a:r>
            <a:r>
              <a:rPr lang="en-US" dirty="0" err="1"/>
              <a:t>south_e</a:t>
            </a:r>
            <a:r>
              <a:rPr lang="en-US" dirty="0"/>
              <a:t>&gt;100&amp;&amp;</a:t>
            </a:r>
            <a:r>
              <a:rPr lang="en-US" dirty="0" err="1"/>
              <a:t>south_e</a:t>
            </a:r>
            <a:r>
              <a:rPr lang="en-US" dirty="0"/>
              <a:t>&lt;1600","same");</a:t>
            </a:r>
          </a:p>
          <a:p>
            <a:endParaRPr lang="en-US" dirty="0" err="1"/>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97</a:t>
            </a:fld>
            <a:endParaRPr lang="zh-CN" altLang="en-US"/>
          </a:p>
        </p:txBody>
      </p:sp>
    </p:spTree>
    <p:extLst>
      <p:ext uri="{BB962C8B-B14F-4D97-AF65-F5344CB8AC3E}">
        <p14:creationId xmlns:p14="http://schemas.microsoft.com/office/powerpoint/2010/main" val="1048923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::Open("F:/e21010/pxct/run0290_LEGe_XtRa_152Eu_Z2707_OnLEGeCap_window1us_TrigRise0.016_0.064us_TrigGap1.000_0.952us_ThL330_N300_S730_LED_cal.root");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north_e:north_t-lege_t</a:t>
            </a:r>
            <a:r>
              <a:rPr lang="en-US" dirty="0"/>
              <a:t>&gt;&gt;het","</a:t>
            </a:r>
            <a:r>
              <a:rPr lang="en-US" dirty="0" err="1"/>
              <a:t>north_e</a:t>
            </a:r>
            <a:r>
              <a:rPr lang="en-US" dirty="0"/>
              <a:t>&gt;1&amp;&amp;</a:t>
            </a:r>
            <a:r>
              <a:rPr lang="en-US" dirty="0" err="1"/>
              <a:t>north_e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("North #minus LEGe Time Difference (ns)");</a:t>
            </a:r>
          </a:p>
          <a:p>
            <a:r>
              <a:rPr lang="en-US" dirty="0"/>
              <a:t>het-&gt;</a:t>
            </a:r>
            <a:r>
              <a:rPr lang="en-US" dirty="0" err="1"/>
              <a:t>GetYaxis</a:t>
            </a:r>
            <a:r>
              <a:rPr lang="en-US" dirty="0"/>
              <a:t>()-&gt;</a:t>
            </a:r>
            <a:r>
              <a:rPr lang="en-US" dirty="0" err="1"/>
              <a:t>SetTitle</a:t>
            </a:r>
            <a:r>
              <a:rPr lang="en-US" dirty="0"/>
              <a:t>("North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("F:/e21010/pxct/1.png");</a:t>
            </a:r>
          </a:p>
          <a:p>
            <a:endParaRPr lang="en-US" dirty="0"/>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580,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(0.16);</a:t>
            </a:r>
          </a:p>
          <a:p>
            <a:r>
              <a:rPr lang="en-US" dirty="0" err="1"/>
              <a:t>canvaspeak</a:t>
            </a:r>
            <a:r>
              <a:rPr lang="en-US" dirty="0"/>
              <a:t>-&gt;</a:t>
            </a:r>
            <a:r>
              <a:rPr lang="en-US" dirty="0" err="1"/>
              <a:t>SetLeftMargin</a:t>
            </a:r>
            <a:r>
              <a:rPr lang="en-US" dirty="0"/>
              <a:t>(0.18);</a:t>
            </a:r>
          </a:p>
          <a:p>
            <a:r>
              <a:rPr lang="en-US" dirty="0" err="1"/>
              <a:t>canvaspeak</a:t>
            </a:r>
            <a:r>
              <a:rPr lang="en-US" dirty="0"/>
              <a:t>-&gt;</a:t>
            </a:r>
            <a:r>
              <a:rPr lang="en-US" dirty="0" err="1"/>
              <a:t>SetBottomMargin</a:t>
            </a:r>
            <a:r>
              <a:rPr lang="en-US" dirty="0"/>
              <a:t>(0.11);</a:t>
            </a:r>
          </a:p>
          <a:p>
            <a:r>
              <a:rPr lang="en-US" dirty="0" err="1"/>
              <a:t>canvaspeak</a:t>
            </a:r>
            <a:r>
              <a:rPr lang="en-US" dirty="0"/>
              <a:t>-&gt;</a:t>
            </a:r>
            <a:r>
              <a:rPr lang="en-US" dirty="0" err="1"/>
              <a:t>SetFrameLineWidth</a:t>
            </a:r>
            <a:r>
              <a:rPr lang="en-US" dirty="0"/>
              <a:t>(2);</a:t>
            </a:r>
          </a:p>
          <a:p>
            <a:r>
              <a:rPr lang="en-US" dirty="0" err="1"/>
              <a:t>canvaspeak</a:t>
            </a:r>
            <a:r>
              <a:rPr lang="en-US" dirty="0"/>
              <a:t>-&gt;</a:t>
            </a:r>
            <a:r>
              <a:rPr lang="en-US" dirty="0" err="1"/>
              <a:t>SetLogz</a:t>
            </a:r>
            <a:r>
              <a:rPr lang="en-US" dirty="0"/>
              <a:t>();</a:t>
            </a:r>
          </a:p>
          <a:p>
            <a:endParaRPr lang="en-US" dirty="0"/>
          </a:p>
          <a:p>
            <a:r>
              <a:rPr lang="en-US" dirty="0"/>
              <a:t>TH2D* het = new TH2D("het", "het", 250,-1000,1000,750,0,1500); //</a:t>
            </a:r>
            <a:r>
              <a:rPr lang="en-US" dirty="0" err="1"/>
              <a:t>x,y</a:t>
            </a:r>
            <a:endParaRPr lang="en-US" dirty="0"/>
          </a:p>
          <a:p>
            <a:r>
              <a:rPr lang="en-US" dirty="0"/>
              <a:t>tree-&gt;Draw("</a:t>
            </a:r>
            <a:r>
              <a:rPr lang="en-US" dirty="0" err="1"/>
              <a:t>south_e:south_t-lege_t</a:t>
            </a:r>
            <a:r>
              <a:rPr lang="en-US" dirty="0"/>
              <a:t>&gt;&gt;het","</a:t>
            </a:r>
            <a:r>
              <a:rPr lang="en-US" dirty="0" err="1"/>
              <a:t>south_e</a:t>
            </a:r>
            <a:r>
              <a:rPr lang="en-US" dirty="0"/>
              <a:t>&gt;1&amp;&amp;</a:t>
            </a:r>
            <a:r>
              <a:rPr lang="en-US" dirty="0" err="1"/>
              <a:t>south_e</a:t>
            </a:r>
            <a:r>
              <a:rPr lang="en-US" dirty="0"/>
              <a:t>&lt;1500&amp;&amp;((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a:t>
            </a:r>
            <a:r>
              <a:rPr lang="en-US" dirty="0" err="1"/>
              <a:t>colz</a:t>
            </a:r>
            <a:r>
              <a:rPr lang="en-US" dirty="0"/>
              <a:t>"); //</a:t>
            </a:r>
            <a:r>
              <a:rPr lang="en-US" dirty="0" err="1"/>
              <a:t>y:x</a:t>
            </a:r>
            <a:endParaRPr lang="en-US" dirty="0"/>
          </a:p>
          <a:p>
            <a:r>
              <a:rPr lang="en-US" dirty="0"/>
              <a:t>het-&gt;</a:t>
            </a:r>
            <a:r>
              <a:rPr lang="en-US" dirty="0" err="1"/>
              <a:t>SetStats</a:t>
            </a:r>
            <a:r>
              <a:rPr lang="en-US" dirty="0"/>
              <a:t>(0);</a:t>
            </a:r>
          </a:p>
          <a:p>
            <a:r>
              <a:rPr lang="en-US" dirty="0"/>
              <a:t>het-&gt;</a:t>
            </a:r>
            <a:r>
              <a:rPr lang="en-US" dirty="0" err="1"/>
              <a:t>SetTitle</a:t>
            </a:r>
            <a:r>
              <a:rPr lang="en-US" dirty="0"/>
              <a:t>("");</a:t>
            </a:r>
          </a:p>
          <a:p>
            <a:r>
              <a:rPr lang="en-US" dirty="0"/>
              <a:t>het-&gt;</a:t>
            </a:r>
            <a:r>
              <a:rPr lang="en-US" dirty="0" err="1"/>
              <a:t>GetXaxis</a:t>
            </a:r>
            <a:r>
              <a:rPr lang="en-US" dirty="0"/>
              <a:t>()-&gt;</a:t>
            </a:r>
            <a:r>
              <a:rPr lang="en-US" dirty="0" err="1"/>
              <a:t>SetTitle</a:t>
            </a:r>
            <a:r>
              <a:rPr lang="en-US" dirty="0"/>
              <a:t>("South #minus LEGe Time Difference (ns)");</a:t>
            </a:r>
          </a:p>
          <a:p>
            <a:r>
              <a:rPr lang="en-US" dirty="0"/>
              <a:t>het-&gt;</a:t>
            </a:r>
            <a:r>
              <a:rPr lang="en-US" dirty="0" err="1"/>
              <a:t>GetYaxis</a:t>
            </a:r>
            <a:r>
              <a:rPr lang="en-US" dirty="0"/>
              <a:t>()-&gt;</a:t>
            </a:r>
            <a:r>
              <a:rPr lang="en-US" dirty="0" err="1"/>
              <a:t>SetTitle</a:t>
            </a:r>
            <a:r>
              <a:rPr lang="en-US" dirty="0"/>
              <a:t>("South Energy (keV)");</a:t>
            </a:r>
          </a:p>
          <a:p>
            <a:r>
              <a:rPr lang="en-US" dirty="0"/>
              <a:t>het-&gt;</a:t>
            </a:r>
            <a:r>
              <a:rPr lang="en-US" dirty="0" err="1"/>
              <a:t>GetXaxis</a:t>
            </a:r>
            <a:r>
              <a:rPr lang="en-US" dirty="0"/>
              <a:t>()-&gt;</a:t>
            </a:r>
            <a:r>
              <a:rPr lang="en-US" dirty="0" err="1"/>
              <a:t>CenterTitle</a:t>
            </a:r>
            <a:r>
              <a:rPr lang="en-US" dirty="0"/>
              <a:t>();</a:t>
            </a:r>
          </a:p>
          <a:p>
            <a:r>
              <a:rPr lang="en-US" dirty="0"/>
              <a:t>het-&gt;</a:t>
            </a:r>
            <a:r>
              <a:rPr lang="en-US" dirty="0" err="1"/>
              <a:t>GetYaxis</a:t>
            </a:r>
            <a:r>
              <a:rPr lang="en-US" dirty="0"/>
              <a:t>()-&gt;</a:t>
            </a:r>
            <a:r>
              <a:rPr lang="en-US" dirty="0" err="1"/>
              <a:t>CenterTitle</a:t>
            </a:r>
            <a:r>
              <a:rPr lang="en-US" dirty="0"/>
              <a:t>();</a:t>
            </a:r>
          </a:p>
          <a:p>
            <a:r>
              <a:rPr lang="en-US" dirty="0"/>
              <a:t>het-&gt;</a:t>
            </a:r>
            <a:r>
              <a:rPr lang="en-US" dirty="0" err="1"/>
              <a:t>GetXaxis</a:t>
            </a:r>
            <a:r>
              <a:rPr lang="en-US" dirty="0"/>
              <a:t>()-&gt;</a:t>
            </a:r>
            <a:r>
              <a:rPr lang="en-US" dirty="0" err="1"/>
              <a:t>SetLabelFont</a:t>
            </a:r>
            <a:r>
              <a:rPr lang="en-US" dirty="0"/>
              <a:t>(132);</a:t>
            </a:r>
          </a:p>
          <a:p>
            <a:r>
              <a:rPr lang="en-US" dirty="0"/>
              <a:t>het-&gt;</a:t>
            </a:r>
            <a:r>
              <a:rPr lang="en-US" dirty="0" err="1"/>
              <a:t>GetYaxis</a:t>
            </a:r>
            <a:r>
              <a:rPr lang="en-US" dirty="0"/>
              <a:t>()-&gt;</a:t>
            </a:r>
            <a:r>
              <a:rPr lang="en-US" dirty="0" err="1"/>
              <a:t>SetLabelFont</a:t>
            </a:r>
            <a:r>
              <a:rPr lang="en-US" dirty="0"/>
              <a:t>(132);</a:t>
            </a:r>
          </a:p>
          <a:p>
            <a:r>
              <a:rPr lang="en-US" dirty="0"/>
              <a:t>het-&gt;</a:t>
            </a:r>
            <a:r>
              <a:rPr lang="en-US" dirty="0" err="1"/>
              <a:t>GetXaxis</a:t>
            </a:r>
            <a:r>
              <a:rPr lang="en-US" dirty="0"/>
              <a:t>()-&gt;</a:t>
            </a:r>
            <a:r>
              <a:rPr lang="en-US" dirty="0" err="1"/>
              <a:t>SetLabelSize</a:t>
            </a:r>
            <a:r>
              <a:rPr lang="en-US" dirty="0"/>
              <a:t>(0.05);</a:t>
            </a:r>
          </a:p>
          <a:p>
            <a:r>
              <a:rPr lang="en-US" dirty="0"/>
              <a:t>het-&gt;</a:t>
            </a:r>
            <a:r>
              <a:rPr lang="en-US" dirty="0" err="1"/>
              <a:t>GetYaxis</a:t>
            </a:r>
            <a:r>
              <a:rPr lang="en-US" dirty="0"/>
              <a:t>()-&gt;</a:t>
            </a:r>
            <a:r>
              <a:rPr lang="en-US" dirty="0" err="1"/>
              <a:t>SetLabelSize</a:t>
            </a:r>
            <a:r>
              <a:rPr lang="en-US" dirty="0"/>
              <a:t>(0.05);</a:t>
            </a:r>
          </a:p>
          <a:p>
            <a:r>
              <a:rPr lang="en-US" dirty="0"/>
              <a:t>het-&gt;</a:t>
            </a:r>
            <a:r>
              <a:rPr lang="en-US" dirty="0" err="1"/>
              <a:t>GetXaxis</a:t>
            </a:r>
            <a:r>
              <a:rPr lang="en-US" dirty="0"/>
              <a:t>()-&gt;</a:t>
            </a:r>
            <a:r>
              <a:rPr lang="en-US" dirty="0" err="1"/>
              <a:t>SetTitleFont</a:t>
            </a:r>
            <a:r>
              <a:rPr lang="en-US" dirty="0"/>
              <a:t>(132);</a:t>
            </a:r>
          </a:p>
          <a:p>
            <a:r>
              <a:rPr lang="en-US" dirty="0"/>
              <a:t>het-&gt;</a:t>
            </a:r>
            <a:r>
              <a:rPr lang="en-US" dirty="0" err="1"/>
              <a:t>GetYaxis</a:t>
            </a:r>
            <a:r>
              <a:rPr lang="en-US" dirty="0"/>
              <a:t>()-&gt;</a:t>
            </a:r>
            <a:r>
              <a:rPr lang="en-US" dirty="0" err="1"/>
              <a:t>SetTitleFont</a:t>
            </a:r>
            <a:r>
              <a:rPr lang="en-US" dirty="0"/>
              <a:t>(132);</a:t>
            </a:r>
          </a:p>
          <a:p>
            <a:r>
              <a:rPr lang="en-US" dirty="0"/>
              <a:t>het-&gt;</a:t>
            </a:r>
            <a:r>
              <a:rPr lang="en-US" dirty="0" err="1"/>
              <a:t>GetXaxis</a:t>
            </a:r>
            <a:r>
              <a:rPr lang="en-US" dirty="0"/>
              <a:t>()-&gt;</a:t>
            </a:r>
            <a:r>
              <a:rPr lang="en-US" dirty="0" err="1"/>
              <a:t>SetTitleOffset</a:t>
            </a:r>
            <a:r>
              <a:rPr lang="en-US" dirty="0"/>
              <a:t>(0.9);</a:t>
            </a:r>
          </a:p>
          <a:p>
            <a:r>
              <a:rPr lang="en-US" dirty="0"/>
              <a:t>het-&gt;</a:t>
            </a:r>
            <a:r>
              <a:rPr lang="en-US" dirty="0" err="1"/>
              <a:t>GetYaxis</a:t>
            </a:r>
            <a:r>
              <a:rPr lang="en-US" dirty="0"/>
              <a:t>()-&gt;</a:t>
            </a:r>
            <a:r>
              <a:rPr lang="en-US" dirty="0" err="1"/>
              <a:t>SetTitleOffset</a:t>
            </a:r>
            <a:r>
              <a:rPr lang="en-US" dirty="0"/>
              <a:t>(1.4);</a:t>
            </a:r>
          </a:p>
          <a:p>
            <a:r>
              <a:rPr lang="en-US" dirty="0"/>
              <a:t>het-&gt;</a:t>
            </a:r>
            <a:r>
              <a:rPr lang="en-US" dirty="0" err="1"/>
              <a:t>GetXaxis</a:t>
            </a:r>
            <a:r>
              <a:rPr lang="en-US" dirty="0"/>
              <a:t>()-&gt;</a:t>
            </a:r>
            <a:r>
              <a:rPr lang="en-US" dirty="0" err="1"/>
              <a:t>SetTitleSize</a:t>
            </a:r>
            <a:r>
              <a:rPr lang="en-US" dirty="0"/>
              <a:t>(0.06);</a:t>
            </a:r>
          </a:p>
          <a:p>
            <a:r>
              <a:rPr lang="en-US" dirty="0"/>
              <a:t>het-&gt;</a:t>
            </a:r>
            <a:r>
              <a:rPr lang="en-US" dirty="0" err="1"/>
              <a:t>GetYaxis</a:t>
            </a:r>
            <a:r>
              <a:rPr lang="en-US" dirty="0"/>
              <a:t>()-&gt;</a:t>
            </a:r>
            <a:r>
              <a:rPr lang="en-US" dirty="0" err="1"/>
              <a:t>SetTitleSize</a:t>
            </a:r>
            <a:r>
              <a:rPr lang="en-US" dirty="0"/>
              <a:t>(0.06);</a:t>
            </a:r>
          </a:p>
          <a:p>
            <a:r>
              <a:rPr lang="en-US" dirty="0"/>
              <a:t>het-&gt;</a:t>
            </a:r>
            <a:r>
              <a:rPr lang="en-US" dirty="0" err="1"/>
              <a:t>GetXaxis</a:t>
            </a:r>
            <a:r>
              <a:rPr lang="en-US" dirty="0"/>
              <a:t>()-&gt;</a:t>
            </a:r>
            <a:r>
              <a:rPr lang="en-US" dirty="0" err="1"/>
              <a:t>SetNdivisions</a:t>
            </a:r>
            <a:r>
              <a:rPr lang="en-US" dirty="0"/>
              <a:t>(505);</a:t>
            </a:r>
          </a:p>
          <a:p>
            <a:r>
              <a:rPr lang="en-US" dirty="0"/>
              <a:t>het-&gt;</a:t>
            </a:r>
            <a:r>
              <a:rPr lang="en-US" dirty="0" err="1"/>
              <a:t>GetYaxis</a:t>
            </a:r>
            <a:r>
              <a:rPr lang="en-US" dirty="0"/>
              <a:t>()-&gt;</a:t>
            </a:r>
            <a:r>
              <a:rPr lang="en-US" dirty="0" err="1"/>
              <a:t>SetNdivisions</a:t>
            </a:r>
            <a:r>
              <a:rPr lang="en-US" dirty="0"/>
              <a:t>(505);</a:t>
            </a:r>
          </a:p>
          <a:p>
            <a:r>
              <a:rPr lang="en-US" dirty="0"/>
              <a:t>//het-&gt;</a:t>
            </a:r>
            <a:r>
              <a:rPr lang="en-US" dirty="0" err="1"/>
              <a:t>GetXaxis</a:t>
            </a:r>
            <a:r>
              <a:rPr lang="en-US" dirty="0"/>
              <a:t>()-&gt;</a:t>
            </a:r>
            <a:r>
              <a:rPr lang="en-US" dirty="0" err="1"/>
              <a:t>SetRangeUser</a:t>
            </a:r>
            <a:r>
              <a:rPr lang="en-US" dirty="0"/>
              <a:t>(2001,4500);</a:t>
            </a:r>
          </a:p>
          <a:p>
            <a:r>
              <a:rPr lang="en-US" dirty="0"/>
              <a:t>//het-&gt;</a:t>
            </a:r>
            <a:r>
              <a:rPr lang="en-US" dirty="0" err="1"/>
              <a:t>GetYaxis</a:t>
            </a:r>
            <a:r>
              <a:rPr lang="en-US" dirty="0"/>
              <a:t>()-&gt;</a:t>
            </a:r>
            <a:r>
              <a:rPr lang="en-US" dirty="0" err="1"/>
              <a:t>SetRangeUser</a:t>
            </a:r>
            <a:r>
              <a:rPr lang="en-US" dirty="0"/>
              <a:t>(1000,2800);</a:t>
            </a:r>
          </a:p>
          <a:p>
            <a:r>
              <a:rPr lang="en-US" dirty="0"/>
              <a:t>//het-&gt;</a:t>
            </a:r>
            <a:r>
              <a:rPr lang="en-US" dirty="0" err="1"/>
              <a:t>SetMinimum</a:t>
            </a:r>
            <a:r>
              <a:rPr lang="en-US" dirty="0"/>
              <a:t>(2);</a:t>
            </a:r>
          </a:p>
          <a:p>
            <a:r>
              <a:rPr lang="en-US" dirty="0"/>
              <a:t>//het-&gt;</a:t>
            </a:r>
            <a:r>
              <a:rPr lang="en-US" dirty="0" err="1"/>
              <a:t>SetMaximum</a:t>
            </a:r>
            <a:r>
              <a:rPr lang="en-US" dirty="0"/>
              <a:t>(100);</a:t>
            </a:r>
          </a:p>
          <a:p>
            <a:r>
              <a:rPr lang="en-US" dirty="0"/>
              <a:t>het-&gt;</a:t>
            </a:r>
            <a:r>
              <a:rPr lang="en-US" dirty="0" err="1"/>
              <a:t>SetContour</a:t>
            </a:r>
            <a:r>
              <a:rPr lang="en-US" dirty="0"/>
              <a:t>(99);</a:t>
            </a:r>
          </a:p>
          <a:p>
            <a:r>
              <a:rPr lang="en-US" dirty="0" err="1"/>
              <a:t>gStyle</a:t>
            </a:r>
            <a:r>
              <a:rPr lang="en-US" dirty="0"/>
              <a:t>-&gt;</a:t>
            </a:r>
            <a:r>
              <a:rPr lang="en-US" dirty="0" err="1"/>
              <a:t>SetPalette</a:t>
            </a:r>
            <a:r>
              <a:rPr lang="en-US" dirty="0"/>
              <a:t>(</a:t>
            </a:r>
            <a:r>
              <a:rPr lang="en-US" dirty="0" err="1"/>
              <a:t>kRainbow</a:t>
            </a:r>
            <a:r>
              <a:rPr lang="en-US" dirty="0"/>
              <a:t>);</a:t>
            </a:r>
          </a:p>
          <a:p>
            <a:r>
              <a:rPr lang="en-US" dirty="0"/>
              <a:t>//</a:t>
            </a:r>
            <a:r>
              <a:rPr lang="en-US" dirty="0" err="1"/>
              <a:t>gPad</a:t>
            </a:r>
            <a:r>
              <a:rPr lang="en-US" dirty="0"/>
              <a:t>-&gt;</a:t>
            </a:r>
            <a:r>
              <a:rPr lang="en-US" dirty="0" err="1"/>
              <a:t>SetLogz</a:t>
            </a:r>
            <a:r>
              <a:rPr lang="en-US" dirty="0"/>
              <a:t>();</a:t>
            </a:r>
          </a:p>
          <a:p>
            <a:r>
              <a:rPr lang="en-US" dirty="0" err="1"/>
              <a:t>TPaletteAxis</a:t>
            </a:r>
            <a:r>
              <a:rPr lang="en-US" dirty="0"/>
              <a:t> *palette = (</a:t>
            </a:r>
            <a:r>
              <a:rPr lang="en-US" dirty="0" err="1"/>
              <a:t>TPaletteAxis</a:t>
            </a:r>
            <a:r>
              <a:rPr lang="en-US" dirty="0"/>
              <a:t>*)het-&gt;</a:t>
            </a:r>
            <a:r>
              <a:rPr lang="en-US" dirty="0" err="1"/>
              <a:t>GetListOfFunctions</a:t>
            </a:r>
            <a:r>
              <a:rPr lang="en-US" dirty="0"/>
              <a:t>()-&gt;</a:t>
            </a:r>
            <a:r>
              <a:rPr lang="en-US" dirty="0" err="1"/>
              <a:t>FindObject</a:t>
            </a:r>
            <a:r>
              <a:rPr lang="en-US" dirty="0"/>
              <a:t>("palette");</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r>
              <a:rPr lang="en-US" dirty="0" err="1"/>
              <a:t>canvaspeak</a:t>
            </a:r>
            <a:r>
              <a:rPr lang="en-US" dirty="0"/>
              <a:t>-&gt;</a:t>
            </a:r>
            <a:r>
              <a:rPr lang="en-US" dirty="0" err="1"/>
              <a:t>SaveAs</a:t>
            </a:r>
            <a:r>
              <a:rPr lang="en-US" dirty="0"/>
              <a:t>("F:/e21010/pxct/2.png");</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13</a:t>
            </a:fld>
            <a:endParaRPr lang="zh-CN" altLang="en-US"/>
          </a:p>
        </p:txBody>
      </p:sp>
    </p:spTree>
    <p:extLst>
      <p:ext uri="{BB962C8B-B14F-4D97-AF65-F5344CB8AC3E}">
        <p14:creationId xmlns:p14="http://schemas.microsoft.com/office/powerpoint/2010/main" val="246527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B53A38-B428-4D5A-B8B0-9E6EE8B9A81E}"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2295236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53A38-B428-4D5A-B8B0-9E6EE8B9A81E}"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352815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53A38-B428-4D5A-B8B0-9E6EE8B9A81E}"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103627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53A38-B428-4D5A-B8B0-9E6EE8B9A81E}"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143926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53A38-B428-4D5A-B8B0-9E6EE8B9A81E}"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69148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B53A38-B428-4D5A-B8B0-9E6EE8B9A81E}"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64846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53A38-B428-4D5A-B8B0-9E6EE8B9A81E}" type="datetimeFigureOut">
              <a:rPr lang="en-US" smtClean="0"/>
              <a:t>5/25/2024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348595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B53A38-B428-4D5A-B8B0-9E6EE8B9A81E}" type="datetimeFigureOut">
              <a:rPr lang="en-US" smtClean="0"/>
              <a:t>5/25/2024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347718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53A38-B428-4D5A-B8B0-9E6EE8B9A81E}" type="datetimeFigureOut">
              <a:rPr lang="en-US" smtClean="0"/>
              <a:t>5/25/2024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160222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B53A38-B428-4D5A-B8B0-9E6EE8B9A81E}"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130033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B53A38-B428-4D5A-B8B0-9E6EE8B9A81E}"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3025A-EB31-466A-BE9E-49C470D7E05B}" type="slidenum">
              <a:rPr lang="en-US" smtClean="0"/>
              <a:t>‹#›</a:t>
            </a:fld>
            <a:endParaRPr lang="en-US"/>
          </a:p>
        </p:txBody>
      </p:sp>
    </p:spTree>
    <p:extLst>
      <p:ext uri="{BB962C8B-B14F-4D97-AF65-F5344CB8AC3E}">
        <p14:creationId xmlns:p14="http://schemas.microsoft.com/office/powerpoint/2010/main" val="268026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53A38-B428-4D5A-B8B0-9E6EE8B9A81E}" type="datetimeFigureOut">
              <a:rPr lang="en-US" smtClean="0"/>
              <a:t>5/25/2024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3025A-EB31-466A-BE9E-49C470D7E05B}" type="slidenum">
              <a:rPr lang="en-US" smtClean="0"/>
              <a:t>‹#›</a:t>
            </a:fld>
            <a:endParaRPr lang="en-US"/>
          </a:p>
        </p:txBody>
      </p:sp>
    </p:spTree>
    <p:extLst>
      <p:ext uri="{BB962C8B-B14F-4D97-AF65-F5344CB8AC3E}">
        <p14:creationId xmlns:p14="http://schemas.microsoft.com/office/powerpoint/2010/main" val="360012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5.png"/></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8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8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9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9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52C1-152F-4C15-8DCE-7CAD266AA5B5}"/>
              </a:ext>
            </a:extLst>
          </p:cNvPr>
          <p:cNvSpPr>
            <a:spLocks noGrp="1"/>
          </p:cNvSpPr>
          <p:nvPr>
            <p:ph type="ctrTitle"/>
          </p:nvPr>
        </p:nvSpPr>
        <p:spPr/>
        <p:txBody>
          <a:bodyPr>
            <a:normAutofit/>
          </a:bodyPr>
          <a:lstStyle/>
          <a:p>
            <a:r>
              <a:rPr lang="en-US" sz="4800" dirty="0"/>
              <a:t>PXCT Ge Detector Timing Test (</a:t>
            </a:r>
            <a:r>
              <a:rPr lang="en-US" sz="4800" baseline="30000" dirty="0"/>
              <a:t>152</a:t>
            </a:r>
            <a:r>
              <a:rPr lang="en-US" sz="4800" dirty="0"/>
              <a:t>Eu)</a:t>
            </a:r>
          </a:p>
        </p:txBody>
      </p:sp>
      <p:sp>
        <p:nvSpPr>
          <p:cNvPr id="3" name="Subtitle 2">
            <a:extLst>
              <a:ext uri="{FF2B5EF4-FFF2-40B4-BE49-F238E27FC236}">
                <a16:creationId xmlns:a16="http://schemas.microsoft.com/office/drawing/2014/main" id="{2412B2E6-BC3F-4ABE-85F7-30E9A320E992}"/>
              </a:ext>
            </a:extLst>
          </p:cNvPr>
          <p:cNvSpPr>
            <a:spLocks noGrp="1"/>
          </p:cNvSpPr>
          <p:nvPr>
            <p:ph type="subTitle" idx="1"/>
          </p:nvPr>
        </p:nvSpPr>
        <p:spPr/>
        <p:txBody>
          <a:bodyPr/>
          <a:lstStyle/>
          <a:p>
            <a:r>
              <a:rPr lang="en-US" dirty="0"/>
              <a:t>20240430</a:t>
            </a:r>
          </a:p>
        </p:txBody>
      </p:sp>
    </p:spTree>
    <p:extLst>
      <p:ext uri="{BB962C8B-B14F-4D97-AF65-F5344CB8AC3E}">
        <p14:creationId xmlns:p14="http://schemas.microsoft.com/office/powerpoint/2010/main" val="169357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7DF45-C5C0-4938-916B-5BF3ADB8B7AE}"/>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pic>
        <p:nvPicPr>
          <p:cNvPr id="10" name="Picture 9">
            <a:extLst>
              <a:ext uri="{FF2B5EF4-FFF2-40B4-BE49-F238E27FC236}">
                <a16:creationId xmlns:a16="http://schemas.microsoft.com/office/drawing/2014/main" id="{2799EBDD-111A-44E5-956C-3217C1454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12" name="Picture 11">
            <a:extLst>
              <a:ext uri="{FF2B5EF4-FFF2-40B4-BE49-F238E27FC236}">
                <a16:creationId xmlns:a16="http://schemas.microsoft.com/office/drawing/2014/main" id="{87565FF4-B6F6-4C21-B35D-4819DAE9D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373690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04F73C-AE85-4848-9DC7-0BC22E8C5799}"/>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pic>
        <p:nvPicPr>
          <p:cNvPr id="3" name="Picture 2">
            <a:extLst>
              <a:ext uri="{FF2B5EF4-FFF2-40B4-BE49-F238E27FC236}">
                <a16:creationId xmlns:a16="http://schemas.microsoft.com/office/drawing/2014/main" id="{9FCCF00A-10F9-45AF-8E0D-80C68091F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7" name="Picture 6">
            <a:extLst>
              <a:ext uri="{FF2B5EF4-FFF2-40B4-BE49-F238E27FC236}">
                <a16:creationId xmlns:a16="http://schemas.microsoft.com/office/drawing/2014/main" id="{96E1E3D6-36FE-448E-9116-2F01C7BEE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Tree>
    <p:extLst>
      <p:ext uri="{BB962C8B-B14F-4D97-AF65-F5344CB8AC3E}">
        <p14:creationId xmlns:p14="http://schemas.microsoft.com/office/powerpoint/2010/main" val="154286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2D51F-9397-40A1-9D73-AF6EBAE5EE6F}"/>
              </a:ext>
            </a:extLst>
          </p:cNvPr>
          <p:cNvPicPr>
            <a:picLocks noChangeAspect="1"/>
          </p:cNvPicPr>
          <p:nvPr/>
        </p:nvPicPr>
        <p:blipFill>
          <a:blip r:embed="rId3"/>
          <a:stretch>
            <a:fillRect/>
          </a:stretch>
        </p:blipFill>
        <p:spPr>
          <a:xfrm>
            <a:off x="0" y="0"/>
            <a:ext cx="5757596" cy="3429000"/>
          </a:xfrm>
          <a:prstGeom prst="rect">
            <a:avLst/>
          </a:prstGeom>
        </p:spPr>
      </p:pic>
      <p:pic>
        <p:nvPicPr>
          <p:cNvPr id="5" name="Picture 4">
            <a:extLst>
              <a:ext uri="{FF2B5EF4-FFF2-40B4-BE49-F238E27FC236}">
                <a16:creationId xmlns:a16="http://schemas.microsoft.com/office/drawing/2014/main" id="{BAC3E2C1-BBAF-4B89-BF4D-9B2ED7B8EF03}"/>
              </a:ext>
            </a:extLst>
          </p:cNvPr>
          <p:cNvPicPr>
            <a:picLocks noChangeAspect="1"/>
          </p:cNvPicPr>
          <p:nvPr/>
        </p:nvPicPr>
        <p:blipFill>
          <a:blip r:embed="rId4"/>
          <a:stretch>
            <a:fillRect/>
          </a:stretch>
        </p:blipFill>
        <p:spPr>
          <a:xfrm>
            <a:off x="0" y="3429000"/>
            <a:ext cx="5757596" cy="3429000"/>
          </a:xfrm>
          <a:prstGeom prst="rect">
            <a:avLst/>
          </a:prstGeom>
        </p:spPr>
      </p:pic>
      <p:sp>
        <p:nvSpPr>
          <p:cNvPr id="6" name="TextBox 5">
            <a:extLst>
              <a:ext uri="{FF2B5EF4-FFF2-40B4-BE49-F238E27FC236}">
                <a16:creationId xmlns:a16="http://schemas.microsoft.com/office/drawing/2014/main" id="{B09A2B1D-3FEA-433F-82FE-181A8445E72B}"/>
              </a:ext>
            </a:extLst>
          </p:cNvPr>
          <p:cNvSpPr txBox="1"/>
          <p:nvPr/>
        </p:nvSpPr>
        <p:spPr>
          <a:xfrm>
            <a:off x="5559006" y="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Run0290</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0.016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1.000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330,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North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42C939A2-458D-4BDB-8CCD-072447C35785}"/>
              </a:ext>
            </a:extLst>
          </p:cNvPr>
          <p:cNvSpPr txBox="1"/>
          <p:nvPr/>
        </p:nvSpPr>
        <p:spPr>
          <a:xfrm>
            <a:off x="5559005" y="342900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Run0290</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0.016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1.000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330,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Tree>
    <p:extLst>
      <p:ext uri="{BB962C8B-B14F-4D97-AF65-F5344CB8AC3E}">
        <p14:creationId xmlns:p14="http://schemas.microsoft.com/office/powerpoint/2010/main" val="1331693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84414-2F49-4E9A-9BDF-1710D8284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B208BB3E-B939-4C55-B574-D179B2796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6" name="TextBox 5">
            <a:extLst>
              <a:ext uri="{FF2B5EF4-FFF2-40B4-BE49-F238E27FC236}">
                <a16:creationId xmlns:a16="http://schemas.microsoft.com/office/drawing/2014/main" id="{9817DF45-C5C0-4938-916B-5BF3ADB8B7AE}"/>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62144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867C-94CA-4948-A48F-C2F073029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545C0AC4-9EAD-40A0-9684-24DDC6D0F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6" name="TextBox 5">
            <a:extLst>
              <a:ext uri="{FF2B5EF4-FFF2-40B4-BE49-F238E27FC236}">
                <a16:creationId xmlns:a16="http://schemas.microsoft.com/office/drawing/2014/main" id="{9904F73C-AE85-4848-9DC7-0BC22E8C5799}"/>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4032765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3C13B-F142-494E-B1D0-BCC36C679233}"/>
              </a:ext>
            </a:extLst>
          </p:cNvPr>
          <p:cNvPicPr>
            <a:picLocks noChangeAspect="1"/>
          </p:cNvPicPr>
          <p:nvPr/>
        </p:nvPicPr>
        <p:blipFill>
          <a:blip r:embed="rId3"/>
          <a:stretch>
            <a:fillRect/>
          </a:stretch>
        </p:blipFill>
        <p:spPr>
          <a:xfrm>
            <a:off x="0" y="0"/>
            <a:ext cx="5751641" cy="3429000"/>
          </a:xfrm>
          <a:prstGeom prst="rect">
            <a:avLst/>
          </a:prstGeom>
        </p:spPr>
      </p:pic>
      <p:sp>
        <p:nvSpPr>
          <p:cNvPr id="6" name="TextBox 5">
            <a:extLst>
              <a:ext uri="{FF2B5EF4-FFF2-40B4-BE49-F238E27FC236}">
                <a16:creationId xmlns:a16="http://schemas.microsoft.com/office/drawing/2014/main" id="{B09A2B1D-3FEA-433F-82FE-181A8445E72B}"/>
              </a:ext>
            </a:extLst>
          </p:cNvPr>
          <p:cNvSpPr txBox="1"/>
          <p:nvPr/>
        </p:nvSpPr>
        <p:spPr>
          <a:xfrm>
            <a:off x="5559006" y="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Run0294</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0.400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0.616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190,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North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pic>
        <p:nvPicPr>
          <p:cNvPr id="9" name="Picture 8">
            <a:extLst>
              <a:ext uri="{FF2B5EF4-FFF2-40B4-BE49-F238E27FC236}">
                <a16:creationId xmlns:a16="http://schemas.microsoft.com/office/drawing/2014/main" id="{30907289-D2F7-45A8-9703-2D496C8C1438}"/>
              </a:ext>
            </a:extLst>
          </p:cNvPr>
          <p:cNvPicPr>
            <a:picLocks noChangeAspect="1"/>
          </p:cNvPicPr>
          <p:nvPr/>
        </p:nvPicPr>
        <p:blipFill>
          <a:blip r:embed="rId4"/>
          <a:stretch>
            <a:fillRect/>
          </a:stretch>
        </p:blipFill>
        <p:spPr>
          <a:xfrm>
            <a:off x="0" y="3429000"/>
            <a:ext cx="5751642" cy="3429000"/>
          </a:xfrm>
          <a:prstGeom prst="rect">
            <a:avLst/>
          </a:prstGeom>
        </p:spPr>
      </p:pic>
      <p:sp>
        <p:nvSpPr>
          <p:cNvPr id="7" name="TextBox 6">
            <a:extLst>
              <a:ext uri="{FF2B5EF4-FFF2-40B4-BE49-F238E27FC236}">
                <a16:creationId xmlns:a16="http://schemas.microsoft.com/office/drawing/2014/main" id="{42C939A2-458D-4BDB-8CCD-072447C35785}"/>
              </a:ext>
            </a:extLst>
          </p:cNvPr>
          <p:cNvSpPr txBox="1"/>
          <p:nvPr/>
        </p:nvSpPr>
        <p:spPr>
          <a:xfrm>
            <a:off x="5559005" y="342900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Run0294</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0.400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0.616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190,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Tree>
    <p:extLst>
      <p:ext uri="{BB962C8B-B14F-4D97-AF65-F5344CB8AC3E}">
        <p14:creationId xmlns:p14="http://schemas.microsoft.com/office/powerpoint/2010/main" val="121758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7DF45-C5C0-4938-916B-5BF3ADB8B7AE}"/>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pic>
        <p:nvPicPr>
          <p:cNvPr id="4" name="Picture 3">
            <a:extLst>
              <a:ext uri="{FF2B5EF4-FFF2-40B4-BE49-F238E27FC236}">
                <a16:creationId xmlns:a16="http://schemas.microsoft.com/office/drawing/2014/main" id="{C234A5E5-CF17-405C-92DC-9DB3B3530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8" name="Picture 7">
            <a:extLst>
              <a:ext uri="{FF2B5EF4-FFF2-40B4-BE49-F238E27FC236}">
                <a16:creationId xmlns:a16="http://schemas.microsoft.com/office/drawing/2014/main" id="{4B52822D-DD03-432C-91EE-9F25E2B3E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Tree>
    <p:extLst>
      <p:ext uri="{BB962C8B-B14F-4D97-AF65-F5344CB8AC3E}">
        <p14:creationId xmlns:p14="http://schemas.microsoft.com/office/powerpoint/2010/main" val="276695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04F73C-AE85-4848-9DC7-0BC22E8C5799}"/>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pic>
        <p:nvPicPr>
          <p:cNvPr id="4" name="Picture 3">
            <a:extLst>
              <a:ext uri="{FF2B5EF4-FFF2-40B4-BE49-F238E27FC236}">
                <a16:creationId xmlns:a16="http://schemas.microsoft.com/office/drawing/2014/main" id="{5F05BD80-629D-4CF5-85FA-BDE387503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8" name="Picture 7">
            <a:extLst>
              <a:ext uri="{FF2B5EF4-FFF2-40B4-BE49-F238E27FC236}">
                <a16:creationId xmlns:a16="http://schemas.microsoft.com/office/drawing/2014/main" id="{FE58DA66-E886-4664-8A91-75FA7966E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3162935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05199B-75E8-4692-9F16-B39F7635A7BC}"/>
              </a:ext>
            </a:extLst>
          </p:cNvPr>
          <p:cNvPicPr>
            <a:picLocks noChangeAspect="1"/>
          </p:cNvPicPr>
          <p:nvPr/>
        </p:nvPicPr>
        <p:blipFill>
          <a:blip r:embed="rId3"/>
          <a:stretch>
            <a:fillRect/>
          </a:stretch>
        </p:blipFill>
        <p:spPr>
          <a:xfrm>
            <a:off x="0" y="0"/>
            <a:ext cx="9144000" cy="5455995"/>
          </a:xfrm>
          <a:prstGeom prst="rect">
            <a:avLst/>
          </a:prstGeom>
        </p:spPr>
      </p:pic>
      <p:sp>
        <p:nvSpPr>
          <p:cNvPr id="8" name="TextBox 7">
            <a:extLst>
              <a:ext uri="{FF2B5EF4-FFF2-40B4-BE49-F238E27FC236}">
                <a16:creationId xmlns:a16="http://schemas.microsoft.com/office/drawing/2014/main" id="{76190CD5-32EB-445A-9C9A-4E3268AA6132}"/>
              </a:ext>
            </a:extLst>
          </p:cNvPr>
          <p:cNvSpPr txBox="1"/>
          <p:nvPr/>
        </p:nvSpPr>
        <p:spPr>
          <a:xfrm>
            <a:off x="1358067" y="198782"/>
            <a:ext cx="3584993" cy="218521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Run0290</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Trigger Rise 0.016 </a:t>
            </a:r>
            <a:r>
              <a:rPr lang="en-US" altLang="zh-CN" sz="1700" dirty="0" err="1">
                <a:solidFill>
                  <a:srgbClr val="0099FF"/>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Trigger Gap 1.000 </a:t>
            </a:r>
            <a:r>
              <a:rPr lang="en-US" altLang="zh-CN" sz="1700" dirty="0" err="1">
                <a:solidFill>
                  <a:srgbClr val="0099FF"/>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330,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North 1408</a:t>
            </a:r>
          </a:p>
        </p:txBody>
      </p:sp>
      <p:sp>
        <p:nvSpPr>
          <p:cNvPr id="9" name="TextBox 8">
            <a:extLst>
              <a:ext uri="{FF2B5EF4-FFF2-40B4-BE49-F238E27FC236}">
                <a16:creationId xmlns:a16="http://schemas.microsoft.com/office/drawing/2014/main" id="{535C22C3-1653-4D0F-A956-1CFE1FF54389}"/>
              </a:ext>
            </a:extLst>
          </p:cNvPr>
          <p:cNvSpPr txBox="1"/>
          <p:nvPr/>
        </p:nvSpPr>
        <p:spPr>
          <a:xfrm>
            <a:off x="6145967" y="847296"/>
            <a:ext cx="2693234" cy="1400383"/>
          </a:xfrm>
          <a:prstGeom prst="rect">
            <a:avLst/>
          </a:prstGeom>
          <a:noFill/>
        </p:spPr>
        <p:txBody>
          <a:bodyPr wrap="square">
            <a:spAutoFit/>
          </a:bodyPr>
          <a:lstStyle/>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Run0290 0.016 + 1.000 </a:t>
            </a:r>
            <a:r>
              <a:rPr lang="en-US" altLang="zh-CN" sz="1700" dirty="0" err="1">
                <a:solidFill>
                  <a:srgbClr val="0099FF"/>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FF8738"/>
                </a:solidFill>
                <a:latin typeface="Cambria" panose="02040503050406030204" pitchFamily="18" charset="0"/>
                <a:ea typeface="Cambria" panose="02040503050406030204" pitchFamily="18" charset="0"/>
                <a:cs typeface="Times New Roman" panose="02020603050405020304" pitchFamily="18" charset="0"/>
              </a:rPr>
              <a:t>Run0291 0.112 + 0.904 </a:t>
            </a:r>
            <a:r>
              <a:rPr lang="en-US" altLang="zh-CN" sz="1700" dirty="0" err="1">
                <a:solidFill>
                  <a:srgbClr val="FF8738"/>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FF8738"/>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31D631"/>
                </a:solidFill>
                <a:latin typeface="Cambria" panose="02040503050406030204" pitchFamily="18" charset="0"/>
                <a:ea typeface="Cambria" panose="02040503050406030204" pitchFamily="18" charset="0"/>
                <a:cs typeface="Times New Roman" panose="02020603050405020304" pitchFamily="18" charset="0"/>
              </a:rPr>
              <a:t>Run0292 0.200 + 0.816 </a:t>
            </a:r>
            <a:r>
              <a:rPr lang="en-US" altLang="zh-CN" sz="1700" dirty="0" err="1">
                <a:solidFill>
                  <a:srgbClr val="31D631"/>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31D631"/>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A64CFF"/>
                </a:solidFill>
                <a:latin typeface="Cambria" panose="02040503050406030204" pitchFamily="18" charset="0"/>
                <a:ea typeface="Cambria" panose="02040503050406030204" pitchFamily="18" charset="0"/>
                <a:cs typeface="Times New Roman" panose="02020603050405020304" pitchFamily="18" charset="0"/>
              </a:rPr>
              <a:t>Run0293 0.304 + 0.712 </a:t>
            </a:r>
            <a:r>
              <a:rPr lang="en-US" altLang="zh-CN" sz="1700" dirty="0" err="1">
                <a:solidFill>
                  <a:srgbClr val="A64CFF"/>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A64C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C00000"/>
                </a:solidFill>
                <a:latin typeface="Cambria" panose="02040503050406030204" pitchFamily="18" charset="0"/>
                <a:ea typeface="Cambria" panose="02040503050406030204" pitchFamily="18" charset="0"/>
                <a:cs typeface="Times New Roman" panose="02020603050405020304" pitchFamily="18" charset="0"/>
              </a:rPr>
              <a:t>Run0294 0.400 + 0.616 </a:t>
            </a:r>
            <a:r>
              <a:rPr lang="en-US" altLang="zh-CN" sz="17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μs</a:t>
            </a:r>
            <a:endParaRPr lang="en-US" sz="1700"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56DD29-A5A2-4E87-876A-B5F11F092341}"/>
              </a:ext>
            </a:extLst>
          </p:cNvPr>
          <p:cNvSpPr txBox="1"/>
          <p:nvPr/>
        </p:nvSpPr>
        <p:spPr>
          <a:xfrm>
            <a:off x="7384473" y="304801"/>
            <a:ext cx="1324402"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σ 37~40 ns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2450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33EE0-4909-4815-8861-1294055627E6}"/>
              </a:ext>
            </a:extLst>
          </p:cNvPr>
          <p:cNvPicPr>
            <a:picLocks noChangeAspect="1"/>
          </p:cNvPicPr>
          <p:nvPr/>
        </p:nvPicPr>
        <p:blipFill>
          <a:blip r:embed="rId3"/>
          <a:stretch>
            <a:fillRect/>
          </a:stretch>
        </p:blipFill>
        <p:spPr>
          <a:xfrm>
            <a:off x="0" y="1"/>
            <a:ext cx="5764696" cy="3429000"/>
          </a:xfrm>
          <a:prstGeom prst="rect">
            <a:avLst/>
          </a:prstGeom>
        </p:spPr>
      </p:pic>
      <p:pic>
        <p:nvPicPr>
          <p:cNvPr id="5" name="Picture 4">
            <a:extLst>
              <a:ext uri="{FF2B5EF4-FFF2-40B4-BE49-F238E27FC236}">
                <a16:creationId xmlns:a16="http://schemas.microsoft.com/office/drawing/2014/main" id="{AB5DD778-CC3E-4E5D-80AB-1E7B3C0472EF}"/>
              </a:ext>
            </a:extLst>
          </p:cNvPr>
          <p:cNvPicPr>
            <a:picLocks noChangeAspect="1"/>
          </p:cNvPicPr>
          <p:nvPr/>
        </p:nvPicPr>
        <p:blipFill>
          <a:blip r:embed="rId4"/>
          <a:stretch>
            <a:fillRect/>
          </a:stretch>
        </p:blipFill>
        <p:spPr>
          <a:xfrm>
            <a:off x="0" y="3429000"/>
            <a:ext cx="5754046" cy="3429000"/>
          </a:xfrm>
          <a:prstGeom prst="rect">
            <a:avLst/>
          </a:prstGeom>
        </p:spPr>
      </p:pic>
      <p:sp>
        <p:nvSpPr>
          <p:cNvPr id="6" name="TextBox 5">
            <a:extLst>
              <a:ext uri="{FF2B5EF4-FFF2-40B4-BE49-F238E27FC236}">
                <a16:creationId xmlns:a16="http://schemas.microsoft.com/office/drawing/2014/main" id="{52555817-EDE6-4F50-A44B-AC51348878A3}"/>
              </a:ext>
            </a:extLst>
          </p:cNvPr>
          <p:cNvSpPr txBox="1"/>
          <p:nvPr/>
        </p:nvSpPr>
        <p:spPr>
          <a:xfrm>
            <a:off x="5754046" y="0"/>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Run0265</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9F74B1AD-39E1-44A2-ABA4-C4D8749563A7}"/>
              </a:ext>
            </a:extLst>
          </p:cNvPr>
          <p:cNvSpPr txBox="1"/>
          <p:nvPr/>
        </p:nvSpPr>
        <p:spPr>
          <a:xfrm>
            <a:off x="5754046" y="3428999"/>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Run0265</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98DACD62-85D3-46FA-9F6D-CFA33A6B1321}"/>
              </a:ext>
            </a:extLst>
          </p:cNvPr>
          <p:cNvSpPr txBox="1"/>
          <p:nvPr/>
        </p:nvSpPr>
        <p:spPr>
          <a:xfrm>
            <a:off x="876300" y="190500"/>
            <a:ext cx="176202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a:t>
            </a:r>
            <a:r>
              <a:rPr lang="zh-CN" altLang="en-US" dirty="0">
                <a:solidFill>
                  <a:srgbClr val="0099FF"/>
                </a:solidFill>
                <a:latin typeface="Cambria" panose="02040503050406030204" pitchFamily="18" charset="0"/>
                <a:ea typeface="Cambria" panose="02040503050406030204" pitchFamily="18" charset="0"/>
              </a:rPr>
              <a:t>≈</a:t>
            </a:r>
            <a:r>
              <a:rPr lang="en-US" altLang="zh-CN" dirty="0">
                <a:solidFill>
                  <a:srgbClr val="0099FF"/>
                </a:solidFill>
                <a:latin typeface="Cambria" panose="02040503050406030204" pitchFamily="18" charset="0"/>
                <a:ea typeface="Cambria" panose="02040503050406030204" pitchFamily="18" charset="0"/>
              </a:rPr>
              <a:t> 104 ns</a:t>
            </a:r>
            <a:endParaRPr lang="en-US" dirty="0">
              <a:solidFill>
                <a:srgbClr val="0099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4862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42AF3-7C65-410F-BB81-D6926CD74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701" y="177800"/>
            <a:ext cx="5829300" cy="3278982"/>
          </a:xfrm>
          <a:prstGeom prst="rect">
            <a:avLst/>
          </a:prstGeom>
        </p:spPr>
      </p:pic>
      <p:sp>
        <p:nvSpPr>
          <p:cNvPr id="4" name="TextBox 3">
            <a:extLst>
              <a:ext uri="{FF2B5EF4-FFF2-40B4-BE49-F238E27FC236}">
                <a16:creationId xmlns:a16="http://schemas.microsoft.com/office/drawing/2014/main" id="{8CDCAF5B-7558-4773-9997-F6B8AF7D3BF8}"/>
              </a:ext>
            </a:extLst>
          </p:cNvPr>
          <p:cNvSpPr txBox="1"/>
          <p:nvPr/>
        </p:nvSpPr>
        <p:spPr>
          <a:xfrm>
            <a:off x="1937781" y="733137"/>
            <a:ext cx="2395207" cy="369332"/>
          </a:xfrm>
          <a:prstGeom prst="rect">
            <a:avLst/>
          </a:prstGeom>
          <a:noFill/>
        </p:spPr>
        <p:txBody>
          <a:bodyPr wrap="none" rtlCol="0">
            <a:spAutoFit/>
          </a:bodyPr>
          <a:lstStyle/>
          <a:p>
            <a:r>
              <a:rPr lang="en-US" baseline="30000" dirty="0">
                <a:solidFill>
                  <a:srgbClr val="FFFF00"/>
                </a:solidFill>
              </a:rPr>
              <a:t>152</a:t>
            </a:r>
            <a:r>
              <a:rPr lang="en-US" dirty="0">
                <a:solidFill>
                  <a:srgbClr val="FFFF00"/>
                </a:solidFill>
              </a:rPr>
              <a:t>Eu Z2707 in chamber</a:t>
            </a:r>
          </a:p>
        </p:txBody>
      </p:sp>
      <p:sp>
        <p:nvSpPr>
          <p:cNvPr id="5" name="Oval 4">
            <a:extLst>
              <a:ext uri="{FF2B5EF4-FFF2-40B4-BE49-F238E27FC236}">
                <a16:creationId xmlns:a16="http://schemas.microsoft.com/office/drawing/2014/main" id="{572424FA-CE34-4185-BBE8-8557418B30AA}"/>
              </a:ext>
            </a:extLst>
          </p:cNvPr>
          <p:cNvSpPr/>
          <p:nvPr/>
        </p:nvSpPr>
        <p:spPr>
          <a:xfrm>
            <a:off x="5969000" y="3753826"/>
            <a:ext cx="1104900" cy="11049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Cylinder 5">
            <a:extLst>
              <a:ext uri="{FF2B5EF4-FFF2-40B4-BE49-F238E27FC236}">
                <a16:creationId xmlns:a16="http://schemas.microsoft.com/office/drawing/2014/main" id="{DC0FEE64-1BB9-4722-BFFB-2E633F79984C}"/>
              </a:ext>
            </a:extLst>
          </p:cNvPr>
          <p:cNvSpPr/>
          <p:nvPr/>
        </p:nvSpPr>
        <p:spPr>
          <a:xfrm>
            <a:off x="6183867" y="5320268"/>
            <a:ext cx="647700" cy="990600"/>
          </a:xfrm>
          <a:prstGeom prst="can">
            <a:avLst/>
          </a:prstGeom>
          <a:solidFill>
            <a:srgbClr val="FF0000">
              <a:alpha val="69804"/>
            </a:srgb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Cylinder 6">
            <a:extLst>
              <a:ext uri="{FF2B5EF4-FFF2-40B4-BE49-F238E27FC236}">
                <a16:creationId xmlns:a16="http://schemas.microsoft.com/office/drawing/2014/main" id="{E3FE8A8D-4A1D-4DC0-BB0F-A03C193F51E0}"/>
              </a:ext>
            </a:extLst>
          </p:cNvPr>
          <p:cNvSpPr/>
          <p:nvPr/>
        </p:nvSpPr>
        <p:spPr>
          <a:xfrm rot="16200000">
            <a:off x="7866996" y="3810974"/>
            <a:ext cx="647700" cy="990600"/>
          </a:xfrm>
          <a:prstGeom prst="can">
            <a:avLst/>
          </a:prstGeom>
          <a:solidFill>
            <a:srgbClr val="0000FF">
              <a:alpha val="69804"/>
            </a:srgbClr>
          </a:solidFill>
          <a:ln>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C5B214BC-5F4A-4BD0-871C-C82754265304}"/>
              </a:ext>
            </a:extLst>
          </p:cNvPr>
          <p:cNvCxnSpPr>
            <a:cxnSpLocks/>
          </p:cNvCxnSpPr>
          <p:nvPr/>
        </p:nvCxnSpPr>
        <p:spPr>
          <a:xfrm>
            <a:off x="6616610" y="4314870"/>
            <a:ext cx="1359279" cy="0"/>
          </a:xfrm>
          <a:prstGeom prst="straightConnector1">
            <a:avLst/>
          </a:prstGeom>
          <a:ln w="28575">
            <a:solidFill>
              <a:srgbClr val="33CC33">
                <a:alpha val="40000"/>
              </a:srgbClr>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1212FDDB-5BAA-40D4-A114-336C80007148}"/>
              </a:ext>
            </a:extLst>
          </p:cNvPr>
          <p:cNvCxnSpPr>
            <a:cxnSpLocks/>
          </p:cNvCxnSpPr>
          <p:nvPr/>
        </p:nvCxnSpPr>
        <p:spPr>
          <a:xfrm>
            <a:off x="6538590" y="4386536"/>
            <a:ext cx="1" cy="1214986"/>
          </a:xfrm>
          <a:prstGeom prst="straightConnector1">
            <a:avLst/>
          </a:prstGeom>
          <a:ln w="28575">
            <a:solidFill>
              <a:srgbClr val="33CC33">
                <a:alpha val="40000"/>
              </a:srgbClr>
            </a:solidFill>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C6305054-0D4E-42AC-AD7F-36A1942A60AE}"/>
              </a:ext>
            </a:extLst>
          </p:cNvPr>
          <p:cNvSpPr txBox="1"/>
          <p:nvPr/>
        </p:nvSpPr>
        <p:spPr>
          <a:xfrm>
            <a:off x="6273546" y="3841366"/>
            <a:ext cx="654346" cy="369332"/>
          </a:xfrm>
          <a:prstGeom prst="rect">
            <a:avLst/>
          </a:prstGeom>
          <a:noFill/>
        </p:spPr>
        <p:txBody>
          <a:bodyPr wrap="none" rtlCol="0">
            <a:spAutoFit/>
          </a:bodyPr>
          <a:lstStyle/>
          <a:p>
            <a:r>
              <a:rPr lang="en-US" baseline="30000" dirty="0">
                <a:solidFill>
                  <a:srgbClr val="00B050"/>
                </a:solidFill>
              </a:rPr>
              <a:t>152</a:t>
            </a:r>
            <a:r>
              <a:rPr lang="en-US" dirty="0">
                <a:solidFill>
                  <a:srgbClr val="00B050"/>
                </a:solidFill>
              </a:rPr>
              <a:t>Eu</a:t>
            </a:r>
          </a:p>
        </p:txBody>
      </p:sp>
      <p:sp>
        <p:nvSpPr>
          <p:cNvPr id="11" name="TextBox 10">
            <a:extLst>
              <a:ext uri="{FF2B5EF4-FFF2-40B4-BE49-F238E27FC236}">
                <a16:creationId xmlns:a16="http://schemas.microsoft.com/office/drawing/2014/main" id="{2E99F42C-CCD7-4365-AF22-46C22F27AA9E}"/>
              </a:ext>
            </a:extLst>
          </p:cNvPr>
          <p:cNvSpPr txBox="1"/>
          <p:nvPr/>
        </p:nvSpPr>
        <p:spPr>
          <a:xfrm>
            <a:off x="7671956" y="4687582"/>
            <a:ext cx="1047082" cy="369332"/>
          </a:xfrm>
          <a:prstGeom prst="rect">
            <a:avLst/>
          </a:prstGeom>
          <a:noFill/>
        </p:spPr>
        <p:txBody>
          <a:bodyPr wrap="none" rtlCol="0">
            <a:spAutoFit/>
          </a:bodyPr>
          <a:lstStyle/>
          <a:p>
            <a:r>
              <a:rPr lang="en-US" altLang="zh-CN" dirty="0">
                <a:solidFill>
                  <a:srgbClr val="0000CC"/>
                </a:solidFill>
              </a:rPr>
              <a:t>South Ge</a:t>
            </a:r>
            <a:endParaRPr lang="en-US" dirty="0">
              <a:solidFill>
                <a:srgbClr val="0000CC"/>
              </a:solidFill>
            </a:endParaRPr>
          </a:p>
        </p:txBody>
      </p:sp>
      <p:sp>
        <p:nvSpPr>
          <p:cNvPr id="12" name="TextBox 11">
            <a:extLst>
              <a:ext uri="{FF2B5EF4-FFF2-40B4-BE49-F238E27FC236}">
                <a16:creationId xmlns:a16="http://schemas.microsoft.com/office/drawing/2014/main" id="{249D996D-3DEF-4491-BC8F-57857F5EFB5C}"/>
              </a:ext>
            </a:extLst>
          </p:cNvPr>
          <p:cNvSpPr txBox="1"/>
          <p:nvPr/>
        </p:nvSpPr>
        <p:spPr>
          <a:xfrm>
            <a:off x="6014250" y="6310868"/>
            <a:ext cx="1048685" cy="369332"/>
          </a:xfrm>
          <a:prstGeom prst="rect">
            <a:avLst/>
          </a:prstGeom>
          <a:noFill/>
        </p:spPr>
        <p:txBody>
          <a:bodyPr wrap="none" rtlCol="0">
            <a:spAutoFit/>
          </a:bodyPr>
          <a:lstStyle/>
          <a:p>
            <a:r>
              <a:rPr lang="en-US" altLang="zh-CN" dirty="0">
                <a:solidFill>
                  <a:srgbClr val="FF0000"/>
                </a:solidFill>
              </a:rPr>
              <a:t>North Ge</a:t>
            </a:r>
            <a:endParaRPr lang="en-US" dirty="0">
              <a:solidFill>
                <a:srgbClr val="FF0000"/>
              </a:solidFill>
            </a:endParaRPr>
          </a:p>
        </p:txBody>
      </p:sp>
      <p:sp>
        <p:nvSpPr>
          <p:cNvPr id="13" name="Oval 12">
            <a:extLst>
              <a:ext uri="{FF2B5EF4-FFF2-40B4-BE49-F238E27FC236}">
                <a16:creationId xmlns:a16="http://schemas.microsoft.com/office/drawing/2014/main" id="{2F0B71A4-8848-4814-B0D4-8AA8B7F9247B}"/>
              </a:ext>
            </a:extLst>
          </p:cNvPr>
          <p:cNvSpPr/>
          <p:nvPr/>
        </p:nvSpPr>
        <p:spPr>
          <a:xfrm>
            <a:off x="6460573" y="4228255"/>
            <a:ext cx="156037" cy="156037"/>
          </a:xfrm>
          <a:prstGeom prst="ellipse">
            <a:avLst/>
          </a:prstGeom>
          <a:solidFill>
            <a:srgbClr val="00B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64E7BBBF-0822-4083-997E-50025BCDADBD}"/>
              </a:ext>
            </a:extLst>
          </p:cNvPr>
          <p:cNvSpPr/>
          <p:nvPr/>
        </p:nvSpPr>
        <p:spPr>
          <a:xfrm rot="16200000">
            <a:off x="6013713" y="4215743"/>
            <a:ext cx="234641" cy="181059"/>
          </a:xfrm>
          <a:prstGeom prst="can">
            <a:avLst/>
          </a:prstGeom>
          <a:solidFill>
            <a:srgbClr val="FFFF00">
              <a:alpha val="69804"/>
            </a:srgbClr>
          </a:solidFill>
          <a:ln>
            <a:solidFill>
              <a:schemeClr val="accent4">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F6CC0214-A7CF-4D74-ACE1-5541F4F78704}"/>
              </a:ext>
            </a:extLst>
          </p:cNvPr>
          <p:cNvCxnSpPr>
            <a:cxnSpLocks/>
          </p:cNvCxnSpPr>
          <p:nvPr/>
        </p:nvCxnSpPr>
        <p:spPr>
          <a:xfrm flipH="1">
            <a:off x="6122990" y="4314313"/>
            <a:ext cx="337583" cy="0"/>
          </a:xfrm>
          <a:prstGeom prst="straightConnector1">
            <a:avLst/>
          </a:prstGeom>
          <a:ln w="28575">
            <a:solidFill>
              <a:srgbClr val="33CC33">
                <a:alpha val="40000"/>
              </a:srgbClr>
            </a:solidFill>
            <a:tailEnd type="triangle"/>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40C240A2-815F-4B5C-AC34-70556F861A69}"/>
              </a:ext>
            </a:extLst>
          </p:cNvPr>
          <p:cNvSpPr txBox="1"/>
          <p:nvPr/>
        </p:nvSpPr>
        <p:spPr>
          <a:xfrm>
            <a:off x="5322176" y="4129647"/>
            <a:ext cx="653256" cy="369332"/>
          </a:xfrm>
          <a:prstGeom prst="rect">
            <a:avLst/>
          </a:prstGeom>
          <a:noFill/>
        </p:spPr>
        <p:txBody>
          <a:bodyPr wrap="none" rtlCol="0">
            <a:spAutoFit/>
          </a:bodyPr>
          <a:lstStyle/>
          <a:p>
            <a:r>
              <a:rPr lang="en-US" altLang="zh-CN" dirty="0">
                <a:solidFill>
                  <a:schemeClr val="accent4"/>
                </a:solidFill>
              </a:rPr>
              <a:t>LEGe</a:t>
            </a:r>
            <a:endParaRPr lang="en-US" dirty="0">
              <a:solidFill>
                <a:schemeClr val="accent4"/>
              </a:solidFill>
            </a:endParaRPr>
          </a:p>
        </p:txBody>
      </p:sp>
      <p:sp>
        <p:nvSpPr>
          <p:cNvPr id="21" name="TextBox 20">
            <a:extLst>
              <a:ext uri="{FF2B5EF4-FFF2-40B4-BE49-F238E27FC236}">
                <a16:creationId xmlns:a16="http://schemas.microsoft.com/office/drawing/2014/main" id="{ADD95F17-B22E-4373-941F-F80D797E1C0D}"/>
              </a:ext>
            </a:extLst>
          </p:cNvPr>
          <p:cNvSpPr txBox="1"/>
          <p:nvPr/>
        </p:nvSpPr>
        <p:spPr>
          <a:xfrm>
            <a:off x="139701" y="3898814"/>
            <a:ext cx="3235566" cy="1200329"/>
          </a:xfrm>
          <a:prstGeom prst="rect">
            <a:avLst/>
          </a:prstGeom>
          <a:noFill/>
        </p:spPr>
        <p:txBody>
          <a:bodyPr wrap="none" rtlCol="0">
            <a:spAutoFit/>
          </a:bodyPr>
          <a:lstStyle/>
          <a:p>
            <a:r>
              <a:rPr lang="en-US" baseline="30000" dirty="0">
                <a:latin typeface="Cambria" panose="02040503050406030204" pitchFamily="18" charset="0"/>
                <a:ea typeface="Cambria" panose="02040503050406030204" pitchFamily="18" charset="0"/>
              </a:rPr>
              <a:t>152</a:t>
            </a:r>
            <a:r>
              <a:rPr lang="en-US" dirty="0">
                <a:latin typeface="Cambria" panose="02040503050406030204" pitchFamily="18" charset="0"/>
                <a:ea typeface="Cambria" panose="02040503050406030204" pitchFamily="18" charset="0"/>
              </a:rPr>
              <a:t>Eu</a:t>
            </a:r>
          </a:p>
          <a:p>
            <a:r>
              <a:rPr lang="en-US" dirty="0">
                <a:latin typeface="Cambria" panose="02040503050406030204" pitchFamily="18" charset="0"/>
                <a:ea typeface="Cambria" panose="02040503050406030204" pitchFamily="18" charset="0"/>
              </a:rPr>
              <a:t>K</a:t>
            </a:r>
            <a:r>
              <a:rPr lang="en-US" altLang="zh-CN" baseline="-25000" dirty="0">
                <a:latin typeface="Cambria" panose="02040503050406030204" pitchFamily="18" charset="0"/>
                <a:ea typeface="Cambria" panose="02040503050406030204" pitchFamily="18" charset="0"/>
              </a:rPr>
              <a:t>α</a:t>
            </a:r>
            <a:r>
              <a:rPr lang="en-US" altLang="zh-CN" dirty="0">
                <a:latin typeface="Cambria" panose="02040503050406030204" pitchFamily="18" charset="0"/>
                <a:ea typeface="Cambria" panose="02040503050406030204" pitchFamily="18" charset="0"/>
              </a:rPr>
              <a:t> X ray 39-40 keV</a:t>
            </a:r>
          </a:p>
          <a:p>
            <a:r>
              <a:rPr lang="en-US" dirty="0">
                <a:latin typeface="Cambria" panose="02040503050406030204" pitchFamily="18" charset="0"/>
                <a:ea typeface="Cambria" panose="02040503050406030204" pitchFamily="18" charset="0"/>
              </a:rPr>
              <a:t>K</a:t>
            </a:r>
            <a:r>
              <a:rPr lang="en-US" altLang="zh-CN" baseline="-25000" dirty="0">
                <a:latin typeface="Cambria" panose="02040503050406030204" pitchFamily="18" charset="0"/>
                <a:ea typeface="Cambria" panose="02040503050406030204" pitchFamily="18" charset="0"/>
              </a:rPr>
              <a:t>β</a:t>
            </a:r>
            <a:r>
              <a:rPr lang="en-US" altLang="zh-CN" dirty="0">
                <a:latin typeface="Cambria" panose="02040503050406030204" pitchFamily="18" charset="0"/>
                <a:ea typeface="Cambria" panose="02040503050406030204" pitchFamily="18" charset="0"/>
              </a:rPr>
              <a:t> X ray 45-47 keV</a:t>
            </a:r>
          </a:p>
          <a:p>
            <a:r>
              <a:rPr lang="en-US" baseline="30000" dirty="0">
                <a:latin typeface="Cambria" panose="02040503050406030204" pitchFamily="18" charset="0"/>
                <a:ea typeface="Cambria" panose="02040503050406030204" pitchFamily="18" charset="0"/>
              </a:rPr>
              <a:t>152</a:t>
            </a:r>
            <a:r>
              <a:rPr lang="en-US" dirty="0">
                <a:latin typeface="Cambria" panose="02040503050406030204" pitchFamily="18" charset="0"/>
                <a:ea typeface="Cambria" panose="02040503050406030204" pitchFamily="18" charset="0"/>
              </a:rPr>
              <a:t>Sm </a:t>
            </a:r>
            <a:r>
              <a:rPr lang="en-US" altLang="zh-CN" dirty="0">
                <a:latin typeface="Cambria" panose="02040503050406030204" pitchFamily="18" charset="0"/>
                <a:ea typeface="Cambria" panose="02040503050406030204" pitchFamily="18" charset="0"/>
              </a:rPr>
              <a:t>γ ray 122, 245, 1408 keV</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401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6FFB9-862A-407C-8449-65C64C63D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pic>
        <p:nvPicPr>
          <p:cNvPr id="5" name="Picture 4">
            <a:extLst>
              <a:ext uri="{FF2B5EF4-FFF2-40B4-BE49-F238E27FC236}">
                <a16:creationId xmlns:a16="http://schemas.microsoft.com/office/drawing/2014/main" id="{B77C927F-BFA7-4B72-B31B-AB5DC712F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sp>
        <p:nvSpPr>
          <p:cNvPr id="6" name="TextBox 5">
            <a:extLst>
              <a:ext uri="{FF2B5EF4-FFF2-40B4-BE49-F238E27FC236}">
                <a16:creationId xmlns:a16="http://schemas.microsoft.com/office/drawing/2014/main" id="{4533A85D-95ED-470D-AD4E-6D94D2B8BF28}"/>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7029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E0AA99-8FEE-44E9-BE97-48D69001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7" name="Picture 6">
            <a:extLst>
              <a:ext uri="{FF2B5EF4-FFF2-40B4-BE49-F238E27FC236}">
                <a16:creationId xmlns:a16="http://schemas.microsoft.com/office/drawing/2014/main" id="{EC25B120-6B38-4248-9EFD-F3015AD10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8" name="TextBox 7">
            <a:extLst>
              <a:ext uri="{FF2B5EF4-FFF2-40B4-BE49-F238E27FC236}">
                <a16:creationId xmlns:a16="http://schemas.microsoft.com/office/drawing/2014/main" id="{FD6B5B97-2102-4169-8050-206447FD9374}"/>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223261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772DCB-1D48-473E-B12D-5A458DCAC90F}"/>
              </a:ext>
            </a:extLst>
          </p:cNvPr>
          <p:cNvSpPr txBox="1"/>
          <p:nvPr/>
        </p:nvSpPr>
        <p:spPr>
          <a:xfrm>
            <a:off x="5754046" y="0"/>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Run0274</a:t>
            </a:r>
          </a:p>
          <a:p>
            <a:r>
              <a:rPr lang="en-US" sz="1700" dirty="0">
                <a:latin typeface="Cambria" panose="02040503050406030204" pitchFamily="18" charset="0"/>
                <a:ea typeface="Cambria" panose="02040503050406030204" pitchFamily="18" charset="0"/>
                <a:cs typeface="Times New Roman" panose="02020603050405020304" pitchFamily="18" charset="0"/>
              </a:rPr>
              <a:t>152Eu 3-hour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13" name="TextBox 12">
            <a:extLst>
              <a:ext uri="{FF2B5EF4-FFF2-40B4-BE49-F238E27FC236}">
                <a16:creationId xmlns:a16="http://schemas.microsoft.com/office/drawing/2014/main" id="{AA67CCDD-1467-49D3-99F3-1C563958F143}"/>
              </a:ext>
            </a:extLst>
          </p:cNvPr>
          <p:cNvSpPr txBox="1"/>
          <p:nvPr/>
        </p:nvSpPr>
        <p:spPr>
          <a:xfrm>
            <a:off x="5754046" y="3428999"/>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Run0274</a:t>
            </a:r>
          </a:p>
          <a:p>
            <a:r>
              <a:rPr lang="en-US" sz="1700" dirty="0">
                <a:latin typeface="Cambria" panose="02040503050406030204" pitchFamily="18" charset="0"/>
                <a:ea typeface="Cambria" panose="02040503050406030204" pitchFamily="18" charset="0"/>
                <a:cs typeface="Times New Roman" panose="02020603050405020304" pitchFamily="18" charset="0"/>
              </a:rPr>
              <a:t>152Eu 3-hour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pic>
        <p:nvPicPr>
          <p:cNvPr id="3" name="Picture 2">
            <a:extLst>
              <a:ext uri="{FF2B5EF4-FFF2-40B4-BE49-F238E27FC236}">
                <a16:creationId xmlns:a16="http://schemas.microsoft.com/office/drawing/2014/main" id="{D5F3C681-F7E1-4255-9714-E91AB8DCAADA}"/>
              </a:ext>
            </a:extLst>
          </p:cNvPr>
          <p:cNvPicPr>
            <a:picLocks noChangeAspect="1"/>
          </p:cNvPicPr>
          <p:nvPr/>
        </p:nvPicPr>
        <p:blipFill>
          <a:blip r:embed="rId3"/>
          <a:stretch>
            <a:fillRect/>
          </a:stretch>
        </p:blipFill>
        <p:spPr>
          <a:xfrm>
            <a:off x="0" y="-1"/>
            <a:ext cx="5757597" cy="3429000"/>
          </a:xfrm>
          <a:prstGeom prst="rect">
            <a:avLst/>
          </a:prstGeom>
        </p:spPr>
      </p:pic>
      <p:pic>
        <p:nvPicPr>
          <p:cNvPr id="5" name="Picture 4">
            <a:extLst>
              <a:ext uri="{FF2B5EF4-FFF2-40B4-BE49-F238E27FC236}">
                <a16:creationId xmlns:a16="http://schemas.microsoft.com/office/drawing/2014/main" id="{BE8DF1ED-3447-4F11-B0D0-AC61C49E0078}"/>
              </a:ext>
            </a:extLst>
          </p:cNvPr>
          <p:cNvPicPr>
            <a:picLocks noChangeAspect="1"/>
          </p:cNvPicPr>
          <p:nvPr/>
        </p:nvPicPr>
        <p:blipFill>
          <a:blip r:embed="rId4"/>
          <a:stretch>
            <a:fillRect/>
          </a:stretch>
        </p:blipFill>
        <p:spPr>
          <a:xfrm>
            <a:off x="-3550" y="3428999"/>
            <a:ext cx="5757596" cy="3429000"/>
          </a:xfrm>
          <a:prstGeom prst="rect">
            <a:avLst/>
          </a:prstGeom>
        </p:spPr>
      </p:pic>
    </p:spTree>
    <p:extLst>
      <p:ext uri="{BB962C8B-B14F-4D97-AF65-F5344CB8AC3E}">
        <p14:creationId xmlns:p14="http://schemas.microsoft.com/office/powerpoint/2010/main" val="235119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0CD9C-0770-4AB3-B346-96F497D5C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
            <a:ext cx="4572000" cy="6122367"/>
          </a:xfrm>
          <a:prstGeom prst="rect">
            <a:avLst/>
          </a:prstGeom>
        </p:spPr>
      </p:pic>
      <p:pic>
        <p:nvPicPr>
          <p:cNvPr id="5" name="Picture 4">
            <a:extLst>
              <a:ext uri="{FF2B5EF4-FFF2-40B4-BE49-F238E27FC236}">
                <a16:creationId xmlns:a16="http://schemas.microsoft.com/office/drawing/2014/main" id="{EA889F6B-3AE4-4B35-A2B0-6B943F158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6" name="TextBox 5">
            <a:extLst>
              <a:ext uri="{FF2B5EF4-FFF2-40B4-BE49-F238E27FC236}">
                <a16:creationId xmlns:a16="http://schemas.microsoft.com/office/drawing/2014/main" id="{54B57D20-55F9-482B-84EA-DBC74C61EA43}"/>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3769569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ADDA9-F89E-4C31-832A-64D6920FFD5F}"/>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pic>
        <p:nvPicPr>
          <p:cNvPr id="4" name="Picture 3">
            <a:extLst>
              <a:ext uri="{FF2B5EF4-FFF2-40B4-BE49-F238E27FC236}">
                <a16:creationId xmlns:a16="http://schemas.microsoft.com/office/drawing/2014/main" id="{1AE4DD74-3A56-45F3-8C48-388EFE0E2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
            <a:ext cx="4572000" cy="6122367"/>
          </a:xfrm>
          <a:prstGeom prst="rect">
            <a:avLst/>
          </a:prstGeom>
        </p:spPr>
      </p:pic>
      <p:pic>
        <p:nvPicPr>
          <p:cNvPr id="6" name="Picture 5">
            <a:extLst>
              <a:ext uri="{FF2B5EF4-FFF2-40B4-BE49-F238E27FC236}">
                <a16:creationId xmlns:a16="http://schemas.microsoft.com/office/drawing/2014/main" id="{4AC2C591-856B-45C8-B98E-F0ABCC1FB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5" name="Oval 4">
            <a:extLst>
              <a:ext uri="{FF2B5EF4-FFF2-40B4-BE49-F238E27FC236}">
                <a16:creationId xmlns:a16="http://schemas.microsoft.com/office/drawing/2014/main" id="{71319DE0-08FB-41D4-99E6-D69BE718F0D0}"/>
              </a:ext>
            </a:extLst>
          </p:cNvPr>
          <p:cNvSpPr/>
          <p:nvPr/>
        </p:nvSpPr>
        <p:spPr>
          <a:xfrm>
            <a:off x="1540039" y="5137484"/>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A81EAE-46EA-42CA-9431-B7FCFCF2CB34}"/>
              </a:ext>
            </a:extLst>
          </p:cNvPr>
          <p:cNvSpPr/>
          <p:nvPr/>
        </p:nvSpPr>
        <p:spPr>
          <a:xfrm>
            <a:off x="6112039" y="5137483"/>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36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DCFB5-226D-4D39-8759-400038F28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124189"/>
          </a:xfrm>
          <a:prstGeom prst="rect">
            <a:avLst/>
          </a:prstGeom>
        </p:spPr>
      </p:pic>
      <p:sp>
        <p:nvSpPr>
          <p:cNvPr id="4" name="TextBox 3">
            <a:extLst>
              <a:ext uri="{FF2B5EF4-FFF2-40B4-BE49-F238E27FC236}">
                <a16:creationId xmlns:a16="http://schemas.microsoft.com/office/drawing/2014/main" id="{34568130-4276-432E-B8B3-7359935FB8B2}"/>
              </a:ext>
            </a:extLst>
          </p:cNvPr>
          <p:cNvSpPr txBox="1"/>
          <p:nvPr/>
        </p:nvSpPr>
        <p:spPr>
          <a:xfrm>
            <a:off x="5690546" y="1652345"/>
            <a:ext cx="2246954" cy="774571"/>
          </a:xfrm>
          <a:prstGeom prst="rect">
            <a:avLst/>
          </a:prstGeom>
          <a:noFill/>
        </p:spPr>
        <p:txBody>
          <a:bodyPr wrap="square">
            <a:spAutoFit/>
          </a:bodyPr>
          <a:lstStyle/>
          <a:p>
            <a:pPr>
              <a:spcBef>
                <a:spcPts val="1000"/>
              </a:spcBef>
            </a:pPr>
            <a:r>
              <a:rPr lang="en-US"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0.304 </a:t>
            </a:r>
            <a:r>
              <a:rPr lang="en-US" altLang="zh-CN"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pPr>
              <a:spcBef>
                <a:spcPts val="1000"/>
              </a:spcBef>
            </a:pPr>
            <a:r>
              <a:rPr lang="en-US"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0</a:t>
            </a:r>
          </a:p>
        </p:txBody>
      </p:sp>
      <p:sp>
        <p:nvSpPr>
          <p:cNvPr id="5" name="TextBox 4">
            <a:extLst>
              <a:ext uri="{FF2B5EF4-FFF2-40B4-BE49-F238E27FC236}">
                <a16:creationId xmlns:a16="http://schemas.microsoft.com/office/drawing/2014/main" id="{133048E5-2F1E-4920-AEC7-ED9245EFB5D0}"/>
              </a:ext>
            </a:extLst>
          </p:cNvPr>
          <p:cNvSpPr txBox="1"/>
          <p:nvPr/>
        </p:nvSpPr>
        <p:spPr>
          <a:xfrm>
            <a:off x="3074346" y="1652344"/>
            <a:ext cx="2437454" cy="774571"/>
          </a:xfrm>
          <a:prstGeom prst="rect">
            <a:avLst/>
          </a:prstGeom>
          <a:noFill/>
        </p:spPr>
        <p:txBody>
          <a:bodyPr wrap="square">
            <a:spAutoFit/>
          </a:bodyPr>
          <a:lstStyle/>
          <a:p>
            <a:pPr>
              <a:spcBef>
                <a:spcPts val="1000"/>
              </a:spcBef>
            </a:pPr>
            <a:r>
              <a:rPr lang="en-US" dirty="0">
                <a:solidFill>
                  <a:srgbClr val="0070C0"/>
                </a:solidFill>
                <a:latin typeface="Cambria" panose="02040503050406030204" pitchFamily="18" charset="0"/>
                <a:ea typeface="Cambria" panose="02040503050406030204" pitchFamily="18" charset="0"/>
                <a:cs typeface="Times New Roman" panose="02020603050405020304" pitchFamily="18" charset="0"/>
              </a:rPr>
              <a:t>Trigger Rise 0.200 </a:t>
            </a:r>
            <a:r>
              <a:rPr lang="en-US" altLang="zh-CN"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a:spcBef>
                <a:spcPts val="1000"/>
              </a:spcBef>
            </a:pPr>
            <a:r>
              <a:rPr lang="en-US" dirty="0">
                <a:solidFill>
                  <a:srgbClr val="0070C0"/>
                </a:solidFill>
                <a:latin typeface="Cambria" panose="02040503050406030204" pitchFamily="18" charset="0"/>
                <a:ea typeface="Cambria" panose="02040503050406030204" pitchFamily="18" charset="0"/>
                <a:cs typeface="Times New Roman" panose="02020603050405020304" pitchFamily="18" charset="0"/>
              </a:rPr>
              <a:t>Trigger Gap 0.104 </a:t>
            </a:r>
            <a:r>
              <a:rPr lang="en-US" altLang="zh-CN"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μs</a:t>
            </a:r>
            <a:endParaRPr lang="en-US"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4712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D7733-B384-469F-AAE5-95C6BB130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04850"/>
          </a:xfrm>
          <a:prstGeom prst="rect">
            <a:avLst/>
          </a:prstGeom>
        </p:spPr>
      </p:pic>
      <p:pic>
        <p:nvPicPr>
          <p:cNvPr id="6" name="Picture 5">
            <a:extLst>
              <a:ext uri="{FF2B5EF4-FFF2-40B4-BE49-F238E27FC236}">
                <a16:creationId xmlns:a16="http://schemas.microsoft.com/office/drawing/2014/main" id="{27E8FAF5-ACAB-4395-994A-8235AE917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6855"/>
            <a:ext cx="9144000" cy="3721145"/>
          </a:xfrm>
          <a:prstGeom prst="rect">
            <a:avLst/>
          </a:prstGeom>
        </p:spPr>
      </p:pic>
      <p:sp>
        <p:nvSpPr>
          <p:cNvPr id="7" name="TextBox 6">
            <a:extLst>
              <a:ext uri="{FF2B5EF4-FFF2-40B4-BE49-F238E27FC236}">
                <a16:creationId xmlns:a16="http://schemas.microsoft.com/office/drawing/2014/main" id="{D5BA5626-9CDC-4A6C-B49D-D2275B305DF6}"/>
              </a:ext>
            </a:extLst>
          </p:cNvPr>
          <p:cNvSpPr txBox="1"/>
          <p:nvPr/>
        </p:nvSpPr>
        <p:spPr>
          <a:xfrm>
            <a:off x="4115746" y="1842900"/>
            <a:ext cx="1980254" cy="692497"/>
          </a:xfrm>
          <a:prstGeom prst="rect">
            <a:avLst/>
          </a:prstGeom>
          <a:noFill/>
        </p:spPr>
        <p:txBody>
          <a:bodyPr wrap="square">
            <a:spAutoFit/>
          </a:bodyPr>
          <a:lstStyle/>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0</a:t>
            </a:r>
          </a:p>
        </p:txBody>
      </p:sp>
      <p:sp>
        <p:nvSpPr>
          <p:cNvPr id="8" name="TextBox 7">
            <a:extLst>
              <a:ext uri="{FF2B5EF4-FFF2-40B4-BE49-F238E27FC236}">
                <a16:creationId xmlns:a16="http://schemas.microsoft.com/office/drawing/2014/main" id="{97403D06-C3F9-4A89-812B-35C3EB11F78B}"/>
              </a:ext>
            </a:extLst>
          </p:cNvPr>
          <p:cNvSpPr txBox="1"/>
          <p:nvPr/>
        </p:nvSpPr>
        <p:spPr>
          <a:xfrm>
            <a:off x="4010971" y="4989280"/>
            <a:ext cx="1980254" cy="692497"/>
          </a:xfrm>
          <a:prstGeom prst="rect">
            <a:avLst/>
          </a:prstGeom>
          <a:noFill/>
        </p:spPr>
        <p:txBody>
          <a:bodyPr wrap="square">
            <a:spAutoFit/>
          </a:bodyPr>
          <a:lstStyle/>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4</a:t>
            </a:r>
          </a:p>
        </p:txBody>
      </p:sp>
    </p:spTree>
    <p:extLst>
      <p:ext uri="{BB962C8B-B14F-4D97-AF65-F5344CB8AC3E}">
        <p14:creationId xmlns:p14="http://schemas.microsoft.com/office/powerpoint/2010/main" val="2882237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577FA7-BEEE-4506-9206-B9DD6C8DE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2825443"/>
            <a:ext cx="6896100" cy="4032556"/>
          </a:xfrm>
          <a:prstGeom prst="rect">
            <a:avLst/>
          </a:prstGeom>
        </p:spPr>
      </p:pic>
      <p:pic>
        <p:nvPicPr>
          <p:cNvPr id="3" name="Picture 2">
            <a:extLst>
              <a:ext uri="{FF2B5EF4-FFF2-40B4-BE49-F238E27FC236}">
                <a16:creationId xmlns:a16="http://schemas.microsoft.com/office/drawing/2014/main" id="{EA547ADE-11DE-4326-91E4-4476BB38E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03831"/>
          </a:xfrm>
          <a:prstGeom prst="rect">
            <a:avLst/>
          </a:prstGeom>
        </p:spPr>
      </p:pic>
      <p:sp>
        <p:nvSpPr>
          <p:cNvPr id="6" name="TextBox 5">
            <a:extLst>
              <a:ext uri="{FF2B5EF4-FFF2-40B4-BE49-F238E27FC236}">
                <a16:creationId xmlns:a16="http://schemas.microsoft.com/office/drawing/2014/main" id="{225E9813-080A-432C-B6CF-B2C939E748CE}"/>
              </a:ext>
            </a:extLst>
          </p:cNvPr>
          <p:cNvSpPr txBox="1"/>
          <p:nvPr/>
        </p:nvSpPr>
        <p:spPr>
          <a:xfrm>
            <a:off x="4318946" y="1830200"/>
            <a:ext cx="1980254" cy="692497"/>
          </a:xfrm>
          <a:prstGeom prst="rect">
            <a:avLst/>
          </a:prstGeom>
          <a:noFill/>
        </p:spPr>
        <p:txBody>
          <a:bodyPr wrap="square">
            <a:spAutoFit/>
          </a:bodyPr>
          <a:lstStyle/>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7</a:t>
            </a:r>
          </a:p>
        </p:txBody>
      </p:sp>
      <p:sp>
        <p:nvSpPr>
          <p:cNvPr id="7" name="TextBox 6">
            <a:extLst>
              <a:ext uri="{FF2B5EF4-FFF2-40B4-BE49-F238E27FC236}">
                <a16:creationId xmlns:a16="http://schemas.microsoft.com/office/drawing/2014/main" id="{8AF294FD-A0F6-4421-B1C3-575DA75061EB}"/>
              </a:ext>
            </a:extLst>
          </p:cNvPr>
          <p:cNvSpPr txBox="1"/>
          <p:nvPr/>
        </p:nvSpPr>
        <p:spPr>
          <a:xfrm>
            <a:off x="4115746" y="4989191"/>
            <a:ext cx="1980254" cy="692497"/>
          </a:xfrm>
          <a:prstGeom prst="rect">
            <a:avLst/>
          </a:prstGeom>
          <a:noFill/>
        </p:spPr>
        <p:txBody>
          <a:bodyPr wrap="square">
            <a:spAutoFit/>
          </a:bodyPr>
          <a:lstStyle/>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7</a:t>
            </a:r>
          </a:p>
        </p:txBody>
      </p:sp>
    </p:spTree>
    <p:extLst>
      <p:ext uri="{BB962C8B-B14F-4D97-AF65-F5344CB8AC3E}">
        <p14:creationId xmlns:p14="http://schemas.microsoft.com/office/powerpoint/2010/main" val="848593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E90FD-62C3-4754-9ADD-EB25F552D06D}"/>
              </a:ext>
            </a:extLst>
          </p:cNvPr>
          <p:cNvPicPr>
            <a:picLocks noChangeAspect="1"/>
          </p:cNvPicPr>
          <p:nvPr/>
        </p:nvPicPr>
        <p:blipFill>
          <a:blip r:embed="rId2"/>
          <a:stretch>
            <a:fillRect/>
          </a:stretch>
        </p:blipFill>
        <p:spPr>
          <a:xfrm>
            <a:off x="0" y="0"/>
            <a:ext cx="9144000" cy="4847698"/>
          </a:xfrm>
          <a:prstGeom prst="rect">
            <a:avLst/>
          </a:prstGeom>
        </p:spPr>
      </p:pic>
      <p:sp>
        <p:nvSpPr>
          <p:cNvPr id="4" name="TextBox 3">
            <a:extLst>
              <a:ext uri="{FF2B5EF4-FFF2-40B4-BE49-F238E27FC236}">
                <a16:creationId xmlns:a16="http://schemas.microsoft.com/office/drawing/2014/main" id="{B6BC5D52-5E3A-4BCA-B9E6-12FA465B0E81}"/>
              </a:ext>
            </a:extLst>
          </p:cNvPr>
          <p:cNvSpPr txBox="1"/>
          <p:nvPr/>
        </p:nvSpPr>
        <p:spPr>
          <a:xfrm>
            <a:off x="3036246" y="2398449"/>
            <a:ext cx="1980254" cy="692497"/>
          </a:xfrm>
          <a:prstGeom prst="rect">
            <a:avLst/>
          </a:prstGeom>
          <a:noFill/>
        </p:spPr>
        <p:txBody>
          <a:bodyPr wrap="square">
            <a:spAutoFit/>
          </a:bodyPr>
          <a:lstStyle/>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0.400 </a:t>
            </a:r>
            <a:r>
              <a:rPr lang="en-US" altLang="zh-CN" sz="17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pPr>
              <a:spcBef>
                <a:spcPts val="600"/>
              </a:spcBef>
            </a:pPr>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7</a:t>
            </a:r>
          </a:p>
        </p:txBody>
      </p:sp>
    </p:spTree>
    <p:extLst>
      <p:ext uri="{BB962C8B-B14F-4D97-AF65-F5344CB8AC3E}">
        <p14:creationId xmlns:p14="http://schemas.microsoft.com/office/powerpoint/2010/main" val="382568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FF241-91FB-4526-A4CF-6BB85B3B80CE}"/>
              </a:ext>
            </a:extLst>
          </p:cNvPr>
          <p:cNvPicPr>
            <a:picLocks noChangeAspect="1"/>
          </p:cNvPicPr>
          <p:nvPr/>
        </p:nvPicPr>
        <p:blipFill>
          <a:blip r:embed="rId3"/>
          <a:stretch>
            <a:fillRect/>
          </a:stretch>
        </p:blipFill>
        <p:spPr>
          <a:xfrm>
            <a:off x="0" y="0"/>
            <a:ext cx="5757596" cy="3429000"/>
          </a:xfrm>
          <a:prstGeom prst="rect">
            <a:avLst/>
          </a:prstGeom>
        </p:spPr>
      </p:pic>
      <p:pic>
        <p:nvPicPr>
          <p:cNvPr id="5" name="Picture 4">
            <a:extLst>
              <a:ext uri="{FF2B5EF4-FFF2-40B4-BE49-F238E27FC236}">
                <a16:creationId xmlns:a16="http://schemas.microsoft.com/office/drawing/2014/main" id="{2150DAE4-996B-47FA-9F33-5BE242213A27}"/>
              </a:ext>
            </a:extLst>
          </p:cNvPr>
          <p:cNvPicPr>
            <a:picLocks noChangeAspect="1"/>
          </p:cNvPicPr>
          <p:nvPr/>
        </p:nvPicPr>
        <p:blipFill>
          <a:blip r:embed="rId4"/>
          <a:stretch>
            <a:fillRect/>
          </a:stretch>
        </p:blipFill>
        <p:spPr>
          <a:xfrm>
            <a:off x="0" y="3429000"/>
            <a:ext cx="5757596" cy="3429000"/>
          </a:xfrm>
          <a:prstGeom prst="rect">
            <a:avLst/>
          </a:prstGeom>
        </p:spPr>
      </p:pic>
      <p:sp>
        <p:nvSpPr>
          <p:cNvPr id="6" name="TextBox 5">
            <a:extLst>
              <a:ext uri="{FF2B5EF4-FFF2-40B4-BE49-F238E27FC236}">
                <a16:creationId xmlns:a16="http://schemas.microsoft.com/office/drawing/2014/main" id="{C4FCA7E5-F1D2-4C5B-B9D6-1EAEE1C9D94F}"/>
              </a:ext>
            </a:extLst>
          </p:cNvPr>
          <p:cNvSpPr txBox="1"/>
          <p:nvPr/>
        </p:nvSpPr>
        <p:spPr>
          <a:xfrm>
            <a:off x="5754046" y="0"/>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Run0266</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10F64B14-09BC-4432-8127-85ED9298A6CF}"/>
              </a:ext>
            </a:extLst>
          </p:cNvPr>
          <p:cNvSpPr txBox="1"/>
          <p:nvPr/>
        </p:nvSpPr>
        <p:spPr>
          <a:xfrm>
            <a:off x="5754046" y="3428999"/>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Run0266</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Tree>
    <p:extLst>
      <p:ext uri="{BB962C8B-B14F-4D97-AF65-F5344CB8AC3E}">
        <p14:creationId xmlns:p14="http://schemas.microsoft.com/office/powerpoint/2010/main" val="410425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28E9F3-B60E-4728-AFE4-95F19C16BAD9}"/>
              </a:ext>
            </a:extLst>
          </p:cNvPr>
          <p:cNvSpPr txBox="1"/>
          <p:nvPr/>
        </p:nvSpPr>
        <p:spPr>
          <a:xfrm>
            <a:off x="0" y="0"/>
            <a:ext cx="9144000" cy="6555641"/>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cs typeface="Times New Roman" panose="02020603050405020304" pitchFamily="18" charset="0"/>
              </a:rPr>
              <a:t>Optimized DDAS parameters for </a:t>
            </a:r>
            <a:r>
              <a:rPr lang="en-US" sz="2000" baseline="30000" dirty="0">
                <a:latin typeface="Cambria" panose="02040503050406030204" pitchFamily="18" charset="0"/>
                <a:ea typeface="Cambria" panose="02040503050406030204" pitchFamily="18" charset="0"/>
                <a:cs typeface="Times New Roman" panose="02020603050405020304" pitchFamily="18" charset="0"/>
              </a:rPr>
              <a:t>152</a:t>
            </a:r>
            <a:r>
              <a:rPr lang="en-US" sz="2000" dirty="0">
                <a:latin typeface="Cambria" panose="02040503050406030204" pitchFamily="18" charset="0"/>
                <a:ea typeface="Cambria" panose="02040503050406030204" pitchFamily="18" charset="0"/>
                <a:cs typeface="Times New Roman" panose="02020603050405020304" pitchFamily="18" charset="0"/>
              </a:rPr>
              <a:t>Eu </a:t>
            </a:r>
            <a:r>
              <a:rPr lang="en-US" altLang="zh-CN" sz="2000" i="1" dirty="0">
                <a:latin typeface="Cambria" panose="02040503050406030204" pitchFamily="18" charset="0"/>
                <a:ea typeface="Cambria" panose="02040503050406030204" pitchFamily="18" charset="0"/>
                <a:cs typeface="Times New Roman" panose="02020603050405020304" pitchFamily="18" charset="0"/>
              </a:rPr>
              <a:t>γ</a:t>
            </a:r>
            <a:r>
              <a:rPr lang="en-US" altLang="zh-CN" sz="2000" dirty="0">
                <a:latin typeface="Cambria" panose="02040503050406030204" pitchFamily="18" charset="0"/>
                <a:ea typeface="Cambria" panose="02040503050406030204" pitchFamily="18" charset="0"/>
                <a:cs typeface="Times New Roman" panose="02020603050405020304" pitchFamily="18" charset="0"/>
              </a:rPr>
              <a:t> rays at 1408 keV and X rays at 39-47 keV:</a:t>
            </a:r>
          </a:p>
          <a:p>
            <a:endParaRPr lang="en-US" sz="2000" dirty="0">
              <a:latin typeface="Cambria" panose="02040503050406030204" pitchFamily="18" charset="0"/>
              <a:ea typeface="Cambria" panose="02040503050406030204" pitchFamily="18" charset="0"/>
              <a:cs typeface="Times New Roman" panose="02020603050405020304" pitchFamily="18" charset="0"/>
            </a:endParaRPr>
          </a:p>
          <a:p>
            <a:r>
              <a:rPr lang="en-US"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2000" dirty="0" err="1">
                <a:solidFill>
                  <a:srgbClr val="009900"/>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2000" dirty="0">
              <a:solidFill>
                <a:srgbClr val="009900"/>
              </a:solidFill>
              <a:latin typeface="Cambria" panose="02040503050406030204" pitchFamily="18" charset="0"/>
              <a:ea typeface="Cambria" panose="02040503050406030204" pitchFamily="18" charset="0"/>
              <a:cs typeface="Times New Roman" panose="02020603050405020304" pitchFamily="18" charset="0"/>
            </a:endParaRPr>
          </a:p>
          <a:p>
            <a:r>
              <a:rPr lang="en-US"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2000" dirty="0" err="1">
                <a:solidFill>
                  <a:srgbClr val="009900"/>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2000" dirty="0">
              <a:solidFill>
                <a:srgbClr val="009900"/>
              </a:solidFill>
              <a:latin typeface="Cambria" panose="02040503050406030204" pitchFamily="18" charset="0"/>
              <a:ea typeface="Cambria" panose="02040503050406030204" pitchFamily="18" charset="0"/>
              <a:cs typeface="Times New Roman" panose="02020603050405020304" pitchFamily="18" charset="0"/>
            </a:endParaRPr>
          </a:p>
          <a:p>
            <a:r>
              <a:rPr lang="en-US" altLang="zh-CN" sz="2000" dirty="0">
                <a:latin typeface="Cambria" panose="02040503050406030204" pitchFamily="18" charset="0"/>
                <a:ea typeface="Cambria" panose="02040503050406030204" pitchFamily="18" charset="0"/>
              </a:rPr>
              <a:t>0.016 </a:t>
            </a:r>
            <a:r>
              <a:rPr lang="en-US" altLang="zh-CN" sz="2000" dirty="0" err="1">
                <a:latin typeface="Cambria" panose="02040503050406030204" pitchFamily="18" charset="0"/>
                <a:ea typeface="Cambria" panose="02040503050406030204" pitchFamily="18" charset="0"/>
              </a:rPr>
              <a:t>μs</a:t>
            </a:r>
            <a:r>
              <a:rPr lang="en-US" altLang="zh-CN" sz="2000" dirty="0">
                <a:latin typeface="Cambria" panose="02040503050406030204" pitchFamily="18" charset="0"/>
                <a:ea typeface="Cambria" panose="02040503050406030204" pitchFamily="18" charset="0"/>
              </a:rPr>
              <a:t> </a:t>
            </a:r>
            <a:r>
              <a:rPr lang="zh-CN" altLang="en-US" sz="2000" dirty="0">
                <a:latin typeface="Cambria" panose="02040503050406030204" pitchFamily="18" charset="0"/>
              </a:rPr>
              <a:t>≤ </a:t>
            </a:r>
            <a:r>
              <a:rPr lang="en-US" sz="2000" dirty="0">
                <a:latin typeface="Cambria" panose="02040503050406030204" pitchFamily="18" charset="0"/>
                <a:ea typeface="Cambria" panose="02040503050406030204" pitchFamily="18" charset="0"/>
              </a:rPr>
              <a:t>Trigger Rise </a:t>
            </a:r>
            <a:r>
              <a:rPr lang="zh-CN" altLang="en-US" sz="2000" dirty="0">
                <a:latin typeface="Cambria" panose="02040503050406030204" pitchFamily="18" charset="0"/>
              </a:rPr>
              <a:t>≤ </a:t>
            </a:r>
            <a:r>
              <a:rPr lang="en-US" altLang="zh-CN" sz="2000" dirty="0">
                <a:latin typeface="Cambria" panose="02040503050406030204" pitchFamily="18" charset="0"/>
                <a:ea typeface="Cambria" panose="02040503050406030204" pitchFamily="18" charset="0"/>
              </a:rPr>
              <a:t>1.000 </a:t>
            </a:r>
            <a:r>
              <a:rPr lang="en-US" altLang="zh-CN" sz="2000" dirty="0" err="1">
                <a:latin typeface="Cambria" panose="02040503050406030204" pitchFamily="18" charset="0"/>
                <a:ea typeface="Cambria" panose="02040503050406030204" pitchFamily="18" charset="0"/>
              </a:rPr>
              <a:t>μs</a:t>
            </a:r>
            <a:r>
              <a:rPr lang="en-US" altLang="zh-CN" sz="2000" dirty="0">
                <a:latin typeface="Cambria" panose="02040503050406030204" pitchFamily="18" charset="0"/>
                <a:ea typeface="Cambria" panose="02040503050406030204" pitchFamily="18" charset="0"/>
              </a:rPr>
              <a:t>; 0.000 </a:t>
            </a:r>
            <a:r>
              <a:rPr lang="en-US" altLang="zh-CN" sz="2000" dirty="0" err="1">
                <a:latin typeface="Cambria" panose="02040503050406030204" pitchFamily="18" charset="0"/>
                <a:ea typeface="Cambria" panose="02040503050406030204" pitchFamily="18" charset="0"/>
              </a:rPr>
              <a:t>μs</a:t>
            </a:r>
            <a:r>
              <a:rPr lang="en-US" altLang="zh-CN" sz="2000" dirty="0">
                <a:latin typeface="Cambria" panose="02040503050406030204" pitchFamily="18" charset="0"/>
                <a:ea typeface="Cambria" panose="02040503050406030204" pitchFamily="18" charset="0"/>
              </a:rPr>
              <a:t> </a:t>
            </a:r>
            <a:r>
              <a:rPr lang="zh-CN" altLang="en-US" sz="2000" dirty="0">
                <a:latin typeface="Cambria" panose="02040503050406030204" pitchFamily="18" charset="0"/>
              </a:rPr>
              <a:t>≤ </a:t>
            </a:r>
            <a:r>
              <a:rPr lang="en-US" sz="2000" dirty="0">
                <a:latin typeface="Cambria" panose="02040503050406030204" pitchFamily="18" charset="0"/>
                <a:ea typeface="Cambria" panose="02040503050406030204" pitchFamily="18" charset="0"/>
              </a:rPr>
              <a:t>Trigger Gap </a:t>
            </a:r>
            <a:r>
              <a:rPr lang="zh-CN" altLang="en-US" sz="2000" dirty="0">
                <a:latin typeface="Cambria" panose="02040503050406030204" pitchFamily="18" charset="0"/>
              </a:rPr>
              <a:t>≤ </a:t>
            </a:r>
            <a:r>
              <a:rPr lang="en-US" altLang="zh-CN" sz="2000" dirty="0">
                <a:latin typeface="Cambria" panose="02040503050406030204" pitchFamily="18" charset="0"/>
                <a:ea typeface="Cambria" panose="02040503050406030204" pitchFamily="18" charset="0"/>
              </a:rPr>
              <a:t>1.000 </a:t>
            </a:r>
            <a:r>
              <a:rPr lang="en-US" altLang="zh-CN" sz="2000" dirty="0" err="1">
                <a:latin typeface="Cambria" panose="02040503050406030204" pitchFamily="18" charset="0"/>
                <a:ea typeface="Cambria" panose="02040503050406030204" pitchFamily="18" charset="0"/>
              </a:rPr>
              <a:t>μs</a:t>
            </a:r>
            <a:endParaRPr lang="en-US" altLang="zh-CN" sz="2000" dirty="0">
              <a:latin typeface="Cambria" panose="02040503050406030204" pitchFamily="18" charset="0"/>
              <a:ea typeface="Cambria" panose="02040503050406030204" pitchFamily="18" charset="0"/>
            </a:endParaRPr>
          </a:p>
          <a:p>
            <a:r>
              <a:rPr lang="en-US" altLang="zh-CN" sz="2000" dirty="0">
                <a:latin typeface="Cambria" panose="02040503050406030204" pitchFamily="18" charset="0"/>
                <a:ea typeface="Cambria" panose="02040503050406030204" pitchFamily="18" charset="0"/>
              </a:rPr>
              <a:t>0.016 </a:t>
            </a:r>
            <a:r>
              <a:rPr lang="en-US" altLang="zh-CN" sz="2000" dirty="0" err="1">
                <a:latin typeface="Cambria" panose="02040503050406030204" pitchFamily="18" charset="0"/>
                <a:ea typeface="Cambria" panose="02040503050406030204" pitchFamily="18" charset="0"/>
              </a:rPr>
              <a:t>μs</a:t>
            </a:r>
            <a:r>
              <a:rPr lang="en-US" altLang="zh-CN" sz="2000" dirty="0">
                <a:latin typeface="Cambria" panose="02040503050406030204" pitchFamily="18" charset="0"/>
                <a:ea typeface="Cambria" panose="02040503050406030204" pitchFamily="18" charset="0"/>
              </a:rPr>
              <a:t> </a:t>
            </a:r>
            <a:r>
              <a:rPr lang="zh-CN" altLang="en-US" sz="2000" dirty="0">
                <a:latin typeface="Cambria" panose="02040503050406030204" pitchFamily="18" charset="0"/>
                <a:ea typeface="Cambria" panose="02040503050406030204" pitchFamily="18" charset="0"/>
              </a:rPr>
              <a:t>≤ </a:t>
            </a:r>
            <a:r>
              <a:rPr lang="en-US" altLang="zh-CN" sz="2000" dirty="0">
                <a:latin typeface="Cambria" panose="02040503050406030204" pitchFamily="18" charset="0"/>
                <a:ea typeface="Cambria" panose="02040503050406030204" pitchFamily="18" charset="0"/>
              </a:rPr>
              <a:t>Trigger Rise + Trigger Gap </a:t>
            </a:r>
            <a:r>
              <a:rPr lang="zh-CN" altLang="en-US" sz="2000" dirty="0">
                <a:latin typeface="Cambria" panose="02040503050406030204" pitchFamily="18" charset="0"/>
                <a:ea typeface="Cambria" panose="02040503050406030204" pitchFamily="18" charset="0"/>
              </a:rPr>
              <a:t>≤ </a:t>
            </a:r>
            <a:r>
              <a:rPr lang="en-US" altLang="zh-CN" sz="2000" dirty="0">
                <a:latin typeface="Cambria" panose="02040503050406030204" pitchFamily="18" charset="0"/>
                <a:ea typeface="Cambria" panose="02040503050406030204" pitchFamily="18" charset="0"/>
              </a:rPr>
              <a:t>1.016 </a:t>
            </a:r>
            <a:r>
              <a:rPr lang="en-US" altLang="zh-CN" sz="2000" dirty="0" err="1">
                <a:latin typeface="Cambria" panose="02040503050406030204" pitchFamily="18" charset="0"/>
                <a:ea typeface="Cambria" panose="02040503050406030204" pitchFamily="18" charset="0"/>
              </a:rPr>
              <a:t>μs</a:t>
            </a:r>
            <a:endParaRPr lang="en-US" altLang="zh-CN"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cs typeface="Times New Roman" panose="02020603050405020304" pitchFamily="18" charset="0"/>
              </a:rPr>
              <a:t>Shorter Rise picks up noise more severely and doesn't improve timing resolution.</a:t>
            </a:r>
          </a:p>
          <a:p>
            <a:r>
              <a:rPr lang="en-US" sz="2000" dirty="0">
                <a:latin typeface="Cambria" panose="02040503050406030204" pitchFamily="18" charset="0"/>
                <a:ea typeface="Cambria" panose="02040503050406030204" pitchFamily="18" charset="0"/>
                <a:cs typeface="Times New Roman" panose="02020603050405020304" pitchFamily="18" charset="0"/>
              </a:rPr>
              <a:t>Longer Rise makes timing resolution worse.</a:t>
            </a:r>
          </a:p>
          <a:p>
            <a:endParaRPr lang="en-US" sz="20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Trigger Threshold 310 (LEGe), 300 (North),</a:t>
            </a:r>
            <a:r>
              <a:rPr lang="zh-CN" altLang="en-US"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700 (South)</a:t>
            </a:r>
          </a:p>
          <a:p>
            <a:r>
              <a:rPr lang="en-US" altLang="zh-CN" sz="2000" dirty="0">
                <a:latin typeface="Cambria" panose="02040503050406030204" pitchFamily="18" charset="0"/>
                <a:ea typeface="Cambria" panose="02040503050406030204" pitchFamily="18" charset="0"/>
                <a:cs typeface="Times New Roman" panose="02020603050405020304" pitchFamily="18" charset="0"/>
              </a:rPr>
              <a:t>Trigger Threshold </a:t>
            </a:r>
            <a:r>
              <a:rPr lang="zh-CN" altLang="en-US" sz="2000" dirty="0">
                <a:latin typeface="Cambria" panose="02040503050406030204" pitchFamily="18" charset="0"/>
                <a:ea typeface="Cambria" panose="02040503050406030204" pitchFamily="18" charset="0"/>
                <a:cs typeface="Times New Roman" panose="02020603050405020304" pitchFamily="18" charset="0"/>
              </a:rPr>
              <a:t>≤ </a:t>
            </a:r>
            <a:r>
              <a:rPr lang="en-US" altLang="zh-CN" sz="2000" dirty="0">
                <a:latin typeface="Cambria" panose="02040503050406030204" pitchFamily="18" charset="0"/>
                <a:ea typeface="Cambria" panose="02040503050406030204" pitchFamily="18" charset="0"/>
                <a:cs typeface="Times New Roman" panose="02020603050405020304" pitchFamily="18" charset="0"/>
              </a:rPr>
              <a:t>4096 ADC channel when </a:t>
            </a:r>
            <a:r>
              <a:rPr lang="en-US" sz="2000" dirty="0">
                <a:latin typeface="Cambria" panose="02040503050406030204" pitchFamily="18" charset="0"/>
                <a:ea typeface="Cambria" panose="02040503050406030204" pitchFamily="18" charset="0"/>
                <a:cs typeface="Times New Roman" panose="02020603050405020304" pitchFamily="18" charset="0"/>
              </a:rPr>
              <a:t>Trigger Rise = 0.064 </a:t>
            </a:r>
            <a:r>
              <a:rPr lang="en-US" altLang="zh-CN" sz="20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20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2000" dirty="0">
                <a:latin typeface="Cambria" panose="02040503050406030204" pitchFamily="18" charset="0"/>
                <a:ea typeface="Cambria" panose="02040503050406030204" pitchFamily="18" charset="0"/>
                <a:cs typeface="Times New Roman" panose="02020603050405020304" pitchFamily="18" charset="0"/>
              </a:rPr>
              <a:t>Trigger Threshold just above noise yields the best timing resolution.</a:t>
            </a:r>
          </a:p>
          <a:p>
            <a:r>
              <a:rPr lang="en-US" altLang="zh-CN" sz="2000" dirty="0">
                <a:latin typeface="Cambria" panose="02040503050406030204" pitchFamily="18" charset="0"/>
                <a:ea typeface="Cambria" panose="02040503050406030204" pitchFamily="18" charset="0"/>
                <a:cs typeface="Times New Roman" panose="02020603050405020304" pitchFamily="18" charset="0"/>
              </a:rPr>
              <a:t>Increasing the Trigger Threshold results in a worse timing resolution.</a:t>
            </a:r>
          </a:p>
          <a:p>
            <a:endParaRPr lang="en-US" sz="2000" dirty="0">
              <a:latin typeface="Cambria" panose="02040503050406030204" pitchFamily="18" charset="0"/>
              <a:ea typeface="Cambria" panose="02040503050406030204" pitchFamily="18" charset="0"/>
              <a:cs typeface="Times New Roman" panose="02020603050405020304" pitchFamily="18" charset="0"/>
            </a:endParaRPr>
          </a:p>
          <a:p>
            <a:r>
              <a:rPr lang="en-US"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2000" dirty="0" err="1">
                <a:solidFill>
                  <a:srgbClr val="009900"/>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2000" dirty="0">
              <a:solidFill>
                <a:srgbClr val="009900"/>
              </a:solidFill>
              <a:latin typeface="Cambria" panose="02040503050406030204" pitchFamily="18" charset="0"/>
              <a:ea typeface="Cambria" panose="02040503050406030204" pitchFamily="18" charset="0"/>
              <a:cs typeface="Times New Roman" panose="02020603050405020304" pitchFamily="18" charset="0"/>
            </a:endParaRPr>
          </a:p>
          <a:p>
            <a:r>
              <a:rPr lang="en-US" sz="2000" dirty="0">
                <a:solidFill>
                  <a:srgbClr val="009900"/>
                </a:solidFill>
                <a:latin typeface="Cambria" panose="02040503050406030204" pitchFamily="18" charset="0"/>
                <a:ea typeface="Cambria" panose="02040503050406030204" pitchFamily="18" charset="0"/>
                <a:cs typeface="Times New Roman" panose="02020603050405020304" pitchFamily="18" charset="0"/>
              </a:rPr>
              <a:t>CFD Scale 7</a:t>
            </a:r>
          </a:p>
          <a:p>
            <a:r>
              <a:rPr lang="el-GR" sz="2000" dirty="0">
                <a:latin typeface="Cambria" panose="02040503050406030204" pitchFamily="18" charset="0"/>
                <a:ea typeface="Cambria" panose="02040503050406030204" pitchFamily="18" charset="0"/>
                <a:cs typeface="Times New Roman" panose="02020603050405020304" pitchFamily="18" charset="0"/>
              </a:rPr>
              <a:t>0.008 μ</a:t>
            </a:r>
            <a:r>
              <a:rPr lang="en-US" sz="2000" dirty="0">
                <a:latin typeface="Cambria" panose="02040503050406030204" pitchFamily="18" charset="0"/>
                <a:ea typeface="Cambria" panose="02040503050406030204" pitchFamily="18" charset="0"/>
                <a:cs typeface="Times New Roman" panose="02020603050405020304" pitchFamily="18" charset="0"/>
              </a:rPr>
              <a:t>s ≤ CFD Delay ≤ 0.504 </a:t>
            </a:r>
            <a:r>
              <a:rPr lang="el-GR" sz="2000" dirty="0">
                <a:latin typeface="Cambria" panose="02040503050406030204" pitchFamily="18" charset="0"/>
                <a:ea typeface="Cambria" panose="02040503050406030204" pitchFamily="18" charset="0"/>
                <a:cs typeface="Times New Roman" panose="02020603050405020304" pitchFamily="18" charset="0"/>
              </a:rPr>
              <a:t>μ</a:t>
            </a:r>
            <a:r>
              <a:rPr lang="en-US" sz="2000" dirty="0">
                <a:latin typeface="Cambria" panose="02040503050406030204" pitchFamily="18" charset="0"/>
                <a:ea typeface="Cambria" panose="02040503050406030204" pitchFamily="18" charset="0"/>
                <a:cs typeface="Times New Roman" panose="02020603050405020304" pitchFamily="18" charset="0"/>
              </a:rPr>
              <a:t>s; 0 ≤ CFD Scale ≤ 7</a:t>
            </a:r>
          </a:p>
          <a:p>
            <a:r>
              <a:rPr lang="en-US" sz="2000" dirty="0">
                <a:latin typeface="Cambria" panose="02040503050406030204" pitchFamily="18" charset="0"/>
                <a:ea typeface="Cambria" panose="02040503050406030204" pitchFamily="18" charset="0"/>
                <a:cs typeface="Times New Roman" panose="02020603050405020304" pitchFamily="18" charset="0"/>
              </a:rPr>
              <a:t>Longer CFD Delay makes timing resolution worse; shorter CFD Delay fails to correct some low-energy events and leads to an additional structure in the time distribution </a:t>
            </a:r>
            <a:r>
              <a:rPr lang="en-US" altLang="zh-CN" sz="2000" dirty="0">
                <a:latin typeface="Cambria" panose="02040503050406030204" pitchFamily="18" charset="0"/>
                <a:ea typeface="Cambria" panose="02040503050406030204" pitchFamily="18" charset="0"/>
                <a:cs typeface="Times New Roman" panose="02020603050405020304" pitchFamily="18" charset="0"/>
              </a:rPr>
              <a:t>at low energies, both LEGe and XtRa need CFD Delay of 0.3 </a:t>
            </a:r>
            <a:r>
              <a:rPr lang="en-US" altLang="zh-CN" sz="2000" dirty="0" err="1">
                <a:latin typeface="Cambria" panose="02040503050406030204" pitchFamily="18" charset="0"/>
                <a:ea typeface="Cambria" panose="02040503050406030204" pitchFamily="18" charset="0"/>
                <a:cs typeface="Times New Roman" panose="02020603050405020304" pitchFamily="18" charset="0"/>
              </a:rPr>
              <a:t>μs</a:t>
            </a:r>
            <a:r>
              <a:rPr lang="en-US" sz="2000" dirty="0">
                <a:latin typeface="Cambria" panose="02040503050406030204" pitchFamily="18" charset="0"/>
                <a:ea typeface="Cambria" panose="02040503050406030204" pitchFamily="18" charset="0"/>
                <a:cs typeface="Times New Roman" panose="02020603050405020304" pitchFamily="18" charset="0"/>
              </a:rPr>
              <a:t>.</a:t>
            </a:r>
          </a:p>
          <a:p>
            <a:r>
              <a:rPr lang="en-US" sz="2000" dirty="0">
                <a:latin typeface="Cambria" panose="02040503050406030204" pitchFamily="18" charset="0"/>
                <a:ea typeface="Cambria" panose="02040503050406030204" pitchFamily="18" charset="0"/>
                <a:cs typeface="Times New Roman" panose="02020603050405020304" pitchFamily="18" charset="0"/>
              </a:rPr>
              <a:t>Reducing the CFD Scale either makes timing resolution worse or has no effect.</a:t>
            </a:r>
          </a:p>
        </p:txBody>
      </p:sp>
    </p:spTree>
    <p:extLst>
      <p:ext uri="{BB962C8B-B14F-4D97-AF65-F5344CB8AC3E}">
        <p14:creationId xmlns:p14="http://schemas.microsoft.com/office/powerpoint/2010/main" val="2499776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D07B-BD04-437D-BE5D-07015BC53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F6169278-3A6B-4063-A926-D81179C1E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4" name="TextBox 3">
            <a:extLst>
              <a:ext uri="{FF2B5EF4-FFF2-40B4-BE49-F238E27FC236}">
                <a16:creationId xmlns:a16="http://schemas.microsoft.com/office/drawing/2014/main" id="{17B46C63-CA16-4AFF-A12C-FD17972E4090}"/>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3261388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A19CC-E854-4787-AA19-334F6C508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C05BA178-FFB8-4827-B74F-EEC6B4D01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6" name="TextBox 5">
            <a:extLst>
              <a:ext uri="{FF2B5EF4-FFF2-40B4-BE49-F238E27FC236}">
                <a16:creationId xmlns:a16="http://schemas.microsoft.com/office/drawing/2014/main" id="{F82224B3-4173-4138-9D04-5E10831AA556}"/>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2381125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CDBC9-2D64-4EC7-A1AA-26ADE180ECF8}"/>
              </a:ext>
            </a:extLst>
          </p:cNvPr>
          <p:cNvPicPr>
            <a:picLocks noChangeAspect="1"/>
          </p:cNvPicPr>
          <p:nvPr/>
        </p:nvPicPr>
        <p:blipFill>
          <a:blip r:embed="rId3"/>
          <a:stretch>
            <a:fillRect/>
          </a:stretch>
        </p:blipFill>
        <p:spPr>
          <a:xfrm>
            <a:off x="0" y="0"/>
            <a:ext cx="5757596" cy="3429000"/>
          </a:xfrm>
          <a:prstGeom prst="rect">
            <a:avLst/>
          </a:prstGeom>
        </p:spPr>
      </p:pic>
      <p:pic>
        <p:nvPicPr>
          <p:cNvPr id="5" name="Picture 4">
            <a:extLst>
              <a:ext uri="{FF2B5EF4-FFF2-40B4-BE49-F238E27FC236}">
                <a16:creationId xmlns:a16="http://schemas.microsoft.com/office/drawing/2014/main" id="{6A778B46-B54E-4090-9CC3-05E031BF7C87}"/>
              </a:ext>
            </a:extLst>
          </p:cNvPr>
          <p:cNvPicPr>
            <a:picLocks noChangeAspect="1"/>
          </p:cNvPicPr>
          <p:nvPr/>
        </p:nvPicPr>
        <p:blipFill>
          <a:blip r:embed="rId4"/>
          <a:stretch>
            <a:fillRect/>
          </a:stretch>
        </p:blipFill>
        <p:spPr>
          <a:xfrm>
            <a:off x="0" y="3428999"/>
            <a:ext cx="5739770" cy="3429000"/>
          </a:xfrm>
          <a:prstGeom prst="rect">
            <a:avLst/>
          </a:prstGeom>
        </p:spPr>
      </p:pic>
      <p:sp>
        <p:nvSpPr>
          <p:cNvPr id="6" name="TextBox 5">
            <a:extLst>
              <a:ext uri="{FF2B5EF4-FFF2-40B4-BE49-F238E27FC236}">
                <a16:creationId xmlns:a16="http://schemas.microsoft.com/office/drawing/2014/main" id="{503C1AE6-011F-4AD5-82B1-93D7A28583FB}"/>
              </a:ext>
            </a:extLst>
          </p:cNvPr>
          <p:cNvSpPr txBox="1"/>
          <p:nvPr/>
        </p:nvSpPr>
        <p:spPr>
          <a:xfrm>
            <a:off x="5754046" y="0"/>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Run0267</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48CF3A41-4007-4FE1-B13E-B06B5FB9BCCD}"/>
              </a:ext>
            </a:extLst>
          </p:cNvPr>
          <p:cNvSpPr txBox="1"/>
          <p:nvPr/>
        </p:nvSpPr>
        <p:spPr>
          <a:xfrm>
            <a:off x="5754046" y="3428999"/>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Run0267</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7CFE1DE5-0207-48DD-B2FD-F91267B20FCF}"/>
              </a:ext>
            </a:extLst>
          </p:cNvPr>
          <p:cNvSpPr txBox="1"/>
          <p:nvPr/>
        </p:nvSpPr>
        <p:spPr>
          <a:xfrm>
            <a:off x="876300" y="190500"/>
            <a:ext cx="176202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110 ns</a:t>
            </a:r>
            <a:endParaRPr lang="en-US" dirty="0">
              <a:solidFill>
                <a:srgbClr val="0099FF"/>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C372A380-006E-4756-B243-86BB1D41A236}"/>
              </a:ext>
            </a:extLst>
          </p:cNvPr>
          <p:cNvSpPr txBox="1"/>
          <p:nvPr/>
        </p:nvSpPr>
        <p:spPr>
          <a:xfrm>
            <a:off x="876300" y="3619500"/>
            <a:ext cx="1798890" cy="369332"/>
          </a:xfrm>
          <a:prstGeom prst="rect">
            <a:avLst/>
          </a:prstGeom>
          <a:noFill/>
        </p:spPr>
        <p:txBody>
          <a:bodyPr wrap="none" rtlCol="0">
            <a:spAutoFit/>
          </a:bodyPr>
          <a:lstStyle/>
          <a:p>
            <a:r>
              <a:rPr lang="en-US" dirty="0"/>
              <a:t>Same as run0276</a:t>
            </a:r>
          </a:p>
        </p:txBody>
      </p:sp>
    </p:spTree>
    <p:extLst>
      <p:ext uri="{BB962C8B-B14F-4D97-AF65-F5344CB8AC3E}">
        <p14:creationId xmlns:p14="http://schemas.microsoft.com/office/powerpoint/2010/main" val="447690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B17AE-534B-42D0-B66E-E3CAD0D4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AC004CCB-97AD-42A8-BBF9-187C38EFF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4" name="TextBox 3">
            <a:extLst>
              <a:ext uri="{FF2B5EF4-FFF2-40B4-BE49-F238E27FC236}">
                <a16:creationId xmlns:a16="http://schemas.microsoft.com/office/drawing/2014/main" id="{23D80B69-4469-4243-BA5B-C44F43A00780}"/>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926231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0D006-E813-4088-8E30-041EA850B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D477377C-F002-4AE4-86F0-0C6408291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6" name="TextBox 5">
            <a:extLst>
              <a:ext uri="{FF2B5EF4-FFF2-40B4-BE49-F238E27FC236}">
                <a16:creationId xmlns:a16="http://schemas.microsoft.com/office/drawing/2014/main" id="{25C0D83E-EAC3-447F-85D3-8659FF27EF44}"/>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
        <p:nvSpPr>
          <p:cNvPr id="7" name="Oval 6">
            <a:extLst>
              <a:ext uri="{FF2B5EF4-FFF2-40B4-BE49-F238E27FC236}">
                <a16:creationId xmlns:a16="http://schemas.microsoft.com/office/drawing/2014/main" id="{E4773564-3950-4159-B5EB-18D0D4542D91}"/>
              </a:ext>
            </a:extLst>
          </p:cNvPr>
          <p:cNvSpPr/>
          <p:nvPr/>
        </p:nvSpPr>
        <p:spPr>
          <a:xfrm>
            <a:off x="1780669" y="5137484"/>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B9A78DF-8315-4271-B67A-8CBE9FE66E21}"/>
              </a:ext>
            </a:extLst>
          </p:cNvPr>
          <p:cNvSpPr/>
          <p:nvPr/>
        </p:nvSpPr>
        <p:spPr>
          <a:xfrm>
            <a:off x="6352669" y="5137483"/>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89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20F922-C2F3-41D6-8916-1F3BF155178A}"/>
              </a:ext>
            </a:extLst>
          </p:cNvPr>
          <p:cNvPicPr>
            <a:picLocks noChangeAspect="1"/>
          </p:cNvPicPr>
          <p:nvPr/>
        </p:nvPicPr>
        <p:blipFill>
          <a:blip r:embed="rId3"/>
          <a:stretch>
            <a:fillRect/>
          </a:stretch>
        </p:blipFill>
        <p:spPr>
          <a:xfrm>
            <a:off x="0" y="3429000"/>
            <a:ext cx="5757596" cy="3429000"/>
          </a:xfrm>
          <a:prstGeom prst="rect">
            <a:avLst/>
          </a:prstGeom>
        </p:spPr>
      </p:pic>
      <p:pic>
        <p:nvPicPr>
          <p:cNvPr id="5" name="Picture 4">
            <a:extLst>
              <a:ext uri="{FF2B5EF4-FFF2-40B4-BE49-F238E27FC236}">
                <a16:creationId xmlns:a16="http://schemas.microsoft.com/office/drawing/2014/main" id="{F48C63CE-0941-4EAF-AA93-80F86CCA0B55}"/>
              </a:ext>
            </a:extLst>
          </p:cNvPr>
          <p:cNvPicPr>
            <a:picLocks noChangeAspect="1"/>
          </p:cNvPicPr>
          <p:nvPr/>
        </p:nvPicPr>
        <p:blipFill>
          <a:blip r:embed="rId4"/>
          <a:stretch>
            <a:fillRect/>
          </a:stretch>
        </p:blipFill>
        <p:spPr>
          <a:xfrm>
            <a:off x="0" y="0"/>
            <a:ext cx="5754046" cy="3429000"/>
          </a:xfrm>
          <a:prstGeom prst="rect">
            <a:avLst/>
          </a:prstGeom>
        </p:spPr>
      </p:pic>
      <p:sp>
        <p:nvSpPr>
          <p:cNvPr id="6" name="TextBox 5">
            <a:extLst>
              <a:ext uri="{FF2B5EF4-FFF2-40B4-BE49-F238E27FC236}">
                <a16:creationId xmlns:a16="http://schemas.microsoft.com/office/drawing/2014/main" id="{A2360AE7-6F2A-4A08-8BF4-4C69B678A63F}"/>
              </a:ext>
            </a:extLst>
          </p:cNvPr>
          <p:cNvSpPr txBox="1"/>
          <p:nvPr/>
        </p:nvSpPr>
        <p:spPr>
          <a:xfrm>
            <a:off x="5754046" y="0"/>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Run0268</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0.400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A66AE4B9-2203-47DC-8CB1-D83057CD5936}"/>
              </a:ext>
            </a:extLst>
          </p:cNvPr>
          <p:cNvSpPr txBox="1"/>
          <p:nvPr/>
        </p:nvSpPr>
        <p:spPr>
          <a:xfrm>
            <a:off x="5754046" y="3428999"/>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Run0268</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0.400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Tree>
    <p:extLst>
      <p:ext uri="{BB962C8B-B14F-4D97-AF65-F5344CB8AC3E}">
        <p14:creationId xmlns:p14="http://schemas.microsoft.com/office/powerpoint/2010/main" val="3526733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4F52B-0391-439D-BD77-A137B4A3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pic>
        <p:nvPicPr>
          <p:cNvPr id="5" name="Picture 4">
            <a:extLst>
              <a:ext uri="{FF2B5EF4-FFF2-40B4-BE49-F238E27FC236}">
                <a16:creationId xmlns:a16="http://schemas.microsoft.com/office/drawing/2014/main" id="{3C0282F3-82F4-4898-9401-B7FCF1FED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sp>
        <p:nvSpPr>
          <p:cNvPr id="4" name="TextBox 3">
            <a:extLst>
              <a:ext uri="{FF2B5EF4-FFF2-40B4-BE49-F238E27FC236}">
                <a16:creationId xmlns:a16="http://schemas.microsoft.com/office/drawing/2014/main" id="{CDB74790-FEE3-4356-9373-F63E077BF2E4}"/>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2053093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C9BB8-D221-438B-A2F3-D341A1E2B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pic>
        <p:nvPicPr>
          <p:cNvPr id="5" name="Picture 4">
            <a:extLst>
              <a:ext uri="{FF2B5EF4-FFF2-40B4-BE49-F238E27FC236}">
                <a16:creationId xmlns:a16="http://schemas.microsoft.com/office/drawing/2014/main" id="{60EDFA7C-E9DE-4944-8D03-C530DB9BE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sp>
        <p:nvSpPr>
          <p:cNvPr id="6" name="TextBox 5">
            <a:extLst>
              <a:ext uri="{FF2B5EF4-FFF2-40B4-BE49-F238E27FC236}">
                <a16:creationId xmlns:a16="http://schemas.microsoft.com/office/drawing/2014/main" id="{F1054B1D-5424-44CA-AC63-D933F0D2B68B}"/>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686334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44F13-7F15-455A-9F3F-1B70084EF7BE}"/>
              </a:ext>
            </a:extLst>
          </p:cNvPr>
          <p:cNvPicPr>
            <a:picLocks noChangeAspect="1"/>
          </p:cNvPicPr>
          <p:nvPr/>
        </p:nvPicPr>
        <p:blipFill>
          <a:blip r:embed="rId3"/>
          <a:stretch>
            <a:fillRect/>
          </a:stretch>
        </p:blipFill>
        <p:spPr>
          <a:xfrm>
            <a:off x="0" y="3424114"/>
            <a:ext cx="5757596" cy="3429000"/>
          </a:xfrm>
          <a:prstGeom prst="rect">
            <a:avLst/>
          </a:prstGeom>
        </p:spPr>
      </p:pic>
      <p:pic>
        <p:nvPicPr>
          <p:cNvPr id="5" name="Picture 4">
            <a:extLst>
              <a:ext uri="{FF2B5EF4-FFF2-40B4-BE49-F238E27FC236}">
                <a16:creationId xmlns:a16="http://schemas.microsoft.com/office/drawing/2014/main" id="{B3E364B4-1AE3-4DAC-8C2F-9B67DC36D9CB}"/>
              </a:ext>
            </a:extLst>
          </p:cNvPr>
          <p:cNvPicPr>
            <a:picLocks noChangeAspect="1"/>
          </p:cNvPicPr>
          <p:nvPr/>
        </p:nvPicPr>
        <p:blipFill>
          <a:blip r:embed="rId4"/>
          <a:stretch>
            <a:fillRect/>
          </a:stretch>
        </p:blipFill>
        <p:spPr>
          <a:xfrm>
            <a:off x="0" y="0"/>
            <a:ext cx="5729153" cy="3429000"/>
          </a:xfrm>
          <a:prstGeom prst="rect">
            <a:avLst/>
          </a:prstGeom>
        </p:spPr>
      </p:pic>
      <p:sp>
        <p:nvSpPr>
          <p:cNvPr id="6" name="TextBox 5">
            <a:extLst>
              <a:ext uri="{FF2B5EF4-FFF2-40B4-BE49-F238E27FC236}">
                <a16:creationId xmlns:a16="http://schemas.microsoft.com/office/drawing/2014/main" id="{3F580555-E5E1-4BDC-B249-CDA3B91C257B}"/>
              </a:ext>
            </a:extLst>
          </p:cNvPr>
          <p:cNvSpPr txBox="1"/>
          <p:nvPr/>
        </p:nvSpPr>
        <p:spPr>
          <a:xfrm>
            <a:off x="5754046" y="0"/>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Run0269</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Rise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0.816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FE4D69AE-C1BC-4359-A73F-EC3A41703357}"/>
              </a:ext>
            </a:extLst>
          </p:cNvPr>
          <p:cNvSpPr txBox="1"/>
          <p:nvPr/>
        </p:nvSpPr>
        <p:spPr>
          <a:xfrm>
            <a:off x="5754046" y="3428999"/>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Run0269</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Rise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0.816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1C88AB3F-FE7E-4163-A64F-C80547141C3D}"/>
              </a:ext>
            </a:extLst>
          </p:cNvPr>
          <p:cNvSpPr txBox="1"/>
          <p:nvPr/>
        </p:nvSpPr>
        <p:spPr>
          <a:xfrm>
            <a:off x="787400" y="3530580"/>
            <a:ext cx="2584490"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Very similar to Run0266</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195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DE56E-FC18-4C64-AA36-7AF56E60D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78A79897-BCEB-4507-A327-E1B1ACD03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72000" cy="6122367"/>
          </a:xfrm>
          <a:prstGeom prst="rect">
            <a:avLst/>
          </a:prstGeom>
        </p:spPr>
      </p:pic>
      <p:sp>
        <p:nvSpPr>
          <p:cNvPr id="6" name="TextBox 5">
            <a:extLst>
              <a:ext uri="{FF2B5EF4-FFF2-40B4-BE49-F238E27FC236}">
                <a16:creationId xmlns:a16="http://schemas.microsoft.com/office/drawing/2014/main" id="{3AFD0632-1828-41AF-9015-699D839FD667}"/>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326331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42C38D-C428-47B8-86F4-0C56193C5BC0}"/>
              </a:ext>
            </a:extLst>
          </p:cNvPr>
          <p:cNvSpPr txBox="1"/>
          <p:nvPr/>
        </p:nvSpPr>
        <p:spPr>
          <a:xfrm>
            <a:off x="0" y="0"/>
            <a:ext cx="9144000" cy="3000821"/>
          </a:xfrm>
          <a:prstGeom prst="rect">
            <a:avLst/>
          </a:prstGeom>
          <a:noFill/>
        </p:spPr>
        <p:txBody>
          <a:bodyPr wrap="square" rtlCol="0">
            <a:spAutoFit/>
          </a:bodyPr>
          <a:lstStyle/>
          <a:p>
            <a:r>
              <a:rPr lang="en-US" sz="2100" dirty="0">
                <a:latin typeface="Cambria" panose="02040503050406030204" pitchFamily="18" charset="0"/>
                <a:ea typeface="Cambria" panose="02040503050406030204" pitchFamily="18" charset="0"/>
                <a:cs typeface="Times New Roman" panose="02020603050405020304" pitchFamily="18" charset="0"/>
              </a:rPr>
              <a:t>Best timing resolution for </a:t>
            </a:r>
            <a:r>
              <a:rPr lang="en-US" sz="2100" baseline="30000" dirty="0">
                <a:latin typeface="Cambria" panose="02040503050406030204" pitchFamily="18" charset="0"/>
                <a:ea typeface="Cambria" panose="02040503050406030204" pitchFamily="18" charset="0"/>
                <a:cs typeface="Times New Roman" panose="02020603050405020304" pitchFamily="18" charset="0"/>
              </a:rPr>
              <a:t>152</a:t>
            </a:r>
            <a:r>
              <a:rPr lang="en-US" sz="2100" dirty="0">
                <a:latin typeface="Cambria" panose="02040503050406030204" pitchFamily="18" charset="0"/>
                <a:ea typeface="Cambria" panose="02040503050406030204" pitchFamily="18" charset="0"/>
                <a:cs typeface="Times New Roman" panose="02020603050405020304" pitchFamily="18" charset="0"/>
              </a:rPr>
              <a:t>Eu </a:t>
            </a:r>
            <a:r>
              <a:rPr lang="en-US" altLang="zh-CN" sz="2100" i="1" dirty="0">
                <a:latin typeface="Cambria" panose="02040503050406030204" pitchFamily="18" charset="0"/>
                <a:ea typeface="Cambria" panose="02040503050406030204" pitchFamily="18" charset="0"/>
                <a:cs typeface="Times New Roman" panose="02020603050405020304" pitchFamily="18" charset="0"/>
              </a:rPr>
              <a:t>γ</a:t>
            </a:r>
            <a:r>
              <a:rPr lang="en-US" altLang="zh-CN" sz="2100" dirty="0">
                <a:latin typeface="Cambria" panose="02040503050406030204" pitchFamily="18" charset="0"/>
                <a:ea typeface="Cambria" panose="02040503050406030204" pitchFamily="18" charset="0"/>
                <a:cs typeface="Times New Roman" panose="02020603050405020304" pitchFamily="18" charset="0"/>
              </a:rPr>
              <a:t> rays at 1408 keV and X rays at 39-47 keV:</a:t>
            </a:r>
          </a:p>
          <a:p>
            <a:endParaRPr lang="en-US" sz="2400" dirty="0">
              <a:solidFill>
                <a:srgbClr val="009900"/>
              </a:solidFill>
              <a:latin typeface="Cambria" panose="02040503050406030204" pitchFamily="18" charset="0"/>
              <a:ea typeface="Cambria" panose="02040503050406030204" pitchFamily="18" charset="0"/>
              <a:cs typeface="Times New Roman" panose="02020603050405020304" pitchFamily="18" charset="0"/>
            </a:endParaRPr>
          </a:p>
          <a:p>
            <a:r>
              <a:rPr lang="en-US" sz="2400" dirty="0">
                <a:solidFill>
                  <a:srgbClr val="009900"/>
                </a:solidFill>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2400" dirty="0" err="1">
                <a:solidFill>
                  <a:srgbClr val="009900"/>
                </a:solidFill>
                <a:latin typeface="Cambria" panose="02040503050406030204" pitchFamily="18" charset="0"/>
                <a:ea typeface="Cambria" panose="02040503050406030204" pitchFamily="18" charset="0"/>
                <a:cs typeface="Times New Roman" panose="02020603050405020304" pitchFamily="18" charset="0"/>
              </a:rPr>
              <a:t>μs</a:t>
            </a:r>
            <a:r>
              <a:rPr lang="en-US" sz="2400" dirty="0">
                <a:solidFill>
                  <a:srgbClr val="009900"/>
                </a:solidFill>
                <a:latin typeface="Cambria" panose="02040503050406030204" pitchFamily="18" charset="0"/>
                <a:ea typeface="Cambria" panose="02040503050406030204" pitchFamily="18" charset="0"/>
                <a:cs typeface="Times New Roman" panose="02020603050405020304" pitchFamily="18" charset="0"/>
              </a:rPr>
              <a:t>:</a:t>
            </a:r>
          </a:p>
          <a:p>
            <a:r>
              <a:rPr lang="en-US" sz="2400" dirty="0">
                <a:solidFill>
                  <a:srgbClr val="009900"/>
                </a:solidFill>
                <a:latin typeface="Cambria" panose="02040503050406030204" pitchFamily="18" charset="0"/>
                <a:ea typeface="Cambria" panose="02040503050406030204" pitchFamily="18" charset="0"/>
              </a:rPr>
              <a:t>North – South </a:t>
            </a:r>
            <a:r>
              <a:rPr lang="en-US" altLang="zh-CN" sz="2400" dirty="0" err="1">
                <a:solidFill>
                  <a:srgbClr val="009900"/>
                </a:solidFill>
                <a:latin typeface="Cambria" panose="02040503050406030204" pitchFamily="18" charset="0"/>
                <a:ea typeface="Cambria" panose="02040503050406030204" pitchFamily="18" charset="0"/>
              </a:rPr>
              <a:t>σT</a:t>
            </a:r>
            <a:r>
              <a:rPr lang="en-US" sz="2400" dirty="0">
                <a:solidFill>
                  <a:srgbClr val="009900"/>
                </a:solidFill>
                <a:latin typeface="Cambria" panose="02040503050406030204" pitchFamily="18" charset="0"/>
                <a:ea typeface="Cambria" panose="02040503050406030204" pitchFamily="18" charset="0"/>
              </a:rPr>
              <a:t> </a:t>
            </a:r>
            <a:r>
              <a:rPr lang="zh-CN" altLang="en-US" sz="2400" dirty="0">
                <a:solidFill>
                  <a:srgbClr val="009900"/>
                </a:solidFill>
                <a:latin typeface="Cambria" panose="02040503050406030204" pitchFamily="18" charset="0"/>
                <a:ea typeface="Cambria" panose="02040503050406030204" pitchFamily="18" charset="0"/>
              </a:rPr>
              <a:t>≈</a:t>
            </a:r>
            <a:r>
              <a:rPr lang="en-US" sz="2400" dirty="0">
                <a:solidFill>
                  <a:srgbClr val="009900"/>
                </a:solidFill>
                <a:latin typeface="Cambria" panose="02040503050406030204" pitchFamily="18" charset="0"/>
                <a:ea typeface="Cambria" panose="02040503050406030204" pitchFamily="18" charset="0"/>
              </a:rPr>
              <a:t> 50</a:t>
            </a:r>
            <a:r>
              <a:rPr lang="en-US" altLang="zh-CN" sz="2400" dirty="0">
                <a:solidFill>
                  <a:srgbClr val="009900"/>
                </a:solidFill>
                <a:latin typeface="Cambria" panose="02040503050406030204" pitchFamily="18" charset="0"/>
                <a:ea typeface="Cambria" panose="02040503050406030204" pitchFamily="18" charset="0"/>
              </a:rPr>
              <a:t> ns (interpolation)</a:t>
            </a:r>
          </a:p>
          <a:p>
            <a:r>
              <a:rPr lang="en-US" altLang="zh-CN" sz="2400" dirty="0">
                <a:solidFill>
                  <a:srgbClr val="009900"/>
                </a:solidFill>
                <a:latin typeface="Cambria" panose="02040503050406030204" pitchFamily="18" charset="0"/>
                <a:ea typeface="Cambria" panose="02040503050406030204" pitchFamily="18" charset="0"/>
              </a:rPr>
              <a:t>Single XtRa </a:t>
            </a:r>
            <a:r>
              <a:rPr lang="zh-CN" altLang="en-US" sz="2400" dirty="0">
                <a:solidFill>
                  <a:srgbClr val="009900"/>
                </a:solidFill>
                <a:latin typeface="Cambria" panose="02040503050406030204" pitchFamily="18" charset="0"/>
                <a:ea typeface="Cambria" panose="02040503050406030204" pitchFamily="18" charset="0"/>
              </a:rPr>
              <a:t>≈ </a:t>
            </a:r>
            <a:r>
              <a:rPr lang="en-US" altLang="zh-CN" sz="2400" dirty="0">
                <a:solidFill>
                  <a:srgbClr val="009900"/>
                </a:solidFill>
                <a:latin typeface="Cambria" panose="02040503050406030204" pitchFamily="18" charset="0"/>
                <a:ea typeface="Cambria" panose="02040503050406030204" pitchFamily="18" charset="0"/>
              </a:rPr>
              <a:t>35 ns</a:t>
            </a:r>
          </a:p>
          <a:p>
            <a:endParaRPr lang="en-US" altLang="zh-CN" sz="2400" dirty="0">
              <a:solidFill>
                <a:srgbClr val="009900"/>
              </a:solidFill>
              <a:latin typeface="Cambria" panose="02040503050406030204" pitchFamily="18" charset="0"/>
              <a:ea typeface="Cambria" panose="02040503050406030204" pitchFamily="18" charset="0"/>
            </a:endParaRPr>
          </a:p>
          <a:p>
            <a:r>
              <a:rPr lang="en-US" sz="2400" dirty="0">
                <a:solidFill>
                  <a:srgbClr val="009900"/>
                </a:solidFill>
                <a:latin typeface="Cambria" panose="02040503050406030204" pitchFamily="18" charset="0"/>
                <a:ea typeface="Cambria" panose="02040503050406030204" pitchFamily="18" charset="0"/>
              </a:rPr>
              <a:t>XtRa – </a:t>
            </a:r>
            <a:r>
              <a:rPr lang="en-US" altLang="zh-CN" sz="2400" dirty="0">
                <a:solidFill>
                  <a:srgbClr val="009900"/>
                </a:solidFill>
                <a:latin typeface="Cambria" panose="02040503050406030204" pitchFamily="18" charset="0"/>
                <a:ea typeface="Cambria" panose="02040503050406030204" pitchFamily="18" charset="0"/>
              </a:rPr>
              <a:t>LEGe</a:t>
            </a:r>
            <a:r>
              <a:rPr lang="en-US" sz="2400" dirty="0">
                <a:solidFill>
                  <a:srgbClr val="009900"/>
                </a:solidFill>
                <a:latin typeface="Cambria" panose="02040503050406030204" pitchFamily="18" charset="0"/>
                <a:ea typeface="Cambria" panose="02040503050406030204" pitchFamily="18" charset="0"/>
              </a:rPr>
              <a:t> </a:t>
            </a:r>
            <a:r>
              <a:rPr lang="en-US" altLang="zh-CN" sz="2400" dirty="0" err="1">
                <a:solidFill>
                  <a:srgbClr val="009900"/>
                </a:solidFill>
                <a:latin typeface="Cambria" panose="02040503050406030204" pitchFamily="18" charset="0"/>
                <a:ea typeface="Cambria" panose="02040503050406030204" pitchFamily="18" charset="0"/>
              </a:rPr>
              <a:t>σT</a:t>
            </a:r>
            <a:r>
              <a:rPr lang="en-US" sz="2400" dirty="0">
                <a:solidFill>
                  <a:srgbClr val="009900"/>
                </a:solidFill>
                <a:latin typeface="Cambria" panose="02040503050406030204" pitchFamily="18" charset="0"/>
                <a:ea typeface="Cambria" panose="02040503050406030204" pitchFamily="18" charset="0"/>
              </a:rPr>
              <a:t> </a:t>
            </a:r>
            <a:r>
              <a:rPr lang="zh-CN" altLang="en-US" sz="2400" dirty="0">
                <a:solidFill>
                  <a:srgbClr val="009900"/>
                </a:solidFill>
                <a:latin typeface="Cambria" panose="02040503050406030204" pitchFamily="18" charset="0"/>
                <a:ea typeface="Cambria" panose="02040503050406030204" pitchFamily="18" charset="0"/>
              </a:rPr>
              <a:t>≈</a:t>
            </a:r>
            <a:r>
              <a:rPr lang="en-US" sz="2400" dirty="0">
                <a:solidFill>
                  <a:srgbClr val="009900"/>
                </a:solidFill>
                <a:latin typeface="Cambria" panose="02040503050406030204" pitchFamily="18" charset="0"/>
                <a:ea typeface="Cambria" panose="02040503050406030204" pitchFamily="18" charset="0"/>
              </a:rPr>
              <a:t> 50</a:t>
            </a:r>
            <a:r>
              <a:rPr lang="en-US" altLang="zh-CN" sz="2400" dirty="0">
                <a:solidFill>
                  <a:srgbClr val="009900"/>
                </a:solidFill>
                <a:latin typeface="Cambria" panose="02040503050406030204" pitchFamily="18" charset="0"/>
                <a:ea typeface="Cambria" panose="02040503050406030204" pitchFamily="18" charset="0"/>
              </a:rPr>
              <a:t> ns</a:t>
            </a:r>
          </a:p>
          <a:p>
            <a:r>
              <a:rPr lang="en-US" altLang="zh-CN" sz="2400" dirty="0">
                <a:solidFill>
                  <a:srgbClr val="009900"/>
                </a:solidFill>
                <a:latin typeface="Cambria" panose="02040503050406030204" pitchFamily="18" charset="0"/>
                <a:ea typeface="Cambria" panose="02040503050406030204" pitchFamily="18" charset="0"/>
              </a:rPr>
              <a:t>Single LEGe </a:t>
            </a:r>
            <a:r>
              <a:rPr lang="zh-CN" altLang="en-US" sz="2400" dirty="0">
                <a:solidFill>
                  <a:srgbClr val="009900"/>
                </a:solidFill>
                <a:latin typeface="Cambria" panose="02040503050406030204" pitchFamily="18" charset="0"/>
                <a:ea typeface="Cambria" panose="02040503050406030204" pitchFamily="18" charset="0"/>
              </a:rPr>
              <a:t>≈ </a:t>
            </a:r>
            <a:r>
              <a:rPr lang="en-US" altLang="zh-CN" sz="2400" dirty="0">
                <a:solidFill>
                  <a:srgbClr val="009900"/>
                </a:solidFill>
                <a:latin typeface="Cambria" panose="02040503050406030204" pitchFamily="18" charset="0"/>
                <a:ea typeface="Cambria" panose="02040503050406030204" pitchFamily="18" charset="0"/>
              </a:rPr>
              <a:t>35 ns</a:t>
            </a:r>
          </a:p>
        </p:txBody>
      </p:sp>
    </p:spTree>
    <p:extLst>
      <p:ext uri="{BB962C8B-B14F-4D97-AF65-F5344CB8AC3E}">
        <p14:creationId xmlns:p14="http://schemas.microsoft.com/office/powerpoint/2010/main" val="79313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247A8-2171-491D-8685-8251C694D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5578D769-AE08-4531-9990-F8EBB5BD2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6" name="TextBox 5">
            <a:extLst>
              <a:ext uri="{FF2B5EF4-FFF2-40B4-BE49-F238E27FC236}">
                <a16:creationId xmlns:a16="http://schemas.microsoft.com/office/drawing/2014/main" id="{D99110A7-DBC3-4BF8-A6F6-41C68D222D61}"/>
              </a:ext>
            </a:extLst>
          </p:cNvPr>
          <p:cNvSpPr txBox="1"/>
          <p:nvPr/>
        </p:nvSpPr>
        <p:spPr>
          <a:xfrm>
            <a:off x="0" y="6488668"/>
            <a:ext cx="9144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r>
              <a:rPr 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a:t>
            </a:r>
            <a:r>
              <a:rPr lang="zh-CN" alt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Trigger</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Rise</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and</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Gap</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have very little impact.</a:t>
            </a:r>
            <a:endParaRPr lang="en-US" sz="1800" dirty="0">
              <a:solidFill>
                <a:srgbClr val="00AC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26498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AED67-09FA-4E06-A726-56C1022EC103}"/>
              </a:ext>
            </a:extLst>
          </p:cNvPr>
          <p:cNvPicPr>
            <a:picLocks noChangeAspect="1"/>
          </p:cNvPicPr>
          <p:nvPr/>
        </p:nvPicPr>
        <p:blipFill>
          <a:blip r:embed="rId3"/>
          <a:stretch>
            <a:fillRect/>
          </a:stretch>
        </p:blipFill>
        <p:spPr>
          <a:xfrm>
            <a:off x="3550" y="0"/>
            <a:ext cx="5754046" cy="3429000"/>
          </a:xfrm>
          <a:prstGeom prst="rect">
            <a:avLst/>
          </a:prstGeom>
        </p:spPr>
      </p:pic>
      <p:pic>
        <p:nvPicPr>
          <p:cNvPr id="5" name="Picture 4">
            <a:extLst>
              <a:ext uri="{FF2B5EF4-FFF2-40B4-BE49-F238E27FC236}">
                <a16:creationId xmlns:a16="http://schemas.microsoft.com/office/drawing/2014/main" id="{DD48F91C-7065-49D9-A8F9-B03B7002CCEA}"/>
              </a:ext>
            </a:extLst>
          </p:cNvPr>
          <p:cNvPicPr>
            <a:picLocks noChangeAspect="1"/>
          </p:cNvPicPr>
          <p:nvPr/>
        </p:nvPicPr>
        <p:blipFill>
          <a:blip r:embed="rId4"/>
          <a:stretch>
            <a:fillRect/>
          </a:stretch>
        </p:blipFill>
        <p:spPr>
          <a:xfrm>
            <a:off x="0" y="3429000"/>
            <a:ext cx="5757596" cy="3429000"/>
          </a:xfrm>
          <a:prstGeom prst="rect">
            <a:avLst/>
          </a:prstGeom>
        </p:spPr>
      </p:pic>
      <p:sp>
        <p:nvSpPr>
          <p:cNvPr id="6" name="TextBox 5">
            <a:extLst>
              <a:ext uri="{FF2B5EF4-FFF2-40B4-BE49-F238E27FC236}">
                <a16:creationId xmlns:a16="http://schemas.microsoft.com/office/drawing/2014/main" id="{11C2C30C-79A0-4044-86AD-A3AA20580FB8}"/>
              </a:ext>
            </a:extLst>
          </p:cNvPr>
          <p:cNvSpPr txBox="1"/>
          <p:nvPr/>
        </p:nvSpPr>
        <p:spPr>
          <a:xfrm>
            <a:off x="5754046" y="0"/>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Run0270</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0.600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F2230FF2-120B-4F18-A3FC-8EF4B5434A24}"/>
              </a:ext>
            </a:extLst>
          </p:cNvPr>
          <p:cNvSpPr txBox="1"/>
          <p:nvPr/>
        </p:nvSpPr>
        <p:spPr>
          <a:xfrm>
            <a:off x="5754046" y="3428999"/>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Run0270</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0.600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2119C528-19F5-4C79-8089-F04F4C1A9668}"/>
              </a:ext>
            </a:extLst>
          </p:cNvPr>
          <p:cNvSpPr txBox="1"/>
          <p:nvPr/>
        </p:nvSpPr>
        <p:spPr>
          <a:xfrm>
            <a:off x="787400" y="3530580"/>
            <a:ext cx="2584490" cy="369332"/>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Very similar to Run0267</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9953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12A18-A2DA-4D87-A74D-3853E3237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B3BC9CED-5021-44BB-AC08-00F32E00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72000" cy="6122367"/>
          </a:xfrm>
          <a:prstGeom prst="rect">
            <a:avLst/>
          </a:prstGeom>
        </p:spPr>
      </p:pic>
      <p:sp>
        <p:nvSpPr>
          <p:cNvPr id="6" name="TextBox 5">
            <a:extLst>
              <a:ext uri="{FF2B5EF4-FFF2-40B4-BE49-F238E27FC236}">
                <a16:creationId xmlns:a16="http://schemas.microsoft.com/office/drawing/2014/main" id="{0E812FA5-E848-4C1A-8964-06D2A0078B01}"/>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2072313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F642A-BD42-468F-A7A9-8A45B3878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6E441697-C938-49B8-AC84-8A6163343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6" name="TextBox 5">
            <a:extLst>
              <a:ext uri="{FF2B5EF4-FFF2-40B4-BE49-F238E27FC236}">
                <a16:creationId xmlns:a16="http://schemas.microsoft.com/office/drawing/2014/main" id="{D4054894-029B-43A1-9B21-C83113827E64}"/>
              </a:ext>
            </a:extLst>
          </p:cNvPr>
          <p:cNvSpPr txBox="1"/>
          <p:nvPr/>
        </p:nvSpPr>
        <p:spPr>
          <a:xfrm>
            <a:off x="0" y="6488668"/>
            <a:ext cx="9144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r>
              <a:rPr 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a:t>
            </a:r>
            <a:r>
              <a:rPr lang="zh-CN" alt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Trigger</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Gap</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has little impact.</a:t>
            </a:r>
            <a:endParaRPr lang="en-US" sz="1800" dirty="0">
              <a:solidFill>
                <a:srgbClr val="00AC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11975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989D6-541C-4FC6-9356-C610D6999C2E}"/>
              </a:ext>
            </a:extLst>
          </p:cNvPr>
          <p:cNvSpPr txBox="1"/>
          <p:nvPr/>
        </p:nvSpPr>
        <p:spPr>
          <a:xfrm>
            <a:off x="5754046" y="0"/>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Run0279</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0.104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3" name="TextBox 2">
            <a:extLst>
              <a:ext uri="{FF2B5EF4-FFF2-40B4-BE49-F238E27FC236}">
                <a16:creationId xmlns:a16="http://schemas.microsoft.com/office/drawing/2014/main" id="{7CB5D9CB-BE3F-443C-B419-85C203F1A241}"/>
              </a:ext>
            </a:extLst>
          </p:cNvPr>
          <p:cNvSpPr txBox="1"/>
          <p:nvPr/>
        </p:nvSpPr>
        <p:spPr>
          <a:xfrm>
            <a:off x="5754046" y="3428999"/>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Run0279</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0.104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pic>
        <p:nvPicPr>
          <p:cNvPr id="5" name="Picture 4">
            <a:extLst>
              <a:ext uri="{FF2B5EF4-FFF2-40B4-BE49-F238E27FC236}">
                <a16:creationId xmlns:a16="http://schemas.microsoft.com/office/drawing/2014/main" id="{75221CA6-ED13-45EB-85E2-78F8404D9FEC}"/>
              </a:ext>
            </a:extLst>
          </p:cNvPr>
          <p:cNvPicPr>
            <a:picLocks noChangeAspect="1"/>
          </p:cNvPicPr>
          <p:nvPr/>
        </p:nvPicPr>
        <p:blipFill>
          <a:blip r:embed="rId3"/>
          <a:stretch>
            <a:fillRect/>
          </a:stretch>
        </p:blipFill>
        <p:spPr>
          <a:xfrm>
            <a:off x="0" y="-1"/>
            <a:ext cx="5764696" cy="3429000"/>
          </a:xfrm>
          <a:prstGeom prst="rect">
            <a:avLst/>
          </a:prstGeom>
        </p:spPr>
      </p:pic>
      <p:pic>
        <p:nvPicPr>
          <p:cNvPr id="7" name="Picture 6">
            <a:extLst>
              <a:ext uri="{FF2B5EF4-FFF2-40B4-BE49-F238E27FC236}">
                <a16:creationId xmlns:a16="http://schemas.microsoft.com/office/drawing/2014/main" id="{8EAC82C8-EC9C-40D1-8A37-CAC2EC406D6A}"/>
              </a:ext>
            </a:extLst>
          </p:cNvPr>
          <p:cNvPicPr>
            <a:picLocks noChangeAspect="1"/>
          </p:cNvPicPr>
          <p:nvPr/>
        </p:nvPicPr>
        <p:blipFill>
          <a:blip r:embed="rId4"/>
          <a:stretch>
            <a:fillRect/>
          </a:stretch>
        </p:blipFill>
        <p:spPr>
          <a:xfrm>
            <a:off x="0" y="3428999"/>
            <a:ext cx="5764696" cy="3429000"/>
          </a:xfrm>
          <a:prstGeom prst="rect">
            <a:avLst/>
          </a:prstGeom>
        </p:spPr>
      </p:pic>
      <p:sp>
        <p:nvSpPr>
          <p:cNvPr id="8" name="TextBox 7">
            <a:extLst>
              <a:ext uri="{FF2B5EF4-FFF2-40B4-BE49-F238E27FC236}">
                <a16:creationId xmlns:a16="http://schemas.microsoft.com/office/drawing/2014/main" id="{DB999DDA-D468-40DE-B79F-DB49C52644EF}"/>
              </a:ext>
            </a:extLst>
          </p:cNvPr>
          <p:cNvSpPr txBox="1"/>
          <p:nvPr/>
        </p:nvSpPr>
        <p:spPr>
          <a:xfrm>
            <a:off x="876300" y="190500"/>
            <a:ext cx="176202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117 ns</a:t>
            </a:r>
            <a:endParaRPr lang="en-US" dirty="0">
              <a:solidFill>
                <a:srgbClr val="0099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2375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D0BF-4360-4861-9C15-9B6ED734A41D}"/>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pic>
        <p:nvPicPr>
          <p:cNvPr id="4" name="Picture 3">
            <a:extLst>
              <a:ext uri="{FF2B5EF4-FFF2-40B4-BE49-F238E27FC236}">
                <a16:creationId xmlns:a16="http://schemas.microsoft.com/office/drawing/2014/main" id="{6E2A5971-4626-4D3D-96CD-FB4EDE545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6" name="Picture 5">
            <a:extLst>
              <a:ext uri="{FF2B5EF4-FFF2-40B4-BE49-F238E27FC236}">
                <a16:creationId xmlns:a16="http://schemas.microsoft.com/office/drawing/2014/main" id="{EDE02B50-8687-4258-A062-BE5EAB6E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566658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0ED00-A77C-4344-8D86-8C54BA3F6A66}"/>
              </a:ext>
            </a:extLst>
          </p:cNvPr>
          <p:cNvSpPr txBox="1"/>
          <p:nvPr/>
        </p:nvSpPr>
        <p:spPr>
          <a:xfrm>
            <a:off x="0" y="6488668"/>
            <a:ext cx="9144000" cy="369332"/>
          </a:xfrm>
          <a:prstGeom prst="rect">
            <a:avLst/>
          </a:prstGeom>
          <a:noFill/>
        </p:spPr>
        <p:txBody>
          <a:bodyPr wrap="square">
            <a:spAutoFit/>
          </a:bodyPr>
          <a:lstStyle/>
          <a:p>
            <a:r>
              <a:rPr lang="en-US" sz="180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r>
              <a:rPr lang="en-US">
                <a:solidFill>
                  <a:srgbClr val="0099FF"/>
                </a:solidFill>
                <a:latin typeface="Cambria" panose="02040503050406030204" pitchFamily="18" charset="0"/>
                <a:ea typeface="Cambria" panose="02040503050406030204" pitchFamily="18" charset="0"/>
                <a:cs typeface="Times New Roman" panose="02020603050405020304" pitchFamily="18" charset="0"/>
              </a:rPr>
              <a:t>.</a:t>
            </a:r>
            <a:endParaRPr lang="en-US" sz="1800" dirty="0">
              <a:solidFill>
                <a:srgbClr val="00AC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B86092A-3ADC-456A-9AA1-ACB1307C2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6" name="Picture 5">
            <a:extLst>
              <a:ext uri="{FF2B5EF4-FFF2-40B4-BE49-F238E27FC236}">
                <a16:creationId xmlns:a16="http://schemas.microsoft.com/office/drawing/2014/main" id="{161A2A24-3B21-489D-80CF-C531B8329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7" name="TextBox 6">
            <a:extLst>
              <a:ext uri="{FF2B5EF4-FFF2-40B4-BE49-F238E27FC236}">
                <a16:creationId xmlns:a16="http://schemas.microsoft.com/office/drawing/2014/main" id="{C4D00FAE-1CFD-494D-A45E-D1A829165F7F}"/>
              </a:ext>
            </a:extLst>
          </p:cNvPr>
          <p:cNvSpPr txBox="1"/>
          <p:nvPr/>
        </p:nvSpPr>
        <p:spPr>
          <a:xfrm>
            <a:off x="3320716" y="6304002"/>
            <a:ext cx="2643994" cy="369332"/>
          </a:xfrm>
          <a:prstGeom prst="rect">
            <a:avLst/>
          </a:prstGeom>
          <a:noFill/>
        </p:spPr>
        <p:txBody>
          <a:bodyPr wrap="none">
            <a:spAutoFit/>
          </a:bodyPr>
          <a:lstStyle/>
          <a:p>
            <a:r>
              <a:rPr lang="en-US" sz="1800" dirty="0">
                <a:latin typeface="Cambria" panose="02040503050406030204" pitchFamily="18" charset="0"/>
                <a:ea typeface="Cambria" panose="02040503050406030204" pitchFamily="18" charset="0"/>
                <a:cs typeface="Times New Roman" panose="02020603050405020304" pitchFamily="18" charset="0"/>
              </a:rPr>
              <a:t>LEGe CFD Delay 0.104 </a:t>
            </a:r>
            <a:r>
              <a:rPr lang="en-US" altLang="zh-CN" sz="18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399D3D7E-3A33-4439-B694-31AA2F4E301A}"/>
              </a:ext>
            </a:extLst>
          </p:cNvPr>
          <p:cNvSpPr/>
          <p:nvPr/>
        </p:nvSpPr>
        <p:spPr>
          <a:xfrm>
            <a:off x="1925053" y="5137484"/>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11DA64-C2E4-42FF-A355-9487A6672BFC}"/>
              </a:ext>
            </a:extLst>
          </p:cNvPr>
          <p:cNvSpPr/>
          <p:nvPr/>
        </p:nvSpPr>
        <p:spPr>
          <a:xfrm>
            <a:off x="6497053" y="5137483"/>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893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E9E50-5F93-441D-A54F-1FF84F0F0374}"/>
              </a:ext>
            </a:extLst>
          </p:cNvPr>
          <p:cNvPicPr>
            <a:picLocks noChangeAspect="1"/>
          </p:cNvPicPr>
          <p:nvPr/>
        </p:nvPicPr>
        <p:blipFill>
          <a:blip r:embed="rId3"/>
          <a:stretch>
            <a:fillRect/>
          </a:stretch>
        </p:blipFill>
        <p:spPr>
          <a:xfrm>
            <a:off x="0" y="0"/>
            <a:ext cx="5757596" cy="3429000"/>
          </a:xfrm>
          <a:prstGeom prst="rect">
            <a:avLst/>
          </a:prstGeom>
        </p:spPr>
      </p:pic>
      <p:pic>
        <p:nvPicPr>
          <p:cNvPr id="5" name="Picture 4">
            <a:extLst>
              <a:ext uri="{FF2B5EF4-FFF2-40B4-BE49-F238E27FC236}">
                <a16:creationId xmlns:a16="http://schemas.microsoft.com/office/drawing/2014/main" id="{DAB05800-FA65-41FA-91EB-EE69D55AD150}"/>
              </a:ext>
            </a:extLst>
          </p:cNvPr>
          <p:cNvPicPr>
            <a:picLocks noChangeAspect="1"/>
          </p:cNvPicPr>
          <p:nvPr/>
        </p:nvPicPr>
        <p:blipFill>
          <a:blip r:embed="rId4"/>
          <a:stretch>
            <a:fillRect/>
          </a:stretch>
        </p:blipFill>
        <p:spPr>
          <a:xfrm>
            <a:off x="0" y="3429000"/>
            <a:ext cx="5757596" cy="3429000"/>
          </a:xfrm>
          <a:prstGeom prst="rect">
            <a:avLst/>
          </a:prstGeom>
        </p:spPr>
      </p:pic>
      <p:sp>
        <p:nvSpPr>
          <p:cNvPr id="6" name="TextBox 5">
            <a:extLst>
              <a:ext uri="{FF2B5EF4-FFF2-40B4-BE49-F238E27FC236}">
                <a16:creationId xmlns:a16="http://schemas.microsoft.com/office/drawing/2014/main" id="{503295A8-F6F0-4580-AF9D-EC1304310D6A}"/>
              </a:ext>
            </a:extLst>
          </p:cNvPr>
          <p:cNvSpPr txBox="1"/>
          <p:nvPr/>
        </p:nvSpPr>
        <p:spPr>
          <a:xfrm>
            <a:off x="5754046" y="0"/>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Run0271</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3</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a:t>
            </a:r>
            <a:r>
              <a:rPr lang="en-US" sz="1700" dirty="0">
                <a:latin typeface="Cambria" panose="02040503050406030204" pitchFamily="18" charset="0"/>
                <a:ea typeface="Cambria" panose="02040503050406030204" pitchFamily="18" charset="0"/>
                <a:cs typeface="Times New Roman" panose="02020603050405020304" pitchFamily="18" charset="0"/>
              </a:rPr>
              <a:t>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FF69F632-9AA0-484E-9A48-D4E3ED92770B}"/>
              </a:ext>
            </a:extLst>
          </p:cNvPr>
          <p:cNvSpPr txBox="1"/>
          <p:nvPr/>
        </p:nvSpPr>
        <p:spPr>
          <a:xfrm>
            <a:off x="5754046" y="3428999"/>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Run0271</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3</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a:t>
            </a:r>
            <a:r>
              <a:rPr lang="en-US" sz="1700" dirty="0">
                <a:latin typeface="Cambria" panose="02040503050406030204" pitchFamily="18" charset="0"/>
                <a:ea typeface="Cambria" panose="02040503050406030204" pitchFamily="18" charset="0"/>
                <a:cs typeface="Times New Roman" panose="02020603050405020304" pitchFamily="18" charset="0"/>
              </a:rPr>
              <a:t>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D802E358-B977-45C3-BA98-1E78A98476A9}"/>
              </a:ext>
            </a:extLst>
          </p:cNvPr>
          <p:cNvSpPr txBox="1"/>
          <p:nvPr/>
        </p:nvSpPr>
        <p:spPr>
          <a:xfrm>
            <a:off x="876300" y="190500"/>
            <a:ext cx="1758815"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120 ns</a:t>
            </a:r>
            <a:endParaRPr lang="en-US" dirty="0">
              <a:solidFill>
                <a:srgbClr val="0099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2187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71C76-80B3-4BAB-82E2-F398815C3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pic>
        <p:nvPicPr>
          <p:cNvPr id="5" name="Picture 4">
            <a:extLst>
              <a:ext uri="{FF2B5EF4-FFF2-40B4-BE49-F238E27FC236}">
                <a16:creationId xmlns:a16="http://schemas.microsoft.com/office/drawing/2014/main" id="{E6F08E2E-6F2E-44B3-9283-98DF4EFC3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sp>
        <p:nvSpPr>
          <p:cNvPr id="6" name="TextBox 5">
            <a:extLst>
              <a:ext uri="{FF2B5EF4-FFF2-40B4-BE49-F238E27FC236}">
                <a16:creationId xmlns:a16="http://schemas.microsoft.com/office/drawing/2014/main" id="{2F4C5DCE-8242-46CA-95F3-C1EE6A8AEEB1}"/>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1396547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863EA-74CC-46C9-A6D7-1F8651B58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pic>
        <p:nvPicPr>
          <p:cNvPr id="5" name="Picture 4">
            <a:extLst>
              <a:ext uri="{FF2B5EF4-FFF2-40B4-BE49-F238E27FC236}">
                <a16:creationId xmlns:a16="http://schemas.microsoft.com/office/drawing/2014/main" id="{D23BCDED-45CF-441A-8BD6-4BD38802F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sp>
        <p:nvSpPr>
          <p:cNvPr id="6" name="TextBox 5">
            <a:extLst>
              <a:ext uri="{FF2B5EF4-FFF2-40B4-BE49-F238E27FC236}">
                <a16:creationId xmlns:a16="http://schemas.microsoft.com/office/drawing/2014/main" id="{4339D864-1BFC-44E1-B227-EBCD90CFCB57}"/>
              </a:ext>
            </a:extLst>
          </p:cNvPr>
          <p:cNvSpPr txBox="1"/>
          <p:nvPr/>
        </p:nvSpPr>
        <p:spPr>
          <a:xfrm>
            <a:off x="0" y="6488668"/>
            <a:ext cx="9144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r>
              <a:rPr 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a:t>
            </a:r>
            <a:r>
              <a:rPr lang="zh-CN" alt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CFD Delay and Scale also</a:t>
            </a:r>
            <a:r>
              <a:rPr lang="zh-CN" altLang="en-US" dirty="0">
                <a:solidFill>
                  <a:srgbClr val="00AC00"/>
                </a:solidFill>
                <a:latin typeface="Cambria" panose="02040503050406030204" pitchFamily="18" charset="0"/>
                <a:ea typeface="Cambria" panose="02040503050406030204" pitchFamily="18" charset="0"/>
                <a:cs typeface="Times New Roman" panose="02020603050405020304" pitchFamily="18" charset="0"/>
              </a:rPr>
              <a:t> </a:t>
            </a:r>
            <a:r>
              <a:rPr lang="en-US" altLang="zh-CN" dirty="0">
                <a:solidFill>
                  <a:srgbClr val="00AC00"/>
                </a:solidFill>
                <a:latin typeface="Cambria" panose="02040503050406030204" pitchFamily="18" charset="0"/>
                <a:ea typeface="Cambria" panose="02040503050406030204" pitchFamily="18" charset="0"/>
                <a:cs typeface="Times New Roman" panose="02020603050405020304" pitchFamily="18" charset="0"/>
              </a:rPr>
              <a:t>have very little impact.</a:t>
            </a:r>
            <a:endParaRPr lang="en-US" sz="1800" dirty="0">
              <a:solidFill>
                <a:srgbClr val="00AC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8813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A04D96-7A40-42D6-B3B9-BAF46E908D2C}"/>
              </a:ext>
            </a:extLst>
          </p:cNvPr>
          <p:cNvPicPr>
            <a:picLocks noChangeAspect="1"/>
          </p:cNvPicPr>
          <p:nvPr/>
        </p:nvPicPr>
        <p:blipFill>
          <a:blip r:embed="rId3"/>
          <a:stretch>
            <a:fillRect/>
          </a:stretch>
        </p:blipFill>
        <p:spPr>
          <a:xfrm>
            <a:off x="0" y="0"/>
            <a:ext cx="9144000" cy="5445810"/>
          </a:xfrm>
          <a:prstGeom prst="rect">
            <a:avLst/>
          </a:prstGeom>
        </p:spPr>
      </p:pic>
      <p:sp>
        <p:nvSpPr>
          <p:cNvPr id="4" name="TextBox 3">
            <a:extLst>
              <a:ext uri="{FF2B5EF4-FFF2-40B4-BE49-F238E27FC236}">
                <a16:creationId xmlns:a16="http://schemas.microsoft.com/office/drawing/2014/main" id="{949D3720-BE0D-4C2C-A3F1-A59C3D72877F}"/>
              </a:ext>
            </a:extLst>
          </p:cNvPr>
          <p:cNvSpPr txBox="1"/>
          <p:nvPr/>
        </p:nvSpPr>
        <p:spPr>
          <a:xfrm>
            <a:off x="1303096" y="241300"/>
            <a:ext cx="3395904" cy="244682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Run0264</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North 1408</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1408</a:t>
            </a:r>
          </a:p>
        </p:txBody>
      </p:sp>
      <p:sp>
        <p:nvSpPr>
          <p:cNvPr id="5" name="Rectangle: Rounded Corners 4">
            <a:extLst>
              <a:ext uri="{FF2B5EF4-FFF2-40B4-BE49-F238E27FC236}">
                <a16:creationId xmlns:a16="http://schemas.microsoft.com/office/drawing/2014/main" id="{11B725A0-CF5B-4C47-ABFD-79D2890A8007}"/>
              </a:ext>
            </a:extLst>
          </p:cNvPr>
          <p:cNvSpPr/>
          <p:nvPr/>
        </p:nvSpPr>
        <p:spPr>
          <a:xfrm>
            <a:off x="5334000" y="2951505"/>
            <a:ext cx="3492500" cy="37589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355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03C20-1668-4F70-B49A-39F664A0C3DE}"/>
              </a:ext>
            </a:extLst>
          </p:cNvPr>
          <p:cNvSpPr txBox="1"/>
          <p:nvPr/>
        </p:nvSpPr>
        <p:spPr>
          <a:xfrm>
            <a:off x="5754046" y="0"/>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Run0272</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3" name="TextBox 2">
            <a:extLst>
              <a:ext uri="{FF2B5EF4-FFF2-40B4-BE49-F238E27FC236}">
                <a16:creationId xmlns:a16="http://schemas.microsoft.com/office/drawing/2014/main" id="{0B6DFE6B-A468-448E-8D2E-CA09C0CC7CFB}"/>
              </a:ext>
            </a:extLst>
          </p:cNvPr>
          <p:cNvSpPr txBox="1"/>
          <p:nvPr/>
        </p:nvSpPr>
        <p:spPr>
          <a:xfrm>
            <a:off x="5754046" y="3428999"/>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Run0272</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pic>
        <p:nvPicPr>
          <p:cNvPr id="5" name="Picture 4">
            <a:extLst>
              <a:ext uri="{FF2B5EF4-FFF2-40B4-BE49-F238E27FC236}">
                <a16:creationId xmlns:a16="http://schemas.microsoft.com/office/drawing/2014/main" id="{DD83AE08-13A0-4216-9793-32151DF9FF04}"/>
              </a:ext>
            </a:extLst>
          </p:cNvPr>
          <p:cNvPicPr>
            <a:picLocks noChangeAspect="1"/>
          </p:cNvPicPr>
          <p:nvPr/>
        </p:nvPicPr>
        <p:blipFill>
          <a:blip r:embed="rId3"/>
          <a:stretch>
            <a:fillRect/>
          </a:stretch>
        </p:blipFill>
        <p:spPr>
          <a:xfrm>
            <a:off x="0" y="0"/>
            <a:ext cx="5757596" cy="3429000"/>
          </a:xfrm>
          <a:prstGeom prst="rect">
            <a:avLst/>
          </a:prstGeom>
        </p:spPr>
      </p:pic>
      <p:pic>
        <p:nvPicPr>
          <p:cNvPr id="7" name="Picture 6">
            <a:extLst>
              <a:ext uri="{FF2B5EF4-FFF2-40B4-BE49-F238E27FC236}">
                <a16:creationId xmlns:a16="http://schemas.microsoft.com/office/drawing/2014/main" id="{99CB068B-F307-47EC-A280-743B300B535B}"/>
              </a:ext>
            </a:extLst>
          </p:cNvPr>
          <p:cNvPicPr>
            <a:picLocks noChangeAspect="1"/>
          </p:cNvPicPr>
          <p:nvPr/>
        </p:nvPicPr>
        <p:blipFill>
          <a:blip r:embed="rId4"/>
          <a:stretch>
            <a:fillRect/>
          </a:stretch>
        </p:blipFill>
        <p:spPr>
          <a:xfrm>
            <a:off x="0" y="3429000"/>
            <a:ext cx="5736232" cy="3429000"/>
          </a:xfrm>
          <a:prstGeom prst="rect">
            <a:avLst/>
          </a:prstGeom>
        </p:spPr>
      </p:pic>
      <p:sp>
        <p:nvSpPr>
          <p:cNvPr id="8" name="TextBox 7">
            <a:extLst>
              <a:ext uri="{FF2B5EF4-FFF2-40B4-BE49-F238E27FC236}">
                <a16:creationId xmlns:a16="http://schemas.microsoft.com/office/drawing/2014/main" id="{BB9E489A-6E1C-46F3-8116-EC8BD684FF9E}"/>
              </a:ext>
            </a:extLst>
          </p:cNvPr>
          <p:cNvSpPr txBox="1"/>
          <p:nvPr/>
        </p:nvSpPr>
        <p:spPr>
          <a:xfrm>
            <a:off x="749300" y="3543300"/>
            <a:ext cx="4833353" cy="1477328"/>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Very similar to Run0265</a:t>
            </a:r>
          </a:p>
          <a:p>
            <a:r>
              <a:rPr lang="en-US" dirty="0">
                <a:latin typeface="Cambria" panose="02040503050406030204" pitchFamily="18" charset="0"/>
                <a:ea typeface="Cambria" panose="02040503050406030204" pitchFamily="18" charset="0"/>
              </a:rPr>
              <a:t>Short XtRa CFD Delay leads to </a:t>
            </a:r>
            <a:r>
              <a:rPr lang="en-US" altLang="zh-CN" dirty="0">
                <a:latin typeface="Cambria" panose="02040503050406030204" pitchFamily="18" charset="0"/>
                <a:ea typeface="Cambria" panose="02040503050406030204" pitchFamily="18" charset="0"/>
              </a:rPr>
              <a:t>additional structure at low energies</a:t>
            </a:r>
            <a:endParaRPr lang="en-US"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Short LEGe CFD Delay leads </a:t>
            </a:r>
            <a:r>
              <a:rPr lang="en-US" dirty="0">
                <a:latin typeface="Cambria" panose="02040503050406030204" pitchFamily="18" charset="0"/>
                <a:ea typeface="Cambria" panose="02040503050406030204" pitchFamily="18" charset="0"/>
              </a:rPr>
              <a:t>to </a:t>
            </a:r>
            <a:r>
              <a:rPr lang="en-US" altLang="zh-CN" dirty="0">
                <a:latin typeface="Cambria" panose="02040503050406030204" pitchFamily="18" charset="0"/>
                <a:ea typeface="Cambria" panose="02040503050406030204" pitchFamily="18" charset="0"/>
              </a:rPr>
              <a:t>additional structure at low energies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7822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56D4-F01E-4AF9-AF3B-F0E5B6826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9EE3BFFF-4BCF-42DA-AD5D-0FB88952F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6" name="TextBox 5">
            <a:extLst>
              <a:ext uri="{FF2B5EF4-FFF2-40B4-BE49-F238E27FC236}">
                <a16:creationId xmlns:a16="http://schemas.microsoft.com/office/drawing/2014/main" id="{3B4A2B84-6768-4E42-AC06-D26F69E7426E}"/>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4264771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82A3D-ADF7-4173-B8A9-B116A4D85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
            <a:ext cx="4572000" cy="6122367"/>
          </a:xfrm>
          <a:prstGeom prst="rect">
            <a:avLst/>
          </a:prstGeom>
        </p:spPr>
      </p:pic>
      <p:pic>
        <p:nvPicPr>
          <p:cNvPr id="5" name="Picture 4">
            <a:extLst>
              <a:ext uri="{FF2B5EF4-FFF2-40B4-BE49-F238E27FC236}">
                <a16:creationId xmlns:a16="http://schemas.microsoft.com/office/drawing/2014/main" id="{2D5E1C75-49F5-46DE-A726-B866D730D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6" name="TextBox 5">
            <a:extLst>
              <a:ext uri="{FF2B5EF4-FFF2-40B4-BE49-F238E27FC236}">
                <a16:creationId xmlns:a16="http://schemas.microsoft.com/office/drawing/2014/main" id="{A4342FEA-DB93-425A-8334-C52C79CFC336}"/>
              </a:ext>
            </a:extLst>
          </p:cNvPr>
          <p:cNvSpPr txBox="1"/>
          <p:nvPr/>
        </p:nvSpPr>
        <p:spPr>
          <a:xfrm>
            <a:off x="0" y="6488668"/>
            <a:ext cx="9144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r>
              <a:rPr lang="en-US" dirty="0">
                <a:solidFill>
                  <a:srgbClr val="0099FF"/>
                </a:solidFill>
                <a:latin typeface="Cambria" panose="02040503050406030204" pitchFamily="18" charset="0"/>
                <a:ea typeface="Cambria" panose="02040503050406030204" pitchFamily="18" charset="0"/>
                <a:cs typeface="Times New Roman" panose="02020603050405020304" pitchFamily="18" charset="0"/>
              </a:rPr>
              <a:t>.</a:t>
            </a:r>
            <a:endParaRPr lang="en-US" sz="1800" dirty="0">
              <a:solidFill>
                <a:srgbClr val="00AC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9836ABAA-7A27-40F2-A781-8F6051B620FA}"/>
              </a:ext>
            </a:extLst>
          </p:cNvPr>
          <p:cNvSpPr/>
          <p:nvPr/>
        </p:nvSpPr>
        <p:spPr>
          <a:xfrm>
            <a:off x="1515975" y="5137484"/>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0A8DCB-59D9-4236-823A-354476AFA7D6}"/>
              </a:ext>
            </a:extLst>
          </p:cNvPr>
          <p:cNvSpPr/>
          <p:nvPr/>
        </p:nvSpPr>
        <p:spPr>
          <a:xfrm>
            <a:off x="6087975" y="5137483"/>
            <a:ext cx="1058779" cy="276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873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753AB-9215-4BEA-BA05-5520CD36E2A9}"/>
              </a:ext>
            </a:extLst>
          </p:cNvPr>
          <p:cNvPicPr>
            <a:picLocks noChangeAspect="1"/>
          </p:cNvPicPr>
          <p:nvPr/>
        </p:nvPicPr>
        <p:blipFill>
          <a:blip r:embed="rId3"/>
          <a:stretch>
            <a:fillRect/>
          </a:stretch>
        </p:blipFill>
        <p:spPr>
          <a:xfrm>
            <a:off x="0" y="3429000"/>
            <a:ext cx="5757596" cy="3429000"/>
          </a:xfrm>
          <a:prstGeom prst="rect">
            <a:avLst/>
          </a:prstGeom>
        </p:spPr>
      </p:pic>
      <p:sp>
        <p:nvSpPr>
          <p:cNvPr id="6" name="TextBox 5">
            <a:extLst>
              <a:ext uri="{FF2B5EF4-FFF2-40B4-BE49-F238E27FC236}">
                <a16:creationId xmlns:a16="http://schemas.microsoft.com/office/drawing/2014/main" id="{102F133D-3CB4-4DF2-A890-85C56A37F99B}"/>
              </a:ext>
            </a:extLst>
          </p:cNvPr>
          <p:cNvSpPr txBox="1"/>
          <p:nvPr/>
        </p:nvSpPr>
        <p:spPr>
          <a:xfrm>
            <a:off x="5754046" y="0"/>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Run0273</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LEGe </a:t>
            </a:r>
            <a:r>
              <a:rPr lang="en-US" sz="1700" dirty="0">
                <a:latin typeface="Cambria" panose="02040503050406030204" pitchFamily="18" charset="0"/>
                <a:ea typeface="Cambria" panose="02040503050406030204" pitchFamily="18" charset="0"/>
                <a:cs typeface="Times New Roman" panose="02020603050405020304" pitchFamily="18" charset="0"/>
              </a:rPr>
              <a:t>CFD Scale 0</a:t>
            </a:r>
          </a:p>
          <a:p>
            <a:r>
              <a:rPr lang="en-US" sz="1700" dirty="0">
                <a:latin typeface="Cambria" panose="02040503050406030204" pitchFamily="18" charset="0"/>
                <a:ea typeface="Cambria" panose="02040503050406030204" pitchFamily="18" charset="0"/>
                <a:cs typeface="Times New Roman" panose="02020603050405020304" pitchFamily="18" charset="0"/>
              </a:rPr>
              <a:t>XtRa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54A8F2EE-4FEA-4715-A570-8711DCD70D1A}"/>
              </a:ext>
            </a:extLst>
          </p:cNvPr>
          <p:cNvSpPr txBox="1"/>
          <p:nvPr/>
        </p:nvSpPr>
        <p:spPr>
          <a:xfrm>
            <a:off x="5754046" y="3428999"/>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Run0273</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LEGe </a:t>
            </a:r>
            <a:r>
              <a:rPr lang="en-US" sz="1700" dirty="0">
                <a:latin typeface="Cambria" panose="02040503050406030204" pitchFamily="18" charset="0"/>
                <a:ea typeface="Cambria" panose="02040503050406030204" pitchFamily="18" charset="0"/>
                <a:cs typeface="Times New Roman" panose="02020603050405020304" pitchFamily="18" charset="0"/>
              </a:rPr>
              <a:t>CFD Scale 0</a:t>
            </a:r>
          </a:p>
          <a:p>
            <a:r>
              <a:rPr lang="en-US" sz="1700" dirty="0">
                <a:latin typeface="Cambria" panose="02040503050406030204" pitchFamily="18" charset="0"/>
                <a:ea typeface="Cambria" panose="02040503050406030204" pitchFamily="18" charset="0"/>
                <a:cs typeface="Times New Roman" panose="02020603050405020304" pitchFamily="18" charset="0"/>
              </a:rPr>
              <a:t>XtRa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EC2159D2-AA41-476B-A3A3-A29CE4733877}"/>
              </a:ext>
            </a:extLst>
          </p:cNvPr>
          <p:cNvSpPr txBox="1"/>
          <p:nvPr/>
        </p:nvSpPr>
        <p:spPr>
          <a:xfrm>
            <a:off x="812799" y="3518622"/>
            <a:ext cx="3854894" cy="369332"/>
          </a:xfrm>
          <a:prstGeom prst="rect">
            <a:avLst/>
          </a:prstGeom>
          <a:noFill/>
        </p:spPr>
        <p:txBody>
          <a:bodyPr wrap="square">
            <a:spAutoFit/>
          </a:bodyPr>
          <a:lstStyle/>
          <a:p>
            <a:r>
              <a:rPr lang="en-US" altLang="zh-CN" dirty="0">
                <a:latin typeface="Cambria" panose="02040503050406030204" pitchFamily="18" charset="0"/>
                <a:ea typeface="Cambria" panose="02040503050406030204" pitchFamily="18" charset="0"/>
                <a:cs typeface="Times New Roman" panose="02020603050405020304" pitchFamily="18" charset="0"/>
              </a:rPr>
              <a:t>A small CFD Scale always seems bad.</a:t>
            </a:r>
            <a:endParaRPr lang="en-US" sz="1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A4B6C1B-6AE6-414D-AB19-FE251797FB7E}"/>
              </a:ext>
            </a:extLst>
          </p:cNvPr>
          <p:cNvPicPr>
            <a:picLocks noChangeAspect="1"/>
          </p:cNvPicPr>
          <p:nvPr/>
        </p:nvPicPr>
        <p:blipFill>
          <a:blip r:embed="rId4"/>
          <a:stretch>
            <a:fillRect/>
          </a:stretch>
        </p:blipFill>
        <p:spPr>
          <a:xfrm>
            <a:off x="0" y="0"/>
            <a:ext cx="5746848" cy="3429000"/>
          </a:xfrm>
          <a:prstGeom prst="rect">
            <a:avLst/>
          </a:prstGeom>
        </p:spPr>
      </p:pic>
    </p:spTree>
    <p:extLst>
      <p:ext uri="{BB962C8B-B14F-4D97-AF65-F5344CB8AC3E}">
        <p14:creationId xmlns:p14="http://schemas.microsoft.com/office/powerpoint/2010/main" val="574326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BADD2-F72D-4F3A-B03E-D070C9EBA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A787BEE1-51CF-4B30-9B94-2A2792590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6" name="TextBox 5">
            <a:extLst>
              <a:ext uri="{FF2B5EF4-FFF2-40B4-BE49-F238E27FC236}">
                <a16:creationId xmlns:a16="http://schemas.microsoft.com/office/drawing/2014/main" id="{DB801CD8-EA76-404E-BF1A-20540651A537}"/>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2029796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729651-811E-408F-9840-B19EFE77B511}"/>
              </a:ext>
            </a:extLst>
          </p:cNvPr>
          <p:cNvPicPr>
            <a:picLocks noChangeAspect="1"/>
          </p:cNvPicPr>
          <p:nvPr/>
        </p:nvPicPr>
        <p:blipFill>
          <a:blip r:embed="rId3"/>
          <a:stretch>
            <a:fillRect/>
          </a:stretch>
        </p:blipFill>
        <p:spPr>
          <a:xfrm>
            <a:off x="0" y="3428999"/>
            <a:ext cx="5751642" cy="3429000"/>
          </a:xfrm>
          <a:prstGeom prst="rect">
            <a:avLst/>
          </a:prstGeom>
        </p:spPr>
      </p:pic>
      <p:pic>
        <p:nvPicPr>
          <p:cNvPr id="3" name="Picture 2">
            <a:extLst>
              <a:ext uri="{FF2B5EF4-FFF2-40B4-BE49-F238E27FC236}">
                <a16:creationId xmlns:a16="http://schemas.microsoft.com/office/drawing/2014/main" id="{E17D81C2-BB90-4129-ACAE-865BE4B51DBA}"/>
              </a:ext>
            </a:extLst>
          </p:cNvPr>
          <p:cNvPicPr>
            <a:picLocks noChangeAspect="1"/>
          </p:cNvPicPr>
          <p:nvPr/>
        </p:nvPicPr>
        <p:blipFill>
          <a:blip r:embed="rId4"/>
          <a:stretch>
            <a:fillRect/>
          </a:stretch>
        </p:blipFill>
        <p:spPr>
          <a:xfrm>
            <a:off x="0" y="0"/>
            <a:ext cx="5751642" cy="3429000"/>
          </a:xfrm>
          <a:prstGeom prst="rect">
            <a:avLst/>
          </a:prstGeom>
        </p:spPr>
      </p:pic>
      <p:sp>
        <p:nvSpPr>
          <p:cNvPr id="6" name="TextBox 5">
            <a:extLst>
              <a:ext uri="{FF2B5EF4-FFF2-40B4-BE49-F238E27FC236}">
                <a16:creationId xmlns:a16="http://schemas.microsoft.com/office/drawing/2014/main" id="{F4525286-82A3-4EF5-A589-48001875607E}"/>
              </a:ext>
            </a:extLst>
          </p:cNvPr>
          <p:cNvSpPr txBox="1"/>
          <p:nvPr/>
        </p:nvSpPr>
        <p:spPr>
          <a:xfrm>
            <a:off x="5754046" y="0"/>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Run0275</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LEGe </a:t>
            </a:r>
            <a:r>
              <a:rPr lang="en-US" sz="1700" dirty="0">
                <a:latin typeface="Cambria" panose="02040503050406030204" pitchFamily="18" charset="0"/>
                <a:ea typeface="Cambria" panose="02040503050406030204" pitchFamily="18" charset="0"/>
                <a:cs typeface="Times New Roman" panose="02020603050405020304" pitchFamily="18" charset="0"/>
              </a:rPr>
              <a:t>CFD Scale 2</a:t>
            </a:r>
          </a:p>
          <a:p>
            <a:r>
              <a:rPr lang="en-US" sz="1700" dirty="0">
                <a:latin typeface="Cambria" panose="02040503050406030204" pitchFamily="18" charset="0"/>
                <a:ea typeface="Cambria" panose="02040503050406030204" pitchFamily="18" charset="0"/>
                <a:cs typeface="Times New Roman" panose="02020603050405020304" pitchFamily="18" charset="0"/>
              </a:rPr>
              <a:t>XtRa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7CE4F00A-A689-4C1E-B08C-2EAD503FB95E}"/>
              </a:ext>
            </a:extLst>
          </p:cNvPr>
          <p:cNvSpPr txBox="1"/>
          <p:nvPr/>
        </p:nvSpPr>
        <p:spPr>
          <a:xfrm>
            <a:off x="5754046" y="3428999"/>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Run0275</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0.120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LEGe </a:t>
            </a:r>
            <a:r>
              <a:rPr lang="en-US" sz="1700" dirty="0">
                <a:latin typeface="Cambria" panose="02040503050406030204" pitchFamily="18" charset="0"/>
                <a:ea typeface="Cambria" panose="02040503050406030204" pitchFamily="18" charset="0"/>
                <a:cs typeface="Times New Roman" panose="02020603050405020304" pitchFamily="18" charset="0"/>
              </a:rPr>
              <a:t>CFD Scale 2</a:t>
            </a:r>
          </a:p>
          <a:p>
            <a:r>
              <a:rPr lang="en-US" sz="1700" dirty="0">
                <a:latin typeface="Cambria" panose="02040503050406030204" pitchFamily="18" charset="0"/>
                <a:ea typeface="Cambria" panose="02040503050406030204" pitchFamily="18" charset="0"/>
                <a:cs typeface="Times New Roman" panose="02020603050405020304" pitchFamily="18" charset="0"/>
              </a:rPr>
              <a:t>XtRa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Tree>
    <p:extLst>
      <p:ext uri="{BB962C8B-B14F-4D97-AF65-F5344CB8AC3E}">
        <p14:creationId xmlns:p14="http://schemas.microsoft.com/office/powerpoint/2010/main" val="3847355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93B5C-2943-467D-82AE-67DC9A99C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8E8E1AD2-1F49-4101-8AF2-FA97CDFEE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2548889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4BCA1-2AFF-4C3D-91A6-B3007A4F48F3}"/>
              </a:ext>
            </a:extLst>
          </p:cNvPr>
          <p:cNvPicPr>
            <a:picLocks noChangeAspect="1"/>
          </p:cNvPicPr>
          <p:nvPr/>
        </p:nvPicPr>
        <p:blipFill>
          <a:blip r:embed="rId3"/>
          <a:stretch>
            <a:fillRect/>
          </a:stretch>
        </p:blipFill>
        <p:spPr>
          <a:xfrm>
            <a:off x="0" y="0"/>
            <a:ext cx="5739770" cy="3429000"/>
          </a:xfrm>
          <a:prstGeom prst="rect">
            <a:avLst/>
          </a:prstGeom>
        </p:spPr>
      </p:pic>
      <p:pic>
        <p:nvPicPr>
          <p:cNvPr id="5" name="Picture 4">
            <a:extLst>
              <a:ext uri="{FF2B5EF4-FFF2-40B4-BE49-F238E27FC236}">
                <a16:creationId xmlns:a16="http://schemas.microsoft.com/office/drawing/2014/main" id="{ED04DFA9-60FD-4747-B65E-5C34D253F35F}"/>
              </a:ext>
            </a:extLst>
          </p:cNvPr>
          <p:cNvPicPr>
            <a:picLocks noChangeAspect="1"/>
          </p:cNvPicPr>
          <p:nvPr/>
        </p:nvPicPr>
        <p:blipFill>
          <a:blip r:embed="rId4"/>
          <a:stretch>
            <a:fillRect/>
          </a:stretch>
        </p:blipFill>
        <p:spPr>
          <a:xfrm>
            <a:off x="0" y="3429000"/>
            <a:ext cx="5764696" cy="3429000"/>
          </a:xfrm>
          <a:prstGeom prst="rect">
            <a:avLst/>
          </a:prstGeom>
        </p:spPr>
      </p:pic>
      <p:sp>
        <p:nvSpPr>
          <p:cNvPr id="6" name="TextBox 5">
            <a:extLst>
              <a:ext uri="{FF2B5EF4-FFF2-40B4-BE49-F238E27FC236}">
                <a16:creationId xmlns:a16="http://schemas.microsoft.com/office/drawing/2014/main" id="{B79931B6-5B3C-4FB7-9E9A-54AF9B244919}"/>
              </a:ext>
            </a:extLst>
          </p:cNvPr>
          <p:cNvSpPr txBox="1"/>
          <p:nvPr/>
        </p:nvSpPr>
        <p:spPr>
          <a:xfrm>
            <a:off x="5754046" y="0"/>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Run0276</a:t>
            </a:r>
          </a:p>
          <a:p>
            <a:r>
              <a:rPr lang="en-US" sz="1700" dirty="0">
                <a:latin typeface="Cambria" panose="02040503050406030204" pitchFamily="18" charset="0"/>
                <a:ea typeface="Cambria" panose="02040503050406030204" pitchFamily="18" charset="0"/>
                <a:cs typeface="Times New Roman" panose="02020603050405020304" pitchFamily="18" charset="0"/>
              </a:rPr>
              <a:t>152Eu 5-hour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3EFF61AA-7D90-4BA1-A319-CC1E1090B234}"/>
              </a:ext>
            </a:extLst>
          </p:cNvPr>
          <p:cNvSpPr txBox="1"/>
          <p:nvPr/>
        </p:nvSpPr>
        <p:spPr>
          <a:xfrm>
            <a:off x="5754046" y="3428999"/>
            <a:ext cx="3389954"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Run0276</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A5EE6724-49EE-42FC-BDE5-8600C282DF3E}"/>
              </a:ext>
            </a:extLst>
          </p:cNvPr>
          <p:cNvSpPr txBox="1"/>
          <p:nvPr/>
        </p:nvSpPr>
        <p:spPr>
          <a:xfrm>
            <a:off x="876300" y="190500"/>
            <a:ext cx="181011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117 ns</a:t>
            </a:r>
            <a:endParaRPr lang="en-US" dirty="0">
              <a:solidFill>
                <a:srgbClr val="0099FF"/>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33DDE848-FB8E-4872-8057-C7C260FDD898}"/>
              </a:ext>
            </a:extLst>
          </p:cNvPr>
          <p:cNvSpPr txBox="1"/>
          <p:nvPr/>
        </p:nvSpPr>
        <p:spPr>
          <a:xfrm>
            <a:off x="5739770" y="6488666"/>
            <a:ext cx="1148263" cy="369332"/>
          </a:xfrm>
          <a:prstGeom prst="rect">
            <a:avLst/>
          </a:prstGeom>
          <a:noFill/>
        </p:spPr>
        <p:txBody>
          <a:bodyPr wrap="none" rtlCol="0">
            <a:spAutoFit/>
          </a:bodyPr>
          <a:lstStyle/>
          <a:p>
            <a:r>
              <a:rPr lang="en-US" altLang="zh-CN" dirty="0"/>
              <a:t>Optimized</a:t>
            </a:r>
            <a:endParaRPr lang="en-US" dirty="0"/>
          </a:p>
        </p:txBody>
      </p:sp>
      <p:sp>
        <p:nvSpPr>
          <p:cNvPr id="9" name="TextBox 8">
            <a:extLst>
              <a:ext uri="{FF2B5EF4-FFF2-40B4-BE49-F238E27FC236}">
                <a16:creationId xmlns:a16="http://schemas.microsoft.com/office/drawing/2014/main" id="{54B04F31-F83D-41C3-B345-69A29E391B5C}"/>
              </a:ext>
            </a:extLst>
          </p:cNvPr>
          <p:cNvSpPr txBox="1"/>
          <p:nvPr/>
        </p:nvSpPr>
        <p:spPr>
          <a:xfrm>
            <a:off x="876300" y="3619500"/>
            <a:ext cx="1798890" cy="369332"/>
          </a:xfrm>
          <a:prstGeom prst="rect">
            <a:avLst/>
          </a:prstGeom>
          <a:noFill/>
        </p:spPr>
        <p:txBody>
          <a:bodyPr wrap="none" rtlCol="0">
            <a:spAutoFit/>
          </a:bodyPr>
          <a:lstStyle/>
          <a:p>
            <a:r>
              <a:rPr lang="en-US" dirty="0"/>
              <a:t>Same as run0267</a:t>
            </a:r>
          </a:p>
        </p:txBody>
      </p:sp>
    </p:spTree>
    <p:extLst>
      <p:ext uri="{BB962C8B-B14F-4D97-AF65-F5344CB8AC3E}">
        <p14:creationId xmlns:p14="http://schemas.microsoft.com/office/powerpoint/2010/main" val="1670709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FDDAF-C73A-43A2-8821-851716B5D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94BEDDF7-199C-4520-948F-DCEBE0463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Tree>
    <p:extLst>
      <p:ext uri="{BB962C8B-B14F-4D97-AF65-F5344CB8AC3E}">
        <p14:creationId xmlns:p14="http://schemas.microsoft.com/office/powerpoint/2010/main" val="504336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1EA74-00D5-4175-8EC7-07DDCBFCD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9B81442F-32DE-4ABD-9146-A3A841FDA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40542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20E1DE-3E62-4BBA-8CCF-A3078FA5C0A4}"/>
              </a:ext>
            </a:extLst>
          </p:cNvPr>
          <p:cNvPicPr>
            <a:picLocks noChangeAspect="1"/>
          </p:cNvPicPr>
          <p:nvPr/>
        </p:nvPicPr>
        <p:blipFill>
          <a:blip r:embed="rId3"/>
          <a:stretch>
            <a:fillRect/>
          </a:stretch>
        </p:blipFill>
        <p:spPr>
          <a:xfrm>
            <a:off x="0" y="0"/>
            <a:ext cx="5757596" cy="3429000"/>
          </a:xfrm>
          <a:prstGeom prst="rect">
            <a:avLst/>
          </a:prstGeom>
        </p:spPr>
      </p:pic>
      <p:sp>
        <p:nvSpPr>
          <p:cNvPr id="4" name="TextBox 3">
            <a:extLst>
              <a:ext uri="{FF2B5EF4-FFF2-40B4-BE49-F238E27FC236}">
                <a16:creationId xmlns:a16="http://schemas.microsoft.com/office/drawing/2014/main" id="{6C5A4483-BF94-4965-B289-E8D58F8A8E8F}"/>
              </a:ext>
            </a:extLst>
          </p:cNvPr>
          <p:cNvSpPr txBox="1"/>
          <p:nvPr/>
        </p:nvSpPr>
        <p:spPr>
          <a:xfrm>
            <a:off x="5559006" y="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Run0264</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North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pic>
        <p:nvPicPr>
          <p:cNvPr id="7" name="Picture 6">
            <a:extLst>
              <a:ext uri="{FF2B5EF4-FFF2-40B4-BE49-F238E27FC236}">
                <a16:creationId xmlns:a16="http://schemas.microsoft.com/office/drawing/2014/main" id="{C5D1AB6E-9532-4AA4-8311-700ADFCDDA31}"/>
              </a:ext>
            </a:extLst>
          </p:cNvPr>
          <p:cNvPicPr>
            <a:picLocks noChangeAspect="1"/>
          </p:cNvPicPr>
          <p:nvPr/>
        </p:nvPicPr>
        <p:blipFill>
          <a:blip r:embed="rId4"/>
          <a:stretch>
            <a:fillRect/>
          </a:stretch>
        </p:blipFill>
        <p:spPr>
          <a:xfrm>
            <a:off x="-7100" y="3429000"/>
            <a:ext cx="5764696" cy="3429000"/>
          </a:xfrm>
          <a:prstGeom prst="rect">
            <a:avLst/>
          </a:prstGeom>
        </p:spPr>
      </p:pic>
      <p:sp>
        <p:nvSpPr>
          <p:cNvPr id="8" name="TextBox 7">
            <a:extLst>
              <a:ext uri="{FF2B5EF4-FFF2-40B4-BE49-F238E27FC236}">
                <a16:creationId xmlns:a16="http://schemas.microsoft.com/office/drawing/2014/main" id="{FA3C361C-FE10-486E-99B1-71FBF39C1E21}"/>
              </a:ext>
            </a:extLst>
          </p:cNvPr>
          <p:cNvSpPr txBox="1"/>
          <p:nvPr/>
        </p:nvSpPr>
        <p:spPr>
          <a:xfrm>
            <a:off x="5559005" y="342900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Run0264</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2" name="TextBox 1">
            <a:extLst>
              <a:ext uri="{FF2B5EF4-FFF2-40B4-BE49-F238E27FC236}">
                <a16:creationId xmlns:a16="http://schemas.microsoft.com/office/drawing/2014/main" id="{6DEE4FF0-FC40-4723-A5AE-F75F74DA4EC0}"/>
              </a:ext>
            </a:extLst>
          </p:cNvPr>
          <p:cNvSpPr txBox="1"/>
          <p:nvPr/>
        </p:nvSpPr>
        <p:spPr>
          <a:xfrm>
            <a:off x="876300" y="190500"/>
            <a:ext cx="176202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104 ns</a:t>
            </a:r>
            <a:endParaRPr lang="en-US" dirty="0">
              <a:solidFill>
                <a:srgbClr val="0099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5083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0E745-A95D-4EC3-811B-EA811E9D119F}"/>
              </a:ext>
            </a:extLst>
          </p:cNvPr>
          <p:cNvPicPr>
            <a:picLocks noChangeAspect="1"/>
          </p:cNvPicPr>
          <p:nvPr/>
        </p:nvPicPr>
        <p:blipFill>
          <a:blip r:embed="rId3"/>
          <a:stretch>
            <a:fillRect/>
          </a:stretch>
        </p:blipFill>
        <p:spPr>
          <a:xfrm>
            <a:off x="0" y="0"/>
            <a:ext cx="5764696" cy="3429000"/>
          </a:xfrm>
          <a:prstGeom prst="rect">
            <a:avLst/>
          </a:prstGeom>
        </p:spPr>
      </p:pic>
      <p:sp>
        <p:nvSpPr>
          <p:cNvPr id="6" name="TextBox 5">
            <a:extLst>
              <a:ext uri="{FF2B5EF4-FFF2-40B4-BE49-F238E27FC236}">
                <a16:creationId xmlns:a16="http://schemas.microsoft.com/office/drawing/2014/main" id="{5A730321-04A8-4313-B553-A48F1A657D70}"/>
              </a:ext>
            </a:extLst>
          </p:cNvPr>
          <p:cNvSpPr txBox="1"/>
          <p:nvPr/>
        </p:nvSpPr>
        <p:spPr>
          <a:xfrm>
            <a:off x="5754046" y="0"/>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Run0285</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5C4D16A6-634D-4E35-A840-4E5CCAECDB52}"/>
              </a:ext>
            </a:extLst>
          </p:cNvPr>
          <p:cNvSpPr txBox="1"/>
          <p:nvPr/>
        </p:nvSpPr>
        <p:spPr>
          <a:xfrm>
            <a:off x="5754046" y="3428999"/>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Run0285</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pic>
        <p:nvPicPr>
          <p:cNvPr id="9" name="Picture 8">
            <a:extLst>
              <a:ext uri="{FF2B5EF4-FFF2-40B4-BE49-F238E27FC236}">
                <a16:creationId xmlns:a16="http://schemas.microsoft.com/office/drawing/2014/main" id="{A7F28FD4-4974-4FB5-A5C6-1A36F186484B}"/>
              </a:ext>
            </a:extLst>
          </p:cNvPr>
          <p:cNvPicPr>
            <a:picLocks noChangeAspect="1"/>
          </p:cNvPicPr>
          <p:nvPr/>
        </p:nvPicPr>
        <p:blipFill>
          <a:blip r:embed="rId4"/>
          <a:stretch>
            <a:fillRect/>
          </a:stretch>
        </p:blipFill>
        <p:spPr>
          <a:xfrm>
            <a:off x="-3550" y="3428999"/>
            <a:ext cx="5757596" cy="3429000"/>
          </a:xfrm>
          <a:prstGeom prst="rect">
            <a:avLst/>
          </a:prstGeom>
        </p:spPr>
      </p:pic>
      <p:sp>
        <p:nvSpPr>
          <p:cNvPr id="10" name="TextBox 9">
            <a:extLst>
              <a:ext uri="{FF2B5EF4-FFF2-40B4-BE49-F238E27FC236}">
                <a16:creationId xmlns:a16="http://schemas.microsoft.com/office/drawing/2014/main" id="{EAE50F8D-85C3-412B-862D-C01652B81B3D}"/>
              </a:ext>
            </a:extLst>
          </p:cNvPr>
          <p:cNvSpPr txBox="1"/>
          <p:nvPr/>
        </p:nvSpPr>
        <p:spPr>
          <a:xfrm>
            <a:off x="876300" y="190500"/>
            <a:ext cx="181011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120 ns</a:t>
            </a:r>
            <a:endParaRPr lang="en-US" dirty="0">
              <a:solidFill>
                <a:srgbClr val="0099FF"/>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CBC75C5-0C03-493E-86BA-653540E23C58}"/>
              </a:ext>
            </a:extLst>
          </p:cNvPr>
          <p:cNvPicPr>
            <a:picLocks noChangeAspect="1"/>
          </p:cNvPicPr>
          <p:nvPr/>
        </p:nvPicPr>
        <p:blipFill>
          <a:blip r:embed="rId5"/>
          <a:stretch>
            <a:fillRect/>
          </a:stretch>
        </p:blipFill>
        <p:spPr>
          <a:xfrm>
            <a:off x="876300" y="3594099"/>
            <a:ext cx="2279392" cy="1562101"/>
          </a:xfrm>
          <a:prstGeom prst="rect">
            <a:avLst/>
          </a:prstGeom>
        </p:spPr>
      </p:pic>
      <p:sp>
        <p:nvSpPr>
          <p:cNvPr id="11" name="TextBox 10">
            <a:extLst>
              <a:ext uri="{FF2B5EF4-FFF2-40B4-BE49-F238E27FC236}">
                <a16:creationId xmlns:a16="http://schemas.microsoft.com/office/drawing/2014/main" id="{4173D660-2486-433B-ADA5-AD2D35A55FAA}"/>
              </a:ext>
            </a:extLst>
          </p:cNvPr>
          <p:cNvSpPr txBox="1"/>
          <p:nvPr/>
        </p:nvSpPr>
        <p:spPr>
          <a:xfrm>
            <a:off x="865650" y="5136642"/>
            <a:ext cx="1820581" cy="369314"/>
          </a:xfrm>
          <a:prstGeom prst="rect">
            <a:avLst/>
          </a:prstGeom>
          <a:noFill/>
        </p:spPr>
        <p:txBody>
          <a:bodyPr wrap="square">
            <a:spAutoFit/>
          </a:bodyPr>
          <a:lstStyle/>
          <a:p>
            <a:r>
              <a:rPr lang="en-US" dirty="0"/>
              <a:t>LEGe CFD Scale 7</a:t>
            </a:r>
          </a:p>
        </p:txBody>
      </p:sp>
    </p:spTree>
    <p:extLst>
      <p:ext uri="{BB962C8B-B14F-4D97-AF65-F5344CB8AC3E}">
        <p14:creationId xmlns:p14="http://schemas.microsoft.com/office/powerpoint/2010/main" val="2475666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EF707-1C93-46FE-8EB1-F1C807A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pic>
        <p:nvPicPr>
          <p:cNvPr id="5" name="Picture 4">
            <a:extLst>
              <a:ext uri="{FF2B5EF4-FFF2-40B4-BE49-F238E27FC236}">
                <a16:creationId xmlns:a16="http://schemas.microsoft.com/office/drawing/2014/main" id="{9AE92EF8-ECF6-4C13-A82A-495B18BCF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spTree>
    <p:extLst>
      <p:ext uri="{BB962C8B-B14F-4D97-AF65-F5344CB8AC3E}">
        <p14:creationId xmlns:p14="http://schemas.microsoft.com/office/powerpoint/2010/main" val="1559302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EF707-D962-4797-B5BF-750B6FF09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A6BDB44B-674A-4478-8A34-3F4FEEB8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72000" cy="6122367"/>
          </a:xfrm>
          <a:prstGeom prst="rect">
            <a:avLst/>
          </a:prstGeom>
        </p:spPr>
      </p:pic>
    </p:spTree>
    <p:extLst>
      <p:ext uri="{BB962C8B-B14F-4D97-AF65-F5344CB8AC3E}">
        <p14:creationId xmlns:p14="http://schemas.microsoft.com/office/powerpoint/2010/main" val="1468617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88800-F915-401A-901E-49A5B2E67A8B}"/>
              </a:ext>
            </a:extLst>
          </p:cNvPr>
          <p:cNvPicPr>
            <a:picLocks noChangeAspect="1"/>
          </p:cNvPicPr>
          <p:nvPr/>
        </p:nvPicPr>
        <p:blipFill>
          <a:blip r:embed="rId3"/>
          <a:stretch>
            <a:fillRect/>
          </a:stretch>
        </p:blipFill>
        <p:spPr>
          <a:xfrm>
            <a:off x="0" y="0"/>
            <a:ext cx="5757596" cy="3429000"/>
          </a:xfrm>
          <a:prstGeom prst="rect">
            <a:avLst/>
          </a:prstGeom>
        </p:spPr>
      </p:pic>
      <p:pic>
        <p:nvPicPr>
          <p:cNvPr id="7" name="Picture 6">
            <a:extLst>
              <a:ext uri="{FF2B5EF4-FFF2-40B4-BE49-F238E27FC236}">
                <a16:creationId xmlns:a16="http://schemas.microsoft.com/office/drawing/2014/main" id="{0AD592EA-C6C6-468A-8F0A-06A569DE0A76}"/>
              </a:ext>
            </a:extLst>
          </p:cNvPr>
          <p:cNvPicPr>
            <a:picLocks noChangeAspect="1"/>
          </p:cNvPicPr>
          <p:nvPr/>
        </p:nvPicPr>
        <p:blipFill>
          <a:blip r:embed="rId4"/>
          <a:stretch>
            <a:fillRect/>
          </a:stretch>
        </p:blipFill>
        <p:spPr>
          <a:xfrm>
            <a:off x="0" y="3429000"/>
            <a:ext cx="5757596" cy="3429000"/>
          </a:xfrm>
          <a:prstGeom prst="rect">
            <a:avLst/>
          </a:prstGeom>
        </p:spPr>
      </p:pic>
      <p:sp>
        <p:nvSpPr>
          <p:cNvPr id="8" name="TextBox 7">
            <a:extLst>
              <a:ext uri="{FF2B5EF4-FFF2-40B4-BE49-F238E27FC236}">
                <a16:creationId xmlns:a16="http://schemas.microsoft.com/office/drawing/2014/main" id="{BB577112-1722-489B-B90D-A55E344D3CBE}"/>
              </a:ext>
            </a:extLst>
          </p:cNvPr>
          <p:cNvSpPr txBox="1"/>
          <p:nvPr/>
        </p:nvSpPr>
        <p:spPr>
          <a:xfrm>
            <a:off x="5754046" y="0"/>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Run0286</a:t>
            </a:r>
          </a:p>
          <a:p>
            <a:r>
              <a:rPr lang="en-US" sz="1700" dirty="0">
                <a:latin typeface="Cambria" panose="02040503050406030204" pitchFamily="18" charset="0"/>
                <a:ea typeface="Cambria" panose="02040503050406030204" pitchFamily="18" charset="0"/>
                <a:cs typeface="Times New Roman" panose="02020603050405020304" pitchFamily="18" charset="0"/>
              </a:rPr>
              <a:t>152Eu 0.7-hour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4</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Scale </a:t>
            </a:r>
            <a:r>
              <a:rPr lang="en-US" sz="1700" dirty="0">
                <a:latin typeface="Cambria" panose="02040503050406030204" pitchFamily="18" charset="0"/>
                <a:ea typeface="Cambria" panose="02040503050406030204" pitchFamily="18" charset="0"/>
                <a:cs typeface="Times New Roman" panose="02020603050405020304" pitchFamily="18" charset="0"/>
              </a:rPr>
              <a:t>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9" name="TextBox 8">
            <a:extLst>
              <a:ext uri="{FF2B5EF4-FFF2-40B4-BE49-F238E27FC236}">
                <a16:creationId xmlns:a16="http://schemas.microsoft.com/office/drawing/2014/main" id="{68F090E2-9A3C-4059-BB3E-9AA8B4C45FE6}"/>
              </a:ext>
            </a:extLst>
          </p:cNvPr>
          <p:cNvSpPr txBox="1"/>
          <p:nvPr/>
        </p:nvSpPr>
        <p:spPr>
          <a:xfrm>
            <a:off x="5754046" y="3428999"/>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Run0286</a:t>
            </a:r>
          </a:p>
          <a:p>
            <a:r>
              <a:rPr lang="en-US" sz="1700" dirty="0">
                <a:latin typeface="Cambria" panose="02040503050406030204" pitchFamily="18" charset="0"/>
                <a:ea typeface="Cambria" panose="02040503050406030204" pitchFamily="18" charset="0"/>
                <a:cs typeface="Times New Roman" panose="02020603050405020304" pitchFamily="18" charset="0"/>
              </a:rPr>
              <a:t>152Eu 0.7-hour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4</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Scale </a:t>
            </a:r>
            <a:r>
              <a:rPr lang="en-US" sz="1700" dirty="0">
                <a:latin typeface="Cambria" panose="02040503050406030204" pitchFamily="18" charset="0"/>
                <a:ea typeface="Cambria" panose="02040503050406030204" pitchFamily="18" charset="0"/>
                <a:cs typeface="Times New Roman" panose="02020603050405020304" pitchFamily="18" charset="0"/>
              </a:rPr>
              <a:t>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10" name="TextBox 9">
            <a:extLst>
              <a:ext uri="{FF2B5EF4-FFF2-40B4-BE49-F238E27FC236}">
                <a16:creationId xmlns:a16="http://schemas.microsoft.com/office/drawing/2014/main" id="{D8B411F4-668A-463C-B4D9-179CC5AB56F7}"/>
              </a:ext>
            </a:extLst>
          </p:cNvPr>
          <p:cNvSpPr txBox="1"/>
          <p:nvPr/>
        </p:nvSpPr>
        <p:spPr>
          <a:xfrm>
            <a:off x="876300" y="190500"/>
            <a:ext cx="181011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120 ns</a:t>
            </a:r>
            <a:endParaRPr lang="en-US" dirty="0">
              <a:solidFill>
                <a:srgbClr val="0099FF"/>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D767FBC-A456-496E-8309-BC8C6A9E692F}"/>
              </a:ext>
            </a:extLst>
          </p:cNvPr>
          <p:cNvPicPr>
            <a:picLocks noChangeAspect="1"/>
          </p:cNvPicPr>
          <p:nvPr/>
        </p:nvPicPr>
        <p:blipFill>
          <a:blip r:embed="rId5"/>
          <a:stretch>
            <a:fillRect/>
          </a:stretch>
        </p:blipFill>
        <p:spPr>
          <a:xfrm>
            <a:off x="876301" y="3619499"/>
            <a:ext cx="2117042" cy="1244601"/>
          </a:xfrm>
          <a:prstGeom prst="rect">
            <a:avLst/>
          </a:prstGeom>
        </p:spPr>
      </p:pic>
      <p:sp>
        <p:nvSpPr>
          <p:cNvPr id="11" name="TextBox 10">
            <a:extLst>
              <a:ext uri="{FF2B5EF4-FFF2-40B4-BE49-F238E27FC236}">
                <a16:creationId xmlns:a16="http://schemas.microsoft.com/office/drawing/2014/main" id="{66B3400E-806F-4D1B-B5AB-749CF64DA6B0}"/>
              </a:ext>
            </a:extLst>
          </p:cNvPr>
          <p:cNvSpPr txBox="1"/>
          <p:nvPr/>
        </p:nvSpPr>
        <p:spPr>
          <a:xfrm>
            <a:off x="787400" y="4977386"/>
            <a:ext cx="1820581" cy="369314"/>
          </a:xfrm>
          <a:prstGeom prst="rect">
            <a:avLst/>
          </a:prstGeom>
          <a:noFill/>
        </p:spPr>
        <p:txBody>
          <a:bodyPr wrap="square">
            <a:spAutoFit/>
          </a:bodyPr>
          <a:lstStyle/>
          <a:p>
            <a:r>
              <a:rPr lang="en-US" dirty="0"/>
              <a:t>LEGe CFD Scale 4</a:t>
            </a:r>
          </a:p>
        </p:txBody>
      </p:sp>
    </p:spTree>
    <p:extLst>
      <p:ext uri="{BB962C8B-B14F-4D97-AF65-F5344CB8AC3E}">
        <p14:creationId xmlns:p14="http://schemas.microsoft.com/office/powerpoint/2010/main" val="2906451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FE64E-C230-424C-B3C3-6E4AD433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199D1C1A-ABAE-4556-9D27-8F724471D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365824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C31E8-D15B-4AE8-B5A8-9D61650EE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DA1D7CBE-5973-4629-8926-011B1CB18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3631909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4E970-8A03-498C-942A-46AAA3110EBB}"/>
              </a:ext>
            </a:extLst>
          </p:cNvPr>
          <p:cNvPicPr>
            <a:picLocks noChangeAspect="1"/>
          </p:cNvPicPr>
          <p:nvPr/>
        </p:nvPicPr>
        <p:blipFill>
          <a:blip r:embed="rId3"/>
          <a:stretch>
            <a:fillRect/>
          </a:stretch>
        </p:blipFill>
        <p:spPr>
          <a:xfrm>
            <a:off x="0" y="0"/>
            <a:ext cx="5754046" cy="3429000"/>
          </a:xfrm>
          <a:prstGeom prst="rect">
            <a:avLst/>
          </a:prstGeom>
        </p:spPr>
      </p:pic>
      <p:sp>
        <p:nvSpPr>
          <p:cNvPr id="4" name="TextBox 3">
            <a:extLst>
              <a:ext uri="{FF2B5EF4-FFF2-40B4-BE49-F238E27FC236}">
                <a16:creationId xmlns:a16="http://schemas.microsoft.com/office/drawing/2014/main" id="{CEAA7745-4E65-4112-A367-E5613D9A838C}"/>
              </a:ext>
            </a:extLst>
          </p:cNvPr>
          <p:cNvSpPr txBox="1"/>
          <p:nvPr/>
        </p:nvSpPr>
        <p:spPr>
          <a:xfrm>
            <a:off x="5754046" y="0"/>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Run0287</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1</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Scale </a:t>
            </a:r>
            <a:r>
              <a:rPr lang="en-US" sz="1700" dirty="0">
                <a:latin typeface="Cambria" panose="02040503050406030204" pitchFamily="18" charset="0"/>
                <a:ea typeface="Cambria" panose="02040503050406030204" pitchFamily="18" charset="0"/>
                <a:cs typeface="Times New Roman" panose="02020603050405020304" pitchFamily="18" charset="0"/>
              </a:rPr>
              <a:t>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5" name="TextBox 4">
            <a:extLst>
              <a:ext uri="{FF2B5EF4-FFF2-40B4-BE49-F238E27FC236}">
                <a16:creationId xmlns:a16="http://schemas.microsoft.com/office/drawing/2014/main" id="{5BED9479-2D21-4438-8FD0-39A071BBC434}"/>
              </a:ext>
            </a:extLst>
          </p:cNvPr>
          <p:cNvSpPr txBox="1"/>
          <p:nvPr/>
        </p:nvSpPr>
        <p:spPr>
          <a:xfrm>
            <a:off x="5754046" y="3428999"/>
            <a:ext cx="3389954" cy="323165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Run0287</a:t>
            </a:r>
          </a:p>
          <a:p>
            <a:r>
              <a:rPr lang="en-US" sz="1700" dirty="0">
                <a:latin typeface="Cambria" panose="02040503050406030204" pitchFamily="18" charset="0"/>
                <a:ea typeface="Cambria" panose="02040503050406030204" pitchFamily="18" charset="0"/>
                <a:cs typeface="Times New Roman" panose="02020603050405020304" pitchFamily="18" charset="0"/>
              </a:rPr>
              <a:t>152Eu 1-hour run</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Delay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1</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CFD Scale </a:t>
            </a:r>
            <a:r>
              <a:rPr lang="en-US" sz="1700" dirty="0">
                <a:latin typeface="Cambria" panose="02040503050406030204" pitchFamily="18" charset="0"/>
                <a:ea typeface="Cambria" panose="02040503050406030204" pitchFamily="18" charset="0"/>
                <a:cs typeface="Times New Roman" panose="02020603050405020304" pitchFamily="18" charset="0"/>
              </a:rPr>
              <a:t>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6" name="TextBox 5">
            <a:extLst>
              <a:ext uri="{FF2B5EF4-FFF2-40B4-BE49-F238E27FC236}">
                <a16:creationId xmlns:a16="http://schemas.microsoft.com/office/drawing/2014/main" id="{713082CE-4C63-4602-B4D3-6A08BC414939}"/>
              </a:ext>
            </a:extLst>
          </p:cNvPr>
          <p:cNvSpPr txBox="1"/>
          <p:nvPr/>
        </p:nvSpPr>
        <p:spPr>
          <a:xfrm>
            <a:off x="876300" y="190500"/>
            <a:ext cx="181011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120 ns</a:t>
            </a:r>
            <a:endParaRPr lang="en-US" dirty="0">
              <a:solidFill>
                <a:srgbClr val="0099FF"/>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3C39FF0-A91D-4678-9389-9BDD5A47F717}"/>
              </a:ext>
            </a:extLst>
          </p:cNvPr>
          <p:cNvPicPr>
            <a:picLocks noChangeAspect="1"/>
          </p:cNvPicPr>
          <p:nvPr/>
        </p:nvPicPr>
        <p:blipFill>
          <a:blip r:embed="rId4"/>
          <a:stretch>
            <a:fillRect/>
          </a:stretch>
        </p:blipFill>
        <p:spPr>
          <a:xfrm>
            <a:off x="0" y="3429000"/>
            <a:ext cx="5754046" cy="3429000"/>
          </a:xfrm>
          <a:prstGeom prst="rect">
            <a:avLst/>
          </a:prstGeom>
        </p:spPr>
      </p:pic>
      <p:pic>
        <p:nvPicPr>
          <p:cNvPr id="10" name="Picture 9">
            <a:extLst>
              <a:ext uri="{FF2B5EF4-FFF2-40B4-BE49-F238E27FC236}">
                <a16:creationId xmlns:a16="http://schemas.microsoft.com/office/drawing/2014/main" id="{31F25192-6A2D-4AC8-922F-2B54CE8A9B2D}"/>
              </a:ext>
            </a:extLst>
          </p:cNvPr>
          <p:cNvPicPr>
            <a:picLocks noChangeAspect="1"/>
          </p:cNvPicPr>
          <p:nvPr/>
        </p:nvPicPr>
        <p:blipFill>
          <a:blip r:embed="rId5"/>
          <a:stretch>
            <a:fillRect/>
          </a:stretch>
        </p:blipFill>
        <p:spPr>
          <a:xfrm>
            <a:off x="876300" y="3626346"/>
            <a:ext cx="1731681" cy="1361088"/>
          </a:xfrm>
          <a:prstGeom prst="rect">
            <a:avLst/>
          </a:prstGeom>
        </p:spPr>
      </p:pic>
      <p:sp>
        <p:nvSpPr>
          <p:cNvPr id="14" name="TextBox 13">
            <a:extLst>
              <a:ext uri="{FF2B5EF4-FFF2-40B4-BE49-F238E27FC236}">
                <a16:creationId xmlns:a16="http://schemas.microsoft.com/office/drawing/2014/main" id="{EC2DE7E6-6FFF-43B5-BBC9-09D995191C4F}"/>
              </a:ext>
            </a:extLst>
          </p:cNvPr>
          <p:cNvSpPr txBox="1"/>
          <p:nvPr/>
        </p:nvSpPr>
        <p:spPr>
          <a:xfrm>
            <a:off x="787400" y="4977386"/>
            <a:ext cx="1820581" cy="369314"/>
          </a:xfrm>
          <a:prstGeom prst="rect">
            <a:avLst/>
          </a:prstGeom>
          <a:noFill/>
        </p:spPr>
        <p:txBody>
          <a:bodyPr wrap="square">
            <a:spAutoFit/>
          </a:bodyPr>
          <a:lstStyle/>
          <a:p>
            <a:r>
              <a:rPr lang="en-US" dirty="0"/>
              <a:t>LEGe CFD Scale 1</a:t>
            </a:r>
          </a:p>
        </p:txBody>
      </p:sp>
    </p:spTree>
    <p:extLst>
      <p:ext uri="{BB962C8B-B14F-4D97-AF65-F5344CB8AC3E}">
        <p14:creationId xmlns:p14="http://schemas.microsoft.com/office/powerpoint/2010/main" val="23006506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BFE7C-689C-466F-A1B1-F7595DFF3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3" name="Picture 2">
            <a:extLst>
              <a:ext uri="{FF2B5EF4-FFF2-40B4-BE49-F238E27FC236}">
                <a16:creationId xmlns:a16="http://schemas.microsoft.com/office/drawing/2014/main" id="{491EBE77-26D0-47BC-8CD8-97A5DF258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1996698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84F28E-523D-4BAF-B999-55767BA1E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9" name="Picture 8">
            <a:extLst>
              <a:ext uri="{FF2B5EF4-FFF2-40B4-BE49-F238E27FC236}">
                <a16:creationId xmlns:a16="http://schemas.microsoft.com/office/drawing/2014/main" id="{93933649-9CA7-44B8-ACE9-8C990DA33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
        <p:nvSpPr>
          <p:cNvPr id="10" name="TextBox 9">
            <a:extLst>
              <a:ext uri="{FF2B5EF4-FFF2-40B4-BE49-F238E27FC236}">
                <a16:creationId xmlns:a16="http://schemas.microsoft.com/office/drawing/2014/main" id="{6454F38B-75D2-4967-B7AB-BCC3B1A07278}"/>
              </a:ext>
            </a:extLst>
          </p:cNvPr>
          <p:cNvSpPr txBox="1"/>
          <p:nvPr/>
        </p:nvSpPr>
        <p:spPr>
          <a:xfrm>
            <a:off x="-1" y="6488668"/>
            <a:ext cx="6980116"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As long as the CFD Delay is long enough, a small CFD Scale is still fine.</a:t>
            </a:r>
          </a:p>
        </p:txBody>
      </p:sp>
    </p:spTree>
    <p:extLst>
      <p:ext uri="{BB962C8B-B14F-4D97-AF65-F5344CB8AC3E}">
        <p14:creationId xmlns:p14="http://schemas.microsoft.com/office/powerpoint/2010/main" val="3440759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92608-D74E-48E4-AC40-FBFDA1884F43}"/>
              </a:ext>
            </a:extLst>
          </p:cNvPr>
          <p:cNvSpPr txBox="1"/>
          <p:nvPr/>
        </p:nvSpPr>
        <p:spPr>
          <a:xfrm>
            <a:off x="5754046" y="0"/>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Run0277</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0.305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3" name="TextBox 2">
            <a:extLst>
              <a:ext uri="{FF2B5EF4-FFF2-40B4-BE49-F238E27FC236}">
                <a16:creationId xmlns:a16="http://schemas.microsoft.com/office/drawing/2014/main" id="{C085BB06-C856-427C-A401-98CD10FDA896}"/>
              </a:ext>
            </a:extLst>
          </p:cNvPr>
          <p:cNvSpPr txBox="1"/>
          <p:nvPr/>
        </p:nvSpPr>
        <p:spPr>
          <a:xfrm>
            <a:off x="5754046" y="3428999"/>
            <a:ext cx="3389954" cy="297004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Run0277</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0.305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pic>
        <p:nvPicPr>
          <p:cNvPr id="5" name="Picture 4">
            <a:extLst>
              <a:ext uri="{FF2B5EF4-FFF2-40B4-BE49-F238E27FC236}">
                <a16:creationId xmlns:a16="http://schemas.microsoft.com/office/drawing/2014/main" id="{295E4A79-4A6B-42B6-B8D7-9EAA4902888D}"/>
              </a:ext>
            </a:extLst>
          </p:cNvPr>
          <p:cNvPicPr>
            <a:picLocks noChangeAspect="1"/>
          </p:cNvPicPr>
          <p:nvPr/>
        </p:nvPicPr>
        <p:blipFill>
          <a:blip r:embed="rId3"/>
          <a:stretch>
            <a:fillRect/>
          </a:stretch>
        </p:blipFill>
        <p:spPr>
          <a:xfrm>
            <a:off x="0" y="0"/>
            <a:ext cx="5754046" cy="3426886"/>
          </a:xfrm>
          <a:prstGeom prst="rect">
            <a:avLst/>
          </a:prstGeom>
        </p:spPr>
      </p:pic>
      <p:pic>
        <p:nvPicPr>
          <p:cNvPr id="7" name="Picture 6">
            <a:extLst>
              <a:ext uri="{FF2B5EF4-FFF2-40B4-BE49-F238E27FC236}">
                <a16:creationId xmlns:a16="http://schemas.microsoft.com/office/drawing/2014/main" id="{738573C7-7173-4B8B-8E7F-A6B25F153B43}"/>
              </a:ext>
            </a:extLst>
          </p:cNvPr>
          <p:cNvPicPr>
            <a:picLocks noChangeAspect="1"/>
          </p:cNvPicPr>
          <p:nvPr/>
        </p:nvPicPr>
        <p:blipFill>
          <a:blip r:embed="rId4"/>
          <a:stretch>
            <a:fillRect/>
          </a:stretch>
        </p:blipFill>
        <p:spPr>
          <a:xfrm>
            <a:off x="0" y="3429000"/>
            <a:ext cx="5764696" cy="3429000"/>
          </a:xfrm>
          <a:prstGeom prst="rect">
            <a:avLst/>
          </a:prstGeom>
        </p:spPr>
      </p:pic>
      <p:sp>
        <p:nvSpPr>
          <p:cNvPr id="6" name="TextBox 5">
            <a:extLst>
              <a:ext uri="{FF2B5EF4-FFF2-40B4-BE49-F238E27FC236}">
                <a16:creationId xmlns:a16="http://schemas.microsoft.com/office/drawing/2014/main" id="{FEE577CB-24BA-4D57-8669-FC9F2EB7D4AE}"/>
              </a:ext>
            </a:extLst>
          </p:cNvPr>
          <p:cNvSpPr txBox="1"/>
          <p:nvPr/>
        </p:nvSpPr>
        <p:spPr>
          <a:xfrm>
            <a:off x="876300" y="190500"/>
            <a:ext cx="176202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 111 ns</a:t>
            </a:r>
            <a:endParaRPr lang="en-US" dirty="0">
              <a:solidFill>
                <a:srgbClr val="0099FF"/>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9246AB-865B-4E76-8381-BD184C45C233}"/>
              </a:ext>
            </a:extLst>
          </p:cNvPr>
          <p:cNvSpPr txBox="1"/>
          <p:nvPr/>
        </p:nvSpPr>
        <p:spPr>
          <a:xfrm>
            <a:off x="787400" y="3617386"/>
            <a:ext cx="2311400" cy="646331"/>
          </a:xfrm>
          <a:prstGeom prst="rect">
            <a:avLst/>
          </a:prstGeom>
          <a:noFill/>
        </p:spPr>
        <p:txBody>
          <a:bodyPr wrap="square" rtlCol="0">
            <a:spAutoFit/>
          </a:bodyPr>
          <a:lstStyle/>
          <a:p>
            <a:r>
              <a:rPr lang="en-US" sz="1800" dirty="0">
                <a:latin typeface="Cambria" panose="02040503050406030204" pitchFamily="18" charset="0"/>
                <a:ea typeface="Cambria" panose="02040503050406030204" pitchFamily="18" charset="0"/>
                <a:cs typeface="Times New Roman" panose="02020603050405020304" pitchFamily="18" charset="0"/>
              </a:rPr>
              <a:t>A shorter LEGe Trigger Gap is fine.</a:t>
            </a:r>
            <a:endParaRPr lang="en-US" dirty="0"/>
          </a:p>
        </p:txBody>
      </p:sp>
    </p:spTree>
    <p:extLst>
      <p:ext uri="{BB962C8B-B14F-4D97-AF65-F5344CB8AC3E}">
        <p14:creationId xmlns:p14="http://schemas.microsoft.com/office/powerpoint/2010/main" val="311039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495B1-B750-4433-BFA0-E9FEE0897E39}"/>
              </a:ext>
            </a:extLst>
          </p:cNvPr>
          <p:cNvPicPr>
            <a:picLocks noChangeAspect="1"/>
          </p:cNvPicPr>
          <p:nvPr/>
        </p:nvPicPr>
        <p:blipFill>
          <a:blip r:embed="rId3"/>
          <a:stretch>
            <a:fillRect/>
          </a:stretch>
        </p:blipFill>
        <p:spPr>
          <a:xfrm>
            <a:off x="0" y="0"/>
            <a:ext cx="4572000" cy="6100210"/>
          </a:xfrm>
          <a:prstGeom prst="rect">
            <a:avLst/>
          </a:prstGeom>
        </p:spPr>
      </p:pic>
      <p:pic>
        <p:nvPicPr>
          <p:cNvPr id="5" name="Picture 4">
            <a:extLst>
              <a:ext uri="{FF2B5EF4-FFF2-40B4-BE49-F238E27FC236}">
                <a16:creationId xmlns:a16="http://schemas.microsoft.com/office/drawing/2014/main" id="{78F5BE14-68EC-45FF-8F27-A0209CC1C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sp>
        <p:nvSpPr>
          <p:cNvPr id="4" name="TextBox 3">
            <a:extLst>
              <a:ext uri="{FF2B5EF4-FFF2-40B4-BE49-F238E27FC236}">
                <a16:creationId xmlns:a16="http://schemas.microsoft.com/office/drawing/2014/main" id="{0B8F459D-47C3-442E-A0C9-74ED6CDB78BA}"/>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K</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α,Kβ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
        <p:nvSpPr>
          <p:cNvPr id="2" name="TextBox 1">
            <a:extLst>
              <a:ext uri="{FF2B5EF4-FFF2-40B4-BE49-F238E27FC236}">
                <a16:creationId xmlns:a16="http://schemas.microsoft.com/office/drawing/2014/main" id="{194C1078-EC6F-4E13-A928-F42C8F72932D}"/>
              </a:ext>
            </a:extLst>
          </p:cNvPr>
          <p:cNvSpPr txBox="1"/>
          <p:nvPr/>
        </p:nvSpPr>
        <p:spPr>
          <a:xfrm>
            <a:off x="5240313" y="6474813"/>
            <a:ext cx="3388876"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All LED runs are about the same.</a:t>
            </a:r>
          </a:p>
        </p:txBody>
      </p:sp>
    </p:spTree>
    <p:extLst>
      <p:ext uri="{BB962C8B-B14F-4D97-AF65-F5344CB8AC3E}">
        <p14:creationId xmlns:p14="http://schemas.microsoft.com/office/powerpoint/2010/main" val="705760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DD185-F735-4771-B12E-47DA971ED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6AA11364-1178-41C1-96D6-617463C79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5172877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EFFB4-EF0E-439C-AF6F-7F57D470B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0"/>
            <a:ext cx="4572000" cy="6122367"/>
          </a:xfrm>
          <a:prstGeom prst="rect">
            <a:avLst/>
          </a:prstGeom>
        </p:spPr>
      </p:pic>
      <p:pic>
        <p:nvPicPr>
          <p:cNvPr id="5" name="Picture 4">
            <a:extLst>
              <a:ext uri="{FF2B5EF4-FFF2-40B4-BE49-F238E27FC236}">
                <a16:creationId xmlns:a16="http://schemas.microsoft.com/office/drawing/2014/main" id="{7CFD0560-683B-48B4-9F8A-C43EC2247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Tree>
    <p:extLst>
      <p:ext uri="{BB962C8B-B14F-4D97-AF65-F5344CB8AC3E}">
        <p14:creationId xmlns:p14="http://schemas.microsoft.com/office/powerpoint/2010/main" val="1580900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0584F-21A2-45EC-9C89-21AC6C7AA252}"/>
              </a:ext>
            </a:extLst>
          </p:cNvPr>
          <p:cNvPicPr>
            <a:picLocks noChangeAspect="1"/>
          </p:cNvPicPr>
          <p:nvPr/>
        </p:nvPicPr>
        <p:blipFill>
          <a:blip r:embed="rId3"/>
          <a:stretch>
            <a:fillRect/>
          </a:stretch>
        </p:blipFill>
        <p:spPr>
          <a:xfrm>
            <a:off x="0" y="0"/>
            <a:ext cx="5746848" cy="3429000"/>
          </a:xfrm>
          <a:prstGeom prst="rect">
            <a:avLst/>
          </a:prstGeom>
        </p:spPr>
      </p:pic>
      <p:pic>
        <p:nvPicPr>
          <p:cNvPr id="5" name="Picture 4">
            <a:extLst>
              <a:ext uri="{FF2B5EF4-FFF2-40B4-BE49-F238E27FC236}">
                <a16:creationId xmlns:a16="http://schemas.microsoft.com/office/drawing/2014/main" id="{6AD92C9D-38C0-4BB5-ACE2-4A2F0E32F8CB}"/>
              </a:ext>
            </a:extLst>
          </p:cNvPr>
          <p:cNvPicPr>
            <a:picLocks noChangeAspect="1"/>
          </p:cNvPicPr>
          <p:nvPr/>
        </p:nvPicPr>
        <p:blipFill>
          <a:blip r:embed="rId4"/>
          <a:stretch>
            <a:fillRect/>
          </a:stretch>
        </p:blipFill>
        <p:spPr>
          <a:xfrm>
            <a:off x="0" y="3429000"/>
            <a:ext cx="5746848" cy="3429000"/>
          </a:xfrm>
          <a:prstGeom prst="rect">
            <a:avLst/>
          </a:prstGeom>
        </p:spPr>
      </p:pic>
      <p:sp>
        <p:nvSpPr>
          <p:cNvPr id="6" name="TextBox 5">
            <a:extLst>
              <a:ext uri="{FF2B5EF4-FFF2-40B4-BE49-F238E27FC236}">
                <a16:creationId xmlns:a16="http://schemas.microsoft.com/office/drawing/2014/main" id="{3982ACD8-5A78-4623-A668-50B544793295}"/>
              </a:ext>
            </a:extLst>
          </p:cNvPr>
          <p:cNvSpPr txBox="1"/>
          <p:nvPr/>
        </p:nvSpPr>
        <p:spPr>
          <a:xfrm>
            <a:off x="5754046" y="0"/>
            <a:ext cx="3389954" cy="349326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Run0278</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LEGe </a:t>
            </a:r>
            <a:r>
              <a:rPr lang="en-US" sz="1700" dirty="0">
                <a:latin typeface="Cambria" panose="02040503050406030204" pitchFamily="18" charset="0"/>
                <a:ea typeface="Cambria" panose="02040503050406030204" pitchFamily="18" charset="0"/>
                <a:cs typeface="Times New Roman" panose="02020603050405020304" pitchFamily="18" charset="0"/>
              </a:rPr>
              <a:t>Trigger Rise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a:t>
            </a:r>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0.104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250,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0</a:t>
            </a:r>
          </a:p>
          <a:p>
            <a:r>
              <a:rPr lang="en-US" sz="1700" dirty="0">
                <a:latin typeface="Cambria" panose="02040503050406030204" pitchFamily="18" charset="0"/>
                <a:ea typeface="Cambria" panose="02040503050406030204" pitchFamily="18" charset="0"/>
                <a:cs typeface="Times New Roman" panose="02020603050405020304" pitchFamily="18" charset="0"/>
              </a:rPr>
              <a:t>XtRa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a:t>
            </a:r>
            <a:r>
              <a:rPr lang="en-US" altLang="zh-CN"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4AC64513-D0A2-4B13-AFE0-2EACEB1834C5}"/>
              </a:ext>
            </a:extLst>
          </p:cNvPr>
          <p:cNvSpPr txBox="1"/>
          <p:nvPr/>
        </p:nvSpPr>
        <p:spPr>
          <a:xfrm>
            <a:off x="5754046" y="3428999"/>
            <a:ext cx="3389954" cy="349326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Run0278</a:t>
            </a:r>
          </a:p>
          <a:p>
            <a:r>
              <a:rPr lang="en-US" sz="1700" dirty="0">
                <a:latin typeface="Cambria" panose="02040503050406030204" pitchFamily="18" charset="0"/>
                <a:ea typeface="Cambria" panose="02040503050406030204" pitchFamily="18" charset="0"/>
                <a:cs typeface="Times New Roman" panose="02020603050405020304" pitchFamily="18" charset="0"/>
              </a:rPr>
              <a:t>152Eu</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LEGe </a:t>
            </a:r>
            <a:r>
              <a:rPr lang="en-US" sz="1700" dirty="0">
                <a:latin typeface="Cambria" panose="02040503050406030204" pitchFamily="18" charset="0"/>
                <a:ea typeface="Cambria" panose="02040503050406030204" pitchFamily="18" charset="0"/>
                <a:cs typeface="Times New Roman" panose="02020603050405020304" pitchFamily="18" charset="0"/>
              </a:rPr>
              <a:t>Trigger Rise 0.200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XtRa </a:t>
            </a:r>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Trigger Gap 0.104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XtRa 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250,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altLang="zh-CN"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LEGe CFD Scale 0</a:t>
            </a:r>
          </a:p>
          <a:p>
            <a:r>
              <a:rPr lang="en-US" sz="1700" dirty="0">
                <a:latin typeface="Cambria" panose="02040503050406030204" pitchFamily="18" charset="0"/>
                <a:ea typeface="Cambria" panose="02040503050406030204" pitchFamily="18" charset="0"/>
                <a:cs typeface="Times New Roman" panose="02020603050405020304" pitchFamily="18" charset="0"/>
              </a:rPr>
              <a:t>XtRa CFD Scale 7</a:t>
            </a: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
        <p:nvSpPr>
          <p:cNvPr id="8" name="TextBox 7">
            <a:extLst>
              <a:ext uri="{FF2B5EF4-FFF2-40B4-BE49-F238E27FC236}">
                <a16:creationId xmlns:a16="http://schemas.microsoft.com/office/drawing/2014/main" id="{16179FAF-901E-48FE-97DA-AB15436C3CAB}"/>
              </a:ext>
            </a:extLst>
          </p:cNvPr>
          <p:cNvSpPr txBox="1"/>
          <p:nvPr/>
        </p:nvSpPr>
        <p:spPr>
          <a:xfrm>
            <a:off x="774700" y="177800"/>
            <a:ext cx="1762021" cy="369332"/>
          </a:xfrm>
          <a:prstGeom prst="rect">
            <a:avLst/>
          </a:prstGeom>
          <a:noFill/>
        </p:spPr>
        <p:txBody>
          <a:bodyPr wrap="none" rtlCol="0">
            <a:spAutoFit/>
          </a:bodyPr>
          <a:lstStyle/>
          <a:p>
            <a:r>
              <a:rPr lang="en-US" altLang="zh-CN" dirty="0">
                <a:solidFill>
                  <a:srgbClr val="0099FF"/>
                </a:solidFill>
                <a:latin typeface="Cambria" panose="02040503050406030204" pitchFamily="18" charset="0"/>
                <a:ea typeface="Cambria" panose="02040503050406030204" pitchFamily="18" charset="0"/>
              </a:rPr>
              <a:t>FWHM =</a:t>
            </a:r>
            <a:r>
              <a:rPr lang="zh-CN" altLang="en-US" dirty="0">
                <a:solidFill>
                  <a:srgbClr val="0099FF"/>
                </a:solidFill>
                <a:latin typeface="Cambria" panose="02040503050406030204" pitchFamily="18" charset="0"/>
                <a:ea typeface="Cambria" panose="02040503050406030204" pitchFamily="18" charset="0"/>
              </a:rPr>
              <a:t> </a:t>
            </a:r>
            <a:r>
              <a:rPr lang="en-US" altLang="zh-CN" dirty="0">
                <a:solidFill>
                  <a:srgbClr val="0099FF"/>
                </a:solidFill>
                <a:latin typeface="Cambria" panose="02040503050406030204" pitchFamily="18" charset="0"/>
                <a:ea typeface="Cambria" panose="02040503050406030204" pitchFamily="18" charset="0"/>
              </a:rPr>
              <a:t>120 ns</a:t>
            </a:r>
            <a:endParaRPr lang="en-US" dirty="0">
              <a:solidFill>
                <a:srgbClr val="0099FF"/>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E060ECF2-61B0-491C-907C-8D2A8F0B5631}"/>
              </a:ext>
            </a:extLst>
          </p:cNvPr>
          <p:cNvSpPr txBox="1"/>
          <p:nvPr/>
        </p:nvSpPr>
        <p:spPr>
          <a:xfrm>
            <a:off x="774701" y="3606800"/>
            <a:ext cx="4673600" cy="646331"/>
          </a:xfrm>
          <a:prstGeom prst="rect">
            <a:avLst/>
          </a:prstGeom>
          <a:noFill/>
        </p:spPr>
        <p:txBody>
          <a:bodyPr wrap="square" rtlCol="0">
            <a:spAutoFit/>
          </a:bodyPr>
          <a:lstStyle/>
          <a:p>
            <a:r>
              <a:rPr lang="en-US" altLang="zh-CN" dirty="0">
                <a:latin typeface="Cambria" panose="02040503050406030204" pitchFamily="18" charset="0"/>
                <a:ea typeface="Cambria" panose="02040503050406030204" pitchFamily="18" charset="0"/>
              </a:rPr>
              <a:t>Old LEGe settings used for the 237Np state lifetime measurement.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8815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9B463-36F1-4A30-856B-25AFECD25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
            <a:ext cx="4572000" cy="6122367"/>
          </a:xfrm>
          <a:prstGeom prst="rect">
            <a:avLst/>
          </a:prstGeom>
        </p:spPr>
      </p:pic>
      <p:pic>
        <p:nvPicPr>
          <p:cNvPr id="5" name="Picture 4">
            <a:extLst>
              <a:ext uri="{FF2B5EF4-FFF2-40B4-BE49-F238E27FC236}">
                <a16:creationId xmlns:a16="http://schemas.microsoft.com/office/drawing/2014/main" id="{AB5B66F3-71B4-4D7E-9B42-C4C0F4A5A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72000" cy="6122367"/>
          </a:xfrm>
          <a:prstGeom prst="rect">
            <a:avLst/>
          </a:prstGeom>
        </p:spPr>
      </p:pic>
    </p:spTree>
    <p:extLst>
      <p:ext uri="{BB962C8B-B14F-4D97-AF65-F5344CB8AC3E}">
        <p14:creationId xmlns:p14="http://schemas.microsoft.com/office/powerpoint/2010/main" val="781165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BA87D-DBC1-4FE0-BFA2-ABA695C2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122367"/>
          </a:xfrm>
          <a:prstGeom prst="rect">
            <a:avLst/>
          </a:prstGeom>
        </p:spPr>
      </p:pic>
      <p:pic>
        <p:nvPicPr>
          <p:cNvPr id="5" name="Picture 4">
            <a:extLst>
              <a:ext uri="{FF2B5EF4-FFF2-40B4-BE49-F238E27FC236}">
                <a16:creationId xmlns:a16="http://schemas.microsoft.com/office/drawing/2014/main" id="{FEC4E3DA-C98F-469E-9B30-C8484333F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Tree>
    <p:extLst>
      <p:ext uri="{BB962C8B-B14F-4D97-AF65-F5344CB8AC3E}">
        <p14:creationId xmlns:p14="http://schemas.microsoft.com/office/powerpoint/2010/main" val="1452779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B0C47-DCE6-4434-ACDA-AB5B32CDD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pic>
        <p:nvPicPr>
          <p:cNvPr id="3" name="Picture 2">
            <a:extLst>
              <a:ext uri="{FF2B5EF4-FFF2-40B4-BE49-F238E27FC236}">
                <a16:creationId xmlns:a16="http://schemas.microsoft.com/office/drawing/2014/main" id="{0C0DA4C8-9901-466D-B86A-51D2A411A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sp>
        <p:nvSpPr>
          <p:cNvPr id="4" name="TextBox 3">
            <a:extLst>
              <a:ext uri="{FF2B5EF4-FFF2-40B4-BE49-F238E27FC236}">
                <a16:creationId xmlns:a16="http://schemas.microsoft.com/office/drawing/2014/main" id="{CF3BF3FF-ACCA-4202-8796-AFF5638BAE08}"/>
              </a:ext>
            </a:extLst>
          </p:cNvPr>
          <p:cNvSpPr txBox="1"/>
          <p:nvPr/>
        </p:nvSpPr>
        <p:spPr>
          <a:xfrm>
            <a:off x="4843396" y="202168"/>
            <a:ext cx="3074881" cy="369332"/>
          </a:xfrm>
          <a:prstGeom prst="rect">
            <a:avLst/>
          </a:prstGeom>
          <a:noFill/>
        </p:spPr>
        <p:txBody>
          <a:bodyPr wrap="none" rtlCol="0">
            <a:spAutoFit/>
          </a:bodyPr>
          <a:lstStyle/>
          <a:p>
            <a:r>
              <a:rPr lang="en-US" altLang="zh-CN" dirty="0">
                <a:solidFill>
                  <a:schemeClr val="bg1"/>
                </a:solidFill>
              </a:rPr>
              <a:t>DB- </a:t>
            </a:r>
            <a:r>
              <a:rPr lang="en-US" dirty="0">
                <a:solidFill>
                  <a:schemeClr val="bg1"/>
                </a:solidFill>
              </a:rPr>
              <a:t>Pulser </a:t>
            </a:r>
            <a:r>
              <a:rPr lang="en-US" altLang="zh-CN" dirty="0">
                <a:solidFill>
                  <a:schemeClr val="bg1"/>
                </a:solidFill>
              </a:rPr>
              <a:t>split with a BNC TEE</a:t>
            </a:r>
          </a:p>
        </p:txBody>
      </p:sp>
      <p:pic>
        <p:nvPicPr>
          <p:cNvPr id="5" name="Picture 4">
            <a:extLst>
              <a:ext uri="{FF2B5EF4-FFF2-40B4-BE49-F238E27FC236}">
                <a16:creationId xmlns:a16="http://schemas.microsoft.com/office/drawing/2014/main" id="{6ECE3718-EDFB-4924-BC7C-197CC9FD0038}"/>
              </a:ext>
            </a:extLst>
          </p:cNvPr>
          <p:cNvPicPr>
            <a:picLocks noChangeAspect="1"/>
          </p:cNvPicPr>
          <p:nvPr/>
        </p:nvPicPr>
        <p:blipFill>
          <a:blip r:embed="rId5"/>
          <a:stretch>
            <a:fillRect/>
          </a:stretch>
        </p:blipFill>
        <p:spPr>
          <a:xfrm>
            <a:off x="-1" y="3429000"/>
            <a:ext cx="5746848" cy="3429000"/>
          </a:xfrm>
          <a:prstGeom prst="rect">
            <a:avLst/>
          </a:prstGeom>
        </p:spPr>
      </p:pic>
      <p:sp>
        <p:nvSpPr>
          <p:cNvPr id="6" name="TextBox 5">
            <a:extLst>
              <a:ext uri="{FF2B5EF4-FFF2-40B4-BE49-F238E27FC236}">
                <a16:creationId xmlns:a16="http://schemas.microsoft.com/office/drawing/2014/main" id="{A72C82AE-DD4C-4037-8B3D-2087A36C70C5}"/>
              </a:ext>
            </a:extLst>
          </p:cNvPr>
          <p:cNvSpPr txBox="1"/>
          <p:nvPr/>
        </p:nvSpPr>
        <p:spPr>
          <a:xfrm>
            <a:off x="3666943" y="4497169"/>
            <a:ext cx="1810111" cy="369332"/>
          </a:xfrm>
          <a:prstGeom prst="rect">
            <a:avLst/>
          </a:prstGeom>
          <a:noFill/>
        </p:spPr>
        <p:txBody>
          <a:bodyPr wrap="none" rtlCol="0">
            <a:spAutoFit/>
          </a:bodyPr>
          <a:lstStyle/>
          <a:p>
            <a:r>
              <a:rPr lang="en-US" altLang="zh-CN" dirty="0">
                <a:solidFill>
                  <a:schemeClr val="accent2"/>
                </a:solidFill>
                <a:latin typeface="Cambria" panose="02040503050406030204" pitchFamily="18" charset="0"/>
                <a:ea typeface="Cambria" panose="02040503050406030204" pitchFamily="18" charset="0"/>
              </a:rPr>
              <a:t>FWHM = </a:t>
            </a:r>
            <a:r>
              <a:rPr lang="en-US" dirty="0">
                <a:solidFill>
                  <a:schemeClr val="accent2"/>
                </a:solidFill>
                <a:latin typeface="Cambria" panose="02040503050406030204" pitchFamily="18" charset="0"/>
                <a:ea typeface="Cambria" panose="02040503050406030204" pitchFamily="18" charset="0"/>
              </a:rPr>
              <a:t>0.30 </a:t>
            </a:r>
            <a:r>
              <a:rPr lang="en-US" altLang="zh-CN" dirty="0">
                <a:solidFill>
                  <a:schemeClr val="accent2"/>
                </a:solidFill>
                <a:latin typeface="Cambria" panose="02040503050406030204" pitchFamily="18" charset="0"/>
                <a:ea typeface="Cambria" panose="02040503050406030204" pitchFamily="18" charset="0"/>
              </a:rPr>
              <a:t>ns</a:t>
            </a:r>
          </a:p>
        </p:txBody>
      </p:sp>
      <p:sp>
        <p:nvSpPr>
          <p:cNvPr id="7" name="TextBox 6">
            <a:extLst>
              <a:ext uri="{FF2B5EF4-FFF2-40B4-BE49-F238E27FC236}">
                <a16:creationId xmlns:a16="http://schemas.microsoft.com/office/drawing/2014/main" id="{6302834D-4818-40EC-8910-419D38333A15}"/>
              </a:ext>
            </a:extLst>
          </p:cNvPr>
          <p:cNvSpPr txBox="1"/>
          <p:nvPr/>
        </p:nvSpPr>
        <p:spPr>
          <a:xfrm>
            <a:off x="5746848" y="3428999"/>
            <a:ext cx="3397152" cy="2862322"/>
          </a:xfrm>
          <a:prstGeom prst="rect">
            <a:avLst/>
          </a:prstGeom>
          <a:noFill/>
        </p:spPr>
        <p:txBody>
          <a:bodyPr wrap="square" rtlCol="0">
            <a:spAutoFit/>
          </a:bodyPr>
          <a:lstStyle/>
          <a:p>
            <a:r>
              <a:rPr lang="en-US" altLang="zh-CN" dirty="0">
                <a:latin typeface="Cambria" panose="02040503050406030204" pitchFamily="18" charset="0"/>
                <a:ea typeface="Cambria" panose="02040503050406030204" pitchFamily="18" charset="0"/>
              </a:rPr>
              <a:t>DB-2 Pulser split by a BNC tee adapter and fed into Ch2 and Ch4 directly. No Ge involved.</a:t>
            </a: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8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8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Threshold 300,</a:t>
            </a:r>
            <a:r>
              <a:rPr lang="zh-CN" alt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 </a:t>
            </a:r>
            <a:r>
              <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730</a:t>
            </a:r>
            <a:endPar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8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7</a:t>
            </a:r>
            <a:endParaRPr lang="en-US" altLang="zh-CN" dirty="0">
              <a:solidFill>
                <a:schemeClr val="accent2"/>
              </a:solidFill>
              <a:latin typeface="Cambria" panose="02040503050406030204" pitchFamily="18" charset="0"/>
              <a:ea typeface="Cambria" panose="02040503050406030204" pitchFamily="18" charset="0"/>
            </a:endParaRPr>
          </a:p>
          <a:p>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 South  </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LED</a:t>
            </a:r>
            <a:endPar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North – South  CFD</a:t>
            </a:r>
          </a:p>
        </p:txBody>
      </p:sp>
    </p:spTree>
    <p:extLst>
      <p:ext uri="{BB962C8B-B14F-4D97-AF65-F5344CB8AC3E}">
        <p14:creationId xmlns:p14="http://schemas.microsoft.com/office/powerpoint/2010/main" val="3924797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86647D-67A6-40C8-A7F8-D7E2C1C6A59B}"/>
              </a:ext>
            </a:extLst>
          </p:cNvPr>
          <p:cNvPicPr>
            <a:picLocks noChangeAspect="1"/>
          </p:cNvPicPr>
          <p:nvPr/>
        </p:nvPicPr>
        <p:blipFill>
          <a:blip r:embed="rId3"/>
          <a:stretch>
            <a:fillRect/>
          </a:stretch>
        </p:blipFill>
        <p:spPr>
          <a:xfrm>
            <a:off x="0" y="1"/>
            <a:ext cx="5757596" cy="3429000"/>
          </a:xfrm>
          <a:prstGeom prst="rect">
            <a:avLst/>
          </a:prstGeom>
        </p:spPr>
      </p:pic>
      <p:sp>
        <p:nvSpPr>
          <p:cNvPr id="8" name="TextBox 7">
            <a:extLst>
              <a:ext uri="{FF2B5EF4-FFF2-40B4-BE49-F238E27FC236}">
                <a16:creationId xmlns:a16="http://schemas.microsoft.com/office/drawing/2014/main" id="{1E080BA0-4405-4DD0-A03C-C84D16E5094B}"/>
              </a:ext>
            </a:extLst>
          </p:cNvPr>
          <p:cNvSpPr txBox="1"/>
          <p:nvPr/>
        </p:nvSpPr>
        <p:spPr>
          <a:xfrm>
            <a:off x="5746848" y="0"/>
            <a:ext cx="3397152" cy="3970318"/>
          </a:xfrm>
          <a:prstGeom prst="rect">
            <a:avLst/>
          </a:prstGeom>
          <a:noFill/>
        </p:spPr>
        <p:txBody>
          <a:bodyPr wrap="square" rtlCol="0">
            <a:spAutoFit/>
          </a:bodyPr>
          <a:lstStyle/>
          <a:p>
            <a:r>
              <a:rPr lang="en-US" altLang="zh-CN" dirty="0">
                <a:latin typeface="Cambria" panose="02040503050406030204" pitchFamily="18" charset="0"/>
                <a:ea typeface="Cambria" panose="02040503050406030204" pitchFamily="18" charset="0"/>
              </a:rPr>
              <a:t>DB-2 Pulser split by a BNC tee adapter and fed into Ch2 and Ch4 directly. No Ge involved.</a:t>
            </a:r>
          </a:p>
          <a:p>
            <a:r>
              <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Changed threshold.</a:t>
            </a:r>
          </a:p>
          <a:p>
            <a:r>
              <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So, every parameter is identical for the two channels.</a:t>
            </a:r>
          </a:p>
          <a:p>
            <a:endPar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8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8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Threshold 300</a:t>
            </a:r>
            <a:endPar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Delay 0.304 </a:t>
            </a:r>
            <a:r>
              <a:rPr lang="en-US" altLang="zh-CN" sz="18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rPr>
              <a:t>μs</a:t>
            </a:r>
            <a:endParaRPr lang="en-US" altLang="zh-CN"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CFD Scale 7</a:t>
            </a:r>
            <a:endParaRPr lang="en-US" altLang="zh-CN" dirty="0">
              <a:solidFill>
                <a:schemeClr val="accent2"/>
              </a:solidFill>
              <a:latin typeface="Cambria" panose="02040503050406030204" pitchFamily="18" charset="0"/>
              <a:ea typeface="Cambria" panose="02040503050406030204" pitchFamily="18" charset="0"/>
            </a:endParaRPr>
          </a:p>
          <a:p>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th – South  </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LED</a:t>
            </a:r>
            <a:endPar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8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North – South  CFD</a:t>
            </a:r>
          </a:p>
        </p:txBody>
      </p:sp>
      <p:sp>
        <p:nvSpPr>
          <p:cNvPr id="9" name="TextBox 8">
            <a:extLst>
              <a:ext uri="{FF2B5EF4-FFF2-40B4-BE49-F238E27FC236}">
                <a16:creationId xmlns:a16="http://schemas.microsoft.com/office/drawing/2014/main" id="{FE7CDC56-85D5-4DB7-995E-FCB979A4C355}"/>
              </a:ext>
            </a:extLst>
          </p:cNvPr>
          <p:cNvSpPr txBox="1"/>
          <p:nvPr/>
        </p:nvSpPr>
        <p:spPr>
          <a:xfrm>
            <a:off x="1856833" y="450514"/>
            <a:ext cx="1810111" cy="369332"/>
          </a:xfrm>
          <a:prstGeom prst="rect">
            <a:avLst/>
          </a:prstGeom>
          <a:noFill/>
        </p:spPr>
        <p:txBody>
          <a:bodyPr wrap="none" rtlCol="0">
            <a:spAutoFit/>
          </a:bodyPr>
          <a:lstStyle/>
          <a:p>
            <a:r>
              <a:rPr lang="en-US" altLang="zh-CN" dirty="0">
                <a:solidFill>
                  <a:schemeClr val="accent2"/>
                </a:solidFill>
                <a:latin typeface="Cambria" panose="02040503050406030204" pitchFamily="18" charset="0"/>
                <a:ea typeface="Cambria" panose="02040503050406030204" pitchFamily="18" charset="0"/>
              </a:rPr>
              <a:t>FWHM = </a:t>
            </a:r>
            <a:r>
              <a:rPr lang="en-US" dirty="0">
                <a:solidFill>
                  <a:schemeClr val="accent2"/>
                </a:solidFill>
                <a:latin typeface="Cambria" panose="02040503050406030204" pitchFamily="18" charset="0"/>
                <a:ea typeface="Cambria" panose="02040503050406030204" pitchFamily="18" charset="0"/>
              </a:rPr>
              <a:t>0.29 </a:t>
            </a:r>
            <a:r>
              <a:rPr lang="en-US" altLang="zh-CN" dirty="0">
                <a:solidFill>
                  <a:schemeClr val="accent2"/>
                </a:solidFill>
                <a:latin typeface="Cambria" panose="02040503050406030204" pitchFamily="18" charset="0"/>
                <a:ea typeface="Cambria" panose="02040503050406030204" pitchFamily="18" charset="0"/>
              </a:rPr>
              <a:t>ns</a:t>
            </a:r>
          </a:p>
        </p:txBody>
      </p:sp>
      <p:pic>
        <p:nvPicPr>
          <p:cNvPr id="11" name="Picture 10">
            <a:extLst>
              <a:ext uri="{FF2B5EF4-FFF2-40B4-BE49-F238E27FC236}">
                <a16:creationId xmlns:a16="http://schemas.microsoft.com/office/drawing/2014/main" id="{789B9B2F-9B07-4543-BBF6-3DB62A2E3B98}"/>
              </a:ext>
            </a:extLst>
          </p:cNvPr>
          <p:cNvPicPr>
            <a:picLocks noChangeAspect="1"/>
          </p:cNvPicPr>
          <p:nvPr/>
        </p:nvPicPr>
        <p:blipFill>
          <a:blip r:embed="rId4"/>
          <a:stretch>
            <a:fillRect/>
          </a:stretch>
        </p:blipFill>
        <p:spPr>
          <a:xfrm>
            <a:off x="0" y="3426884"/>
            <a:ext cx="5757596" cy="3431116"/>
          </a:xfrm>
          <a:prstGeom prst="rect">
            <a:avLst/>
          </a:prstGeom>
        </p:spPr>
      </p:pic>
      <p:cxnSp>
        <p:nvCxnSpPr>
          <p:cNvPr id="13" name="Straight Arrow Connector 12">
            <a:extLst>
              <a:ext uri="{FF2B5EF4-FFF2-40B4-BE49-F238E27FC236}">
                <a16:creationId xmlns:a16="http://schemas.microsoft.com/office/drawing/2014/main" id="{7816FA5F-F63B-4E4B-B8E9-1CD65FF715C9}"/>
              </a:ext>
            </a:extLst>
          </p:cNvPr>
          <p:cNvCxnSpPr/>
          <p:nvPr/>
        </p:nvCxnSpPr>
        <p:spPr>
          <a:xfrm flipH="1">
            <a:off x="3066053" y="3114675"/>
            <a:ext cx="600891" cy="105809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59485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441143-43BA-4F2C-A61F-3EC3BBDF0D78}"/>
              </a:ext>
            </a:extLst>
          </p:cNvPr>
          <p:cNvSpPr txBox="1"/>
          <p:nvPr/>
        </p:nvSpPr>
        <p:spPr>
          <a:xfrm>
            <a:off x="0" y="6488668"/>
            <a:ext cx="6477000" cy="369332"/>
          </a:xfrm>
          <a:prstGeom prst="rect">
            <a:avLst/>
          </a:prstGeom>
          <a:noFill/>
        </p:spPr>
        <p:txBody>
          <a:bodyPr wrap="square">
            <a:spAutoFit/>
          </a:bodyPr>
          <a:lstStyle/>
          <a:p>
            <a:r>
              <a:rPr lang="en-US" dirty="0">
                <a:solidFill>
                  <a:srgbClr val="002060"/>
                </a:solidFill>
                <a:latin typeface="Arial Narrow" panose="020B0606020202030204" pitchFamily="34" charset="0"/>
                <a:cs typeface="Arial" panose="020B0604020202020204" pitchFamily="34" charset="0"/>
              </a:rPr>
              <a:t>D. Weisshaar </a:t>
            </a:r>
            <a:r>
              <a:rPr lang="en-US" i="1" dirty="0">
                <a:solidFill>
                  <a:srgbClr val="002060"/>
                </a:solidFill>
                <a:latin typeface="Arial Narrow" panose="020B0606020202030204" pitchFamily="34" charset="0"/>
                <a:cs typeface="Arial" panose="020B0604020202020204" pitchFamily="34" charset="0"/>
              </a:rPr>
              <a:t>et al</a:t>
            </a:r>
            <a:r>
              <a:rPr lang="en-US" dirty="0">
                <a:solidFill>
                  <a:srgbClr val="002060"/>
                </a:solidFill>
                <a:latin typeface="Arial Narrow" panose="020B0606020202030204" pitchFamily="34" charset="0"/>
                <a:cs typeface="Arial" panose="020B0604020202020204" pitchFamily="34" charset="0"/>
              </a:rPr>
              <a:t>., Nucl. </a:t>
            </a:r>
            <a:r>
              <a:rPr lang="en-US" dirty="0" err="1">
                <a:solidFill>
                  <a:srgbClr val="002060"/>
                </a:solidFill>
                <a:latin typeface="Arial Narrow" panose="020B0606020202030204" pitchFamily="34" charset="0"/>
                <a:cs typeface="Arial" panose="020B0604020202020204" pitchFamily="34" charset="0"/>
              </a:rPr>
              <a:t>Instrum</a:t>
            </a:r>
            <a:r>
              <a:rPr lang="en-US" dirty="0">
                <a:solidFill>
                  <a:srgbClr val="002060"/>
                </a:solidFill>
                <a:latin typeface="Arial Narrow" panose="020B0606020202030204" pitchFamily="34" charset="0"/>
                <a:cs typeface="Arial" panose="020B0604020202020204" pitchFamily="34" charset="0"/>
              </a:rPr>
              <a:t>. Methods Phys. Res. A 847, 187 (2017).</a:t>
            </a:r>
          </a:p>
        </p:txBody>
      </p:sp>
      <p:sp>
        <p:nvSpPr>
          <p:cNvPr id="4" name="TextBox 3">
            <a:extLst>
              <a:ext uri="{FF2B5EF4-FFF2-40B4-BE49-F238E27FC236}">
                <a16:creationId xmlns:a16="http://schemas.microsoft.com/office/drawing/2014/main" id="{35C34FA2-E213-496A-A91B-BF975F037F9C}"/>
              </a:ext>
            </a:extLst>
          </p:cNvPr>
          <p:cNvSpPr txBox="1"/>
          <p:nvPr/>
        </p:nvSpPr>
        <p:spPr>
          <a:xfrm>
            <a:off x="0" y="0"/>
            <a:ext cx="9144000" cy="6186309"/>
          </a:xfrm>
          <a:prstGeom prst="rect">
            <a:avLst/>
          </a:prstGeom>
          <a:noFill/>
        </p:spPr>
        <p:txBody>
          <a:bodyPr wrap="square">
            <a:spAutoFit/>
          </a:bodyPr>
          <a:lstStyle/>
          <a:p>
            <a:pPr algn="just"/>
            <a:r>
              <a:rPr lang="en-US" b="0" i="0" dirty="0">
                <a:solidFill>
                  <a:srgbClr val="1F1F1F"/>
                </a:solidFill>
                <a:effectLst/>
                <a:latin typeface="Cambria" panose="02040503050406030204" pitchFamily="18" charset="0"/>
                <a:ea typeface="Cambria" panose="02040503050406030204" pitchFamily="18" charset="0"/>
              </a:rPr>
              <a:t>The detector timing characteristic was measured from </a:t>
            </a:r>
            <a:r>
              <a:rPr lang="en-US" b="0" i="1" dirty="0">
                <a:solidFill>
                  <a:srgbClr val="1F1F1F"/>
                </a:solidFill>
                <a:effectLst/>
                <a:latin typeface="Cambria" panose="02040503050406030204" pitchFamily="18" charset="0"/>
                <a:ea typeface="Cambria" panose="02040503050406030204" pitchFamily="18" charset="0"/>
              </a:rPr>
              <a:t>γ</a:t>
            </a:r>
            <a:r>
              <a:rPr lang="en-US" b="0" i="0" dirty="0">
                <a:solidFill>
                  <a:srgbClr val="1F1F1F"/>
                </a:solidFill>
                <a:effectLst/>
                <a:latin typeface="Cambria" panose="02040503050406030204" pitchFamily="18" charset="0"/>
                <a:ea typeface="Cambria" panose="02040503050406030204" pitchFamily="18" charset="0"/>
              </a:rPr>
              <a:t>-</a:t>
            </a:r>
            <a:r>
              <a:rPr lang="en-US" b="0" i="1" dirty="0">
                <a:solidFill>
                  <a:srgbClr val="1F1F1F"/>
                </a:solidFill>
                <a:effectLst/>
                <a:latin typeface="Cambria" panose="02040503050406030204" pitchFamily="18" charset="0"/>
                <a:ea typeface="Cambria" panose="02040503050406030204" pitchFamily="18" charset="0"/>
              </a:rPr>
              <a:t>γ</a:t>
            </a:r>
            <a:r>
              <a:rPr lang="en-US" b="0" i="0" dirty="0">
                <a:solidFill>
                  <a:srgbClr val="1F1F1F"/>
                </a:solidFill>
                <a:effectLst/>
                <a:latin typeface="Cambria" panose="02040503050406030204" pitchFamily="18" charset="0"/>
                <a:ea typeface="Cambria" panose="02040503050406030204" pitchFamily="18" charset="0"/>
              </a:rPr>
              <a:t> coincidences with a </a:t>
            </a:r>
            <a:r>
              <a:rPr lang="en-US" b="0" i="0" baseline="30000" dirty="0">
                <a:solidFill>
                  <a:srgbClr val="1F1F1F"/>
                </a:solidFill>
                <a:effectLst/>
                <a:latin typeface="Cambria" panose="02040503050406030204" pitchFamily="18" charset="0"/>
                <a:ea typeface="Cambria" panose="02040503050406030204" pitchFamily="18" charset="0"/>
              </a:rPr>
              <a:t>60</a:t>
            </a:r>
            <a:r>
              <a:rPr lang="en-US" b="0" i="0" dirty="0">
                <a:solidFill>
                  <a:srgbClr val="1F1F1F"/>
                </a:solidFill>
                <a:effectLst/>
                <a:latin typeface="Cambria" panose="02040503050406030204" pitchFamily="18" charset="0"/>
                <a:ea typeface="Cambria" panose="02040503050406030204" pitchFamily="18" charset="0"/>
              </a:rPr>
              <a:t>Co source. For each detector, the decomposition process reports the time stamp of the leading-edge trigger and the so-called </a:t>
            </a:r>
            <a:r>
              <a:rPr lang="en-US" b="0" i="1" dirty="0">
                <a:solidFill>
                  <a:srgbClr val="1F1F1F"/>
                </a:solidFill>
                <a:effectLst/>
                <a:latin typeface="Cambria" panose="02040503050406030204" pitchFamily="18" charset="0"/>
                <a:ea typeface="Cambria" panose="02040503050406030204" pitchFamily="18" charset="0"/>
              </a:rPr>
              <a:t>t</a:t>
            </a:r>
            <a:r>
              <a:rPr lang="en-US" b="0" i="0" baseline="-25000" dirty="0">
                <a:solidFill>
                  <a:srgbClr val="1F1F1F"/>
                </a:solidFill>
                <a:effectLst/>
                <a:latin typeface="Cambria" panose="02040503050406030204" pitchFamily="18" charset="0"/>
                <a:ea typeface="Cambria" panose="02040503050406030204" pitchFamily="18" charset="0"/>
              </a:rPr>
              <a:t>0</a:t>
            </a:r>
            <a:r>
              <a:rPr lang="en-US" b="0" i="0" dirty="0">
                <a:solidFill>
                  <a:srgbClr val="1F1F1F"/>
                </a:solidFill>
                <a:effectLst/>
                <a:latin typeface="Cambria" panose="02040503050406030204" pitchFamily="18" charset="0"/>
                <a:ea typeface="Cambria" panose="02040503050406030204" pitchFamily="18" charset="0"/>
              </a:rPr>
              <a:t> value. The time </a:t>
            </a:r>
            <a:r>
              <a:rPr lang="en-US" b="0" i="1" dirty="0">
                <a:solidFill>
                  <a:srgbClr val="1F1F1F"/>
                </a:solidFill>
                <a:effectLst/>
                <a:latin typeface="Cambria" panose="02040503050406030204" pitchFamily="18" charset="0"/>
                <a:ea typeface="Cambria" panose="02040503050406030204" pitchFamily="18" charset="0"/>
              </a:rPr>
              <a:t>t</a:t>
            </a:r>
            <a:r>
              <a:rPr lang="en-US" b="0" i="0" baseline="-25000" dirty="0">
                <a:solidFill>
                  <a:srgbClr val="1F1F1F"/>
                </a:solidFill>
                <a:effectLst/>
                <a:latin typeface="Cambria" panose="02040503050406030204" pitchFamily="18" charset="0"/>
                <a:ea typeface="Cambria" panose="02040503050406030204" pitchFamily="18" charset="0"/>
              </a:rPr>
              <a:t>0</a:t>
            </a:r>
            <a:r>
              <a:rPr lang="en-US" b="0" i="0" dirty="0">
                <a:solidFill>
                  <a:srgbClr val="1F1F1F"/>
                </a:solidFill>
                <a:effectLst/>
                <a:latin typeface="Cambria" panose="02040503050406030204" pitchFamily="18" charset="0"/>
                <a:ea typeface="Cambria" panose="02040503050406030204" pitchFamily="18" charset="0"/>
              </a:rPr>
              <a:t> describes the signal start in a </a:t>
            </a:r>
            <a:r>
              <a:rPr lang="en-US" b="1" dirty="0">
                <a:solidFill>
                  <a:srgbClr val="C00000"/>
                </a:solidFill>
                <a:latin typeface="Cambria" panose="02040503050406030204" pitchFamily="18" charset="0"/>
                <a:ea typeface="Cambria" panose="02040503050406030204" pitchFamily="18" charset="0"/>
              </a:rPr>
              <a:t>trace</a:t>
            </a:r>
            <a:r>
              <a:rPr lang="en-US" b="0" i="0" dirty="0">
                <a:solidFill>
                  <a:srgbClr val="1F1F1F"/>
                </a:solidFill>
                <a:effectLst/>
                <a:latin typeface="Cambria" panose="02040503050406030204" pitchFamily="18" charset="0"/>
                <a:ea typeface="Cambria" panose="02040503050406030204" pitchFamily="18" charset="0"/>
              </a:rPr>
              <a:t> ensemble of a crystal and is a fit parameter computed in the signal decomposition process. As the traces are aligned and read out relative to the leading-edge trigger, the sum of the leading-edge time value and </a:t>
            </a:r>
            <a:r>
              <a:rPr lang="en-US" b="0" i="1" dirty="0">
                <a:solidFill>
                  <a:srgbClr val="1F1F1F"/>
                </a:solidFill>
                <a:effectLst/>
                <a:latin typeface="Cambria" panose="02040503050406030204" pitchFamily="18" charset="0"/>
                <a:ea typeface="Cambria" panose="02040503050406030204" pitchFamily="18" charset="0"/>
              </a:rPr>
              <a:t>t</a:t>
            </a:r>
            <a:r>
              <a:rPr lang="en-US" b="0" i="0" baseline="-25000" dirty="0">
                <a:solidFill>
                  <a:srgbClr val="1F1F1F"/>
                </a:solidFill>
                <a:effectLst/>
                <a:latin typeface="Cambria" panose="02040503050406030204" pitchFamily="18" charset="0"/>
                <a:ea typeface="Cambria" panose="02040503050406030204" pitchFamily="18" charset="0"/>
              </a:rPr>
              <a:t>0</a:t>
            </a:r>
            <a:r>
              <a:rPr lang="en-US" b="0" i="0" dirty="0">
                <a:solidFill>
                  <a:srgbClr val="1F1F1F"/>
                </a:solidFill>
                <a:effectLst/>
                <a:latin typeface="Cambria" panose="02040503050406030204" pitchFamily="18" charset="0"/>
                <a:ea typeface="Cambria" panose="02040503050406030204" pitchFamily="18" charset="0"/>
              </a:rPr>
              <a:t> provides the detector time with sub-bin timing granularity. The </a:t>
            </a:r>
            <a:r>
              <a:rPr lang="en-US" b="0" i="1" dirty="0">
                <a:solidFill>
                  <a:srgbClr val="1F1F1F"/>
                </a:solidFill>
                <a:effectLst/>
                <a:latin typeface="Cambria" panose="02040503050406030204" pitchFamily="18" charset="0"/>
                <a:ea typeface="Cambria" panose="02040503050406030204" pitchFamily="18" charset="0"/>
              </a:rPr>
              <a:t>γ</a:t>
            </a:r>
            <a:r>
              <a:rPr lang="en-US" b="0" i="0" dirty="0">
                <a:solidFill>
                  <a:srgbClr val="1F1F1F"/>
                </a:solidFill>
                <a:effectLst/>
                <a:latin typeface="Cambria" panose="02040503050406030204" pitchFamily="18" charset="0"/>
                <a:ea typeface="Cambria" panose="02040503050406030204" pitchFamily="18" charset="0"/>
              </a:rPr>
              <a:t>-</a:t>
            </a:r>
            <a:r>
              <a:rPr lang="en-US" b="0" i="1" dirty="0">
                <a:solidFill>
                  <a:srgbClr val="1F1F1F"/>
                </a:solidFill>
                <a:effectLst/>
                <a:latin typeface="Cambria" panose="02040503050406030204" pitchFamily="18" charset="0"/>
                <a:ea typeface="Cambria" panose="02040503050406030204" pitchFamily="18" charset="0"/>
              </a:rPr>
              <a:t>γ</a:t>
            </a:r>
            <a:r>
              <a:rPr lang="en-US" b="0" i="0" dirty="0">
                <a:solidFill>
                  <a:srgbClr val="1F1F1F"/>
                </a:solidFill>
                <a:effectLst/>
                <a:latin typeface="Cambria" panose="02040503050406030204" pitchFamily="18" charset="0"/>
                <a:ea typeface="Cambria" panose="02040503050406030204" pitchFamily="18" charset="0"/>
              </a:rPr>
              <a:t> coincidence timing for events with two or more detectors fired is calculated as the difference between those detector times, while the time of the detector reporting the highest energy is taken as the timing reference. A coincidence timing resolution of </a:t>
            </a:r>
            <a:r>
              <a:rPr lang="en-US" b="1" dirty="0">
                <a:solidFill>
                  <a:srgbClr val="C00000"/>
                </a:solidFill>
                <a:latin typeface="Cambria" panose="02040503050406030204" pitchFamily="18" charset="0"/>
                <a:ea typeface="Cambria" panose="02040503050406030204" pitchFamily="18" charset="0"/>
              </a:rPr>
              <a:t>14 ns </a:t>
            </a:r>
            <a:r>
              <a:rPr lang="en-US" b="0" i="0" dirty="0">
                <a:solidFill>
                  <a:srgbClr val="1F1F1F"/>
                </a:solidFill>
                <a:effectLst/>
                <a:latin typeface="Cambria" panose="02040503050406030204" pitchFamily="18" charset="0"/>
                <a:ea typeface="Cambria" panose="02040503050406030204" pitchFamily="18" charset="0"/>
              </a:rPr>
              <a:t>FWHM was achieved for all GRETINA events gated on the 1173–1332 keV coincidences. This value worsens to </a:t>
            </a:r>
            <a:r>
              <a:rPr lang="en-US" b="1" i="0" dirty="0">
                <a:solidFill>
                  <a:srgbClr val="C00000"/>
                </a:solidFill>
                <a:effectLst/>
                <a:latin typeface="Cambria" panose="02040503050406030204" pitchFamily="18" charset="0"/>
                <a:ea typeface="Cambria" panose="02040503050406030204" pitchFamily="18" charset="0"/>
              </a:rPr>
              <a:t>20 ns</a:t>
            </a:r>
            <a:r>
              <a:rPr lang="en-US" b="0" i="0" dirty="0">
                <a:solidFill>
                  <a:srgbClr val="1F1F1F"/>
                </a:solidFill>
                <a:effectLst/>
                <a:latin typeface="Cambria" panose="02040503050406030204" pitchFamily="18" charset="0"/>
                <a:ea typeface="Cambria" panose="02040503050406030204" pitchFamily="18" charset="0"/>
              </a:rPr>
              <a:t> when the 1173 keV gate is changed to detected </a:t>
            </a:r>
            <a:r>
              <a:rPr lang="en-US" b="0" i="1" dirty="0">
                <a:solidFill>
                  <a:srgbClr val="1F1F1F"/>
                </a:solidFill>
                <a:effectLst/>
                <a:latin typeface="Cambria" panose="02040503050406030204" pitchFamily="18" charset="0"/>
                <a:ea typeface="Cambria" panose="02040503050406030204" pitchFamily="18" charset="0"/>
              </a:rPr>
              <a:t>γ</a:t>
            </a:r>
            <a:r>
              <a:rPr lang="en-US" b="0" i="0" dirty="0">
                <a:solidFill>
                  <a:srgbClr val="1F1F1F"/>
                </a:solidFill>
                <a:effectLst/>
                <a:latin typeface="Cambria" panose="02040503050406030204" pitchFamily="18" charset="0"/>
                <a:ea typeface="Cambria" panose="02040503050406030204" pitchFamily="18" charset="0"/>
              </a:rPr>
              <a:t>-ray energies of around 300 keV (Compton events) in the same data. At this energy of 300 keV, the timing peak starts to develop an </a:t>
            </a:r>
            <a:r>
              <a:rPr lang="en-US" b="1" dirty="0">
                <a:solidFill>
                  <a:srgbClr val="0066FF"/>
                </a:solidFill>
                <a:latin typeface="Cambria" panose="02040503050406030204" pitchFamily="18" charset="0"/>
                <a:ea typeface="Cambria" panose="02040503050406030204" pitchFamily="18" charset="0"/>
              </a:rPr>
              <a:t>additional structure towards later detector times</a:t>
            </a:r>
            <a:r>
              <a:rPr lang="en-US" b="0" i="0" dirty="0">
                <a:solidFill>
                  <a:srgbClr val="1F1F1F"/>
                </a:solidFill>
                <a:effectLst/>
                <a:latin typeface="Cambria" panose="02040503050406030204" pitchFamily="18" charset="0"/>
                <a:ea typeface="Cambria" panose="02040503050406030204" pitchFamily="18" charset="0"/>
              </a:rPr>
              <a:t>, extending up to </a:t>
            </a:r>
            <a:r>
              <a:rPr lang="en-US" b="1" dirty="0">
                <a:solidFill>
                  <a:srgbClr val="C00000"/>
                </a:solidFill>
                <a:latin typeface="Cambria" panose="02040503050406030204" pitchFamily="18" charset="0"/>
                <a:ea typeface="Cambria" panose="02040503050406030204" pitchFamily="18" charset="0"/>
              </a:rPr>
              <a:t>300 ns</a:t>
            </a:r>
            <a:r>
              <a:rPr lang="en-US" b="0" i="0" dirty="0">
                <a:solidFill>
                  <a:srgbClr val="1F1F1F"/>
                </a:solidFill>
                <a:effectLst/>
                <a:latin typeface="Cambria" panose="02040503050406030204" pitchFamily="18" charset="0"/>
                <a:ea typeface="Cambria" panose="02040503050406030204" pitchFamily="18" charset="0"/>
              </a:rPr>
              <a:t>. At 300 keV this region of events with worse timing contains around 5% of the events while at 100 keV this number increases to 40%. As a consequence, careful consideration is needed for placing time gates in the analysis of low-energy </a:t>
            </a:r>
            <a:r>
              <a:rPr lang="en-US" b="0" i="1" dirty="0">
                <a:solidFill>
                  <a:srgbClr val="1F1F1F"/>
                </a:solidFill>
                <a:effectLst/>
                <a:latin typeface="Cambria" panose="02040503050406030204" pitchFamily="18" charset="0"/>
                <a:ea typeface="Cambria" panose="02040503050406030204" pitchFamily="18" charset="0"/>
              </a:rPr>
              <a:t>γ</a:t>
            </a:r>
            <a:r>
              <a:rPr lang="en-US" b="0" i="0" dirty="0">
                <a:solidFill>
                  <a:srgbClr val="1F1F1F"/>
                </a:solidFill>
                <a:effectLst/>
                <a:latin typeface="Cambria" panose="02040503050406030204" pitchFamily="18" charset="0"/>
                <a:ea typeface="Cambria" panose="02040503050406030204" pitchFamily="18" charset="0"/>
              </a:rPr>
              <a:t>-ray yields, as too tightly set timing gates can easily cut into GRETINA's low-energy efficiency.</a:t>
            </a:r>
          </a:p>
          <a:p>
            <a:pPr algn="just"/>
            <a:endParaRPr lang="en-US" b="0" i="0" dirty="0">
              <a:solidFill>
                <a:srgbClr val="1F1F1F"/>
              </a:solidFill>
              <a:effectLst/>
              <a:latin typeface="Cambria" panose="02040503050406030204" pitchFamily="18" charset="0"/>
              <a:ea typeface="Cambria" panose="02040503050406030204" pitchFamily="18" charset="0"/>
            </a:endParaRPr>
          </a:p>
          <a:p>
            <a:pPr algn="just"/>
            <a:r>
              <a:rPr lang="en-US" b="0" i="0" dirty="0">
                <a:solidFill>
                  <a:srgbClr val="1F1F1F"/>
                </a:solidFill>
                <a:effectLst/>
                <a:latin typeface="Cambria" panose="02040503050406030204" pitchFamily="18" charset="0"/>
                <a:ea typeface="Cambria" panose="02040503050406030204" pitchFamily="18" charset="0"/>
              </a:rPr>
              <a:t>A coincidence window width of </a:t>
            </a:r>
            <a:r>
              <a:rPr lang="en-US" b="1" dirty="0">
                <a:solidFill>
                  <a:srgbClr val="C00000"/>
                </a:solidFill>
                <a:latin typeface="Cambria" panose="02040503050406030204" pitchFamily="18" charset="0"/>
                <a:ea typeface="Cambria" panose="02040503050406030204" pitchFamily="18" charset="0"/>
              </a:rPr>
              <a:t>600 ns </a:t>
            </a:r>
            <a:r>
              <a:rPr lang="en-US" b="0" i="0" dirty="0">
                <a:solidFill>
                  <a:srgbClr val="1F1F1F"/>
                </a:solidFill>
                <a:effectLst/>
                <a:latin typeface="Cambria" panose="02040503050406030204" pitchFamily="18" charset="0"/>
                <a:ea typeface="Cambria" panose="02040503050406030204" pitchFamily="18" charset="0"/>
              </a:rPr>
              <a:t>is typically used to accommodate the time walk in the GRETINA trigger signals originating from the leading-edge discriminator algorithms used on the GRETINA digitizer boards and the signal rise times exceeding 400 ns in the large-volume Ge crystals. </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4069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0D19E-B913-47C7-89B5-FCC685875028}"/>
              </a:ext>
            </a:extLst>
          </p:cNvPr>
          <p:cNvPicPr>
            <a:picLocks noChangeAspect="1"/>
          </p:cNvPicPr>
          <p:nvPr/>
        </p:nvPicPr>
        <p:blipFill>
          <a:blip r:embed="rId3"/>
          <a:stretch>
            <a:fillRect/>
          </a:stretch>
        </p:blipFill>
        <p:spPr>
          <a:xfrm>
            <a:off x="0" y="1346200"/>
            <a:ext cx="9144000" cy="5432079"/>
          </a:xfrm>
          <a:prstGeom prst="rect">
            <a:avLst/>
          </a:prstGeom>
        </p:spPr>
      </p:pic>
      <p:sp>
        <p:nvSpPr>
          <p:cNvPr id="4" name="TextBox 3">
            <a:extLst>
              <a:ext uri="{FF2B5EF4-FFF2-40B4-BE49-F238E27FC236}">
                <a16:creationId xmlns:a16="http://schemas.microsoft.com/office/drawing/2014/main" id="{5B9C083C-7F8B-4DE7-9FE1-205C84171FCF}"/>
              </a:ext>
            </a:extLst>
          </p:cNvPr>
          <p:cNvSpPr txBox="1"/>
          <p:nvPr/>
        </p:nvSpPr>
        <p:spPr>
          <a:xfrm>
            <a:off x="0" y="0"/>
            <a:ext cx="6518772" cy="923330"/>
          </a:xfrm>
          <a:prstGeom prst="rect">
            <a:avLst/>
          </a:prstGeom>
          <a:noFill/>
        </p:spPr>
        <p:txBody>
          <a:bodyPr wrap="none" rtlCol="0">
            <a:spAutoFit/>
          </a:bodyPr>
          <a:lstStyle/>
          <a:p>
            <a:r>
              <a:rPr lang="en-US" dirty="0" err="1">
                <a:solidFill>
                  <a:srgbClr val="00CC00"/>
                </a:solidFill>
              </a:rPr>
              <a:t>TrigerRise</a:t>
            </a:r>
            <a:r>
              <a:rPr lang="en-US" dirty="0">
                <a:solidFill>
                  <a:srgbClr val="00CC00"/>
                </a:solidFill>
              </a:rPr>
              <a:t>: 0.15 </a:t>
            </a:r>
            <a:r>
              <a:rPr lang="en-US" altLang="zh-CN" dirty="0" err="1">
                <a:solidFill>
                  <a:srgbClr val="00CC00"/>
                </a:solidFill>
              </a:rPr>
              <a:t>μs</a:t>
            </a:r>
            <a:r>
              <a:rPr lang="en-US" altLang="zh-CN" dirty="0">
                <a:solidFill>
                  <a:srgbClr val="00CC00"/>
                </a:solidFill>
              </a:rPr>
              <a:t>; </a:t>
            </a:r>
            <a:r>
              <a:rPr lang="en-US" altLang="zh-CN" dirty="0" err="1">
                <a:solidFill>
                  <a:srgbClr val="00CC00"/>
                </a:solidFill>
              </a:rPr>
              <a:t>TriggerGap</a:t>
            </a:r>
            <a:r>
              <a:rPr lang="en-US" altLang="zh-CN" dirty="0">
                <a:solidFill>
                  <a:srgbClr val="00CC00"/>
                </a:solidFill>
              </a:rPr>
              <a:t>: 0.10 </a:t>
            </a:r>
            <a:r>
              <a:rPr lang="en-US" altLang="zh-CN" dirty="0" err="1">
                <a:solidFill>
                  <a:srgbClr val="00CC00"/>
                </a:solidFill>
              </a:rPr>
              <a:t>μs</a:t>
            </a:r>
            <a:r>
              <a:rPr lang="en-US" altLang="zh-CN" dirty="0">
                <a:solidFill>
                  <a:srgbClr val="00CC00"/>
                </a:solidFill>
              </a:rPr>
              <a:t>; </a:t>
            </a:r>
            <a:r>
              <a:rPr lang="en-US" altLang="zh-CN" dirty="0" err="1">
                <a:solidFill>
                  <a:srgbClr val="00CC00"/>
                </a:solidFill>
              </a:rPr>
              <a:t>CFDDelay</a:t>
            </a:r>
            <a:r>
              <a:rPr lang="en-US" altLang="zh-CN" dirty="0">
                <a:solidFill>
                  <a:srgbClr val="00CC00"/>
                </a:solidFill>
              </a:rPr>
              <a:t>: 0.16 </a:t>
            </a:r>
            <a:r>
              <a:rPr lang="en-US" altLang="zh-CN" dirty="0" err="1">
                <a:solidFill>
                  <a:srgbClr val="00CC00"/>
                </a:solidFill>
              </a:rPr>
              <a:t>μs</a:t>
            </a:r>
            <a:r>
              <a:rPr lang="en-US" altLang="zh-CN" dirty="0">
                <a:solidFill>
                  <a:srgbClr val="00CC00"/>
                </a:solidFill>
              </a:rPr>
              <a:t> Run0218</a:t>
            </a:r>
          </a:p>
          <a:p>
            <a:r>
              <a:rPr lang="en-US" dirty="0" err="1">
                <a:solidFill>
                  <a:srgbClr val="FF0000"/>
                </a:solidFill>
              </a:rPr>
              <a:t>TrigerRise</a:t>
            </a:r>
            <a:r>
              <a:rPr lang="en-US" dirty="0">
                <a:solidFill>
                  <a:srgbClr val="FF0000"/>
                </a:solidFill>
              </a:rPr>
              <a:t>: 0.15 </a:t>
            </a:r>
            <a:r>
              <a:rPr lang="en-US" altLang="zh-CN" dirty="0" err="1">
                <a:solidFill>
                  <a:srgbClr val="FF0000"/>
                </a:solidFill>
              </a:rPr>
              <a:t>μs</a:t>
            </a:r>
            <a:r>
              <a:rPr lang="en-US" altLang="zh-CN" dirty="0">
                <a:solidFill>
                  <a:srgbClr val="FF0000"/>
                </a:solidFill>
              </a:rPr>
              <a:t>; </a:t>
            </a:r>
            <a:r>
              <a:rPr lang="en-US" altLang="zh-CN" dirty="0" err="1">
                <a:solidFill>
                  <a:srgbClr val="FF0000"/>
                </a:solidFill>
              </a:rPr>
              <a:t>TriggerGap</a:t>
            </a:r>
            <a:r>
              <a:rPr lang="en-US" altLang="zh-CN" dirty="0">
                <a:solidFill>
                  <a:srgbClr val="FF0000"/>
                </a:solidFill>
              </a:rPr>
              <a:t>: 0.10 </a:t>
            </a:r>
            <a:r>
              <a:rPr lang="en-US" altLang="zh-CN" dirty="0" err="1">
                <a:solidFill>
                  <a:srgbClr val="FF0000"/>
                </a:solidFill>
              </a:rPr>
              <a:t>μs</a:t>
            </a:r>
            <a:r>
              <a:rPr lang="en-US" altLang="zh-CN" dirty="0">
                <a:solidFill>
                  <a:srgbClr val="FF0000"/>
                </a:solidFill>
              </a:rPr>
              <a:t>; </a:t>
            </a:r>
            <a:r>
              <a:rPr lang="en-US" altLang="zh-CN" dirty="0" err="1">
                <a:solidFill>
                  <a:srgbClr val="FF0000"/>
                </a:solidFill>
              </a:rPr>
              <a:t>CFDDelay</a:t>
            </a:r>
            <a:r>
              <a:rPr lang="en-US" altLang="zh-CN" dirty="0">
                <a:solidFill>
                  <a:srgbClr val="FF0000"/>
                </a:solidFill>
              </a:rPr>
              <a:t>: 0.50 </a:t>
            </a:r>
            <a:r>
              <a:rPr lang="en-US" altLang="zh-CN" dirty="0" err="1">
                <a:solidFill>
                  <a:srgbClr val="FF0000"/>
                </a:solidFill>
              </a:rPr>
              <a:t>μs</a:t>
            </a:r>
            <a:r>
              <a:rPr lang="en-US" altLang="zh-CN" dirty="0">
                <a:solidFill>
                  <a:srgbClr val="FF0000"/>
                </a:solidFill>
              </a:rPr>
              <a:t> Run0219</a:t>
            </a:r>
          </a:p>
          <a:p>
            <a:r>
              <a:rPr lang="en-US" dirty="0" err="1">
                <a:solidFill>
                  <a:srgbClr val="0000FF"/>
                </a:solidFill>
              </a:rPr>
              <a:t>TrigerRise</a:t>
            </a:r>
            <a:r>
              <a:rPr lang="en-US" dirty="0">
                <a:solidFill>
                  <a:srgbClr val="0000FF"/>
                </a:solidFill>
              </a:rPr>
              <a:t>: 0.50 </a:t>
            </a:r>
            <a:r>
              <a:rPr lang="en-US" altLang="zh-CN" dirty="0" err="1">
                <a:solidFill>
                  <a:srgbClr val="0000FF"/>
                </a:solidFill>
              </a:rPr>
              <a:t>μs</a:t>
            </a:r>
            <a:r>
              <a:rPr lang="en-US" altLang="zh-CN" dirty="0">
                <a:solidFill>
                  <a:srgbClr val="0000FF"/>
                </a:solidFill>
              </a:rPr>
              <a:t>; </a:t>
            </a:r>
            <a:r>
              <a:rPr lang="en-US" altLang="zh-CN" dirty="0" err="1">
                <a:solidFill>
                  <a:srgbClr val="0000FF"/>
                </a:solidFill>
              </a:rPr>
              <a:t>TriggerGap</a:t>
            </a:r>
            <a:r>
              <a:rPr lang="en-US" altLang="zh-CN" dirty="0">
                <a:solidFill>
                  <a:srgbClr val="0000FF"/>
                </a:solidFill>
              </a:rPr>
              <a:t>: 0.50 </a:t>
            </a:r>
            <a:r>
              <a:rPr lang="en-US" altLang="zh-CN" dirty="0" err="1">
                <a:solidFill>
                  <a:srgbClr val="0000FF"/>
                </a:solidFill>
              </a:rPr>
              <a:t>μs</a:t>
            </a:r>
            <a:r>
              <a:rPr lang="en-US" altLang="zh-CN" dirty="0">
                <a:solidFill>
                  <a:srgbClr val="0000FF"/>
                </a:solidFill>
              </a:rPr>
              <a:t>; </a:t>
            </a:r>
            <a:r>
              <a:rPr lang="en-US" altLang="zh-CN" dirty="0" err="1">
                <a:solidFill>
                  <a:srgbClr val="0000FF"/>
                </a:solidFill>
              </a:rPr>
              <a:t>CFDDelay</a:t>
            </a:r>
            <a:r>
              <a:rPr lang="en-US" altLang="zh-CN" dirty="0">
                <a:solidFill>
                  <a:srgbClr val="0000FF"/>
                </a:solidFill>
              </a:rPr>
              <a:t>: 0.50 </a:t>
            </a:r>
            <a:r>
              <a:rPr lang="en-US" altLang="zh-CN" dirty="0" err="1">
                <a:solidFill>
                  <a:srgbClr val="0000FF"/>
                </a:solidFill>
              </a:rPr>
              <a:t>μs</a:t>
            </a:r>
            <a:r>
              <a:rPr lang="en-US" altLang="zh-CN" dirty="0">
                <a:solidFill>
                  <a:srgbClr val="0000FF"/>
                </a:solidFill>
              </a:rPr>
              <a:t> Run0220</a:t>
            </a:r>
          </a:p>
        </p:txBody>
      </p:sp>
      <p:sp>
        <p:nvSpPr>
          <p:cNvPr id="5" name="TextBox 4">
            <a:extLst>
              <a:ext uri="{FF2B5EF4-FFF2-40B4-BE49-F238E27FC236}">
                <a16:creationId xmlns:a16="http://schemas.microsoft.com/office/drawing/2014/main" id="{0E66ECF5-2605-46E2-BD7E-7039D456C9C7}"/>
              </a:ext>
            </a:extLst>
          </p:cNvPr>
          <p:cNvSpPr txBox="1"/>
          <p:nvPr/>
        </p:nvSpPr>
        <p:spPr>
          <a:xfrm>
            <a:off x="1447800" y="1549400"/>
            <a:ext cx="612668" cy="1200329"/>
          </a:xfrm>
          <a:prstGeom prst="rect">
            <a:avLst/>
          </a:prstGeom>
          <a:noFill/>
        </p:spPr>
        <p:txBody>
          <a:bodyPr wrap="none" rtlCol="0">
            <a:spAutoFit/>
          </a:bodyPr>
          <a:lstStyle/>
          <a:p>
            <a:r>
              <a:rPr lang="en-US" dirty="0"/>
              <a:t>RMS</a:t>
            </a:r>
          </a:p>
          <a:p>
            <a:r>
              <a:rPr lang="en-US" dirty="0">
                <a:solidFill>
                  <a:srgbClr val="09BB09"/>
                </a:solidFill>
              </a:rPr>
              <a:t>307</a:t>
            </a:r>
          </a:p>
          <a:p>
            <a:r>
              <a:rPr lang="en-US" dirty="0">
                <a:solidFill>
                  <a:srgbClr val="FF0000"/>
                </a:solidFill>
              </a:rPr>
              <a:t>280</a:t>
            </a:r>
          </a:p>
          <a:p>
            <a:r>
              <a:rPr lang="en-US" dirty="0">
                <a:solidFill>
                  <a:srgbClr val="0000FF"/>
                </a:solidFill>
              </a:rPr>
              <a:t>277</a:t>
            </a:r>
          </a:p>
        </p:txBody>
      </p:sp>
      <p:sp>
        <p:nvSpPr>
          <p:cNvPr id="6" name="TextBox 5">
            <a:extLst>
              <a:ext uri="{FF2B5EF4-FFF2-40B4-BE49-F238E27FC236}">
                <a16:creationId xmlns:a16="http://schemas.microsoft.com/office/drawing/2014/main" id="{EC3876C9-11A6-402E-B22C-FC7E34E3016A}"/>
              </a:ext>
            </a:extLst>
          </p:cNvPr>
          <p:cNvSpPr txBox="1"/>
          <p:nvPr/>
        </p:nvSpPr>
        <p:spPr>
          <a:xfrm>
            <a:off x="6972300" y="1549400"/>
            <a:ext cx="1769139" cy="646331"/>
          </a:xfrm>
          <a:prstGeom prst="rect">
            <a:avLst/>
          </a:prstGeom>
          <a:noFill/>
        </p:spPr>
        <p:txBody>
          <a:bodyPr wrap="none" rtlCol="0">
            <a:spAutoFit/>
          </a:bodyPr>
          <a:lstStyle/>
          <a:p>
            <a:r>
              <a:rPr lang="en-US" dirty="0"/>
              <a:t>60Co</a:t>
            </a:r>
          </a:p>
          <a:p>
            <a:r>
              <a:rPr lang="en-US" dirty="0"/>
              <a:t>1173-1332 gated</a:t>
            </a:r>
          </a:p>
        </p:txBody>
      </p:sp>
    </p:spTree>
    <p:extLst>
      <p:ext uri="{BB962C8B-B14F-4D97-AF65-F5344CB8AC3E}">
        <p14:creationId xmlns:p14="http://schemas.microsoft.com/office/powerpoint/2010/main" val="4138928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1DBCE-18F4-4F2F-A211-3A5121A5E93D}"/>
              </a:ext>
            </a:extLst>
          </p:cNvPr>
          <p:cNvPicPr>
            <a:picLocks noChangeAspect="1"/>
          </p:cNvPicPr>
          <p:nvPr/>
        </p:nvPicPr>
        <p:blipFill>
          <a:blip r:embed="rId3"/>
          <a:stretch>
            <a:fillRect/>
          </a:stretch>
        </p:blipFill>
        <p:spPr>
          <a:xfrm>
            <a:off x="4642615" y="0"/>
            <a:ext cx="4501385" cy="5394960"/>
          </a:xfrm>
          <a:prstGeom prst="rect">
            <a:avLst/>
          </a:prstGeom>
        </p:spPr>
      </p:pic>
      <p:pic>
        <p:nvPicPr>
          <p:cNvPr id="5" name="Picture 4">
            <a:extLst>
              <a:ext uri="{FF2B5EF4-FFF2-40B4-BE49-F238E27FC236}">
                <a16:creationId xmlns:a16="http://schemas.microsoft.com/office/drawing/2014/main" id="{A2D2A34B-EDBE-4E33-95FE-6315021D9197}"/>
              </a:ext>
            </a:extLst>
          </p:cNvPr>
          <p:cNvPicPr>
            <a:picLocks noChangeAspect="1"/>
          </p:cNvPicPr>
          <p:nvPr/>
        </p:nvPicPr>
        <p:blipFill>
          <a:blip r:embed="rId4"/>
          <a:stretch>
            <a:fillRect/>
          </a:stretch>
        </p:blipFill>
        <p:spPr>
          <a:xfrm>
            <a:off x="0" y="0"/>
            <a:ext cx="4529309" cy="5394960"/>
          </a:xfrm>
          <a:prstGeom prst="rect">
            <a:avLst/>
          </a:prstGeom>
        </p:spPr>
      </p:pic>
      <p:sp>
        <p:nvSpPr>
          <p:cNvPr id="2" name="TextBox 1">
            <a:extLst>
              <a:ext uri="{FF2B5EF4-FFF2-40B4-BE49-F238E27FC236}">
                <a16:creationId xmlns:a16="http://schemas.microsoft.com/office/drawing/2014/main" id="{A770AC9A-9EF3-4D90-B1FF-F82DFAF0F2B0}"/>
              </a:ext>
            </a:extLst>
          </p:cNvPr>
          <p:cNvSpPr txBox="1"/>
          <p:nvPr/>
        </p:nvSpPr>
        <p:spPr>
          <a:xfrm>
            <a:off x="374775" y="5394960"/>
            <a:ext cx="3787319"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Run0219</a:t>
            </a:r>
          </a:p>
          <a:p>
            <a:r>
              <a:rPr lang="en-US" dirty="0">
                <a:latin typeface="Times New Roman" panose="02020603050405020304" pitchFamily="18" charset="0"/>
                <a:cs typeface="Times New Roman" panose="02020603050405020304" pitchFamily="18" charset="0"/>
              </a:rPr>
              <a:t>60Co South 1173 and 1332 both gated</a:t>
            </a:r>
          </a:p>
          <a:p>
            <a:r>
              <a:rPr lang="en-US" dirty="0" err="1">
                <a:latin typeface="Times New Roman" panose="02020603050405020304" pitchFamily="18" charset="0"/>
                <a:cs typeface="Times New Roman" panose="02020603050405020304" pitchFamily="18" charset="0"/>
              </a:rPr>
              <a:t>TriggerRise</a:t>
            </a:r>
            <a:r>
              <a:rPr lang="en-US" dirty="0">
                <a:latin typeface="Times New Roman" panose="02020603050405020304" pitchFamily="18" charset="0"/>
                <a:cs typeface="Times New Roman" panose="02020603050405020304" pitchFamily="18" charset="0"/>
              </a:rPr>
              <a:t> 0.15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TriggerGap</a:t>
            </a:r>
            <a:r>
              <a:rPr lang="en-US" dirty="0">
                <a:latin typeface="Times New Roman" panose="02020603050405020304" pitchFamily="18" charset="0"/>
                <a:cs typeface="Times New Roman" panose="02020603050405020304" pitchFamily="18" charset="0"/>
              </a:rPr>
              <a:t> 0.10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CFDdelay</a:t>
            </a:r>
            <a:r>
              <a:rPr lang="en-US" dirty="0">
                <a:latin typeface="Times New Roman" panose="02020603050405020304" pitchFamily="18" charset="0"/>
                <a:cs typeface="Times New Roman" panose="02020603050405020304" pitchFamily="18" charset="0"/>
              </a:rPr>
              <a:t> 0.50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ED2A70-A13F-43F9-B173-51BFC4757531}"/>
              </a:ext>
            </a:extLst>
          </p:cNvPr>
          <p:cNvSpPr txBox="1"/>
          <p:nvPr/>
        </p:nvSpPr>
        <p:spPr>
          <a:xfrm>
            <a:off x="4999647" y="5380672"/>
            <a:ext cx="3787319"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Run0220</a:t>
            </a:r>
          </a:p>
          <a:p>
            <a:r>
              <a:rPr lang="en-US" dirty="0">
                <a:latin typeface="Times New Roman" panose="02020603050405020304" pitchFamily="18" charset="0"/>
                <a:cs typeface="Times New Roman" panose="02020603050405020304" pitchFamily="18" charset="0"/>
              </a:rPr>
              <a:t>60Co South 1173 and 1332 both gated</a:t>
            </a:r>
          </a:p>
          <a:p>
            <a:r>
              <a:rPr lang="en-US" dirty="0" err="1">
                <a:latin typeface="Times New Roman" panose="02020603050405020304" pitchFamily="18" charset="0"/>
                <a:cs typeface="Times New Roman" panose="02020603050405020304" pitchFamily="18" charset="0"/>
              </a:rPr>
              <a:t>TriggerRise</a:t>
            </a:r>
            <a:r>
              <a:rPr lang="en-US" dirty="0">
                <a:latin typeface="Times New Roman" panose="02020603050405020304" pitchFamily="18" charset="0"/>
                <a:cs typeface="Times New Roman" panose="02020603050405020304" pitchFamily="18" charset="0"/>
              </a:rPr>
              <a:t> 0.50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TriggerGap</a:t>
            </a:r>
            <a:r>
              <a:rPr lang="en-US" dirty="0">
                <a:latin typeface="Times New Roman" panose="02020603050405020304" pitchFamily="18" charset="0"/>
                <a:cs typeface="Times New Roman" panose="02020603050405020304" pitchFamily="18" charset="0"/>
              </a:rPr>
              <a:t> 0.50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CFDdelay</a:t>
            </a:r>
            <a:r>
              <a:rPr lang="en-US" dirty="0">
                <a:latin typeface="Times New Roman" panose="02020603050405020304" pitchFamily="18" charset="0"/>
                <a:cs typeface="Times New Roman" panose="02020603050405020304" pitchFamily="18" charset="0"/>
              </a:rPr>
              <a:t> 0.50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762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76131-5DD1-4301-A7EE-2DD707389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122367"/>
          </a:xfrm>
          <a:prstGeom prst="rect">
            <a:avLst/>
          </a:prstGeom>
        </p:spPr>
      </p:pic>
      <p:pic>
        <p:nvPicPr>
          <p:cNvPr id="5" name="Picture 4">
            <a:extLst>
              <a:ext uri="{FF2B5EF4-FFF2-40B4-BE49-F238E27FC236}">
                <a16:creationId xmlns:a16="http://schemas.microsoft.com/office/drawing/2014/main" id="{2C0EF376-419B-4E69-BC0C-438CA18A9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122367"/>
          </a:xfrm>
          <a:prstGeom prst="rect">
            <a:avLst/>
          </a:prstGeom>
        </p:spPr>
      </p:pic>
      <p:sp>
        <p:nvSpPr>
          <p:cNvPr id="6" name="TextBox 5">
            <a:extLst>
              <a:ext uri="{FF2B5EF4-FFF2-40B4-BE49-F238E27FC236}">
                <a16:creationId xmlns:a16="http://schemas.microsoft.com/office/drawing/2014/main" id="{96535F4D-AEEA-4FAB-A977-45257563D489}"/>
              </a:ext>
            </a:extLst>
          </p:cNvPr>
          <p:cNvSpPr txBox="1"/>
          <p:nvPr/>
        </p:nvSpPr>
        <p:spPr>
          <a:xfrm>
            <a:off x="0" y="6488668"/>
            <a:ext cx="4572000" cy="369332"/>
          </a:xfrm>
          <a:prstGeom prst="rect">
            <a:avLst/>
          </a:prstGeom>
          <a:noFill/>
        </p:spPr>
        <p:txBody>
          <a:bodyPr wrap="square">
            <a:spAutoFit/>
          </a:bodyPr>
          <a:lstStyle/>
          <a:p>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North/South 1408</a:t>
            </a:r>
            <a:r>
              <a:rPr lang="en-US" altLang="zh-CN"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 </a:t>
            </a:r>
            <a:r>
              <a:rPr lang="en-US" sz="1800" dirty="0">
                <a:solidFill>
                  <a:srgbClr val="0099FF"/>
                </a:solidFill>
                <a:latin typeface="Cambria" panose="02040503050406030204" pitchFamily="18" charset="0"/>
                <a:ea typeface="Cambria" panose="02040503050406030204" pitchFamily="18" charset="0"/>
                <a:cs typeface="Times New Roman" panose="02020603050405020304" pitchFamily="18" charset="0"/>
              </a:rPr>
              <a:t>gated</a:t>
            </a:r>
          </a:p>
        </p:txBody>
      </p:sp>
    </p:spTree>
    <p:extLst>
      <p:ext uri="{BB962C8B-B14F-4D97-AF65-F5344CB8AC3E}">
        <p14:creationId xmlns:p14="http://schemas.microsoft.com/office/powerpoint/2010/main" val="697041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216C8A-4A6D-40D7-9A99-C074F261F1F3}"/>
              </a:ext>
            </a:extLst>
          </p:cNvPr>
          <p:cNvSpPr txBox="1"/>
          <p:nvPr/>
        </p:nvSpPr>
        <p:spPr>
          <a:xfrm>
            <a:off x="374775" y="5394960"/>
            <a:ext cx="3741152"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Run0218</a:t>
            </a:r>
          </a:p>
          <a:p>
            <a:r>
              <a:rPr lang="en-US" dirty="0">
                <a:latin typeface="Times New Roman" panose="02020603050405020304" pitchFamily="18" charset="0"/>
                <a:cs typeface="Times New Roman" panose="02020603050405020304" pitchFamily="18" charset="0"/>
              </a:rPr>
              <a:t>60Co </a:t>
            </a:r>
            <a:r>
              <a:rPr lang="en-US" altLang="zh-CN" dirty="0">
                <a:latin typeface="Times New Roman" panose="02020603050405020304" pitchFamily="18" charset="0"/>
                <a:cs typeface="Times New Roman" panose="02020603050405020304" pitchFamily="18" charset="0"/>
              </a:rPr>
              <a:t>LEGe</a:t>
            </a:r>
            <a:r>
              <a:rPr lang="en-US" dirty="0">
                <a:latin typeface="Times New Roman" panose="02020603050405020304" pitchFamily="18" charset="0"/>
                <a:cs typeface="Times New Roman" panose="02020603050405020304" pitchFamily="18" charset="0"/>
              </a:rPr>
              <a:t> 1173 and 1332 both gated</a:t>
            </a:r>
          </a:p>
          <a:p>
            <a:r>
              <a:rPr lang="en-US" dirty="0" err="1">
                <a:latin typeface="Times New Roman" panose="02020603050405020304" pitchFamily="18" charset="0"/>
                <a:cs typeface="Times New Roman" panose="02020603050405020304" pitchFamily="18" charset="0"/>
              </a:rPr>
              <a:t>TriggerRise</a:t>
            </a:r>
            <a:r>
              <a:rPr lang="en-US" dirty="0">
                <a:latin typeface="Times New Roman" panose="02020603050405020304" pitchFamily="18" charset="0"/>
                <a:cs typeface="Times New Roman" panose="02020603050405020304" pitchFamily="18" charset="0"/>
              </a:rPr>
              <a:t> 0.15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TriggerGap</a:t>
            </a:r>
            <a:r>
              <a:rPr lang="en-US" dirty="0">
                <a:latin typeface="Times New Roman" panose="02020603050405020304" pitchFamily="18" charset="0"/>
                <a:cs typeface="Times New Roman" panose="02020603050405020304" pitchFamily="18" charset="0"/>
              </a:rPr>
              <a:t> 0.10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CFDdelay</a:t>
            </a:r>
            <a:r>
              <a:rPr lang="en-US" dirty="0">
                <a:latin typeface="Times New Roman" panose="02020603050405020304" pitchFamily="18" charset="0"/>
                <a:cs typeface="Times New Roman" panose="02020603050405020304" pitchFamily="18" charset="0"/>
              </a:rPr>
              <a:t> 0.16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02B342B-0457-4D6D-A9B9-CFB3A50737CD}"/>
              </a:ext>
            </a:extLst>
          </p:cNvPr>
          <p:cNvPicPr>
            <a:picLocks noChangeAspect="1"/>
          </p:cNvPicPr>
          <p:nvPr/>
        </p:nvPicPr>
        <p:blipFill>
          <a:blip r:embed="rId3"/>
          <a:stretch>
            <a:fillRect/>
          </a:stretch>
        </p:blipFill>
        <p:spPr>
          <a:xfrm>
            <a:off x="4620268" y="0"/>
            <a:ext cx="4523724" cy="5394960"/>
          </a:xfrm>
          <a:prstGeom prst="rect">
            <a:avLst/>
          </a:prstGeom>
        </p:spPr>
      </p:pic>
      <p:sp>
        <p:nvSpPr>
          <p:cNvPr id="7" name="TextBox 6">
            <a:extLst>
              <a:ext uri="{FF2B5EF4-FFF2-40B4-BE49-F238E27FC236}">
                <a16:creationId xmlns:a16="http://schemas.microsoft.com/office/drawing/2014/main" id="{54099CA5-BEF6-4528-BA4E-4DC88514B3FC}"/>
              </a:ext>
            </a:extLst>
          </p:cNvPr>
          <p:cNvSpPr txBox="1"/>
          <p:nvPr/>
        </p:nvSpPr>
        <p:spPr>
          <a:xfrm>
            <a:off x="5226175" y="5394960"/>
            <a:ext cx="3741152"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Run0219</a:t>
            </a:r>
          </a:p>
          <a:p>
            <a:r>
              <a:rPr lang="en-US" dirty="0">
                <a:latin typeface="Times New Roman" panose="02020603050405020304" pitchFamily="18" charset="0"/>
                <a:cs typeface="Times New Roman" panose="02020603050405020304" pitchFamily="18" charset="0"/>
              </a:rPr>
              <a:t>60Co </a:t>
            </a:r>
            <a:r>
              <a:rPr lang="en-US" altLang="zh-CN" dirty="0">
                <a:latin typeface="Times New Roman" panose="02020603050405020304" pitchFamily="18" charset="0"/>
                <a:cs typeface="Times New Roman" panose="02020603050405020304" pitchFamily="18" charset="0"/>
              </a:rPr>
              <a:t>LEGe</a:t>
            </a:r>
            <a:r>
              <a:rPr lang="en-US" dirty="0">
                <a:latin typeface="Times New Roman" panose="02020603050405020304" pitchFamily="18" charset="0"/>
                <a:cs typeface="Times New Roman" panose="02020603050405020304" pitchFamily="18" charset="0"/>
              </a:rPr>
              <a:t> 1173 and 1332 both gated</a:t>
            </a:r>
          </a:p>
          <a:p>
            <a:r>
              <a:rPr lang="en-US" dirty="0" err="1">
                <a:latin typeface="Times New Roman" panose="02020603050405020304" pitchFamily="18" charset="0"/>
                <a:cs typeface="Times New Roman" panose="02020603050405020304" pitchFamily="18" charset="0"/>
              </a:rPr>
              <a:t>TriggerRise</a:t>
            </a:r>
            <a:r>
              <a:rPr lang="en-US" dirty="0">
                <a:latin typeface="Times New Roman" panose="02020603050405020304" pitchFamily="18" charset="0"/>
                <a:cs typeface="Times New Roman" panose="02020603050405020304" pitchFamily="18" charset="0"/>
              </a:rPr>
              <a:t> 0.15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TriggerGap</a:t>
            </a:r>
            <a:r>
              <a:rPr lang="en-US" dirty="0">
                <a:latin typeface="Times New Roman" panose="02020603050405020304" pitchFamily="18" charset="0"/>
                <a:cs typeface="Times New Roman" panose="02020603050405020304" pitchFamily="18" charset="0"/>
              </a:rPr>
              <a:t> 0.10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CFDdelay</a:t>
            </a:r>
            <a:r>
              <a:rPr lang="en-US" dirty="0">
                <a:latin typeface="Times New Roman" panose="02020603050405020304" pitchFamily="18" charset="0"/>
                <a:cs typeface="Times New Roman" panose="02020603050405020304" pitchFamily="18" charset="0"/>
              </a:rPr>
              <a:t> 0.50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3E52EAA-EB01-4159-B87C-1A6D9489A97E}"/>
              </a:ext>
            </a:extLst>
          </p:cNvPr>
          <p:cNvPicPr>
            <a:picLocks noChangeAspect="1"/>
          </p:cNvPicPr>
          <p:nvPr/>
        </p:nvPicPr>
        <p:blipFill>
          <a:blip r:embed="rId4"/>
          <a:stretch>
            <a:fillRect/>
          </a:stretch>
        </p:blipFill>
        <p:spPr>
          <a:xfrm>
            <a:off x="5593" y="0"/>
            <a:ext cx="4518140" cy="5394960"/>
          </a:xfrm>
          <a:prstGeom prst="rect">
            <a:avLst/>
          </a:prstGeom>
        </p:spPr>
      </p:pic>
    </p:spTree>
    <p:extLst>
      <p:ext uri="{BB962C8B-B14F-4D97-AF65-F5344CB8AC3E}">
        <p14:creationId xmlns:p14="http://schemas.microsoft.com/office/powerpoint/2010/main" val="3938471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CA4A65-CE15-4397-82DB-EC4064DE08BF}"/>
              </a:ext>
            </a:extLst>
          </p:cNvPr>
          <p:cNvPicPr>
            <a:picLocks noChangeAspect="1"/>
          </p:cNvPicPr>
          <p:nvPr/>
        </p:nvPicPr>
        <p:blipFill>
          <a:blip r:embed="rId3"/>
          <a:stretch>
            <a:fillRect/>
          </a:stretch>
        </p:blipFill>
        <p:spPr>
          <a:xfrm>
            <a:off x="4620265" y="0"/>
            <a:ext cx="4529308" cy="5394960"/>
          </a:xfrm>
          <a:prstGeom prst="rect">
            <a:avLst/>
          </a:prstGeom>
        </p:spPr>
      </p:pic>
      <p:pic>
        <p:nvPicPr>
          <p:cNvPr id="13" name="Picture 12">
            <a:extLst>
              <a:ext uri="{FF2B5EF4-FFF2-40B4-BE49-F238E27FC236}">
                <a16:creationId xmlns:a16="http://schemas.microsoft.com/office/drawing/2014/main" id="{D15069A4-E350-42E2-935A-6E51AC53D9D6}"/>
              </a:ext>
            </a:extLst>
          </p:cNvPr>
          <p:cNvPicPr>
            <a:picLocks noChangeAspect="1"/>
          </p:cNvPicPr>
          <p:nvPr/>
        </p:nvPicPr>
        <p:blipFill>
          <a:blip r:embed="rId4"/>
          <a:stretch>
            <a:fillRect/>
          </a:stretch>
        </p:blipFill>
        <p:spPr>
          <a:xfrm>
            <a:off x="7" y="0"/>
            <a:ext cx="4523729" cy="5394960"/>
          </a:xfrm>
          <a:prstGeom prst="rect">
            <a:avLst/>
          </a:prstGeom>
        </p:spPr>
      </p:pic>
      <p:pic>
        <p:nvPicPr>
          <p:cNvPr id="1026" name="Picture 2">
            <a:extLst>
              <a:ext uri="{FF2B5EF4-FFF2-40B4-BE49-F238E27FC236}">
                <a16:creationId xmlns:a16="http://schemas.microsoft.com/office/drawing/2014/main" id="{72760099-F92E-4878-BA74-6612B3CA1F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176" y="5310132"/>
            <a:ext cx="1740635" cy="15478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9A938EE-54C3-4084-9800-86E318A6A0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2905" y="5310132"/>
            <a:ext cx="1740635" cy="15478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4166E7F-A2B3-46A6-9216-CCCD0D5EAFFC}"/>
              </a:ext>
            </a:extLst>
          </p:cNvPr>
          <p:cNvSpPr txBox="1"/>
          <p:nvPr/>
        </p:nvSpPr>
        <p:spPr>
          <a:xfrm>
            <a:off x="2619107" y="5710030"/>
            <a:ext cx="1553759" cy="307777"/>
          </a:xfrm>
          <a:prstGeom prst="rect">
            <a:avLst/>
          </a:prstGeom>
          <a:noFill/>
        </p:spPr>
        <p:txBody>
          <a:bodyPr wrap="none" rtlCol="0">
            <a:spAutoFit/>
          </a:bodyPr>
          <a:lstStyle/>
          <a:p>
            <a:r>
              <a:rPr lang="en-US" sz="1400" dirty="0">
                <a:solidFill>
                  <a:srgbClr val="C00000"/>
                </a:solidFill>
                <a:latin typeface="Cambria" panose="02040503050406030204" pitchFamily="18" charset="0"/>
                <a:ea typeface="Cambria" panose="02040503050406030204" pitchFamily="18" charset="0"/>
              </a:rPr>
              <a:t>North 1173-gated</a:t>
            </a:r>
          </a:p>
        </p:txBody>
      </p:sp>
      <p:sp>
        <p:nvSpPr>
          <p:cNvPr id="18" name="TextBox 17">
            <a:extLst>
              <a:ext uri="{FF2B5EF4-FFF2-40B4-BE49-F238E27FC236}">
                <a16:creationId xmlns:a16="http://schemas.microsoft.com/office/drawing/2014/main" id="{CE39C3C2-9093-4E47-A61B-FA670CC8F207}"/>
              </a:ext>
            </a:extLst>
          </p:cNvPr>
          <p:cNvSpPr txBox="1"/>
          <p:nvPr/>
        </p:nvSpPr>
        <p:spPr>
          <a:xfrm>
            <a:off x="7173540" y="6210033"/>
            <a:ext cx="1553759" cy="307777"/>
          </a:xfrm>
          <a:prstGeom prst="rect">
            <a:avLst/>
          </a:prstGeom>
          <a:noFill/>
        </p:spPr>
        <p:txBody>
          <a:bodyPr wrap="none" rtlCol="0">
            <a:spAutoFit/>
          </a:bodyPr>
          <a:lstStyle/>
          <a:p>
            <a:r>
              <a:rPr lang="en-US" sz="1400" dirty="0">
                <a:solidFill>
                  <a:srgbClr val="C00000"/>
                </a:solidFill>
                <a:latin typeface="Cambria" panose="02040503050406030204" pitchFamily="18" charset="0"/>
                <a:ea typeface="Cambria" panose="02040503050406030204" pitchFamily="18" charset="0"/>
              </a:rPr>
              <a:t>North 1332-gated</a:t>
            </a:r>
          </a:p>
        </p:txBody>
      </p:sp>
      <p:sp>
        <p:nvSpPr>
          <p:cNvPr id="22" name="TextBox 21">
            <a:extLst>
              <a:ext uri="{FF2B5EF4-FFF2-40B4-BE49-F238E27FC236}">
                <a16:creationId xmlns:a16="http://schemas.microsoft.com/office/drawing/2014/main" id="{8BD4AA5A-9C49-44FC-B5E5-E29209E4F62C}"/>
              </a:ext>
            </a:extLst>
          </p:cNvPr>
          <p:cNvSpPr txBox="1"/>
          <p:nvPr/>
        </p:nvSpPr>
        <p:spPr>
          <a:xfrm>
            <a:off x="6758044" y="788177"/>
            <a:ext cx="639919" cy="338554"/>
          </a:xfrm>
          <a:prstGeom prst="rect">
            <a:avLst/>
          </a:prstGeom>
          <a:noFill/>
        </p:spPr>
        <p:txBody>
          <a:bodyPr wrap="none" rtlCol="0">
            <a:spAutoFit/>
          </a:bodyPr>
          <a:lstStyle/>
          <a:p>
            <a:r>
              <a:rPr lang="en-US" sz="1600" dirty="0">
                <a:solidFill>
                  <a:srgbClr val="C00000"/>
                </a:solidFill>
                <a:latin typeface="Cambria" panose="02040503050406030204" pitchFamily="18" charset="0"/>
                <a:ea typeface="Cambria" panose="02040503050406030204" pitchFamily="18" charset="0"/>
              </a:rPr>
              <a:t>1173</a:t>
            </a:r>
          </a:p>
        </p:txBody>
      </p:sp>
      <p:sp>
        <p:nvSpPr>
          <p:cNvPr id="23" name="TextBox 22">
            <a:extLst>
              <a:ext uri="{FF2B5EF4-FFF2-40B4-BE49-F238E27FC236}">
                <a16:creationId xmlns:a16="http://schemas.microsoft.com/office/drawing/2014/main" id="{007E5034-5F47-4768-9B67-17A6FB6D3174}"/>
              </a:ext>
            </a:extLst>
          </p:cNvPr>
          <p:cNvSpPr txBox="1"/>
          <p:nvPr/>
        </p:nvSpPr>
        <p:spPr>
          <a:xfrm>
            <a:off x="2009891" y="340190"/>
            <a:ext cx="639919" cy="338554"/>
          </a:xfrm>
          <a:prstGeom prst="rect">
            <a:avLst/>
          </a:prstGeom>
          <a:noFill/>
        </p:spPr>
        <p:txBody>
          <a:bodyPr wrap="none" rtlCol="0">
            <a:spAutoFit/>
          </a:bodyPr>
          <a:lstStyle/>
          <a:p>
            <a:r>
              <a:rPr lang="en-US" sz="1600" dirty="0">
                <a:solidFill>
                  <a:srgbClr val="C00000"/>
                </a:solidFill>
                <a:latin typeface="Cambria" panose="02040503050406030204" pitchFamily="18" charset="0"/>
                <a:ea typeface="Cambria" panose="02040503050406030204" pitchFamily="18" charset="0"/>
              </a:rPr>
              <a:t>1332</a:t>
            </a:r>
          </a:p>
        </p:txBody>
      </p:sp>
    </p:spTree>
    <p:extLst>
      <p:ext uri="{BB962C8B-B14F-4D97-AF65-F5344CB8AC3E}">
        <p14:creationId xmlns:p14="http://schemas.microsoft.com/office/powerpoint/2010/main" val="880047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9160E-B848-414D-8272-E311A92FFAE2}"/>
              </a:ext>
            </a:extLst>
          </p:cNvPr>
          <p:cNvPicPr>
            <a:picLocks noChangeAspect="1"/>
          </p:cNvPicPr>
          <p:nvPr/>
        </p:nvPicPr>
        <p:blipFill>
          <a:blip r:embed="rId3"/>
          <a:stretch>
            <a:fillRect/>
          </a:stretch>
        </p:blipFill>
        <p:spPr>
          <a:xfrm>
            <a:off x="4620275" y="0"/>
            <a:ext cx="4523725" cy="5394960"/>
          </a:xfrm>
          <a:prstGeom prst="rect">
            <a:avLst/>
          </a:prstGeom>
        </p:spPr>
      </p:pic>
      <p:pic>
        <p:nvPicPr>
          <p:cNvPr id="5" name="Picture 4">
            <a:extLst>
              <a:ext uri="{FF2B5EF4-FFF2-40B4-BE49-F238E27FC236}">
                <a16:creationId xmlns:a16="http://schemas.microsoft.com/office/drawing/2014/main" id="{7AEE53E3-8E41-493C-BCF2-54C1B7C1FECC}"/>
              </a:ext>
            </a:extLst>
          </p:cNvPr>
          <p:cNvPicPr>
            <a:picLocks noChangeAspect="1"/>
          </p:cNvPicPr>
          <p:nvPr/>
        </p:nvPicPr>
        <p:blipFill>
          <a:blip r:embed="rId4"/>
          <a:stretch>
            <a:fillRect/>
          </a:stretch>
        </p:blipFill>
        <p:spPr>
          <a:xfrm>
            <a:off x="-5582" y="0"/>
            <a:ext cx="4529308" cy="5394960"/>
          </a:xfrm>
          <a:prstGeom prst="rect">
            <a:avLst/>
          </a:prstGeom>
        </p:spPr>
      </p:pic>
      <p:pic>
        <p:nvPicPr>
          <p:cNvPr id="6" name="Picture 2">
            <a:extLst>
              <a:ext uri="{FF2B5EF4-FFF2-40B4-BE49-F238E27FC236}">
                <a16:creationId xmlns:a16="http://schemas.microsoft.com/office/drawing/2014/main" id="{7F9FE30F-0FAC-48C0-A81C-FC36E00F16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176" y="5310132"/>
            <a:ext cx="1740635" cy="1547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ABA78BB-565D-48F5-9E61-E0FABFB3DA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2905" y="5310132"/>
            <a:ext cx="1740635" cy="1547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BF09B3-9773-4995-9158-AA105338EDD7}"/>
              </a:ext>
            </a:extLst>
          </p:cNvPr>
          <p:cNvSpPr txBox="1"/>
          <p:nvPr/>
        </p:nvSpPr>
        <p:spPr>
          <a:xfrm>
            <a:off x="2619107" y="5710030"/>
            <a:ext cx="1547347" cy="307777"/>
          </a:xfrm>
          <a:prstGeom prst="rect">
            <a:avLst/>
          </a:prstGeom>
          <a:noFill/>
        </p:spPr>
        <p:txBody>
          <a:bodyPr wrap="none" rtlCol="0">
            <a:spAutoFit/>
          </a:bodyPr>
          <a:lstStyle/>
          <a:p>
            <a:r>
              <a:rPr lang="en-US" sz="1400" dirty="0">
                <a:solidFill>
                  <a:srgbClr val="0000CC"/>
                </a:solidFill>
                <a:latin typeface="Cambria" panose="02040503050406030204" pitchFamily="18" charset="0"/>
                <a:ea typeface="Cambria" panose="02040503050406030204" pitchFamily="18" charset="0"/>
              </a:rPr>
              <a:t>South 1173-gated</a:t>
            </a:r>
          </a:p>
        </p:txBody>
      </p:sp>
      <p:sp>
        <p:nvSpPr>
          <p:cNvPr id="9" name="TextBox 8">
            <a:extLst>
              <a:ext uri="{FF2B5EF4-FFF2-40B4-BE49-F238E27FC236}">
                <a16:creationId xmlns:a16="http://schemas.microsoft.com/office/drawing/2014/main" id="{20B72C4D-B730-4688-857C-DF23D9EDD8AC}"/>
              </a:ext>
            </a:extLst>
          </p:cNvPr>
          <p:cNvSpPr txBox="1"/>
          <p:nvPr/>
        </p:nvSpPr>
        <p:spPr>
          <a:xfrm>
            <a:off x="7173540" y="6210033"/>
            <a:ext cx="1547347" cy="307777"/>
          </a:xfrm>
          <a:prstGeom prst="rect">
            <a:avLst/>
          </a:prstGeom>
          <a:noFill/>
        </p:spPr>
        <p:txBody>
          <a:bodyPr wrap="none" rtlCol="0">
            <a:spAutoFit/>
          </a:bodyPr>
          <a:lstStyle/>
          <a:p>
            <a:r>
              <a:rPr lang="en-US" sz="1400" dirty="0">
                <a:solidFill>
                  <a:srgbClr val="0000CC"/>
                </a:solidFill>
                <a:latin typeface="Cambria" panose="02040503050406030204" pitchFamily="18" charset="0"/>
                <a:ea typeface="Cambria" panose="02040503050406030204" pitchFamily="18" charset="0"/>
              </a:rPr>
              <a:t>South 1332-gated</a:t>
            </a:r>
          </a:p>
        </p:txBody>
      </p:sp>
      <p:sp>
        <p:nvSpPr>
          <p:cNvPr id="11" name="TextBox 10">
            <a:extLst>
              <a:ext uri="{FF2B5EF4-FFF2-40B4-BE49-F238E27FC236}">
                <a16:creationId xmlns:a16="http://schemas.microsoft.com/office/drawing/2014/main" id="{285AF6BE-20CE-4FE1-9E2C-A8DF12A82298}"/>
              </a:ext>
            </a:extLst>
          </p:cNvPr>
          <p:cNvSpPr txBox="1"/>
          <p:nvPr/>
        </p:nvSpPr>
        <p:spPr>
          <a:xfrm>
            <a:off x="6758044" y="788177"/>
            <a:ext cx="639919" cy="338554"/>
          </a:xfrm>
          <a:prstGeom prst="rect">
            <a:avLst/>
          </a:prstGeom>
          <a:noFill/>
        </p:spPr>
        <p:txBody>
          <a:bodyPr wrap="none" rtlCol="0">
            <a:spAutoFit/>
          </a:bodyPr>
          <a:lstStyle/>
          <a:p>
            <a:r>
              <a:rPr lang="en-US" sz="1600" dirty="0">
                <a:solidFill>
                  <a:srgbClr val="C00000"/>
                </a:solidFill>
                <a:latin typeface="Cambria" panose="02040503050406030204" pitchFamily="18" charset="0"/>
                <a:ea typeface="Cambria" panose="02040503050406030204" pitchFamily="18" charset="0"/>
              </a:rPr>
              <a:t>1173</a:t>
            </a:r>
          </a:p>
        </p:txBody>
      </p:sp>
      <p:sp>
        <p:nvSpPr>
          <p:cNvPr id="12" name="TextBox 11">
            <a:extLst>
              <a:ext uri="{FF2B5EF4-FFF2-40B4-BE49-F238E27FC236}">
                <a16:creationId xmlns:a16="http://schemas.microsoft.com/office/drawing/2014/main" id="{672E2FF2-347C-45A0-A7AA-F20B8A07D7E4}"/>
              </a:ext>
            </a:extLst>
          </p:cNvPr>
          <p:cNvSpPr txBox="1"/>
          <p:nvPr/>
        </p:nvSpPr>
        <p:spPr>
          <a:xfrm>
            <a:off x="2009891" y="340190"/>
            <a:ext cx="639919" cy="338554"/>
          </a:xfrm>
          <a:prstGeom prst="rect">
            <a:avLst/>
          </a:prstGeom>
          <a:noFill/>
        </p:spPr>
        <p:txBody>
          <a:bodyPr wrap="none" rtlCol="0">
            <a:spAutoFit/>
          </a:bodyPr>
          <a:lstStyle/>
          <a:p>
            <a:r>
              <a:rPr lang="en-US" sz="1600" dirty="0">
                <a:solidFill>
                  <a:srgbClr val="C00000"/>
                </a:solidFill>
                <a:latin typeface="Cambria" panose="02040503050406030204" pitchFamily="18" charset="0"/>
                <a:ea typeface="Cambria" panose="02040503050406030204" pitchFamily="18" charset="0"/>
              </a:rPr>
              <a:t>1332</a:t>
            </a:r>
          </a:p>
        </p:txBody>
      </p:sp>
    </p:spTree>
    <p:extLst>
      <p:ext uri="{BB962C8B-B14F-4D97-AF65-F5344CB8AC3E}">
        <p14:creationId xmlns:p14="http://schemas.microsoft.com/office/powerpoint/2010/main" val="25551065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D71E5-E00E-476C-94EE-8C9E703A0DA4}"/>
              </a:ext>
            </a:extLst>
          </p:cNvPr>
          <p:cNvPicPr>
            <a:picLocks noChangeAspect="1"/>
          </p:cNvPicPr>
          <p:nvPr/>
        </p:nvPicPr>
        <p:blipFill>
          <a:blip r:embed="rId3"/>
          <a:stretch>
            <a:fillRect/>
          </a:stretch>
        </p:blipFill>
        <p:spPr>
          <a:xfrm>
            <a:off x="4609106" y="0"/>
            <a:ext cx="4534894" cy="5394960"/>
          </a:xfrm>
          <a:prstGeom prst="rect">
            <a:avLst/>
          </a:prstGeom>
        </p:spPr>
      </p:pic>
      <p:sp>
        <p:nvSpPr>
          <p:cNvPr id="4" name="TextBox 3">
            <a:extLst>
              <a:ext uri="{FF2B5EF4-FFF2-40B4-BE49-F238E27FC236}">
                <a16:creationId xmlns:a16="http://schemas.microsoft.com/office/drawing/2014/main" id="{867DA755-834A-4068-838B-6AD14DF7AEAF}"/>
              </a:ext>
            </a:extLst>
          </p:cNvPr>
          <p:cNvSpPr txBox="1"/>
          <p:nvPr/>
        </p:nvSpPr>
        <p:spPr>
          <a:xfrm>
            <a:off x="7557150" y="228789"/>
            <a:ext cx="652743" cy="369332"/>
          </a:xfrm>
          <a:prstGeom prst="rect">
            <a:avLst/>
          </a:prstGeom>
          <a:noFill/>
        </p:spPr>
        <p:txBody>
          <a:bodyPr wrap="none" rtlCol="0">
            <a:spAutoFit/>
          </a:bodyPr>
          <a:lstStyle/>
          <a:p>
            <a:r>
              <a:rPr lang="en-US" dirty="0">
                <a:solidFill>
                  <a:srgbClr val="FF0000"/>
                </a:solidFill>
              </a:rPr>
              <a:t>1408</a:t>
            </a:r>
          </a:p>
        </p:txBody>
      </p:sp>
      <p:sp>
        <p:nvSpPr>
          <p:cNvPr id="5" name="TextBox 4">
            <a:extLst>
              <a:ext uri="{FF2B5EF4-FFF2-40B4-BE49-F238E27FC236}">
                <a16:creationId xmlns:a16="http://schemas.microsoft.com/office/drawing/2014/main" id="{7510D402-853E-4467-A060-0E0B3EA31920}"/>
              </a:ext>
            </a:extLst>
          </p:cNvPr>
          <p:cNvSpPr txBox="1"/>
          <p:nvPr/>
        </p:nvSpPr>
        <p:spPr>
          <a:xfrm>
            <a:off x="7615659" y="3669464"/>
            <a:ext cx="535724" cy="369332"/>
          </a:xfrm>
          <a:prstGeom prst="rect">
            <a:avLst/>
          </a:prstGeom>
          <a:noFill/>
        </p:spPr>
        <p:txBody>
          <a:bodyPr wrap="none" rtlCol="0">
            <a:spAutoFit/>
          </a:bodyPr>
          <a:lstStyle/>
          <a:p>
            <a:r>
              <a:rPr lang="en-US" dirty="0">
                <a:solidFill>
                  <a:srgbClr val="FF0000"/>
                </a:solidFill>
              </a:rPr>
              <a:t>245</a:t>
            </a:r>
          </a:p>
        </p:txBody>
      </p:sp>
      <p:sp>
        <p:nvSpPr>
          <p:cNvPr id="6" name="TextBox 5">
            <a:extLst>
              <a:ext uri="{FF2B5EF4-FFF2-40B4-BE49-F238E27FC236}">
                <a16:creationId xmlns:a16="http://schemas.microsoft.com/office/drawing/2014/main" id="{7E6BDE56-BDAC-4F0C-892F-06E1043BDBAE}"/>
              </a:ext>
            </a:extLst>
          </p:cNvPr>
          <p:cNvSpPr txBox="1"/>
          <p:nvPr/>
        </p:nvSpPr>
        <p:spPr>
          <a:xfrm>
            <a:off x="7557150" y="1106408"/>
            <a:ext cx="652743" cy="369332"/>
          </a:xfrm>
          <a:prstGeom prst="rect">
            <a:avLst/>
          </a:prstGeom>
          <a:noFill/>
        </p:spPr>
        <p:txBody>
          <a:bodyPr wrap="none" rtlCol="0">
            <a:spAutoFit/>
          </a:bodyPr>
          <a:lstStyle/>
          <a:p>
            <a:r>
              <a:rPr lang="en-US" dirty="0">
                <a:solidFill>
                  <a:srgbClr val="FF0000"/>
                </a:solidFill>
              </a:rPr>
              <a:t>1112</a:t>
            </a:r>
          </a:p>
        </p:txBody>
      </p:sp>
      <p:sp>
        <p:nvSpPr>
          <p:cNvPr id="7" name="TextBox 6">
            <a:extLst>
              <a:ext uri="{FF2B5EF4-FFF2-40B4-BE49-F238E27FC236}">
                <a16:creationId xmlns:a16="http://schemas.microsoft.com/office/drawing/2014/main" id="{6FA82BB1-186E-4732-9156-ABFDAB82C03F}"/>
              </a:ext>
            </a:extLst>
          </p:cNvPr>
          <p:cNvSpPr txBox="1"/>
          <p:nvPr/>
        </p:nvSpPr>
        <p:spPr>
          <a:xfrm>
            <a:off x="7615659" y="1545172"/>
            <a:ext cx="535724" cy="369332"/>
          </a:xfrm>
          <a:prstGeom prst="rect">
            <a:avLst/>
          </a:prstGeom>
          <a:noFill/>
        </p:spPr>
        <p:txBody>
          <a:bodyPr wrap="none" rtlCol="0">
            <a:spAutoFit/>
          </a:bodyPr>
          <a:lstStyle/>
          <a:p>
            <a:r>
              <a:rPr lang="en-US" dirty="0">
                <a:solidFill>
                  <a:srgbClr val="FF0000"/>
                </a:solidFill>
              </a:rPr>
              <a:t>964</a:t>
            </a:r>
          </a:p>
        </p:txBody>
      </p:sp>
      <p:sp>
        <p:nvSpPr>
          <p:cNvPr id="8" name="TextBox 7">
            <a:extLst>
              <a:ext uri="{FF2B5EF4-FFF2-40B4-BE49-F238E27FC236}">
                <a16:creationId xmlns:a16="http://schemas.microsoft.com/office/drawing/2014/main" id="{7FC09BD0-669C-45AB-A9FD-28D2A316072A}"/>
              </a:ext>
            </a:extLst>
          </p:cNvPr>
          <p:cNvSpPr txBox="1"/>
          <p:nvPr/>
        </p:nvSpPr>
        <p:spPr>
          <a:xfrm>
            <a:off x="7615659" y="1850070"/>
            <a:ext cx="535724" cy="369332"/>
          </a:xfrm>
          <a:prstGeom prst="rect">
            <a:avLst/>
          </a:prstGeom>
          <a:noFill/>
        </p:spPr>
        <p:txBody>
          <a:bodyPr wrap="none" rtlCol="0">
            <a:spAutoFit/>
          </a:bodyPr>
          <a:lstStyle/>
          <a:p>
            <a:r>
              <a:rPr lang="en-US" dirty="0">
                <a:solidFill>
                  <a:srgbClr val="FF0000"/>
                </a:solidFill>
              </a:rPr>
              <a:t>867</a:t>
            </a:r>
          </a:p>
        </p:txBody>
      </p:sp>
      <p:sp>
        <p:nvSpPr>
          <p:cNvPr id="9" name="TextBox 8">
            <a:extLst>
              <a:ext uri="{FF2B5EF4-FFF2-40B4-BE49-F238E27FC236}">
                <a16:creationId xmlns:a16="http://schemas.microsoft.com/office/drawing/2014/main" id="{3C842619-3903-469F-8B29-5AE24473BCCF}"/>
              </a:ext>
            </a:extLst>
          </p:cNvPr>
          <p:cNvSpPr txBox="1"/>
          <p:nvPr/>
        </p:nvSpPr>
        <p:spPr>
          <a:xfrm>
            <a:off x="7615659" y="3034268"/>
            <a:ext cx="535724" cy="369332"/>
          </a:xfrm>
          <a:prstGeom prst="rect">
            <a:avLst/>
          </a:prstGeom>
          <a:noFill/>
        </p:spPr>
        <p:txBody>
          <a:bodyPr wrap="none" rtlCol="0">
            <a:spAutoFit/>
          </a:bodyPr>
          <a:lstStyle/>
          <a:p>
            <a:r>
              <a:rPr lang="en-US" dirty="0">
                <a:solidFill>
                  <a:srgbClr val="FF0000"/>
                </a:solidFill>
              </a:rPr>
              <a:t>444</a:t>
            </a:r>
          </a:p>
        </p:txBody>
      </p:sp>
      <p:sp>
        <p:nvSpPr>
          <p:cNvPr id="10" name="TextBox 9">
            <a:extLst>
              <a:ext uri="{FF2B5EF4-FFF2-40B4-BE49-F238E27FC236}">
                <a16:creationId xmlns:a16="http://schemas.microsoft.com/office/drawing/2014/main" id="{2A342534-D29A-4C17-B9CA-F0E0012BA887}"/>
              </a:ext>
            </a:extLst>
          </p:cNvPr>
          <p:cNvSpPr txBox="1"/>
          <p:nvPr/>
        </p:nvSpPr>
        <p:spPr>
          <a:xfrm>
            <a:off x="7557150" y="814210"/>
            <a:ext cx="652743" cy="369332"/>
          </a:xfrm>
          <a:prstGeom prst="rect">
            <a:avLst/>
          </a:prstGeom>
          <a:noFill/>
        </p:spPr>
        <p:txBody>
          <a:bodyPr wrap="none" rtlCol="0">
            <a:spAutoFit/>
          </a:bodyPr>
          <a:lstStyle/>
          <a:p>
            <a:r>
              <a:rPr lang="en-US" dirty="0">
                <a:solidFill>
                  <a:srgbClr val="FF0000"/>
                </a:solidFill>
              </a:rPr>
              <a:t>1213</a:t>
            </a:r>
          </a:p>
        </p:txBody>
      </p:sp>
      <p:sp>
        <p:nvSpPr>
          <p:cNvPr id="11" name="TextBox 10">
            <a:extLst>
              <a:ext uri="{FF2B5EF4-FFF2-40B4-BE49-F238E27FC236}">
                <a16:creationId xmlns:a16="http://schemas.microsoft.com/office/drawing/2014/main" id="{49B38246-0F4B-4922-BA39-68F8008AE979}"/>
              </a:ext>
            </a:extLst>
          </p:cNvPr>
          <p:cNvSpPr txBox="1"/>
          <p:nvPr/>
        </p:nvSpPr>
        <p:spPr>
          <a:xfrm>
            <a:off x="7615659" y="3364566"/>
            <a:ext cx="535724" cy="369332"/>
          </a:xfrm>
          <a:prstGeom prst="rect">
            <a:avLst/>
          </a:prstGeom>
          <a:noFill/>
        </p:spPr>
        <p:txBody>
          <a:bodyPr wrap="none" rtlCol="0">
            <a:spAutoFit/>
          </a:bodyPr>
          <a:lstStyle/>
          <a:p>
            <a:r>
              <a:rPr lang="en-US" dirty="0"/>
              <a:t>344</a:t>
            </a:r>
          </a:p>
        </p:txBody>
      </p:sp>
      <p:sp>
        <p:nvSpPr>
          <p:cNvPr id="12" name="TextBox 11">
            <a:extLst>
              <a:ext uri="{FF2B5EF4-FFF2-40B4-BE49-F238E27FC236}">
                <a16:creationId xmlns:a16="http://schemas.microsoft.com/office/drawing/2014/main" id="{9EF2B2BF-01DB-4EBA-B50C-C9BBE1BDF926}"/>
              </a:ext>
            </a:extLst>
          </p:cNvPr>
          <p:cNvSpPr txBox="1"/>
          <p:nvPr/>
        </p:nvSpPr>
        <p:spPr>
          <a:xfrm>
            <a:off x="7615659" y="4033800"/>
            <a:ext cx="535724" cy="369332"/>
          </a:xfrm>
          <a:prstGeom prst="rect">
            <a:avLst/>
          </a:prstGeom>
          <a:noFill/>
        </p:spPr>
        <p:txBody>
          <a:bodyPr wrap="none" rtlCol="0">
            <a:spAutoFit/>
          </a:bodyPr>
          <a:lstStyle/>
          <a:p>
            <a:r>
              <a:rPr lang="en-US" dirty="0"/>
              <a:t>122</a:t>
            </a:r>
          </a:p>
        </p:txBody>
      </p:sp>
      <p:pic>
        <p:nvPicPr>
          <p:cNvPr id="23" name="Picture 22">
            <a:extLst>
              <a:ext uri="{FF2B5EF4-FFF2-40B4-BE49-F238E27FC236}">
                <a16:creationId xmlns:a16="http://schemas.microsoft.com/office/drawing/2014/main" id="{0A3745A1-8E13-46C4-B847-0F3127AF8FAA}"/>
              </a:ext>
            </a:extLst>
          </p:cNvPr>
          <p:cNvPicPr>
            <a:picLocks noChangeAspect="1"/>
          </p:cNvPicPr>
          <p:nvPr/>
        </p:nvPicPr>
        <p:blipFill>
          <a:blip r:embed="rId4"/>
          <a:stretch>
            <a:fillRect/>
          </a:stretch>
        </p:blipFill>
        <p:spPr>
          <a:xfrm>
            <a:off x="0" y="0"/>
            <a:ext cx="4506970" cy="5394960"/>
          </a:xfrm>
          <a:prstGeom prst="rect">
            <a:avLst/>
          </a:prstGeom>
        </p:spPr>
      </p:pic>
      <p:sp>
        <p:nvSpPr>
          <p:cNvPr id="24" name="TextBox 23">
            <a:extLst>
              <a:ext uri="{FF2B5EF4-FFF2-40B4-BE49-F238E27FC236}">
                <a16:creationId xmlns:a16="http://schemas.microsoft.com/office/drawing/2014/main" id="{C4F6496B-C381-40F6-A4C2-45E84244BAFB}"/>
              </a:ext>
            </a:extLst>
          </p:cNvPr>
          <p:cNvSpPr txBox="1"/>
          <p:nvPr/>
        </p:nvSpPr>
        <p:spPr>
          <a:xfrm>
            <a:off x="2900246" y="228789"/>
            <a:ext cx="652743" cy="369332"/>
          </a:xfrm>
          <a:prstGeom prst="rect">
            <a:avLst/>
          </a:prstGeom>
          <a:noFill/>
        </p:spPr>
        <p:txBody>
          <a:bodyPr wrap="none" rtlCol="0">
            <a:spAutoFit/>
          </a:bodyPr>
          <a:lstStyle/>
          <a:p>
            <a:r>
              <a:rPr lang="en-US" dirty="0">
                <a:solidFill>
                  <a:srgbClr val="FF0000"/>
                </a:solidFill>
              </a:rPr>
              <a:t>1408</a:t>
            </a:r>
          </a:p>
        </p:txBody>
      </p:sp>
      <p:sp>
        <p:nvSpPr>
          <p:cNvPr id="25" name="TextBox 24">
            <a:extLst>
              <a:ext uri="{FF2B5EF4-FFF2-40B4-BE49-F238E27FC236}">
                <a16:creationId xmlns:a16="http://schemas.microsoft.com/office/drawing/2014/main" id="{5BD28C8C-56A4-4C1E-BCB5-693E9FEFDAD6}"/>
              </a:ext>
            </a:extLst>
          </p:cNvPr>
          <p:cNvSpPr txBox="1"/>
          <p:nvPr/>
        </p:nvSpPr>
        <p:spPr>
          <a:xfrm>
            <a:off x="2958755" y="3669464"/>
            <a:ext cx="535724" cy="369332"/>
          </a:xfrm>
          <a:prstGeom prst="rect">
            <a:avLst/>
          </a:prstGeom>
          <a:noFill/>
        </p:spPr>
        <p:txBody>
          <a:bodyPr wrap="none" rtlCol="0">
            <a:spAutoFit/>
          </a:bodyPr>
          <a:lstStyle/>
          <a:p>
            <a:r>
              <a:rPr lang="en-US" dirty="0">
                <a:solidFill>
                  <a:srgbClr val="FF0000"/>
                </a:solidFill>
              </a:rPr>
              <a:t>245</a:t>
            </a:r>
          </a:p>
        </p:txBody>
      </p:sp>
      <p:sp>
        <p:nvSpPr>
          <p:cNvPr id="26" name="TextBox 25">
            <a:extLst>
              <a:ext uri="{FF2B5EF4-FFF2-40B4-BE49-F238E27FC236}">
                <a16:creationId xmlns:a16="http://schemas.microsoft.com/office/drawing/2014/main" id="{A0CDA039-649D-4507-9A95-CC0822685CFB}"/>
              </a:ext>
            </a:extLst>
          </p:cNvPr>
          <p:cNvSpPr txBox="1"/>
          <p:nvPr/>
        </p:nvSpPr>
        <p:spPr>
          <a:xfrm>
            <a:off x="2900246" y="1106408"/>
            <a:ext cx="652743" cy="369332"/>
          </a:xfrm>
          <a:prstGeom prst="rect">
            <a:avLst/>
          </a:prstGeom>
          <a:noFill/>
        </p:spPr>
        <p:txBody>
          <a:bodyPr wrap="none" rtlCol="0">
            <a:spAutoFit/>
          </a:bodyPr>
          <a:lstStyle/>
          <a:p>
            <a:r>
              <a:rPr lang="en-US" dirty="0">
                <a:solidFill>
                  <a:srgbClr val="FF0000"/>
                </a:solidFill>
              </a:rPr>
              <a:t>1112</a:t>
            </a:r>
          </a:p>
        </p:txBody>
      </p:sp>
      <p:sp>
        <p:nvSpPr>
          <p:cNvPr id="27" name="TextBox 26">
            <a:extLst>
              <a:ext uri="{FF2B5EF4-FFF2-40B4-BE49-F238E27FC236}">
                <a16:creationId xmlns:a16="http://schemas.microsoft.com/office/drawing/2014/main" id="{510DCA81-470D-4504-B29F-14DAF0E3262B}"/>
              </a:ext>
            </a:extLst>
          </p:cNvPr>
          <p:cNvSpPr txBox="1"/>
          <p:nvPr/>
        </p:nvSpPr>
        <p:spPr>
          <a:xfrm>
            <a:off x="2958755" y="1545172"/>
            <a:ext cx="535724" cy="369332"/>
          </a:xfrm>
          <a:prstGeom prst="rect">
            <a:avLst/>
          </a:prstGeom>
          <a:noFill/>
        </p:spPr>
        <p:txBody>
          <a:bodyPr wrap="none" rtlCol="0">
            <a:spAutoFit/>
          </a:bodyPr>
          <a:lstStyle/>
          <a:p>
            <a:r>
              <a:rPr lang="en-US" dirty="0">
                <a:solidFill>
                  <a:srgbClr val="FF0000"/>
                </a:solidFill>
              </a:rPr>
              <a:t>964</a:t>
            </a:r>
          </a:p>
        </p:txBody>
      </p:sp>
      <p:sp>
        <p:nvSpPr>
          <p:cNvPr id="28" name="TextBox 27">
            <a:extLst>
              <a:ext uri="{FF2B5EF4-FFF2-40B4-BE49-F238E27FC236}">
                <a16:creationId xmlns:a16="http://schemas.microsoft.com/office/drawing/2014/main" id="{2EE447F0-7077-46B6-876B-364CF3843D7A}"/>
              </a:ext>
            </a:extLst>
          </p:cNvPr>
          <p:cNvSpPr txBox="1"/>
          <p:nvPr/>
        </p:nvSpPr>
        <p:spPr>
          <a:xfrm>
            <a:off x="2958755" y="1850070"/>
            <a:ext cx="535724" cy="369332"/>
          </a:xfrm>
          <a:prstGeom prst="rect">
            <a:avLst/>
          </a:prstGeom>
          <a:noFill/>
        </p:spPr>
        <p:txBody>
          <a:bodyPr wrap="none" rtlCol="0">
            <a:spAutoFit/>
          </a:bodyPr>
          <a:lstStyle/>
          <a:p>
            <a:r>
              <a:rPr lang="en-US" dirty="0">
                <a:solidFill>
                  <a:srgbClr val="FF0000"/>
                </a:solidFill>
              </a:rPr>
              <a:t>867</a:t>
            </a:r>
          </a:p>
        </p:txBody>
      </p:sp>
      <p:sp>
        <p:nvSpPr>
          <p:cNvPr id="29" name="TextBox 28">
            <a:extLst>
              <a:ext uri="{FF2B5EF4-FFF2-40B4-BE49-F238E27FC236}">
                <a16:creationId xmlns:a16="http://schemas.microsoft.com/office/drawing/2014/main" id="{1068455B-1566-412C-9BB6-1DDE9CF9D8A8}"/>
              </a:ext>
            </a:extLst>
          </p:cNvPr>
          <p:cNvSpPr txBox="1"/>
          <p:nvPr/>
        </p:nvSpPr>
        <p:spPr>
          <a:xfrm>
            <a:off x="2958755" y="3034268"/>
            <a:ext cx="535724" cy="369332"/>
          </a:xfrm>
          <a:prstGeom prst="rect">
            <a:avLst/>
          </a:prstGeom>
          <a:noFill/>
        </p:spPr>
        <p:txBody>
          <a:bodyPr wrap="none" rtlCol="0">
            <a:spAutoFit/>
          </a:bodyPr>
          <a:lstStyle/>
          <a:p>
            <a:r>
              <a:rPr lang="en-US" dirty="0">
                <a:solidFill>
                  <a:srgbClr val="FF0000"/>
                </a:solidFill>
              </a:rPr>
              <a:t>444</a:t>
            </a:r>
          </a:p>
        </p:txBody>
      </p:sp>
      <p:sp>
        <p:nvSpPr>
          <p:cNvPr id="30" name="TextBox 29">
            <a:extLst>
              <a:ext uri="{FF2B5EF4-FFF2-40B4-BE49-F238E27FC236}">
                <a16:creationId xmlns:a16="http://schemas.microsoft.com/office/drawing/2014/main" id="{540C8BF7-984A-4157-BCBA-5EC4707D6C94}"/>
              </a:ext>
            </a:extLst>
          </p:cNvPr>
          <p:cNvSpPr txBox="1"/>
          <p:nvPr/>
        </p:nvSpPr>
        <p:spPr>
          <a:xfrm>
            <a:off x="2900246" y="814210"/>
            <a:ext cx="652743" cy="369332"/>
          </a:xfrm>
          <a:prstGeom prst="rect">
            <a:avLst/>
          </a:prstGeom>
          <a:noFill/>
        </p:spPr>
        <p:txBody>
          <a:bodyPr wrap="none" rtlCol="0">
            <a:spAutoFit/>
          </a:bodyPr>
          <a:lstStyle/>
          <a:p>
            <a:r>
              <a:rPr lang="en-US" dirty="0">
                <a:solidFill>
                  <a:srgbClr val="FF0000"/>
                </a:solidFill>
              </a:rPr>
              <a:t>1213</a:t>
            </a:r>
          </a:p>
        </p:txBody>
      </p:sp>
      <p:sp>
        <p:nvSpPr>
          <p:cNvPr id="31" name="TextBox 30">
            <a:extLst>
              <a:ext uri="{FF2B5EF4-FFF2-40B4-BE49-F238E27FC236}">
                <a16:creationId xmlns:a16="http://schemas.microsoft.com/office/drawing/2014/main" id="{3BF3DAE3-937B-40AB-BF61-E825F07073B7}"/>
              </a:ext>
            </a:extLst>
          </p:cNvPr>
          <p:cNvSpPr txBox="1"/>
          <p:nvPr/>
        </p:nvSpPr>
        <p:spPr>
          <a:xfrm>
            <a:off x="2958755" y="3364566"/>
            <a:ext cx="535724" cy="369332"/>
          </a:xfrm>
          <a:prstGeom prst="rect">
            <a:avLst/>
          </a:prstGeom>
          <a:noFill/>
        </p:spPr>
        <p:txBody>
          <a:bodyPr wrap="none" rtlCol="0">
            <a:spAutoFit/>
          </a:bodyPr>
          <a:lstStyle/>
          <a:p>
            <a:r>
              <a:rPr lang="en-US" dirty="0"/>
              <a:t>344</a:t>
            </a:r>
          </a:p>
        </p:txBody>
      </p:sp>
      <p:sp>
        <p:nvSpPr>
          <p:cNvPr id="32" name="TextBox 31">
            <a:extLst>
              <a:ext uri="{FF2B5EF4-FFF2-40B4-BE49-F238E27FC236}">
                <a16:creationId xmlns:a16="http://schemas.microsoft.com/office/drawing/2014/main" id="{00C68B58-35D2-4D83-B3ED-A4D07FED8C23}"/>
              </a:ext>
            </a:extLst>
          </p:cNvPr>
          <p:cNvSpPr txBox="1"/>
          <p:nvPr/>
        </p:nvSpPr>
        <p:spPr>
          <a:xfrm>
            <a:off x="2958755" y="4033800"/>
            <a:ext cx="535724" cy="369332"/>
          </a:xfrm>
          <a:prstGeom prst="rect">
            <a:avLst/>
          </a:prstGeom>
          <a:noFill/>
        </p:spPr>
        <p:txBody>
          <a:bodyPr wrap="none" rtlCol="0">
            <a:spAutoFit/>
          </a:bodyPr>
          <a:lstStyle/>
          <a:p>
            <a:r>
              <a:rPr lang="en-US" dirty="0"/>
              <a:t>122</a:t>
            </a:r>
          </a:p>
        </p:txBody>
      </p:sp>
      <p:sp>
        <p:nvSpPr>
          <p:cNvPr id="33" name="TextBox 32">
            <a:extLst>
              <a:ext uri="{FF2B5EF4-FFF2-40B4-BE49-F238E27FC236}">
                <a16:creationId xmlns:a16="http://schemas.microsoft.com/office/drawing/2014/main" id="{45B8C797-D10D-42DF-A717-C71983280845}"/>
              </a:ext>
            </a:extLst>
          </p:cNvPr>
          <p:cNvSpPr txBox="1"/>
          <p:nvPr/>
        </p:nvSpPr>
        <p:spPr>
          <a:xfrm>
            <a:off x="1191604" y="5377551"/>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34" name="TextBox 33">
            <a:extLst>
              <a:ext uri="{FF2B5EF4-FFF2-40B4-BE49-F238E27FC236}">
                <a16:creationId xmlns:a16="http://schemas.microsoft.com/office/drawing/2014/main" id="{230C1F09-E184-46DA-AE4E-E59A88988324}"/>
              </a:ext>
            </a:extLst>
          </p:cNvPr>
          <p:cNvSpPr txBox="1"/>
          <p:nvPr/>
        </p:nvSpPr>
        <p:spPr>
          <a:xfrm>
            <a:off x="5852504" y="5377551"/>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122-keV γ gated</a:t>
            </a:r>
          </a:p>
          <a:p>
            <a:r>
              <a:rPr lang="en-US" dirty="0">
                <a:latin typeface="Times New Roman" panose="02020603050405020304" pitchFamily="18" charset="0"/>
                <a:cs typeface="Times New Roman" panose="02020603050405020304" pitchFamily="18" charset="0"/>
              </a:rPr>
              <a:t>CFD enabled in CSRA</a:t>
            </a:r>
          </a:p>
        </p:txBody>
      </p:sp>
      <p:sp>
        <p:nvSpPr>
          <p:cNvPr id="35" name="TextBox 34">
            <a:extLst>
              <a:ext uri="{FF2B5EF4-FFF2-40B4-BE49-F238E27FC236}">
                <a16:creationId xmlns:a16="http://schemas.microsoft.com/office/drawing/2014/main" id="{03F81CAB-255A-4F25-BC57-DA3C0EB466DC}"/>
              </a:ext>
            </a:extLst>
          </p:cNvPr>
          <p:cNvSpPr txBox="1"/>
          <p:nvPr/>
        </p:nvSpPr>
        <p:spPr>
          <a:xfrm>
            <a:off x="1031626" y="179838"/>
            <a:ext cx="976549" cy="369332"/>
          </a:xfrm>
          <a:prstGeom prst="rect">
            <a:avLst/>
          </a:prstGeom>
          <a:noFill/>
        </p:spPr>
        <p:txBody>
          <a:bodyPr wrap="none">
            <a:spAutoFit/>
          </a:bodyPr>
          <a:lstStyle/>
          <a:p>
            <a:r>
              <a:rPr lang="en-US" dirty="0"/>
              <a:t>run0222</a:t>
            </a:r>
          </a:p>
        </p:txBody>
      </p:sp>
      <p:sp>
        <p:nvSpPr>
          <p:cNvPr id="36" name="TextBox 35">
            <a:extLst>
              <a:ext uri="{FF2B5EF4-FFF2-40B4-BE49-F238E27FC236}">
                <a16:creationId xmlns:a16="http://schemas.microsoft.com/office/drawing/2014/main" id="{8F925024-5CF9-499F-9742-3C27D7AB093A}"/>
              </a:ext>
            </a:extLst>
          </p:cNvPr>
          <p:cNvSpPr txBox="1"/>
          <p:nvPr/>
        </p:nvSpPr>
        <p:spPr>
          <a:xfrm>
            <a:off x="5649994" y="179838"/>
            <a:ext cx="976549" cy="369332"/>
          </a:xfrm>
          <a:prstGeom prst="rect">
            <a:avLst/>
          </a:prstGeom>
          <a:noFill/>
        </p:spPr>
        <p:txBody>
          <a:bodyPr wrap="none">
            <a:spAutoFit/>
          </a:bodyPr>
          <a:lstStyle/>
          <a:p>
            <a:r>
              <a:rPr lang="en-US" dirty="0"/>
              <a:t>run0221</a:t>
            </a:r>
          </a:p>
        </p:txBody>
      </p:sp>
    </p:spTree>
    <p:extLst>
      <p:ext uri="{BB962C8B-B14F-4D97-AF65-F5344CB8AC3E}">
        <p14:creationId xmlns:p14="http://schemas.microsoft.com/office/powerpoint/2010/main" val="463976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EA8F38-0D3F-4486-81A3-DEE6546880C3}"/>
              </a:ext>
            </a:extLst>
          </p:cNvPr>
          <p:cNvPicPr>
            <a:picLocks noChangeAspect="1"/>
          </p:cNvPicPr>
          <p:nvPr/>
        </p:nvPicPr>
        <p:blipFill>
          <a:blip r:embed="rId3"/>
          <a:stretch>
            <a:fillRect/>
          </a:stretch>
        </p:blipFill>
        <p:spPr>
          <a:xfrm>
            <a:off x="0" y="0"/>
            <a:ext cx="4501385" cy="5394960"/>
          </a:xfrm>
          <a:prstGeom prst="rect">
            <a:avLst/>
          </a:prstGeom>
        </p:spPr>
      </p:pic>
      <p:pic>
        <p:nvPicPr>
          <p:cNvPr id="6" name="Picture 5">
            <a:extLst>
              <a:ext uri="{FF2B5EF4-FFF2-40B4-BE49-F238E27FC236}">
                <a16:creationId xmlns:a16="http://schemas.microsoft.com/office/drawing/2014/main" id="{AC759C54-D623-4B14-88AF-FC7FDA0B1359}"/>
              </a:ext>
            </a:extLst>
          </p:cNvPr>
          <p:cNvPicPr>
            <a:picLocks noChangeAspect="1"/>
          </p:cNvPicPr>
          <p:nvPr/>
        </p:nvPicPr>
        <p:blipFill>
          <a:blip r:embed="rId4"/>
          <a:stretch>
            <a:fillRect/>
          </a:stretch>
        </p:blipFill>
        <p:spPr>
          <a:xfrm>
            <a:off x="4642615" y="0"/>
            <a:ext cx="4501385" cy="5394960"/>
          </a:xfrm>
          <a:prstGeom prst="rect">
            <a:avLst/>
          </a:prstGeom>
        </p:spPr>
      </p:pic>
      <p:sp>
        <p:nvSpPr>
          <p:cNvPr id="7" name="TextBox 6">
            <a:extLst>
              <a:ext uri="{FF2B5EF4-FFF2-40B4-BE49-F238E27FC236}">
                <a16:creationId xmlns:a16="http://schemas.microsoft.com/office/drawing/2014/main" id="{29393D7B-B565-4163-986F-46B2D85F77D6}"/>
              </a:ext>
            </a:extLst>
          </p:cNvPr>
          <p:cNvSpPr txBox="1"/>
          <p:nvPr/>
        </p:nvSpPr>
        <p:spPr>
          <a:xfrm>
            <a:off x="7736631" y="3170660"/>
            <a:ext cx="535724" cy="369332"/>
          </a:xfrm>
          <a:prstGeom prst="rect">
            <a:avLst/>
          </a:prstGeom>
          <a:noFill/>
        </p:spPr>
        <p:txBody>
          <a:bodyPr wrap="none" rtlCol="0">
            <a:spAutoFit/>
          </a:bodyPr>
          <a:lstStyle/>
          <a:p>
            <a:r>
              <a:rPr lang="en-US" dirty="0">
                <a:solidFill>
                  <a:srgbClr val="0000FF"/>
                </a:solidFill>
              </a:rPr>
              <a:t>411</a:t>
            </a:r>
          </a:p>
        </p:txBody>
      </p:sp>
      <p:sp>
        <p:nvSpPr>
          <p:cNvPr id="8" name="TextBox 7">
            <a:extLst>
              <a:ext uri="{FF2B5EF4-FFF2-40B4-BE49-F238E27FC236}">
                <a16:creationId xmlns:a16="http://schemas.microsoft.com/office/drawing/2014/main" id="{EEF1BD04-B1C2-467A-89B1-76AD733B9461}"/>
              </a:ext>
            </a:extLst>
          </p:cNvPr>
          <p:cNvSpPr txBox="1"/>
          <p:nvPr/>
        </p:nvSpPr>
        <p:spPr>
          <a:xfrm>
            <a:off x="7736631" y="2095131"/>
            <a:ext cx="535724" cy="369332"/>
          </a:xfrm>
          <a:prstGeom prst="rect">
            <a:avLst/>
          </a:prstGeom>
          <a:noFill/>
        </p:spPr>
        <p:txBody>
          <a:bodyPr wrap="none" rtlCol="0">
            <a:spAutoFit/>
          </a:bodyPr>
          <a:lstStyle/>
          <a:p>
            <a:r>
              <a:rPr lang="en-US" dirty="0">
                <a:solidFill>
                  <a:srgbClr val="0000FF"/>
                </a:solidFill>
              </a:rPr>
              <a:t>779</a:t>
            </a:r>
          </a:p>
        </p:txBody>
      </p:sp>
      <p:sp>
        <p:nvSpPr>
          <p:cNvPr id="9" name="TextBox 8">
            <a:extLst>
              <a:ext uri="{FF2B5EF4-FFF2-40B4-BE49-F238E27FC236}">
                <a16:creationId xmlns:a16="http://schemas.microsoft.com/office/drawing/2014/main" id="{AA34470E-925A-4BD3-8B70-762C312196AC}"/>
              </a:ext>
            </a:extLst>
          </p:cNvPr>
          <p:cNvSpPr txBox="1"/>
          <p:nvPr/>
        </p:nvSpPr>
        <p:spPr>
          <a:xfrm>
            <a:off x="7678122" y="1165778"/>
            <a:ext cx="652743" cy="369332"/>
          </a:xfrm>
          <a:prstGeom prst="rect">
            <a:avLst/>
          </a:prstGeom>
          <a:noFill/>
        </p:spPr>
        <p:txBody>
          <a:bodyPr wrap="none" rtlCol="0">
            <a:spAutoFit/>
          </a:bodyPr>
          <a:lstStyle/>
          <a:p>
            <a:r>
              <a:rPr lang="en-US" dirty="0">
                <a:solidFill>
                  <a:srgbClr val="0000FF"/>
                </a:solidFill>
              </a:rPr>
              <a:t>1089</a:t>
            </a:r>
          </a:p>
        </p:txBody>
      </p:sp>
      <p:sp>
        <p:nvSpPr>
          <p:cNvPr id="10" name="TextBox 9">
            <a:extLst>
              <a:ext uri="{FF2B5EF4-FFF2-40B4-BE49-F238E27FC236}">
                <a16:creationId xmlns:a16="http://schemas.microsoft.com/office/drawing/2014/main" id="{893320BC-7AE4-4A38-9E3B-4A6A2DF6B606}"/>
              </a:ext>
            </a:extLst>
          </p:cNvPr>
          <p:cNvSpPr txBox="1"/>
          <p:nvPr/>
        </p:nvSpPr>
        <p:spPr>
          <a:xfrm>
            <a:off x="7678122" y="560021"/>
            <a:ext cx="652743" cy="369332"/>
          </a:xfrm>
          <a:prstGeom prst="rect">
            <a:avLst/>
          </a:prstGeom>
          <a:noFill/>
        </p:spPr>
        <p:txBody>
          <a:bodyPr wrap="none" rtlCol="0">
            <a:spAutoFit/>
          </a:bodyPr>
          <a:lstStyle/>
          <a:p>
            <a:r>
              <a:rPr lang="en-US" dirty="0">
                <a:solidFill>
                  <a:srgbClr val="0000FF"/>
                </a:solidFill>
              </a:rPr>
              <a:t>1299</a:t>
            </a:r>
          </a:p>
        </p:txBody>
      </p:sp>
      <p:sp>
        <p:nvSpPr>
          <p:cNvPr id="11" name="TextBox 10">
            <a:extLst>
              <a:ext uri="{FF2B5EF4-FFF2-40B4-BE49-F238E27FC236}">
                <a16:creationId xmlns:a16="http://schemas.microsoft.com/office/drawing/2014/main" id="{2824A4BF-9571-47BD-89EF-B402A5B5F809}"/>
              </a:ext>
            </a:extLst>
          </p:cNvPr>
          <p:cNvSpPr txBox="1"/>
          <p:nvPr/>
        </p:nvSpPr>
        <p:spPr>
          <a:xfrm>
            <a:off x="7736631" y="3390900"/>
            <a:ext cx="535724" cy="369332"/>
          </a:xfrm>
          <a:prstGeom prst="rect">
            <a:avLst/>
          </a:prstGeom>
          <a:noFill/>
        </p:spPr>
        <p:txBody>
          <a:bodyPr wrap="none" rtlCol="0">
            <a:spAutoFit/>
          </a:bodyPr>
          <a:lstStyle/>
          <a:p>
            <a:r>
              <a:rPr lang="en-US" dirty="0"/>
              <a:t>344</a:t>
            </a:r>
          </a:p>
        </p:txBody>
      </p:sp>
      <p:sp>
        <p:nvSpPr>
          <p:cNvPr id="12" name="TextBox 11">
            <a:extLst>
              <a:ext uri="{FF2B5EF4-FFF2-40B4-BE49-F238E27FC236}">
                <a16:creationId xmlns:a16="http://schemas.microsoft.com/office/drawing/2014/main" id="{29FE2846-1746-430E-B9A1-E5DF48A561A9}"/>
              </a:ext>
            </a:extLst>
          </p:cNvPr>
          <p:cNvSpPr txBox="1"/>
          <p:nvPr/>
        </p:nvSpPr>
        <p:spPr>
          <a:xfrm>
            <a:off x="7736631" y="4005860"/>
            <a:ext cx="535724" cy="369332"/>
          </a:xfrm>
          <a:prstGeom prst="rect">
            <a:avLst/>
          </a:prstGeom>
          <a:noFill/>
        </p:spPr>
        <p:txBody>
          <a:bodyPr wrap="none" rtlCol="0">
            <a:spAutoFit/>
          </a:bodyPr>
          <a:lstStyle/>
          <a:p>
            <a:r>
              <a:rPr lang="en-US" dirty="0"/>
              <a:t>122</a:t>
            </a:r>
          </a:p>
        </p:txBody>
      </p:sp>
      <p:sp>
        <p:nvSpPr>
          <p:cNvPr id="13" name="TextBox 12">
            <a:extLst>
              <a:ext uri="{FF2B5EF4-FFF2-40B4-BE49-F238E27FC236}">
                <a16:creationId xmlns:a16="http://schemas.microsoft.com/office/drawing/2014/main" id="{6B11A159-4320-4F4D-9001-4BB28578CFAA}"/>
              </a:ext>
            </a:extLst>
          </p:cNvPr>
          <p:cNvSpPr txBox="1"/>
          <p:nvPr/>
        </p:nvSpPr>
        <p:spPr>
          <a:xfrm>
            <a:off x="3075731" y="3170660"/>
            <a:ext cx="535724" cy="369332"/>
          </a:xfrm>
          <a:prstGeom prst="rect">
            <a:avLst/>
          </a:prstGeom>
          <a:noFill/>
        </p:spPr>
        <p:txBody>
          <a:bodyPr wrap="none" rtlCol="0">
            <a:spAutoFit/>
          </a:bodyPr>
          <a:lstStyle/>
          <a:p>
            <a:r>
              <a:rPr lang="en-US" dirty="0">
                <a:solidFill>
                  <a:srgbClr val="0000FF"/>
                </a:solidFill>
              </a:rPr>
              <a:t>411</a:t>
            </a:r>
          </a:p>
        </p:txBody>
      </p:sp>
      <p:sp>
        <p:nvSpPr>
          <p:cNvPr id="14" name="TextBox 13">
            <a:extLst>
              <a:ext uri="{FF2B5EF4-FFF2-40B4-BE49-F238E27FC236}">
                <a16:creationId xmlns:a16="http://schemas.microsoft.com/office/drawing/2014/main" id="{BDFD326D-5EC3-4D8C-898D-3D4696B5A7B6}"/>
              </a:ext>
            </a:extLst>
          </p:cNvPr>
          <p:cNvSpPr txBox="1"/>
          <p:nvPr/>
        </p:nvSpPr>
        <p:spPr>
          <a:xfrm>
            <a:off x="3075731" y="2095131"/>
            <a:ext cx="535724" cy="369332"/>
          </a:xfrm>
          <a:prstGeom prst="rect">
            <a:avLst/>
          </a:prstGeom>
          <a:noFill/>
        </p:spPr>
        <p:txBody>
          <a:bodyPr wrap="none" rtlCol="0">
            <a:spAutoFit/>
          </a:bodyPr>
          <a:lstStyle/>
          <a:p>
            <a:r>
              <a:rPr lang="en-US" dirty="0">
                <a:solidFill>
                  <a:srgbClr val="0000FF"/>
                </a:solidFill>
              </a:rPr>
              <a:t>779</a:t>
            </a:r>
          </a:p>
        </p:txBody>
      </p:sp>
      <p:sp>
        <p:nvSpPr>
          <p:cNvPr id="15" name="TextBox 14">
            <a:extLst>
              <a:ext uri="{FF2B5EF4-FFF2-40B4-BE49-F238E27FC236}">
                <a16:creationId xmlns:a16="http://schemas.microsoft.com/office/drawing/2014/main" id="{29ACC3A6-D81A-4215-9E81-586F2EAB86CC}"/>
              </a:ext>
            </a:extLst>
          </p:cNvPr>
          <p:cNvSpPr txBox="1"/>
          <p:nvPr/>
        </p:nvSpPr>
        <p:spPr>
          <a:xfrm>
            <a:off x="3017222" y="1165778"/>
            <a:ext cx="652743" cy="369332"/>
          </a:xfrm>
          <a:prstGeom prst="rect">
            <a:avLst/>
          </a:prstGeom>
          <a:noFill/>
        </p:spPr>
        <p:txBody>
          <a:bodyPr wrap="none" rtlCol="0">
            <a:spAutoFit/>
          </a:bodyPr>
          <a:lstStyle/>
          <a:p>
            <a:r>
              <a:rPr lang="en-US" dirty="0">
                <a:solidFill>
                  <a:srgbClr val="0000FF"/>
                </a:solidFill>
              </a:rPr>
              <a:t>1089</a:t>
            </a:r>
          </a:p>
        </p:txBody>
      </p:sp>
      <p:sp>
        <p:nvSpPr>
          <p:cNvPr id="16" name="TextBox 15">
            <a:extLst>
              <a:ext uri="{FF2B5EF4-FFF2-40B4-BE49-F238E27FC236}">
                <a16:creationId xmlns:a16="http://schemas.microsoft.com/office/drawing/2014/main" id="{DA387A54-92DE-4C9D-86FF-8F43BF44D464}"/>
              </a:ext>
            </a:extLst>
          </p:cNvPr>
          <p:cNvSpPr txBox="1"/>
          <p:nvPr/>
        </p:nvSpPr>
        <p:spPr>
          <a:xfrm>
            <a:off x="3017222" y="560021"/>
            <a:ext cx="652743" cy="369332"/>
          </a:xfrm>
          <a:prstGeom prst="rect">
            <a:avLst/>
          </a:prstGeom>
          <a:noFill/>
        </p:spPr>
        <p:txBody>
          <a:bodyPr wrap="none" rtlCol="0">
            <a:spAutoFit/>
          </a:bodyPr>
          <a:lstStyle/>
          <a:p>
            <a:r>
              <a:rPr lang="en-US" dirty="0">
                <a:solidFill>
                  <a:srgbClr val="0000FF"/>
                </a:solidFill>
              </a:rPr>
              <a:t>1299</a:t>
            </a:r>
          </a:p>
        </p:txBody>
      </p:sp>
      <p:sp>
        <p:nvSpPr>
          <p:cNvPr id="17" name="TextBox 16">
            <a:extLst>
              <a:ext uri="{FF2B5EF4-FFF2-40B4-BE49-F238E27FC236}">
                <a16:creationId xmlns:a16="http://schemas.microsoft.com/office/drawing/2014/main" id="{EB7A8B70-FFEC-4599-819E-55F37FA974FC}"/>
              </a:ext>
            </a:extLst>
          </p:cNvPr>
          <p:cNvSpPr txBox="1"/>
          <p:nvPr/>
        </p:nvSpPr>
        <p:spPr>
          <a:xfrm>
            <a:off x="3075731" y="3390900"/>
            <a:ext cx="535724" cy="369332"/>
          </a:xfrm>
          <a:prstGeom prst="rect">
            <a:avLst/>
          </a:prstGeom>
          <a:noFill/>
        </p:spPr>
        <p:txBody>
          <a:bodyPr wrap="none" rtlCol="0">
            <a:spAutoFit/>
          </a:bodyPr>
          <a:lstStyle/>
          <a:p>
            <a:r>
              <a:rPr lang="en-US" dirty="0"/>
              <a:t>344</a:t>
            </a:r>
          </a:p>
        </p:txBody>
      </p:sp>
      <p:sp>
        <p:nvSpPr>
          <p:cNvPr id="18" name="TextBox 17">
            <a:extLst>
              <a:ext uri="{FF2B5EF4-FFF2-40B4-BE49-F238E27FC236}">
                <a16:creationId xmlns:a16="http://schemas.microsoft.com/office/drawing/2014/main" id="{E07CC70A-E975-469D-8840-8772213FEEDE}"/>
              </a:ext>
            </a:extLst>
          </p:cNvPr>
          <p:cNvSpPr txBox="1"/>
          <p:nvPr/>
        </p:nvSpPr>
        <p:spPr>
          <a:xfrm>
            <a:off x="3075731" y="4005860"/>
            <a:ext cx="535724" cy="369332"/>
          </a:xfrm>
          <a:prstGeom prst="rect">
            <a:avLst/>
          </a:prstGeom>
          <a:noFill/>
        </p:spPr>
        <p:txBody>
          <a:bodyPr wrap="none" rtlCol="0">
            <a:spAutoFit/>
          </a:bodyPr>
          <a:lstStyle/>
          <a:p>
            <a:r>
              <a:rPr lang="en-US" dirty="0"/>
              <a:t>122</a:t>
            </a:r>
          </a:p>
        </p:txBody>
      </p:sp>
      <p:sp>
        <p:nvSpPr>
          <p:cNvPr id="19" name="TextBox 18">
            <a:extLst>
              <a:ext uri="{FF2B5EF4-FFF2-40B4-BE49-F238E27FC236}">
                <a16:creationId xmlns:a16="http://schemas.microsoft.com/office/drawing/2014/main" id="{811B86C4-698B-4C4B-BBED-484AB3BB2BCC}"/>
              </a:ext>
            </a:extLst>
          </p:cNvPr>
          <p:cNvSpPr txBox="1"/>
          <p:nvPr/>
        </p:nvSpPr>
        <p:spPr>
          <a:xfrm>
            <a:off x="1308580"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344-keV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20" name="TextBox 19">
            <a:extLst>
              <a:ext uri="{FF2B5EF4-FFF2-40B4-BE49-F238E27FC236}">
                <a16:creationId xmlns:a16="http://schemas.microsoft.com/office/drawing/2014/main" id="{D35CBBCA-24B1-4817-A937-8212EBA168D5}"/>
              </a:ext>
            </a:extLst>
          </p:cNvPr>
          <p:cNvSpPr txBox="1"/>
          <p:nvPr/>
        </p:nvSpPr>
        <p:spPr>
          <a:xfrm>
            <a:off x="5969480" y="5394960"/>
            <a:ext cx="2307042"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344-keV γ gated</a:t>
            </a:r>
          </a:p>
          <a:p>
            <a:r>
              <a:rPr lang="en-US" dirty="0">
                <a:latin typeface="Times New Roman" panose="02020603050405020304" pitchFamily="18" charset="0"/>
                <a:cs typeface="Times New Roman" panose="02020603050405020304" pitchFamily="18" charset="0"/>
              </a:rPr>
              <a:t>CFD enabled in CSRA</a:t>
            </a:r>
          </a:p>
          <a:p>
            <a:r>
              <a:rPr lang="en-US" dirty="0">
                <a:latin typeface="Times New Roman" panose="02020603050405020304" pitchFamily="18" charset="0"/>
                <a:cs typeface="Times New Roman" panose="02020603050405020304" pitchFamily="18" charset="0"/>
              </a:rPr>
              <a:t>CFD delay 0.16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351C068-09F6-4525-8907-47870561FF8B}"/>
              </a:ext>
            </a:extLst>
          </p:cNvPr>
          <p:cNvSpPr txBox="1"/>
          <p:nvPr/>
        </p:nvSpPr>
        <p:spPr>
          <a:xfrm>
            <a:off x="1031626" y="179838"/>
            <a:ext cx="976549" cy="369332"/>
          </a:xfrm>
          <a:prstGeom prst="rect">
            <a:avLst/>
          </a:prstGeom>
          <a:noFill/>
        </p:spPr>
        <p:txBody>
          <a:bodyPr wrap="none">
            <a:spAutoFit/>
          </a:bodyPr>
          <a:lstStyle/>
          <a:p>
            <a:r>
              <a:rPr lang="en-US" dirty="0"/>
              <a:t>run0222</a:t>
            </a:r>
          </a:p>
        </p:txBody>
      </p:sp>
      <p:sp>
        <p:nvSpPr>
          <p:cNvPr id="25" name="TextBox 24">
            <a:extLst>
              <a:ext uri="{FF2B5EF4-FFF2-40B4-BE49-F238E27FC236}">
                <a16:creationId xmlns:a16="http://schemas.microsoft.com/office/drawing/2014/main" id="{1CEB292E-0D98-4CA1-ADFA-E1ED3FB7D7C1}"/>
              </a:ext>
            </a:extLst>
          </p:cNvPr>
          <p:cNvSpPr txBox="1"/>
          <p:nvPr/>
        </p:nvSpPr>
        <p:spPr>
          <a:xfrm>
            <a:off x="5649994" y="179838"/>
            <a:ext cx="976549" cy="369332"/>
          </a:xfrm>
          <a:prstGeom prst="rect">
            <a:avLst/>
          </a:prstGeom>
          <a:noFill/>
        </p:spPr>
        <p:txBody>
          <a:bodyPr wrap="none">
            <a:spAutoFit/>
          </a:bodyPr>
          <a:lstStyle/>
          <a:p>
            <a:r>
              <a:rPr lang="en-US" dirty="0"/>
              <a:t>run0221</a:t>
            </a:r>
          </a:p>
        </p:txBody>
      </p:sp>
    </p:spTree>
    <p:extLst>
      <p:ext uri="{BB962C8B-B14F-4D97-AF65-F5344CB8AC3E}">
        <p14:creationId xmlns:p14="http://schemas.microsoft.com/office/powerpoint/2010/main" val="35867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0145CFB-E05D-4EB4-B044-4480B78C94D7}"/>
              </a:ext>
            </a:extLst>
          </p:cNvPr>
          <p:cNvPicPr>
            <a:picLocks noChangeAspect="1"/>
          </p:cNvPicPr>
          <p:nvPr/>
        </p:nvPicPr>
        <p:blipFill>
          <a:blip r:embed="rId3"/>
          <a:stretch>
            <a:fillRect/>
          </a:stretch>
        </p:blipFill>
        <p:spPr>
          <a:xfrm>
            <a:off x="0" y="0"/>
            <a:ext cx="4551644" cy="5394960"/>
          </a:xfrm>
          <a:prstGeom prst="rect">
            <a:avLst/>
          </a:prstGeom>
        </p:spPr>
      </p:pic>
      <p:pic>
        <p:nvPicPr>
          <p:cNvPr id="3" name="Picture 2">
            <a:extLst>
              <a:ext uri="{FF2B5EF4-FFF2-40B4-BE49-F238E27FC236}">
                <a16:creationId xmlns:a16="http://schemas.microsoft.com/office/drawing/2014/main" id="{2F036638-7796-4E8A-8F6D-B619C3766B95}"/>
              </a:ext>
            </a:extLst>
          </p:cNvPr>
          <p:cNvPicPr>
            <a:picLocks noChangeAspect="1"/>
          </p:cNvPicPr>
          <p:nvPr/>
        </p:nvPicPr>
        <p:blipFill>
          <a:blip r:embed="rId4"/>
          <a:stretch>
            <a:fillRect/>
          </a:stretch>
        </p:blipFill>
        <p:spPr>
          <a:xfrm>
            <a:off x="4592352" y="0"/>
            <a:ext cx="4551648" cy="5394960"/>
          </a:xfrm>
          <a:prstGeom prst="rect">
            <a:avLst/>
          </a:prstGeom>
        </p:spPr>
      </p:pic>
      <p:sp>
        <p:nvSpPr>
          <p:cNvPr id="4" name="TextBox 3">
            <a:extLst>
              <a:ext uri="{FF2B5EF4-FFF2-40B4-BE49-F238E27FC236}">
                <a16:creationId xmlns:a16="http://schemas.microsoft.com/office/drawing/2014/main" id="{B468B94B-26BB-4743-9EFF-7F7143369704}"/>
              </a:ext>
            </a:extLst>
          </p:cNvPr>
          <p:cNvSpPr txBox="1"/>
          <p:nvPr/>
        </p:nvSpPr>
        <p:spPr>
          <a:xfrm>
            <a:off x="5942862" y="5394960"/>
            <a:ext cx="2307042"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North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498968-0512-4593-AB49-BD42E6DF714D}"/>
              </a:ext>
            </a:extLst>
          </p:cNvPr>
          <p:cNvSpPr txBox="1"/>
          <p:nvPr/>
        </p:nvSpPr>
        <p:spPr>
          <a:xfrm>
            <a:off x="1304413"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North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6" name="TextBox 5">
            <a:extLst>
              <a:ext uri="{FF2B5EF4-FFF2-40B4-BE49-F238E27FC236}">
                <a16:creationId xmlns:a16="http://schemas.microsoft.com/office/drawing/2014/main" id="{B26DC878-F3BA-4D90-B815-9A3C7EBC5FB5}"/>
              </a:ext>
            </a:extLst>
          </p:cNvPr>
          <p:cNvSpPr txBox="1"/>
          <p:nvPr/>
        </p:nvSpPr>
        <p:spPr>
          <a:xfrm>
            <a:off x="1031626" y="179838"/>
            <a:ext cx="976549" cy="369332"/>
          </a:xfrm>
          <a:prstGeom prst="rect">
            <a:avLst/>
          </a:prstGeom>
          <a:noFill/>
        </p:spPr>
        <p:txBody>
          <a:bodyPr wrap="none">
            <a:spAutoFit/>
          </a:bodyPr>
          <a:lstStyle/>
          <a:p>
            <a:r>
              <a:rPr lang="en-US" dirty="0"/>
              <a:t>run0224</a:t>
            </a:r>
          </a:p>
        </p:txBody>
      </p:sp>
      <p:sp>
        <p:nvSpPr>
          <p:cNvPr id="7" name="TextBox 6">
            <a:extLst>
              <a:ext uri="{FF2B5EF4-FFF2-40B4-BE49-F238E27FC236}">
                <a16:creationId xmlns:a16="http://schemas.microsoft.com/office/drawing/2014/main" id="{1D6FFF1E-45B7-4745-8483-A7D31DFB49C7}"/>
              </a:ext>
            </a:extLst>
          </p:cNvPr>
          <p:cNvSpPr txBox="1"/>
          <p:nvPr/>
        </p:nvSpPr>
        <p:spPr>
          <a:xfrm>
            <a:off x="5649994" y="179838"/>
            <a:ext cx="976549" cy="369332"/>
          </a:xfrm>
          <a:prstGeom prst="rect">
            <a:avLst/>
          </a:prstGeom>
          <a:noFill/>
        </p:spPr>
        <p:txBody>
          <a:bodyPr wrap="none">
            <a:spAutoFit/>
          </a:bodyPr>
          <a:lstStyle/>
          <a:p>
            <a:r>
              <a:rPr lang="en-US" dirty="0"/>
              <a:t>run0223</a:t>
            </a:r>
          </a:p>
        </p:txBody>
      </p:sp>
      <p:sp>
        <p:nvSpPr>
          <p:cNvPr id="8" name="TextBox 7">
            <a:extLst>
              <a:ext uri="{FF2B5EF4-FFF2-40B4-BE49-F238E27FC236}">
                <a16:creationId xmlns:a16="http://schemas.microsoft.com/office/drawing/2014/main" id="{D6B01A98-79EC-4ADE-9AA2-73D7F73424B4}"/>
              </a:ext>
            </a:extLst>
          </p:cNvPr>
          <p:cNvSpPr txBox="1"/>
          <p:nvPr/>
        </p:nvSpPr>
        <p:spPr>
          <a:xfrm>
            <a:off x="0" y="6165503"/>
            <a:ext cx="6129867" cy="707886"/>
          </a:xfrm>
          <a:prstGeom prst="rect">
            <a:avLst/>
          </a:prstGeom>
          <a:noFill/>
        </p:spPr>
        <p:txBody>
          <a:bodyPr wrap="square" rtlCol="0">
            <a:spAutoFit/>
          </a:bodyPr>
          <a:lstStyle/>
          <a:p>
            <a:r>
              <a:rPr lang="en-US" sz="1300" dirty="0">
                <a:ea typeface="Cambria" panose="02040503050406030204" pitchFamily="18" charset="0"/>
              </a:rPr>
              <a:t>The 122-keV signal on North is small, and it will result in a delay in the leading edge timing, which in turn will produce bigger timestamps. So </a:t>
            </a:r>
            <a:r>
              <a:rPr lang="en-US" sz="1300" dirty="0" err="1">
                <a:ea typeface="Cambria" panose="02040503050406030204" pitchFamily="18" charset="0"/>
              </a:rPr>
              <a:t>North_t</a:t>
            </a:r>
            <a:r>
              <a:rPr lang="en-US" sz="1300" dirty="0">
                <a:ea typeface="Cambria" panose="02040503050406030204" pitchFamily="18" charset="0"/>
              </a:rPr>
              <a:t> – </a:t>
            </a:r>
            <a:r>
              <a:rPr lang="en-US" sz="1300" dirty="0" err="1">
                <a:ea typeface="Cambria" panose="02040503050406030204" pitchFamily="18" charset="0"/>
              </a:rPr>
              <a:t>South_t</a:t>
            </a:r>
            <a:r>
              <a:rPr lang="en-US" sz="1300" dirty="0">
                <a:ea typeface="Cambria" panose="02040503050406030204" pitchFamily="18" charset="0"/>
              </a:rPr>
              <a:t> is positive, but when the signal on South is also small, the </a:t>
            </a:r>
            <a:r>
              <a:rPr lang="en-US" sz="1300" dirty="0" err="1">
                <a:ea typeface="Cambria" panose="02040503050406030204" pitchFamily="18" charset="0"/>
              </a:rPr>
              <a:t>North_t</a:t>
            </a:r>
            <a:r>
              <a:rPr lang="en-US" sz="1300" dirty="0">
                <a:ea typeface="Cambria" panose="02040503050406030204" pitchFamily="18" charset="0"/>
              </a:rPr>
              <a:t> – </a:t>
            </a:r>
            <a:r>
              <a:rPr lang="en-US" sz="1300" dirty="0" err="1">
                <a:ea typeface="Cambria" panose="02040503050406030204" pitchFamily="18" charset="0"/>
              </a:rPr>
              <a:t>South_t</a:t>
            </a:r>
            <a:r>
              <a:rPr lang="en-US" sz="1300" dirty="0">
                <a:ea typeface="Cambria" panose="02040503050406030204" pitchFamily="18" charset="0"/>
              </a:rPr>
              <a:t> </a:t>
            </a:r>
            <a:r>
              <a:rPr lang="en-US" sz="1300" b="0" i="0" dirty="0">
                <a:solidFill>
                  <a:srgbClr val="1C1C1C"/>
                </a:solidFill>
                <a:effectLst/>
              </a:rPr>
              <a:t>shifts</a:t>
            </a:r>
            <a:r>
              <a:rPr lang="en-US" sz="1300" dirty="0">
                <a:ea typeface="Cambria" panose="02040503050406030204" pitchFamily="18" charset="0"/>
              </a:rPr>
              <a:t> towards zero.</a:t>
            </a:r>
          </a:p>
        </p:txBody>
      </p:sp>
      <p:sp>
        <p:nvSpPr>
          <p:cNvPr id="9" name="TextBox 8">
            <a:extLst>
              <a:ext uri="{FF2B5EF4-FFF2-40B4-BE49-F238E27FC236}">
                <a16:creationId xmlns:a16="http://schemas.microsoft.com/office/drawing/2014/main" id="{40552348-B6F1-42FE-B8BB-021B4BD97575}"/>
              </a:ext>
            </a:extLst>
          </p:cNvPr>
          <p:cNvSpPr txBox="1"/>
          <p:nvPr/>
        </p:nvSpPr>
        <p:spPr>
          <a:xfrm>
            <a:off x="7670040" y="228789"/>
            <a:ext cx="652743" cy="369332"/>
          </a:xfrm>
          <a:prstGeom prst="rect">
            <a:avLst/>
          </a:prstGeom>
          <a:noFill/>
        </p:spPr>
        <p:txBody>
          <a:bodyPr wrap="none" rtlCol="0">
            <a:spAutoFit/>
          </a:bodyPr>
          <a:lstStyle/>
          <a:p>
            <a:r>
              <a:rPr lang="en-US" dirty="0">
                <a:solidFill>
                  <a:srgbClr val="FF0000"/>
                </a:solidFill>
              </a:rPr>
              <a:t>1408</a:t>
            </a:r>
          </a:p>
        </p:txBody>
      </p:sp>
      <p:sp>
        <p:nvSpPr>
          <p:cNvPr id="10" name="TextBox 9">
            <a:extLst>
              <a:ext uri="{FF2B5EF4-FFF2-40B4-BE49-F238E27FC236}">
                <a16:creationId xmlns:a16="http://schemas.microsoft.com/office/drawing/2014/main" id="{C39F6927-B3FB-48C3-86CE-CB3343D6EEE6}"/>
              </a:ext>
            </a:extLst>
          </p:cNvPr>
          <p:cNvSpPr txBox="1"/>
          <p:nvPr/>
        </p:nvSpPr>
        <p:spPr>
          <a:xfrm>
            <a:off x="7728549" y="3669464"/>
            <a:ext cx="535724" cy="369332"/>
          </a:xfrm>
          <a:prstGeom prst="rect">
            <a:avLst/>
          </a:prstGeom>
          <a:noFill/>
        </p:spPr>
        <p:txBody>
          <a:bodyPr wrap="none" rtlCol="0">
            <a:spAutoFit/>
          </a:bodyPr>
          <a:lstStyle/>
          <a:p>
            <a:r>
              <a:rPr lang="en-US" dirty="0">
                <a:solidFill>
                  <a:srgbClr val="FF0000"/>
                </a:solidFill>
              </a:rPr>
              <a:t>245</a:t>
            </a:r>
          </a:p>
        </p:txBody>
      </p:sp>
      <p:sp>
        <p:nvSpPr>
          <p:cNvPr id="11" name="TextBox 10">
            <a:extLst>
              <a:ext uri="{FF2B5EF4-FFF2-40B4-BE49-F238E27FC236}">
                <a16:creationId xmlns:a16="http://schemas.microsoft.com/office/drawing/2014/main" id="{DF019763-544D-4E0E-BC74-48970C93F74A}"/>
              </a:ext>
            </a:extLst>
          </p:cNvPr>
          <p:cNvSpPr txBox="1"/>
          <p:nvPr/>
        </p:nvSpPr>
        <p:spPr>
          <a:xfrm>
            <a:off x="7670040" y="1106408"/>
            <a:ext cx="652743" cy="369332"/>
          </a:xfrm>
          <a:prstGeom prst="rect">
            <a:avLst/>
          </a:prstGeom>
          <a:noFill/>
        </p:spPr>
        <p:txBody>
          <a:bodyPr wrap="none" rtlCol="0">
            <a:spAutoFit/>
          </a:bodyPr>
          <a:lstStyle/>
          <a:p>
            <a:r>
              <a:rPr lang="en-US" dirty="0">
                <a:solidFill>
                  <a:srgbClr val="FF0000"/>
                </a:solidFill>
              </a:rPr>
              <a:t>1112</a:t>
            </a:r>
          </a:p>
        </p:txBody>
      </p:sp>
      <p:sp>
        <p:nvSpPr>
          <p:cNvPr id="12" name="TextBox 11">
            <a:extLst>
              <a:ext uri="{FF2B5EF4-FFF2-40B4-BE49-F238E27FC236}">
                <a16:creationId xmlns:a16="http://schemas.microsoft.com/office/drawing/2014/main" id="{AEEB48C6-E0B6-4F78-B4C6-06D4AC820443}"/>
              </a:ext>
            </a:extLst>
          </p:cNvPr>
          <p:cNvSpPr txBox="1"/>
          <p:nvPr/>
        </p:nvSpPr>
        <p:spPr>
          <a:xfrm>
            <a:off x="7728549" y="1545172"/>
            <a:ext cx="535724" cy="369332"/>
          </a:xfrm>
          <a:prstGeom prst="rect">
            <a:avLst/>
          </a:prstGeom>
          <a:noFill/>
        </p:spPr>
        <p:txBody>
          <a:bodyPr wrap="none" rtlCol="0">
            <a:spAutoFit/>
          </a:bodyPr>
          <a:lstStyle/>
          <a:p>
            <a:r>
              <a:rPr lang="en-US" dirty="0">
                <a:solidFill>
                  <a:srgbClr val="FF0000"/>
                </a:solidFill>
              </a:rPr>
              <a:t>964</a:t>
            </a:r>
          </a:p>
        </p:txBody>
      </p:sp>
      <p:sp>
        <p:nvSpPr>
          <p:cNvPr id="13" name="TextBox 12">
            <a:extLst>
              <a:ext uri="{FF2B5EF4-FFF2-40B4-BE49-F238E27FC236}">
                <a16:creationId xmlns:a16="http://schemas.microsoft.com/office/drawing/2014/main" id="{18D066BA-30B3-4EDB-ABC9-4F09444978D4}"/>
              </a:ext>
            </a:extLst>
          </p:cNvPr>
          <p:cNvSpPr txBox="1"/>
          <p:nvPr/>
        </p:nvSpPr>
        <p:spPr>
          <a:xfrm>
            <a:off x="7728549" y="1850070"/>
            <a:ext cx="535724" cy="369332"/>
          </a:xfrm>
          <a:prstGeom prst="rect">
            <a:avLst/>
          </a:prstGeom>
          <a:noFill/>
        </p:spPr>
        <p:txBody>
          <a:bodyPr wrap="none" rtlCol="0">
            <a:spAutoFit/>
          </a:bodyPr>
          <a:lstStyle/>
          <a:p>
            <a:r>
              <a:rPr lang="en-US" dirty="0">
                <a:solidFill>
                  <a:srgbClr val="FF0000"/>
                </a:solidFill>
              </a:rPr>
              <a:t>867</a:t>
            </a:r>
          </a:p>
        </p:txBody>
      </p:sp>
      <p:sp>
        <p:nvSpPr>
          <p:cNvPr id="14" name="TextBox 13">
            <a:extLst>
              <a:ext uri="{FF2B5EF4-FFF2-40B4-BE49-F238E27FC236}">
                <a16:creationId xmlns:a16="http://schemas.microsoft.com/office/drawing/2014/main" id="{A96DE343-7D6C-4E67-8BE5-97877B6922A3}"/>
              </a:ext>
            </a:extLst>
          </p:cNvPr>
          <p:cNvSpPr txBox="1"/>
          <p:nvPr/>
        </p:nvSpPr>
        <p:spPr>
          <a:xfrm>
            <a:off x="7728549" y="3034268"/>
            <a:ext cx="535724" cy="369332"/>
          </a:xfrm>
          <a:prstGeom prst="rect">
            <a:avLst/>
          </a:prstGeom>
          <a:noFill/>
        </p:spPr>
        <p:txBody>
          <a:bodyPr wrap="none" rtlCol="0">
            <a:spAutoFit/>
          </a:bodyPr>
          <a:lstStyle/>
          <a:p>
            <a:r>
              <a:rPr lang="en-US" dirty="0">
                <a:solidFill>
                  <a:srgbClr val="FF0000"/>
                </a:solidFill>
              </a:rPr>
              <a:t>444</a:t>
            </a:r>
          </a:p>
        </p:txBody>
      </p:sp>
      <p:sp>
        <p:nvSpPr>
          <p:cNvPr id="15" name="TextBox 14">
            <a:extLst>
              <a:ext uri="{FF2B5EF4-FFF2-40B4-BE49-F238E27FC236}">
                <a16:creationId xmlns:a16="http://schemas.microsoft.com/office/drawing/2014/main" id="{3436605C-F516-482C-8B97-1D30EBABBD70}"/>
              </a:ext>
            </a:extLst>
          </p:cNvPr>
          <p:cNvSpPr txBox="1"/>
          <p:nvPr/>
        </p:nvSpPr>
        <p:spPr>
          <a:xfrm>
            <a:off x="7670040" y="814210"/>
            <a:ext cx="652743" cy="369332"/>
          </a:xfrm>
          <a:prstGeom prst="rect">
            <a:avLst/>
          </a:prstGeom>
          <a:noFill/>
        </p:spPr>
        <p:txBody>
          <a:bodyPr wrap="none" rtlCol="0">
            <a:spAutoFit/>
          </a:bodyPr>
          <a:lstStyle/>
          <a:p>
            <a:r>
              <a:rPr lang="en-US" dirty="0">
                <a:solidFill>
                  <a:srgbClr val="FF0000"/>
                </a:solidFill>
              </a:rPr>
              <a:t>1213</a:t>
            </a:r>
          </a:p>
        </p:txBody>
      </p:sp>
      <p:sp>
        <p:nvSpPr>
          <p:cNvPr id="16" name="TextBox 15">
            <a:extLst>
              <a:ext uri="{FF2B5EF4-FFF2-40B4-BE49-F238E27FC236}">
                <a16:creationId xmlns:a16="http://schemas.microsoft.com/office/drawing/2014/main" id="{ED20AC83-99C0-4A2B-A7FF-B40B86DD39B9}"/>
              </a:ext>
            </a:extLst>
          </p:cNvPr>
          <p:cNvSpPr txBox="1"/>
          <p:nvPr/>
        </p:nvSpPr>
        <p:spPr>
          <a:xfrm>
            <a:off x="7728549" y="3364566"/>
            <a:ext cx="535724" cy="369332"/>
          </a:xfrm>
          <a:prstGeom prst="rect">
            <a:avLst/>
          </a:prstGeom>
          <a:noFill/>
        </p:spPr>
        <p:txBody>
          <a:bodyPr wrap="none" rtlCol="0">
            <a:spAutoFit/>
          </a:bodyPr>
          <a:lstStyle/>
          <a:p>
            <a:r>
              <a:rPr lang="en-US" dirty="0"/>
              <a:t>344</a:t>
            </a:r>
          </a:p>
        </p:txBody>
      </p:sp>
      <p:sp>
        <p:nvSpPr>
          <p:cNvPr id="17" name="TextBox 16">
            <a:extLst>
              <a:ext uri="{FF2B5EF4-FFF2-40B4-BE49-F238E27FC236}">
                <a16:creationId xmlns:a16="http://schemas.microsoft.com/office/drawing/2014/main" id="{EE490369-093E-454B-A1CC-7D202ADBD3A6}"/>
              </a:ext>
            </a:extLst>
          </p:cNvPr>
          <p:cNvSpPr txBox="1"/>
          <p:nvPr/>
        </p:nvSpPr>
        <p:spPr>
          <a:xfrm>
            <a:off x="7728549" y="4033800"/>
            <a:ext cx="535724" cy="369332"/>
          </a:xfrm>
          <a:prstGeom prst="rect">
            <a:avLst/>
          </a:prstGeom>
          <a:noFill/>
        </p:spPr>
        <p:txBody>
          <a:bodyPr wrap="none" rtlCol="0">
            <a:spAutoFit/>
          </a:bodyPr>
          <a:lstStyle/>
          <a:p>
            <a:r>
              <a:rPr lang="en-US" dirty="0"/>
              <a:t>122</a:t>
            </a:r>
          </a:p>
        </p:txBody>
      </p:sp>
      <p:sp>
        <p:nvSpPr>
          <p:cNvPr id="18" name="TextBox 17">
            <a:extLst>
              <a:ext uri="{FF2B5EF4-FFF2-40B4-BE49-F238E27FC236}">
                <a16:creationId xmlns:a16="http://schemas.microsoft.com/office/drawing/2014/main" id="{FAC4C2BC-BEFC-4F25-B41B-2F2AD6A24208}"/>
              </a:ext>
            </a:extLst>
          </p:cNvPr>
          <p:cNvSpPr txBox="1"/>
          <p:nvPr/>
        </p:nvSpPr>
        <p:spPr>
          <a:xfrm>
            <a:off x="3013136" y="228789"/>
            <a:ext cx="652743" cy="369332"/>
          </a:xfrm>
          <a:prstGeom prst="rect">
            <a:avLst/>
          </a:prstGeom>
          <a:noFill/>
        </p:spPr>
        <p:txBody>
          <a:bodyPr wrap="none" rtlCol="0">
            <a:spAutoFit/>
          </a:bodyPr>
          <a:lstStyle/>
          <a:p>
            <a:r>
              <a:rPr lang="en-US" dirty="0">
                <a:solidFill>
                  <a:srgbClr val="FF0000"/>
                </a:solidFill>
              </a:rPr>
              <a:t>1408</a:t>
            </a:r>
          </a:p>
        </p:txBody>
      </p:sp>
      <p:sp>
        <p:nvSpPr>
          <p:cNvPr id="19" name="TextBox 18">
            <a:extLst>
              <a:ext uri="{FF2B5EF4-FFF2-40B4-BE49-F238E27FC236}">
                <a16:creationId xmlns:a16="http://schemas.microsoft.com/office/drawing/2014/main" id="{DAC9FE09-704B-42BE-BC8C-8A32F397444B}"/>
              </a:ext>
            </a:extLst>
          </p:cNvPr>
          <p:cNvSpPr txBox="1"/>
          <p:nvPr/>
        </p:nvSpPr>
        <p:spPr>
          <a:xfrm>
            <a:off x="3071645" y="3669464"/>
            <a:ext cx="535724" cy="369332"/>
          </a:xfrm>
          <a:prstGeom prst="rect">
            <a:avLst/>
          </a:prstGeom>
          <a:noFill/>
        </p:spPr>
        <p:txBody>
          <a:bodyPr wrap="none" rtlCol="0">
            <a:spAutoFit/>
          </a:bodyPr>
          <a:lstStyle/>
          <a:p>
            <a:r>
              <a:rPr lang="en-US" dirty="0">
                <a:solidFill>
                  <a:srgbClr val="FF0000"/>
                </a:solidFill>
              </a:rPr>
              <a:t>245</a:t>
            </a:r>
          </a:p>
        </p:txBody>
      </p:sp>
      <p:sp>
        <p:nvSpPr>
          <p:cNvPr id="20" name="TextBox 19">
            <a:extLst>
              <a:ext uri="{FF2B5EF4-FFF2-40B4-BE49-F238E27FC236}">
                <a16:creationId xmlns:a16="http://schemas.microsoft.com/office/drawing/2014/main" id="{702A9BF0-E592-47ED-A514-6FCF064BEE17}"/>
              </a:ext>
            </a:extLst>
          </p:cNvPr>
          <p:cNvSpPr txBox="1"/>
          <p:nvPr/>
        </p:nvSpPr>
        <p:spPr>
          <a:xfrm>
            <a:off x="3013136" y="1106408"/>
            <a:ext cx="652743" cy="369332"/>
          </a:xfrm>
          <a:prstGeom prst="rect">
            <a:avLst/>
          </a:prstGeom>
          <a:noFill/>
        </p:spPr>
        <p:txBody>
          <a:bodyPr wrap="none" rtlCol="0">
            <a:spAutoFit/>
          </a:bodyPr>
          <a:lstStyle/>
          <a:p>
            <a:r>
              <a:rPr lang="en-US" dirty="0">
                <a:solidFill>
                  <a:srgbClr val="FF0000"/>
                </a:solidFill>
              </a:rPr>
              <a:t>1112</a:t>
            </a:r>
          </a:p>
        </p:txBody>
      </p:sp>
      <p:sp>
        <p:nvSpPr>
          <p:cNvPr id="21" name="TextBox 20">
            <a:extLst>
              <a:ext uri="{FF2B5EF4-FFF2-40B4-BE49-F238E27FC236}">
                <a16:creationId xmlns:a16="http://schemas.microsoft.com/office/drawing/2014/main" id="{EEADDD8E-55CF-4278-B0F4-E8BD78F4E7AF}"/>
              </a:ext>
            </a:extLst>
          </p:cNvPr>
          <p:cNvSpPr txBox="1"/>
          <p:nvPr/>
        </p:nvSpPr>
        <p:spPr>
          <a:xfrm>
            <a:off x="3071645" y="1545172"/>
            <a:ext cx="535724" cy="369332"/>
          </a:xfrm>
          <a:prstGeom prst="rect">
            <a:avLst/>
          </a:prstGeom>
          <a:noFill/>
        </p:spPr>
        <p:txBody>
          <a:bodyPr wrap="none" rtlCol="0">
            <a:spAutoFit/>
          </a:bodyPr>
          <a:lstStyle/>
          <a:p>
            <a:r>
              <a:rPr lang="en-US" dirty="0">
                <a:solidFill>
                  <a:srgbClr val="FF0000"/>
                </a:solidFill>
              </a:rPr>
              <a:t>964</a:t>
            </a:r>
          </a:p>
        </p:txBody>
      </p:sp>
      <p:sp>
        <p:nvSpPr>
          <p:cNvPr id="22" name="TextBox 21">
            <a:extLst>
              <a:ext uri="{FF2B5EF4-FFF2-40B4-BE49-F238E27FC236}">
                <a16:creationId xmlns:a16="http://schemas.microsoft.com/office/drawing/2014/main" id="{9FEFA702-28E9-4AFE-83BD-3F598E352026}"/>
              </a:ext>
            </a:extLst>
          </p:cNvPr>
          <p:cNvSpPr txBox="1"/>
          <p:nvPr/>
        </p:nvSpPr>
        <p:spPr>
          <a:xfrm>
            <a:off x="3071645" y="1850070"/>
            <a:ext cx="535724" cy="369332"/>
          </a:xfrm>
          <a:prstGeom prst="rect">
            <a:avLst/>
          </a:prstGeom>
          <a:noFill/>
        </p:spPr>
        <p:txBody>
          <a:bodyPr wrap="none" rtlCol="0">
            <a:spAutoFit/>
          </a:bodyPr>
          <a:lstStyle/>
          <a:p>
            <a:r>
              <a:rPr lang="en-US" dirty="0">
                <a:solidFill>
                  <a:srgbClr val="FF0000"/>
                </a:solidFill>
              </a:rPr>
              <a:t>867</a:t>
            </a:r>
          </a:p>
        </p:txBody>
      </p:sp>
      <p:sp>
        <p:nvSpPr>
          <p:cNvPr id="23" name="TextBox 22">
            <a:extLst>
              <a:ext uri="{FF2B5EF4-FFF2-40B4-BE49-F238E27FC236}">
                <a16:creationId xmlns:a16="http://schemas.microsoft.com/office/drawing/2014/main" id="{12EA9BF9-149D-4491-A4BA-7CB5B832C62E}"/>
              </a:ext>
            </a:extLst>
          </p:cNvPr>
          <p:cNvSpPr txBox="1"/>
          <p:nvPr/>
        </p:nvSpPr>
        <p:spPr>
          <a:xfrm>
            <a:off x="3071645" y="3034268"/>
            <a:ext cx="535724" cy="369332"/>
          </a:xfrm>
          <a:prstGeom prst="rect">
            <a:avLst/>
          </a:prstGeom>
          <a:noFill/>
        </p:spPr>
        <p:txBody>
          <a:bodyPr wrap="none" rtlCol="0">
            <a:spAutoFit/>
          </a:bodyPr>
          <a:lstStyle/>
          <a:p>
            <a:r>
              <a:rPr lang="en-US" dirty="0">
                <a:solidFill>
                  <a:srgbClr val="FF0000"/>
                </a:solidFill>
              </a:rPr>
              <a:t>444</a:t>
            </a:r>
          </a:p>
        </p:txBody>
      </p:sp>
      <p:sp>
        <p:nvSpPr>
          <p:cNvPr id="24" name="TextBox 23">
            <a:extLst>
              <a:ext uri="{FF2B5EF4-FFF2-40B4-BE49-F238E27FC236}">
                <a16:creationId xmlns:a16="http://schemas.microsoft.com/office/drawing/2014/main" id="{61D22B0E-A67B-44E1-ABD5-D124ABE726EA}"/>
              </a:ext>
            </a:extLst>
          </p:cNvPr>
          <p:cNvSpPr txBox="1"/>
          <p:nvPr/>
        </p:nvSpPr>
        <p:spPr>
          <a:xfrm>
            <a:off x="3013136" y="814210"/>
            <a:ext cx="652743" cy="369332"/>
          </a:xfrm>
          <a:prstGeom prst="rect">
            <a:avLst/>
          </a:prstGeom>
          <a:noFill/>
        </p:spPr>
        <p:txBody>
          <a:bodyPr wrap="none" rtlCol="0">
            <a:spAutoFit/>
          </a:bodyPr>
          <a:lstStyle/>
          <a:p>
            <a:r>
              <a:rPr lang="en-US" dirty="0">
                <a:solidFill>
                  <a:srgbClr val="FF0000"/>
                </a:solidFill>
              </a:rPr>
              <a:t>1213</a:t>
            </a:r>
          </a:p>
        </p:txBody>
      </p:sp>
      <p:sp>
        <p:nvSpPr>
          <p:cNvPr id="25" name="TextBox 24">
            <a:extLst>
              <a:ext uri="{FF2B5EF4-FFF2-40B4-BE49-F238E27FC236}">
                <a16:creationId xmlns:a16="http://schemas.microsoft.com/office/drawing/2014/main" id="{D33A010F-9C47-40BE-A3E4-7D0BEC471233}"/>
              </a:ext>
            </a:extLst>
          </p:cNvPr>
          <p:cNvSpPr txBox="1"/>
          <p:nvPr/>
        </p:nvSpPr>
        <p:spPr>
          <a:xfrm>
            <a:off x="3071645" y="3364566"/>
            <a:ext cx="535724" cy="369332"/>
          </a:xfrm>
          <a:prstGeom prst="rect">
            <a:avLst/>
          </a:prstGeom>
          <a:noFill/>
        </p:spPr>
        <p:txBody>
          <a:bodyPr wrap="none" rtlCol="0">
            <a:spAutoFit/>
          </a:bodyPr>
          <a:lstStyle/>
          <a:p>
            <a:r>
              <a:rPr lang="en-US" dirty="0"/>
              <a:t>344</a:t>
            </a:r>
          </a:p>
        </p:txBody>
      </p:sp>
      <p:sp>
        <p:nvSpPr>
          <p:cNvPr id="26" name="TextBox 25">
            <a:extLst>
              <a:ext uri="{FF2B5EF4-FFF2-40B4-BE49-F238E27FC236}">
                <a16:creationId xmlns:a16="http://schemas.microsoft.com/office/drawing/2014/main" id="{A98C85BB-3A04-4A7F-99D1-821546CC2813}"/>
              </a:ext>
            </a:extLst>
          </p:cNvPr>
          <p:cNvSpPr txBox="1"/>
          <p:nvPr/>
        </p:nvSpPr>
        <p:spPr>
          <a:xfrm>
            <a:off x="3071645" y="4033800"/>
            <a:ext cx="535724" cy="369332"/>
          </a:xfrm>
          <a:prstGeom prst="rect">
            <a:avLst/>
          </a:prstGeom>
          <a:noFill/>
        </p:spPr>
        <p:txBody>
          <a:bodyPr wrap="none" rtlCol="0">
            <a:spAutoFit/>
          </a:bodyPr>
          <a:lstStyle/>
          <a:p>
            <a:r>
              <a:rPr lang="en-US" dirty="0"/>
              <a:t>122</a:t>
            </a:r>
          </a:p>
        </p:txBody>
      </p:sp>
    </p:spTree>
    <p:extLst>
      <p:ext uri="{BB962C8B-B14F-4D97-AF65-F5344CB8AC3E}">
        <p14:creationId xmlns:p14="http://schemas.microsoft.com/office/powerpoint/2010/main" val="5550135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9D567-8FCC-400A-9CB4-18DFC7D9E139}"/>
              </a:ext>
            </a:extLst>
          </p:cNvPr>
          <p:cNvPicPr>
            <a:picLocks noChangeAspect="1"/>
          </p:cNvPicPr>
          <p:nvPr/>
        </p:nvPicPr>
        <p:blipFill>
          <a:blip r:embed="rId3"/>
          <a:stretch>
            <a:fillRect/>
          </a:stretch>
        </p:blipFill>
        <p:spPr>
          <a:xfrm>
            <a:off x="4592351" y="0"/>
            <a:ext cx="4551649" cy="5394960"/>
          </a:xfrm>
          <a:prstGeom prst="rect">
            <a:avLst/>
          </a:prstGeom>
        </p:spPr>
      </p:pic>
      <p:pic>
        <p:nvPicPr>
          <p:cNvPr id="5" name="Picture 4">
            <a:extLst>
              <a:ext uri="{FF2B5EF4-FFF2-40B4-BE49-F238E27FC236}">
                <a16:creationId xmlns:a16="http://schemas.microsoft.com/office/drawing/2014/main" id="{F2F92F8D-93D4-41FE-84F8-04C024B38A0B}"/>
              </a:ext>
            </a:extLst>
          </p:cNvPr>
          <p:cNvPicPr>
            <a:picLocks noChangeAspect="1"/>
          </p:cNvPicPr>
          <p:nvPr/>
        </p:nvPicPr>
        <p:blipFill>
          <a:blip r:embed="rId4"/>
          <a:stretch>
            <a:fillRect/>
          </a:stretch>
        </p:blipFill>
        <p:spPr>
          <a:xfrm>
            <a:off x="0" y="0"/>
            <a:ext cx="4562818" cy="5394960"/>
          </a:xfrm>
          <a:prstGeom prst="rect">
            <a:avLst/>
          </a:prstGeom>
        </p:spPr>
      </p:pic>
      <p:sp>
        <p:nvSpPr>
          <p:cNvPr id="6" name="TextBox 5">
            <a:extLst>
              <a:ext uri="{FF2B5EF4-FFF2-40B4-BE49-F238E27FC236}">
                <a16:creationId xmlns:a16="http://schemas.microsoft.com/office/drawing/2014/main" id="{21DAF1AE-9713-467A-8605-A36FC80BFFD2}"/>
              </a:ext>
            </a:extLst>
          </p:cNvPr>
          <p:cNvSpPr txBox="1"/>
          <p:nvPr/>
        </p:nvSpPr>
        <p:spPr>
          <a:xfrm>
            <a:off x="1031626" y="179838"/>
            <a:ext cx="976549" cy="369332"/>
          </a:xfrm>
          <a:prstGeom prst="rect">
            <a:avLst/>
          </a:prstGeom>
          <a:noFill/>
        </p:spPr>
        <p:txBody>
          <a:bodyPr wrap="none">
            <a:spAutoFit/>
          </a:bodyPr>
          <a:lstStyle/>
          <a:p>
            <a:r>
              <a:rPr lang="en-US" dirty="0"/>
              <a:t>run0224</a:t>
            </a:r>
          </a:p>
        </p:txBody>
      </p:sp>
      <p:sp>
        <p:nvSpPr>
          <p:cNvPr id="7" name="TextBox 6">
            <a:extLst>
              <a:ext uri="{FF2B5EF4-FFF2-40B4-BE49-F238E27FC236}">
                <a16:creationId xmlns:a16="http://schemas.microsoft.com/office/drawing/2014/main" id="{7897DDBC-19CE-4684-983E-A0CFA516E039}"/>
              </a:ext>
            </a:extLst>
          </p:cNvPr>
          <p:cNvSpPr txBox="1"/>
          <p:nvPr/>
        </p:nvSpPr>
        <p:spPr>
          <a:xfrm>
            <a:off x="5649994" y="179838"/>
            <a:ext cx="976549" cy="369332"/>
          </a:xfrm>
          <a:prstGeom prst="rect">
            <a:avLst/>
          </a:prstGeom>
          <a:noFill/>
        </p:spPr>
        <p:txBody>
          <a:bodyPr wrap="none">
            <a:spAutoFit/>
          </a:bodyPr>
          <a:lstStyle/>
          <a:p>
            <a:r>
              <a:rPr lang="en-US" dirty="0"/>
              <a:t>run0223</a:t>
            </a:r>
          </a:p>
        </p:txBody>
      </p:sp>
      <p:sp>
        <p:nvSpPr>
          <p:cNvPr id="8" name="TextBox 7">
            <a:extLst>
              <a:ext uri="{FF2B5EF4-FFF2-40B4-BE49-F238E27FC236}">
                <a16:creationId xmlns:a16="http://schemas.microsoft.com/office/drawing/2014/main" id="{502776AD-054A-4186-A71B-ED1D237397AD}"/>
              </a:ext>
            </a:extLst>
          </p:cNvPr>
          <p:cNvSpPr txBox="1"/>
          <p:nvPr/>
        </p:nvSpPr>
        <p:spPr>
          <a:xfrm>
            <a:off x="7736631" y="3170660"/>
            <a:ext cx="535724" cy="369332"/>
          </a:xfrm>
          <a:prstGeom prst="rect">
            <a:avLst/>
          </a:prstGeom>
          <a:noFill/>
        </p:spPr>
        <p:txBody>
          <a:bodyPr wrap="none" rtlCol="0">
            <a:spAutoFit/>
          </a:bodyPr>
          <a:lstStyle/>
          <a:p>
            <a:r>
              <a:rPr lang="en-US" dirty="0">
                <a:solidFill>
                  <a:srgbClr val="0000FF"/>
                </a:solidFill>
              </a:rPr>
              <a:t>411</a:t>
            </a:r>
          </a:p>
        </p:txBody>
      </p:sp>
      <p:sp>
        <p:nvSpPr>
          <p:cNvPr id="9" name="TextBox 8">
            <a:extLst>
              <a:ext uri="{FF2B5EF4-FFF2-40B4-BE49-F238E27FC236}">
                <a16:creationId xmlns:a16="http://schemas.microsoft.com/office/drawing/2014/main" id="{7D0496F9-C571-454A-A921-9EE1CEA63A79}"/>
              </a:ext>
            </a:extLst>
          </p:cNvPr>
          <p:cNvSpPr txBox="1"/>
          <p:nvPr/>
        </p:nvSpPr>
        <p:spPr>
          <a:xfrm>
            <a:off x="7736631" y="2095131"/>
            <a:ext cx="535724" cy="369332"/>
          </a:xfrm>
          <a:prstGeom prst="rect">
            <a:avLst/>
          </a:prstGeom>
          <a:noFill/>
        </p:spPr>
        <p:txBody>
          <a:bodyPr wrap="none" rtlCol="0">
            <a:spAutoFit/>
          </a:bodyPr>
          <a:lstStyle/>
          <a:p>
            <a:r>
              <a:rPr lang="en-US" dirty="0">
                <a:solidFill>
                  <a:srgbClr val="0000FF"/>
                </a:solidFill>
              </a:rPr>
              <a:t>779</a:t>
            </a:r>
          </a:p>
        </p:txBody>
      </p:sp>
      <p:sp>
        <p:nvSpPr>
          <p:cNvPr id="10" name="TextBox 9">
            <a:extLst>
              <a:ext uri="{FF2B5EF4-FFF2-40B4-BE49-F238E27FC236}">
                <a16:creationId xmlns:a16="http://schemas.microsoft.com/office/drawing/2014/main" id="{A79A4C10-C7C5-4C2A-B85B-868463339A2E}"/>
              </a:ext>
            </a:extLst>
          </p:cNvPr>
          <p:cNvSpPr txBox="1"/>
          <p:nvPr/>
        </p:nvSpPr>
        <p:spPr>
          <a:xfrm>
            <a:off x="7678122" y="1165778"/>
            <a:ext cx="652743" cy="369332"/>
          </a:xfrm>
          <a:prstGeom prst="rect">
            <a:avLst/>
          </a:prstGeom>
          <a:noFill/>
        </p:spPr>
        <p:txBody>
          <a:bodyPr wrap="none" rtlCol="0">
            <a:spAutoFit/>
          </a:bodyPr>
          <a:lstStyle/>
          <a:p>
            <a:r>
              <a:rPr lang="en-US" dirty="0">
                <a:solidFill>
                  <a:srgbClr val="0000FF"/>
                </a:solidFill>
              </a:rPr>
              <a:t>1089</a:t>
            </a:r>
          </a:p>
        </p:txBody>
      </p:sp>
      <p:sp>
        <p:nvSpPr>
          <p:cNvPr id="11" name="TextBox 10">
            <a:extLst>
              <a:ext uri="{FF2B5EF4-FFF2-40B4-BE49-F238E27FC236}">
                <a16:creationId xmlns:a16="http://schemas.microsoft.com/office/drawing/2014/main" id="{8ADD8DEE-276E-4D9E-87E0-9AC5BA40206F}"/>
              </a:ext>
            </a:extLst>
          </p:cNvPr>
          <p:cNvSpPr txBox="1"/>
          <p:nvPr/>
        </p:nvSpPr>
        <p:spPr>
          <a:xfrm>
            <a:off x="7678122" y="560021"/>
            <a:ext cx="652743" cy="369332"/>
          </a:xfrm>
          <a:prstGeom prst="rect">
            <a:avLst/>
          </a:prstGeom>
          <a:noFill/>
        </p:spPr>
        <p:txBody>
          <a:bodyPr wrap="none" rtlCol="0">
            <a:spAutoFit/>
          </a:bodyPr>
          <a:lstStyle/>
          <a:p>
            <a:r>
              <a:rPr lang="en-US" dirty="0">
                <a:solidFill>
                  <a:srgbClr val="0000FF"/>
                </a:solidFill>
              </a:rPr>
              <a:t>1299</a:t>
            </a:r>
          </a:p>
        </p:txBody>
      </p:sp>
      <p:sp>
        <p:nvSpPr>
          <p:cNvPr id="12" name="TextBox 11">
            <a:extLst>
              <a:ext uri="{FF2B5EF4-FFF2-40B4-BE49-F238E27FC236}">
                <a16:creationId xmlns:a16="http://schemas.microsoft.com/office/drawing/2014/main" id="{5B85321F-0B1C-47E6-BE63-AE5EA4A7C40A}"/>
              </a:ext>
            </a:extLst>
          </p:cNvPr>
          <p:cNvSpPr txBox="1"/>
          <p:nvPr/>
        </p:nvSpPr>
        <p:spPr>
          <a:xfrm>
            <a:off x="7736631" y="3390900"/>
            <a:ext cx="535724" cy="369332"/>
          </a:xfrm>
          <a:prstGeom prst="rect">
            <a:avLst/>
          </a:prstGeom>
          <a:noFill/>
        </p:spPr>
        <p:txBody>
          <a:bodyPr wrap="none" rtlCol="0">
            <a:spAutoFit/>
          </a:bodyPr>
          <a:lstStyle/>
          <a:p>
            <a:r>
              <a:rPr lang="en-US" dirty="0"/>
              <a:t>344</a:t>
            </a:r>
          </a:p>
        </p:txBody>
      </p:sp>
      <p:sp>
        <p:nvSpPr>
          <p:cNvPr id="13" name="TextBox 12">
            <a:extLst>
              <a:ext uri="{FF2B5EF4-FFF2-40B4-BE49-F238E27FC236}">
                <a16:creationId xmlns:a16="http://schemas.microsoft.com/office/drawing/2014/main" id="{F05F019E-CD89-4AEE-92DC-E18B02961D19}"/>
              </a:ext>
            </a:extLst>
          </p:cNvPr>
          <p:cNvSpPr txBox="1"/>
          <p:nvPr/>
        </p:nvSpPr>
        <p:spPr>
          <a:xfrm>
            <a:off x="7736631" y="4005860"/>
            <a:ext cx="535724" cy="369332"/>
          </a:xfrm>
          <a:prstGeom prst="rect">
            <a:avLst/>
          </a:prstGeom>
          <a:noFill/>
        </p:spPr>
        <p:txBody>
          <a:bodyPr wrap="none" rtlCol="0">
            <a:spAutoFit/>
          </a:bodyPr>
          <a:lstStyle/>
          <a:p>
            <a:r>
              <a:rPr lang="en-US" dirty="0"/>
              <a:t>122</a:t>
            </a:r>
          </a:p>
        </p:txBody>
      </p:sp>
      <p:sp>
        <p:nvSpPr>
          <p:cNvPr id="14" name="TextBox 13">
            <a:extLst>
              <a:ext uri="{FF2B5EF4-FFF2-40B4-BE49-F238E27FC236}">
                <a16:creationId xmlns:a16="http://schemas.microsoft.com/office/drawing/2014/main" id="{540E10FF-D0C4-4952-B87D-E6ADA72B4D1E}"/>
              </a:ext>
            </a:extLst>
          </p:cNvPr>
          <p:cNvSpPr txBox="1"/>
          <p:nvPr/>
        </p:nvSpPr>
        <p:spPr>
          <a:xfrm>
            <a:off x="3075731" y="3170660"/>
            <a:ext cx="535724" cy="369332"/>
          </a:xfrm>
          <a:prstGeom prst="rect">
            <a:avLst/>
          </a:prstGeom>
          <a:noFill/>
        </p:spPr>
        <p:txBody>
          <a:bodyPr wrap="none" rtlCol="0">
            <a:spAutoFit/>
          </a:bodyPr>
          <a:lstStyle/>
          <a:p>
            <a:r>
              <a:rPr lang="en-US" dirty="0">
                <a:solidFill>
                  <a:srgbClr val="0000FF"/>
                </a:solidFill>
              </a:rPr>
              <a:t>411</a:t>
            </a:r>
          </a:p>
        </p:txBody>
      </p:sp>
      <p:sp>
        <p:nvSpPr>
          <p:cNvPr id="15" name="TextBox 14">
            <a:extLst>
              <a:ext uri="{FF2B5EF4-FFF2-40B4-BE49-F238E27FC236}">
                <a16:creationId xmlns:a16="http://schemas.microsoft.com/office/drawing/2014/main" id="{9F0FC0FC-B162-4C34-AAF0-9E3AC13BC85A}"/>
              </a:ext>
            </a:extLst>
          </p:cNvPr>
          <p:cNvSpPr txBox="1"/>
          <p:nvPr/>
        </p:nvSpPr>
        <p:spPr>
          <a:xfrm>
            <a:off x="3075731" y="2095131"/>
            <a:ext cx="535724" cy="369332"/>
          </a:xfrm>
          <a:prstGeom prst="rect">
            <a:avLst/>
          </a:prstGeom>
          <a:noFill/>
        </p:spPr>
        <p:txBody>
          <a:bodyPr wrap="none" rtlCol="0">
            <a:spAutoFit/>
          </a:bodyPr>
          <a:lstStyle/>
          <a:p>
            <a:r>
              <a:rPr lang="en-US" dirty="0">
                <a:solidFill>
                  <a:srgbClr val="0000FF"/>
                </a:solidFill>
              </a:rPr>
              <a:t>779</a:t>
            </a:r>
          </a:p>
        </p:txBody>
      </p:sp>
      <p:sp>
        <p:nvSpPr>
          <p:cNvPr id="16" name="TextBox 15">
            <a:extLst>
              <a:ext uri="{FF2B5EF4-FFF2-40B4-BE49-F238E27FC236}">
                <a16:creationId xmlns:a16="http://schemas.microsoft.com/office/drawing/2014/main" id="{256FEC16-632A-4415-8725-BA79E836C4C3}"/>
              </a:ext>
            </a:extLst>
          </p:cNvPr>
          <p:cNvSpPr txBox="1"/>
          <p:nvPr/>
        </p:nvSpPr>
        <p:spPr>
          <a:xfrm>
            <a:off x="3017222" y="1165778"/>
            <a:ext cx="652743" cy="369332"/>
          </a:xfrm>
          <a:prstGeom prst="rect">
            <a:avLst/>
          </a:prstGeom>
          <a:noFill/>
        </p:spPr>
        <p:txBody>
          <a:bodyPr wrap="none" rtlCol="0">
            <a:spAutoFit/>
          </a:bodyPr>
          <a:lstStyle/>
          <a:p>
            <a:r>
              <a:rPr lang="en-US" dirty="0">
                <a:solidFill>
                  <a:srgbClr val="0000FF"/>
                </a:solidFill>
              </a:rPr>
              <a:t>1089</a:t>
            </a:r>
          </a:p>
        </p:txBody>
      </p:sp>
      <p:sp>
        <p:nvSpPr>
          <p:cNvPr id="17" name="TextBox 16">
            <a:extLst>
              <a:ext uri="{FF2B5EF4-FFF2-40B4-BE49-F238E27FC236}">
                <a16:creationId xmlns:a16="http://schemas.microsoft.com/office/drawing/2014/main" id="{F2AF2AF0-0D00-4226-A9FA-936246F70F15}"/>
              </a:ext>
            </a:extLst>
          </p:cNvPr>
          <p:cNvSpPr txBox="1"/>
          <p:nvPr/>
        </p:nvSpPr>
        <p:spPr>
          <a:xfrm>
            <a:off x="3017222" y="560021"/>
            <a:ext cx="652743" cy="369332"/>
          </a:xfrm>
          <a:prstGeom prst="rect">
            <a:avLst/>
          </a:prstGeom>
          <a:noFill/>
        </p:spPr>
        <p:txBody>
          <a:bodyPr wrap="none" rtlCol="0">
            <a:spAutoFit/>
          </a:bodyPr>
          <a:lstStyle/>
          <a:p>
            <a:r>
              <a:rPr lang="en-US" dirty="0">
                <a:solidFill>
                  <a:srgbClr val="0000FF"/>
                </a:solidFill>
              </a:rPr>
              <a:t>1299</a:t>
            </a:r>
          </a:p>
        </p:txBody>
      </p:sp>
      <p:sp>
        <p:nvSpPr>
          <p:cNvPr id="18" name="TextBox 17">
            <a:extLst>
              <a:ext uri="{FF2B5EF4-FFF2-40B4-BE49-F238E27FC236}">
                <a16:creationId xmlns:a16="http://schemas.microsoft.com/office/drawing/2014/main" id="{30E6E337-9EFE-496C-9D16-5DC1873AFC5F}"/>
              </a:ext>
            </a:extLst>
          </p:cNvPr>
          <p:cNvSpPr txBox="1"/>
          <p:nvPr/>
        </p:nvSpPr>
        <p:spPr>
          <a:xfrm>
            <a:off x="3075731" y="3390900"/>
            <a:ext cx="535724" cy="369332"/>
          </a:xfrm>
          <a:prstGeom prst="rect">
            <a:avLst/>
          </a:prstGeom>
          <a:noFill/>
        </p:spPr>
        <p:txBody>
          <a:bodyPr wrap="none" rtlCol="0">
            <a:spAutoFit/>
          </a:bodyPr>
          <a:lstStyle/>
          <a:p>
            <a:r>
              <a:rPr lang="en-US" dirty="0"/>
              <a:t>344</a:t>
            </a:r>
          </a:p>
        </p:txBody>
      </p:sp>
      <p:sp>
        <p:nvSpPr>
          <p:cNvPr id="19" name="TextBox 18">
            <a:extLst>
              <a:ext uri="{FF2B5EF4-FFF2-40B4-BE49-F238E27FC236}">
                <a16:creationId xmlns:a16="http://schemas.microsoft.com/office/drawing/2014/main" id="{6EC7FCF3-23D2-407D-85DF-B570842DA6F3}"/>
              </a:ext>
            </a:extLst>
          </p:cNvPr>
          <p:cNvSpPr txBox="1"/>
          <p:nvPr/>
        </p:nvSpPr>
        <p:spPr>
          <a:xfrm>
            <a:off x="3075731" y="4005860"/>
            <a:ext cx="535724" cy="369332"/>
          </a:xfrm>
          <a:prstGeom prst="rect">
            <a:avLst/>
          </a:prstGeom>
          <a:noFill/>
        </p:spPr>
        <p:txBody>
          <a:bodyPr wrap="none" rtlCol="0">
            <a:spAutoFit/>
          </a:bodyPr>
          <a:lstStyle/>
          <a:p>
            <a:r>
              <a:rPr lang="en-US" dirty="0"/>
              <a:t>122</a:t>
            </a:r>
          </a:p>
        </p:txBody>
      </p:sp>
      <p:sp>
        <p:nvSpPr>
          <p:cNvPr id="20" name="TextBox 19">
            <a:extLst>
              <a:ext uri="{FF2B5EF4-FFF2-40B4-BE49-F238E27FC236}">
                <a16:creationId xmlns:a16="http://schemas.microsoft.com/office/drawing/2014/main" id="{CCCEA9B1-63E3-4EC6-B4D9-122B6E45CD67}"/>
              </a:ext>
            </a:extLst>
          </p:cNvPr>
          <p:cNvSpPr txBox="1"/>
          <p:nvPr/>
        </p:nvSpPr>
        <p:spPr>
          <a:xfrm>
            <a:off x="5942862" y="5394960"/>
            <a:ext cx="2307042"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North 344-keV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76773EA-4B8F-4DD0-BA2C-DD41F7FD9126}"/>
              </a:ext>
            </a:extLst>
          </p:cNvPr>
          <p:cNvSpPr txBox="1"/>
          <p:nvPr/>
        </p:nvSpPr>
        <p:spPr>
          <a:xfrm>
            <a:off x="1304413"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North 344-keV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22" name="TextBox 21">
            <a:extLst>
              <a:ext uri="{FF2B5EF4-FFF2-40B4-BE49-F238E27FC236}">
                <a16:creationId xmlns:a16="http://schemas.microsoft.com/office/drawing/2014/main" id="{16380391-538C-44A2-B9D6-F3B4A94C9541}"/>
              </a:ext>
            </a:extLst>
          </p:cNvPr>
          <p:cNvSpPr txBox="1"/>
          <p:nvPr/>
        </p:nvSpPr>
        <p:spPr>
          <a:xfrm>
            <a:off x="0" y="6211669"/>
            <a:ext cx="6626543" cy="646331"/>
          </a:xfrm>
          <a:prstGeom prst="rect">
            <a:avLst/>
          </a:prstGeom>
          <a:noFill/>
        </p:spPr>
        <p:txBody>
          <a:bodyPr wrap="square" rtlCol="0">
            <a:spAutoFit/>
          </a:bodyPr>
          <a:lstStyle/>
          <a:p>
            <a:r>
              <a:rPr lang="en-US" sz="1200" dirty="0">
                <a:ea typeface="Cambria" panose="02040503050406030204" pitchFamily="18" charset="0"/>
              </a:rPr>
              <a:t>The 344-keV signal on North is </a:t>
            </a:r>
            <a:r>
              <a:rPr lang="en-US" altLang="zh-CN" sz="1200" dirty="0">
                <a:ea typeface="Cambria" panose="02040503050406030204" pitchFamily="18" charset="0"/>
              </a:rPr>
              <a:t>not so </a:t>
            </a:r>
            <a:r>
              <a:rPr lang="en-US" sz="1200" dirty="0">
                <a:ea typeface="Cambria" panose="02040503050406030204" pitchFamily="18" charset="0"/>
              </a:rPr>
              <a:t>small, so it will result in less delay in the leading edge timing, which in turn will produce not-so-large timestamps. So </a:t>
            </a:r>
            <a:r>
              <a:rPr lang="en-US" sz="1200" dirty="0" err="1">
                <a:ea typeface="Cambria" panose="02040503050406030204" pitchFamily="18" charset="0"/>
              </a:rPr>
              <a:t>North_t</a:t>
            </a:r>
            <a:r>
              <a:rPr lang="en-US" sz="1200" dirty="0">
                <a:ea typeface="Cambria" panose="02040503050406030204" pitchFamily="18" charset="0"/>
              </a:rPr>
              <a:t> – </a:t>
            </a:r>
            <a:r>
              <a:rPr lang="en-US" sz="1200" dirty="0" err="1">
                <a:ea typeface="Cambria" panose="02040503050406030204" pitchFamily="18" charset="0"/>
              </a:rPr>
              <a:t>South_t</a:t>
            </a:r>
            <a:r>
              <a:rPr lang="en-US" sz="1200" dirty="0">
                <a:ea typeface="Cambria" panose="02040503050406030204" pitchFamily="18" charset="0"/>
              </a:rPr>
              <a:t> is close to zero, but when the signal on South is also small, i.e., large timestamps, the </a:t>
            </a:r>
            <a:r>
              <a:rPr lang="en-US" sz="1200" dirty="0" err="1">
                <a:ea typeface="Cambria" panose="02040503050406030204" pitchFamily="18" charset="0"/>
              </a:rPr>
              <a:t>North_t</a:t>
            </a:r>
            <a:r>
              <a:rPr lang="en-US" sz="1200" dirty="0">
                <a:ea typeface="Cambria" panose="02040503050406030204" pitchFamily="18" charset="0"/>
              </a:rPr>
              <a:t> – </a:t>
            </a:r>
            <a:r>
              <a:rPr lang="en-US" sz="1200" dirty="0" err="1">
                <a:ea typeface="Cambria" panose="02040503050406030204" pitchFamily="18" charset="0"/>
              </a:rPr>
              <a:t>South_t</a:t>
            </a:r>
            <a:r>
              <a:rPr lang="en-US" sz="1200" dirty="0">
                <a:ea typeface="Cambria" panose="02040503050406030204" pitchFamily="18" charset="0"/>
              </a:rPr>
              <a:t> </a:t>
            </a:r>
            <a:r>
              <a:rPr lang="en-US" sz="1200" b="0" i="0" dirty="0">
                <a:solidFill>
                  <a:srgbClr val="1C1C1C"/>
                </a:solidFill>
                <a:effectLst/>
              </a:rPr>
              <a:t>shifts</a:t>
            </a:r>
            <a:r>
              <a:rPr lang="en-US" sz="1200" dirty="0">
                <a:ea typeface="Cambria" panose="02040503050406030204" pitchFamily="18" charset="0"/>
              </a:rPr>
              <a:t> towards </a:t>
            </a:r>
            <a:r>
              <a:rPr lang="en-US" altLang="zh-CN" sz="1200" dirty="0">
                <a:ea typeface="Cambria" panose="02040503050406030204" pitchFamily="18" charset="0"/>
              </a:rPr>
              <a:t>negative</a:t>
            </a:r>
            <a:r>
              <a:rPr lang="en-US" sz="1200" dirty="0">
                <a:ea typeface="Cambria" panose="02040503050406030204" pitchFamily="18" charset="0"/>
              </a:rPr>
              <a:t>.</a:t>
            </a:r>
          </a:p>
        </p:txBody>
      </p:sp>
    </p:spTree>
    <p:extLst>
      <p:ext uri="{BB962C8B-B14F-4D97-AF65-F5344CB8AC3E}">
        <p14:creationId xmlns:p14="http://schemas.microsoft.com/office/powerpoint/2010/main" val="22740918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07EC091-5E8D-4666-9773-07A786A8EC81}"/>
              </a:ext>
            </a:extLst>
          </p:cNvPr>
          <p:cNvPicPr>
            <a:picLocks noChangeAspect="1"/>
          </p:cNvPicPr>
          <p:nvPr/>
        </p:nvPicPr>
        <p:blipFill>
          <a:blip r:embed="rId3"/>
          <a:stretch>
            <a:fillRect/>
          </a:stretch>
        </p:blipFill>
        <p:spPr>
          <a:xfrm>
            <a:off x="4597937" y="0"/>
            <a:ext cx="4546063" cy="5394960"/>
          </a:xfrm>
          <a:prstGeom prst="rect">
            <a:avLst/>
          </a:prstGeom>
        </p:spPr>
      </p:pic>
      <p:pic>
        <p:nvPicPr>
          <p:cNvPr id="3" name="Picture 2">
            <a:extLst>
              <a:ext uri="{FF2B5EF4-FFF2-40B4-BE49-F238E27FC236}">
                <a16:creationId xmlns:a16="http://schemas.microsoft.com/office/drawing/2014/main" id="{CBBFB2B3-B1DF-41ED-B579-1E15704B6BCD}"/>
              </a:ext>
            </a:extLst>
          </p:cNvPr>
          <p:cNvPicPr>
            <a:picLocks noChangeAspect="1"/>
          </p:cNvPicPr>
          <p:nvPr/>
        </p:nvPicPr>
        <p:blipFill>
          <a:blip r:embed="rId4"/>
          <a:stretch>
            <a:fillRect/>
          </a:stretch>
        </p:blipFill>
        <p:spPr>
          <a:xfrm>
            <a:off x="2" y="0"/>
            <a:ext cx="4509719" cy="5394960"/>
          </a:xfrm>
          <a:prstGeom prst="rect">
            <a:avLst/>
          </a:prstGeom>
        </p:spPr>
      </p:pic>
      <p:sp>
        <p:nvSpPr>
          <p:cNvPr id="16" name="TextBox 15">
            <a:extLst>
              <a:ext uri="{FF2B5EF4-FFF2-40B4-BE49-F238E27FC236}">
                <a16:creationId xmlns:a16="http://schemas.microsoft.com/office/drawing/2014/main" id="{122C3BD2-00A2-4DA1-8D08-59B65ECC70BA}"/>
              </a:ext>
            </a:extLst>
          </p:cNvPr>
          <p:cNvSpPr txBox="1"/>
          <p:nvPr/>
        </p:nvSpPr>
        <p:spPr>
          <a:xfrm>
            <a:off x="5942862" y="5394960"/>
            <a:ext cx="2307042"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A184E63-B767-420E-BAB7-86585E884477}"/>
              </a:ext>
            </a:extLst>
          </p:cNvPr>
          <p:cNvSpPr txBox="1"/>
          <p:nvPr/>
        </p:nvSpPr>
        <p:spPr>
          <a:xfrm>
            <a:off x="1304413"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18" name="TextBox 17">
            <a:extLst>
              <a:ext uri="{FF2B5EF4-FFF2-40B4-BE49-F238E27FC236}">
                <a16:creationId xmlns:a16="http://schemas.microsoft.com/office/drawing/2014/main" id="{0EA3185C-DFD6-49CF-9E7F-6AED865CE420}"/>
              </a:ext>
            </a:extLst>
          </p:cNvPr>
          <p:cNvSpPr txBox="1"/>
          <p:nvPr/>
        </p:nvSpPr>
        <p:spPr>
          <a:xfrm>
            <a:off x="1031626" y="179838"/>
            <a:ext cx="976549" cy="369332"/>
          </a:xfrm>
          <a:prstGeom prst="rect">
            <a:avLst/>
          </a:prstGeom>
          <a:noFill/>
        </p:spPr>
        <p:txBody>
          <a:bodyPr wrap="none">
            <a:spAutoFit/>
          </a:bodyPr>
          <a:lstStyle/>
          <a:p>
            <a:r>
              <a:rPr lang="en-US" dirty="0"/>
              <a:t>run0224</a:t>
            </a:r>
          </a:p>
        </p:txBody>
      </p:sp>
      <p:sp>
        <p:nvSpPr>
          <p:cNvPr id="19" name="TextBox 18">
            <a:extLst>
              <a:ext uri="{FF2B5EF4-FFF2-40B4-BE49-F238E27FC236}">
                <a16:creationId xmlns:a16="http://schemas.microsoft.com/office/drawing/2014/main" id="{7B95A762-3D2A-48DC-971E-413FC67F784A}"/>
              </a:ext>
            </a:extLst>
          </p:cNvPr>
          <p:cNvSpPr txBox="1"/>
          <p:nvPr/>
        </p:nvSpPr>
        <p:spPr>
          <a:xfrm>
            <a:off x="5649994" y="179838"/>
            <a:ext cx="976549" cy="369332"/>
          </a:xfrm>
          <a:prstGeom prst="rect">
            <a:avLst/>
          </a:prstGeom>
          <a:noFill/>
        </p:spPr>
        <p:txBody>
          <a:bodyPr wrap="none">
            <a:spAutoFit/>
          </a:bodyPr>
          <a:lstStyle/>
          <a:p>
            <a:r>
              <a:rPr lang="en-US" dirty="0"/>
              <a:t>run0223</a:t>
            </a:r>
          </a:p>
        </p:txBody>
      </p:sp>
      <p:sp>
        <p:nvSpPr>
          <p:cNvPr id="20" name="TextBox 19">
            <a:extLst>
              <a:ext uri="{FF2B5EF4-FFF2-40B4-BE49-F238E27FC236}">
                <a16:creationId xmlns:a16="http://schemas.microsoft.com/office/drawing/2014/main" id="{3689F35B-2270-4AFE-A624-E75BF215A037}"/>
              </a:ext>
            </a:extLst>
          </p:cNvPr>
          <p:cNvSpPr txBox="1"/>
          <p:nvPr/>
        </p:nvSpPr>
        <p:spPr>
          <a:xfrm>
            <a:off x="0" y="6260092"/>
            <a:ext cx="5942862" cy="584775"/>
          </a:xfrm>
          <a:prstGeom prst="rect">
            <a:avLst/>
          </a:prstGeom>
          <a:noFill/>
        </p:spPr>
        <p:txBody>
          <a:bodyPr wrap="square" rtlCol="0">
            <a:spAutoFit/>
          </a:bodyPr>
          <a:lstStyle/>
          <a:p>
            <a:r>
              <a:rPr lang="en-US" sz="1600" dirty="0"/>
              <a:t>When the signal on the North is smaller, it will result in a delay in the leading edge timing, which in turn will produce bigger timestamps.</a:t>
            </a:r>
          </a:p>
        </p:txBody>
      </p:sp>
      <p:sp>
        <p:nvSpPr>
          <p:cNvPr id="23" name="TextBox 22">
            <a:extLst>
              <a:ext uri="{FF2B5EF4-FFF2-40B4-BE49-F238E27FC236}">
                <a16:creationId xmlns:a16="http://schemas.microsoft.com/office/drawing/2014/main" id="{BAA5DDF9-0D57-49B2-910F-55FB5A73CACC}"/>
              </a:ext>
            </a:extLst>
          </p:cNvPr>
          <p:cNvSpPr txBox="1"/>
          <p:nvPr/>
        </p:nvSpPr>
        <p:spPr>
          <a:xfrm>
            <a:off x="7557150" y="228789"/>
            <a:ext cx="652743" cy="369332"/>
          </a:xfrm>
          <a:prstGeom prst="rect">
            <a:avLst/>
          </a:prstGeom>
          <a:noFill/>
        </p:spPr>
        <p:txBody>
          <a:bodyPr wrap="none" rtlCol="0">
            <a:spAutoFit/>
          </a:bodyPr>
          <a:lstStyle/>
          <a:p>
            <a:r>
              <a:rPr lang="en-US" dirty="0">
                <a:solidFill>
                  <a:srgbClr val="FF0000"/>
                </a:solidFill>
              </a:rPr>
              <a:t>1408</a:t>
            </a:r>
          </a:p>
        </p:txBody>
      </p:sp>
      <p:sp>
        <p:nvSpPr>
          <p:cNvPr id="24" name="TextBox 23">
            <a:extLst>
              <a:ext uri="{FF2B5EF4-FFF2-40B4-BE49-F238E27FC236}">
                <a16:creationId xmlns:a16="http://schemas.microsoft.com/office/drawing/2014/main" id="{038FA397-B0D6-4209-9BE5-BDBE6144EA44}"/>
              </a:ext>
            </a:extLst>
          </p:cNvPr>
          <p:cNvSpPr txBox="1"/>
          <p:nvPr/>
        </p:nvSpPr>
        <p:spPr>
          <a:xfrm>
            <a:off x="7615659" y="3669464"/>
            <a:ext cx="535724" cy="369332"/>
          </a:xfrm>
          <a:prstGeom prst="rect">
            <a:avLst/>
          </a:prstGeom>
          <a:noFill/>
        </p:spPr>
        <p:txBody>
          <a:bodyPr wrap="none" rtlCol="0">
            <a:spAutoFit/>
          </a:bodyPr>
          <a:lstStyle/>
          <a:p>
            <a:r>
              <a:rPr lang="en-US" dirty="0">
                <a:solidFill>
                  <a:srgbClr val="FF0000"/>
                </a:solidFill>
              </a:rPr>
              <a:t>245</a:t>
            </a:r>
          </a:p>
        </p:txBody>
      </p:sp>
      <p:sp>
        <p:nvSpPr>
          <p:cNvPr id="25" name="TextBox 24">
            <a:extLst>
              <a:ext uri="{FF2B5EF4-FFF2-40B4-BE49-F238E27FC236}">
                <a16:creationId xmlns:a16="http://schemas.microsoft.com/office/drawing/2014/main" id="{EB585BBE-54CA-4E06-8B3F-72D127AC9748}"/>
              </a:ext>
            </a:extLst>
          </p:cNvPr>
          <p:cNvSpPr txBox="1"/>
          <p:nvPr/>
        </p:nvSpPr>
        <p:spPr>
          <a:xfrm>
            <a:off x="7557150" y="1106408"/>
            <a:ext cx="652743" cy="369332"/>
          </a:xfrm>
          <a:prstGeom prst="rect">
            <a:avLst/>
          </a:prstGeom>
          <a:noFill/>
        </p:spPr>
        <p:txBody>
          <a:bodyPr wrap="none" rtlCol="0">
            <a:spAutoFit/>
          </a:bodyPr>
          <a:lstStyle/>
          <a:p>
            <a:r>
              <a:rPr lang="en-US" dirty="0">
                <a:solidFill>
                  <a:srgbClr val="FF0000"/>
                </a:solidFill>
              </a:rPr>
              <a:t>1112</a:t>
            </a:r>
          </a:p>
        </p:txBody>
      </p:sp>
      <p:sp>
        <p:nvSpPr>
          <p:cNvPr id="26" name="TextBox 25">
            <a:extLst>
              <a:ext uri="{FF2B5EF4-FFF2-40B4-BE49-F238E27FC236}">
                <a16:creationId xmlns:a16="http://schemas.microsoft.com/office/drawing/2014/main" id="{737743CD-310A-40FF-9176-A130EDD816ED}"/>
              </a:ext>
            </a:extLst>
          </p:cNvPr>
          <p:cNvSpPr txBox="1"/>
          <p:nvPr/>
        </p:nvSpPr>
        <p:spPr>
          <a:xfrm>
            <a:off x="7615659" y="1545172"/>
            <a:ext cx="535724" cy="369332"/>
          </a:xfrm>
          <a:prstGeom prst="rect">
            <a:avLst/>
          </a:prstGeom>
          <a:noFill/>
        </p:spPr>
        <p:txBody>
          <a:bodyPr wrap="none" rtlCol="0">
            <a:spAutoFit/>
          </a:bodyPr>
          <a:lstStyle/>
          <a:p>
            <a:r>
              <a:rPr lang="en-US" dirty="0">
                <a:solidFill>
                  <a:srgbClr val="FF0000"/>
                </a:solidFill>
              </a:rPr>
              <a:t>964</a:t>
            </a:r>
          </a:p>
        </p:txBody>
      </p:sp>
      <p:sp>
        <p:nvSpPr>
          <p:cNvPr id="27" name="TextBox 26">
            <a:extLst>
              <a:ext uri="{FF2B5EF4-FFF2-40B4-BE49-F238E27FC236}">
                <a16:creationId xmlns:a16="http://schemas.microsoft.com/office/drawing/2014/main" id="{DC447F2A-B4AD-465D-AC44-310E1BD77446}"/>
              </a:ext>
            </a:extLst>
          </p:cNvPr>
          <p:cNvSpPr txBox="1"/>
          <p:nvPr/>
        </p:nvSpPr>
        <p:spPr>
          <a:xfrm>
            <a:off x="7615659" y="1850070"/>
            <a:ext cx="535724" cy="369332"/>
          </a:xfrm>
          <a:prstGeom prst="rect">
            <a:avLst/>
          </a:prstGeom>
          <a:noFill/>
        </p:spPr>
        <p:txBody>
          <a:bodyPr wrap="none" rtlCol="0">
            <a:spAutoFit/>
          </a:bodyPr>
          <a:lstStyle/>
          <a:p>
            <a:r>
              <a:rPr lang="en-US" dirty="0">
                <a:solidFill>
                  <a:srgbClr val="FF0000"/>
                </a:solidFill>
              </a:rPr>
              <a:t>867</a:t>
            </a:r>
          </a:p>
        </p:txBody>
      </p:sp>
      <p:sp>
        <p:nvSpPr>
          <p:cNvPr id="28" name="TextBox 27">
            <a:extLst>
              <a:ext uri="{FF2B5EF4-FFF2-40B4-BE49-F238E27FC236}">
                <a16:creationId xmlns:a16="http://schemas.microsoft.com/office/drawing/2014/main" id="{31205B32-0CBC-4E4D-B116-FE745E76D620}"/>
              </a:ext>
            </a:extLst>
          </p:cNvPr>
          <p:cNvSpPr txBox="1"/>
          <p:nvPr/>
        </p:nvSpPr>
        <p:spPr>
          <a:xfrm>
            <a:off x="7615659" y="3034268"/>
            <a:ext cx="535724" cy="369332"/>
          </a:xfrm>
          <a:prstGeom prst="rect">
            <a:avLst/>
          </a:prstGeom>
          <a:noFill/>
        </p:spPr>
        <p:txBody>
          <a:bodyPr wrap="none" rtlCol="0">
            <a:spAutoFit/>
          </a:bodyPr>
          <a:lstStyle/>
          <a:p>
            <a:r>
              <a:rPr lang="en-US" dirty="0">
                <a:solidFill>
                  <a:srgbClr val="FF0000"/>
                </a:solidFill>
              </a:rPr>
              <a:t>444</a:t>
            </a:r>
          </a:p>
        </p:txBody>
      </p:sp>
      <p:sp>
        <p:nvSpPr>
          <p:cNvPr id="29" name="TextBox 28">
            <a:extLst>
              <a:ext uri="{FF2B5EF4-FFF2-40B4-BE49-F238E27FC236}">
                <a16:creationId xmlns:a16="http://schemas.microsoft.com/office/drawing/2014/main" id="{1B5B40E5-5523-4B67-BF54-2B5479CA0367}"/>
              </a:ext>
            </a:extLst>
          </p:cNvPr>
          <p:cNvSpPr txBox="1"/>
          <p:nvPr/>
        </p:nvSpPr>
        <p:spPr>
          <a:xfrm>
            <a:off x="7557150" y="814210"/>
            <a:ext cx="652743" cy="369332"/>
          </a:xfrm>
          <a:prstGeom prst="rect">
            <a:avLst/>
          </a:prstGeom>
          <a:noFill/>
        </p:spPr>
        <p:txBody>
          <a:bodyPr wrap="none" rtlCol="0">
            <a:spAutoFit/>
          </a:bodyPr>
          <a:lstStyle/>
          <a:p>
            <a:r>
              <a:rPr lang="en-US" dirty="0">
                <a:solidFill>
                  <a:srgbClr val="FF0000"/>
                </a:solidFill>
              </a:rPr>
              <a:t>1213</a:t>
            </a:r>
          </a:p>
        </p:txBody>
      </p:sp>
      <p:sp>
        <p:nvSpPr>
          <p:cNvPr id="30" name="TextBox 29">
            <a:extLst>
              <a:ext uri="{FF2B5EF4-FFF2-40B4-BE49-F238E27FC236}">
                <a16:creationId xmlns:a16="http://schemas.microsoft.com/office/drawing/2014/main" id="{3D5F92E0-5AA3-48EE-AC3E-0EACBC7107F9}"/>
              </a:ext>
            </a:extLst>
          </p:cNvPr>
          <p:cNvSpPr txBox="1"/>
          <p:nvPr/>
        </p:nvSpPr>
        <p:spPr>
          <a:xfrm>
            <a:off x="7615659" y="3364566"/>
            <a:ext cx="535724" cy="369332"/>
          </a:xfrm>
          <a:prstGeom prst="rect">
            <a:avLst/>
          </a:prstGeom>
          <a:noFill/>
        </p:spPr>
        <p:txBody>
          <a:bodyPr wrap="none" rtlCol="0">
            <a:spAutoFit/>
          </a:bodyPr>
          <a:lstStyle/>
          <a:p>
            <a:r>
              <a:rPr lang="en-US" dirty="0"/>
              <a:t>344</a:t>
            </a:r>
          </a:p>
        </p:txBody>
      </p:sp>
      <p:sp>
        <p:nvSpPr>
          <p:cNvPr id="31" name="TextBox 30">
            <a:extLst>
              <a:ext uri="{FF2B5EF4-FFF2-40B4-BE49-F238E27FC236}">
                <a16:creationId xmlns:a16="http://schemas.microsoft.com/office/drawing/2014/main" id="{B21AD4B6-142D-4AFC-8E55-C4DC4C2388E5}"/>
              </a:ext>
            </a:extLst>
          </p:cNvPr>
          <p:cNvSpPr txBox="1"/>
          <p:nvPr/>
        </p:nvSpPr>
        <p:spPr>
          <a:xfrm>
            <a:off x="7615659" y="4033800"/>
            <a:ext cx="535724" cy="369332"/>
          </a:xfrm>
          <a:prstGeom prst="rect">
            <a:avLst/>
          </a:prstGeom>
          <a:noFill/>
        </p:spPr>
        <p:txBody>
          <a:bodyPr wrap="none" rtlCol="0">
            <a:spAutoFit/>
          </a:bodyPr>
          <a:lstStyle/>
          <a:p>
            <a:r>
              <a:rPr lang="en-US" dirty="0"/>
              <a:t>122</a:t>
            </a:r>
          </a:p>
        </p:txBody>
      </p:sp>
      <p:sp>
        <p:nvSpPr>
          <p:cNvPr id="32" name="TextBox 31">
            <a:extLst>
              <a:ext uri="{FF2B5EF4-FFF2-40B4-BE49-F238E27FC236}">
                <a16:creationId xmlns:a16="http://schemas.microsoft.com/office/drawing/2014/main" id="{B9A05C2C-972E-4993-8729-F4B93DCDDB83}"/>
              </a:ext>
            </a:extLst>
          </p:cNvPr>
          <p:cNvSpPr txBox="1"/>
          <p:nvPr/>
        </p:nvSpPr>
        <p:spPr>
          <a:xfrm>
            <a:off x="2900246" y="228789"/>
            <a:ext cx="652743" cy="369332"/>
          </a:xfrm>
          <a:prstGeom prst="rect">
            <a:avLst/>
          </a:prstGeom>
          <a:noFill/>
        </p:spPr>
        <p:txBody>
          <a:bodyPr wrap="none" rtlCol="0">
            <a:spAutoFit/>
          </a:bodyPr>
          <a:lstStyle/>
          <a:p>
            <a:r>
              <a:rPr lang="en-US" dirty="0">
                <a:solidFill>
                  <a:srgbClr val="FF0000"/>
                </a:solidFill>
              </a:rPr>
              <a:t>1408</a:t>
            </a:r>
          </a:p>
        </p:txBody>
      </p:sp>
      <p:sp>
        <p:nvSpPr>
          <p:cNvPr id="33" name="TextBox 32">
            <a:extLst>
              <a:ext uri="{FF2B5EF4-FFF2-40B4-BE49-F238E27FC236}">
                <a16:creationId xmlns:a16="http://schemas.microsoft.com/office/drawing/2014/main" id="{5E3576EA-0DFA-467A-8F47-A9D1221E2D0D}"/>
              </a:ext>
            </a:extLst>
          </p:cNvPr>
          <p:cNvSpPr txBox="1"/>
          <p:nvPr/>
        </p:nvSpPr>
        <p:spPr>
          <a:xfrm>
            <a:off x="2958755" y="3669464"/>
            <a:ext cx="535724" cy="369332"/>
          </a:xfrm>
          <a:prstGeom prst="rect">
            <a:avLst/>
          </a:prstGeom>
          <a:noFill/>
        </p:spPr>
        <p:txBody>
          <a:bodyPr wrap="none" rtlCol="0">
            <a:spAutoFit/>
          </a:bodyPr>
          <a:lstStyle/>
          <a:p>
            <a:r>
              <a:rPr lang="en-US" dirty="0">
                <a:solidFill>
                  <a:srgbClr val="FF0000"/>
                </a:solidFill>
              </a:rPr>
              <a:t>245</a:t>
            </a:r>
          </a:p>
        </p:txBody>
      </p:sp>
      <p:sp>
        <p:nvSpPr>
          <p:cNvPr id="34" name="TextBox 33">
            <a:extLst>
              <a:ext uri="{FF2B5EF4-FFF2-40B4-BE49-F238E27FC236}">
                <a16:creationId xmlns:a16="http://schemas.microsoft.com/office/drawing/2014/main" id="{215D4408-F583-4517-AE50-57756A03B162}"/>
              </a:ext>
            </a:extLst>
          </p:cNvPr>
          <p:cNvSpPr txBox="1"/>
          <p:nvPr/>
        </p:nvSpPr>
        <p:spPr>
          <a:xfrm>
            <a:off x="2900246" y="1106408"/>
            <a:ext cx="652743" cy="369332"/>
          </a:xfrm>
          <a:prstGeom prst="rect">
            <a:avLst/>
          </a:prstGeom>
          <a:noFill/>
        </p:spPr>
        <p:txBody>
          <a:bodyPr wrap="none" rtlCol="0">
            <a:spAutoFit/>
          </a:bodyPr>
          <a:lstStyle/>
          <a:p>
            <a:r>
              <a:rPr lang="en-US" dirty="0">
                <a:solidFill>
                  <a:srgbClr val="FF0000"/>
                </a:solidFill>
              </a:rPr>
              <a:t>1112</a:t>
            </a:r>
          </a:p>
        </p:txBody>
      </p:sp>
      <p:sp>
        <p:nvSpPr>
          <p:cNvPr id="35" name="TextBox 34">
            <a:extLst>
              <a:ext uri="{FF2B5EF4-FFF2-40B4-BE49-F238E27FC236}">
                <a16:creationId xmlns:a16="http://schemas.microsoft.com/office/drawing/2014/main" id="{2021F40E-23BC-4394-A99D-BFF85D768D1F}"/>
              </a:ext>
            </a:extLst>
          </p:cNvPr>
          <p:cNvSpPr txBox="1"/>
          <p:nvPr/>
        </p:nvSpPr>
        <p:spPr>
          <a:xfrm>
            <a:off x="2958755" y="1545172"/>
            <a:ext cx="535724" cy="369332"/>
          </a:xfrm>
          <a:prstGeom prst="rect">
            <a:avLst/>
          </a:prstGeom>
          <a:noFill/>
        </p:spPr>
        <p:txBody>
          <a:bodyPr wrap="none" rtlCol="0">
            <a:spAutoFit/>
          </a:bodyPr>
          <a:lstStyle/>
          <a:p>
            <a:r>
              <a:rPr lang="en-US" dirty="0">
                <a:solidFill>
                  <a:srgbClr val="FF0000"/>
                </a:solidFill>
              </a:rPr>
              <a:t>964</a:t>
            </a:r>
          </a:p>
        </p:txBody>
      </p:sp>
      <p:sp>
        <p:nvSpPr>
          <p:cNvPr id="36" name="TextBox 35">
            <a:extLst>
              <a:ext uri="{FF2B5EF4-FFF2-40B4-BE49-F238E27FC236}">
                <a16:creationId xmlns:a16="http://schemas.microsoft.com/office/drawing/2014/main" id="{CC9A80F7-3897-4E92-A4BB-0DF59922249A}"/>
              </a:ext>
            </a:extLst>
          </p:cNvPr>
          <p:cNvSpPr txBox="1"/>
          <p:nvPr/>
        </p:nvSpPr>
        <p:spPr>
          <a:xfrm>
            <a:off x="2958755" y="1850070"/>
            <a:ext cx="535724" cy="369332"/>
          </a:xfrm>
          <a:prstGeom prst="rect">
            <a:avLst/>
          </a:prstGeom>
          <a:noFill/>
        </p:spPr>
        <p:txBody>
          <a:bodyPr wrap="none" rtlCol="0">
            <a:spAutoFit/>
          </a:bodyPr>
          <a:lstStyle/>
          <a:p>
            <a:r>
              <a:rPr lang="en-US" dirty="0">
                <a:solidFill>
                  <a:srgbClr val="FF0000"/>
                </a:solidFill>
              </a:rPr>
              <a:t>867</a:t>
            </a:r>
          </a:p>
        </p:txBody>
      </p:sp>
      <p:sp>
        <p:nvSpPr>
          <p:cNvPr id="37" name="TextBox 36">
            <a:extLst>
              <a:ext uri="{FF2B5EF4-FFF2-40B4-BE49-F238E27FC236}">
                <a16:creationId xmlns:a16="http://schemas.microsoft.com/office/drawing/2014/main" id="{631050EA-663E-4474-A79A-BB0638E8F8A6}"/>
              </a:ext>
            </a:extLst>
          </p:cNvPr>
          <p:cNvSpPr txBox="1"/>
          <p:nvPr/>
        </p:nvSpPr>
        <p:spPr>
          <a:xfrm>
            <a:off x="2958755" y="3034268"/>
            <a:ext cx="535724" cy="369332"/>
          </a:xfrm>
          <a:prstGeom prst="rect">
            <a:avLst/>
          </a:prstGeom>
          <a:noFill/>
        </p:spPr>
        <p:txBody>
          <a:bodyPr wrap="none" rtlCol="0">
            <a:spAutoFit/>
          </a:bodyPr>
          <a:lstStyle/>
          <a:p>
            <a:r>
              <a:rPr lang="en-US" dirty="0">
                <a:solidFill>
                  <a:srgbClr val="FF0000"/>
                </a:solidFill>
              </a:rPr>
              <a:t>444</a:t>
            </a:r>
          </a:p>
        </p:txBody>
      </p:sp>
      <p:sp>
        <p:nvSpPr>
          <p:cNvPr id="38" name="TextBox 37">
            <a:extLst>
              <a:ext uri="{FF2B5EF4-FFF2-40B4-BE49-F238E27FC236}">
                <a16:creationId xmlns:a16="http://schemas.microsoft.com/office/drawing/2014/main" id="{F8A3FB53-17FB-48A1-B777-86F77854B32B}"/>
              </a:ext>
            </a:extLst>
          </p:cNvPr>
          <p:cNvSpPr txBox="1"/>
          <p:nvPr/>
        </p:nvSpPr>
        <p:spPr>
          <a:xfrm>
            <a:off x="2900246" y="814210"/>
            <a:ext cx="652743" cy="369332"/>
          </a:xfrm>
          <a:prstGeom prst="rect">
            <a:avLst/>
          </a:prstGeom>
          <a:noFill/>
        </p:spPr>
        <p:txBody>
          <a:bodyPr wrap="none" rtlCol="0">
            <a:spAutoFit/>
          </a:bodyPr>
          <a:lstStyle/>
          <a:p>
            <a:r>
              <a:rPr lang="en-US" dirty="0">
                <a:solidFill>
                  <a:srgbClr val="FF0000"/>
                </a:solidFill>
              </a:rPr>
              <a:t>1213</a:t>
            </a:r>
          </a:p>
        </p:txBody>
      </p:sp>
      <p:sp>
        <p:nvSpPr>
          <p:cNvPr id="39" name="TextBox 38">
            <a:extLst>
              <a:ext uri="{FF2B5EF4-FFF2-40B4-BE49-F238E27FC236}">
                <a16:creationId xmlns:a16="http://schemas.microsoft.com/office/drawing/2014/main" id="{7826AEAE-54AA-4296-A84F-96F4129CBD03}"/>
              </a:ext>
            </a:extLst>
          </p:cNvPr>
          <p:cNvSpPr txBox="1"/>
          <p:nvPr/>
        </p:nvSpPr>
        <p:spPr>
          <a:xfrm>
            <a:off x="2958755" y="3364566"/>
            <a:ext cx="535724" cy="369332"/>
          </a:xfrm>
          <a:prstGeom prst="rect">
            <a:avLst/>
          </a:prstGeom>
          <a:noFill/>
        </p:spPr>
        <p:txBody>
          <a:bodyPr wrap="none" rtlCol="0">
            <a:spAutoFit/>
          </a:bodyPr>
          <a:lstStyle/>
          <a:p>
            <a:r>
              <a:rPr lang="en-US" dirty="0"/>
              <a:t>344</a:t>
            </a:r>
          </a:p>
        </p:txBody>
      </p:sp>
      <p:sp>
        <p:nvSpPr>
          <p:cNvPr id="40" name="TextBox 39">
            <a:extLst>
              <a:ext uri="{FF2B5EF4-FFF2-40B4-BE49-F238E27FC236}">
                <a16:creationId xmlns:a16="http://schemas.microsoft.com/office/drawing/2014/main" id="{B8D6F0EB-51EA-4BEE-845E-C3782438CE96}"/>
              </a:ext>
            </a:extLst>
          </p:cNvPr>
          <p:cNvSpPr txBox="1"/>
          <p:nvPr/>
        </p:nvSpPr>
        <p:spPr>
          <a:xfrm>
            <a:off x="2958755" y="4033800"/>
            <a:ext cx="535724" cy="369332"/>
          </a:xfrm>
          <a:prstGeom prst="rect">
            <a:avLst/>
          </a:prstGeom>
          <a:noFill/>
        </p:spPr>
        <p:txBody>
          <a:bodyPr wrap="none" rtlCol="0">
            <a:spAutoFit/>
          </a:bodyPr>
          <a:lstStyle/>
          <a:p>
            <a:r>
              <a:rPr lang="en-US" dirty="0"/>
              <a:t>122</a:t>
            </a:r>
          </a:p>
        </p:txBody>
      </p:sp>
    </p:spTree>
    <p:extLst>
      <p:ext uri="{BB962C8B-B14F-4D97-AF65-F5344CB8AC3E}">
        <p14:creationId xmlns:p14="http://schemas.microsoft.com/office/powerpoint/2010/main" val="41479703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6335578-8121-4FCC-94A5-A8F04B80CBDE}"/>
              </a:ext>
            </a:extLst>
          </p:cNvPr>
          <p:cNvPicPr>
            <a:picLocks noChangeAspect="1"/>
          </p:cNvPicPr>
          <p:nvPr/>
        </p:nvPicPr>
        <p:blipFill>
          <a:blip r:embed="rId3"/>
          <a:stretch>
            <a:fillRect/>
          </a:stretch>
        </p:blipFill>
        <p:spPr>
          <a:xfrm>
            <a:off x="0" y="0"/>
            <a:ext cx="4531989" cy="5394960"/>
          </a:xfrm>
          <a:prstGeom prst="rect">
            <a:avLst/>
          </a:prstGeom>
        </p:spPr>
      </p:pic>
      <p:pic>
        <p:nvPicPr>
          <p:cNvPr id="3" name="Picture 2">
            <a:extLst>
              <a:ext uri="{FF2B5EF4-FFF2-40B4-BE49-F238E27FC236}">
                <a16:creationId xmlns:a16="http://schemas.microsoft.com/office/drawing/2014/main" id="{207FB0E5-6458-4EA1-8B10-73C50A34BBFE}"/>
              </a:ext>
            </a:extLst>
          </p:cNvPr>
          <p:cNvPicPr>
            <a:picLocks noChangeAspect="1"/>
          </p:cNvPicPr>
          <p:nvPr/>
        </p:nvPicPr>
        <p:blipFill>
          <a:blip r:embed="rId4"/>
          <a:stretch>
            <a:fillRect/>
          </a:stretch>
        </p:blipFill>
        <p:spPr>
          <a:xfrm>
            <a:off x="4634282" y="0"/>
            <a:ext cx="4509718" cy="5394960"/>
          </a:xfrm>
          <a:prstGeom prst="rect">
            <a:avLst/>
          </a:prstGeom>
        </p:spPr>
      </p:pic>
      <p:sp>
        <p:nvSpPr>
          <p:cNvPr id="4" name="TextBox 3">
            <a:extLst>
              <a:ext uri="{FF2B5EF4-FFF2-40B4-BE49-F238E27FC236}">
                <a16:creationId xmlns:a16="http://schemas.microsoft.com/office/drawing/2014/main" id="{D3A24C6F-B11A-4D26-AEAB-1FA4866DB48A}"/>
              </a:ext>
            </a:extLst>
          </p:cNvPr>
          <p:cNvSpPr txBox="1"/>
          <p:nvPr/>
        </p:nvSpPr>
        <p:spPr>
          <a:xfrm>
            <a:off x="7736631" y="3170660"/>
            <a:ext cx="535724" cy="369332"/>
          </a:xfrm>
          <a:prstGeom prst="rect">
            <a:avLst/>
          </a:prstGeom>
          <a:noFill/>
        </p:spPr>
        <p:txBody>
          <a:bodyPr wrap="none" rtlCol="0">
            <a:spAutoFit/>
          </a:bodyPr>
          <a:lstStyle/>
          <a:p>
            <a:r>
              <a:rPr lang="en-US" dirty="0">
                <a:solidFill>
                  <a:srgbClr val="0000FF"/>
                </a:solidFill>
              </a:rPr>
              <a:t>411</a:t>
            </a:r>
          </a:p>
        </p:txBody>
      </p:sp>
      <p:sp>
        <p:nvSpPr>
          <p:cNvPr id="5" name="TextBox 4">
            <a:extLst>
              <a:ext uri="{FF2B5EF4-FFF2-40B4-BE49-F238E27FC236}">
                <a16:creationId xmlns:a16="http://schemas.microsoft.com/office/drawing/2014/main" id="{A0BA87D9-9C42-426E-9013-2849F64E081A}"/>
              </a:ext>
            </a:extLst>
          </p:cNvPr>
          <p:cNvSpPr txBox="1"/>
          <p:nvPr/>
        </p:nvSpPr>
        <p:spPr>
          <a:xfrm>
            <a:off x="7736631" y="2095131"/>
            <a:ext cx="535724" cy="369332"/>
          </a:xfrm>
          <a:prstGeom prst="rect">
            <a:avLst/>
          </a:prstGeom>
          <a:noFill/>
        </p:spPr>
        <p:txBody>
          <a:bodyPr wrap="none" rtlCol="0">
            <a:spAutoFit/>
          </a:bodyPr>
          <a:lstStyle/>
          <a:p>
            <a:r>
              <a:rPr lang="en-US" dirty="0">
                <a:solidFill>
                  <a:srgbClr val="0000FF"/>
                </a:solidFill>
              </a:rPr>
              <a:t>779</a:t>
            </a:r>
          </a:p>
        </p:txBody>
      </p:sp>
      <p:sp>
        <p:nvSpPr>
          <p:cNvPr id="6" name="TextBox 5">
            <a:extLst>
              <a:ext uri="{FF2B5EF4-FFF2-40B4-BE49-F238E27FC236}">
                <a16:creationId xmlns:a16="http://schemas.microsoft.com/office/drawing/2014/main" id="{DC09B62F-4995-4CCC-8902-57CBD3CD1468}"/>
              </a:ext>
            </a:extLst>
          </p:cNvPr>
          <p:cNvSpPr txBox="1"/>
          <p:nvPr/>
        </p:nvSpPr>
        <p:spPr>
          <a:xfrm>
            <a:off x="7678122" y="1165778"/>
            <a:ext cx="652743" cy="369332"/>
          </a:xfrm>
          <a:prstGeom prst="rect">
            <a:avLst/>
          </a:prstGeom>
          <a:noFill/>
        </p:spPr>
        <p:txBody>
          <a:bodyPr wrap="none" rtlCol="0">
            <a:spAutoFit/>
          </a:bodyPr>
          <a:lstStyle/>
          <a:p>
            <a:r>
              <a:rPr lang="en-US" dirty="0">
                <a:solidFill>
                  <a:srgbClr val="0000FF"/>
                </a:solidFill>
              </a:rPr>
              <a:t>1089</a:t>
            </a:r>
          </a:p>
        </p:txBody>
      </p:sp>
      <p:sp>
        <p:nvSpPr>
          <p:cNvPr id="7" name="TextBox 6">
            <a:extLst>
              <a:ext uri="{FF2B5EF4-FFF2-40B4-BE49-F238E27FC236}">
                <a16:creationId xmlns:a16="http://schemas.microsoft.com/office/drawing/2014/main" id="{7FF1591C-9B8D-4688-B2CC-2DA9B48E7348}"/>
              </a:ext>
            </a:extLst>
          </p:cNvPr>
          <p:cNvSpPr txBox="1"/>
          <p:nvPr/>
        </p:nvSpPr>
        <p:spPr>
          <a:xfrm>
            <a:off x="7678122" y="560021"/>
            <a:ext cx="652743" cy="369332"/>
          </a:xfrm>
          <a:prstGeom prst="rect">
            <a:avLst/>
          </a:prstGeom>
          <a:noFill/>
        </p:spPr>
        <p:txBody>
          <a:bodyPr wrap="none" rtlCol="0">
            <a:spAutoFit/>
          </a:bodyPr>
          <a:lstStyle/>
          <a:p>
            <a:r>
              <a:rPr lang="en-US" dirty="0">
                <a:solidFill>
                  <a:srgbClr val="0000FF"/>
                </a:solidFill>
              </a:rPr>
              <a:t>1299</a:t>
            </a:r>
          </a:p>
        </p:txBody>
      </p:sp>
      <p:sp>
        <p:nvSpPr>
          <p:cNvPr id="8" name="TextBox 7">
            <a:extLst>
              <a:ext uri="{FF2B5EF4-FFF2-40B4-BE49-F238E27FC236}">
                <a16:creationId xmlns:a16="http://schemas.microsoft.com/office/drawing/2014/main" id="{CCF4EF0F-07E4-44B7-966B-B52365F3A87C}"/>
              </a:ext>
            </a:extLst>
          </p:cNvPr>
          <p:cNvSpPr txBox="1"/>
          <p:nvPr/>
        </p:nvSpPr>
        <p:spPr>
          <a:xfrm>
            <a:off x="7736631" y="3390900"/>
            <a:ext cx="535724" cy="369332"/>
          </a:xfrm>
          <a:prstGeom prst="rect">
            <a:avLst/>
          </a:prstGeom>
          <a:noFill/>
        </p:spPr>
        <p:txBody>
          <a:bodyPr wrap="none" rtlCol="0">
            <a:spAutoFit/>
          </a:bodyPr>
          <a:lstStyle/>
          <a:p>
            <a:r>
              <a:rPr lang="en-US" dirty="0"/>
              <a:t>344</a:t>
            </a:r>
          </a:p>
        </p:txBody>
      </p:sp>
      <p:sp>
        <p:nvSpPr>
          <p:cNvPr id="9" name="TextBox 8">
            <a:extLst>
              <a:ext uri="{FF2B5EF4-FFF2-40B4-BE49-F238E27FC236}">
                <a16:creationId xmlns:a16="http://schemas.microsoft.com/office/drawing/2014/main" id="{A0DF64BC-637E-4E19-8E06-9EFB6B1FD2BF}"/>
              </a:ext>
            </a:extLst>
          </p:cNvPr>
          <p:cNvSpPr txBox="1"/>
          <p:nvPr/>
        </p:nvSpPr>
        <p:spPr>
          <a:xfrm>
            <a:off x="7736631" y="4005860"/>
            <a:ext cx="535724" cy="369332"/>
          </a:xfrm>
          <a:prstGeom prst="rect">
            <a:avLst/>
          </a:prstGeom>
          <a:noFill/>
        </p:spPr>
        <p:txBody>
          <a:bodyPr wrap="none" rtlCol="0">
            <a:spAutoFit/>
          </a:bodyPr>
          <a:lstStyle/>
          <a:p>
            <a:r>
              <a:rPr lang="en-US" dirty="0"/>
              <a:t>122</a:t>
            </a:r>
          </a:p>
        </p:txBody>
      </p:sp>
      <p:sp>
        <p:nvSpPr>
          <p:cNvPr id="10" name="TextBox 9">
            <a:extLst>
              <a:ext uri="{FF2B5EF4-FFF2-40B4-BE49-F238E27FC236}">
                <a16:creationId xmlns:a16="http://schemas.microsoft.com/office/drawing/2014/main" id="{AA702E4A-D13F-423A-B5A5-EECB0F9EBE0C}"/>
              </a:ext>
            </a:extLst>
          </p:cNvPr>
          <p:cNvSpPr txBox="1"/>
          <p:nvPr/>
        </p:nvSpPr>
        <p:spPr>
          <a:xfrm>
            <a:off x="3075731" y="3170660"/>
            <a:ext cx="535724" cy="369332"/>
          </a:xfrm>
          <a:prstGeom prst="rect">
            <a:avLst/>
          </a:prstGeom>
          <a:noFill/>
        </p:spPr>
        <p:txBody>
          <a:bodyPr wrap="none" rtlCol="0">
            <a:spAutoFit/>
          </a:bodyPr>
          <a:lstStyle/>
          <a:p>
            <a:r>
              <a:rPr lang="en-US" dirty="0">
                <a:solidFill>
                  <a:srgbClr val="0000FF"/>
                </a:solidFill>
              </a:rPr>
              <a:t>411</a:t>
            </a:r>
          </a:p>
        </p:txBody>
      </p:sp>
      <p:sp>
        <p:nvSpPr>
          <p:cNvPr id="11" name="TextBox 10">
            <a:extLst>
              <a:ext uri="{FF2B5EF4-FFF2-40B4-BE49-F238E27FC236}">
                <a16:creationId xmlns:a16="http://schemas.microsoft.com/office/drawing/2014/main" id="{BDB460F8-5E32-4402-A223-27D4AB2BEF48}"/>
              </a:ext>
            </a:extLst>
          </p:cNvPr>
          <p:cNvSpPr txBox="1"/>
          <p:nvPr/>
        </p:nvSpPr>
        <p:spPr>
          <a:xfrm>
            <a:off x="3075731" y="2095131"/>
            <a:ext cx="535724" cy="369332"/>
          </a:xfrm>
          <a:prstGeom prst="rect">
            <a:avLst/>
          </a:prstGeom>
          <a:noFill/>
        </p:spPr>
        <p:txBody>
          <a:bodyPr wrap="none" rtlCol="0">
            <a:spAutoFit/>
          </a:bodyPr>
          <a:lstStyle/>
          <a:p>
            <a:r>
              <a:rPr lang="en-US" dirty="0">
                <a:solidFill>
                  <a:srgbClr val="0000FF"/>
                </a:solidFill>
              </a:rPr>
              <a:t>779</a:t>
            </a:r>
          </a:p>
        </p:txBody>
      </p:sp>
      <p:sp>
        <p:nvSpPr>
          <p:cNvPr id="12" name="TextBox 11">
            <a:extLst>
              <a:ext uri="{FF2B5EF4-FFF2-40B4-BE49-F238E27FC236}">
                <a16:creationId xmlns:a16="http://schemas.microsoft.com/office/drawing/2014/main" id="{C3FEBF96-7A50-418C-8548-0A75FC683C3C}"/>
              </a:ext>
            </a:extLst>
          </p:cNvPr>
          <p:cNvSpPr txBox="1"/>
          <p:nvPr/>
        </p:nvSpPr>
        <p:spPr>
          <a:xfrm>
            <a:off x="3017222" y="1165778"/>
            <a:ext cx="652743" cy="369332"/>
          </a:xfrm>
          <a:prstGeom prst="rect">
            <a:avLst/>
          </a:prstGeom>
          <a:noFill/>
        </p:spPr>
        <p:txBody>
          <a:bodyPr wrap="none" rtlCol="0">
            <a:spAutoFit/>
          </a:bodyPr>
          <a:lstStyle/>
          <a:p>
            <a:r>
              <a:rPr lang="en-US" dirty="0">
                <a:solidFill>
                  <a:srgbClr val="0000FF"/>
                </a:solidFill>
              </a:rPr>
              <a:t>1089</a:t>
            </a:r>
          </a:p>
        </p:txBody>
      </p:sp>
      <p:sp>
        <p:nvSpPr>
          <p:cNvPr id="13" name="TextBox 12">
            <a:extLst>
              <a:ext uri="{FF2B5EF4-FFF2-40B4-BE49-F238E27FC236}">
                <a16:creationId xmlns:a16="http://schemas.microsoft.com/office/drawing/2014/main" id="{100FCF13-CC20-4664-AF61-2BFD69F5F7B4}"/>
              </a:ext>
            </a:extLst>
          </p:cNvPr>
          <p:cNvSpPr txBox="1"/>
          <p:nvPr/>
        </p:nvSpPr>
        <p:spPr>
          <a:xfrm>
            <a:off x="3017222" y="560021"/>
            <a:ext cx="652743" cy="369332"/>
          </a:xfrm>
          <a:prstGeom prst="rect">
            <a:avLst/>
          </a:prstGeom>
          <a:noFill/>
        </p:spPr>
        <p:txBody>
          <a:bodyPr wrap="none" rtlCol="0">
            <a:spAutoFit/>
          </a:bodyPr>
          <a:lstStyle/>
          <a:p>
            <a:r>
              <a:rPr lang="en-US" dirty="0">
                <a:solidFill>
                  <a:srgbClr val="0000FF"/>
                </a:solidFill>
              </a:rPr>
              <a:t>1299</a:t>
            </a:r>
          </a:p>
        </p:txBody>
      </p:sp>
      <p:sp>
        <p:nvSpPr>
          <p:cNvPr id="14" name="TextBox 13">
            <a:extLst>
              <a:ext uri="{FF2B5EF4-FFF2-40B4-BE49-F238E27FC236}">
                <a16:creationId xmlns:a16="http://schemas.microsoft.com/office/drawing/2014/main" id="{92FE3631-E379-43BA-9C58-89F0F861DA96}"/>
              </a:ext>
            </a:extLst>
          </p:cNvPr>
          <p:cNvSpPr txBox="1"/>
          <p:nvPr/>
        </p:nvSpPr>
        <p:spPr>
          <a:xfrm>
            <a:off x="3075731" y="3390900"/>
            <a:ext cx="535724" cy="369332"/>
          </a:xfrm>
          <a:prstGeom prst="rect">
            <a:avLst/>
          </a:prstGeom>
          <a:noFill/>
        </p:spPr>
        <p:txBody>
          <a:bodyPr wrap="none" rtlCol="0">
            <a:spAutoFit/>
          </a:bodyPr>
          <a:lstStyle/>
          <a:p>
            <a:r>
              <a:rPr lang="en-US" dirty="0"/>
              <a:t>344</a:t>
            </a:r>
          </a:p>
        </p:txBody>
      </p:sp>
      <p:sp>
        <p:nvSpPr>
          <p:cNvPr id="15" name="TextBox 14">
            <a:extLst>
              <a:ext uri="{FF2B5EF4-FFF2-40B4-BE49-F238E27FC236}">
                <a16:creationId xmlns:a16="http://schemas.microsoft.com/office/drawing/2014/main" id="{25E1B66A-0B4C-4823-B70E-6374703BEA89}"/>
              </a:ext>
            </a:extLst>
          </p:cNvPr>
          <p:cNvSpPr txBox="1"/>
          <p:nvPr/>
        </p:nvSpPr>
        <p:spPr>
          <a:xfrm>
            <a:off x="3075731" y="4005860"/>
            <a:ext cx="535724" cy="369332"/>
          </a:xfrm>
          <a:prstGeom prst="rect">
            <a:avLst/>
          </a:prstGeom>
          <a:noFill/>
        </p:spPr>
        <p:txBody>
          <a:bodyPr wrap="none" rtlCol="0">
            <a:spAutoFit/>
          </a:bodyPr>
          <a:lstStyle/>
          <a:p>
            <a:r>
              <a:rPr lang="en-US" dirty="0"/>
              <a:t>122</a:t>
            </a:r>
          </a:p>
        </p:txBody>
      </p:sp>
      <p:sp>
        <p:nvSpPr>
          <p:cNvPr id="16" name="TextBox 15">
            <a:extLst>
              <a:ext uri="{FF2B5EF4-FFF2-40B4-BE49-F238E27FC236}">
                <a16:creationId xmlns:a16="http://schemas.microsoft.com/office/drawing/2014/main" id="{9D5CBB5E-1049-41D3-B094-2D5189177714}"/>
              </a:ext>
            </a:extLst>
          </p:cNvPr>
          <p:cNvSpPr txBox="1"/>
          <p:nvPr/>
        </p:nvSpPr>
        <p:spPr>
          <a:xfrm>
            <a:off x="5942862" y="5394960"/>
            <a:ext cx="2307042"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344-keV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E2A63D2-D64D-49E1-9B44-AA890CD5B762}"/>
              </a:ext>
            </a:extLst>
          </p:cNvPr>
          <p:cNvSpPr txBox="1"/>
          <p:nvPr/>
        </p:nvSpPr>
        <p:spPr>
          <a:xfrm>
            <a:off x="1304413"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South 344-keV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21" name="TextBox 20">
            <a:extLst>
              <a:ext uri="{FF2B5EF4-FFF2-40B4-BE49-F238E27FC236}">
                <a16:creationId xmlns:a16="http://schemas.microsoft.com/office/drawing/2014/main" id="{B239A8CB-EA93-4619-A5DD-CEB80D93DF29}"/>
              </a:ext>
            </a:extLst>
          </p:cNvPr>
          <p:cNvSpPr txBox="1"/>
          <p:nvPr/>
        </p:nvSpPr>
        <p:spPr>
          <a:xfrm>
            <a:off x="1031626" y="179838"/>
            <a:ext cx="976549" cy="369332"/>
          </a:xfrm>
          <a:prstGeom prst="rect">
            <a:avLst/>
          </a:prstGeom>
          <a:noFill/>
        </p:spPr>
        <p:txBody>
          <a:bodyPr wrap="none">
            <a:spAutoFit/>
          </a:bodyPr>
          <a:lstStyle/>
          <a:p>
            <a:r>
              <a:rPr lang="en-US" dirty="0"/>
              <a:t>run0224</a:t>
            </a:r>
          </a:p>
        </p:txBody>
      </p:sp>
      <p:sp>
        <p:nvSpPr>
          <p:cNvPr id="22" name="TextBox 21">
            <a:extLst>
              <a:ext uri="{FF2B5EF4-FFF2-40B4-BE49-F238E27FC236}">
                <a16:creationId xmlns:a16="http://schemas.microsoft.com/office/drawing/2014/main" id="{19B387F0-FB4D-4269-84B8-A2DAF7088CB1}"/>
              </a:ext>
            </a:extLst>
          </p:cNvPr>
          <p:cNvSpPr txBox="1"/>
          <p:nvPr/>
        </p:nvSpPr>
        <p:spPr>
          <a:xfrm>
            <a:off x="5649994" y="179838"/>
            <a:ext cx="976549" cy="369332"/>
          </a:xfrm>
          <a:prstGeom prst="rect">
            <a:avLst/>
          </a:prstGeom>
          <a:noFill/>
        </p:spPr>
        <p:txBody>
          <a:bodyPr wrap="none">
            <a:spAutoFit/>
          </a:bodyPr>
          <a:lstStyle/>
          <a:p>
            <a:r>
              <a:rPr lang="en-US" dirty="0"/>
              <a:t>run0223</a:t>
            </a:r>
          </a:p>
        </p:txBody>
      </p:sp>
      <p:sp>
        <p:nvSpPr>
          <p:cNvPr id="23" name="TextBox 22">
            <a:extLst>
              <a:ext uri="{FF2B5EF4-FFF2-40B4-BE49-F238E27FC236}">
                <a16:creationId xmlns:a16="http://schemas.microsoft.com/office/drawing/2014/main" id="{56BCC488-2FB6-4F18-9BD6-91A72B145D28}"/>
              </a:ext>
            </a:extLst>
          </p:cNvPr>
          <p:cNvSpPr txBox="1"/>
          <p:nvPr/>
        </p:nvSpPr>
        <p:spPr>
          <a:xfrm>
            <a:off x="0" y="6260092"/>
            <a:ext cx="5942862" cy="584775"/>
          </a:xfrm>
          <a:prstGeom prst="rect">
            <a:avLst/>
          </a:prstGeom>
          <a:noFill/>
        </p:spPr>
        <p:txBody>
          <a:bodyPr wrap="square" rtlCol="0">
            <a:spAutoFit/>
          </a:bodyPr>
          <a:lstStyle/>
          <a:p>
            <a:r>
              <a:rPr lang="en-US" sz="1600" dirty="0"/>
              <a:t>When the signal on the North is smaller, it will result in a delay in the leading edge timing, which in turn will produce bigger timestamps.</a:t>
            </a:r>
          </a:p>
        </p:txBody>
      </p:sp>
    </p:spTree>
    <p:extLst>
      <p:ext uri="{BB962C8B-B14F-4D97-AF65-F5344CB8AC3E}">
        <p14:creationId xmlns:p14="http://schemas.microsoft.com/office/powerpoint/2010/main" val="2698401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3AC5E32-084D-4D64-9D4B-9E4130BEECEB}"/>
              </a:ext>
            </a:extLst>
          </p:cNvPr>
          <p:cNvPicPr>
            <a:picLocks noChangeAspect="1"/>
          </p:cNvPicPr>
          <p:nvPr/>
        </p:nvPicPr>
        <p:blipFill>
          <a:blip r:embed="rId2"/>
          <a:stretch>
            <a:fillRect/>
          </a:stretch>
        </p:blipFill>
        <p:spPr>
          <a:xfrm>
            <a:off x="4597938" y="0"/>
            <a:ext cx="4551649" cy="5394960"/>
          </a:xfrm>
          <a:prstGeom prst="rect">
            <a:avLst/>
          </a:prstGeom>
        </p:spPr>
      </p:pic>
      <p:pic>
        <p:nvPicPr>
          <p:cNvPr id="3" name="Picture 2">
            <a:extLst>
              <a:ext uri="{FF2B5EF4-FFF2-40B4-BE49-F238E27FC236}">
                <a16:creationId xmlns:a16="http://schemas.microsoft.com/office/drawing/2014/main" id="{707CD248-A4B1-46F8-8172-2DB2DE13DB30}"/>
              </a:ext>
            </a:extLst>
          </p:cNvPr>
          <p:cNvPicPr>
            <a:picLocks noChangeAspect="1"/>
          </p:cNvPicPr>
          <p:nvPr/>
        </p:nvPicPr>
        <p:blipFill>
          <a:blip r:embed="rId3"/>
          <a:stretch>
            <a:fillRect/>
          </a:stretch>
        </p:blipFill>
        <p:spPr>
          <a:xfrm>
            <a:off x="1" y="0"/>
            <a:ext cx="4546063" cy="5394960"/>
          </a:xfrm>
          <a:prstGeom prst="rect">
            <a:avLst/>
          </a:prstGeom>
        </p:spPr>
      </p:pic>
      <p:sp>
        <p:nvSpPr>
          <p:cNvPr id="6" name="TextBox 5">
            <a:extLst>
              <a:ext uri="{FF2B5EF4-FFF2-40B4-BE49-F238E27FC236}">
                <a16:creationId xmlns:a16="http://schemas.microsoft.com/office/drawing/2014/main" id="{CC205846-008E-4893-9890-CCD5ED9D2269}"/>
              </a:ext>
            </a:extLst>
          </p:cNvPr>
          <p:cNvSpPr txBox="1"/>
          <p:nvPr/>
        </p:nvSpPr>
        <p:spPr>
          <a:xfrm>
            <a:off x="5942862" y="5394960"/>
            <a:ext cx="2307042"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LEGe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F89F13-1AE6-45AF-8079-F2BD43B2DA01}"/>
              </a:ext>
            </a:extLst>
          </p:cNvPr>
          <p:cNvSpPr txBox="1"/>
          <p:nvPr/>
        </p:nvSpPr>
        <p:spPr>
          <a:xfrm>
            <a:off x="1304413"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LEGe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8" name="TextBox 7">
            <a:extLst>
              <a:ext uri="{FF2B5EF4-FFF2-40B4-BE49-F238E27FC236}">
                <a16:creationId xmlns:a16="http://schemas.microsoft.com/office/drawing/2014/main" id="{D4527B36-2862-4D28-BD66-DA5AE4046988}"/>
              </a:ext>
            </a:extLst>
          </p:cNvPr>
          <p:cNvSpPr txBox="1"/>
          <p:nvPr/>
        </p:nvSpPr>
        <p:spPr>
          <a:xfrm>
            <a:off x="1031626" y="179838"/>
            <a:ext cx="976549" cy="369332"/>
          </a:xfrm>
          <a:prstGeom prst="rect">
            <a:avLst/>
          </a:prstGeom>
          <a:noFill/>
        </p:spPr>
        <p:txBody>
          <a:bodyPr wrap="none">
            <a:spAutoFit/>
          </a:bodyPr>
          <a:lstStyle/>
          <a:p>
            <a:r>
              <a:rPr lang="en-US" dirty="0"/>
              <a:t>run0224</a:t>
            </a:r>
          </a:p>
        </p:txBody>
      </p:sp>
      <p:sp>
        <p:nvSpPr>
          <p:cNvPr id="9" name="TextBox 8">
            <a:extLst>
              <a:ext uri="{FF2B5EF4-FFF2-40B4-BE49-F238E27FC236}">
                <a16:creationId xmlns:a16="http://schemas.microsoft.com/office/drawing/2014/main" id="{7239615F-F64F-44FC-A87A-1A87D6F8EA47}"/>
              </a:ext>
            </a:extLst>
          </p:cNvPr>
          <p:cNvSpPr txBox="1"/>
          <p:nvPr/>
        </p:nvSpPr>
        <p:spPr>
          <a:xfrm>
            <a:off x="5649994" y="179838"/>
            <a:ext cx="976549" cy="369332"/>
          </a:xfrm>
          <a:prstGeom prst="rect">
            <a:avLst/>
          </a:prstGeom>
          <a:noFill/>
        </p:spPr>
        <p:txBody>
          <a:bodyPr wrap="none">
            <a:spAutoFit/>
          </a:bodyPr>
          <a:lstStyle/>
          <a:p>
            <a:r>
              <a:rPr lang="en-US" dirty="0"/>
              <a:t>run0223</a:t>
            </a:r>
          </a:p>
        </p:txBody>
      </p:sp>
      <p:sp>
        <p:nvSpPr>
          <p:cNvPr id="10" name="TextBox 9">
            <a:extLst>
              <a:ext uri="{FF2B5EF4-FFF2-40B4-BE49-F238E27FC236}">
                <a16:creationId xmlns:a16="http://schemas.microsoft.com/office/drawing/2014/main" id="{1813961E-C1A6-42EA-8F03-61E8254CFA92}"/>
              </a:ext>
            </a:extLst>
          </p:cNvPr>
          <p:cNvSpPr txBox="1"/>
          <p:nvPr/>
        </p:nvSpPr>
        <p:spPr>
          <a:xfrm>
            <a:off x="7557150" y="228789"/>
            <a:ext cx="652743" cy="369332"/>
          </a:xfrm>
          <a:prstGeom prst="rect">
            <a:avLst/>
          </a:prstGeom>
          <a:noFill/>
        </p:spPr>
        <p:txBody>
          <a:bodyPr wrap="none" rtlCol="0">
            <a:spAutoFit/>
          </a:bodyPr>
          <a:lstStyle/>
          <a:p>
            <a:r>
              <a:rPr lang="en-US" dirty="0">
                <a:solidFill>
                  <a:srgbClr val="FF0000"/>
                </a:solidFill>
              </a:rPr>
              <a:t>1408</a:t>
            </a:r>
          </a:p>
        </p:txBody>
      </p:sp>
      <p:sp>
        <p:nvSpPr>
          <p:cNvPr id="11" name="TextBox 10">
            <a:extLst>
              <a:ext uri="{FF2B5EF4-FFF2-40B4-BE49-F238E27FC236}">
                <a16:creationId xmlns:a16="http://schemas.microsoft.com/office/drawing/2014/main" id="{011BC72E-C10B-4AB6-9E89-EEF38B71FFF4}"/>
              </a:ext>
            </a:extLst>
          </p:cNvPr>
          <p:cNvSpPr txBox="1"/>
          <p:nvPr/>
        </p:nvSpPr>
        <p:spPr>
          <a:xfrm>
            <a:off x="7615659" y="3669464"/>
            <a:ext cx="535724" cy="369332"/>
          </a:xfrm>
          <a:prstGeom prst="rect">
            <a:avLst/>
          </a:prstGeom>
          <a:noFill/>
        </p:spPr>
        <p:txBody>
          <a:bodyPr wrap="none" rtlCol="0">
            <a:spAutoFit/>
          </a:bodyPr>
          <a:lstStyle/>
          <a:p>
            <a:r>
              <a:rPr lang="en-US" dirty="0">
                <a:solidFill>
                  <a:srgbClr val="FF0000"/>
                </a:solidFill>
              </a:rPr>
              <a:t>245</a:t>
            </a:r>
          </a:p>
        </p:txBody>
      </p:sp>
      <p:sp>
        <p:nvSpPr>
          <p:cNvPr id="12" name="TextBox 11">
            <a:extLst>
              <a:ext uri="{FF2B5EF4-FFF2-40B4-BE49-F238E27FC236}">
                <a16:creationId xmlns:a16="http://schemas.microsoft.com/office/drawing/2014/main" id="{DB96E3D4-CE21-401F-85F0-EACB65ADD7DB}"/>
              </a:ext>
            </a:extLst>
          </p:cNvPr>
          <p:cNvSpPr txBox="1"/>
          <p:nvPr/>
        </p:nvSpPr>
        <p:spPr>
          <a:xfrm>
            <a:off x="7557150" y="1106408"/>
            <a:ext cx="652743" cy="369332"/>
          </a:xfrm>
          <a:prstGeom prst="rect">
            <a:avLst/>
          </a:prstGeom>
          <a:noFill/>
        </p:spPr>
        <p:txBody>
          <a:bodyPr wrap="none" rtlCol="0">
            <a:spAutoFit/>
          </a:bodyPr>
          <a:lstStyle/>
          <a:p>
            <a:r>
              <a:rPr lang="en-US" dirty="0">
                <a:solidFill>
                  <a:srgbClr val="FF0000"/>
                </a:solidFill>
              </a:rPr>
              <a:t>1112</a:t>
            </a:r>
          </a:p>
        </p:txBody>
      </p:sp>
      <p:sp>
        <p:nvSpPr>
          <p:cNvPr id="13" name="TextBox 12">
            <a:extLst>
              <a:ext uri="{FF2B5EF4-FFF2-40B4-BE49-F238E27FC236}">
                <a16:creationId xmlns:a16="http://schemas.microsoft.com/office/drawing/2014/main" id="{5563AC72-5AC9-4F5B-9244-0EECEAA42BD8}"/>
              </a:ext>
            </a:extLst>
          </p:cNvPr>
          <p:cNvSpPr txBox="1"/>
          <p:nvPr/>
        </p:nvSpPr>
        <p:spPr>
          <a:xfrm>
            <a:off x="7615659" y="1545172"/>
            <a:ext cx="535724" cy="369332"/>
          </a:xfrm>
          <a:prstGeom prst="rect">
            <a:avLst/>
          </a:prstGeom>
          <a:noFill/>
        </p:spPr>
        <p:txBody>
          <a:bodyPr wrap="none" rtlCol="0">
            <a:spAutoFit/>
          </a:bodyPr>
          <a:lstStyle/>
          <a:p>
            <a:r>
              <a:rPr lang="en-US" dirty="0">
                <a:solidFill>
                  <a:srgbClr val="FF0000"/>
                </a:solidFill>
              </a:rPr>
              <a:t>964</a:t>
            </a:r>
          </a:p>
        </p:txBody>
      </p:sp>
      <p:sp>
        <p:nvSpPr>
          <p:cNvPr id="14" name="TextBox 13">
            <a:extLst>
              <a:ext uri="{FF2B5EF4-FFF2-40B4-BE49-F238E27FC236}">
                <a16:creationId xmlns:a16="http://schemas.microsoft.com/office/drawing/2014/main" id="{FE4E5B9F-5710-4564-B126-D5EC6C9B0851}"/>
              </a:ext>
            </a:extLst>
          </p:cNvPr>
          <p:cNvSpPr txBox="1"/>
          <p:nvPr/>
        </p:nvSpPr>
        <p:spPr>
          <a:xfrm>
            <a:off x="7615659" y="1850070"/>
            <a:ext cx="535724" cy="369332"/>
          </a:xfrm>
          <a:prstGeom prst="rect">
            <a:avLst/>
          </a:prstGeom>
          <a:noFill/>
        </p:spPr>
        <p:txBody>
          <a:bodyPr wrap="none" rtlCol="0">
            <a:spAutoFit/>
          </a:bodyPr>
          <a:lstStyle/>
          <a:p>
            <a:r>
              <a:rPr lang="en-US" dirty="0">
                <a:solidFill>
                  <a:srgbClr val="FF0000"/>
                </a:solidFill>
              </a:rPr>
              <a:t>867</a:t>
            </a:r>
          </a:p>
        </p:txBody>
      </p:sp>
      <p:sp>
        <p:nvSpPr>
          <p:cNvPr id="15" name="TextBox 14">
            <a:extLst>
              <a:ext uri="{FF2B5EF4-FFF2-40B4-BE49-F238E27FC236}">
                <a16:creationId xmlns:a16="http://schemas.microsoft.com/office/drawing/2014/main" id="{181CC74A-4E18-47CF-A636-1C73CA165139}"/>
              </a:ext>
            </a:extLst>
          </p:cNvPr>
          <p:cNvSpPr txBox="1"/>
          <p:nvPr/>
        </p:nvSpPr>
        <p:spPr>
          <a:xfrm>
            <a:off x="7615659" y="3034268"/>
            <a:ext cx="535724" cy="369332"/>
          </a:xfrm>
          <a:prstGeom prst="rect">
            <a:avLst/>
          </a:prstGeom>
          <a:noFill/>
        </p:spPr>
        <p:txBody>
          <a:bodyPr wrap="none" rtlCol="0">
            <a:spAutoFit/>
          </a:bodyPr>
          <a:lstStyle/>
          <a:p>
            <a:r>
              <a:rPr lang="en-US" dirty="0">
                <a:solidFill>
                  <a:srgbClr val="FF0000"/>
                </a:solidFill>
              </a:rPr>
              <a:t>444</a:t>
            </a:r>
          </a:p>
        </p:txBody>
      </p:sp>
      <p:sp>
        <p:nvSpPr>
          <p:cNvPr id="16" name="TextBox 15">
            <a:extLst>
              <a:ext uri="{FF2B5EF4-FFF2-40B4-BE49-F238E27FC236}">
                <a16:creationId xmlns:a16="http://schemas.microsoft.com/office/drawing/2014/main" id="{43E5810D-EC4A-4063-8065-F1C8A5C0E75C}"/>
              </a:ext>
            </a:extLst>
          </p:cNvPr>
          <p:cNvSpPr txBox="1"/>
          <p:nvPr/>
        </p:nvSpPr>
        <p:spPr>
          <a:xfrm>
            <a:off x="7557150" y="814210"/>
            <a:ext cx="652743" cy="369332"/>
          </a:xfrm>
          <a:prstGeom prst="rect">
            <a:avLst/>
          </a:prstGeom>
          <a:noFill/>
        </p:spPr>
        <p:txBody>
          <a:bodyPr wrap="none" rtlCol="0">
            <a:spAutoFit/>
          </a:bodyPr>
          <a:lstStyle/>
          <a:p>
            <a:r>
              <a:rPr lang="en-US" dirty="0">
                <a:solidFill>
                  <a:srgbClr val="FF0000"/>
                </a:solidFill>
              </a:rPr>
              <a:t>1213</a:t>
            </a:r>
          </a:p>
        </p:txBody>
      </p:sp>
      <p:sp>
        <p:nvSpPr>
          <p:cNvPr id="17" name="TextBox 16">
            <a:extLst>
              <a:ext uri="{FF2B5EF4-FFF2-40B4-BE49-F238E27FC236}">
                <a16:creationId xmlns:a16="http://schemas.microsoft.com/office/drawing/2014/main" id="{96C776C8-B1B1-4B67-B8D1-FFE2A3560358}"/>
              </a:ext>
            </a:extLst>
          </p:cNvPr>
          <p:cNvSpPr txBox="1"/>
          <p:nvPr/>
        </p:nvSpPr>
        <p:spPr>
          <a:xfrm>
            <a:off x="7615659" y="3364566"/>
            <a:ext cx="535724" cy="369332"/>
          </a:xfrm>
          <a:prstGeom prst="rect">
            <a:avLst/>
          </a:prstGeom>
          <a:noFill/>
        </p:spPr>
        <p:txBody>
          <a:bodyPr wrap="none" rtlCol="0">
            <a:spAutoFit/>
          </a:bodyPr>
          <a:lstStyle/>
          <a:p>
            <a:r>
              <a:rPr lang="en-US" dirty="0"/>
              <a:t>344</a:t>
            </a:r>
          </a:p>
        </p:txBody>
      </p:sp>
      <p:sp>
        <p:nvSpPr>
          <p:cNvPr id="18" name="TextBox 17">
            <a:extLst>
              <a:ext uri="{FF2B5EF4-FFF2-40B4-BE49-F238E27FC236}">
                <a16:creationId xmlns:a16="http://schemas.microsoft.com/office/drawing/2014/main" id="{F18E0EF3-19BA-4A15-ABB5-F0CA1B6F0FDE}"/>
              </a:ext>
            </a:extLst>
          </p:cNvPr>
          <p:cNvSpPr txBox="1"/>
          <p:nvPr/>
        </p:nvSpPr>
        <p:spPr>
          <a:xfrm>
            <a:off x="7615659" y="4033800"/>
            <a:ext cx="535724" cy="369332"/>
          </a:xfrm>
          <a:prstGeom prst="rect">
            <a:avLst/>
          </a:prstGeom>
          <a:noFill/>
        </p:spPr>
        <p:txBody>
          <a:bodyPr wrap="none" rtlCol="0">
            <a:spAutoFit/>
          </a:bodyPr>
          <a:lstStyle/>
          <a:p>
            <a:r>
              <a:rPr lang="en-US" dirty="0"/>
              <a:t>122</a:t>
            </a:r>
          </a:p>
        </p:txBody>
      </p:sp>
      <p:sp>
        <p:nvSpPr>
          <p:cNvPr id="19" name="TextBox 18">
            <a:extLst>
              <a:ext uri="{FF2B5EF4-FFF2-40B4-BE49-F238E27FC236}">
                <a16:creationId xmlns:a16="http://schemas.microsoft.com/office/drawing/2014/main" id="{E094F83C-6CA4-448E-9A10-E464E1C2CF44}"/>
              </a:ext>
            </a:extLst>
          </p:cNvPr>
          <p:cNvSpPr txBox="1"/>
          <p:nvPr/>
        </p:nvSpPr>
        <p:spPr>
          <a:xfrm>
            <a:off x="2900246" y="228789"/>
            <a:ext cx="652743" cy="369332"/>
          </a:xfrm>
          <a:prstGeom prst="rect">
            <a:avLst/>
          </a:prstGeom>
          <a:noFill/>
        </p:spPr>
        <p:txBody>
          <a:bodyPr wrap="none" rtlCol="0">
            <a:spAutoFit/>
          </a:bodyPr>
          <a:lstStyle/>
          <a:p>
            <a:r>
              <a:rPr lang="en-US" dirty="0">
                <a:solidFill>
                  <a:srgbClr val="FF0000"/>
                </a:solidFill>
              </a:rPr>
              <a:t>1408</a:t>
            </a:r>
          </a:p>
        </p:txBody>
      </p:sp>
      <p:sp>
        <p:nvSpPr>
          <p:cNvPr id="20" name="TextBox 19">
            <a:extLst>
              <a:ext uri="{FF2B5EF4-FFF2-40B4-BE49-F238E27FC236}">
                <a16:creationId xmlns:a16="http://schemas.microsoft.com/office/drawing/2014/main" id="{AB1E4B05-1DC0-4E35-BFE8-6CAD64727260}"/>
              </a:ext>
            </a:extLst>
          </p:cNvPr>
          <p:cNvSpPr txBox="1"/>
          <p:nvPr/>
        </p:nvSpPr>
        <p:spPr>
          <a:xfrm>
            <a:off x="2958755" y="3669464"/>
            <a:ext cx="535724" cy="369332"/>
          </a:xfrm>
          <a:prstGeom prst="rect">
            <a:avLst/>
          </a:prstGeom>
          <a:noFill/>
        </p:spPr>
        <p:txBody>
          <a:bodyPr wrap="none" rtlCol="0">
            <a:spAutoFit/>
          </a:bodyPr>
          <a:lstStyle/>
          <a:p>
            <a:r>
              <a:rPr lang="en-US" dirty="0">
                <a:solidFill>
                  <a:srgbClr val="FF0000"/>
                </a:solidFill>
              </a:rPr>
              <a:t>245</a:t>
            </a:r>
          </a:p>
        </p:txBody>
      </p:sp>
      <p:sp>
        <p:nvSpPr>
          <p:cNvPr id="21" name="TextBox 20">
            <a:extLst>
              <a:ext uri="{FF2B5EF4-FFF2-40B4-BE49-F238E27FC236}">
                <a16:creationId xmlns:a16="http://schemas.microsoft.com/office/drawing/2014/main" id="{305205FC-039C-4824-A40E-B92B3988034F}"/>
              </a:ext>
            </a:extLst>
          </p:cNvPr>
          <p:cNvSpPr txBox="1"/>
          <p:nvPr/>
        </p:nvSpPr>
        <p:spPr>
          <a:xfrm>
            <a:off x="2900246" y="1106408"/>
            <a:ext cx="652743" cy="369332"/>
          </a:xfrm>
          <a:prstGeom prst="rect">
            <a:avLst/>
          </a:prstGeom>
          <a:noFill/>
        </p:spPr>
        <p:txBody>
          <a:bodyPr wrap="none" rtlCol="0">
            <a:spAutoFit/>
          </a:bodyPr>
          <a:lstStyle/>
          <a:p>
            <a:r>
              <a:rPr lang="en-US" dirty="0">
                <a:solidFill>
                  <a:srgbClr val="FF0000"/>
                </a:solidFill>
              </a:rPr>
              <a:t>1112</a:t>
            </a:r>
          </a:p>
        </p:txBody>
      </p:sp>
      <p:sp>
        <p:nvSpPr>
          <p:cNvPr id="22" name="TextBox 21">
            <a:extLst>
              <a:ext uri="{FF2B5EF4-FFF2-40B4-BE49-F238E27FC236}">
                <a16:creationId xmlns:a16="http://schemas.microsoft.com/office/drawing/2014/main" id="{A3C9E75A-4AF0-400B-812B-3BDE22B22849}"/>
              </a:ext>
            </a:extLst>
          </p:cNvPr>
          <p:cNvSpPr txBox="1"/>
          <p:nvPr/>
        </p:nvSpPr>
        <p:spPr>
          <a:xfrm>
            <a:off x="2958755" y="1545172"/>
            <a:ext cx="535724" cy="369332"/>
          </a:xfrm>
          <a:prstGeom prst="rect">
            <a:avLst/>
          </a:prstGeom>
          <a:noFill/>
        </p:spPr>
        <p:txBody>
          <a:bodyPr wrap="none" rtlCol="0">
            <a:spAutoFit/>
          </a:bodyPr>
          <a:lstStyle/>
          <a:p>
            <a:r>
              <a:rPr lang="en-US" dirty="0">
                <a:solidFill>
                  <a:srgbClr val="FF0000"/>
                </a:solidFill>
              </a:rPr>
              <a:t>964</a:t>
            </a:r>
          </a:p>
        </p:txBody>
      </p:sp>
      <p:sp>
        <p:nvSpPr>
          <p:cNvPr id="23" name="TextBox 22">
            <a:extLst>
              <a:ext uri="{FF2B5EF4-FFF2-40B4-BE49-F238E27FC236}">
                <a16:creationId xmlns:a16="http://schemas.microsoft.com/office/drawing/2014/main" id="{28821B78-0CCF-4D3E-AA57-AF630AE4FC4B}"/>
              </a:ext>
            </a:extLst>
          </p:cNvPr>
          <p:cNvSpPr txBox="1"/>
          <p:nvPr/>
        </p:nvSpPr>
        <p:spPr>
          <a:xfrm>
            <a:off x="2958755" y="1850070"/>
            <a:ext cx="535724" cy="369332"/>
          </a:xfrm>
          <a:prstGeom prst="rect">
            <a:avLst/>
          </a:prstGeom>
          <a:noFill/>
        </p:spPr>
        <p:txBody>
          <a:bodyPr wrap="none" rtlCol="0">
            <a:spAutoFit/>
          </a:bodyPr>
          <a:lstStyle/>
          <a:p>
            <a:r>
              <a:rPr lang="en-US" dirty="0">
                <a:solidFill>
                  <a:srgbClr val="FF0000"/>
                </a:solidFill>
              </a:rPr>
              <a:t>867</a:t>
            </a:r>
          </a:p>
        </p:txBody>
      </p:sp>
      <p:sp>
        <p:nvSpPr>
          <p:cNvPr id="24" name="TextBox 23">
            <a:extLst>
              <a:ext uri="{FF2B5EF4-FFF2-40B4-BE49-F238E27FC236}">
                <a16:creationId xmlns:a16="http://schemas.microsoft.com/office/drawing/2014/main" id="{A3C94BC6-1158-4782-B327-074510A69A6D}"/>
              </a:ext>
            </a:extLst>
          </p:cNvPr>
          <p:cNvSpPr txBox="1"/>
          <p:nvPr/>
        </p:nvSpPr>
        <p:spPr>
          <a:xfrm>
            <a:off x="2958755" y="3034268"/>
            <a:ext cx="535724" cy="369332"/>
          </a:xfrm>
          <a:prstGeom prst="rect">
            <a:avLst/>
          </a:prstGeom>
          <a:noFill/>
        </p:spPr>
        <p:txBody>
          <a:bodyPr wrap="none" rtlCol="0">
            <a:spAutoFit/>
          </a:bodyPr>
          <a:lstStyle/>
          <a:p>
            <a:r>
              <a:rPr lang="en-US" dirty="0">
                <a:solidFill>
                  <a:srgbClr val="FF0000"/>
                </a:solidFill>
              </a:rPr>
              <a:t>444</a:t>
            </a:r>
          </a:p>
        </p:txBody>
      </p:sp>
      <p:sp>
        <p:nvSpPr>
          <p:cNvPr id="25" name="TextBox 24">
            <a:extLst>
              <a:ext uri="{FF2B5EF4-FFF2-40B4-BE49-F238E27FC236}">
                <a16:creationId xmlns:a16="http://schemas.microsoft.com/office/drawing/2014/main" id="{BF9EF54D-DCE0-4E4D-8159-34191E405311}"/>
              </a:ext>
            </a:extLst>
          </p:cNvPr>
          <p:cNvSpPr txBox="1"/>
          <p:nvPr/>
        </p:nvSpPr>
        <p:spPr>
          <a:xfrm>
            <a:off x="2900246" y="814210"/>
            <a:ext cx="652743" cy="369332"/>
          </a:xfrm>
          <a:prstGeom prst="rect">
            <a:avLst/>
          </a:prstGeom>
          <a:noFill/>
        </p:spPr>
        <p:txBody>
          <a:bodyPr wrap="none" rtlCol="0">
            <a:spAutoFit/>
          </a:bodyPr>
          <a:lstStyle/>
          <a:p>
            <a:r>
              <a:rPr lang="en-US" dirty="0">
                <a:solidFill>
                  <a:srgbClr val="FF0000"/>
                </a:solidFill>
              </a:rPr>
              <a:t>1213</a:t>
            </a:r>
          </a:p>
        </p:txBody>
      </p:sp>
      <p:sp>
        <p:nvSpPr>
          <p:cNvPr id="26" name="TextBox 25">
            <a:extLst>
              <a:ext uri="{FF2B5EF4-FFF2-40B4-BE49-F238E27FC236}">
                <a16:creationId xmlns:a16="http://schemas.microsoft.com/office/drawing/2014/main" id="{C5C59E09-F6BB-4782-A753-725270B5F39C}"/>
              </a:ext>
            </a:extLst>
          </p:cNvPr>
          <p:cNvSpPr txBox="1"/>
          <p:nvPr/>
        </p:nvSpPr>
        <p:spPr>
          <a:xfrm>
            <a:off x="2958755" y="3364566"/>
            <a:ext cx="535724" cy="369332"/>
          </a:xfrm>
          <a:prstGeom prst="rect">
            <a:avLst/>
          </a:prstGeom>
          <a:noFill/>
        </p:spPr>
        <p:txBody>
          <a:bodyPr wrap="none" rtlCol="0">
            <a:spAutoFit/>
          </a:bodyPr>
          <a:lstStyle/>
          <a:p>
            <a:r>
              <a:rPr lang="en-US" dirty="0"/>
              <a:t>344</a:t>
            </a:r>
          </a:p>
        </p:txBody>
      </p:sp>
      <p:sp>
        <p:nvSpPr>
          <p:cNvPr id="27" name="TextBox 26">
            <a:extLst>
              <a:ext uri="{FF2B5EF4-FFF2-40B4-BE49-F238E27FC236}">
                <a16:creationId xmlns:a16="http://schemas.microsoft.com/office/drawing/2014/main" id="{442C4705-4B3E-4596-B674-D839758DF2CD}"/>
              </a:ext>
            </a:extLst>
          </p:cNvPr>
          <p:cNvSpPr txBox="1"/>
          <p:nvPr/>
        </p:nvSpPr>
        <p:spPr>
          <a:xfrm>
            <a:off x="2958755" y="4033800"/>
            <a:ext cx="535724" cy="369332"/>
          </a:xfrm>
          <a:prstGeom prst="rect">
            <a:avLst/>
          </a:prstGeom>
          <a:noFill/>
        </p:spPr>
        <p:txBody>
          <a:bodyPr wrap="none" rtlCol="0">
            <a:spAutoFit/>
          </a:bodyPr>
          <a:lstStyle/>
          <a:p>
            <a:r>
              <a:rPr lang="en-US" dirty="0"/>
              <a:t>122</a:t>
            </a:r>
          </a:p>
        </p:txBody>
      </p:sp>
    </p:spTree>
    <p:extLst>
      <p:ext uri="{BB962C8B-B14F-4D97-AF65-F5344CB8AC3E}">
        <p14:creationId xmlns:p14="http://schemas.microsoft.com/office/powerpoint/2010/main" val="195937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1687BA-B777-4A5E-AA01-F0CF251964CC}"/>
              </a:ext>
            </a:extLst>
          </p:cNvPr>
          <p:cNvPicPr>
            <a:picLocks noChangeAspect="1"/>
          </p:cNvPicPr>
          <p:nvPr/>
        </p:nvPicPr>
        <p:blipFill>
          <a:blip r:embed="rId3"/>
          <a:stretch>
            <a:fillRect/>
          </a:stretch>
        </p:blipFill>
        <p:spPr>
          <a:xfrm>
            <a:off x="0" y="3429000"/>
            <a:ext cx="5757596" cy="3429000"/>
          </a:xfrm>
          <a:prstGeom prst="rect">
            <a:avLst/>
          </a:prstGeom>
        </p:spPr>
      </p:pic>
      <p:pic>
        <p:nvPicPr>
          <p:cNvPr id="3" name="Picture 2">
            <a:extLst>
              <a:ext uri="{FF2B5EF4-FFF2-40B4-BE49-F238E27FC236}">
                <a16:creationId xmlns:a16="http://schemas.microsoft.com/office/drawing/2014/main" id="{05341095-D775-4ED6-A488-72A6F24DD019}"/>
              </a:ext>
            </a:extLst>
          </p:cNvPr>
          <p:cNvPicPr>
            <a:picLocks noChangeAspect="1"/>
          </p:cNvPicPr>
          <p:nvPr/>
        </p:nvPicPr>
        <p:blipFill>
          <a:blip r:embed="rId4"/>
          <a:stretch>
            <a:fillRect/>
          </a:stretch>
        </p:blipFill>
        <p:spPr>
          <a:xfrm>
            <a:off x="0" y="0"/>
            <a:ext cx="5757596" cy="3429000"/>
          </a:xfrm>
          <a:prstGeom prst="rect">
            <a:avLst/>
          </a:prstGeom>
        </p:spPr>
      </p:pic>
      <p:sp>
        <p:nvSpPr>
          <p:cNvPr id="6" name="TextBox 5">
            <a:extLst>
              <a:ext uri="{FF2B5EF4-FFF2-40B4-BE49-F238E27FC236}">
                <a16:creationId xmlns:a16="http://schemas.microsoft.com/office/drawing/2014/main" id="{B09A2B1D-3FEA-433F-82FE-181A8445E72B}"/>
              </a:ext>
            </a:extLst>
          </p:cNvPr>
          <p:cNvSpPr txBox="1"/>
          <p:nvPr/>
        </p:nvSpPr>
        <p:spPr>
          <a:xfrm>
            <a:off x="5559006" y="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Run0289</a:t>
            </a:r>
          </a:p>
          <a:p>
            <a:r>
              <a:rPr lang="en-US" sz="1700" dirty="0">
                <a:latin typeface="Cambria" panose="02040503050406030204" pitchFamily="18" charset="0"/>
                <a:ea typeface="Cambria" panose="02040503050406030204" pitchFamily="18" charset="0"/>
                <a:cs typeface="Times New Roman" panose="02020603050405020304" pitchFamily="18" charset="0"/>
              </a:rPr>
              <a:t>152Eu 3-hour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North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North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North 122</a:t>
            </a:r>
          </a:p>
        </p:txBody>
      </p:sp>
      <p:sp>
        <p:nvSpPr>
          <p:cNvPr id="7" name="TextBox 6">
            <a:extLst>
              <a:ext uri="{FF2B5EF4-FFF2-40B4-BE49-F238E27FC236}">
                <a16:creationId xmlns:a16="http://schemas.microsoft.com/office/drawing/2014/main" id="{42C939A2-458D-4BDB-8CCD-072447C35785}"/>
              </a:ext>
            </a:extLst>
          </p:cNvPr>
          <p:cNvSpPr txBox="1"/>
          <p:nvPr/>
        </p:nvSpPr>
        <p:spPr>
          <a:xfrm>
            <a:off x="5559005" y="3429000"/>
            <a:ext cx="3584993" cy="2708434"/>
          </a:xfrm>
          <a:prstGeom prst="rect">
            <a:avLst/>
          </a:prstGeom>
          <a:noFill/>
        </p:spPr>
        <p:txBody>
          <a:bodyPr wrap="square">
            <a:spAutoFit/>
          </a:bodyPr>
          <a:lstStyle/>
          <a:p>
            <a:r>
              <a:rPr lang="en-US" sz="1700" dirty="0">
                <a:latin typeface="Cambria" panose="02040503050406030204" pitchFamily="18" charset="0"/>
                <a:ea typeface="Cambria" panose="02040503050406030204" pitchFamily="18" charset="0"/>
                <a:cs typeface="Times New Roman" panose="02020603050405020304" pitchFamily="18" charset="0"/>
              </a:rPr>
              <a:t>Run0289</a:t>
            </a:r>
          </a:p>
          <a:p>
            <a:r>
              <a:rPr lang="en-US" sz="1700" dirty="0">
                <a:latin typeface="Cambria" panose="02040503050406030204" pitchFamily="18" charset="0"/>
                <a:ea typeface="Cambria" panose="02040503050406030204" pitchFamily="18" charset="0"/>
                <a:cs typeface="Times New Roman" panose="02020603050405020304" pitchFamily="18" charset="0"/>
              </a:rPr>
              <a:t>152Eu 3-hour run</a:t>
            </a:r>
          </a:p>
          <a:p>
            <a:r>
              <a:rPr lang="en-US" altLang="zh-CN" sz="1700" dirty="0">
                <a:latin typeface="Cambria" panose="02040503050406030204" pitchFamily="18" charset="0"/>
                <a:ea typeface="Cambria" panose="02040503050406030204" pitchFamily="18" charset="0"/>
                <a:cs typeface="Times New Roman" panose="02020603050405020304" pitchFamily="18" charset="0"/>
              </a:rPr>
              <a:t>LED</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Rise 0.064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Trigger Gap 0.952 </a:t>
            </a:r>
            <a:r>
              <a:rPr lang="en-US" altLang="zh-CN" sz="1700" dirty="0" err="1">
                <a:latin typeface="Cambria" panose="02040503050406030204" pitchFamily="18" charset="0"/>
                <a:ea typeface="Cambria" panose="02040503050406030204" pitchFamily="18" charset="0"/>
                <a:cs typeface="Times New Roman" panose="02020603050405020304" pitchFamily="18" charset="0"/>
              </a:rPr>
              <a:t>μs</a:t>
            </a:r>
            <a:endParaRPr lang="en-US" sz="1700" dirty="0">
              <a:latin typeface="Cambria" panose="02040503050406030204" pitchFamily="18" charset="0"/>
              <a:ea typeface="Cambria" panose="02040503050406030204" pitchFamily="18" charset="0"/>
              <a:cs typeface="Times New Roman" panose="02020603050405020304" pitchFamily="18" charset="0"/>
            </a:endParaRPr>
          </a:p>
          <a:p>
            <a:r>
              <a:rPr lang="en-US" altLang="zh-CN" sz="1700" dirty="0">
                <a:latin typeface="Cambria" panose="02040503050406030204" pitchFamily="18" charset="0"/>
                <a:ea typeface="Cambria" panose="02040503050406030204" pitchFamily="18" charset="0"/>
                <a:cs typeface="Times New Roman" panose="02020603050405020304" pitchFamily="18" charset="0"/>
              </a:rPr>
              <a:t>Trigger Thresh 310, 300,</a:t>
            </a:r>
            <a:r>
              <a:rPr lang="zh-CN" altLang="en-US" sz="1700" dirty="0">
                <a:latin typeface="Cambria" panose="02040503050406030204" pitchFamily="18" charset="0"/>
                <a:ea typeface="Cambria" panose="02040503050406030204" pitchFamily="18" charset="0"/>
                <a:cs typeface="Times New Roman" panose="02020603050405020304" pitchFamily="18" charset="0"/>
              </a:rPr>
              <a:t> </a:t>
            </a:r>
            <a:r>
              <a:rPr lang="en-US" altLang="zh-CN" sz="1700" dirty="0">
                <a:latin typeface="Cambria" panose="02040503050406030204" pitchFamily="18" charset="0"/>
                <a:ea typeface="Cambria" panose="02040503050406030204" pitchFamily="18" charset="0"/>
                <a:cs typeface="Times New Roman" panose="02020603050405020304" pitchFamily="18" charset="0"/>
              </a:rPr>
              <a:t>730</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latin typeface="Cambria" panose="02040503050406030204" pitchFamily="18" charset="0"/>
                <a:ea typeface="Cambria" panose="02040503050406030204" pitchFamily="18" charset="0"/>
                <a:cs typeface="Times New Roman" panose="02020603050405020304" pitchFamily="18" charset="0"/>
              </a:rPr>
              <a:t>LED </a:t>
            </a:r>
            <a:endPar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endParaRPr>
          </a:p>
          <a:p>
            <a:r>
              <a:rPr lang="en-US" sz="1700" dirty="0">
                <a:solidFill>
                  <a:srgbClr val="0099FF"/>
                </a:solidFill>
                <a:latin typeface="Cambria" panose="02040503050406030204" pitchFamily="18" charset="0"/>
                <a:ea typeface="Cambria" panose="02040503050406030204" pitchFamily="18" charset="0"/>
                <a:cs typeface="Times New Roman" panose="02020603050405020304" pitchFamily="18" charset="0"/>
              </a:rPr>
              <a:t>LEGe 39||46 &amp;&amp; South 1408</a:t>
            </a:r>
          </a:p>
          <a:p>
            <a:r>
              <a:rPr lang="en-US" sz="1700" dirty="0">
                <a:solidFill>
                  <a:srgbClr val="00AC00"/>
                </a:solidFill>
                <a:latin typeface="Cambria" panose="02040503050406030204" pitchFamily="18" charset="0"/>
                <a:ea typeface="Cambria" panose="02040503050406030204" pitchFamily="18" charset="0"/>
                <a:cs typeface="Times New Roman" panose="02020603050405020304" pitchFamily="18" charset="0"/>
              </a:rPr>
              <a:t>LEGe 39||46 &amp;&amp; South 245</a:t>
            </a:r>
          </a:p>
          <a:p>
            <a:r>
              <a:rPr lang="en-US" sz="1700"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LEGe 39||46 &amp;&amp; South 122</a:t>
            </a:r>
          </a:p>
        </p:txBody>
      </p:sp>
    </p:spTree>
    <p:extLst>
      <p:ext uri="{BB962C8B-B14F-4D97-AF65-F5344CB8AC3E}">
        <p14:creationId xmlns:p14="http://schemas.microsoft.com/office/powerpoint/2010/main" val="4479702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E08D85C-B750-4C79-AD2F-6344B4168A39}"/>
              </a:ext>
            </a:extLst>
          </p:cNvPr>
          <p:cNvPicPr>
            <a:picLocks noChangeAspect="1"/>
          </p:cNvPicPr>
          <p:nvPr/>
        </p:nvPicPr>
        <p:blipFill>
          <a:blip r:embed="rId2"/>
          <a:stretch>
            <a:fillRect/>
          </a:stretch>
        </p:blipFill>
        <p:spPr>
          <a:xfrm>
            <a:off x="0" y="0"/>
            <a:ext cx="4551649" cy="5394960"/>
          </a:xfrm>
          <a:prstGeom prst="rect">
            <a:avLst/>
          </a:prstGeom>
        </p:spPr>
      </p:pic>
      <p:pic>
        <p:nvPicPr>
          <p:cNvPr id="3" name="Picture 2">
            <a:extLst>
              <a:ext uri="{FF2B5EF4-FFF2-40B4-BE49-F238E27FC236}">
                <a16:creationId xmlns:a16="http://schemas.microsoft.com/office/drawing/2014/main" id="{34E6D333-CE1B-4D80-AA35-8C7FA9D7F97B}"/>
              </a:ext>
            </a:extLst>
          </p:cNvPr>
          <p:cNvPicPr>
            <a:picLocks noChangeAspect="1"/>
          </p:cNvPicPr>
          <p:nvPr/>
        </p:nvPicPr>
        <p:blipFill>
          <a:blip r:embed="rId3"/>
          <a:stretch>
            <a:fillRect/>
          </a:stretch>
        </p:blipFill>
        <p:spPr>
          <a:xfrm>
            <a:off x="4581182" y="0"/>
            <a:ext cx="4562818" cy="5394960"/>
          </a:xfrm>
          <a:prstGeom prst="rect">
            <a:avLst/>
          </a:prstGeom>
        </p:spPr>
      </p:pic>
      <p:sp>
        <p:nvSpPr>
          <p:cNvPr id="4" name="TextBox 3">
            <a:extLst>
              <a:ext uri="{FF2B5EF4-FFF2-40B4-BE49-F238E27FC236}">
                <a16:creationId xmlns:a16="http://schemas.microsoft.com/office/drawing/2014/main" id="{A1CE4979-CBF3-428C-A9CF-4500081C84F6}"/>
              </a:ext>
            </a:extLst>
          </p:cNvPr>
          <p:cNvSpPr txBox="1"/>
          <p:nvPr/>
        </p:nvSpPr>
        <p:spPr>
          <a:xfrm>
            <a:off x="5942862" y="5394960"/>
            <a:ext cx="2366995"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LEGe 40-keV K</a:t>
            </a:r>
            <a:r>
              <a:rPr lang="en-US" altLang="zh-CN" baseline="-25000" dirty="0">
                <a:latin typeface="Times New Roman" panose="02020603050405020304" pitchFamily="18" charset="0"/>
                <a:cs typeface="Times New Roman" panose="02020603050405020304" pitchFamily="18" charset="0"/>
              </a:rPr>
              <a:t>α</a:t>
            </a:r>
            <a:r>
              <a:rPr lang="en-US" altLang="zh-CN" dirty="0">
                <a:latin typeface="Times New Roman" panose="02020603050405020304" pitchFamily="18" charset="0"/>
                <a:cs typeface="Times New Roman" panose="02020603050405020304" pitchFamily="18" charset="0"/>
              </a:rPr>
              <a:t>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0.5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3622621-AECD-482E-A8D2-DBAA244C3D25}"/>
              </a:ext>
            </a:extLst>
          </p:cNvPr>
          <p:cNvSpPr txBox="1"/>
          <p:nvPr/>
        </p:nvSpPr>
        <p:spPr>
          <a:xfrm>
            <a:off x="1304413" y="5394960"/>
            <a:ext cx="2358338" cy="646331"/>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LEGe 40-keV K</a:t>
            </a:r>
            <a:r>
              <a:rPr lang="en-US" altLang="zh-CN" baseline="-25000" dirty="0">
                <a:latin typeface="Times New Roman" panose="02020603050405020304" pitchFamily="18" charset="0"/>
                <a:cs typeface="Times New Roman" panose="02020603050405020304" pitchFamily="18" charset="0"/>
              </a:rPr>
              <a:t>α</a:t>
            </a:r>
            <a:r>
              <a:rPr lang="en-US" altLang="zh-CN" dirty="0">
                <a:latin typeface="Times New Roman" panose="02020603050405020304" pitchFamily="18" charset="0"/>
                <a:cs typeface="Times New Roman" panose="02020603050405020304" pitchFamily="18" charset="0"/>
              </a:rPr>
              <a:t>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dis</a:t>
            </a:r>
            <a:r>
              <a:rPr lang="en-US" dirty="0">
                <a:latin typeface="Times New Roman" panose="02020603050405020304" pitchFamily="18" charset="0"/>
                <a:cs typeface="Times New Roman" panose="02020603050405020304" pitchFamily="18" charset="0"/>
              </a:rPr>
              <a:t>abled in CSRA</a:t>
            </a:r>
          </a:p>
        </p:txBody>
      </p:sp>
      <p:sp>
        <p:nvSpPr>
          <p:cNvPr id="6" name="TextBox 5">
            <a:extLst>
              <a:ext uri="{FF2B5EF4-FFF2-40B4-BE49-F238E27FC236}">
                <a16:creationId xmlns:a16="http://schemas.microsoft.com/office/drawing/2014/main" id="{7091AF2C-95FE-4D4A-8446-CE305893A430}"/>
              </a:ext>
            </a:extLst>
          </p:cNvPr>
          <p:cNvSpPr txBox="1"/>
          <p:nvPr/>
        </p:nvSpPr>
        <p:spPr>
          <a:xfrm>
            <a:off x="1031626" y="179838"/>
            <a:ext cx="976549" cy="369332"/>
          </a:xfrm>
          <a:prstGeom prst="rect">
            <a:avLst/>
          </a:prstGeom>
          <a:noFill/>
        </p:spPr>
        <p:txBody>
          <a:bodyPr wrap="none">
            <a:spAutoFit/>
          </a:bodyPr>
          <a:lstStyle/>
          <a:p>
            <a:r>
              <a:rPr lang="en-US" dirty="0"/>
              <a:t>run0224</a:t>
            </a:r>
          </a:p>
        </p:txBody>
      </p:sp>
      <p:sp>
        <p:nvSpPr>
          <p:cNvPr id="7" name="TextBox 6">
            <a:extLst>
              <a:ext uri="{FF2B5EF4-FFF2-40B4-BE49-F238E27FC236}">
                <a16:creationId xmlns:a16="http://schemas.microsoft.com/office/drawing/2014/main" id="{D79BC386-1162-4102-A85C-BB8878B5FB6D}"/>
              </a:ext>
            </a:extLst>
          </p:cNvPr>
          <p:cNvSpPr txBox="1"/>
          <p:nvPr/>
        </p:nvSpPr>
        <p:spPr>
          <a:xfrm>
            <a:off x="5649994" y="179838"/>
            <a:ext cx="976549" cy="369332"/>
          </a:xfrm>
          <a:prstGeom prst="rect">
            <a:avLst/>
          </a:prstGeom>
          <a:noFill/>
        </p:spPr>
        <p:txBody>
          <a:bodyPr wrap="none">
            <a:spAutoFit/>
          </a:bodyPr>
          <a:lstStyle/>
          <a:p>
            <a:r>
              <a:rPr lang="en-US" dirty="0"/>
              <a:t>run0223</a:t>
            </a:r>
          </a:p>
        </p:txBody>
      </p:sp>
      <p:sp>
        <p:nvSpPr>
          <p:cNvPr id="8" name="TextBox 7">
            <a:extLst>
              <a:ext uri="{FF2B5EF4-FFF2-40B4-BE49-F238E27FC236}">
                <a16:creationId xmlns:a16="http://schemas.microsoft.com/office/drawing/2014/main" id="{36ABAF23-21ED-4E24-909B-90E699F9E59C}"/>
              </a:ext>
            </a:extLst>
          </p:cNvPr>
          <p:cNvSpPr txBox="1"/>
          <p:nvPr/>
        </p:nvSpPr>
        <p:spPr>
          <a:xfrm>
            <a:off x="7557150" y="228789"/>
            <a:ext cx="652743" cy="369332"/>
          </a:xfrm>
          <a:prstGeom prst="rect">
            <a:avLst/>
          </a:prstGeom>
          <a:noFill/>
        </p:spPr>
        <p:txBody>
          <a:bodyPr wrap="none" rtlCol="0">
            <a:spAutoFit/>
          </a:bodyPr>
          <a:lstStyle/>
          <a:p>
            <a:r>
              <a:rPr lang="en-US" dirty="0">
                <a:solidFill>
                  <a:srgbClr val="FF0000"/>
                </a:solidFill>
              </a:rPr>
              <a:t>1408</a:t>
            </a:r>
          </a:p>
        </p:txBody>
      </p:sp>
      <p:sp>
        <p:nvSpPr>
          <p:cNvPr id="9" name="TextBox 8">
            <a:extLst>
              <a:ext uri="{FF2B5EF4-FFF2-40B4-BE49-F238E27FC236}">
                <a16:creationId xmlns:a16="http://schemas.microsoft.com/office/drawing/2014/main" id="{C6303428-ED3B-41EC-B552-DF356A64BB61}"/>
              </a:ext>
            </a:extLst>
          </p:cNvPr>
          <p:cNvSpPr txBox="1"/>
          <p:nvPr/>
        </p:nvSpPr>
        <p:spPr>
          <a:xfrm>
            <a:off x="7615659" y="3669464"/>
            <a:ext cx="535724" cy="369332"/>
          </a:xfrm>
          <a:prstGeom prst="rect">
            <a:avLst/>
          </a:prstGeom>
          <a:noFill/>
        </p:spPr>
        <p:txBody>
          <a:bodyPr wrap="none" rtlCol="0">
            <a:spAutoFit/>
          </a:bodyPr>
          <a:lstStyle/>
          <a:p>
            <a:r>
              <a:rPr lang="en-US" dirty="0">
                <a:solidFill>
                  <a:srgbClr val="FF0000"/>
                </a:solidFill>
              </a:rPr>
              <a:t>245</a:t>
            </a:r>
          </a:p>
        </p:txBody>
      </p:sp>
      <p:sp>
        <p:nvSpPr>
          <p:cNvPr id="10" name="TextBox 9">
            <a:extLst>
              <a:ext uri="{FF2B5EF4-FFF2-40B4-BE49-F238E27FC236}">
                <a16:creationId xmlns:a16="http://schemas.microsoft.com/office/drawing/2014/main" id="{4AA45921-A99B-4DF9-99EC-E331A25BB61D}"/>
              </a:ext>
            </a:extLst>
          </p:cNvPr>
          <p:cNvSpPr txBox="1"/>
          <p:nvPr/>
        </p:nvSpPr>
        <p:spPr>
          <a:xfrm>
            <a:off x="7557150" y="1106408"/>
            <a:ext cx="652743" cy="369332"/>
          </a:xfrm>
          <a:prstGeom prst="rect">
            <a:avLst/>
          </a:prstGeom>
          <a:noFill/>
        </p:spPr>
        <p:txBody>
          <a:bodyPr wrap="none" rtlCol="0">
            <a:spAutoFit/>
          </a:bodyPr>
          <a:lstStyle/>
          <a:p>
            <a:r>
              <a:rPr lang="en-US" dirty="0">
                <a:solidFill>
                  <a:srgbClr val="FF0000"/>
                </a:solidFill>
              </a:rPr>
              <a:t>1112</a:t>
            </a:r>
          </a:p>
        </p:txBody>
      </p:sp>
      <p:sp>
        <p:nvSpPr>
          <p:cNvPr id="11" name="TextBox 10">
            <a:extLst>
              <a:ext uri="{FF2B5EF4-FFF2-40B4-BE49-F238E27FC236}">
                <a16:creationId xmlns:a16="http://schemas.microsoft.com/office/drawing/2014/main" id="{9D1D01CA-F8BE-4477-A4EC-8FF7A6D835EA}"/>
              </a:ext>
            </a:extLst>
          </p:cNvPr>
          <p:cNvSpPr txBox="1"/>
          <p:nvPr/>
        </p:nvSpPr>
        <p:spPr>
          <a:xfrm>
            <a:off x="7615659" y="1545172"/>
            <a:ext cx="535724" cy="369332"/>
          </a:xfrm>
          <a:prstGeom prst="rect">
            <a:avLst/>
          </a:prstGeom>
          <a:noFill/>
        </p:spPr>
        <p:txBody>
          <a:bodyPr wrap="none" rtlCol="0">
            <a:spAutoFit/>
          </a:bodyPr>
          <a:lstStyle/>
          <a:p>
            <a:r>
              <a:rPr lang="en-US" dirty="0">
                <a:solidFill>
                  <a:srgbClr val="FF0000"/>
                </a:solidFill>
              </a:rPr>
              <a:t>964</a:t>
            </a:r>
          </a:p>
        </p:txBody>
      </p:sp>
      <p:sp>
        <p:nvSpPr>
          <p:cNvPr id="12" name="TextBox 11">
            <a:extLst>
              <a:ext uri="{FF2B5EF4-FFF2-40B4-BE49-F238E27FC236}">
                <a16:creationId xmlns:a16="http://schemas.microsoft.com/office/drawing/2014/main" id="{80C03D0D-41E3-4229-B900-B4BEDBB9186B}"/>
              </a:ext>
            </a:extLst>
          </p:cNvPr>
          <p:cNvSpPr txBox="1"/>
          <p:nvPr/>
        </p:nvSpPr>
        <p:spPr>
          <a:xfrm>
            <a:off x="7615659" y="1850070"/>
            <a:ext cx="535724" cy="369332"/>
          </a:xfrm>
          <a:prstGeom prst="rect">
            <a:avLst/>
          </a:prstGeom>
          <a:noFill/>
        </p:spPr>
        <p:txBody>
          <a:bodyPr wrap="none" rtlCol="0">
            <a:spAutoFit/>
          </a:bodyPr>
          <a:lstStyle/>
          <a:p>
            <a:r>
              <a:rPr lang="en-US" dirty="0">
                <a:solidFill>
                  <a:srgbClr val="FF0000"/>
                </a:solidFill>
              </a:rPr>
              <a:t>867</a:t>
            </a:r>
          </a:p>
        </p:txBody>
      </p:sp>
      <p:sp>
        <p:nvSpPr>
          <p:cNvPr id="13" name="TextBox 12">
            <a:extLst>
              <a:ext uri="{FF2B5EF4-FFF2-40B4-BE49-F238E27FC236}">
                <a16:creationId xmlns:a16="http://schemas.microsoft.com/office/drawing/2014/main" id="{AE6D9979-A5FD-44E3-9EE5-EEFE3413DB5F}"/>
              </a:ext>
            </a:extLst>
          </p:cNvPr>
          <p:cNvSpPr txBox="1"/>
          <p:nvPr/>
        </p:nvSpPr>
        <p:spPr>
          <a:xfrm>
            <a:off x="7615659" y="3034268"/>
            <a:ext cx="535724" cy="369332"/>
          </a:xfrm>
          <a:prstGeom prst="rect">
            <a:avLst/>
          </a:prstGeom>
          <a:noFill/>
        </p:spPr>
        <p:txBody>
          <a:bodyPr wrap="none" rtlCol="0">
            <a:spAutoFit/>
          </a:bodyPr>
          <a:lstStyle/>
          <a:p>
            <a:r>
              <a:rPr lang="en-US" dirty="0">
                <a:solidFill>
                  <a:srgbClr val="FF0000"/>
                </a:solidFill>
              </a:rPr>
              <a:t>444</a:t>
            </a:r>
          </a:p>
        </p:txBody>
      </p:sp>
      <p:sp>
        <p:nvSpPr>
          <p:cNvPr id="14" name="TextBox 13">
            <a:extLst>
              <a:ext uri="{FF2B5EF4-FFF2-40B4-BE49-F238E27FC236}">
                <a16:creationId xmlns:a16="http://schemas.microsoft.com/office/drawing/2014/main" id="{B23BA964-5E6E-4FEC-A876-BE8A079CE9AE}"/>
              </a:ext>
            </a:extLst>
          </p:cNvPr>
          <p:cNvSpPr txBox="1"/>
          <p:nvPr/>
        </p:nvSpPr>
        <p:spPr>
          <a:xfrm>
            <a:off x="7557150" y="814210"/>
            <a:ext cx="652743" cy="369332"/>
          </a:xfrm>
          <a:prstGeom prst="rect">
            <a:avLst/>
          </a:prstGeom>
          <a:noFill/>
        </p:spPr>
        <p:txBody>
          <a:bodyPr wrap="none" rtlCol="0">
            <a:spAutoFit/>
          </a:bodyPr>
          <a:lstStyle/>
          <a:p>
            <a:r>
              <a:rPr lang="en-US" dirty="0">
                <a:solidFill>
                  <a:srgbClr val="FF0000"/>
                </a:solidFill>
              </a:rPr>
              <a:t>1213</a:t>
            </a:r>
          </a:p>
        </p:txBody>
      </p:sp>
      <p:sp>
        <p:nvSpPr>
          <p:cNvPr id="15" name="TextBox 14">
            <a:extLst>
              <a:ext uri="{FF2B5EF4-FFF2-40B4-BE49-F238E27FC236}">
                <a16:creationId xmlns:a16="http://schemas.microsoft.com/office/drawing/2014/main" id="{4060A54E-2F55-4FE5-B222-F972A61962CC}"/>
              </a:ext>
            </a:extLst>
          </p:cNvPr>
          <p:cNvSpPr txBox="1"/>
          <p:nvPr/>
        </p:nvSpPr>
        <p:spPr>
          <a:xfrm>
            <a:off x="7615659" y="3364566"/>
            <a:ext cx="535724" cy="369332"/>
          </a:xfrm>
          <a:prstGeom prst="rect">
            <a:avLst/>
          </a:prstGeom>
          <a:noFill/>
        </p:spPr>
        <p:txBody>
          <a:bodyPr wrap="none" rtlCol="0">
            <a:spAutoFit/>
          </a:bodyPr>
          <a:lstStyle/>
          <a:p>
            <a:r>
              <a:rPr lang="en-US" dirty="0"/>
              <a:t>344</a:t>
            </a:r>
          </a:p>
        </p:txBody>
      </p:sp>
      <p:sp>
        <p:nvSpPr>
          <p:cNvPr id="16" name="TextBox 15">
            <a:extLst>
              <a:ext uri="{FF2B5EF4-FFF2-40B4-BE49-F238E27FC236}">
                <a16:creationId xmlns:a16="http://schemas.microsoft.com/office/drawing/2014/main" id="{31C0A009-9418-425D-B5D9-6F787224526B}"/>
              </a:ext>
            </a:extLst>
          </p:cNvPr>
          <p:cNvSpPr txBox="1"/>
          <p:nvPr/>
        </p:nvSpPr>
        <p:spPr>
          <a:xfrm>
            <a:off x="7615659" y="4033800"/>
            <a:ext cx="535724" cy="369332"/>
          </a:xfrm>
          <a:prstGeom prst="rect">
            <a:avLst/>
          </a:prstGeom>
          <a:noFill/>
        </p:spPr>
        <p:txBody>
          <a:bodyPr wrap="none" rtlCol="0">
            <a:spAutoFit/>
          </a:bodyPr>
          <a:lstStyle/>
          <a:p>
            <a:r>
              <a:rPr lang="en-US" dirty="0">
                <a:solidFill>
                  <a:srgbClr val="FF0000"/>
                </a:solidFill>
              </a:rPr>
              <a:t>122</a:t>
            </a:r>
          </a:p>
        </p:txBody>
      </p:sp>
      <p:sp>
        <p:nvSpPr>
          <p:cNvPr id="17" name="TextBox 16">
            <a:extLst>
              <a:ext uri="{FF2B5EF4-FFF2-40B4-BE49-F238E27FC236}">
                <a16:creationId xmlns:a16="http://schemas.microsoft.com/office/drawing/2014/main" id="{A933B4F5-6E82-4643-BDFB-4AF35A7A3927}"/>
              </a:ext>
            </a:extLst>
          </p:cNvPr>
          <p:cNvSpPr txBox="1"/>
          <p:nvPr/>
        </p:nvSpPr>
        <p:spPr>
          <a:xfrm>
            <a:off x="2900246" y="228789"/>
            <a:ext cx="652743" cy="369332"/>
          </a:xfrm>
          <a:prstGeom prst="rect">
            <a:avLst/>
          </a:prstGeom>
          <a:noFill/>
        </p:spPr>
        <p:txBody>
          <a:bodyPr wrap="none" rtlCol="0">
            <a:spAutoFit/>
          </a:bodyPr>
          <a:lstStyle/>
          <a:p>
            <a:r>
              <a:rPr lang="en-US" dirty="0">
                <a:solidFill>
                  <a:srgbClr val="FF0000"/>
                </a:solidFill>
              </a:rPr>
              <a:t>1408</a:t>
            </a:r>
          </a:p>
        </p:txBody>
      </p:sp>
      <p:sp>
        <p:nvSpPr>
          <p:cNvPr id="18" name="TextBox 17">
            <a:extLst>
              <a:ext uri="{FF2B5EF4-FFF2-40B4-BE49-F238E27FC236}">
                <a16:creationId xmlns:a16="http://schemas.microsoft.com/office/drawing/2014/main" id="{8B21BEFB-F360-4934-BA4D-765ED4707520}"/>
              </a:ext>
            </a:extLst>
          </p:cNvPr>
          <p:cNvSpPr txBox="1"/>
          <p:nvPr/>
        </p:nvSpPr>
        <p:spPr>
          <a:xfrm>
            <a:off x="2958755" y="3669464"/>
            <a:ext cx="535724" cy="369332"/>
          </a:xfrm>
          <a:prstGeom prst="rect">
            <a:avLst/>
          </a:prstGeom>
          <a:noFill/>
        </p:spPr>
        <p:txBody>
          <a:bodyPr wrap="none" rtlCol="0">
            <a:spAutoFit/>
          </a:bodyPr>
          <a:lstStyle/>
          <a:p>
            <a:r>
              <a:rPr lang="en-US" dirty="0">
                <a:solidFill>
                  <a:srgbClr val="FF0000"/>
                </a:solidFill>
              </a:rPr>
              <a:t>245</a:t>
            </a:r>
          </a:p>
        </p:txBody>
      </p:sp>
      <p:sp>
        <p:nvSpPr>
          <p:cNvPr id="19" name="TextBox 18">
            <a:extLst>
              <a:ext uri="{FF2B5EF4-FFF2-40B4-BE49-F238E27FC236}">
                <a16:creationId xmlns:a16="http://schemas.microsoft.com/office/drawing/2014/main" id="{D0626EA0-D6A3-404F-8C45-B517C99A1461}"/>
              </a:ext>
            </a:extLst>
          </p:cNvPr>
          <p:cNvSpPr txBox="1"/>
          <p:nvPr/>
        </p:nvSpPr>
        <p:spPr>
          <a:xfrm>
            <a:off x="2900246" y="1106408"/>
            <a:ext cx="652743" cy="369332"/>
          </a:xfrm>
          <a:prstGeom prst="rect">
            <a:avLst/>
          </a:prstGeom>
          <a:noFill/>
        </p:spPr>
        <p:txBody>
          <a:bodyPr wrap="none" rtlCol="0">
            <a:spAutoFit/>
          </a:bodyPr>
          <a:lstStyle/>
          <a:p>
            <a:r>
              <a:rPr lang="en-US" dirty="0">
                <a:solidFill>
                  <a:srgbClr val="FF0000"/>
                </a:solidFill>
              </a:rPr>
              <a:t>1112</a:t>
            </a:r>
          </a:p>
        </p:txBody>
      </p:sp>
      <p:sp>
        <p:nvSpPr>
          <p:cNvPr id="20" name="TextBox 19">
            <a:extLst>
              <a:ext uri="{FF2B5EF4-FFF2-40B4-BE49-F238E27FC236}">
                <a16:creationId xmlns:a16="http://schemas.microsoft.com/office/drawing/2014/main" id="{E8F87307-B395-4A2A-9AA4-BEE302689A01}"/>
              </a:ext>
            </a:extLst>
          </p:cNvPr>
          <p:cNvSpPr txBox="1"/>
          <p:nvPr/>
        </p:nvSpPr>
        <p:spPr>
          <a:xfrm>
            <a:off x="2958755" y="1545172"/>
            <a:ext cx="535724" cy="369332"/>
          </a:xfrm>
          <a:prstGeom prst="rect">
            <a:avLst/>
          </a:prstGeom>
          <a:noFill/>
        </p:spPr>
        <p:txBody>
          <a:bodyPr wrap="none" rtlCol="0">
            <a:spAutoFit/>
          </a:bodyPr>
          <a:lstStyle/>
          <a:p>
            <a:r>
              <a:rPr lang="en-US" dirty="0">
                <a:solidFill>
                  <a:srgbClr val="FF0000"/>
                </a:solidFill>
              </a:rPr>
              <a:t>964</a:t>
            </a:r>
          </a:p>
        </p:txBody>
      </p:sp>
      <p:sp>
        <p:nvSpPr>
          <p:cNvPr id="21" name="TextBox 20">
            <a:extLst>
              <a:ext uri="{FF2B5EF4-FFF2-40B4-BE49-F238E27FC236}">
                <a16:creationId xmlns:a16="http://schemas.microsoft.com/office/drawing/2014/main" id="{2A038BB3-9061-456E-865E-4E73754C3CB1}"/>
              </a:ext>
            </a:extLst>
          </p:cNvPr>
          <p:cNvSpPr txBox="1"/>
          <p:nvPr/>
        </p:nvSpPr>
        <p:spPr>
          <a:xfrm>
            <a:off x="2958755" y="1850070"/>
            <a:ext cx="535724" cy="369332"/>
          </a:xfrm>
          <a:prstGeom prst="rect">
            <a:avLst/>
          </a:prstGeom>
          <a:noFill/>
        </p:spPr>
        <p:txBody>
          <a:bodyPr wrap="none" rtlCol="0">
            <a:spAutoFit/>
          </a:bodyPr>
          <a:lstStyle/>
          <a:p>
            <a:r>
              <a:rPr lang="en-US" dirty="0">
                <a:solidFill>
                  <a:srgbClr val="FF0000"/>
                </a:solidFill>
              </a:rPr>
              <a:t>867</a:t>
            </a:r>
          </a:p>
        </p:txBody>
      </p:sp>
      <p:sp>
        <p:nvSpPr>
          <p:cNvPr id="22" name="TextBox 21">
            <a:extLst>
              <a:ext uri="{FF2B5EF4-FFF2-40B4-BE49-F238E27FC236}">
                <a16:creationId xmlns:a16="http://schemas.microsoft.com/office/drawing/2014/main" id="{73AABFB2-132A-4D2D-B233-F82D8132616E}"/>
              </a:ext>
            </a:extLst>
          </p:cNvPr>
          <p:cNvSpPr txBox="1"/>
          <p:nvPr/>
        </p:nvSpPr>
        <p:spPr>
          <a:xfrm>
            <a:off x="2958755" y="3034268"/>
            <a:ext cx="535724" cy="369332"/>
          </a:xfrm>
          <a:prstGeom prst="rect">
            <a:avLst/>
          </a:prstGeom>
          <a:noFill/>
        </p:spPr>
        <p:txBody>
          <a:bodyPr wrap="none" rtlCol="0">
            <a:spAutoFit/>
          </a:bodyPr>
          <a:lstStyle/>
          <a:p>
            <a:r>
              <a:rPr lang="en-US" dirty="0">
                <a:solidFill>
                  <a:srgbClr val="FF0000"/>
                </a:solidFill>
              </a:rPr>
              <a:t>444</a:t>
            </a:r>
          </a:p>
        </p:txBody>
      </p:sp>
      <p:sp>
        <p:nvSpPr>
          <p:cNvPr id="23" name="TextBox 22">
            <a:extLst>
              <a:ext uri="{FF2B5EF4-FFF2-40B4-BE49-F238E27FC236}">
                <a16:creationId xmlns:a16="http://schemas.microsoft.com/office/drawing/2014/main" id="{0E781371-11CE-4FEF-8F73-0CA810E97541}"/>
              </a:ext>
            </a:extLst>
          </p:cNvPr>
          <p:cNvSpPr txBox="1"/>
          <p:nvPr/>
        </p:nvSpPr>
        <p:spPr>
          <a:xfrm>
            <a:off x="2900246" y="814210"/>
            <a:ext cx="652743" cy="369332"/>
          </a:xfrm>
          <a:prstGeom prst="rect">
            <a:avLst/>
          </a:prstGeom>
          <a:noFill/>
        </p:spPr>
        <p:txBody>
          <a:bodyPr wrap="none" rtlCol="0">
            <a:spAutoFit/>
          </a:bodyPr>
          <a:lstStyle/>
          <a:p>
            <a:r>
              <a:rPr lang="en-US" dirty="0">
                <a:solidFill>
                  <a:srgbClr val="FF0000"/>
                </a:solidFill>
              </a:rPr>
              <a:t>1213</a:t>
            </a:r>
          </a:p>
        </p:txBody>
      </p:sp>
      <p:sp>
        <p:nvSpPr>
          <p:cNvPr id="24" name="TextBox 23">
            <a:extLst>
              <a:ext uri="{FF2B5EF4-FFF2-40B4-BE49-F238E27FC236}">
                <a16:creationId xmlns:a16="http://schemas.microsoft.com/office/drawing/2014/main" id="{A08E54F7-3D1B-495B-8437-FF259E36D3B8}"/>
              </a:ext>
            </a:extLst>
          </p:cNvPr>
          <p:cNvSpPr txBox="1"/>
          <p:nvPr/>
        </p:nvSpPr>
        <p:spPr>
          <a:xfrm>
            <a:off x="2958755" y="3364566"/>
            <a:ext cx="535724" cy="369332"/>
          </a:xfrm>
          <a:prstGeom prst="rect">
            <a:avLst/>
          </a:prstGeom>
          <a:noFill/>
        </p:spPr>
        <p:txBody>
          <a:bodyPr wrap="none" rtlCol="0">
            <a:spAutoFit/>
          </a:bodyPr>
          <a:lstStyle/>
          <a:p>
            <a:r>
              <a:rPr lang="en-US" dirty="0"/>
              <a:t>344</a:t>
            </a:r>
          </a:p>
        </p:txBody>
      </p:sp>
      <p:sp>
        <p:nvSpPr>
          <p:cNvPr id="25" name="TextBox 24">
            <a:extLst>
              <a:ext uri="{FF2B5EF4-FFF2-40B4-BE49-F238E27FC236}">
                <a16:creationId xmlns:a16="http://schemas.microsoft.com/office/drawing/2014/main" id="{F6739348-3DAD-485C-AC2A-1A096978E6EB}"/>
              </a:ext>
            </a:extLst>
          </p:cNvPr>
          <p:cNvSpPr txBox="1"/>
          <p:nvPr/>
        </p:nvSpPr>
        <p:spPr>
          <a:xfrm>
            <a:off x="2958755" y="4033800"/>
            <a:ext cx="535724" cy="369332"/>
          </a:xfrm>
          <a:prstGeom prst="rect">
            <a:avLst/>
          </a:prstGeom>
          <a:noFill/>
        </p:spPr>
        <p:txBody>
          <a:bodyPr wrap="none" rtlCol="0">
            <a:spAutoFit/>
          </a:bodyPr>
          <a:lstStyle/>
          <a:p>
            <a:r>
              <a:rPr lang="en-US" dirty="0">
                <a:solidFill>
                  <a:srgbClr val="FF0000"/>
                </a:solidFill>
              </a:rPr>
              <a:t>122</a:t>
            </a:r>
          </a:p>
        </p:txBody>
      </p:sp>
      <p:sp>
        <p:nvSpPr>
          <p:cNvPr id="26" name="TextBox 25">
            <a:extLst>
              <a:ext uri="{FF2B5EF4-FFF2-40B4-BE49-F238E27FC236}">
                <a16:creationId xmlns:a16="http://schemas.microsoft.com/office/drawing/2014/main" id="{009F80C4-491F-4D1D-AD1C-FA5F1CB6FF1A}"/>
              </a:ext>
            </a:extLst>
          </p:cNvPr>
          <p:cNvSpPr txBox="1"/>
          <p:nvPr/>
        </p:nvSpPr>
        <p:spPr>
          <a:xfrm>
            <a:off x="7615659" y="2108906"/>
            <a:ext cx="535724" cy="369332"/>
          </a:xfrm>
          <a:prstGeom prst="rect">
            <a:avLst/>
          </a:prstGeom>
          <a:noFill/>
        </p:spPr>
        <p:txBody>
          <a:bodyPr wrap="none" rtlCol="0">
            <a:spAutoFit/>
          </a:bodyPr>
          <a:lstStyle/>
          <a:p>
            <a:r>
              <a:rPr lang="en-US" dirty="0"/>
              <a:t>779</a:t>
            </a:r>
          </a:p>
        </p:txBody>
      </p:sp>
      <p:sp>
        <p:nvSpPr>
          <p:cNvPr id="27" name="TextBox 26">
            <a:extLst>
              <a:ext uri="{FF2B5EF4-FFF2-40B4-BE49-F238E27FC236}">
                <a16:creationId xmlns:a16="http://schemas.microsoft.com/office/drawing/2014/main" id="{C9EA7E16-BD05-4E78-B888-A9E5966235DD}"/>
              </a:ext>
            </a:extLst>
          </p:cNvPr>
          <p:cNvSpPr txBox="1"/>
          <p:nvPr/>
        </p:nvSpPr>
        <p:spPr>
          <a:xfrm>
            <a:off x="2958755" y="2108906"/>
            <a:ext cx="535724" cy="369332"/>
          </a:xfrm>
          <a:prstGeom prst="rect">
            <a:avLst/>
          </a:prstGeom>
          <a:noFill/>
        </p:spPr>
        <p:txBody>
          <a:bodyPr wrap="none" rtlCol="0">
            <a:spAutoFit/>
          </a:bodyPr>
          <a:lstStyle/>
          <a:p>
            <a:r>
              <a:rPr lang="en-US" dirty="0"/>
              <a:t>779</a:t>
            </a:r>
          </a:p>
        </p:txBody>
      </p:sp>
    </p:spTree>
    <p:extLst>
      <p:ext uri="{BB962C8B-B14F-4D97-AF65-F5344CB8AC3E}">
        <p14:creationId xmlns:p14="http://schemas.microsoft.com/office/powerpoint/2010/main" val="9991402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CD81299-00AD-4C9F-B3CE-7E3B1528FEC1}"/>
              </a:ext>
            </a:extLst>
          </p:cNvPr>
          <p:cNvPicPr>
            <a:picLocks noChangeAspect="1"/>
          </p:cNvPicPr>
          <p:nvPr/>
        </p:nvPicPr>
        <p:blipFill>
          <a:blip r:embed="rId3"/>
          <a:stretch>
            <a:fillRect/>
          </a:stretch>
        </p:blipFill>
        <p:spPr>
          <a:xfrm>
            <a:off x="4624954" y="0"/>
            <a:ext cx="4519046" cy="5394960"/>
          </a:xfrm>
          <a:prstGeom prst="rect">
            <a:avLst/>
          </a:prstGeom>
        </p:spPr>
      </p:pic>
      <p:pic>
        <p:nvPicPr>
          <p:cNvPr id="3" name="Picture 2">
            <a:extLst>
              <a:ext uri="{FF2B5EF4-FFF2-40B4-BE49-F238E27FC236}">
                <a16:creationId xmlns:a16="http://schemas.microsoft.com/office/drawing/2014/main" id="{20700DA4-6926-419F-8D19-AD8FFE20EE99}"/>
              </a:ext>
            </a:extLst>
          </p:cNvPr>
          <p:cNvPicPr>
            <a:picLocks noChangeAspect="1"/>
          </p:cNvPicPr>
          <p:nvPr/>
        </p:nvPicPr>
        <p:blipFill>
          <a:blip r:embed="rId4"/>
          <a:stretch>
            <a:fillRect/>
          </a:stretch>
        </p:blipFill>
        <p:spPr>
          <a:xfrm>
            <a:off x="1" y="-12700"/>
            <a:ext cx="4559827" cy="5394960"/>
          </a:xfrm>
          <a:prstGeom prst="rect">
            <a:avLst/>
          </a:prstGeom>
        </p:spPr>
      </p:pic>
      <p:sp>
        <p:nvSpPr>
          <p:cNvPr id="8" name="TextBox 7">
            <a:extLst>
              <a:ext uri="{FF2B5EF4-FFF2-40B4-BE49-F238E27FC236}">
                <a16:creationId xmlns:a16="http://schemas.microsoft.com/office/drawing/2014/main" id="{CA4BE782-8815-48FC-9BD0-16F8BD4E612E}"/>
              </a:ext>
            </a:extLst>
          </p:cNvPr>
          <p:cNvSpPr txBox="1"/>
          <p:nvPr/>
        </p:nvSpPr>
        <p:spPr>
          <a:xfrm>
            <a:off x="5942862" y="5394960"/>
            <a:ext cx="2366995"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LEGe 40-keV K</a:t>
            </a:r>
            <a:r>
              <a:rPr lang="en-US" altLang="zh-CN" baseline="-25000" dirty="0">
                <a:latin typeface="Times New Roman" panose="02020603050405020304" pitchFamily="18" charset="0"/>
                <a:cs typeface="Times New Roman" panose="02020603050405020304" pitchFamily="18" charset="0"/>
              </a:rPr>
              <a:t>α</a:t>
            </a:r>
            <a:r>
              <a:rPr lang="en-US" altLang="zh-CN" dirty="0">
                <a:latin typeface="Times New Roman" panose="02020603050405020304" pitchFamily="18" charset="0"/>
                <a:cs typeface="Times New Roman" panose="02020603050405020304" pitchFamily="18" charset="0"/>
              </a:rPr>
              <a:t>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0.3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E533265-4DA3-44F2-B311-512103D40D2D}"/>
              </a:ext>
            </a:extLst>
          </p:cNvPr>
          <p:cNvSpPr txBox="1"/>
          <p:nvPr/>
        </p:nvSpPr>
        <p:spPr>
          <a:xfrm>
            <a:off x="1304413" y="5394960"/>
            <a:ext cx="2344553" cy="923330"/>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LEGe 122-keV γ gated</a:t>
            </a:r>
          </a:p>
          <a:p>
            <a:r>
              <a:rPr lang="en-US" dirty="0">
                <a:latin typeface="Times New Roman" panose="02020603050405020304" pitchFamily="18" charset="0"/>
                <a:cs typeface="Times New Roman" panose="02020603050405020304" pitchFamily="18" charset="0"/>
              </a:rPr>
              <a:t>CFD </a:t>
            </a:r>
            <a:r>
              <a:rPr lang="en-US" altLang="zh-CN" dirty="0">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abled in CSRA</a:t>
            </a:r>
          </a:p>
          <a:p>
            <a:r>
              <a:rPr lang="en-US" dirty="0">
                <a:latin typeface="Times New Roman" panose="02020603050405020304" pitchFamily="18" charset="0"/>
                <a:cs typeface="Times New Roman" panose="02020603050405020304" pitchFamily="18" charset="0"/>
              </a:rPr>
              <a:t>CFD delay 0.3 </a:t>
            </a:r>
            <a:r>
              <a:rPr lang="en-US" altLang="zh-CN" dirty="0" err="1">
                <a:latin typeface="Times New Roman" panose="02020603050405020304" pitchFamily="18" charset="0"/>
                <a:cs typeface="Times New Roman" panose="02020603050405020304" pitchFamily="18" charset="0"/>
              </a:rPr>
              <a:t>μs</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5E15945-BC28-4418-8CEA-2AF23F7934C3}"/>
              </a:ext>
            </a:extLst>
          </p:cNvPr>
          <p:cNvSpPr txBox="1"/>
          <p:nvPr/>
        </p:nvSpPr>
        <p:spPr>
          <a:xfrm>
            <a:off x="1031626" y="179838"/>
            <a:ext cx="976549" cy="369332"/>
          </a:xfrm>
          <a:prstGeom prst="rect">
            <a:avLst/>
          </a:prstGeom>
          <a:noFill/>
        </p:spPr>
        <p:txBody>
          <a:bodyPr wrap="none">
            <a:spAutoFit/>
          </a:bodyPr>
          <a:lstStyle/>
          <a:p>
            <a:r>
              <a:rPr lang="en-US" dirty="0"/>
              <a:t>run0225</a:t>
            </a:r>
          </a:p>
        </p:txBody>
      </p:sp>
      <p:sp>
        <p:nvSpPr>
          <p:cNvPr id="11" name="TextBox 10">
            <a:extLst>
              <a:ext uri="{FF2B5EF4-FFF2-40B4-BE49-F238E27FC236}">
                <a16:creationId xmlns:a16="http://schemas.microsoft.com/office/drawing/2014/main" id="{627F749F-6468-4C12-A45A-F3ED5CC21041}"/>
              </a:ext>
            </a:extLst>
          </p:cNvPr>
          <p:cNvSpPr txBox="1"/>
          <p:nvPr/>
        </p:nvSpPr>
        <p:spPr>
          <a:xfrm>
            <a:off x="5649994" y="179838"/>
            <a:ext cx="976549" cy="369332"/>
          </a:xfrm>
          <a:prstGeom prst="rect">
            <a:avLst/>
          </a:prstGeom>
          <a:noFill/>
        </p:spPr>
        <p:txBody>
          <a:bodyPr wrap="none">
            <a:spAutoFit/>
          </a:bodyPr>
          <a:lstStyle/>
          <a:p>
            <a:r>
              <a:rPr lang="en-US" dirty="0"/>
              <a:t>run0225</a:t>
            </a:r>
          </a:p>
        </p:txBody>
      </p:sp>
      <p:sp>
        <p:nvSpPr>
          <p:cNvPr id="12" name="TextBox 11">
            <a:extLst>
              <a:ext uri="{FF2B5EF4-FFF2-40B4-BE49-F238E27FC236}">
                <a16:creationId xmlns:a16="http://schemas.microsoft.com/office/drawing/2014/main" id="{41842872-79D3-43AB-9485-493CBA85E842}"/>
              </a:ext>
            </a:extLst>
          </p:cNvPr>
          <p:cNvSpPr txBox="1"/>
          <p:nvPr/>
        </p:nvSpPr>
        <p:spPr>
          <a:xfrm>
            <a:off x="7557150" y="228789"/>
            <a:ext cx="652743" cy="369332"/>
          </a:xfrm>
          <a:prstGeom prst="rect">
            <a:avLst/>
          </a:prstGeom>
          <a:noFill/>
        </p:spPr>
        <p:txBody>
          <a:bodyPr wrap="none" rtlCol="0">
            <a:spAutoFit/>
          </a:bodyPr>
          <a:lstStyle/>
          <a:p>
            <a:r>
              <a:rPr lang="en-US" dirty="0">
                <a:solidFill>
                  <a:srgbClr val="FF0000"/>
                </a:solidFill>
              </a:rPr>
              <a:t>1408</a:t>
            </a:r>
          </a:p>
        </p:txBody>
      </p:sp>
      <p:sp>
        <p:nvSpPr>
          <p:cNvPr id="13" name="TextBox 12">
            <a:extLst>
              <a:ext uri="{FF2B5EF4-FFF2-40B4-BE49-F238E27FC236}">
                <a16:creationId xmlns:a16="http://schemas.microsoft.com/office/drawing/2014/main" id="{1D366DF5-4D0A-4C36-A338-5398EBBD44ED}"/>
              </a:ext>
            </a:extLst>
          </p:cNvPr>
          <p:cNvSpPr txBox="1"/>
          <p:nvPr/>
        </p:nvSpPr>
        <p:spPr>
          <a:xfrm>
            <a:off x="7615659" y="3669464"/>
            <a:ext cx="535724" cy="369332"/>
          </a:xfrm>
          <a:prstGeom prst="rect">
            <a:avLst/>
          </a:prstGeom>
          <a:noFill/>
        </p:spPr>
        <p:txBody>
          <a:bodyPr wrap="none" rtlCol="0">
            <a:spAutoFit/>
          </a:bodyPr>
          <a:lstStyle/>
          <a:p>
            <a:r>
              <a:rPr lang="en-US" dirty="0">
                <a:solidFill>
                  <a:srgbClr val="FF0000"/>
                </a:solidFill>
              </a:rPr>
              <a:t>245</a:t>
            </a:r>
          </a:p>
        </p:txBody>
      </p:sp>
      <p:sp>
        <p:nvSpPr>
          <p:cNvPr id="14" name="TextBox 13">
            <a:extLst>
              <a:ext uri="{FF2B5EF4-FFF2-40B4-BE49-F238E27FC236}">
                <a16:creationId xmlns:a16="http://schemas.microsoft.com/office/drawing/2014/main" id="{12086673-0DCA-463E-A39F-C4A6F2F3EF60}"/>
              </a:ext>
            </a:extLst>
          </p:cNvPr>
          <p:cNvSpPr txBox="1"/>
          <p:nvPr/>
        </p:nvSpPr>
        <p:spPr>
          <a:xfrm>
            <a:off x="7557150" y="1106408"/>
            <a:ext cx="652743" cy="369332"/>
          </a:xfrm>
          <a:prstGeom prst="rect">
            <a:avLst/>
          </a:prstGeom>
          <a:noFill/>
        </p:spPr>
        <p:txBody>
          <a:bodyPr wrap="none" rtlCol="0">
            <a:spAutoFit/>
          </a:bodyPr>
          <a:lstStyle/>
          <a:p>
            <a:r>
              <a:rPr lang="en-US" dirty="0">
                <a:solidFill>
                  <a:srgbClr val="FF0000"/>
                </a:solidFill>
              </a:rPr>
              <a:t>1112</a:t>
            </a:r>
          </a:p>
        </p:txBody>
      </p:sp>
      <p:sp>
        <p:nvSpPr>
          <p:cNvPr id="15" name="TextBox 14">
            <a:extLst>
              <a:ext uri="{FF2B5EF4-FFF2-40B4-BE49-F238E27FC236}">
                <a16:creationId xmlns:a16="http://schemas.microsoft.com/office/drawing/2014/main" id="{A3B6EF67-B908-4570-9B40-A4995B8A2FAF}"/>
              </a:ext>
            </a:extLst>
          </p:cNvPr>
          <p:cNvSpPr txBox="1"/>
          <p:nvPr/>
        </p:nvSpPr>
        <p:spPr>
          <a:xfrm>
            <a:off x="7615659" y="1545172"/>
            <a:ext cx="535724" cy="369332"/>
          </a:xfrm>
          <a:prstGeom prst="rect">
            <a:avLst/>
          </a:prstGeom>
          <a:noFill/>
        </p:spPr>
        <p:txBody>
          <a:bodyPr wrap="none" rtlCol="0">
            <a:spAutoFit/>
          </a:bodyPr>
          <a:lstStyle/>
          <a:p>
            <a:r>
              <a:rPr lang="en-US" dirty="0">
                <a:solidFill>
                  <a:srgbClr val="FF0000"/>
                </a:solidFill>
              </a:rPr>
              <a:t>964</a:t>
            </a:r>
          </a:p>
        </p:txBody>
      </p:sp>
      <p:sp>
        <p:nvSpPr>
          <p:cNvPr id="16" name="TextBox 15">
            <a:extLst>
              <a:ext uri="{FF2B5EF4-FFF2-40B4-BE49-F238E27FC236}">
                <a16:creationId xmlns:a16="http://schemas.microsoft.com/office/drawing/2014/main" id="{F86871DC-AB48-4520-AA9B-AB1702DEB0E4}"/>
              </a:ext>
            </a:extLst>
          </p:cNvPr>
          <p:cNvSpPr txBox="1"/>
          <p:nvPr/>
        </p:nvSpPr>
        <p:spPr>
          <a:xfrm>
            <a:off x="7615659" y="1850070"/>
            <a:ext cx="535724" cy="369332"/>
          </a:xfrm>
          <a:prstGeom prst="rect">
            <a:avLst/>
          </a:prstGeom>
          <a:noFill/>
        </p:spPr>
        <p:txBody>
          <a:bodyPr wrap="none" rtlCol="0">
            <a:spAutoFit/>
          </a:bodyPr>
          <a:lstStyle/>
          <a:p>
            <a:r>
              <a:rPr lang="en-US" dirty="0">
                <a:solidFill>
                  <a:srgbClr val="FF0000"/>
                </a:solidFill>
              </a:rPr>
              <a:t>867</a:t>
            </a:r>
          </a:p>
        </p:txBody>
      </p:sp>
      <p:sp>
        <p:nvSpPr>
          <p:cNvPr id="17" name="TextBox 16">
            <a:extLst>
              <a:ext uri="{FF2B5EF4-FFF2-40B4-BE49-F238E27FC236}">
                <a16:creationId xmlns:a16="http://schemas.microsoft.com/office/drawing/2014/main" id="{8AA7BE9F-E647-49C1-BBB4-A26BE1C18D0C}"/>
              </a:ext>
            </a:extLst>
          </p:cNvPr>
          <p:cNvSpPr txBox="1"/>
          <p:nvPr/>
        </p:nvSpPr>
        <p:spPr>
          <a:xfrm>
            <a:off x="7615659" y="3034268"/>
            <a:ext cx="535724" cy="369332"/>
          </a:xfrm>
          <a:prstGeom prst="rect">
            <a:avLst/>
          </a:prstGeom>
          <a:noFill/>
        </p:spPr>
        <p:txBody>
          <a:bodyPr wrap="none" rtlCol="0">
            <a:spAutoFit/>
          </a:bodyPr>
          <a:lstStyle/>
          <a:p>
            <a:r>
              <a:rPr lang="en-US" dirty="0">
                <a:solidFill>
                  <a:srgbClr val="FF0000"/>
                </a:solidFill>
              </a:rPr>
              <a:t>444</a:t>
            </a:r>
          </a:p>
        </p:txBody>
      </p:sp>
      <p:sp>
        <p:nvSpPr>
          <p:cNvPr id="18" name="TextBox 17">
            <a:extLst>
              <a:ext uri="{FF2B5EF4-FFF2-40B4-BE49-F238E27FC236}">
                <a16:creationId xmlns:a16="http://schemas.microsoft.com/office/drawing/2014/main" id="{5AA16489-CE11-4082-BA3F-D0FBE2EBF70C}"/>
              </a:ext>
            </a:extLst>
          </p:cNvPr>
          <p:cNvSpPr txBox="1"/>
          <p:nvPr/>
        </p:nvSpPr>
        <p:spPr>
          <a:xfrm>
            <a:off x="7557150" y="814210"/>
            <a:ext cx="652743" cy="369332"/>
          </a:xfrm>
          <a:prstGeom prst="rect">
            <a:avLst/>
          </a:prstGeom>
          <a:noFill/>
        </p:spPr>
        <p:txBody>
          <a:bodyPr wrap="none" rtlCol="0">
            <a:spAutoFit/>
          </a:bodyPr>
          <a:lstStyle/>
          <a:p>
            <a:r>
              <a:rPr lang="en-US" dirty="0">
                <a:solidFill>
                  <a:srgbClr val="FF0000"/>
                </a:solidFill>
              </a:rPr>
              <a:t>1213</a:t>
            </a:r>
          </a:p>
        </p:txBody>
      </p:sp>
      <p:sp>
        <p:nvSpPr>
          <p:cNvPr id="19" name="TextBox 18">
            <a:extLst>
              <a:ext uri="{FF2B5EF4-FFF2-40B4-BE49-F238E27FC236}">
                <a16:creationId xmlns:a16="http://schemas.microsoft.com/office/drawing/2014/main" id="{90C02720-4ACD-44B7-8B8C-AC4F6C53B7A4}"/>
              </a:ext>
            </a:extLst>
          </p:cNvPr>
          <p:cNvSpPr txBox="1"/>
          <p:nvPr/>
        </p:nvSpPr>
        <p:spPr>
          <a:xfrm>
            <a:off x="7615659" y="3364566"/>
            <a:ext cx="535724" cy="369332"/>
          </a:xfrm>
          <a:prstGeom prst="rect">
            <a:avLst/>
          </a:prstGeom>
          <a:noFill/>
        </p:spPr>
        <p:txBody>
          <a:bodyPr wrap="none" rtlCol="0">
            <a:spAutoFit/>
          </a:bodyPr>
          <a:lstStyle/>
          <a:p>
            <a:r>
              <a:rPr lang="en-US" dirty="0"/>
              <a:t>344</a:t>
            </a:r>
          </a:p>
        </p:txBody>
      </p:sp>
      <p:sp>
        <p:nvSpPr>
          <p:cNvPr id="20" name="TextBox 19">
            <a:extLst>
              <a:ext uri="{FF2B5EF4-FFF2-40B4-BE49-F238E27FC236}">
                <a16:creationId xmlns:a16="http://schemas.microsoft.com/office/drawing/2014/main" id="{B528440E-FCF0-455C-B5D3-005E10C44698}"/>
              </a:ext>
            </a:extLst>
          </p:cNvPr>
          <p:cNvSpPr txBox="1"/>
          <p:nvPr/>
        </p:nvSpPr>
        <p:spPr>
          <a:xfrm>
            <a:off x="7615659" y="4033800"/>
            <a:ext cx="535724" cy="369332"/>
          </a:xfrm>
          <a:prstGeom prst="rect">
            <a:avLst/>
          </a:prstGeom>
          <a:noFill/>
        </p:spPr>
        <p:txBody>
          <a:bodyPr wrap="none" rtlCol="0">
            <a:spAutoFit/>
          </a:bodyPr>
          <a:lstStyle/>
          <a:p>
            <a:r>
              <a:rPr lang="en-US" dirty="0">
                <a:solidFill>
                  <a:srgbClr val="FF0000"/>
                </a:solidFill>
              </a:rPr>
              <a:t>122</a:t>
            </a:r>
          </a:p>
        </p:txBody>
      </p:sp>
      <p:sp>
        <p:nvSpPr>
          <p:cNvPr id="21" name="TextBox 20">
            <a:extLst>
              <a:ext uri="{FF2B5EF4-FFF2-40B4-BE49-F238E27FC236}">
                <a16:creationId xmlns:a16="http://schemas.microsoft.com/office/drawing/2014/main" id="{0F3053BD-36BF-41A6-A2F7-72E691BF42FB}"/>
              </a:ext>
            </a:extLst>
          </p:cNvPr>
          <p:cNvSpPr txBox="1"/>
          <p:nvPr/>
        </p:nvSpPr>
        <p:spPr>
          <a:xfrm>
            <a:off x="2900246" y="228789"/>
            <a:ext cx="652743" cy="369332"/>
          </a:xfrm>
          <a:prstGeom prst="rect">
            <a:avLst/>
          </a:prstGeom>
          <a:noFill/>
        </p:spPr>
        <p:txBody>
          <a:bodyPr wrap="none" rtlCol="0">
            <a:spAutoFit/>
          </a:bodyPr>
          <a:lstStyle/>
          <a:p>
            <a:r>
              <a:rPr lang="en-US" dirty="0">
                <a:solidFill>
                  <a:srgbClr val="FF0000"/>
                </a:solidFill>
              </a:rPr>
              <a:t>1408</a:t>
            </a:r>
          </a:p>
        </p:txBody>
      </p:sp>
      <p:sp>
        <p:nvSpPr>
          <p:cNvPr id="22" name="TextBox 21">
            <a:extLst>
              <a:ext uri="{FF2B5EF4-FFF2-40B4-BE49-F238E27FC236}">
                <a16:creationId xmlns:a16="http://schemas.microsoft.com/office/drawing/2014/main" id="{35795125-1451-45F0-9BFC-015ECBA2755D}"/>
              </a:ext>
            </a:extLst>
          </p:cNvPr>
          <p:cNvSpPr txBox="1"/>
          <p:nvPr/>
        </p:nvSpPr>
        <p:spPr>
          <a:xfrm>
            <a:off x="2958755" y="3669464"/>
            <a:ext cx="535724" cy="369332"/>
          </a:xfrm>
          <a:prstGeom prst="rect">
            <a:avLst/>
          </a:prstGeom>
          <a:noFill/>
        </p:spPr>
        <p:txBody>
          <a:bodyPr wrap="none" rtlCol="0">
            <a:spAutoFit/>
          </a:bodyPr>
          <a:lstStyle/>
          <a:p>
            <a:r>
              <a:rPr lang="en-US" dirty="0">
                <a:solidFill>
                  <a:srgbClr val="FF0000"/>
                </a:solidFill>
              </a:rPr>
              <a:t>245</a:t>
            </a:r>
          </a:p>
        </p:txBody>
      </p:sp>
      <p:sp>
        <p:nvSpPr>
          <p:cNvPr id="23" name="TextBox 22">
            <a:extLst>
              <a:ext uri="{FF2B5EF4-FFF2-40B4-BE49-F238E27FC236}">
                <a16:creationId xmlns:a16="http://schemas.microsoft.com/office/drawing/2014/main" id="{E77569F4-A0E5-4F82-B1B4-DEE1733C5587}"/>
              </a:ext>
            </a:extLst>
          </p:cNvPr>
          <p:cNvSpPr txBox="1"/>
          <p:nvPr/>
        </p:nvSpPr>
        <p:spPr>
          <a:xfrm>
            <a:off x="2900246" y="1106408"/>
            <a:ext cx="652743" cy="369332"/>
          </a:xfrm>
          <a:prstGeom prst="rect">
            <a:avLst/>
          </a:prstGeom>
          <a:noFill/>
        </p:spPr>
        <p:txBody>
          <a:bodyPr wrap="none" rtlCol="0">
            <a:spAutoFit/>
          </a:bodyPr>
          <a:lstStyle/>
          <a:p>
            <a:r>
              <a:rPr lang="en-US" dirty="0">
                <a:solidFill>
                  <a:srgbClr val="FF0000"/>
                </a:solidFill>
              </a:rPr>
              <a:t>1112</a:t>
            </a:r>
          </a:p>
        </p:txBody>
      </p:sp>
      <p:sp>
        <p:nvSpPr>
          <p:cNvPr id="24" name="TextBox 23">
            <a:extLst>
              <a:ext uri="{FF2B5EF4-FFF2-40B4-BE49-F238E27FC236}">
                <a16:creationId xmlns:a16="http://schemas.microsoft.com/office/drawing/2014/main" id="{5A54B0AF-05F0-4BEF-A46D-5F476EEBC640}"/>
              </a:ext>
            </a:extLst>
          </p:cNvPr>
          <p:cNvSpPr txBox="1"/>
          <p:nvPr/>
        </p:nvSpPr>
        <p:spPr>
          <a:xfrm>
            <a:off x="2958755" y="1545172"/>
            <a:ext cx="535724" cy="369332"/>
          </a:xfrm>
          <a:prstGeom prst="rect">
            <a:avLst/>
          </a:prstGeom>
          <a:noFill/>
        </p:spPr>
        <p:txBody>
          <a:bodyPr wrap="none" rtlCol="0">
            <a:spAutoFit/>
          </a:bodyPr>
          <a:lstStyle/>
          <a:p>
            <a:r>
              <a:rPr lang="en-US" dirty="0">
                <a:solidFill>
                  <a:srgbClr val="FF0000"/>
                </a:solidFill>
              </a:rPr>
              <a:t>964</a:t>
            </a:r>
          </a:p>
        </p:txBody>
      </p:sp>
      <p:sp>
        <p:nvSpPr>
          <p:cNvPr id="25" name="TextBox 24">
            <a:extLst>
              <a:ext uri="{FF2B5EF4-FFF2-40B4-BE49-F238E27FC236}">
                <a16:creationId xmlns:a16="http://schemas.microsoft.com/office/drawing/2014/main" id="{7640F7C6-913D-4714-8269-800BD7031629}"/>
              </a:ext>
            </a:extLst>
          </p:cNvPr>
          <p:cNvSpPr txBox="1"/>
          <p:nvPr/>
        </p:nvSpPr>
        <p:spPr>
          <a:xfrm>
            <a:off x="2958755" y="1850070"/>
            <a:ext cx="535724" cy="369332"/>
          </a:xfrm>
          <a:prstGeom prst="rect">
            <a:avLst/>
          </a:prstGeom>
          <a:noFill/>
        </p:spPr>
        <p:txBody>
          <a:bodyPr wrap="none" rtlCol="0">
            <a:spAutoFit/>
          </a:bodyPr>
          <a:lstStyle/>
          <a:p>
            <a:r>
              <a:rPr lang="en-US" dirty="0">
                <a:solidFill>
                  <a:srgbClr val="FF0000"/>
                </a:solidFill>
              </a:rPr>
              <a:t>867</a:t>
            </a:r>
          </a:p>
        </p:txBody>
      </p:sp>
      <p:sp>
        <p:nvSpPr>
          <p:cNvPr id="26" name="TextBox 25">
            <a:extLst>
              <a:ext uri="{FF2B5EF4-FFF2-40B4-BE49-F238E27FC236}">
                <a16:creationId xmlns:a16="http://schemas.microsoft.com/office/drawing/2014/main" id="{C2A92324-F37A-45D8-8E84-787E338D4F01}"/>
              </a:ext>
            </a:extLst>
          </p:cNvPr>
          <p:cNvSpPr txBox="1"/>
          <p:nvPr/>
        </p:nvSpPr>
        <p:spPr>
          <a:xfrm>
            <a:off x="2958755" y="3034268"/>
            <a:ext cx="535724" cy="369332"/>
          </a:xfrm>
          <a:prstGeom prst="rect">
            <a:avLst/>
          </a:prstGeom>
          <a:noFill/>
        </p:spPr>
        <p:txBody>
          <a:bodyPr wrap="none" rtlCol="0">
            <a:spAutoFit/>
          </a:bodyPr>
          <a:lstStyle/>
          <a:p>
            <a:r>
              <a:rPr lang="en-US" dirty="0">
                <a:solidFill>
                  <a:srgbClr val="FF0000"/>
                </a:solidFill>
              </a:rPr>
              <a:t>444</a:t>
            </a:r>
          </a:p>
        </p:txBody>
      </p:sp>
      <p:sp>
        <p:nvSpPr>
          <p:cNvPr id="27" name="TextBox 26">
            <a:extLst>
              <a:ext uri="{FF2B5EF4-FFF2-40B4-BE49-F238E27FC236}">
                <a16:creationId xmlns:a16="http://schemas.microsoft.com/office/drawing/2014/main" id="{9BE77B8E-5F3D-4D4D-B138-A2B6223F38EF}"/>
              </a:ext>
            </a:extLst>
          </p:cNvPr>
          <p:cNvSpPr txBox="1"/>
          <p:nvPr/>
        </p:nvSpPr>
        <p:spPr>
          <a:xfrm>
            <a:off x="2900246" y="814210"/>
            <a:ext cx="652743" cy="369332"/>
          </a:xfrm>
          <a:prstGeom prst="rect">
            <a:avLst/>
          </a:prstGeom>
          <a:noFill/>
        </p:spPr>
        <p:txBody>
          <a:bodyPr wrap="none" rtlCol="0">
            <a:spAutoFit/>
          </a:bodyPr>
          <a:lstStyle/>
          <a:p>
            <a:r>
              <a:rPr lang="en-US" dirty="0">
                <a:solidFill>
                  <a:srgbClr val="FF0000"/>
                </a:solidFill>
              </a:rPr>
              <a:t>1213</a:t>
            </a:r>
          </a:p>
        </p:txBody>
      </p:sp>
      <p:sp>
        <p:nvSpPr>
          <p:cNvPr id="28" name="TextBox 27">
            <a:extLst>
              <a:ext uri="{FF2B5EF4-FFF2-40B4-BE49-F238E27FC236}">
                <a16:creationId xmlns:a16="http://schemas.microsoft.com/office/drawing/2014/main" id="{298A7411-D2F8-4204-AFF9-96ACCF509489}"/>
              </a:ext>
            </a:extLst>
          </p:cNvPr>
          <p:cNvSpPr txBox="1"/>
          <p:nvPr/>
        </p:nvSpPr>
        <p:spPr>
          <a:xfrm>
            <a:off x="2958755" y="3364566"/>
            <a:ext cx="535724" cy="369332"/>
          </a:xfrm>
          <a:prstGeom prst="rect">
            <a:avLst/>
          </a:prstGeom>
          <a:noFill/>
        </p:spPr>
        <p:txBody>
          <a:bodyPr wrap="none" rtlCol="0">
            <a:spAutoFit/>
          </a:bodyPr>
          <a:lstStyle/>
          <a:p>
            <a:r>
              <a:rPr lang="en-US" dirty="0"/>
              <a:t>344</a:t>
            </a:r>
          </a:p>
        </p:txBody>
      </p:sp>
      <p:sp>
        <p:nvSpPr>
          <p:cNvPr id="29" name="TextBox 28">
            <a:extLst>
              <a:ext uri="{FF2B5EF4-FFF2-40B4-BE49-F238E27FC236}">
                <a16:creationId xmlns:a16="http://schemas.microsoft.com/office/drawing/2014/main" id="{37C13DD5-8E80-4A28-ADF4-5D76D386FA04}"/>
              </a:ext>
            </a:extLst>
          </p:cNvPr>
          <p:cNvSpPr txBox="1"/>
          <p:nvPr/>
        </p:nvSpPr>
        <p:spPr>
          <a:xfrm>
            <a:off x="2958755" y="4033800"/>
            <a:ext cx="535724" cy="369332"/>
          </a:xfrm>
          <a:prstGeom prst="rect">
            <a:avLst/>
          </a:prstGeom>
          <a:noFill/>
        </p:spPr>
        <p:txBody>
          <a:bodyPr wrap="none" rtlCol="0">
            <a:spAutoFit/>
          </a:bodyPr>
          <a:lstStyle/>
          <a:p>
            <a:r>
              <a:rPr lang="en-US" dirty="0">
                <a:solidFill>
                  <a:srgbClr val="FF0000"/>
                </a:solidFill>
              </a:rPr>
              <a:t>122</a:t>
            </a:r>
          </a:p>
        </p:txBody>
      </p:sp>
      <p:sp>
        <p:nvSpPr>
          <p:cNvPr id="30" name="TextBox 29">
            <a:extLst>
              <a:ext uri="{FF2B5EF4-FFF2-40B4-BE49-F238E27FC236}">
                <a16:creationId xmlns:a16="http://schemas.microsoft.com/office/drawing/2014/main" id="{F0755320-CEC1-4DC3-9F88-3F1FB61370BB}"/>
              </a:ext>
            </a:extLst>
          </p:cNvPr>
          <p:cNvSpPr txBox="1"/>
          <p:nvPr/>
        </p:nvSpPr>
        <p:spPr>
          <a:xfrm>
            <a:off x="7615659" y="2108906"/>
            <a:ext cx="535724" cy="369332"/>
          </a:xfrm>
          <a:prstGeom prst="rect">
            <a:avLst/>
          </a:prstGeom>
          <a:noFill/>
        </p:spPr>
        <p:txBody>
          <a:bodyPr wrap="none" rtlCol="0">
            <a:spAutoFit/>
          </a:bodyPr>
          <a:lstStyle/>
          <a:p>
            <a:r>
              <a:rPr lang="en-US" dirty="0"/>
              <a:t>779</a:t>
            </a:r>
          </a:p>
        </p:txBody>
      </p:sp>
      <p:sp>
        <p:nvSpPr>
          <p:cNvPr id="31" name="TextBox 30">
            <a:extLst>
              <a:ext uri="{FF2B5EF4-FFF2-40B4-BE49-F238E27FC236}">
                <a16:creationId xmlns:a16="http://schemas.microsoft.com/office/drawing/2014/main" id="{51077A17-63E4-4D85-B181-39224495BA7F}"/>
              </a:ext>
            </a:extLst>
          </p:cNvPr>
          <p:cNvSpPr txBox="1"/>
          <p:nvPr/>
        </p:nvSpPr>
        <p:spPr>
          <a:xfrm>
            <a:off x="2958755" y="2108906"/>
            <a:ext cx="535724" cy="369332"/>
          </a:xfrm>
          <a:prstGeom prst="rect">
            <a:avLst/>
          </a:prstGeom>
          <a:noFill/>
        </p:spPr>
        <p:txBody>
          <a:bodyPr wrap="none" rtlCol="0">
            <a:spAutoFit/>
          </a:bodyPr>
          <a:lstStyle/>
          <a:p>
            <a:r>
              <a:rPr lang="en-US" dirty="0"/>
              <a:t>779</a:t>
            </a:r>
          </a:p>
        </p:txBody>
      </p:sp>
    </p:spTree>
    <p:extLst>
      <p:ext uri="{BB962C8B-B14F-4D97-AF65-F5344CB8AC3E}">
        <p14:creationId xmlns:p14="http://schemas.microsoft.com/office/powerpoint/2010/main" val="1612767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6E1C7-3A8B-405C-87CE-F7A864A57151}"/>
              </a:ext>
            </a:extLst>
          </p:cNvPr>
          <p:cNvPicPr>
            <a:picLocks noChangeAspect="1"/>
          </p:cNvPicPr>
          <p:nvPr/>
        </p:nvPicPr>
        <p:blipFill>
          <a:blip r:embed="rId2"/>
          <a:stretch>
            <a:fillRect/>
          </a:stretch>
        </p:blipFill>
        <p:spPr>
          <a:xfrm>
            <a:off x="0" y="382050"/>
            <a:ext cx="9144000" cy="6093899"/>
          </a:xfrm>
          <a:prstGeom prst="rect">
            <a:avLst/>
          </a:prstGeom>
        </p:spPr>
      </p:pic>
      <p:sp>
        <p:nvSpPr>
          <p:cNvPr id="4" name="TextBox 3">
            <a:extLst>
              <a:ext uri="{FF2B5EF4-FFF2-40B4-BE49-F238E27FC236}">
                <a16:creationId xmlns:a16="http://schemas.microsoft.com/office/drawing/2014/main" id="{1C3A00D7-FFEF-4C68-8BB1-C3EB4ABCF2C6}"/>
              </a:ext>
            </a:extLst>
          </p:cNvPr>
          <p:cNvSpPr txBox="1"/>
          <p:nvPr/>
        </p:nvSpPr>
        <p:spPr>
          <a:xfrm>
            <a:off x="4036276" y="2574310"/>
            <a:ext cx="535724" cy="369332"/>
          </a:xfrm>
          <a:prstGeom prst="rect">
            <a:avLst/>
          </a:prstGeom>
          <a:noFill/>
        </p:spPr>
        <p:txBody>
          <a:bodyPr wrap="none" rtlCol="0">
            <a:spAutoFit/>
          </a:bodyPr>
          <a:lstStyle/>
          <a:p>
            <a:r>
              <a:rPr lang="en-US" dirty="0">
                <a:solidFill>
                  <a:srgbClr val="FF5050"/>
                </a:solidFill>
              </a:rPr>
              <a:t>245</a:t>
            </a:r>
          </a:p>
        </p:txBody>
      </p:sp>
      <p:sp>
        <p:nvSpPr>
          <p:cNvPr id="5" name="TextBox 4">
            <a:extLst>
              <a:ext uri="{FF2B5EF4-FFF2-40B4-BE49-F238E27FC236}">
                <a16:creationId xmlns:a16="http://schemas.microsoft.com/office/drawing/2014/main" id="{7E45E98C-AAC1-471A-8DC2-4278ACEFCEBB}"/>
              </a:ext>
            </a:extLst>
          </p:cNvPr>
          <p:cNvSpPr txBox="1"/>
          <p:nvPr/>
        </p:nvSpPr>
        <p:spPr>
          <a:xfrm>
            <a:off x="4036276" y="761138"/>
            <a:ext cx="535724" cy="369332"/>
          </a:xfrm>
          <a:prstGeom prst="rect">
            <a:avLst/>
          </a:prstGeom>
          <a:noFill/>
        </p:spPr>
        <p:txBody>
          <a:bodyPr wrap="none" rtlCol="0">
            <a:spAutoFit/>
          </a:bodyPr>
          <a:lstStyle/>
          <a:p>
            <a:r>
              <a:rPr lang="en-US" dirty="0">
                <a:solidFill>
                  <a:srgbClr val="00FFFF"/>
                </a:solidFill>
              </a:rPr>
              <a:t>344</a:t>
            </a:r>
          </a:p>
        </p:txBody>
      </p:sp>
      <p:sp>
        <p:nvSpPr>
          <p:cNvPr id="6" name="TextBox 5">
            <a:extLst>
              <a:ext uri="{FF2B5EF4-FFF2-40B4-BE49-F238E27FC236}">
                <a16:creationId xmlns:a16="http://schemas.microsoft.com/office/drawing/2014/main" id="{8FB82A08-B867-486A-984F-8DECEAC27BCC}"/>
              </a:ext>
            </a:extLst>
          </p:cNvPr>
          <p:cNvSpPr txBox="1"/>
          <p:nvPr/>
        </p:nvSpPr>
        <p:spPr>
          <a:xfrm>
            <a:off x="4110704" y="4863140"/>
            <a:ext cx="535724" cy="369332"/>
          </a:xfrm>
          <a:prstGeom prst="rect">
            <a:avLst/>
          </a:prstGeom>
          <a:noFill/>
        </p:spPr>
        <p:txBody>
          <a:bodyPr wrap="none" rtlCol="0">
            <a:spAutoFit/>
          </a:bodyPr>
          <a:lstStyle/>
          <a:p>
            <a:r>
              <a:rPr lang="en-US" dirty="0">
                <a:solidFill>
                  <a:srgbClr val="FF5050"/>
                </a:solidFill>
              </a:rPr>
              <a:t>122</a:t>
            </a:r>
          </a:p>
        </p:txBody>
      </p:sp>
    </p:spTree>
    <p:extLst>
      <p:ext uri="{BB962C8B-B14F-4D97-AF65-F5344CB8AC3E}">
        <p14:creationId xmlns:p14="http://schemas.microsoft.com/office/powerpoint/2010/main" val="1159603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4B6FC-AAA0-4D05-8E9A-5C5A4B354443}"/>
              </a:ext>
            </a:extLst>
          </p:cNvPr>
          <p:cNvPicPr>
            <a:picLocks noChangeAspect="1"/>
          </p:cNvPicPr>
          <p:nvPr/>
        </p:nvPicPr>
        <p:blipFill>
          <a:blip r:embed="rId2"/>
          <a:stretch>
            <a:fillRect/>
          </a:stretch>
        </p:blipFill>
        <p:spPr>
          <a:xfrm>
            <a:off x="0" y="1088000"/>
            <a:ext cx="9144000" cy="4681999"/>
          </a:xfrm>
          <a:prstGeom prst="rect">
            <a:avLst/>
          </a:prstGeom>
        </p:spPr>
      </p:pic>
      <p:sp>
        <p:nvSpPr>
          <p:cNvPr id="4" name="TextBox 3">
            <a:extLst>
              <a:ext uri="{FF2B5EF4-FFF2-40B4-BE49-F238E27FC236}">
                <a16:creationId xmlns:a16="http://schemas.microsoft.com/office/drawing/2014/main" id="{CD97FD67-1332-413C-A5AF-DABB75F9289C}"/>
              </a:ext>
            </a:extLst>
          </p:cNvPr>
          <p:cNvSpPr txBox="1"/>
          <p:nvPr/>
        </p:nvSpPr>
        <p:spPr>
          <a:xfrm>
            <a:off x="1371600" y="1358900"/>
            <a:ext cx="1956305" cy="1754326"/>
          </a:xfrm>
          <a:prstGeom prst="rect">
            <a:avLst/>
          </a:prstGeom>
          <a:noFill/>
        </p:spPr>
        <p:txBody>
          <a:bodyPr wrap="none" rtlCol="0">
            <a:spAutoFit/>
          </a:bodyPr>
          <a:lstStyle/>
          <a:p>
            <a:r>
              <a:rPr lang="en-US" altLang="zh-CN" dirty="0">
                <a:solidFill>
                  <a:srgbClr val="FF6600"/>
                </a:solidFill>
                <a:latin typeface="Cambria" panose="02040503050406030204" pitchFamily="18" charset="0"/>
                <a:ea typeface="Cambria" panose="02040503050406030204" pitchFamily="18" charset="0"/>
              </a:rPr>
              <a:t>Run0225 152Eu</a:t>
            </a:r>
          </a:p>
          <a:p>
            <a:r>
              <a:rPr lang="en-US" altLang="zh-CN" dirty="0">
                <a:solidFill>
                  <a:srgbClr val="FF6600"/>
                </a:solidFill>
                <a:latin typeface="Cambria" panose="02040503050406030204" pitchFamily="18" charset="0"/>
                <a:ea typeface="Cambria" panose="02040503050406030204" pitchFamily="18" charset="0"/>
              </a:rPr>
              <a:t>CFD Delay 0.3 us</a:t>
            </a:r>
          </a:p>
          <a:p>
            <a:r>
              <a:rPr lang="en-US" altLang="zh-CN" dirty="0">
                <a:solidFill>
                  <a:srgbClr val="FF6600"/>
                </a:solidFill>
                <a:latin typeface="Cambria" panose="02040503050406030204" pitchFamily="18" charset="0"/>
                <a:ea typeface="Cambria" panose="02040503050406030204" pitchFamily="18" charset="0"/>
              </a:rPr>
              <a:t>RMS = 239</a:t>
            </a:r>
          </a:p>
          <a:p>
            <a:r>
              <a:rPr lang="en-US" dirty="0">
                <a:solidFill>
                  <a:srgbClr val="00CC00"/>
                </a:solidFill>
                <a:latin typeface="Cambria" panose="02040503050406030204" pitchFamily="18" charset="0"/>
                <a:ea typeface="Cambria" panose="02040503050406030204" pitchFamily="18" charset="0"/>
              </a:rPr>
              <a:t>Run0075 152Eu</a:t>
            </a:r>
          </a:p>
          <a:p>
            <a:r>
              <a:rPr lang="en-US" dirty="0">
                <a:solidFill>
                  <a:srgbClr val="00CC00"/>
                </a:solidFill>
                <a:latin typeface="Cambria" panose="02040503050406030204" pitchFamily="18" charset="0"/>
                <a:ea typeface="Cambria" panose="02040503050406030204" pitchFamily="18" charset="0"/>
              </a:rPr>
              <a:t>CFD Delay 0.16 us</a:t>
            </a:r>
          </a:p>
          <a:p>
            <a:r>
              <a:rPr lang="en-US" dirty="0">
                <a:solidFill>
                  <a:srgbClr val="00CC00"/>
                </a:solidFill>
                <a:latin typeface="Cambria" panose="02040503050406030204" pitchFamily="18" charset="0"/>
                <a:ea typeface="Cambria" panose="02040503050406030204" pitchFamily="18" charset="0"/>
              </a:rPr>
              <a:t>RMS = 247</a:t>
            </a:r>
          </a:p>
        </p:txBody>
      </p:sp>
    </p:spTree>
    <p:extLst>
      <p:ext uri="{BB962C8B-B14F-4D97-AF65-F5344CB8AC3E}">
        <p14:creationId xmlns:p14="http://schemas.microsoft.com/office/powerpoint/2010/main" val="25006043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A0710-A2B0-4C54-A934-617F4CCED3BC}"/>
              </a:ext>
            </a:extLst>
          </p:cNvPr>
          <p:cNvPicPr>
            <a:picLocks noChangeAspect="1"/>
          </p:cNvPicPr>
          <p:nvPr/>
        </p:nvPicPr>
        <p:blipFill>
          <a:blip r:embed="rId3"/>
          <a:stretch>
            <a:fillRect/>
          </a:stretch>
        </p:blipFill>
        <p:spPr>
          <a:xfrm>
            <a:off x="0" y="0"/>
            <a:ext cx="9144000" cy="5152661"/>
          </a:xfrm>
          <a:prstGeom prst="rect">
            <a:avLst/>
          </a:prstGeom>
        </p:spPr>
      </p:pic>
      <p:sp>
        <p:nvSpPr>
          <p:cNvPr id="6" name="TextBox 5">
            <a:extLst>
              <a:ext uri="{FF2B5EF4-FFF2-40B4-BE49-F238E27FC236}">
                <a16:creationId xmlns:a16="http://schemas.microsoft.com/office/drawing/2014/main" id="{CBC3B9EE-FC01-4D69-B5DE-E6AAEE2035AD}"/>
              </a:ext>
            </a:extLst>
          </p:cNvPr>
          <p:cNvSpPr txBox="1"/>
          <p:nvPr/>
        </p:nvSpPr>
        <p:spPr>
          <a:xfrm>
            <a:off x="1409700" y="342900"/>
            <a:ext cx="2155077" cy="1477328"/>
          </a:xfrm>
          <a:prstGeom prst="rect">
            <a:avLst/>
          </a:prstGeom>
          <a:noFill/>
        </p:spPr>
        <p:txBody>
          <a:bodyPr wrap="none" rtlCol="0">
            <a:spAutoFit/>
          </a:bodyPr>
          <a:lstStyle/>
          <a:p>
            <a:r>
              <a:rPr lang="en-US" dirty="0">
                <a:solidFill>
                  <a:srgbClr val="FF6600"/>
                </a:solidFill>
                <a:latin typeface="Cambria" panose="02040503050406030204" pitchFamily="18" charset="0"/>
                <a:ea typeface="Cambria" panose="02040503050406030204" pitchFamily="18" charset="0"/>
              </a:rPr>
              <a:t>Run0075 </a:t>
            </a:r>
            <a:r>
              <a:rPr lang="en-US" baseline="30000" dirty="0">
                <a:solidFill>
                  <a:srgbClr val="FF6600"/>
                </a:solidFill>
                <a:latin typeface="Cambria" panose="02040503050406030204" pitchFamily="18" charset="0"/>
                <a:ea typeface="Cambria" panose="02040503050406030204" pitchFamily="18" charset="0"/>
              </a:rPr>
              <a:t>152</a:t>
            </a:r>
            <a:r>
              <a:rPr lang="en-US" dirty="0">
                <a:solidFill>
                  <a:srgbClr val="FF6600"/>
                </a:solidFill>
                <a:latin typeface="Cambria" panose="02040503050406030204" pitchFamily="18" charset="0"/>
                <a:ea typeface="Cambria" panose="02040503050406030204" pitchFamily="18" charset="0"/>
              </a:rPr>
              <a:t>Eu</a:t>
            </a:r>
          </a:p>
          <a:p>
            <a:r>
              <a:rPr lang="en-US" dirty="0">
                <a:solidFill>
                  <a:srgbClr val="FF6600"/>
                </a:solidFill>
                <a:latin typeface="Cambria" panose="02040503050406030204" pitchFamily="18" charset="0"/>
                <a:ea typeface="Cambria" panose="02040503050406030204" pitchFamily="18" charset="0"/>
              </a:rPr>
              <a:t>100 &lt; </a:t>
            </a:r>
            <a:r>
              <a:rPr lang="en-US" i="1" dirty="0" err="1">
                <a:solidFill>
                  <a:srgbClr val="FF6600"/>
                </a:solidFill>
                <a:latin typeface="Cambria" panose="02040503050406030204" pitchFamily="18" charset="0"/>
                <a:ea typeface="Cambria" panose="02040503050406030204" pitchFamily="18" charset="0"/>
              </a:rPr>
              <a:t>E</a:t>
            </a:r>
            <a:r>
              <a:rPr lang="en-US" altLang="zh-CN" i="1" baseline="-25000" dirty="0" err="1">
                <a:solidFill>
                  <a:srgbClr val="FF6600"/>
                </a:solidFill>
                <a:latin typeface="Cambria" panose="02040503050406030204" pitchFamily="18" charset="0"/>
                <a:ea typeface="Cambria" panose="02040503050406030204" pitchFamily="18" charset="0"/>
              </a:rPr>
              <a:t>γ</a:t>
            </a:r>
            <a:r>
              <a:rPr lang="en-US" altLang="zh-CN" dirty="0">
                <a:solidFill>
                  <a:srgbClr val="FF6600"/>
                </a:solidFill>
                <a:latin typeface="Cambria" panose="02040503050406030204" pitchFamily="18" charset="0"/>
                <a:ea typeface="Cambria" panose="02040503050406030204" pitchFamily="18" charset="0"/>
              </a:rPr>
              <a:t> &lt; 1600</a:t>
            </a:r>
          </a:p>
          <a:p>
            <a:endParaRPr lang="en-US" dirty="0">
              <a:solidFill>
                <a:srgbClr val="FF6600"/>
              </a:solidFill>
              <a:latin typeface="Cambria" panose="02040503050406030204" pitchFamily="18" charset="0"/>
              <a:ea typeface="Cambria" panose="02040503050406030204" pitchFamily="18" charset="0"/>
            </a:endParaRPr>
          </a:p>
          <a:p>
            <a:r>
              <a:rPr lang="en-US" dirty="0">
                <a:solidFill>
                  <a:srgbClr val="18A3FF"/>
                </a:solidFill>
                <a:latin typeface="Cambria" panose="02040503050406030204" pitchFamily="18" charset="0"/>
                <a:ea typeface="Cambria" panose="02040503050406030204" pitchFamily="18" charset="0"/>
              </a:rPr>
              <a:t>Run0216-0218 </a:t>
            </a:r>
            <a:r>
              <a:rPr lang="en-US" baseline="30000" dirty="0">
                <a:solidFill>
                  <a:srgbClr val="18A3FF"/>
                </a:solidFill>
                <a:latin typeface="Cambria" panose="02040503050406030204" pitchFamily="18" charset="0"/>
                <a:ea typeface="Cambria" panose="02040503050406030204" pitchFamily="18" charset="0"/>
              </a:rPr>
              <a:t>60</a:t>
            </a:r>
            <a:r>
              <a:rPr lang="en-US" dirty="0">
                <a:solidFill>
                  <a:srgbClr val="18A3FF"/>
                </a:solidFill>
                <a:latin typeface="Cambria" panose="02040503050406030204" pitchFamily="18" charset="0"/>
                <a:ea typeface="Cambria" panose="02040503050406030204" pitchFamily="18" charset="0"/>
              </a:rPr>
              <a:t>Co</a:t>
            </a:r>
          </a:p>
          <a:p>
            <a:r>
              <a:rPr lang="en-US" dirty="0">
                <a:solidFill>
                  <a:srgbClr val="18A3FF"/>
                </a:solidFill>
                <a:latin typeface="Cambria" panose="02040503050406030204" pitchFamily="18" charset="0"/>
                <a:ea typeface="Cambria" panose="02040503050406030204" pitchFamily="18" charset="0"/>
              </a:rPr>
              <a:t>1100 &lt; </a:t>
            </a:r>
            <a:r>
              <a:rPr lang="en-US" i="1" dirty="0" err="1">
                <a:solidFill>
                  <a:srgbClr val="18A3FF"/>
                </a:solidFill>
                <a:latin typeface="Cambria" panose="02040503050406030204" pitchFamily="18" charset="0"/>
                <a:ea typeface="Cambria" panose="02040503050406030204" pitchFamily="18" charset="0"/>
              </a:rPr>
              <a:t>E</a:t>
            </a:r>
            <a:r>
              <a:rPr lang="en-US" altLang="zh-CN" i="1" baseline="-25000" dirty="0" err="1">
                <a:solidFill>
                  <a:srgbClr val="18A3FF"/>
                </a:solidFill>
                <a:latin typeface="Cambria" panose="02040503050406030204" pitchFamily="18" charset="0"/>
                <a:ea typeface="Cambria" panose="02040503050406030204" pitchFamily="18" charset="0"/>
              </a:rPr>
              <a:t>γ</a:t>
            </a:r>
            <a:r>
              <a:rPr lang="en-US" altLang="zh-CN" dirty="0">
                <a:solidFill>
                  <a:srgbClr val="18A3FF"/>
                </a:solidFill>
                <a:latin typeface="Cambria" panose="02040503050406030204" pitchFamily="18" charset="0"/>
                <a:ea typeface="Cambria" panose="02040503050406030204" pitchFamily="18" charset="0"/>
              </a:rPr>
              <a:t> &lt; 1400</a:t>
            </a:r>
            <a:endParaRPr lang="en-US" dirty="0">
              <a:solidFill>
                <a:srgbClr val="18A3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9275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C8ECE-A8BC-4898-8B14-68A332A41543}"/>
              </a:ext>
            </a:extLst>
          </p:cNvPr>
          <p:cNvPicPr>
            <a:picLocks noChangeAspect="1"/>
          </p:cNvPicPr>
          <p:nvPr/>
        </p:nvPicPr>
        <p:blipFill>
          <a:blip r:embed="rId3"/>
          <a:stretch>
            <a:fillRect/>
          </a:stretch>
        </p:blipFill>
        <p:spPr>
          <a:xfrm>
            <a:off x="0" y="0"/>
            <a:ext cx="9144000" cy="5445810"/>
          </a:xfrm>
          <a:prstGeom prst="rect">
            <a:avLst/>
          </a:prstGeom>
        </p:spPr>
      </p:pic>
      <p:sp>
        <p:nvSpPr>
          <p:cNvPr id="4" name="TextBox 3">
            <a:extLst>
              <a:ext uri="{FF2B5EF4-FFF2-40B4-BE49-F238E27FC236}">
                <a16:creationId xmlns:a16="http://schemas.microsoft.com/office/drawing/2014/main" id="{4656F8F6-4B95-4828-A99C-2E94E527E2A2}"/>
              </a:ext>
            </a:extLst>
          </p:cNvPr>
          <p:cNvSpPr txBox="1"/>
          <p:nvPr/>
        </p:nvSpPr>
        <p:spPr>
          <a:xfrm>
            <a:off x="1409700" y="342900"/>
            <a:ext cx="1804020" cy="2031325"/>
          </a:xfrm>
          <a:prstGeom prst="rect">
            <a:avLst/>
          </a:prstGeom>
          <a:noFill/>
        </p:spPr>
        <p:txBody>
          <a:bodyPr wrap="none" rtlCol="0">
            <a:spAutoFit/>
          </a:bodyPr>
          <a:lstStyle/>
          <a:p>
            <a:r>
              <a:rPr lang="en-US" dirty="0">
                <a:solidFill>
                  <a:srgbClr val="FF6600"/>
                </a:solidFill>
                <a:latin typeface="Cambria" panose="02040503050406030204" pitchFamily="18" charset="0"/>
                <a:ea typeface="Cambria" panose="02040503050406030204" pitchFamily="18" charset="0"/>
              </a:rPr>
              <a:t>Run0224 </a:t>
            </a:r>
            <a:r>
              <a:rPr lang="en-US" baseline="30000" dirty="0">
                <a:solidFill>
                  <a:srgbClr val="FF6600"/>
                </a:solidFill>
                <a:latin typeface="Cambria" panose="02040503050406030204" pitchFamily="18" charset="0"/>
                <a:ea typeface="Cambria" panose="02040503050406030204" pitchFamily="18" charset="0"/>
              </a:rPr>
              <a:t>152</a:t>
            </a:r>
            <a:r>
              <a:rPr lang="en-US" dirty="0">
                <a:solidFill>
                  <a:srgbClr val="FF6600"/>
                </a:solidFill>
                <a:latin typeface="Cambria" panose="02040503050406030204" pitchFamily="18" charset="0"/>
                <a:ea typeface="Cambria" panose="02040503050406030204" pitchFamily="18" charset="0"/>
              </a:rPr>
              <a:t>Eu</a:t>
            </a:r>
          </a:p>
          <a:p>
            <a:r>
              <a:rPr lang="en-US" dirty="0">
                <a:solidFill>
                  <a:srgbClr val="FF6600"/>
                </a:solidFill>
                <a:latin typeface="Cambria" panose="02040503050406030204" pitchFamily="18" charset="0"/>
                <a:ea typeface="Cambria" panose="02040503050406030204" pitchFamily="18" charset="0"/>
              </a:rPr>
              <a:t>CFD off</a:t>
            </a:r>
          </a:p>
          <a:p>
            <a:r>
              <a:rPr lang="en-US" dirty="0">
                <a:solidFill>
                  <a:srgbClr val="FF6600"/>
                </a:solidFill>
                <a:latin typeface="Cambria" panose="02040503050406030204" pitchFamily="18" charset="0"/>
                <a:ea typeface="Cambria" panose="02040503050406030204" pitchFamily="18" charset="0"/>
              </a:rPr>
              <a:t>100 &lt; </a:t>
            </a:r>
            <a:r>
              <a:rPr lang="en-US" i="1" dirty="0" err="1">
                <a:solidFill>
                  <a:srgbClr val="FF6600"/>
                </a:solidFill>
                <a:latin typeface="Cambria" panose="02040503050406030204" pitchFamily="18" charset="0"/>
                <a:ea typeface="Cambria" panose="02040503050406030204" pitchFamily="18" charset="0"/>
              </a:rPr>
              <a:t>E</a:t>
            </a:r>
            <a:r>
              <a:rPr lang="en-US" altLang="zh-CN" i="1" baseline="-25000" dirty="0" err="1">
                <a:solidFill>
                  <a:srgbClr val="FF6600"/>
                </a:solidFill>
                <a:latin typeface="Cambria" panose="02040503050406030204" pitchFamily="18" charset="0"/>
                <a:ea typeface="Cambria" panose="02040503050406030204" pitchFamily="18" charset="0"/>
              </a:rPr>
              <a:t>γ</a:t>
            </a:r>
            <a:r>
              <a:rPr lang="en-US" altLang="zh-CN" dirty="0">
                <a:solidFill>
                  <a:srgbClr val="FF6600"/>
                </a:solidFill>
                <a:latin typeface="Cambria" panose="02040503050406030204" pitchFamily="18" charset="0"/>
                <a:ea typeface="Cambria" panose="02040503050406030204" pitchFamily="18" charset="0"/>
              </a:rPr>
              <a:t> &lt; 1600</a:t>
            </a:r>
          </a:p>
          <a:p>
            <a:endParaRPr lang="en-US" dirty="0">
              <a:solidFill>
                <a:srgbClr val="FF6600"/>
              </a:solidFill>
              <a:latin typeface="Cambria" panose="02040503050406030204" pitchFamily="18" charset="0"/>
              <a:ea typeface="Cambria" panose="02040503050406030204" pitchFamily="18" charset="0"/>
            </a:endParaRPr>
          </a:p>
          <a:p>
            <a:r>
              <a:rPr lang="en-US" dirty="0">
                <a:solidFill>
                  <a:srgbClr val="18A3FF"/>
                </a:solidFill>
                <a:latin typeface="Cambria" panose="02040503050406030204" pitchFamily="18" charset="0"/>
                <a:ea typeface="Cambria" panose="02040503050406030204" pitchFamily="18" charset="0"/>
              </a:rPr>
              <a:t>Run0223 </a:t>
            </a:r>
            <a:r>
              <a:rPr lang="en-US" baseline="30000" dirty="0">
                <a:solidFill>
                  <a:srgbClr val="18A3FF"/>
                </a:solidFill>
                <a:latin typeface="Cambria" panose="02040503050406030204" pitchFamily="18" charset="0"/>
                <a:ea typeface="Cambria" panose="02040503050406030204" pitchFamily="18" charset="0"/>
              </a:rPr>
              <a:t>152</a:t>
            </a:r>
            <a:r>
              <a:rPr lang="en-US" dirty="0">
                <a:solidFill>
                  <a:srgbClr val="18A3FF"/>
                </a:solidFill>
                <a:latin typeface="Cambria" panose="02040503050406030204" pitchFamily="18" charset="0"/>
                <a:ea typeface="Cambria" panose="02040503050406030204" pitchFamily="18" charset="0"/>
              </a:rPr>
              <a:t>Eu</a:t>
            </a:r>
          </a:p>
          <a:p>
            <a:r>
              <a:rPr lang="en-US" dirty="0">
                <a:solidFill>
                  <a:srgbClr val="18A3FF"/>
                </a:solidFill>
                <a:latin typeface="Cambria" panose="02040503050406030204" pitchFamily="18" charset="0"/>
                <a:ea typeface="Cambria" panose="02040503050406030204" pitchFamily="18" charset="0"/>
              </a:rPr>
              <a:t>CFD delay 0.5 us</a:t>
            </a:r>
          </a:p>
          <a:p>
            <a:r>
              <a:rPr lang="en-US" dirty="0">
                <a:solidFill>
                  <a:srgbClr val="18A3FF"/>
                </a:solidFill>
                <a:latin typeface="Cambria" panose="02040503050406030204" pitchFamily="18" charset="0"/>
                <a:ea typeface="Cambria" panose="02040503050406030204" pitchFamily="18" charset="0"/>
              </a:rPr>
              <a:t>100 &lt; </a:t>
            </a:r>
            <a:r>
              <a:rPr lang="en-US" i="1" dirty="0" err="1">
                <a:solidFill>
                  <a:srgbClr val="18A3FF"/>
                </a:solidFill>
                <a:latin typeface="Cambria" panose="02040503050406030204" pitchFamily="18" charset="0"/>
                <a:ea typeface="Cambria" panose="02040503050406030204" pitchFamily="18" charset="0"/>
              </a:rPr>
              <a:t>E</a:t>
            </a:r>
            <a:r>
              <a:rPr lang="en-US" altLang="zh-CN" i="1" baseline="-25000" dirty="0" err="1">
                <a:solidFill>
                  <a:srgbClr val="18A3FF"/>
                </a:solidFill>
                <a:latin typeface="Cambria" panose="02040503050406030204" pitchFamily="18" charset="0"/>
                <a:ea typeface="Cambria" panose="02040503050406030204" pitchFamily="18" charset="0"/>
              </a:rPr>
              <a:t>γ</a:t>
            </a:r>
            <a:r>
              <a:rPr lang="en-US" altLang="zh-CN" dirty="0">
                <a:solidFill>
                  <a:srgbClr val="18A3FF"/>
                </a:solidFill>
                <a:latin typeface="Cambria" panose="02040503050406030204" pitchFamily="18" charset="0"/>
                <a:ea typeface="Cambria" panose="02040503050406030204" pitchFamily="18" charset="0"/>
              </a:rPr>
              <a:t> &lt; 1600</a:t>
            </a:r>
          </a:p>
        </p:txBody>
      </p:sp>
    </p:spTree>
    <p:extLst>
      <p:ext uri="{BB962C8B-B14F-4D97-AF65-F5344CB8AC3E}">
        <p14:creationId xmlns:p14="http://schemas.microsoft.com/office/powerpoint/2010/main" val="32983808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35A36-9B6D-4B78-92F3-523035261F15}"/>
              </a:ext>
            </a:extLst>
          </p:cNvPr>
          <p:cNvPicPr>
            <a:picLocks noChangeAspect="1"/>
          </p:cNvPicPr>
          <p:nvPr/>
        </p:nvPicPr>
        <p:blipFill>
          <a:blip r:embed="rId3"/>
          <a:stretch>
            <a:fillRect/>
          </a:stretch>
        </p:blipFill>
        <p:spPr>
          <a:xfrm>
            <a:off x="0" y="0"/>
            <a:ext cx="9144000" cy="3658727"/>
          </a:xfrm>
          <a:prstGeom prst="rect">
            <a:avLst/>
          </a:prstGeom>
        </p:spPr>
      </p:pic>
      <p:pic>
        <p:nvPicPr>
          <p:cNvPr id="7" name="Picture 6">
            <a:extLst>
              <a:ext uri="{FF2B5EF4-FFF2-40B4-BE49-F238E27FC236}">
                <a16:creationId xmlns:a16="http://schemas.microsoft.com/office/drawing/2014/main" id="{72133DBB-9CFF-436C-9E84-3B284BC97DD7}"/>
              </a:ext>
            </a:extLst>
          </p:cNvPr>
          <p:cNvPicPr>
            <a:picLocks noChangeAspect="1"/>
          </p:cNvPicPr>
          <p:nvPr/>
        </p:nvPicPr>
        <p:blipFill>
          <a:blip r:embed="rId4"/>
          <a:stretch>
            <a:fillRect/>
          </a:stretch>
        </p:blipFill>
        <p:spPr>
          <a:xfrm>
            <a:off x="0" y="3171085"/>
            <a:ext cx="9144000" cy="3686915"/>
          </a:xfrm>
          <a:prstGeom prst="rect">
            <a:avLst/>
          </a:prstGeom>
        </p:spPr>
      </p:pic>
      <p:sp>
        <p:nvSpPr>
          <p:cNvPr id="8" name="TextBox 7">
            <a:extLst>
              <a:ext uri="{FF2B5EF4-FFF2-40B4-BE49-F238E27FC236}">
                <a16:creationId xmlns:a16="http://schemas.microsoft.com/office/drawing/2014/main" id="{11C90B8F-74A2-4F10-8617-5332321F2C5E}"/>
              </a:ext>
            </a:extLst>
          </p:cNvPr>
          <p:cNvSpPr txBox="1"/>
          <p:nvPr/>
        </p:nvSpPr>
        <p:spPr>
          <a:xfrm>
            <a:off x="1409700" y="229727"/>
            <a:ext cx="1804020" cy="2031325"/>
          </a:xfrm>
          <a:prstGeom prst="rect">
            <a:avLst/>
          </a:prstGeom>
          <a:noFill/>
        </p:spPr>
        <p:txBody>
          <a:bodyPr wrap="none" rtlCol="0">
            <a:spAutoFit/>
          </a:bodyPr>
          <a:lstStyle/>
          <a:p>
            <a:r>
              <a:rPr lang="en-US" dirty="0">
                <a:solidFill>
                  <a:srgbClr val="FF6600"/>
                </a:solidFill>
                <a:latin typeface="Cambria" panose="02040503050406030204" pitchFamily="18" charset="0"/>
                <a:ea typeface="Cambria" panose="02040503050406030204" pitchFamily="18" charset="0"/>
              </a:rPr>
              <a:t>Run0224 </a:t>
            </a:r>
            <a:r>
              <a:rPr lang="en-US" baseline="30000" dirty="0">
                <a:solidFill>
                  <a:srgbClr val="FF6600"/>
                </a:solidFill>
                <a:latin typeface="Cambria" panose="02040503050406030204" pitchFamily="18" charset="0"/>
                <a:ea typeface="Cambria" panose="02040503050406030204" pitchFamily="18" charset="0"/>
              </a:rPr>
              <a:t>152</a:t>
            </a:r>
            <a:r>
              <a:rPr lang="en-US" dirty="0">
                <a:solidFill>
                  <a:srgbClr val="FF6600"/>
                </a:solidFill>
                <a:latin typeface="Cambria" panose="02040503050406030204" pitchFamily="18" charset="0"/>
                <a:ea typeface="Cambria" panose="02040503050406030204" pitchFamily="18" charset="0"/>
              </a:rPr>
              <a:t>Eu</a:t>
            </a:r>
          </a:p>
          <a:p>
            <a:r>
              <a:rPr lang="en-US" dirty="0">
                <a:solidFill>
                  <a:srgbClr val="FF6600"/>
                </a:solidFill>
                <a:latin typeface="Cambria" panose="02040503050406030204" pitchFamily="18" charset="0"/>
                <a:ea typeface="Cambria" panose="02040503050406030204" pitchFamily="18" charset="0"/>
              </a:rPr>
              <a:t>CFD off</a:t>
            </a:r>
          </a:p>
          <a:p>
            <a:r>
              <a:rPr lang="en-US" i="1" dirty="0" err="1">
                <a:solidFill>
                  <a:srgbClr val="FF6600"/>
                </a:solidFill>
                <a:latin typeface="Cambria" panose="02040503050406030204" pitchFamily="18" charset="0"/>
                <a:ea typeface="Cambria" panose="02040503050406030204" pitchFamily="18" charset="0"/>
              </a:rPr>
              <a:t>E</a:t>
            </a:r>
            <a:r>
              <a:rPr lang="en-US" altLang="zh-CN" i="1" baseline="-25000" dirty="0" err="1">
                <a:solidFill>
                  <a:srgbClr val="FF6600"/>
                </a:solidFill>
                <a:latin typeface="Cambria" panose="02040503050406030204" pitchFamily="18" charset="0"/>
                <a:ea typeface="Cambria" panose="02040503050406030204" pitchFamily="18" charset="0"/>
              </a:rPr>
              <a:t>γ</a:t>
            </a:r>
            <a:r>
              <a:rPr lang="en-US" altLang="zh-CN" i="1" baseline="-25000" dirty="0">
                <a:solidFill>
                  <a:srgbClr val="FF6600"/>
                </a:solidFill>
                <a:latin typeface="Cambria" panose="02040503050406030204" pitchFamily="18" charset="0"/>
                <a:ea typeface="Cambria" panose="02040503050406030204" pitchFamily="18" charset="0"/>
              </a:rPr>
              <a:t> gate</a:t>
            </a:r>
            <a:r>
              <a:rPr lang="en-US" altLang="zh-CN" dirty="0">
                <a:solidFill>
                  <a:srgbClr val="FF6600"/>
                </a:solidFill>
                <a:latin typeface="Cambria" panose="02040503050406030204" pitchFamily="18" charset="0"/>
                <a:ea typeface="Cambria" panose="02040503050406030204" pitchFamily="18" charset="0"/>
              </a:rPr>
              <a:t> = 122</a:t>
            </a:r>
          </a:p>
          <a:p>
            <a:endParaRPr lang="en-US" dirty="0">
              <a:solidFill>
                <a:srgbClr val="FF6600"/>
              </a:solidFill>
              <a:latin typeface="Cambria" panose="02040503050406030204" pitchFamily="18" charset="0"/>
              <a:ea typeface="Cambria" panose="02040503050406030204" pitchFamily="18" charset="0"/>
            </a:endParaRPr>
          </a:p>
          <a:p>
            <a:r>
              <a:rPr lang="en-US" dirty="0">
                <a:solidFill>
                  <a:srgbClr val="18A3FF"/>
                </a:solidFill>
                <a:latin typeface="Cambria" panose="02040503050406030204" pitchFamily="18" charset="0"/>
                <a:ea typeface="Cambria" panose="02040503050406030204" pitchFamily="18" charset="0"/>
              </a:rPr>
              <a:t>Run0223 </a:t>
            </a:r>
            <a:r>
              <a:rPr lang="en-US" baseline="30000" dirty="0">
                <a:solidFill>
                  <a:srgbClr val="18A3FF"/>
                </a:solidFill>
                <a:latin typeface="Cambria" panose="02040503050406030204" pitchFamily="18" charset="0"/>
                <a:ea typeface="Cambria" panose="02040503050406030204" pitchFamily="18" charset="0"/>
              </a:rPr>
              <a:t>152</a:t>
            </a:r>
            <a:r>
              <a:rPr lang="en-US" dirty="0">
                <a:solidFill>
                  <a:srgbClr val="18A3FF"/>
                </a:solidFill>
                <a:latin typeface="Cambria" panose="02040503050406030204" pitchFamily="18" charset="0"/>
                <a:ea typeface="Cambria" panose="02040503050406030204" pitchFamily="18" charset="0"/>
              </a:rPr>
              <a:t>Eu</a:t>
            </a:r>
          </a:p>
          <a:p>
            <a:r>
              <a:rPr lang="en-US" dirty="0">
                <a:solidFill>
                  <a:srgbClr val="18A3FF"/>
                </a:solidFill>
                <a:latin typeface="Cambria" panose="02040503050406030204" pitchFamily="18" charset="0"/>
                <a:ea typeface="Cambria" panose="02040503050406030204" pitchFamily="18" charset="0"/>
              </a:rPr>
              <a:t>CFD delay 0.5 us</a:t>
            </a:r>
          </a:p>
          <a:p>
            <a:r>
              <a:rPr lang="en-US" i="1" dirty="0" err="1">
                <a:solidFill>
                  <a:srgbClr val="18A3FF"/>
                </a:solidFill>
                <a:latin typeface="Cambria" panose="02040503050406030204" pitchFamily="18" charset="0"/>
                <a:ea typeface="Cambria" panose="02040503050406030204" pitchFamily="18" charset="0"/>
              </a:rPr>
              <a:t>E</a:t>
            </a:r>
            <a:r>
              <a:rPr lang="en-US" altLang="zh-CN" i="1" baseline="-25000" dirty="0" err="1">
                <a:solidFill>
                  <a:srgbClr val="18A3FF"/>
                </a:solidFill>
                <a:latin typeface="Cambria" panose="02040503050406030204" pitchFamily="18" charset="0"/>
                <a:ea typeface="Cambria" panose="02040503050406030204" pitchFamily="18" charset="0"/>
              </a:rPr>
              <a:t>γ</a:t>
            </a:r>
            <a:r>
              <a:rPr lang="en-US" altLang="zh-CN" i="1" baseline="-25000" dirty="0">
                <a:solidFill>
                  <a:srgbClr val="18A3FF"/>
                </a:solidFill>
                <a:latin typeface="Cambria" panose="02040503050406030204" pitchFamily="18" charset="0"/>
                <a:ea typeface="Cambria" panose="02040503050406030204" pitchFamily="18" charset="0"/>
              </a:rPr>
              <a:t> gate</a:t>
            </a:r>
            <a:r>
              <a:rPr lang="en-US" altLang="zh-CN" dirty="0">
                <a:solidFill>
                  <a:srgbClr val="18A3FF"/>
                </a:solidFill>
                <a:latin typeface="Cambria" panose="02040503050406030204" pitchFamily="18" charset="0"/>
                <a:ea typeface="Cambria" panose="02040503050406030204" pitchFamily="18" charset="0"/>
              </a:rPr>
              <a:t> = 122</a:t>
            </a:r>
          </a:p>
        </p:txBody>
      </p:sp>
      <p:sp>
        <p:nvSpPr>
          <p:cNvPr id="9" name="TextBox 8">
            <a:extLst>
              <a:ext uri="{FF2B5EF4-FFF2-40B4-BE49-F238E27FC236}">
                <a16:creationId xmlns:a16="http://schemas.microsoft.com/office/drawing/2014/main" id="{8BC4FD46-A650-4A2B-BDA9-F274E89B3A34}"/>
              </a:ext>
            </a:extLst>
          </p:cNvPr>
          <p:cNvSpPr txBox="1"/>
          <p:nvPr/>
        </p:nvSpPr>
        <p:spPr>
          <a:xfrm>
            <a:off x="1409700" y="3429000"/>
            <a:ext cx="1804020" cy="2031325"/>
          </a:xfrm>
          <a:prstGeom prst="rect">
            <a:avLst/>
          </a:prstGeom>
          <a:noFill/>
        </p:spPr>
        <p:txBody>
          <a:bodyPr wrap="none" rtlCol="0">
            <a:spAutoFit/>
          </a:bodyPr>
          <a:lstStyle/>
          <a:p>
            <a:r>
              <a:rPr lang="en-US" dirty="0">
                <a:solidFill>
                  <a:srgbClr val="FF6600"/>
                </a:solidFill>
                <a:latin typeface="Cambria" panose="02040503050406030204" pitchFamily="18" charset="0"/>
                <a:ea typeface="Cambria" panose="02040503050406030204" pitchFamily="18" charset="0"/>
              </a:rPr>
              <a:t>Run0224 </a:t>
            </a:r>
            <a:r>
              <a:rPr lang="en-US" baseline="30000" dirty="0">
                <a:solidFill>
                  <a:srgbClr val="FF6600"/>
                </a:solidFill>
                <a:latin typeface="Cambria" panose="02040503050406030204" pitchFamily="18" charset="0"/>
                <a:ea typeface="Cambria" panose="02040503050406030204" pitchFamily="18" charset="0"/>
              </a:rPr>
              <a:t>152</a:t>
            </a:r>
            <a:r>
              <a:rPr lang="en-US" dirty="0">
                <a:solidFill>
                  <a:srgbClr val="FF6600"/>
                </a:solidFill>
                <a:latin typeface="Cambria" panose="02040503050406030204" pitchFamily="18" charset="0"/>
                <a:ea typeface="Cambria" panose="02040503050406030204" pitchFamily="18" charset="0"/>
              </a:rPr>
              <a:t>Eu</a:t>
            </a:r>
          </a:p>
          <a:p>
            <a:r>
              <a:rPr lang="en-US" dirty="0">
                <a:solidFill>
                  <a:srgbClr val="FF6600"/>
                </a:solidFill>
                <a:latin typeface="Cambria" panose="02040503050406030204" pitchFamily="18" charset="0"/>
                <a:ea typeface="Cambria" panose="02040503050406030204" pitchFamily="18" charset="0"/>
              </a:rPr>
              <a:t>CFD off</a:t>
            </a:r>
          </a:p>
          <a:p>
            <a:r>
              <a:rPr lang="en-US" i="1" dirty="0" err="1">
                <a:solidFill>
                  <a:srgbClr val="FF6600"/>
                </a:solidFill>
                <a:latin typeface="Cambria" panose="02040503050406030204" pitchFamily="18" charset="0"/>
                <a:ea typeface="Cambria" panose="02040503050406030204" pitchFamily="18" charset="0"/>
              </a:rPr>
              <a:t>E</a:t>
            </a:r>
            <a:r>
              <a:rPr lang="en-US" altLang="zh-CN" i="1" baseline="-25000" dirty="0" err="1">
                <a:solidFill>
                  <a:srgbClr val="FF6600"/>
                </a:solidFill>
                <a:latin typeface="Cambria" panose="02040503050406030204" pitchFamily="18" charset="0"/>
                <a:ea typeface="Cambria" panose="02040503050406030204" pitchFamily="18" charset="0"/>
              </a:rPr>
              <a:t>γ</a:t>
            </a:r>
            <a:r>
              <a:rPr lang="en-US" altLang="zh-CN" i="1" baseline="-25000" dirty="0">
                <a:solidFill>
                  <a:srgbClr val="FF6600"/>
                </a:solidFill>
                <a:latin typeface="Cambria" panose="02040503050406030204" pitchFamily="18" charset="0"/>
                <a:ea typeface="Cambria" panose="02040503050406030204" pitchFamily="18" charset="0"/>
              </a:rPr>
              <a:t> gate</a:t>
            </a:r>
            <a:r>
              <a:rPr lang="en-US" altLang="zh-CN" dirty="0">
                <a:solidFill>
                  <a:srgbClr val="FF6600"/>
                </a:solidFill>
                <a:latin typeface="Cambria" panose="02040503050406030204" pitchFamily="18" charset="0"/>
                <a:ea typeface="Cambria" panose="02040503050406030204" pitchFamily="18" charset="0"/>
              </a:rPr>
              <a:t> = 344</a:t>
            </a:r>
          </a:p>
          <a:p>
            <a:endParaRPr lang="en-US" dirty="0">
              <a:solidFill>
                <a:srgbClr val="FF6600"/>
              </a:solidFill>
              <a:latin typeface="Cambria" panose="02040503050406030204" pitchFamily="18" charset="0"/>
              <a:ea typeface="Cambria" panose="02040503050406030204" pitchFamily="18" charset="0"/>
            </a:endParaRPr>
          </a:p>
          <a:p>
            <a:r>
              <a:rPr lang="en-US" dirty="0">
                <a:solidFill>
                  <a:srgbClr val="18A3FF"/>
                </a:solidFill>
                <a:latin typeface="Cambria" panose="02040503050406030204" pitchFamily="18" charset="0"/>
                <a:ea typeface="Cambria" panose="02040503050406030204" pitchFamily="18" charset="0"/>
              </a:rPr>
              <a:t>Run0223 </a:t>
            </a:r>
            <a:r>
              <a:rPr lang="en-US" baseline="30000" dirty="0">
                <a:solidFill>
                  <a:srgbClr val="18A3FF"/>
                </a:solidFill>
                <a:latin typeface="Cambria" panose="02040503050406030204" pitchFamily="18" charset="0"/>
                <a:ea typeface="Cambria" panose="02040503050406030204" pitchFamily="18" charset="0"/>
              </a:rPr>
              <a:t>152</a:t>
            </a:r>
            <a:r>
              <a:rPr lang="en-US" dirty="0">
                <a:solidFill>
                  <a:srgbClr val="18A3FF"/>
                </a:solidFill>
                <a:latin typeface="Cambria" panose="02040503050406030204" pitchFamily="18" charset="0"/>
                <a:ea typeface="Cambria" panose="02040503050406030204" pitchFamily="18" charset="0"/>
              </a:rPr>
              <a:t>Eu</a:t>
            </a:r>
          </a:p>
          <a:p>
            <a:r>
              <a:rPr lang="en-US" dirty="0">
                <a:solidFill>
                  <a:srgbClr val="18A3FF"/>
                </a:solidFill>
                <a:latin typeface="Cambria" panose="02040503050406030204" pitchFamily="18" charset="0"/>
                <a:ea typeface="Cambria" panose="02040503050406030204" pitchFamily="18" charset="0"/>
              </a:rPr>
              <a:t>CFD delay 0.5 us</a:t>
            </a:r>
          </a:p>
          <a:p>
            <a:r>
              <a:rPr lang="en-US" i="1" dirty="0" err="1">
                <a:solidFill>
                  <a:srgbClr val="18A3FF"/>
                </a:solidFill>
                <a:latin typeface="Cambria" panose="02040503050406030204" pitchFamily="18" charset="0"/>
                <a:ea typeface="Cambria" panose="02040503050406030204" pitchFamily="18" charset="0"/>
              </a:rPr>
              <a:t>E</a:t>
            </a:r>
            <a:r>
              <a:rPr lang="en-US" altLang="zh-CN" i="1" baseline="-25000" dirty="0" err="1">
                <a:solidFill>
                  <a:srgbClr val="18A3FF"/>
                </a:solidFill>
                <a:latin typeface="Cambria" panose="02040503050406030204" pitchFamily="18" charset="0"/>
                <a:ea typeface="Cambria" panose="02040503050406030204" pitchFamily="18" charset="0"/>
              </a:rPr>
              <a:t>γ</a:t>
            </a:r>
            <a:r>
              <a:rPr lang="en-US" altLang="zh-CN" i="1" baseline="-25000" dirty="0">
                <a:solidFill>
                  <a:srgbClr val="18A3FF"/>
                </a:solidFill>
                <a:latin typeface="Cambria" panose="02040503050406030204" pitchFamily="18" charset="0"/>
                <a:ea typeface="Cambria" panose="02040503050406030204" pitchFamily="18" charset="0"/>
              </a:rPr>
              <a:t> gate</a:t>
            </a:r>
            <a:r>
              <a:rPr lang="en-US" altLang="zh-CN" dirty="0">
                <a:solidFill>
                  <a:srgbClr val="18A3FF"/>
                </a:solidFill>
                <a:latin typeface="Cambria" panose="02040503050406030204" pitchFamily="18" charset="0"/>
                <a:ea typeface="Cambria" panose="02040503050406030204" pitchFamily="18" charset="0"/>
              </a:rPr>
              <a:t> = 344</a:t>
            </a:r>
          </a:p>
        </p:txBody>
      </p:sp>
    </p:spTree>
    <p:extLst>
      <p:ext uri="{BB962C8B-B14F-4D97-AF65-F5344CB8AC3E}">
        <p14:creationId xmlns:p14="http://schemas.microsoft.com/office/powerpoint/2010/main" val="3073688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15BC82-F50D-4AD7-91A7-F1D1B9622F65}"/>
              </a:ext>
            </a:extLst>
          </p:cNvPr>
          <p:cNvPicPr>
            <a:picLocks noChangeAspect="1"/>
          </p:cNvPicPr>
          <p:nvPr/>
        </p:nvPicPr>
        <p:blipFill>
          <a:blip r:embed="rId3"/>
          <a:stretch>
            <a:fillRect/>
          </a:stretch>
        </p:blipFill>
        <p:spPr>
          <a:xfrm>
            <a:off x="0" y="0"/>
            <a:ext cx="9144000" cy="3574165"/>
          </a:xfrm>
          <a:prstGeom prst="rect">
            <a:avLst/>
          </a:prstGeom>
        </p:spPr>
      </p:pic>
      <p:sp>
        <p:nvSpPr>
          <p:cNvPr id="7" name="TextBox 6">
            <a:extLst>
              <a:ext uri="{FF2B5EF4-FFF2-40B4-BE49-F238E27FC236}">
                <a16:creationId xmlns:a16="http://schemas.microsoft.com/office/drawing/2014/main" id="{950D3C8E-96AA-459E-96BB-45DBD98E01BA}"/>
              </a:ext>
            </a:extLst>
          </p:cNvPr>
          <p:cNvSpPr txBox="1"/>
          <p:nvPr/>
        </p:nvSpPr>
        <p:spPr>
          <a:xfrm>
            <a:off x="1346200" y="215900"/>
            <a:ext cx="1804020" cy="2031325"/>
          </a:xfrm>
          <a:prstGeom prst="rect">
            <a:avLst/>
          </a:prstGeom>
          <a:noFill/>
        </p:spPr>
        <p:txBody>
          <a:bodyPr wrap="none" rtlCol="0">
            <a:spAutoFit/>
          </a:bodyPr>
          <a:lstStyle/>
          <a:p>
            <a:r>
              <a:rPr lang="en-US" dirty="0">
                <a:solidFill>
                  <a:srgbClr val="FF6600"/>
                </a:solidFill>
                <a:latin typeface="Cambria" panose="02040503050406030204" pitchFamily="18" charset="0"/>
                <a:ea typeface="Cambria" panose="02040503050406030204" pitchFamily="18" charset="0"/>
              </a:rPr>
              <a:t>Run0224 </a:t>
            </a:r>
            <a:r>
              <a:rPr lang="en-US" baseline="30000" dirty="0">
                <a:solidFill>
                  <a:srgbClr val="FF6600"/>
                </a:solidFill>
                <a:latin typeface="Cambria" panose="02040503050406030204" pitchFamily="18" charset="0"/>
                <a:ea typeface="Cambria" panose="02040503050406030204" pitchFamily="18" charset="0"/>
              </a:rPr>
              <a:t>152</a:t>
            </a:r>
            <a:r>
              <a:rPr lang="en-US" dirty="0">
                <a:solidFill>
                  <a:srgbClr val="FF6600"/>
                </a:solidFill>
                <a:latin typeface="Cambria" panose="02040503050406030204" pitchFamily="18" charset="0"/>
                <a:ea typeface="Cambria" panose="02040503050406030204" pitchFamily="18" charset="0"/>
              </a:rPr>
              <a:t>Eu</a:t>
            </a:r>
          </a:p>
          <a:p>
            <a:r>
              <a:rPr lang="en-US" dirty="0">
                <a:solidFill>
                  <a:srgbClr val="FF6600"/>
                </a:solidFill>
                <a:latin typeface="Cambria" panose="02040503050406030204" pitchFamily="18" charset="0"/>
                <a:ea typeface="Cambria" panose="02040503050406030204" pitchFamily="18" charset="0"/>
              </a:rPr>
              <a:t>CFD off</a:t>
            </a:r>
          </a:p>
          <a:p>
            <a:r>
              <a:rPr lang="en-US" i="1" dirty="0" err="1">
                <a:solidFill>
                  <a:srgbClr val="FF6600"/>
                </a:solidFill>
                <a:latin typeface="Cambria" panose="02040503050406030204" pitchFamily="18" charset="0"/>
                <a:ea typeface="Cambria" panose="02040503050406030204" pitchFamily="18" charset="0"/>
              </a:rPr>
              <a:t>E</a:t>
            </a:r>
            <a:r>
              <a:rPr lang="en-US" altLang="zh-CN" i="1" baseline="-25000" dirty="0" err="1">
                <a:solidFill>
                  <a:srgbClr val="FF6600"/>
                </a:solidFill>
                <a:latin typeface="Cambria" panose="02040503050406030204" pitchFamily="18" charset="0"/>
                <a:ea typeface="Cambria" panose="02040503050406030204" pitchFamily="18" charset="0"/>
              </a:rPr>
              <a:t>γ</a:t>
            </a:r>
            <a:r>
              <a:rPr lang="en-US" altLang="zh-CN" i="1" baseline="-25000" dirty="0">
                <a:solidFill>
                  <a:srgbClr val="FF6600"/>
                </a:solidFill>
                <a:latin typeface="Cambria" panose="02040503050406030204" pitchFamily="18" charset="0"/>
                <a:ea typeface="Cambria" panose="02040503050406030204" pitchFamily="18" charset="0"/>
              </a:rPr>
              <a:t> gate</a:t>
            </a:r>
            <a:r>
              <a:rPr lang="en-US" altLang="zh-CN" dirty="0">
                <a:solidFill>
                  <a:srgbClr val="FF6600"/>
                </a:solidFill>
                <a:latin typeface="Cambria" panose="02040503050406030204" pitchFamily="18" charset="0"/>
                <a:ea typeface="Cambria" panose="02040503050406030204" pitchFamily="18" charset="0"/>
              </a:rPr>
              <a:t> = 1112</a:t>
            </a:r>
          </a:p>
          <a:p>
            <a:endParaRPr lang="en-US" dirty="0">
              <a:solidFill>
                <a:srgbClr val="FF6600"/>
              </a:solidFill>
              <a:latin typeface="Cambria" panose="02040503050406030204" pitchFamily="18" charset="0"/>
              <a:ea typeface="Cambria" panose="02040503050406030204" pitchFamily="18" charset="0"/>
            </a:endParaRPr>
          </a:p>
          <a:p>
            <a:r>
              <a:rPr lang="en-US" dirty="0">
                <a:solidFill>
                  <a:srgbClr val="18A3FF"/>
                </a:solidFill>
                <a:latin typeface="Cambria" panose="02040503050406030204" pitchFamily="18" charset="0"/>
                <a:ea typeface="Cambria" panose="02040503050406030204" pitchFamily="18" charset="0"/>
              </a:rPr>
              <a:t>Run0223 </a:t>
            </a:r>
            <a:r>
              <a:rPr lang="en-US" baseline="30000" dirty="0">
                <a:solidFill>
                  <a:srgbClr val="18A3FF"/>
                </a:solidFill>
                <a:latin typeface="Cambria" panose="02040503050406030204" pitchFamily="18" charset="0"/>
                <a:ea typeface="Cambria" panose="02040503050406030204" pitchFamily="18" charset="0"/>
              </a:rPr>
              <a:t>152</a:t>
            </a:r>
            <a:r>
              <a:rPr lang="en-US" dirty="0">
                <a:solidFill>
                  <a:srgbClr val="18A3FF"/>
                </a:solidFill>
                <a:latin typeface="Cambria" panose="02040503050406030204" pitchFamily="18" charset="0"/>
                <a:ea typeface="Cambria" panose="02040503050406030204" pitchFamily="18" charset="0"/>
              </a:rPr>
              <a:t>Eu</a:t>
            </a:r>
          </a:p>
          <a:p>
            <a:r>
              <a:rPr lang="en-US" dirty="0">
                <a:solidFill>
                  <a:srgbClr val="18A3FF"/>
                </a:solidFill>
                <a:latin typeface="Cambria" panose="02040503050406030204" pitchFamily="18" charset="0"/>
                <a:ea typeface="Cambria" panose="02040503050406030204" pitchFamily="18" charset="0"/>
              </a:rPr>
              <a:t>CFD delay 0.5 us</a:t>
            </a:r>
          </a:p>
          <a:p>
            <a:r>
              <a:rPr lang="en-US" i="1" dirty="0" err="1">
                <a:solidFill>
                  <a:srgbClr val="18A3FF"/>
                </a:solidFill>
                <a:latin typeface="Cambria" panose="02040503050406030204" pitchFamily="18" charset="0"/>
                <a:ea typeface="Cambria" panose="02040503050406030204" pitchFamily="18" charset="0"/>
              </a:rPr>
              <a:t>E</a:t>
            </a:r>
            <a:r>
              <a:rPr lang="en-US" altLang="zh-CN" i="1" baseline="-25000" dirty="0" err="1">
                <a:solidFill>
                  <a:srgbClr val="18A3FF"/>
                </a:solidFill>
                <a:latin typeface="Cambria" panose="02040503050406030204" pitchFamily="18" charset="0"/>
                <a:ea typeface="Cambria" panose="02040503050406030204" pitchFamily="18" charset="0"/>
              </a:rPr>
              <a:t>γ</a:t>
            </a:r>
            <a:r>
              <a:rPr lang="en-US" altLang="zh-CN" i="1" baseline="-25000" dirty="0">
                <a:solidFill>
                  <a:srgbClr val="18A3FF"/>
                </a:solidFill>
                <a:latin typeface="Cambria" panose="02040503050406030204" pitchFamily="18" charset="0"/>
                <a:ea typeface="Cambria" panose="02040503050406030204" pitchFamily="18" charset="0"/>
              </a:rPr>
              <a:t> gate</a:t>
            </a:r>
            <a:r>
              <a:rPr lang="en-US" altLang="zh-CN" dirty="0">
                <a:solidFill>
                  <a:srgbClr val="18A3FF"/>
                </a:solidFill>
                <a:latin typeface="Cambria" panose="02040503050406030204" pitchFamily="18" charset="0"/>
                <a:ea typeface="Cambria" panose="02040503050406030204" pitchFamily="18" charset="0"/>
              </a:rPr>
              <a:t> = 1112</a:t>
            </a:r>
          </a:p>
        </p:txBody>
      </p:sp>
      <p:sp>
        <p:nvSpPr>
          <p:cNvPr id="8" name="TextBox 7">
            <a:extLst>
              <a:ext uri="{FF2B5EF4-FFF2-40B4-BE49-F238E27FC236}">
                <a16:creationId xmlns:a16="http://schemas.microsoft.com/office/drawing/2014/main" id="{4A0A139B-F4B0-40B3-8873-19FA1C5D466E}"/>
              </a:ext>
            </a:extLst>
          </p:cNvPr>
          <p:cNvSpPr txBox="1"/>
          <p:nvPr/>
        </p:nvSpPr>
        <p:spPr>
          <a:xfrm>
            <a:off x="0" y="4127500"/>
            <a:ext cx="9144000" cy="1477328"/>
          </a:xfrm>
          <a:prstGeom prst="rect">
            <a:avLst/>
          </a:prstGeom>
          <a:noFill/>
        </p:spPr>
        <p:txBody>
          <a:bodyPr wrap="square">
            <a:spAutoFit/>
          </a:bodyPr>
          <a:lstStyle/>
          <a:p>
            <a:pPr algn="just"/>
            <a:r>
              <a:rPr lang="en-US" sz="1800" dirty="0"/>
              <a:t>No matter how I varied the filter parameters, </a:t>
            </a:r>
            <a:r>
              <a:rPr lang="en-US" sz="1800" dirty="0">
                <a:effectLst/>
                <a:latin typeface="Calibri" panose="020F0502020204030204" pitchFamily="34" charset="0"/>
                <a:ea typeface="等线" panose="02010600030101010101" pitchFamily="2" charset="-122"/>
              </a:rPr>
              <a:t>either CFD or Leading Edge is enabled, I found that a few hundred ns coincidence window is needed to cover the time distribution between detectors.</a:t>
            </a:r>
          </a:p>
          <a:p>
            <a:pPr algn="just"/>
            <a:r>
              <a:rPr lang="en-US" sz="1800" dirty="0">
                <a:latin typeface="Calibri" panose="020F0502020204030204" pitchFamily="34" charset="0"/>
                <a:ea typeface="等线" panose="02010600030101010101" pitchFamily="2" charset="-122"/>
              </a:rPr>
              <a:t>Enabling CFD made the time distribution energy-independent in comparison to Leading Edge Timing.</a:t>
            </a:r>
            <a:endParaRPr lang="en-US" sz="1800" dirty="0"/>
          </a:p>
        </p:txBody>
      </p:sp>
    </p:spTree>
    <p:extLst>
      <p:ext uri="{BB962C8B-B14F-4D97-AF65-F5344CB8AC3E}">
        <p14:creationId xmlns:p14="http://schemas.microsoft.com/office/powerpoint/2010/main" val="3140167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TotalTime>
  <Words>68956</Words>
  <Application>Microsoft Office PowerPoint</Application>
  <PresentationFormat>On-screen Show (4:3)</PresentationFormat>
  <Paragraphs>7743</Paragraphs>
  <Slides>97</Slides>
  <Notes>84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Arial Narrow</vt:lpstr>
      <vt:lpstr>Calibri</vt:lpstr>
      <vt:lpstr>Calibri Light</vt:lpstr>
      <vt:lpstr>Cambria</vt:lpstr>
      <vt:lpstr>Cascadia Mono</vt:lpstr>
      <vt:lpstr>Times New Roman</vt:lpstr>
      <vt:lpstr>Office Theme</vt:lpstr>
      <vt:lpstr>PXCT Ge Detector Timing Test (152Eu)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PXCT XtRa Ge Detector Timing Resolution</dc:title>
  <dc:creator>sun lijie</dc:creator>
  <cp:lastModifiedBy>lijie sun</cp:lastModifiedBy>
  <cp:revision>17</cp:revision>
  <dcterms:created xsi:type="dcterms:W3CDTF">2024-04-28T01:04:55Z</dcterms:created>
  <dcterms:modified xsi:type="dcterms:W3CDTF">2024-05-25T22:54:43Z</dcterms:modified>
</cp:coreProperties>
</file>