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4" r:id="rId1"/>
  </p:sldMasterIdLst>
  <p:notesMasterIdLst>
    <p:notesMasterId r:id="rId7"/>
  </p:notesMasterIdLst>
  <p:handoutMasterIdLst>
    <p:handoutMasterId r:id="rId8"/>
  </p:handoutMasterIdLst>
  <p:sldIdLst>
    <p:sldId id="379" r:id="rId2"/>
    <p:sldId id="552" r:id="rId3"/>
    <p:sldId id="553" r:id="rId4"/>
    <p:sldId id="558" r:id="rId5"/>
    <p:sldId id="554" r:id="rId6"/>
  </p:sldIdLst>
  <p:sldSz cx="9601200" cy="7315200"/>
  <p:notesSz cx="6997700" cy="9271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rgbClr val="B81414"/>
        </a:solidFill>
        <a:latin typeface="Helvetica" pitchFamily="34" charset="0"/>
        <a:ea typeface="ヒラギノ角ゴ Pro W3"/>
        <a:cs typeface="Arial" charset="0"/>
      </a:defRPr>
    </a:lvl1pPr>
    <a:lvl2pPr marL="482600" indent="-25400" algn="l" rtl="0" fontAlgn="base">
      <a:spcBef>
        <a:spcPct val="0"/>
      </a:spcBef>
      <a:spcAft>
        <a:spcPct val="0"/>
      </a:spcAft>
      <a:defRPr sz="3000" kern="1200">
        <a:solidFill>
          <a:srgbClr val="B81414"/>
        </a:solidFill>
        <a:latin typeface="Helvetica" pitchFamily="34" charset="0"/>
        <a:ea typeface="ヒラギノ角ゴ Pro W3"/>
        <a:cs typeface="Arial" charset="0"/>
      </a:defRPr>
    </a:lvl2pPr>
    <a:lvl3pPr marL="965200" indent="-50800" algn="l" rtl="0" fontAlgn="base">
      <a:spcBef>
        <a:spcPct val="0"/>
      </a:spcBef>
      <a:spcAft>
        <a:spcPct val="0"/>
      </a:spcAft>
      <a:defRPr sz="3000" kern="1200">
        <a:solidFill>
          <a:srgbClr val="B81414"/>
        </a:solidFill>
        <a:latin typeface="Helvetica" pitchFamily="34" charset="0"/>
        <a:ea typeface="ヒラギノ角ゴ Pro W3"/>
        <a:cs typeface="Arial" charset="0"/>
      </a:defRPr>
    </a:lvl3pPr>
    <a:lvl4pPr marL="1449388" indent="-77788" algn="l" rtl="0" fontAlgn="base">
      <a:spcBef>
        <a:spcPct val="0"/>
      </a:spcBef>
      <a:spcAft>
        <a:spcPct val="0"/>
      </a:spcAft>
      <a:defRPr sz="3000" kern="1200">
        <a:solidFill>
          <a:srgbClr val="B81414"/>
        </a:solidFill>
        <a:latin typeface="Helvetica" pitchFamily="34" charset="0"/>
        <a:ea typeface="ヒラギノ角ゴ Pro W3"/>
        <a:cs typeface="Arial" charset="0"/>
      </a:defRPr>
    </a:lvl4pPr>
    <a:lvl5pPr marL="1931988" indent="-103188" algn="l" rtl="0" fontAlgn="base">
      <a:spcBef>
        <a:spcPct val="0"/>
      </a:spcBef>
      <a:spcAft>
        <a:spcPct val="0"/>
      </a:spcAft>
      <a:defRPr sz="3000" kern="1200">
        <a:solidFill>
          <a:srgbClr val="B81414"/>
        </a:solidFill>
        <a:latin typeface="Helvetica" pitchFamily="34" charset="0"/>
        <a:ea typeface="ヒラギノ角ゴ Pro W3"/>
        <a:cs typeface="Arial" charset="0"/>
      </a:defRPr>
    </a:lvl5pPr>
    <a:lvl6pPr marL="2286000" algn="l" defTabSz="914400" rtl="0" eaLnBrk="1" latinLnBrk="0" hangingPunct="1">
      <a:defRPr sz="3000" kern="1200">
        <a:solidFill>
          <a:srgbClr val="B81414"/>
        </a:solidFill>
        <a:latin typeface="Helvetica" pitchFamily="34" charset="0"/>
        <a:ea typeface="ヒラギノ角ゴ Pro W3"/>
        <a:cs typeface="Arial" charset="0"/>
      </a:defRPr>
    </a:lvl6pPr>
    <a:lvl7pPr marL="2743200" algn="l" defTabSz="914400" rtl="0" eaLnBrk="1" latinLnBrk="0" hangingPunct="1">
      <a:defRPr sz="3000" kern="1200">
        <a:solidFill>
          <a:srgbClr val="B81414"/>
        </a:solidFill>
        <a:latin typeface="Helvetica" pitchFamily="34" charset="0"/>
        <a:ea typeface="ヒラギノ角ゴ Pro W3"/>
        <a:cs typeface="Arial" charset="0"/>
      </a:defRPr>
    </a:lvl7pPr>
    <a:lvl8pPr marL="3200400" algn="l" defTabSz="914400" rtl="0" eaLnBrk="1" latinLnBrk="0" hangingPunct="1">
      <a:defRPr sz="3000" kern="1200">
        <a:solidFill>
          <a:srgbClr val="B81414"/>
        </a:solidFill>
        <a:latin typeface="Helvetica" pitchFamily="34" charset="0"/>
        <a:ea typeface="ヒラギノ角ゴ Pro W3"/>
        <a:cs typeface="Arial" charset="0"/>
      </a:defRPr>
    </a:lvl8pPr>
    <a:lvl9pPr marL="3657600" algn="l" defTabSz="914400" rtl="0" eaLnBrk="1" latinLnBrk="0" hangingPunct="1">
      <a:defRPr sz="3000" kern="1200">
        <a:solidFill>
          <a:srgbClr val="B81414"/>
        </a:solidFill>
        <a:latin typeface="Helvetica" pitchFamily="34" charset="0"/>
        <a:ea typeface="ヒラギノ角ゴ Pro W3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308"/>
    <a:srgbClr val="E2F4E7"/>
    <a:srgbClr val="E1E9FB"/>
    <a:srgbClr val="F0EAD5"/>
    <a:srgbClr val="FFAE1A"/>
    <a:srgbClr val="0F0C8F"/>
    <a:srgbClr val="00CC00"/>
    <a:srgbClr val="B8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89" autoAdjust="0"/>
    <p:restoredTop sz="92263" autoAdjust="0"/>
  </p:normalViewPr>
  <p:slideViewPr>
    <p:cSldViewPr>
      <p:cViewPr varScale="1">
        <p:scale>
          <a:sx n="61" d="100"/>
          <a:sy n="61" d="100"/>
        </p:scale>
        <p:origin x="788" y="38"/>
      </p:cViewPr>
      <p:guideLst>
        <p:guide orient="horz" pos="102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2454" y="-96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0000"/>
              </a:lnSpc>
              <a:defRPr sz="1200">
                <a:solidFill>
                  <a:schemeClr val="tx1"/>
                </a:solidFill>
                <a:latin typeface="Helvetica" pitchFamily="-111" charset="0"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72719C7E-E30A-42B1-AAC1-6B2FBAE48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05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0438" y="388938"/>
            <a:ext cx="5078412" cy="38703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43076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300" kern="1200">
        <a:solidFill>
          <a:schemeClr val="tx1"/>
        </a:solidFill>
        <a:latin typeface="Helvetica" pitchFamily="34" charset="0"/>
        <a:ea typeface="ヒラギノ角ゴ Pro W3" pitchFamily="-111" charset="-128"/>
        <a:cs typeface="ヒラギノ角ゴ Pro W3" pitchFamily="-111" charset="-128"/>
      </a:defRPr>
    </a:lvl1pPr>
    <a:lvl2pPr marL="482600" indent="-25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300" kern="1200">
        <a:solidFill>
          <a:schemeClr val="tx1"/>
        </a:solidFill>
        <a:latin typeface="Helvetica" pitchFamily="34" charset="0"/>
        <a:ea typeface="ヒラギノ角ゴ Pro W3" pitchFamily="-111" charset="-128"/>
        <a:cs typeface="ヒラギノ角ゴ Pro W3"/>
      </a:defRPr>
    </a:lvl2pPr>
    <a:lvl3pPr marL="965200" indent="-50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300" kern="1200">
        <a:solidFill>
          <a:schemeClr val="tx1"/>
        </a:solidFill>
        <a:latin typeface="Helvetica" pitchFamily="34" charset="0"/>
        <a:ea typeface="ヒラギノ角ゴ Pro W3" pitchFamily="-111" charset="-128"/>
        <a:cs typeface="ヒラギノ角ゴ Pro W3"/>
      </a:defRPr>
    </a:lvl3pPr>
    <a:lvl4pPr marL="1449388" indent="-77788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300" kern="1200">
        <a:solidFill>
          <a:schemeClr val="tx1"/>
        </a:solidFill>
        <a:latin typeface="Helvetica" pitchFamily="34" charset="0"/>
        <a:ea typeface="ヒラギノ角ゴ Pro W3" pitchFamily="-111" charset="-128"/>
        <a:cs typeface="ヒラギノ角ゴ Pro W3"/>
      </a:defRPr>
    </a:lvl4pPr>
    <a:lvl5pPr marL="1931988" indent="-103188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300" kern="1200">
        <a:solidFill>
          <a:schemeClr val="tx1"/>
        </a:solidFill>
        <a:latin typeface="Helvetica" pitchFamily="34" charset="0"/>
        <a:ea typeface="ヒラギノ角ゴ Pro W3" pitchFamily="-111" charset="-128"/>
        <a:cs typeface="ヒラギノ角ゴ Pro W3"/>
      </a:defRPr>
    </a:lvl5pPr>
    <a:lvl6pPr marL="2416531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715936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012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321175" y="3209925"/>
            <a:ext cx="9601200" cy="560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3247814"/>
            <a:ext cx="8161020" cy="5188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4632960"/>
            <a:ext cx="6720840" cy="1300480"/>
          </a:xfrm>
        </p:spPr>
        <p:txBody>
          <a:bodyPr/>
          <a:lstStyle>
            <a:lvl1pPr marL="0" indent="0" algn="ctr">
              <a:buNone/>
              <a:defRPr/>
            </a:lvl1pPr>
            <a:lvl2pPr marL="483263" indent="0" algn="ctr">
              <a:buNone/>
              <a:defRPr/>
            </a:lvl2pPr>
            <a:lvl3pPr marL="966526" indent="0" algn="ctr">
              <a:buNone/>
              <a:defRPr/>
            </a:lvl3pPr>
            <a:lvl4pPr marL="1449788" indent="0" algn="ctr">
              <a:buNone/>
              <a:defRPr/>
            </a:lvl4pPr>
            <a:lvl5pPr marL="1933052" indent="0" algn="ctr">
              <a:buNone/>
              <a:defRPr/>
            </a:lvl5pPr>
            <a:lvl6pPr marL="2416316" indent="0" algn="ctr">
              <a:buNone/>
              <a:defRPr/>
            </a:lvl6pPr>
            <a:lvl7pPr marL="2899579" indent="0" algn="ctr">
              <a:buNone/>
              <a:defRPr/>
            </a:lvl7pPr>
            <a:lvl8pPr marL="3382842" indent="0" algn="ctr">
              <a:buNone/>
              <a:defRPr/>
            </a:lvl8pPr>
            <a:lvl9pPr marL="386610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CL_ppt.png"/>
          <p:cNvPicPr>
            <a:picLocks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012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703263" y="1408113"/>
            <a:ext cx="8258175" cy="522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>
              <a:latin typeface="Helvetica" pitchFamily="-111" charset="0"/>
              <a:ea typeface="ヒラギノ角ゴ Pro W3" pitchFamily="-111" charset="-128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4321175" y="3209925"/>
            <a:ext cx="9601200" cy="560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985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1013" y="1138238"/>
            <a:ext cx="8639175" cy="536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257800" y="6780213"/>
            <a:ext cx="4208463" cy="230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64308"/>
                </a:solidFill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LECM Decay Station WG, Aug 2020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257800" y="7010400"/>
            <a:ext cx="41910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64308"/>
                </a:solidFill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Speaker - Slide </a:t>
            </a:r>
            <a:fld id="{EBE01311-EF90-4B83-B1FF-12E2D8AE8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80963"/>
            <a:ext cx="664845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9299" tIns="23720" rIns="59299" bIns="23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1013" y="1138238"/>
            <a:ext cx="863917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hf hdr="0" dt="0"/>
  <p:txStyles>
    <p:titleStyle>
      <a:lvl1pPr algn="ctr" defTabSz="854075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MS PGothic" pitchFamily="34" charset="-128"/>
          <a:cs typeface="ＭＳ Ｐゴシック" pitchFamily="-65" charset="-128"/>
        </a:defRPr>
      </a:lvl1pPr>
      <a:lvl2pPr algn="ctr" defTabSz="854075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MS PGothic" pitchFamily="34" charset="-128"/>
          <a:cs typeface="ＭＳ Ｐゴシック" pitchFamily="-65" charset="-128"/>
        </a:defRPr>
      </a:lvl2pPr>
      <a:lvl3pPr algn="ctr" defTabSz="854075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MS PGothic" pitchFamily="34" charset="-128"/>
          <a:cs typeface="ＭＳ Ｐゴシック" pitchFamily="-65" charset="-128"/>
        </a:defRPr>
      </a:lvl3pPr>
      <a:lvl4pPr algn="ctr" defTabSz="854075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MS PGothic" pitchFamily="34" charset="-128"/>
          <a:cs typeface="ＭＳ Ｐゴシック" pitchFamily="-65" charset="-128"/>
        </a:defRPr>
      </a:lvl4pPr>
      <a:lvl5pPr algn="ctr" defTabSz="854075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MS PGothic" pitchFamily="34" charset="-128"/>
          <a:cs typeface="ＭＳ Ｐゴシック" pitchFamily="-65" charset="-128"/>
        </a:defRPr>
      </a:lvl5pPr>
      <a:lvl6pPr marL="483306" algn="ctr" defTabSz="854177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66612" algn="ctr" defTabSz="854177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449918" algn="ctr" defTabSz="854177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933224" algn="ctr" defTabSz="854177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975" indent="-180975" algn="l" defTabSz="854075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100000"/>
        <a:buChar char="•"/>
        <a:defRPr sz="2100">
          <a:solidFill>
            <a:srgbClr val="064308"/>
          </a:solidFill>
          <a:latin typeface="Arial" charset="0"/>
          <a:ea typeface="MS PGothic" pitchFamily="34" charset="-128"/>
          <a:cs typeface="ＭＳ Ｐゴシック" pitchFamily="-65" charset="-128"/>
        </a:defRPr>
      </a:lvl1pPr>
      <a:lvl2pPr marL="482600" indent="-180975" algn="l" defTabSz="854075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SzPct val="100000"/>
        <a:buChar char="–"/>
        <a:defRPr sz="1700">
          <a:solidFill>
            <a:schemeClr val="tx1"/>
          </a:solidFill>
          <a:latin typeface="Arial" charset="0"/>
          <a:ea typeface="MS PGothic" pitchFamily="34" charset="-128"/>
          <a:cs typeface="+mn-cs"/>
        </a:defRPr>
      </a:lvl2pPr>
      <a:lvl3pPr marL="784225" indent="-180975" algn="l" defTabSz="854075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SzPct val="100000"/>
        <a:buChar char="»"/>
        <a:defRPr sz="1700"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1328738" indent="-241300" algn="l" defTabSz="854075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Helvetica" charset="0"/>
          <a:ea typeface="ヒラギノ角ゴ Pro W3" pitchFamily="-111" charset="-128"/>
          <a:cs typeface="ヒラギノ角ゴ Pro W3"/>
        </a:defRPr>
      </a:lvl4pPr>
      <a:lvl5pPr marL="1866900" indent="-158750" algn="l" defTabSz="854075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Helvetica" charset="0"/>
          <a:ea typeface="ヒラギノ角ゴ Pro W3" pitchFamily="-111" charset="-128"/>
          <a:cs typeface="ヒラギノ角ゴ Pro W3"/>
        </a:defRPr>
      </a:lvl5pPr>
      <a:lvl6pPr marL="2351083" indent="-159424" algn="l" defTabSz="854177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834390" indent="-159424" algn="l" defTabSz="854177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317696" indent="-159424" algn="l" defTabSz="854177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801002" indent="-159424" algn="l" defTabSz="854177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306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612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918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224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531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837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143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449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wrede@nscl.msu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ctrTitle"/>
          </p:nvPr>
        </p:nvSpPr>
        <p:spPr>
          <a:xfrm>
            <a:off x="869950" y="2823742"/>
            <a:ext cx="8001000" cy="968796"/>
          </a:xfrm>
        </p:spPr>
        <p:txBody>
          <a:bodyPr/>
          <a:lstStyle/>
          <a:p>
            <a:r>
              <a:rPr lang="fr-FR" dirty="0" err="1"/>
              <a:t>Particle</a:t>
            </a:r>
            <a:r>
              <a:rPr lang="fr-FR" dirty="0"/>
              <a:t> X-ray </a:t>
            </a:r>
            <a:r>
              <a:rPr lang="fr-FR" dirty="0" err="1"/>
              <a:t>Coincidence</a:t>
            </a:r>
            <a:r>
              <a:rPr lang="fr-FR" dirty="0"/>
              <a:t> Technique at FRIB</a:t>
            </a:r>
            <a:endParaRPr lang="en-US" dirty="0"/>
          </a:p>
        </p:txBody>
      </p:sp>
      <p:sp>
        <p:nvSpPr>
          <p:cNvPr id="6146" name="Content Placeholder 2"/>
          <p:cNvSpPr>
            <a:spLocks noGrp="1"/>
          </p:cNvSpPr>
          <p:nvPr>
            <p:ph type="subTitle" idx="1"/>
          </p:nvPr>
        </p:nvSpPr>
        <p:spPr>
          <a:xfrm>
            <a:off x="1365250" y="3886200"/>
            <a:ext cx="7010400" cy="1981200"/>
          </a:xfrm>
        </p:spPr>
        <p:txBody>
          <a:bodyPr/>
          <a:lstStyle/>
          <a:p>
            <a:r>
              <a:rPr lang="en-US" sz="1800" dirty="0"/>
              <a:t>Chris Wrede                                                                        Department of Physics and Astronomy                                    National Superconducting Cyclotron Laboratory</a:t>
            </a:r>
            <a:br>
              <a:rPr lang="en-US" sz="1800" dirty="0"/>
            </a:br>
            <a:r>
              <a:rPr lang="en-US" sz="1800" dirty="0"/>
              <a:t>Michigan State University</a:t>
            </a:r>
          </a:p>
          <a:p>
            <a:r>
              <a:rPr lang="en-US" dirty="0"/>
              <a:t>Low Energy Community Meeting, Decay Station WG August 11</a:t>
            </a:r>
            <a:r>
              <a:rPr lang="en-US" baseline="30000" dirty="0"/>
              <a:t>th</a:t>
            </a:r>
            <a:r>
              <a:rPr lang="en-US" dirty="0"/>
              <a:t>, 2020</a:t>
            </a:r>
          </a:p>
        </p:txBody>
      </p:sp>
      <p:pic>
        <p:nvPicPr>
          <p:cNvPr id="6147" name="Picture 36" descr="hlogo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6096000"/>
            <a:ext cx="8318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6054725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968796"/>
          </a:xfrm>
        </p:spPr>
        <p:txBody>
          <a:bodyPr/>
          <a:lstStyle/>
          <a:p>
            <a:r>
              <a:rPr lang="en-US" dirty="0"/>
              <a:t>Particle X-ray Coincidence Technique (PXCT)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Following EC decay to proton unbound states, the timescales for X-ray emission and proton emission are similar (range of 0.1 to 1.0 fs)</a:t>
            </a:r>
          </a:p>
          <a:p>
            <a:r>
              <a:rPr lang="en-US" dirty="0"/>
              <a:t>PXCT measures X-ray spectrum in coincidence with protons to determine statistical distribution of resonance lifetimes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LECM Decay Station WG, Aug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C. Wrede - Slide </a:t>
            </a:r>
            <a:fld id="{EBE01311-EF90-4B83-B1FF-12E2D8AE869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/>
          <a:srcRect b="35140"/>
          <a:stretch/>
        </p:blipFill>
        <p:spPr>
          <a:xfrm>
            <a:off x="457200" y="3048000"/>
            <a:ext cx="4055730" cy="2817910"/>
          </a:xfrm>
          <a:prstGeom prst="rect">
            <a:avLst/>
          </a:prstGeom>
        </p:spPr>
      </p:pic>
      <p:pic>
        <p:nvPicPr>
          <p:cNvPr id="7" name="图片 9"/>
          <p:cNvPicPr>
            <a:picLocks noChangeAspect="1"/>
          </p:cNvPicPr>
          <p:nvPr/>
        </p:nvPicPr>
        <p:blipFill rotWithShape="1">
          <a:blip r:embed="rId2"/>
          <a:srcRect l="23928" t="64678" r="25163"/>
          <a:stretch/>
        </p:blipFill>
        <p:spPr>
          <a:xfrm>
            <a:off x="5486400" y="2511119"/>
            <a:ext cx="2986061" cy="22193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67000" y="6536280"/>
            <a:ext cx="373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J. C. Hardy </a:t>
            </a:r>
            <a:r>
              <a:rPr lang="en-US" sz="1200" i="1" dirty="0"/>
              <a:t>et al</a:t>
            </a:r>
            <a:r>
              <a:rPr lang="en-US" sz="1200" dirty="0"/>
              <a:t>., Phys. Rev. Lett. 37, 133 (1976)</a:t>
            </a:r>
          </a:p>
          <a:p>
            <a:r>
              <a:rPr lang="en-US" sz="1200" dirty="0"/>
              <a:t>Figure credit: </a:t>
            </a:r>
            <a:r>
              <a:rPr lang="en-US" sz="1200" dirty="0" err="1"/>
              <a:t>Lijie</a:t>
            </a:r>
            <a:r>
              <a:rPr lang="en-US" sz="1200" dirty="0"/>
              <a:t> Sun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4882860"/>
            <a:ext cx="3784991" cy="155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07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58" y="142461"/>
            <a:ext cx="7800478" cy="779194"/>
          </a:xfrm>
        </p:spPr>
        <p:txBody>
          <a:bodyPr/>
          <a:lstStyle/>
          <a:p>
            <a:r>
              <a:rPr lang="en-US" dirty="0"/>
              <a:t>Idea to extend PXCT method at FRIB</a:t>
            </a:r>
            <a:br>
              <a:rPr lang="en-US" dirty="0"/>
            </a:br>
            <a:r>
              <a:rPr lang="en-US" sz="2000" dirty="0"/>
              <a:t>Example: </a:t>
            </a:r>
            <a:r>
              <a:rPr lang="en-US" sz="2000" dirty="0" err="1"/>
              <a:t>NiCu</a:t>
            </a:r>
            <a:r>
              <a:rPr lang="en-US" sz="2000" dirty="0"/>
              <a:t> cycle in X-ray bursts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263" y="3398274"/>
            <a:ext cx="5334000" cy="2476674"/>
          </a:xfrm>
        </p:spPr>
        <p:txBody>
          <a:bodyPr/>
          <a:lstStyle/>
          <a:p>
            <a:r>
              <a:rPr lang="en-US" dirty="0"/>
              <a:t>We plan to use PXCT to measure the lifetimes </a:t>
            </a:r>
            <a:r>
              <a:rPr lang="en-US" dirty="0">
                <a:latin typeface="Symbol" panose="05050102010706020507" pitchFamily="18" charset="2"/>
              </a:rPr>
              <a:t>t</a:t>
            </a:r>
            <a:r>
              <a:rPr lang="en-US" dirty="0"/>
              <a:t> of </a:t>
            </a:r>
            <a:r>
              <a:rPr lang="en-US" i="1" dirty="0"/>
              <a:t>isolated</a:t>
            </a:r>
            <a:r>
              <a:rPr lang="en-US" dirty="0"/>
              <a:t> resonances</a:t>
            </a:r>
          </a:p>
          <a:p>
            <a:r>
              <a:rPr lang="en-US" dirty="0"/>
              <a:t>Simultaneously, we plan to measure the branching ratios for proton, </a:t>
            </a:r>
            <a:r>
              <a:rPr lang="en-US" dirty="0">
                <a:latin typeface="Symbol" panose="05050102010706020507" pitchFamily="18" charset="2"/>
              </a:rPr>
              <a:t>a</a:t>
            </a:r>
            <a:r>
              <a:rPr lang="en-US" dirty="0"/>
              <a:t>, and </a:t>
            </a:r>
            <a:r>
              <a:rPr lang="en-US" dirty="0">
                <a:latin typeface="Symbol" panose="05050102010706020507" pitchFamily="18" charset="2"/>
              </a:rPr>
              <a:t>g</a:t>
            </a:r>
            <a:r>
              <a:rPr lang="en-US" dirty="0"/>
              <a:t>-ray emission: </a:t>
            </a:r>
            <a:r>
              <a:rPr lang="en-US" dirty="0">
                <a:latin typeface="Symbol" panose="05050102010706020507" pitchFamily="18" charset="2"/>
              </a:rPr>
              <a:t>G</a:t>
            </a:r>
            <a:r>
              <a:rPr lang="en-US" baseline="-25000" dirty="0"/>
              <a:t>p</a:t>
            </a:r>
            <a:r>
              <a:rPr lang="en-US" dirty="0"/>
              <a:t>/</a:t>
            </a:r>
            <a:r>
              <a:rPr lang="en-US" dirty="0">
                <a:latin typeface="Symbol" panose="05050102010706020507" pitchFamily="18" charset="2"/>
              </a:rPr>
              <a:t>G</a:t>
            </a:r>
            <a:r>
              <a:rPr lang="en-US" dirty="0"/>
              <a:t>, </a:t>
            </a:r>
            <a:r>
              <a:rPr lang="en-US" dirty="0">
                <a:latin typeface="Symbol" panose="05050102010706020507" pitchFamily="18" charset="2"/>
              </a:rPr>
              <a:t>G</a:t>
            </a:r>
            <a:r>
              <a:rPr lang="en-US" baseline="-25000" dirty="0">
                <a:latin typeface="Symbol" panose="05050102010706020507" pitchFamily="18" charset="2"/>
              </a:rPr>
              <a:t>a</a:t>
            </a:r>
            <a:r>
              <a:rPr lang="en-US" dirty="0"/>
              <a:t>/</a:t>
            </a:r>
            <a:r>
              <a:rPr lang="en-US" dirty="0">
                <a:latin typeface="Symbol" panose="05050102010706020507" pitchFamily="18" charset="2"/>
              </a:rPr>
              <a:t>G</a:t>
            </a:r>
            <a:r>
              <a:rPr lang="en-US" dirty="0"/>
              <a:t>, and </a:t>
            </a:r>
            <a:r>
              <a:rPr lang="en-US" dirty="0">
                <a:latin typeface="Symbol" panose="05050102010706020507" pitchFamily="18" charset="2"/>
              </a:rPr>
              <a:t>G</a:t>
            </a:r>
            <a:r>
              <a:rPr lang="en-US" baseline="-25000" dirty="0">
                <a:latin typeface="Symbol" panose="05050102010706020507" pitchFamily="18" charset="2"/>
              </a:rPr>
              <a:t>g</a:t>
            </a:r>
            <a:r>
              <a:rPr lang="en-US" dirty="0"/>
              <a:t>/</a:t>
            </a:r>
            <a:r>
              <a:rPr lang="en-US" dirty="0">
                <a:latin typeface="Symbol" panose="05050102010706020507" pitchFamily="18" charset="2"/>
              </a:rPr>
              <a:t>G</a:t>
            </a:r>
            <a:endParaRPr lang="en-US" dirty="0"/>
          </a:p>
          <a:p>
            <a:r>
              <a:rPr lang="en-US" dirty="0"/>
              <a:t>Thus, we can measure resonance strengths in the </a:t>
            </a:r>
            <a:r>
              <a:rPr lang="en-US" baseline="30000" dirty="0"/>
              <a:t>59</a:t>
            </a:r>
            <a:r>
              <a:rPr lang="en-US" dirty="0"/>
              <a:t>Cu(p,</a:t>
            </a:r>
            <a:r>
              <a:rPr lang="en-US" dirty="0">
                <a:latin typeface="Symbol" panose="05050102010706020507" pitchFamily="18" charset="2"/>
              </a:rPr>
              <a:t>g</a:t>
            </a:r>
            <a:r>
              <a:rPr lang="en-US" dirty="0"/>
              <a:t>)</a:t>
            </a:r>
            <a:r>
              <a:rPr lang="en-US" baseline="30000" dirty="0"/>
              <a:t>60</a:t>
            </a:r>
            <a:r>
              <a:rPr lang="en-US" dirty="0"/>
              <a:t>Zn and </a:t>
            </a:r>
            <a:r>
              <a:rPr lang="en-US" baseline="30000" dirty="0"/>
              <a:t>59</a:t>
            </a:r>
            <a:r>
              <a:rPr lang="en-US" dirty="0"/>
              <a:t>Cu(</a:t>
            </a:r>
            <a:r>
              <a:rPr lang="en-US" dirty="0" err="1"/>
              <a:t>p,</a:t>
            </a:r>
            <a:r>
              <a:rPr lang="en-US" dirty="0" err="1">
                <a:latin typeface="Symbol" panose="05050102010706020507" pitchFamily="18" charset="2"/>
              </a:rPr>
              <a:t>a</a:t>
            </a:r>
            <a:r>
              <a:rPr lang="en-US" dirty="0"/>
              <a:t>)</a:t>
            </a:r>
            <a:r>
              <a:rPr lang="en-US" baseline="30000" dirty="0"/>
              <a:t>56</a:t>
            </a:r>
            <a:r>
              <a:rPr lang="en-US" dirty="0"/>
              <a:t>Ni reactions using the EC decay of </a:t>
            </a:r>
            <a:r>
              <a:rPr lang="en-US" baseline="30000" dirty="0"/>
              <a:t>60</a:t>
            </a:r>
            <a:r>
              <a:rPr lang="en-US" dirty="0"/>
              <a:t>Ga to </a:t>
            </a:r>
            <a:r>
              <a:rPr lang="en-US" baseline="30000" dirty="0"/>
              <a:t>60</a:t>
            </a:r>
            <a:r>
              <a:rPr lang="en-US" dirty="0"/>
              <a:t>Zn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LECM Decay Station WG, Aug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C. Wrede - Slide </a:t>
            </a:r>
            <a:fld id="{EBE01311-EF90-4B83-B1FF-12E2D8AE869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122" y="124239"/>
            <a:ext cx="1476820" cy="29410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652BB4-A820-4B6B-9AC1-41BF88C19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71600"/>
            <a:ext cx="3723401" cy="44388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E5E06B-E95A-459E-9960-4E1DFB92C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2263" y="1213652"/>
            <a:ext cx="3723401" cy="201684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E881B24-6C84-4ABA-B01B-4F4B284BEC78}"/>
              </a:ext>
            </a:extLst>
          </p:cNvPr>
          <p:cNvSpPr/>
          <p:nvPr/>
        </p:nvSpPr>
        <p:spPr>
          <a:xfrm>
            <a:off x="117613" y="5874948"/>
            <a:ext cx="32187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R. Cyburt </a:t>
            </a:r>
            <a:r>
              <a:rPr lang="en-US" sz="1200" i="1" dirty="0"/>
              <a:t>et al</a:t>
            </a:r>
            <a:r>
              <a:rPr lang="en-US" sz="1200" dirty="0"/>
              <a:t>., </a:t>
            </a:r>
            <a:r>
              <a:rPr lang="en-US" sz="1200" dirty="0" err="1"/>
              <a:t>Astrophys</a:t>
            </a:r>
            <a:r>
              <a:rPr lang="en-US" sz="1200" dirty="0"/>
              <a:t>. J. 830, 55 (2016)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756B3D-DFCD-4DDE-ABF7-BEB2C9F09827}"/>
              </a:ext>
            </a:extLst>
          </p:cNvPr>
          <p:cNvSpPr/>
          <p:nvPr/>
        </p:nvSpPr>
        <p:spPr>
          <a:xfrm>
            <a:off x="7932169" y="3018445"/>
            <a:ext cx="17107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Figure credit: </a:t>
            </a:r>
            <a:r>
              <a:rPr lang="en-US" sz="1200" dirty="0" err="1"/>
              <a:t>Lijie</a:t>
            </a:r>
            <a:r>
              <a:rPr lang="en-US" sz="1200" dirty="0"/>
              <a:t> Sun</a:t>
            </a:r>
          </a:p>
        </p:txBody>
      </p:sp>
    </p:spTree>
    <p:extLst>
      <p:ext uri="{BB962C8B-B14F-4D97-AF65-F5344CB8AC3E}">
        <p14:creationId xmlns:p14="http://schemas.microsoft.com/office/powerpoint/2010/main" val="289378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8504"/>
            <a:ext cx="8686800" cy="508350"/>
          </a:xfrm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(Minimal) PXCT concept for FRIB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LECM Decay Station WG, Aug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C. Wrede - Slide </a:t>
            </a:r>
            <a:fld id="{EBE01311-EF90-4B83-B1FF-12E2D8AE869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" y="1272515"/>
            <a:ext cx="9472073" cy="4827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75A4FA-0DA9-490D-86B9-3F2CD1825969}"/>
              </a:ext>
            </a:extLst>
          </p:cNvPr>
          <p:cNvSpPr/>
          <p:nvPr/>
        </p:nvSpPr>
        <p:spPr>
          <a:xfrm>
            <a:off x="152319" y="5410200"/>
            <a:ext cx="2590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01CA451-0453-4441-81A2-59ECDC8FF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5097570"/>
            <a:ext cx="3505200" cy="720535"/>
          </a:xfrm>
        </p:spPr>
        <p:txBody>
          <a:bodyPr/>
          <a:lstStyle/>
          <a:p>
            <a:r>
              <a:rPr lang="en-US" dirty="0"/>
              <a:t>We have discussed using </a:t>
            </a:r>
            <a:r>
              <a:rPr lang="en-US" dirty="0" err="1"/>
              <a:t>SeGA</a:t>
            </a:r>
            <a:r>
              <a:rPr lang="en-US" dirty="0"/>
              <a:t> or DEGA instead of a single Ge detector for </a:t>
            </a:r>
            <a:r>
              <a:rPr lang="en-US" dirty="0">
                <a:latin typeface="Symbol" panose="05050102010706020507" pitchFamily="18" charset="2"/>
              </a:rPr>
              <a:t>g</a:t>
            </a:r>
            <a:r>
              <a:rPr lang="en-US" dirty="0"/>
              <a:t>-ray detection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494126-AE29-403E-ABF4-2B68092FDCA8}"/>
              </a:ext>
            </a:extLst>
          </p:cNvPr>
          <p:cNvSpPr/>
          <p:nvPr/>
        </p:nvSpPr>
        <p:spPr>
          <a:xfrm>
            <a:off x="2590800" y="6553200"/>
            <a:ext cx="17107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Figure credit: </a:t>
            </a:r>
            <a:r>
              <a:rPr lang="en-US" sz="1200" dirty="0" err="1"/>
              <a:t>Lijie</a:t>
            </a:r>
            <a:r>
              <a:rPr lang="en-US" sz="1200" dirty="0"/>
              <a:t> Sun</a:t>
            </a:r>
          </a:p>
        </p:txBody>
      </p:sp>
    </p:spTree>
    <p:extLst>
      <p:ext uri="{BB962C8B-B14F-4D97-AF65-F5344CB8AC3E}">
        <p14:creationId xmlns:p14="http://schemas.microsoft.com/office/powerpoint/2010/main" val="3009223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508350"/>
          </a:xfrm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PXCT timeline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LECM Decay Station WG, Aug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C. Wrede - Slide </a:t>
            </a:r>
            <a:fld id="{EBE01311-EF90-4B83-B1FF-12E2D8AE869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内容占位符 1"/>
          <p:cNvSpPr txBox="1">
            <a:spLocks/>
          </p:cNvSpPr>
          <p:nvPr/>
        </p:nvSpPr>
        <p:spPr bwMode="auto">
          <a:xfrm>
            <a:off x="229278" y="1535455"/>
            <a:ext cx="8914722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kern="0" dirty="0"/>
              <a:t>2019 NSF </a:t>
            </a:r>
            <a:r>
              <a:rPr lang="en-US" altLang="zh-CN" kern="0" dirty="0"/>
              <a:t>proposal</a:t>
            </a:r>
            <a:r>
              <a:rPr lang="en-US" kern="0" dirty="0"/>
              <a:t> for PXCT accepted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kern="0" dirty="0"/>
              <a:t>2021 Design of PXCT setup complete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kern="0" dirty="0"/>
              <a:t>2022 Construction of PXCT setup complete &amp; FRIB operational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kern="0" dirty="0"/>
              <a:t>2022 Commissioning the PXCT setup with a stopped beam of </a:t>
            </a:r>
            <a:r>
              <a:rPr lang="en-US" kern="0" baseline="30000" dirty="0"/>
              <a:t>73</a:t>
            </a:r>
            <a:r>
              <a:rPr lang="en-US" kern="0" dirty="0"/>
              <a:t>Kr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kern="0" dirty="0"/>
              <a:t>2024 FRIB at full power </a:t>
            </a:r>
            <a:r>
              <a:rPr lang="en-US" altLang="zh-CN" kern="0" dirty="0"/>
              <a:t>delivers </a:t>
            </a:r>
            <a:r>
              <a:rPr lang="en-US" kern="0" baseline="30000" dirty="0"/>
              <a:t>60</a:t>
            </a:r>
            <a:r>
              <a:rPr lang="en-US" kern="0" dirty="0"/>
              <a:t>Ga at an intensity of 1.2</a:t>
            </a:r>
            <a:r>
              <a:rPr lang="en-US" altLang="zh-CN" kern="0" dirty="0"/>
              <a:t>×10</a:t>
            </a:r>
            <a:r>
              <a:rPr lang="en-US" altLang="zh-CN" kern="0" baseline="30000" dirty="0"/>
              <a:t>5</a:t>
            </a:r>
            <a:r>
              <a:rPr lang="en-US" altLang="zh-CN" kern="0" dirty="0"/>
              <a:t> </a:t>
            </a:r>
            <a:r>
              <a:rPr lang="en-US" altLang="zh-CN" kern="0" dirty="0" err="1"/>
              <a:t>pps</a:t>
            </a:r>
            <a:endParaRPr lang="en-US" kern="0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kern="0" dirty="0"/>
              <a:t>2024 Achieve similar statistics for </a:t>
            </a:r>
            <a:r>
              <a:rPr lang="en-US" altLang="zh-CN" kern="0" baseline="30000" dirty="0"/>
              <a:t>60</a:t>
            </a:r>
            <a:r>
              <a:rPr lang="en-US" altLang="zh-CN" kern="0" dirty="0"/>
              <a:t>Ga decay </a:t>
            </a:r>
            <a:r>
              <a:rPr lang="en-US" kern="0" dirty="0"/>
              <a:t>as previous PXCT measurements</a:t>
            </a:r>
          </a:p>
          <a:p>
            <a:pPr marL="301625" lvl="1" indent="0">
              <a:lnSpc>
                <a:spcPct val="150000"/>
              </a:lnSpc>
              <a:spcBef>
                <a:spcPts val="0"/>
              </a:spcBef>
              <a:buNone/>
            </a:pPr>
            <a:endParaRPr lang="en-US" kern="0" dirty="0"/>
          </a:p>
          <a:p>
            <a:r>
              <a:rPr lang="en-US" kern="0" dirty="0"/>
              <a:t>PXCT Collaboration:</a:t>
            </a:r>
          </a:p>
          <a:p>
            <a:pPr marL="180000" indent="0">
              <a:spcBef>
                <a:spcPts val="600"/>
              </a:spcBef>
              <a:buFontTx/>
              <a:buNone/>
            </a:pPr>
            <a:r>
              <a:rPr lang="en-US" kern="0" dirty="0"/>
              <a:t>Tamas Budner, Moshe Friedman, Lijie Sun, Jason Surbrook,              Tyler Wheeler, Chris Wrede, … , FDS Collaboration?, …</a:t>
            </a:r>
          </a:p>
          <a:p>
            <a:pPr marL="180000" indent="0">
              <a:spcBef>
                <a:spcPts val="600"/>
              </a:spcBef>
              <a:buFontTx/>
              <a:buNone/>
            </a:pPr>
            <a:endParaRPr lang="en-US" kern="0" dirty="0"/>
          </a:p>
          <a:p>
            <a:pPr marL="180000" indent="0">
              <a:spcBef>
                <a:spcPts val="600"/>
              </a:spcBef>
              <a:buFontTx/>
              <a:buNone/>
            </a:pPr>
            <a:r>
              <a:rPr lang="en-US" kern="0" dirty="0"/>
              <a:t>Contact: Chris Wrede, </a:t>
            </a:r>
            <a:r>
              <a:rPr lang="en-US" kern="0" dirty="0">
                <a:hlinkClick r:id="rId2"/>
              </a:rPr>
              <a:t>wrede@nscl.msu.edu</a:t>
            </a:r>
            <a:r>
              <a:rPr lang="en-US" kern="0" dirty="0"/>
              <a:t> </a:t>
            </a:r>
          </a:p>
        </p:txBody>
      </p:sp>
      <p:sp>
        <p:nvSpPr>
          <p:cNvPr id="7" name="下箭头 6"/>
          <p:cNvSpPr/>
          <p:nvPr/>
        </p:nvSpPr>
        <p:spPr>
          <a:xfrm>
            <a:off x="-32951" y="1143000"/>
            <a:ext cx="457200" cy="3200400"/>
          </a:xfrm>
          <a:prstGeom prst="downArrow">
            <a:avLst/>
          </a:prstGeom>
          <a:solidFill>
            <a:srgbClr val="E6E6DC"/>
          </a:solidFill>
          <a:ln>
            <a:solidFill>
              <a:srgbClr val="0643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99937"/>
      </p:ext>
    </p:extLst>
  </p:cSld>
  <p:clrMapOvr>
    <a:masterClrMapping/>
  </p:clrMapOvr>
</p:sld>
</file>

<file path=ppt/theme/theme1.xml><?xml version="1.0" encoding="utf-8"?>
<a:theme xmlns:a="http://schemas.openxmlformats.org/drawingml/2006/main" name="10_CKG FRIB no-line h">
  <a:themeElements>
    <a:clrScheme name="CKG FRIB no-line h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10569</TotalTime>
  <Pages>23</Pages>
  <Words>395</Words>
  <Application>Microsoft Office PowerPoint</Application>
  <PresentationFormat>Custom</PresentationFormat>
  <Paragraphs>37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Helvetica</vt:lpstr>
      <vt:lpstr>Symbol</vt:lpstr>
      <vt:lpstr>10_CKG FRIB no-line h</vt:lpstr>
      <vt:lpstr>Particle X-ray Coincidence Technique at FRIB</vt:lpstr>
      <vt:lpstr>Particle X-ray Coincidence Technique (PXCT)</vt:lpstr>
      <vt:lpstr>Idea to extend PXCT method at FRIB Example: NiCu cycle in X-ray bursts</vt:lpstr>
      <vt:lpstr>(Minimal) PXCT concept for FRIB</vt:lpstr>
      <vt:lpstr>PXCT timeline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FRIB Brief</dc:title>
  <dc:creator>Thomas Glasmacher</dc:creator>
  <cp:lastModifiedBy>wrede</cp:lastModifiedBy>
  <cp:revision>1061</cp:revision>
  <cp:lastPrinted>2003-05-09T03:33:16Z</cp:lastPrinted>
  <dcterms:created xsi:type="dcterms:W3CDTF">2009-03-16T12:53:08Z</dcterms:created>
  <dcterms:modified xsi:type="dcterms:W3CDTF">2021-03-08T18:31:31Z</dcterms:modified>
</cp:coreProperties>
</file>