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256" r:id="rId2"/>
    <p:sldId id="3483" r:id="rId3"/>
    <p:sldId id="3609" r:id="rId4"/>
    <p:sldId id="3610" r:id="rId5"/>
    <p:sldId id="3486" r:id="rId6"/>
    <p:sldId id="3487" r:id="rId7"/>
    <p:sldId id="3488" r:id="rId8"/>
    <p:sldId id="3489" r:id="rId9"/>
    <p:sldId id="3482" r:id="rId10"/>
    <p:sldId id="3490" r:id="rId11"/>
    <p:sldId id="3481" r:id="rId12"/>
    <p:sldId id="3496" r:id="rId13"/>
    <p:sldId id="3484" r:id="rId14"/>
    <p:sldId id="3485" r:id="rId15"/>
    <p:sldId id="3491" r:id="rId16"/>
    <p:sldId id="3493" r:id="rId17"/>
    <p:sldId id="3494" r:id="rId18"/>
    <p:sldId id="3495" r:id="rId19"/>
    <p:sldId id="3497" r:id="rId20"/>
    <p:sldId id="3515" r:id="rId21"/>
    <p:sldId id="3499" r:id="rId22"/>
    <p:sldId id="3542" r:id="rId23"/>
    <p:sldId id="3543" r:id="rId24"/>
    <p:sldId id="3500" r:id="rId25"/>
    <p:sldId id="3498" r:id="rId26"/>
    <p:sldId id="3502" r:id="rId27"/>
    <p:sldId id="3501" r:id="rId28"/>
    <p:sldId id="3504" r:id="rId29"/>
    <p:sldId id="3503" r:id="rId30"/>
    <p:sldId id="3506" r:id="rId31"/>
    <p:sldId id="3508" r:id="rId32"/>
    <p:sldId id="3505" r:id="rId33"/>
    <p:sldId id="3507" r:id="rId34"/>
    <p:sldId id="3509" r:id="rId35"/>
    <p:sldId id="3510" r:id="rId36"/>
    <p:sldId id="3511" r:id="rId37"/>
    <p:sldId id="3512" r:id="rId38"/>
    <p:sldId id="3513" r:id="rId39"/>
    <p:sldId id="3514" r:id="rId40"/>
    <p:sldId id="3535" r:id="rId41"/>
    <p:sldId id="3536" r:id="rId42"/>
    <p:sldId id="3533" r:id="rId43"/>
    <p:sldId id="3534" r:id="rId44"/>
    <p:sldId id="3516" r:id="rId45"/>
    <p:sldId id="3517" r:id="rId46"/>
    <p:sldId id="3554" r:id="rId47"/>
    <p:sldId id="257" r:id="rId48"/>
    <p:sldId id="3555" r:id="rId49"/>
    <p:sldId id="258" r:id="rId50"/>
    <p:sldId id="3518" r:id="rId51"/>
    <p:sldId id="3519" r:id="rId52"/>
    <p:sldId id="3520" r:id="rId53"/>
    <p:sldId id="3523" r:id="rId54"/>
    <p:sldId id="3521" r:id="rId55"/>
    <p:sldId id="3522" r:id="rId56"/>
    <p:sldId id="3526" r:id="rId57"/>
    <p:sldId id="3527" r:id="rId58"/>
    <p:sldId id="3524" r:id="rId59"/>
    <p:sldId id="3538" r:id="rId60"/>
    <p:sldId id="3525" r:id="rId61"/>
    <p:sldId id="3537" r:id="rId62"/>
    <p:sldId id="3528" r:id="rId63"/>
    <p:sldId id="3539" r:id="rId64"/>
    <p:sldId id="3529" r:id="rId65"/>
    <p:sldId id="3541" r:id="rId66"/>
    <p:sldId id="3540" r:id="rId67"/>
    <p:sldId id="3546" r:id="rId68"/>
    <p:sldId id="3547" r:id="rId69"/>
    <p:sldId id="3530" r:id="rId70"/>
    <p:sldId id="3531" r:id="rId71"/>
    <p:sldId id="3532" r:id="rId72"/>
    <p:sldId id="3550" r:id="rId73"/>
    <p:sldId id="3551" r:id="rId74"/>
    <p:sldId id="3545" r:id="rId75"/>
    <p:sldId id="3544" r:id="rId76"/>
    <p:sldId id="3548" r:id="rId77"/>
    <p:sldId id="3549" r:id="rId78"/>
    <p:sldId id="3552" r:id="rId79"/>
    <p:sldId id="3553" r:id="rId80"/>
    <p:sldId id="3556" r:id="rId81"/>
    <p:sldId id="3557" r:id="rId82"/>
    <p:sldId id="3621" r:id="rId83"/>
    <p:sldId id="3637" r:id="rId84"/>
    <p:sldId id="3558" r:id="rId85"/>
    <p:sldId id="3625" r:id="rId86"/>
    <p:sldId id="3559" r:id="rId87"/>
    <p:sldId id="3560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 autoAdjust="0"/>
    <p:restoredTop sz="94660"/>
  </p:normalViewPr>
  <p:slideViewPr>
    <p:cSldViewPr snapToGrid="0">
      <p:cViewPr varScale="1">
        <p:scale>
          <a:sx n="60" d="100"/>
          <a:sy n="60" d="100"/>
        </p:scale>
        <p:origin x="53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4AD8E-F736-4D24-8005-748EE432A0D5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696E1-5F73-45AA-9D39-76280FB0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8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::Open("F:/e21010/pxct/run0234_LEGe_XtRa_60Co_I7281_onChamberWall_window1us_TrigRise0.016us_TrigGap1.000us_CFDdisabled_cal.root");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4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::Open("F:/e21010/pxct/run0256_LEGe_XtRa_60Co_I7281_MiddleXtRa_window1us_TrigRise0.016us_TrigGap1.000us_ThN550_ThS1500_LED_cal.root");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628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::Open("F:/e21010/pxct/run0256_LEGe_XtRa_60Co_I7281_MiddleXtRa_window1us_TrigRise0.016us_TrigGap1.000us_ThN550_ThS1500_LED_cal.root");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1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::Open("F:/e21010/pxct/run0237_LEGe_XtRa_60Co_I7281_MiddleXtRa_window1us_TrigRise0.016us_TrigGap1.000us_ThN16384_ThS16384_LED_cal.root");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96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::Open("F:/e21010/pxct/run0237_LEGe_XtRa_60Co_I7281_MiddleXtRa_window1us_TrigRise0.016us_TrigGap1.000us_ThN16384_ThS16384_LED_cal.root");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304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::Open("F:/e21010/pxct/run0236_LEGe_XtRa_60Co_I7281_MiddleXtRa_window1us_TrigRise0.016us_TrigGap1.000us_ThN10000_ThS10000_LED_cal.root");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992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::Open("F:/e21010/pxct/run0236_LEGe_XtRa_60Co_I7281_MiddleXtRa_window1us_TrigRise0.016us_TrigGap1.000us_ThN10000_ThS10000_LED_cal.root");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498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::Open("F:/e21010/pxct/run0239_LEGe_XtRa_60Co_I7281_MiddleXtRa_window1us_TrigRise0.016us_TrigGap1.000us_ThN5000_ThS5000_LED_cal.root");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52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::Open("F:/e21010/pxct/run0239_LEGe_XtRa_60Co_I7281_MiddleXtRa_window1us_TrigRise0.016us_TrigGap1.000us_ThN5000_ThS5000_LED_cal.root");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621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::Open("F:/e21010/pxct/run0241_LEGe_XtRa_60Co_I7281_MiddleXtRa_window1us_TrigRise0.016us_TrigGap1.000us_ThN2000_ThS2000_LED_cal.root");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34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::Open("F:/e21010/pxct/run0241_LEGe_XtRa_60Co_I7281_MiddleXtRa_window1us_TrigRise0.016us_TrigGap1.000us_ThN2000_ThS2000_LED_cal.root");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80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::Open("F:/e21010/pxct/run0234_LEGe_XtRa_60Co_I7281_onChamberWall_window1us_TrigRise0.016us_TrigGap1.000us_CFDdisabled_cal.root");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-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107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::Open("F:/e21010/pxct/run0240_LEGe_XtRa_60Co_I7281_MiddleXtRa_window1us_TrigRise0.016us_TrigGap1.000us_ThN500_ThS950_LED_cal.root");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83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::Open("F:/e21010/pxct/run0240_LEGe_XtRa_60Co_I7281_MiddleXtRa_window1us_TrigRise0.016us_TrigGap1.000us_ThN500_ThS950_LED_cal.root");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94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::Open("F:/e21010/pxct/run0242_LEGe_XtRa_60Co_I7281_MiddleXtRa_window1us_TrigRise0.016us_TrigGap1.000us_ThN530_ThS1050_CFDDelay0.504us_cal.root");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566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::Open("F:/e21010/pxct/run0242_LEGe_XtRa_60Co_I7281_MiddleXtRa_window1us_TrigRise0.016us_TrigGap1.000us_ThN530_ThS1050_CFDDelay0.504us_cal.root");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297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::Open("F:/e21010/pxct/run0243_LEGe_XtRa_60Co_I7281_MiddleXtRa_window1us_TrigRise0.016us_TrigGap1.000us_ThN530_ThS1050_CFDDelay0.104us_cal.root");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221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::Open("F:/e21010/pxct/run0243_LEGe_XtRa_60Co_I7281_MiddleXtRa_window1us_TrigRise0.016us_TrigGap1.000us_ThN530_ThS1050_CFDDelay0.104us_cal.root");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676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::Open("F:/e21010/pxct/run0254_LEGe_XtRa_60Co_I7281_MiddleXtRa_window1us_TrigRise0.032us_TrigGap0.984us_ThN330_ThS860_LED_cal.root");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060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::Open("F:/e21010/pxct/run0254_LEGe_XtRa_60Co_I7281_MiddleXtRa_window1us_TrigRise0.032us_TrigGap0.984us_ThN330_ThS860_LED_cal.root");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97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::Open("F:/e21010/pxct/run0253_LEGe_XtRa_60Co_I7281_MiddleXtRa_window1us_TrigRise0.048us_TrigGap0.968us_ThN270_ThS720_LED_cal.root");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77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::Open("F:/e21010/pxct/run0253_LEGe_XtRa_60Co_I7281_MiddleXtRa_window1us_TrigRise0.048us_TrigGap0.968us_ThN270_ThS720_LED_cal.root");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37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   1  p0           1.64270e+01   1.41900e+00   6.20346e-05   1.56447e-05</a:t>
            </a:r>
          </a:p>
          <a:p>
            <a:r>
              <a:rPr lang="en-US" dirty="0">
                <a:solidFill>
                  <a:schemeClr val="accent2"/>
                </a:solidFill>
              </a:rPr>
              <a:t>   2  p1           2.50753e+01   3.32565e+00   4.67799e-04   5.07087e-06</a:t>
            </a:r>
          </a:p>
          <a:p>
            <a:r>
              <a:rPr lang="en-US" dirty="0">
                <a:solidFill>
                  <a:schemeClr val="accent2"/>
                </a:solidFill>
              </a:rPr>
              <a:t>   3  p2           4.80429e+01   3.40137e+00   2.53603e-04  -6.55361e-04</a:t>
            </a:r>
          </a:p>
          <a:p>
            <a:r>
              <a:rPr lang="en-US" dirty="0">
                <a:solidFill>
                  <a:schemeClr val="accent2"/>
                </a:solidFill>
              </a:rPr>
              <a:t>   4  p3           2.42054e-01   7.48229e-02   2.66104e-04  -1.07011e-04</a:t>
            </a:r>
          </a:p>
          <a:p>
            <a:endParaRPr lang="en-US" dirty="0"/>
          </a:p>
          <a:p>
            <a:r>
              <a:rPr lang="en-US" dirty="0"/>
              <a:t>   1  p0           1.44347e+01   1.28491e+00   9.38742e-04   9.75539e-05</a:t>
            </a:r>
          </a:p>
          <a:p>
            <a:r>
              <a:rPr lang="en-US" dirty="0"/>
              <a:t>   2  p1           9.05892e+00   3.74533e+00   3.67425e-03   1.30510e-06</a:t>
            </a:r>
          </a:p>
          <a:p>
            <a:r>
              <a:rPr lang="en-US" dirty="0"/>
              <a:t>   3  p2           5.35094e+01   4.13808e+00   2.44989e-03   9.89734e-06</a:t>
            </a:r>
          </a:p>
          <a:p>
            <a:r>
              <a:rPr lang="en-US" dirty="0"/>
              <a:t>   4  p3           1.26209e-01   7.07167e-02   5.31291e-05   1.74313e-03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2597-D6C1-4232-A8AC-F8B2FA806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87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::Open("F:/e21010/pxct/run0244_LEGe_XtRa_60Co_I7281_MiddleXtRa_window1us_TrigRise0.064us_TrigGap0.952us_ThN260_ThS610_LED_cal.root");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8046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::Open("F:/e21010/pxct/run0244_LEGe_XtRa_60Co_I7281_MiddleXtRa_window1us_TrigRise0.064us_TrigGap0.952us_ThN260_ThS610_LED_cal.root");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226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::Open("F:/e21010/pxct/run0261_LEGe_XtRa_60Co_I7281_MiddleXtRa_window1us_TrigRise0.064us_TrigGap0.952us_ThN300_ThS700_LED_cal.root");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124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::Open("F:/e21010/pxct/run0261_LEGe_XtRa_60Co_I7281_MiddleXtRa_window1us_TrigRise0.064us_TrigGap0.952us_ThN300_ThS700_LED_cal.root");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500,-1000,1000);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4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88D80-12C1-4486-BBBE-033799B2BB9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92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::Open("F:/e21010/pxct/run0261_LEGe_XtRa_60Co_I7281_MiddleXtRa_window1us_TrigRise0.064us_TrigGap0.952us_ThN300_ThS700_LED_cal.root");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0702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::Open("F:/e21010/pxct/run0245_LEGe_XtRa_60Co_I7281_MiddleXtRa_window1us_TrigRise0.104us_TrigGap0.912us_ThN210_ThS340_LED_cal.root");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890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::Open("F:/e21010/pxct/run0245_LEGe_XtRa_60Co_I7281_MiddleXtRa_window1us_TrigRise0.104us_TrigGap0.912us_ThN210_ThS340_LED_cal.root");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0869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::Open("F:/e21010/pxct/run0247_LEGe_XtRa_60Co_I7281_MiddleXtRa_window1us_TrigRise0.104us_TrigGap0.912us_ThN2520_ThS2520_LED_cal.root");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43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::Open("F:/e21010/pxct/run0247_LEGe_XtRa_60Co_I7281_MiddleXtRa_window1us_TrigRise0.104us_TrigGap0.912us_ThN2520_ThS2520_LED_cal.root");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646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::Open("F:/e21010/pxct/run0246_LEGe_XtRa_60Co_I7281_MiddleXtRa_window1us_TrigRise0.200us_TrigGap0.816us_ThN190_ThS330_LED_cal.root");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80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1  p0           5.00736e+01   2.50190e+00   1.07834e-06  -6.15443e-03</a:t>
            </a:r>
          </a:p>
          <a:p>
            <a:r>
              <a:rPr lang="en-US" dirty="0"/>
              <a:t>   2  p1           1.69694e+01   2.03526e+00   4.92766e-05   1.82634e-04</a:t>
            </a:r>
          </a:p>
          <a:p>
            <a:r>
              <a:rPr lang="en-US" dirty="0"/>
              <a:t>   3  p2           4.88717e+01   2.18911e+00   7.07957e-06   2.65064e-05</a:t>
            </a:r>
          </a:p>
          <a:p>
            <a:r>
              <a:rPr lang="en-US" dirty="0"/>
              <a:t>   4  p3           1.92034e+00   2.27605e-01   4.57769e-05  -3.80445e-04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31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::Open("F:/e21010/pxct/run0246_LEGe_XtRa_60Co_I7281_MiddleXtRa_window1us_TrigRise0.200us_TrigGap0.816us_ThN190_ThS330_LED_cal.root");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3167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::Open("F:/e21010/pxct/run0249_LEGe_XtRa_60Co_I7281_MiddleXtRa_window1us_TrigRise0.064us_TrigGap0.952us_ThN260_ThS610_CFDDelay0.504us_cal.root");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1200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::Open("F:/e21010/pxct/run0249_LEGe_XtRa_60Co_I7281_MiddleXtRa_window1us_TrigRise0.064us_TrigGap0.952us_ThN260_ThS610_CFDDelay0.504us_cal.root");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409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::Open("F:/e21010/pxct/run0248_LEGe_XtRa_60Co_I7281_MiddleXtRa_window1us_TrigRise0.064us_TrigGap0.504us_ThN260_ThS610_CFDDelay0.504us_cal.root");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168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::Open("F:/e21010/pxct/run0248_LEGe_XtRa_60Co_I7281_MiddleXtRa_window1us_TrigRise0.064us_TrigGap0.504us_ThN260_ThS610_CFDDelay0.504us_cal.root");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3815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::Open("F:/e21010/pxct/run0250_LEGe_XtRa_60Co_I7281_MiddleXtRa_window1us_TrigRise0.064us_TrigGap0.952us_ThN260_ThS610_CFDDelay0.504us_Scale4_cal.root");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012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::Open("F:/e21010/pxct/run0250_LEGe_XtRa_60Co_I7281_MiddleXtRa_window1us_TrigRise0.064us_TrigGap0.952us_ThN260_ThS610_CFDDelay0.504us_Scale4_cal.root");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073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::Open("F:/e21010/pxct/run0251_LEGe_XtRa_60Co_I7281_MiddleXtRa_window1us_TrigRise0.064us_TrigGap0.952us_ThN260_ThS610_CFDDelay0.504us_Scale7_cal.root");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3335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::Open("F:/e21010/pxct/run0251_LEGe_XtRa_60Co_I7281_MiddleXtRa_window1us_TrigRise0.064us_TrigGap0.952us_ThN260_ThS610_CFDDelay0.504us_Scale7_cal.root");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750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::Open("F:/e21010/pxct/run0255_LEGe_XtRa_60Co_I7281_MiddleXtRa_window1us_TrigRise0.064us_TrigGap0.952us_ThN300_ThS700_CFDDelay0.008us_Scale7_cal.root");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594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::Open("F:/e21010/pxct/run0235_LEGe_XtRa_60Co_I7281_onChamberWall_window1us_TrigRise0.016us_TrigGap1.000us_CFDdelay0.504us_cal.root");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2597-D6C1-4232-A8AC-F8B2FA806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665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::Open("F:/e21010/pxct/run0255_LEGe_XtRa_60Co_I7281_MiddleXtRa_window1us_TrigRise0.064us_TrigGap0.952us_ThN300_ThS700_CFDDelay0.008us_Scale7_cal.root");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9365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::Open("F:/e21010/pxct/run0258_LEGe_XtRa_60Co_I7281_MiddleXtRa_window1us_TrigRise0.064us_TrigGap0.952us_ThN300_ThS700_CFDDelay0.064us_Scale7_cal.root");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1000,-1000,1000);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2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3023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::Open("F:/e21010/pxct/run0258_LEGe_XtRa_60Co_I7281_MiddleXtRa_window1us_TrigRise0.064us_TrigGap0.952us_ThN300_ThS700_CFDDelay0.064us_Scale7_cal.root");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667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::Open("F:/e21010/pxct/run0252_LEGe_XtRa_60Co_I7281_MiddleXtRa_window1us_TrigRise0.064us_TrigGap0.952us_ThN260_ThS610_CFDDelay0.104us_Scale7_cal.root");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500,-1000,1000);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4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66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::Open("F:/e21010/pxct/run0252_LEGe_XtRa_60Co_I7281_MiddleXtRa_window1us_TrigRise0.064us_TrigGap0.952us_ThN260_ThS610_CFDDelay0.104us_Scale7_cal.root");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141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::Open("F:/e21010/pxct/run0257_LEGe_XtRa_60Co_I7281_MiddleXtRa_window1us_TrigRise0.064us_TrigGap0.952us_ThN300_ThS700_CFDDelay0.200us_Scale7_cal.root");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1000,-1000,1000);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2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1105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::Open("F:/e21010/pxct/run0257_LEGe_XtRa_60Co_I7281_MiddleXtRa_window1us_TrigRise0.064us_TrigGap0.952us_ThN300_ThS700_CFDDelay0.200us_Scale7_cal.root");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634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::Open("F:/e21010/pxct/run0259_LEGe_XtRa_60Co_I7281_MiddleXtRa_window1us_TrigRise0.064us_TrigGap0.952us_ThN300_ThS700_CFDDelay0.064us_Scale4_cal.root");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1000,-1000,1000);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2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26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::Open("F:/e21010/pxct/run0259_LEGe_XtRa_60Co_I7281_MiddleXtRa_window1us_TrigRise0.064us_TrigGap0.952us_ThN300_ThS700_CFDDelay0.064us_Scale4_cal.root");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3050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::Open("F:/e21010/pxct/run0260_LEGe_XtRa_60Co_I7281_MiddleXtRa_window1us_TrigRise0.064us_TrigGap0.952us_ThN300_ThS700_CFDDelay0.120us_Scale7_cal.root");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1000,-1000,1000);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2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(-500,500);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03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::Open("F:/e21010/pxct/run0235_LEGe_XtRa_60Co_I7281_onChamberWall_window1us_TrigRise0.016us_TrigGap1.000us_CFDdelay0.504us_cal.root");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-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&lt;1336","same");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2597-D6C1-4232-A8AC-F8B2FA806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517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::Open("F:/e21010/pxct/run0260_LEGe_XtRa_60Co_I7281_MiddleXtRa_window1us_TrigRise0.064us_TrigGap0.952us_ThN300_ThS700_CFDDelay0.120us_Scale7_cal.root");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9120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::Open("F:/e21010/pxct/run0263_LEGe_XtRa_60Co_I7281_OnLEGeCap_window1us_TrigRise0.064us_TrigGap0.952us_ThL150_N300_S700_CFDDelay0.120us_Scale7_cal.root");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2000,-1000,1000);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1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(-150,150);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&lt;1336","e");</a:t>
            </a:r>
          </a:p>
          <a:p>
            <a:r>
              <a:rPr lang="en-US" dirty="0" err="1"/>
              <a:t>htimestamps</a:t>
            </a:r>
            <a:r>
              <a:rPr lang="en-US" dirty="0"/>
              <a:t>-&gt;Sumw2(</a:t>
            </a:r>
            <a:r>
              <a:rPr lang="en-US" dirty="0" err="1"/>
              <a:t>kFALSE</a:t>
            </a:r>
            <a:r>
              <a:rPr lang="en-US" dirty="0"/>
              <a:t>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SetBinErrorOption</a:t>
            </a:r>
            <a:r>
              <a:rPr lang="en-US" dirty="0"/>
              <a:t>(TH1::</a:t>
            </a:r>
            <a:r>
              <a:rPr lang="en-US" dirty="0" err="1"/>
              <a:t>kPoisson</a:t>
            </a:r>
            <a:r>
              <a:rPr lang="en-US" dirty="0"/>
              <a:t>);//TH1::</a:t>
            </a:r>
            <a:r>
              <a:rPr lang="en-US" dirty="0" err="1"/>
              <a:t>kNormal</a:t>
            </a:r>
            <a:r>
              <a:rPr lang="en-US" dirty="0"/>
              <a:t> or TH1::</a:t>
            </a:r>
            <a:r>
              <a:rPr lang="en-US" dirty="0" err="1"/>
              <a:t>kPoisson</a:t>
            </a:r>
            <a:endParaRPr lang="en-US" dirty="0"/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tree-&gt;Draw("north_t-south_t","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&lt;1336","esame");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1870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::Open("F:/e21010/pxct/run0263_LEGe_XtRa_60Co_I7281_OnLEGeCap_window1us_TrigRise0.064us_TrigGap0.952us_ThL150_N300_S700_CFDDelay0.120us_Scale7_cal.root");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&gt;1330&amp;&amp;</a:t>
            </a:r>
            <a:r>
              <a:rPr lang="en-US" dirty="0" err="1"/>
              <a:t>south_e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South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north_e:north_t-south_t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south_e</a:t>
            </a:r>
            <a:r>
              <a:rPr lang="en-US" dirty="0"/>
              <a:t>&gt;1170&amp;&amp;</a:t>
            </a:r>
            <a:r>
              <a:rPr lang="en-US" dirty="0" err="1"/>
              <a:t>south_e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5956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::Open("F:/e21010/pxct/run0263_LEGe_XtRa_60Co_I7281_OnLEGeCap_window1us_TrigRise0.064us_TrigGap0.952us_ThL150_N300_S700_CFDDelay0.120us_Scale7_cal.root");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2000,-1000,1000);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LEGe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1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(-150,150);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north_t-lege_t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lege_e</a:t>
            </a:r>
            <a:r>
              <a:rPr lang="en-US" dirty="0"/>
              <a:t>&gt;1170&amp;&amp;</a:t>
            </a:r>
            <a:r>
              <a:rPr lang="en-US" dirty="0" err="1"/>
              <a:t>lege_e</a:t>
            </a:r>
            <a:r>
              <a:rPr lang="en-US" dirty="0"/>
              <a:t>&lt;1176&amp;&amp;</a:t>
            </a:r>
            <a:r>
              <a:rPr lang="en-US" dirty="0" err="1"/>
              <a:t>north_e</a:t>
            </a:r>
            <a:r>
              <a:rPr lang="en-US" dirty="0"/>
              <a:t>&gt;1330&amp;&amp;</a:t>
            </a:r>
            <a:r>
              <a:rPr lang="en-US" dirty="0" err="1"/>
              <a:t>north_e</a:t>
            </a:r>
            <a:r>
              <a:rPr lang="en-US" dirty="0"/>
              <a:t>&lt;1336","e");</a:t>
            </a:r>
          </a:p>
          <a:p>
            <a:r>
              <a:rPr lang="en-US" dirty="0" err="1"/>
              <a:t>htimestamps</a:t>
            </a:r>
            <a:r>
              <a:rPr lang="en-US" dirty="0"/>
              <a:t>-&gt;Sumw2(</a:t>
            </a:r>
            <a:r>
              <a:rPr lang="en-US" dirty="0" err="1"/>
              <a:t>kFALSE</a:t>
            </a:r>
            <a:r>
              <a:rPr lang="en-US" dirty="0"/>
              <a:t>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SetBinErrorOption</a:t>
            </a:r>
            <a:r>
              <a:rPr lang="en-US" dirty="0"/>
              <a:t>(TH1::</a:t>
            </a:r>
            <a:r>
              <a:rPr lang="en-US" dirty="0" err="1"/>
              <a:t>kPoisson</a:t>
            </a:r>
            <a:r>
              <a:rPr lang="en-US" dirty="0"/>
              <a:t>);//TH1::</a:t>
            </a:r>
            <a:r>
              <a:rPr lang="en-US" dirty="0" err="1"/>
              <a:t>kNormal</a:t>
            </a:r>
            <a:r>
              <a:rPr lang="en-US" dirty="0"/>
              <a:t> or TH1::</a:t>
            </a:r>
            <a:r>
              <a:rPr lang="en-US" dirty="0" err="1"/>
              <a:t>kPoisson</a:t>
            </a:r>
            <a:endParaRPr lang="en-US" dirty="0"/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tree-&gt;Draw("north_t-lege_t","</a:t>
            </a:r>
            <a:r>
              <a:rPr lang="en-US" dirty="0" err="1"/>
              <a:t>north_e</a:t>
            </a:r>
            <a:r>
              <a:rPr lang="en-US" dirty="0"/>
              <a:t>&gt;1170&amp;&amp;</a:t>
            </a:r>
            <a:r>
              <a:rPr lang="en-US" dirty="0" err="1"/>
              <a:t>north_e</a:t>
            </a:r>
            <a:r>
              <a:rPr lang="en-US" dirty="0"/>
              <a:t>&lt;1176&amp;&amp;</a:t>
            </a:r>
            <a:r>
              <a:rPr lang="en-US" dirty="0" err="1"/>
              <a:t>lege_e</a:t>
            </a:r>
            <a:r>
              <a:rPr lang="en-US" dirty="0"/>
              <a:t>&gt;1330&amp;&amp;</a:t>
            </a:r>
            <a:r>
              <a:rPr lang="en-US" dirty="0" err="1"/>
              <a:t>lege_e</a:t>
            </a:r>
            <a:r>
              <a:rPr lang="en-US" dirty="0"/>
              <a:t>&lt;1336","esame");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5716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::Open("F:/e21010/pxct/run0263_LEGe_XtRa_60Co_I7281_OnLEGeCap_window1us_TrigRise0.064us_TrigGap0.952us_ThL150_N300_S700_CFDDelay0.120us_Scale7_cal.root");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north_e:north_t-lege_t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lege_e</a:t>
            </a:r>
            <a:r>
              <a:rPr lang="en-US" dirty="0"/>
              <a:t>&gt;1170&amp;&amp;</a:t>
            </a:r>
            <a:r>
              <a:rPr lang="en-US" dirty="0" err="1"/>
              <a:t>lege_e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north_e:north_t-lege_t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lege_e</a:t>
            </a:r>
            <a:r>
              <a:rPr lang="en-US" dirty="0"/>
              <a:t>&gt;1330&amp;&amp;</a:t>
            </a:r>
            <a:r>
              <a:rPr lang="en-US" dirty="0" err="1"/>
              <a:t>lege_e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#minus LEGe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north_e:north_t-lege_t</a:t>
            </a:r>
            <a:r>
              <a:rPr lang="en-US" dirty="0"/>
              <a:t>&gt;&gt;het","</a:t>
            </a:r>
            <a:r>
              <a:rPr lang="en-US" dirty="0" err="1"/>
              <a:t>north_e</a:t>
            </a:r>
            <a:r>
              <a:rPr lang="en-US" dirty="0"/>
              <a:t>&gt;1&amp;&amp;</a:t>
            </a:r>
            <a:r>
              <a:rPr lang="en-US" dirty="0" err="1"/>
              <a:t>north_e</a:t>
            </a:r>
            <a:r>
              <a:rPr lang="en-US" dirty="0"/>
              <a:t>&lt;1500&amp;&amp;</a:t>
            </a:r>
            <a:r>
              <a:rPr lang="en-US" dirty="0" err="1"/>
              <a:t>lege_e</a:t>
            </a:r>
            <a:r>
              <a:rPr lang="en-US" dirty="0"/>
              <a:t>&gt;1170&amp;&amp;</a:t>
            </a:r>
            <a:r>
              <a:rPr lang="en-US" dirty="0" err="1"/>
              <a:t>lege_e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131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::Open("F:/e21010/pxct/run0263_LEGe_XtRa_60Co_I7281_OnLEGeCap_window1us_TrigRise0.064us_TrigGap0.952us_ThL150_N300_S700_CFDDelay0.120us_Scale7_cal.root");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580, 800);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(0.18);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(0.11);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TH2D* het = new TH2D("het", "het", 250,-1000,1000,750,0,1500); //</a:t>
            </a:r>
            <a:r>
              <a:rPr lang="en-US" dirty="0" err="1"/>
              <a:t>x,y</a:t>
            </a:r>
            <a:endParaRPr lang="en-US" dirty="0"/>
          </a:p>
          <a:p>
            <a:r>
              <a:rPr lang="en-US" dirty="0"/>
              <a:t>//tree-&gt;Draw("</a:t>
            </a:r>
            <a:r>
              <a:rPr lang="en-US" dirty="0" err="1"/>
              <a:t>south_e:south_t-lege_t</a:t>
            </a:r>
            <a:r>
              <a:rPr lang="en-US" dirty="0"/>
              <a:t>&gt;&gt;het","</a:t>
            </a:r>
            <a:r>
              <a:rPr lang="en-US" dirty="0" err="1"/>
              <a:t>south_e</a:t>
            </a:r>
            <a:r>
              <a:rPr lang="en-US" dirty="0"/>
              <a:t>&gt;1&amp;&amp;</a:t>
            </a:r>
            <a:r>
              <a:rPr lang="en-US" dirty="0" err="1"/>
              <a:t>south_e</a:t>
            </a:r>
            <a:r>
              <a:rPr lang="en-US" dirty="0"/>
              <a:t>&lt;1500&amp;&amp;</a:t>
            </a:r>
            <a:r>
              <a:rPr lang="en-US" dirty="0" err="1"/>
              <a:t>lege_e</a:t>
            </a:r>
            <a:r>
              <a:rPr lang="en-US" dirty="0"/>
              <a:t>&gt;1170&amp;&amp;</a:t>
            </a:r>
            <a:r>
              <a:rPr lang="en-US" dirty="0" err="1"/>
              <a:t>lege_e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tree-&gt;Draw("</a:t>
            </a:r>
            <a:r>
              <a:rPr lang="en-US" dirty="0" err="1"/>
              <a:t>south_e:south_t-lege_t</a:t>
            </a:r>
            <a:r>
              <a:rPr lang="en-US" dirty="0"/>
              <a:t>&gt;&gt;het","</a:t>
            </a:r>
            <a:r>
              <a:rPr lang="en-US" dirty="0" err="1"/>
              <a:t>south_e</a:t>
            </a:r>
            <a:r>
              <a:rPr lang="en-US" dirty="0"/>
              <a:t>&gt;1&amp;&amp;</a:t>
            </a:r>
            <a:r>
              <a:rPr lang="en-US" dirty="0" err="1"/>
              <a:t>south_e</a:t>
            </a:r>
            <a:r>
              <a:rPr lang="en-US" dirty="0"/>
              <a:t>&lt;1500&amp;&amp;</a:t>
            </a:r>
            <a:r>
              <a:rPr lang="en-US" dirty="0" err="1"/>
              <a:t>lege_e</a:t>
            </a:r>
            <a:r>
              <a:rPr lang="en-US" dirty="0"/>
              <a:t>&gt;1330&amp;&amp;</a:t>
            </a:r>
            <a:r>
              <a:rPr lang="en-US" dirty="0" err="1"/>
              <a:t>lege_e</a:t>
            </a:r>
            <a:r>
              <a:rPr lang="en-US" dirty="0"/>
              <a:t>&lt;1336","colz");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het-&gt;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("South #minus LEGe Time Difference (ns)");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("South Energy (keV)");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//het-&gt;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(2001,4500);</a:t>
            </a:r>
          </a:p>
          <a:p>
            <a:r>
              <a:rPr lang="en-US" dirty="0"/>
              <a:t>//het-&gt;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(1000,2800);</a:t>
            </a:r>
          </a:p>
          <a:p>
            <a:r>
              <a:rPr lang="en-US" dirty="0"/>
              <a:t>//het-&gt;</a:t>
            </a:r>
            <a:r>
              <a:rPr lang="en-US" dirty="0" err="1"/>
              <a:t>SetMinimum</a:t>
            </a:r>
            <a:r>
              <a:rPr lang="en-US" dirty="0"/>
              <a:t>(2);</a:t>
            </a:r>
          </a:p>
          <a:p>
            <a:r>
              <a:rPr lang="en-US" dirty="0"/>
              <a:t>//het-&gt;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//</a:t>
            </a:r>
            <a:r>
              <a:rPr lang="en-US" dirty="0" err="1"/>
              <a:t>gPad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r>
              <a:rPr lang="en-US" dirty="0" err="1"/>
              <a:t>TPaletteAxis</a:t>
            </a:r>
            <a:r>
              <a:rPr lang="en-US" dirty="0"/>
              <a:t> *palette = (</a:t>
            </a:r>
            <a:r>
              <a:rPr lang="en-US" dirty="0" err="1"/>
              <a:t>TPaletteAxis</a:t>
            </a:r>
            <a:r>
              <a:rPr lang="en-US" dirty="0"/>
              <a:t>*)het-&gt;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 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("F:/e21010/pxct/1.png");</a:t>
            </a:r>
          </a:p>
          <a:p>
            <a:r>
              <a:rPr lang="en-US" dirty="0" err="1"/>
              <a:t>canvaspeak</a:t>
            </a:r>
            <a:r>
              <a:rPr lang="en-US" dirty="0"/>
              <a:t>-&gt;cd();</a:t>
            </a:r>
          </a:p>
          <a:p>
            <a:r>
              <a:rPr lang="en-US" dirty="0"/>
              <a:t>tree-&gt;Draw("</a:t>
            </a:r>
            <a:r>
              <a:rPr lang="en-US" dirty="0" err="1"/>
              <a:t>south_e:south_t-lege_t</a:t>
            </a:r>
            <a:r>
              <a:rPr lang="en-US" dirty="0"/>
              <a:t>&gt;&gt;het","</a:t>
            </a:r>
            <a:r>
              <a:rPr lang="en-US" dirty="0" err="1"/>
              <a:t>south_e</a:t>
            </a:r>
            <a:r>
              <a:rPr lang="en-US" dirty="0"/>
              <a:t>&gt;1&amp;&amp;</a:t>
            </a:r>
            <a:r>
              <a:rPr lang="en-US" dirty="0" err="1"/>
              <a:t>south_e</a:t>
            </a:r>
            <a:r>
              <a:rPr lang="en-US" dirty="0"/>
              <a:t>&lt;1500&amp;&amp;</a:t>
            </a:r>
            <a:r>
              <a:rPr lang="en-US" dirty="0" err="1"/>
              <a:t>lege_e</a:t>
            </a:r>
            <a:r>
              <a:rPr lang="en-US" dirty="0"/>
              <a:t>&gt;1170&amp;&amp;</a:t>
            </a:r>
            <a:r>
              <a:rPr lang="en-US" dirty="0" err="1"/>
              <a:t>lege_e</a:t>
            </a:r>
            <a:r>
              <a:rPr lang="en-US" dirty="0"/>
              <a:t>&lt;1176","colz"); //</a:t>
            </a:r>
            <a:r>
              <a:rPr lang="en-US" dirty="0" err="1"/>
              <a:t>y:x</a:t>
            </a:r>
            <a:endParaRPr lang="en-US" dirty="0"/>
          </a:p>
          <a:p>
            <a:r>
              <a:rPr lang="en-US" dirty="0"/>
              <a:t>het-&gt;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("F:/e21010/pxct/2.png");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6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::Open("F:/e21010/pxct/run0235_LEGe_XtRa_60Co_I7281_onChamberWall_window1us_TrigRise0.016us_TrigGap1.000us_CFDdelay0.504us_cal.root");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-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&gt;1100&amp;&amp;</a:t>
            </a:r>
            <a:r>
              <a:rPr lang="en-US" dirty="0" err="1"/>
              <a:t>south_e</a:t>
            </a:r>
            <a:r>
              <a:rPr lang="en-US" dirty="0"/>
              <a:t>&lt;1400&amp;&amp;</a:t>
            </a:r>
            <a:r>
              <a:rPr lang="en-US" dirty="0" err="1"/>
              <a:t>north_e</a:t>
            </a:r>
            <a:r>
              <a:rPr lang="en-US" dirty="0"/>
              <a:t>&gt;1100&amp;&amp;</a:t>
            </a:r>
            <a:r>
              <a:rPr lang="en-US" dirty="0" err="1"/>
              <a:t>north_e</a:t>
            </a:r>
            <a:r>
              <a:rPr lang="en-US" dirty="0"/>
              <a:t>&lt;1400");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62597-D6C1-4232-A8AC-F8B2FA806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6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::Open("F:/e21010/pxct/run0234_LEGe_XtRa_60Co_I7281_onChamberWall_window1us_TrigRise0.016us_TrigGap1.000us_CFDdisabled_cal.root");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-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(3);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&gt;1100&amp;&amp;</a:t>
            </a:r>
            <a:r>
              <a:rPr lang="en-US" dirty="0" err="1"/>
              <a:t>south_e</a:t>
            </a:r>
            <a:r>
              <a:rPr lang="en-US" dirty="0"/>
              <a:t>&lt;1400&amp;&amp;</a:t>
            </a:r>
            <a:r>
              <a:rPr lang="en-US" dirty="0" err="1"/>
              <a:t>north_e</a:t>
            </a:r>
            <a:r>
              <a:rPr lang="en-US" dirty="0"/>
              <a:t>&gt;1100&amp;&amp;</a:t>
            </a:r>
            <a:r>
              <a:rPr lang="en-US" dirty="0" err="1"/>
              <a:t>north_e</a:t>
            </a:r>
            <a:r>
              <a:rPr lang="en-US" dirty="0"/>
              <a:t>&lt;1400");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tree-&gt;Draw("north_tled-south_</a:t>
            </a:r>
            <a:r>
              <a:rPr lang="en-US" dirty="0" err="1"/>
              <a:t>tled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&gt;1100&amp;&amp;</a:t>
            </a:r>
            <a:r>
              <a:rPr lang="en-US" dirty="0" err="1"/>
              <a:t>south_e</a:t>
            </a:r>
            <a:r>
              <a:rPr lang="en-US" dirty="0"/>
              <a:t>&lt;1400&amp;&amp;</a:t>
            </a:r>
            <a:r>
              <a:rPr lang="en-US" dirty="0" err="1"/>
              <a:t>north_e</a:t>
            </a:r>
            <a:r>
              <a:rPr lang="en-US" dirty="0"/>
              <a:t>&gt;1100&amp;&amp;</a:t>
            </a:r>
            <a:r>
              <a:rPr lang="en-US" dirty="0" err="1"/>
              <a:t>north_e</a:t>
            </a:r>
            <a:r>
              <a:rPr lang="en-US" dirty="0"/>
              <a:t>&lt;1400","same");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87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TFile</a:t>
            </a:r>
            <a:r>
              <a:rPr lang="en-US" dirty="0"/>
              <a:t> *_file0 = </a:t>
            </a:r>
            <a:r>
              <a:rPr lang="en-US" dirty="0" err="1"/>
              <a:t>TFile</a:t>
            </a:r>
            <a:r>
              <a:rPr lang="en-US" dirty="0"/>
              <a:t>::Open("F:/e21010/pxct/run0235_LEGe_XtRa_60Co_I7281_onChamberWall_window1us_TrigRise0.016us_TrigGap1.000us_CFDdelay0.504us_cal.root");</a:t>
            </a:r>
          </a:p>
          <a:p>
            <a:endParaRPr lang="en-US" dirty="0"/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1300,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(0.04);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(0.16);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TH1D* </a:t>
            </a:r>
            <a:r>
              <a:rPr lang="en-US" dirty="0" err="1"/>
              <a:t>htimestamps</a:t>
            </a:r>
            <a:r>
              <a:rPr lang="en-US" dirty="0"/>
              <a:t> = new TH1D("</a:t>
            </a:r>
            <a:r>
              <a:rPr lang="en-US" dirty="0" err="1"/>
              <a:t>htimestamps</a:t>
            </a:r>
            <a:r>
              <a:rPr lang="en-US" dirty="0"/>
              <a:t>", "</a:t>
            </a:r>
            <a:r>
              <a:rPr lang="en-US" dirty="0" err="1"/>
              <a:t>htimestamps</a:t>
            </a:r>
            <a:r>
              <a:rPr lang="en-US" dirty="0"/>
              <a:t>", 250,-1000,1000);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Rebin</a:t>
            </a:r>
            <a:r>
              <a:rPr lang="en-US" dirty="0"/>
              <a:t>(1);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("North - South Time difference (ns)");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8 ns");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(0.06);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(0.95);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(0.07);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(-1000,1000);</a:t>
            </a:r>
          </a:p>
          <a:p>
            <a:r>
              <a:rPr lang="en-US" dirty="0"/>
              <a:t>//</a:t>
            </a:r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(0,1700);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SetLineWidth</a:t>
            </a:r>
            <a:r>
              <a:rPr lang="en-US" dirty="0"/>
              <a:t>(3);</a:t>
            </a:r>
          </a:p>
          <a:p>
            <a:r>
              <a:rPr lang="en-US" dirty="0" err="1"/>
              <a:t>htimestamps</a:t>
            </a:r>
            <a:r>
              <a:rPr lang="en-US" dirty="0"/>
              <a:t>-&gt;</a:t>
            </a:r>
            <a:r>
              <a:rPr lang="en-US" dirty="0" err="1"/>
              <a:t>SetLineColor</a:t>
            </a:r>
            <a:r>
              <a:rPr lang="en-US" dirty="0"/>
              <a:t>(kAzure+1);</a:t>
            </a:r>
          </a:p>
          <a:p>
            <a:r>
              <a:rPr lang="en-US" dirty="0"/>
              <a:t>tree-&gt;Draw("</a:t>
            </a:r>
            <a:r>
              <a:rPr lang="en-US" dirty="0" err="1"/>
              <a:t>north_t-south_t</a:t>
            </a:r>
            <a:r>
              <a:rPr lang="en-US" dirty="0"/>
              <a:t>&gt;&gt;</a:t>
            </a:r>
            <a:r>
              <a:rPr lang="en-US" dirty="0" err="1"/>
              <a:t>htimestamps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&gt;1100&amp;&amp;</a:t>
            </a:r>
            <a:r>
              <a:rPr lang="en-US" dirty="0" err="1"/>
              <a:t>south_e</a:t>
            </a:r>
            <a:r>
              <a:rPr lang="en-US" dirty="0"/>
              <a:t>&lt;1400&amp;&amp;</a:t>
            </a:r>
            <a:r>
              <a:rPr lang="en-US" dirty="0" err="1"/>
              <a:t>north_e</a:t>
            </a:r>
            <a:r>
              <a:rPr lang="en-US" dirty="0"/>
              <a:t>&gt;1100&amp;&amp;</a:t>
            </a:r>
            <a:r>
              <a:rPr lang="en-US" dirty="0" err="1"/>
              <a:t>north_e</a:t>
            </a:r>
            <a:r>
              <a:rPr lang="en-US" dirty="0"/>
              <a:t>&lt;1400");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(kOrange+7);</a:t>
            </a:r>
          </a:p>
          <a:p>
            <a:r>
              <a:rPr lang="en-US" dirty="0"/>
              <a:t>tree-&gt;</a:t>
            </a:r>
            <a:r>
              <a:rPr lang="en-US" dirty="0" err="1"/>
              <a:t>SetLineWidth</a:t>
            </a:r>
            <a:r>
              <a:rPr lang="en-US" dirty="0"/>
              <a:t>(2);</a:t>
            </a:r>
          </a:p>
          <a:p>
            <a:r>
              <a:rPr lang="en-US" dirty="0"/>
              <a:t>tree-&gt;Draw("north_tled-south_</a:t>
            </a:r>
            <a:r>
              <a:rPr lang="en-US" dirty="0" err="1"/>
              <a:t>tled</a:t>
            </a:r>
            <a:r>
              <a:rPr lang="en-US" dirty="0"/>
              <a:t>","</a:t>
            </a:r>
            <a:r>
              <a:rPr lang="en-US" dirty="0" err="1"/>
              <a:t>south_e</a:t>
            </a:r>
            <a:r>
              <a:rPr lang="en-US" dirty="0"/>
              <a:t>&gt;1100&amp;&amp;</a:t>
            </a:r>
            <a:r>
              <a:rPr lang="en-US" dirty="0" err="1"/>
              <a:t>south_e</a:t>
            </a:r>
            <a:r>
              <a:rPr lang="en-US" dirty="0"/>
              <a:t>&lt;1400&amp;&amp;</a:t>
            </a:r>
            <a:r>
              <a:rPr lang="en-US" dirty="0" err="1"/>
              <a:t>north_e</a:t>
            </a:r>
            <a:r>
              <a:rPr lang="en-US" dirty="0"/>
              <a:t>&gt;1100&amp;&amp;</a:t>
            </a:r>
            <a:r>
              <a:rPr lang="en-US" dirty="0" err="1"/>
              <a:t>north_e</a:t>
            </a:r>
            <a:r>
              <a:rPr lang="en-US" dirty="0"/>
              <a:t>&lt;1400","same");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05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3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6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8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6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8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2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3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6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3A38-B428-4D5A-B8B0-9E6EE8B9A81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3025A-EB31-466A-BE9E-49C470D7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2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352C1-152F-4C15-8DCE-7CAD266AA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PXCT Ge Detector Timing Test (</a:t>
            </a:r>
            <a:r>
              <a:rPr lang="en-US" sz="4800" baseline="30000" dirty="0"/>
              <a:t>60</a:t>
            </a:r>
            <a:r>
              <a:rPr lang="en-US" sz="4800" dirty="0"/>
              <a:t>Co)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2B2E6-BC3F-4ABE-85F7-30E9A320E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20240427</a:t>
            </a:r>
          </a:p>
        </p:txBody>
      </p:sp>
    </p:spTree>
    <p:extLst>
      <p:ext uri="{BB962C8B-B14F-4D97-AF65-F5344CB8AC3E}">
        <p14:creationId xmlns:p14="http://schemas.microsoft.com/office/powerpoint/2010/main" val="1693576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CF46A-240C-4BD7-B21C-CAECB7AB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4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3AC609-DFA3-450C-BBDC-741AC0546EFA}"/>
              </a:ext>
            </a:extLst>
          </p:cNvPr>
          <p:cNvSpPr txBox="1"/>
          <p:nvPr/>
        </p:nvSpPr>
        <p:spPr>
          <a:xfrm>
            <a:off x="1454275" y="396527"/>
            <a:ext cx="28825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disabled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A3964-9482-463D-81DF-ED66AAAD0E79}"/>
              </a:ext>
            </a:extLst>
          </p:cNvPr>
          <p:cNvSpPr txBox="1"/>
          <p:nvPr/>
        </p:nvSpPr>
        <p:spPr>
          <a:xfrm>
            <a:off x="5879970" y="396527"/>
            <a:ext cx="2785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Gaus+Pol0</a:t>
            </a:r>
          </a:p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Maximum Likelihood fit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 = 53.5±4.1 ns</a:t>
            </a:r>
          </a:p>
          <a:p>
            <a:r>
              <a:rPr lang="en-US" altLang="zh-CN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 = 48.0±3.4 ns</a:t>
            </a:r>
            <a:endParaRPr lang="en-US" sz="20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5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66A39-76AB-4C8A-8EAF-FD1615E8A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5E4E3-3074-4FA2-8544-D4B92CE9D1BD}"/>
              </a:ext>
            </a:extLst>
          </p:cNvPr>
          <p:cNvSpPr txBox="1"/>
          <p:nvPr/>
        </p:nvSpPr>
        <p:spPr>
          <a:xfrm>
            <a:off x="6703100" y="340558"/>
            <a:ext cx="192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σ = 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48.9</a:t>
            </a:r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±2.2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ns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FWHM = 115 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E7FCA-0876-4A61-AC70-7D0131C9C1D2}"/>
              </a:ext>
            </a:extLst>
          </p:cNvPr>
          <p:cNvSpPr txBox="1"/>
          <p:nvPr/>
        </p:nvSpPr>
        <p:spPr>
          <a:xfrm>
            <a:off x="0" y="6457890"/>
            <a:ext cx="7962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south_e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&gt;1100&amp;&amp;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south_e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&lt;1400&amp;&amp;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north_e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&gt;1100&amp;&amp;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north_e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&lt;1400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D946B-6985-46BF-90A4-6D7941CE84E3}"/>
              </a:ext>
            </a:extLst>
          </p:cNvPr>
          <p:cNvSpPr txBox="1"/>
          <p:nvPr/>
        </p:nvSpPr>
        <p:spPr>
          <a:xfrm>
            <a:off x="1479675" y="341729"/>
            <a:ext cx="2252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TriggerRise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TriggerGap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disabled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South &lt; 1400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&amp;&amp;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North &lt; 1400</a:t>
            </a:r>
          </a:p>
        </p:txBody>
      </p:sp>
    </p:spTree>
    <p:extLst>
      <p:ext uri="{BB962C8B-B14F-4D97-AF65-F5344CB8AC3E}">
        <p14:creationId xmlns:p14="http://schemas.microsoft.com/office/powerpoint/2010/main" val="3261050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9E6AC-73F1-4ADB-BA22-CF885661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20025" cy="46767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B4A85E-1F2F-4133-A70C-C3BEA446BB69}"/>
              </a:ext>
            </a:extLst>
          </p:cNvPr>
          <p:cNvSpPr/>
          <p:nvPr/>
        </p:nvSpPr>
        <p:spPr>
          <a:xfrm>
            <a:off x="1471961" y="2219093"/>
            <a:ext cx="2631688" cy="189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5F568C-D933-4F3B-90CB-76357891C58E}"/>
              </a:ext>
            </a:extLst>
          </p:cNvPr>
          <p:cNvSpPr/>
          <p:nvPr/>
        </p:nvSpPr>
        <p:spPr>
          <a:xfrm>
            <a:off x="1471961" y="2568497"/>
            <a:ext cx="2341756" cy="189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1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D0B07-054C-499B-894E-9F42AEDE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580493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1DD48-9773-402D-8050-848AF9106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494" y="0"/>
            <a:ext cx="4557846" cy="54864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9F3DD33-124E-4832-8066-E9623515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76" y="5310132"/>
            <a:ext cx="1740635" cy="154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A47A1B7-4369-4E36-8E8E-B8A918CE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05" y="5310132"/>
            <a:ext cx="1740635" cy="154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29130-EA38-42F3-91AD-FCC4308BA539}"/>
              </a:ext>
            </a:extLst>
          </p:cNvPr>
          <p:cNvSpPr txBox="1"/>
          <p:nvPr/>
        </p:nvSpPr>
        <p:spPr>
          <a:xfrm>
            <a:off x="2619107" y="5710030"/>
            <a:ext cx="1553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South</a:t>
            </a:r>
            <a:r>
              <a:rPr lang="en-US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1173-gated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50206-387F-4132-A24B-496D23811E7E}"/>
              </a:ext>
            </a:extLst>
          </p:cNvPr>
          <p:cNvSpPr txBox="1"/>
          <p:nvPr/>
        </p:nvSpPr>
        <p:spPr>
          <a:xfrm>
            <a:off x="7173540" y="6210033"/>
            <a:ext cx="1547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South 1332-gated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7FC71-0B82-498A-B5B2-BE06FA64FFDD}"/>
              </a:ext>
            </a:extLst>
          </p:cNvPr>
          <p:cNvSpPr txBox="1"/>
          <p:nvPr/>
        </p:nvSpPr>
        <p:spPr>
          <a:xfrm>
            <a:off x="3909850" y="6363921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CFD enabled</a:t>
            </a:r>
          </a:p>
        </p:txBody>
      </p:sp>
    </p:spTree>
    <p:extLst>
      <p:ext uri="{BB962C8B-B14F-4D97-AF65-F5344CB8AC3E}">
        <p14:creationId xmlns:p14="http://schemas.microsoft.com/office/powerpoint/2010/main" val="1161650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1BB19F-19C7-4696-93F9-28A9716B2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3"/>
          <a:stretch/>
        </p:blipFill>
        <p:spPr>
          <a:xfrm>
            <a:off x="0" y="0"/>
            <a:ext cx="9144000" cy="538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056C5-CD4D-4EBE-9769-ADF648D85AC8}"/>
              </a:ext>
            </a:extLst>
          </p:cNvPr>
          <p:cNvSpPr txBox="1"/>
          <p:nvPr/>
        </p:nvSpPr>
        <p:spPr>
          <a:xfrm>
            <a:off x="1454275" y="258028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Run0235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enabled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D6D26-E07E-4EF8-9541-9C5CFEBEEFBC}"/>
              </a:ext>
            </a:extLst>
          </p:cNvPr>
          <p:cNvSpPr txBox="1"/>
          <p:nvPr/>
        </p:nvSpPr>
        <p:spPr>
          <a:xfrm>
            <a:off x="5879970" y="396527"/>
            <a:ext cx="2785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Gaus+Pol0</a:t>
            </a:r>
          </a:p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Maximum Likelihood fit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 = 141.5±7.6 ns</a:t>
            </a:r>
          </a:p>
          <a:p>
            <a:r>
              <a:rPr lang="en-US" altLang="zh-CN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 = 160.4±7.4 ns</a:t>
            </a:r>
            <a:endParaRPr lang="en-US" sz="20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06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C72CC-E54D-4F46-8C46-B65BACB6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EDD0A-EE67-4A82-A386-F62A22A6F6FF}"/>
              </a:ext>
            </a:extLst>
          </p:cNvPr>
          <p:cNvSpPr txBox="1"/>
          <p:nvPr/>
        </p:nvSpPr>
        <p:spPr>
          <a:xfrm>
            <a:off x="6703100" y="340558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σ = 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153.3</a:t>
            </a:r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±5.2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ns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FWHM = 361 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23BF9-C82D-4266-9ED8-4DDDF38AB3B4}"/>
              </a:ext>
            </a:extLst>
          </p:cNvPr>
          <p:cNvSpPr txBox="1"/>
          <p:nvPr/>
        </p:nvSpPr>
        <p:spPr>
          <a:xfrm>
            <a:off x="1454275" y="258028"/>
            <a:ext cx="22686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Run0235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enabled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South &lt; 1400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&amp;&amp;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North &lt; 1400</a:t>
            </a:r>
            <a:endParaRPr lang="en-US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36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B5AF6-E767-4873-A127-ECEA5DAB2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55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F7E50-5F49-498D-8F99-F0ADAFA0097B}"/>
              </a:ext>
            </a:extLst>
          </p:cNvPr>
          <p:cNvSpPr txBox="1"/>
          <p:nvPr/>
        </p:nvSpPr>
        <p:spPr>
          <a:xfrm>
            <a:off x="1479675" y="355925"/>
            <a:ext cx="22686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disabled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South &lt; 1400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&amp;&amp;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North &lt; 1400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F47BC-8B40-453C-A5FF-C2CFA91465ED}"/>
              </a:ext>
            </a:extLst>
          </p:cNvPr>
          <p:cNvSpPr txBox="1"/>
          <p:nvPr/>
        </p:nvSpPr>
        <p:spPr>
          <a:xfrm>
            <a:off x="7664325" y="355925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</a:t>
            </a:r>
          </a:p>
          <a:p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LED</a:t>
            </a:r>
            <a:endParaRPr lang="en-US" sz="2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0D377-DE09-4869-A26A-76DDF058D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2125"/>
            <a:ext cx="65055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2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63A66-8ED2-46A2-BE32-04728F30D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55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9713F-F35A-468C-A558-A42326C54051}"/>
              </a:ext>
            </a:extLst>
          </p:cNvPr>
          <p:cNvSpPr txBox="1"/>
          <p:nvPr/>
        </p:nvSpPr>
        <p:spPr>
          <a:xfrm>
            <a:off x="1454275" y="258028"/>
            <a:ext cx="22686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Run0235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enabled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South &lt; 1400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&amp;&amp;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1100 &lt; North &lt; 1400</a:t>
            </a:r>
            <a:endParaRPr lang="en-US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73862D-5CD2-456F-AFA5-CA5403C06BB3}"/>
              </a:ext>
            </a:extLst>
          </p:cNvPr>
          <p:cNvSpPr txBox="1"/>
          <p:nvPr/>
        </p:nvSpPr>
        <p:spPr>
          <a:xfrm>
            <a:off x="7664325" y="355925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</a:t>
            </a:r>
          </a:p>
          <a:p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LED</a:t>
            </a:r>
            <a:endParaRPr lang="en-US" sz="2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6C6E1-EAAF-4777-8783-7F050691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2125"/>
            <a:ext cx="65055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3EE24-5E9F-4A7B-937E-EC45EE716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025900" cy="499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58336E-E624-4B9C-BC5A-145C48D9D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37147"/>
            <a:ext cx="4991100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2C8AD-006C-489C-853F-57101A5DC022}"/>
              </a:ext>
            </a:extLst>
          </p:cNvPr>
          <p:cNvSpPr txBox="1"/>
          <p:nvPr/>
        </p:nvSpPr>
        <p:spPr>
          <a:xfrm>
            <a:off x="4089400" y="2174438"/>
            <a:ext cx="5054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time-stamp obtained from leading-edge triggering has a precision of </a:t>
            </a:r>
            <a:r>
              <a:rPr lang="en-US" b="1" dirty="0"/>
              <a:t>8 ns</a:t>
            </a:r>
            <a:r>
              <a:rPr lang="en-US" dirty="0"/>
              <a:t>. However, in addition to the leading-edge triggering, the modules also employ a digital CFD algorithm that operates on the response of the trigger filter. The CFD algorithm provides timing measurements below the native sampling time of the module based on the zero-crossing time determined by linear interpolation between two points of the CFD algorithm.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A07B5-9C80-4DB8-9F39-E4BC802CA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6328"/>
            <a:ext cx="55245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50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C1BB3-60B3-4CF7-BA2D-E188F34A7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2664"/>
            <a:ext cx="9144000" cy="5352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DF9DA-CDEC-4C1E-A199-AEE9E88A067D}"/>
              </a:ext>
            </a:extLst>
          </p:cNvPr>
          <p:cNvSpPr txBox="1"/>
          <p:nvPr/>
        </p:nvSpPr>
        <p:spPr>
          <a:xfrm>
            <a:off x="1" y="5934670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Channel numbers are halved in </a:t>
            </a:r>
            <a:r>
              <a:rPr lang="en-US" altLang="zh-CN" dirty="0" err="1"/>
              <a:t>QtScope</a:t>
            </a:r>
            <a:r>
              <a:rPr lang="en-US" altLang="zh-CN" dirty="0"/>
              <a:t>.</a:t>
            </a:r>
            <a:endParaRPr lang="en-US" dirty="0"/>
          </a:p>
          <a:p>
            <a:r>
              <a:rPr lang="en-US" dirty="0"/>
              <a:t>Module 0 channel 3 input 1553.94 output 1433.8 </a:t>
            </a:r>
            <a:r>
              <a:rPr lang="en-US" dirty="0" err="1"/>
              <a:t>livetime</a:t>
            </a:r>
            <a:r>
              <a:rPr lang="en-US" dirty="0"/>
              <a:t> 452.783 runtime 452.942</a:t>
            </a:r>
          </a:p>
          <a:p>
            <a:r>
              <a:rPr lang="en-US" dirty="0"/>
              <a:t>Module 0 channel 5 input 1647.95 output 1409.68 </a:t>
            </a:r>
            <a:r>
              <a:rPr lang="en-US" dirty="0" err="1"/>
              <a:t>livetime</a:t>
            </a:r>
            <a:r>
              <a:rPr lang="en-US" dirty="0"/>
              <a:t> 452.766 runtime 452.942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886FE-C585-4AC7-B627-64769998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204" y="1555942"/>
            <a:ext cx="3581865" cy="15529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FA41DC-BEB1-4A45-A160-09A22991C6AF}"/>
              </a:ext>
            </a:extLst>
          </p:cNvPr>
          <p:cNvCxnSpPr/>
          <p:nvPr/>
        </p:nvCxnSpPr>
        <p:spPr>
          <a:xfrm>
            <a:off x="1828799" y="2642839"/>
            <a:ext cx="0" cy="624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13CB8A-258E-4C17-B317-5B9089D4B16D}"/>
              </a:ext>
            </a:extLst>
          </p:cNvPr>
          <p:cNvSpPr txBox="1"/>
          <p:nvPr/>
        </p:nvSpPr>
        <p:spPr>
          <a:xfrm>
            <a:off x="1269094" y="1719509"/>
            <a:ext cx="1119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Trigger</a:t>
            </a:r>
          </a:p>
          <a:p>
            <a:pPr algn="ctr"/>
            <a:r>
              <a:rPr lang="en-US" altLang="zh-CN" dirty="0"/>
              <a:t>Threshold</a:t>
            </a:r>
          </a:p>
          <a:p>
            <a:pPr algn="ctr"/>
            <a:r>
              <a:rPr lang="en-US" dirty="0"/>
              <a:t>10,000</a:t>
            </a:r>
          </a:p>
        </p:txBody>
      </p:sp>
    </p:spTree>
    <p:extLst>
      <p:ext uri="{BB962C8B-B14F-4D97-AF65-F5344CB8AC3E}">
        <p14:creationId xmlns:p14="http://schemas.microsoft.com/office/powerpoint/2010/main" val="329586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351D7C0-615D-4000-9AD8-D24F5D7EF03F}"/>
              </a:ext>
            </a:extLst>
          </p:cNvPr>
          <p:cNvSpPr/>
          <p:nvPr/>
        </p:nvSpPr>
        <p:spPr>
          <a:xfrm>
            <a:off x="952500" y="26779"/>
            <a:ext cx="1104900" cy="11049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B5AAEC24-E81C-4800-BF44-77248B63CD39}"/>
              </a:ext>
            </a:extLst>
          </p:cNvPr>
          <p:cNvSpPr/>
          <p:nvPr/>
        </p:nvSpPr>
        <p:spPr>
          <a:xfrm>
            <a:off x="1167367" y="1593221"/>
            <a:ext cx="647700" cy="990600"/>
          </a:xfrm>
          <a:prstGeom prst="can">
            <a:avLst/>
          </a:prstGeom>
          <a:solidFill>
            <a:srgbClr val="FF0000">
              <a:alpha val="69804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5272CC1D-3790-4D4D-9F48-71EC58ED70CC}"/>
              </a:ext>
            </a:extLst>
          </p:cNvPr>
          <p:cNvSpPr/>
          <p:nvPr/>
        </p:nvSpPr>
        <p:spPr>
          <a:xfrm rot="16200000">
            <a:off x="2850496" y="83927"/>
            <a:ext cx="647700" cy="990600"/>
          </a:xfrm>
          <a:prstGeom prst="can">
            <a:avLst/>
          </a:prstGeom>
          <a:solidFill>
            <a:srgbClr val="0000FF">
              <a:alpha val="69804"/>
            </a:srgbClr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0E363C-A093-4367-84F3-186D60CBB932}"/>
              </a:ext>
            </a:extLst>
          </p:cNvPr>
          <p:cNvCxnSpPr>
            <a:cxnSpLocks/>
            <a:stCxn id="4" idx="5"/>
          </p:cNvCxnSpPr>
          <p:nvPr/>
        </p:nvCxnSpPr>
        <p:spPr>
          <a:xfrm flipV="1">
            <a:off x="1895591" y="579230"/>
            <a:ext cx="1278755" cy="390640"/>
          </a:xfrm>
          <a:prstGeom prst="straightConnector1">
            <a:avLst/>
          </a:prstGeom>
          <a:ln w="28575">
            <a:solidFill>
              <a:srgbClr val="33CC33">
                <a:alpha val="40000"/>
              </a:srgb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923928-8ED3-4324-9C56-B2F53A87A8FA}"/>
              </a:ext>
            </a:extLst>
          </p:cNvPr>
          <p:cNvCxnSpPr>
            <a:cxnSpLocks/>
            <a:stCxn id="4" idx="5"/>
          </p:cNvCxnSpPr>
          <p:nvPr/>
        </p:nvCxnSpPr>
        <p:spPr>
          <a:xfrm flipH="1">
            <a:off x="1550556" y="969870"/>
            <a:ext cx="345035" cy="949723"/>
          </a:xfrm>
          <a:prstGeom prst="straightConnector1">
            <a:avLst/>
          </a:prstGeom>
          <a:ln w="28575">
            <a:solidFill>
              <a:srgbClr val="33CC33">
                <a:alpha val="40000"/>
              </a:srgb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952987-3149-4496-BF7B-0385885BB6C8}"/>
              </a:ext>
            </a:extLst>
          </p:cNvPr>
          <p:cNvSpPr txBox="1"/>
          <p:nvPr/>
        </p:nvSpPr>
        <p:spPr>
          <a:xfrm>
            <a:off x="1853569" y="98054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B050"/>
                </a:solidFill>
              </a:rPr>
              <a:t>60</a:t>
            </a:r>
            <a:r>
              <a:rPr lang="en-US" dirty="0">
                <a:solidFill>
                  <a:srgbClr val="00B050"/>
                </a:solidFill>
              </a:rPr>
              <a:t>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5CDB1-A641-4C6F-AE74-3F9AA3D6E909}"/>
              </a:ext>
            </a:extLst>
          </p:cNvPr>
          <p:cNvSpPr txBox="1"/>
          <p:nvPr/>
        </p:nvSpPr>
        <p:spPr>
          <a:xfrm>
            <a:off x="2655456" y="960535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South Ge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E93D09-3316-4BE7-9131-C58309D05BFE}"/>
              </a:ext>
            </a:extLst>
          </p:cNvPr>
          <p:cNvSpPr txBox="1"/>
          <p:nvPr/>
        </p:nvSpPr>
        <p:spPr>
          <a:xfrm>
            <a:off x="997750" y="258382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North 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C1A69A-926B-44DE-BD8E-1003E2C9C5A9}"/>
              </a:ext>
            </a:extLst>
          </p:cNvPr>
          <p:cNvSpPr/>
          <p:nvPr/>
        </p:nvSpPr>
        <p:spPr>
          <a:xfrm>
            <a:off x="5681492" y="26779"/>
            <a:ext cx="1104900" cy="11049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59FC3DFF-B525-4C40-86EC-C3954D28E31D}"/>
              </a:ext>
            </a:extLst>
          </p:cNvPr>
          <p:cNvSpPr/>
          <p:nvPr/>
        </p:nvSpPr>
        <p:spPr>
          <a:xfrm rot="2700000">
            <a:off x="5972993" y="1693962"/>
            <a:ext cx="647700" cy="990600"/>
          </a:xfrm>
          <a:prstGeom prst="can">
            <a:avLst/>
          </a:prstGeom>
          <a:solidFill>
            <a:srgbClr val="FF0000">
              <a:alpha val="69804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C09DDB05-23FA-418B-B6E2-ED34F63BEC40}"/>
              </a:ext>
            </a:extLst>
          </p:cNvPr>
          <p:cNvSpPr/>
          <p:nvPr/>
        </p:nvSpPr>
        <p:spPr>
          <a:xfrm rot="13500000">
            <a:off x="7579488" y="83927"/>
            <a:ext cx="647700" cy="990600"/>
          </a:xfrm>
          <a:prstGeom prst="can">
            <a:avLst/>
          </a:prstGeom>
          <a:solidFill>
            <a:srgbClr val="0000FF">
              <a:alpha val="69804"/>
            </a:srgbClr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D564CD-AFD2-4635-A08F-F4D2A879FF90}"/>
              </a:ext>
            </a:extLst>
          </p:cNvPr>
          <p:cNvSpPr txBox="1"/>
          <p:nvPr/>
        </p:nvSpPr>
        <p:spPr>
          <a:xfrm rot="18900000">
            <a:off x="6582561" y="98054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B050"/>
                </a:solidFill>
              </a:rPr>
              <a:t>60</a:t>
            </a:r>
            <a:r>
              <a:rPr lang="en-US" dirty="0">
                <a:solidFill>
                  <a:srgbClr val="00B050"/>
                </a:solidFill>
              </a:rPr>
              <a:t>Co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49FE07-74C2-4BBF-927D-1F82D92802FF}"/>
              </a:ext>
            </a:extLst>
          </p:cNvPr>
          <p:cNvSpPr txBox="1"/>
          <p:nvPr/>
        </p:nvSpPr>
        <p:spPr>
          <a:xfrm>
            <a:off x="7973202" y="947013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</a:rPr>
              <a:t>South Ge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231FC0-1F5B-482A-B937-A75AC703CA13}"/>
              </a:ext>
            </a:extLst>
          </p:cNvPr>
          <p:cNvSpPr txBox="1"/>
          <p:nvPr/>
        </p:nvSpPr>
        <p:spPr>
          <a:xfrm>
            <a:off x="5640982" y="2683573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North Ge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58D1A1-9D81-44A6-B2A7-D1BD11718847}"/>
              </a:ext>
            </a:extLst>
          </p:cNvPr>
          <p:cNvCxnSpPr>
            <a:cxnSpLocks/>
            <a:stCxn id="13" idx="0"/>
            <a:endCxn id="14" idx="0"/>
          </p:cNvCxnSpPr>
          <p:nvPr/>
        </p:nvCxnSpPr>
        <p:spPr>
          <a:xfrm flipV="1">
            <a:off x="6532575" y="814959"/>
            <a:ext cx="1135031" cy="1138571"/>
          </a:xfrm>
          <a:prstGeom prst="straightConnector1">
            <a:avLst/>
          </a:prstGeom>
          <a:ln w="28575">
            <a:solidFill>
              <a:srgbClr val="33CC33">
                <a:alpha val="49000"/>
              </a:srgbClr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B7E5661-CBC5-4106-B182-5FF38579154F}"/>
              </a:ext>
            </a:extLst>
          </p:cNvPr>
          <p:cNvSpPr/>
          <p:nvPr/>
        </p:nvSpPr>
        <p:spPr>
          <a:xfrm>
            <a:off x="6999809" y="1325871"/>
            <a:ext cx="156037" cy="156037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D4EB8-7274-4355-8741-BE6AA0C445AB}"/>
              </a:ext>
            </a:extLst>
          </p:cNvPr>
          <p:cNvSpPr txBox="1"/>
          <p:nvPr/>
        </p:nvSpPr>
        <p:spPr>
          <a:xfrm>
            <a:off x="0" y="326529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4/21/2024 (Run235), 60</a:t>
            </a:r>
            <a:r>
              <a:rPr lang="en-US" altLang="zh-CN" dirty="0"/>
              <a:t>Co source I7281 was placed at the edge of the chamber.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107F55-350E-41C7-BEC6-C6AF4E11A476}"/>
              </a:ext>
            </a:extLst>
          </p:cNvPr>
          <p:cNvSpPr txBox="1"/>
          <p:nvPr/>
        </p:nvSpPr>
        <p:spPr>
          <a:xfrm>
            <a:off x="4572000" y="3265299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4/22/2024 (Run236), 60</a:t>
            </a:r>
            <a:r>
              <a:rPr lang="en-US" altLang="zh-CN" dirty="0"/>
              <a:t>Co source I7281 was placed in the middle of the two Ge facing each other. Source-to-window distance: 8 cm.</a:t>
            </a:r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EC01CD-E793-49B8-8465-32535D49D101}"/>
              </a:ext>
            </a:extLst>
          </p:cNvPr>
          <p:cNvSpPr/>
          <p:nvPr/>
        </p:nvSpPr>
        <p:spPr>
          <a:xfrm>
            <a:off x="1802779" y="906308"/>
            <a:ext cx="156037" cy="156037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9FE365-5B99-456C-AF05-F44E617C9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262335"/>
            <a:ext cx="4572000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21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9A5B8-7DFA-42FC-85D2-F8485E43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0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08EDF-7717-457A-9C4E-23921C9CCC38}"/>
              </a:ext>
            </a:extLst>
          </p:cNvPr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Module 0 channel 3 input 3099.45 output 1840.24 </a:t>
            </a:r>
            <a:r>
              <a:rPr lang="en-US" dirty="0" err="1"/>
              <a:t>livetime</a:t>
            </a:r>
            <a:r>
              <a:rPr lang="en-US" dirty="0"/>
              <a:t> 82.3595 runtime 82.3912</a:t>
            </a:r>
          </a:p>
          <a:p>
            <a:r>
              <a:rPr lang="en-US" dirty="0"/>
              <a:t>Module 0 channel 5 input 3133.24 output 1695.05 </a:t>
            </a:r>
            <a:r>
              <a:rPr lang="en-US" dirty="0" err="1"/>
              <a:t>livetime</a:t>
            </a:r>
            <a:r>
              <a:rPr lang="en-US" dirty="0"/>
              <a:t> 82.3627 runtime 82.3912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FF185-3068-471B-8D03-4CF532DF7936}"/>
              </a:ext>
            </a:extLst>
          </p:cNvPr>
          <p:cNvSpPr txBox="1"/>
          <p:nvPr/>
        </p:nvSpPr>
        <p:spPr>
          <a:xfrm>
            <a:off x="596900" y="1383946"/>
            <a:ext cx="3581400" cy="95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the Trigger Threshold is too low, there will be many counts in the lowest and highest bins.</a:t>
            </a:r>
          </a:p>
        </p:txBody>
      </p:sp>
    </p:spTree>
    <p:extLst>
      <p:ext uri="{BB962C8B-B14F-4D97-AF65-F5344CB8AC3E}">
        <p14:creationId xmlns:p14="http://schemas.microsoft.com/office/powerpoint/2010/main" val="2325609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E0092-8648-4161-A439-6A4DDA350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1200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3ED49C-52F8-4FCF-B5D4-F49C54F0960F}"/>
              </a:ext>
            </a:extLst>
          </p:cNvPr>
          <p:cNvCxnSpPr>
            <a:cxnSpLocks/>
          </p:cNvCxnSpPr>
          <p:nvPr/>
        </p:nvCxnSpPr>
        <p:spPr>
          <a:xfrm>
            <a:off x="2676292" y="1182030"/>
            <a:ext cx="0" cy="334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670C8AA-8E4B-439D-A1EF-AFC114761F1D}"/>
              </a:ext>
            </a:extLst>
          </p:cNvPr>
          <p:cNvSpPr txBox="1"/>
          <p:nvPr/>
        </p:nvSpPr>
        <p:spPr>
          <a:xfrm>
            <a:off x="2011975" y="258700"/>
            <a:ext cx="1328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Trigger filter</a:t>
            </a:r>
          </a:p>
          <a:p>
            <a:pPr algn="ctr"/>
            <a:r>
              <a:rPr lang="en-US" altLang="zh-CN" dirty="0"/>
              <a:t>Threshold</a:t>
            </a:r>
          </a:p>
          <a:p>
            <a:pPr algn="ctr"/>
            <a:r>
              <a:rPr lang="en-US" dirty="0"/>
              <a:t>16384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26B8C-C409-4B73-9BB0-EFAF7C2076DB}"/>
              </a:ext>
            </a:extLst>
          </p:cNvPr>
          <p:cNvSpPr txBox="1"/>
          <p:nvPr/>
        </p:nvSpPr>
        <p:spPr>
          <a:xfrm>
            <a:off x="2210169" y="3009449"/>
            <a:ext cx="93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610 </a:t>
            </a:r>
            <a:r>
              <a:rPr lang="en-US" altLang="zh-CN" dirty="0"/>
              <a:t>keV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ACAAB-E2F1-4481-9C41-0C05B7C5511A}"/>
              </a:ext>
            </a:extLst>
          </p:cNvPr>
          <p:cNvSpPr txBox="1"/>
          <p:nvPr/>
        </p:nvSpPr>
        <p:spPr>
          <a:xfrm>
            <a:off x="0" y="3916744"/>
            <a:ext cx="74803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range of allowed Trigger Threshold is related to Trigger Rise.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=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Trigger Threshold 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16384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= 0.048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Trigger Threshold 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5461</a:t>
            </a:r>
            <a:endParaRPr lang="en-US" dirty="0"/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=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Trigger Threshold 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4096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=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Trigger Threshold 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2520</a:t>
            </a:r>
          </a:p>
          <a:p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First, test how the threshold affects the timing resolution.</a:t>
            </a:r>
          </a:p>
        </p:txBody>
      </p:sp>
    </p:spTree>
    <p:extLst>
      <p:ext uri="{BB962C8B-B14F-4D97-AF65-F5344CB8AC3E}">
        <p14:creationId xmlns:p14="http://schemas.microsoft.com/office/powerpoint/2010/main" val="2104275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9D09F-AC00-43DF-8A3A-16FDD85E4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52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7A3E5-7498-45BF-8F5E-E9B7C6B750AE}"/>
              </a:ext>
            </a:extLst>
          </p:cNvPr>
          <p:cNvSpPr txBox="1"/>
          <p:nvPr/>
        </p:nvSpPr>
        <p:spPr>
          <a:xfrm>
            <a:off x="1387367" y="264735"/>
            <a:ext cx="30155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Run0256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 Discrimination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550,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D88E17-79EE-493F-92E7-62E95BF2F22D}"/>
              </a:ext>
            </a:extLst>
          </p:cNvPr>
          <p:cNvSpPr/>
          <p:nvPr/>
        </p:nvSpPr>
        <p:spPr>
          <a:xfrm>
            <a:off x="5930900" y="2421101"/>
            <a:ext cx="2997200" cy="31465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5756A-B9DE-4D56-A115-FE504CCA774F}"/>
              </a:ext>
            </a:extLst>
          </p:cNvPr>
          <p:cNvSpPr txBox="1"/>
          <p:nvPr/>
        </p:nvSpPr>
        <p:spPr>
          <a:xfrm>
            <a:off x="0" y="6150114"/>
            <a:ext cx="6545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σT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26 ns.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σT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is parameter p2 on all slides.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3-hour long run. The runs after this are mostly 1-hour run.</a:t>
            </a:r>
          </a:p>
        </p:txBody>
      </p:sp>
    </p:spTree>
    <p:extLst>
      <p:ext uri="{BB962C8B-B14F-4D97-AF65-F5344CB8AC3E}">
        <p14:creationId xmlns:p14="http://schemas.microsoft.com/office/powerpoint/2010/main" val="3404258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A0A20-E8C3-4E2C-B4A0-4C4B63636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F2EAA-4547-4684-AE8D-BCE6A7DB5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26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30B5D-A3F2-4F38-8238-F127B81B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606952-5030-4C34-94F1-17193A04C74E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16384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AFE3F4-25BF-4112-9AAB-BB7BFD45301C}"/>
              </a:ext>
            </a:extLst>
          </p:cNvPr>
          <p:cNvSpPr/>
          <p:nvPr/>
        </p:nvSpPr>
        <p:spPr>
          <a:xfrm>
            <a:off x="6400800" y="1168400"/>
            <a:ext cx="2552700" cy="3012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ED98E-DA34-42EA-AB68-AC6B296067B2}"/>
              </a:ext>
            </a:extLst>
          </p:cNvPr>
          <p:cNvSpPr txBox="1"/>
          <p:nvPr/>
        </p:nvSpPr>
        <p:spPr>
          <a:xfrm>
            <a:off x="0" y="6457890"/>
            <a:ext cx="7315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Trigger Threshold is bad. Threshold just above noise is good.</a:t>
            </a:r>
          </a:p>
        </p:txBody>
      </p:sp>
    </p:spTree>
    <p:extLst>
      <p:ext uri="{BB962C8B-B14F-4D97-AF65-F5344CB8AC3E}">
        <p14:creationId xmlns:p14="http://schemas.microsoft.com/office/powerpoint/2010/main" val="2821406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C56D6-2EDB-4BEB-8049-8EBAF6D42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4A77E-D1FC-4108-895D-88DAF4F3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679" y="0"/>
            <a:ext cx="456632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85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2BC6B-52A1-47FD-8F82-246FBF1D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3AF1DB-0298-4E16-A9CE-E39A4DCE7B97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Run0236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10000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10D415-996D-4349-93A1-CE30E9CE18D2}"/>
              </a:ext>
            </a:extLst>
          </p:cNvPr>
          <p:cNvSpPr/>
          <p:nvPr/>
        </p:nvSpPr>
        <p:spPr>
          <a:xfrm>
            <a:off x="6388100" y="1473200"/>
            <a:ext cx="2552700" cy="3012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4620D-CB9B-4D2F-8FE8-CBEBACA289A5}"/>
              </a:ext>
            </a:extLst>
          </p:cNvPr>
          <p:cNvSpPr txBox="1"/>
          <p:nvPr/>
        </p:nvSpPr>
        <p:spPr>
          <a:xfrm>
            <a:off x="0" y="6457890"/>
            <a:ext cx="7315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Trigger Threshold is bad. Threshold just above noise is good.</a:t>
            </a:r>
          </a:p>
        </p:txBody>
      </p:sp>
    </p:spTree>
    <p:extLst>
      <p:ext uri="{BB962C8B-B14F-4D97-AF65-F5344CB8AC3E}">
        <p14:creationId xmlns:p14="http://schemas.microsoft.com/office/powerpoint/2010/main" val="2671285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2B4FA1-603E-41D7-B9DB-42B1E61E7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7"/>
            <a:ext cx="4572000" cy="5359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352E78-F00A-477D-A66E-E224FD55A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5"/>
            <a:ext cx="4572000" cy="53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70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EC5F4-FCE2-4CC7-8510-F8331336B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D49E1-1855-4F7B-8C95-3C3DEF130C32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Run0239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5000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CA082D-F219-4827-A5D6-A234F822E611}"/>
              </a:ext>
            </a:extLst>
          </p:cNvPr>
          <p:cNvSpPr/>
          <p:nvPr/>
        </p:nvSpPr>
        <p:spPr>
          <a:xfrm>
            <a:off x="6083300" y="1399490"/>
            <a:ext cx="2781300" cy="34041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359F6-7F72-48D8-9807-8939A2024175}"/>
              </a:ext>
            </a:extLst>
          </p:cNvPr>
          <p:cNvSpPr txBox="1"/>
          <p:nvPr/>
        </p:nvSpPr>
        <p:spPr>
          <a:xfrm>
            <a:off x="0" y="6457890"/>
            <a:ext cx="7315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Trigger Threshold is bad. Threshold just above noise is good.</a:t>
            </a:r>
          </a:p>
        </p:txBody>
      </p:sp>
    </p:spTree>
    <p:extLst>
      <p:ext uri="{BB962C8B-B14F-4D97-AF65-F5344CB8AC3E}">
        <p14:creationId xmlns:p14="http://schemas.microsoft.com/office/powerpoint/2010/main" val="2574100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A0E6A-F8E7-45F2-AD92-47C6EB1B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5386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DD741-D910-4523-B62A-389093632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53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3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8E9F3-B60E-4728-AFE4-95F19C16BAD9}"/>
              </a:ext>
            </a:extLst>
          </p:cNvPr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Optimized DDAS parameters for 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 </a:t>
            </a:r>
            <a:r>
              <a:rPr lang="en-US" altLang="zh-CN" sz="20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rays at 1173 keV and 1332 keV:</a:t>
            </a: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sz="20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sz="2000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sz="20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sz="2000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Cambria" panose="02040503050406030204" pitchFamily="18" charset="0"/>
              </a:rPr>
              <a:t>≤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Trigger Rise </a:t>
            </a:r>
            <a:r>
              <a:rPr lang="zh-CN" altLang="en-US" sz="2000" dirty="0">
                <a:latin typeface="Cambria" panose="02040503050406030204" pitchFamily="18" charset="0"/>
              </a:rPr>
              <a:t>≤ 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; 0.000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Cambria" panose="02040503050406030204" pitchFamily="18" charset="0"/>
              </a:rPr>
              <a:t>≤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Trigger Gap </a:t>
            </a:r>
            <a:r>
              <a:rPr lang="zh-CN" altLang="en-US" sz="2000" dirty="0">
                <a:latin typeface="Cambria" panose="02040503050406030204" pitchFamily="18" charset="0"/>
              </a:rPr>
              <a:t>≤ 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Trigger Rise + Trigger Gap </a:t>
            </a:r>
            <a:r>
              <a:rPr lang="zh-CN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1.016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Shorter Rise picks up noise more severely and doesn't improve timing resolution.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Longer Rise makes timing resolution worse.</a:t>
            </a: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 (North),</a:t>
            </a:r>
            <a:r>
              <a:rPr lang="zh-CN" altLang="en-US" sz="20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 (South)</a:t>
            </a:r>
          </a:p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</a:t>
            </a:r>
            <a:r>
              <a:rPr lang="zh-CN" alt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4096 ADC channel when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= 0.064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just above noise yields the best timing resolution.</a:t>
            </a:r>
          </a:p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Increasing the Trigger Threshold results in a worse timing resolution.</a:t>
            </a: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sz="2000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sz="2000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l-GR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0.008 μ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 ≤ CFD Delay ≤ 0.504 </a:t>
            </a:r>
            <a:r>
              <a:rPr lang="el-GR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s; 0 ≤ CFD Scale ≤ 7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Longer CFD Delay makes timing resolution worse; shorter CFD Delay improves timing resolution but fails to correct some low-energy events.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Reducing the CFD Scale either makes timing resolution worse or has no effect.</a:t>
            </a:r>
          </a:p>
        </p:txBody>
      </p:sp>
    </p:spTree>
    <p:extLst>
      <p:ext uri="{BB962C8B-B14F-4D97-AF65-F5344CB8AC3E}">
        <p14:creationId xmlns:p14="http://schemas.microsoft.com/office/powerpoint/2010/main" val="1456323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78B00-545B-4544-92DB-E02266CA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9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DBF04-43EB-4551-9A02-F5ABDBE86C33}"/>
              </a:ext>
            </a:extLst>
          </p:cNvPr>
          <p:cNvSpPr txBox="1"/>
          <p:nvPr/>
        </p:nvSpPr>
        <p:spPr>
          <a:xfrm>
            <a:off x="1387367" y="264735"/>
            <a:ext cx="2887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Run0241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2000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2CCD83-5DC4-43BE-8C8F-023B89C58A24}"/>
              </a:ext>
            </a:extLst>
          </p:cNvPr>
          <p:cNvSpPr/>
          <p:nvPr/>
        </p:nvSpPr>
        <p:spPr>
          <a:xfrm>
            <a:off x="6159500" y="2019301"/>
            <a:ext cx="2717800" cy="2921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3461E-898C-48D9-B73E-D439B069C3B3}"/>
              </a:ext>
            </a:extLst>
          </p:cNvPr>
          <p:cNvSpPr txBox="1"/>
          <p:nvPr/>
        </p:nvSpPr>
        <p:spPr>
          <a:xfrm>
            <a:off x="0" y="6457890"/>
            <a:ext cx="7315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Trigger Threshold is bad. Threshold just above noise is good.</a:t>
            </a:r>
          </a:p>
        </p:txBody>
      </p:sp>
    </p:spTree>
    <p:extLst>
      <p:ext uri="{BB962C8B-B14F-4D97-AF65-F5344CB8AC3E}">
        <p14:creationId xmlns:p14="http://schemas.microsoft.com/office/powerpoint/2010/main" val="3782534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A2619-1E13-464B-A503-57992C25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5392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0D87DC-011E-4B4C-B93A-EB5AADA04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572000" cy="54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36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34317-2AB7-4499-969E-F71E98ED9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55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B3C5F-3C32-487E-973D-07C506075AB5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500,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950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8190E4-7127-48D9-BB6D-BB42BE0168E3}"/>
              </a:ext>
            </a:extLst>
          </p:cNvPr>
          <p:cNvSpPr/>
          <p:nvPr/>
        </p:nvSpPr>
        <p:spPr>
          <a:xfrm>
            <a:off x="6223000" y="2146301"/>
            <a:ext cx="2679700" cy="2794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CE2CE-4912-4F86-98C4-EA3A67237950}"/>
              </a:ext>
            </a:extLst>
          </p:cNvPr>
          <p:cNvSpPr txBox="1"/>
          <p:nvPr/>
        </p:nvSpPr>
        <p:spPr>
          <a:xfrm>
            <a:off x="0" y="6457890"/>
            <a:ext cx="7315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Trigger Threshold is bad. Threshold just above noise is good.</a:t>
            </a:r>
          </a:p>
        </p:txBody>
      </p:sp>
    </p:spTree>
    <p:extLst>
      <p:ext uri="{BB962C8B-B14F-4D97-AF65-F5344CB8AC3E}">
        <p14:creationId xmlns:p14="http://schemas.microsoft.com/office/powerpoint/2010/main" val="357729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4F890-9E82-4630-B17A-8B743B40E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F698A-041B-4609-BE88-43BF25F9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6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D4B330-17E5-4C8B-8063-DE3453FB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62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3A8C6-D7EA-4621-A794-41D459D15412}"/>
              </a:ext>
            </a:extLst>
          </p:cNvPr>
          <p:cNvSpPr txBox="1"/>
          <p:nvPr/>
        </p:nvSpPr>
        <p:spPr>
          <a:xfrm>
            <a:off x="1387367" y="264735"/>
            <a:ext cx="30155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Run0242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530,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1050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33A37B-19AB-4777-86D2-CBCA48D36BB1}"/>
              </a:ext>
            </a:extLst>
          </p:cNvPr>
          <p:cNvSpPr/>
          <p:nvPr/>
        </p:nvSpPr>
        <p:spPr>
          <a:xfrm>
            <a:off x="6362700" y="2219239"/>
            <a:ext cx="2552700" cy="3012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4338C-FB53-4E32-A5C0-CEBECA14A691}"/>
              </a:ext>
            </a:extLst>
          </p:cNvPr>
          <p:cNvSpPr txBox="1"/>
          <p:nvPr/>
        </p:nvSpPr>
        <p:spPr>
          <a:xfrm>
            <a:off x="0" y="6150114"/>
            <a:ext cx="8375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 good LED, CFD is bad with large Delay and small Scale.</a:t>
            </a:r>
          </a:p>
        </p:txBody>
      </p:sp>
    </p:spTree>
    <p:extLst>
      <p:ext uri="{BB962C8B-B14F-4D97-AF65-F5344CB8AC3E}">
        <p14:creationId xmlns:p14="http://schemas.microsoft.com/office/powerpoint/2010/main" val="2194534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2207F-F249-488A-BD20-C25720537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B2E50-CB0C-4A1A-9639-52ADC9358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77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7D801-81ED-44FF-A802-3786F073E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4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48B28-358A-411B-86EE-E3204C6B92DB}"/>
              </a:ext>
            </a:extLst>
          </p:cNvPr>
          <p:cNvSpPr txBox="1"/>
          <p:nvPr/>
        </p:nvSpPr>
        <p:spPr>
          <a:xfrm>
            <a:off x="1387367" y="264735"/>
            <a:ext cx="30155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530,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1050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F62A8E-169B-4A61-99F7-FDDD08A4322A}"/>
              </a:ext>
            </a:extLst>
          </p:cNvPr>
          <p:cNvSpPr/>
          <p:nvPr/>
        </p:nvSpPr>
        <p:spPr>
          <a:xfrm>
            <a:off x="6667500" y="2082800"/>
            <a:ext cx="2286000" cy="2921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7C8B3-6B6F-41CF-BC65-B59C8E4BB251}"/>
              </a:ext>
            </a:extLst>
          </p:cNvPr>
          <p:cNvSpPr txBox="1"/>
          <p:nvPr/>
        </p:nvSpPr>
        <p:spPr>
          <a:xfrm>
            <a:off x="0" y="6150114"/>
            <a:ext cx="8375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 good LED, CFD is bad with small Delay and small Scale.</a:t>
            </a:r>
          </a:p>
        </p:txBody>
      </p:sp>
    </p:spTree>
    <p:extLst>
      <p:ext uri="{BB962C8B-B14F-4D97-AF65-F5344CB8AC3E}">
        <p14:creationId xmlns:p14="http://schemas.microsoft.com/office/powerpoint/2010/main" val="4147231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D80D9-405E-49E4-A718-F35C3FC12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122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9B9E1-6652-4D70-9EDC-AFF4208D8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49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0B9DA-B251-4378-A778-B5C83818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2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2F3BC-8DB1-49E1-A3C1-AB814D6EDF1F}"/>
              </a:ext>
            </a:extLst>
          </p:cNvPr>
          <p:cNvSpPr txBox="1"/>
          <p:nvPr/>
        </p:nvSpPr>
        <p:spPr>
          <a:xfrm>
            <a:off x="0" y="5103674"/>
            <a:ext cx="33204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CFD Scale 0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530,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1050</a:t>
            </a:r>
          </a:p>
        </p:txBody>
      </p:sp>
    </p:spTree>
    <p:extLst>
      <p:ext uri="{BB962C8B-B14F-4D97-AF65-F5344CB8AC3E}">
        <p14:creationId xmlns:p14="http://schemas.microsoft.com/office/powerpoint/2010/main" val="3399157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0D78E-53E1-49B2-89D3-C018619E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0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E4E68-1AB5-4D8B-A708-9E7997B5F730}"/>
              </a:ext>
            </a:extLst>
          </p:cNvPr>
          <p:cNvSpPr txBox="1"/>
          <p:nvPr/>
        </p:nvSpPr>
        <p:spPr>
          <a:xfrm>
            <a:off x="0" y="5380672"/>
            <a:ext cx="3320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CFD Scale 7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530,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1050</a:t>
            </a:r>
          </a:p>
        </p:txBody>
      </p:sp>
    </p:spTree>
    <p:extLst>
      <p:ext uri="{BB962C8B-B14F-4D97-AF65-F5344CB8AC3E}">
        <p14:creationId xmlns:p14="http://schemas.microsoft.com/office/powerpoint/2010/main" val="91252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42C38D-C428-47B8-86F4-0C56193C5BC0}"/>
              </a:ext>
            </a:extLst>
          </p:cNvPr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Best timing resolution for </a:t>
            </a:r>
            <a:r>
              <a:rPr lang="en-US" sz="2400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rays at 1173 keV and 1332 keV: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LED </a:t>
            </a:r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Timing:</a:t>
            </a:r>
          </a:p>
          <a:p>
            <a:r>
              <a:rPr lang="en-US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North – South </a:t>
            </a:r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FWHM = 53 ns.</a:t>
            </a:r>
          </a:p>
          <a:p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Single Ge FWHM = 37 ns.</a:t>
            </a:r>
            <a:endParaRPr lang="en-US" altLang="zh-CN" sz="2400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Timing:</a:t>
            </a:r>
          </a:p>
          <a:p>
            <a:r>
              <a:rPr lang="en-US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North – South FWHM = </a:t>
            </a:r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ns.</a:t>
            </a:r>
          </a:p>
          <a:p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Single Ge FWHM = 17 ns.</a:t>
            </a:r>
          </a:p>
          <a:p>
            <a:endParaRPr lang="en-US" altLang="zh-CN" sz="2400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North </a:t>
            </a:r>
            <a:r>
              <a:rPr lang="en-US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LEGe FWHM = </a:t>
            </a:r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ns.</a:t>
            </a:r>
          </a:p>
          <a:p>
            <a:r>
              <a:rPr lang="en-US" altLang="zh-CN" sz="2400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Single LEGe FWHM = sqrt(54^2-17^2) = 51 ns.</a:t>
            </a:r>
            <a:endParaRPr lang="en-US" sz="2400" dirty="0">
              <a:solidFill>
                <a:srgbClr val="0099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08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0CBA7-BD6D-42DD-B587-B1FABE70E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8F735-833F-4E6B-B7BF-A717B02931E9}"/>
              </a:ext>
            </a:extLst>
          </p:cNvPr>
          <p:cNvSpPr txBox="1"/>
          <p:nvPr/>
        </p:nvSpPr>
        <p:spPr>
          <a:xfrm>
            <a:off x="1387367" y="264735"/>
            <a:ext cx="2887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0.032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0.984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330,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860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EFDC4B-FFC9-4FED-ACA2-FF8EE8FD7A4E}"/>
              </a:ext>
            </a:extLst>
          </p:cNvPr>
          <p:cNvSpPr/>
          <p:nvPr/>
        </p:nvSpPr>
        <p:spPr>
          <a:xfrm>
            <a:off x="5880100" y="2319058"/>
            <a:ext cx="2984500" cy="29714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718951-B5BF-4627-97B9-7F444E054EC8}"/>
              </a:ext>
            </a:extLst>
          </p:cNvPr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a slightly larger Trigger Rise and a slightly smaller Trigger Gap, the LED is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equally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good.</a:t>
            </a:r>
          </a:p>
        </p:txBody>
      </p:sp>
    </p:spTree>
    <p:extLst>
      <p:ext uri="{BB962C8B-B14F-4D97-AF65-F5344CB8AC3E}">
        <p14:creationId xmlns:p14="http://schemas.microsoft.com/office/powerpoint/2010/main" val="2307795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7AAF2-4C17-44D6-BDC5-DF20B6018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EADFD-81FF-494E-A595-51A73AEC0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05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5172D-7B3A-49DA-9DA4-B44D07BE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F7DD3-325B-4756-AD9A-4875615A83A7}"/>
              </a:ext>
            </a:extLst>
          </p:cNvPr>
          <p:cNvSpPr txBox="1"/>
          <p:nvPr/>
        </p:nvSpPr>
        <p:spPr>
          <a:xfrm>
            <a:off x="1387367" y="264735"/>
            <a:ext cx="2887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0.048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0.968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270,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22A3C6-D07A-427A-80A6-B020DBCE11AF}"/>
              </a:ext>
            </a:extLst>
          </p:cNvPr>
          <p:cNvSpPr/>
          <p:nvPr/>
        </p:nvSpPr>
        <p:spPr>
          <a:xfrm>
            <a:off x="5969000" y="2057400"/>
            <a:ext cx="2908300" cy="2413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A2FCB-9296-474A-9FC0-03B6533A49DA}"/>
              </a:ext>
            </a:extLst>
          </p:cNvPr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a slightly larger Trigger Rise and a slightly smaller Trigger Gap, the LED is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equally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good.</a:t>
            </a:r>
          </a:p>
        </p:txBody>
      </p:sp>
    </p:spTree>
    <p:extLst>
      <p:ext uri="{BB962C8B-B14F-4D97-AF65-F5344CB8AC3E}">
        <p14:creationId xmlns:p14="http://schemas.microsoft.com/office/powerpoint/2010/main" val="2070683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E1015-485B-4674-A13C-770D5F3D0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F7811-25C7-4436-8859-C157D8C22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74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8F4E5-8440-4178-A2EE-B7F996C96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9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B437CF-326E-46FB-9866-D4BDD8F4D55D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260,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009AAB-5D02-43D1-A97C-929FF4DCD6F0}"/>
              </a:ext>
            </a:extLst>
          </p:cNvPr>
          <p:cNvSpPr/>
          <p:nvPr/>
        </p:nvSpPr>
        <p:spPr>
          <a:xfrm>
            <a:off x="5791200" y="2230159"/>
            <a:ext cx="3086100" cy="3048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F112A-49FF-4456-ADD4-389343A52D2B}"/>
              </a:ext>
            </a:extLst>
          </p:cNvPr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a slightly larger Trigger Rise and a slightly smaller Trigger Gap, the LED is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equally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good, and we are able to set a lower threshold.</a:t>
            </a:r>
          </a:p>
        </p:txBody>
      </p:sp>
    </p:spTree>
    <p:extLst>
      <p:ext uri="{BB962C8B-B14F-4D97-AF65-F5344CB8AC3E}">
        <p14:creationId xmlns:p14="http://schemas.microsoft.com/office/powerpoint/2010/main" val="3820828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BEB7D-F3B6-4C73-B2DC-087C4A35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612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6C48D-6B4A-451B-AA62-5BE218629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64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E879A-F761-4F47-9407-01BA2B5C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9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47F10-A593-4CDA-8939-93E3B6669724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Run0261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8FB1F6-F360-47EA-B540-202441509515}"/>
              </a:ext>
            </a:extLst>
          </p:cNvPr>
          <p:cNvSpPr/>
          <p:nvPr/>
        </p:nvSpPr>
        <p:spPr>
          <a:xfrm>
            <a:off x="5791200" y="2344459"/>
            <a:ext cx="3086100" cy="3048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EF4C7-26D1-41D0-8EC2-AF7567909BD6}"/>
              </a:ext>
            </a:extLst>
          </p:cNvPr>
          <p:cNvSpPr txBox="1"/>
          <p:nvPr/>
        </p:nvSpPr>
        <p:spPr>
          <a:xfrm>
            <a:off x="0" y="64440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Leading Edge Timing optimized. </a:t>
            </a:r>
            <a:r>
              <a:rPr lang="en-US" altLang="zh-CN" sz="2000" b="1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FWHM = 53 ns. Single Ge FWHM = 37 ns.</a:t>
            </a:r>
            <a:endParaRPr lang="en-US" sz="2000" b="1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44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4D0873-108B-44F9-ADF1-492FD4959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9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89064F-9B4A-4974-AB8B-50F87CB6A8CE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Run0261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</p:spTree>
    <p:extLst>
      <p:ext uri="{BB962C8B-B14F-4D97-AF65-F5344CB8AC3E}">
        <p14:creationId xmlns:p14="http://schemas.microsoft.com/office/powerpoint/2010/main" val="3000831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50E0F-6C58-4645-8533-F821AC6C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125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41A8E-AC2A-4CA6-AAA4-11E095C67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6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3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1E3433-2D08-4391-8CA9-AF4ED265F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646550-1DA3-45EF-B322-149AA26F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26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533CC-3509-41C2-9D36-65C2C6BDE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6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48F2EE-6126-4D96-BE24-2413B72AA4D9}"/>
              </a:ext>
            </a:extLst>
          </p:cNvPr>
          <p:cNvSpPr txBox="1"/>
          <p:nvPr/>
        </p:nvSpPr>
        <p:spPr>
          <a:xfrm>
            <a:off x="3435350" y="2809568"/>
            <a:ext cx="2273300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5D35E-113F-4CBA-9606-87701A044214}"/>
              </a:ext>
            </a:extLst>
          </p:cNvPr>
          <p:cNvSpPr txBox="1"/>
          <p:nvPr/>
        </p:nvSpPr>
        <p:spPr>
          <a:xfrm>
            <a:off x="5810250" y="3245553"/>
            <a:ext cx="2273300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3F0BE6-26C9-42C9-A417-38A8AFB07EB2}"/>
              </a:ext>
            </a:extLst>
          </p:cNvPr>
          <p:cNvSpPr txBox="1"/>
          <p:nvPr/>
        </p:nvSpPr>
        <p:spPr>
          <a:xfrm>
            <a:off x="4235450" y="547806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13.6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586F8F-E689-4853-AF13-4B34182AA339}"/>
              </a:ext>
            </a:extLst>
          </p:cNvPr>
          <p:cNvCxnSpPr/>
          <p:nvPr/>
        </p:nvCxnSpPr>
        <p:spPr>
          <a:xfrm>
            <a:off x="635000" y="5478066"/>
            <a:ext cx="83185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6F37A1-DF8F-4404-8D2B-FD46119A681C}"/>
              </a:ext>
            </a:extLst>
          </p:cNvPr>
          <p:cNvSpPr txBox="1"/>
          <p:nvPr/>
        </p:nvSpPr>
        <p:spPr>
          <a:xfrm>
            <a:off x="5708650" y="3937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North Ge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FF3348-9541-4579-8F39-9CFD06890EEB}"/>
              </a:ext>
            </a:extLst>
          </p:cNvPr>
          <p:cNvSpPr txBox="1"/>
          <p:nvPr/>
        </p:nvSpPr>
        <p:spPr>
          <a:xfrm>
            <a:off x="2400300" y="807368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80 ns time bin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9CE25-6772-4365-B0CA-EE86FFE67FA5}"/>
              </a:ext>
            </a:extLst>
          </p:cNvPr>
          <p:cNvSpPr txBox="1"/>
          <p:nvPr/>
        </p:nvSpPr>
        <p:spPr>
          <a:xfrm>
            <a:off x="0" y="5675855"/>
            <a:ext cx="6925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DDAS allowed inputs:</a:t>
            </a: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Rise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0.000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Gap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Rise + Trigger Gap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0.008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Delay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0.504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43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EE5A2-80F7-440C-B98D-7007CC1B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4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3B8679-6FD0-4E1D-949E-90F3C47E6494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Run0245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0.912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210,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EDC310-0255-4FA1-AD86-762AAD8F2EEB}"/>
              </a:ext>
            </a:extLst>
          </p:cNvPr>
          <p:cNvSpPr/>
          <p:nvPr/>
        </p:nvSpPr>
        <p:spPr>
          <a:xfrm>
            <a:off x="6083300" y="2679700"/>
            <a:ext cx="2794000" cy="3556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52880-E07C-4502-80D6-C45C33A23690}"/>
              </a:ext>
            </a:extLst>
          </p:cNvPr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Trigger Rise &gt; 0.1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Trigger Gap &lt;0.9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the LED is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optimal.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855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C0ACF5-C81E-47A7-B404-D80D69EAF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63CB3-1DA5-4E3C-9B90-11B6216C6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08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958B9-0E66-4AAA-9404-3192EAAE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EDE541-AE6A-46F7-AEC9-C1977396B053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0.912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2520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490995-06E2-4EAF-AE15-0362047DF883}"/>
              </a:ext>
            </a:extLst>
          </p:cNvPr>
          <p:cNvSpPr/>
          <p:nvPr/>
        </p:nvSpPr>
        <p:spPr>
          <a:xfrm>
            <a:off x="6121400" y="2082800"/>
            <a:ext cx="2768600" cy="317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3FCEC-6C2C-4777-96D4-6A660ACB0CCA}"/>
              </a:ext>
            </a:extLst>
          </p:cNvPr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Trigger Rise &gt; 0.1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Trigger Gap &lt;0.9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the LED is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optimal.</a:t>
            </a: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 Threshold is always bad.</a:t>
            </a:r>
          </a:p>
        </p:txBody>
      </p:sp>
    </p:spTree>
    <p:extLst>
      <p:ext uri="{BB962C8B-B14F-4D97-AF65-F5344CB8AC3E}">
        <p14:creationId xmlns:p14="http://schemas.microsoft.com/office/powerpoint/2010/main" val="2962446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AC6219-640C-4DD9-A3D8-3A680012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612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CD02E-2C2C-4B78-89CB-6CCB69C5C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73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5F4D3-4417-400B-A69F-0329C331F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99F1D-A6AF-468F-A6FA-EC3A75B5CAB5}"/>
              </a:ext>
            </a:extLst>
          </p:cNvPr>
          <p:cNvSpPr txBox="1"/>
          <p:nvPr/>
        </p:nvSpPr>
        <p:spPr>
          <a:xfrm>
            <a:off x="1387367" y="264735"/>
            <a:ext cx="28825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Run0246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Leading Edge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0.200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0.816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190,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330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A39D60-95DB-4980-9B34-2256658BA1B3}"/>
              </a:ext>
            </a:extLst>
          </p:cNvPr>
          <p:cNvSpPr/>
          <p:nvPr/>
        </p:nvSpPr>
        <p:spPr>
          <a:xfrm>
            <a:off x="6223000" y="2603500"/>
            <a:ext cx="2628900" cy="3556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56DAF-EFBA-4B3C-8702-6CC4E6864D92}"/>
              </a:ext>
            </a:extLst>
          </p:cNvPr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Trigger Rise &gt; 0.1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Trigger Gap &lt;0.9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the LED is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optimal.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A9B88A-9C52-4AF2-AC4E-83A913B7A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12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7C2CD-9095-4949-81DE-9D6CE9EA0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68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4B127-E7CC-4EA4-B897-924BCF968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B437CF-326E-46FB-9866-D4BDD8F4D55D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Run0249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260,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009AAB-5D02-43D1-A97C-929FF4DCD6F0}"/>
              </a:ext>
            </a:extLst>
          </p:cNvPr>
          <p:cNvSpPr/>
          <p:nvPr/>
        </p:nvSpPr>
        <p:spPr>
          <a:xfrm>
            <a:off x="6375400" y="2453719"/>
            <a:ext cx="2590800" cy="3021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8C395-538A-4F5D-979E-99F2AE701E0E}"/>
              </a:ext>
            </a:extLst>
          </p:cNvPr>
          <p:cNvSpPr txBox="1"/>
          <p:nvPr/>
        </p:nvSpPr>
        <p:spPr>
          <a:xfrm>
            <a:off x="0" y="6150114"/>
            <a:ext cx="8894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 good LED, CFD is bad with large Delay and small Scale. Same as Run242.</a:t>
            </a:r>
          </a:p>
        </p:txBody>
      </p:sp>
    </p:spTree>
    <p:extLst>
      <p:ext uri="{BB962C8B-B14F-4D97-AF65-F5344CB8AC3E}">
        <p14:creationId xmlns:p14="http://schemas.microsoft.com/office/powerpoint/2010/main" val="3941161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5670B1-C9A4-4666-81A8-D857FB639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2815A-76C8-4EFE-9A1C-B221331C6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1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2D18F-CF24-45FC-8010-5791B6EF9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0D9B5-CA89-454A-8D2E-19CB2870D148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Run0248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260,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A678DD-8241-417E-B2F7-289699635C20}"/>
              </a:ext>
            </a:extLst>
          </p:cNvPr>
          <p:cNvSpPr/>
          <p:nvPr/>
        </p:nvSpPr>
        <p:spPr>
          <a:xfrm>
            <a:off x="6385033" y="2245477"/>
            <a:ext cx="2590800" cy="3021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4A8EE-231F-4DC5-B602-CA015F818BBE}"/>
              </a:ext>
            </a:extLst>
          </p:cNvPr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Reducing Trigger Gap to 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accommodate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</a:t>
            </a:r>
            <a:r>
              <a:rPr lang="en-US" altLang="zh-CN" sz="2000" baseline="-25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max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makes it even worse.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91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9B6CA-7575-4AFB-9EBB-F6C7D96B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91865-71D4-4397-9AD5-C6B6E66F5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15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FFFCB-1D82-4CAF-B7B7-B43B7C62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9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5CEDB-32B5-4BED-A6A7-C7C7AC6FB264}"/>
              </a:ext>
            </a:extLst>
          </p:cNvPr>
          <p:cNvSpPr txBox="1"/>
          <p:nvPr/>
        </p:nvSpPr>
        <p:spPr>
          <a:xfrm>
            <a:off x="3435350" y="2796868"/>
            <a:ext cx="2273300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70059-5DF9-4E16-BAF4-B0EEBFB789E8}"/>
              </a:ext>
            </a:extLst>
          </p:cNvPr>
          <p:cNvSpPr txBox="1"/>
          <p:nvPr/>
        </p:nvSpPr>
        <p:spPr>
          <a:xfrm>
            <a:off x="5810250" y="3232853"/>
            <a:ext cx="2273300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D26D4-0C87-4DE1-8C9C-597967CBA82F}"/>
              </a:ext>
            </a:extLst>
          </p:cNvPr>
          <p:cNvSpPr txBox="1"/>
          <p:nvPr/>
        </p:nvSpPr>
        <p:spPr>
          <a:xfrm>
            <a:off x="4235450" y="547806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13.6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CCCD4A-F31F-4E9E-ADF8-A972F712C766}"/>
              </a:ext>
            </a:extLst>
          </p:cNvPr>
          <p:cNvCxnSpPr/>
          <p:nvPr/>
        </p:nvCxnSpPr>
        <p:spPr>
          <a:xfrm>
            <a:off x="635000" y="5478066"/>
            <a:ext cx="83185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9000C19-8A94-471D-AA37-4E494B3578B3}"/>
              </a:ext>
            </a:extLst>
          </p:cNvPr>
          <p:cNvSpPr txBox="1"/>
          <p:nvPr/>
        </p:nvSpPr>
        <p:spPr>
          <a:xfrm>
            <a:off x="5708650" y="39370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South Ge</a:t>
            </a:r>
            <a:endParaRPr lang="en-US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EB7E2-BB58-4F6A-A465-21216EDDB632}"/>
              </a:ext>
            </a:extLst>
          </p:cNvPr>
          <p:cNvSpPr txBox="1"/>
          <p:nvPr/>
        </p:nvSpPr>
        <p:spPr>
          <a:xfrm>
            <a:off x="2400300" y="807368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80 ns time bin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B86B1-DFB6-460E-9028-C7BF60334FA2}"/>
              </a:ext>
            </a:extLst>
          </p:cNvPr>
          <p:cNvSpPr txBox="1"/>
          <p:nvPr/>
        </p:nvSpPr>
        <p:spPr>
          <a:xfrm>
            <a:off x="0" y="5675855"/>
            <a:ext cx="6925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DDAS allowed inputs:</a:t>
            </a: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Rise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0.000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Gap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Rise + Trigger Gap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0.008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Delay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0.504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0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Scale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37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8D465A-505C-4F6D-A592-9F5D2839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C7C8D2-8041-4C65-8356-D6CEC5538A22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260,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0BED08-0ED6-48B9-981B-10153EA09830}"/>
              </a:ext>
            </a:extLst>
          </p:cNvPr>
          <p:cNvSpPr/>
          <p:nvPr/>
        </p:nvSpPr>
        <p:spPr>
          <a:xfrm>
            <a:off x="6413500" y="2187019"/>
            <a:ext cx="2590800" cy="3021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F2272-517A-4417-8A73-E738D09CCA34}"/>
              </a:ext>
            </a:extLst>
          </p:cNvPr>
          <p:cNvSpPr txBox="1"/>
          <p:nvPr/>
        </p:nvSpPr>
        <p:spPr>
          <a:xfrm>
            <a:off x="0" y="6150114"/>
            <a:ext cx="8375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 good LED, CFD is bad with large Delay and medium Scale.</a:t>
            </a:r>
          </a:p>
        </p:txBody>
      </p:sp>
    </p:spTree>
    <p:extLst>
      <p:ext uri="{BB962C8B-B14F-4D97-AF65-F5344CB8AC3E}">
        <p14:creationId xmlns:p14="http://schemas.microsoft.com/office/powerpoint/2010/main" val="35369100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CABEE-44DC-44A2-ABB5-60131579E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800FAA-F794-454E-AAEC-2B9C39453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3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761DF-0EB1-48F7-B8C5-1079D4F0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9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84174-C419-411C-B3EC-448DD72E3E33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Run0251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260,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88A31C-AAE1-4286-9282-F52DD59593F8}"/>
              </a:ext>
            </a:extLst>
          </p:cNvPr>
          <p:cNvSpPr/>
          <p:nvPr/>
        </p:nvSpPr>
        <p:spPr>
          <a:xfrm>
            <a:off x="6159500" y="2120899"/>
            <a:ext cx="2755900" cy="27940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BE0D5-8FCF-421E-A8AC-3C1F998F2371}"/>
              </a:ext>
            </a:extLst>
          </p:cNvPr>
          <p:cNvSpPr txBox="1"/>
          <p:nvPr/>
        </p:nvSpPr>
        <p:spPr>
          <a:xfrm>
            <a:off x="0" y="6150114"/>
            <a:ext cx="8375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 good LED, CFD is better with larger Scale.</a:t>
            </a:r>
          </a:p>
        </p:txBody>
      </p:sp>
    </p:spTree>
    <p:extLst>
      <p:ext uri="{BB962C8B-B14F-4D97-AF65-F5344CB8AC3E}">
        <p14:creationId xmlns:p14="http://schemas.microsoft.com/office/powerpoint/2010/main" val="4200505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5224F-690C-4938-A1A9-676BABC44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A6055-9279-4535-A2B8-AD28B82EA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1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55C37-02B0-4743-A529-E34DF6AF4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3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26744-297C-40ED-9A90-5102926F0A1B}"/>
              </a:ext>
            </a:extLst>
          </p:cNvPr>
          <p:cNvSpPr txBox="1"/>
          <p:nvPr/>
        </p:nvSpPr>
        <p:spPr>
          <a:xfrm>
            <a:off x="0" y="5103674"/>
            <a:ext cx="2887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Run0251  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0.504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260,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A0875-6865-4D73-A21C-57904EC4ADCF}"/>
              </a:ext>
            </a:extLst>
          </p:cNvPr>
          <p:cNvSpPr txBox="1"/>
          <p:nvPr/>
        </p:nvSpPr>
        <p:spPr>
          <a:xfrm>
            <a:off x="2578100" y="3279745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σT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111 ns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028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700EEF-1A46-4FD6-9236-72BC7C82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7830C-0036-4287-82E2-83E14D4C293C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Run0255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0.008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0DE24B-7209-4CFE-A445-A3CA6DE070EC}"/>
              </a:ext>
            </a:extLst>
          </p:cNvPr>
          <p:cNvSpPr/>
          <p:nvPr/>
        </p:nvSpPr>
        <p:spPr>
          <a:xfrm>
            <a:off x="5969000" y="2535401"/>
            <a:ext cx="2997200" cy="31465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8DAD2-9748-40D2-BE70-FBE44274C355}"/>
              </a:ext>
            </a:extLst>
          </p:cNvPr>
          <p:cNvSpPr txBox="1"/>
          <p:nvPr/>
        </p:nvSpPr>
        <p:spPr>
          <a:xfrm>
            <a:off x="0" y="6150114"/>
            <a:ext cx="8922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doesn't seem to do anything (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equivalent to LED) if using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Delay</a:t>
            </a:r>
            <a:r>
              <a:rPr lang="en-US" sz="2000" baseline="-25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0.008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288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E2008-F3C9-414E-A8DC-06B2AB60E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3E666-3812-4BB7-ACEE-453241D33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56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96E69-F58B-4518-9D3E-19860D85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60312B-1863-48F5-AE3B-9754579D6D8B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Run0258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F43586-6B0E-427D-AAA1-E033BD02DC62}"/>
              </a:ext>
            </a:extLst>
          </p:cNvPr>
          <p:cNvSpPr/>
          <p:nvPr/>
        </p:nvSpPr>
        <p:spPr>
          <a:xfrm>
            <a:off x="5829300" y="2408401"/>
            <a:ext cx="3060700" cy="30939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F9F16-AF06-4502-B160-115529AE6BB4}"/>
              </a:ext>
            </a:extLst>
          </p:cNvPr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 good LED, CFD is 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surprisingly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good with small Delay and large Scale, but it fails to correctly discriminate signals with large time differences.</a:t>
            </a:r>
          </a:p>
        </p:txBody>
      </p:sp>
    </p:spTree>
    <p:extLst>
      <p:ext uri="{BB962C8B-B14F-4D97-AF65-F5344CB8AC3E}">
        <p14:creationId xmlns:p14="http://schemas.microsoft.com/office/powerpoint/2010/main" val="15735995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4D705-A187-4A3F-AC25-39893951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EDC73-4A87-44C7-B449-A0ECF0FAA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157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85658-E601-4235-B562-133B922B1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0B69-94AD-4A8D-A316-8D24FD9D419F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Run0252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260,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42AD6D-077C-4F2D-80DD-F3615AF2645E}"/>
              </a:ext>
            </a:extLst>
          </p:cNvPr>
          <p:cNvSpPr/>
          <p:nvPr/>
        </p:nvSpPr>
        <p:spPr>
          <a:xfrm>
            <a:off x="5700098" y="2392705"/>
            <a:ext cx="3177201" cy="3250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35617-BB4F-423D-BB67-CADE21DA8E67}"/>
              </a:ext>
            </a:extLst>
          </p:cNvPr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in DDAS has 2 parameters: CFD Delay 0.008-0.504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Scale Factor 0-7.</a:t>
            </a:r>
            <a:endParaRPr lang="en-US" sz="2000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slightly larger CFD Delay = 0.104 </a:t>
            </a:r>
            <a:r>
              <a:rPr lang="en-US" altLang="zh-CN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would help.</a:t>
            </a:r>
          </a:p>
        </p:txBody>
      </p:sp>
    </p:spTree>
    <p:extLst>
      <p:ext uri="{BB962C8B-B14F-4D97-AF65-F5344CB8AC3E}">
        <p14:creationId xmlns:p14="http://schemas.microsoft.com/office/powerpoint/2010/main" val="397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0DD3C-FF92-4CA4-AA1C-82551AD8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9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A244C-122C-4889-A714-0B3E07AA8F2A}"/>
              </a:ext>
            </a:extLst>
          </p:cNvPr>
          <p:cNvSpPr txBox="1"/>
          <p:nvPr/>
        </p:nvSpPr>
        <p:spPr>
          <a:xfrm>
            <a:off x="0" y="5675855"/>
            <a:ext cx="6925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DDAS allowed inputs:</a:t>
            </a: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Rise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0.000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Gap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1.000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Trigger Rise + Trigger Gap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1.016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altLang="zh-CN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0.008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Delay </a:t>
            </a:r>
            <a:r>
              <a:rPr lang="zh-CN" altLang="en-US" dirty="0">
                <a:solidFill>
                  <a:srgbClr val="006600"/>
                </a:solidFill>
                <a:latin typeface="Cambria" panose="02040503050406030204" pitchFamily="18" charset="0"/>
              </a:rPr>
              <a:t>≤ </a:t>
            </a:r>
            <a:r>
              <a:rPr lang="en-US" altLang="zh-CN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0.504 </a:t>
            </a:r>
            <a:r>
              <a:rPr lang="en-US" altLang="zh-CN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endParaRPr lang="en-US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C0A49-0A7B-438F-99D9-B86AF26F7B69}"/>
              </a:ext>
            </a:extLst>
          </p:cNvPr>
          <p:cNvSpPr txBox="1"/>
          <p:nvPr/>
        </p:nvSpPr>
        <p:spPr>
          <a:xfrm>
            <a:off x="3435350" y="2873068"/>
            <a:ext cx="2273300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8CF1B-6485-4B7F-B2B0-11C06B9345AF}"/>
              </a:ext>
            </a:extLst>
          </p:cNvPr>
          <p:cNvSpPr txBox="1"/>
          <p:nvPr/>
        </p:nvSpPr>
        <p:spPr>
          <a:xfrm>
            <a:off x="5886450" y="2932966"/>
            <a:ext cx="2273300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0.008 </a:t>
            </a:r>
            <a:r>
              <a:rPr lang="en-US" altLang="zh-CN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70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1225BA-4C1D-49DF-BF57-D54FC6408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612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EBC0E-1D18-4EA6-973C-17F47A2ED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834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293D4-628C-4010-B92D-24F0D6430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2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FC5759-79B1-479D-99C0-36D4C772337E}"/>
              </a:ext>
            </a:extLst>
          </p:cNvPr>
          <p:cNvSpPr txBox="1"/>
          <p:nvPr/>
        </p:nvSpPr>
        <p:spPr>
          <a:xfrm>
            <a:off x="0" y="5103674"/>
            <a:ext cx="2887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Run0252  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1A53D-A606-4734-8A51-64D1B01DBD20}"/>
              </a:ext>
            </a:extLst>
          </p:cNvPr>
          <p:cNvSpPr txBox="1"/>
          <p:nvPr/>
        </p:nvSpPr>
        <p:spPr>
          <a:xfrm>
            <a:off x="2221057" y="3092390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σT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 ns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8657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7DE2C-6BBD-4868-AD52-ECC44199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2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74B7B-2E5E-486A-8AEB-7F52E5B4EF5A}"/>
              </a:ext>
            </a:extLst>
          </p:cNvPr>
          <p:cNvSpPr txBox="1"/>
          <p:nvPr/>
        </p:nvSpPr>
        <p:spPr>
          <a:xfrm>
            <a:off x="0" y="5103674"/>
            <a:ext cx="2887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Run0252  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51516-C6CE-4D6F-B710-EA4F885D0088}"/>
              </a:ext>
            </a:extLst>
          </p:cNvPr>
          <p:cNvSpPr txBox="1"/>
          <p:nvPr/>
        </p:nvSpPr>
        <p:spPr>
          <a:xfrm>
            <a:off x="2221057" y="3092390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σT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 ns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76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4E10A-4CFD-494B-B405-1B533ED74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6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00836-001B-4C79-9F8D-1BC0F8A20261}"/>
              </a:ext>
            </a:extLst>
          </p:cNvPr>
          <p:cNvSpPr txBox="1"/>
          <p:nvPr/>
        </p:nvSpPr>
        <p:spPr>
          <a:xfrm>
            <a:off x="0" y="5103674"/>
            <a:ext cx="2887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Run0252  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0.104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0DF77-5D47-46A4-9AF2-21884E12634E}"/>
              </a:ext>
            </a:extLst>
          </p:cNvPr>
          <p:cNvSpPr txBox="1"/>
          <p:nvPr/>
        </p:nvSpPr>
        <p:spPr>
          <a:xfrm>
            <a:off x="2221057" y="3092390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σT</a:t>
            </a: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 ns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54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CC5A4-0475-4D96-A8FE-2C2C57BF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39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F70F-F7B4-4713-8F8D-63E09CE1C546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0.200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DD6DDB-F0A3-44C3-8356-F7BC88EC8F0B}"/>
              </a:ext>
            </a:extLst>
          </p:cNvPr>
          <p:cNvSpPr/>
          <p:nvPr/>
        </p:nvSpPr>
        <p:spPr>
          <a:xfrm>
            <a:off x="5905500" y="2372051"/>
            <a:ext cx="2997200" cy="31465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7EF34-DB77-42AB-AD2E-057BAA9327DF}"/>
              </a:ext>
            </a:extLst>
          </p:cNvPr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Further increasing CFD Delay to 0.200 </a:t>
            </a:r>
            <a:r>
              <a:rPr lang="en-US" sz="2000" dirty="0" err="1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μs</a:t>
            </a:r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makes the resolution a bit worse.</a:t>
            </a:r>
          </a:p>
        </p:txBody>
      </p:sp>
    </p:spTree>
    <p:extLst>
      <p:ext uri="{BB962C8B-B14F-4D97-AF65-F5344CB8AC3E}">
        <p14:creationId xmlns:p14="http://schemas.microsoft.com/office/powerpoint/2010/main" val="8133554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362D6-CAA0-45B0-A4A4-BF08DF545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D4C5D-9E3B-4B9D-AA1B-3C8754C9A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238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C9135-8302-48F2-832D-F04D9AE22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2CD4E-4192-4C6A-886C-F389B3572CCB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Run0259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FC9FBD-7629-4751-9243-A5503831A96A}"/>
              </a:ext>
            </a:extLst>
          </p:cNvPr>
          <p:cNvSpPr/>
          <p:nvPr/>
        </p:nvSpPr>
        <p:spPr>
          <a:xfrm>
            <a:off x="5956300" y="2548100"/>
            <a:ext cx="2997200" cy="31465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D2666C-0AD8-46D0-B29B-C68B771611CD}"/>
              </a:ext>
            </a:extLst>
          </p:cNvPr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Reducing the CFD Scale to 4 makes the resolution a bit worse.</a:t>
            </a:r>
          </a:p>
        </p:txBody>
      </p:sp>
    </p:spTree>
    <p:extLst>
      <p:ext uri="{BB962C8B-B14F-4D97-AF65-F5344CB8AC3E}">
        <p14:creationId xmlns:p14="http://schemas.microsoft.com/office/powerpoint/2010/main" val="33964601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7CE58-D9DA-4DAE-8C49-307F274CA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DDCDA-1723-47BD-AF37-75BE00BBE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24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33ECC-C6B1-4C2B-A88E-CDEC5B34F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81069B-B602-4153-B335-50D4078E201A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B86C49-24B0-41CD-858D-BF64CE46B5C9}"/>
              </a:ext>
            </a:extLst>
          </p:cNvPr>
          <p:cNvSpPr/>
          <p:nvPr/>
        </p:nvSpPr>
        <p:spPr>
          <a:xfrm>
            <a:off x="5471498" y="2278405"/>
            <a:ext cx="3355002" cy="31239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91F52-12B7-49F9-B554-BFB5D9B32325}"/>
              </a:ext>
            </a:extLst>
          </p:cNvPr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FWHM = </a:t>
            </a:r>
            <a:r>
              <a:rPr lang="en-US" altLang="zh-CN" sz="2000" b="1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ns. Single Ge FWHM = 19 ns.</a:t>
            </a:r>
            <a:endParaRPr lang="en-US" sz="2000" b="1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060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C28CE-59E1-410D-8F05-00EA15963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5AC6F-21A4-4BEB-A816-EC7A98A0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4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DD9E5-1193-4533-A489-BAE462D44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7674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03F3F-EEDF-4CC7-9663-761C3EAB3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280" y="0"/>
            <a:ext cx="4594713" cy="54864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7BA897-C9BE-44D8-BAFE-228614CA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76" y="5310132"/>
            <a:ext cx="1740635" cy="154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311D42E-8AAB-46EC-9F62-26C1A832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05" y="5310132"/>
            <a:ext cx="1740635" cy="154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2DBD6-402C-4E5C-B490-23D04F6CEF84}"/>
              </a:ext>
            </a:extLst>
          </p:cNvPr>
          <p:cNvSpPr txBox="1"/>
          <p:nvPr/>
        </p:nvSpPr>
        <p:spPr>
          <a:xfrm>
            <a:off x="2619107" y="5710030"/>
            <a:ext cx="1553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South</a:t>
            </a:r>
            <a:r>
              <a:rPr lang="en-US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1173-gated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F5AAF-C9C6-4454-8D1E-8B44473CEFFD}"/>
              </a:ext>
            </a:extLst>
          </p:cNvPr>
          <p:cNvSpPr txBox="1"/>
          <p:nvPr/>
        </p:nvSpPr>
        <p:spPr>
          <a:xfrm>
            <a:off x="7173540" y="6210033"/>
            <a:ext cx="1547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South 1332-gated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25F-14E4-47FE-9005-C46A1BDD34F0}"/>
              </a:ext>
            </a:extLst>
          </p:cNvPr>
          <p:cNvSpPr txBox="1"/>
          <p:nvPr/>
        </p:nvSpPr>
        <p:spPr>
          <a:xfrm>
            <a:off x="3909850" y="6363921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CFD disabled</a:t>
            </a:r>
          </a:p>
        </p:txBody>
      </p:sp>
    </p:spTree>
    <p:extLst>
      <p:ext uri="{BB962C8B-B14F-4D97-AF65-F5344CB8AC3E}">
        <p14:creationId xmlns:p14="http://schemas.microsoft.com/office/powerpoint/2010/main" val="33141839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676616-A761-4CE3-8235-428620AD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5F818-5168-45DC-B9BA-93CED7796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55" t="4861" r="1528" b="37034"/>
          <a:stretch/>
        </p:blipFill>
        <p:spPr>
          <a:xfrm>
            <a:off x="5765800" y="264734"/>
            <a:ext cx="3238500" cy="316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0BDCC3-7D8F-4D7A-A38B-DF94F68818DD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 8-hour long run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07AF15-7A69-4A16-9D9A-ED61673AF49E}"/>
              </a:ext>
            </a:extLst>
          </p:cNvPr>
          <p:cNvSpPr/>
          <p:nvPr/>
        </p:nvSpPr>
        <p:spPr>
          <a:xfrm>
            <a:off x="5880100" y="2278405"/>
            <a:ext cx="2997200" cy="27429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85E4B-F637-4E43-9C36-6D38D0688B2D}"/>
              </a:ext>
            </a:extLst>
          </p:cNvPr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CFD optimized. </a:t>
            </a:r>
            <a:r>
              <a:rPr lang="en-US" sz="2000" b="1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FWHM = </a:t>
            </a:r>
            <a:r>
              <a:rPr lang="en-US" altLang="zh-CN" sz="2000" b="1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ns. Single Ge FWHM = 17 ns.</a:t>
            </a:r>
            <a:endParaRPr lang="en-US" sz="2000" b="1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009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5CDD3-C683-4438-831A-F9C8A8905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12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1F205-B570-4995-B204-265BF05C7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086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53318-F222-4F68-B2DD-F60A5B52D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02890-669F-42E4-B0EB-139AFBB9E897}"/>
              </a:ext>
            </a:extLst>
          </p:cNvPr>
          <p:cNvSpPr txBox="1"/>
          <p:nvPr/>
        </p:nvSpPr>
        <p:spPr>
          <a:xfrm>
            <a:off x="13873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 8-hour long run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</p:spTree>
    <p:extLst>
      <p:ext uri="{BB962C8B-B14F-4D97-AF65-F5344CB8AC3E}">
        <p14:creationId xmlns:p14="http://schemas.microsoft.com/office/powerpoint/2010/main" val="27737313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5F925-DF23-4630-B994-38DFB8FE6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4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5FC87-C69F-4193-9834-9C672183257F}"/>
              </a:ext>
            </a:extLst>
          </p:cNvPr>
          <p:cNvSpPr txBox="1"/>
          <p:nvPr/>
        </p:nvSpPr>
        <p:spPr>
          <a:xfrm>
            <a:off x="1311167" y="264735"/>
            <a:ext cx="28872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 8-hour long run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rgbClr val="55D3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All &amp;&amp; North 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3D3AC8-EB35-4988-9C5B-2447A5F682A4}"/>
              </a:ext>
            </a:extLst>
          </p:cNvPr>
          <p:cNvSpPr txBox="1"/>
          <p:nvPr/>
        </p:nvSpPr>
        <p:spPr>
          <a:xfrm>
            <a:off x="6876617" y="374134"/>
            <a:ext cx="1912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FWHM = 37 ns</a:t>
            </a:r>
            <a:endParaRPr lang="en-US" sz="1800" b="1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b="1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FWHM = </a:t>
            </a:r>
            <a:r>
              <a:rPr lang="en-US" altLang="zh-CN" sz="1800" b="1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ns</a:t>
            </a:r>
            <a:endParaRPr lang="en-US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58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69DEC-1F2A-4B50-BB44-3D97FCE27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4809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D0CA9-03CC-4438-8FE0-C5552315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5748096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492BE-32E4-45A6-A60F-0AD57E80507F}"/>
              </a:ext>
            </a:extLst>
          </p:cNvPr>
          <p:cNvSpPr txBox="1"/>
          <p:nvPr/>
        </p:nvSpPr>
        <p:spPr>
          <a:xfrm>
            <a:off x="5748096" y="0"/>
            <a:ext cx="33959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 8-hour long run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150,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LEGe 1173 &amp;&amp; South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LEGe 1332 &amp;&amp; South 1173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E4829-B564-4F8D-83A9-555132C59E7B}"/>
              </a:ext>
            </a:extLst>
          </p:cNvPr>
          <p:cNvSpPr txBox="1"/>
          <p:nvPr/>
        </p:nvSpPr>
        <p:spPr>
          <a:xfrm>
            <a:off x="5748096" y="3429000"/>
            <a:ext cx="33959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 8-hour long run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150,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LEGe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LEGe 1332 &amp;&amp; North 1173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230AFA-44E0-42E7-A24F-0983333715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9300" y="181665"/>
            <a:ext cx="2182553" cy="1355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11976-9999-4F2F-BD55-C4F6A02C3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3600450"/>
            <a:ext cx="2182553" cy="122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744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720D28-AC00-4AD5-964B-5BB2F55A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4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F227C-FEF0-4619-B01D-CF2F6C20ACA6}"/>
              </a:ext>
            </a:extLst>
          </p:cNvPr>
          <p:cNvSpPr txBox="1"/>
          <p:nvPr/>
        </p:nvSpPr>
        <p:spPr>
          <a:xfrm>
            <a:off x="5532196" y="241300"/>
            <a:ext cx="33959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Run0263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 8-hour long run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Delay 0.120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Scale 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0.064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0.952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Threshold 150, 300,</a:t>
            </a:r>
            <a:r>
              <a:rPr lang="zh-CN" alt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LEGe 1173 &amp;&amp; South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LEGe 1332 &amp;&amp; South 1173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4A315B-BF08-407F-AD31-88C618082FA4}"/>
              </a:ext>
            </a:extLst>
          </p:cNvPr>
          <p:cNvSpPr txBox="1"/>
          <p:nvPr/>
        </p:nvSpPr>
        <p:spPr>
          <a:xfrm>
            <a:off x="1320800" y="241300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σT</a:t>
            </a:r>
            <a:r>
              <a:rPr lang="en-US" altLang="zh-CN" sz="2400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 ns</a:t>
            </a:r>
            <a:endParaRPr lang="en-US" sz="2400" dirty="0">
              <a:solidFill>
                <a:srgbClr val="0099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175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343A8-FB8A-440E-AB44-B5571A727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612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7B777-37C7-4A1B-98ED-CD3075B0A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1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50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28628-C691-4E21-B7DD-2EA1799F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612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42B7A-E09E-4245-8079-C1C40E65E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6122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1889B-C221-41CA-9580-F3C0511BF706}"/>
              </a:ext>
            </a:extLst>
          </p:cNvPr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Using a 152Eu source may be more suitable due to the extremely low efficiency of LEGe for 60Co </a:t>
            </a:r>
            <a:r>
              <a:rPr lang="en-US" altLang="zh-CN" sz="2000" i="1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000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rays.</a:t>
            </a:r>
            <a:endParaRPr lang="en-US" sz="2000" b="1" dirty="0">
              <a:solidFill>
                <a:srgbClr val="00A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7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0A24A-7270-4B76-9721-4BB976FA4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45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FD52D-AA01-4035-BB6E-F5FEAE9B5092}"/>
              </a:ext>
            </a:extLst>
          </p:cNvPr>
          <p:cNvSpPr txBox="1"/>
          <p:nvPr/>
        </p:nvSpPr>
        <p:spPr>
          <a:xfrm>
            <a:off x="1454275" y="396527"/>
            <a:ext cx="28825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Run0234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60Co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Rise 0.016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Trigger Gap 1.000 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CFD disabled</a:t>
            </a:r>
          </a:p>
          <a:p>
            <a:r>
              <a:rPr lang="en-US" dirty="0">
                <a:solidFill>
                  <a:srgbClr val="0099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1173 &amp;&amp; North 1332</a:t>
            </a:r>
          </a:p>
          <a:p>
            <a:r>
              <a:rPr lang="en-US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 1332 &amp;&amp; North 1173</a:t>
            </a:r>
          </a:p>
        </p:txBody>
      </p:sp>
    </p:spTree>
    <p:extLst>
      <p:ext uri="{BB962C8B-B14F-4D97-AF65-F5344CB8AC3E}">
        <p14:creationId xmlns:p14="http://schemas.microsoft.com/office/powerpoint/2010/main" val="344667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28196</Words>
  <Application>Microsoft Office PowerPoint</Application>
  <PresentationFormat>On-screen Show (4:3)</PresentationFormat>
  <Paragraphs>3115</Paragraphs>
  <Slides>87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Cambria</vt:lpstr>
      <vt:lpstr>Office Theme</vt:lpstr>
      <vt:lpstr>PXCT Ge Detector Timing Test (60Co)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PXCT XtRa Ge Detector Timing Resolution</dc:title>
  <dc:creator>sun lijie</dc:creator>
  <cp:lastModifiedBy>lijie sun</cp:lastModifiedBy>
  <cp:revision>9</cp:revision>
  <dcterms:created xsi:type="dcterms:W3CDTF">2024-04-28T01:04:55Z</dcterms:created>
  <dcterms:modified xsi:type="dcterms:W3CDTF">2024-05-25T22:54:02Z</dcterms:modified>
</cp:coreProperties>
</file>