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3172" r:id="rId2"/>
    <p:sldId id="3133" r:id="rId3"/>
    <p:sldId id="3119" r:id="rId4"/>
    <p:sldId id="3136" r:id="rId5"/>
    <p:sldId id="3138" r:id="rId6"/>
    <p:sldId id="3139" r:id="rId7"/>
    <p:sldId id="3163" r:id="rId8"/>
    <p:sldId id="3164" r:id="rId9"/>
    <p:sldId id="3159" r:id="rId10"/>
    <p:sldId id="3160" r:id="rId11"/>
    <p:sldId id="3161" r:id="rId12"/>
    <p:sldId id="3162" r:id="rId13"/>
    <p:sldId id="3170" r:id="rId14"/>
    <p:sldId id="3169" r:id="rId15"/>
    <p:sldId id="3171" r:id="rId16"/>
    <p:sldId id="3165" r:id="rId17"/>
    <p:sldId id="3166" r:id="rId18"/>
    <p:sldId id="3167" r:id="rId19"/>
    <p:sldId id="3168" r:id="rId20"/>
    <p:sldId id="3143" r:id="rId21"/>
    <p:sldId id="3173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9" autoAdjust="0"/>
    <p:restoredTop sz="94660"/>
  </p:normalViewPr>
  <p:slideViewPr>
    <p:cSldViewPr snapToGrid="0">
      <p:cViewPr varScale="1">
        <p:scale>
          <a:sx n="60" d="100"/>
          <a:sy n="60" d="100"/>
        </p:scale>
        <p:origin x="53" y="6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844717-C076-4F9E-9FA7-88B934D87F21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C73A5A-4862-413E-85F2-170FB712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42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163E3-E104-4CE2-9206-9A84C7BA2D9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1201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C:\Si24\root_scripts\Fill_histogram_random_decay_pxct_237Np.C</a:t>
            </a:r>
          </a:p>
          <a:p>
            <a:r>
              <a:rPr lang="en-US" dirty="0"/>
              <a:t>C:\Si24\root_scripts\peakfit_expdecay_band_lifetime_pxct.C</a:t>
            </a:r>
          </a:p>
          <a:p>
            <a:r>
              <a:rPr lang="en-US" dirty="0"/>
              <a:t>C:\Si24\root_scripts\graph_plot_by_xy_fake_test.C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163E3-E104-4CE2-9206-9A84C7BA2D95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670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212BF-BF40-4E39-83FD-66262EF950D5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A76AF-1C9D-4F98-8E88-AE5F16B77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171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212BF-BF40-4E39-83FD-66262EF950D5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A76AF-1C9D-4F98-8E88-AE5F16B77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763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212BF-BF40-4E39-83FD-66262EF950D5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A76AF-1C9D-4F98-8E88-AE5F16B77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057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212BF-BF40-4E39-83FD-66262EF950D5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A76AF-1C9D-4F98-8E88-AE5F16B77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685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212BF-BF40-4E39-83FD-66262EF950D5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A76AF-1C9D-4F98-8E88-AE5F16B77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049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212BF-BF40-4E39-83FD-66262EF950D5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A76AF-1C9D-4F98-8E88-AE5F16B77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039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212BF-BF40-4E39-83FD-66262EF950D5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A76AF-1C9D-4F98-8E88-AE5F16B77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782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212BF-BF40-4E39-83FD-66262EF950D5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A76AF-1C9D-4F98-8E88-AE5F16B77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950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212BF-BF40-4E39-83FD-66262EF950D5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A76AF-1C9D-4F98-8E88-AE5F16B77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576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212BF-BF40-4E39-83FD-66262EF950D5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A76AF-1C9D-4F98-8E88-AE5F16B77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211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212BF-BF40-4E39-83FD-66262EF950D5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A76AF-1C9D-4F98-8E88-AE5F16B77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861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212BF-BF40-4E39-83FD-66262EF950D5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A76AF-1C9D-4F98-8E88-AE5F16B77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392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C2C127-221D-47A4-9163-B9BB8C3C35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2843424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ECDC8AF-EFA2-4094-AB55-842541ADA316}"/>
              </a:ext>
            </a:extLst>
          </p:cNvPr>
          <p:cNvCxnSpPr/>
          <p:nvPr/>
        </p:nvCxnSpPr>
        <p:spPr>
          <a:xfrm>
            <a:off x="4495800" y="317500"/>
            <a:ext cx="0" cy="1003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31B6895-9B62-49C2-9220-929D334AA760}"/>
              </a:ext>
            </a:extLst>
          </p:cNvPr>
          <p:cNvSpPr txBox="1"/>
          <p:nvPr/>
        </p:nvSpPr>
        <p:spPr>
          <a:xfrm>
            <a:off x="0" y="3105834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The data and exponential curve appear to deviate from each other at around 140 ns.</a:t>
            </a:r>
          </a:p>
        </p:txBody>
      </p:sp>
    </p:spTree>
    <p:extLst>
      <p:ext uri="{BB962C8B-B14F-4D97-AF65-F5344CB8AC3E}">
        <p14:creationId xmlns:p14="http://schemas.microsoft.com/office/powerpoint/2010/main" val="1890067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4FBA999-ABFF-45D7-BE64-9834A678AA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24"/>
          <a:stretch/>
        </p:blipFill>
        <p:spPr>
          <a:xfrm>
            <a:off x="2" y="0"/>
            <a:ext cx="8469260" cy="34747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FB5619-AE82-4A77-9C25-09C22CF035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24"/>
          <a:stretch/>
        </p:blipFill>
        <p:spPr>
          <a:xfrm>
            <a:off x="2" y="3383280"/>
            <a:ext cx="8469260" cy="34747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564C8C3-5569-40F2-9248-ABD58B52E066}"/>
              </a:ext>
            </a:extLst>
          </p:cNvPr>
          <p:cNvSpPr txBox="1"/>
          <p:nvPr/>
        </p:nvSpPr>
        <p:spPr>
          <a:xfrm>
            <a:off x="3082490" y="131886"/>
            <a:ext cx="148951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accent5"/>
                </a:solidFill>
              </a:rPr>
              <a:t>Fake data</a:t>
            </a:r>
          </a:p>
          <a:p>
            <a:r>
              <a:rPr lang="en-US" dirty="0">
                <a:solidFill>
                  <a:schemeClr val="accent5"/>
                </a:solidFill>
              </a:rPr>
              <a:t>True value:</a:t>
            </a:r>
          </a:p>
          <a:p>
            <a:r>
              <a:rPr lang="en-US" dirty="0">
                <a:solidFill>
                  <a:schemeClr val="accent5"/>
                </a:solidFill>
              </a:rPr>
              <a:t>N = 2,000,000</a:t>
            </a:r>
          </a:p>
          <a:p>
            <a:r>
              <a:rPr lang="en-US" dirty="0">
                <a:solidFill>
                  <a:schemeClr val="accent5"/>
                </a:solidFill>
              </a:rPr>
              <a:t>T = 68 </a:t>
            </a:r>
            <a:r>
              <a:rPr lang="en-US" altLang="zh-CN" dirty="0">
                <a:solidFill>
                  <a:schemeClr val="accent5"/>
                </a:solidFill>
              </a:rPr>
              <a:t>ns</a:t>
            </a:r>
          </a:p>
          <a:p>
            <a:r>
              <a:rPr lang="en-US" altLang="zh-CN" dirty="0">
                <a:solidFill>
                  <a:schemeClr val="accent5"/>
                </a:solidFill>
              </a:rPr>
              <a:t>B = 2</a:t>
            </a:r>
            <a:endParaRPr lang="en-US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090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98437D3-516A-4C20-9AC8-3DFCBA26B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87"/>
            <a:ext cx="9144000" cy="31682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04FE70-4A33-4837-A463-36EB62D328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687779"/>
            <a:ext cx="9144000" cy="317022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F4E8A0A-6E4E-41B4-81AD-7FEF352C2392}"/>
              </a:ext>
            </a:extLst>
          </p:cNvPr>
          <p:cNvSpPr txBox="1"/>
          <p:nvPr/>
        </p:nvSpPr>
        <p:spPr>
          <a:xfrm>
            <a:off x="937167" y="931985"/>
            <a:ext cx="148951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accent5"/>
                </a:solidFill>
              </a:rPr>
              <a:t>Fake data</a:t>
            </a:r>
          </a:p>
          <a:p>
            <a:r>
              <a:rPr lang="en-US" dirty="0">
                <a:solidFill>
                  <a:schemeClr val="accent5"/>
                </a:solidFill>
              </a:rPr>
              <a:t>True value:</a:t>
            </a:r>
          </a:p>
          <a:p>
            <a:r>
              <a:rPr lang="en-US" dirty="0">
                <a:solidFill>
                  <a:schemeClr val="accent5"/>
                </a:solidFill>
              </a:rPr>
              <a:t>N = 2,000,000</a:t>
            </a:r>
          </a:p>
          <a:p>
            <a:r>
              <a:rPr lang="en-US" dirty="0">
                <a:solidFill>
                  <a:schemeClr val="accent5"/>
                </a:solidFill>
              </a:rPr>
              <a:t>T = 68 </a:t>
            </a:r>
            <a:r>
              <a:rPr lang="en-US" altLang="zh-CN" dirty="0">
                <a:solidFill>
                  <a:schemeClr val="accent5"/>
                </a:solidFill>
              </a:rPr>
              <a:t>ns</a:t>
            </a:r>
          </a:p>
          <a:p>
            <a:r>
              <a:rPr lang="en-US" altLang="zh-CN" dirty="0">
                <a:solidFill>
                  <a:schemeClr val="accent5"/>
                </a:solidFill>
              </a:rPr>
              <a:t>B = 2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F71BC7-DDA3-48E0-881B-287CCBF20B52}"/>
              </a:ext>
            </a:extLst>
          </p:cNvPr>
          <p:cNvSpPr txBox="1"/>
          <p:nvPr/>
        </p:nvSpPr>
        <p:spPr>
          <a:xfrm>
            <a:off x="937167" y="4821116"/>
            <a:ext cx="131478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accent5"/>
                </a:solidFill>
              </a:rPr>
              <a:t>Fake data</a:t>
            </a:r>
          </a:p>
          <a:p>
            <a:r>
              <a:rPr lang="en-US" dirty="0">
                <a:solidFill>
                  <a:schemeClr val="accent5"/>
                </a:solidFill>
              </a:rPr>
              <a:t>True value:</a:t>
            </a:r>
          </a:p>
          <a:p>
            <a:r>
              <a:rPr lang="en-US" dirty="0">
                <a:solidFill>
                  <a:schemeClr val="accent5"/>
                </a:solidFill>
              </a:rPr>
              <a:t>N = 200,000</a:t>
            </a:r>
          </a:p>
          <a:p>
            <a:r>
              <a:rPr lang="en-US" dirty="0">
                <a:solidFill>
                  <a:schemeClr val="accent5"/>
                </a:solidFill>
              </a:rPr>
              <a:t>T = 68 </a:t>
            </a:r>
            <a:r>
              <a:rPr lang="en-US" altLang="zh-CN" dirty="0">
                <a:solidFill>
                  <a:schemeClr val="accent5"/>
                </a:solidFill>
              </a:rPr>
              <a:t>ns</a:t>
            </a:r>
          </a:p>
          <a:p>
            <a:r>
              <a:rPr lang="en-US" altLang="zh-CN" dirty="0">
                <a:solidFill>
                  <a:schemeClr val="accent5"/>
                </a:solidFill>
              </a:rPr>
              <a:t>B = 2</a:t>
            </a:r>
            <a:endParaRPr lang="en-US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570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32A03A-423D-4E15-A0C5-B2E08045B6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0"/>
            <a:ext cx="7620000" cy="33718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2AD056-AA35-4EE8-8C51-A0D3750D35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486151"/>
            <a:ext cx="7620000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353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DDBDA86-F70E-42DB-8352-A62A15D967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8046720" cy="35584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15A3860-2C89-46D6-AE13-1CEE27F9CB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3299590"/>
            <a:ext cx="8046720" cy="35584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68462A2-BA4A-46EC-92C3-ECE219A4A62E}"/>
              </a:ext>
            </a:extLst>
          </p:cNvPr>
          <p:cNvSpPr txBox="1"/>
          <p:nvPr/>
        </p:nvSpPr>
        <p:spPr>
          <a:xfrm>
            <a:off x="2489200" y="317500"/>
            <a:ext cx="16517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Bin size: 1 ns</a:t>
            </a:r>
          </a:p>
          <a:p>
            <a:r>
              <a:rPr lang="en-US" dirty="0"/>
              <a:t>Fit Start: 150 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217ABE-0DC0-470A-B62A-72F861E482CA}"/>
              </a:ext>
            </a:extLst>
          </p:cNvPr>
          <p:cNvSpPr txBox="1"/>
          <p:nvPr/>
        </p:nvSpPr>
        <p:spPr>
          <a:xfrm>
            <a:off x="2489200" y="3558410"/>
            <a:ext cx="16517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Bin size: 1 ns</a:t>
            </a:r>
          </a:p>
          <a:p>
            <a:r>
              <a:rPr lang="en-US" dirty="0"/>
              <a:t>Fit Start: 450 ns</a:t>
            </a:r>
          </a:p>
        </p:txBody>
      </p:sp>
    </p:spTree>
    <p:extLst>
      <p:ext uri="{BB962C8B-B14F-4D97-AF65-F5344CB8AC3E}">
        <p14:creationId xmlns:p14="http://schemas.microsoft.com/office/powerpoint/2010/main" val="6570893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A1ECB8-1841-4EA2-A1D9-677DD0266D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"/>
            <a:ext cx="8046720" cy="35584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776A102-5A8B-4839-B17B-FBDC5C42F3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99589"/>
            <a:ext cx="8046720" cy="35584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B95FDB-580A-4707-A0C8-5104319A25BD}"/>
              </a:ext>
            </a:extLst>
          </p:cNvPr>
          <p:cNvSpPr txBox="1"/>
          <p:nvPr/>
        </p:nvSpPr>
        <p:spPr>
          <a:xfrm>
            <a:off x="2489200" y="317500"/>
            <a:ext cx="16517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Bin size: 5 ns</a:t>
            </a:r>
          </a:p>
          <a:p>
            <a:r>
              <a:rPr lang="en-US" dirty="0"/>
              <a:t>Fit Start: 150 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B13950-5C08-4140-BAB0-DBB2116113BE}"/>
              </a:ext>
            </a:extLst>
          </p:cNvPr>
          <p:cNvSpPr txBox="1"/>
          <p:nvPr/>
        </p:nvSpPr>
        <p:spPr>
          <a:xfrm>
            <a:off x="2489200" y="3558410"/>
            <a:ext cx="16517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Bin size: 5 ns</a:t>
            </a:r>
          </a:p>
          <a:p>
            <a:r>
              <a:rPr lang="en-US" dirty="0"/>
              <a:t>Fit Start: 450 ns</a:t>
            </a:r>
          </a:p>
        </p:txBody>
      </p:sp>
    </p:spTree>
    <p:extLst>
      <p:ext uri="{BB962C8B-B14F-4D97-AF65-F5344CB8AC3E}">
        <p14:creationId xmlns:p14="http://schemas.microsoft.com/office/powerpoint/2010/main" val="247867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600862-B2A4-4EE6-9EBF-B546AF8CB5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046720" cy="35584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3CE8C7-7334-48C9-AA04-1B806F77A2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99588"/>
            <a:ext cx="8046720" cy="35584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54BD0D-F49F-4342-825C-5FBD6E27888E}"/>
              </a:ext>
            </a:extLst>
          </p:cNvPr>
          <p:cNvSpPr txBox="1"/>
          <p:nvPr/>
        </p:nvSpPr>
        <p:spPr>
          <a:xfrm>
            <a:off x="2489200" y="317500"/>
            <a:ext cx="16517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Bin size: 0.1 ns</a:t>
            </a:r>
          </a:p>
          <a:p>
            <a:r>
              <a:rPr lang="en-US" dirty="0"/>
              <a:t>Fit Start: 150 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7BBC65-6570-4E2B-992E-32DEB38F3388}"/>
              </a:ext>
            </a:extLst>
          </p:cNvPr>
          <p:cNvSpPr txBox="1"/>
          <p:nvPr/>
        </p:nvSpPr>
        <p:spPr>
          <a:xfrm>
            <a:off x="2489200" y="3558410"/>
            <a:ext cx="16517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Bin size: 0.1 ns</a:t>
            </a:r>
          </a:p>
          <a:p>
            <a:r>
              <a:rPr lang="en-US" dirty="0"/>
              <a:t>Fit Start: 450 ns</a:t>
            </a:r>
          </a:p>
        </p:txBody>
      </p:sp>
    </p:spTree>
    <p:extLst>
      <p:ext uri="{BB962C8B-B14F-4D97-AF65-F5344CB8AC3E}">
        <p14:creationId xmlns:p14="http://schemas.microsoft.com/office/powerpoint/2010/main" val="15186767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BC81CE-1434-4146-8776-26B978002A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33768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BB2EF0-BA5E-4D2E-A1B1-2FA965E33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85305"/>
            <a:ext cx="9144000" cy="3372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1069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D0F008-49D6-4DF8-846A-173CADB95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33768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4D59D0-52AC-4114-AFE6-E88740D540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85305"/>
            <a:ext cx="9144000" cy="3372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6686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EF5560-94AE-401E-8036-0053C61E8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33726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86912F2-C404-4F2A-9AE0-178B284C20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85306"/>
            <a:ext cx="9144000" cy="3372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0861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9ADB4C-8C73-4AED-BCB3-6831618E44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33768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E461E3-6220-4C6F-8237-FCE2EB0354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81148"/>
            <a:ext cx="9144000" cy="3376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769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FEC5FA-DDD6-41B5-8B50-5254922B3A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3744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454201-322F-4529-A47E-CEC68D2E8B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3596"/>
            <a:ext cx="9144000" cy="33744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2801D8-9149-4012-8444-2474C5F912E3}"/>
              </a:ext>
            </a:extLst>
          </p:cNvPr>
          <p:cNvSpPr txBox="1"/>
          <p:nvPr/>
        </p:nvSpPr>
        <p:spPr>
          <a:xfrm>
            <a:off x="1358900" y="1687202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MSD12+MSD26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BBF0AD-B1FB-44E8-9D9F-36CF639DF949}"/>
              </a:ext>
            </a:extLst>
          </p:cNvPr>
          <p:cNvSpPr txBox="1"/>
          <p:nvPr/>
        </p:nvSpPr>
        <p:spPr>
          <a:xfrm>
            <a:off x="1358899" y="4227202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MSD26</a:t>
            </a:r>
          </a:p>
        </p:txBody>
      </p:sp>
    </p:spTree>
    <p:extLst>
      <p:ext uri="{BB962C8B-B14F-4D97-AF65-F5344CB8AC3E}">
        <p14:creationId xmlns:p14="http://schemas.microsoft.com/office/powerpoint/2010/main" val="19333081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CD131AF-697F-42FB-9B68-152118D938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8483600" cy="375160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DEBF105-5BF2-4375-9040-D1767A01D7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794478"/>
            <a:ext cx="8483600" cy="30635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B62D601-25D3-4724-AB0C-27C4881075E8}"/>
              </a:ext>
            </a:extLst>
          </p:cNvPr>
          <p:cNvSpPr txBox="1"/>
          <p:nvPr/>
        </p:nvSpPr>
        <p:spPr>
          <a:xfrm>
            <a:off x="5193645" y="4972296"/>
            <a:ext cx="29743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Cambria" panose="02040503050406030204" pitchFamily="18" charset="0"/>
                <a:ea typeface="Cambria" panose="02040503050406030204" pitchFamily="18" charset="0"/>
              </a:rPr>
              <a:t>5469 &lt; </a:t>
            </a:r>
            <a:r>
              <a:rPr lang="en-US" altLang="zh-CN" sz="2000" i="1" dirty="0">
                <a:latin typeface="Cambria" panose="02040503050406030204" pitchFamily="18" charset="0"/>
                <a:ea typeface="Cambria" panose="02040503050406030204" pitchFamily="18" charset="0"/>
              </a:rPr>
              <a:t>E</a:t>
            </a:r>
            <a:r>
              <a:rPr lang="en-US" altLang="zh-CN" sz="2000" i="1" baseline="-25000" dirty="0">
                <a:latin typeface="Cambria" panose="02040503050406030204" pitchFamily="18" charset="0"/>
                <a:ea typeface="Cambria" panose="02040503050406030204" pitchFamily="18" charset="0"/>
              </a:rPr>
              <a:t>α</a:t>
            </a:r>
            <a:r>
              <a:rPr lang="en-US" altLang="zh-CN" sz="2000" dirty="0">
                <a:latin typeface="Cambria" panose="02040503050406030204" pitchFamily="18" charset="0"/>
                <a:ea typeface="Cambria" panose="02040503050406030204" pitchFamily="18" charset="0"/>
              </a:rPr>
              <a:t> &lt; 5489 keV</a:t>
            </a:r>
          </a:p>
          <a:p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150 &lt; Fit range &lt; 1420 ns</a:t>
            </a:r>
          </a:p>
        </p:txBody>
      </p:sp>
    </p:spTree>
    <p:extLst>
      <p:ext uri="{BB962C8B-B14F-4D97-AF65-F5344CB8AC3E}">
        <p14:creationId xmlns:p14="http://schemas.microsoft.com/office/powerpoint/2010/main" val="16647783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2C480B-0F3D-4F8C-9C39-E482588492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8343"/>
            <a:ext cx="9144000" cy="554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824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B0D800-F318-4C20-A573-8678C2FDFA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3744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D0A0D1-ADEB-4146-AB88-C7F2CB5D22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3597"/>
            <a:ext cx="9144000" cy="337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464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64C3E8-5E04-4CD3-BAD0-D07DE22C96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3744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679485-AFF1-4F0D-B460-E9EA4CC423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3596"/>
            <a:ext cx="9144000" cy="337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361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6D8D91-0042-4C5B-BA35-841973D7AD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3744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06B8F5-350D-4C9E-ABAC-468D48F2A1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8704"/>
            <a:ext cx="9144000" cy="337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959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A0A241-30A0-48CB-9CF9-E546C7DD74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3744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E6C7A5-3DD9-419F-87A4-FFDC73BD73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3597"/>
            <a:ext cx="9144000" cy="337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640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B88331-CC5C-43BE-BCE6-47A715849B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24"/>
          <a:stretch/>
        </p:blipFill>
        <p:spPr>
          <a:xfrm>
            <a:off x="0" y="3"/>
            <a:ext cx="8469256" cy="34747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F6D16B4-F807-4A1F-8DB3-2DB0ABF7CF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24"/>
          <a:stretch/>
        </p:blipFill>
        <p:spPr>
          <a:xfrm>
            <a:off x="0" y="3383277"/>
            <a:ext cx="8469256" cy="34747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8201652-BD94-4762-AE36-E1D15EC16F48}"/>
              </a:ext>
            </a:extLst>
          </p:cNvPr>
          <p:cNvSpPr txBox="1"/>
          <p:nvPr/>
        </p:nvSpPr>
        <p:spPr>
          <a:xfrm>
            <a:off x="3257216" y="110758"/>
            <a:ext cx="131478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accent5"/>
                </a:solidFill>
              </a:rPr>
              <a:t>Fake data</a:t>
            </a:r>
          </a:p>
          <a:p>
            <a:r>
              <a:rPr lang="en-US" dirty="0">
                <a:solidFill>
                  <a:schemeClr val="accent5"/>
                </a:solidFill>
              </a:rPr>
              <a:t>True value:</a:t>
            </a:r>
          </a:p>
          <a:p>
            <a:r>
              <a:rPr lang="en-US" dirty="0">
                <a:solidFill>
                  <a:schemeClr val="accent5"/>
                </a:solidFill>
              </a:rPr>
              <a:t>N = 200,000</a:t>
            </a:r>
          </a:p>
          <a:p>
            <a:r>
              <a:rPr lang="en-US" dirty="0">
                <a:solidFill>
                  <a:schemeClr val="accent5"/>
                </a:solidFill>
              </a:rPr>
              <a:t>T = 68 </a:t>
            </a:r>
            <a:r>
              <a:rPr lang="en-US" altLang="zh-CN" dirty="0">
                <a:solidFill>
                  <a:schemeClr val="accent5"/>
                </a:solidFill>
              </a:rPr>
              <a:t>ns</a:t>
            </a:r>
          </a:p>
          <a:p>
            <a:r>
              <a:rPr lang="en-US" altLang="zh-CN" dirty="0">
                <a:solidFill>
                  <a:schemeClr val="accent5"/>
                </a:solidFill>
              </a:rPr>
              <a:t>B = 2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B8D5C3-9CCD-499B-AB5F-826D68FF0658}"/>
              </a:ext>
            </a:extLst>
          </p:cNvPr>
          <p:cNvSpPr txBox="1"/>
          <p:nvPr/>
        </p:nvSpPr>
        <p:spPr>
          <a:xfrm>
            <a:off x="3257216" y="3539758"/>
            <a:ext cx="131478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accent5"/>
                </a:solidFill>
              </a:rPr>
              <a:t>Fake data</a:t>
            </a:r>
          </a:p>
          <a:p>
            <a:r>
              <a:rPr lang="en-US" dirty="0">
                <a:solidFill>
                  <a:schemeClr val="accent5"/>
                </a:solidFill>
              </a:rPr>
              <a:t>True value:</a:t>
            </a:r>
          </a:p>
          <a:p>
            <a:r>
              <a:rPr lang="en-US" dirty="0">
                <a:solidFill>
                  <a:schemeClr val="accent5"/>
                </a:solidFill>
              </a:rPr>
              <a:t>N = 200,000</a:t>
            </a:r>
          </a:p>
          <a:p>
            <a:r>
              <a:rPr lang="en-US" dirty="0">
                <a:solidFill>
                  <a:schemeClr val="accent5"/>
                </a:solidFill>
              </a:rPr>
              <a:t>T = 68 </a:t>
            </a:r>
            <a:r>
              <a:rPr lang="en-US" altLang="zh-CN" dirty="0">
                <a:solidFill>
                  <a:schemeClr val="accent5"/>
                </a:solidFill>
              </a:rPr>
              <a:t>ns</a:t>
            </a:r>
          </a:p>
          <a:p>
            <a:r>
              <a:rPr lang="en-US" altLang="zh-CN" dirty="0">
                <a:solidFill>
                  <a:schemeClr val="accent5"/>
                </a:solidFill>
              </a:rPr>
              <a:t>B = 2</a:t>
            </a:r>
            <a:endParaRPr lang="en-US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739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E20A5B7-2449-4DC5-85C4-E49A6EAFEE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85322"/>
            <a:ext cx="8862646" cy="30726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84F657D-923E-46DF-9765-96AF2DBEC5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55"/>
          <a:stretch/>
        </p:blipFill>
        <p:spPr>
          <a:xfrm>
            <a:off x="0" y="2"/>
            <a:ext cx="9144000" cy="37543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2EC9226-3B97-4F87-AC7B-1C920E3F7231}"/>
              </a:ext>
            </a:extLst>
          </p:cNvPr>
          <p:cNvSpPr txBox="1"/>
          <p:nvPr/>
        </p:nvSpPr>
        <p:spPr>
          <a:xfrm>
            <a:off x="3558931" y="137135"/>
            <a:ext cx="131478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accent5"/>
                </a:solidFill>
              </a:rPr>
              <a:t>Fake data</a:t>
            </a:r>
          </a:p>
          <a:p>
            <a:r>
              <a:rPr lang="en-US" dirty="0">
                <a:solidFill>
                  <a:schemeClr val="accent5"/>
                </a:solidFill>
              </a:rPr>
              <a:t>True value:</a:t>
            </a:r>
          </a:p>
          <a:p>
            <a:r>
              <a:rPr lang="en-US" dirty="0">
                <a:solidFill>
                  <a:schemeClr val="accent5"/>
                </a:solidFill>
              </a:rPr>
              <a:t>N = 200,000</a:t>
            </a:r>
          </a:p>
          <a:p>
            <a:r>
              <a:rPr lang="en-US" dirty="0">
                <a:solidFill>
                  <a:schemeClr val="accent5"/>
                </a:solidFill>
              </a:rPr>
              <a:t>T = 68 </a:t>
            </a:r>
            <a:r>
              <a:rPr lang="en-US" altLang="zh-CN" dirty="0">
                <a:solidFill>
                  <a:schemeClr val="accent5"/>
                </a:solidFill>
              </a:rPr>
              <a:t>ns</a:t>
            </a:r>
          </a:p>
          <a:p>
            <a:r>
              <a:rPr lang="en-US" altLang="zh-CN" dirty="0">
                <a:solidFill>
                  <a:schemeClr val="accent5"/>
                </a:solidFill>
              </a:rPr>
              <a:t>B = 2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5957E9-35E3-4B66-B497-CDAF27C523C4}"/>
              </a:ext>
            </a:extLst>
          </p:cNvPr>
          <p:cNvSpPr txBox="1"/>
          <p:nvPr/>
        </p:nvSpPr>
        <p:spPr>
          <a:xfrm>
            <a:off x="886069" y="5008074"/>
            <a:ext cx="106311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accent5"/>
                </a:solidFill>
              </a:rPr>
              <a:t>Fake data</a:t>
            </a:r>
          </a:p>
          <a:p>
            <a:r>
              <a:rPr lang="en-US" sz="1400" dirty="0">
                <a:solidFill>
                  <a:schemeClr val="accent5"/>
                </a:solidFill>
              </a:rPr>
              <a:t>True value:</a:t>
            </a:r>
          </a:p>
          <a:p>
            <a:r>
              <a:rPr lang="en-US" sz="1400" dirty="0">
                <a:solidFill>
                  <a:schemeClr val="accent5"/>
                </a:solidFill>
              </a:rPr>
              <a:t>N = 200,000</a:t>
            </a:r>
          </a:p>
          <a:p>
            <a:r>
              <a:rPr lang="en-US" sz="1400" dirty="0">
                <a:solidFill>
                  <a:schemeClr val="accent5"/>
                </a:solidFill>
              </a:rPr>
              <a:t>T = 68 </a:t>
            </a:r>
            <a:r>
              <a:rPr lang="en-US" altLang="zh-CN" sz="1400" dirty="0">
                <a:solidFill>
                  <a:schemeClr val="accent5"/>
                </a:solidFill>
              </a:rPr>
              <a:t>ns</a:t>
            </a:r>
          </a:p>
          <a:p>
            <a:r>
              <a:rPr lang="en-US" altLang="zh-CN" sz="1400" dirty="0">
                <a:solidFill>
                  <a:schemeClr val="accent5"/>
                </a:solidFill>
              </a:rPr>
              <a:t>B = 2</a:t>
            </a:r>
            <a:endParaRPr lang="en-US" sz="14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694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D4788B-13EF-4948-B15D-D2645A40BA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24"/>
          <a:stretch/>
        </p:blipFill>
        <p:spPr>
          <a:xfrm>
            <a:off x="1" y="3"/>
            <a:ext cx="8469255" cy="34747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FCC6C9-0B1B-488A-81AC-D6C5709F80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24"/>
          <a:stretch/>
        </p:blipFill>
        <p:spPr>
          <a:xfrm>
            <a:off x="0" y="3383277"/>
            <a:ext cx="8469255" cy="34747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9B63A6-B5FA-4AA7-AFBF-4E56E7B2D5A8}"/>
              </a:ext>
            </a:extLst>
          </p:cNvPr>
          <p:cNvSpPr txBox="1"/>
          <p:nvPr/>
        </p:nvSpPr>
        <p:spPr>
          <a:xfrm>
            <a:off x="3082490" y="131886"/>
            <a:ext cx="148951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accent5"/>
                </a:solidFill>
              </a:rPr>
              <a:t>Fake data</a:t>
            </a:r>
          </a:p>
          <a:p>
            <a:r>
              <a:rPr lang="en-US" dirty="0">
                <a:solidFill>
                  <a:schemeClr val="accent5"/>
                </a:solidFill>
              </a:rPr>
              <a:t>True value:</a:t>
            </a:r>
          </a:p>
          <a:p>
            <a:r>
              <a:rPr lang="en-US" dirty="0">
                <a:solidFill>
                  <a:schemeClr val="accent5"/>
                </a:solidFill>
              </a:rPr>
              <a:t>N = 2,000,000</a:t>
            </a:r>
          </a:p>
          <a:p>
            <a:r>
              <a:rPr lang="en-US" dirty="0">
                <a:solidFill>
                  <a:schemeClr val="accent5"/>
                </a:solidFill>
              </a:rPr>
              <a:t>T = 68 </a:t>
            </a:r>
            <a:r>
              <a:rPr lang="en-US" altLang="zh-CN" dirty="0">
                <a:solidFill>
                  <a:schemeClr val="accent5"/>
                </a:solidFill>
              </a:rPr>
              <a:t>ns</a:t>
            </a:r>
          </a:p>
          <a:p>
            <a:r>
              <a:rPr lang="en-US" altLang="zh-CN" dirty="0">
                <a:solidFill>
                  <a:schemeClr val="accent5"/>
                </a:solidFill>
              </a:rPr>
              <a:t>B = 2</a:t>
            </a:r>
            <a:endParaRPr lang="en-US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3480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276</Words>
  <Application>Microsoft Office PowerPoint</Application>
  <PresentationFormat>On-screen Show (4:3)</PresentationFormat>
  <Paragraphs>62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sun lijie</dc:creator>
  <cp:lastModifiedBy>sun lijie</cp:lastModifiedBy>
  <cp:revision>2</cp:revision>
  <dcterms:created xsi:type="dcterms:W3CDTF">2024-02-09T15:52:09Z</dcterms:created>
  <dcterms:modified xsi:type="dcterms:W3CDTF">2024-02-09T15:58:58Z</dcterms:modified>
</cp:coreProperties>
</file>