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3246" r:id="rId2"/>
    <p:sldId id="3429" r:id="rId3"/>
    <p:sldId id="3430" r:id="rId4"/>
    <p:sldId id="3432" r:id="rId5"/>
    <p:sldId id="343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9" autoAdjust="0"/>
    <p:restoredTop sz="94660"/>
  </p:normalViewPr>
  <p:slideViewPr>
    <p:cSldViewPr snapToGrid="0">
      <p:cViewPr varScale="1">
        <p:scale>
          <a:sx n="60" d="100"/>
          <a:sy n="60" d="100"/>
        </p:scale>
        <p:origin x="53" y="6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05D493-BBAF-4F82-90F2-E795F033FEBA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1A5911-AC9E-4EE5-9218-A1E4649F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961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Beta spectrum</a:t>
            </a:r>
          </a:p>
          <a:p>
            <a:r>
              <a:rPr lang="en-US" dirty="0"/>
              <a:t>Electron spectrum</a:t>
            </a:r>
          </a:p>
          <a:p>
            <a:r>
              <a:rPr lang="en-US" dirty="0" err="1"/>
              <a:t>TFile</a:t>
            </a:r>
            <a:r>
              <a:rPr lang="en-US" dirty="0"/>
              <a:t> *_file0 = </a:t>
            </a:r>
            <a:r>
              <a:rPr lang="en-US" dirty="0" err="1"/>
              <a:t>TFile</a:t>
            </a:r>
            <a:r>
              <a:rPr lang="en-US" dirty="0"/>
              <a:t>::Open("F:/e21010/pxct/run0216_0217_0218_LEGe_XtRa_MSD26_60Co_I7281_inChamber_vacuum_XtRa_12mm_away_window1us_CFDdelay_adjusted_AnalogGain1.0_cal.root");</a:t>
            </a:r>
          </a:p>
          <a:p>
            <a:endParaRPr lang="en-US" dirty="0"/>
          </a:p>
          <a:p>
            <a:r>
              <a:rPr lang="en-US" dirty="0" err="1"/>
              <a:t>TCanvas</a:t>
            </a:r>
            <a:r>
              <a:rPr lang="en-US" dirty="0"/>
              <a:t>* </a:t>
            </a:r>
            <a:r>
              <a:rPr lang="en-US" dirty="0" err="1"/>
              <a:t>canvaspeak</a:t>
            </a:r>
            <a:r>
              <a:rPr lang="en-US" dirty="0"/>
              <a:t> = new </a:t>
            </a:r>
            <a:r>
              <a:rPr lang="en-US" dirty="0" err="1"/>
              <a:t>TCanvas</a:t>
            </a:r>
            <a:r>
              <a:rPr lang="en-US" dirty="0"/>
              <a:t>("MSD", "MSD", 1300, 800);//</a:t>
            </a:r>
            <a:endParaRPr lang="zh-CN" altLang="en-US" dirty="0"/>
          </a:p>
          <a:p>
            <a:r>
              <a:rPr lang="en-US" dirty="0" err="1"/>
              <a:t>canvaspeak</a:t>
            </a:r>
            <a:r>
              <a:rPr lang="en-US" dirty="0"/>
              <a:t>-&gt;cd();//</a:t>
            </a:r>
            <a:endParaRPr lang="zh-CN" altLang="en-US" dirty="0"/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SetTopMargin</a:t>
            </a:r>
            <a:r>
              <a:rPr lang="en-US" dirty="0"/>
              <a:t>(0.025);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SetRightMargin</a:t>
            </a:r>
            <a:r>
              <a:rPr lang="en-US" dirty="0"/>
              <a:t>(0.04);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SetLeftMargin</a:t>
            </a:r>
            <a:r>
              <a:rPr lang="en-US" dirty="0"/>
              <a:t>(0.15);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SetBottomMargin</a:t>
            </a:r>
            <a:r>
              <a:rPr lang="en-US" dirty="0"/>
              <a:t>(0.15);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SetFrameLineWidth</a:t>
            </a:r>
            <a:r>
              <a:rPr lang="en-US" dirty="0"/>
              <a:t>(2);</a:t>
            </a:r>
          </a:p>
          <a:p>
            <a:r>
              <a:rPr lang="en-US" dirty="0"/>
              <a:t>hmsd26_e-&gt;</a:t>
            </a:r>
            <a:r>
              <a:rPr lang="en-US" dirty="0" err="1"/>
              <a:t>SetLineWidth</a:t>
            </a:r>
            <a:r>
              <a:rPr lang="en-US" dirty="0"/>
              <a:t>(2);</a:t>
            </a:r>
          </a:p>
          <a:p>
            <a:r>
              <a:rPr lang="en-US" dirty="0"/>
              <a:t>hmsd26_e-&gt;</a:t>
            </a:r>
            <a:r>
              <a:rPr lang="en-US" dirty="0" err="1"/>
              <a:t>Rebin</a:t>
            </a:r>
            <a:r>
              <a:rPr lang="en-US" dirty="0"/>
              <a:t>(4);</a:t>
            </a:r>
          </a:p>
          <a:p>
            <a:r>
              <a:rPr lang="en-US" dirty="0"/>
              <a:t>hmsd26_e-&gt;</a:t>
            </a:r>
            <a:r>
              <a:rPr lang="en-US" dirty="0" err="1"/>
              <a:t>SetLineColor</a:t>
            </a:r>
            <a:r>
              <a:rPr lang="en-US" dirty="0"/>
              <a:t>(1);</a:t>
            </a:r>
          </a:p>
          <a:p>
            <a:r>
              <a:rPr lang="en-US" dirty="0"/>
              <a:t>hmsd26_e-&gt;</a:t>
            </a:r>
            <a:r>
              <a:rPr lang="en-US" dirty="0" err="1"/>
              <a:t>SetStats</a:t>
            </a:r>
            <a:r>
              <a:rPr lang="en-US" dirty="0"/>
              <a:t>(0);</a:t>
            </a:r>
          </a:p>
          <a:p>
            <a:r>
              <a:rPr lang="en-US" dirty="0"/>
              <a:t>hmsd26_e-&gt;</a:t>
            </a:r>
            <a:r>
              <a:rPr lang="en-US" dirty="0" err="1"/>
              <a:t>SetTitle</a:t>
            </a:r>
            <a:r>
              <a:rPr lang="en-US" dirty="0"/>
              <a:t>("");</a:t>
            </a:r>
          </a:p>
          <a:p>
            <a:r>
              <a:rPr lang="en-US" dirty="0"/>
              <a:t>hmsd26_e-&gt;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</a:t>
            </a:r>
            <a:r>
              <a:rPr lang="en-US" dirty="0"/>
              <a:t>("Energy (keV)");</a:t>
            </a:r>
            <a:endParaRPr lang="zh-CN" altLang="en-US" dirty="0"/>
          </a:p>
          <a:p>
            <a:r>
              <a:rPr lang="en-US" dirty="0"/>
              <a:t>hmsd26_e-&gt;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</a:t>
            </a:r>
            <a:r>
              <a:rPr lang="en-US" dirty="0"/>
              <a:t>("Counts per 464 eV");</a:t>
            </a:r>
            <a:endParaRPr lang="zh-CN" altLang="en-US" dirty="0"/>
          </a:p>
          <a:p>
            <a:r>
              <a:rPr lang="en-US" dirty="0"/>
              <a:t>hmsd26_e-&gt;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CenterTitle</a:t>
            </a:r>
            <a:r>
              <a:rPr lang="en-US" dirty="0"/>
              <a:t>();</a:t>
            </a:r>
            <a:endParaRPr lang="zh-CN" altLang="en-US" dirty="0"/>
          </a:p>
          <a:p>
            <a:r>
              <a:rPr lang="en-US" dirty="0"/>
              <a:t>hmsd26_e-&gt;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CenterTitle</a:t>
            </a:r>
            <a:r>
              <a:rPr lang="en-US" dirty="0"/>
              <a:t>();</a:t>
            </a:r>
            <a:endParaRPr lang="zh-CN" altLang="en-US" dirty="0"/>
          </a:p>
          <a:p>
            <a:r>
              <a:rPr lang="en-US" dirty="0"/>
              <a:t>hmsd26_e-&gt;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SetLabelFont</a:t>
            </a:r>
            <a:r>
              <a:rPr lang="en-US" dirty="0"/>
              <a:t>(132);</a:t>
            </a:r>
            <a:endParaRPr lang="zh-CN" altLang="en-US" dirty="0"/>
          </a:p>
          <a:p>
            <a:r>
              <a:rPr lang="en-US" dirty="0"/>
              <a:t>hmsd26_e-&gt;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SetLabelFont</a:t>
            </a:r>
            <a:r>
              <a:rPr lang="en-US" dirty="0"/>
              <a:t>(132);</a:t>
            </a:r>
            <a:endParaRPr lang="zh-CN" altLang="en-US" dirty="0"/>
          </a:p>
          <a:p>
            <a:r>
              <a:rPr lang="en-US" dirty="0"/>
              <a:t>hmsd26_e-&gt;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SetLabelSize</a:t>
            </a:r>
            <a:r>
              <a:rPr lang="en-US" dirty="0"/>
              <a:t>(0.06);</a:t>
            </a:r>
          </a:p>
          <a:p>
            <a:r>
              <a:rPr lang="en-US" dirty="0"/>
              <a:t>hmsd26_e-&gt;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SetLabelSize</a:t>
            </a:r>
            <a:r>
              <a:rPr lang="en-US" dirty="0"/>
              <a:t>(0.06);</a:t>
            </a:r>
          </a:p>
          <a:p>
            <a:r>
              <a:rPr lang="en-US" dirty="0"/>
              <a:t>hmsd26_e-&gt;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SetTitleFont</a:t>
            </a:r>
            <a:r>
              <a:rPr lang="en-US" dirty="0"/>
              <a:t>(132);</a:t>
            </a:r>
            <a:endParaRPr lang="zh-CN" altLang="en-US" dirty="0"/>
          </a:p>
          <a:p>
            <a:r>
              <a:rPr lang="en-US" dirty="0"/>
              <a:t>hmsd26_e-&gt;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SetTitleFont</a:t>
            </a:r>
            <a:r>
              <a:rPr lang="en-US" dirty="0"/>
              <a:t>(132);</a:t>
            </a:r>
            <a:endParaRPr lang="zh-CN" altLang="en-US" dirty="0"/>
          </a:p>
          <a:p>
            <a:r>
              <a:rPr lang="en-US" dirty="0"/>
              <a:t>hmsd26_e-&gt;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SetTitleOffset</a:t>
            </a:r>
            <a:r>
              <a:rPr lang="en-US" dirty="0"/>
              <a:t>(1.0);</a:t>
            </a:r>
            <a:endParaRPr lang="zh-CN" altLang="en-US" dirty="0"/>
          </a:p>
          <a:p>
            <a:r>
              <a:rPr lang="en-US" dirty="0"/>
              <a:t>hmsd26_e-&gt;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SetTitleOffset</a:t>
            </a:r>
            <a:r>
              <a:rPr lang="en-US" dirty="0"/>
              <a:t>(1.1);</a:t>
            </a:r>
            <a:endParaRPr lang="zh-CN" altLang="en-US" dirty="0"/>
          </a:p>
          <a:p>
            <a:r>
              <a:rPr lang="en-US" dirty="0"/>
              <a:t>hmsd26_e-&gt;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SetTitleSize</a:t>
            </a:r>
            <a:r>
              <a:rPr lang="en-US" dirty="0"/>
              <a:t>(0.07);</a:t>
            </a:r>
          </a:p>
          <a:p>
            <a:r>
              <a:rPr lang="en-US" dirty="0"/>
              <a:t>hmsd26_e-&gt;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SetTitleSize</a:t>
            </a:r>
            <a:r>
              <a:rPr lang="en-US" dirty="0"/>
              <a:t>(0.07);</a:t>
            </a:r>
          </a:p>
          <a:p>
            <a:r>
              <a:rPr lang="en-US" dirty="0"/>
              <a:t>hmsd26_e-&gt;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SetNdivisions</a:t>
            </a:r>
            <a:r>
              <a:rPr lang="en-US" dirty="0"/>
              <a:t>(505);</a:t>
            </a:r>
          </a:p>
          <a:p>
            <a:r>
              <a:rPr lang="en-US" dirty="0"/>
              <a:t>hmsd26_e-&gt;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SetRangeUser</a:t>
            </a:r>
            <a:r>
              <a:rPr lang="en-US" dirty="0"/>
              <a:t>(0,1800);</a:t>
            </a:r>
          </a:p>
          <a:p>
            <a:r>
              <a:rPr lang="en-US" dirty="0"/>
              <a:t>//hmsd26_e-&gt;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SetRangeUser</a:t>
            </a:r>
            <a:r>
              <a:rPr lang="en-US" dirty="0"/>
              <a:t>(1,20000);</a:t>
            </a:r>
          </a:p>
          <a:p>
            <a:r>
              <a:rPr lang="en-US" dirty="0"/>
              <a:t>hmsd26_e-&gt;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SetTickLength</a:t>
            </a:r>
            <a:r>
              <a:rPr lang="en-US" dirty="0"/>
              <a:t>(0.02);</a:t>
            </a:r>
          </a:p>
          <a:p>
            <a:r>
              <a:rPr lang="en-US" dirty="0"/>
              <a:t>hmsd26_e-&gt;Draw("hist");</a:t>
            </a:r>
          </a:p>
          <a:p>
            <a:r>
              <a:rPr lang="en-US" dirty="0" err="1"/>
              <a:t>gPad</a:t>
            </a:r>
            <a:r>
              <a:rPr lang="en-US" dirty="0"/>
              <a:t>-&gt;</a:t>
            </a:r>
            <a:r>
              <a:rPr lang="en-US" dirty="0" err="1"/>
              <a:t>SetFrameLineWidth</a:t>
            </a:r>
            <a:r>
              <a:rPr lang="en-US" dirty="0"/>
              <a:t>(2);</a:t>
            </a:r>
          </a:p>
          <a:p>
            <a:r>
              <a:rPr lang="en-US" dirty="0"/>
              <a:t>//</a:t>
            </a:r>
            <a:r>
              <a:rPr lang="en-US" dirty="0" err="1"/>
              <a:t>gPad</a:t>
            </a:r>
            <a:r>
              <a:rPr lang="en-US" dirty="0"/>
              <a:t>-&gt;</a:t>
            </a:r>
            <a:r>
              <a:rPr lang="en-US" dirty="0" err="1"/>
              <a:t>SetLogy</a:t>
            </a:r>
            <a:r>
              <a:rPr lang="en-US" dirty="0"/>
              <a:t>();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163E3-E104-4CE2-9206-9A84C7BA2D95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2918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TFile</a:t>
            </a:r>
            <a:r>
              <a:rPr lang="en-US" dirty="0"/>
              <a:t> *_file0 = </a:t>
            </a:r>
            <a:r>
              <a:rPr lang="en-US" dirty="0" err="1"/>
              <a:t>TFile</a:t>
            </a:r>
            <a:r>
              <a:rPr lang="en-US" dirty="0"/>
              <a:t>::Open("F:/e21010/pxct/run0216_0217_0218_LEGe_XtRa_MSD26_60Co_I7281_inChamber_vacuum_XtRa_12mm_away_window1us_CFDdelay_adjusted_AnalogGain1.0_cal.root");</a:t>
            </a:r>
          </a:p>
          <a:p>
            <a:endParaRPr lang="en-US" dirty="0"/>
          </a:p>
          <a:p>
            <a:r>
              <a:rPr lang="en-US" dirty="0" err="1"/>
              <a:t>TCanvas</a:t>
            </a:r>
            <a:r>
              <a:rPr lang="en-US" dirty="0"/>
              <a:t>* </a:t>
            </a:r>
            <a:r>
              <a:rPr lang="en-US" dirty="0" err="1"/>
              <a:t>canvaspeak</a:t>
            </a:r>
            <a:r>
              <a:rPr lang="en-US" dirty="0"/>
              <a:t> = new </a:t>
            </a:r>
            <a:r>
              <a:rPr lang="en-US" dirty="0" err="1"/>
              <a:t>TCanvas</a:t>
            </a:r>
            <a:r>
              <a:rPr lang="en-US" dirty="0"/>
              <a:t>("MSD", "MSD", 1300, 800);//</a:t>
            </a:r>
          </a:p>
          <a:p>
            <a:r>
              <a:rPr lang="en-US" dirty="0" err="1"/>
              <a:t>canvaspeak</a:t>
            </a:r>
            <a:r>
              <a:rPr lang="en-US" dirty="0"/>
              <a:t>-&gt;cd();//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SetTopMargin</a:t>
            </a:r>
            <a:r>
              <a:rPr lang="en-US" dirty="0"/>
              <a:t>(0.025);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SetRightMargin</a:t>
            </a:r>
            <a:r>
              <a:rPr lang="en-US" dirty="0"/>
              <a:t>(0.04);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SetLeftMargin</a:t>
            </a:r>
            <a:r>
              <a:rPr lang="en-US" dirty="0"/>
              <a:t>(0.15);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SetBottomMargin</a:t>
            </a:r>
            <a:r>
              <a:rPr lang="en-US" dirty="0"/>
              <a:t>(0.15);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SetFrameLineWidth</a:t>
            </a:r>
            <a:r>
              <a:rPr lang="en-US" dirty="0"/>
              <a:t>(2);</a:t>
            </a:r>
          </a:p>
          <a:p>
            <a:r>
              <a:rPr lang="en-US" dirty="0"/>
              <a:t>hmsd26_e-&gt;</a:t>
            </a:r>
            <a:r>
              <a:rPr lang="en-US" dirty="0" err="1"/>
              <a:t>SetLineWidth</a:t>
            </a:r>
            <a:r>
              <a:rPr lang="en-US" dirty="0"/>
              <a:t>(2);</a:t>
            </a:r>
          </a:p>
          <a:p>
            <a:r>
              <a:rPr lang="en-US" dirty="0"/>
              <a:t>hmsd26_e-&gt;</a:t>
            </a:r>
            <a:r>
              <a:rPr lang="en-US" dirty="0" err="1"/>
              <a:t>Rebin</a:t>
            </a:r>
            <a:r>
              <a:rPr lang="en-US" dirty="0"/>
              <a:t>(4);</a:t>
            </a:r>
          </a:p>
          <a:p>
            <a:r>
              <a:rPr lang="en-US" dirty="0"/>
              <a:t>hmsd26_e-&gt;</a:t>
            </a:r>
            <a:r>
              <a:rPr lang="en-US" dirty="0" err="1"/>
              <a:t>SetLineColor</a:t>
            </a:r>
            <a:r>
              <a:rPr lang="en-US" dirty="0"/>
              <a:t>(1);</a:t>
            </a:r>
          </a:p>
          <a:p>
            <a:r>
              <a:rPr lang="en-US" dirty="0"/>
              <a:t>hmsd26_e-&gt;</a:t>
            </a:r>
            <a:r>
              <a:rPr lang="en-US" dirty="0" err="1"/>
              <a:t>SetStats</a:t>
            </a:r>
            <a:r>
              <a:rPr lang="en-US" dirty="0"/>
              <a:t>(0);</a:t>
            </a:r>
          </a:p>
          <a:p>
            <a:r>
              <a:rPr lang="en-US" dirty="0"/>
              <a:t>hmsd26_e-&gt;</a:t>
            </a:r>
            <a:r>
              <a:rPr lang="en-US" dirty="0" err="1"/>
              <a:t>SetTitle</a:t>
            </a:r>
            <a:r>
              <a:rPr lang="en-US" dirty="0"/>
              <a:t>("");</a:t>
            </a:r>
          </a:p>
          <a:p>
            <a:r>
              <a:rPr lang="en-US" dirty="0"/>
              <a:t>hmsd26_e-&gt;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</a:t>
            </a:r>
            <a:r>
              <a:rPr lang="en-US" dirty="0"/>
              <a:t>("Energy (keV)");</a:t>
            </a:r>
          </a:p>
          <a:p>
            <a:r>
              <a:rPr lang="en-US" dirty="0"/>
              <a:t>hmsd26_e-&gt;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</a:t>
            </a:r>
            <a:r>
              <a:rPr lang="en-US" dirty="0"/>
              <a:t>("Counts per 464 eV");</a:t>
            </a:r>
          </a:p>
          <a:p>
            <a:r>
              <a:rPr lang="en-US" dirty="0"/>
              <a:t>hmsd26_e-&gt;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CenterTitle</a:t>
            </a:r>
            <a:r>
              <a:rPr lang="en-US" dirty="0"/>
              <a:t>();</a:t>
            </a:r>
          </a:p>
          <a:p>
            <a:r>
              <a:rPr lang="en-US" dirty="0"/>
              <a:t>hmsd26_e-&gt;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CenterTitle</a:t>
            </a:r>
            <a:r>
              <a:rPr lang="en-US" dirty="0"/>
              <a:t>();</a:t>
            </a:r>
          </a:p>
          <a:p>
            <a:r>
              <a:rPr lang="en-US" dirty="0"/>
              <a:t>hmsd26_e-&gt;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SetLabelFont</a:t>
            </a:r>
            <a:r>
              <a:rPr lang="en-US" dirty="0"/>
              <a:t>(132);</a:t>
            </a:r>
          </a:p>
          <a:p>
            <a:r>
              <a:rPr lang="en-US" dirty="0"/>
              <a:t>hmsd26_e-&gt;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SetLabelFont</a:t>
            </a:r>
            <a:r>
              <a:rPr lang="en-US" dirty="0"/>
              <a:t>(132);</a:t>
            </a:r>
          </a:p>
          <a:p>
            <a:r>
              <a:rPr lang="en-US" dirty="0"/>
              <a:t>hmsd26_e-&gt;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SetLabelSize</a:t>
            </a:r>
            <a:r>
              <a:rPr lang="en-US" dirty="0"/>
              <a:t>(0.06);</a:t>
            </a:r>
          </a:p>
          <a:p>
            <a:r>
              <a:rPr lang="en-US" dirty="0"/>
              <a:t>hmsd26_e-&gt;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SetLabelSize</a:t>
            </a:r>
            <a:r>
              <a:rPr lang="en-US" dirty="0"/>
              <a:t>(0.06);</a:t>
            </a:r>
          </a:p>
          <a:p>
            <a:r>
              <a:rPr lang="en-US" dirty="0"/>
              <a:t>hmsd26_e-&gt;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SetTitleFont</a:t>
            </a:r>
            <a:r>
              <a:rPr lang="en-US" dirty="0"/>
              <a:t>(132);</a:t>
            </a:r>
          </a:p>
          <a:p>
            <a:r>
              <a:rPr lang="en-US" dirty="0"/>
              <a:t>hmsd26_e-&gt;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SetTitleFont</a:t>
            </a:r>
            <a:r>
              <a:rPr lang="en-US" dirty="0"/>
              <a:t>(132);</a:t>
            </a:r>
          </a:p>
          <a:p>
            <a:r>
              <a:rPr lang="en-US" dirty="0"/>
              <a:t>hmsd26_e-&gt;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SetTitleOffset</a:t>
            </a:r>
            <a:r>
              <a:rPr lang="en-US" dirty="0"/>
              <a:t>(1.0);</a:t>
            </a:r>
          </a:p>
          <a:p>
            <a:r>
              <a:rPr lang="en-US" dirty="0"/>
              <a:t>hmsd26_e-&gt;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SetTitleOffset</a:t>
            </a:r>
            <a:r>
              <a:rPr lang="en-US" dirty="0"/>
              <a:t>(1.1);</a:t>
            </a:r>
          </a:p>
          <a:p>
            <a:r>
              <a:rPr lang="en-US" dirty="0"/>
              <a:t>hmsd26_e-&gt;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SetTitleSize</a:t>
            </a:r>
            <a:r>
              <a:rPr lang="en-US" dirty="0"/>
              <a:t>(0.07);</a:t>
            </a:r>
          </a:p>
          <a:p>
            <a:r>
              <a:rPr lang="en-US" dirty="0"/>
              <a:t>hmsd26_e-&gt;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SetTitleSize</a:t>
            </a:r>
            <a:r>
              <a:rPr lang="en-US" dirty="0"/>
              <a:t>(0.07);</a:t>
            </a:r>
          </a:p>
          <a:p>
            <a:r>
              <a:rPr lang="en-US" dirty="0"/>
              <a:t>hmsd26_e-&gt;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SetNdivisions</a:t>
            </a:r>
            <a:r>
              <a:rPr lang="en-US" dirty="0"/>
              <a:t>(505);</a:t>
            </a:r>
          </a:p>
          <a:p>
            <a:r>
              <a:rPr lang="en-US" dirty="0"/>
              <a:t>hmsd26_e-&gt;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SetRangeUser</a:t>
            </a:r>
            <a:r>
              <a:rPr lang="en-US" dirty="0"/>
              <a:t>(0,1800);</a:t>
            </a:r>
          </a:p>
          <a:p>
            <a:r>
              <a:rPr lang="en-US" dirty="0"/>
              <a:t>//hmsd26_e-&gt;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SetRangeUser</a:t>
            </a:r>
            <a:r>
              <a:rPr lang="en-US" dirty="0"/>
              <a:t>(1,20000);</a:t>
            </a:r>
          </a:p>
          <a:p>
            <a:r>
              <a:rPr lang="en-US" dirty="0"/>
              <a:t>hmsd26_e-&gt;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SetTickLength</a:t>
            </a:r>
            <a:r>
              <a:rPr lang="en-US" dirty="0"/>
              <a:t>(0.02);</a:t>
            </a:r>
          </a:p>
          <a:p>
            <a:r>
              <a:rPr lang="en-US" dirty="0"/>
              <a:t>hmsd26_e-&gt;Draw("hist");</a:t>
            </a:r>
          </a:p>
          <a:p>
            <a:r>
              <a:rPr lang="en-US" dirty="0" err="1"/>
              <a:t>gPad</a:t>
            </a:r>
            <a:r>
              <a:rPr lang="en-US" dirty="0"/>
              <a:t>-&gt;</a:t>
            </a:r>
            <a:r>
              <a:rPr lang="en-US" dirty="0" err="1"/>
              <a:t>SetFrameLineWidth</a:t>
            </a:r>
            <a:r>
              <a:rPr lang="en-US" dirty="0"/>
              <a:t>(2);</a:t>
            </a:r>
          </a:p>
          <a:p>
            <a:r>
              <a:rPr lang="en-US" dirty="0"/>
              <a:t>//</a:t>
            </a:r>
            <a:r>
              <a:rPr lang="en-US" dirty="0" err="1"/>
              <a:t>gPad</a:t>
            </a:r>
            <a:r>
              <a:rPr lang="en-US" dirty="0"/>
              <a:t>-&gt;</a:t>
            </a:r>
            <a:r>
              <a:rPr lang="en-US" dirty="0" err="1"/>
              <a:t>SetLogy</a:t>
            </a:r>
            <a:r>
              <a:rPr lang="en-US" dirty="0"/>
              <a:t>();</a:t>
            </a:r>
          </a:p>
          <a:p>
            <a:endParaRPr lang="en-US" dirty="0"/>
          </a:p>
          <a:p>
            <a:r>
              <a:rPr lang="en-US" dirty="0"/>
              <a:t>tree-&gt;</a:t>
            </a:r>
            <a:r>
              <a:rPr lang="en-US" dirty="0" err="1"/>
              <a:t>SetLineColor</a:t>
            </a:r>
            <a:r>
              <a:rPr lang="en-US" dirty="0"/>
              <a:t>(2);</a:t>
            </a:r>
          </a:p>
          <a:p>
            <a:r>
              <a:rPr lang="en-US" dirty="0"/>
              <a:t>tree-&gt;Draw("msd26_e","north_e&gt;1171&amp;&amp;</a:t>
            </a:r>
            <a:r>
              <a:rPr lang="en-US" dirty="0" err="1"/>
              <a:t>north_e</a:t>
            </a:r>
            <a:r>
              <a:rPr lang="en-US" dirty="0"/>
              <a:t>&lt;1176&amp;&amp;msd26_e&gt;0&amp;&amp;msd26_e&lt;1800&amp;&amp;north_t-msd26_t&gt;-500&amp;&amp;north_t-msd26_t&lt;300","same");</a:t>
            </a:r>
          </a:p>
          <a:p>
            <a:endParaRPr lang="en-US" dirty="0"/>
          </a:p>
          <a:p>
            <a:r>
              <a:rPr lang="en-US" dirty="0"/>
              <a:t>tree-&gt;</a:t>
            </a:r>
            <a:r>
              <a:rPr lang="en-US" dirty="0" err="1"/>
              <a:t>SetLineColor</a:t>
            </a:r>
            <a:r>
              <a:rPr lang="en-US" dirty="0"/>
              <a:t>(</a:t>
            </a:r>
            <a:r>
              <a:rPr lang="en-US" dirty="0" err="1"/>
              <a:t>kViolet</a:t>
            </a:r>
            <a:r>
              <a:rPr lang="en-US" dirty="0"/>
              <a:t>);</a:t>
            </a:r>
          </a:p>
          <a:p>
            <a:r>
              <a:rPr lang="en-US" dirty="0"/>
              <a:t>tree-&gt;Draw("msd26_e","north_e&gt;1330&amp;&amp;</a:t>
            </a:r>
            <a:r>
              <a:rPr lang="en-US" dirty="0" err="1"/>
              <a:t>north_e</a:t>
            </a:r>
            <a:r>
              <a:rPr lang="en-US" dirty="0"/>
              <a:t>&lt;1335&amp;&amp;msd26_e&gt;0&amp;&amp;msd26_e&lt;1800&amp;&amp;north_t-msd26_t&gt;-500&amp;&amp;north_t-msd26_t&lt;300","same");</a:t>
            </a:r>
          </a:p>
          <a:p>
            <a:endParaRPr lang="en-US" dirty="0"/>
          </a:p>
          <a:p>
            <a:r>
              <a:rPr lang="en-US" dirty="0"/>
              <a:t>tree-&gt;</a:t>
            </a:r>
            <a:r>
              <a:rPr lang="en-US" dirty="0" err="1"/>
              <a:t>SetLineColor</a:t>
            </a:r>
            <a:r>
              <a:rPr lang="en-US" dirty="0"/>
              <a:t>(</a:t>
            </a:r>
            <a:r>
              <a:rPr lang="en-US" dirty="0" err="1"/>
              <a:t>kAzure</a:t>
            </a:r>
            <a:r>
              <a:rPr lang="en-US" dirty="0"/>
              <a:t>);</a:t>
            </a:r>
          </a:p>
          <a:p>
            <a:r>
              <a:rPr lang="en-US" dirty="0"/>
              <a:t>tree-&gt;Draw("msd26_e","south_e&gt;1171&amp;&amp;</a:t>
            </a:r>
            <a:r>
              <a:rPr lang="en-US" dirty="0" err="1"/>
              <a:t>south_e</a:t>
            </a:r>
            <a:r>
              <a:rPr lang="en-US" dirty="0"/>
              <a:t>&lt;1176&amp;&amp;msd26_e&gt;0&amp;&amp;msd26_e&lt;1800&amp;&amp;south_t-msd26_t&gt;-500&amp;&amp;south_t-msd26_t&lt;300","same");</a:t>
            </a:r>
          </a:p>
          <a:p>
            <a:endParaRPr lang="en-US" dirty="0"/>
          </a:p>
          <a:p>
            <a:r>
              <a:rPr lang="en-US" dirty="0"/>
              <a:t>tree-&gt;</a:t>
            </a:r>
            <a:r>
              <a:rPr lang="en-US" dirty="0" err="1"/>
              <a:t>SetLineColor</a:t>
            </a:r>
            <a:r>
              <a:rPr lang="en-US" dirty="0"/>
              <a:t>(kGreen+1);</a:t>
            </a:r>
          </a:p>
          <a:p>
            <a:r>
              <a:rPr lang="en-US" dirty="0"/>
              <a:t>tree-&gt;Draw("msd26_e","south_e&gt;1330&amp;&amp;</a:t>
            </a:r>
            <a:r>
              <a:rPr lang="en-US" dirty="0" err="1"/>
              <a:t>south_e</a:t>
            </a:r>
            <a:r>
              <a:rPr lang="en-US" dirty="0"/>
              <a:t>&lt;1335&amp;&amp;msd26_e&gt;0&amp;&amp;msd26_e&lt;1800&amp;&amp;south_t-msd26_t&gt;-500&amp;&amp;south_t-msd26_t&lt;300","same");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163E3-E104-4CE2-9206-9A84C7BA2D95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0109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TFile</a:t>
            </a:r>
            <a:r>
              <a:rPr lang="en-US" dirty="0"/>
              <a:t> *_file0 = </a:t>
            </a:r>
            <a:r>
              <a:rPr lang="en-US" dirty="0" err="1"/>
              <a:t>TFile</a:t>
            </a:r>
            <a:r>
              <a:rPr lang="en-US" dirty="0"/>
              <a:t>::Open("F:/e21010/pxct/run0216_0217_0218_LEGe_XtRa_MSD26_60Co_I7281_inChamber_vacuum_XtRa_12mm_away_window1us_CFDdelay_adjusted_AnalogGain1.0_cal.root");</a:t>
            </a:r>
          </a:p>
          <a:p>
            <a:r>
              <a:rPr lang="en-US" dirty="0" err="1"/>
              <a:t>canvaspeak</a:t>
            </a:r>
            <a:r>
              <a:rPr lang="en-US" dirty="0"/>
              <a:t>-&gt;cd();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SetLineWidth</a:t>
            </a:r>
            <a:r>
              <a:rPr lang="en-US" dirty="0"/>
              <a:t>(3);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Rebin</a:t>
            </a:r>
            <a:r>
              <a:rPr lang="en-US" dirty="0"/>
              <a:t>(1);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SetLineColor</a:t>
            </a:r>
            <a:r>
              <a:rPr lang="en-US" dirty="0"/>
              <a:t>(1);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SetStats</a:t>
            </a:r>
            <a:r>
              <a:rPr lang="en-US" dirty="0"/>
              <a:t>(0);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SetTitle</a:t>
            </a:r>
            <a:r>
              <a:rPr lang="en-US" dirty="0"/>
              <a:t>("");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</a:t>
            </a:r>
            <a:r>
              <a:rPr lang="en-US" dirty="0"/>
              <a:t>("Energy (keV)");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</a:t>
            </a:r>
            <a:r>
              <a:rPr lang="en-US" dirty="0"/>
              <a:t>("Counts per 28 eV");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CenterTitle</a:t>
            </a:r>
            <a:r>
              <a:rPr lang="en-US" dirty="0"/>
              <a:t>();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CenterTitle</a:t>
            </a:r>
            <a:r>
              <a:rPr lang="en-US" dirty="0"/>
              <a:t>();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SetLabelFont</a:t>
            </a:r>
            <a:r>
              <a:rPr lang="en-US" dirty="0"/>
              <a:t>(132);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SetLabelFont</a:t>
            </a:r>
            <a:r>
              <a:rPr lang="en-US" dirty="0"/>
              <a:t>(132);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SetLabelSize</a:t>
            </a:r>
            <a:r>
              <a:rPr lang="en-US" dirty="0"/>
              <a:t>(0.07);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SetLabelSize</a:t>
            </a:r>
            <a:r>
              <a:rPr lang="en-US" dirty="0"/>
              <a:t>(0.07);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SetTitleFont</a:t>
            </a:r>
            <a:r>
              <a:rPr lang="en-US" dirty="0"/>
              <a:t>(132);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SetTitleFont</a:t>
            </a:r>
            <a:r>
              <a:rPr lang="en-US" dirty="0"/>
              <a:t>(132);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SetTitleOffset</a:t>
            </a:r>
            <a:r>
              <a:rPr lang="en-US" dirty="0"/>
              <a:t>(1.1);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SetTitleOffset</a:t>
            </a:r>
            <a:r>
              <a:rPr lang="en-US" dirty="0"/>
              <a:t>(0.70);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SetTitleSize</a:t>
            </a:r>
            <a:r>
              <a:rPr lang="en-US" dirty="0"/>
              <a:t>(0.08);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SetTitleSize</a:t>
            </a:r>
            <a:r>
              <a:rPr lang="en-US" dirty="0"/>
              <a:t>(0.08);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SetTickLength</a:t>
            </a:r>
            <a:r>
              <a:rPr lang="en-US" dirty="0"/>
              <a:t>(0.015);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SetNdivisions</a:t>
            </a:r>
            <a:r>
              <a:rPr lang="en-US" dirty="0"/>
              <a:t>(505);</a:t>
            </a:r>
          </a:p>
          <a:p>
            <a:r>
              <a:rPr lang="en-US" dirty="0" err="1"/>
              <a:t>hlege_e</a:t>
            </a:r>
            <a:r>
              <a:rPr lang="en-US" dirty="0"/>
              <a:t>-&gt;Draw("hist");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163E3-E104-4CE2-9206-9A84C7BA2D95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81903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FF063-225F-4863-8DEB-BE06B93FE1F6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B126F-45E3-4517-A3AB-636D0EB0D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255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FF063-225F-4863-8DEB-BE06B93FE1F6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B126F-45E3-4517-A3AB-636D0EB0D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486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FF063-225F-4863-8DEB-BE06B93FE1F6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B126F-45E3-4517-A3AB-636D0EB0D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083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FF063-225F-4863-8DEB-BE06B93FE1F6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B126F-45E3-4517-A3AB-636D0EB0D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654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FF063-225F-4863-8DEB-BE06B93FE1F6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B126F-45E3-4517-A3AB-636D0EB0D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75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FF063-225F-4863-8DEB-BE06B93FE1F6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B126F-45E3-4517-A3AB-636D0EB0D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609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FF063-225F-4863-8DEB-BE06B93FE1F6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B126F-45E3-4517-A3AB-636D0EB0D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881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FF063-225F-4863-8DEB-BE06B93FE1F6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B126F-45E3-4517-A3AB-636D0EB0D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918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FF063-225F-4863-8DEB-BE06B93FE1F6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B126F-45E3-4517-A3AB-636D0EB0D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36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FF063-225F-4863-8DEB-BE06B93FE1F6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B126F-45E3-4517-A3AB-636D0EB0D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190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FF063-225F-4863-8DEB-BE06B93FE1F6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B126F-45E3-4517-A3AB-636D0EB0D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039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FF063-225F-4863-8DEB-BE06B93FE1F6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B126F-45E3-4517-A3AB-636D0EB0D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365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016A3E0-48E9-4308-9C5C-6487F0A67B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09448"/>
            <a:ext cx="9144000" cy="543910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16B7085-BF3E-4C00-A634-2DF02D69A5C5}"/>
              </a:ext>
            </a:extLst>
          </p:cNvPr>
          <p:cNvSpPr txBox="1"/>
          <p:nvPr/>
        </p:nvSpPr>
        <p:spPr>
          <a:xfrm>
            <a:off x="0" y="5934670"/>
            <a:ext cx="20764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Run0216-0218</a:t>
            </a:r>
          </a:p>
          <a:p>
            <a:r>
              <a:rPr lang="en-US" dirty="0"/>
              <a:t>60Co beta electron?</a:t>
            </a:r>
          </a:p>
          <a:p>
            <a:r>
              <a:rPr lang="en-US" dirty="0"/>
              <a:t>By MSD26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B3D59EB-6143-4AC4-9715-0E12EB17FDBA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4572000" y="881380"/>
            <a:ext cx="4335517" cy="322878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BF2FD08-1F6A-48EB-9E1D-051895B60642}"/>
              </a:ext>
            </a:extLst>
          </p:cNvPr>
          <p:cNvSpPr txBox="1"/>
          <p:nvPr/>
        </p:nvSpPr>
        <p:spPr>
          <a:xfrm>
            <a:off x="4991100" y="4095555"/>
            <a:ext cx="9322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960 keV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D4D5FF8-44A0-4521-8B84-174B419AED4D}"/>
              </a:ext>
            </a:extLst>
          </p:cNvPr>
          <p:cNvSpPr txBox="1"/>
          <p:nvPr/>
        </p:nvSpPr>
        <p:spPr>
          <a:xfrm>
            <a:off x="5690496" y="4397997"/>
            <a:ext cx="1049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1110 keV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0BC5F0A-35A3-4B4B-8D14-F14D3948D9DE}"/>
              </a:ext>
            </a:extLst>
          </p:cNvPr>
          <p:cNvCxnSpPr>
            <a:cxnSpLocks/>
          </p:cNvCxnSpPr>
          <p:nvPr/>
        </p:nvCxnSpPr>
        <p:spPr>
          <a:xfrm>
            <a:off x="6050027" y="4767329"/>
            <a:ext cx="0" cy="3547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EA87E78-C41B-47E2-BF41-648D5AB65030}"/>
              </a:ext>
            </a:extLst>
          </p:cNvPr>
          <p:cNvCxnSpPr>
            <a:cxnSpLocks/>
          </p:cNvCxnSpPr>
          <p:nvPr/>
        </p:nvCxnSpPr>
        <p:spPr>
          <a:xfrm>
            <a:off x="5431821" y="4464887"/>
            <a:ext cx="0" cy="3547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7444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3A06C53-A1B0-4D86-8098-3FA3770D13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319759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7170AFE-29B8-48DD-BFBD-CD919DAADAF2}"/>
              </a:ext>
            </a:extLst>
          </p:cNvPr>
          <p:cNvSpPr txBox="1"/>
          <p:nvPr/>
        </p:nvSpPr>
        <p:spPr>
          <a:xfrm>
            <a:off x="1498600" y="469900"/>
            <a:ext cx="25834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Raw MSD26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North 1173-gated MSD26</a:t>
            </a:r>
          </a:p>
          <a:p>
            <a:r>
              <a:rPr lang="en-US" altLang="zh-CN" dirty="0">
                <a:solidFill>
                  <a:srgbClr val="A347FF"/>
                </a:solidFill>
              </a:rPr>
              <a:t>North 1332-gated MSD26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5530C17-147B-46B5-97A9-3590D8CA99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197595"/>
            <a:ext cx="9144000" cy="319759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C59933B-D9A3-4CE8-985B-1214FE50AB9A}"/>
              </a:ext>
            </a:extLst>
          </p:cNvPr>
          <p:cNvSpPr txBox="1"/>
          <p:nvPr/>
        </p:nvSpPr>
        <p:spPr>
          <a:xfrm>
            <a:off x="1498600" y="3638112"/>
            <a:ext cx="25834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Raw MSD26</a:t>
            </a:r>
          </a:p>
          <a:p>
            <a:r>
              <a:rPr lang="en-US" altLang="zh-CN" dirty="0">
                <a:solidFill>
                  <a:srgbClr val="0000FF"/>
                </a:solidFill>
              </a:rPr>
              <a:t>South 1173-gated MSD26</a:t>
            </a:r>
          </a:p>
          <a:p>
            <a:r>
              <a:rPr lang="en-US" altLang="zh-CN" dirty="0">
                <a:solidFill>
                  <a:srgbClr val="00CB00"/>
                </a:solidFill>
              </a:rPr>
              <a:t>South 1332-gated MSD26</a:t>
            </a:r>
          </a:p>
        </p:txBody>
      </p:sp>
    </p:spTree>
    <p:extLst>
      <p:ext uri="{BB962C8B-B14F-4D97-AF65-F5344CB8AC3E}">
        <p14:creationId xmlns:p14="http://schemas.microsoft.com/office/powerpoint/2010/main" val="1302061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B74A041-3C73-4F4A-B5F1-4720EC059F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686300" cy="21907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02D5793-FC36-411F-A009-3D57652FA4B4}"/>
              </a:ext>
            </a:extLst>
          </p:cNvPr>
          <p:cNvSpPr txBox="1"/>
          <p:nvPr/>
        </p:nvSpPr>
        <p:spPr>
          <a:xfrm>
            <a:off x="114300" y="230505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L. J. Sun 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et al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Radiat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 Prot. 32, 155 (2012).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916C2C15-9718-4FE9-B0AF-A0C847AAC5E8}"/>
              </a:ext>
            </a:extLst>
          </p:cNvPr>
          <p:cNvGraphicFramePr>
            <a:graphicFrameLocks noGrp="1"/>
          </p:cNvGraphicFramePr>
          <p:nvPr/>
        </p:nvGraphicFramePr>
        <p:xfrm>
          <a:off x="254000" y="3124200"/>
          <a:ext cx="6096000" cy="333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41578529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58756709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18991082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5131225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u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</a:t>
                      </a:r>
                      <a:r>
                        <a:rPr lang="en-US" altLang="zh-CN" i="1" u="none" baseline="-250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γ</a:t>
                      </a:r>
                      <a:r>
                        <a:rPr lang="en-US" altLang="zh-CN" i="0" u="none" baseline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(keV)</a:t>
                      </a:r>
                      <a:endParaRPr lang="en-US" i="0" u="none" baseline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i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θ</a:t>
                      </a:r>
                      <a:r>
                        <a:rPr lang="en-US" altLang="zh-CN" i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(deg)</a:t>
                      </a:r>
                      <a:endParaRPr lang="en-US" i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i="1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</a:t>
                      </a:r>
                      <a:r>
                        <a:rPr lang="en-US" altLang="zh-CN" i="1" baseline="-250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γ</a:t>
                      </a:r>
                      <a:r>
                        <a:rPr lang="en-US" altLang="zh-CN" i="1" baseline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'</a:t>
                      </a:r>
                      <a:r>
                        <a:rPr lang="en-US" altLang="zh-CN" i="0" u="none" baseline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(keV)</a:t>
                      </a:r>
                      <a:endParaRPr lang="en-US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</a:t>
                      </a:r>
                      <a:r>
                        <a:rPr lang="en-US" i="1" baseline="-250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</a:t>
                      </a:r>
                      <a:r>
                        <a:rPr lang="en-US" altLang="zh-CN" i="0" u="none" baseline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(keV)</a:t>
                      </a:r>
                      <a:endParaRPr lang="en-US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86195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141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471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9005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817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5256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963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30083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20551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1332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755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577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17137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1332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369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962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90197273"/>
                  </a:ext>
                </a:extLst>
              </a:tr>
              <a:tr h="1701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1332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843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2987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2C59015-C2FB-498E-BEC4-A84041C31C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319759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B409B2F-8388-400B-9FC2-B78476B2713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183" b="-1"/>
          <a:stretch/>
        </p:blipFill>
        <p:spPr>
          <a:xfrm>
            <a:off x="0" y="3698240"/>
            <a:ext cx="9144000" cy="3159760"/>
          </a:xfrm>
          <a:prstGeom prst="rect">
            <a:avLst/>
          </a:prstGeom>
        </p:spPr>
      </p:pic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13F50127-7CE4-45F3-AA27-DEB89C13BDC7}"/>
              </a:ext>
            </a:extLst>
          </p:cNvPr>
          <p:cNvGraphicFramePr>
            <a:graphicFrameLocks noGrp="1"/>
          </p:cNvGraphicFramePr>
          <p:nvPr/>
        </p:nvGraphicFramePr>
        <p:xfrm>
          <a:off x="4813300" y="66040"/>
          <a:ext cx="4065968" cy="109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8255">
                  <a:extLst>
                    <a:ext uri="{9D8B030D-6E8A-4147-A177-3AD203B41FA5}">
                      <a16:colId xmlns:a16="http://schemas.microsoft.com/office/drawing/2014/main" val="2415785293"/>
                    </a:ext>
                  </a:extLst>
                </a:gridCol>
                <a:gridCol w="933767">
                  <a:extLst>
                    <a:ext uri="{9D8B030D-6E8A-4147-A177-3AD203B41FA5}">
                      <a16:colId xmlns:a16="http://schemas.microsoft.com/office/drawing/2014/main" val="2587567091"/>
                    </a:ext>
                  </a:extLst>
                </a:gridCol>
                <a:gridCol w="1082231">
                  <a:extLst>
                    <a:ext uri="{9D8B030D-6E8A-4147-A177-3AD203B41FA5}">
                      <a16:colId xmlns:a16="http://schemas.microsoft.com/office/drawing/2014/main" val="1189910823"/>
                    </a:ext>
                  </a:extLst>
                </a:gridCol>
                <a:gridCol w="1021715">
                  <a:extLst>
                    <a:ext uri="{9D8B030D-6E8A-4147-A177-3AD203B41FA5}">
                      <a16:colId xmlns:a16="http://schemas.microsoft.com/office/drawing/2014/main" val="1513122509"/>
                    </a:ext>
                  </a:extLst>
                </a:gridCol>
              </a:tblGrid>
              <a:tr h="340398">
                <a:tc>
                  <a:txBody>
                    <a:bodyPr/>
                    <a:lstStyle/>
                    <a:p>
                      <a:pPr algn="ctr"/>
                      <a:r>
                        <a:rPr lang="en-US" i="1" u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</a:t>
                      </a:r>
                      <a:r>
                        <a:rPr lang="en-US" altLang="zh-CN" i="1" u="none" baseline="-250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γ</a:t>
                      </a:r>
                      <a:r>
                        <a:rPr lang="en-US" altLang="zh-CN" i="0" u="none" baseline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(keV)</a:t>
                      </a:r>
                      <a:endParaRPr lang="en-US" i="0" u="none" baseline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i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θ</a:t>
                      </a:r>
                      <a:r>
                        <a:rPr lang="en-US" altLang="zh-CN" i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(deg)</a:t>
                      </a:r>
                      <a:endParaRPr lang="en-US" i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i="1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</a:t>
                      </a:r>
                      <a:r>
                        <a:rPr lang="en-US" altLang="zh-CN" i="1" baseline="-250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γ</a:t>
                      </a:r>
                      <a:r>
                        <a:rPr lang="en-US" altLang="zh-CN" i="1" baseline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'</a:t>
                      </a:r>
                      <a:r>
                        <a:rPr lang="en-US" altLang="zh-CN" i="0" u="none" baseline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(keV)</a:t>
                      </a:r>
                      <a:endParaRPr lang="en-US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</a:t>
                      </a:r>
                      <a:r>
                        <a:rPr lang="en-US" i="1" baseline="-250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</a:t>
                      </a:r>
                      <a:r>
                        <a:rPr lang="en-US" altLang="zh-CN" i="0" u="none" baseline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(keV)</a:t>
                      </a:r>
                      <a:endParaRPr lang="en-US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8619576"/>
                  </a:ext>
                </a:extLst>
              </a:tr>
              <a:tr h="340398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963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3008369"/>
                  </a:ext>
                </a:extLst>
              </a:tr>
              <a:tr h="33573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1332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843372"/>
                  </a:ext>
                </a:extLst>
              </a:tr>
            </a:tbl>
          </a:graphicData>
        </a:graphic>
      </p:graphicFrame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F293407-B114-4C4B-B876-06476DAB6E53}"/>
              </a:ext>
            </a:extLst>
          </p:cNvPr>
          <p:cNvCxnSpPr/>
          <p:nvPr/>
        </p:nvCxnSpPr>
        <p:spPr>
          <a:xfrm flipH="1">
            <a:off x="4409440" y="792480"/>
            <a:ext cx="2682240" cy="660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5AA2C6B-C48B-42A0-BCCB-739E658AF175}"/>
              </a:ext>
            </a:extLst>
          </p:cNvPr>
          <p:cNvCxnSpPr>
            <a:cxnSpLocks/>
          </p:cNvCxnSpPr>
          <p:nvPr/>
        </p:nvCxnSpPr>
        <p:spPr>
          <a:xfrm flipH="1">
            <a:off x="7772400" y="1122680"/>
            <a:ext cx="579120" cy="37744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18CA61F-3354-4500-B66C-761EA84FDBD0}"/>
              </a:ext>
            </a:extLst>
          </p:cNvPr>
          <p:cNvCxnSpPr>
            <a:cxnSpLocks/>
          </p:cNvCxnSpPr>
          <p:nvPr/>
        </p:nvCxnSpPr>
        <p:spPr>
          <a:xfrm flipH="1">
            <a:off x="4548568" y="721360"/>
            <a:ext cx="3599752" cy="34645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3310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AE0E39A-E851-433D-8136-177140321E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439025" cy="45339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F58FFEB-75A9-4A5D-93F3-5459D76CD934}"/>
              </a:ext>
            </a:extLst>
          </p:cNvPr>
          <p:cNvSpPr txBox="1"/>
          <p:nvPr/>
        </p:nvSpPr>
        <p:spPr>
          <a:xfrm>
            <a:off x="190500" y="453390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0" i="0" dirty="0">
                <a:solidFill>
                  <a:srgbClr val="2C3E50"/>
                </a:solidFill>
                <a:effectLst/>
                <a:latin typeface="Lato" panose="020F0502020204030203" pitchFamily="34" charset="0"/>
              </a:rPr>
              <a:t>The Klein–</a:t>
            </a:r>
            <a:r>
              <a:rPr lang="en-US" b="0" i="0" dirty="0" err="1">
                <a:solidFill>
                  <a:srgbClr val="2C3E50"/>
                </a:solidFill>
                <a:effectLst/>
                <a:latin typeface="Lato" panose="020F0502020204030203" pitchFamily="34" charset="0"/>
              </a:rPr>
              <a:t>Nishina</a:t>
            </a:r>
            <a:r>
              <a:rPr lang="en-US" b="0" i="0" dirty="0">
                <a:solidFill>
                  <a:srgbClr val="2C3E50"/>
                </a:solidFill>
                <a:effectLst/>
                <a:latin typeface="Lato" panose="020F0502020204030203" pitchFamily="34" charset="0"/>
              </a:rPr>
              <a:t> formula</a:t>
            </a:r>
          </a:p>
        </p:txBody>
      </p:sp>
    </p:spTree>
    <p:extLst>
      <p:ext uri="{BB962C8B-B14F-4D97-AF65-F5344CB8AC3E}">
        <p14:creationId xmlns:p14="http://schemas.microsoft.com/office/powerpoint/2010/main" val="1519396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1284</Words>
  <Application>Microsoft Office PowerPoint</Application>
  <PresentationFormat>On-screen Show (4:3)</PresentationFormat>
  <Paragraphs>172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Cambria</vt:lpstr>
      <vt:lpstr>Lato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sun lijie</dc:creator>
  <cp:lastModifiedBy>sun lijie</cp:lastModifiedBy>
  <cp:revision>1</cp:revision>
  <dcterms:created xsi:type="dcterms:W3CDTF">2024-03-22T14:50:13Z</dcterms:created>
  <dcterms:modified xsi:type="dcterms:W3CDTF">2024-03-22T14:53:14Z</dcterms:modified>
</cp:coreProperties>
</file>