
<file path=[Content_Types].xml><?xml version="1.0" encoding="utf-8"?>
<Types xmlns="http://schemas.openxmlformats.org/package/2006/content-types">
  <Default Extension="9FC399A0" ContentType="image/pn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8"/>
  </p:notesMasterIdLst>
  <p:sldIdLst>
    <p:sldId id="1078" r:id="rId2"/>
    <p:sldId id="1061" r:id="rId3"/>
    <p:sldId id="1062" r:id="rId4"/>
    <p:sldId id="726" r:id="rId5"/>
    <p:sldId id="745" r:id="rId6"/>
    <p:sldId id="743" r:id="rId7"/>
    <p:sldId id="744" r:id="rId8"/>
    <p:sldId id="2036" r:id="rId9"/>
    <p:sldId id="2034" r:id="rId10"/>
    <p:sldId id="2035" r:id="rId11"/>
    <p:sldId id="758" r:id="rId12"/>
    <p:sldId id="755" r:id="rId13"/>
    <p:sldId id="757" r:id="rId14"/>
    <p:sldId id="753" r:id="rId15"/>
    <p:sldId id="756" r:id="rId16"/>
    <p:sldId id="1332" r:id="rId17"/>
    <p:sldId id="1333" r:id="rId18"/>
    <p:sldId id="1334" r:id="rId19"/>
    <p:sldId id="1335" r:id="rId20"/>
    <p:sldId id="1336" r:id="rId21"/>
    <p:sldId id="1337" r:id="rId22"/>
    <p:sldId id="1338" r:id="rId23"/>
    <p:sldId id="802" r:id="rId24"/>
    <p:sldId id="803" r:id="rId25"/>
    <p:sldId id="810" r:id="rId26"/>
    <p:sldId id="804" r:id="rId27"/>
    <p:sldId id="805" r:id="rId28"/>
    <p:sldId id="1900" r:id="rId29"/>
    <p:sldId id="1901" r:id="rId30"/>
    <p:sldId id="1341" r:id="rId31"/>
    <p:sldId id="1342" r:id="rId32"/>
    <p:sldId id="1339" r:id="rId33"/>
    <p:sldId id="807" r:id="rId34"/>
    <p:sldId id="809" r:id="rId35"/>
    <p:sldId id="754" r:id="rId36"/>
    <p:sldId id="749" r:id="rId37"/>
    <p:sldId id="1089" r:id="rId38"/>
    <p:sldId id="1091" r:id="rId39"/>
    <p:sldId id="766" r:id="rId40"/>
    <p:sldId id="1092" r:id="rId41"/>
    <p:sldId id="1087" r:id="rId42"/>
    <p:sldId id="1090" r:id="rId43"/>
    <p:sldId id="759" r:id="rId44"/>
    <p:sldId id="773" r:id="rId45"/>
    <p:sldId id="774" r:id="rId46"/>
    <p:sldId id="1095" r:id="rId47"/>
    <p:sldId id="1096" r:id="rId48"/>
    <p:sldId id="1094" r:id="rId49"/>
    <p:sldId id="1097" r:id="rId50"/>
    <p:sldId id="1073" r:id="rId51"/>
    <p:sldId id="777" r:id="rId52"/>
    <p:sldId id="1088" r:id="rId53"/>
    <p:sldId id="787" r:id="rId54"/>
    <p:sldId id="746" r:id="rId55"/>
    <p:sldId id="729" r:id="rId56"/>
    <p:sldId id="792" r:id="rId57"/>
    <p:sldId id="796" r:id="rId58"/>
    <p:sldId id="800" r:id="rId59"/>
    <p:sldId id="782" r:id="rId60"/>
    <p:sldId id="1012" r:id="rId61"/>
    <p:sldId id="785" r:id="rId62"/>
    <p:sldId id="1897" r:id="rId63"/>
    <p:sldId id="765" r:id="rId64"/>
    <p:sldId id="783" r:id="rId65"/>
    <p:sldId id="1276" r:id="rId66"/>
    <p:sldId id="1277" r:id="rId67"/>
    <p:sldId id="1279" r:id="rId68"/>
    <p:sldId id="821" r:id="rId69"/>
    <p:sldId id="822" r:id="rId70"/>
    <p:sldId id="1899" r:id="rId71"/>
    <p:sldId id="1330" r:id="rId72"/>
    <p:sldId id="828" r:id="rId73"/>
    <p:sldId id="825" r:id="rId74"/>
    <p:sldId id="823" r:id="rId75"/>
    <p:sldId id="824" r:id="rId76"/>
    <p:sldId id="832" r:id="rId77"/>
    <p:sldId id="1278" r:id="rId78"/>
    <p:sldId id="871" r:id="rId79"/>
    <p:sldId id="882" r:id="rId80"/>
    <p:sldId id="883" r:id="rId81"/>
    <p:sldId id="886" r:id="rId82"/>
    <p:sldId id="887" r:id="rId83"/>
    <p:sldId id="888" r:id="rId84"/>
    <p:sldId id="889" r:id="rId85"/>
    <p:sldId id="884" r:id="rId86"/>
    <p:sldId id="885" r:id="rId87"/>
    <p:sldId id="902" r:id="rId88"/>
    <p:sldId id="891" r:id="rId89"/>
    <p:sldId id="900" r:id="rId90"/>
    <p:sldId id="1898" r:id="rId91"/>
    <p:sldId id="968" r:id="rId92"/>
    <p:sldId id="972" r:id="rId93"/>
    <p:sldId id="977" r:id="rId94"/>
    <p:sldId id="974" r:id="rId95"/>
    <p:sldId id="976" r:id="rId96"/>
    <p:sldId id="1036" r:id="rId97"/>
    <p:sldId id="1037" r:id="rId98"/>
    <p:sldId id="1038" r:id="rId99"/>
    <p:sldId id="1039" r:id="rId100"/>
    <p:sldId id="1043" r:id="rId101"/>
    <p:sldId id="1044" r:id="rId102"/>
    <p:sldId id="1042" r:id="rId103"/>
    <p:sldId id="1040" r:id="rId104"/>
    <p:sldId id="973" r:id="rId105"/>
    <p:sldId id="969" r:id="rId106"/>
    <p:sldId id="909" r:id="rId107"/>
    <p:sldId id="893" r:id="rId108"/>
    <p:sldId id="894" r:id="rId109"/>
    <p:sldId id="1016" r:id="rId110"/>
    <p:sldId id="895" r:id="rId111"/>
    <p:sldId id="903" r:id="rId112"/>
    <p:sldId id="907" r:id="rId113"/>
    <p:sldId id="896" r:id="rId114"/>
    <p:sldId id="1331" r:id="rId115"/>
    <p:sldId id="897" r:id="rId116"/>
    <p:sldId id="898" r:id="rId117"/>
    <p:sldId id="899" r:id="rId118"/>
    <p:sldId id="910" r:id="rId119"/>
    <p:sldId id="911" r:id="rId120"/>
    <p:sldId id="926" r:id="rId121"/>
    <p:sldId id="919" r:id="rId122"/>
    <p:sldId id="929" r:id="rId123"/>
    <p:sldId id="932" r:id="rId124"/>
    <p:sldId id="930" r:id="rId125"/>
    <p:sldId id="931" r:id="rId126"/>
    <p:sldId id="927" r:id="rId127"/>
    <p:sldId id="938" r:id="rId128"/>
    <p:sldId id="928" r:id="rId129"/>
    <p:sldId id="933" r:id="rId130"/>
    <p:sldId id="948" r:id="rId131"/>
    <p:sldId id="940" r:id="rId132"/>
    <p:sldId id="941" r:id="rId133"/>
    <p:sldId id="934" r:id="rId134"/>
    <p:sldId id="949" r:id="rId135"/>
    <p:sldId id="939" r:id="rId136"/>
    <p:sldId id="942" r:id="rId137"/>
    <p:sldId id="935" r:id="rId138"/>
    <p:sldId id="936" r:id="rId139"/>
    <p:sldId id="937" r:id="rId140"/>
    <p:sldId id="918" r:id="rId141"/>
    <p:sldId id="914" r:id="rId142"/>
    <p:sldId id="925" r:id="rId143"/>
    <p:sldId id="1121" r:id="rId144"/>
    <p:sldId id="924" r:id="rId145"/>
    <p:sldId id="1129" r:id="rId146"/>
    <p:sldId id="1120" r:id="rId147"/>
    <p:sldId id="1123" r:id="rId148"/>
    <p:sldId id="1227" r:id="rId149"/>
    <p:sldId id="908" r:id="rId150"/>
    <p:sldId id="961" r:id="rId151"/>
    <p:sldId id="953" r:id="rId152"/>
    <p:sldId id="954" r:id="rId153"/>
    <p:sldId id="955" r:id="rId154"/>
    <p:sldId id="957" r:id="rId155"/>
    <p:sldId id="959" r:id="rId156"/>
    <p:sldId id="964" r:id="rId157"/>
    <p:sldId id="971" r:id="rId158"/>
    <p:sldId id="958" r:id="rId159"/>
    <p:sldId id="978" r:id="rId160"/>
    <p:sldId id="967" r:id="rId161"/>
    <p:sldId id="965" r:id="rId162"/>
    <p:sldId id="981" r:id="rId163"/>
    <p:sldId id="995" r:id="rId164"/>
    <p:sldId id="996" r:id="rId165"/>
    <p:sldId id="982" r:id="rId166"/>
    <p:sldId id="980" r:id="rId167"/>
    <p:sldId id="985" r:id="rId168"/>
    <p:sldId id="983" r:id="rId169"/>
    <p:sldId id="984" r:id="rId170"/>
    <p:sldId id="990" r:id="rId171"/>
    <p:sldId id="1020" r:id="rId172"/>
    <p:sldId id="1018" r:id="rId173"/>
    <p:sldId id="970" r:id="rId174"/>
    <p:sldId id="1021" r:id="rId175"/>
    <p:sldId id="1019" r:id="rId176"/>
    <p:sldId id="991" r:id="rId177"/>
    <p:sldId id="989" r:id="rId178"/>
    <p:sldId id="1010" r:id="rId179"/>
    <p:sldId id="1009" r:id="rId180"/>
    <p:sldId id="1011" r:id="rId181"/>
    <p:sldId id="992" r:id="rId182"/>
    <p:sldId id="994" r:id="rId183"/>
    <p:sldId id="1007" r:id="rId184"/>
    <p:sldId id="979" r:id="rId185"/>
    <p:sldId id="1008" r:id="rId186"/>
    <p:sldId id="1004" r:id="rId187"/>
    <p:sldId id="966" r:id="rId188"/>
    <p:sldId id="1005" r:id="rId189"/>
    <p:sldId id="1000" r:id="rId190"/>
    <p:sldId id="986" r:id="rId191"/>
    <p:sldId id="1002" r:id="rId192"/>
    <p:sldId id="1003" r:id="rId193"/>
    <p:sldId id="987" r:id="rId194"/>
    <p:sldId id="999" r:id="rId195"/>
    <p:sldId id="1001" r:id="rId196"/>
    <p:sldId id="998" r:id="rId197"/>
    <p:sldId id="956" r:id="rId198"/>
    <p:sldId id="988" r:id="rId199"/>
    <p:sldId id="963" r:id="rId200"/>
    <p:sldId id="962" r:id="rId201"/>
    <p:sldId id="960" r:id="rId202"/>
    <p:sldId id="1033" r:id="rId203"/>
    <p:sldId id="1050" r:id="rId204"/>
    <p:sldId id="1059" r:id="rId205"/>
    <p:sldId id="1058" r:id="rId206"/>
    <p:sldId id="1049" r:id="rId207"/>
    <p:sldId id="1051" r:id="rId208"/>
    <p:sldId id="1052" r:id="rId209"/>
    <p:sldId id="1045" r:id="rId210"/>
    <p:sldId id="1047" r:id="rId211"/>
    <p:sldId id="1054" r:id="rId212"/>
    <p:sldId id="1048" r:id="rId213"/>
    <p:sldId id="1053" r:id="rId214"/>
    <p:sldId id="1046" r:id="rId215"/>
    <p:sldId id="1026" r:id="rId216"/>
    <p:sldId id="1027" r:id="rId217"/>
    <p:sldId id="1025" r:id="rId218"/>
    <p:sldId id="1029" r:id="rId219"/>
    <p:sldId id="1030" r:id="rId220"/>
    <p:sldId id="1028" r:id="rId221"/>
    <p:sldId id="1074" r:id="rId222"/>
    <p:sldId id="1075" r:id="rId223"/>
    <p:sldId id="430" r:id="rId224"/>
    <p:sldId id="1079" r:id="rId225"/>
    <p:sldId id="434" r:id="rId226"/>
    <p:sldId id="1060" r:id="rId227"/>
    <p:sldId id="1158" r:id="rId228"/>
    <p:sldId id="1242" r:id="rId229"/>
    <p:sldId id="1157" r:id="rId230"/>
    <p:sldId id="1243" r:id="rId231"/>
    <p:sldId id="1159" r:id="rId232"/>
    <p:sldId id="1244" r:id="rId233"/>
    <p:sldId id="1130" r:id="rId234"/>
    <p:sldId id="1148" r:id="rId235"/>
    <p:sldId id="1160" r:id="rId236"/>
    <p:sldId id="1149" r:id="rId237"/>
    <p:sldId id="1161" r:id="rId238"/>
    <p:sldId id="1152" r:id="rId239"/>
    <p:sldId id="1162" r:id="rId240"/>
    <p:sldId id="1154" r:id="rId241"/>
    <p:sldId id="1246" r:id="rId242"/>
    <p:sldId id="1153" r:id="rId243"/>
    <p:sldId id="1171" r:id="rId244"/>
    <p:sldId id="1172" r:id="rId245"/>
    <p:sldId id="1173" r:id="rId246"/>
    <p:sldId id="1245" r:id="rId247"/>
    <p:sldId id="1163" r:id="rId248"/>
    <p:sldId id="1164" r:id="rId249"/>
    <p:sldId id="1165" r:id="rId250"/>
    <p:sldId id="1193" r:id="rId251"/>
    <p:sldId id="1194" r:id="rId252"/>
    <p:sldId id="1166" r:id="rId253"/>
    <p:sldId id="1167" r:id="rId254"/>
    <p:sldId id="1168" r:id="rId255"/>
    <p:sldId id="1169" r:id="rId256"/>
    <p:sldId id="1170" r:id="rId257"/>
    <p:sldId id="1174" r:id="rId258"/>
    <p:sldId id="1175" r:id="rId259"/>
    <p:sldId id="1176" r:id="rId260"/>
    <p:sldId id="1177" r:id="rId261"/>
    <p:sldId id="1178" r:id="rId262"/>
    <p:sldId id="1179" r:id="rId263"/>
    <p:sldId id="1180" r:id="rId264"/>
    <p:sldId id="1182" r:id="rId265"/>
    <p:sldId id="1189" r:id="rId266"/>
    <p:sldId id="1190" r:id="rId267"/>
    <p:sldId id="1191" r:id="rId268"/>
    <p:sldId id="1192" r:id="rId269"/>
    <p:sldId id="1183" r:id="rId270"/>
    <p:sldId id="1184" r:id="rId271"/>
    <p:sldId id="1185" r:id="rId272"/>
    <p:sldId id="1181" r:id="rId273"/>
    <p:sldId id="1205" r:id="rId274"/>
    <p:sldId id="1207" r:id="rId275"/>
    <p:sldId id="1206" r:id="rId276"/>
    <p:sldId id="1233" r:id="rId277"/>
    <p:sldId id="1208" r:id="rId278"/>
    <p:sldId id="1209" r:id="rId279"/>
    <p:sldId id="1247" r:id="rId280"/>
    <p:sldId id="1210" r:id="rId281"/>
    <p:sldId id="1211" r:id="rId282"/>
    <p:sldId id="1212" r:id="rId283"/>
    <p:sldId id="1204" r:id="rId284"/>
    <p:sldId id="1213" r:id="rId285"/>
    <p:sldId id="1203" r:id="rId286"/>
    <p:sldId id="1128" r:id="rId287"/>
    <p:sldId id="1214" r:id="rId288"/>
    <p:sldId id="1215" r:id="rId289"/>
    <p:sldId id="1216" r:id="rId290"/>
    <p:sldId id="1201" r:id="rId291"/>
    <p:sldId id="1200" r:id="rId292"/>
    <p:sldId id="1217" r:id="rId293"/>
    <p:sldId id="1218" r:id="rId294"/>
    <p:sldId id="1219" r:id="rId295"/>
    <p:sldId id="1220" r:id="rId296"/>
    <p:sldId id="1221" r:id="rId297"/>
    <p:sldId id="1228" r:id="rId298"/>
    <p:sldId id="1223" r:id="rId299"/>
    <p:sldId id="1229" r:id="rId300"/>
    <p:sldId id="1230" r:id="rId301"/>
    <p:sldId id="1231" r:id="rId302"/>
    <p:sldId id="1232" r:id="rId303"/>
    <p:sldId id="1236" r:id="rId304"/>
    <p:sldId id="1237" r:id="rId305"/>
    <p:sldId id="1238" r:id="rId306"/>
    <p:sldId id="1235" r:id="rId307"/>
    <p:sldId id="1259" r:id="rId308"/>
    <p:sldId id="1260" r:id="rId309"/>
    <p:sldId id="1261" r:id="rId310"/>
    <p:sldId id="1262" r:id="rId311"/>
    <p:sldId id="1263" r:id="rId312"/>
    <p:sldId id="1264" r:id="rId313"/>
    <p:sldId id="1265" r:id="rId314"/>
    <p:sldId id="1266" r:id="rId315"/>
    <p:sldId id="1234" r:id="rId316"/>
    <p:sldId id="1241" r:id="rId317"/>
    <p:sldId id="1156" r:id="rId318"/>
    <p:sldId id="1138" r:id="rId319"/>
    <p:sldId id="1139" r:id="rId320"/>
    <p:sldId id="1142" r:id="rId321"/>
    <p:sldId id="1141" r:id="rId322"/>
    <p:sldId id="1140" r:id="rId323"/>
    <p:sldId id="1143" r:id="rId324"/>
    <p:sldId id="1144" r:id="rId325"/>
    <p:sldId id="1145" r:id="rId326"/>
    <p:sldId id="1224" r:id="rId327"/>
    <p:sldId id="1225" r:id="rId328"/>
    <p:sldId id="1269" r:id="rId329"/>
    <p:sldId id="1270" r:id="rId330"/>
    <p:sldId id="1268" r:id="rId331"/>
    <p:sldId id="1256" r:id="rId332"/>
    <p:sldId id="1250" r:id="rId333"/>
    <p:sldId id="1252" r:id="rId334"/>
    <p:sldId id="1282" r:id="rId335"/>
    <p:sldId id="1283" r:id="rId336"/>
    <p:sldId id="1284" r:id="rId337"/>
    <p:sldId id="1285" r:id="rId338"/>
    <p:sldId id="1286" r:id="rId339"/>
    <p:sldId id="1255" r:id="rId340"/>
    <p:sldId id="1251" r:id="rId341"/>
    <p:sldId id="1253" r:id="rId342"/>
    <p:sldId id="1254" r:id="rId343"/>
    <p:sldId id="1257" r:id="rId344"/>
    <p:sldId id="1258" r:id="rId345"/>
    <p:sldId id="1296" r:id="rId346"/>
    <p:sldId id="1294" r:id="rId347"/>
    <p:sldId id="1329" r:id="rId348"/>
    <p:sldId id="1295" r:id="rId349"/>
    <p:sldId id="1328" r:id="rId350"/>
    <p:sldId id="1281" r:id="rId351"/>
    <p:sldId id="1288" r:id="rId352"/>
    <p:sldId id="1271" r:id="rId353"/>
    <p:sldId id="1272" r:id="rId354"/>
    <p:sldId id="1290" r:id="rId355"/>
    <p:sldId id="1289" r:id="rId356"/>
    <p:sldId id="1359" r:id="rId357"/>
    <p:sldId id="1375" r:id="rId358"/>
    <p:sldId id="1379" r:id="rId359"/>
    <p:sldId id="1380" r:id="rId360"/>
    <p:sldId id="1381" r:id="rId361"/>
    <p:sldId id="1382" r:id="rId362"/>
    <p:sldId id="1383" r:id="rId363"/>
    <p:sldId id="1384" r:id="rId364"/>
    <p:sldId id="1385" r:id="rId365"/>
    <p:sldId id="1386" r:id="rId366"/>
    <p:sldId id="1371" r:id="rId367"/>
    <p:sldId id="1376" r:id="rId368"/>
    <p:sldId id="1377" r:id="rId369"/>
    <p:sldId id="1378" r:id="rId370"/>
    <p:sldId id="1372" r:id="rId371"/>
    <p:sldId id="1373" r:id="rId372"/>
    <p:sldId id="1374" r:id="rId373"/>
    <p:sldId id="1370" r:id="rId374"/>
    <p:sldId id="1352" r:id="rId375"/>
    <p:sldId id="1353" r:id="rId376"/>
    <p:sldId id="1354" r:id="rId377"/>
    <p:sldId id="1355" r:id="rId378"/>
    <p:sldId id="1356" r:id="rId379"/>
    <p:sldId id="1357" r:id="rId380"/>
    <p:sldId id="1387" r:id="rId381"/>
    <p:sldId id="1389" r:id="rId382"/>
    <p:sldId id="1396" r:id="rId383"/>
    <p:sldId id="1388" r:id="rId384"/>
    <p:sldId id="1390" r:id="rId385"/>
    <p:sldId id="1397" r:id="rId386"/>
    <p:sldId id="1398" r:id="rId387"/>
    <p:sldId id="1399" r:id="rId388"/>
    <p:sldId id="1711" r:id="rId389"/>
    <p:sldId id="1363" r:id="rId390"/>
    <p:sldId id="1362" r:id="rId391"/>
    <p:sldId id="1364" r:id="rId392"/>
    <p:sldId id="1391" r:id="rId393"/>
    <p:sldId id="1392" r:id="rId394"/>
    <p:sldId id="1365" r:id="rId395"/>
    <p:sldId id="1393" r:id="rId396"/>
    <p:sldId id="1366" r:id="rId397"/>
    <p:sldId id="1367" r:id="rId398"/>
    <p:sldId id="1394" r:id="rId399"/>
    <p:sldId id="1395" r:id="rId400"/>
    <p:sldId id="1368" r:id="rId401"/>
    <p:sldId id="1369" r:id="rId402"/>
    <p:sldId id="1408" r:id="rId403"/>
    <p:sldId id="1405" r:id="rId404"/>
    <p:sldId id="1407" r:id="rId405"/>
    <p:sldId id="1406" r:id="rId406"/>
    <p:sldId id="1410" r:id="rId407"/>
    <p:sldId id="1411" r:id="rId408"/>
    <p:sldId id="1588" r:id="rId409"/>
    <p:sldId id="1762" r:id="rId410"/>
    <p:sldId id="1412" r:id="rId411"/>
    <p:sldId id="1587" r:id="rId412"/>
    <p:sldId id="1413" r:id="rId413"/>
    <p:sldId id="1586" r:id="rId414"/>
    <p:sldId id="1414" r:id="rId415"/>
    <p:sldId id="1585" r:id="rId416"/>
    <p:sldId id="1415" r:id="rId417"/>
    <p:sldId id="1584" r:id="rId418"/>
    <p:sldId id="1416" r:id="rId419"/>
    <p:sldId id="1583" r:id="rId420"/>
    <p:sldId id="1417" r:id="rId421"/>
    <p:sldId id="1589" r:id="rId422"/>
    <p:sldId id="1422" r:id="rId423"/>
    <p:sldId id="1418" r:id="rId424"/>
    <p:sldId id="1419" r:id="rId425"/>
    <p:sldId id="1431" r:id="rId426"/>
    <p:sldId id="1420" r:id="rId427"/>
    <p:sldId id="1421" r:id="rId428"/>
    <p:sldId id="1423" r:id="rId429"/>
    <p:sldId id="1424" r:id="rId430"/>
    <p:sldId id="1425" r:id="rId431"/>
    <p:sldId id="1430" r:id="rId432"/>
    <p:sldId id="1426" r:id="rId433"/>
    <p:sldId id="1427" r:id="rId434"/>
    <p:sldId id="1428" r:id="rId435"/>
    <p:sldId id="1429" r:id="rId436"/>
    <p:sldId id="2028" r:id="rId437"/>
    <p:sldId id="2029" r:id="rId438"/>
    <p:sldId id="2030" r:id="rId439"/>
    <p:sldId id="2033" r:id="rId440"/>
    <p:sldId id="2032" r:id="rId441"/>
    <p:sldId id="2031" r:id="rId442"/>
    <p:sldId id="1291" r:id="rId443"/>
    <p:sldId id="1292" r:id="rId444"/>
    <p:sldId id="1768" r:id="rId445"/>
    <p:sldId id="1767" r:id="rId446"/>
    <p:sldId id="1764" r:id="rId447"/>
    <p:sldId id="1787" r:id="rId448"/>
    <p:sldId id="1765" r:id="rId449"/>
    <p:sldId id="1788" r:id="rId450"/>
    <p:sldId id="1766" r:id="rId451"/>
    <p:sldId id="1778" r:id="rId452"/>
    <p:sldId id="1795" r:id="rId453"/>
    <p:sldId id="1777" r:id="rId454"/>
    <p:sldId id="1793" r:id="rId455"/>
    <p:sldId id="1776" r:id="rId456"/>
    <p:sldId id="1771" r:id="rId457"/>
    <p:sldId id="1789" r:id="rId458"/>
    <p:sldId id="1770" r:id="rId459"/>
    <p:sldId id="1790" r:id="rId460"/>
    <p:sldId id="1769" r:id="rId461"/>
    <p:sldId id="1772" r:id="rId462"/>
    <p:sldId id="1791" r:id="rId463"/>
    <p:sldId id="1774" r:id="rId464"/>
    <p:sldId id="1792" r:id="rId465"/>
    <p:sldId id="1775" r:id="rId466"/>
    <p:sldId id="1805" r:id="rId467"/>
    <p:sldId id="1804" r:id="rId468"/>
    <p:sldId id="1803" r:id="rId469"/>
    <p:sldId id="1806" r:id="rId470"/>
    <p:sldId id="1786" r:id="rId471"/>
    <p:sldId id="1798" r:id="rId472"/>
    <p:sldId id="1799" r:id="rId473"/>
    <p:sldId id="1800" r:id="rId474"/>
    <p:sldId id="1813" r:id="rId475"/>
    <p:sldId id="1802" r:id="rId476"/>
    <p:sldId id="1812" r:id="rId477"/>
    <p:sldId id="1782" r:id="rId478"/>
    <p:sldId id="1783" r:id="rId479"/>
    <p:sldId id="1807" r:id="rId480"/>
    <p:sldId id="1808" r:id="rId481"/>
    <p:sldId id="1796" r:id="rId482"/>
    <p:sldId id="1810" r:id="rId483"/>
    <p:sldId id="1809" r:id="rId484"/>
    <p:sldId id="1797" r:id="rId485"/>
    <p:sldId id="1811" r:id="rId486"/>
    <p:sldId id="1814" r:id="rId487"/>
    <p:sldId id="1773" r:id="rId488"/>
    <p:sldId id="1827" r:id="rId489"/>
    <p:sldId id="1826" r:id="rId490"/>
    <p:sldId id="1828" r:id="rId491"/>
    <p:sldId id="1829" r:id="rId492"/>
    <p:sldId id="1882" r:id="rId493"/>
    <p:sldId id="1887" r:id="rId494"/>
    <p:sldId id="1831" r:id="rId495"/>
    <p:sldId id="1883" r:id="rId496"/>
    <p:sldId id="1832" r:id="rId497"/>
    <p:sldId id="1833" r:id="rId498"/>
    <p:sldId id="1834" r:id="rId499"/>
    <p:sldId id="1835" r:id="rId500"/>
    <p:sldId id="1836" r:id="rId501"/>
    <p:sldId id="1837" r:id="rId502"/>
    <p:sldId id="1838" r:id="rId503"/>
    <p:sldId id="1877" r:id="rId504"/>
    <p:sldId id="1878" r:id="rId505"/>
    <p:sldId id="1879" r:id="rId506"/>
    <p:sldId id="1880" r:id="rId507"/>
    <p:sldId id="1881" r:id="rId508"/>
    <p:sldId id="1839" r:id="rId509"/>
    <p:sldId id="1840" r:id="rId510"/>
    <p:sldId id="1841" r:id="rId511"/>
    <p:sldId id="1842" r:id="rId512"/>
    <p:sldId id="1843" r:id="rId513"/>
    <p:sldId id="1844" r:id="rId514"/>
    <p:sldId id="1846" r:id="rId515"/>
    <p:sldId id="1847" r:id="rId516"/>
    <p:sldId id="1848" r:id="rId517"/>
    <p:sldId id="1849" r:id="rId518"/>
    <p:sldId id="1850" r:id="rId519"/>
    <p:sldId id="1851" r:id="rId520"/>
    <p:sldId id="1852" r:id="rId521"/>
    <p:sldId id="1853" r:id="rId522"/>
    <p:sldId id="1854" r:id="rId523"/>
    <p:sldId id="1855" r:id="rId524"/>
    <p:sldId id="1856" r:id="rId525"/>
    <p:sldId id="1857" r:id="rId526"/>
    <p:sldId id="1858" r:id="rId527"/>
    <p:sldId id="1860" r:id="rId528"/>
    <p:sldId id="1861" r:id="rId529"/>
    <p:sldId id="1862" r:id="rId530"/>
    <p:sldId id="1863" r:id="rId531"/>
    <p:sldId id="1859" r:id="rId532"/>
    <p:sldId id="872" r:id="rId533"/>
    <p:sldId id="873" r:id="rId534"/>
    <p:sldId id="874" r:id="rId535"/>
    <p:sldId id="881" r:id="rId536"/>
    <p:sldId id="1864" r:id="rId537"/>
    <p:sldId id="1865" r:id="rId538"/>
    <p:sldId id="1866" r:id="rId539"/>
    <p:sldId id="1755" r:id="rId540"/>
    <p:sldId id="1825" r:id="rId541"/>
    <p:sldId id="1823" r:id="rId542"/>
    <p:sldId id="1824" r:id="rId543"/>
    <p:sldId id="1888" r:id="rId544"/>
    <p:sldId id="1876" r:id="rId545"/>
    <p:sldId id="1889" r:id="rId546"/>
    <p:sldId id="1890" r:id="rId547"/>
    <p:sldId id="1871" r:id="rId548"/>
    <p:sldId id="1868" r:id="rId549"/>
    <p:sldId id="1867" r:id="rId550"/>
    <p:sldId id="1869" r:id="rId551"/>
    <p:sldId id="1872" r:id="rId552"/>
    <p:sldId id="1870" r:id="rId553"/>
    <p:sldId id="1891" r:id="rId554"/>
    <p:sldId id="1892" r:id="rId555"/>
    <p:sldId id="1884" r:id="rId556"/>
    <p:sldId id="1885" r:id="rId557"/>
    <p:sldId id="1886" r:id="rId558"/>
    <p:sldId id="1893" r:id="rId559"/>
    <p:sldId id="2037" r:id="rId560"/>
    <p:sldId id="257" r:id="rId561"/>
    <p:sldId id="258" r:id="rId562"/>
    <p:sldId id="259" r:id="rId563"/>
    <p:sldId id="2038" r:id="rId564"/>
    <p:sldId id="260" r:id="rId565"/>
    <p:sldId id="261" r:id="rId566"/>
    <p:sldId id="263" r:id="rId567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21E821-D241-40BB-B975-42B3EAE2ED18}">
          <p14:sldIdLst>
            <p14:sldId id="1078"/>
            <p14:sldId id="1061"/>
            <p14:sldId id="1062"/>
            <p14:sldId id="726"/>
            <p14:sldId id="745"/>
            <p14:sldId id="743"/>
            <p14:sldId id="744"/>
            <p14:sldId id="2036"/>
            <p14:sldId id="2034"/>
            <p14:sldId id="2035"/>
            <p14:sldId id="758"/>
            <p14:sldId id="755"/>
            <p14:sldId id="757"/>
            <p14:sldId id="753"/>
            <p14:sldId id="756"/>
            <p14:sldId id="1332"/>
            <p14:sldId id="1333"/>
            <p14:sldId id="1334"/>
            <p14:sldId id="1335"/>
            <p14:sldId id="1336"/>
            <p14:sldId id="1337"/>
            <p14:sldId id="1338"/>
            <p14:sldId id="802"/>
            <p14:sldId id="803"/>
            <p14:sldId id="810"/>
            <p14:sldId id="804"/>
            <p14:sldId id="805"/>
            <p14:sldId id="1900"/>
            <p14:sldId id="1901"/>
            <p14:sldId id="1341"/>
            <p14:sldId id="1342"/>
            <p14:sldId id="1339"/>
            <p14:sldId id="807"/>
            <p14:sldId id="809"/>
            <p14:sldId id="754"/>
            <p14:sldId id="749"/>
            <p14:sldId id="1089"/>
            <p14:sldId id="1091"/>
            <p14:sldId id="766"/>
            <p14:sldId id="1092"/>
            <p14:sldId id="1087"/>
            <p14:sldId id="1090"/>
            <p14:sldId id="759"/>
            <p14:sldId id="773"/>
            <p14:sldId id="774"/>
            <p14:sldId id="1095"/>
            <p14:sldId id="1096"/>
            <p14:sldId id="1094"/>
            <p14:sldId id="1097"/>
            <p14:sldId id="1073"/>
            <p14:sldId id="777"/>
            <p14:sldId id="1088"/>
            <p14:sldId id="787"/>
            <p14:sldId id="746"/>
            <p14:sldId id="729"/>
            <p14:sldId id="792"/>
            <p14:sldId id="796"/>
            <p14:sldId id="800"/>
            <p14:sldId id="782"/>
            <p14:sldId id="1012"/>
            <p14:sldId id="785"/>
            <p14:sldId id="1897"/>
            <p14:sldId id="765"/>
            <p14:sldId id="783"/>
            <p14:sldId id="1276"/>
            <p14:sldId id="1277"/>
            <p14:sldId id="1279"/>
            <p14:sldId id="821"/>
            <p14:sldId id="822"/>
            <p14:sldId id="1899"/>
            <p14:sldId id="1330"/>
            <p14:sldId id="828"/>
            <p14:sldId id="825"/>
            <p14:sldId id="823"/>
            <p14:sldId id="824"/>
            <p14:sldId id="832"/>
            <p14:sldId id="1278"/>
            <p14:sldId id="871"/>
            <p14:sldId id="882"/>
            <p14:sldId id="883"/>
            <p14:sldId id="886"/>
            <p14:sldId id="887"/>
            <p14:sldId id="888"/>
            <p14:sldId id="889"/>
            <p14:sldId id="884"/>
            <p14:sldId id="885"/>
            <p14:sldId id="902"/>
            <p14:sldId id="891"/>
            <p14:sldId id="900"/>
            <p14:sldId id="1898"/>
            <p14:sldId id="968"/>
            <p14:sldId id="972"/>
            <p14:sldId id="977"/>
            <p14:sldId id="974"/>
            <p14:sldId id="976"/>
            <p14:sldId id="1036"/>
            <p14:sldId id="1037"/>
            <p14:sldId id="1038"/>
            <p14:sldId id="1039"/>
            <p14:sldId id="1043"/>
            <p14:sldId id="1044"/>
            <p14:sldId id="1042"/>
            <p14:sldId id="1040"/>
            <p14:sldId id="973"/>
            <p14:sldId id="969"/>
            <p14:sldId id="909"/>
            <p14:sldId id="893"/>
            <p14:sldId id="894"/>
            <p14:sldId id="1016"/>
            <p14:sldId id="895"/>
            <p14:sldId id="903"/>
            <p14:sldId id="907"/>
            <p14:sldId id="896"/>
            <p14:sldId id="1331"/>
            <p14:sldId id="897"/>
            <p14:sldId id="898"/>
            <p14:sldId id="899"/>
            <p14:sldId id="910"/>
            <p14:sldId id="911"/>
            <p14:sldId id="926"/>
            <p14:sldId id="919"/>
            <p14:sldId id="929"/>
            <p14:sldId id="932"/>
            <p14:sldId id="930"/>
            <p14:sldId id="931"/>
            <p14:sldId id="927"/>
            <p14:sldId id="938"/>
            <p14:sldId id="928"/>
            <p14:sldId id="933"/>
            <p14:sldId id="948"/>
            <p14:sldId id="940"/>
            <p14:sldId id="941"/>
            <p14:sldId id="934"/>
            <p14:sldId id="949"/>
            <p14:sldId id="939"/>
            <p14:sldId id="942"/>
            <p14:sldId id="935"/>
            <p14:sldId id="936"/>
            <p14:sldId id="937"/>
            <p14:sldId id="918"/>
            <p14:sldId id="914"/>
            <p14:sldId id="925"/>
            <p14:sldId id="1121"/>
            <p14:sldId id="924"/>
            <p14:sldId id="1129"/>
            <p14:sldId id="1120"/>
            <p14:sldId id="1123"/>
            <p14:sldId id="1227"/>
            <p14:sldId id="908"/>
            <p14:sldId id="961"/>
            <p14:sldId id="953"/>
            <p14:sldId id="954"/>
            <p14:sldId id="955"/>
            <p14:sldId id="957"/>
            <p14:sldId id="959"/>
            <p14:sldId id="964"/>
            <p14:sldId id="971"/>
            <p14:sldId id="958"/>
            <p14:sldId id="978"/>
            <p14:sldId id="967"/>
            <p14:sldId id="965"/>
            <p14:sldId id="981"/>
            <p14:sldId id="995"/>
            <p14:sldId id="996"/>
            <p14:sldId id="982"/>
            <p14:sldId id="980"/>
            <p14:sldId id="985"/>
            <p14:sldId id="983"/>
            <p14:sldId id="984"/>
            <p14:sldId id="990"/>
            <p14:sldId id="1020"/>
            <p14:sldId id="1018"/>
            <p14:sldId id="970"/>
            <p14:sldId id="1021"/>
            <p14:sldId id="1019"/>
            <p14:sldId id="991"/>
            <p14:sldId id="989"/>
            <p14:sldId id="1010"/>
            <p14:sldId id="1009"/>
            <p14:sldId id="1011"/>
            <p14:sldId id="992"/>
            <p14:sldId id="994"/>
            <p14:sldId id="1007"/>
            <p14:sldId id="979"/>
            <p14:sldId id="1008"/>
            <p14:sldId id="1004"/>
            <p14:sldId id="966"/>
            <p14:sldId id="1005"/>
            <p14:sldId id="1000"/>
            <p14:sldId id="986"/>
            <p14:sldId id="1002"/>
            <p14:sldId id="1003"/>
            <p14:sldId id="987"/>
            <p14:sldId id="999"/>
            <p14:sldId id="1001"/>
            <p14:sldId id="998"/>
            <p14:sldId id="956"/>
            <p14:sldId id="988"/>
            <p14:sldId id="963"/>
            <p14:sldId id="962"/>
            <p14:sldId id="960"/>
            <p14:sldId id="1033"/>
            <p14:sldId id="1050"/>
            <p14:sldId id="1059"/>
            <p14:sldId id="1058"/>
            <p14:sldId id="1049"/>
            <p14:sldId id="1051"/>
            <p14:sldId id="1052"/>
            <p14:sldId id="1045"/>
            <p14:sldId id="1047"/>
            <p14:sldId id="1054"/>
            <p14:sldId id="1048"/>
            <p14:sldId id="1053"/>
            <p14:sldId id="1046"/>
            <p14:sldId id="1026"/>
            <p14:sldId id="1027"/>
            <p14:sldId id="1025"/>
            <p14:sldId id="1029"/>
            <p14:sldId id="1030"/>
            <p14:sldId id="1028"/>
            <p14:sldId id="1074"/>
            <p14:sldId id="1075"/>
            <p14:sldId id="430"/>
            <p14:sldId id="1079"/>
            <p14:sldId id="434"/>
            <p14:sldId id="1060"/>
            <p14:sldId id="1158"/>
            <p14:sldId id="1242"/>
            <p14:sldId id="1157"/>
            <p14:sldId id="1243"/>
            <p14:sldId id="1159"/>
            <p14:sldId id="1244"/>
            <p14:sldId id="1130"/>
            <p14:sldId id="1148"/>
            <p14:sldId id="1160"/>
            <p14:sldId id="1149"/>
            <p14:sldId id="1161"/>
            <p14:sldId id="1152"/>
            <p14:sldId id="1162"/>
            <p14:sldId id="1154"/>
            <p14:sldId id="1246"/>
            <p14:sldId id="1153"/>
            <p14:sldId id="1171"/>
            <p14:sldId id="1172"/>
            <p14:sldId id="1173"/>
            <p14:sldId id="1245"/>
            <p14:sldId id="1163"/>
            <p14:sldId id="1164"/>
            <p14:sldId id="1165"/>
            <p14:sldId id="1193"/>
            <p14:sldId id="1194"/>
            <p14:sldId id="1166"/>
            <p14:sldId id="1167"/>
            <p14:sldId id="1168"/>
            <p14:sldId id="1169"/>
            <p14:sldId id="1170"/>
            <p14:sldId id="1174"/>
            <p14:sldId id="1175"/>
            <p14:sldId id="1176"/>
            <p14:sldId id="1177"/>
            <p14:sldId id="1178"/>
            <p14:sldId id="1179"/>
            <p14:sldId id="1180"/>
            <p14:sldId id="1182"/>
            <p14:sldId id="1189"/>
            <p14:sldId id="1190"/>
            <p14:sldId id="1191"/>
            <p14:sldId id="1192"/>
            <p14:sldId id="1183"/>
            <p14:sldId id="1184"/>
            <p14:sldId id="1185"/>
            <p14:sldId id="1181"/>
            <p14:sldId id="1205"/>
            <p14:sldId id="1207"/>
            <p14:sldId id="1206"/>
            <p14:sldId id="1233"/>
            <p14:sldId id="1208"/>
            <p14:sldId id="1209"/>
            <p14:sldId id="1247"/>
            <p14:sldId id="1210"/>
            <p14:sldId id="1211"/>
            <p14:sldId id="1212"/>
            <p14:sldId id="1204"/>
            <p14:sldId id="1213"/>
            <p14:sldId id="1203"/>
            <p14:sldId id="1128"/>
            <p14:sldId id="1214"/>
            <p14:sldId id="1215"/>
            <p14:sldId id="1216"/>
            <p14:sldId id="1201"/>
            <p14:sldId id="1200"/>
            <p14:sldId id="1217"/>
            <p14:sldId id="1218"/>
            <p14:sldId id="1219"/>
            <p14:sldId id="1220"/>
            <p14:sldId id="1221"/>
            <p14:sldId id="1228"/>
            <p14:sldId id="1223"/>
            <p14:sldId id="1229"/>
            <p14:sldId id="1230"/>
            <p14:sldId id="1231"/>
            <p14:sldId id="1232"/>
            <p14:sldId id="1236"/>
            <p14:sldId id="1237"/>
            <p14:sldId id="1238"/>
            <p14:sldId id="1235"/>
            <p14:sldId id="1259"/>
            <p14:sldId id="1260"/>
            <p14:sldId id="1261"/>
            <p14:sldId id="1262"/>
            <p14:sldId id="1263"/>
            <p14:sldId id="1264"/>
            <p14:sldId id="1265"/>
            <p14:sldId id="1266"/>
            <p14:sldId id="1234"/>
            <p14:sldId id="1241"/>
            <p14:sldId id="1156"/>
            <p14:sldId id="1138"/>
            <p14:sldId id="1139"/>
            <p14:sldId id="1142"/>
            <p14:sldId id="1141"/>
            <p14:sldId id="1140"/>
            <p14:sldId id="1143"/>
            <p14:sldId id="1144"/>
            <p14:sldId id="1145"/>
            <p14:sldId id="1224"/>
            <p14:sldId id="1225"/>
            <p14:sldId id="1269"/>
            <p14:sldId id="1270"/>
            <p14:sldId id="1268"/>
            <p14:sldId id="1256"/>
            <p14:sldId id="1250"/>
            <p14:sldId id="1252"/>
            <p14:sldId id="1282"/>
            <p14:sldId id="1283"/>
            <p14:sldId id="1284"/>
            <p14:sldId id="1285"/>
            <p14:sldId id="1286"/>
            <p14:sldId id="1255"/>
            <p14:sldId id="1251"/>
            <p14:sldId id="1253"/>
            <p14:sldId id="1254"/>
            <p14:sldId id="1257"/>
            <p14:sldId id="1258"/>
            <p14:sldId id="1296"/>
            <p14:sldId id="1294"/>
            <p14:sldId id="1329"/>
            <p14:sldId id="1295"/>
            <p14:sldId id="1328"/>
            <p14:sldId id="1281"/>
            <p14:sldId id="1288"/>
            <p14:sldId id="1271"/>
            <p14:sldId id="1272"/>
            <p14:sldId id="1290"/>
            <p14:sldId id="1289"/>
            <p14:sldId id="1359"/>
            <p14:sldId id="1375"/>
            <p14:sldId id="1379"/>
            <p14:sldId id="1380"/>
            <p14:sldId id="1381"/>
            <p14:sldId id="1382"/>
            <p14:sldId id="1383"/>
            <p14:sldId id="1384"/>
            <p14:sldId id="1385"/>
            <p14:sldId id="1386"/>
            <p14:sldId id="1371"/>
            <p14:sldId id="1376"/>
            <p14:sldId id="1377"/>
            <p14:sldId id="1378"/>
            <p14:sldId id="1372"/>
            <p14:sldId id="1373"/>
            <p14:sldId id="1374"/>
            <p14:sldId id="1370"/>
            <p14:sldId id="1352"/>
            <p14:sldId id="1353"/>
            <p14:sldId id="1354"/>
            <p14:sldId id="1355"/>
            <p14:sldId id="1356"/>
            <p14:sldId id="1357"/>
            <p14:sldId id="1387"/>
            <p14:sldId id="1389"/>
            <p14:sldId id="1396"/>
            <p14:sldId id="1388"/>
            <p14:sldId id="1390"/>
            <p14:sldId id="1397"/>
            <p14:sldId id="1398"/>
            <p14:sldId id="1399"/>
            <p14:sldId id="1711"/>
            <p14:sldId id="1363"/>
            <p14:sldId id="1362"/>
            <p14:sldId id="1364"/>
            <p14:sldId id="1391"/>
            <p14:sldId id="1392"/>
            <p14:sldId id="1365"/>
            <p14:sldId id="1393"/>
            <p14:sldId id="1366"/>
            <p14:sldId id="1367"/>
            <p14:sldId id="1394"/>
            <p14:sldId id="1395"/>
            <p14:sldId id="1368"/>
            <p14:sldId id="1369"/>
            <p14:sldId id="1408"/>
            <p14:sldId id="1405"/>
            <p14:sldId id="1407"/>
            <p14:sldId id="1406"/>
            <p14:sldId id="1410"/>
            <p14:sldId id="1411"/>
            <p14:sldId id="1588"/>
            <p14:sldId id="1762"/>
            <p14:sldId id="1412"/>
            <p14:sldId id="1587"/>
            <p14:sldId id="1413"/>
            <p14:sldId id="1586"/>
            <p14:sldId id="1414"/>
            <p14:sldId id="1585"/>
            <p14:sldId id="1415"/>
            <p14:sldId id="1584"/>
            <p14:sldId id="1416"/>
            <p14:sldId id="1583"/>
            <p14:sldId id="1417"/>
            <p14:sldId id="1589"/>
            <p14:sldId id="1422"/>
            <p14:sldId id="1418"/>
            <p14:sldId id="1419"/>
            <p14:sldId id="1431"/>
            <p14:sldId id="1420"/>
            <p14:sldId id="1421"/>
            <p14:sldId id="1423"/>
            <p14:sldId id="1424"/>
            <p14:sldId id="1425"/>
            <p14:sldId id="1430"/>
            <p14:sldId id="1426"/>
            <p14:sldId id="1427"/>
            <p14:sldId id="1428"/>
            <p14:sldId id="1429"/>
            <p14:sldId id="2028"/>
            <p14:sldId id="2029"/>
            <p14:sldId id="2030"/>
            <p14:sldId id="2033"/>
            <p14:sldId id="2032"/>
            <p14:sldId id="2031"/>
            <p14:sldId id="1291"/>
            <p14:sldId id="1292"/>
            <p14:sldId id="1768"/>
            <p14:sldId id="1767"/>
            <p14:sldId id="1764"/>
            <p14:sldId id="1787"/>
            <p14:sldId id="1765"/>
            <p14:sldId id="1788"/>
            <p14:sldId id="1766"/>
            <p14:sldId id="1778"/>
            <p14:sldId id="1795"/>
            <p14:sldId id="1777"/>
            <p14:sldId id="1793"/>
            <p14:sldId id="1776"/>
            <p14:sldId id="1771"/>
            <p14:sldId id="1789"/>
            <p14:sldId id="1770"/>
            <p14:sldId id="1790"/>
            <p14:sldId id="1769"/>
            <p14:sldId id="1772"/>
            <p14:sldId id="1791"/>
            <p14:sldId id="1774"/>
            <p14:sldId id="1792"/>
            <p14:sldId id="1775"/>
            <p14:sldId id="1805"/>
            <p14:sldId id="1804"/>
            <p14:sldId id="1803"/>
            <p14:sldId id="1806"/>
            <p14:sldId id="1786"/>
            <p14:sldId id="1798"/>
            <p14:sldId id="1799"/>
            <p14:sldId id="1800"/>
            <p14:sldId id="1813"/>
            <p14:sldId id="1802"/>
            <p14:sldId id="1812"/>
            <p14:sldId id="1782"/>
            <p14:sldId id="1783"/>
            <p14:sldId id="1807"/>
            <p14:sldId id="1808"/>
            <p14:sldId id="1796"/>
            <p14:sldId id="1810"/>
            <p14:sldId id="1809"/>
            <p14:sldId id="1797"/>
            <p14:sldId id="1811"/>
            <p14:sldId id="1814"/>
            <p14:sldId id="1773"/>
            <p14:sldId id="1827"/>
            <p14:sldId id="1826"/>
            <p14:sldId id="1828"/>
            <p14:sldId id="1829"/>
            <p14:sldId id="1882"/>
            <p14:sldId id="1887"/>
            <p14:sldId id="1831"/>
            <p14:sldId id="1883"/>
            <p14:sldId id="1832"/>
            <p14:sldId id="1833"/>
            <p14:sldId id="1834"/>
            <p14:sldId id="1835"/>
            <p14:sldId id="1836"/>
            <p14:sldId id="1837"/>
            <p14:sldId id="1838"/>
            <p14:sldId id="1877"/>
            <p14:sldId id="1878"/>
            <p14:sldId id="1879"/>
            <p14:sldId id="1880"/>
            <p14:sldId id="1881"/>
            <p14:sldId id="1839"/>
            <p14:sldId id="1840"/>
            <p14:sldId id="1841"/>
            <p14:sldId id="1842"/>
            <p14:sldId id="1843"/>
            <p14:sldId id="1844"/>
            <p14:sldId id="1846"/>
            <p14:sldId id="1847"/>
            <p14:sldId id="1848"/>
            <p14:sldId id="1849"/>
            <p14:sldId id="1850"/>
            <p14:sldId id="1851"/>
            <p14:sldId id="1852"/>
            <p14:sldId id="1853"/>
            <p14:sldId id="1854"/>
            <p14:sldId id="1855"/>
            <p14:sldId id="1856"/>
            <p14:sldId id="1857"/>
            <p14:sldId id="1858"/>
            <p14:sldId id="1860"/>
            <p14:sldId id="1861"/>
            <p14:sldId id="1862"/>
            <p14:sldId id="1863"/>
            <p14:sldId id="1859"/>
            <p14:sldId id="872"/>
            <p14:sldId id="873"/>
            <p14:sldId id="874"/>
            <p14:sldId id="881"/>
            <p14:sldId id="1864"/>
            <p14:sldId id="1865"/>
            <p14:sldId id="1866"/>
            <p14:sldId id="1755"/>
            <p14:sldId id="1825"/>
            <p14:sldId id="1823"/>
            <p14:sldId id="1824"/>
            <p14:sldId id="1888"/>
            <p14:sldId id="1876"/>
            <p14:sldId id="1889"/>
            <p14:sldId id="1890"/>
            <p14:sldId id="1871"/>
            <p14:sldId id="1868"/>
            <p14:sldId id="1867"/>
            <p14:sldId id="1869"/>
            <p14:sldId id="1872"/>
            <p14:sldId id="1870"/>
            <p14:sldId id="1891"/>
            <p14:sldId id="1892"/>
            <p14:sldId id="1884"/>
            <p14:sldId id="1885"/>
            <p14:sldId id="1886"/>
            <p14:sldId id="1893"/>
          </p14:sldIdLst>
        </p14:section>
        <p14:section name="S2193" id="{726EDDBC-E345-4728-A132-CC96BC9A48C1}">
          <p14:sldIdLst>
            <p14:sldId id="2037"/>
            <p14:sldId id="257"/>
            <p14:sldId id="258"/>
            <p14:sldId id="259"/>
            <p14:sldId id="2038"/>
            <p14:sldId id="260"/>
            <p14:sldId id="26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66"/>
    <a:srgbClr val="00FF00"/>
    <a:srgbClr val="FF00FF"/>
    <a:srgbClr val="00CCFF"/>
    <a:srgbClr val="008000"/>
    <a:srgbClr val="33CC33"/>
    <a:srgbClr val="0000FF"/>
    <a:srgbClr val="0000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0571" autoAdjust="0"/>
  </p:normalViewPr>
  <p:slideViewPr>
    <p:cSldViewPr snapToGrid="0">
      <p:cViewPr varScale="1">
        <p:scale>
          <a:sx n="60" d="100"/>
          <a:sy n="60" d="100"/>
        </p:scale>
        <p:origin x="58" y="456"/>
      </p:cViewPr>
      <p:guideLst/>
    </p:cSldViewPr>
  </p:slideViewPr>
  <p:outlineViewPr>
    <p:cViewPr>
      <p:scale>
        <a:sx n="33" d="100"/>
        <a:sy n="33" d="100"/>
      </p:scale>
      <p:origin x="0" y="-747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7"/>
    </p:cViewPr>
  </p:sorterViewPr>
  <p:notesViewPr>
    <p:cSldViewPr snapToGrid="0" showGuides="1">
      <p:cViewPr varScale="1">
        <p:scale>
          <a:sx n="85" d="100"/>
          <a:sy n="85" d="100"/>
        </p:scale>
        <p:origin x="37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170" Type="http://schemas.openxmlformats.org/officeDocument/2006/relationships/slide" Target="slides/slide169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181" Type="http://schemas.openxmlformats.org/officeDocument/2006/relationships/slide" Target="slides/slide180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497" Type="http://schemas.openxmlformats.org/officeDocument/2006/relationships/slide" Target="slides/slide496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424" Type="http://schemas.openxmlformats.org/officeDocument/2006/relationships/slide" Target="slides/slide423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44" Type="http://schemas.openxmlformats.org/officeDocument/2006/relationships/slide" Target="slides/slide543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555" Type="http://schemas.openxmlformats.org/officeDocument/2006/relationships/slide" Target="slides/slide554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566" Type="http://schemas.openxmlformats.org/officeDocument/2006/relationships/slide" Target="slides/slide565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46" Type="http://schemas.openxmlformats.org/officeDocument/2006/relationships/slide" Target="slides/slide545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57" Type="http://schemas.openxmlformats.org/officeDocument/2006/relationships/slide" Target="slides/slide556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26" Type="http://schemas.openxmlformats.org/officeDocument/2006/relationships/slide" Target="slides/slide525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notesMaster" Target="notesMasters/notesMaster1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37" Type="http://schemas.openxmlformats.org/officeDocument/2006/relationships/slide" Target="slides/slide536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506" Type="http://schemas.openxmlformats.org/officeDocument/2006/relationships/slide" Target="slides/slide505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48" Type="http://schemas.openxmlformats.org/officeDocument/2006/relationships/slide" Target="slides/slide547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517" Type="http://schemas.openxmlformats.org/officeDocument/2006/relationships/slide" Target="slides/slide516.xml"/><Relationship Id="rId559" Type="http://schemas.openxmlformats.org/officeDocument/2006/relationships/slide" Target="slides/slide558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570" Type="http://schemas.openxmlformats.org/officeDocument/2006/relationships/viewProps" Target="viewProps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528" Type="http://schemas.openxmlformats.org/officeDocument/2006/relationships/slide" Target="slides/slide527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slide" Target="slides/slide482.xml"/><Relationship Id="rId539" Type="http://schemas.openxmlformats.org/officeDocument/2006/relationships/slide" Target="slides/slide538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58" Type="http://schemas.openxmlformats.org/officeDocument/2006/relationships/slide" Target="slides/slide157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tableStyles" Target="tableStyles.xml"/><Relationship Id="rId225" Type="http://schemas.openxmlformats.org/officeDocument/2006/relationships/slide" Target="slides/slide224.xml"/><Relationship Id="rId267" Type="http://schemas.openxmlformats.org/officeDocument/2006/relationships/slide" Target="slides/slide266.xml"/><Relationship Id="rId432" Type="http://schemas.openxmlformats.org/officeDocument/2006/relationships/slide" Target="slides/slide431.xml"/><Relationship Id="rId474" Type="http://schemas.openxmlformats.org/officeDocument/2006/relationships/slide" Target="slides/slide473.xml"/><Relationship Id="rId127" Type="http://schemas.openxmlformats.org/officeDocument/2006/relationships/slide" Target="slides/slide126.xml"/><Relationship Id="rId31" Type="http://schemas.openxmlformats.org/officeDocument/2006/relationships/slide" Target="slides/slide30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76" Type="http://schemas.openxmlformats.org/officeDocument/2006/relationships/slide" Target="slides/slide375.xml"/><Relationship Id="rId541" Type="http://schemas.openxmlformats.org/officeDocument/2006/relationships/slide" Target="slides/slide540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36" Type="http://schemas.openxmlformats.org/officeDocument/2006/relationships/slide" Target="slides/slide235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43" Type="http://schemas.openxmlformats.org/officeDocument/2006/relationships/slide" Target="slides/slide442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presProps" Target="presProps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538" Type="http://schemas.openxmlformats.org/officeDocument/2006/relationships/slide" Target="slides/slide537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49" Type="http://schemas.openxmlformats.org/officeDocument/2006/relationships/slide" Target="slides/slide54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571" Type="http://schemas.openxmlformats.org/officeDocument/2006/relationships/theme" Target="theme/theme1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slide" Target="slides/slide528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46" Type="http://schemas.openxmlformats.org/officeDocument/2006/relationships/slide" Target="slides/slide245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53" Type="http://schemas.openxmlformats.org/officeDocument/2006/relationships/slide" Target="slides/slide452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52" Type="http://schemas.openxmlformats.org/officeDocument/2006/relationships/slide" Target="slides/slide51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62" Type="http://schemas.openxmlformats.org/officeDocument/2006/relationships/slide" Target="slides/slide561.xml"/><Relationship Id="rId215" Type="http://schemas.openxmlformats.org/officeDocument/2006/relationships/slide" Target="slides/slide214.xml"/><Relationship Id="rId257" Type="http://schemas.openxmlformats.org/officeDocument/2006/relationships/slide" Target="slides/slide256.xml"/><Relationship Id="rId422" Type="http://schemas.openxmlformats.org/officeDocument/2006/relationships/slide" Target="slides/slide421.xml"/><Relationship Id="rId464" Type="http://schemas.openxmlformats.org/officeDocument/2006/relationships/slide" Target="slides/slide463.xml"/><Relationship Id="rId299" Type="http://schemas.openxmlformats.org/officeDocument/2006/relationships/slide" Target="slides/slide298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444" Type="http://schemas.openxmlformats.org/officeDocument/2006/relationships/slide" Target="slides/slide443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\CIAE_DNP_NRG\note\Cali_DSL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i24\Si22peakcali\Cali_Transf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i24\Si22peakcali\Cali_Transf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i24\Si22peakcali\Cali_Transf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i24\Si22peakcali\Cali_Transf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i24\Si22peakcali\DS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PACE4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06496062992128"/>
          <c:y val="0.10520641097008279"/>
          <c:w val="0.84085170603674531"/>
          <c:h val="0.75303088317156552"/>
        </c:manualLayout>
      </c:layout>
      <c:scatterChart>
        <c:scatterStyle val="smoothMarker"/>
        <c:varyColors val="0"/>
        <c:ser>
          <c:idx val="1"/>
          <c:order val="0"/>
          <c:tx>
            <c:strRef>
              <c:f>Transfer!$N$78</c:f>
              <c:strCache>
                <c:ptCount val="1"/>
                <c:pt idx="0">
                  <c:v>All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Transfer!$L$79:$L$91</c:f>
              <c:numCache>
                <c:formatCode>General</c:formatCode>
                <c:ptCount val="13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65</c:v>
                </c:pt>
                <c:pt idx="4">
                  <c:v>70</c:v>
                </c:pt>
                <c:pt idx="5">
                  <c:v>75</c:v>
                </c:pt>
                <c:pt idx="6">
                  <c:v>80</c:v>
                </c:pt>
                <c:pt idx="7">
                  <c:v>85</c:v>
                </c:pt>
                <c:pt idx="8">
                  <c:v>90</c:v>
                </c:pt>
                <c:pt idx="9">
                  <c:v>95</c:v>
                </c:pt>
                <c:pt idx="10">
                  <c:v>100</c:v>
                </c:pt>
                <c:pt idx="11">
                  <c:v>105</c:v>
                </c:pt>
                <c:pt idx="12">
                  <c:v>110</c:v>
                </c:pt>
              </c:numCache>
            </c:numRef>
          </c:xVal>
          <c:yVal>
            <c:numRef>
              <c:f>Transfer!$N$79:$N$91</c:f>
              <c:numCache>
                <c:formatCode>General</c:formatCode>
                <c:ptCount val="13"/>
                <c:pt idx="0">
                  <c:v>103.506</c:v>
                </c:pt>
                <c:pt idx="1">
                  <c:v>411.94</c:v>
                </c:pt>
                <c:pt idx="2">
                  <c:v>597.21699999999998</c:v>
                </c:pt>
                <c:pt idx="3">
                  <c:v>663.41600000000005</c:v>
                </c:pt>
                <c:pt idx="4">
                  <c:v>715.92399999999998</c:v>
                </c:pt>
                <c:pt idx="5">
                  <c:v>759.75300000000004</c:v>
                </c:pt>
                <c:pt idx="6">
                  <c:v>794.86900000000003</c:v>
                </c:pt>
                <c:pt idx="7">
                  <c:v>823.625</c:v>
                </c:pt>
                <c:pt idx="8">
                  <c:v>848.19399999999996</c:v>
                </c:pt>
                <c:pt idx="9">
                  <c:v>867.505</c:v>
                </c:pt>
                <c:pt idx="10">
                  <c:v>883.14300000000003</c:v>
                </c:pt>
                <c:pt idx="11">
                  <c:v>895.89200000000005</c:v>
                </c:pt>
                <c:pt idx="12">
                  <c:v>905.995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1F4-4AE2-B5E6-C09A7B1B7758}"/>
            </c:ext>
          </c:extLst>
        </c:ser>
        <c:ser>
          <c:idx val="0"/>
          <c:order val="1"/>
          <c:tx>
            <c:strRef>
              <c:f>Transfer!$M$78</c:f>
              <c:strCache>
                <c:ptCount val="1"/>
                <c:pt idx="0">
                  <c:v>23Mg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Transfer!$L$79:$L$91</c:f>
              <c:numCache>
                <c:formatCode>General</c:formatCode>
                <c:ptCount val="13"/>
                <c:pt idx="0">
                  <c:v>40</c:v>
                </c:pt>
                <c:pt idx="1">
                  <c:v>50</c:v>
                </c:pt>
                <c:pt idx="2">
                  <c:v>60</c:v>
                </c:pt>
                <c:pt idx="3">
                  <c:v>65</c:v>
                </c:pt>
                <c:pt idx="4">
                  <c:v>70</c:v>
                </c:pt>
                <c:pt idx="5">
                  <c:v>75</c:v>
                </c:pt>
                <c:pt idx="6">
                  <c:v>80</c:v>
                </c:pt>
                <c:pt idx="7">
                  <c:v>85</c:v>
                </c:pt>
                <c:pt idx="8">
                  <c:v>90</c:v>
                </c:pt>
                <c:pt idx="9">
                  <c:v>95</c:v>
                </c:pt>
                <c:pt idx="10">
                  <c:v>100</c:v>
                </c:pt>
                <c:pt idx="11">
                  <c:v>105</c:v>
                </c:pt>
                <c:pt idx="12">
                  <c:v>110</c:v>
                </c:pt>
              </c:numCache>
            </c:numRef>
          </c:xVal>
          <c:yVal>
            <c:numRef>
              <c:f>Transfer!$M$79:$M$91</c:f>
              <c:numCache>
                <c:formatCode>General</c:formatCode>
                <c:ptCount val="13"/>
                <c:pt idx="0">
                  <c:v>2.13</c:v>
                </c:pt>
                <c:pt idx="1">
                  <c:v>28</c:v>
                </c:pt>
                <c:pt idx="2">
                  <c:v>21.8</c:v>
                </c:pt>
                <c:pt idx="3">
                  <c:v>27.9</c:v>
                </c:pt>
                <c:pt idx="4">
                  <c:v>44.7</c:v>
                </c:pt>
                <c:pt idx="5">
                  <c:v>52.5</c:v>
                </c:pt>
                <c:pt idx="6">
                  <c:v>66.8</c:v>
                </c:pt>
                <c:pt idx="7">
                  <c:v>42.3</c:v>
                </c:pt>
                <c:pt idx="8">
                  <c:v>46.9</c:v>
                </c:pt>
                <c:pt idx="9">
                  <c:v>48.8</c:v>
                </c:pt>
                <c:pt idx="10">
                  <c:v>73.8</c:v>
                </c:pt>
                <c:pt idx="11">
                  <c:v>76.2</c:v>
                </c:pt>
                <c:pt idx="12">
                  <c:v>81.900000000000006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1F4-4AE2-B5E6-C09A7B1B7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2337328"/>
        <c:axId val="2022323184"/>
      </c:scatterChart>
      <c:valAx>
        <c:axId val="2022337328"/>
        <c:scaling>
          <c:orientation val="minMax"/>
          <c:max val="120"/>
          <c:min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Transfer!$L$78</c:f>
              <c:strCache>
                <c:ptCount val="1"/>
                <c:pt idx="0">
                  <c:v>E24Mg (MeV)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323184"/>
        <c:crosses val="autoZero"/>
        <c:crossBetween val="midCat"/>
      </c:valAx>
      <c:valAx>
        <c:axId val="202232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Cross section (mb)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337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α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transfer!$D$48:$L$48</c:f>
              <c:numCache>
                <c:formatCode>General</c:formatCode>
                <c:ptCount val="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65</c:v>
                </c:pt>
                <c:pt idx="7">
                  <c:v>75</c:v>
                </c:pt>
                <c:pt idx="8">
                  <c:v>85</c:v>
                </c:pt>
              </c:numCache>
            </c:numRef>
          </c:xVal>
          <c:yVal>
            <c:numRef>
              <c:f>transfer!$AH$41:$AP$41</c:f>
              <c:numCache>
                <c:formatCode>0.0</c:formatCode>
                <c:ptCount val="9"/>
                <c:pt idx="0">
                  <c:v>40</c:v>
                </c:pt>
                <c:pt idx="1">
                  <c:v>30</c:v>
                </c:pt>
                <c:pt idx="2">
                  <c:v>20</c:v>
                </c:pt>
                <c:pt idx="3">
                  <c:v>20</c:v>
                </c:pt>
                <c:pt idx="4">
                  <c:v>10</c:v>
                </c:pt>
                <c:pt idx="5">
                  <c:v>5</c:v>
                </c:pt>
                <c:pt idx="6">
                  <c:v>4</c:v>
                </c:pt>
                <c:pt idx="7">
                  <c:v>6</c:v>
                </c:pt>
                <c:pt idx="8" formatCode="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E50-499E-B67A-387685886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9523432"/>
        <c:axId val="489527352"/>
      </c:scatterChart>
      <c:valAx>
        <c:axId val="489523432"/>
        <c:scaling>
          <c:orientation val="minMax"/>
          <c:max val="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θ lab (deg)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27352"/>
        <c:crosses val="autoZero"/>
        <c:crossBetween val="midCat"/>
      </c:valAx>
      <c:valAx>
        <c:axId val="489527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dσ/dΩ (mb/sr)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23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α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transfer!$A$55</c:f>
              <c:strCache>
                <c:ptCount val="1"/>
                <c:pt idx="0">
                  <c:v>23Mg gs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transfer!$C$54:$Q$54</c:f>
              <c:numCache>
                <c:formatCode>General</c:formatCode>
                <c:ptCount val="15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</c:numCache>
            </c:numRef>
          </c:xVal>
          <c:yVal>
            <c:numRef>
              <c:f>transfer!$C$55:$Q$55</c:f>
              <c:numCache>
                <c:formatCode>General</c:formatCode>
                <c:ptCount val="15"/>
                <c:pt idx="0">
                  <c:v>389</c:v>
                </c:pt>
                <c:pt idx="1">
                  <c:v>383</c:v>
                </c:pt>
                <c:pt idx="2">
                  <c:v>365</c:v>
                </c:pt>
                <c:pt idx="3">
                  <c:v>336</c:v>
                </c:pt>
                <c:pt idx="4">
                  <c:v>297</c:v>
                </c:pt>
                <c:pt idx="5">
                  <c:v>249</c:v>
                </c:pt>
                <c:pt idx="6">
                  <c:v>193</c:v>
                </c:pt>
                <c:pt idx="7">
                  <c:v>134</c:v>
                </c:pt>
                <c:pt idx="8">
                  <c:v>73.099999999999994</c:v>
                </c:pt>
                <c:pt idx="9">
                  <c:v>25.7</c:v>
                </c:pt>
                <c:pt idx="10">
                  <c:v>6.36</c:v>
                </c:pt>
                <c:pt idx="11">
                  <c:v>1.88</c:v>
                </c:pt>
                <c:pt idx="12">
                  <c:v>0.76300000000000001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73-4FFB-A75F-973B4CE06820}"/>
            </c:ext>
          </c:extLst>
        </c:ser>
        <c:ser>
          <c:idx val="0"/>
          <c:order val="1"/>
          <c:tx>
            <c:strRef>
              <c:f>transfer!$A$56</c:f>
              <c:strCache>
                <c:ptCount val="1"/>
                <c:pt idx="0">
                  <c:v>23Mg 7787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transfer!$C$54:$Q$54</c:f>
              <c:numCache>
                <c:formatCode>General</c:formatCode>
                <c:ptCount val="15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</c:numCache>
            </c:numRef>
          </c:xVal>
          <c:yVal>
            <c:numRef>
              <c:f>transfer!$C$56:$Q$56</c:f>
              <c:numCache>
                <c:formatCode>General</c:formatCode>
                <c:ptCount val="15"/>
                <c:pt idx="0">
                  <c:v>33.799999999999997</c:v>
                </c:pt>
                <c:pt idx="1">
                  <c:v>36.9</c:v>
                </c:pt>
                <c:pt idx="2">
                  <c:v>49.5</c:v>
                </c:pt>
                <c:pt idx="3">
                  <c:v>93.9</c:v>
                </c:pt>
                <c:pt idx="4">
                  <c:v>-1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473-4FFB-A75F-973B4CE06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9530096"/>
        <c:axId val="489526568"/>
      </c:scatterChart>
      <c:valAx>
        <c:axId val="489530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θ lab (deg)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26568"/>
        <c:crosses val="autoZero"/>
        <c:crossBetween val="midCat"/>
      </c:valAx>
      <c:valAx>
        <c:axId val="4895265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dσ/dΩ (mb/sr)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300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α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transfer!$D$48:$L$48</c:f>
              <c:numCache>
                <c:formatCode>General</c:formatCode>
                <c:ptCount val="9"/>
                <c:pt idx="0">
                  <c:v>5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55</c:v>
                </c:pt>
                <c:pt idx="6">
                  <c:v>65</c:v>
                </c:pt>
                <c:pt idx="7">
                  <c:v>75</c:v>
                </c:pt>
                <c:pt idx="8">
                  <c:v>85</c:v>
                </c:pt>
              </c:numCache>
            </c:numRef>
          </c:xVal>
          <c:yVal>
            <c:numRef>
              <c:f>transfer!$D$51:$L$51</c:f>
              <c:numCache>
                <c:formatCode>0.00</c:formatCode>
                <c:ptCount val="9"/>
                <c:pt idx="0">
                  <c:v>90</c:v>
                </c:pt>
                <c:pt idx="1">
                  <c:v>60</c:v>
                </c:pt>
                <c:pt idx="2">
                  <c:v>50</c:v>
                </c:pt>
                <c:pt idx="3">
                  <c:v>50</c:v>
                </c:pt>
                <c:pt idx="4">
                  <c:v>20</c:v>
                </c:pt>
                <c:pt idx="5">
                  <c:v>4</c:v>
                </c:pt>
                <c:pt idx="6">
                  <c:v>0.5</c:v>
                </c:pt>
                <c:pt idx="7">
                  <c:v>0.2</c:v>
                </c:pt>
                <c:pt idx="8">
                  <c:v>0.05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89-4C14-A9DB-230350FFB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9522648"/>
        <c:axId val="489523040"/>
      </c:scatterChart>
      <c:valAx>
        <c:axId val="489522648"/>
        <c:scaling>
          <c:orientation val="minMax"/>
          <c:max val="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θ lab (deg)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23040"/>
        <c:crosses val="autoZero"/>
        <c:crossBetween val="midCat"/>
      </c:valAx>
      <c:valAx>
        <c:axId val="48952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dσ/dΩ (mb/sr)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22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α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transfer!$A$58</c:f>
              <c:strCache>
                <c:ptCount val="1"/>
                <c:pt idx="0">
                  <c:v>31S gs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transfer!$C$54:$Q$54</c:f>
              <c:numCache>
                <c:formatCode>General</c:formatCode>
                <c:ptCount val="15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</c:numCache>
            </c:numRef>
          </c:xVal>
          <c:yVal>
            <c:numRef>
              <c:f>transfer!$C$58:$Q$58</c:f>
              <c:numCache>
                <c:formatCode>General</c:formatCode>
                <c:ptCount val="15"/>
                <c:pt idx="0">
                  <c:v>385</c:v>
                </c:pt>
                <c:pt idx="1">
                  <c:v>379</c:v>
                </c:pt>
                <c:pt idx="2">
                  <c:v>361</c:v>
                </c:pt>
                <c:pt idx="3">
                  <c:v>332</c:v>
                </c:pt>
                <c:pt idx="4">
                  <c:v>293</c:v>
                </c:pt>
                <c:pt idx="5">
                  <c:v>246</c:v>
                </c:pt>
                <c:pt idx="6">
                  <c:v>192</c:v>
                </c:pt>
                <c:pt idx="7">
                  <c:v>133</c:v>
                </c:pt>
                <c:pt idx="8">
                  <c:v>74.8</c:v>
                </c:pt>
                <c:pt idx="9">
                  <c:v>29.5</c:v>
                </c:pt>
                <c:pt idx="10">
                  <c:v>8.86</c:v>
                </c:pt>
                <c:pt idx="11">
                  <c:v>2.96</c:v>
                </c:pt>
                <c:pt idx="12">
                  <c:v>1.27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70-48FF-B476-563D3215D435}"/>
            </c:ext>
          </c:extLst>
        </c:ser>
        <c:ser>
          <c:idx val="0"/>
          <c:order val="1"/>
          <c:tx>
            <c:strRef>
              <c:f>transfer!$A$60</c:f>
              <c:strCache>
                <c:ptCount val="1"/>
                <c:pt idx="0">
                  <c:v>31S 6390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transfer!$C$54:$Q$54</c:f>
              <c:numCache>
                <c:formatCode>General</c:formatCode>
                <c:ptCount val="15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</c:numCache>
            </c:numRef>
          </c:xVal>
          <c:yVal>
            <c:numRef>
              <c:f>transfer!$C$60:$Q$60</c:f>
              <c:numCache>
                <c:formatCode>General</c:formatCode>
                <c:ptCount val="15"/>
                <c:pt idx="0">
                  <c:v>4.7699999999999996</c:v>
                </c:pt>
                <c:pt idx="1">
                  <c:v>5.0599999999999996</c:v>
                </c:pt>
                <c:pt idx="2">
                  <c:v>6.11</c:v>
                </c:pt>
                <c:pt idx="3">
                  <c:v>8.66</c:v>
                </c:pt>
                <c:pt idx="4">
                  <c:v>15.6</c:v>
                </c:pt>
                <c:pt idx="5">
                  <c:v>50.3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F70-48FF-B476-563D3215D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9529312"/>
        <c:axId val="489528136"/>
      </c:scatterChart>
      <c:valAx>
        <c:axId val="489529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θlab (deg)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28136"/>
        <c:crosses val="autoZero"/>
        <c:crossBetween val="midCat"/>
      </c:valAx>
      <c:valAx>
        <c:axId val="489528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dσ/dΩ (mb/sr)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9529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resp!$BI$83:$BI$91</c:f>
              <c:numCache>
                <c:formatCode>General</c:formatCode>
                <c:ptCount val="9"/>
                <c:pt idx="0">
                  <c:v>500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</c:numCache>
            </c:numRef>
          </c:xVal>
          <c:yVal>
            <c:numRef>
              <c:f>resp!$BM$83:$BM$91</c:f>
              <c:numCache>
                <c:formatCode>General</c:formatCode>
                <c:ptCount val="9"/>
                <c:pt idx="0">
                  <c:v>5.7419999999979154E-2</c:v>
                </c:pt>
                <c:pt idx="1">
                  <c:v>0.42412999999999101</c:v>
                </c:pt>
                <c:pt idx="2">
                  <c:v>0.9215999999998985</c:v>
                </c:pt>
                <c:pt idx="3">
                  <c:v>1.2734999999997854</c:v>
                </c:pt>
                <c:pt idx="4">
                  <c:v>1.564600000000155</c:v>
                </c:pt>
                <c:pt idx="5">
                  <c:v>1.8240999999998166</c:v>
                </c:pt>
                <c:pt idx="6">
                  <c:v>2.064900000000307</c:v>
                </c:pt>
                <c:pt idx="7">
                  <c:v>2.293800000000374</c:v>
                </c:pt>
                <c:pt idx="8">
                  <c:v>2.5144000000000233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42-4738-A292-DAA29B9C8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3360560"/>
        <c:axId val="1073367448"/>
      </c:scatterChart>
      <c:valAx>
        <c:axId val="1073360560"/>
        <c:scaling>
          <c:orientation val="minMax"/>
          <c:max val="8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73367448"/>
        <c:crosses val="autoZero"/>
        <c:crossBetween val="midCat"/>
      </c:valAx>
      <c:valAx>
        <c:axId val="1073367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Emean – Emax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73360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65FA8D-EA04-42F5-ADB2-E06CCCB2CD2C}" type="datetimeFigureOut">
              <a:rPr lang="zh-CN" altLang="en-US" smtClean="0"/>
              <a:t>2024/6/6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EFB970-9EE5-4ACE-8E66-2E1E038C78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31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Center-of-mass energy</a:t>
            </a:r>
          </a:p>
          <a:p>
            <a:r>
              <a:rPr lang="en-US" dirty="0"/>
              <a:t>Relative kinetic energy</a:t>
            </a:r>
          </a:p>
          <a:p>
            <a:r>
              <a:rPr lang="en-US" altLang="zh-CN" dirty="0"/>
              <a:t>E</a:t>
            </a:r>
            <a:r>
              <a:rPr lang="en-US" altLang="zh-CN" baseline="-25000" dirty="0"/>
              <a:t>CM</a:t>
            </a:r>
            <a:r>
              <a:rPr lang="en-US" altLang="zh-CN" baseline="0" dirty="0"/>
              <a:t>  </a:t>
            </a:r>
            <a:r>
              <a:rPr lang="zh-CN" altLang="en-US" baseline="0" dirty="0"/>
              <a:t>卢希庭</a:t>
            </a:r>
            <a:r>
              <a:rPr lang="en-US" altLang="zh-CN" baseline="0" dirty="0"/>
              <a:t>《</a:t>
            </a:r>
            <a:r>
              <a:rPr lang="zh-CN" altLang="en-US" baseline="0" dirty="0"/>
              <a:t>原子核物理</a:t>
            </a:r>
            <a:r>
              <a:rPr lang="en-US" altLang="zh-CN" baseline="0" dirty="0"/>
              <a:t>》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80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657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464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const double E0_gamma=1248; //Ex=1248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=1234;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=1352; //has to be even number</a:t>
            </a:r>
          </a:p>
          <a:p>
            <a:r>
              <a:rPr lang="en-US" altLang="zh-CN" dirty="0"/>
              <a:t>const int up=200; //E0_gamma+up has to be even number, if E0 is odd, up should be odd</a:t>
            </a:r>
          </a:p>
          <a:p>
            <a:r>
              <a:rPr lang="en-US" altLang="zh-CN" dirty="0"/>
              <a:t>const int down=100;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=49;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100; // read in simulation files</a:t>
            </a:r>
          </a:p>
          <a:p>
            <a:r>
              <a:rPr lang="en-US" altLang="zh-CN" dirty="0"/>
              <a:t>double centroid=E0_gamma; //centroid=E0_gamma; for even energy 1246, 1248, 1250, </a:t>
            </a:r>
            <a:r>
              <a:rPr lang="en-US" altLang="zh-CN" dirty="0" err="1"/>
              <a:t>etc</a:t>
            </a:r>
            <a:r>
              <a:rPr lang="en-US" altLang="zh-CN" dirty="0"/>
              <a:t>; centroid=E0_gamma-1; for odd energy 1245, 1247, 1249, </a:t>
            </a:r>
            <a:r>
              <a:rPr lang="en-US" altLang="zh-CN" dirty="0" err="1"/>
              <a:t>etc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=60;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hGriffinAddback_alpha49_t0-&gt;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hGriffinAddback_alpha49_t0-&gt;Draw()</a:t>
            </a:r>
          </a:p>
          <a:p>
            <a:r>
              <a:rPr lang="en-US" altLang="zh-CN" dirty="0"/>
              <a:t>hGriffinAddback_alpha50_t0-&gt;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hGriffinAddback_alpha50_t0-&gt;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hGriffinAddback_alpha50_t0-&gt;Draw("same")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hGriffinAddback_alpha48_t0-&gt;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hGriffinAddback_alpha48_t0-&gt;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hGriffinAddback_alpha48_t0-&gt;Draw("same")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hGriffinAddback_alpha47_t0-&gt;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hGriffinAddback_alpha47_t0-&gt;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hGriffinAddback_alpha47_t0-&gt;Draw("same")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hGriffinAddback_alpha49_t0-&gt;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hGriffinAddback_alpha49_t0-&gt;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hGriffinAddback_alpha49_t0-&gt;Draw("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const double E0_gamma=2234; //Ex=2234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=2222;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=2420; //has to be even number</a:t>
            </a:r>
          </a:p>
          <a:p>
            <a:r>
              <a:rPr lang="en-US" altLang="zh-CN" dirty="0"/>
              <a:t>const int up=320; //E0_gamma+up has to be even number, if E0 is odd, up should be odd</a:t>
            </a:r>
          </a:p>
          <a:p>
            <a:r>
              <a:rPr lang="en-US" altLang="zh-CN" dirty="0"/>
              <a:t>const int down=140;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=47;</a:t>
            </a:r>
          </a:p>
          <a:p>
            <a:r>
              <a:rPr lang="en-US" altLang="zh-CN" dirty="0"/>
              <a:t>double T0_lifetime = 80; //=80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10;</a:t>
            </a:r>
          </a:p>
          <a:p>
            <a:r>
              <a:rPr lang="en-US" altLang="zh-CN" dirty="0"/>
              <a:t>double centroid=E0_gamma;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=20;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hGriffinAddback_alpha47_t0-&gt;Draw()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hGriffinAddback_alpha48_t0-&gt;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hGriffinAddback_alpha48_t0-&gt;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hGriffinAddback_alpha48_t0-&gt;Draw("same")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hGriffinAddback_alpha46_t0-&gt;Draw("same")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hGriffinAddback_alpha49_t0-&gt;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hGriffinAddback_alpha49_t0-&gt;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hGriffinAddback_alpha49_t0-&gt;Draw("same")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hGriffinAddback_alpha45_t0-&gt;Draw("same")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hGriffinAddback_alpha47_t0-&gt;Draw("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581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E1=1248; E2=E1+511; E3=E1+511*2; E4=E1-511;</a:t>
            </a:r>
          </a:p>
          <a:p>
            <a:r>
              <a:rPr lang="en-US" altLang="zh-CN" dirty="0"/>
              <a:t>start = E1-1050; end = E1+2050;</a:t>
            </a:r>
          </a:p>
          <a:p>
            <a:r>
              <a:rPr lang="en-US" altLang="zh-CN" dirty="0"/>
              <a:t>hGriffinAddback_alpha49_t0-&gt;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hGriffinAddback_alpha49_t0-&gt;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hGriffinAddback_alpha49_t0-&gt;Draw();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bin1=hGriffinAddback_alpha49_t0-&gt;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bin2=hGriffinAddback_alpha49_t0-&gt;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bin3=hGriffinAddback_alpha49_t0-&gt;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bin4=hGriffinAddback_alpha49_t0-&gt;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Y1=hGriffinAddback_alpha49_t0-&gt;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(bin1)+2;</a:t>
            </a:r>
          </a:p>
          <a:p>
            <a:r>
              <a:rPr lang="en-US" altLang="zh-CN" dirty="0"/>
              <a:t>Y2=hGriffinAddback_alpha49_t0-&gt;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(bin2)+5;</a:t>
            </a:r>
          </a:p>
          <a:p>
            <a:r>
              <a:rPr lang="en-US" altLang="zh-CN" dirty="0"/>
              <a:t>Y3=hGriffinAddback_alpha49_t0-&gt;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(bin3)+5;</a:t>
            </a:r>
          </a:p>
          <a:p>
            <a:r>
              <a:rPr lang="en-US" altLang="zh-CN" dirty="0"/>
              <a:t>Y4=hGriffinAddback_alpha49_t0-&gt;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(bin4)+10;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(E2,Y2+3,"1248+511");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(E3,Y3+3,"1248+1022");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(E4,Y4+3,"1248-511");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(1283,13,1283,17,0.01,"&lt;|");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(1283,17,"1283");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*ar6 = new </a:t>
            </a:r>
            <a:r>
              <a:rPr lang="en-US" altLang="zh-CN" dirty="0" err="1"/>
              <a:t>TArrow</a:t>
            </a:r>
            <a:r>
              <a:rPr lang="en-US" altLang="zh-CN" dirty="0"/>
              <a:t>(1794,13,1794,17,0.01,"&lt;|"); ar6-&gt;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ar6-&gt;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ar6-&gt;</a:t>
            </a:r>
            <a:r>
              <a:rPr lang="en-US" altLang="zh-CN" dirty="0" err="1"/>
              <a:t>SetAngle</a:t>
            </a:r>
            <a:r>
              <a:rPr lang="en-US" altLang="zh-CN" dirty="0"/>
              <a:t>(40); ar6-&gt;Draw();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*tx6=new </a:t>
            </a:r>
            <a:r>
              <a:rPr lang="en-US" altLang="zh-CN" dirty="0" err="1"/>
              <a:t>TText</a:t>
            </a:r>
            <a:r>
              <a:rPr lang="en-US" altLang="zh-CN" dirty="0"/>
              <a:t>(1794,17,"1283+511"); tx6-&gt;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tx6-&gt;Draw();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*ar7 = new </a:t>
            </a:r>
            <a:r>
              <a:rPr lang="en-US" altLang="zh-CN" dirty="0" err="1"/>
              <a:t>TArrow</a:t>
            </a:r>
            <a:r>
              <a:rPr lang="en-US" altLang="zh-CN" dirty="0"/>
              <a:t>(2305,13,2305,17,0.01,"&lt;|"); ar7-&gt;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ar7-&gt;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ar7-&gt;</a:t>
            </a:r>
            <a:r>
              <a:rPr lang="en-US" altLang="zh-CN" dirty="0" err="1"/>
              <a:t>SetAngle</a:t>
            </a:r>
            <a:r>
              <a:rPr lang="en-US" altLang="zh-CN" dirty="0"/>
              <a:t>(40); ar7-&gt;Draw();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*tx7=new </a:t>
            </a:r>
            <a:r>
              <a:rPr lang="en-US" altLang="zh-CN" dirty="0" err="1"/>
              <a:t>TText</a:t>
            </a:r>
            <a:r>
              <a:rPr lang="en-US" altLang="zh-CN" dirty="0"/>
              <a:t>(2305,17,"1283+1022"); tx7-&gt;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tx7-&gt;Draw();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*ar8 = new </a:t>
            </a:r>
            <a:r>
              <a:rPr lang="en-US" altLang="zh-CN" dirty="0" err="1"/>
              <a:t>TArrow</a:t>
            </a:r>
            <a:r>
              <a:rPr lang="en-US" altLang="zh-CN" dirty="0"/>
              <a:t>(772,13, 772,17,0.01,"&lt;|"); ar8-&gt;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ar8-&gt;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ar8-&gt;</a:t>
            </a:r>
            <a:r>
              <a:rPr lang="en-US" altLang="zh-CN" dirty="0" err="1"/>
              <a:t>SetAngle</a:t>
            </a:r>
            <a:r>
              <a:rPr lang="en-US" altLang="zh-CN" dirty="0"/>
              <a:t>(40); ar8-&gt;Draw();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*tx8=new </a:t>
            </a:r>
            <a:r>
              <a:rPr lang="en-US" altLang="zh-CN" dirty="0" err="1"/>
              <a:t>TText</a:t>
            </a:r>
            <a:r>
              <a:rPr lang="en-US" altLang="zh-CN" dirty="0"/>
              <a:t>(772,17,"1283-511"); tx8-&gt;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tx8-&gt;Draw();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698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hGriffinAddback_alpha49_t0-&gt;Draw();</a:t>
            </a:r>
          </a:p>
          <a:p>
            <a:r>
              <a:rPr lang="en-US" altLang="zh-CN" dirty="0"/>
              <a:t>hGriffinAddback_alpha49_t0-&gt;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(200,3000);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(1283,13,1283,17,0.01,"&lt;|");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(1283,17,"1283");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*ar6 = new </a:t>
            </a:r>
            <a:r>
              <a:rPr lang="en-US" altLang="zh-CN" dirty="0" err="1"/>
              <a:t>TArrow</a:t>
            </a:r>
            <a:r>
              <a:rPr lang="en-US" altLang="zh-CN" dirty="0"/>
              <a:t>(1794,8,1794,12,0.01,"&lt;|"); ar6-&gt;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ar6-&gt;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ar6-&gt;</a:t>
            </a:r>
            <a:r>
              <a:rPr lang="en-US" altLang="zh-CN" dirty="0" err="1"/>
              <a:t>SetAngle</a:t>
            </a:r>
            <a:r>
              <a:rPr lang="en-US" altLang="zh-CN" dirty="0"/>
              <a:t>(40); ar6-&gt;Draw();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*tx6=new </a:t>
            </a:r>
            <a:r>
              <a:rPr lang="en-US" altLang="zh-CN" dirty="0" err="1"/>
              <a:t>TText</a:t>
            </a:r>
            <a:r>
              <a:rPr lang="en-US" altLang="zh-CN" dirty="0"/>
              <a:t>(1794,12,"1283+511"); tx6-&gt;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tx6-&gt;Draw();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*ar7 = new </a:t>
            </a:r>
            <a:r>
              <a:rPr lang="en-US" altLang="zh-CN" dirty="0" err="1"/>
              <a:t>TArrow</a:t>
            </a:r>
            <a:r>
              <a:rPr lang="en-US" altLang="zh-CN" dirty="0"/>
              <a:t>(2305,13,2305,17,0.01,"&lt;|"); ar7-&gt;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ar7-&gt;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ar7-&gt;</a:t>
            </a:r>
            <a:r>
              <a:rPr lang="en-US" altLang="zh-CN" dirty="0" err="1"/>
              <a:t>SetAngle</a:t>
            </a:r>
            <a:r>
              <a:rPr lang="en-US" altLang="zh-CN" dirty="0"/>
              <a:t>(40); ar7-&gt;Draw();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*tx7=new </a:t>
            </a:r>
            <a:r>
              <a:rPr lang="en-US" altLang="zh-CN" dirty="0" err="1"/>
              <a:t>TText</a:t>
            </a:r>
            <a:r>
              <a:rPr lang="en-US" altLang="zh-CN" dirty="0"/>
              <a:t>(2305,17,"1283+1022"); tx7-&gt;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tx7-&gt;Draw();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*ar8 = new </a:t>
            </a:r>
            <a:r>
              <a:rPr lang="en-US" altLang="zh-CN" dirty="0" err="1"/>
              <a:t>TArrow</a:t>
            </a:r>
            <a:r>
              <a:rPr lang="en-US" altLang="zh-CN" dirty="0"/>
              <a:t>(772,13, 772,17,0.01,"&lt;|"); ar8-&gt;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ar8-&gt;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ar8-&gt;</a:t>
            </a:r>
            <a:r>
              <a:rPr lang="en-US" altLang="zh-CN" dirty="0" err="1"/>
              <a:t>SetAngle</a:t>
            </a:r>
            <a:r>
              <a:rPr lang="en-US" altLang="zh-CN" dirty="0"/>
              <a:t>(40); ar8-&gt;Draw();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*tx8=new </a:t>
            </a:r>
            <a:r>
              <a:rPr lang="en-US" altLang="zh-CN" dirty="0" err="1"/>
              <a:t>TText</a:t>
            </a:r>
            <a:r>
              <a:rPr lang="en-US" altLang="zh-CN" dirty="0"/>
              <a:t>(772,17,"1283-511"); tx8-&gt;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tx8-&gt;Draw();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hGriffinAddback_alpha49_t0-&gt;Draw();</a:t>
            </a:r>
          </a:p>
          <a:p>
            <a:r>
              <a:rPr lang="en-US" altLang="zh-CN" dirty="0"/>
              <a:t>hGriffinAddback_alpha49_t0-&gt;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(200,3000);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(1254,13,1254,17,0.01,"&lt;|");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(1254,17,"1254");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tx5-&gt;Draw();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*ar6 = new </a:t>
            </a:r>
            <a:r>
              <a:rPr lang="en-US" altLang="zh-CN" dirty="0" err="1"/>
              <a:t>TArrow</a:t>
            </a:r>
            <a:r>
              <a:rPr lang="en-US" altLang="zh-CN" dirty="0"/>
              <a:t>(1765,13,1765,17,0.01,"&lt;|"); ar6-&gt;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ar6-&gt;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ar6-&gt;</a:t>
            </a:r>
            <a:r>
              <a:rPr lang="en-US" altLang="zh-CN" dirty="0" err="1"/>
              <a:t>SetAngle</a:t>
            </a:r>
            <a:r>
              <a:rPr lang="en-US" altLang="zh-CN" dirty="0"/>
              <a:t>(40); ar6-&gt;Draw();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*tx6=new </a:t>
            </a:r>
            <a:r>
              <a:rPr lang="en-US" altLang="zh-CN" dirty="0" err="1"/>
              <a:t>TText</a:t>
            </a:r>
            <a:r>
              <a:rPr lang="en-US" altLang="zh-CN" dirty="0"/>
              <a:t>(1765,17,"1254+511"); tx6-&gt;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tx6-&gt;Draw();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*ar7 = new </a:t>
            </a:r>
            <a:r>
              <a:rPr lang="en-US" altLang="zh-CN" dirty="0" err="1"/>
              <a:t>TArrow</a:t>
            </a:r>
            <a:r>
              <a:rPr lang="en-US" altLang="zh-CN" dirty="0"/>
              <a:t>(2276,13,2276,17,0.01,"&lt;|"); ar7-&gt;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ar7-&gt;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ar7-&gt;</a:t>
            </a:r>
            <a:r>
              <a:rPr lang="en-US" altLang="zh-CN" dirty="0" err="1"/>
              <a:t>SetAngle</a:t>
            </a:r>
            <a:r>
              <a:rPr lang="en-US" altLang="zh-CN" dirty="0"/>
              <a:t>(40); ar7-&gt;Draw();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*tx7=new </a:t>
            </a:r>
            <a:r>
              <a:rPr lang="en-US" altLang="zh-CN" dirty="0" err="1"/>
              <a:t>TText</a:t>
            </a:r>
            <a:r>
              <a:rPr lang="en-US" altLang="zh-CN" dirty="0"/>
              <a:t>(2276,17,"1254+1022"); tx7-&gt;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tx7-&gt;Draw();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*ar8 = new </a:t>
            </a:r>
            <a:r>
              <a:rPr lang="en-US" altLang="zh-CN" dirty="0" err="1"/>
              <a:t>TArrow</a:t>
            </a:r>
            <a:r>
              <a:rPr lang="en-US" altLang="zh-CN" dirty="0"/>
              <a:t>(743,13,743,17,0.01,"&lt;|"); ar8-&gt;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ar8-&gt;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ar8-&gt;</a:t>
            </a:r>
            <a:r>
              <a:rPr lang="en-US" altLang="zh-CN" dirty="0" err="1"/>
              <a:t>SetAngle</a:t>
            </a:r>
            <a:r>
              <a:rPr lang="en-US" altLang="zh-CN" dirty="0"/>
              <a:t>(40); ar8-&gt;Draw();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*tx8=new </a:t>
            </a:r>
            <a:r>
              <a:rPr lang="en-US" altLang="zh-CN" dirty="0" err="1"/>
              <a:t>TText</a:t>
            </a:r>
            <a:r>
              <a:rPr lang="en-US" altLang="zh-CN" dirty="0"/>
              <a:t>(743,17,"1254-511"); tx8-&gt;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tx8-&gt;Draw();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409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148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const double E0_gamma=3076; //Ex=3076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=3246;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=3326; //has to be even number</a:t>
            </a:r>
          </a:p>
          <a:p>
            <a:r>
              <a:rPr lang="en-US" altLang="zh-CN" dirty="0"/>
              <a:t>const int up=354; //E0_gamma+up has to be even number, if E0 is odd, up should be odd</a:t>
            </a:r>
          </a:p>
          <a:p>
            <a:r>
              <a:rPr lang="en-US" altLang="zh-CN" dirty="0"/>
              <a:t>const int down=-70;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=46;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hGriffinAddback_alpha46_t0-&gt;Draw()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hGriffinAddback_alpha47_t0-&gt;Draw("same")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hGriffinAddback_alpha45_t0-&gt;Draw("same")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hGriffinAddback_alpha48_t0-&gt;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hGriffinAddback_alpha48_t0-&gt;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hGriffinAddback_alpha48_t0-&gt;Draw("same")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hGriffinAddback_alpha44_t0-&gt;Draw("same")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hGriffinAddback_alpha46_t0-&gt;Draw("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const double E0_gamma=4971; //Ex=4971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=5268;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=5370; //has to be even number</a:t>
            </a:r>
          </a:p>
          <a:p>
            <a:r>
              <a:rPr lang="en-US" altLang="zh-CN" dirty="0"/>
              <a:t>const int up=531; //E0_gamma+up has to be even number, if E0 is odd, up should be odd</a:t>
            </a:r>
          </a:p>
          <a:p>
            <a:r>
              <a:rPr lang="en-US" altLang="zh-CN" dirty="0"/>
              <a:t>const int down=-153;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=42;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centroid=E0_gamma-1;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hGriffinAddback_alpha42_t0-&gt;Draw()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hGriffinAddback_alpha43_t0-&gt;Draw("same")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hGriffinAddback_alpha41_t0-&gt;Draw("same")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hGriffinAddback_alpha44_t0-&gt;Draw("same")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hGriffinAddback_alpha40_t0-&gt;Draw("same")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hGriffinAddback_alpha42_t0-&gt;Draw("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226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Rebin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E1=3302;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(0,50);</a:t>
            </a:r>
          </a:p>
          <a:p>
            <a:r>
              <a:rPr lang="en-US" altLang="zh-CN" dirty="0"/>
              <a:t>hGriffinAddback_alpha46_t0-&gt;Draw();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bin1=hGriffinAddback_alpha46_t0-&gt;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bin2=hGriffinAddback_alpha46_t0-&gt;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bin3=hGriffinAddback_alpha46_t0-&gt;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bin4=hGriffinAddback_alpha46_t0-&gt;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Y1=hGriffinAddback_alpha46_t0-&gt;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(bin1)+7;</a:t>
            </a:r>
          </a:p>
          <a:p>
            <a:r>
              <a:rPr lang="en-US" altLang="zh-CN" dirty="0"/>
              <a:t>Y2=hGriffinAddback_alpha46_t0-&gt;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(bin2)+2;</a:t>
            </a:r>
          </a:p>
          <a:p>
            <a:r>
              <a:rPr lang="en-US" altLang="zh-CN" dirty="0"/>
              <a:t>Y3=hGriffinAddback_alpha46_t0-&gt;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(bin3)+3;</a:t>
            </a:r>
          </a:p>
          <a:p>
            <a:r>
              <a:rPr lang="en-US" altLang="zh-CN" dirty="0"/>
              <a:t>Y4=hGriffinAddback_alpha46_t0-&gt;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(bin4)+5;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(E1,Y1+3,"3076");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971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const double E0_gamma=5156; //Ex=5156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=5450;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=5584; //has to be even number</a:t>
            </a:r>
          </a:p>
          <a:p>
            <a:r>
              <a:rPr lang="en-US" altLang="zh-CN" dirty="0"/>
              <a:t>const int up=570; //E0_gamma+up has to be even number, if E0 is odd, up should be odd</a:t>
            </a:r>
          </a:p>
          <a:p>
            <a:r>
              <a:rPr lang="en-US" altLang="zh-CN" dirty="0"/>
              <a:t>const int down=-198;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=42;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hGriffinAddback_alpha42_t0-&gt;Draw()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hGriffinAddback_alpha43_t0-&gt;Draw("same")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hGriffinAddback_alpha41_t0-&gt;Draw("same")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hGriffinAddback_alpha44_t0-&gt;Draw("same")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hGriffinAddback_alpha40_t0-&gt;Draw("same")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hGriffinAddback_alpha42_t0-&gt;Draw("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845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E1=5537;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//hGriffinAddback_alpha42_t0-&gt;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(0,62);</a:t>
            </a:r>
          </a:p>
          <a:p>
            <a:r>
              <a:rPr lang="en-US" altLang="zh-CN" dirty="0"/>
              <a:t>hGriffinAddback_alpha42_t0-&gt;Draw();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bin1=hGriffinAddback_alpha42_t0-&gt;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bin2=hGriffinAddback_alpha42_t0-&gt;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bin3=hGriffinAddback_alpha42_t0-&gt;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bin4=hGriffinAddback_alpha42_t0-&gt;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Y1=hGriffinAddback_alpha42_t0-&gt;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(bin1)+2;</a:t>
            </a:r>
          </a:p>
          <a:p>
            <a:r>
              <a:rPr lang="en-US" altLang="zh-CN" dirty="0"/>
              <a:t>Y2=hGriffinAddback_alpha42_t0-&gt;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(bin2)+2;</a:t>
            </a:r>
          </a:p>
          <a:p>
            <a:r>
              <a:rPr lang="en-US" altLang="zh-CN" dirty="0"/>
              <a:t>Y3=hGriffinAddback_alpha42_t0-&gt;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(bin3)+2;</a:t>
            </a:r>
          </a:p>
          <a:p>
            <a:r>
              <a:rPr lang="en-US" altLang="zh-CN" dirty="0"/>
              <a:t>Y4=hGriffinAddback_alpha42_t0-&gt;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(bin4)+6;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(E1,Y1+3,"5156");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296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const double E0_gamma=3435; //Ex=3435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=3636;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=3716; //has to be even number</a:t>
            </a:r>
          </a:p>
          <a:p>
            <a:r>
              <a:rPr lang="en-US" altLang="zh-CN" dirty="0"/>
              <a:t>const int up=381; //E0_gamma+up has to be even number, if E0 is odd, up should be odd</a:t>
            </a:r>
          </a:p>
          <a:p>
            <a:r>
              <a:rPr lang="en-US" altLang="zh-CN" dirty="0"/>
              <a:t>const int down=-81;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=45;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endParaRPr lang="en-US" altLang="zh-CN" dirty="0"/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hGriffinAddback_alpha45_t0-&gt;Draw()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hGriffinAddback_alpha46_t0-&gt;Draw("same")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hGriffinAddback_alpha44_t0-&gt;Draw("same")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hGriffinAddback_alpha47_t0-&gt;Draw("same")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hGriffinAddback_alpha43_t0-&gt;Draw("same")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hGriffinAddback_alpha45_t0-&gt;Draw("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zh-CN" altLang="en-US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const double E0_gamma=2186; //Ex=3435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=2314;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=2364; //has to be even number</a:t>
            </a:r>
          </a:p>
          <a:p>
            <a:r>
              <a:rPr lang="en-US" altLang="zh-CN" dirty="0"/>
              <a:t>const int up=242; //E0_gamma+up has to be even number, if E0 is odd, up should be odd</a:t>
            </a:r>
          </a:p>
          <a:p>
            <a:r>
              <a:rPr lang="en-US" altLang="zh-CN" dirty="0"/>
              <a:t>const int down=-40;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=45;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endParaRPr lang="en-US" altLang="zh-CN" dirty="0"/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hGriffinAddback_alpha45_t0-&gt;Draw()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hGriffinAddback_alpha46_t0-&gt;Draw("same")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hGriffinAddback_alpha44_t0-&gt;Draw("same")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hGriffinAddback_alpha47_t0-&gt;Draw("same")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hGriffinAddback_alpha43_t0-&gt;Draw("same")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hGriffinAddback_alpha45_t0-&gt;Draw("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70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E1=3685;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(0,15);</a:t>
            </a:r>
          </a:p>
          <a:p>
            <a:r>
              <a:rPr lang="en-US" altLang="zh-CN" dirty="0"/>
              <a:t>hGriffinAddback_alpha45_t0-&gt;Draw();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(bin1)+2;</a:t>
            </a:r>
          </a:p>
          <a:p>
            <a:r>
              <a:rPr lang="en-US" altLang="zh-CN" dirty="0"/>
              <a:t>Y2=hGriffinAddback_alpha45_t0-&gt;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(bin2)+2;</a:t>
            </a:r>
          </a:p>
          <a:p>
            <a:r>
              <a:rPr lang="en-US" altLang="zh-CN" dirty="0"/>
              <a:t>Y3=hGriffinAddback_alpha45_t0-&gt;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(bin3)+2;</a:t>
            </a:r>
          </a:p>
          <a:p>
            <a:r>
              <a:rPr lang="en-US" altLang="zh-CN" dirty="0"/>
              <a:t>Y4=hGriffinAddback_alpha45_t0-&gt;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(bin4)+5;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(E1,Y1+3,"3435");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Rebin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E1=2345;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(0,62);</a:t>
            </a:r>
          </a:p>
          <a:p>
            <a:r>
              <a:rPr lang="en-US" altLang="zh-CN" dirty="0"/>
              <a:t>hGriffinAddback_alpha45_t0-&gt;Draw();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bin4=hGriffinAddback_alpha45_t0-&gt;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(bin1)+6;</a:t>
            </a:r>
          </a:p>
          <a:p>
            <a:r>
              <a:rPr lang="en-US" altLang="zh-CN" dirty="0"/>
              <a:t>Y2=hGriffinAddback_alpha45_t0-&gt;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(bin2)+2;</a:t>
            </a:r>
          </a:p>
          <a:p>
            <a:r>
              <a:rPr lang="en-US" altLang="zh-CN" dirty="0"/>
              <a:t>Y3=hGriffinAddback_alpha45_t0-&gt;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(bin3)+4;</a:t>
            </a:r>
          </a:p>
          <a:p>
            <a:r>
              <a:rPr lang="en-US" altLang="zh-CN" dirty="0"/>
              <a:t>Y4=hGriffinAddback_alpha45_t0-&gt;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(bin4)+6;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(E1,Y1+3,"2345");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013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E0_gamma=2838; //Ex=4085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startpeak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=2998; //has to be even number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endpeak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=3070; //has to be even number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up=316; //E0_gamma+up has to be even number, if E0 is odd, up should be odd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down=-66; //E0_gamma-down has to be even number, if E0 is odd, down should be odd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=44;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double T0_lifetime = 0;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Lifetimestep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= 1;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double centroid=E0_gamma;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Yaxisrange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=15;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=E0_gamma;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minrange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-down;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maxrange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Ebin_gamma+up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hGriffinAddback_alpha38_t0-&gt;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hGriffinAddback_alpha45_t0-&gt;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hGriffinAddback_alpha46_t0-&gt;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hGriffinAddback_alpha47_t0-&gt;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SetRangeUser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minrange,maxrange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hGriffinAddback_alpha44_t0-&gt;Draw()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hGriffinAddback_alpha45_t0-&gt;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hGriffinAddback_alpha45_t0-&gt;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(1)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hGriffinAddback_alpha45_t0-&gt;Draw("same")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(3)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hGriffinAddback_alpha46_t0-&gt;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hGriffinAddback_alpha46_t0-&gt;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(6)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hGriffinAddback_alpha46_t0-&gt;Draw("same")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(4)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hGriffinAddback_alpha44_t0-&gt;Draw("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sames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E0_gamma=4270; //Ex=5518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startpeak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=4520; //has to be even number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endpeak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=4610; //has to be even number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up=452; //E0_gamma+up has to be even number, if E0 is odd, up should be odd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down=-126; //E0_gamma-down has to be even number, if E0 is odd, down should be odd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=41;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double T0_lifetime = 0;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Lifetimestep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= 1;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double centroid=E0_gamma;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Yaxisrange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=15;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=E0_gamma;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minrange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-down;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maxrange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Ebin_gamma+up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hGriffinAddback_alpha38_t0-&gt;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hGriffinAddback_alpha45_t0-&gt;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hGriffinAddback_alpha46_t0-&gt;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hGriffinAddback_alpha47_t0-&gt;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SetRangeUser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minrange,maxrange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hGriffinAddback_alpha41_t0-&gt;Draw()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(1)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hGriffinAddback_alpha42_t0-&gt;Draw("same")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(3)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hGriffinAddback_alpha40_t0-&gt;Draw("same")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(6)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hGriffinAddback_alpha43_t0-&gt;Draw("same")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(4)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hGriffinAddback_alpha39_t0-&gt;Draw("same")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hGriffinAddback_alpha41_t0-&gt;Draw("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sames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")</a:t>
            </a:r>
          </a:p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30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Rebin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(2450,4150);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(0,70);</a:t>
            </a:r>
          </a:p>
          <a:p>
            <a:r>
              <a:rPr lang="en-US" altLang="zh-CN" dirty="0"/>
              <a:t>hGriffinAddback_alpha44_t0-&gt;Draw();</a:t>
            </a:r>
          </a:p>
          <a:p>
            <a:r>
              <a:rPr lang="en-US" altLang="zh-CN" dirty="0"/>
              <a:t>int E1, E2, E3, E4;</a:t>
            </a:r>
          </a:p>
          <a:p>
            <a:r>
              <a:rPr lang="en-US" altLang="zh-CN" dirty="0"/>
              <a:t>E1=3049; E2=E1+511; E3=E1+511*2; E4=E1-511;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(E1,20,E1,25,0.01,"&lt;|");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(E1,25,"2838");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(E2,10,E2,15,0.01,"&lt;|");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(E2,15,"3349");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(E3,8,E3,13,0.01,"&lt;|");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(E3,13,"3860");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(E4,16,E4,21,0.01,"&lt;|");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(E4,21,"2327");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Rebin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E1=4580;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(0,19);</a:t>
            </a:r>
          </a:p>
          <a:p>
            <a:r>
              <a:rPr lang="en-US" altLang="zh-CN" dirty="0"/>
              <a:t>hGriffinAddback_alpha41_t0-&gt;Draw();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bin1=hGriffinAddback_alpha41_t0-&gt;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bin2=hGriffinAddback_alpha41_t0-&gt;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bin3=hGriffinAddback_alpha41_t0-&gt;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bin4=hGriffinAddback_alpha41_t0-&gt;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Y1=hGriffinAddback_alpha41_t0-&gt;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(bin1)+2;</a:t>
            </a:r>
          </a:p>
          <a:p>
            <a:r>
              <a:rPr lang="en-US" altLang="zh-CN" dirty="0"/>
              <a:t>Y2=hGriffinAddback_alpha41_t0-&gt;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(bin2)+2;</a:t>
            </a:r>
          </a:p>
          <a:p>
            <a:r>
              <a:rPr lang="en-US" altLang="zh-CN" dirty="0"/>
              <a:t>Y3=hGriffinAddback_alpha41_t0-&gt;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(bin3)+2;</a:t>
            </a:r>
          </a:p>
          <a:p>
            <a:r>
              <a:rPr lang="en-US" altLang="zh-CN" dirty="0"/>
              <a:t>Y4=hGriffinAddback_alpha41_t0-&gt;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(bin4)+2;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(E1,Y1+3,"4270");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758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E0_gamma=3541; //Ex=5775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startpeak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=3742; //has to be even number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endpeak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=3834; //has to be even number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up=415; //E0_gamma+up has to be even number, if E0 is odd, up should be odd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down=-71; //E0_gamma-down has to be even number, if E0 is odd, down should be odd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=40;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double T0_lifetime = 0;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Lifetimestep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= 1;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double centroid=E0_gamma;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int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Yaxisrange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=15;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=E0_gamma;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minrange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-down;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const double 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maxrange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Ebin_gamma+up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hGriffinAddback_alpha38_t0-&gt;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hGriffinAddback_alpha43_t0-&gt;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hGriffinAddback_alpha44_t0-&gt;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hGriffinAddback_alpha45_t0-&gt;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hGriffinAddback_alpha46_t0-&gt;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hGriffinAddback_alpha47_t0-&gt;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UnZoom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();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GetXaxis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()-&gt;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SetRangeUser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minrange,maxrange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hGriffinAddback_alpha40_t0-&gt;Draw()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(1)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hGriffinAddback_alpha41_t0-&gt;Draw("same")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(3)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hGriffinAddback_alpha39_t0-&gt;Draw("same")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(6)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hGriffinAddback_alpha42_t0-&gt;Draw("same")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hGriffinAddback_alpha38_t0-&gt;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hGriffinAddback_alpha38_t0-&gt;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(4)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hGriffinAddback_alpha38_t0-&gt;Draw("same")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SetLineWidth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SetLineColor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(2)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hGriffinAddback_alpha40_t0-&gt;Draw("</a:t>
            </a:r>
            <a:r>
              <a:rPr lang="en-US" altLang="zh-CN" sz="1800" kern="100" dirty="0" err="1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sames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")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const double E0_gamma=5294; //Ex=6542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=5600;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=5720; //has to be even number</a:t>
            </a:r>
          </a:p>
          <a:p>
            <a:r>
              <a:rPr lang="en-US" altLang="zh-CN" dirty="0"/>
              <a:t>const int up=560; //E0_gamma+up has to be even number, if E0 is odd, up should be odd</a:t>
            </a:r>
          </a:p>
          <a:p>
            <a:r>
              <a:rPr lang="en-US" altLang="zh-CN" dirty="0"/>
              <a:t>const int down=-150;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=39;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centroid=E0_gamma-1;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endParaRPr lang="en-US" altLang="zh-CN" dirty="0"/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hGriffinAddback_alpha39_t0-&gt;Draw()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hGriffinAddback_alpha40_t0-&gt;Draw("same")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hGriffinAddback_alpha38_t0-&gt;Draw("same")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hGriffinAddback_alpha41_t0-&gt;Draw("same")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hGriffinAddback_alpha37_t0-&gt;Draw("same")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hGriffinAddback_alpha39_t0-&gt;Draw("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915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//hGriffinAddback_alpha40_t0-&gt;</a:t>
            </a:r>
            <a:r>
              <a:rPr lang="en-US" altLang="zh-CN" dirty="0" err="1"/>
              <a:t>Rebin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E1=3803;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(0,38);</a:t>
            </a:r>
          </a:p>
          <a:p>
            <a:r>
              <a:rPr lang="en-US" altLang="zh-CN" dirty="0"/>
              <a:t>hGriffinAddback_alpha40_t0-&gt;Draw();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bin1=hGriffinAddback_alpha40_t0-&gt;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bin2=hGriffinAddback_alpha40_t0-&gt;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bin3=hGriffinAddback_alpha40_t0-&gt;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bin4=hGriffinAddback_alpha40_t0-&gt;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Y1=hGriffinAddback_alpha40_t0-&gt;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(bin1)+3;</a:t>
            </a:r>
          </a:p>
          <a:p>
            <a:r>
              <a:rPr lang="en-US" altLang="zh-CN" dirty="0"/>
              <a:t>Y2=hGriffinAddback_alpha40_t0-&gt;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(bin2)+10;</a:t>
            </a:r>
          </a:p>
          <a:p>
            <a:r>
              <a:rPr lang="en-US" altLang="zh-CN" dirty="0"/>
              <a:t>Y3=hGriffinAddback_alpha40_t0-&gt;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(bin3)+10;</a:t>
            </a:r>
          </a:p>
          <a:p>
            <a:r>
              <a:rPr lang="en-US" altLang="zh-CN" dirty="0"/>
              <a:t>Y4=hGriffinAddback_alpha40_t0-&gt;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(bin4)+2;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(E1,Y1+3,"3541");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E1=5673;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(0,16);</a:t>
            </a:r>
          </a:p>
          <a:p>
            <a:r>
              <a:rPr lang="en-US" altLang="zh-CN" dirty="0"/>
              <a:t>hGriffinAddback_alpha39_t0-&gt;Draw();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(bin1)+1;</a:t>
            </a:r>
          </a:p>
          <a:p>
            <a:r>
              <a:rPr lang="en-US" altLang="zh-CN" dirty="0"/>
              <a:t>Y2=hGriffinAddback_alpha39_t0-&gt;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(bin2)+1;</a:t>
            </a:r>
          </a:p>
          <a:p>
            <a:r>
              <a:rPr lang="en-US" altLang="zh-CN" dirty="0"/>
              <a:t>Y3=hGriffinAddback_alpha39_t0-&gt;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(bin3)+1;</a:t>
            </a:r>
          </a:p>
          <a:p>
            <a:r>
              <a:rPr lang="en-US" altLang="zh-CN" dirty="0"/>
              <a:t>Y4=hGriffinAddback_alpha39_t0-&gt;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(bin4)+2;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(E1,Y1+3,"5293");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097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const double E0_gamma=4156; //Ex=6390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=4404;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=4494; //has to be even number</a:t>
            </a:r>
          </a:p>
          <a:p>
            <a:r>
              <a:rPr lang="en-US" altLang="zh-CN" dirty="0"/>
              <a:t>const int up=450; //E0_gamma+up has to be even number, if E0 is odd, up should be odd</a:t>
            </a:r>
          </a:p>
          <a:p>
            <a:r>
              <a:rPr lang="en-US" altLang="zh-CN" dirty="0"/>
              <a:t>const int down=-110;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=39;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endParaRPr lang="en-US" altLang="zh-CN" dirty="0"/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hGriffinAddback_alpha39_t0-&gt;Draw()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hGriffinAddback_alpha40_t0-&gt;Draw("same")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hGriffinAddback_alpha38_t0-&gt;Draw("same")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hGriffinAddback_alpha41_t0-&gt;Draw("same")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hGriffinAddback_alpha37_t0-&gt;Draw("same")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hGriffinAddback_alpha39_t0-&gt;Draw("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const double E0_gamma=5141; //Ex=6390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startpeak</a:t>
            </a:r>
            <a:r>
              <a:rPr lang="en-US" altLang="zh-CN" dirty="0"/>
              <a:t>=5464; //has to be even number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endpeak</a:t>
            </a:r>
            <a:r>
              <a:rPr lang="en-US" altLang="zh-CN" dirty="0"/>
              <a:t>=5554; //has to be even number</a:t>
            </a:r>
          </a:p>
          <a:p>
            <a:r>
              <a:rPr lang="en-US" altLang="zh-CN" dirty="0"/>
              <a:t>const int up=551; //E0_gamma+up has to be even number, if E0 is odd, up should be odd</a:t>
            </a:r>
          </a:p>
          <a:p>
            <a:r>
              <a:rPr lang="en-US" altLang="zh-CN" dirty="0"/>
              <a:t>const int down=-181; //E0_gamma-down has to be even number, if E0 is odd, down should be odd</a:t>
            </a:r>
          </a:p>
          <a:p>
            <a:r>
              <a:rPr lang="en-US" altLang="zh-CN" dirty="0"/>
              <a:t>const int </a:t>
            </a:r>
            <a:r>
              <a:rPr lang="en-US" altLang="zh-CN" dirty="0" err="1"/>
              <a:t>Ea</a:t>
            </a:r>
            <a:r>
              <a:rPr lang="en-US" altLang="zh-CN" dirty="0"/>
              <a:t>=39;</a:t>
            </a:r>
          </a:p>
          <a:p>
            <a:r>
              <a:rPr lang="en-US" altLang="zh-CN" dirty="0"/>
              <a:t>double T0_lifetime = 0;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Lifetimestep</a:t>
            </a:r>
            <a:r>
              <a:rPr lang="en-US" altLang="zh-CN" dirty="0"/>
              <a:t> = 1;</a:t>
            </a:r>
          </a:p>
          <a:p>
            <a:r>
              <a:rPr lang="en-US" altLang="zh-CN" dirty="0"/>
              <a:t>double centroid=E0_gamma;</a:t>
            </a:r>
          </a:p>
          <a:p>
            <a:r>
              <a:rPr lang="en-US" altLang="zh-CN" dirty="0"/>
              <a:t>int </a:t>
            </a:r>
            <a:r>
              <a:rPr lang="en-US" altLang="zh-CN" dirty="0" err="1"/>
              <a:t>Yaxisrange</a:t>
            </a:r>
            <a:r>
              <a:rPr lang="en-US" altLang="zh-CN" dirty="0"/>
              <a:t>=15;</a:t>
            </a:r>
          </a:p>
          <a:p>
            <a:endParaRPr lang="en-US" altLang="zh-CN" dirty="0"/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Ebin_gamma</a:t>
            </a:r>
            <a:r>
              <a:rPr lang="en-US" altLang="zh-CN" dirty="0"/>
              <a:t>=E0_gamma;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minrange</a:t>
            </a:r>
            <a:r>
              <a:rPr lang="en-US" altLang="zh-CN" dirty="0"/>
              <a:t>=</a:t>
            </a:r>
            <a:r>
              <a:rPr lang="en-US" altLang="zh-CN" dirty="0" err="1"/>
              <a:t>Ebin_gamma</a:t>
            </a:r>
            <a:r>
              <a:rPr lang="en-US" altLang="zh-CN" dirty="0"/>
              <a:t>-down;</a:t>
            </a:r>
          </a:p>
          <a:p>
            <a:r>
              <a:rPr lang="en-US" altLang="zh-CN" dirty="0"/>
              <a:t>const double </a:t>
            </a:r>
            <a:r>
              <a:rPr lang="en-US" altLang="zh-CN" dirty="0" err="1"/>
              <a:t>maxrange</a:t>
            </a:r>
            <a:r>
              <a:rPr lang="en-US" altLang="zh-CN" dirty="0"/>
              <a:t>=</a:t>
            </a:r>
            <a:r>
              <a:rPr lang="en-US" altLang="zh-CN" dirty="0" err="1"/>
              <a:t>Ebin_gamma+up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hGriffinAddback_alpha42_t0-&gt;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hGriffinAddback_alpha44_t0-&gt;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hGriffinAddback_alpha45_t0-&gt;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hGriffinAddback_alpha46_t0-&gt;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r>
              <a:rPr lang="en-US" altLang="zh-CN" dirty="0"/>
              <a:t>hGriffinAddback_alpha47_t0-&gt;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UnZoom</a:t>
            </a:r>
            <a:r>
              <a:rPr lang="en-US" altLang="zh-CN" dirty="0"/>
              <a:t>();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minrange,maxrange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hGriffinAddback_alpha39_t0-&gt;Draw()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hGriffinAddback_alpha40_t0-&gt;</a:t>
            </a:r>
            <a:r>
              <a:rPr lang="en-US" altLang="zh-CN" dirty="0" err="1"/>
              <a:t>SetLineColor</a:t>
            </a:r>
            <a:r>
              <a:rPr lang="en-US" altLang="zh-CN" dirty="0"/>
              <a:t>(1)</a:t>
            </a:r>
          </a:p>
          <a:p>
            <a:r>
              <a:rPr lang="en-US" altLang="zh-CN" dirty="0"/>
              <a:t>hGriffinAddback_alpha40_t0-&gt;Draw("same")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hGriffinAddback_alpha38_t0-&gt;</a:t>
            </a:r>
            <a:r>
              <a:rPr lang="en-US" altLang="zh-CN" dirty="0" err="1"/>
              <a:t>SetLineColor</a:t>
            </a:r>
            <a:r>
              <a:rPr lang="en-US" altLang="zh-CN" dirty="0"/>
              <a:t>(3)</a:t>
            </a:r>
          </a:p>
          <a:p>
            <a:r>
              <a:rPr lang="en-US" altLang="zh-CN" dirty="0"/>
              <a:t>hGriffinAddback_alpha38_t0-&gt;Draw("same")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hGriffinAddback_alpha41_t0-&gt;</a:t>
            </a:r>
            <a:r>
              <a:rPr lang="en-US" altLang="zh-CN" dirty="0" err="1"/>
              <a:t>SetLineColor</a:t>
            </a:r>
            <a:r>
              <a:rPr lang="en-US" altLang="zh-CN" dirty="0"/>
              <a:t>(6)</a:t>
            </a:r>
          </a:p>
          <a:p>
            <a:r>
              <a:rPr lang="en-US" altLang="zh-CN" dirty="0"/>
              <a:t>hGriffinAddback_alpha41_t0-&gt;Draw("same")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hGriffinAddback_alpha37_t0-&gt;</a:t>
            </a:r>
            <a:r>
              <a:rPr lang="en-US" altLang="zh-CN" dirty="0" err="1"/>
              <a:t>SetLineColor</a:t>
            </a:r>
            <a:r>
              <a:rPr lang="en-US" altLang="zh-CN" dirty="0"/>
              <a:t>(4)</a:t>
            </a:r>
          </a:p>
          <a:p>
            <a:r>
              <a:rPr lang="en-US" altLang="zh-CN" dirty="0"/>
              <a:t>hGriffinAddback_alpha37_t0-&gt;Draw("same")</a:t>
            </a:r>
          </a:p>
          <a:p>
            <a:endParaRPr lang="en-US" altLang="zh-CN" dirty="0"/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SetLineWidth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SetLineColor</a:t>
            </a:r>
            <a:r>
              <a:rPr lang="en-US" altLang="zh-CN" dirty="0"/>
              <a:t>(2)</a:t>
            </a:r>
          </a:p>
          <a:p>
            <a:r>
              <a:rPr lang="en-US" altLang="zh-CN" dirty="0"/>
              <a:t>hGriffinAddback_alpha39_t0-&gt;Draw("</a:t>
            </a:r>
            <a:r>
              <a:rPr lang="en-US" altLang="zh-CN" dirty="0" err="1"/>
              <a:t>sames</a:t>
            </a:r>
            <a:r>
              <a:rPr lang="en-US" altLang="zh-CN" dirty="0"/>
              <a:t>")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43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//hGriffinAddback_alpha39_t0-&gt;</a:t>
            </a:r>
            <a:r>
              <a:rPr lang="en-US" altLang="zh-CN" dirty="0" err="1"/>
              <a:t>Rebin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E1=4470;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(0,26);</a:t>
            </a:r>
          </a:p>
          <a:p>
            <a:r>
              <a:rPr lang="en-US" altLang="zh-CN" dirty="0"/>
              <a:t>hGriffinAddback_alpha39_t0-&gt;Draw();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(bin1)+1;</a:t>
            </a:r>
          </a:p>
          <a:p>
            <a:r>
              <a:rPr lang="en-US" altLang="zh-CN" dirty="0"/>
              <a:t>Y2=hGriffinAddback_alpha39_t0-&gt;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(bin2)+3;</a:t>
            </a:r>
          </a:p>
          <a:p>
            <a:r>
              <a:rPr lang="en-US" altLang="zh-CN" dirty="0"/>
              <a:t>Y3=hGriffinAddback_alpha39_t0-&gt;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(bin3)+3;</a:t>
            </a:r>
          </a:p>
          <a:p>
            <a:r>
              <a:rPr lang="en-US" altLang="zh-CN" dirty="0"/>
              <a:t>Y4=hGriffinAddback_alpha39_t0-&gt;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(bin4)+7;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(E1,Y1+3,"4156");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//hGriffinAddback_alpha39_t0-&gt;</a:t>
            </a:r>
            <a:r>
              <a:rPr lang="en-US" altLang="zh-CN" dirty="0" err="1"/>
              <a:t>Rebin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E1=5525; E2=E1+511; E3=E1+511*2; E4=E1-511;</a:t>
            </a:r>
          </a:p>
          <a:p>
            <a:r>
              <a:rPr lang="en-US" altLang="zh-CN" dirty="0"/>
              <a:t>start = E1-550; end = E1+1150;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hGriffinAddback_alpha39_t0-&gt;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(0,14);</a:t>
            </a:r>
          </a:p>
          <a:p>
            <a:r>
              <a:rPr lang="en-US" altLang="zh-CN" dirty="0"/>
              <a:t>hGriffinAddback_alpha39_t0-&gt;Draw();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bin4=hGriffinAddback_alpha39_t0-&gt;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(bin1)+1;</a:t>
            </a:r>
          </a:p>
          <a:p>
            <a:r>
              <a:rPr lang="en-US" altLang="zh-CN" dirty="0"/>
              <a:t>Y2=hGriffinAddback_alpha39_t0-&gt;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(bin2)+3;</a:t>
            </a:r>
          </a:p>
          <a:p>
            <a:r>
              <a:rPr lang="en-US" altLang="zh-CN" dirty="0"/>
              <a:t>Y3=hGriffinAddback_alpha39_t0-&gt;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(bin3)+2;</a:t>
            </a:r>
          </a:p>
          <a:p>
            <a:r>
              <a:rPr lang="en-US" altLang="zh-CN" dirty="0"/>
              <a:t>Y4=hGriffinAddback_alpha39_t0-&gt;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(bin4)+2;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(E1,Y1,E1,Y1+3,0.01,"&lt;|");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(4);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(E1,Y1+3,"5141");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(4);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(E2,Y2,E2,Y2+3,0.01,"&lt;|");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(E2,Y2+3,"+511");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(E3,Y3,E3,Y3+3,0.01,"&lt;|");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(E3,Y3+3,"+511*2");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(E4,Y4,E4,Y4+3,0.01,"&lt;|");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(E4,Y4+3,"-511"); tx4-&gt;Draw();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43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89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CB9C6F-5330-4AF6-9D18-344BEB5AE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983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(E2,Y2*Length,"1248+511");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(E3,Y3*Length,"1248+1022");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(E4,Y4*Length,"1248-511");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0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899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E1=1254;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(E1,Y1*Length,"1254");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(E2,Y2*Length,"1254+511");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(E4,Y4*Length,"1254-511");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667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E1=1283;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(E1,Y1*Length,"1283");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(E2,Y2*Length,"1283+511");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(E3,Y3*Length,"1283+1022");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(E4,Y4*Length,"1283-511");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304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(E2,Y2*Length,"1248+511");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(E3,Y3*Length,"1248+1022");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(E4,Y4*Length,"1248-511");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565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E1=1251;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(E1,Y1*Length,"1251");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(E3,Y3*Length,"1251+1022");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(E4,Y4*Length,"1251-511");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524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E1=1254;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(E1,Y1*Length,"1254");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(E2,Y2*Length,"1254+511");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(E4,Y4*Length,"1254-511");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533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E1=1265;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(E1,Y1*Length,"1265");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(E2,Y2*Length,"1265+511");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(E3,Y3*Length,"1265+1022");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245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E1=1283;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(E1,Y1*Length,"1283");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(E2,Y2*Length,"1283+511");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(E3,Y3*Length,"1283+1022");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(E4,Y4*Length,"1283-511");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6814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(E2,Y2*Length,"1248+511");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(E3,Y3*Length,"1248+1022");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(E4,Y4*Length,"1248-511");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34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E1=1251;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(E1,Y1*Length,"1251");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(E3,Y3*Length,"1251+1022");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(E4,Y4*Length,"1251-511");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46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E1=1254;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(E1,Y1*Length,"1254");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(E2,Y2*Length,"1254+511");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(E4,Y4*Length,"1254-511");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54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158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E1=1265;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(E1,Y1*Length,"1265");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(E2,Y2*Length,"1265+511");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(E3,Y3*Length,"1265+1022");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0367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E1=1283;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(E1,Y1*Length,"1283");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(E2,Y2*Length,"1283+511");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(E3,Y3*Length,"1283+1022");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(E4,Y4*Length,"1283-511");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329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hGriff_0g_alphas_t-&gt;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//hGriff_0g_alphas_t-&gt;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hGriff_0g_alphas_t-&gt;Draw();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(E2,Y2*Length,"1248+511");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(E3,Y3*Length,"1248+1022");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(E4,Y4*Length,"1248-511");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90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E1=1251;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hGriff_0g_alphas_t-&gt;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//hGriff_0g_alphas_t-&gt;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hGriff_0g_alphas_t-&gt;Draw();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(E1,Y1*Length,"1251");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(E3,Y3*Length,"1251+1022");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(E4,Y4*Length,"1251-511");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601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E1=1254;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hGriff_0g_alphas_t-&gt;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//hGriff_0g_alphas_t-&gt;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hGriff_0g_alphas_t-&gt;Draw();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(E1,Y1*Length,"1254");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(E2,Y2*Length,"1254+511");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(E4,Y4*Length,"1254-511");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375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E1=1265;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hGriff_0g_alphas_t-&gt;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//hGriff_0g_alphas_t-&gt;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hGriff_0g_alphas_t-&gt;Draw();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(E1,Y1*Length,"1265");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(E2,Y2*Length,"1265+511");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(E3,Y3*Length,"1265+1022");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530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E1=1283;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hGriff_0g_alphas_t-&gt;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//hGriff_0g_alphas_t-&gt;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hGriff_0g_alphas_t-&gt;Draw();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(E1,Y1*Length,"1283");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(E2,Y2*Length,"1283+511");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(E3,Y3*Length,"1283+1022");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(E4,Y4*Length,"1283-511");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2114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hGriff_0g_He3_all-&gt;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//hGriff_0g_He3_all-&gt;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hGriff_0g_He3_all-&gt;Draw();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(E2,Y2*Length,"1248+511");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(E3,Y3*Length,"1248+1022");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(E4,Y4*Length,"1248-511");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9870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E1=1265;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hGriff_0g_He3_all-&gt;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//hGriff_0g_He3_all-&gt;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hGriff_0g_He3_all-&gt;Draw();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(E1,Y1*Length,"1265");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(E2,Y2*Length,"1265+511");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(E3,Y3*Length,"1265+1022");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4388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E1=1283;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hGriff_0g_He3_all-&gt;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//hGriff_0g_He3_all-&gt;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hGriff_0g_He3_all-&gt;Draw();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bin4=hGriff_0g_He3_all-&gt;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Y4=hGriff_0g_He3_all-&gt;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(E1,Y1*Length,"1283");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(E2,Y2*Length,"1283+511");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(E3,Y3*Length,"1283+1022");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(E4,Y4*Length,"1283-511");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6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TCanvas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*c1 = new 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TCanvas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("c1", "c1",1200,800);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SetFillColor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SetBorderMode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SetBorderSize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SetFrameBorderMode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SetFrameBorderMode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altLang="zh-CN" b="0" dirty="0">
                <a:effectLst/>
              </a:rPr>
            </a:b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("E (MeV)");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SetRangeUser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(0,70);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CenterTitle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(true);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SetLabelFont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SetLabelSize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SetTitleSize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SetTitleOffset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(1.1);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SetTitleFont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("#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DeltaE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(MeV)");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SetRangeUser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(0,20);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CenterTitle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(true);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SetLabelFont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SetLabelSize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SetTitleSize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SetTitleOffset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(0.8);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SetTitleFont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SetNdivisions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(505);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SetLabelFont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SetLabelSize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(0.05);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SetTitleSize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(0.05);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SetTitleFont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PID-&gt;Draw("</a:t>
            </a:r>
            <a:r>
              <a:rPr lang="en-US" altLang="zh-C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colz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");</a:t>
            </a:r>
            <a:endParaRPr lang="zh-CN" altLang="en-US" dirty="0"/>
          </a:p>
          <a:p>
            <a:r>
              <a:rPr lang="en-US" altLang="zh-CN" dirty="0" err="1"/>
              <a:t>gPad</a:t>
            </a:r>
            <a:r>
              <a:rPr lang="en-US" altLang="zh-CN" dirty="0"/>
              <a:t>-&gt;</a:t>
            </a:r>
            <a:r>
              <a:rPr lang="en-US" altLang="zh-CN" dirty="0" err="1"/>
              <a:t>SetLogz</a:t>
            </a:r>
            <a:r>
              <a:rPr lang="en-US" altLang="zh-CN" dirty="0"/>
              <a:t>();</a:t>
            </a:r>
          </a:p>
          <a:p>
            <a:r>
              <a:rPr lang="en-US" altLang="zh-CN" dirty="0" err="1"/>
              <a:t>TFile</a:t>
            </a:r>
            <a:r>
              <a:rPr lang="en-US" altLang="zh-CN" dirty="0"/>
              <a:t> *_file0 = </a:t>
            </a:r>
            <a:r>
              <a:rPr lang="en-US" altLang="zh-CN" dirty="0" err="1"/>
              <a:t>TFile</a:t>
            </a:r>
            <a:r>
              <a:rPr lang="en-US" altLang="zh-CN" dirty="0"/>
              <a:t>::Open("</a:t>
            </a:r>
            <a:r>
              <a:rPr lang="en-US" altLang="zh-CN" dirty="0" err="1"/>
              <a:t>lowBiasCuts.root</a:t>
            </a:r>
            <a:r>
              <a:rPr lang="en-US" altLang="zh-CN" dirty="0"/>
              <a:t>");</a:t>
            </a:r>
          </a:p>
          <a:p>
            <a:r>
              <a:rPr lang="en-US" altLang="zh-CN" dirty="0"/>
              <a:t>alphas-&gt;</a:t>
            </a:r>
            <a:r>
              <a:rPr lang="en-US" altLang="zh-CN" dirty="0" err="1"/>
              <a:t>SetLineColor</a:t>
            </a:r>
            <a:r>
              <a:rPr lang="en-US" altLang="zh-CN" dirty="0"/>
              <a:t>(2);</a:t>
            </a:r>
          </a:p>
          <a:p>
            <a:r>
              <a:rPr lang="en-US" altLang="zh-CN" dirty="0"/>
              <a:t>alphas-&gt;</a:t>
            </a:r>
            <a:r>
              <a:rPr lang="en-US" altLang="zh-CN" dirty="0" err="1"/>
              <a:t>SetLineWidth</a:t>
            </a:r>
            <a:r>
              <a:rPr lang="en-US" altLang="zh-CN" dirty="0"/>
              <a:t>(4);</a:t>
            </a:r>
          </a:p>
          <a:p>
            <a:r>
              <a:rPr lang="en-US" altLang="zh-CN" dirty="0"/>
              <a:t>alphas-&gt;Draw();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5154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E1=1251; E2=E1+511; E3=E1+511*2; E4=E1-511;</a:t>
            </a:r>
          </a:p>
          <a:p>
            <a:r>
              <a:rPr lang="en-US" altLang="zh-CN" dirty="0"/>
              <a:t>start = 500; end = 2500;</a:t>
            </a:r>
          </a:p>
          <a:p>
            <a:r>
              <a:rPr lang="en-US" altLang="zh-CN" dirty="0"/>
              <a:t>hGriff_0g_protons-&gt;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//hGriff_0g_protons-&gt;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hGriff_0g_protons-&gt;Draw();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bin4;</a:t>
            </a:r>
          </a:p>
          <a:p>
            <a:r>
              <a:rPr lang="en-US" altLang="zh-CN" dirty="0"/>
              <a:t>int Y1, Y2, Y3, Y4;</a:t>
            </a:r>
          </a:p>
          <a:p>
            <a:r>
              <a:rPr lang="en-US" altLang="zh-CN" dirty="0"/>
              <a:t>bin1=hGriff_0g_protons-&gt;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Y1=hGriff_0g_protons-&gt;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(bin3)*Above*1.1;</a:t>
            </a:r>
          </a:p>
          <a:p>
            <a:r>
              <a:rPr lang="en-US" altLang="zh-CN" dirty="0"/>
              <a:t>Y4=hGriff_0g_protons-&gt;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(E1,Y1*Length,"1251");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(E2,Y2*Length,"1251+511");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(E3,Y3*Length,"1251+1022");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(E4,Y4*Length,"1251-511");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6949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hGriffin_4-&gt;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//hGriffin_4-&gt;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hGriffin_4-&gt;Draw();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bin1=hGriffin_4-&gt;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bin2=hGriffin_4-&gt;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bin3=hGriffin_4-&gt;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bin4=hGriffin_4-&gt;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bin5=hGriffin_4-&gt;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Y1=hGriffin_4-&gt;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Y2=hGriffin_4-&gt;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Y3=hGriffin_4-&gt;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Y4=hGriffin_4-&gt;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Y5=hGriffin_4-&gt;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636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58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hGriff_0g_all-&gt;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//hGriff_0g_all-&gt;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hGriff_0g_all-&gt;Draw();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bin5=hGriff_0g_all-&gt;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Y5=hGriff_0g_all-&gt;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6121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hGriff_0g_alphas_t-&gt;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//hGriff_0g_alphas_t-&gt;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hGriff_0g_alphas_t-&gt;Draw();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bin5=hGriff_0g_alphas_t-&gt;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Y5=hGriff_0g_alphas_t-&gt;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hGriff_0g_alphas-&gt;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//hGriff_0g_alphas-&gt;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hGriff_0g_alphas-&gt;Draw();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bin5=hGriff_0g_alphas-&gt;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Y5=hGriff_0g_alphas-&gt;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175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hGriffinAddback_alpha_t0-&gt;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hGriffinAddback_alpha0-&gt;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bin1=hGriffinAddback_alpha0-&gt;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bin5=hGriffinAddback_alpha0-&gt;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Y1=hGriffinAddback_alpha0-&gt;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Y2=hGriffinAddback_alpha0-&gt;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Y3=hGriffinAddback_alpha0-&gt;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Y4=hGriffinAddback_alpha0-&gt;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Y5=hGriffinAddback_alpha0-&gt;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0044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//hGriffinAddback_alpha43_t0-&gt;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hGriffinAddback_alpha43_t0-&gt;Draw();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(bin1)*Above/1.2;</a:t>
            </a:r>
          </a:p>
          <a:p>
            <a:r>
              <a:rPr lang="en-US" altLang="zh-CN" dirty="0"/>
              <a:t>Y2=hGriffinAddback_alpha43_t0-&gt;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(E1,Y1,E1,Y1*Length/1.5,0.01,"&lt;|");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(E1,Y1*Length/1.5,"1248");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523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hGriffinAddback_alpha43_t0-&gt;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//hGriffinAddback_alpha43_t0-&gt;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hGriffinAddback_alpha43_t0-&gt;Draw();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1.3;</a:t>
            </a:r>
          </a:p>
          <a:p>
            <a:r>
              <a:rPr lang="en-US" altLang="zh-CN" dirty="0"/>
              <a:t>Length = 2;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bin5=hGriffinAddback_alpha43_t0-&gt;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(bin1)*Above/1.2;</a:t>
            </a:r>
          </a:p>
          <a:p>
            <a:r>
              <a:rPr lang="en-US" altLang="zh-CN" dirty="0"/>
              <a:t>Y2=hGriffinAddback_alpha43_t0-&gt;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Y5=hGriffinAddback_alpha43_t0-&gt;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(E1,Y1,E1,Y1*Length/1.5,0.01,"&lt;|");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(E1,Y1*Length/1.5,"1248");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5399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hGriffinAddback_alpha35down_t0-&gt;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//hGriffinAddback_alpha35down_t0-&gt;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hGriffinAddback_alpha35down_t0-&gt;Draw();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bin1=hGriffinAddback_alpha35down_t0-&gt;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bin2=hGriffinAddback_alpha35down_t0-&gt;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bin3=hGriffinAddback_alpha35down_t0-&gt;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bin4=hGriffinAddback_alpha35down_t0-&gt;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bin5=hGriffinAddback_alpha35down_t0-&gt;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Y1=hGriffinAddback_alpha35down_t0-&gt;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Y2=hGriffinAddback_alpha35down_t0-&gt;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Y3=hGriffinAddback_alpha35down_t0-&gt;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Y4=hGriffinAddback_alpha35down_t0-&gt;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Y5=hGriffinAddback_alpha35down_t0-&gt;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hGriffinAddback_alpha5up_t0-&gt;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//hGriffinAddback_alpha5up_t0-&gt;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hGriffinAddback_alpha5up_t0-&gt;Draw();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bin1=hGriffinAddback_alpha5up_t0-&gt;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bin2=hGriffinAddback_alpha5up_t0-&gt;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bin3=hGriffinAddback_alpha5up_t0-&gt;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bin4=hGriffinAddback_alpha5up_t0-&gt;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bin5=hGriffinAddback_alpha5up_t0-&gt;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Y1=hGriffinAddback_alpha5up_t0-&gt;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Y2=hGriffinAddback_alpha5up_t0-&gt;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Y3=hGriffinAddback_alpha5up_t0-&gt;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Y4=hGriffinAddback_alpha5up_t0-&gt;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Y5=hGriffinAddback_alpha5up_t0-&gt;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7938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hGriffinAddback_alpha31S_t0-&gt;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//hGriffinAddback_alpha31S_t0-&gt;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hGriffinAddback_alpha31S_t0-&gt;Draw();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bin1=hGriffinAddback_alpha31S_t0-&gt;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bin2=hGriffinAddback_alpha31S_t0-&gt;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bin3=hGriffinAddback_alpha31S_t0-&gt;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bin4=hGriffinAddback_alpha31S_t0-&gt;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bin5=hGriffinAddback_alpha31S_t0-&gt;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Y1=hGriffinAddback_alpha31S_t0-&gt;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Y2=hGriffinAddback_alpha31S_t0-&gt;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Y3=hGriffinAddback_alpha31S_t0-&gt;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Y4=hGriffinAddback_alpha31S_t0-&gt;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Y5=hGriffinAddback_alpha31S_t0-&gt;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(E1,Y1,E1,Y1*Length/1.2,0.01,"&lt;|");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(E1,Y1*Length/1.5,"1248");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97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TCanvas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*c1 = new 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TCanvas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("c1", "c1",1200,800);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SetFillColor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SetBorderMode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SetBorderSize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SetFrameBorderMode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c1-&gt;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SetFrameBorderMode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altLang="zh-CN" b="0" dirty="0">
                <a:effectLst/>
              </a:rPr>
            </a:b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("E (MeV)");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SetRangeUser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(0,70);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CenterTitle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(true);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SetLabelFont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SetLabelSize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SetTitleSize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SetTitleOffset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(1.1);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GetXaxis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SetTitleFont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("#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DeltaE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(MeV)");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SetRangeUser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(0,20);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CenterTitle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(true);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SetLabelFont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SetLabelSize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SetTitleSize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(0.06);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SetTitleOffset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(0.8);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SetTitleFont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GetYaxis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SetNdivisions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(505);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SetLabelFont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SetLabelSize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(0.05);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SetTitleSize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(0.05);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GetZaxis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()-&gt;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SetTitleFont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(132);</a:t>
            </a:r>
            <a:endParaRPr lang="en-US" altLang="zh-C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PID-&gt;Draw("</a:t>
            </a:r>
            <a:r>
              <a:rPr lang="en-US" altLang="zh-CN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colz</a:t>
            </a:r>
            <a:r>
              <a:rPr lang="en-US" altLang="zh-C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");</a:t>
            </a:r>
            <a:endParaRPr lang="en-US" altLang="zh-CN" b="0" dirty="0">
              <a:effectLst/>
            </a:endParaRPr>
          </a:p>
          <a:p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78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hGriff_0g_protons-&gt;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//hGriff_0g_protons-&gt;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hGriff_0g_protons-&gt;Draw();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bin5=hGriff_0g_protons-&gt;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Y5=hGriff_0g_protons-&gt;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1075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hGriffinAddback_proton_t0-&gt;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//hGriffinAddback_proton_t0-&gt;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hGriffinAddback_proton_t0-&gt;Draw();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hGriffinAddback_proton0-&gt;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//hGriffinAddback_proton0-&gt;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hGriffinAddback_proton0-&gt;Draw();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bin1=hGriffinAddback_proton0-&gt;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bin2=hGriffinAddback_proton0-&gt;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bin3=hGriffinAddback_proton0-&gt;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bin4=hGriffinAddback_proton0-&gt;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bin5=hGriffinAddback_proton0-&gt;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Y1=hGriffinAddback_proton0-&gt;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Y2=hGriffinAddback_proton0-&gt;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Y3=hGriffinAddback_proton0-&gt;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Y4=hGriffinAddback_proton0-&gt;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Y5=hGriffinAddback_proton0-&gt;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701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hGriffinAddback_protonAlpha_t0-&gt;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//hGriffinAddback_protonAlpha_t0-&gt;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hGriffinAddback_protonAlpha_t0-&gt;Draw();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bin1=hGriffinAddback_protonAlpha_t0-&gt;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bin2=hGriffinAddback_protonAlpha_t0-&gt;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bin3=hGriffinAddback_protonAlpha_t0-&gt;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bin4=hGriffinAddback_protonAlpha_t0-&gt;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bin5=hGriffinAddback_protonAlpha_t0-&gt;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Y1=hGriffinAddback_protonAlpha_t0-&gt;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Y2=hGriffinAddback_protonAlpha_t0-&gt;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Y3=hGriffinAddback_protonAlpha_t0-&gt;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Y4=hGriffinAddback_protonAlpha_t0-&gt;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Y5=hGriffinAddback_protonAlpha_t0-&gt;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(E4,Y4,E4,Y4*Length/1.2,0.01,"&lt;|");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(E4,Y4*Length/1.2,"1265");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hGriffinAddback_deuteron_t0-&gt;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//hGriffinAddback_deuteron_t0-&gt;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hGriffinAddback_deuteron_t0-&gt;Draw();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bin1=hGriffinAddback_deuteron_t0-&gt;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bin2=hGriffinAddback_deuteron_t0-&gt;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bin3=hGriffinAddback_deuteron_t0-&gt;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bin4=hGriffinAddback_deuteron_t0-&gt;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bin5=hGriffinAddback_deuteron_t0-&gt;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Y1=hGriffinAddback_deuteron_t0-&gt;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Y2=hGriffinAddback_deuteron_t0-&gt;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Y3=hGriffinAddback_deuteron_t0-&gt;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Y4=hGriffinAddback_deuteron_t0-&gt;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Y5=hGriffinAddback_deuteron_t0-&gt;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0509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hGriff_0g_He3_ex-&gt;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//hGriff_0g_He3_ex-&gt;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hGriff_0g_He3_ex-&gt;Draw();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bin1=hGriff_0g_He3_ex-&gt;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bin2=hGriff_0g_He3_ex-&gt;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bin3=hGriff_0g_He3_ex-&gt;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bin4=hGriff_0g_He3_ex-&gt;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bin5=hGriff_0g_He3_ex-&gt;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Y1=hGriff_0g_He3_ex-&gt;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Y2=hGriff_0g_He3_ex-&gt;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Y3=hGriff_0g_He3_ex-&gt;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Y4=hGriff_0g_He3_ex-&gt;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Y5=hGriff_0g_He3_ex-&gt;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227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hGriffinAddback_he3ex_t0-&gt;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//hGriffinAddback_he3ex_t0-&gt;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hGriffinAddback_he3ex_t0-&gt;Draw();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bin1=hGriffinAddback_he3ex_t0-&gt;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bin2=hGriffinAddback_he3ex_t0-&gt;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bin3=hGriffinAddback_he3ex_t0-&gt;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bin4=hGriffinAddback_he3ex_t0-&gt;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bin5=hGriffinAddback_he3ex_t0-&gt;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Y1=hGriffinAddback_he3ex_t0-&gt;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Y2=hGriffinAddback_he3ex_t0-&gt;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Y3=hGriffinAddback_he3ex_t0-&gt;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Y4=hGriffinAddback_he3ex_t0-&gt;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Y5=hGriffinAddback_he3ex_t0-&gt;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1515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 E1, E2, E3, E4, E5, start, end;</a:t>
            </a:r>
          </a:p>
          <a:p>
            <a:r>
              <a:rPr lang="en-US" altLang="zh-CN" dirty="0"/>
              <a:t>double Length, Above;</a:t>
            </a:r>
          </a:p>
          <a:p>
            <a:r>
              <a:rPr lang="en-US" altLang="zh-CN" dirty="0"/>
              <a:t>E1=1248; E2=1251; E3=1254; E4=1265; E5=1283;</a:t>
            </a:r>
          </a:p>
          <a:p>
            <a:r>
              <a:rPr lang="en-US" altLang="zh-CN" dirty="0"/>
              <a:t>start = 1200; end = 1350;</a:t>
            </a:r>
          </a:p>
          <a:p>
            <a:r>
              <a:rPr lang="en-US" altLang="zh-CN" dirty="0"/>
              <a:t>hGriffinAddback_proton_t0-&gt;</a:t>
            </a:r>
            <a:r>
              <a:rPr lang="en-US" altLang="zh-CN" dirty="0" err="1"/>
              <a:t>GetXaxis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</a:t>
            </a:r>
            <a:r>
              <a:rPr lang="en-US" altLang="zh-CN" dirty="0" err="1"/>
              <a:t>start,end</a:t>
            </a:r>
            <a:r>
              <a:rPr lang="en-US" altLang="zh-CN" dirty="0"/>
              <a:t>);</a:t>
            </a:r>
          </a:p>
          <a:p>
            <a:r>
              <a:rPr lang="en-US" altLang="zh-CN" dirty="0"/>
              <a:t>//hGriffinAddback_proton_t0-&gt;</a:t>
            </a:r>
            <a:r>
              <a:rPr lang="en-US" altLang="zh-CN" dirty="0" err="1"/>
              <a:t>GetYaxis</a:t>
            </a:r>
            <a:r>
              <a:rPr lang="en-US" altLang="zh-CN" dirty="0"/>
              <a:t>()-&gt;</a:t>
            </a:r>
            <a:r>
              <a:rPr lang="en-US" altLang="zh-CN" dirty="0" err="1"/>
              <a:t>SetRangeUser</a:t>
            </a:r>
            <a:r>
              <a:rPr lang="en-US" altLang="zh-CN" dirty="0"/>
              <a:t>(0,85);</a:t>
            </a:r>
          </a:p>
          <a:p>
            <a:r>
              <a:rPr lang="en-US" altLang="zh-CN" dirty="0"/>
              <a:t>hGriffinAddback_proton_t0-&gt;Draw();</a:t>
            </a:r>
          </a:p>
          <a:p>
            <a:r>
              <a:rPr lang="en-US" altLang="zh-CN" dirty="0"/>
              <a:t>hGriffinAddback_alpha_t0-&gt;Draw("same");</a:t>
            </a:r>
          </a:p>
          <a:p>
            <a:endParaRPr lang="en-US" altLang="zh-CN" dirty="0"/>
          </a:p>
          <a:p>
            <a:r>
              <a:rPr lang="en-US" altLang="zh-CN" dirty="0"/>
              <a:t>Above = 1.1;</a:t>
            </a:r>
          </a:p>
          <a:p>
            <a:r>
              <a:rPr lang="en-US" altLang="zh-CN" dirty="0"/>
              <a:t>Length = 1.3;</a:t>
            </a:r>
          </a:p>
          <a:p>
            <a:endParaRPr lang="en-US" altLang="zh-CN" dirty="0"/>
          </a:p>
          <a:p>
            <a:r>
              <a:rPr lang="en-US" altLang="zh-CN" dirty="0"/>
              <a:t>int bin1, bin2, bin3, bin4, bin5;</a:t>
            </a:r>
          </a:p>
          <a:p>
            <a:r>
              <a:rPr lang="en-US" altLang="zh-CN" dirty="0"/>
              <a:t>int Y1, Y2, Y3, Y4, Y5;</a:t>
            </a:r>
          </a:p>
          <a:p>
            <a:r>
              <a:rPr lang="en-US" altLang="zh-CN" dirty="0"/>
              <a:t>bin1=hGriffinAddback_proton_t0-&gt;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(E1);</a:t>
            </a:r>
          </a:p>
          <a:p>
            <a:r>
              <a:rPr lang="en-US" altLang="zh-CN" dirty="0"/>
              <a:t>bin2=hGriffinAddback_proton_t0-&gt;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(E2);</a:t>
            </a:r>
          </a:p>
          <a:p>
            <a:r>
              <a:rPr lang="en-US" altLang="zh-CN" dirty="0"/>
              <a:t>bin3=hGriffinAddback_proton_t0-&gt;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(E3);</a:t>
            </a:r>
          </a:p>
          <a:p>
            <a:r>
              <a:rPr lang="en-US" altLang="zh-CN" dirty="0"/>
              <a:t>bin4=hGriffinAddback_proton_t0-&gt;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(E4);</a:t>
            </a:r>
          </a:p>
          <a:p>
            <a:r>
              <a:rPr lang="en-US" altLang="zh-CN" dirty="0"/>
              <a:t>bin5=hGriffinAddback_proton_t0-&gt;</a:t>
            </a:r>
            <a:r>
              <a:rPr lang="en-US" altLang="zh-CN" dirty="0" err="1"/>
              <a:t>FindBin</a:t>
            </a:r>
            <a:r>
              <a:rPr lang="en-US" altLang="zh-CN" dirty="0"/>
              <a:t>(E5);</a:t>
            </a:r>
          </a:p>
          <a:p>
            <a:r>
              <a:rPr lang="en-US" altLang="zh-CN" dirty="0"/>
              <a:t>Y1=hGriffinAddback_proton_t0-&gt;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(bin1)*Above;</a:t>
            </a:r>
          </a:p>
          <a:p>
            <a:r>
              <a:rPr lang="en-US" altLang="zh-CN" dirty="0"/>
              <a:t>Y2=hGriffinAddback_proton_t0-&gt;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(bin2)*Above;</a:t>
            </a:r>
          </a:p>
          <a:p>
            <a:r>
              <a:rPr lang="en-US" altLang="zh-CN" dirty="0"/>
              <a:t>Y3=hGriffinAddback_proton_t0-&gt;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(bin3)*Above;</a:t>
            </a:r>
          </a:p>
          <a:p>
            <a:r>
              <a:rPr lang="en-US" altLang="zh-CN" dirty="0"/>
              <a:t>Y4=hGriffinAddback_proton_t0-&gt;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(bin4)*Above;</a:t>
            </a:r>
          </a:p>
          <a:p>
            <a:r>
              <a:rPr lang="en-US" altLang="zh-CN" dirty="0"/>
              <a:t>Y5=hGriffinAddback_proton_t0-&gt;</a:t>
            </a:r>
            <a:r>
              <a:rPr lang="en-US" altLang="zh-CN" dirty="0" err="1"/>
              <a:t>GetBinContent</a:t>
            </a:r>
            <a:r>
              <a:rPr lang="en-US" altLang="zh-CN" dirty="0"/>
              <a:t>(bin5)*Above;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*ar1 = new </a:t>
            </a:r>
            <a:r>
              <a:rPr lang="en-US" altLang="zh-CN" dirty="0" err="1"/>
              <a:t>TArrow</a:t>
            </a:r>
            <a:r>
              <a:rPr lang="en-US" altLang="zh-CN" dirty="0"/>
              <a:t>(E1,Y1,E1,Y1*Length,0.01,"&lt;|"); ar1-&gt;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ar1-&gt;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ar1-&gt;</a:t>
            </a:r>
            <a:r>
              <a:rPr lang="en-US" altLang="zh-CN" dirty="0" err="1"/>
              <a:t>SetAngle</a:t>
            </a:r>
            <a:r>
              <a:rPr lang="en-US" altLang="zh-CN" dirty="0"/>
              <a:t>(40); ar1-&gt;Draw();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*tx1=new </a:t>
            </a:r>
            <a:r>
              <a:rPr lang="en-US" altLang="zh-CN" dirty="0" err="1"/>
              <a:t>TText</a:t>
            </a:r>
            <a:r>
              <a:rPr lang="en-US" altLang="zh-CN" dirty="0"/>
              <a:t>(E1,Y1*Length,"1248"); tx1-&gt;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tx1-&gt;Draw();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*ar2 = new </a:t>
            </a:r>
            <a:r>
              <a:rPr lang="en-US" altLang="zh-CN" dirty="0" err="1"/>
              <a:t>TArrow</a:t>
            </a:r>
            <a:r>
              <a:rPr lang="en-US" altLang="zh-CN" dirty="0"/>
              <a:t>(E2,Y2,E2,Y2*Length,0.01,"&lt;|"); ar2-&gt;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ar2-&gt;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ar2-&gt;</a:t>
            </a:r>
            <a:r>
              <a:rPr lang="en-US" altLang="zh-CN" dirty="0" err="1"/>
              <a:t>SetAngle</a:t>
            </a:r>
            <a:r>
              <a:rPr lang="en-US" altLang="zh-CN" dirty="0"/>
              <a:t>(40); ar2-&gt;Draw();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*tx2=new </a:t>
            </a:r>
            <a:r>
              <a:rPr lang="en-US" altLang="zh-CN" dirty="0" err="1"/>
              <a:t>TText</a:t>
            </a:r>
            <a:r>
              <a:rPr lang="en-US" altLang="zh-CN" dirty="0"/>
              <a:t>(E2,Y2*Length,"1251"); tx2-&gt;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tx2-&gt;Draw();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*ar3 = new </a:t>
            </a:r>
            <a:r>
              <a:rPr lang="en-US" altLang="zh-CN" dirty="0" err="1"/>
              <a:t>TArrow</a:t>
            </a:r>
            <a:r>
              <a:rPr lang="en-US" altLang="zh-CN" dirty="0"/>
              <a:t>(E3,Y3,E3,Y3*Length,0.01,"&lt;|"); ar3-&gt;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ar3-&gt;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ar3-&gt;</a:t>
            </a:r>
            <a:r>
              <a:rPr lang="en-US" altLang="zh-CN" dirty="0" err="1"/>
              <a:t>SetAngle</a:t>
            </a:r>
            <a:r>
              <a:rPr lang="en-US" altLang="zh-CN" dirty="0"/>
              <a:t>(40); ar3-&gt;Draw();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*tx3=new </a:t>
            </a:r>
            <a:r>
              <a:rPr lang="en-US" altLang="zh-CN" dirty="0" err="1"/>
              <a:t>TText</a:t>
            </a:r>
            <a:r>
              <a:rPr lang="en-US" altLang="zh-CN" dirty="0"/>
              <a:t>(E3,Y3*Length,"1254"); tx3-&gt;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tx3-&gt;Draw();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*ar4 = new </a:t>
            </a:r>
            <a:r>
              <a:rPr lang="en-US" altLang="zh-CN" dirty="0" err="1"/>
              <a:t>TArrow</a:t>
            </a:r>
            <a:r>
              <a:rPr lang="en-US" altLang="zh-CN" dirty="0"/>
              <a:t>(E4,Y4,E4,Y4*Length,0.01,"&lt;|"); ar4-&gt;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ar4-&gt;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ar4-&gt;</a:t>
            </a:r>
            <a:r>
              <a:rPr lang="en-US" altLang="zh-CN" dirty="0" err="1"/>
              <a:t>SetAngle</a:t>
            </a:r>
            <a:r>
              <a:rPr lang="en-US" altLang="zh-CN" dirty="0"/>
              <a:t>(40); ar4-&gt;Draw();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*tx4=new </a:t>
            </a:r>
            <a:r>
              <a:rPr lang="en-US" altLang="zh-CN" dirty="0" err="1"/>
              <a:t>TText</a:t>
            </a:r>
            <a:r>
              <a:rPr lang="en-US" altLang="zh-CN" dirty="0"/>
              <a:t>(E4,Y4*Length,"1265"); tx4-&gt;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tx4-&gt;Draw();</a:t>
            </a:r>
          </a:p>
          <a:p>
            <a:endParaRPr lang="en-US" altLang="zh-CN" dirty="0"/>
          </a:p>
          <a:p>
            <a:r>
              <a:rPr lang="en-US" altLang="zh-CN" dirty="0" err="1"/>
              <a:t>TArrow</a:t>
            </a:r>
            <a:r>
              <a:rPr lang="en-US" altLang="zh-CN" dirty="0"/>
              <a:t> *ar5 = new </a:t>
            </a:r>
            <a:r>
              <a:rPr lang="en-US" altLang="zh-CN" dirty="0" err="1"/>
              <a:t>TArrow</a:t>
            </a:r>
            <a:r>
              <a:rPr lang="en-US" altLang="zh-CN" dirty="0"/>
              <a:t>(E5,Y5,E5,Y5*Length,0.01,"&lt;|"); ar5-&gt;</a:t>
            </a:r>
            <a:r>
              <a:rPr lang="en-US" altLang="zh-CN" dirty="0" err="1"/>
              <a:t>SetLineWidth</a:t>
            </a:r>
            <a:r>
              <a:rPr lang="en-US" altLang="zh-CN" dirty="0"/>
              <a:t>(2); ar5-&gt;</a:t>
            </a:r>
            <a:r>
              <a:rPr lang="en-US" altLang="zh-CN" dirty="0" err="1"/>
              <a:t>SetLineColor</a:t>
            </a:r>
            <a:r>
              <a:rPr lang="en-US" altLang="zh-CN" dirty="0"/>
              <a:t>(2); ar5-&gt;</a:t>
            </a:r>
            <a:r>
              <a:rPr lang="en-US" altLang="zh-CN" dirty="0" err="1"/>
              <a:t>SetAngle</a:t>
            </a:r>
            <a:r>
              <a:rPr lang="en-US" altLang="zh-CN" dirty="0"/>
              <a:t>(40); ar5-&gt;Draw();</a:t>
            </a:r>
          </a:p>
          <a:p>
            <a:r>
              <a:rPr lang="en-US" altLang="zh-CN" dirty="0" err="1"/>
              <a:t>TText</a:t>
            </a:r>
            <a:r>
              <a:rPr lang="en-US" altLang="zh-CN" dirty="0"/>
              <a:t>  *tx5=new </a:t>
            </a:r>
            <a:r>
              <a:rPr lang="en-US" altLang="zh-CN" dirty="0" err="1"/>
              <a:t>TText</a:t>
            </a:r>
            <a:r>
              <a:rPr lang="en-US" altLang="zh-CN" dirty="0"/>
              <a:t>(E5,Y5*Length,"1283"); tx5-&gt;</a:t>
            </a:r>
            <a:r>
              <a:rPr lang="en-US" altLang="zh-CN" dirty="0" err="1"/>
              <a:t>SetTextColor</a:t>
            </a:r>
            <a:r>
              <a:rPr lang="en-US" altLang="zh-CN" dirty="0"/>
              <a:t>(2); tx5-&gt;Draw();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163E3-E104-4CE2-9206-9A84C7BA2D95}" type="slidenum">
              <a:rPr lang="zh-CN" altLang="en-US" smtClean="0"/>
              <a:t>486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4478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487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583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6C39365-5254-4D00-B33D-D321DAC2A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Engmann_NPA1971</a:t>
            </a:r>
          </a:p>
          <a:p>
            <a:r>
              <a:rPr lang="en-US" altLang="zh-CN" dirty="0"/>
              <a:t>b Doornenbal_NIMA2010</a:t>
            </a:r>
          </a:p>
          <a:p>
            <a:r>
              <a:rPr lang="en-US" altLang="zh-CN" dirty="0"/>
              <a:t>c Tonev_JPConf2011</a:t>
            </a:r>
          </a:p>
          <a:p>
            <a:r>
              <a:rPr lang="en-US" altLang="zh-CN" dirty="0"/>
              <a:t>d Herlitzius_Thesis2013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02996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feasibility of applying the Doppler broadening analysis to their data.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546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38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558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8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hGriffinAddback_0-&gt;Draw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6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797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3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61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7B9A-6466-4766-90E2-482FDB3B5808}" type="datetimeFigureOut">
              <a:rPr lang="zh-CN" altLang="en-US" smtClean="0"/>
              <a:t>2024/6/6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876D4-2203-47A0-B961-ABA6709543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1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9FAD-90C5-42B5-8063-998C125BF32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C11-63F4-4808-9F8A-E2F862E7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2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88959-F720-4966-B596-463ECC815040}" type="datetimeFigureOut">
              <a:rPr lang="zh-CN" altLang="en-US" smtClean="0"/>
              <a:t>2024/6/6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BF845-F599-48C2-A039-77A54BD9F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0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207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0.png"/><Relationship Id="rId4" Type="http://schemas.openxmlformats.org/officeDocument/2006/relationships/image" Target="../media/image2090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60.png"/><Relationship Id="rId4" Type="http://schemas.openxmlformats.org/officeDocument/2006/relationships/image" Target="../media/image226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0.png"/><Relationship Id="rId5" Type="http://schemas.openxmlformats.org/officeDocument/2006/relationships/image" Target="../media/image207.png"/><Relationship Id="rId4" Type="http://schemas.openxmlformats.org/officeDocument/2006/relationships/image" Target="../media/image20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10.png"/><Relationship Id="rId4" Type="http://schemas.openxmlformats.org/officeDocument/2006/relationships/image" Target="../media/image240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4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60.png"/><Relationship Id="rId4" Type="http://schemas.openxmlformats.org/officeDocument/2006/relationships/image" Target="../media/image22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0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0.png"/><Relationship Id="rId4" Type="http://schemas.openxmlformats.org/officeDocument/2006/relationships/image" Target="../media/image22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0.png"/><Relationship Id="rId4" Type="http://schemas.openxmlformats.org/officeDocument/2006/relationships/image" Target="../media/image23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5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64.png"/><Relationship Id="rId7" Type="http://schemas.openxmlformats.org/officeDocument/2006/relationships/image" Target="../media/image2870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0.png"/><Relationship Id="rId5" Type="http://schemas.openxmlformats.org/officeDocument/2006/relationships/image" Target="../media/image2850.png"/><Relationship Id="rId4" Type="http://schemas.openxmlformats.org/officeDocument/2006/relationships/image" Target="../media/image2840.png"/><Relationship Id="rId9" Type="http://schemas.openxmlformats.org/officeDocument/2006/relationships/image" Target="../media/image266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295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40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88.png"/><Relationship Id="rId7" Type="http://schemas.openxmlformats.org/officeDocument/2006/relationships/image" Target="../media/image3230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0.png"/><Relationship Id="rId4" Type="http://schemas.openxmlformats.org/officeDocument/2006/relationships/image" Target="../media/image294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7" Type="http://schemas.openxmlformats.org/officeDocument/2006/relationships/image" Target="../media/image3390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gif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gif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311.png"/><Relationship Id="rId7" Type="http://schemas.openxmlformats.org/officeDocument/2006/relationships/image" Target="../media/image312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20.png"/><Relationship Id="rId5" Type="http://schemas.openxmlformats.org/officeDocument/2006/relationships/image" Target="../media/image3310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6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6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1.png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7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5.png"/><Relationship Id="rId4" Type="http://schemas.openxmlformats.org/officeDocument/2006/relationships/image" Target="../media/image3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4.png"/><Relationship Id="rId4" Type="http://schemas.openxmlformats.org/officeDocument/2006/relationships/image" Target="../media/image33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3" Type="http://schemas.openxmlformats.org/officeDocument/2006/relationships/image" Target="../media/image287.png"/><Relationship Id="rId7" Type="http://schemas.openxmlformats.org/officeDocument/2006/relationships/image" Target="../media/image3260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50.png"/><Relationship Id="rId4" Type="http://schemas.openxmlformats.org/officeDocument/2006/relationships/image" Target="../media/image338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7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3.png"/><Relationship Id="rId4" Type="http://schemas.openxmlformats.org/officeDocument/2006/relationships/image" Target="../media/image342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345.png"/><Relationship Id="rId7" Type="http://schemas.openxmlformats.org/officeDocument/2006/relationships/image" Target="../media/image3480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70.png"/><Relationship Id="rId9" Type="http://schemas.openxmlformats.org/officeDocument/2006/relationships/image" Target="../media/image34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7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1.png"/><Relationship Id="rId4" Type="http://schemas.openxmlformats.org/officeDocument/2006/relationships/image" Target="../media/image349.pn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image" Target="../media/image353.png"/><Relationship Id="rId7" Type="http://schemas.openxmlformats.org/officeDocument/2006/relationships/image" Target="../media/image3550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40.png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8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1.png"/><Relationship Id="rId4" Type="http://schemas.openxmlformats.org/officeDocument/2006/relationships/image" Target="../media/image360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0.png"/><Relationship Id="rId3" Type="http://schemas.openxmlformats.org/officeDocument/2006/relationships/image" Target="../media/image363.png"/><Relationship Id="rId7" Type="http://schemas.openxmlformats.org/officeDocument/2006/relationships/image" Target="../media/image3610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364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30.png"/><Relationship Id="rId4" Type="http://schemas.openxmlformats.org/officeDocument/2006/relationships/image" Target="../media/image37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0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7.png"/><Relationship Id="rId4" Type="http://schemas.openxmlformats.org/officeDocument/2006/relationships/image" Target="../media/image376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13" Type="http://schemas.openxmlformats.org/officeDocument/2006/relationships/image" Target="../media/image399.png"/><Relationship Id="rId18" Type="http://schemas.openxmlformats.org/officeDocument/2006/relationships/image" Target="../media/image404.png"/><Relationship Id="rId26" Type="http://schemas.openxmlformats.org/officeDocument/2006/relationships/image" Target="../media/image412.png"/><Relationship Id="rId3" Type="http://schemas.openxmlformats.org/officeDocument/2006/relationships/image" Target="../media/image389.png"/><Relationship Id="rId21" Type="http://schemas.openxmlformats.org/officeDocument/2006/relationships/image" Target="../media/image407.png"/><Relationship Id="rId7" Type="http://schemas.openxmlformats.org/officeDocument/2006/relationships/image" Target="../media/image393.png"/><Relationship Id="rId12" Type="http://schemas.openxmlformats.org/officeDocument/2006/relationships/image" Target="../media/image398.png"/><Relationship Id="rId17" Type="http://schemas.openxmlformats.org/officeDocument/2006/relationships/image" Target="../media/image403.png"/><Relationship Id="rId25" Type="http://schemas.openxmlformats.org/officeDocument/2006/relationships/image" Target="../media/image411.png"/><Relationship Id="rId2" Type="http://schemas.openxmlformats.org/officeDocument/2006/relationships/image" Target="../media/image388.png"/><Relationship Id="rId16" Type="http://schemas.openxmlformats.org/officeDocument/2006/relationships/image" Target="../media/image402.png"/><Relationship Id="rId20" Type="http://schemas.openxmlformats.org/officeDocument/2006/relationships/image" Target="../media/image406.png"/><Relationship Id="rId29" Type="http://schemas.openxmlformats.org/officeDocument/2006/relationships/image" Target="../media/image4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png"/><Relationship Id="rId11" Type="http://schemas.openxmlformats.org/officeDocument/2006/relationships/image" Target="../media/image397.png"/><Relationship Id="rId24" Type="http://schemas.openxmlformats.org/officeDocument/2006/relationships/image" Target="../media/image410.png"/><Relationship Id="rId5" Type="http://schemas.openxmlformats.org/officeDocument/2006/relationships/image" Target="../media/image391.png"/><Relationship Id="rId15" Type="http://schemas.openxmlformats.org/officeDocument/2006/relationships/image" Target="../media/image401.png"/><Relationship Id="rId23" Type="http://schemas.openxmlformats.org/officeDocument/2006/relationships/image" Target="../media/image409.png"/><Relationship Id="rId28" Type="http://schemas.openxmlformats.org/officeDocument/2006/relationships/image" Target="../media/image414.png"/><Relationship Id="rId10" Type="http://schemas.openxmlformats.org/officeDocument/2006/relationships/image" Target="../media/image396.png"/><Relationship Id="rId19" Type="http://schemas.openxmlformats.org/officeDocument/2006/relationships/image" Target="../media/image405.png"/><Relationship Id="rId4" Type="http://schemas.openxmlformats.org/officeDocument/2006/relationships/image" Target="../media/image390.png"/><Relationship Id="rId9" Type="http://schemas.openxmlformats.org/officeDocument/2006/relationships/image" Target="../media/image395.png"/><Relationship Id="rId14" Type="http://schemas.openxmlformats.org/officeDocument/2006/relationships/image" Target="../media/image400.png"/><Relationship Id="rId22" Type="http://schemas.openxmlformats.org/officeDocument/2006/relationships/image" Target="../media/image408.png"/><Relationship Id="rId27" Type="http://schemas.openxmlformats.org/officeDocument/2006/relationships/image" Target="../media/image413.pn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13" Type="http://schemas.openxmlformats.org/officeDocument/2006/relationships/image" Target="../media/image399.png"/><Relationship Id="rId18" Type="http://schemas.openxmlformats.org/officeDocument/2006/relationships/image" Target="../media/image404.png"/><Relationship Id="rId26" Type="http://schemas.openxmlformats.org/officeDocument/2006/relationships/image" Target="../media/image412.png"/><Relationship Id="rId3" Type="http://schemas.openxmlformats.org/officeDocument/2006/relationships/image" Target="../media/image389.png"/><Relationship Id="rId21" Type="http://schemas.openxmlformats.org/officeDocument/2006/relationships/image" Target="../media/image407.png"/><Relationship Id="rId7" Type="http://schemas.openxmlformats.org/officeDocument/2006/relationships/image" Target="../media/image393.png"/><Relationship Id="rId12" Type="http://schemas.openxmlformats.org/officeDocument/2006/relationships/image" Target="../media/image398.png"/><Relationship Id="rId17" Type="http://schemas.openxmlformats.org/officeDocument/2006/relationships/image" Target="../media/image403.png"/><Relationship Id="rId25" Type="http://schemas.openxmlformats.org/officeDocument/2006/relationships/image" Target="../media/image411.png"/><Relationship Id="rId2" Type="http://schemas.openxmlformats.org/officeDocument/2006/relationships/image" Target="../media/image388.png"/><Relationship Id="rId16" Type="http://schemas.openxmlformats.org/officeDocument/2006/relationships/image" Target="../media/image402.png"/><Relationship Id="rId20" Type="http://schemas.openxmlformats.org/officeDocument/2006/relationships/image" Target="../media/image406.png"/><Relationship Id="rId29" Type="http://schemas.openxmlformats.org/officeDocument/2006/relationships/image" Target="../media/image4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png"/><Relationship Id="rId11" Type="http://schemas.openxmlformats.org/officeDocument/2006/relationships/image" Target="../media/image397.png"/><Relationship Id="rId24" Type="http://schemas.openxmlformats.org/officeDocument/2006/relationships/image" Target="../media/image410.png"/><Relationship Id="rId5" Type="http://schemas.openxmlformats.org/officeDocument/2006/relationships/image" Target="../media/image391.png"/><Relationship Id="rId15" Type="http://schemas.openxmlformats.org/officeDocument/2006/relationships/image" Target="../media/image401.png"/><Relationship Id="rId23" Type="http://schemas.openxmlformats.org/officeDocument/2006/relationships/image" Target="../media/image409.png"/><Relationship Id="rId28" Type="http://schemas.openxmlformats.org/officeDocument/2006/relationships/image" Target="../media/image414.png"/><Relationship Id="rId10" Type="http://schemas.openxmlformats.org/officeDocument/2006/relationships/image" Target="../media/image396.png"/><Relationship Id="rId19" Type="http://schemas.openxmlformats.org/officeDocument/2006/relationships/image" Target="../media/image405.png"/><Relationship Id="rId4" Type="http://schemas.openxmlformats.org/officeDocument/2006/relationships/image" Target="../media/image390.png"/><Relationship Id="rId9" Type="http://schemas.openxmlformats.org/officeDocument/2006/relationships/image" Target="../media/image395.png"/><Relationship Id="rId14" Type="http://schemas.openxmlformats.org/officeDocument/2006/relationships/image" Target="../media/image400.png"/><Relationship Id="rId22" Type="http://schemas.openxmlformats.org/officeDocument/2006/relationships/image" Target="../media/image408.png"/><Relationship Id="rId27" Type="http://schemas.openxmlformats.org/officeDocument/2006/relationships/image" Target="../media/image413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13" Type="http://schemas.openxmlformats.org/officeDocument/2006/relationships/image" Target="../media/image399.png"/><Relationship Id="rId18" Type="http://schemas.openxmlformats.org/officeDocument/2006/relationships/image" Target="../media/image404.png"/><Relationship Id="rId26" Type="http://schemas.openxmlformats.org/officeDocument/2006/relationships/image" Target="../media/image412.png"/><Relationship Id="rId3" Type="http://schemas.openxmlformats.org/officeDocument/2006/relationships/image" Target="../media/image389.png"/><Relationship Id="rId21" Type="http://schemas.openxmlformats.org/officeDocument/2006/relationships/image" Target="../media/image407.png"/><Relationship Id="rId7" Type="http://schemas.openxmlformats.org/officeDocument/2006/relationships/image" Target="../media/image393.png"/><Relationship Id="rId12" Type="http://schemas.openxmlformats.org/officeDocument/2006/relationships/image" Target="../media/image398.png"/><Relationship Id="rId17" Type="http://schemas.openxmlformats.org/officeDocument/2006/relationships/image" Target="../media/image403.png"/><Relationship Id="rId25" Type="http://schemas.openxmlformats.org/officeDocument/2006/relationships/image" Target="../media/image411.png"/><Relationship Id="rId2" Type="http://schemas.openxmlformats.org/officeDocument/2006/relationships/image" Target="../media/image388.png"/><Relationship Id="rId16" Type="http://schemas.openxmlformats.org/officeDocument/2006/relationships/image" Target="../media/image402.png"/><Relationship Id="rId20" Type="http://schemas.openxmlformats.org/officeDocument/2006/relationships/image" Target="../media/image406.png"/><Relationship Id="rId29" Type="http://schemas.openxmlformats.org/officeDocument/2006/relationships/image" Target="../media/image4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png"/><Relationship Id="rId11" Type="http://schemas.openxmlformats.org/officeDocument/2006/relationships/image" Target="../media/image397.png"/><Relationship Id="rId24" Type="http://schemas.openxmlformats.org/officeDocument/2006/relationships/image" Target="../media/image410.png"/><Relationship Id="rId5" Type="http://schemas.openxmlformats.org/officeDocument/2006/relationships/image" Target="../media/image391.png"/><Relationship Id="rId15" Type="http://schemas.openxmlformats.org/officeDocument/2006/relationships/image" Target="../media/image401.png"/><Relationship Id="rId23" Type="http://schemas.openxmlformats.org/officeDocument/2006/relationships/image" Target="../media/image409.png"/><Relationship Id="rId28" Type="http://schemas.openxmlformats.org/officeDocument/2006/relationships/image" Target="../media/image414.png"/><Relationship Id="rId10" Type="http://schemas.openxmlformats.org/officeDocument/2006/relationships/image" Target="../media/image396.png"/><Relationship Id="rId19" Type="http://schemas.openxmlformats.org/officeDocument/2006/relationships/image" Target="../media/image405.png"/><Relationship Id="rId4" Type="http://schemas.openxmlformats.org/officeDocument/2006/relationships/image" Target="../media/image390.png"/><Relationship Id="rId9" Type="http://schemas.openxmlformats.org/officeDocument/2006/relationships/image" Target="../media/image395.png"/><Relationship Id="rId14" Type="http://schemas.openxmlformats.org/officeDocument/2006/relationships/image" Target="../media/image400.png"/><Relationship Id="rId22" Type="http://schemas.openxmlformats.org/officeDocument/2006/relationships/image" Target="../media/image408.png"/><Relationship Id="rId27" Type="http://schemas.openxmlformats.org/officeDocument/2006/relationships/image" Target="../media/image41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9.png"/><Relationship Id="rId4" Type="http://schemas.openxmlformats.org/officeDocument/2006/relationships/image" Target="../media/image4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2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6.png"/><Relationship Id="rId4" Type="http://schemas.openxmlformats.org/officeDocument/2006/relationships/image" Target="../media/image425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9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3.png"/><Relationship Id="rId4" Type="http://schemas.openxmlformats.org/officeDocument/2006/relationships/image" Target="../media/image432.pn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0.pn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gif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4.png"/><Relationship Id="rId4" Type="http://schemas.openxmlformats.org/officeDocument/2006/relationships/image" Target="../media/image44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7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3.png"/><Relationship Id="rId4" Type="http://schemas.openxmlformats.org/officeDocument/2006/relationships/image" Target="../media/image452.pn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1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1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1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1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1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1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1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1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1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1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1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1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1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1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1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1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9.png"/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0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3.pn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1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1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1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1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2.png"/><Relationship Id="rId4" Type="http://schemas.openxmlformats.org/officeDocument/2006/relationships/image" Target="../media/image561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9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8.png"/><Relationship Id="rId4" Type="http://schemas.openxmlformats.org/officeDocument/2006/relationships/image" Target="../media/image567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2.png"/><Relationship Id="rId4" Type="http://schemas.openxmlformats.org/officeDocument/2006/relationships/image" Target="../media/image5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6.png"/><Relationship Id="rId4" Type="http://schemas.openxmlformats.org/officeDocument/2006/relationships/image" Target="../media/image575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png"/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0.png"/><Relationship Id="rId4" Type="http://schemas.openxmlformats.org/officeDocument/2006/relationships/image" Target="../media/image579.png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gif"/><Relationship Id="rId1" Type="http://schemas.openxmlformats.org/officeDocument/2006/relationships/slideLayout" Target="../slideLayouts/slideLayout1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2.gif"/><Relationship Id="rId1" Type="http://schemas.openxmlformats.org/officeDocument/2006/relationships/slideLayout" Target="../slideLayouts/slideLayout1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3.gif"/><Relationship Id="rId1" Type="http://schemas.openxmlformats.org/officeDocument/2006/relationships/slideLayout" Target="../slideLayouts/slideLayout1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4.gif"/><Relationship Id="rId1" Type="http://schemas.openxmlformats.org/officeDocument/2006/relationships/slideLayout" Target="../slideLayouts/slideLayout1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5.gif"/><Relationship Id="rId1" Type="http://schemas.openxmlformats.org/officeDocument/2006/relationships/slideLayout" Target="../slideLayouts/slideLayout1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6.gif"/><Relationship Id="rId1" Type="http://schemas.openxmlformats.org/officeDocument/2006/relationships/slideLayout" Target="../slideLayouts/slideLayout1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7.gif"/><Relationship Id="rId1" Type="http://schemas.openxmlformats.org/officeDocument/2006/relationships/slideLayout" Target="../slideLayouts/slideLayout1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png"/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1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1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1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1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1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1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1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1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1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1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7.png"/><Relationship Id="rId4" Type="http://schemas.openxmlformats.org/officeDocument/2006/relationships/image" Target="../media/image606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9.png"/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1.png"/><Relationship Id="rId4" Type="http://schemas.openxmlformats.org/officeDocument/2006/relationships/image" Target="../media/image610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png"/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5.png"/><Relationship Id="rId4" Type="http://schemas.openxmlformats.org/officeDocument/2006/relationships/image" Target="../media/image614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7.png"/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9.png"/><Relationship Id="rId4" Type="http://schemas.openxmlformats.org/officeDocument/2006/relationships/image" Target="../media/image618.png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1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1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1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1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1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1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1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1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1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3.png"/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1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5.png"/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1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7.png"/><Relationship Id="rId7" Type="http://schemas.openxmlformats.org/officeDocument/2006/relationships/image" Target="../media/image641.png"/><Relationship Id="rId2" Type="http://schemas.openxmlformats.org/officeDocument/2006/relationships/image" Target="../media/image6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0.png"/><Relationship Id="rId5" Type="http://schemas.openxmlformats.org/officeDocument/2006/relationships/image" Target="../media/image639.png"/><Relationship Id="rId4" Type="http://schemas.openxmlformats.org/officeDocument/2006/relationships/image" Target="../media/image6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3.png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1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1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1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7.png"/><Relationship Id="rId2" Type="http://schemas.openxmlformats.org/officeDocument/2006/relationships/image" Target="../media/image646.png"/><Relationship Id="rId1" Type="http://schemas.openxmlformats.org/officeDocument/2006/relationships/slideLayout" Target="../slideLayouts/slideLayout1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9.png"/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2.png"/><Relationship Id="rId5" Type="http://schemas.openxmlformats.org/officeDocument/2006/relationships/image" Target="../media/image651.png"/><Relationship Id="rId4" Type="http://schemas.openxmlformats.org/officeDocument/2006/relationships/image" Target="../media/image650.pn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4.png"/><Relationship Id="rId2" Type="http://schemas.openxmlformats.org/officeDocument/2006/relationships/image" Target="../media/image6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7.png"/><Relationship Id="rId5" Type="http://schemas.openxmlformats.org/officeDocument/2006/relationships/image" Target="../media/image656.png"/><Relationship Id="rId4" Type="http://schemas.openxmlformats.org/officeDocument/2006/relationships/image" Target="../media/image655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9.png"/><Relationship Id="rId2" Type="http://schemas.openxmlformats.org/officeDocument/2006/relationships/image" Target="../media/image6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1.png"/><Relationship Id="rId4" Type="http://schemas.openxmlformats.org/officeDocument/2006/relationships/image" Target="../media/image660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3.png"/><Relationship Id="rId2" Type="http://schemas.openxmlformats.org/officeDocument/2006/relationships/image" Target="../media/image662.png"/><Relationship Id="rId1" Type="http://schemas.openxmlformats.org/officeDocument/2006/relationships/slideLayout" Target="../slideLayouts/slideLayout1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5.png"/><Relationship Id="rId2" Type="http://schemas.openxmlformats.org/officeDocument/2006/relationships/image" Target="../media/image6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7.png"/><Relationship Id="rId4" Type="http://schemas.openxmlformats.org/officeDocument/2006/relationships/image" Target="../media/image666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9.pn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1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3.png"/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1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5.png"/><Relationship Id="rId2" Type="http://schemas.openxmlformats.org/officeDocument/2006/relationships/image" Target="../media/image674.png"/><Relationship Id="rId1" Type="http://schemas.openxmlformats.org/officeDocument/2006/relationships/slideLayout" Target="../slideLayouts/slideLayout1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1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1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8.png"/><Relationship Id="rId1" Type="http://schemas.openxmlformats.org/officeDocument/2006/relationships/slideLayout" Target="../slideLayouts/slideLayout1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2.png"/><Relationship Id="rId4" Type="http://schemas.openxmlformats.org/officeDocument/2006/relationships/image" Target="../media/image681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4.png"/><Relationship Id="rId2" Type="http://schemas.openxmlformats.org/officeDocument/2006/relationships/image" Target="../media/image6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7.png"/><Relationship Id="rId5" Type="http://schemas.openxmlformats.org/officeDocument/2006/relationships/image" Target="../media/image686.png"/><Relationship Id="rId4" Type="http://schemas.openxmlformats.org/officeDocument/2006/relationships/image" Target="../media/image685.pn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9.png"/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5.pn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1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3.png"/><Relationship Id="rId2" Type="http://schemas.openxmlformats.org/officeDocument/2006/relationships/image" Target="../media/image692.png"/><Relationship Id="rId1" Type="http://schemas.openxmlformats.org/officeDocument/2006/relationships/slideLayout" Target="../slideLayouts/slideLayout1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5.png"/><Relationship Id="rId2" Type="http://schemas.openxmlformats.org/officeDocument/2006/relationships/image" Target="../media/image694.png"/><Relationship Id="rId1" Type="http://schemas.openxmlformats.org/officeDocument/2006/relationships/slideLayout" Target="../slideLayouts/slideLayout1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6.png"/><Relationship Id="rId2" Type="http://schemas.openxmlformats.org/officeDocument/2006/relationships/image" Target="../media/image695.png"/><Relationship Id="rId1" Type="http://schemas.openxmlformats.org/officeDocument/2006/relationships/slideLayout" Target="../slideLayouts/slideLayout1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8.png"/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1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9.png"/><Relationship Id="rId1" Type="http://schemas.openxmlformats.org/officeDocument/2006/relationships/slideLayout" Target="../slideLayouts/slideLayout1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2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1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4.png"/><Relationship Id="rId2" Type="http://schemas.openxmlformats.org/officeDocument/2006/relationships/image" Target="../media/image703.png"/><Relationship Id="rId1" Type="http://schemas.openxmlformats.org/officeDocument/2006/relationships/slideLayout" Target="../slideLayouts/slideLayout1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6.png"/><Relationship Id="rId2" Type="http://schemas.openxmlformats.org/officeDocument/2006/relationships/image" Target="../media/image705.png"/><Relationship Id="rId1" Type="http://schemas.openxmlformats.org/officeDocument/2006/relationships/slideLayout" Target="../slideLayouts/slideLayout1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8.png"/><Relationship Id="rId2" Type="http://schemas.openxmlformats.org/officeDocument/2006/relationships/image" Target="../media/image707.png"/><Relationship Id="rId1" Type="http://schemas.openxmlformats.org/officeDocument/2006/relationships/slideLayout" Target="../slideLayouts/slideLayout1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2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1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4.png"/><Relationship Id="rId2" Type="http://schemas.openxmlformats.org/officeDocument/2006/relationships/image" Target="../media/image713.png"/><Relationship Id="rId1" Type="http://schemas.openxmlformats.org/officeDocument/2006/relationships/slideLayout" Target="../slideLayouts/slideLayout1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5.png"/><Relationship Id="rId2" Type="http://schemas.openxmlformats.org/officeDocument/2006/relationships/image" Target="../media/image715.gif"/><Relationship Id="rId1" Type="http://schemas.openxmlformats.org/officeDocument/2006/relationships/slideLayout" Target="../slideLayouts/slideLayout1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7.png"/><Relationship Id="rId2" Type="http://schemas.openxmlformats.org/officeDocument/2006/relationships/image" Target="../media/image716.gif"/><Relationship Id="rId1" Type="http://schemas.openxmlformats.org/officeDocument/2006/relationships/slideLayout" Target="../slideLayouts/slideLayout1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9.png"/><Relationship Id="rId2" Type="http://schemas.openxmlformats.org/officeDocument/2006/relationships/image" Target="../media/image718.gif"/><Relationship Id="rId1" Type="http://schemas.openxmlformats.org/officeDocument/2006/relationships/slideLayout" Target="../slideLayouts/slideLayout1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720.gif"/><Relationship Id="rId1" Type="http://schemas.openxmlformats.org/officeDocument/2006/relationships/slideLayout" Target="../slideLayouts/slideLayout1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1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4.pn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9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1.pn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5.pn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7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9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1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3.pn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7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9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1.png"/><Relationship Id="rId2" Type="http://schemas.openxmlformats.org/officeDocument/2006/relationships/image" Target="../media/image750.gif"/><Relationship Id="rId1" Type="http://schemas.openxmlformats.org/officeDocument/2006/relationships/slideLayout" Target="../slideLayouts/slideLayout1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3.png"/><Relationship Id="rId2" Type="http://schemas.openxmlformats.org/officeDocument/2006/relationships/image" Target="../media/image752.gif"/><Relationship Id="rId1" Type="http://schemas.openxmlformats.org/officeDocument/2006/relationships/slideLayout" Target="../slideLayouts/slideLayout1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5.png"/><Relationship Id="rId2" Type="http://schemas.openxmlformats.org/officeDocument/2006/relationships/image" Target="../media/image754.gif"/><Relationship Id="rId1" Type="http://schemas.openxmlformats.org/officeDocument/2006/relationships/slideLayout" Target="../slideLayouts/slideLayout1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7.png"/><Relationship Id="rId2" Type="http://schemas.openxmlformats.org/officeDocument/2006/relationships/image" Target="../media/image756.gif"/><Relationship Id="rId1" Type="http://schemas.openxmlformats.org/officeDocument/2006/relationships/slideLayout" Target="../slideLayouts/slideLayout1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9.png"/><Relationship Id="rId2" Type="http://schemas.openxmlformats.org/officeDocument/2006/relationships/image" Target="../media/image758.gif"/><Relationship Id="rId1" Type="http://schemas.openxmlformats.org/officeDocument/2006/relationships/slideLayout" Target="../slideLayouts/slideLayout1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1.png"/><Relationship Id="rId2" Type="http://schemas.openxmlformats.org/officeDocument/2006/relationships/image" Target="../media/image760.gif"/><Relationship Id="rId1" Type="http://schemas.openxmlformats.org/officeDocument/2006/relationships/slideLayout" Target="../slideLayouts/slideLayout1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3.png"/><Relationship Id="rId2" Type="http://schemas.openxmlformats.org/officeDocument/2006/relationships/image" Target="../media/image762.gif"/><Relationship Id="rId1" Type="http://schemas.openxmlformats.org/officeDocument/2006/relationships/slideLayout" Target="../slideLayouts/slideLayout1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5.png"/><Relationship Id="rId2" Type="http://schemas.openxmlformats.org/officeDocument/2006/relationships/image" Target="../media/image764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7.png"/><Relationship Id="rId2" Type="http://schemas.openxmlformats.org/officeDocument/2006/relationships/image" Target="../media/image766.gif"/><Relationship Id="rId1" Type="http://schemas.openxmlformats.org/officeDocument/2006/relationships/slideLayout" Target="../slideLayouts/slideLayout1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9.png"/><Relationship Id="rId2" Type="http://schemas.openxmlformats.org/officeDocument/2006/relationships/image" Target="../media/image768.gif"/><Relationship Id="rId1" Type="http://schemas.openxmlformats.org/officeDocument/2006/relationships/slideLayout" Target="../slideLayouts/slideLayout1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770.gif"/><Relationship Id="rId1" Type="http://schemas.openxmlformats.org/officeDocument/2006/relationships/slideLayout" Target="../slideLayouts/slideLayout1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3.png"/><Relationship Id="rId2" Type="http://schemas.openxmlformats.org/officeDocument/2006/relationships/image" Target="../media/image772.gif"/><Relationship Id="rId1" Type="http://schemas.openxmlformats.org/officeDocument/2006/relationships/slideLayout" Target="../slideLayouts/slideLayout1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5.png"/><Relationship Id="rId2" Type="http://schemas.openxmlformats.org/officeDocument/2006/relationships/image" Target="../media/image774.gif"/><Relationship Id="rId1" Type="http://schemas.openxmlformats.org/officeDocument/2006/relationships/slideLayout" Target="../slideLayouts/slideLayout1.xml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7.png"/><Relationship Id="rId2" Type="http://schemas.openxmlformats.org/officeDocument/2006/relationships/image" Target="../media/image776.gif"/><Relationship Id="rId1" Type="http://schemas.openxmlformats.org/officeDocument/2006/relationships/slideLayout" Target="../slideLayouts/slideLayout1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8.png"/><Relationship Id="rId1" Type="http://schemas.openxmlformats.org/officeDocument/2006/relationships/slideLayout" Target="../slideLayouts/slideLayout1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9.png"/><Relationship Id="rId1" Type="http://schemas.openxmlformats.org/officeDocument/2006/relationships/slideLayout" Target="../slideLayouts/slideLayout1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1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2.png"/><Relationship Id="rId1" Type="http://schemas.openxmlformats.org/officeDocument/2006/relationships/slideLayout" Target="../slideLayouts/slideLayout1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3.png"/><Relationship Id="rId1" Type="http://schemas.openxmlformats.org/officeDocument/2006/relationships/slideLayout" Target="../slideLayouts/slideLayout1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5.png"/><Relationship Id="rId2" Type="http://schemas.openxmlformats.org/officeDocument/2006/relationships/image" Target="../media/image7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7.png"/><Relationship Id="rId4" Type="http://schemas.openxmlformats.org/officeDocument/2006/relationships/image" Target="../media/image786.png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8.png"/><Relationship Id="rId1" Type="http://schemas.openxmlformats.org/officeDocument/2006/relationships/slideLayout" Target="../slideLayouts/slideLayout1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1.png"/><Relationship Id="rId4" Type="http://schemas.openxmlformats.org/officeDocument/2006/relationships/image" Target="../media/image790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5.png"/><Relationship Id="rId5" Type="http://schemas.openxmlformats.org/officeDocument/2006/relationships/image" Target="../media/image794.png"/><Relationship Id="rId4" Type="http://schemas.openxmlformats.org/officeDocument/2006/relationships/image" Target="../media/image793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7.png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9.png"/><Relationship Id="rId2" Type="http://schemas.openxmlformats.org/officeDocument/2006/relationships/image" Target="../media/image798.png"/><Relationship Id="rId1" Type="http://schemas.openxmlformats.org/officeDocument/2006/relationships/slideLayout" Target="../slideLayouts/slideLayout1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1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3.png"/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7.png"/><Relationship Id="rId5" Type="http://schemas.openxmlformats.org/officeDocument/2006/relationships/image" Target="../media/image806.png"/><Relationship Id="rId4" Type="http://schemas.openxmlformats.org/officeDocument/2006/relationships/image" Target="../media/image805.pn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9.png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1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3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5.pn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7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9.pn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1.png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3.pn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9.png"/><Relationship Id="rId5" Type="http://schemas.openxmlformats.org/officeDocument/2006/relationships/image" Target="../media/image828.png"/><Relationship Id="rId4" Type="http://schemas.openxmlformats.org/officeDocument/2006/relationships/image" Target="../media/image827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1.png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3.png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5.png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7.png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0.png"/><Relationship Id="rId4" Type="http://schemas.openxmlformats.org/officeDocument/2006/relationships/image" Target="../media/image839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2.png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4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6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2.png"/><Relationship Id="rId4" Type="http://schemas.openxmlformats.org/officeDocument/2006/relationships/image" Target="../media/image851.9FC399A0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5.png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7.png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9.png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1.png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3.png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0.png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2.png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4.png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7.png"/><Relationship Id="rId1" Type="http://schemas.openxmlformats.org/officeDocument/2006/relationships/slideLayout" Target="../slideLayouts/slideLayout1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9.png"/><Relationship Id="rId1" Type="http://schemas.openxmlformats.org/officeDocument/2006/relationships/slideLayout" Target="../slideLayouts/slideLayout1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1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1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2.png"/><Relationship Id="rId1" Type="http://schemas.openxmlformats.org/officeDocument/2006/relationships/slideLayout" Target="../slideLayouts/slideLayout1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3.png"/><Relationship Id="rId1" Type="http://schemas.openxmlformats.org/officeDocument/2006/relationships/slideLayout" Target="../slideLayouts/slideLayout1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4.png"/><Relationship Id="rId1" Type="http://schemas.openxmlformats.org/officeDocument/2006/relationships/slideLayout" Target="../slideLayouts/slideLayout1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5.png"/><Relationship Id="rId1" Type="http://schemas.openxmlformats.org/officeDocument/2006/relationships/slideLayout" Target="../slideLayouts/slideLayout1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6.png"/><Relationship Id="rId1" Type="http://schemas.openxmlformats.org/officeDocument/2006/relationships/slideLayout" Target="../slideLayouts/slideLayout1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7.png"/><Relationship Id="rId1" Type="http://schemas.openxmlformats.org/officeDocument/2006/relationships/slideLayout" Target="../slideLayouts/slideLayout1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9.png"/><Relationship Id="rId1" Type="http://schemas.openxmlformats.org/officeDocument/2006/relationships/slideLayout" Target="../slideLayouts/slideLayout1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1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1.png"/><Relationship Id="rId1" Type="http://schemas.openxmlformats.org/officeDocument/2006/relationships/slideLayout" Target="../slideLayouts/slideLayout1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2.png"/><Relationship Id="rId1" Type="http://schemas.openxmlformats.org/officeDocument/2006/relationships/slideLayout" Target="../slideLayouts/slideLayout1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3.png"/><Relationship Id="rId1" Type="http://schemas.openxmlformats.org/officeDocument/2006/relationships/slideLayout" Target="../slideLayouts/slideLayout1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4.png"/><Relationship Id="rId1" Type="http://schemas.openxmlformats.org/officeDocument/2006/relationships/slideLayout" Target="../slideLayouts/slideLayout1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5.png"/><Relationship Id="rId1" Type="http://schemas.openxmlformats.org/officeDocument/2006/relationships/slideLayout" Target="../slideLayouts/slideLayout1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6.png"/><Relationship Id="rId1" Type="http://schemas.openxmlformats.org/officeDocument/2006/relationships/slideLayout" Target="../slideLayouts/slideLayout1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7.png"/><Relationship Id="rId1" Type="http://schemas.openxmlformats.org/officeDocument/2006/relationships/slideLayout" Target="../slideLayouts/slideLayout1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9.png"/><Relationship Id="rId1" Type="http://schemas.openxmlformats.org/officeDocument/2006/relationships/slideLayout" Target="../slideLayouts/slideLayout1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1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1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1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3.png"/><Relationship Id="rId1" Type="http://schemas.openxmlformats.org/officeDocument/2006/relationships/slideLayout" Target="../slideLayouts/slideLayout1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3.png"/><Relationship Id="rId1" Type="http://schemas.openxmlformats.org/officeDocument/2006/relationships/slideLayout" Target="../slideLayouts/slideLayout1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4.png"/><Relationship Id="rId1" Type="http://schemas.openxmlformats.org/officeDocument/2006/relationships/slideLayout" Target="../slideLayouts/slideLayout1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1.png"/><Relationship Id="rId1" Type="http://schemas.openxmlformats.org/officeDocument/2006/relationships/slideLayout" Target="../slideLayouts/slideLayout1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5.png"/><Relationship Id="rId1" Type="http://schemas.openxmlformats.org/officeDocument/2006/relationships/slideLayout" Target="../slideLayouts/slideLayout1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1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1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7.png"/><Relationship Id="rId1" Type="http://schemas.openxmlformats.org/officeDocument/2006/relationships/slideLayout" Target="../slideLayouts/slideLayout1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8.png"/><Relationship Id="rId1" Type="http://schemas.openxmlformats.org/officeDocument/2006/relationships/slideLayout" Target="../slideLayouts/slideLayout1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9.png"/><Relationship Id="rId1" Type="http://schemas.openxmlformats.org/officeDocument/2006/relationships/slideLayout" Target="../slideLayouts/slideLayout1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1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1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2.png"/><Relationship Id="rId1" Type="http://schemas.openxmlformats.org/officeDocument/2006/relationships/slideLayout" Target="../slideLayouts/slideLayout1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7.png"/><Relationship Id="rId1" Type="http://schemas.openxmlformats.org/officeDocument/2006/relationships/slideLayout" Target="../slideLayouts/slideLayout1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4.png"/><Relationship Id="rId1" Type="http://schemas.openxmlformats.org/officeDocument/2006/relationships/slideLayout" Target="../slideLayouts/slideLayout1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5.png"/><Relationship Id="rId1" Type="http://schemas.openxmlformats.org/officeDocument/2006/relationships/slideLayout" Target="../slideLayouts/slideLayout1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7.png"/><Relationship Id="rId2" Type="http://schemas.openxmlformats.org/officeDocument/2006/relationships/image" Target="../media/image9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70.png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9.png"/><Relationship Id="rId2" Type="http://schemas.openxmlformats.org/officeDocument/2006/relationships/image" Target="../media/image918.png"/><Relationship Id="rId1" Type="http://schemas.openxmlformats.org/officeDocument/2006/relationships/slideLayout" Target="../slideLayouts/slideLayout1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1.xml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2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1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3.png"/><Relationship Id="rId1" Type="http://schemas.openxmlformats.org/officeDocument/2006/relationships/slideLayout" Target="../slideLayouts/slideLayout1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5.png"/><Relationship Id="rId2" Type="http://schemas.openxmlformats.org/officeDocument/2006/relationships/image" Target="../media/image924.png"/><Relationship Id="rId1" Type="http://schemas.openxmlformats.org/officeDocument/2006/relationships/slideLayout" Target="../slideLayouts/slideLayout1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6.png"/><Relationship Id="rId1" Type="http://schemas.openxmlformats.org/officeDocument/2006/relationships/slideLayout" Target="../slideLayouts/slideLayout1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1.xml"/></Relationships>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9.png"/><Relationship Id="rId2" Type="http://schemas.openxmlformats.org/officeDocument/2006/relationships/image" Target="../media/image928.png"/><Relationship Id="rId1" Type="http://schemas.openxmlformats.org/officeDocument/2006/relationships/slideLayout" Target="../slideLayouts/slideLayout1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1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3.png"/><Relationship Id="rId1" Type="http://schemas.openxmlformats.org/officeDocument/2006/relationships/slideLayout" Target="../slideLayouts/slideLayout1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4.png"/><Relationship Id="rId1" Type="http://schemas.openxmlformats.org/officeDocument/2006/relationships/slideLayout" Target="../slideLayouts/slideLayout1.xml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6.png"/><Relationship Id="rId2" Type="http://schemas.openxmlformats.org/officeDocument/2006/relationships/image" Target="../media/image935.png"/><Relationship Id="rId1" Type="http://schemas.openxmlformats.org/officeDocument/2006/relationships/slideLayout" Target="../slideLayouts/slideLayout1.xml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8.png"/><Relationship Id="rId2" Type="http://schemas.openxmlformats.org/officeDocument/2006/relationships/image" Target="../media/image937.png"/><Relationship Id="rId1" Type="http://schemas.openxmlformats.org/officeDocument/2006/relationships/slideLayout" Target="../slideLayouts/slideLayout1.xml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9.png"/><Relationship Id="rId2" Type="http://schemas.openxmlformats.org/officeDocument/2006/relationships/image" Target="../media/image9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0.png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2.png"/><Relationship Id="rId7" Type="http://schemas.openxmlformats.org/officeDocument/2006/relationships/image" Target="../media/image946.png"/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5.png"/><Relationship Id="rId5" Type="http://schemas.openxmlformats.org/officeDocument/2006/relationships/image" Target="../media/image944.png"/><Relationship Id="rId4" Type="http://schemas.openxmlformats.org/officeDocument/2006/relationships/image" Target="../media/image943.png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7.png"/><Relationship Id="rId1" Type="http://schemas.openxmlformats.org/officeDocument/2006/relationships/slideLayout" Target="../slideLayouts/slideLayout1.xml"/></Relationships>
</file>

<file path=ppt/slides/_rels/slide5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dc.bnl.gov/nudat2/getdataset.jsp?nucleus=39K&amp;unc=standard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5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9.png"/><Relationship Id="rId2" Type="http://schemas.openxmlformats.org/officeDocument/2006/relationships/image" Target="../media/image948.png"/><Relationship Id="rId1" Type="http://schemas.openxmlformats.org/officeDocument/2006/relationships/slideLayout" Target="../slideLayouts/slideLayout3.xml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3.xml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image" Target="../media/image952.png"/><Relationship Id="rId1" Type="http://schemas.openxmlformats.org/officeDocument/2006/relationships/slideLayout" Target="../slideLayouts/slideLayout3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3.png"/><Relationship Id="rId1" Type="http://schemas.openxmlformats.org/officeDocument/2006/relationships/slideLayout" Target="../slideLayouts/slideLayout2.xml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5.png"/><Relationship Id="rId2" Type="http://schemas.openxmlformats.org/officeDocument/2006/relationships/image" Target="../media/image954.png"/><Relationship Id="rId1" Type="http://schemas.openxmlformats.org/officeDocument/2006/relationships/slideLayout" Target="../slideLayouts/slideLayout3.xml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7.png"/><Relationship Id="rId2" Type="http://schemas.openxmlformats.org/officeDocument/2006/relationships/image" Target="../media/image956.png"/><Relationship Id="rId1" Type="http://schemas.openxmlformats.org/officeDocument/2006/relationships/slideLayout" Target="../slideLayouts/slideLayout2.xml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9.png"/><Relationship Id="rId2" Type="http://schemas.openxmlformats.org/officeDocument/2006/relationships/image" Target="../media/image9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3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6B4BC2-EDB0-4586-B9FA-51CBD51B2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834569"/>
            <a:ext cx="7191375" cy="3067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78F15D-4673-4B58-8FF4-BD14675A9DD4}"/>
              </a:ext>
            </a:extLst>
          </p:cNvPr>
          <p:cNvSpPr txBox="1"/>
          <p:nvPr/>
        </p:nvSpPr>
        <p:spPr>
          <a:xfrm>
            <a:off x="0" y="0"/>
            <a:ext cx="6908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must fill out the daily FRIB access form </a:t>
            </a:r>
            <a:r>
              <a:rPr lang="en-US" altLang="zh-CN" sz="1800" i="0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https://frib.msu.edu/q</a:t>
            </a:r>
            <a:r>
              <a:rPr lang="en-US" altLang="zh-CN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zh-CN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Maintain at least 6 ft distance.</a:t>
            </a:r>
          </a:p>
          <a:p>
            <a:r>
              <a:rPr lang="en-US" altLang="zh-CN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Wear face mask and gloves at all times when working in the lab.</a:t>
            </a:r>
            <a:br>
              <a:rPr lang="en-US" altLang="zh-CN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not exceed the posted occupancy limit of each office/room.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07529-6A77-4FF6-97F2-EA14456D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40799"/>
            <a:ext cx="4911635" cy="39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6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id="{67150FF5-44BD-44A3-9F6F-1E8083CA7684}"/>
              </a:ext>
            </a:extLst>
          </p:cNvPr>
          <p:cNvSpPr/>
          <p:nvPr/>
        </p:nvSpPr>
        <p:spPr>
          <a:xfrm>
            <a:off x="0" y="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358 MeV </a:t>
            </a:r>
            <a:r>
              <a:rPr lang="en-US" baseline="30000" dirty="0">
                <a:cs typeface="Times New Roman" panose="02020603050405020304" pitchFamily="18" charset="0"/>
              </a:rPr>
              <a:t>59</a:t>
            </a:r>
            <a:r>
              <a:rPr lang="en-US" dirty="0">
                <a:cs typeface="Times New Roman" panose="02020603050405020304" pitchFamily="18" charset="0"/>
              </a:rPr>
              <a:t>Cu beam</a:t>
            </a:r>
          </a:p>
          <a:p>
            <a:r>
              <a:rPr lang="en-US" dirty="0"/>
              <a:t>Center of mass kinetic energy of </a:t>
            </a:r>
            <a:r>
              <a:rPr lang="en-US" i="1" dirty="0"/>
              <a:t>E</a:t>
            </a:r>
            <a:r>
              <a:rPr lang="en-US" altLang="zh-CN" baseline="-25000" dirty="0"/>
              <a:t>CM</a:t>
            </a:r>
            <a:r>
              <a:rPr lang="en-US" dirty="0"/>
              <a:t>: 358</a:t>
            </a:r>
            <a:r>
              <a:rPr lang="zh-CN" altLang="en-US" dirty="0"/>
              <a:t>*</a:t>
            </a:r>
            <a:r>
              <a:rPr lang="en-US" altLang="zh-CN" dirty="0"/>
              <a:t>1/(1+59)=6 MeV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3928C-F292-4805-A31B-D8DF2D0F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152525"/>
            <a:ext cx="88963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68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630894-A5EE-4FAF-B800-A916B66C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206675-EAF6-48E8-83CF-96E1EDE610BA}"/>
              </a:ext>
            </a:extLst>
          </p:cNvPr>
          <p:cNvSpPr txBox="1"/>
          <p:nvPr/>
        </p:nvSpPr>
        <p:spPr>
          <a:xfrm>
            <a:off x="3582717" y="741396"/>
            <a:ext cx="24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calculating χ</a:t>
            </a:r>
            <a:r>
              <a:rPr lang="en-US" altLang="zh-CN" baseline="30000" dirty="0"/>
              <a:t>2</a:t>
            </a:r>
            <a:endParaRPr lang="zh-CN" altLang="en-US" baseline="30000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CFA2C46-3F34-4C21-BDCB-85FC69EC8D1E}"/>
              </a:ext>
            </a:extLst>
          </p:cNvPr>
          <p:cNvSpPr/>
          <p:nvPr/>
        </p:nvSpPr>
        <p:spPr>
          <a:xfrm rot="16200000">
            <a:off x="4527928" y="-2588750"/>
            <a:ext cx="640080" cy="821312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16654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40C47-603F-4F5D-96B3-2DADE4AC6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78ED4-5535-4539-824B-9827F123CC24}"/>
              </a:ext>
            </a:extLst>
          </p:cNvPr>
          <p:cNvSpPr txBox="1"/>
          <p:nvPr/>
        </p:nvSpPr>
        <p:spPr>
          <a:xfrm>
            <a:off x="3582717" y="741402"/>
            <a:ext cx="24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calculating χ</a:t>
            </a:r>
            <a:r>
              <a:rPr lang="en-US" altLang="zh-CN" baseline="30000" dirty="0"/>
              <a:t>2</a:t>
            </a:r>
            <a:endParaRPr lang="zh-CN" altLang="en-US" baseline="3000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674A712-955C-466A-895B-22900635E4DD}"/>
              </a:ext>
            </a:extLst>
          </p:cNvPr>
          <p:cNvSpPr/>
          <p:nvPr/>
        </p:nvSpPr>
        <p:spPr>
          <a:xfrm rot="16200000">
            <a:off x="4527928" y="-2588744"/>
            <a:ext cx="640080" cy="821312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69476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9B261E-750B-48BF-8A21-E92FD7BDD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AC6CCE43-6C1F-4D24-ACF8-535DF84BABE7}"/>
              </a:ext>
            </a:extLst>
          </p:cNvPr>
          <p:cNvSpPr/>
          <p:nvPr/>
        </p:nvSpPr>
        <p:spPr>
          <a:xfrm rot="16200000">
            <a:off x="849738" y="1180063"/>
            <a:ext cx="640080" cy="85673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2AB8917-91FB-4EE7-A0D9-FC7E340AADDD}"/>
              </a:ext>
            </a:extLst>
          </p:cNvPr>
          <p:cNvSpPr/>
          <p:nvPr/>
        </p:nvSpPr>
        <p:spPr>
          <a:xfrm rot="16200000">
            <a:off x="8144341" y="1120338"/>
            <a:ext cx="640080" cy="98030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FFEDD4-F342-4E32-A71B-2B51A1A6FC49}"/>
              </a:ext>
            </a:extLst>
          </p:cNvPr>
          <p:cNvSpPr txBox="1"/>
          <p:nvPr/>
        </p:nvSpPr>
        <p:spPr>
          <a:xfrm>
            <a:off x="741409" y="84025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9336D-3A12-4F40-9FAA-092E165F9878}"/>
              </a:ext>
            </a:extLst>
          </p:cNvPr>
          <p:cNvSpPr txBox="1"/>
          <p:nvPr/>
        </p:nvSpPr>
        <p:spPr>
          <a:xfrm>
            <a:off x="7306966" y="84025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6896160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703C61-16F7-422B-87F8-EC4EDE888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2BC22436-5F1B-42F8-BE24-B3335173C72B}"/>
              </a:ext>
            </a:extLst>
          </p:cNvPr>
          <p:cNvSpPr/>
          <p:nvPr/>
        </p:nvSpPr>
        <p:spPr>
          <a:xfrm rot="16200000">
            <a:off x="849738" y="1180063"/>
            <a:ext cx="640080" cy="85673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1E3E586-99FC-4CF0-9C6C-EB1CFC79595B}"/>
              </a:ext>
            </a:extLst>
          </p:cNvPr>
          <p:cNvSpPr/>
          <p:nvPr/>
        </p:nvSpPr>
        <p:spPr>
          <a:xfrm rot="16200000">
            <a:off x="8144341" y="1120338"/>
            <a:ext cx="640080" cy="98030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F8210-FF90-4F88-BD8F-62E3898D2DD1}"/>
              </a:ext>
            </a:extLst>
          </p:cNvPr>
          <p:cNvSpPr txBox="1"/>
          <p:nvPr/>
        </p:nvSpPr>
        <p:spPr>
          <a:xfrm>
            <a:off x="741409" y="84025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518B33-9FA2-4F9F-A407-2DDBA7B7C7B2}"/>
              </a:ext>
            </a:extLst>
          </p:cNvPr>
          <p:cNvSpPr txBox="1"/>
          <p:nvPr/>
        </p:nvSpPr>
        <p:spPr>
          <a:xfrm>
            <a:off x="7306966" y="84025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0349392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D81D93-E796-47D7-8BDB-0F63E1F95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8002"/>
            <a:ext cx="5350457" cy="34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52FDC-E5E3-42B5-8EF5-F6EA3FD09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" y="-1"/>
            <a:ext cx="5382000" cy="34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C3E6F-1305-416C-B8EC-4CA17C733343}"/>
              </a:ext>
            </a:extLst>
          </p:cNvPr>
          <p:cNvSpPr txBox="1"/>
          <p:nvPr/>
        </p:nvSpPr>
        <p:spPr>
          <a:xfrm>
            <a:off x="597160" y="363894"/>
            <a:ext cx="83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ROOT6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B5DDD-B198-4B20-891D-857A2A5C89D9}"/>
              </a:ext>
            </a:extLst>
          </p:cNvPr>
          <p:cNvSpPr txBox="1"/>
          <p:nvPr/>
        </p:nvSpPr>
        <p:spPr>
          <a:xfrm>
            <a:off x="597160" y="3862874"/>
            <a:ext cx="83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ROOT5</a:t>
            </a:r>
            <a:endParaRPr lang="zh-CN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AD460-8FDB-44CA-8E05-A4C416D2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268" y="4235193"/>
            <a:ext cx="3902732" cy="249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984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07A65-C849-49C3-A981-F9B4A9CE0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369308" cy="34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D47BE8-1696-4A6D-AAFE-6BC946517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9999"/>
            <a:ext cx="6542090" cy="34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F57FEA-E657-424B-8B29-4664BE19EAB0}"/>
              </a:ext>
            </a:extLst>
          </p:cNvPr>
          <p:cNvSpPr txBox="1"/>
          <p:nvPr/>
        </p:nvSpPr>
        <p:spPr>
          <a:xfrm>
            <a:off x="6542089" y="4206669"/>
            <a:ext cx="248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 spectrum</a:t>
            </a:r>
          </a:p>
          <a:p>
            <a:r>
              <a:rPr lang="en-US" altLang="zh-CN" sz="1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6129.23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lang="en-US" altLang="zh-CN" sz="1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6127.09(8) keV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05E6E-7ECE-4FD4-975D-0F02D26B657D}"/>
              </a:ext>
            </a:extLst>
          </p:cNvPr>
          <p:cNvSpPr txBox="1"/>
          <p:nvPr/>
        </p:nvSpPr>
        <p:spPr>
          <a:xfrm>
            <a:off x="6542089" y="989529"/>
            <a:ext cx="248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spectrum</a:t>
            </a:r>
          </a:p>
          <a:p>
            <a:r>
              <a:rPr lang="en-US" altLang="zh-C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6130.62(7)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lang="en-US" altLang="zh-C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6128.49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(25) keV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1D520-3AC0-413C-B357-4BDF2741B226}"/>
              </a:ext>
            </a:extLst>
          </p:cNvPr>
          <p:cNvSpPr txBox="1"/>
          <p:nvPr/>
        </p:nvSpPr>
        <p:spPr>
          <a:xfrm>
            <a:off x="6542089" y="2699529"/>
            <a:ext cx="2483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NuDat</a:t>
            </a:r>
          </a:p>
          <a:p>
            <a:r>
              <a:rPr lang="en-US" altLang="zh-CN" sz="18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i="1" baseline="-25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6128.63(4) </a:t>
            </a:r>
            <a:r>
              <a:rPr lang="zh-CN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185F62-6DB7-4189-B696-D06A317BBCC5}"/>
              </a:ext>
            </a:extLst>
          </p:cNvPr>
          <p:cNvCxnSpPr/>
          <p:nvPr/>
        </p:nvCxnSpPr>
        <p:spPr>
          <a:xfrm>
            <a:off x="0" y="3438002"/>
            <a:ext cx="6640082" cy="3355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9364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A82BAE-5694-4973-8B65-E7EE970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48700" cy="5133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1923D-CD27-462E-A434-C9B22D642B36}"/>
              </a:ext>
            </a:extLst>
          </p:cNvPr>
          <p:cNvSpPr txBox="1"/>
          <p:nvPr/>
        </p:nvSpPr>
        <p:spPr>
          <a:xfrm>
            <a:off x="5598764" y="822136"/>
            <a:ext cx="20999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Oliver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EMG</a:t>
            </a:r>
          </a:p>
          <a:p>
            <a:r>
              <a:rPr lang="en-US" altLang="zh-CN" sz="2400" i="1" dirty="0"/>
              <a:t>E</a:t>
            </a:r>
            <a:r>
              <a:rPr lang="en-US" altLang="zh-CN" sz="2400" i="1" baseline="-25000" dirty="0"/>
              <a:t>γ</a:t>
            </a:r>
            <a:r>
              <a:rPr lang="en-US" altLang="zh-CN" sz="2400" dirty="0"/>
              <a:t> = 1248.4 keV</a:t>
            </a:r>
          </a:p>
          <a:p>
            <a:r>
              <a:rPr lang="en-US" altLang="zh-CN" sz="2400" i="1" dirty="0"/>
              <a:t>τ</a:t>
            </a:r>
            <a:r>
              <a:rPr lang="en-US" altLang="zh-CN" sz="2400" dirty="0"/>
              <a:t> = 4 </a:t>
            </a:r>
            <a:r>
              <a:rPr lang="en-US" altLang="zh-CN" sz="2400" dirty="0" err="1"/>
              <a:t>ps</a:t>
            </a:r>
            <a:endParaRPr lang="zh-CN" alt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C60AB2-545A-4CB7-8060-C235468D3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211024"/>
            <a:ext cx="5819312" cy="16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240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C268D-66FD-4C40-9396-AB894988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36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347AAF-6125-420A-A9FC-EC3737A70FA4}"/>
              </a:ext>
            </a:extLst>
          </p:cNvPr>
          <p:cNvSpPr txBox="1"/>
          <p:nvPr/>
        </p:nvSpPr>
        <p:spPr>
          <a:xfrm>
            <a:off x="5994400" y="169333"/>
            <a:ext cx="24465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GRIFFIN 0 deg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GRIFFIN 90 deg</a:t>
            </a:r>
          </a:p>
          <a:p>
            <a:r>
              <a:rPr lang="en-US" altLang="zh-CN" dirty="0"/>
              <a:t>GRIFFIN 0 deg crystal 0</a:t>
            </a:r>
          </a:p>
          <a:p>
            <a:r>
              <a:rPr lang="en-US" altLang="zh-CN" dirty="0">
                <a:solidFill>
                  <a:srgbClr val="FF00FF"/>
                </a:solidFill>
              </a:rPr>
              <a:t>GRIFFIN 0 deg crystal 1</a:t>
            </a:r>
            <a:endParaRPr lang="zh-CN" altLang="en-US" dirty="0">
              <a:solidFill>
                <a:srgbClr val="FF00FF"/>
              </a:solidFill>
            </a:endParaRPr>
          </a:p>
          <a:p>
            <a:r>
              <a:rPr lang="en-US" altLang="zh-CN" dirty="0">
                <a:solidFill>
                  <a:srgbClr val="00FFFF"/>
                </a:solidFill>
              </a:rPr>
              <a:t>GRIFFIN 0 deg crystal 2</a:t>
            </a:r>
          </a:p>
          <a:p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GRIFFIN 0 deg crystal 3</a:t>
            </a:r>
          </a:p>
          <a:p>
            <a:r>
              <a:rPr lang="en-US" altLang="zh-CN" dirty="0">
                <a:solidFill>
                  <a:srgbClr val="CC6600"/>
                </a:solidFill>
              </a:rPr>
              <a:t>GRIFFIN 90 deg crystal 4</a:t>
            </a:r>
          </a:p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GRIFFIN 90 deg crystal 5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altLang="zh-CN" dirty="0">
                <a:solidFill>
                  <a:srgbClr val="9933FF"/>
                </a:solidFill>
              </a:rPr>
              <a:t>GRIFFIN 90 deg crystal 6</a:t>
            </a:r>
          </a:p>
          <a:p>
            <a:r>
              <a:rPr lang="en-US" altLang="zh-CN" dirty="0">
                <a:solidFill>
                  <a:srgbClr val="002060"/>
                </a:solidFill>
              </a:rPr>
              <a:t>GRIFFIN 90 deg crystal 7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9721A-6C22-4AC5-BAA6-F22035225C63}"/>
              </a:ext>
            </a:extLst>
          </p:cNvPr>
          <p:cNvSpPr txBox="1"/>
          <p:nvPr/>
        </p:nvSpPr>
        <p:spPr>
          <a:xfrm>
            <a:off x="0" y="4636123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hGriff_0-&gt;Draw("")</a:t>
            </a:r>
          </a:p>
          <a:p>
            <a:r>
              <a:rPr lang="zh-CN" altLang="en-US" sz="1400" dirty="0"/>
              <a:t>hGriff_90-&gt;Draw("same")</a:t>
            </a:r>
          </a:p>
          <a:p>
            <a:r>
              <a:rPr lang="zh-CN" altLang="en-US" sz="1400" dirty="0"/>
              <a:t>hGriffin_0-&gt;Draw("same")</a:t>
            </a:r>
          </a:p>
          <a:p>
            <a:r>
              <a:rPr lang="zh-CN" altLang="en-US" sz="1400" dirty="0"/>
              <a:t>hGriffin_1-&gt;Draw("same")</a:t>
            </a:r>
          </a:p>
          <a:p>
            <a:r>
              <a:rPr lang="zh-CN" altLang="en-US" sz="1400" dirty="0"/>
              <a:t>hGriffin_2-&gt;Draw("same")</a:t>
            </a:r>
          </a:p>
          <a:p>
            <a:r>
              <a:rPr lang="zh-CN" altLang="en-US" sz="1400" dirty="0"/>
              <a:t>hGriffin_3-&gt;Draw("same")</a:t>
            </a:r>
          </a:p>
          <a:p>
            <a:r>
              <a:rPr lang="zh-CN" altLang="en-US" sz="1400" dirty="0"/>
              <a:t>hGriffin_4-&gt;Draw("same")</a:t>
            </a:r>
          </a:p>
          <a:p>
            <a:r>
              <a:rPr lang="zh-CN" altLang="en-US" sz="1400" dirty="0"/>
              <a:t>hGriffin_5-&gt;Draw("same")</a:t>
            </a:r>
          </a:p>
          <a:p>
            <a:r>
              <a:rPr lang="zh-CN" altLang="en-US" sz="1400" dirty="0"/>
              <a:t>hGriffin_6-&gt;Draw("same")</a:t>
            </a:r>
          </a:p>
          <a:p>
            <a:r>
              <a:rPr lang="zh-CN" altLang="en-US" sz="1400" dirty="0"/>
              <a:t>hGriffin_7-&gt;Draw("same")</a:t>
            </a:r>
          </a:p>
        </p:txBody>
      </p:sp>
    </p:spTree>
    <p:extLst>
      <p:ext uri="{BB962C8B-B14F-4D97-AF65-F5344CB8AC3E}">
        <p14:creationId xmlns:p14="http://schemas.microsoft.com/office/powerpoint/2010/main" val="13627517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E5E20-28F1-4B7E-ABEE-E3B1DC2AF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5790"/>
            <a:ext cx="9144000" cy="4772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60C44-DE53-4618-9738-8FEA2DC09073}"/>
              </a:ext>
            </a:extLst>
          </p:cNvPr>
          <p:cNvSpPr txBox="1"/>
          <p:nvPr/>
        </p:nvSpPr>
        <p:spPr>
          <a:xfrm>
            <a:off x="-43548" y="0"/>
            <a:ext cx="23295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GRIFFIN 0 deg</a:t>
            </a:r>
          </a:p>
          <a:p>
            <a:r>
              <a:rPr lang="en-US" altLang="zh-CN" dirty="0"/>
              <a:t>GRIFFIN 0 deg crystal 0</a:t>
            </a:r>
          </a:p>
          <a:p>
            <a:r>
              <a:rPr lang="en-US" altLang="zh-CN" dirty="0">
                <a:solidFill>
                  <a:srgbClr val="FF00FF"/>
                </a:solidFill>
              </a:rPr>
              <a:t>GRIFFIN 0 deg crystal 1</a:t>
            </a:r>
            <a:endParaRPr lang="zh-CN" altLang="en-US" dirty="0">
              <a:solidFill>
                <a:srgbClr val="FF00FF"/>
              </a:solidFill>
            </a:endParaRPr>
          </a:p>
          <a:p>
            <a:r>
              <a:rPr lang="en-US" altLang="zh-CN" dirty="0">
                <a:solidFill>
                  <a:srgbClr val="00FFFF"/>
                </a:solidFill>
              </a:rPr>
              <a:t>GRIFFIN 0 deg crystal 2</a:t>
            </a:r>
          </a:p>
          <a:p>
            <a:r>
              <a:rPr lang="en-US" altLang="zh-CN" dirty="0">
                <a:solidFill>
                  <a:schemeClr val="accent4">
                    <a:lumMod val="75000"/>
                  </a:schemeClr>
                </a:solidFill>
              </a:rPr>
              <a:t>GRIFFIN 0 deg crystal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3AB09-9D7F-4511-AB5C-56A98D17F334}"/>
              </a:ext>
            </a:extLst>
          </p:cNvPr>
          <p:cNvSpPr txBox="1"/>
          <p:nvPr/>
        </p:nvSpPr>
        <p:spPr>
          <a:xfrm>
            <a:off x="2850444" y="0"/>
            <a:ext cx="62935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GRIFFIN 90 deg</a:t>
            </a:r>
            <a:endParaRPr lang="en-US" altLang="zh-CN" dirty="0">
              <a:solidFill>
                <a:srgbClr val="CC6600"/>
              </a:solidFill>
            </a:endParaRPr>
          </a:p>
          <a:p>
            <a:r>
              <a:rPr lang="en-US" altLang="zh-CN" dirty="0">
                <a:solidFill>
                  <a:srgbClr val="CC6600"/>
                </a:solidFill>
              </a:rPr>
              <a:t>GRIFFIN 90 deg crystal 4</a:t>
            </a:r>
            <a:r>
              <a:rPr lang="en-US" altLang="zh-CN" dirty="0"/>
              <a:t> correct calibration</a:t>
            </a:r>
            <a:endParaRPr lang="en-US" altLang="zh-CN" dirty="0">
              <a:solidFill>
                <a:srgbClr val="CC6600"/>
              </a:solidFill>
            </a:endParaRPr>
          </a:p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GRIFFIN 90 deg crystal 5 </a:t>
            </a:r>
            <a:r>
              <a:rPr lang="en-US" altLang="zh-CN" dirty="0"/>
              <a:t>incorrect calibration</a:t>
            </a:r>
            <a:endParaRPr lang="zh-CN" altLang="en-US" dirty="0"/>
          </a:p>
          <a:p>
            <a:r>
              <a:rPr lang="en-US" altLang="zh-CN" dirty="0">
                <a:solidFill>
                  <a:srgbClr val="9933FF"/>
                </a:solidFill>
              </a:rPr>
              <a:t>GRIFFIN 90 deg crystal 6 </a:t>
            </a:r>
            <a:r>
              <a:rPr lang="en-US" altLang="zh-CN" dirty="0"/>
              <a:t>incorrect calibration</a:t>
            </a:r>
          </a:p>
          <a:p>
            <a:r>
              <a:rPr lang="en-US" altLang="zh-CN" dirty="0">
                <a:solidFill>
                  <a:srgbClr val="002060"/>
                </a:solidFill>
              </a:rPr>
              <a:t>GRIFFIN 90 deg crystal 7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en-US" altLang="zh-CN" dirty="0"/>
              <a:t>incorrect calibration</a:t>
            </a:r>
          </a:p>
          <a:p>
            <a:r>
              <a:rPr lang="en-US" altLang="zh-CN" dirty="0"/>
              <a:t>Crystal 5\6\7 the 547-keV line was aligned with the 279-keV line</a:t>
            </a:r>
            <a:endParaRPr lang="zh-CN" alt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27F8-37E5-4CEC-8A81-41589AF2364D}"/>
              </a:ext>
            </a:extLst>
          </p:cNvPr>
          <p:cNvCxnSpPr/>
          <p:nvPr/>
        </p:nvCxnSpPr>
        <p:spPr>
          <a:xfrm flipV="1">
            <a:off x="2652889" y="4752622"/>
            <a:ext cx="5125155" cy="49671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2C60EA-4C4F-487F-8869-B2495FFB1DAE}"/>
              </a:ext>
            </a:extLst>
          </p:cNvPr>
          <p:cNvCxnSpPr>
            <a:cxnSpLocks/>
          </p:cNvCxnSpPr>
          <p:nvPr/>
        </p:nvCxnSpPr>
        <p:spPr>
          <a:xfrm flipV="1">
            <a:off x="1851378" y="5084086"/>
            <a:ext cx="5125155" cy="49671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6047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E5C4D-E52C-438F-AB32-F1A7DD562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023"/>
            <a:ext cx="9144000" cy="4886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EE4CFF-3588-4674-A454-ACAAAE2C64B6}"/>
              </a:ext>
            </a:extLst>
          </p:cNvPr>
          <p:cNvSpPr txBox="1"/>
          <p:nvPr/>
        </p:nvSpPr>
        <p:spPr>
          <a:xfrm>
            <a:off x="5720080" y="1449493"/>
            <a:ext cx="24465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GRIFFIN 0 deg crystal 0</a:t>
            </a:r>
          </a:p>
          <a:p>
            <a:r>
              <a:rPr lang="en-US" altLang="zh-CN" dirty="0">
                <a:solidFill>
                  <a:srgbClr val="FF00FF"/>
                </a:solidFill>
              </a:rPr>
              <a:t>GRIFFIN 0 deg crystal 1</a:t>
            </a:r>
            <a:endParaRPr lang="zh-CN" altLang="en-US" dirty="0">
              <a:solidFill>
                <a:srgbClr val="FF00FF"/>
              </a:solidFill>
            </a:endParaRPr>
          </a:p>
          <a:p>
            <a:r>
              <a:rPr lang="en-US" altLang="zh-CN" dirty="0">
                <a:solidFill>
                  <a:srgbClr val="00FFFF"/>
                </a:solidFill>
              </a:rPr>
              <a:t>GRIFFIN 0 deg crystal 2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GRIFFIN 0 deg crystal 3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GRIFFIN 90 deg crystal 4</a:t>
            </a:r>
          </a:p>
        </p:txBody>
      </p:sp>
    </p:spTree>
    <p:extLst>
      <p:ext uri="{BB962C8B-B14F-4D97-AF65-F5344CB8AC3E}">
        <p14:creationId xmlns:p14="http://schemas.microsoft.com/office/powerpoint/2010/main" val="198892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2213" cy="39043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1733"/>
            <a:ext cx="4572000" cy="2748064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 flipV="1">
            <a:off x="763929" y="2634862"/>
            <a:ext cx="300942" cy="2365401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113082" y="4131732"/>
            <a:ext cx="103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Textbook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13" y="4131733"/>
            <a:ext cx="4572000" cy="2748065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6319269" y="2391794"/>
            <a:ext cx="2280213" cy="2816814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6269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21844D-2475-4A9E-9254-2CD13755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5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5E789-68BF-4C28-8416-D90BE1640FFE}"/>
              </a:ext>
            </a:extLst>
          </p:cNvPr>
          <p:cNvSpPr txBox="1"/>
          <p:nvPr/>
        </p:nvSpPr>
        <p:spPr>
          <a:xfrm>
            <a:off x="1407300" y="0"/>
            <a:ext cx="5442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GRIFFIN 0 deg</a:t>
            </a:r>
          </a:p>
          <a:p>
            <a:r>
              <a:rPr lang="en-US" altLang="zh-CN" dirty="0"/>
              <a:t>GRIFFIN 0 deg crystal 0+1+2+3 histogram-level summing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GRIFFIN 0 deg addback event-level summing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76733-D386-4199-A0AF-F2D48CD1A4D1}"/>
              </a:ext>
            </a:extLst>
          </p:cNvPr>
          <p:cNvSpPr txBox="1"/>
          <p:nvPr/>
        </p:nvSpPr>
        <p:spPr>
          <a:xfrm>
            <a:off x="0" y="4826675"/>
            <a:ext cx="51328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TH1F*h0=new TH1F(*hGriffin_0)</a:t>
            </a:r>
            <a:r>
              <a:rPr lang="en-US" altLang="zh-CN" sz="1600" dirty="0"/>
              <a:t>;</a:t>
            </a:r>
            <a:endParaRPr lang="zh-CN" altLang="en-US" sz="1600" dirty="0"/>
          </a:p>
          <a:p>
            <a:r>
              <a:rPr lang="zh-CN" altLang="en-US" sz="1600" dirty="0"/>
              <a:t>h0-&gt;Add(h0,hGriffin_1)</a:t>
            </a:r>
            <a:r>
              <a:rPr lang="en-US" altLang="zh-CN" sz="1600" dirty="0"/>
              <a:t>;</a:t>
            </a:r>
            <a:endParaRPr lang="zh-CN" altLang="en-US" sz="1600" dirty="0"/>
          </a:p>
          <a:p>
            <a:r>
              <a:rPr lang="zh-CN" altLang="en-US" sz="1600" dirty="0"/>
              <a:t>h0-&gt;Add(h0,hGriffin_2)</a:t>
            </a:r>
            <a:r>
              <a:rPr lang="en-US" altLang="zh-CN" sz="1600" dirty="0"/>
              <a:t>;</a:t>
            </a:r>
            <a:endParaRPr lang="zh-CN" altLang="en-US" sz="1600" dirty="0"/>
          </a:p>
          <a:p>
            <a:r>
              <a:rPr lang="zh-CN" altLang="en-US" sz="1600" dirty="0"/>
              <a:t>h0-&gt;Add(h0,hGriffin_3)</a:t>
            </a:r>
            <a:r>
              <a:rPr lang="en-US" altLang="zh-CN" sz="1600" dirty="0"/>
              <a:t>;</a:t>
            </a:r>
          </a:p>
          <a:p>
            <a:r>
              <a:rPr lang="zh-CN" altLang="en-US" sz="1600" dirty="0"/>
              <a:t>h0-&gt;Draw()</a:t>
            </a:r>
            <a:r>
              <a:rPr lang="en-US" altLang="zh-CN" sz="1600" dirty="0"/>
              <a:t>;</a:t>
            </a:r>
            <a:endParaRPr lang="zh-CN" altLang="en-US" sz="1600" dirty="0"/>
          </a:p>
          <a:p>
            <a:r>
              <a:rPr lang="en-US" altLang="zh-CN" sz="1600" dirty="0">
                <a:solidFill>
                  <a:srgbClr val="FF0000"/>
                </a:solidFill>
              </a:rPr>
              <a:t>hGriff_0-&gt;Draw("same");</a:t>
            </a:r>
          </a:p>
          <a:p>
            <a:r>
              <a:rPr lang="en-US" altLang="zh-CN" sz="1600" dirty="0">
                <a:solidFill>
                  <a:srgbClr val="0000FF"/>
                </a:solidFill>
              </a:rPr>
              <a:t>hGriffinAddback_0-&gt;Draw("same"); //for response function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475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126E4-5E24-434E-81B4-6E955BAA4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1"/>
          <a:stretch/>
        </p:blipFill>
        <p:spPr>
          <a:xfrm>
            <a:off x="117820" y="0"/>
            <a:ext cx="6610035" cy="349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47873-65E2-49D0-9CDE-C0FA8CAB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8001"/>
            <a:ext cx="6666895" cy="34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B45C15-E991-45C8-8246-806E8E2E8FAE}"/>
              </a:ext>
            </a:extLst>
          </p:cNvPr>
          <p:cNvSpPr txBox="1"/>
          <p:nvPr/>
        </p:nvSpPr>
        <p:spPr>
          <a:xfrm>
            <a:off x="5315711" y="72000"/>
            <a:ext cx="38282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hGriff_0-&gt;Draw("");</a:t>
            </a:r>
          </a:p>
          <a:p>
            <a:r>
              <a:rPr lang="en-US" altLang="zh-CN" sz="1800" dirty="0">
                <a:solidFill>
                  <a:srgbClr val="0000FF"/>
                </a:solidFill>
              </a:rPr>
              <a:t>hGriffinAddback_0-&gt;Draw("same");</a:t>
            </a:r>
            <a:endParaRPr lang="en-US" altLang="zh-CN" sz="1800" dirty="0"/>
          </a:p>
          <a:p>
            <a:r>
              <a:rPr lang="zh-CN" altLang="en-US" sz="1800" dirty="0"/>
              <a:t>hGriffin_0-&gt;Draw("same")</a:t>
            </a:r>
          </a:p>
          <a:p>
            <a:r>
              <a:rPr lang="zh-CN" altLang="en-US" sz="1800" dirty="0">
                <a:solidFill>
                  <a:srgbClr val="FF00FF"/>
                </a:solidFill>
              </a:rPr>
              <a:t>hGriffin_1-&gt;Draw("same")</a:t>
            </a:r>
          </a:p>
          <a:p>
            <a:r>
              <a:rPr lang="zh-CN" altLang="en-US" sz="1800" dirty="0">
                <a:solidFill>
                  <a:srgbClr val="00FFFF"/>
                </a:solidFill>
              </a:rPr>
              <a:t>hGriffin_2-&gt;Draw("same")</a:t>
            </a:r>
          </a:p>
          <a:p>
            <a:r>
              <a:rPr lang="zh-CN" altLang="en-US" sz="1800" dirty="0">
                <a:solidFill>
                  <a:schemeClr val="accent4">
                    <a:lumMod val="75000"/>
                  </a:schemeClr>
                </a:solidFill>
              </a:rPr>
              <a:t>hGriffin_3-&gt;Draw("same")</a:t>
            </a:r>
          </a:p>
        </p:txBody>
      </p:sp>
    </p:spTree>
    <p:extLst>
      <p:ext uri="{BB962C8B-B14F-4D97-AF65-F5344CB8AC3E}">
        <p14:creationId xmlns:p14="http://schemas.microsoft.com/office/powerpoint/2010/main" val="29290406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B7046F-D224-4F53-B94B-C7F63888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3325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20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49ECF-ADA4-49C3-9C36-D93887A2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5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3AB41A-2FED-463C-8258-4A80E2F38A49}"/>
              </a:ext>
            </a:extLst>
          </p:cNvPr>
          <p:cNvSpPr txBox="1"/>
          <p:nvPr/>
        </p:nvSpPr>
        <p:spPr>
          <a:xfrm>
            <a:off x="0" y="4826675"/>
            <a:ext cx="8217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hGriffinAddback_alpha0-&gt;Draw("")</a:t>
            </a:r>
            <a:r>
              <a:rPr lang="en-US" altLang="zh-CN" sz="1600" dirty="0">
                <a:solidFill>
                  <a:srgbClr val="FF0000"/>
                </a:solidFill>
              </a:rPr>
              <a:t>;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//gated on alpha particles</a:t>
            </a:r>
            <a:endParaRPr lang="zh-CN" altLang="en-US" sz="1600" dirty="0">
              <a:solidFill>
                <a:srgbClr val="FF0000"/>
              </a:solidFill>
            </a:endParaRPr>
          </a:p>
          <a:p>
            <a:r>
              <a:rPr lang="zh-CN" altLang="en-US" sz="1600" dirty="0">
                <a:solidFill>
                  <a:srgbClr val="0000FF"/>
                </a:solidFill>
              </a:rPr>
              <a:t>hGriffinAddback_alpha_t0-&gt;Draw("same")</a:t>
            </a:r>
            <a:r>
              <a:rPr lang="en-US" altLang="zh-CN" sz="1600" dirty="0">
                <a:solidFill>
                  <a:srgbClr val="0000FF"/>
                </a:solidFill>
              </a:rPr>
              <a:t>;</a:t>
            </a:r>
            <a:r>
              <a:rPr lang="zh-CN" altLang="en-US" sz="1600" dirty="0">
                <a:solidFill>
                  <a:srgbClr val="0000FF"/>
                </a:solidFill>
              </a:rPr>
              <a:t> </a:t>
            </a:r>
            <a:r>
              <a:rPr lang="en-US" altLang="zh-CN" sz="1600" dirty="0">
                <a:solidFill>
                  <a:srgbClr val="0000FF"/>
                </a:solidFill>
              </a:rPr>
              <a:t>//gated on alpha particles and time</a:t>
            </a:r>
            <a:endParaRPr lang="zh-CN" altLang="en-US" sz="1600" dirty="0">
              <a:solidFill>
                <a:srgbClr val="0000FF"/>
              </a:solidFill>
            </a:endParaRPr>
          </a:p>
          <a:p>
            <a:r>
              <a:rPr lang="zh-CN" altLang="en-US" sz="1600" dirty="0">
                <a:solidFill>
                  <a:srgbClr val="FF00FF"/>
                </a:solidFill>
              </a:rPr>
              <a:t>hGriffinAddback_alpha50_t0-&gt;Draw("same")</a:t>
            </a:r>
            <a:r>
              <a:rPr lang="en-US" altLang="zh-CN" sz="1600" dirty="0">
                <a:solidFill>
                  <a:srgbClr val="FF00FF"/>
                </a:solidFill>
              </a:rPr>
              <a:t>; //part of the blue spectrum, for lifetime analysis</a:t>
            </a:r>
            <a:endParaRPr lang="zh-CN" altLang="en-US" sz="1600" dirty="0">
              <a:solidFill>
                <a:srgbClr val="FF00FF"/>
              </a:solidFill>
            </a:endParaRPr>
          </a:p>
          <a:p>
            <a:r>
              <a:rPr lang="zh-CN" altLang="en-US" sz="1600" dirty="0">
                <a:solidFill>
                  <a:srgbClr val="59D454"/>
                </a:solidFill>
              </a:rPr>
              <a:t>hGriffinAddback_alpha44_t0-&gt;Draw("same")</a:t>
            </a:r>
            <a:r>
              <a:rPr lang="en-US" altLang="zh-CN" sz="1600" dirty="0">
                <a:solidFill>
                  <a:srgbClr val="59D454"/>
                </a:solidFill>
              </a:rPr>
              <a:t>; //part of the blue spectrum, for lifetime analysis</a:t>
            </a:r>
            <a:endParaRPr lang="zh-CN" altLang="en-US" sz="1600" dirty="0">
              <a:solidFill>
                <a:srgbClr val="59D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532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6D4130-674E-480E-A02F-AA2894DA7307}"/>
              </a:ext>
            </a:extLst>
          </p:cNvPr>
          <p:cNvSpPr txBox="1"/>
          <p:nvPr/>
        </p:nvSpPr>
        <p:spPr>
          <a:xfrm>
            <a:off x="0" y="4549676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/>
              <a:t>TCanvas</a:t>
            </a:r>
            <a:r>
              <a:rPr lang="en-US" altLang="zh-CN" sz="1600" dirty="0"/>
              <a:t> *c1 = new </a:t>
            </a:r>
            <a:r>
              <a:rPr lang="en-US" altLang="zh-CN" sz="1600" dirty="0" err="1"/>
              <a:t>TCanvas</a:t>
            </a:r>
            <a:r>
              <a:rPr lang="en-US" altLang="zh-CN" sz="1600" dirty="0"/>
              <a:t>("c1", "c1",1200,800);</a:t>
            </a:r>
          </a:p>
          <a:p>
            <a:r>
              <a:rPr lang="zh-CN" altLang="en-US" sz="1600" dirty="0"/>
              <a:t>hGriff_0-&gt;</a:t>
            </a:r>
            <a:r>
              <a:rPr lang="en-US" altLang="zh-CN" sz="1600" dirty="0" err="1"/>
              <a:t>SetLineColor</a:t>
            </a:r>
            <a:r>
              <a:rPr lang="en-US" altLang="zh-CN" sz="1600" dirty="0"/>
              <a:t>(1);</a:t>
            </a:r>
          </a:p>
          <a:p>
            <a:r>
              <a:rPr lang="en-US" altLang="zh-CN" sz="1600" dirty="0"/>
              <a:t>hGriff_0-&gt;</a:t>
            </a:r>
            <a:r>
              <a:rPr lang="en-US" altLang="zh-CN" sz="1600" dirty="0" err="1"/>
              <a:t>GetYaxis</a:t>
            </a:r>
            <a:r>
              <a:rPr lang="en-US" altLang="zh-CN" sz="1600" dirty="0"/>
              <a:t>()-&gt;</a:t>
            </a:r>
            <a:r>
              <a:rPr lang="en-US" altLang="zh-CN" sz="1600" dirty="0" err="1"/>
              <a:t>SetRangeUser</a:t>
            </a:r>
            <a:r>
              <a:rPr lang="en-US" altLang="zh-CN" sz="1600" dirty="0"/>
              <a:t>(0.5,1E9);</a:t>
            </a:r>
          </a:p>
          <a:p>
            <a:r>
              <a:rPr lang="zh-CN" altLang="en-US" sz="1600" dirty="0"/>
              <a:t>hGriff_0-&gt;Draw()</a:t>
            </a:r>
            <a:r>
              <a:rPr lang="en-US" altLang="zh-CN" sz="1600" dirty="0"/>
              <a:t>;</a:t>
            </a:r>
          </a:p>
          <a:p>
            <a:r>
              <a:rPr lang="en-US" altLang="zh-CN" sz="1600" dirty="0" err="1"/>
              <a:t>gPad</a:t>
            </a:r>
            <a:r>
              <a:rPr lang="en-US" altLang="zh-CN" sz="1600" dirty="0"/>
              <a:t>-&gt;</a:t>
            </a:r>
            <a:r>
              <a:rPr lang="en-US" altLang="zh-CN" sz="1600" dirty="0" err="1"/>
              <a:t>SetLogy</a:t>
            </a:r>
            <a:r>
              <a:rPr lang="en-US" altLang="zh-CN" sz="1600" dirty="0"/>
              <a:t>(1);</a:t>
            </a:r>
          </a:p>
          <a:p>
            <a:r>
              <a:rPr lang="zh-CN" altLang="en-US" sz="1600" dirty="0">
                <a:solidFill>
                  <a:srgbClr val="FF0066"/>
                </a:solidFill>
              </a:rPr>
              <a:t>hGriffinAddback_alpha_t0-&gt;</a:t>
            </a:r>
            <a:r>
              <a:rPr lang="en-US" altLang="zh-CN" sz="1600" dirty="0" err="1">
                <a:solidFill>
                  <a:srgbClr val="FF0066"/>
                </a:solidFill>
              </a:rPr>
              <a:t>SetLineColor</a:t>
            </a:r>
            <a:r>
              <a:rPr lang="en-US" altLang="zh-CN" sz="1600" dirty="0">
                <a:solidFill>
                  <a:srgbClr val="FF0066"/>
                </a:solidFill>
              </a:rPr>
              <a:t>(2);</a:t>
            </a:r>
          </a:p>
          <a:p>
            <a:r>
              <a:rPr lang="zh-CN" altLang="en-US" sz="1600" dirty="0">
                <a:solidFill>
                  <a:srgbClr val="FF0066"/>
                </a:solidFill>
              </a:rPr>
              <a:t>hGriffinAddback_alpha_t0-&gt;Draw("same");</a:t>
            </a:r>
            <a:endParaRPr lang="en-US" altLang="zh-CN" sz="1600" dirty="0">
              <a:solidFill>
                <a:srgbClr val="FF0066"/>
              </a:solidFill>
            </a:endParaRPr>
          </a:p>
          <a:p>
            <a:r>
              <a:rPr lang="zh-CN" altLang="en-US" sz="1600" dirty="0">
                <a:solidFill>
                  <a:srgbClr val="0000CC"/>
                </a:solidFill>
              </a:rPr>
              <a:t>hGriffinAddback_alpha</a:t>
            </a:r>
            <a:r>
              <a:rPr lang="en-US" altLang="zh-CN" sz="1600" dirty="0">
                <a:solidFill>
                  <a:srgbClr val="0000CC"/>
                </a:solidFill>
              </a:rPr>
              <a:t>3</a:t>
            </a:r>
            <a:r>
              <a:rPr lang="zh-CN" altLang="en-US" sz="1600" dirty="0">
                <a:solidFill>
                  <a:srgbClr val="0000CC"/>
                </a:solidFill>
              </a:rPr>
              <a:t>9_t0-&gt;</a:t>
            </a:r>
            <a:r>
              <a:rPr lang="en-US" altLang="zh-CN" sz="1600" dirty="0" err="1">
                <a:solidFill>
                  <a:srgbClr val="0000CC"/>
                </a:solidFill>
              </a:rPr>
              <a:t>SetLineColor</a:t>
            </a:r>
            <a:r>
              <a:rPr lang="en-US" altLang="zh-CN" sz="1600" dirty="0">
                <a:solidFill>
                  <a:srgbClr val="0000CC"/>
                </a:solidFill>
              </a:rPr>
              <a:t>(4);</a:t>
            </a:r>
          </a:p>
          <a:p>
            <a:r>
              <a:rPr lang="zh-CN" altLang="en-US" sz="1600" dirty="0">
                <a:solidFill>
                  <a:srgbClr val="0000CC"/>
                </a:solidFill>
              </a:rPr>
              <a:t>hGriffinAddback_alpha</a:t>
            </a:r>
            <a:r>
              <a:rPr lang="en-US" altLang="zh-CN" sz="1600" dirty="0">
                <a:solidFill>
                  <a:srgbClr val="0000CC"/>
                </a:solidFill>
              </a:rPr>
              <a:t>3</a:t>
            </a:r>
            <a:r>
              <a:rPr lang="zh-CN" altLang="en-US" sz="1600" dirty="0">
                <a:solidFill>
                  <a:srgbClr val="0000CC"/>
                </a:solidFill>
              </a:rPr>
              <a:t>9_t0-&gt;Draw("same");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BDEAF-B721-4002-8E77-2F6030091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557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75F16-92CF-4E1E-BF9E-ADA0EA6C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5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8D356E-81A8-4B66-B929-054E3D064055}"/>
              </a:ext>
            </a:extLst>
          </p:cNvPr>
          <p:cNvSpPr txBox="1"/>
          <p:nvPr/>
        </p:nvSpPr>
        <p:spPr>
          <a:xfrm>
            <a:off x="0" y="4715975"/>
            <a:ext cx="64129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hGriff_0g_alphas-&gt;Draw("")</a:t>
            </a:r>
            <a:r>
              <a:rPr lang="en-US" altLang="zh-CN" sz="1600" dirty="0"/>
              <a:t>; //gated on alpha particles</a:t>
            </a:r>
            <a:endParaRPr lang="zh-CN" altLang="en-US" sz="1600" dirty="0"/>
          </a:p>
          <a:p>
            <a:r>
              <a:rPr lang="zh-CN" altLang="en-US" sz="1600" dirty="0">
                <a:solidFill>
                  <a:srgbClr val="008000"/>
                </a:solidFill>
              </a:rPr>
              <a:t>hGriff_0g_alphas_t-&gt;Draw("same")</a:t>
            </a:r>
            <a:r>
              <a:rPr lang="en-US" altLang="zh-CN" sz="1600" dirty="0">
                <a:solidFill>
                  <a:srgbClr val="008000"/>
                </a:solidFill>
              </a:rPr>
              <a:t>;</a:t>
            </a:r>
            <a:r>
              <a:rPr lang="en-US" altLang="zh-CN" sz="1600" dirty="0">
                <a:solidFill>
                  <a:srgbClr val="0000FF"/>
                </a:solidFill>
              </a:rPr>
              <a:t> </a:t>
            </a:r>
            <a:r>
              <a:rPr lang="en-US" altLang="zh-CN" sz="1600" dirty="0">
                <a:solidFill>
                  <a:srgbClr val="008000"/>
                </a:solidFill>
              </a:rPr>
              <a:t>//gated on alpha particles and time</a:t>
            </a:r>
            <a:endParaRPr lang="zh-CN" alt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301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ADD49-E444-414C-A7B2-F5892640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0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FA419-C216-4F2C-B481-317E4506FB2F}"/>
              </a:ext>
            </a:extLst>
          </p:cNvPr>
          <p:cNvSpPr txBox="1"/>
          <p:nvPr/>
        </p:nvSpPr>
        <p:spPr>
          <a:xfrm>
            <a:off x="0" y="4700608"/>
            <a:ext cx="6364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hGriff_0g_alphas-&gt;Draw("")</a:t>
            </a:r>
            <a:r>
              <a:rPr lang="en-US" altLang="zh-CN" sz="1600" dirty="0"/>
              <a:t>;</a:t>
            </a:r>
            <a:r>
              <a:rPr lang="en-US" altLang="zh-CN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/>
              <a:t>//gated on alpha particles</a:t>
            </a:r>
            <a:endParaRPr lang="zh-CN" altLang="en-US" sz="1600" dirty="0"/>
          </a:p>
          <a:p>
            <a:r>
              <a:rPr lang="zh-CN" altLang="en-US" sz="1600" dirty="0">
                <a:solidFill>
                  <a:srgbClr val="FF0000"/>
                </a:solidFill>
              </a:rPr>
              <a:t>hGriffinAddback_alpha0-&gt;Draw("same")</a:t>
            </a:r>
            <a:r>
              <a:rPr lang="en-US" altLang="zh-CN" sz="1600" dirty="0">
                <a:solidFill>
                  <a:srgbClr val="FF0000"/>
                </a:solidFill>
              </a:rPr>
              <a:t>; //gated on alpha particles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58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37AA1-41EA-40D5-AA63-1E25FC828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8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EA575E-A997-4821-B5D9-54EBF7669478}"/>
              </a:ext>
            </a:extLst>
          </p:cNvPr>
          <p:cNvSpPr txBox="1"/>
          <p:nvPr/>
        </p:nvSpPr>
        <p:spPr>
          <a:xfrm>
            <a:off x="0" y="4698013"/>
            <a:ext cx="7022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8000"/>
                </a:solidFill>
              </a:rPr>
              <a:t>hGriff_0g_alphas</a:t>
            </a:r>
            <a:r>
              <a:rPr lang="en-US" altLang="zh-CN" sz="1600" dirty="0">
                <a:solidFill>
                  <a:srgbClr val="008000"/>
                </a:solidFill>
              </a:rPr>
              <a:t>_t</a:t>
            </a:r>
            <a:r>
              <a:rPr lang="zh-CN" altLang="en-US" sz="1600" dirty="0">
                <a:solidFill>
                  <a:srgbClr val="008000"/>
                </a:solidFill>
              </a:rPr>
              <a:t>-&gt;Draw("")</a:t>
            </a:r>
            <a:r>
              <a:rPr lang="en-US" altLang="zh-CN" sz="1600" dirty="0">
                <a:solidFill>
                  <a:srgbClr val="008000"/>
                </a:solidFill>
              </a:rPr>
              <a:t>; //gated on alpha particles and time</a:t>
            </a:r>
            <a:endParaRPr lang="zh-CN" altLang="en-US" sz="1600" dirty="0">
              <a:solidFill>
                <a:srgbClr val="008000"/>
              </a:solidFill>
            </a:endParaRPr>
          </a:p>
          <a:p>
            <a:r>
              <a:rPr lang="zh-CN" altLang="en-US" sz="1600" dirty="0">
                <a:solidFill>
                  <a:srgbClr val="0000FF"/>
                </a:solidFill>
              </a:rPr>
              <a:t>hGriffinAddback_alpha_t0-&gt;Draw("same")</a:t>
            </a:r>
            <a:r>
              <a:rPr lang="en-US" altLang="zh-CN" sz="1600" dirty="0">
                <a:solidFill>
                  <a:srgbClr val="0000FF"/>
                </a:solidFill>
              </a:rPr>
              <a:t>;</a:t>
            </a:r>
            <a:r>
              <a:rPr lang="zh-CN" altLang="en-US" sz="1600" dirty="0">
                <a:solidFill>
                  <a:srgbClr val="0000FF"/>
                </a:solidFill>
              </a:rPr>
              <a:t> </a:t>
            </a:r>
            <a:r>
              <a:rPr lang="en-US" altLang="zh-CN" sz="1600" dirty="0">
                <a:solidFill>
                  <a:srgbClr val="0000FF"/>
                </a:solidFill>
              </a:rPr>
              <a:t>//gated on alpha particles and time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513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650FA-5F8E-4E08-9081-ED0D79387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2"/>
            <a:ext cx="3078336" cy="19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9E21E-8144-4B47-B737-413169BE6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352" y="15032"/>
            <a:ext cx="3084593" cy="19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F2790-295D-4731-8055-419729A27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60" y="15032"/>
            <a:ext cx="3063040" cy="19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DAA1D-7F2C-4B91-8480-BAF28C358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74936"/>
            <a:ext cx="3078336" cy="19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DD4DF-D378-4945-910C-7E2ABE4BB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315" y="2174936"/>
            <a:ext cx="3066773" cy="19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FAA95-3679-4267-950F-08040FEBD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067" y="2174936"/>
            <a:ext cx="3072933" cy="19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50F8D7-D053-4F3D-BB49-2B8886079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34840"/>
            <a:ext cx="3075001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1EEA6E-B25A-4F1F-AD38-E7C088370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9468" y="4334840"/>
            <a:ext cx="3067132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11E12D-4A6A-478E-9983-4DCBE2764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1067" y="4334840"/>
            <a:ext cx="3075000" cy="19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58EF87-9BB9-4547-96BF-A5054D1EF2A7}"/>
              </a:ext>
            </a:extLst>
          </p:cNvPr>
          <p:cNvSpPr txBox="1"/>
          <p:nvPr/>
        </p:nvSpPr>
        <p:spPr>
          <a:xfrm>
            <a:off x="1027328" y="173828"/>
            <a:ext cx="102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Constant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94F280-B966-43CA-B97D-0DD3859DC0F2}"/>
              </a:ext>
            </a:extLst>
          </p:cNvPr>
          <p:cNvSpPr txBox="1"/>
          <p:nvPr/>
        </p:nvSpPr>
        <p:spPr>
          <a:xfrm>
            <a:off x="4209249" y="17382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Linear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265985-8743-40C1-B6FE-97ABFDD2775C}"/>
              </a:ext>
            </a:extLst>
          </p:cNvPr>
          <p:cNvSpPr txBox="1"/>
          <p:nvPr/>
        </p:nvSpPr>
        <p:spPr>
          <a:xfrm>
            <a:off x="7251297" y="173828"/>
            <a:ext cx="11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Quadratic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776781-CF17-4EC6-9D28-D75CCD2C3574}"/>
              </a:ext>
            </a:extLst>
          </p:cNvPr>
          <p:cNvSpPr txBox="1"/>
          <p:nvPr/>
        </p:nvSpPr>
        <p:spPr>
          <a:xfrm>
            <a:off x="1169440" y="2351636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Cubic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AE6CA-0A03-4469-B03E-BA1348EFF67F}"/>
              </a:ext>
            </a:extLst>
          </p:cNvPr>
          <p:cNvSpPr txBox="1"/>
          <p:nvPr/>
        </p:nvSpPr>
        <p:spPr>
          <a:xfrm>
            <a:off x="4209249" y="2351636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Quartic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D1BDD0-E2DC-4D41-9AB0-604167CF8AB5}"/>
              </a:ext>
            </a:extLst>
          </p:cNvPr>
          <p:cNvSpPr txBox="1"/>
          <p:nvPr/>
        </p:nvSpPr>
        <p:spPr>
          <a:xfrm>
            <a:off x="7251297" y="2351636"/>
            <a:ext cx="862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</a:rPr>
              <a:t>Quintic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844B-D17E-4A8C-8081-60816567881A}"/>
              </a:ext>
            </a:extLst>
          </p:cNvPr>
          <p:cNvSpPr txBox="1"/>
          <p:nvPr/>
        </p:nvSpPr>
        <p:spPr>
          <a:xfrm>
            <a:off x="1176367" y="4502588"/>
            <a:ext cx="73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</a:rPr>
              <a:t>Sextic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24C334-7639-4003-AAA6-2989042EC7CF}"/>
              </a:ext>
            </a:extLst>
          </p:cNvPr>
          <p:cNvSpPr txBox="1"/>
          <p:nvPr/>
        </p:nvSpPr>
        <p:spPr>
          <a:xfrm>
            <a:off x="4258693" y="4502588"/>
            <a:ext cx="7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Septic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9F6DB8-4DD3-421E-A07A-AD01A31D23FC}"/>
              </a:ext>
            </a:extLst>
          </p:cNvPr>
          <p:cNvSpPr txBox="1"/>
          <p:nvPr/>
        </p:nvSpPr>
        <p:spPr>
          <a:xfrm>
            <a:off x="7300741" y="450258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</a:rPr>
              <a:t>Octic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0C3F1A-BCEB-4B6B-A3D9-A1E2AD51314F}"/>
              </a:ext>
            </a:extLst>
          </p:cNvPr>
          <p:cNvSpPr txBox="1"/>
          <p:nvPr/>
        </p:nvSpPr>
        <p:spPr>
          <a:xfrm>
            <a:off x="0" y="64947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Degree of a polynomial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92621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6EA423-C3A8-499E-B274-21DC11F8C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" y="3392424"/>
            <a:ext cx="4949185" cy="34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A566A-C631-45A3-8EE3-1538F9C13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967247" cy="34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0FCBB1-DE1F-4EC2-AF69-121E45B2655B}"/>
              </a:ext>
            </a:extLst>
          </p:cNvPr>
          <p:cNvSpPr txBox="1"/>
          <p:nvPr/>
        </p:nvSpPr>
        <p:spPr>
          <a:xfrm>
            <a:off x="914400" y="3779520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EMG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E650CF-0F76-4998-900A-53DE4CA6ADC0}"/>
                  </a:ext>
                </a:extLst>
              </p:cNvPr>
              <p:cNvSpPr txBox="1"/>
              <p:nvPr/>
            </p:nvSpPr>
            <p:spPr>
              <a:xfrm>
                <a:off x="1438990" y="5413578"/>
                <a:ext cx="2857064" cy="47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1248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2008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−230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+331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E650CF-0F76-4998-900A-53DE4CA6A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90" y="5413578"/>
                <a:ext cx="2857064" cy="470835"/>
              </a:xfrm>
              <a:prstGeom prst="rect">
                <a:avLst/>
              </a:prstGeom>
              <a:blipFill>
                <a:blip r:embed="rId4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249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52487" cy="6840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47505" y="0"/>
            <a:ext cx="379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http://nrv.jinr.ru/nrv/mobilenrv/kinematics/Kinematics2Body.html</a:t>
            </a:r>
          </a:p>
        </p:txBody>
      </p:sp>
    </p:spTree>
    <p:extLst>
      <p:ext uri="{BB962C8B-B14F-4D97-AF65-F5344CB8AC3E}">
        <p14:creationId xmlns:p14="http://schemas.microsoft.com/office/powerpoint/2010/main" val="22597454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64C955-CE0E-4257-96F4-2D01FAF4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"/>
            <a:ext cx="5350452" cy="34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50718-9083-4C59-B4FF-8A1C7AC7E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" y="3421338"/>
            <a:ext cx="4897631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7BC913-2754-45EE-AE28-39CE51DEB892}"/>
                  </a:ext>
                </a:extLst>
              </p:cNvPr>
              <p:cNvSpPr txBox="1"/>
              <p:nvPr/>
            </p:nvSpPr>
            <p:spPr>
              <a:xfrm>
                <a:off x="1438990" y="5413578"/>
                <a:ext cx="2857064" cy="47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1248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2008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−230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+331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7BC913-2754-45EE-AE28-39CE51DEB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90" y="5413578"/>
                <a:ext cx="2857064" cy="470835"/>
              </a:xfrm>
              <a:prstGeom prst="rect">
                <a:avLst/>
              </a:prstGeom>
              <a:blipFill>
                <a:blip r:embed="rId4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9AEF699-ED53-42F0-B553-1552C70E4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521" y="4124325"/>
            <a:ext cx="42767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765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DEA688-FF27-489C-B89E-B2806B42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3986"/>
            <a:ext cx="5350453" cy="34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99A462-214F-44CD-8A3E-44E1A5E45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014"/>
            <a:ext cx="5350453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EF4AF5-40A4-4073-9611-A3BA341D570E}"/>
                  </a:ext>
                </a:extLst>
              </p:cNvPr>
              <p:cNvSpPr txBox="1"/>
              <p:nvPr/>
            </p:nvSpPr>
            <p:spPr>
              <a:xfrm>
                <a:off x="5047989" y="1459428"/>
                <a:ext cx="2564420" cy="476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2234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270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−33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+34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EF4AF5-40A4-4073-9611-A3BA341D5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989" y="1459428"/>
                <a:ext cx="2564420" cy="476092"/>
              </a:xfrm>
              <a:prstGeom prst="rect">
                <a:avLst/>
              </a:prstGeom>
              <a:blipFill>
                <a:blip r:embed="rId4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351130-4361-4077-8906-2808FDE9FC20}"/>
                  </a:ext>
                </a:extLst>
              </p:cNvPr>
              <p:cNvSpPr txBox="1"/>
              <p:nvPr/>
            </p:nvSpPr>
            <p:spPr>
              <a:xfrm>
                <a:off x="5047989" y="4891954"/>
                <a:ext cx="2564420" cy="471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2234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255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−28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+29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351130-4361-4077-8906-2808FDE9F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989" y="4891954"/>
                <a:ext cx="2564420" cy="471091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4961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2F1D6-CCD9-4D86-B22C-2C4AC8D0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0DFEE3-95FD-4F6E-AA99-07473334E886}"/>
              </a:ext>
            </a:extLst>
          </p:cNvPr>
          <p:cNvSpPr txBox="1"/>
          <p:nvPr/>
        </p:nvSpPr>
        <p:spPr>
          <a:xfrm>
            <a:off x="0" y="0"/>
            <a:ext cx="465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SimS31_Ea48_Eg2234_tau270.png</a:t>
            </a:r>
          </a:p>
        </p:txBody>
      </p:sp>
    </p:spTree>
    <p:extLst>
      <p:ext uri="{BB962C8B-B14F-4D97-AF65-F5344CB8AC3E}">
        <p14:creationId xmlns:p14="http://schemas.microsoft.com/office/powerpoint/2010/main" val="35276432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C35F0-EB0A-4DEB-8CF5-BDD21E262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34CA8-1729-4633-816C-8ABBFB47D293}"/>
              </a:ext>
            </a:extLst>
          </p:cNvPr>
          <p:cNvSpPr txBox="1"/>
          <p:nvPr/>
        </p:nvSpPr>
        <p:spPr>
          <a:xfrm>
            <a:off x="0" y="0"/>
            <a:ext cx="465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SimS31_Ea4</a:t>
            </a:r>
            <a:r>
              <a:rPr lang="en-US" altLang="zh-CN" dirty="0"/>
              <a:t>7</a:t>
            </a:r>
            <a:r>
              <a:rPr lang="zh-CN" altLang="en-US" dirty="0"/>
              <a:t>_Eg2234_tau270.png</a:t>
            </a:r>
          </a:p>
        </p:txBody>
      </p:sp>
    </p:spTree>
    <p:extLst>
      <p:ext uri="{BB962C8B-B14F-4D97-AF65-F5344CB8AC3E}">
        <p14:creationId xmlns:p14="http://schemas.microsoft.com/office/powerpoint/2010/main" val="208764293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038CEC-65BC-45FD-A2E5-084599A0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09625"/>
            <a:ext cx="7620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879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828DA-D2EB-4DA6-A2E1-C8D53B590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09625"/>
            <a:ext cx="7620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695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984C4-3DE3-4E42-A6BA-7F83F3E8D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350453" cy="34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DA4A1-C758-4A60-802A-D08A7869A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0000"/>
            <a:ext cx="5350453" cy="34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3E3DB-E00B-48A8-891F-E7294D89E81F}"/>
              </a:ext>
            </a:extLst>
          </p:cNvPr>
          <p:cNvSpPr txBox="1"/>
          <p:nvPr/>
        </p:nvSpPr>
        <p:spPr>
          <a:xfrm>
            <a:off x="5350454" y="1509945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17 </a:t>
            </a:r>
            <a:r>
              <a:rPr lang="en-US" altLang="zh-CN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zh-CN" sz="20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zh-CN" altLang="en-US" sz="2000" i="1" baseline="-25000" dirty="0">
              <a:latin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158EC-D487-4947-8C53-4DAA4A522F3E}"/>
              </a:ext>
            </a:extLst>
          </p:cNvPr>
          <p:cNvSpPr txBox="1"/>
          <p:nvPr/>
        </p:nvSpPr>
        <p:spPr>
          <a:xfrm>
            <a:off x="5350454" y="4929945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43 </a:t>
            </a:r>
            <a:r>
              <a:rPr lang="en-US" altLang="zh-CN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endParaRPr lang="zh-CN" altLang="en-US" sz="2000" i="1" baseline="-25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549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ACCDB-EBFD-4408-BA93-9E648F8F8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26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1B066-208B-4552-9D0E-02FF23214E0A}"/>
              </a:ext>
            </a:extLst>
          </p:cNvPr>
          <p:cNvSpPr txBox="1"/>
          <p:nvPr/>
        </p:nvSpPr>
        <p:spPr>
          <a:xfrm>
            <a:off x="4260389" y="4702756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731 χ</a:t>
            </a:r>
            <a:r>
              <a:rPr lang="en-US" altLang="zh-CN" sz="24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zh-CN" altLang="en-US" sz="2400" baseline="30000" dirty="0">
              <a:latin typeface="Cambria Math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6CB80E-F568-420E-89F5-1DA5C4E859DD}"/>
              </a:ext>
            </a:extLst>
          </p:cNvPr>
          <p:cNvSpPr/>
          <p:nvPr/>
        </p:nvSpPr>
        <p:spPr>
          <a:xfrm>
            <a:off x="4168346" y="2504303"/>
            <a:ext cx="205946" cy="140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09457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40A398-215D-4386-B544-E3F2B3F0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465"/>
            <a:ext cx="6912000" cy="4024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970C9E-E53F-42CF-A437-67561B5FEA76}"/>
              </a:ext>
            </a:extLst>
          </p:cNvPr>
          <p:cNvSpPr txBox="1"/>
          <p:nvPr/>
        </p:nvSpPr>
        <p:spPr>
          <a:xfrm>
            <a:off x="5439293" y="3585519"/>
            <a:ext cx="19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basin / well / bowl</a:t>
            </a:r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68ABDE-73F1-4EE3-9A84-9F2C7DBAD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" y="0"/>
            <a:ext cx="5436000" cy="3165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FC51F6-28F6-4CA8-B7C8-CD68C2310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707" y="347255"/>
            <a:ext cx="3744000" cy="24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965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EE904-66A1-4D0C-B7F9-D86D604A5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57" y="0"/>
            <a:ext cx="8062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8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109357"/>
            <a:ext cx="890587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1212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ACCDB-EBFD-4408-BA93-9E648F8F8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263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6CB80E-F568-420E-89F5-1DA5C4E859DD}"/>
              </a:ext>
            </a:extLst>
          </p:cNvPr>
          <p:cNvSpPr/>
          <p:nvPr/>
        </p:nvSpPr>
        <p:spPr>
          <a:xfrm>
            <a:off x="667265" y="2487827"/>
            <a:ext cx="8369643" cy="140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B1A5D-9E70-4568-8B53-9815FDFCDB9A}"/>
              </a:ext>
            </a:extLst>
          </p:cNvPr>
          <p:cNvSpPr/>
          <p:nvPr/>
        </p:nvSpPr>
        <p:spPr>
          <a:xfrm>
            <a:off x="4160108" y="427011"/>
            <a:ext cx="214184" cy="3461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079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B37E-FD0F-4C02-85A4-44E449131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7200"/>
            <a:ext cx="5367346" cy="343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E8B44-594A-4E0E-AD0D-6006336FE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7346" cy="3430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A263C1-8767-41F2-9D82-F52AF1C5F87F}"/>
                  </a:ext>
                </a:extLst>
              </p:cNvPr>
              <p:cNvSpPr txBox="1"/>
              <p:nvPr/>
            </p:nvSpPr>
            <p:spPr>
              <a:xfrm>
                <a:off x="5367346" y="3759265"/>
                <a:ext cx="3030771" cy="505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2232.4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−2.8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+2.8</m:t>
                          </m:r>
                        </m:sup>
                      </m:sSubSup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A263C1-8767-41F2-9D82-F52AF1C5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3759265"/>
                <a:ext cx="3030771" cy="5056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78FB94-B28A-4048-8C0E-E9A449B57AF8}"/>
                  </a:ext>
                </a:extLst>
              </p:cNvPr>
              <p:cNvSpPr txBox="1"/>
              <p:nvPr/>
            </p:nvSpPr>
            <p:spPr>
              <a:xfrm>
                <a:off x="5367346" y="328467"/>
                <a:ext cx="3030771" cy="47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2234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250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−28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+29</m:t>
                          </m:r>
                        </m:sup>
                      </m:sSubSup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78FB94-B28A-4048-8C0E-E9A449B57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328467"/>
                <a:ext cx="3030771" cy="470450"/>
              </a:xfrm>
              <a:prstGeom prst="rect">
                <a:avLst/>
              </a:prstGeom>
              <a:blipFill>
                <a:blip r:embed="rId5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564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9F971E-1C33-47F3-99FF-544A2561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2439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30044-E7C3-4EE6-891B-C899F07C2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000"/>
            <a:ext cx="3942440" cy="25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D65624-9C0D-464B-864D-9CB0DE71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438" y="2520000"/>
            <a:ext cx="3942439" cy="25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133959-E6FE-43ED-BD6A-7A2A10B77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438" y="0"/>
            <a:ext cx="3942439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F0E699-EB52-459B-880A-245EF32EA249}"/>
                  </a:ext>
                </a:extLst>
              </p:cNvPr>
              <p:cNvSpPr txBox="1"/>
              <p:nvPr/>
            </p:nvSpPr>
            <p:spPr>
              <a:xfrm>
                <a:off x="301077" y="5332954"/>
                <a:ext cx="6260362" cy="534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2234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250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−28</m:t>
                          </m:r>
                        </m:sub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+29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stat</m:t>
                              </m:r>
                            </m:e>
                          </m:d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b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</m:sup>
                      </m:sSubSup>
                      <m:d>
                        <m:d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syst</m:t>
                          </m:r>
                        </m:e>
                      </m:d>
                      <m:r>
                        <a:rPr lang="en-US" altLang="zh-CN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F0E699-EB52-459B-880A-245EF32EA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77" y="5332954"/>
                <a:ext cx="6260362" cy="534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7471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B0A21E9-6F3E-4C24-A3FE-AD4FD3FEA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01" y="369331"/>
            <a:ext cx="3672000" cy="2424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A0B96-32F7-42E8-9282-0981D11D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0357"/>
            <a:ext cx="6912000" cy="401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FBF7A8-B003-4385-89B3-F1447E747738}"/>
              </a:ext>
            </a:extLst>
          </p:cNvPr>
          <p:cNvSpPr txBox="1"/>
          <p:nvPr/>
        </p:nvSpPr>
        <p:spPr>
          <a:xfrm>
            <a:off x="6341337" y="3429000"/>
            <a:ext cx="239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valley / canyon / trench</a:t>
            </a:r>
            <a:endParaRPr lang="zh-CN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6C0441-6567-46A5-967F-AC005CB3E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23"/>
            <a:ext cx="5436000" cy="31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041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5FAB0-9538-4569-AFC0-18C4A8CC1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737"/>
            <a:ext cx="9144000" cy="5162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E7528F-9F06-4B62-ADF9-689C2632D004}"/>
              </a:ext>
            </a:extLst>
          </p:cNvPr>
          <p:cNvSpPr/>
          <p:nvPr/>
        </p:nvSpPr>
        <p:spPr>
          <a:xfrm>
            <a:off x="2537254" y="1364742"/>
            <a:ext cx="214184" cy="4128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8BE5CB-85B6-4212-AFCE-E648B94793E4}"/>
              </a:ext>
            </a:extLst>
          </p:cNvPr>
          <p:cNvSpPr/>
          <p:nvPr/>
        </p:nvSpPr>
        <p:spPr>
          <a:xfrm>
            <a:off x="1005016" y="3589635"/>
            <a:ext cx="8073081" cy="156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10449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B4B0F-A51F-4F38-A7F9-7F0F84BD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533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22DA5-1D39-459E-AF53-E3989A924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5364532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7CF457-0927-4D91-8450-973946B5E685}"/>
                  </a:ext>
                </a:extLst>
              </p:cNvPr>
              <p:cNvSpPr txBox="1"/>
              <p:nvPr/>
            </p:nvSpPr>
            <p:spPr>
              <a:xfrm>
                <a:off x="5367346" y="3759265"/>
                <a:ext cx="3030771" cy="505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1246.0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−0.3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+0.3</m:t>
                          </m:r>
                        </m:sup>
                      </m:sSubSup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7CF457-0927-4D91-8450-973946B5E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3759265"/>
                <a:ext cx="3030771" cy="5056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4815-F3BF-4982-9F83-C2C7F3417D9A}"/>
                  </a:ext>
                </a:extLst>
              </p:cNvPr>
              <p:cNvSpPr txBox="1"/>
              <p:nvPr/>
            </p:nvSpPr>
            <p:spPr>
              <a:xfrm>
                <a:off x="5367346" y="328467"/>
                <a:ext cx="3030771" cy="470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1248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1199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−79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+87</m:t>
                          </m:r>
                        </m:sup>
                      </m:sSubSup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4815-F3BF-4982-9F83-C2C7F3417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328467"/>
                <a:ext cx="3030771" cy="470450"/>
              </a:xfrm>
              <a:prstGeom prst="rect">
                <a:avLst/>
              </a:prstGeom>
              <a:blipFill>
                <a:blip r:embed="rId5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3610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02986-2F5E-456A-AF7D-7BE35E77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05EB9D-8B32-4A39-B9CD-75B28C09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5E9742-9A81-4364-948B-809F901C7CAB}"/>
                  </a:ext>
                </a:extLst>
              </p:cNvPr>
              <p:cNvSpPr txBox="1"/>
              <p:nvPr/>
            </p:nvSpPr>
            <p:spPr>
              <a:xfrm>
                <a:off x="284601" y="3161875"/>
                <a:ext cx="6260362" cy="534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1248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1199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−79</m:t>
                          </m:r>
                        </m:sub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+87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stat</m:t>
                              </m:r>
                            </m:e>
                          </m:d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73</m:t>
                          </m:r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syst</m:t>
                          </m:r>
                        </m:e>
                      </m:d>
                      <m:r>
                        <a:rPr lang="en-US" altLang="zh-CN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5E9742-9A81-4364-948B-809F901C7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01" y="3161875"/>
                <a:ext cx="6260362" cy="534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07100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80DCDF-EB59-4FDC-9DA4-1EB73AD8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492"/>
            <a:ext cx="6912000" cy="4025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C3E54-B056-41F2-ACCD-C0408849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53"/>
            <a:ext cx="5436000" cy="3166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482BC-61DC-4888-BBEB-8B1D81C77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00" y="391157"/>
            <a:ext cx="3708000" cy="24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374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CE70C5-82F1-441C-BA4E-3D4DD433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48" y="392907"/>
            <a:ext cx="3744000" cy="2358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5F3923-2DD4-40D8-9433-8B44183E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5216"/>
            <a:ext cx="6912000" cy="4022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DE305C-D18A-4723-9465-20EA63A0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36000" cy="31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37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862D16-8FE0-4C96-AF9C-1736F89A5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2128"/>
            <a:ext cx="6912000" cy="4015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1E7F32-96C3-4EAE-9F67-2FAE43A3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00" y="332429"/>
            <a:ext cx="3708000" cy="2493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70DAD-6C7A-4E76-A80F-1E4FC6CFA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36000" cy="31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7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"/>
            <a:ext cx="4536000" cy="33360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998" y="1"/>
            <a:ext cx="4536000" cy="33531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353142"/>
            <a:ext cx="636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http://skisickness.com/2010/04/relativistic-kinematics-calculator/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85" y="3722473"/>
            <a:ext cx="5400000" cy="3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9348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E65B0E-F9E0-4D4A-8E67-DCB99153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0000"/>
            <a:ext cx="5350460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5B172D-1291-4162-A7A9-E3E4F3B7BA33}"/>
                  </a:ext>
                </a:extLst>
              </p:cNvPr>
              <p:cNvSpPr txBox="1"/>
              <p:nvPr/>
            </p:nvSpPr>
            <p:spPr>
              <a:xfrm>
                <a:off x="685758" y="3983422"/>
                <a:ext cx="2503506" cy="468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3076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0.6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−0.6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+1.9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5B172D-1291-4162-A7A9-E3E4F3B7B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58" y="3983422"/>
                <a:ext cx="2503506" cy="468526"/>
              </a:xfrm>
              <a:prstGeom prst="rect">
                <a:avLst/>
              </a:prstGeom>
              <a:blipFill>
                <a:blip r:embed="rId3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3022BDE-9C73-4FF2-946A-B14CC5449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5350450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16D4E6-0595-4491-AE14-33C92CC76CFA}"/>
                  </a:ext>
                </a:extLst>
              </p:cNvPr>
              <p:cNvSpPr txBox="1"/>
              <p:nvPr/>
            </p:nvSpPr>
            <p:spPr>
              <a:xfrm>
                <a:off x="685758" y="563422"/>
                <a:ext cx="2803268" cy="470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3076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0.02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−0.02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+3.89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16D4E6-0595-4491-AE14-33C92CC76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58" y="563422"/>
                <a:ext cx="2803268" cy="470898"/>
              </a:xfrm>
              <a:prstGeom prst="rect">
                <a:avLst/>
              </a:prstGeom>
              <a:blipFill>
                <a:blip r:embed="rId5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05783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50DAB-3660-4AB6-95EA-05AC9D787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50453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7A2286-2794-43C6-8F0E-166286EF642B}"/>
                  </a:ext>
                </a:extLst>
              </p:cNvPr>
              <p:cNvSpPr txBox="1"/>
              <p:nvPr/>
            </p:nvSpPr>
            <p:spPr>
              <a:xfrm>
                <a:off x="748388" y="496954"/>
                <a:ext cx="2490682" cy="478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4971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0.9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−0.9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+1.8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7A2286-2794-43C6-8F0E-166286EF6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" y="496954"/>
                <a:ext cx="2490682" cy="478016"/>
              </a:xfrm>
              <a:prstGeom prst="rect">
                <a:avLst/>
              </a:prstGeom>
              <a:blipFill>
                <a:blip r:embed="rId3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73BE0A7-C52C-4683-B6FD-9207ECED9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9000"/>
            <a:ext cx="5350453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4F8EBC-26F5-450B-9F9B-9D702E3DA9D1}"/>
                  </a:ext>
                </a:extLst>
              </p:cNvPr>
              <p:cNvSpPr txBox="1"/>
              <p:nvPr/>
            </p:nvSpPr>
            <p:spPr>
              <a:xfrm>
                <a:off x="748388" y="3925491"/>
                <a:ext cx="2490682" cy="478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4971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0.7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−0.7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+1.9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4F8EBC-26F5-450B-9F9B-9D702E3DA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8" y="3925491"/>
                <a:ext cx="2490682" cy="478016"/>
              </a:xfrm>
              <a:prstGeom prst="rect">
                <a:avLst/>
              </a:prstGeom>
              <a:blipFill>
                <a:blip r:embed="rId5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27042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1D0A93-C349-43CD-A8A4-6E0B3AB2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0000"/>
            <a:ext cx="5350453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1706ED-3E79-4EDF-A3EE-5C70AF2135C8}"/>
                  </a:ext>
                </a:extLst>
              </p:cNvPr>
              <p:cNvSpPr txBox="1"/>
              <p:nvPr/>
            </p:nvSpPr>
            <p:spPr>
              <a:xfrm>
                <a:off x="683388" y="3910072"/>
                <a:ext cx="2497094" cy="478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5156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0.0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−?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+1.9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1706ED-3E79-4EDF-A3EE-5C70AF213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88" y="3910072"/>
                <a:ext cx="2497094" cy="478016"/>
              </a:xfrm>
              <a:prstGeom prst="rect">
                <a:avLst/>
              </a:prstGeom>
              <a:blipFill>
                <a:blip r:embed="rId3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0629C3E-2136-47F3-99B6-3BCF80BB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50453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BF2FC-FCE3-4922-B2BC-105D54327D0E}"/>
                  </a:ext>
                </a:extLst>
              </p:cNvPr>
              <p:cNvSpPr txBox="1"/>
              <p:nvPr/>
            </p:nvSpPr>
            <p:spPr>
              <a:xfrm>
                <a:off x="683388" y="490072"/>
                <a:ext cx="2497094" cy="478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5156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0.0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−?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+1.9</m:t>
                          </m:r>
                        </m:sup>
                      </m:sSubSup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BF2FC-FCE3-4922-B2BC-105D54327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88" y="490072"/>
                <a:ext cx="2497094" cy="478016"/>
              </a:xfrm>
              <a:prstGeom prst="rect">
                <a:avLst/>
              </a:prstGeom>
              <a:blipFill>
                <a:blip r:embed="rId5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92336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A35DDD-C70B-43AC-A3BC-C44B5446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" y="3432032"/>
            <a:ext cx="9000000" cy="1421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CEB70-8871-4576-BB3E-4C0DEDF6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3"/>
          <a:stretch/>
        </p:blipFill>
        <p:spPr>
          <a:xfrm>
            <a:off x="32952" y="748837"/>
            <a:ext cx="9088640" cy="112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0F650-597E-4872-A2CC-D3DFB192E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92917"/>
            <a:ext cx="4500000" cy="135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3FA62-B5F3-4AAF-8F2A-0CA8B440A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4231"/>
            <a:ext cx="9144000" cy="5099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2D9CCF-1A68-4F58-913E-0617FDF36E2C}"/>
              </a:ext>
            </a:extLst>
          </p:cNvPr>
          <p:cNvSpPr/>
          <p:nvPr/>
        </p:nvSpPr>
        <p:spPr>
          <a:xfrm>
            <a:off x="6362544" y="748836"/>
            <a:ext cx="2493131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010F1D-4AB1-48C5-BD02-686394923E18}"/>
              </a:ext>
            </a:extLst>
          </p:cNvPr>
          <p:cNvSpPr/>
          <p:nvPr/>
        </p:nvSpPr>
        <p:spPr>
          <a:xfrm>
            <a:off x="6362545" y="980303"/>
            <a:ext cx="2493130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9CB0A3-712C-4D72-B8A9-CB22CD41796E}"/>
              </a:ext>
            </a:extLst>
          </p:cNvPr>
          <p:cNvSpPr/>
          <p:nvPr/>
        </p:nvSpPr>
        <p:spPr>
          <a:xfrm>
            <a:off x="6362544" y="1211769"/>
            <a:ext cx="2493130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581BC3-3EB8-400E-AF48-985E89C3469E}"/>
              </a:ext>
            </a:extLst>
          </p:cNvPr>
          <p:cNvSpPr/>
          <p:nvPr/>
        </p:nvSpPr>
        <p:spPr>
          <a:xfrm>
            <a:off x="6362544" y="1664845"/>
            <a:ext cx="2583748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F7D378-C988-4CB9-A034-FFB678F63AF4}"/>
              </a:ext>
            </a:extLst>
          </p:cNvPr>
          <p:cNvSpPr/>
          <p:nvPr/>
        </p:nvSpPr>
        <p:spPr>
          <a:xfrm>
            <a:off x="6429762" y="3425968"/>
            <a:ext cx="2583748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336472-3992-4F8A-BECE-D839D0D7BF9E}"/>
              </a:ext>
            </a:extLst>
          </p:cNvPr>
          <p:cNvSpPr/>
          <p:nvPr/>
        </p:nvSpPr>
        <p:spPr>
          <a:xfrm>
            <a:off x="6429762" y="3657435"/>
            <a:ext cx="2583748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1B9933-603B-4C1D-9C97-AF1C410DFCC9}"/>
              </a:ext>
            </a:extLst>
          </p:cNvPr>
          <p:cNvSpPr/>
          <p:nvPr/>
        </p:nvSpPr>
        <p:spPr>
          <a:xfrm>
            <a:off x="6429762" y="3886013"/>
            <a:ext cx="2583748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115E3B-C47A-4434-9156-6DF9833E78A9}"/>
              </a:ext>
            </a:extLst>
          </p:cNvPr>
          <p:cNvSpPr/>
          <p:nvPr/>
        </p:nvSpPr>
        <p:spPr>
          <a:xfrm>
            <a:off x="6429762" y="4114305"/>
            <a:ext cx="2583748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F51702-D1EB-498C-8E12-42E4A19FAA28}"/>
              </a:ext>
            </a:extLst>
          </p:cNvPr>
          <p:cNvSpPr/>
          <p:nvPr/>
        </p:nvSpPr>
        <p:spPr>
          <a:xfrm>
            <a:off x="6430149" y="4342883"/>
            <a:ext cx="2583748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ACADA1-1353-47EB-A11A-4B717E8A9263}"/>
              </a:ext>
            </a:extLst>
          </p:cNvPr>
          <p:cNvSpPr/>
          <p:nvPr/>
        </p:nvSpPr>
        <p:spPr>
          <a:xfrm>
            <a:off x="6429762" y="4571175"/>
            <a:ext cx="2583748" cy="231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844643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D1C6E1-7273-4BC3-BD9A-0E461C311812}"/>
              </a:ext>
            </a:extLst>
          </p:cNvPr>
          <p:cNvGraphicFramePr>
            <a:graphicFrameLocks noGrp="1"/>
          </p:cNvGraphicFramePr>
          <p:nvPr/>
        </p:nvGraphicFramePr>
        <p:xfrm>
          <a:off x="66648" y="4409497"/>
          <a:ext cx="9003957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983">
                  <a:extLst>
                    <a:ext uri="{9D8B030D-6E8A-4147-A177-3AD203B41FA5}">
                      <a16:colId xmlns:a16="http://schemas.microsoft.com/office/drawing/2014/main" val="2101460779"/>
                    </a:ext>
                  </a:extLst>
                </a:gridCol>
                <a:gridCol w="1363983">
                  <a:extLst>
                    <a:ext uri="{9D8B030D-6E8A-4147-A177-3AD203B41FA5}">
                      <a16:colId xmlns:a16="http://schemas.microsoft.com/office/drawing/2014/main" val="2187896082"/>
                    </a:ext>
                  </a:extLst>
                </a:gridCol>
                <a:gridCol w="994166">
                  <a:extLst>
                    <a:ext uri="{9D8B030D-6E8A-4147-A177-3AD203B41FA5}">
                      <a16:colId xmlns:a16="http://schemas.microsoft.com/office/drawing/2014/main" val="1945448095"/>
                    </a:ext>
                  </a:extLst>
                </a:gridCol>
                <a:gridCol w="2797972">
                  <a:extLst>
                    <a:ext uri="{9D8B030D-6E8A-4147-A177-3AD203B41FA5}">
                      <a16:colId xmlns:a16="http://schemas.microsoft.com/office/drawing/2014/main" val="3618398003"/>
                    </a:ext>
                  </a:extLst>
                </a:gridCol>
                <a:gridCol w="2483853">
                  <a:extLst>
                    <a:ext uri="{9D8B030D-6E8A-4147-A177-3AD203B41FA5}">
                      <a16:colId xmlns:a16="http://schemas.microsoft.com/office/drawing/2014/main" val="158361155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r>
                        <a:rPr lang="en-US" altLang="zh-CN" sz="16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x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r>
                        <a:rPr lang="en-US" altLang="zh-CN" sz="16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γ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BR (%)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r>
                        <a:rPr lang="en-US" altLang="zh-CN" sz="16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α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(MeV) Oliver's simulation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r>
                        <a:rPr lang="en-US" altLang="zh-CN" sz="1600" i="1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α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(MeV) LISE calculation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734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1248.43(20)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1248.40(20)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49.2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49.2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64257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2234.06(20)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2233.97(20)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99.7(62)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47.3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47.3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8294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3076.40(31)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3076.24(20)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93(6)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45.7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510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4970.7(9)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4970.2(9)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42.0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42.0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390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5156.1(6)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5155.7(6)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90(11)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41.6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41.6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346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6279.0(6)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4044.7(30)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60.6(37)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39.3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39.3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2985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6390.2(7)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4155.84(31)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44.4(27)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39.1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39.1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73069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260C7E-3A3B-4A2C-B172-B8F9E0E24171}"/>
              </a:ext>
            </a:extLst>
          </p:cNvPr>
          <p:cNvSpPr txBox="1"/>
          <p:nvPr/>
        </p:nvSpPr>
        <p:spPr>
          <a:xfrm>
            <a:off x="7852378" y="2345375"/>
            <a:ext cx="1215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α window</a:t>
            </a:r>
            <a:endParaRPr lang="zh-CN" alt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54EE08-6C5B-4B85-B771-F6678A712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152" y="2033497"/>
            <a:ext cx="3438950" cy="23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987C2-7A31-4586-B9B1-BD8DDBA0A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3497"/>
            <a:ext cx="3438949" cy="237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EBDF64-4D53-4CFC-B892-748D1F6ED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" y="153"/>
            <a:ext cx="3438948" cy="237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A471A-8D51-4108-9BCB-2AFBFAC16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300" y="153"/>
            <a:ext cx="3438953" cy="237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A15E2-806D-4CF1-A9D6-87A71B547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153" y="153"/>
            <a:ext cx="3438948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21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74D40-2D60-4F8D-9B5C-877637F7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" y="438411"/>
            <a:ext cx="8818323" cy="4622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116A3-7942-4726-A9AE-D51973B7FF1D}"/>
              </a:ext>
            </a:extLst>
          </p:cNvPr>
          <p:cNvSpPr txBox="1"/>
          <p:nvPr/>
        </p:nvSpPr>
        <p:spPr>
          <a:xfrm>
            <a:off x="1277655" y="1077239"/>
            <a:ext cx="2650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4045 keV, </a:t>
            </a:r>
            <a:r>
              <a:rPr lang="en-US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1 fs</a:t>
            </a:r>
          </a:p>
          <a:p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4045 keV,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fs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476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F41F0-60F9-4C77-9E0B-5EEB4FC2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0051"/>
            <a:ext cx="5697800" cy="34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870A7-5CEE-4976-8511-4984E2D2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66458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211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F7675-98DB-4FF1-828E-F4468A0E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594005" cy="338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37081-2AD4-4C9D-A4B9-8962A95F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37"/>
          <a:stretch/>
        </p:blipFill>
        <p:spPr>
          <a:xfrm>
            <a:off x="0" y="3429000"/>
            <a:ext cx="4655096" cy="3433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1E544-BD33-4DF4-8080-0230C3F57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3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47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EBB3-1CE7-4011-BE43-1CC740B0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5258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C092C-5385-4D6B-BC39-DCA3301B4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076899" cy="3746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4F7412-C620-4D62-AA25-1D6F08654913}"/>
              </a:ext>
            </a:extLst>
          </p:cNvPr>
          <p:cNvSpPr txBox="1"/>
          <p:nvPr/>
        </p:nvSpPr>
        <p:spPr>
          <a:xfrm>
            <a:off x="3776878" y="446079"/>
            <a:ext cx="15902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Oliver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EMG</a:t>
            </a:r>
          </a:p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γ</a:t>
            </a:r>
            <a:r>
              <a:rPr lang="en-US" altLang="zh-CN" sz="2000" dirty="0"/>
              <a:t> = 3000 keV</a:t>
            </a:r>
          </a:p>
          <a:p>
            <a:r>
              <a:rPr lang="en-US" altLang="zh-CN" sz="2000" i="1" dirty="0"/>
              <a:t>τ</a:t>
            </a:r>
            <a:r>
              <a:rPr lang="en-US" altLang="zh-CN" sz="2000" dirty="0"/>
              <a:t> = 20 </a:t>
            </a:r>
            <a:r>
              <a:rPr lang="en-US" altLang="zh-CN" sz="2000" dirty="0" err="1"/>
              <a:t>ps</a:t>
            </a:r>
            <a:endParaRPr lang="zh-CN" alt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A056F8-4456-4134-9755-3B186F077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63" y="2215596"/>
            <a:ext cx="5658536" cy="728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70BA4-3079-4044-A74E-18C425264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7327"/>
            <a:ext cx="5469923" cy="28206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506DD2-0FDE-44AC-BC15-7647E67D8F31}"/>
              </a:ext>
            </a:extLst>
          </p:cNvPr>
          <p:cNvCxnSpPr/>
          <p:nvPr/>
        </p:nvCxnSpPr>
        <p:spPr>
          <a:xfrm>
            <a:off x="4061255" y="4171581"/>
            <a:ext cx="0" cy="24022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0B5514-B243-4F10-B6C4-FE75197699A2}"/>
              </a:ext>
            </a:extLst>
          </p:cNvPr>
          <p:cNvCxnSpPr/>
          <p:nvPr/>
        </p:nvCxnSpPr>
        <p:spPr>
          <a:xfrm>
            <a:off x="3797645" y="4171581"/>
            <a:ext cx="0" cy="2402214"/>
          </a:xfrm>
          <a:prstGeom prst="line">
            <a:avLst/>
          </a:prstGeom>
          <a:ln>
            <a:solidFill>
              <a:srgbClr val="59D45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08CBF5-5628-44B2-A04F-C1F74DC421DF}"/>
              </a:ext>
            </a:extLst>
          </p:cNvPr>
          <p:cNvSpPr txBox="1"/>
          <p:nvPr/>
        </p:nvSpPr>
        <p:spPr>
          <a:xfrm>
            <a:off x="3888261" y="3735122"/>
            <a:ext cx="65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 err="1">
                <a:solidFill>
                  <a:srgbClr val="FF0000"/>
                </a:solidFill>
              </a:rPr>
              <a:t>E</a:t>
            </a:r>
            <a:r>
              <a:rPr lang="en-US" altLang="zh-CN" baseline="-25000" dirty="0" err="1">
                <a:solidFill>
                  <a:srgbClr val="FF0000"/>
                </a:solidFill>
              </a:rPr>
              <a:t>mean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BFC11-72E6-46B1-90FF-ED0E89C7F808}"/>
              </a:ext>
            </a:extLst>
          </p:cNvPr>
          <p:cNvSpPr txBox="1"/>
          <p:nvPr/>
        </p:nvSpPr>
        <p:spPr>
          <a:xfrm>
            <a:off x="3402227" y="3735122"/>
            <a:ext cx="65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solidFill>
                  <a:srgbClr val="59D454"/>
                </a:solidFill>
              </a:rPr>
              <a:t>E</a:t>
            </a:r>
            <a:r>
              <a:rPr lang="en-US" altLang="zh-CN" baseline="-25000" dirty="0">
                <a:solidFill>
                  <a:srgbClr val="59D454"/>
                </a:solidFill>
              </a:rPr>
              <a:t>max</a:t>
            </a:r>
            <a:endParaRPr lang="zh-CN" altLang="en-US" dirty="0">
              <a:solidFill>
                <a:srgbClr val="59D45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83116-FE99-4E8A-895E-C39CAA16E0E1}"/>
              </a:ext>
            </a:extLst>
          </p:cNvPr>
          <p:cNvSpPr txBox="1"/>
          <p:nvPr/>
        </p:nvSpPr>
        <p:spPr>
          <a:xfrm>
            <a:off x="4547289" y="373512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1.3 keV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CF3DC-C447-499C-950F-692B87077B31}"/>
              </a:ext>
            </a:extLst>
          </p:cNvPr>
          <p:cNvSpPr txBox="1"/>
          <p:nvPr/>
        </p:nvSpPr>
        <p:spPr>
          <a:xfrm>
            <a:off x="5937337" y="4171581"/>
            <a:ext cx="27923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sz="24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= 3000 keV</a:t>
            </a:r>
          </a:p>
          <a:p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sz="24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= 2999.84 keV</a:t>
            </a:r>
          </a:p>
          <a:p>
            <a:r>
              <a:rPr lang="en-US" altLang="zh-C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sz="24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mean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= 2999.84 keV</a:t>
            </a:r>
          </a:p>
          <a:p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max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= 2998.57 keV</a:t>
            </a:r>
          </a:p>
        </p:txBody>
      </p:sp>
    </p:spTree>
    <p:extLst>
      <p:ext uri="{BB962C8B-B14F-4D97-AF65-F5344CB8AC3E}">
        <p14:creationId xmlns:p14="http://schemas.microsoft.com/office/powerpoint/2010/main" val="2114420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572000" cy="24983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67"/>
            <a:ext cx="4572000" cy="24852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11398"/>
            <a:ext cx="4572000" cy="3463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98331"/>
            <a:ext cx="4572000" cy="34173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975388"/>
            <a:ext cx="35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http://skisickness.com/2010/04/21/</a:t>
            </a:r>
          </a:p>
        </p:txBody>
      </p:sp>
      <p:sp>
        <p:nvSpPr>
          <p:cNvPr id="7" name="矩形 6"/>
          <p:cNvSpPr/>
          <p:nvPr/>
        </p:nvSpPr>
        <p:spPr>
          <a:xfrm>
            <a:off x="-1" y="2128999"/>
            <a:ext cx="6428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http://nrv.jinr.ru/nrv/mobilenrv/kinematics/Kinematics2Body.html</a:t>
            </a:r>
          </a:p>
        </p:txBody>
      </p:sp>
    </p:spTree>
    <p:extLst>
      <p:ext uri="{BB962C8B-B14F-4D97-AF65-F5344CB8AC3E}">
        <p14:creationId xmlns:p14="http://schemas.microsoft.com/office/powerpoint/2010/main" val="423797018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C8B0095-6816-4DBD-9C44-C2322052D55A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4000" cy="4518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159441B-A58A-4DF9-ABB3-D256D822AC68}"/>
              </a:ext>
            </a:extLst>
          </p:cNvPr>
          <p:cNvSpPr txBox="1"/>
          <p:nvPr/>
        </p:nvSpPr>
        <p:spPr>
          <a:xfrm>
            <a:off x="-1" y="492599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 err="1">
                <a:latin typeface="Arial" panose="020B0604020202020204" pitchFamily="34" charset="0"/>
              </a:rPr>
              <a:t>Emax_Emean_EMG.C</a:t>
            </a:r>
            <a:r>
              <a:rPr lang="en-US" altLang="zh-CN" sz="1800" dirty="0">
                <a:solidFill>
                  <a:srgbClr val="008000"/>
                </a:solidFill>
                <a:latin typeface="Arial" panose="020B0604020202020204" pitchFamily="34" charset="0"/>
              </a:rPr>
              <a:t>//</a:t>
            </a:r>
            <a:r>
              <a:rPr lang="en-US" altLang="zh-CN" dirty="0">
                <a:solidFill>
                  <a:srgbClr val="008000"/>
                </a:solidFill>
                <a:latin typeface="Arial" panose="020B0604020202020204" pitchFamily="34" charset="0"/>
              </a:rPr>
              <a:t>T</a:t>
            </a:r>
            <a:r>
              <a:rPr lang="en-US" altLang="zh-CN" sz="1800" dirty="0">
                <a:solidFill>
                  <a:srgbClr val="008000"/>
                </a:solidFill>
                <a:latin typeface="Arial" panose="020B0604020202020204" pitchFamily="34" charset="0"/>
              </a:rPr>
              <a:t>he energy difference between Emax and </a:t>
            </a:r>
            <a:r>
              <a:rPr lang="en-US" altLang="zh-CN" sz="1800" dirty="0" err="1">
                <a:solidFill>
                  <a:srgbClr val="008000"/>
                </a:solidFill>
                <a:latin typeface="Arial" panose="020B0604020202020204" pitchFamily="34" charset="0"/>
              </a:rPr>
              <a:t>Emean</a:t>
            </a:r>
            <a:r>
              <a:rPr lang="en-US" altLang="zh-CN" sz="1800" dirty="0">
                <a:solidFill>
                  <a:srgbClr val="008000"/>
                </a:solidFill>
                <a:latin typeface="Arial" panose="020B0604020202020204" pitchFamily="34" charset="0"/>
              </a:rPr>
              <a:t> (μ) for the EMG function used by DSL simulation</a:t>
            </a:r>
          </a:p>
        </p:txBody>
      </p:sp>
    </p:spTree>
    <p:extLst>
      <p:ext uri="{BB962C8B-B14F-4D97-AF65-F5344CB8AC3E}">
        <p14:creationId xmlns:p14="http://schemas.microsoft.com/office/powerpoint/2010/main" val="44210301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89742-ABA0-4382-B2F6-91102D056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593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1866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85F0B-47D3-454B-AF14-C146D1925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593"/>
            <a:ext cx="9144000" cy="61754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D9EDD2-07F7-472A-909B-3F17B1CAA983}"/>
              </a:ext>
            </a:extLst>
          </p:cNvPr>
          <p:cNvCxnSpPr/>
          <p:nvPr/>
        </p:nvCxnSpPr>
        <p:spPr>
          <a:xfrm>
            <a:off x="724930" y="205946"/>
            <a:ext cx="82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63108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85DA4-780F-4DBA-B534-D3F3E1318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593"/>
            <a:ext cx="9144000" cy="617540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27F929-FF14-4153-A3AE-DA0E2EF1A684}"/>
              </a:ext>
            </a:extLst>
          </p:cNvPr>
          <p:cNvSpPr/>
          <p:nvPr/>
        </p:nvSpPr>
        <p:spPr>
          <a:xfrm>
            <a:off x="712064" y="107865"/>
            <a:ext cx="8250703" cy="351532"/>
          </a:xfrm>
          <a:custGeom>
            <a:avLst/>
            <a:gdLst>
              <a:gd name="connsiteX0" fmla="*/ 0 w 3970751"/>
              <a:gd name="connsiteY0" fmla="*/ 12328 h 351532"/>
              <a:gd name="connsiteX1" fmla="*/ 1277655 w 3970751"/>
              <a:gd name="connsiteY1" fmla="*/ 37380 h 351532"/>
              <a:gd name="connsiteX2" fmla="*/ 2580361 w 3970751"/>
              <a:gd name="connsiteY2" fmla="*/ 325478 h 351532"/>
              <a:gd name="connsiteX3" fmla="*/ 3970751 w 3970751"/>
              <a:gd name="connsiteY3" fmla="*/ 338004 h 351532"/>
              <a:gd name="connsiteX4" fmla="*/ 3970751 w 3970751"/>
              <a:gd name="connsiteY4" fmla="*/ 338004 h 35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751" h="351532">
                <a:moveTo>
                  <a:pt x="0" y="12328"/>
                </a:moveTo>
                <a:cubicBezTo>
                  <a:pt x="423797" y="-1242"/>
                  <a:pt x="847595" y="-14812"/>
                  <a:pt x="1277655" y="37380"/>
                </a:cubicBezTo>
                <a:cubicBezTo>
                  <a:pt x="1707715" y="89572"/>
                  <a:pt x="2131512" y="275374"/>
                  <a:pt x="2580361" y="325478"/>
                </a:cubicBezTo>
                <a:cubicBezTo>
                  <a:pt x="3029210" y="375582"/>
                  <a:pt x="3970751" y="338004"/>
                  <a:pt x="3970751" y="338004"/>
                </a:cubicBezTo>
                <a:lnTo>
                  <a:pt x="3970751" y="338004"/>
                </a:ln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669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3E183-2450-4D22-AAA6-083D454D9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7227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86652-D5B1-4E72-98B4-6AE83BF2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556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20FA9-4F14-4D86-BDB1-41A0BDA74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0811" cy="32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19661-8445-41FF-8B67-E4F7F3090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" r="6042"/>
          <a:stretch/>
        </p:blipFill>
        <p:spPr>
          <a:xfrm>
            <a:off x="4700954" y="3276000"/>
            <a:ext cx="4393614" cy="32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A3815-99A9-4A19-88F6-69A89B6FA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" r="6767"/>
          <a:stretch/>
        </p:blipFill>
        <p:spPr>
          <a:xfrm>
            <a:off x="4700954" y="0"/>
            <a:ext cx="4393613" cy="327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5A5CF-7F8A-40EF-8AFE-60F5C8EC9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95" y="3600000"/>
            <a:ext cx="4371059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800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55BCB-E85F-4083-BDCE-AB286A5DA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88"/>
          <a:stretch/>
        </p:blipFill>
        <p:spPr>
          <a:xfrm>
            <a:off x="4656443" y="0"/>
            <a:ext cx="4487557" cy="32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34AAF-F0F1-4828-AC4E-225C09E0D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50813" cy="32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74603C-C4A3-46E2-AC9F-27EF72DC67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82"/>
          <a:stretch/>
        </p:blipFill>
        <p:spPr>
          <a:xfrm>
            <a:off x="4656443" y="3276000"/>
            <a:ext cx="4458762" cy="327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468020-397A-42A3-9337-DA0863C97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00" y="3582001"/>
            <a:ext cx="4397713" cy="29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6595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686D4-38A8-4114-88AA-CF4674F32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438003"/>
            <a:ext cx="6021419" cy="34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32F6F9-28C3-4B0F-8949-623ED83C5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"/>
            <a:ext cx="6083855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CB74E-4E4F-4943-8DD3-EAA16E9D55F6}"/>
                  </a:ext>
                </a:extLst>
              </p:cNvPr>
              <p:cNvSpPr txBox="1"/>
              <p:nvPr/>
            </p:nvSpPr>
            <p:spPr>
              <a:xfrm>
                <a:off x="5908171" y="1167647"/>
                <a:ext cx="3158816" cy="860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Fit projection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2232.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±2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CB74E-4E4F-4943-8DD3-EAA16E9D5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171" y="1167647"/>
                <a:ext cx="3158816" cy="860492"/>
              </a:xfrm>
              <a:prstGeom prst="rect">
                <a:avLst/>
              </a:prstGeom>
              <a:blipFill>
                <a:blip r:embed="rId4"/>
                <a:stretch>
                  <a:fillRect l="-2896" t="-5674" b="-28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7DB4EE-002B-473F-ACD8-D5DF1BFDB499}"/>
                  </a:ext>
                </a:extLst>
              </p:cNvPr>
              <p:cNvSpPr txBox="1"/>
              <p:nvPr/>
            </p:nvSpPr>
            <p:spPr>
              <a:xfrm>
                <a:off x="5908171" y="4588057"/>
                <a:ext cx="303077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Fit projection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±2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6.8 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7DB4EE-002B-473F-ACD8-D5DF1BFD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171" y="4588057"/>
                <a:ext cx="3030771" cy="830997"/>
              </a:xfrm>
              <a:prstGeom prst="rect">
                <a:avLst/>
              </a:prstGeom>
              <a:blipFill>
                <a:blip r:embed="rId5"/>
                <a:stretch>
                  <a:fillRect l="-3018" t="-5882" b="-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62BF73-37F0-49B0-AC90-CCE2DD7EDF64}"/>
                  </a:ext>
                </a:extLst>
              </p:cNvPr>
              <p:cNvSpPr txBox="1"/>
              <p:nvPr/>
            </p:nvSpPr>
            <p:spPr>
              <a:xfrm>
                <a:off x="5908171" y="274659"/>
                <a:ext cx="3235829" cy="87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Fit slice</a:t>
                </a:r>
                <a:endParaRPr lang="en-US" altLang="zh-CN" sz="2400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2232.4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−2.8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+2.8</m:t>
                          </m:r>
                        </m:sup>
                      </m:sSubSup>
                      <m:r>
                        <a:rPr lang="en-US" altLang="zh-CN" sz="2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62BF73-37F0-49B0-AC90-CCE2DD7ED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171" y="274659"/>
                <a:ext cx="3235829" cy="874983"/>
              </a:xfrm>
              <a:prstGeom prst="rect">
                <a:avLst/>
              </a:prstGeom>
              <a:blipFill>
                <a:blip r:embed="rId6"/>
                <a:stretch>
                  <a:fillRect l="-2825" t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181E46-DAC9-45F6-B83B-0F25E1BCD19A}"/>
                  </a:ext>
                </a:extLst>
              </p:cNvPr>
              <p:cNvSpPr txBox="1"/>
              <p:nvPr/>
            </p:nvSpPr>
            <p:spPr>
              <a:xfrm>
                <a:off x="5908171" y="3747634"/>
                <a:ext cx="3253946" cy="8404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Last week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250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−28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+29</m:t>
                          </m:r>
                        </m:sup>
                      </m:sSubSup>
                      <m:r>
                        <a:rPr lang="en-US" altLang="zh-CN" sz="2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181E46-DAC9-45F6-B83B-0F25E1BCD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171" y="3747634"/>
                <a:ext cx="3253946" cy="840423"/>
              </a:xfrm>
              <a:prstGeom prst="rect">
                <a:avLst/>
              </a:prstGeom>
              <a:blipFill>
                <a:blip r:embed="rId7"/>
                <a:stretch>
                  <a:fillRect l="-2809" t="-5797" b="-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B05014C-7164-4774-BEBD-7B3ABD2DB1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747" y="3456008"/>
            <a:ext cx="5420875" cy="34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36C18F-2934-4103-9AD5-5671F9AFC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250" y="36008"/>
            <a:ext cx="5420875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561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3081-5FB3-4A84-B7E5-EB0FA4291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0249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C28F1-4871-435E-B534-3E5477C4074B}"/>
              </a:ext>
            </a:extLst>
          </p:cNvPr>
          <p:cNvSpPr txBox="1"/>
          <p:nvPr/>
        </p:nvSpPr>
        <p:spPr>
          <a:xfrm>
            <a:off x="2645664" y="438912"/>
            <a:ext cx="2415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E</a:t>
            </a:r>
            <a:r>
              <a:rPr lang="en-US" altLang="zh-CN" i="1" baseline="-25000" dirty="0"/>
              <a:t>γ</a:t>
            </a:r>
            <a:r>
              <a:rPr lang="en-US" altLang="zh-CN" dirty="0"/>
              <a:t> = 2234 keV, </a:t>
            </a:r>
            <a:r>
              <a:rPr lang="en-US" altLang="zh-CN" i="1" dirty="0"/>
              <a:t>τ</a:t>
            </a:r>
            <a:r>
              <a:rPr lang="en-US" altLang="zh-CN" dirty="0"/>
              <a:t> = 480 fs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Blue: before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Red: now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58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F01927-7716-4A2F-A2A9-DDE44C7385E1}"/>
              </a:ext>
            </a:extLst>
          </p:cNvPr>
          <p:cNvSpPr txBox="1"/>
          <p:nvPr/>
        </p:nvSpPr>
        <p:spPr>
          <a:xfrm>
            <a:off x="0" y="6488668"/>
            <a:ext cx="7624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http://skisickness.com/2010/04/relativistic-kinematics-calculator/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D400C-785B-4E82-8B12-5E4D04381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483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235E38-54E4-4632-816E-DA7720BA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2" y="2478024"/>
            <a:ext cx="5839968" cy="4379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E292E-95CB-42F9-8936-CE7FF32F9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3" t="16522" r="16309" b="3685"/>
          <a:stretch/>
        </p:blipFill>
        <p:spPr>
          <a:xfrm>
            <a:off x="0" y="-1"/>
            <a:ext cx="4571999" cy="36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5917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038D6-2808-4F7E-9353-129E9CB8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4850818" cy="32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880A4-A145-4CB8-8460-DEEF54D4D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13"/>
          <a:stretch/>
        </p:blipFill>
        <p:spPr>
          <a:xfrm>
            <a:off x="4583723" y="0"/>
            <a:ext cx="4534899" cy="327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FB287-4B04-4B79-8AE0-A13019A30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96899"/>
            <a:ext cx="5630639" cy="156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24F7D-2256-44A3-81A0-0553D96C4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006" y="3761482"/>
            <a:ext cx="2060331" cy="123389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CED5E2E2-5639-42E8-B01A-E035A0E41494}"/>
              </a:ext>
            </a:extLst>
          </p:cNvPr>
          <p:cNvSpPr/>
          <p:nvPr/>
        </p:nvSpPr>
        <p:spPr>
          <a:xfrm>
            <a:off x="6629899" y="3156138"/>
            <a:ext cx="521178" cy="545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D9E670-7870-42B3-BB88-F431BC9B51C1}"/>
              </a:ext>
            </a:extLst>
          </p:cNvPr>
          <p:cNvCxnSpPr/>
          <p:nvPr/>
        </p:nvCxnSpPr>
        <p:spPr>
          <a:xfrm flipH="1">
            <a:off x="5134708" y="4138246"/>
            <a:ext cx="1716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178DC-6938-401C-96C7-1EAED72D3B2E}"/>
              </a:ext>
            </a:extLst>
          </p:cNvPr>
          <p:cNvCxnSpPr/>
          <p:nvPr/>
        </p:nvCxnSpPr>
        <p:spPr>
          <a:xfrm flipH="1">
            <a:off x="5134708" y="4736123"/>
            <a:ext cx="1716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30438A-2292-4378-B613-8526F5318758}"/>
              </a:ext>
            </a:extLst>
          </p:cNvPr>
          <p:cNvCxnSpPr/>
          <p:nvPr/>
        </p:nvCxnSpPr>
        <p:spPr>
          <a:xfrm>
            <a:off x="6435969" y="4513385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73FDAA-1BDB-4797-A8DF-602C7C25911D}"/>
              </a:ext>
            </a:extLst>
          </p:cNvPr>
          <p:cNvCxnSpPr/>
          <p:nvPr/>
        </p:nvCxnSpPr>
        <p:spPr>
          <a:xfrm>
            <a:off x="7373815" y="4540748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1FDF1D-6284-4334-8FF3-731A250C8AB2}"/>
              </a:ext>
            </a:extLst>
          </p:cNvPr>
          <p:cNvCxnSpPr/>
          <p:nvPr/>
        </p:nvCxnSpPr>
        <p:spPr>
          <a:xfrm>
            <a:off x="5404338" y="4138246"/>
            <a:ext cx="0" cy="5978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B8671B-4C5D-4A38-9D2C-0C682E67FB8A}"/>
              </a:ext>
            </a:extLst>
          </p:cNvPr>
          <p:cNvCxnSpPr>
            <a:cxnSpLocks/>
          </p:cNvCxnSpPr>
          <p:nvPr/>
        </p:nvCxnSpPr>
        <p:spPr>
          <a:xfrm flipH="1">
            <a:off x="6435969" y="5294313"/>
            <a:ext cx="93784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154A6B1-70A5-4ECD-AA6B-CF3753469552}"/>
              </a:ext>
            </a:extLst>
          </p:cNvPr>
          <p:cNvSpPr txBox="1"/>
          <p:nvPr/>
        </p:nvSpPr>
        <p:spPr>
          <a:xfrm>
            <a:off x="4957180" y="425251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AEFF71-A1D3-430B-BA98-BFA4E8655FC2}"/>
              </a:ext>
            </a:extLst>
          </p:cNvPr>
          <p:cNvSpPr txBox="1"/>
          <p:nvPr/>
        </p:nvSpPr>
        <p:spPr>
          <a:xfrm>
            <a:off x="6677930" y="5334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DC8B040-D44E-4111-9929-ABB8EB7E489F}"/>
                  </a:ext>
                </a:extLst>
              </p:cNvPr>
              <p:cNvSpPr txBox="1"/>
              <p:nvPr/>
            </p:nvSpPr>
            <p:spPr>
              <a:xfrm>
                <a:off x="5927495" y="5722494"/>
                <a:ext cx="1929759" cy="597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250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DC8B040-D44E-4111-9929-ABB8EB7E4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495" y="5722494"/>
                <a:ext cx="1929759" cy="597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7C90019-49CD-468A-A39E-D0185FB65B82}"/>
                  </a:ext>
                </a:extLst>
              </p:cNvPr>
              <p:cNvSpPr txBox="1"/>
              <p:nvPr/>
            </p:nvSpPr>
            <p:spPr>
              <a:xfrm>
                <a:off x="2602486" y="4144230"/>
                <a:ext cx="2349746" cy="591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2234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7C90019-49CD-468A-A39E-D0185FB65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486" y="4144230"/>
                <a:ext cx="2349746" cy="5918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tar: 4 Points 29">
            <a:extLst>
              <a:ext uri="{FF2B5EF4-FFF2-40B4-BE49-F238E27FC236}">
                <a16:creationId xmlns:a16="http://schemas.microsoft.com/office/drawing/2014/main" id="{11A4DDE9-E34A-475C-81B0-C96CC411AE88}"/>
              </a:ext>
            </a:extLst>
          </p:cNvPr>
          <p:cNvSpPr/>
          <p:nvPr/>
        </p:nvSpPr>
        <p:spPr>
          <a:xfrm>
            <a:off x="6819130" y="4346496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4AE04C-397F-4A5C-9947-2B6062391859}"/>
              </a:ext>
            </a:extLst>
          </p:cNvPr>
          <p:cNvSpPr txBox="1"/>
          <p:nvPr/>
        </p:nvSpPr>
        <p:spPr>
          <a:xfrm>
            <a:off x="3530012" y="166062"/>
            <a:ext cx="2060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smooth the wrinkle</a:t>
            </a:r>
            <a:endParaRPr lang="zh-CN" altLang="en-US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B1654D8-957D-4544-B4D9-48B90EBFEC5D}"/>
              </a:ext>
            </a:extLst>
          </p:cNvPr>
          <p:cNvSpPr/>
          <p:nvPr/>
        </p:nvSpPr>
        <p:spPr>
          <a:xfrm>
            <a:off x="4174413" y="535139"/>
            <a:ext cx="676405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25130-D882-48F6-A3C6-EF59D857AA6D}"/>
              </a:ext>
            </a:extLst>
          </p:cNvPr>
          <p:cNvSpPr txBox="1"/>
          <p:nvPr/>
        </p:nvSpPr>
        <p:spPr>
          <a:xfrm>
            <a:off x="438411" y="4860099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2D χ</a:t>
            </a:r>
            <a:r>
              <a:rPr lang="en-US" altLang="zh-CN" baseline="30000" dirty="0"/>
              <a:t>2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66450428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DBBE0-E94A-4F92-881A-5F76E793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64035" cy="34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F10A5-A567-4D08-9E77-61461EC93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0000"/>
            <a:ext cx="5064035" cy="34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C44A-D32C-4215-A5FF-9C9BF285E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896" y="3645408"/>
            <a:ext cx="4447104" cy="3212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3BF3AA-3E49-4892-A484-083FAD5496B3}"/>
              </a:ext>
            </a:extLst>
          </p:cNvPr>
          <p:cNvSpPr txBox="1"/>
          <p:nvPr/>
        </p:nvSpPr>
        <p:spPr>
          <a:xfrm>
            <a:off x="5340096" y="18000"/>
            <a:ext cx="3791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Prob_Ea47Eg2234_2D-&gt;Draw(</a:t>
            </a:r>
            <a:r>
              <a:rPr lang="en-US" altLang="zh-CN" sz="1600" dirty="0">
                <a:solidFill>
                  <a:srgbClr val="A31515"/>
                </a:solidFill>
                <a:latin typeface="Arial" panose="020B0604020202020204" pitchFamily="34" charset="0"/>
              </a:rPr>
              <a:t>"</a:t>
            </a:r>
            <a:r>
              <a:rPr lang="en-US" altLang="zh-CN" sz="1600" dirty="0" err="1">
                <a:solidFill>
                  <a:srgbClr val="A31515"/>
                </a:solidFill>
                <a:latin typeface="Arial" panose="020B0604020202020204" pitchFamily="34" charset="0"/>
              </a:rPr>
              <a:t>colz</a:t>
            </a:r>
            <a:r>
              <a:rPr lang="en-US" altLang="zh-CN" sz="1600" dirty="0">
                <a:solidFill>
                  <a:srgbClr val="A31515"/>
                </a:solidFill>
                <a:latin typeface="Arial" panose="020B0604020202020204" pitchFamily="34" charset="0"/>
              </a:rPr>
              <a:t>"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altLang="zh-CN" sz="1600" dirty="0">
                <a:latin typeface="Arial" panose="020B0604020202020204" pitchFamily="34" charset="0"/>
              </a:rPr>
              <a:t>Prob_Ea47Eg2234_2D-&gt;Draw(</a:t>
            </a:r>
            <a:r>
              <a:rPr lang="en-US" altLang="zh-CN" sz="1600" dirty="0">
                <a:solidFill>
                  <a:srgbClr val="A31515"/>
                </a:solidFill>
                <a:latin typeface="Arial" panose="020B0604020202020204" pitchFamily="34" charset="0"/>
              </a:rPr>
              <a:t>"cont4"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altLang="zh-CN" sz="1600" dirty="0">
                <a:latin typeface="Arial" panose="020B0604020202020204" pitchFamily="34" charset="0"/>
              </a:rPr>
              <a:t>Prob_Ea47Eg2234_2D-&gt;Draw(</a:t>
            </a:r>
            <a:r>
              <a:rPr lang="en-US" altLang="zh-CN" sz="1600" dirty="0">
                <a:solidFill>
                  <a:srgbClr val="A31515"/>
                </a:solidFill>
                <a:latin typeface="Arial" panose="020B0604020202020204" pitchFamily="34" charset="0"/>
              </a:rPr>
              <a:t>"surf2"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445511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55D048-F787-4F5F-BCCF-5EFA960C1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961294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F8D5A-601D-4CBD-8E78-369131B4A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6129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025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2A130-C219-4118-92D9-7C864987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96129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176CA-7BD4-4568-805C-0F2E313A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9000"/>
            <a:ext cx="596129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9494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C6B06-5424-4A7B-A05E-AD92D8B6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2752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1D0CA-8403-4C29-9E6E-2098DE770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572000" cy="2752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05ABA-7153-4C2E-826F-A37E5E104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2811"/>
            <a:ext cx="4572000" cy="2752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E70FE-B38D-4403-AA08-8847AD638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752811"/>
            <a:ext cx="4572000" cy="2752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2E418-58CB-4545-8D45-5FEE65303E73}"/>
              </a:ext>
            </a:extLst>
          </p:cNvPr>
          <p:cNvSpPr txBox="1"/>
          <p:nvPr/>
        </p:nvSpPr>
        <p:spPr>
          <a:xfrm>
            <a:off x="0" y="5780781"/>
            <a:ext cx="43769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Prob_Ea47Eg2234_2D_x-&gt;Draw(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altLang="zh-CN" sz="1600" dirty="0">
                <a:latin typeface="Arial" panose="020B0604020202020204" pitchFamily="34" charset="0"/>
              </a:rPr>
              <a:t>Prob_Ea47Eg2234_2D_y-&gt;Draw(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altLang="zh-CN" sz="1600" dirty="0">
                <a:latin typeface="Arial" panose="020B0604020202020204" pitchFamily="34" charset="0"/>
              </a:rPr>
              <a:t>Prob_Ea47Eg2234_2Dinterpolate_x-&gt;Draw(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altLang="zh-CN" sz="1600" dirty="0">
                <a:latin typeface="Arial" panose="020B0604020202020204" pitchFamily="34" charset="0"/>
              </a:rPr>
              <a:t>Prob_Ea47Eg2234_2Dinterpolate_y-&gt;Draw(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2F3D6A-589D-4CD6-A166-2F508C1616BC}"/>
              </a:ext>
            </a:extLst>
          </p:cNvPr>
          <p:cNvCxnSpPr/>
          <p:nvPr/>
        </p:nvCxnSpPr>
        <p:spPr>
          <a:xfrm>
            <a:off x="6193536" y="4115734"/>
            <a:ext cx="0" cy="186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088EAA-77EF-4416-887C-92F2BCA35A8B}"/>
              </a:ext>
            </a:extLst>
          </p:cNvPr>
          <p:cNvCxnSpPr/>
          <p:nvPr/>
        </p:nvCxnSpPr>
        <p:spPr>
          <a:xfrm>
            <a:off x="6882384" y="4129216"/>
            <a:ext cx="0" cy="186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FCB9A5-3CCD-4171-B952-5F35A3464011}"/>
              </a:ext>
            </a:extLst>
          </p:cNvPr>
          <p:cNvCxnSpPr>
            <a:cxnSpLocks/>
          </p:cNvCxnSpPr>
          <p:nvPr/>
        </p:nvCxnSpPr>
        <p:spPr>
          <a:xfrm>
            <a:off x="6528816" y="3233104"/>
            <a:ext cx="0" cy="2761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56BB155-7190-4CCF-B41F-B209A11A777C}"/>
              </a:ext>
            </a:extLst>
          </p:cNvPr>
          <p:cNvSpPr txBox="1"/>
          <p:nvPr/>
        </p:nvSpPr>
        <p:spPr>
          <a:xfrm>
            <a:off x="5870206" y="6008950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16% 50% 84%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9812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936F80-40E1-4DA8-83DD-919F261E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4572000" cy="3375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C30FB-4710-4ACE-A5C8-7BAB5B7F8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8001"/>
            <a:ext cx="4572000" cy="3375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75CA0-EE35-474B-B9D1-5A38D15F5130}"/>
              </a:ext>
            </a:extLst>
          </p:cNvPr>
          <p:cNvSpPr txBox="1"/>
          <p:nvPr/>
        </p:nvSpPr>
        <p:spPr>
          <a:xfrm>
            <a:off x="3419903" y="0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 smooth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460F1-CC88-469F-A21C-84CBB8F41F75}"/>
              </a:ext>
            </a:extLst>
          </p:cNvPr>
          <p:cNvSpPr txBox="1"/>
          <p:nvPr/>
        </p:nvSpPr>
        <p:spPr>
          <a:xfrm>
            <a:off x="3535680" y="341999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Smooth</a:t>
            </a:r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01D69-C93B-4F6A-839B-23F9AB4EA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38001"/>
            <a:ext cx="4572000" cy="3309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0ED0B-D21A-4FB2-8EFD-1AC2FEA30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2"/>
            <a:ext cx="4572000" cy="33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654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AE88945-2A00-4455-8FCF-00DE4CF8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00" y="3329638"/>
            <a:ext cx="4680000" cy="3329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510C08-A027-49C5-9A83-3D82C92B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00" y="0"/>
            <a:ext cx="4680000" cy="3329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B004E-92EF-45F8-897C-1F3C673C9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"/>
            <a:ext cx="4680000" cy="3329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2207C-6D59-47B0-96AE-3C972AC37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29646"/>
            <a:ext cx="4680000" cy="33296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948A10-2DEF-418D-AC16-BA484A44A367}"/>
              </a:ext>
            </a:extLst>
          </p:cNvPr>
          <p:cNvSpPr txBox="1"/>
          <p:nvPr/>
        </p:nvSpPr>
        <p:spPr>
          <a:xfrm>
            <a:off x="5029200" y="6550223"/>
            <a:ext cx="411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Chi2_Ea46Eg3076_2D-&gt;Draw("cont4 or </a:t>
            </a:r>
            <a:r>
              <a:rPr lang="en-US" altLang="zh-CN" sz="1400" dirty="0" err="1"/>
              <a:t>colz</a:t>
            </a:r>
            <a:r>
              <a:rPr lang="en-US" altLang="zh-CN" sz="1400" dirty="0"/>
              <a:t> or surf2")</a:t>
            </a:r>
            <a:endParaRPr lang="zh-CN" alt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123E2B-5718-47F7-AB60-028B3B6E44EA}"/>
              </a:ext>
            </a:extLst>
          </p:cNvPr>
          <p:cNvSpPr txBox="1"/>
          <p:nvPr/>
        </p:nvSpPr>
        <p:spPr>
          <a:xfrm>
            <a:off x="8082492" y="3256963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 smooth</a:t>
            </a:r>
            <a:endParaRPr lang="zh-CN" alt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A88B22-F7C8-4FB6-8A5D-870B2CDBF6D6}"/>
              </a:ext>
            </a:extLst>
          </p:cNvPr>
          <p:cNvSpPr txBox="1"/>
          <p:nvPr/>
        </p:nvSpPr>
        <p:spPr>
          <a:xfrm>
            <a:off x="3710268" y="3256963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Smooth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4319534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958E71E-920A-4BB0-B0A0-57CE39B4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2650"/>
            <a:ext cx="4572000" cy="3182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25D0A4-D77A-4626-9D74-058F327AC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2"/>
            <a:ext cx="4572000" cy="3313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AA531-14AA-4974-8206-A88D13194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31"/>
          <a:stretch/>
        </p:blipFill>
        <p:spPr>
          <a:xfrm>
            <a:off x="6825975" y="3120990"/>
            <a:ext cx="2318024" cy="17851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BCC755-2BA3-4115-AA1C-E180B9B4FAC1}"/>
              </a:ext>
            </a:extLst>
          </p:cNvPr>
          <p:cNvCxnSpPr/>
          <p:nvPr/>
        </p:nvCxnSpPr>
        <p:spPr>
          <a:xfrm flipH="1">
            <a:off x="6566343" y="3897688"/>
            <a:ext cx="1716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5C8C43-9C62-4DC1-8695-582D4F1AB941}"/>
              </a:ext>
            </a:extLst>
          </p:cNvPr>
          <p:cNvCxnSpPr>
            <a:cxnSpLocks/>
          </p:cNvCxnSpPr>
          <p:nvPr/>
        </p:nvCxnSpPr>
        <p:spPr>
          <a:xfrm flipH="1">
            <a:off x="6566344" y="4495565"/>
            <a:ext cx="18841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180848-AF7B-43F9-8118-43E197E277F3}"/>
              </a:ext>
            </a:extLst>
          </p:cNvPr>
          <p:cNvCxnSpPr/>
          <p:nvPr/>
        </p:nvCxnSpPr>
        <p:spPr>
          <a:xfrm>
            <a:off x="7901788" y="4247189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95F3D1-8592-49B2-98F9-ACE63B7B495B}"/>
              </a:ext>
            </a:extLst>
          </p:cNvPr>
          <p:cNvCxnSpPr>
            <a:cxnSpLocks/>
          </p:cNvCxnSpPr>
          <p:nvPr/>
        </p:nvCxnSpPr>
        <p:spPr>
          <a:xfrm>
            <a:off x="8796904" y="4247189"/>
            <a:ext cx="0" cy="1035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013981-02EA-4448-BEE2-D53BE7276AA3}"/>
              </a:ext>
            </a:extLst>
          </p:cNvPr>
          <p:cNvCxnSpPr>
            <a:cxnSpLocks/>
          </p:cNvCxnSpPr>
          <p:nvPr/>
        </p:nvCxnSpPr>
        <p:spPr>
          <a:xfrm>
            <a:off x="6835973" y="3883616"/>
            <a:ext cx="0" cy="6119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6E192F-97FE-4BA4-8673-5E3CDF31F9D1}"/>
              </a:ext>
            </a:extLst>
          </p:cNvPr>
          <p:cNvCxnSpPr>
            <a:cxnSpLocks/>
          </p:cNvCxnSpPr>
          <p:nvPr/>
        </p:nvCxnSpPr>
        <p:spPr>
          <a:xfrm flipH="1">
            <a:off x="7901788" y="5028117"/>
            <a:ext cx="8951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9AE3E2-E111-41E0-A1A2-0C15FB778048}"/>
              </a:ext>
            </a:extLst>
          </p:cNvPr>
          <p:cNvSpPr txBox="1"/>
          <p:nvPr/>
        </p:nvSpPr>
        <p:spPr>
          <a:xfrm>
            <a:off x="6388815" y="398632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7A43E8-A549-4ACE-93F8-DF1C7B59587E}"/>
              </a:ext>
            </a:extLst>
          </p:cNvPr>
          <p:cNvSpPr txBox="1"/>
          <p:nvPr/>
        </p:nvSpPr>
        <p:spPr>
          <a:xfrm>
            <a:off x="8109565" y="506780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06C813-0DA8-431C-9411-9FE9D8E3F935}"/>
                  </a:ext>
                </a:extLst>
              </p:cNvPr>
              <p:cNvSpPr txBox="1"/>
              <p:nvPr/>
            </p:nvSpPr>
            <p:spPr>
              <a:xfrm>
                <a:off x="7218619" y="5363236"/>
                <a:ext cx="1929759" cy="597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270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06C813-0DA8-431C-9411-9FE9D8E3F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619" y="5363236"/>
                <a:ext cx="1929759" cy="597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3216CF-E188-49BC-A556-E327DE12000B}"/>
                  </a:ext>
                </a:extLst>
              </p:cNvPr>
              <p:cNvSpPr txBox="1"/>
              <p:nvPr/>
            </p:nvSpPr>
            <p:spPr>
              <a:xfrm>
                <a:off x="4122650" y="3883616"/>
                <a:ext cx="2343334" cy="594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3216CF-E188-49BC-A556-E327DE120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650" y="3883616"/>
                <a:ext cx="2343334" cy="5943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9710C564-A192-4B7F-AEE6-CC611115B721}"/>
              </a:ext>
            </a:extLst>
          </p:cNvPr>
          <p:cNvSpPr/>
          <p:nvPr/>
        </p:nvSpPr>
        <p:spPr>
          <a:xfrm>
            <a:off x="8365393" y="4130322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2EF86-DB89-409F-B1F3-6C8B919FBD32}"/>
              </a:ext>
            </a:extLst>
          </p:cNvPr>
          <p:cNvSpPr txBox="1"/>
          <p:nvPr/>
        </p:nvSpPr>
        <p:spPr>
          <a:xfrm>
            <a:off x="7922173" y="0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 smooth</a:t>
            </a:r>
            <a:endParaRPr lang="zh-CN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C3AD8A-2555-483A-A504-F99EF545BB87}"/>
              </a:ext>
            </a:extLst>
          </p:cNvPr>
          <p:cNvSpPr txBox="1"/>
          <p:nvPr/>
        </p:nvSpPr>
        <p:spPr>
          <a:xfrm>
            <a:off x="5970616" y="6542794"/>
            <a:ext cx="3173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Chi2_Ea47Eg2234_2Dmin-&gt;Draw("</a:t>
            </a:r>
            <a:r>
              <a:rPr lang="en-US" altLang="zh-CN" sz="1400" dirty="0" err="1"/>
              <a:t>colz</a:t>
            </a:r>
            <a:r>
              <a:rPr lang="en-US" altLang="zh-CN" sz="1400" dirty="0"/>
              <a:t>")</a:t>
            </a:r>
            <a:endParaRPr lang="zh-CN" alt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C9E52E-BDBF-433D-8169-72912FD8E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4572000" cy="31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7275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1D317D-9567-4C2E-8CFA-B9F1D046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2819"/>
            <a:ext cx="4572000" cy="3292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3DCA8-4803-46AC-9FD2-62EE314C6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292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49940-8281-4739-B362-DDC9A1630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492" y="3607938"/>
            <a:ext cx="2280174" cy="1400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C7F767-47D6-4AB7-BF92-B70E0F846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30504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AA73E9-B420-40B4-A622-29EB6A1334CA}"/>
              </a:ext>
            </a:extLst>
          </p:cNvPr>
          <p:cNvSpPr txBox="1"/>
          <p:nvPr/>
        </p:nvSpPr>
        <p:spPr>
          <a:xfrm>
            <a:off x="7922173" y="0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 smooth</a:t>
            </a:r>
            <a:endParaRPr lang="zh-CN" alt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01327-3838-4DCB-ABEC-99362274499F}"/>
              </a:ext>
            </a:extLst>
          </p:cNvPr>
          <p:cNvCxnSpPr>
            <a:cxnSpLocks/>
          </p:cNvCxnSpPr>
          <p:nvPr/>
        </p:nvCxnSpPr>
        <p:spPr>
          <a:xfrm flipH="1">
            <a:off x="6725542" y="4032769"/>
            <a:ext cx="11612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F14A3C-E45C-4E35-841A-5FEE21B43EBF}"/>
              </a:ext>
            </a:extLst>
          </p:cNvPr>
          <p:cNvCxnSpPr>
            <a:cxnSpLocks/>
          </p:cNvCxnSpPr>
          <p:nvPr/>
        </p:nvCxnSpPr>
        <p:spPr>
          <a:xfrm flipH="1">
            <a:off x="6725542" y="4610868"/>
            <a:ext cx="11612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87C410-F0F7-4678-9910-43B3C338D3E8}"/>
              </a:ext>
            </a:extLst>
          </p:cNvPr>
          <p:cNvCxnSpPr/>
          <p:nvPr/>
        </p:nvCxnSpPr>
        <p:spPr>
          <a:xfrm>
            <a:off x="7584249" y="4260039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3F7D04-646C-411E-9ADC-38C55B7B2A88}"/>
              </a:ext>
            </a:extLst>
          </p:cNvPr>
          <p:cNvCxnSpPr/>
          <p:nvPr/>
        </p:nvCxnSpPr>
        <p:spPr>
          <a:xfrm>
            <a:off x="8502721" y="4280713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FE2133-9127-47C5-969C-EE692243A183}"/>
              </a:ext>
            </a:extLst>
          </p:cNvPr>
          <p:cNvCxnSpPr>
            <a:cxnSpLocks/>
          </p:cNvCxnSpPr>
          <p:nvPr/>
        </p:nvCxnSpPr>
        <p:spPr>
          <a:xfrm>
            <a:off x="6819130" y="4032769"/>
            <a:ext cx="0" cy="5780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CAA423-F2C1-4816-95A3-F022E0389554}"/>
              </a:ext>
            </a:extLst>
          </p:cNvPr>
          <p:cNvCxnSpPr>
            <a:cxnSpLocks/>
          </p:cNvCxnSpPr>
          <p:nvPr/>
        </p:nvCxnSpPr>
        <p:spPr>
          <a:xfrm flipH="1">
            <a:off x="7584249" y="5043870"/>
            <a:ext cx="9184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85E712E-5DB9-4518-AB57-4DC2AF1F25C9}"/>
              </a:ext>
            </a:extLst>
          </p:cNvPr>
          <p:cNvSpPr txBox="1"/>
          <p:nvPr/>
        </p:nvSpPr>
        <p:spPr>
          <a:xfrm>
            <a:off x="6312019" y="41528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802B-048B-4895-9343-D15E4683E265}"/>
              </a:ext>
            </a:extLst>
          </p:cNvPr>
          <p:cNvSpPr txBox="1"/>
          <p:nvPr/>
        </p:nvSpPr>
        <p:spPr>
          <a:xfrm>
            <a:off x="7830927" y="505387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716A6-227A-486D-A302-FBE513466303}"/>
                  </a:ext>
                </a:extLst>
              </p:cNvPr>
              <p:cNvSpPr txBox="1"/>
              <p:nvPr/>
            </p:nvSpPr>
            <p:spPr>
              <a:xfrm>
                <a:off x="6776809" y="5453964"/>
                <a:ext cx="2330510" cy="60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152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208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716A6-227A-486D-A302-FBE513466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809" y="5453964"/>
                <a:ext cx="2330510" cy="604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DEDA96-985A-40B6-B1AC-2E7CB789AAF1}"/>
                  </a:ext>
                </a:extLst>
              </p:cNvPr>
              <p:cNvSpPr txBox="1"/>
              <p:nvPr/>
            </p:nvSpPr>
            <p:spPr>
              <a:xfrm>
                <a:off x="3631532" y="4038521"/>
                <a:ext cx="2766549" cy="59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>
                              <a:latin typeface="Cambria Math" panose="02040503050406030204" pitchFamily="18" charset="0"/>
                            </a:rPr>
                            <m:t>1246.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BDEDA96-985A-40B6-B1AC-2E7CB789A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532" y="4038521"/>
                <a:ext cx="2766549" cy="597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tar: 4 Points 24">
            <a:extLst>
              <a:ext uri="{FF2B5EF4-FFF2-40B4-BE49-F238E27FC236}">
                <a16:creationId xmlns:a16="http://schemas.microsoft.com/office/drawing/2014/main" id="{A5603E0E-CBA6-4EAA-9185-FF8FC91E46FC}"/>
              </a:ext>
            </a:extLst>
          </p:cNvPr>
          <p:cNvSpPr/>
          <p:nvPr/>
        </p:nvSpPr>
        <p:spPr>
          <a:xfrm>
            <a:off x="7886791" y="4240703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0CF35723-4920-48AF-9292-8FB3D1AA15EF}"/>
              </a:ext>
            </a:extLst>
          </p:cNvPr>
          <p:cNvSpPr/>
          <p:nvPr/>
        </p:nvSpPr>
        <p:spPr>
          <a:xfrm rot="19627529">
            <a:off x="7148233" y="2909225"/>
            <a:ext cx="302629" cy="580761"/>
          </a:xfrm>
          <a:prstGeom prst="downArrow">
            <a:avLst>
              <a:gd name="adj1" fmla="val 50000"/>
              <a:gd name="adj2" fmla="val 48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354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264C7-B9DD-4122-8D39-27DE6CF72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01501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2A8C50-320E-4852-A60B-43C3EF33A262}"/>
              </a:ext>
            </a:extLst>
          </p:cNvPr>
          <p:cNvCxnSpPr/>
          <p:nvPr/>
        </p:nvCxnSpPr>
        <p:spPr>
          <a:xfrm>
            <a:off x="1043189" y="2292439"/>
            <a:ext cx="9401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339AFD-2B0C-48B0-838C-911C9B6E9C44}"/>
              </a:ext>
            </a:extLst>
          </p:cNvPr>
          <p:cNvCxnSpPr>
            <a:cxnSpLocks/>
          </p:cNvCxnSpPr>
          <p:nvPr/>
        </p:nvCxnSpPr>
        <p:spPr>
          <a:xfrm>
            <a:off x="1056068" y="2395470"/>
            <a:ext cx="10560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13964-77B1-480E-A3AD-8BE0FE0BA5E5}"/>
              </a:ext>
            </a:extLst>
          </p:cNvPr>
          <p:cNvCxnSpPr/>
          <p:nvPr/>
        </p:nvCxnSpPr>
        <p:spPr>
          <a:xfrm>
            <a:off x="1970467" y="2305318"/>
            <a:ext cx="0" cy="3747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0BA8C7-6BD5-49A0-9D15-E345296A09C4}"/>
              </a:ext>
            </a:extLst>
          </p:cNvPr>
          <p:cNvCxnSpPr>
            <a:cxnSpLocks/>
          </p:cNvCxnSpPr>
          <p:nvPr/>
        </p:nvCxnSpPr>
        <p:spPr>
          <a:xfrm>
            <a:off x="2112135" y="2395470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6A5FBC-A5C4-405E-B02F-8015FD3B5E85}"/>
              </a:ext>
            </a:extLst>
          </p:cNvPr>
          <p:cNvSpPr txBox="1"/>
          <p:nvPr/>
        </p:nvSpPr>
        <p:spPr>
          <a:xfrm>
            <a:off x="2420060" y="4693155"/>
            <a:ext cx="26659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Eα gate = 49±1 MeV</a:t>
            </a:r>
          </a:p>
          <a:p>
            <a:r>
              <a:rPr lang="en-US" altLang="zh-CN" dirty="0"/>
              <a:t>51.1 &lt; E</a:t>
            </a:r>
            <a:r>
              <a:rPr lang="en-US" altLang="zh-CN" baseline="-25000" dirty="0"/>
              <a:t>α</a:t>
            </a:r>
            <a:r>
              <a:rPr lang="en-US" altLang="zh-CN" dirty="0"/>
              <a:t> &lt; 53.0 MeV</a:t>
            </a:r>
          </a:p>
          <a:p>
            <a:r>
              <a:rPr lang="en-US" altLang="zh-CN" dirty="0"/>
              <a:t>81.2 &gt; E</a:t>
            </a:r>
            <a:r>
              <a:rPr lang="en-US" altLang="zh-CN" baseline="-25000" dirty="0"/>
              <a:t>31S</a:t>
            </a:r>
            <a:r>
              <a:rPr lang="en-US" altLang="zh-CN" dirty="0"/>
              <a:t> &gt; 79.3 MeV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105329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ADADE-EC3D-44E2-A3A5-12707E507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4572000" cy="2922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A085F-0B35-46AA-AF8D-F840B9158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1741"/>
            <a:ext cx="4571999" cy="292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09F83-8E93-4519-A408-155EF864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-5"/>
            <a:ext cx="4572001" cy="2922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9129F-0876-427B-95F6-2CA6F505E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8" y="-2"/>
            <a:ext cx="4572002" cy="2922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8E8D39-222E-42AA-8386-A19C72F34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7" y="3291628"/>
            <a:ext cx="4571997" cy="2922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8E37B-7E53-4F99-8ABA-E0EBDDD1C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6" y="3291628"/>
            <a:ext cx="4571998" cy="29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59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E5B62-8F94-46CB-ACE9-2DEC4D5DD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899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8F2FF-0AAD-463D-9FF4-12E2467E4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5DC13-AF02-4253-8269-BDAA69BF9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72" y="1543579"/>
            <a:ext cx="44577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260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CF1E85-81A6-4856-AA44-9203F809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3" y="3289153"/>
            <a:ext cx="4572000" cy="3292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877247-2A88-4C16-AC05-DB043A276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741" y="3691049"/>
            <a:ext cx="2143563" cy="129289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14FF68-5552-4786-A66A-C3B36AAAD879}"/>
              </a:ext>
            </a:extLst>
          </p:cNvPr>
          <p:cNvCxnSpPr>
            <a:cxnSpLocks/>
          </p:cNvCxnSpPr>
          <p:nvPr/>
        </p:nvCxnSpPr>
        <p:spPr>
          <a:xfrm flipH="1">
            <a:off x="6648628" y="4075499"/>
            <a:ext cx="11612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7B268-6326-488C-8B64-FEE7F05A7210}"/>
              </a:ext>
            </a:extLst>
          </p:cNvPr>
          <p:cNvCxnSpPr>
            <a:cxnSpLocks/>
          </p:cNvCxnSpPr>
          <p:nvPr/>
        </p:nvCxnSpPr>
        <p:spPr>
          <a:xfrm flipH="1">
            <a:off x="6648628" y="4559592"/>
            <a:ext cx="11612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F8C842-1843-489A-8F08-3838521EB59B}"/>
              </a:ext>
            </a:extLst>
          </p:cNvPr>
          <p:cNvCxnSpPr/>
          <p:nvPr/>
        </p:nvCxnSpPr>
        <p:spPr>
          <a:xfrm>
            <a:off x="7584249" y="4260039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86D746-1474-4449-A8E2-FB3EB8F91C75}"/>
              </a:ext>
            </a:extLst>
          </p:cNvPr>
          <p:cNvCxnSpPr/>
          <p:nvPr/>
        </p:nvCxnSpPr>
        <p:spPr>
          <a:xfrm>
            <a:off x="8502721" y="4280713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EC5EAD-1BAB-40A0-B7BF-586642273922}"/>
              </a:ext>
            </a:extLst>
          </p:cNvPr>
          <p:cNvCxnSpPr>
            <a:cxnSpLocks/>
          </p:cNvCxnSpPr>
          <p:nvPr/>
        </p:nvCxnSpPr>
        <p:spPr>
          <a:xfrm>
            <a:off x="6819130" y="4086486"/>
            <a:ext cx="0" cy="4731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8B058E-A51E-4CE6-A8D8-06F7C10E0A56}"/>
              </a:ext>
            </a:extLst>
          </p:cNvPr>
          <p:cNvCxnSpPr>
            <a:cxnSpLocks/>
          </p:cNvCxnSpPr>
          <p:nvPr/>
        </p:nvCxnSpPr>
        <p:spPr>
          <a:xfrm flipH="1">
            <a:off x="7584249" y="5043870"/>
            <a:ext cx="9184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53D92B-3514-4A48-BA71-51E72D50B1C2}"/>
              </a:ext>
            </a:extLst>
          </p:cNvPr>
          <p:cNvSpPr txBox="1"/>
          <p:nvPr/>
        </p:nvSpPr>
        <p:spPr>
          <a:xfrm>
            <a:off x="6312019" y="41528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CCD78-D349-4078-AADD-27C9AE436208}"/>
              </a:ext>
            </a:extLst>
          </p:cNvPr>
          <p:cNvSpPr txBox="1"/>
          <p:nvPr/>
        </p:nvSpPr>
        <p:spPr>
          <a:xfrm>
            <a:off x="7830927" y="505387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4E60A2-F5FC-4091-BA9A-AA984FDF6874}"/>
                  </a:ext>
                </a:extLst>
              </p:cNvPr>
              <p:cNvSpPr txBox="1"/>
              <p:nvPr/>
            </p:nvSpPr>
            <p:spPr>
              <a:xfrm>
                <a:off x="6776809" y="5453964"/>
                <a:ext cx="2322495" cy="596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118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280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4E60A2-F5FC-4091-BA9A-AA984FDF6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809" y="5453964"/>
                <a:ext cx="2322495" cy="5967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EC71E-7FE1-4466-B736-F5737413361E}"/>
                  </a:ext>
                </a:extLst>
              </p:cNvPr>
              <p:cNvSpPr txBox="1"/>
              <p:nvPr/>
            </p:nvSpPr>
            <p:spPr>
              <a:xfrm>
                <a:off x="3631532" y="4038521"/>
                <a:ext cx="2766549" cy="59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>
                              <a:latin typeface="Cambria Math" panose="02040503050406030204" pitchFamily="18" charset="0"/>
                            </a:rPr>
                            <m:t>1246.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AEC71E-7FE1-4466-B736-F57374133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532" y="4038521"/>
                <a:ext cx="2766549" cy="597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tar: 4 Points 13">
            <a:extLst>
              <a:ext uri="{FF2B5EF4-FFF2-40B4-BE49-F238E27FC236}">
                <a16:creationId xmlns:a16="http://schemas.microsoft.com/office/drawing/2014/main" id="{430B7766-E965-45D5-99A0-DF4B72B907BA}"/>
              </a:ext>
            </a:extLst>
          </p:cNvPr>
          <p:cNvSpPr/>
          <p:nvPr/>
        </p:nvSpPr>
        <p:spPr>
          <a:xfrm>
            <a:off x="7817151" y="4187837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4A1EB8-9A5A-4CAE-B16A-28AB5DC2E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-3666"/>
            <a:ext cx="4572000" cy="3382574"/>
          </a:xfrm>
          <a:prstGeom prst="rect">
            <a:avLst/>
          </a:prstGeom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549A6886-6579-47C4-A357-6863345975F2}"/>
              </a:ext>
            </a:extLst>
          </p:cNvPr>
          <p:cNvSpPr/>
          <p:nvPr/>
        </p:nvSpPr>
        <p:spPr>
          <a:xfrm rot="19627529">
            <a:off x="7538016" y="3093930"/>
            <a:ext cx="302629" cy="580761"/>
          </a:xfrm>
          <a:prstGeom prst="downArrow">
            <a:avLst>
              <a:gd name="adj1" fmla="val 50000"/>
              <a:gd name="adj2" fmla="val 48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687B87-AAD2-462F-81CA-61AEBBC41E2D}"/>
              </a:ext>
            </a:extLst>
          </p:cNvPr>
          <p:cNvSpPr txBox="1"/>
          <p:nvPr/>
        </p:nvSpPr>
        <p:spPr>
          <a:xfrm>
            <a:off x="8226761" y="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Smooth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99020-7945-4A0D-946E-4DCDE3CCC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666"/>
            <a:ext cx="4572000" cy="32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03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57BA0-24C0-43DF-81F3-313578AB5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7309" cy="2925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53E10-F1A6-4C72-B56E-DB4FD0C9532A}"/>
              </a:ext>
            </a:extLst>
          </p:cNvPr>
          <p:cNvSpPr txBox="1"/>
          <p:nvPr/>
        </p:nvSpPr>
        <p:spPr>
          <a:xfrm>
            <a:off x="4876800" y="6354813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1246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50A37-1252-407A-A7B7-CF5E28A51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2393"/>
            <a:ext cx="4566693" cy="2919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A904F6-1AE8-4AE4-9132-A7EA694C01F5}"/>
              </a:ext>
            </a:extLst>
          </p:cNvPr>
          <p:cNvSpPr txBox="1"/>
          <p:nvPr/>
        </p:nvSpPr>
        <p:spPr>
          <a:xfrm>
            <a:off x="-5306" y="6354813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1248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7A6D5-D917-4FC5-90F0-FEECD0651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309" y="3429000"/>
            <a:ext cx="4572000" cy="2922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B01C7F-5702-4BE6-8B72-E886B4FD7FF0}"/>
              </a:ext>
            </a:extLst>
          </p:cNvPr>
          <p:cNvSpPr txBox="1"/>
          <p:nvPr/>
        </p:nvSpPr>
        <p:spPr>
          <a:xfrm>
            <a:off x="-5307" y="2919639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1247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1191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C39AEEAC-5893-4D71-B136-741459581C0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1" y="137251"/>
              <a:ext cx="4572001" cy="37983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1248.43(20)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1248.40(20)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1246.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118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280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1246.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280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0990184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1401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111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1247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1754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180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27394091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1248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2619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297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364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1246.2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0.23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1246.2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0.24</m:t>
                                    </m:r>
                                  </m:sub>
                                  <m:sup>
                                    <m:r>
                                      <a:rPr lang="en-US" altLang="zh-CN" sz="16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3385990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2600-fs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1247.2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0.27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973619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C39AEEAC-5893-4D71-B136-741459581C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541280"/>
                  </p:ext>
                </p:extLst>
              </p:nvPr>
            </p:nvGraphicFramePr>
            <p:xfrm>
              <a:off x="-1" y="137251"/>
              <a:ext cx="4572001" cy="37983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1248.43(20)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1248.40(20)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203226" r="-114136" b="-7177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203226" r="-1395" b="-7177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298413" r="-114136" b="-6063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298413" r="-1395" b="-6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0990184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404839" r="-1395" b="-5161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1247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504839" r="-1395" b="-4161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7394091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1248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595238" r="-1395" b="-3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706452" r="-114136" b="-2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793651" r="-114136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3385990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2600-fs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908065" r="-114136" b="-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973619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A44E252-060A-4DE7-A581-3CD15135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787" y="3723503"/>
            <a:ext cx="1894213" cy="1264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807ED-17C3-4FB9-A8AA-5555C87E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386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2A866-3B6F-450B-B2DE-3A32CAE50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413" y="3723504"/>
            <a:ext cx="1872373" cy="1264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7524BF-F8C9-48D5-9D47-0E2F85545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5584"/>
            <a:ext cx="4572002" cy="29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350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E150E-B5F2-4A05-B982-D2CE5AF02C9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643374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8832068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0178635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71770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9053684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117880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9478079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6158127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70092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8271617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250431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3408924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383549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4086711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435591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82613146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581902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9249214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453294492"/>
                    </a:ext>
                  </a:extLst>
                </a:gridCol>
              </a:tblGrid>
              <a:tr h="2271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829226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571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5670707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1818210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10204941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66259036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2057268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542937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593780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16022658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4754275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9192193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1665524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40155809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2812403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44747417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64845700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25631799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66563382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4117457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0278695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03963127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4200</a:t>
                      </a:r>
                      <a:endParaRPr lang="en-US" altLang="zh-CN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5446937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0170749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00867877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03478443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1652124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03524398"/>
                  </a:ext>
                </a:extLst>
              </a:tr>
              <a:tr h="2298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5400</a:t>
                      </a:r>
                      <a:endParaRPr lang="en-US" altLang="zh-CN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460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537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C6591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555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7025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D1A436-836D-4B76-B1EE-8D2E2105D8A5}"/>
              </a:ext>
            </a:extLst>
          </p:cNvPr>
          <p:cNvSpPr txBox="1"/>
          <p:nvPr/>
        </p:nvSpPr>
        <p:spPr>
          <a:xfrm>
            <a:off x="0" y="6519446"/>
            <a:ext cx="4208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The bottom 10% </a:t>
            </a:r>
            <a:r>
              <a:rPr lang="en-US" altLang="zh-CN" sz="1600" i="1" dirty="0">
                <a:solidFill>
                  <a:srgbClr val="C00000"/>
                </a:solidFill>
              </a:rPr>
              <a:t>χ</a:t>
            </a:r>
            <a:r>
              <a:rPr lang="en-US" altLang="zh-CN" sz="1600" baseline="30000" dirty="0">
                <a:solidFill>
                  <a:srgbClr val="C00000"/>
                </a:solidFill>
              </a:rPr>
              <a:t>2</a:t>
            </a:r>
            <a:r>
              <a:rPr lang="en-US" altLang="zh-CN" sz="1600" dirty="0">
                <a:solidFill>
                  <a:srgbClr val="C00000"/>
                </a:solidFill>
              </a:rPr>
              <a:t> values are highlighted in red.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64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6EE551-20A5-4A57-8344-C4A8A98E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29000"/>
            <a:ext cx="4572000" cy="292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FF9D88-0583-4514-AE15-9850F15DDD2F}"/>
              </a:ext>
            </a:extLst>
          </p:cNvPr>
          <p:cNvSpPr txBox="1"/>
          <p:nvPr/>
        </p:nvSpPr>
        <p:spPr>
          <a:xfrm>
            <a:off x="304800" y="6351414"/>
            <a:ext cx="265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200–5400 fs projection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E6E72D-DC82-4556-9FCF-82E52CBA38A5}"/>
              </a:ext>
            </a:extLst>
          </p:cNvPr>
          <p:cNvSpPr txBox="1"/>
          <p:nvPr/>
        </p:nvSpPr>
        <p:spPr>
          <a:xfrm>
            <a:off x="4876800" y="6351414"/>
            <a:ext cx="3049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1232–1264 keV projection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28AC5E-5F5D-4F1F-83B5-3699DFD10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8994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1530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D282DE-969E-4E6A-8E77-7D3DCF43F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4572000" cy="2922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BBB0A6-395E-4905-BA8B-DEB66299D225}"/>
              </a:ext>
            </a:extLst>
          </p:cNvPr>
          <p:cNvSpPr txBox="1"/>
          <p:nvPr/>
        </p:nvSpPr>
        <p:spPr>
          <a:xfrm>
            <a:off x="4876800" y="6351414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1248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787619-60B8-43B8-8710-2A67A7331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" y="3429001"/>
            <a:ext cx="4566693" cy="29190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3921A-CBF3-4F9A-96CA-72ECE5E407B9}"/>
              </a:ext>
            </a:extLst>
          </p:cNvPr>
          <p:cNvSpPr txBox="1"/>
          <p:nvPr/>
        </p:nvSpPr>
        <p:spPr>
          <a:xfrm>
            <a:off x="0" y="6348023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1248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8050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A55C7E-D259-49BD-BD95-D13A075F2241}"/>
              </a:ext>
            </a:extLst>
          </p:cNvPr>
          <p:cNvSpPr txBox="1"/>
          <p:nvPr/>
        </p:nvSpPr>
        <p:spPr>
          <a:xfrm>
            <a:off x="4876800" y="2922409"/>
            <a:ext cx="16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2600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58A1C7F-0A60-4E17-A06D-8932433E1FF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1" y="137251"/>
              <a:ext cx="4572001" cy="27372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1248.43(20)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1248.40(20)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1246.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118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280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1401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111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1248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2619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297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364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1246.2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0.23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2600-fs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1247.2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0.27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973619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58A1C7F-0A60-4E17-A06D-8932433E1F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6533544"/>
                  </p:ext>
                </p:extLst>
              </p:nvPr>
            </p:nvGraphicFramePr>
            <p:xfrm>
              <a:off x="-1" y="137251"/>
              <a:ext cx="4572001" cy="27372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1248.43(20)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1248.40(20)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203125" r="-114136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203125" r="-1395" b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303125" r="-1395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1248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403125" r="-1395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495385" r="-114136" b="-1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2600-fs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604688" r="-114136" b="-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973619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588271B2-F767-4A9F-8B7B-47F38B7D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8" y="0"/>
            <a:ext cx="4571992" cy="29224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F192CD-5512-4CAC-AB99-088DD8452D15}"/>
              </a:ext>
            </a:extLst>
          </p:cNvPr>
          <p:cNvSpPr txBox="1"/>
          <p:nvPr/>
        </p:nvSpPr>
        <p:spPr>
          <a:xfrm>
            <a:off x="4876802" y="6214167"/>
            <a:ext cx="16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1400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1DAEBB-9E89-4D10-9A4D-C96103CB0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91741"/>
            <a:ext cx="4572000" cy="2922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A421BC-254D-4645-962F-D06C4C06B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" y="3291741"/>
            <a:ext cx="4566693" cy="29190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231BA-DB41-48F4-B662-FE1336DF0B1D}"/>
              </a:ext>
            </a:extLst>
          </p:cNvPr>
          <p:cNvSpPr txBox="1"/>
          <p:nvPr/>
        </p:nvSpPr>
        <p:spPr>
          <a:xfrm>
            <a:off x="1" y="6214161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1248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468E1D-7F9A-42C3-9A50-D3F07F3D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13324" cy="492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6A96C-9E4B-4AF3-87B0-AA06B6E0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70173"/>
            <a:ext cx="4275786" cy="19878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C77161-BC11-4D59-9AF2-B9E6253FA178}"/>
              </a:ext>
            </a:extLst>
          </p:cNvPr>
          <p:cNvCxnSpPr/>
          <p:nvPr/>
        </p:nvCxnSpPr>
        <p:spPr>
          <a:xfrm flipV="1">
            <a:off x="3975438" y="3930365"/>
            <a:ext cx="0" cy="270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2D5ECD-3C59-4F58-96C9-794A1E0E1684}"/>
              </a:ext>
            </a:extLst>
          </p:cNvPr>
          <p:cNvCxnSpPr>
            <a:cxnSpLocks/>
          </p:cNvCxnSpPr>
          <p:nvPr/>
        </p:nvCxnSpPr>
        <p:spPr>
          <a:xfrm>
            <a:off x="1030310" y="3889240"/>
            <a:ext cx="2945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C018D2-0471-4B64-890C-0283E8182477}"/>
              </a:ext>
            </a:extLst>
          </p:cNvPr>
          <p:cNvSpPr txBox="1"/>
          <p:nvPr/>
        </p:nvSpPr>
        <p:spPr>
          <a:xfrm>
            <a:off x="1243378" y="2894261"/>
            <a:ext cx="2702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Acceptance angle α &lt; 14°</a:t>
            </a:r>
          </a:p>
          <a:p>
            <a:r>
              <a:rPr lang="en-US" altLang="zh-CN" dirty="0"/>
              <a:t>corresponds to</a:t>
            </a:r>
          </a:p>
          <a:p>
            <a:r>
              <a:rPr lang="en-US" altLang="zh-CN" baseline="30000" dirty="0"/>
              <a:t>31</a:t>
            </a:r>
            <a:r>
              <a:rPr lang="en-US" altLang="zh-CN" dirty="0"/>
              <a:t>S &lt; 4°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483727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9375BE-7197-4FA1-9B3F-99CB6118F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998"/>
            <a:ext cx="5364535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D292F-6FDD-4FD5-9618-2E4D23605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530" cy="3428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2C4C4B-7DDF-44F0-B31F-737ECE923461}"/>
              </a:ext>
            </a:extLst>
          </p:cNvPr>
          <p:cNvSpPr txBox="1"/>
          <p:nvPr/>
        </p:nvSpPr>
        <p:spPr>
          <a:xfrm>
            <a:off x="4572000" y="36576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pol6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E3310-9164-4FB3-9696-F50B8CCBA022}"/>
              </a:ext>
            </a:extLst>
          </p:cNvPr>
          <p:cNvSpPr txBox="1"/>
          <p:nvPr/>
        </p:nvSpPr>
        <p:spPr>
          <a:xfrm>
            <a:off x="4571999" y="379475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327401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CBE13-77FE-4E45-99F1-BE36A5CB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8"/>
            <a:ext cx="4572000" cy="2922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3AC9E-8F83-4CD2-9DF3-22A957A38437}"/>
              </a:ext>
            </a:extLst>
          </p:cNvPr>
          <p:cNvSpPr txBox="1"/>
          <p:nvPr/>
        </p:nvSpPr>
        <p:spPr>
          <a:xfrm>
            <a:off x="304800" y="2922409"/>
            <a:ext cx="15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270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53141-118B-428D-BA9A-84D7E4E2DEF2}"/>
              </a:ext>
            </a:extLst>
          </p:cNvPr>
          <p:cNvSpPr txBox="1"/>
          <p:nvPr/>
        </p:nvSpPr>
        <p:spPr>
          <a:xfrm>
            <a:off x="4876800" y="2922409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2232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E56AB-7775-44E9-9B1C-6AF9CE7E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"/>
            <a:ext cx="4572000" cy="2922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88A982-8ACC-4B6E-9360-A8A2EAD9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5" y="3429000"/>
            <a:ext cx="4572005" cy="2922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E5D1CC-A407-495A-87E0-B278B0887F4A}"/>
              </a:ext>
            </a:extLst>
          </p:cNvPr>
          <p:cNvSpPr txBox="1"/>
          <p:nvPr/>
        </p:nvSpPr>
        <p:spPr>
          <a:xfrm>
            <a:off x="304800" y="6351417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56133-2B81-4943-9A9A-1AFDD11762D9}"/>
              </a:ext>
            </a:extLst>
          </p:cNvPr>
          <p:cNvSpPr txBox="1"/>
          <p:nvPr/>
        </p:nvSpPr>
        <p:spPr>
          <a:xfrm>
            <a:off x="4876800" y="6351417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3076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05C438-924D-4868-BAD6-C78EF5B80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3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219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E5223-EAB0-4AA4-A9BF-1C87E935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"/>
            <a:ext cx="4572000" cy="2922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7F4B89-42C4-4922-BB8A-3514A97A9261}"/>
              </a:ext>
            </a:extLst>
          </p:cNvPr>
          <p:cNvSpPr txBox="1"/>
          <p:nvPr/>
        </p:nvSpPr>
        <p:spPr>
          <a:xfrm>
            <a:off x="304800" y="2922409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2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4621A-6165-4A61-AA00-BE5D65425D99}"/>
              </a:ext>
            </a:extLst>
          </p:cNvPr>
          <p:cNvSpPr txBox="1"/>
          <p:nvPr/>
        </p:nvSpPr>
        <p:spPr>
          <a:xfrm>
            <a:off x="4876800" y="2922409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4969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EA577F-DDE2-43AB-85A2-D226221BA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255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E150E-B5F2-4A05-B982-D2CE5AF02C9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64541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8832068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0178635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71770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9053684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117880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9478079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6158127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70092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8271617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250431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3408924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383549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4086711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435591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82613146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581902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9249214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453294492"/>
                    </a:ext>
                  </a:extLst>
                </a:gridCol>
              </a:tblGrid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9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2250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829226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351.8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348.2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345.0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344.7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345.4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367.3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374.1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382.4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392.5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401.6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410.3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420.0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32812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345.6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344.2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336.8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336.9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340.6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356.7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364.9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372.8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382.1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390.3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399.6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410.2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765026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338.7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338.1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330.7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348.9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357.4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365.0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375.0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383.9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392.1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402.8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948470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324.6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338.0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346.1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355.2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364.7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373.0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380.6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392.7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47804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324.8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331.7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338.4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355.2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366.2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375.4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385.4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499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340.1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358.9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366.8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379.3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961294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360.6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367.2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46272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335.4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344.3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353.0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360.8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051412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324.1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338.2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347.4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355.1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906806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331.5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347.6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243253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345.2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393088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21362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335.1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174856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334.1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781395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288.2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912655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59433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288.9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285.0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15505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46900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285.8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67070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288.9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283.7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282.7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818210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284.6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285.3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04941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259036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290.6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057268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310.1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305.9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300.6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294.0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294.4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287.4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294.1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297.8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300.8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300.1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306.7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314.6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54293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593780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291.4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022658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292.6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754275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294.8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92193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65524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296.7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295.3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15580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297.8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812403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301.9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299.7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324.0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4741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845700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304.0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324.0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63179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335.9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307.2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563382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336.9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310.2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311.3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331.2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11745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331.2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278695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313.5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335.3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96312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340.7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330.4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317.6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44693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343.7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320.9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330.7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332.7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335.3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170749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337.8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867877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349.1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336.9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324.0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321.2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319.8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331.3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336.8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338.1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478443"/>
                  </a:ext>
                </a:extLst>
              </a:tr>
              <a:tr h="1308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352.7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348.7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334.0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323.7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327.8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329.0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334.1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335.8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341.4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0702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EF1990-10D2-4159-9883-2D39615127A2}"/>
              </a:ext>
            </a:extLst>
          </p:cNvPr>
          <p:cNvSpPr txBox="1"/>
          <p:nvPr/>
        </p:nvSpPr>
        <p:spPr>
          <a:xfrm>
            <a:off x="0" y="6519446"/>
            <a:ext cx="4208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The bottom 10% </a:t>
            </a:r>
            <a:r>
              <a:rPr lang="en-US" altLang="zh-CN" sz="1600" i="1" dirty="0">
                <a:solidFill>
                  <a:srgbClr val="C00000"/>
                </a:solidFill>
              </a:rPr>
              <a:t>χ</a:t>
            </a:r>
            <a:r>
              <a:rPr lang="en-US" altLang="zh-CN" sz="1600" baseline="30000" dirty="0">
                <a:solidFill>
                  <a:srgbClr val="C00000"/>
                </a:solidFill>
              </a:rPr>
              <a:t>2</a:t>
            </a:r>
            <a:r>
              <a:rPr lang="en-US" altLang="zh-CN" sz="1600" dirty="0">
                <a:solidFill>
                  <a:srgbClr val="C00000"/>
                </a:solidFill>
              </a:rPr>
              <a:t> values are highlighted in red.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813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92A937-AFD4-4BA9-AEDC-7D978D417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" y="3182652"/>
            <a:ext cx="4572000" cy="3182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8CCA5-68F0-4D99-B81A-0F10A4125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0"/>
            <a:ext cx="4572000" cy="3309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5B4036-03FA-48A8-916A-945D9D6DA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10" y="3662079"/>
            <a:ext cx="1536191" cy="10374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BCC755-2BA3-4115-AA1C-E180B9B4FAC1}"/>
              </a:ext>
            </a:extLst>
          </p:cNvPr>
          <p:cNvCxnSpPr>
            <a:cxnSpLocks/>
          </p:cNvCxnSpPr>
          <p:nvPr/>
        </p:nvCxnSpPr>
        <p:spPr>
          <a:xfrm flipH="1">
            <a:off x="7144284" y="3872050"/>
            <a:ext cx="1138523" cy="11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5C8C43-9C62-4DC1-8695-582D4F1AB941}"/>
              </a:ext>
            </a:extLst>
          </p:cNvPr>
          <p:cNvCxnSpPr>
            <a:cxnSpLocks/>
          </p:cNvCxnSpPr>
          <p:nvPr/>
        </p:nvCxnSpPr>
        <p:spPr>
          <a:xfrm flipH="1">
            <a:off x="7152830" y="4512657"/>
            <a:ext cx="1297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180848-AF7B-43F9-8118-43E197E277F3}"/>
              </a:ext>
            </a:extLst>
          </p:cNvPr>
          <p:cNvCxnSpPr/>
          <p:nvPr/>
        </p:nvCxnSpPr>
        <p:spPr>
          <a:xfrm>
            <a:off x="7918880" y="4247189"/>
            <a:ext cx="0" cy="1008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95F3D1-8592-49B2-98F9-ACE63B7B495B}"/>
              </a:ext>
            </a:extLst>
          </p:cNvPr>
          <p:cNvCxnSpPr>
            <a:cxnSpLocks/>
          </p:cNvCxnSpPr>
          <p:nvPr/>
        </p:nvCxnSpPr>
        <p:spPr>
          <a:xfrm>
            <a:off x="8796904" y="4247189"/>
            <a:ext cx="0" cy="1035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013981-02EA-4448-BEE2-D53BE7276AA3}"/>
              </a:ext>
            </a:extLst>
          </p:cNvPr>
          <p:cNvCxnSpPr>
            <a:cxnSpLocks/>
          </p:cNvCxnSpPr>
          <p:nvPr/>
        </p:nvCxnSpPr>
        <p:spPr>
          <a:xfrm>
            <a:off x="7288900" y="3883616"/>
            <a:ext cx="0" cy="6235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6E192F-97FE-4BA4-8673-5E3CDF31F9D1}"/>
              </a:ext>
            </a:extLst>
          </p:cNvPr>
          <p:cNvCxnSpPr>
            <a:cxnSpLocks/>
          </p:cNvCxnSpPr>
          <p:nvPr/>
        </p:nvCxnSpPr>
        <p:spPr>
          <a:xfrm flipH="1">
            <a:off x="7927426" y="5028117"/>
            <a:ext cx="86947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9AE3E2-E111-41E0-A1A2-0C15FB778048}"/>
              </a:ext>
            </a:extLst>
          </p:cNvPr>
          <p:cNvSpPr txBox="1"/>
          <p:nvPr/>
        </p:nvSpPr>
        <p:spPr>
          <a:xfrm>
            <a:off x="6876811" y="40107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7A43E8-A549-4ACE-93F8-DF1C7B59587E}"/>
              </a:ext>
            </a:extLst>
          </p:cNvPr>
          <p:cNvSpPr txBox="1"/>
          <p:nvPr/>
        </p:nvSpPr>
        <p:spPr>
          <a:xfrm>
            <a:off x="8109565" y="506780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06C813-0DA8-431C-9411-9FE9D8E3F935}"/>
                  </a:ext>
                </a:extLst>
              </p:cNvPr>
              <p:cNvSpPr txBox="1"/>
              <p:nvPr/>
            </p:nvSpPr>
            <p:spPr>
              <a:xfrm>
                <a:off x="7218619" y="5363236"/>
                <a:ext cx="1929759" cy="597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270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49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06C813-0DA8-431C-9411-9FE9D8E3F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619" y="5363236"/>
                <a:ext cx="1929759" cy="5971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3216CF-E188-49BC-A556-E327DE12000B}"/>
                  </a:ext>
                </a:extLst>
              </p:cNvPr>
              <p:cNvSpPr txBox="1"/>
              <p:nvPr/>
            </p:nvSpPr>
            <p:spPr>
              <a:xfrm>
                <a:off x="4077045" y="3888712"/>
                <a:ext cx="2889958" cy="59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223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2.0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3.1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3.8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3216CF-E188-49BC-A556-E327DE120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045" y="3888712"/>
                <a:ext cx="2889958" cy="5973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9710C564-A192-4B7F-AEE6-CC611115B721}"/>
              </a:ext>
            </a:extLst>
          </p:cNvPr>
          <p:cNvSpPr/>
          <p:nvPr/>
        </p:nvSpPr>
        <p:spPr>
          <a:xfrm>
            <a:off x="8365393" y="4130322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ABD88-617E-46DC-AF43-340D32E0F45D}"/>
              </a:ext>
            </a:extLst>
          </p:cNvPr>
          <p:cNvSpPr txBox="1"/>
          <p:nvPr/>
        </p:nvSpPr>
        <p:spPr>
          <a:xfrm>
            <a:off x="8226761" y="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Smooth</a:t>
            </a:r>
            <a:endParaRPr lang="zh-CN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E8759E-DAA8-405A-9162-EAF26B8C1ACC}"/>
              </a:ext>
            </a:extLst>
          </p:cNvPr>
          <p:cNvSpPr txBox="1"/>
          <p:nvPr/>
        </p:nvSpPr>
        <p:spPr>
          <a:xfrm>
            <a:off x="5970616" y="6542794"/>
            <a:ext cx="3173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Chi2_Ea47Eg2234_2Dmin-&gt;Draw("</a:t>
            </a:r>
            <a:r>
              <a:rPr lang="en-US" altLang="zh-CN" sz="1400" dirty="0" err="1"/>
              <a:t>colz</a:t>
            </a:r>
            <a:r>
              <a:rPr lang="en-US" altLang="zh-CN" sz="1400" dirty="0"/>
              <a:t>")</a:t>
            </a:r>
            <a:endParaRPr lang="zh-CN" altLang="en-US" sz="1400" dirty="0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48C04017-7C84-4D92-ABFD-9F112D34989D}"/>
              </a:ext>
            </a:extLst>
          </p:cNvPr>
          <p:cNvSpPr/>
          <p:nvPr/>
        </p:nvSpPr>
        <p:spPr>
          <a:xfrm rot="19627529">
            <a:off x="7538016" y="3093930"/>
            <a:ext cx="302629" cy="580761"/>
          </a:xfrm>
          <a:prstGeom prst="downArrow">
            <a:avLst>
              <a:gd name="adj1" fmla="val 50000"/>
              <a:gd name="adj2" fmla="val 48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A8248-296D-4BFE-8FA5-586137347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3" y="1"/>
            <a:ext cx="4572000" cy="31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7635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7F351B1-5EC8-46F5-AD7C-956672505DC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1" y="137251"/>
              <a:ext cx="4572001" cy="23461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2234.06(20)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2233.97(20)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223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2.0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3.1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270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49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2232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251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27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2234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249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26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270-fs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223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2.7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2.5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2.5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7F351B1-5EC8-46F5-AD7C-956672505D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2774889"/>
                  </p:ext>
                </p:extLst>
              </p:nvPr>
            </p:nvGraphicFramePr>
            <p:xfrm>
              <a:off x="-1" y="137251"/>
              <a:ext cx="4572001" cy="23461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2234.06(20)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2233.97(20)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203125" r="-11413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203125" r="-1395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2232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303125" r="-1395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2234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396923" r="-1395" b="-10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270-fs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504688" r="-114136" b="-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DC1B997-CE48-4302-8791-D10898237CEB}"/>
              </a:ext>
            </a:extLst>
          </p:cNvPr>
          <p:cNvSpPr txBox="1"/>
          <p:nvPr/>
        </p:nvSpPr>
        <p:spPr>
          <a:xfrm>
            <a:off x="304798" y="6351417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2234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C4C9E-EB5B-4C2B-8E66-B9F6AEC1A94E}"/>
              </a:ext>
            </a:extLst>
          </p:cNvPr>
          <p:cNvSpPr txBox="1"/>
          <p:nvPr/>
        </p:nvSpPr>
        <p:spPr>
          <a:xfrm>
            <a:off x="4876800" y="6351414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2232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6DA25-A8EC-4669-9D7F-0E858F2B5139}"/>
              </a:ext>
            </a:extLst>
          </p:cNvPr>
          <p:cNvSpPr txBox="1"/>
          <p:nvPr/>
        </p:nvSpPr>
        <p:spPr>
          <a:xfrm>
            <a:off x="4876799" y="2920633"/>
            <a:ext cx="15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270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D5F82-A316-429D-88AE-11D8EE4F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784"/>
            <a:ext cx="4572000" cy="292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8FDAC-621F-497A-AAE8-4339D6C04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000" cy="292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F03CF-46FF-493A-82CA-3A8512EF5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8996"/>
            <a:ext cx="4572000" cy="29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1072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E150E-B5F2-4A05-B982-D2CE5AF02C9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57950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8832068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0178635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71770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9053684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117880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9478079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6158127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70092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8271617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250431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3408924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383549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4086711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435591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82613146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581902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9249214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453294492"/>
                    </a:ext>
                  </a:extLst>
                </a:gridCol>
              </a:tblGrid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3068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3088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3092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82922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210.3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195.0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177.2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109.3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111.9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159.1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177.6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194.8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210.0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67070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212.5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197.8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179.7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159.0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112.3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172.4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189.9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206.5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81821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214.5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199.8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183.4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114.8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98.5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169.8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187.6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20494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216.2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201.9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184.7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164.5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117.4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101.9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118.9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186.3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203.0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25903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217.9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187.9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119.1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182.2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198.4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05726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219.4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206.1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190.0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171.2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146.1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103.3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113.3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128.3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143.3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162.5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180.2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196.9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5429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207.8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173.6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149.8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102.1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111.8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176.2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193.0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59378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208.9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173.1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109.0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110.5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156.4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02265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212.4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196.7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112.4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100.7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119.1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185.9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75427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226.7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98.4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117.9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164.7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181.5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9219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227.6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182.7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116.2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99.9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178.1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65524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228.5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216.6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118.5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99.6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176.6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015580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219.0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186.8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98.9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172.0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81240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230.9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187.8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166.2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99.3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170.7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4741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207.6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170.1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101.1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84570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234.0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99.8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102.7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109.7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63179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100.1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103.0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110.7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163.0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563382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235.6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212.4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102.1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118.9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11745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236.7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226.2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198.7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178.5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117.5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157.3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27869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237.8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227.5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181.0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117.1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96312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238.4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228.5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216.6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4469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219.0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185.6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163.6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149.2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17074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240.3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231.1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219.7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187.2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149.2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86787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248.2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241.1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189.0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47844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241.7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232.6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207.6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190.0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169.1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109.0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107.2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108.9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113.2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0702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EF1990-10D2-4159-9883-2D39615127A2}"/>
              </a:ext>
            </a:extLst>
          </p:cNvPr>
          <p:cNvSpPr txBox="1"/>
          <p:nvPr/>
        </p:nvSpPr>
        <p:spPr>
          <a:xfrm>
            <a:off x="0" y="5858298"/>
            <a:ext cx="4208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The bottom 10% </a:t>
            </a:r>
            <a:r>
              <a:rPr lang="en-US" altLang="zh-CN" sz="1600" i="1" dirty="0">
                <a:solidFill>
                  <a:srgbClr val="C00000"/>
                </a:solidFill>
              </a:rPr>
              <a:t>χ</a:t>
            </a:r>
            <a:r>
              <a:rPr lang="en-US" altLang="zh-CN" sz="1600" baseline="30000" dirty="0">
                <a:solidFill>
                  <a:srgbClr val="C00000"/>
                </a:solidFill>
              </a:rPr>
              <a:t>2</a:t>
            </a:r>
            <a:r>
              <a:rPr lang="en-US" altLang="zh-CN" sz="1600" dirty="0">
                <a:solidFill>
                  <a:srgbClr val="C00000"/>
                </a:solidFill>
              </a:rPr>
              <a:t> values are highlighted in red.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2559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145701-99DA-41D1-A5B6-DFD230A0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2819"/>
            <a:ext cx="4572000" cy="3292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C76F5-6F69-4C2A-BEA4-43D2A039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090" y="3860339"/>
            <a:ext cx="2315910" cy="13869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971A0B-6655-4FDE-B3E5-0E2964B21F8D}"/>
              </a:ext>
            </a:extLst>
          </p:cNvPr>
          <p:cNvCxnSpPr>
            <a:cxnSpLocks/>
          </p:cNvCxnSpPr>
          <p:nvPr/>
        </p:nvCxnSpPr>
        <p:spPr>
          <a:xfrm flipH="1">
            <a:off x="6737136" y="4086411"/>
            <a:ext cx="1646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0BB05D-CB45-44E6-A3BF-366F399BE0D0}"/>
              </a:ext>
            </a:extLst>
          </p:cNvPr>
          <p:cNvCxnSpPr>
            <a:cxnSpLocks/>
          </p:cNvCxnSpPr>
          <p:nvPr/>
        </p:nvCxnSpPr>
        <p:spPr>
          <a:xfrm flipH="1">
            <a:off x="6737135" y="4878154"/>
            <a:ext cx="6635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0C731C-9666-42B3-8902-B2289713EC2B}"/>
              </a:ext>
            </a:extLst>
          </p:cNvPr>
          <p:cNvCxnSpPr>
            <a:cxnSpLocks/>
          </p:cNvCxnSpPr>
          <p:nvPr/>
        </p:nvCxnSpPr>
        <p:spPr>
          <a:xfrm>
            <a:off x="7139868" y="4784805"/>
            <a:ext cx="0" cy="638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CE59A1-DEBD-4012-8CA5-88D31049ABF1}"/>
              </a:ext>
            </a:extLst>
          </p:cNvPr>
          <p:cNvCxnSpPr>
            <a:cxnSpLocks/>
          </p:cNvCxnSpPr>
          <p:nvPr/>
        </p:nvCxnSpPr>
        <p:spPr>
          <a:xfrm>
            <a:off x="8605271" y="4252748"/>
            <a:ext cx="0" cy="1170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C3DE2D-9364-4D91-9135-56B095BD5DDA}"/>
              </a:ext>
            </a:extLst>
          </p:cNvPr>
          <p:cNvCxnSpPr>
            <a:cxnSpLocks/>
          </p:cNvCxnSpPr>
          <p:nvPr/>
        </p:nvCxnSpPr>
        <p:spPr>
          <a:xfrm>
            <a:off x="6830723" y="4086411"/>
            <a:ext cx="0" cy="7917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FC2DC6-218B-478A-95A6-9355F79370D0}"/>
              </a:ext>
            </a:extLst>
          </p:cNvPr>
          <p:cNvCxnSpPr>
            <a:cxnSpLocks/>
          </p:cNvCxnSpPr>
          <p:nvPr/>
        </p:nvCxnSpPr>
        <p:spPr>
          <a:xfrm flipH="1">
            <a:off x="7139868" y="5257690"/>
            <a:ext cx="146540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41553A-46C1-44A1-AB81-D86C68D1C0A9}"/>
              </a:ext>
            </a:extLst>
          </p:cNvPr>
          <p:cNvSpPr txBox="1"/>
          <p:nvPr/>
        </p:nvSpPr>
        <p:spPr>
          <a:xfrm>
            <a:off x="6394389" y="430165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35F9E3-C8D6-408D-93B7-028E875C705E}"/>
              </a:ext>
            </a:extLst>
          </p:cNvPr>
          <p:cNvSpPr txBox="1"/>
          <p:nvPr/>
        </p:nvSpPr>
        <p:spPr>
          <a:xfrm>
            <a:off x="7660011" y="523853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550693-3E00-4658-8A41-B9D84E701552}"/>
                  </a:ext>
                </a:extLst>
              </p:cNvPr>
              <p:cNvSpPr txBox="1"/>
              <p:nvPr/>
            </p:nvSpPr>
            <p:spPr>
              <a:xfrm>
                <a:off x="6776809" y="5453964"/>
                <a:ext cx="1848006" cy="604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0.0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9.5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550693-3E00-4658-8A41-B9D84E701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809" y="5453964"/>
                <a:ext cx="1848006" cy="6046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EBCB0C-404F-40B6-8A79-633C038AAEE2}"/>
                  </a:ext>
                </a:extLst>
              </p:cNvPr>
              <p:cNvSpPr txBox="1"/>
              <p:nvPr/>
            </p:nvSpPr>
            <p:spPr>
              <a:xfrm>
                <a:off x="3698560" y="4205032"/>
                <a:ext cx="2766549" cy="59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3076</m:t>
                          </m:r>
                          <m:r>
                            <a:rPr lang="en-US" altLang="zh-CN" sz="32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EBCB0C-404F-40B6-8A79-633C038AA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560" y="4205032"/>
                <a:ext cx="2766549" cy="597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tar: 4 Points 20">
            <a:extLst>
              <a:ext uri="{FF2B5EF4-FFF2-40B4-BE49-F238E27FC236}">
                <a16:creationId xmlns:a16="http://schemas.microsoft.com/office/drawing/2014/main" id="{83EA13AB-B62D-4B33-90C0-37D98AA4CCD2}"/>
              </a:ext>
            </a:extLst>
          </p:cNvPr>
          <p:cNvSpPr/>
          <p:nvPr/>
        </p:nvSpPr>
        <p:spPr>
          <a:xfrm>
            <a:off x="7055994" y="4572180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ED3BE-02F8-4374-8FCD-3C95D0D83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4572000" cy="32928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7B6366-4E98-4032-8173-4A8A8DA03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0"/>
            <a:ext cx="4572000" cy="33299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64C545-ACCE-4AF3-8E83-68D5498FE554}"/>
              </a:ext>
            </a:extLst>
          </p:cNvPr>
          <p:cNvSpPr txBox="1"/>
          <p:nvPr/>
        </p:nvSpPr>
        <p:spPr>
          <a:xfrm>
            <a:off x="8226761" y="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Smooth</a:t>
            </a:r>
            <a:endParaRPr lang="zh-CN" altLang="en-US" dirty="0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34389556-607C-4A68-AE13-3BB257C0027D}"/>
              </a:ext>
            </a:extLst>
          </p:cNvPr>
          <p:cNvSpPr/>
          <p:nvPr/>
        </p:nvSpPr>
        <p:spPr>
          <a:xfrm rot="19627529">
            <a:off x="6952893" y="3170016"/>
            <a:ext cx="302629" cy="580761"/>
          </a:xfrm>
          <a:prstGeom prst="downArrow">
            <a:avLst>
              <a:gd name="adj1" fmla="val 50000"/>
              <a:gd name="adj2" fmla="val 48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28968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7F351B1-5EC8-46F5-AD7C-956672505DC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1" y="137251"/>
              <a:ext cx="4572001" cy="23461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3076.40(31)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3076.24(20)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3076</m:t>
                                    </m:r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9.5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3076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0.0</m:t>
                                    </m:r>
                                  </m:e>
                                  <m:sup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altLang="zh-CN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3076</m:t>
                                    </m:r>
                                    <m:r>
                                      <a:rPr kumimoji="0" lang="en-US" altLang="zh-CN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3</m:t>
                                    </m:r>
                                  </m:e>
                                  <m:sub>
                                    <m:r>
                                      <a:rPr kumimoji="0" lang="en-US" altLang="zh-CN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1.1</m:t>
                                    </m:r>
                                  </m:sub>
                                  <m:sup>
                                    <m:r>
                                      <a:rPr kumimoji="0" lang="en-US" altLang="zh-CN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1.1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altLang="zh-CN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3076</m:t>
                                    </m:r>
                                    <m:r>
                                      <a:rPr kumimoji="0" lang="en-US" altLang="zh-CN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.</m:t>
                                    </m:r>
                                    <m: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kumimoji="0" lang="en-US" altLang="zh-CN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altLang="zh-CN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1.1</m:t>
                                    </m:r>
                                  </m:sub>
                                  <m:sup>
                                    <m:r>
                                      <a:rPr kumimoji="0" lang="en-US" altLang="zh-CN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kumimoji="0" lang="en-US" altLang="zh-CN" sz="16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1.1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7F351B1-5EC8-46F5-AD7C-956672505D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914577"/>
                  </p:ext>
                </p:extLst>
              </p:nvPr>
            </p:nvGraphicFramePr>
            <p:xfrm>
              <a:off x="-1" y="137251"/>
              <a:ext cx="4572001" cy="23461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7649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163939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10413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3076.40(31)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3076.24(20)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203125" r="-11413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203125" r="-1395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3076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767" t="-303125" r="-1395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396923" r="-114136" b="-10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152" t="-504688" r="-114136" b="-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9BC13D5-F05C-47AD-995D-D887D1D1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2922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1B997-CE48-4302-8791-D10898237CEB}"/>
              </a:ext>
            </a:extLst>
          </p:cNvPr>
          <p:cNvSpPr txBox="1"/>
          <p:nvPr/>
        </p:nvSpPr>
        <p:spPr>
          <a:xfrm>
            <a:off x="304798" y="6351417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3076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8E9513-C9DE-44F4-842A-37BFCC8C9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8C4C9E-EB5B-4C2B-8E66-B9F6AEC1A94E}"/>
              </a:ext>
            </a:extLst>
          </p:cNvPr>
          <p:cNvSpPr txBox="1"/>
          <p:nvPr/>
        </p:nvSpPr>
        <p:spPr>
          <a:xfrm>
            <a:off x="4876800" y="6351414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1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6DA25-A8EC-4669-9D7F-0E858F2B5139}"/>
              </a:ext>
            </a:extLst>
          </p:cNvPr>
          <p:cNvSpPr txBox="1"/>
          <p:nvPr/>
        </p:nvSpPr>
        <p:spPr>
          <a:xfrm>
            <a:off x="4876799" y="2920633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25F3E1-2678-47DF-A1ED-04607FDEE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771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E150E-B5F2-4A05-B982-D2CE5AF02C9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57950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8832068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0178635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71770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9053684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117880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9478079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6158127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70092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8271617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250431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3408924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383549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4086711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435591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82613146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581902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9249214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453294492"/>
                    </a:ext>
                  </a:extLst>
                </a:gridCol>
              </a:tblGrid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4957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4959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4969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4975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4977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4979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4981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4983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4985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4987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82922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187.5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169.5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169.0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192.9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203.6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567070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173.6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156.4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166.3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178.8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201.2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81821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195.7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178.4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162.2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173.7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185.7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198.8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20494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199.1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181.8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164.7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149.2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121.3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183.3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194.1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625903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186.9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191.5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205726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206.4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191.0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172.3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155.9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142.2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127.3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135.0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143.7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153.2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163.8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175.5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186.6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5429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208.5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194.0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759378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212.1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196.5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181.1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163.9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148.8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170.3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180.1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1602265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184.0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124.6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177.0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475427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215.2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201.5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140.5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125.4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144.9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176.6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919219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204.8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188.7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173.0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145.6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126.9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171.9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1665524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207.2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191.8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159.8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126.5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169.7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4015580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222.9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151.1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126.6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281240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225.2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183.0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167.2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128.3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127.0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166.0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4474741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227.1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199.9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184.6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144.0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162.5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6484570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229.0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217.3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187.4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172.1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2563179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231.0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205.3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158.7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66563382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193.9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162.7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157.8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411745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210.2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027869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235.0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209.7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182.5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166.7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0396312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224.1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212.4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197.1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182.5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168.7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156.3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155.2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54469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226.2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198.7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184.3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171.4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157.6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153.3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017074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238.6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228.0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202.1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187.6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173.3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0086787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248.7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228.6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216.8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188.5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175.0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161.4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0347844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241.0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229.6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218.9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205.2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191.7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176.9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165.3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138.1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136.9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135.4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137.7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140.3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145.0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702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EF1990-10D2-4159-9883-2D39615127A2}"/>
              </a:ext>
            </a:extLst>
          </p:cNvPr>
          <p:cNvSpPr txBox="1"/>
          <p:nvPr/>
        </p:nvSpPr>
        <p:spPr>
          <a:xfrm>
            <a:off x="0" y="5858298"/>
            <a:ext cx="4208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The bottom 10% </a:t>
            </a:r>
            <a:r>
              <a:rPr lang="en-US" altLang="zh-CN" sz="1600" i="1" dirty="0">
                <a:solidFill>
                  <a:srgbClr val="C00000"/>
                </a:solidFill>
              </a:rPr>
              <a:t>χ</a:t>
            </a:r>
            <a:r>
              <a:rPr lang="en-US" altLang="zh-CN" sz="1600" baseline="30000" dirty="0">
                <a:solidFill>
                  <a:srgbClr val="C00000"/>
                </a:solidFill>
              </a:rPr>
              <a:t>2</a:t>
            </a:r>
            <a:r>
              <a:rPr lang="en-US" altLang="zh-CN" sz="1600" dirty="0">
                <a:solidFill>
                  <a:srgbClr val="C00000"/>
                </a:solidFill>
              </a:rPr>
              <a:t> values are highlighted in red.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69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AE6FF-5DDF-4C98-BF40-3D246D66C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"/>
            <a:ext cx="4572000" cy="3170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93F8E-1064-4513-9959-2EB39A858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8000"/>
            <a:ext cx="5044214" cy="34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F967DE-9FE1-4575-BA30-47BA3D88666E}"/>
              </a:ext>
            </a:extLst>
          </p:cNvPr>
          <p:cNvSpPr txBox="1"/>
          <p:nvPr/>
        </p:nvSpPr>
        <p:spPr>
          <a:xfrm>
            <a:off x="1944710" y="4353059"/>
            <a:ext cx="2702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Acceptance angle α &lt; 14°</a:t>
            </a:r>
          </a:p>
          <a:p>
            <a:r>
              <a:rPr lang="en-US" altLang="zh-CN" dirty="0"/>
              <a:t>corresponds to</a:t>
            </a:r>
          </a:p>
          <a:p>
            <a:r>
              <a:rPr lang="en-US" altLang="zh-CN" dirty="0"/>
              <a:t>50.8 &lt; E</a:t>
            </a:r>
            <a:r>
              <a:rPr lang="en-US" altLang="zh-CN" baseline="-25000" dirty="0"/>
              <a:t>α</a:t>
            </a:r>
            <a:r>
              <a:rPr lang="en-US" altLang="zh-CN" dirty="0"/>
              <a:t> &lt; 54.0 MeV</a:t>
            </a:r>
            <a:endParaRPr lang="zh-CN" alt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A800DB-6D3D-4D1E-9806-17BC99185F06}"/>
              </a:ext>
            </a:extLst>
          </p:cNvPr>
          <p:cNvCxnSpPr>
            <a:cxnSpLocks/>
          </p:cNvCxnSpPr>
          <p:nvPr/>
        </p:nvCxnSpPr>
        <p:spPr>
          <a:xfrm flipV="1">
            <a:off x="2566292" y="2265901"/>
            <a:ext cx="0" cy="445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2D4019-DF75-435E-A85D-AAD914B26627}"/>
              </a:ext>
            </a:extLst>
          </p:cNvPr>
          <p:cNvCxnSpPr>
            <a:cxnSpLocks/>
          </p:cNvCxnSpPr>
          <p:nvPr/>
        </p:nvCxnSpPr>
        <p:spPr>
          <a:xfrm>
            <a:off x="619908" y="2265901"/>
            <a:ext cx="194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FFB6E-D59B-421E-A113-8AA74CD9EB84}"/>
              </a:ext>
            </a:extLst>
          </p:cNvPr>
          <p:cNvCxnSpPr>
            <a:cxnSpLocks/>
          </p:cNvCxnSpPr>
          <p:nvPr/>
        </p:nvCxnSpPr>
        <p:spPr>
          <a:xfrm flipV="1">
            <a:off x="949928" y="3953164"/>
            <a:ext cx="0" cy="2387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A4D329-3178-42CA-98DA-A50CF01C10A9}"/>
              </a:ext>
            </a:extLst>
          </p:cNvPr>
          <p:cNvCxnSpPr>
            <a:cxnSpLocks/>
          </p:cNvCxnSpPr>
          <p:nvPr/>
        </p:nvCxnSpPr>
        <p:spPr>
          <a:xfrm>
            <a:off x="619908" y="3965105"/>
            <a:ext cx="3300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AE7700-3AE1-452D-BFE6-13E50FE4E142}"/>
              </a:ext>
            </a:extLst>
          </p:cNvPr>
          <p:cNvSpPr txBox="1"/>
          <p:nvPr/>
        </p:nvSpPr>
        <p:spPr>
          <a:xfrm>
            <a:off x="5241701" y="4108361"/>
            <a:ext cx="2184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Eα gate = 49±1 MeV</a:t>
            </a:r>
          </a:p>
          <a:p>
            <a:r>
              <a:rPr lang="en-US" altLang="zh-CN" dirty="0"/>
              <a:t>51.1 &lt; E</a:t>
            </a:r>
            <a:r>
              <a:rPr lang="en-US" altLang="zh-CN" baseline="-25000" dirty="0"/>
              <a:t>α</a:t>
            </a:r>
            <a:r>
              <a:rPr lang="en-US" altLang="zh-CN" dirty="0"/>
              <a:t> &lt; 53.0 MeV</a:t>
            </a:r>
            <a:endParaRPr lang="zh-CN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000E59-E7CE-4BF4-B164-9284DDAC04E6}"/>
              </a:ext>
            </a:extLst>
          </p:cNvPr>
          <p:cNvSpPr txBox="1"/>
          <p:nvPr/>
        </p:nvSpPr>
        <p:spPr>
          <a:xfrm>
            <a:off x="790512" y="1585065"/>
            <a:ext cx="2537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78.3 &lt; E</a:t>
            </a:r>
            <a:r>
              <a:rPr lang="en-US" altLang="zh-CN" baseline="-25000" dirty="0"/>
              <a:t>31S</a:t>
            </a:r>
            <a:r>
              <a:rPr lang="en-US" altLang="zh-CN" dirty="0"/>
              <a:t> &lt; 81.6 MeV</a:t>
            </a:r>
            <a:endParaRPr lang="zh-CN" alt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21006B-B3E8-4076-977F-8B18C467A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419" y="1"/>
            <a:ext cx="4572000" cy="313703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A9BBE8-CF0E-43E2-B420-841342162B13}"/>
              </a:ext>
            </a:extLst>
          </p:cNvPr>
          <p:cNvCxnSpPr>
            <a:cxnSpLocks/>
          </p:cNvCxnSpPr>
          <p:nvPr/>
        </p:nvCxnSpPr>
        <p:spPr>
          <a:xfrm flipV="1">
            <a:off x="7198759" y="2300288"/>
            <a:ext cx="0" cy="374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40C39-8EB6-41BF-8B68-7ED5A6990B8C}"/>
              </a:ext>
            </a:extLst>
          </p:cNvPr>
          <p:cNvCxnSpPr>
            <a:cxnSpLocks/>
          </p:cNvCxnSpPr>
          <p:nvPr/>
        </p:nvCxnSpPr>
        <p:spPr>
          <a:xfrm>
            <a:off x="5310188" y="2300288"/>
            <a:ext cx="18933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A1FB178-6B1F-405F-A072-476EF1246C51}"/>
              </a:ext>
            </a:extLst>
          </p:cNvPr>
          <p:cNvSpPr txBox="1"/>
          <p:nvPr/>
        </p:nvSpPr>
        <p:spPr>
          <a:xfrm>
            <a:off x="5427742" y="1548632"/>
            <a:ext cx="2537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77.0 &lt; E</a:t>
            </a:r>
            <a:r>
              <a:rPr lang="en-US" altLang="zh-CN" baseline="-25000" dirty="0"/>
              <a:t>31S</a:t>
            </a:r>
            <a:r>
              <a:rPr lang="en-US" altLang="zh-CN" dirty="0"/>
              <a:t> &lt; 80.2 MeV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68014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EE018-BE7D-4105-95F7-3170A75AF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6796"/>
            <a:ext cx="4644000" cy="2942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CBA97-B76C-4AF3-B769-FC97BE7C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4000" cy="2942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2CE77A-4E92-4F6F-B5D5-2AF90F9D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"/>
            <a:ext cx="4572000" cy="3364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5304D-BC0B-4DF7-886C-4C6088916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388" y="3884886"/>
            <a:ext cx="2229612" cy="141272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0D96AF-909F-4685-AAC8-0559B0EC3964}"/>
              </a:ext>
            </a:extLst>
          </p:cNvPr>
          <p:cNvCxnSpPr>
            <a:cxnSpLocks/>
          </p:cNvCxnSpPr>
          <p:nvPr/>
        </p:nvCxnSpPr>
        <p:spPr>
          <a:xfrm flipH="1">
            <a:off x="6737136" y="4171755"/>
            <a:ext cx="1646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CD0DA-ACEB-462F-892B-B55A023BBD1A}"/>
              </a:ext>
            </a:extLst>
          </p:cNvPr>
          <p:cNvCxnSpPr>
            <a:cxnSpLocks/>
          </p:cNvCxnSpPr>
          <p:nvPr/>
        </p:nvCxnSpPr>
        <p:spPr>
          <a:xfrm flipH="1">
            <a:off x="6737135" y="4878154"/>
            <a:ext cx="6635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93CD7D-67B1-4753-A698-ACD08722EE6A}"/>
              </a:ext>
            </a:extLst>
          </p:cNvPr>
          <p:cNvCxnSpPr>
            <a:cxnSpLocks/>
          </p:cNvCxnSpPr>
          <p:nvPr/>
        </p:nvCxnSpPr>
        <p:spPr>
          <a:xfrm>
            <a:off x="7139868" y="4784805"/>
            <a:ext cx="0" cy="638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575E5-7B2F-4C04-896D-BD4AF1C55A79}"/>
              </a:ext>
            </a:extLst>
          </p:cNvPr>
          <p:cNvCxnSpPr>
            <a:cxnSpLocks/>
          </p:cNvCxnSpPr>
          <p:nvPr/>
        </p:nvCxnSpPr>
        <p:spPr>
          <a:xfrm>
            <a:off x="8593079" y="4252748"/>
            <a:ext cx="0" cy="1170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FE69B5-E91B-42E4-987E-E5CD42CFB030}"/>
              </a:ext>
            </a:extLst>
          </p:cNvPr>
          <p:cNvCxnSpPr>
            <a:cxnSpLocks/>
          </p:cNvCxnSpPr>
          <p:nvPr/>
        </p:nvCxnSpPr>
        <p:spPr>
          <a:xfrm>
            <a:off x="6830723" y="4205032"/>
            <a:ext cx="0" cy="6731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B5A5BA-0A91-465B-8465-180734ACB2B7}"/>
              </a:ext>
            </a:extLst>
          </p:cNvPr>
          <p:cNvCxnSpPr>
            <a:cxnSpLocks/>
          </p:cNvCxnSpPr>
          <p:nvPr/>
        </p:nvCxnSpPr>
        <p:spPr>
          <a:xfrm flipH="1">
            <a:off x="7139869" y="5257690"/>
            <a:ext cx="14532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690A0B-A68B-4A91-8156-2C7A2316D3E8}"/>
              </a:ext>
            </a:extLst>
          </p:cNvPr>
          <p:cNvSpPr txBox="1"/>
          <p:nvPr/>
        </p:nvSpPr>
        <p:spPr>
          <a:xfrm>
            <a:off x="7660011" y="523853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0C9C58-C742-4158-B8FA-69060A7A7187}"/>
                  </a:ext>
                </a:extLst>
              </p:cNvPr>
              <p:cNvSpPr txBox="1"/>
              <p:nvPr/>
            </p:nvSpPr>
            <p:spPr>
              <a:xfrm>
                <a:off x="6942471" y="5516058"/>
                <a:ext cx="1848006" cy="604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0.0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8.0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0C9C58-C742-4158-B8FA-69060A7A7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471" y="5516058"/>
                <a:ext cx="1848006" cy="6046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A57F98-0291-41DF-8127-01B599C30164}"/>
                  </a:ext>
                </a:extLst>
              </p:cNvPr>
              <p:cNvSpPr txBox="1"/>
              <p:nvPr/>
            </p:nvSpPr>
            <p:spPr>
              <a:xfrm>
                <a:off x="4009381" y="4292289"/>
                <a:ext cx="2766549" cy="597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4969</m:t>
                          </m:r>
                          <m:r>
                            <a:rPr lang="en-US" altLang="zh-CN" sz="32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4.4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A57F98-0291-41DF-8127-01B599C30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381" y="4292289"/>
                <a:ext cx="2766549" cy="597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tar: 4 Points 18">
            <a:extLst>
              <a:ext uri="{FF2B5EF4-FFF2-40B4-BE49-F238E27FC236}">
                <a16:creationId xmlns:a16="http://schemas.microsoft.com/office/drawing/2014/main" id="{DEA2AF97-A831-45F7-A033-AF52F25AA846}"/>
              </a:ext>
            </a:extLst>
          </p:cNvPr>
          <p:cNvSpPr/>
          <p:nvPr/>
        </p:nvSpPr>
        <p:spPr>
          <a:xfrm>
            <a:off x="7055994" y="4608756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260678FC-1D7D-4BD1-AC9F-B47008991544}"/>
              </a:ext>
            </a:extLst>
          </p:cNvPr>
          <p:cNvSpPr/>
          <p:nvPr/>
        </p:nvSpPr>
        <p:spPr>
          <a:xfrm rot="19627529">
            <a:off x="6952893" y="3170016"/>
            <a:ext cx="302629" cy="580761"/>
          </a:xfrm>
          <a:prstGeom prst="downArrow">
            <a:avLst>
              <a:gd name="adj1" fmla="val 50000"/>
              <a:gd name="adj2" fmla="val 48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6BD23-8FF0-42F6-B390-1F5CC386E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7407" y="6218143"/>
            <a:ext cx="877621" cy="631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A704DC-62E0-4EEB-85D2-EDA095F75A5C}"/>
              </a:ext>
            </a:extLst>
          </p:cNvPr>
          <p:cNvSpPr txBox="1"/>
          <p:nvPr/>
        </p:nvSpPr>
        <p:spPr>
          <a:xfrm>
            <a:off x="8226761" y="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Smooth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75723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EAC845-AC9A-452F-90C5-03FFBD811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02BAF0-1D8A-41FB-9412-37F9E1BFFADA}"/>
              </a:ext>
            </a:extLst>
          </p:cNvPr>
          <p:cNvSpPr txBox="1"/>
          <p:nvPr/>
        </p:nvSpPr>
        <p:spPr>
          <a:xfrm>
            <a:off x="304799" y="2922415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4969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B7B6B-A1A2-499D-B404-AF831096AA9C}"/>
              </a:ext>
            </a:extLst>
          </p:cNvPr>
          <p:cNvSpPr txBox="1"/>
          <p:nvPr/>
        </p:nvSpPr>
        <p:spPr>
          <a:xfrm>
            <a:off x="4876800" y="2922414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4971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C15038-6E56-4919-8445-BB9D8395A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0"/>
            <a:ext cx="4572001" cy="29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4564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F0D264-4B5C-4C2A-8057-0CD79C786375}"/>
              </a:ext>
            </a:extLst>
          </p:cNvPr>
          <p:cNvSpPr txBox="1"/>
          <p:nvPr/>
        </p:nvSpPr>
        <p:spPr>
          <a:xfrm>
            <a:off x="304800" y="6351417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2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35325-5883-4F7C-9041-68A5B8C5EAA8}"/>
              </a:ext>
            </a:extLst>
          </p:cNvPr>
          <p:cNvSpPr txBox="1"/>
          <p:nvPr/>
        </p:nvSpPr>
        <p:spPr>
          <a:xfrm>
            <a:off x="4876800" y="6351414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1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1D7E2-AF01-4EA2-BBD8-8DDCA3C763CD}"/>
              </a:ext>
            </a:extLst>
          </p:cNvPr>
          <p:cNvSpPr txBox="1"/>
          <p:nvPr/>
        </p:nvSpPr>
        <p:spPr>
          <a:xfrm>
            <a:off x="4876799" y="2920633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33C9CF4-BFD8-4153-BF80-41784A533B4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1" y="137251"/>
              <a:ext cx="4572000" cy="3128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3067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280012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78921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4970.7(9) keV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4970.2(9)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4969</m:t>
                                    </m:r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4.4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4969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0.9</m:t>
                                    </m:r>
                                  </m:e>
                                  <m:sup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4971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3.1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2.2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712976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4969.5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1.5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4969</m:t>
                                    </m:r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4970</m:t>
                                    </m:r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1.5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38976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633C9CF4-BFD8-4153-BF80-41784A533B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2647309"/>
                  </p:ext>
                </p:extLst>
              </p:nvPr>
            </p:nvGraphicFramePr>
            <p:xfrm>
              <a:off x="-1" y="137251"/>
              <a:ext cx="4572000" cy="3128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13067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280012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78921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4970.7(9) keV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4970.2(9)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0000" t="-203125" r="-109524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1278" t="-203125" r="-1322" b="-5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4969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1278" t="-303125" r="-1322" b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4971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-keV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1278" t="-403125" r="-1322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12976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0000" t="-495385" r="-109524" b="-20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0000" t="-604688" r="-109524" b="-1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0000" t="-704688" r="-109524" b="-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389764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7F802F8-8092-4AB9-8E17-4D25E3108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-1788"/>
            <a:ext cx="4572000" cy="2922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A9E6FF-8404-48DD-967C-EC5643C59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29224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3B90F4-8651-478C-B143-90D8D4FF0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6059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C50F12A-037E-489E-9B6D-2F4AD4BB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056" y="3788111"/>
            <a:ext cx="2061944" cy="140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F1748-5CF6-4B8E-A716-825358BA5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1749"/>
            <a:ext cx="4608000" cy="3271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2D172-1965-4ABC-8C25-4C453D56B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08000" cy="3271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68C51-E55F-4B0F-8AC5-BE91ECC4E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489" y="6257211"/>
            <a:ext cx="846165" cy="600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C0BF2-0A6B-4441-AB11-7F140435D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2000" cy="337887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C97027-196A-488D-B931-D6EB5BAB3FF0}"/>
              </a:ext>
            </a:extLst>
          </p:cNvPr>
          <p:cNvCxnSpPr>
            <a:cxnSpLocks/>
          </p:cNvCxnSpPr>
          <p:nvPr/>
        </p:nvCxnSpPr>
        <p:spPr>
          <a:xfrm flipH="1">
            <a:off x="6737135" y="4017927"/>
            <a:ext cx="16804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607A43-F184-450C-BFDA-BBB428B98BC8}"/>
              </a:ext>
            </a:extLst>
          </p:cNvPr>
          <p:cNvCxnSpPr>
            <a:cxnSpLocks/>
          </p:cNvCxnSpPr>
          <p:nvPr/>
        </p:nvCxnSpPr>
        <p:spPr>
          <a:xfrm flipH="1">
            <a:off x="6737135" y="4784148"/>
            <a:ext cx="6635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A9B345-2DA1-463C-A30A-B8724179FA88}"/>
              </a:ext>
            </a:extLst>
          </p:cNvPr>
          <p:cNvCxnSpPr>
            <a:cxnSpLocks/>
          </p:cNvCxnSpPr>
          <p:nvPr/>
        </p:nvCxnSpPr>
        <p:spPr>
          <a:xfrm>
            <a:off x="7328250" y="4784148"/>
            <a:ext cx="0" cy="587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CFD72D-280A-415D-8F27-130C26F05882}"/>
              </a:ext>
            </a:extLst>
          </p:cNvPr>
          <p:cNvCxnSpPr>
            <a:cxnSpLocks/>
          </p:cNvCxnSpPr>
          <p:nvPr/>
        </p:nvCxnSpPr>
        <p:spPr>
          <a:xfrm>
            <a:off x="8610171" y="4201472"/>
            <a:ext cx="0" cy="1170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6AB8D8-7E9F-489B-8FB4-2F4ECFBEF830}"/>
              </a:ext>
            </a:extLst>
          </p:cNvPr>
          <p:cNvCxnSpPr>
            <a:cxnSpLocks/>
          </p:cNvCxnSpPr>
          <p:nvPr/>
        </p:nvCxnSpPr>
        <p:spPr>
          <a:xfrm>
            <a:off x="6830723" y="4017927"/>
            <a:ext cx="0" cy="7662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0B58FC-9C70-480C-BD71-CB61179A1025}"/>
              </a:ext>
            </a:extLst>
          </p:cNvPr>
          <p:cNvCxnSpPr>
            <a:cxnSpLocks/>
          </p:cNvCxnSpPr>
          <p:nvPr/>
        </p:nvCxnSpPr>
        <p:spPr>
          <a:xfrm flipH="1">
            <a:off x="7328250" y="5192111"/>
            <a:ext cx="12819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4025D4-48A2-4D07-8AC3-5914E006D2A7}"/>
              </a:ext>
            </a:extLst>
          </p:cNvPr>
          <p:cNvSpPr txBox="1"/>
          <p:nvPr/>
        </p:nvSpPr>
        <p:spPr>
          <a:xfrm>
            <a:off x="7759722" y="522032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58CC39-94CB-40C0-8207-4D208392C1FD}"/>
                  </a:ext>
                </a:extLst>
              </p:cNvPr>
              <p:cNvSpPr txBox="1"/>
              <p:nvPr/>
            </p:nvSpPr>
            <p:spPr>
              <a:xfrm>
                <a:off x="6942471" y="5516058"/>
                <a:ext cx="2021131" cy="597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2.0</m:t>
                          </m:r>
                        </m:e>
                        <m:sub>
                          <m:r>
                            <a:rPr lang="en-US" altLang="zh-CN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</m:t>
                          </m:r>
                        </m:sub>
                        <m:sup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13.4</m:t>
                          </m:r>
                        </m:sup>
                      </m:sSubSup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i="1">
                          <a:latin typeface="Cambria Math" panose="02040503050406030204" pitchFamily="18" charset="0"/>
                        </a:rPr>
                        <m:t>fs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58CC39-94CB-40C0-8207-4D208392C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471" y="5516058"/>
                <a:ext cx="2021131" cy="5970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52FD47-24AB-4C9C-B9FA-098AC832CC3F}"/>
                  </a:ext>
                </a:extLst>
              </p:cNvPr>
              <p:cNvSpPr txBox="1"/>
              <p:nvPr/>
            </p:nvSpPr>
            <p:spPr>
              <a:xfrm>
                <a:off x="3970586" y="4088759"/>
                <a:ext cx="2766549" cy="604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5158</m:t>
                          </m:r>
                          <m:r>
                            <a:rPr lang="en-US" altLang="zh-CN" sz="32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altLang="zh-CN" sz="3200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3200" b="0" i="0" smtClean="0">
                              <a:latin typeface="Cambria Math" panose="02040503050406030204" pitchFamily="18" charset="0"/>
                            </a:rPr>
                            <m:t>10.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>
                          <a:latin typeface="Cambria Math" panose="02040503050406030204" pitchFamily="18" charset="0"/>
                        </a:rPr>
                        <m:t>ke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52FD47-24AB-4C9C-B9FA-098AC832C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586" y="4088759"/>
                <a:ext cx="2766549" cy="604653"/>
              </a:xfrm>
              <a:prstGeom prst="rect">
                <a:avLst/>
              </a:prstGeom>
              <a:blipFill>
                <a:blip r:embed="rId8"/>
                <a:stretch>
                  <a:fillRect r="-3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tar: 4 Points 19">
            <a:extLst>
              <a:ext uri="{FF2B5EF4-FFF2-40B4-BE49-F238E27FC236}">
                <a16:creationId xmlns:a16="http://schemas.microsoft.com/office/drawing/2014/main" id="{A420D21B-ABD8-46AE-A3DD-53F3D07CFF70}"/>
              </a:ext>
            </a:extLst>
          </p:cNvPr>
          <p:cNvSpPr/>
          <p:nvPr/>
        </p:nvSpPr>
        <p:spPr>
          <a:xfrm>
            <a:off x="7400658" y="4506308"/>
            <a:ext cx="199759" cy="1846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A41CA7BB-1CD2-4194-B7BE-76B02741587B}"/>
              </a:ext>
            </a:extLst>
          </p:cNvPr>
          <p:cNvSpPr/>
          <p:nvPr/>
        </p:nvSpPr>
        <p:spPr>
          <a:xfrm rot="19627529">
            <a:off x="6952893" y="3170016"/>
            <a:ext cx="302629" cy="580761"/>
          </a:xfrm>
          <a:prstGeom prst="downArrow">
            <a:avLst>
              <a:gd name="adj1" fmla="val 50000"/>
              <a:gd name="adj2" fmla="val 48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2ACEB8-DC55-48C2-A7F0-5E220C45E7F0}"/>
              </a:ext>
            </a:extLst>
          </p:cNvPr>
          <p:cNvSpPr txBox="1"/>
          <p:nvPr/>
        </p:nvSpPr>
        <p:spPr>
          <a:xfrm>
            <a:off x="8226761" y="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Smooth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835444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E150E-B5F2-4A05-B982-D2CE5AF02C9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57923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8832068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0178635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7177080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9053684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11788097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99478079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76158127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2370092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8271617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625043133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43408924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9383549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34086711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43559114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82613146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5819025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9249214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453294492"/>
                    </a:ext>
                  </a:extLst>
                </a:gridCol>
              </a:tblGrid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82922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169.4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163.8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165.5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567070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164.7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158.9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163.8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81821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172.8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166.5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143.9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162.1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20494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168.4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162.4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625903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176.2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164.7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144.2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145.6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205726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177.8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171.5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166.2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160.5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156.5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145.0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145.4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146.6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148.2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150.8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154.3</a:t>
                      </a: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158.4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5429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179.2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172.8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167.4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759378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168.5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163.0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158.1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145.2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144.9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146.7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152.5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1602265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182.3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176.3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145.7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145.2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146.2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475427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183.7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177.6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171.5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145.4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144.8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144.9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919219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186.0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179.6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167.5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145.5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145.2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145.0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1665524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186.8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169.4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164.2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158.8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145.6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146.0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4015580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188.0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181.9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176.5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145.5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145.9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281240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189.2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177.0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171.8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161.4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146.0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4474741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190.8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179.5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173.8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168.1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163.3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158.6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145.9</a:t>
                      </a:r>
                    </a:p>
                  </a:txBody>
                  <a:tcPr marL="9525" marR="9525" marT="9525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64845700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191.6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168.9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164.1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2563179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192.6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186.8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181.3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175.7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170.5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165.2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66563382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198.5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182.3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177.1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171.4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167.1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162.2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7411745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194.3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189.3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178.1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173.2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168.1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163.6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0278695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195.4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189.8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184.8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178.8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168.9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164.7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0396312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195.8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190.6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185.1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165.5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9544693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196.7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191.3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186.4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181.7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176.1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170.9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166.7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0170749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198.1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193.1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187.9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182.8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177.7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173.0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167.9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00867877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198.3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193.3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188.1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183.6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178.2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173.3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168.2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03478443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10" marR="6910" marT="69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198.7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194.4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189.7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184.4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179.8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174.7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165.9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155.7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154.2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152.1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152.0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150.5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151.9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702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EF1990-10D2-4159-9883-2D39615127A2}"/>
              </a:ext>
            </a:extLst>
          </p:cNvPr>
          <p:cNvSpPr txBox="1"/>
          <p:nvPr/>
        </p:nvSpPr>
        <p:spPr>
          <a:xfrm>
            <a:off x="0" y="5858298"/>
            <a:ext cx="4208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</a:rPr>
              <a:t>The bottom 10% </a:t>
            </a:r>
            <a:r>
              <a:rPr lang="en-US" altLang="zh-CN" sz="1600" i="1" dirty="0">
                <a:solidFill>
                  <a:srgbClr val="C00000"/>
                </a:solidFill>
              </a:rPr>
              <a:t>χ</a:t>
            </a:r>
            <a:r>
              <a:rPr lang="en-US" altLang="zh-CN" sz="1600" baseline="30000" dirty="0">
                <a:solidFill>
                  <a:srgbClr val="C00000"/>
                </a:solidFill>
              </a:rPr>
              <a:t>2</a:t>
            </a:r>
            <a:r>
              <a:rPr lang="en-US" altLang="zh-CN" sz="1600" dirty="0">
                <a:solidFill>
                  <a:srgbClr val="C00000"/>
                </a:solidFill>
              </a:rPr>
              <a:t> values are highlighted in red.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1904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95869C-904C-458A-969B-838E0F21E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3429000"/>
            <a:ext cx="4572000" cy="2922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C0DBEA-A145-4724-AD8C-9FA8716F2E43}"/>
              </a:ext>
            </a:extLst>
          </p:cNvPr>
          <p:cNvSpPr txBox="1"/>
          <p:nvPr/>
        </p:nvSpPr>
        <p:spPr>
          <a:xfrm>
            <a:off x="304800" y="6351417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2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893C27-776C-4FF0-8396-B966DD928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2922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82F7DE-E279-4AF9-B150-E95605AADC22}"/>
              </a:ext>
            </a:extLst>
          </p:cNvPr>
          <p:cNvSpPr txBox="1"/>
          <p:nvPr/>
        </p:nvSpPr>
        <p:spPr>
          <a:xfrm>
            <a:off x="4876800" y="6351414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0 fs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1704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284F680-18EA-4627-BABF-E7AE5C726E7B}"/>
              </a:ext>
            </a:extLst>
          </p:cNvPr>
          <p:cNvSpPr txBox="1"/>
          <p:nvPr/>
        </p:nvSpPr>
        <p:spPr>
          <a:xfrm>
            <a:off x="4876800" y="6351417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5160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0563E9-6E39-4022-91FF-BB702FC66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2"/>
            <a:ext cx="4572000" cy="29224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BFF639-32E8-4D87-AE1B-212F117607CF}"/>
              </a:ext>
            </a:extLst>
          </p:cNvPr>
          <p:cNvSpPr txBox="1"/>
          <p:nvPr/>
        </p:nvSpPr>
        <p:spPr>
          <a:xfrm>
            <a:off x="304799" y="6351417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5156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EBB2A3-1865-425A-99E1-617CD355F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29224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6990E6-55E0-4096-8911-A2797CC3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0"/>
            <a:ext cx="4571999" cy="29224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D8A0B5-55C0-4AA4-B24C-70702302F454}"/>
              </a:ext>
            </a:extLst>
          </p:cNvPr>
          <p:cNvSpPr txBox="1"/>
          <p:nvPr/>
        </p:nvSpPr>
        <p:spPr>
          <a:xfrm>
            <a:off x="4876800" y="2922414"/>
            <a:ext cx="191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00FF"/>
                </a:solidFill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</a:rPr>
              <a:t>γ</a:t>
            </a:r>
            <a:r>
              <a:rPr lang="en-US" altLang="zh-CN" dirty="0">
                <a:solidFill>
                  <a:srgbClr val="0000FF"/>
                </a:solidFill>
              </a:rPr>
              <a:t> = 5158 keV slice</a:t>
            </a:r>
            <a:endParaRPr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C1A07F32-FF1C-4BA7-AF88-446793A62D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-1" y="137251"/>
              <a:ext cx="4572000" cy="3128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85555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207524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78921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5156.1(6) keV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5155.7(6)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5158</m:t>
                                    </m:r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−4.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13.4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5156-keV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0.0</m:t>
                                    </m:r>
                                  </m:e>
                                  <m:sup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5158-keV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2.0</m:t>
                                    </m:r>
                                  </m:e>
                                  <m:sup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4.4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712976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5160-keV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3.5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2.8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4.6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5157</m:t>
                                    </m:r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3.2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5158</m:t>
                                    </m:r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3.1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3.1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38976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C1A07F32-FF1C-4BA7-AF88-446793A62D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5061423"/>
                  </p:ext>
                </p:extLst>
              </p:nvPr>
            </p:nvGraphicFramePr>
            <p:xfrm>
              <a:off x="-1" y="137251"/>
              <a:ext cx="4572000" cy="3128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85555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207524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378921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5156.1(6) keV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i="1" baseline="-25000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5155.7(6)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unknown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5152" t="-203125" r="-116162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1278" t="-203125" r="-1322" b="-5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6743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5156-keV slice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1278" t="-303125" r="-1322" b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2933198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5158-keV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1278" t="-403125" r="-1322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1297620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5160-keV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31278" t="-495385" r="-1322" b="-2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0112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0-fs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5152" t="-604688" r="-116162" b="-1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91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2-fs slice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5152" t="-704688" r="-116162" b="-10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389764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5339863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B56DE2-0B47-43D8-980C-E2CC1A52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3770297"/>
            <a:ext cx="4572000" cy="308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656F5-1177-4693-B6B7-EE3793352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70297"/>
            <a:ext cx="4572000" cy="3087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A4215-C43A-47BA-B81B-85A85EB9C117}"/>
              </a:ext>
            </a:extLst>
          </p:cNvPr>
          <p:cNvSpPr txBox="1"/>
          <p:nvPr/>
        </p:nvSpPr>
        <p:spPr>
          <a:xfrm>
            <a:off x="5077361" y="5963047"/>
            <a:ext cx="4066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TH1D* py=Chi2_Ea49Eg1248_2D-&gt;ProjectionY("py")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A35981-3FA7-4477-91D8-D00FA8ABD2D8}"/>
              </a:ext>
            </a:extLst>
          </p:cNvPr>
          <p:cNvSpPr txBox="1"/>
          <p:nvPr/>
        </p:nvSpPr>
        <p:spPr>
          <a:xfrm>
            <a:off x="505361" y="5963047"/>
            <a:ext cx="4066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TH1D* p</a:t>
            </a:r>
            <a:r>
              <a:rPr lang="en-US" altLang="zh-CN" sz="1400" dirty="0"/>
              <a:t>x</a:t>
            </a:r>
            <a:r>
              <a:rPr lang="zh-CN" altLang="en-US" sz="1400" dirty="0"/>
              <a:t>=Chi2_Ea49Eg1248_2D-&gt;Projection</a:t>
            </a:r>
            <a:r>
              <a:rPr lang="en-US" altLang="zh-CN" sz="1400" dirty="0"/>
              <a:t>X</a:t>
            </a:r>
            <a:r>
              <a:rPr lang="zh-CN" altLang="en-US" sz="1400" dirty="0"/>
              <a:t>("p</a:t>
            </a:r>
            <a:r>
              <a:rPr lang="en-US" altLang="zh-CN" sz="1400" dirty="0"/>
              <a:t>x</a:t>
            </a:r>
            <a:r>
              <a:rPr lang="zh-CN" altLang="en-US" sz="1400" dirty="0"/>
              <a:t>")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59DF83-22D0-4E00-8C3F-73DA5D49C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5597091" cy="37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54B427-BF57-4D98-981D-13479B721664}"/>
              </a:ext>
            </a:extLst>
          </p:cNvPr>
          <p:cNvSpPr txBox="1"/>
          <p:nvPr/>
        </p:nvSpPr>
        <p:spPr>
          <a:xfrm>
            <a:off x="4571999" y="0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TH2F *hChisquare2D =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</a:rPr>
              <a:t>new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 TH2F(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h_name,h_name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Nbinsx_Tau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Xlow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Xup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Nbinsy_Eg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</a:rPr>
              <a:t>Ylow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, Yup);</a:t>
            </a:r>
            <a:endParaRPr lang="en-US" altLang="zh-CN" sz="1600" dirty="0">
              <a:latin typeface="Arial" panose="020B0604020202020204" pitchFamily="34" charset="0"/>
            </a:endParaRPr>
          </a:p>
          <a:p>
            <a:r>
              <a:rPr lang="en-US" altLang="zh-CN" sz="1600" dirty="0">
                <a:latin typeface="Arial" panose="020B0604020202020204" pitchFamily="34" charset="0"/>
              </a:rPr>
              <a:t>hChisquare2D-&gt;Draw(</a:t>
            </a:r>
            <a:r>
              <a:rPr lang="en-US" altLang="zh-CN" sz="1600" dirty="0">
                <a:solidFill>
                  <a:srgbClr val="A31515"/>
                </a:solidFill>
                <a:latin typeface="Arial" panose="020B0604020202020204" pitchFamily="34" charset="0"/>
              </a:rPr>
              <a:t>"surf2"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36525117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67930-00BC-4AF3-B047-EAE4FC175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334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E878B-7606-4A96-90F3-4B80CD379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2819"/>
            <a:ext cx="4572000" cy="3292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75C1C-6AD5-42B2-B593-08EDE1018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3292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FBAF1-3ACF-4134-8486-4137FC3EB3DA}"/>
              </a:ext>
            </a:extLst>
          </p:cNvPr>
          <p:cNvSpPr txBox="1"/>
          <p:nvPr/>
        </p:nvSpPr>
        <p:spPr>
          <a:xfrm>
            <a:off x="7922173" y="0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 smooth</a:t>
            </a:r>
            <a:endParaRPr lang="zh-CN" alt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DAA0387-5A79-4E41-A950-0BE3577848A2}"/>
              </a:ext>
            </a:extLst>
          </p:cNvPr>
          <p:cNvSpPr/>
          <p:nvPr/>
        </p:nvSpPr>
        <p:spPr>
          <a:xfrm rot="19627529">
            <a:off x="6952893" y="3170016"/>
            <a:ext cx="302629" cy="580761"/>
          </a:xfrm>
          <a:prstGeom prst="downArrow">
            <a:avLst>
              <a:gd name="adj1" fmla="val 50000"/>
              <a:gd name="adj2" fmla="val 48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CF2311-4F19-43AE-BB23-FE8E2CB2F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688" y="3786410"/>
            <a:ext cx="2418969" cy="174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6717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FB48B-7754-477B-8A96-41F5B9CBA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597090" cy="37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0D628-5218-496C-9D30-013459B0AF34}"/>
              </a:ext>
            </a:extLst>
          </p:cNvPr>
          <p:cNvSpPr txBox="1"/>
          <p:nvPr/>
        </p:nvSpPr>
        <p:spPr>
          <a:xfrm>
            <a:off x="4841630" y="0"/>
            <a:ext cx="43023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TGraph2D *gChisquare2D =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</a:rPr>
              <a:t>new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 TGraph2D();</a:t>
            </a:r>
            <a:endParaRPr lang="en-US" altLang="zh-CN" sz="1600" dirty="0">
              <a:latin typeface="Arial" panose="020B0604020202020204" pitchFamily="34" charset="0"/>
            </a:endParaRPr>
          </a:p>
          <a:p>
            <a:r>
              <a:rPr lang="en-US" altLang="zh-CN" sz="1600" dirty="0">
                <a:latin typeface="Arial" panose="020B0604020202020204" pitchFamily="34" charset="0"/>
              </a:rPr>
              <a:t>gChisquare2D-&gt;Draw(</a:t>
            </a:r>
            <a:r>
              <a:rPr lang="en-US" altLang="zh-CN" sz="1600" dirty="0">
                <a:solidFill>
                  <a:srgbClr val="A31515"/>
                </a:solidFill>
                <a:latin typeface="Arial" panose="020B0604020202020204" pitchFamily="34" charset="0"/>
              </a:rPr>
              <a:t>"surf2"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</a:rPr>
              <a:t>);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CDEDE-4BBC-47A8-84B8-CD6B79BD8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3780001"/>
            <a:ext cx="4572000" cy="3087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78D6E-2CDE-4A07-A538-6C31E1F74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80001"/>
            <a:ext cx="4572000" cy="3087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C96EE8-71AA-43E4-B315-BD351BEAB028}"/>
              </a:ext>
            </a:extLst>
          </p:cNvPr>
          <p:cNvSpPr txBox="1"/>
          <p:nvPr/>
        </p:nvSpPr>
        <p:spPr>
          <a:xfrm>
            <a:off x="0" y="5985900"/>
            <a:ext cx="4478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</a:rPr>
              <a:t>TH1D *hChisquare1DX=gChisquare2D-&gt;Project(</a:t>
            </a:r>
            <a:r>
              <a:rPr lang="en-US" altLang="zh-CN" sz="1400" dirty="0">
                <a:solidFill>
                  <a:srgbClr val="A31515"/>
                </a:solidFill>
                <a:latin typeface="Arial" panose="020B0604020202020204" pitchFamily="34" charset="0"/>
              </a:rPr>
              <a:t>"x"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);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10A48-AA26-4412-9F91-872B9253AB0F}"/>
              </a:ext>
            </a:extLst>
          </p:cNvPr>
          <p:cNvSpPr txBox="1"/>
          <p:nvPr/>
        </p:nvSpPr>
        <p:spPr>
          <a:xfrm>
            <a:off x="4665785" y="5985899"/>
            <a:ext cx="4355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TH1D *hChisquare1DY=gChisquare2D-&gt;Project(</a:t>
            </a:r>
            <a:r>
              <a:rPr lang="en-US" altLang="zh-CN" sz="1400" dirty="0">
                <a:solidFill>
                  <a:srgbClr val="A31515"/>
                </a:solidFill>
                <a:latin typeface="Arial" panose="020B0604020202020204" pitchFamily="34" charset="0"/>
              </a:rPr>
              <a:t>"y"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);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1735B2-0F90-4A8D-A539-A18E4CA1AA1C}"/>
              </a:ext>
            </a:extLst>
          </p:cNvPr>
          <p:cNvSpPr txBox="1"/>
          <p:nvPr/>
        </p:nvSpPr>
        <p:spPr>
          <a:xfrm>
            <a:off x="416170" y="4142065"/>
            <a:ext cx="4583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gChisquare2D-&gt;</a:t>
            </a:r>
            <a:r>
              <a:rPr lang="fr-FR" altLang="zh-CN" sz="1600" dirty="0" err="1"/>
              <a:t>SetNpx</a:t>
            </a:r>
            <a:r>
              <a:rPr lang="fr-FR" altLang="zh-CN" sz="1600" dirty="0"/>
              <a:t>(default = 40);</a:t>
            </a:r>
            <a:endParaRPr lang="zh-CN" alt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ABA76-1C51-411F-AACE-EFFB9DAEDF79}"/>
              </a:ext>
            </a:extLst>
          </p:cNvPr>
          <p:cNvSpPr txBox="1"/>
          <p:nvPr/>
        </p:nvSpPr>
        <p:spPr>
          <a:xfrm rot="10800000">
            <a:off x="0" y="4862509"/>
            <a:ext cx="430887" cy="92268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of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zh-CN" altLang="en-US" sz="1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9266C8-F6DA-43F8-B108-DB302EAEF875}"/>
              </a:ext>
            </a:extLst>
          </p:cNvPr>
          <p:cNvSpPr txBox="1"/>
          <p:nvPr/>
        </p:nvSpPr>
        <p:spPr>
          <a:xfrm rot="10800000">
            <a:off x="4355059" y="4915408"/>
            <a:ext cx="430887" cy="8168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of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endParaRPr lang="zh-CN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43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F85B65-A669-4E7E-BAE3-5C1E3220B810}"/>
              </a:ext>
            </a:extLst>
          </p:cNvPr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I had one idea that might be completely wrong. I wonder if back-scattering of the 31S nuclei from head-on collisions with gold nuclei might be able to modify the energy we measure for the long-lived 31S first excited state to be lower than the rest energy. The Rutherford cross section gets very large at low energies, increasing the chance of back-scattering for 31S ions that are almost stopped. I know that Oliver's simulation includes a parameterization for scattering of the 31S, but does it include the possibility of nuclear backscattering? Maybe something to consider.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Chris</a:t>
            </a:r>
          </a:p>
          <a:p>
            <a:endParaRPr lang="zh-CN" altLang="en-US" sz="1600" dirty="0"/>
          </a:p>
          <a:p>
            <a:r>
              <a:rPr lang="zh-CN" altLang="en-US" sz="1600" dirty="0"/>
              <a:t>Since your analysis seems to favor a value for the 31S 1st excited state energy between 1246 and 1247 keV, whereas NNDC evaluates the number to be 1248.87 +/- 0.09 keV, I spent a little bit of time looking at the values from past measurements for the 31S 1st excited state energy that go into the NNDC value. I mainly looked at the Ouellet's 2013 A=31 evaluation.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I found a value as low as 1247.6 +/- 0.3 keV from Antti Saastamoinen's work on 31Cl decay, which NNDC disregards for being too different from other measurements and for not fitting well with the other gamma-ray energies in their 31S gamma-decay scheme.</a:t>
            </a:r>
          </a:p>
          <a:p>
            <a:endParaRPr lang="zh-CN" altLang="en-US" sz="1600" dirty="0"/>
          </a:p>
          <a:p>
            <a:r>
              <a:rPr lang="zh-CN" altLang="en-US" sz="1600" dirty="0"/>
              <a:t>As you know, Mike Bennett's value was 1248.4 +/- 0.2 keV, also from 31Cl decay, which also suggests a somewhat lower value than NNDC.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The value from 32Ar(beta p) decay is 1248.4 +/- 0.3 keV, which is also lower than NNDC.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So I think it is possible that the true energy could be significantly lower than the NNDC value and probably their 90 eV uncertainty is unrealistic. </a:t>
            </a:r>
          </a:p>
        </p:txBody>
      </p:sp>
    </p:spTree>
    <p:extLst>
      <p:ext uri="{BB962C8B-B14F-4D97-AF65-F5344CB8AC3E}">
        <p14:creationId xmlns:p14="http://schemas.microsoft.com/office/powerpoint/2010/main" val="58663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B0C14-B9A7-4A79-BD80-A021602A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02415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02FAB9-D142-474E-9029-6AD47F555648}"/>
              </a:ext>
            </a:extLst>
          </p:cNvPr>
          <p:cNvSpPr txBox="1"/>
          <p:nvPr/>
        </p:nvSpPr>
        <p:spPr>
          <a:xfrm>
            <a:off x="1160906" y="1252836"/>
            <a:ext cx="2702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Acceptance angle α &lt; 14°</a:t>
            </a:r>
          </a:p>
          <a:p>
            <a:r>
              <a:rPr lang="en-US" altLang="zh-CN" dirty="0"/>
              <a:t>corresponds to</a:t>
            </a:r>
          </a:p>
          <a:p>
            <a:r>
              <a:rPr lang="en-US" altLang="zh-CN" baseline="30000" dirty="0"/>
              <a:t>31</a:t>
            </a:r>
            <a:r>
              <a:rPr lang="en-US" altLang="zh-CN" dirty="0"/>
              <a:t>S &lt; 3.5°</a:t>
            </a:r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D62C4-F35F-4D2B-BE32-9C4E7AAC6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50714"/>
            <a:ext cx="4572000" cy="3107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F183A-DB82-46E2-9D78-F2F6D8932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332"/>
            <a:ext cx="4572000" cy="31676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A22DE-2040-417B-98BD-5AE824FD3143}"/>
              </a:ext>
            </a:extLst>
          </p:cNvPr>
          <p:cNvCxnSpPr/>
          <p:nvPr/>
        </p:nvCxnSpPr>
        <p:spPr>
          <a:xfrm flipV="1">
            <a:off x="2558257" y="6080778"/>
            <a:ext cx="0" cy="309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EFCB9-2CF1-4CC6-BA99-0F9AE8DBA4C0}"/>
              </a:ext>
            </a:extLst>
          </p:cNvPr>
          <p:cNvCxnSpPr>
            <a:cxnSpLocks/>
          </p:cNvCxnSpPr>
          <p:nvPr/>
        </p:nvCxnSpPr>
        <p:spPr>
          <a:xfrm flipV="1">
            <a:off x="6095784" y="4054764"/>
            <a:ext cx="0" cy="2335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28103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0F11F-C806-479D-8847-0FD9E986A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" y="0"/>
            <a:ext cx="9135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196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CAFE5-A88D-4F3A-91C4-C189FE4C3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320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97637-0B55-45DF-9943-167718812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54707" cy="3585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679BF-BD39-4452-9540-E07B6A12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5354707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39685-69F4-41F0-9C35-E7956DD92E6E}"/>
              </a:ext>
            </a:extLst>
          </p:cNvPr>
          <p:cNvSpPr txBox="1"/>
          <p:nvPr/>
        </p:nvSpPr>
        <p:spPr>
          <a:xfrm>
            <a:off x="1614616" y="3947984"/>
            <a:ext cx="2854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Red: stopping power * 1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Blue: stopping power * 0.3</a:t>
            </a:r>
          </a:p>
          <a:p>
            <a:r>
              <a:rPr lang="en-US" altLang="zh-CN" dirty="0">
                <a:solidFill>
                  <a:srgbClr val="59D454"/>
                </a:solidFill>
              </a:rPr>
              <a:t>Green: stopping power * 3.0</a:t>
            </a:r>
            <a:endParaRPr lang="zh-CN" altLang="en-US" dirty="0">
              <a:solidFill>
                <a:srgbClr val="59D45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76E3F-7987-43B8-AA6B-7E37966A96E7}"/>
              </a:ext>
            </a:extLst>
          </p:cNvPr>
          <p:cNvSpPr txBox="1"/>
          <p:nvPr/>
        </p:nvSpPr>
        <p:spPr>
          <a:xfrm>
            <a:off x="1614615" y="695333"/>
            <a:ext cx="2693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Red: stopping power * 1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Blue: stopping power * 1.1</a:t>
            </a:r>
          </a:p>
        </p:txBody>
      </p:sp>
    </p:spTree>
    <p:extLst>
      <p:ext uri="{BB962C8B-B14F-4D97-AF65-F5344CB8AC3E}">
        <p14:creationId xmlns:p14="http://schemas.microsoft.com/office/powerpoint/2010/main" val="16871220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28372-C0B1-41A4-9D27-C7AFFBA2D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6382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8BE0A-750D-4F66-A65D-D1DC291E6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087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7164E-9F1D-43C6-975A-BCD8E278C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042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3DFBD-89F6-4693-94D3-BAE7B2A4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32" y="2556203"/>
            <a:ext cx="2631168" cy="190484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240C0FD-9227-485A-B398-F8B396BD5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766078"/>
            <a:ext cx="1080000" cy="72937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2109DD4-178C-4A5A-AE70-D6F3D0EF4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3064312"/>
            <a:ext cx="1080000" cy="72937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4F6D5C-9645-4C55-A3AD-755097C3C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4596468"/>
            <a:ext cx="1080000" cy="72937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BA5D17A-9665-49B5-B110-AC25DF1D1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3830390"/>
            <a:ext cx="1080000" cy="72937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F7A3F06-3634-4E13-A7AD-7E60844AD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1532156"/>
            <a:ext cx="1080000" cy="72937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0D64579-47DD-45F4-AE06-5FF0FF1CDB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0"/>
            <a:ext cx="1080000" cy="7293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A004AC4-B807-45DD-917D-D2CCD1E2F6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000" cy="7293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992A459-47E3-4ECE-A6AD-4F30679B6F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5362546"/>
            <a:ext cx="1080000" cy="72937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63DD6A1-0832-4217-8A39-EF5B40F449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078"/>
            <a:ext cx="1080000" cy="72937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FB7391F-0758-4907-A1C2-485026B514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0"/>
            <a:ext cx="1080000" cy="72937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10C773E-2814-44BE-9E87-4978E37585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156"/>
            <a:ext cx="1080000" cy="7293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4C50DC5-A883-4979-AF4B-699AC64B72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766078"/>
            <a:ext cx="1080000" cy="72937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07A936D-9BBB-43FC-ADB6-AF9764BCF0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234"/>
            <a:ext cx="1080000" cy="72937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0AB39FB-F4F2-43CA-B92F-639732FBDE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1532156"/>
            <a:ext cx="1080000" cy="72937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86A6FAF-800B-43A1-B76A-DBF30B571F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312"/>
            <a:ext cx="1080000" cy="72937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46F9348-82DC-420C-89E0-1225DCABA5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2298234"/>
            <a:ext cx="1080000" cy="72937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D21B7FB-5FFC-43E3-8428-3C4F915F908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390"/>
            <a:ext cx="1080000" cy="72937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C1E4EAE-E242-46F3-97FE-4C366E22F3D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3064312"/>
            <a:ext cx="1080000" cy="72937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5F2E205-4CAE-4051-8604-CB9362FA1D1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6468"/>
            <a:ext cx="1080000" cy="72937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1E2A729-CB35-4AD3-A4EE-0818FA7FD5F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3830390"/>
            <a:ext cx="1080000" cy="72937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548A1844-95A9-49B3-AF48-BC67A63F852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2546"/>
            <a:ext cx="1080000" cy="72937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A3CD035-F612-4921-ADE4-AFBE5856D64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4596468"/>
            <a:ext cx="1080000" cy="729379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835F1D9-10E3-449E-B8BE-9F1425E5FE7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8621"/>
            <a:ext cx="1080000" cy="7293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5F99F73-D829-41FC-80A6-3BBD2C0ACD0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5362546"/>
            <a:ext cx="1080000" cy="72937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DA16A16-3F79-49B2-8F95-2B8180E5F99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6128621"/>
            <a:ext cx="1080000" cy="72937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7F66303-A915-4BCE-B8C1-74E37D21D23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6128622"/>
            <a:ext cx="1080000" cy="72937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69871C1-D523-4A55-941A-AAB70833BB9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2298234"/>
            <a:ext cx="1080000" cy="729379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0725CC8-10CE-41C6-9E4B-1A6D809B74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0"/>
            <a:ext cx="1080000" cy="729379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6F95C0D-F1AA-4F95-B559-6CC290834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766078"/>
            <a:ext cx="1080000" cy="72937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4D63B2F-0FBB-4672-9475-51B41548A1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88" y="0"/>
            <a:ext cx="1080000" cy="729379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A99B637-6C3B-42E3-B903-67C169E31B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1532156"/>
            <a:ext cx="1080000" cy="729379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5A6167E5-C435-46DF-AA99-75593A95DC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766078"/>
            <a:ext cx="1080000" cy="729379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B6B7CF2-AC78-4D21-B742-DAA4FD45BD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2298234"/>
            <a:ext cx="1080000" cy="72937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7DC3D75-3477-40B8-A726-0004D7341E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1532156"/>
            <a:ext cx="1080000" cy="729379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0D93AB7D-1DED-4304-B9BC-D91A6E39DB4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3064312"/>
            <a:ext cx="1080000" cy="72937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7DC8F5A-5FE5-4898-8DCE-7F01FF8BBF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2298234"/>
            <a:ext cx="1080000" cy="72937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CA109044-0EE7-49DC-9BC7-06C1435123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3830390"/>
            <a:ext cx="1080000" cy="729379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A954A962-0C28-447B-8381-A3AE9A28B61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3064312"/>
            <a:ext cx="1080000" cy="72937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724BEE47-29A9-4737-899A-E74E558E08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4596468"/>
            <a:ext cx="1080000" cy="72937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3750F44A-D4E4-43BF-AB96-30E7EEC8AE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3830390"/>
            <a:ext cx="1080000" cy="72937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87C127B1-C83E-491A-9059-7E038C15BBA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5362546"/>
            <a:ext cx="1080000" cy="729379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0512340-EB13-46D3-B626-F7AC1E5E9CD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4596468"/>
            <a:ext cx="1080000" cy="72937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3BBB78C8-D872-4FF6-A294-1BDF6CC9179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6128621"/>
            <a:ext cx="1080000" cy="729379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7327290-8D86-4EDB-A8B4-9B9BC4B4B79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5362546"/>
            <a:ext cx="1080000" cy="72937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FA07540D-A24D-4CCC-807A-411B77BC6B7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6128622"/>
            <a:ext cx="1080000" cy="729379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9D4AEE48-C43B-4A0D-9338-C81DB01DC670}"/>
              </a:ext>
            </a:extLst>
          </p:cNvPr>
          <p:cNvSpPr txBox="1"/>
          <p:nvPr/>
        </p:nvSpPr>
        <p:spPr>
          <a:xfrm>
            <a:off x="6817915" y="1532156"/>
            <a:ext cx="2021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~1000  χ</a:t>
            </a:r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values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42" name="Arrow: Right 141">
            <a:extLst>
              <a:ext uri="{FF2B5EF4-FFF2-40B4-BE49-F238E27FC236}">
                <a16:creationId xmlns:a16="http://schemas.microsoft.com/office/drawing/2014/main" id="{1B7A1A25-AB0B-4AE2-A60A-F2A62E0C71D8}"/>
              </a:ext>
            </a:extLst>
          </p:cNvPr>
          <p:cNvSpPr/>
          <p:nvPr/>
        </p:nvSpPr>
        <p:spPr>
          <a:xfrm>
            <a:off x="5822502" y="3293075"/>
            <a:ext cx="560173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9337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8531C-6513-403A-B19C-3D6007AC0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32" y="2556203"/>
            <a:ext cx="2631168" cy="1904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41BAA-4A14-4F60-832B-EC11A845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766078"/>
            <a:ext cx="1080000" cy="729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2DCD0-890C-461A-9970-9505E4F13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3064312"/>
            <a:ext cx="1080000" cy="729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73F67-6773-4407-965E-5ACF171DC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4596468"/>
            <a:ext cx="1080000" cy="729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352BD-CF54-4C73-BBAA-5E804271AE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3830390"/>
            <a:ext cx="1080000" cy="729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72437D-F757-4D66-8B3B-E00C70A2C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1532156"/>
            <a:ext cx="1080000" cy="729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06D42E-A746-4F17-BF78-1CF9EF5CC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0"/>
            <a:ext cx="1080000" cy="729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981F8-4CF0-434D-8A49-2E3D04B45A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000" cy="729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94044F-B000-4AD6-8192-2AF624B614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5362546"/>
            <a:ext cx="1080000" cy="729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2AB0F6-BA31-43EC-9E6A-19B8E92F76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078"/>
            <a:ext cx="1080000" cy="729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86C706-0DCE-4709-9993-74F8529A5E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0"/>
            <a:ext cx="1080000" cy="7293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454060-AD83-441C-BCD2-5FFC3C9D6E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156"/>
            <a:ext cx="1080000" cy="7293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1821F2B-0640-4D4D-9CEA-AACD7466EE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766078"/>
            <a:ext cx="1080000" cy="729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6EDB41-24B8-4F55-B744-EE6E2B5AF5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234"/>
            <a:ext cx="1080000" cy="7293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A151F3-9928-4E81-AE3F-1B7EBAD907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1532156"/>
            <a:ext cx="1080000" cy="729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8A372B-2A75-4247-84EE-3BED5CB880E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312"/>
            <a:ext cx="1080000" cy="7293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0EF5A7-DE42-4F88-9745-8DF06B40BB8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2298234"/>
            <a:ext cx="1080000" cy="7293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BD8294-A535-4A5E-BCA7-583B87FB61D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390"/>
            <a:ext cx="1080000" cy="7293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7A5B92A-E8B4-4072-A144-4FAE5D08C7F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3064312"/>
            <a:ext cx="1080000" cy="7293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082B7C-1D9F-4C69-9FE4-0F9BC215445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6468"/>
            <a:ext cx="1080000" cy="729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4CE3D7-2BFA-42E9-B833-0B1B7845060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3830390"/>
            <a:ext cx="1080000" cy="729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178F4A6-739C-4081-9208-68C2DF151EF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2546"/>
            <a:ext cx="1080000" cy="729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A3C9E0C-A19B-4E15-A144-8D5A09D274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4596468"/>
            <a:ext cx="1080000" cy="729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E93EDA1-534C-4069-AEF4-284FDE27D2E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8621"/>
            <a:ext cx="1080000" cy="7293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189B927-2054-472C-AFD5-03495C3C2C7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5362546"/>
            <a:ext cx="1080000" cy="7293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F9A989-C363-4B9E-AD90-63382C73700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6128621"/>
            <a:ext cx="1080000" cy="7293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6ADEA18-CBEB-497A-A6DF-AC4A52547B6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6128622"/>
            <a:ext cx="1080000" cy="7293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F3C0A4D-892F-4EC5-8B9B-E2AF48D5848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2298234"/>
            <a:ext cx="1080000" cy="72937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E81CBC-14BF-41BE-8B47-F3F796E7E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0"/>
            <a:ext cx="1080000" cy="72937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98F7711-F7D2-4056-9B05-E897564696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766078"/>
            <a:ext cx="1080000" cy="72937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50D830-4EBF-461F-BDA5-B3DC8E8E23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88" y="0"/>
            <a:ext cx="1080000" cy="72937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9AE68DA-4C3E-48D3-A0C6-C34D1BF9CD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1532156"/>
            <a:ext cx="1080000" cy="72937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B34D33F-3CFC-4FF3-BC31-5570E9D77A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766078"/>
            <a:ext cx="1080000" cy="72937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570AE15-4821-46A6-AF9B-5C7E7CB566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2298234"/>
            <a:ext cx="1080000" cy="72937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081BAF6-D570-4C3F-A133-29418DD5E5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1532156"/>
            <a:ext cx="1080000" cy="7293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08003B2-E7F5-4064-8509-0A0990569F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3064312"/>
            <a:ext cx="1080000" cy="7293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78FAF25-E517-40A6-A4AB-13A4371CDC0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2298234"/>
            <a:ext cx="1080000" cy="72937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AAD2684-698C-480A-8B60-E9308BDF24C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3830390"/>
            <a:ext cx="1080000" cy="72937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37F415D-DAFC-4DEA-8048-3D6095EBDE1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3064312"/>
            <a:ext cx="1080000" cy="72937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76D38EA-D857-4CBB-89F8-3241E917AF5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4596468"/>
            <a:ext cx="1080000" cy="7293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80ED952-FD95-44C7-A8E8-5FF3B05C61E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3830390"/>
            <a:ext cx="1080000" cy="72937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CFECFF3-7BF4-4CBA-89A0-1251999282C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5362546"/>
            <a:ext cx="1080000" cy="72937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DAA40BA-D980-441F-9064-F9A27329DEF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4596468"/>
            <a:ext cx="1080000" cy="72937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0529B31-2225-4D02-A07E-6DC1B031AE8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6128621"/>
            <a:ext cx="1080000" cy="72937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26F49B2-F64C-4B05-B61E-914A7FCF001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5362546"/>
            <a:ext cx="1080000" cy="72937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77F9CCE-8D0B-43C9-B5E0-81F588C846B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6128622"/>
            <a:ext cx="1080000" cy="729379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56D103C-4506-4387-AB1E-73211E07F8EF}"/>
              </a:ext>
            </a:extLst>
          </p:cNvPr>
          <p:cNvSpPr txBox="1"/>
          <p:nvPr/>
        </p:nvSpPr>
        <p:spPr>
          <a:xfrm>
            <a:off x="6817915" y="1532156"/>
            <a:ext cx="2021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~1000  χ</a:t>
            </a:r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values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AF4F38E5-ED6C-471B-8EB2-574150CDDB28}"/>
              </a:ext>
            </a:extLst>
          </p:cNvPr>
          <p:cNvSpPr/>
          <p:nvPr/>
        </p:nvSpPr>
        <p:spPr>
          <a:xfrm>
            <a:off x="5822502" y="3293075"/>
            <a:ext cx="560173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3450B06-3FAE-4115-9440-7F5E755D2B98}"/>
              </a:ext>
            </a:extLst>
          </p:cNvPr>
          <p:cNvSpPr txBox="1"/>
          <p:nvPr/>
        </p:nvSpPr>
        <p:spPr>
          <a:xfrm>
            <a:off x="6160363" y="4761102"/>
            <a:ext cx="267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Stopping power +10%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5961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F9384-0BDA-4846-B667-D72E3685F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32" y="2556203"/>
            <a:ext cx="2631168" cy="1904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894F0-8CA7-4A52-9445-CE3D04D5B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766078"/>
            <a:ext cx="1080000" cy="729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013BF6-587C-47EA-969D-D5AB029B3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3064312"/>
            <a:ext cx="1080000" cy="729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38F96-E9B0-4144-AE2B-4F14593A44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4596468"/>
            <a:ext cx="1080000" cy="729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B14934-8187-4257-8D8B-451BF4ED7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3830390"/>
            <a:ext cx="1080000" cy="729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651EB5-0C48-40F8-AC33-E0C44F486D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1532156"/>
            <a:ext cx="1080000" cy="729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54EC0-8BA5-45DD-BB5D-F98A1A88D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0"/>
            <a:ext cx="1080000" cy="729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24F741-8662-424C-A7C1-587C637CD2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000" cy="7293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9970-724A-4ED1-8555-EE8C030F2B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5362546"/>
            <a:ext cx="1080000" cy="729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A029CD-A80F-4C1F-B89F-E63CD07ADF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078"/>
            <a:ext cx="1080000" cy="729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CE9FF4-1AA1-4B21-9E6A-E2E92CAF20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0"/>
            <a:ext cx="1080000" cy="7293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3FC53F-7E42-4B8B-8C13-87890ACFE1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156"/>
            <a:ext cx="1080000" cy="7293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67EC1F-C597-4960-86D0-21B212EA20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766078"/>
            <a:ext cx="1080000" cy="729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925EBF-CDED-431E-9F7B-D5B1C5C15C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234"/>
            <a:ext cx="1080000" cy="7293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74DA9C-C12C-44CF-88D7-1BB990E4AC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1532156"/>
            <a:ext cx="1080000" cy="7293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E3F374-18A5-4045-8A71-9BBE8CFED2C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312"/>
            <a:ext cx="1080000" cy="7293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E2B201-93D8-4BB8-96AE-224CCBED070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2298234"/>
            <a:ext cx="1080000" cy="7293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759D2AF-FDDE-4CE3-8659-1F89602F5A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390"/>
            <a:ext cx="1080000" cy="7293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17676-123C-485F-8776-B7F14B1D564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3064312"/>
            <a:ext cx="1080000" cy="7293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A807BE8-7C51-4D2A-95A3-D90883B4D4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6468"/>
            <a:ext cx="1080000" cy="7293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563DBAE-C84A-4101-B02E-963F273CC28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3830390"/>
            <a:ext cx="1080000" cy="7293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3D68D4-2F98-47E9-B4C8-3EAEF71750F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2546"/>
            <a:ext cx="1080000" cy="7293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49D25BE-730D-4B31-B2EE-C8C5D254A5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4596468"/>
            <a:ext cx="1080000" cy="729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6A2456-4655-4BD9-909B-1C63812B573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8621"/>
            <a:ext cx="1080000" cy="7293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BF80AC-2E9E-4656-8B98-DAEB4D2B83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5362546"/>
            <a:ext cx="1080000" cy="7293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D469A9D-158C-44CE-9172-5DCF3DF435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6128621"/>
            <a:ext cx="1080000" cy="7293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67065EF-C262-4A3A-8807-687B79406B9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2" y="6128622"/>
            <a:ext cx="1080000" cy="7293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A098753-4F98-4738-9A27-AA8DA3F1697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44" y="2298234"/>
            <a:ext cx="1080000" cy="72937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E1D0E1B-5D8A-4454-A744-94A7721F2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0"/>
            <a:ext cx="1080000" cy="72937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0BE4CDD-71D5-45E7-AA6A-257D6987D2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766078"/>
            <a:ext cx="1080000" cy="72937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917324-4CAB-45BB-A6E7-94494DF64E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88" y="0"/>
            <a:ext cx="1080000" cy="72937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5B3075D-5432-40AB-982B-AEFE32278B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1532156"/>
            <a:ext cx="1080000" cy="72937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8A28B41-8335-4292-8648-9DB53F4AC8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766078"/>
            <a:ext cx="1080000" cy="72937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02C60E5-2E13-45D8-A320-C452C7D613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2298234"/>
            <a:ext cx="1080000" cy="72937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6656F8A-D71D-4C1B-A7F6-26424B1EFD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1532156"/>
            <a:ext cx="1080000" cy="7293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8A8AFC9-E4A5-4A58-B159-42524056021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3064312"/>
            <a:ext cx="1080000" cy="7293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22DE92C-3C91-4215-A9D3-E88F7E994D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2298234"/>
            <a:ext cx="1080000" cy="72937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7CD23E-46AC-4B22-B771-48F92F05F3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3830390"/>
            <a:ext cx="1080000" cy="72937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A0BC1D0-0DBC-4AC7-80D3-F4CCD49CC2D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3064312"/>
            <a:ext cx="1080000" cy="72937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19ABC60-D302-4973-AE12-8A05A095C3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4596468"/>
            <a:ext cx="1080000" cy="72937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FD394FE-359C-45C8-A73B-B93AB2A701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3830390"/>
            <a:ext cx="1080000" cy="72937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61AFB14-0C8F-4F60-B0CA-020BF68B8C7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5362546"/>
            <a:ext cx="1080000" cy="72937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8C1BD14-CD37-4DCB-B80D-1385DD1623D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4596468"/>
            <a:ext cx="1080000" cy="72937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4C81E52-A628-4F57-91DD-D0DA15A5127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88" y="6128621"/>
            <a:ext cx="1080000" cy="72937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24479F5-410C-4E5D-9327-56DDB8414F6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5362546"/>
            <a:ext cx="1080000" cy="72937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609B931-1891-46FC-BCC8-FD1E71545E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0" y="6128622"/>
            <a:ext cx="1080000" cy="729379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B0978D1-20F5-45CC-9929-3F0B5453AB4E}"/>
              </a:ext>
            </a:extLst>
          </p:cNvPr>
          <p:cNvSpPr txBox="1"/>
          <p:nvPr/>
        </p:nvSpPr>
        <p:spPr>
          <a:xfrm>
            <a:off x="6817915" y="1532156"/>
            <a:ext cx="2021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~1000  χ</a:t>
            </a:r>
            <a:r>
              <a:rPr lang="en-US" altLang="zh-CN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values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7A0830B3-F0DA-40B1-BEAE-1CBDCB418518}"/>
              </a:ext>
            </a:extLst>
          </p:cNvPr>
          <p:cNvSpPr/>
          <p:nvPr/>
        </p:nvSpPr>
        <p:spPr>
          <a:xfrm>
            <a:off x="5822502" y="3293075"/>
            <a:ext cx="560173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8AB72DA-E6F4-41C4-ADE9-C8D1A621DEF1}"/>
              </a:ext>
            </a:extLst>
          </p:cNvPr>
          <p:cNvSpPr txBox="1"/>
          <p:nvPr/>
        </p:nvSpPr>
        <p:spPr>
          <a:xfrm>
            <a:off x="6160363" y="4761102"/>
            <a:ext cx="267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Stopping power –10%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1615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AC3027-78C5-4E77-B875-1786DB95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22415"/>
            <a:ext cx="4572000" cy="2922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F74951-283D-411E-9505-71A188D35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2415"/>
            <a:ext cx="4572000" cy="2922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DD2E90-0437-434A-801C-0C9C86C8C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4572000" cy="292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A92912-BE93-43E4-9DDD-34ECF38D4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4" y="0"/>
            <a:ext cx="4571996" cy="292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7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1C4AD-5512-4BC7-81FC-B6CA28202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7137770" cy="493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A988B-C81D-481B-AFD5-24C18711B1DF}"/>
              </a:ext>
            </a:extLst>
          </p:cNvPr>
          <p:cNvSpPr txBox="1"/>
          <p:nvPr/>
        </p:nvSpPr>
        <p:spPr>
          <a:xfrm>
            <a:off x="1243378" y="2894261"/>
            <a:ext cx="2702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Acceptance angle α &lt; 14°</a:t>
            </a:r>
          </a:p>
          <a:p>
            <a:r>
              <a:rPr lang="en-US" altLang="zh-CN" dirty="0"/>
              <a:t>corresponds to</a:t>
            </a:r>
          </a:p>
          <a:p>
            <a:r>
              <a:rPr lang="en-US" altLang="zh-CN" baseline="30000" dirty="0"/>
              <a:t>31</a:t>
            </a:r>
            <a:r>
              <a:rPr lang="en-US" altLang="zh-CN" dirty="0"/>
              <a:t>S &lt; 3.9°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716939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FF5F3-1E07-4977-B673-114B3607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2922415"/>
            <a:ext cx="4572000" cy="2922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FD786-4FC6-47BC-80F6-AC0334DE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2415"/>
            <a:ext cx="4572000" cy="2922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8FBCC-EBCB-4B19-B913-0FB64A449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0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1202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786EC-E476-45FE-9EFF-5DF4C233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8544E-0C3A-421E-BD1E-1469B3A66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2414"/>
            <a:ext cx="4572000" cy="2922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8D8CA-E7C5-4B77-98DB-C20030E36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0"/>
            <a:ext cx="4572001" cy="2922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F283A3-EC2F-4C63-9BFA-EC9E53506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922414"/>
            <a:ext cx="4571999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4278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AB35C-6C93-4962-B7A7-62D0BC1B6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067A1-8D38-4C2C-82A6-0A407C05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A3E33-DAE8-48CC-8F7E-C8FF87CE1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2414"/>
            <a:ext cx="4572000" cy="29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32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67ACB-B685-4CA2-95FD-FCEC11A9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2415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69F750-13A7-4606-8B83-C8E1B1627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572000" cy="2922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31726-7960-4D9B-90F8-0FE089953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D0A9A0-4AB9-44FE-95CA-CFA8C90C5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922414"/>
            <a:ext cx="4572000" cy="29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3525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558295A-3E55-4D50-BBFA-C00B56F4D87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4756" y="234026"/>
              <a:ext cx="6100354" cy="53176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98862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553027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748465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1248.43(20)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1248.40(20)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1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𝟏𝟐𝟒𝟔</m:t>
                                    </m:r>
                                    <m:r>
                                      <a:rPr lang="en-US" altLang="zh-CN" sz="1600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b>
                                    <m:r>
                                      <a:rPr lang="en-US" altLang="zh-CN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altLang="zh-CN" sz="1600" b="1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altLang="zh-CN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altLang="zh-CN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𝟏𝟒𝟎𝟎</m:t>
                                    </m:r>
                                  </m:e>
                                  <m:sub>
                                    <m: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𝟔𝟎</m:t>
                                    </m:r>
                                  </m:sub>
                                  <m:sup>
                                    <m:r>
                                      <a:rPr lang="en-US" altLang="zh-CN" sz="16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𝟖𝟐𝟎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0990184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 SP–10%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1246.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1600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840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0896305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 SP+10%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1246.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−0.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sz="1600" b="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1400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800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8100414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1246.0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0.28</m:t>
                                    </m:r>
                                  </m:sub>
                                  <m:sup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+0.2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SP–10%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1245.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0.28</m:t>
                                    </m:r>
                                  </m:sub>
                                  <m:sup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+0.28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3385990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SP+10%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1246.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0.28</m:t>
                                    </m:r>
                                  </m:sub>
                                  <m:sup>
                                    <m:r>
                                      <a:rPr lang="en-US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+0.28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9736195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 fit range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1245.2−1245.9</m:t>
                                </m:r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14833959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1469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147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176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7714662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SP–10%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1660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158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183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03493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SP+10%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1291</m:t>
                                    </m:r>
                                  </m:e>
                                  <m:sub>
                                    <m:r>
                                      <a:rPr lang="en-US" altLang="zh-CN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140</m:t>
                                    </m:r>
                                  </m:sub>
                                  <m:sup>
                                    <m:r>
                                      <a:rPr lang="en-US" altLang="zh-CN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14625522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 fit range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382−1482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304430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Tentative result</a:t>
                          </a:r>
                          <a:endParaRPr lang="zh-CN" altLang="en-US" sz="18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1246.0</m:t>
                                    </m:r>
                                  </m:e>
                                  <m:sub>
                                    <m:r>
                                      <a:rPr lang="en-US" altLang="zh-CN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0.8</m:t>
                                    </m:r>
                                  </m:sub>
                                  <m:sup>
                                    <m:r>
                                      <a:rPr lang="en-US" altLang="zh-CN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+1.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1400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−63</m:t>
                                    </m:r>
                                  </m:sub>
                                  <m:sup>
                                    <m:r>
                                      <a:rPr lang="en-US" altLang="zh-CN" sz="1800" b="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824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473229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558295A-3E55-4D50-BBFA-C00B56F4D8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1855952"/>
                  </p:ext>
                </p:extLst>
              </p:nvPr>
            </p:nvGraphicFramePr>
            <p:xfrm>
              <a:off x="164756" y="234026"/>
              <a:ext cx="6100354" cy="53176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98862">
                      <a:extLst>
                        <a:ext uri="{9D8B030D-6E8A-4147-A177-3AD203B41FA5}">
                          <a16:colId xmlns:a16="http://schemas.microsoft.com/office/drawing/2014/main" val="3921128668"/>
                        </a:ext>
                      </a:extLst>
                    </a:gridCol>
                    <a:gridCol w="1553027">
                      <a:extLst>
                        <a:ext uri="{9D8B030D-6E8A-4147-A177-3AD203B41FA5}">
                          <a16:colId xmlns:a16="http://schemas.microsoft.com/office/drawing/2014/main" val="1337709264"/>
                        </a:ext>
                      </a:extLst>
                    </a:gridCol>
                    <a:gridCol w="1748465">
                      <a:extLst>
                        <a:ext uri="{9D8B030D-6E8A-4147-A177-3AD203B41FA5}">
                          <a16:colId xmlns:a16="http://schemas.microsoft.com/office/drawing/2014/main" val="3524311147"/>
                        </a:ext>
                      </a:extLst>
                    </a:gridCol>
                  </a:tblGrid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x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 = 1248.43(20) keV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(keV)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τ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(fs)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635844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Literature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1248.40(20)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64816997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1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</a:t>
                          </a:r>
                          <a:endParaRPr lang="zh-CN" altLang="en-US" sz="16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203226" r="-113333" b="-11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203226" r="-697" b="-11290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0990184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 SP–10%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303226" r="-113333" b="-10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303226" r="-697" b="-10290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0896305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2D SP+10%</a:t>
                          </a:r>
                          <a:endParaRPr lang="zh-CN" altLang="en-US" sz="16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396825" r="-113333" b="-912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396825" r="-697" b="-9126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8100414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504839" r="-113333" b="-827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552580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SP–10%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595238" r="-113333" b="-7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83385990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SP+10%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706452" r="-113333" b="-6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9736195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1400-fs slice fit range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806452" r="-113333" b="-5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14833959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892063" r="-697" b="-41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7714662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SP–10%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1008065" r="-697" b="-32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034933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 </a:t>
                          </a:r>
                          <a:r>
                            <a:rPr lang="en-US" altLang="zh-CN" sz="16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SP+10%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1108065" r="-697" b="-22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4625522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altLang="zh-CN" sz="16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χ</a:t>
                          </a:r>
                          <a:r>
                            <a:rPr lang="en-US" altLang="zh-CN" sz="1600" b="0" i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1D 1246-keV slice fit range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1188889" r="-697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3044306"/>
                      </a:ext>
                    </a:extLst>
                  </a:tr>
                  <a:tr h="3798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Tentative result</a:t>
                          </a:r>
                          <a:endParaRPr lang="zh-CN" altLang="en-US" sz="18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0784" t="-1309677" r="-113333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9477" t="-1309677" r="-697" b="-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73229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6112487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7466B-92DF-404A-BFB9-CBC3B868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7866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71323-879C-4133-B1E0-377C00C40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2501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D74BD-5661-4C2B-82E4-9B1C2343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8363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FABC0-8391-4C9E-A656-77382FBAD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1757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DC364-B092-4E0F-A18A-488306D92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01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9703E8-E108-492E-BE3D-B946EEC3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971"/>
            <a:ext cx="4572000" cy="3152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D566F3-C288-41EB-A319-85E5FD9FE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142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8F6DF-1BB4-4A05-9880-216301760867}"/>
              </a:ext>
            </a:extLst>
          </p:cNvPr>
          <p:cNvSpPr txBox="1"/>
          <p:nvPr/>
        </p:nvSpPr>
        <p:spPr>
          <a:xfrm>
            <a:off x="790512" y="1585065"/>
            <a:ext cx="2537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79.1 &lt; E</a:t>
            </a:r>
            <a:r>
              <a:rPr lang="en-US" altLang="zh-CN" baseline="-25000" dirty="0"/>
              <a:t>31S</a:t>
            </a:r>
            <a:r>
              <a:rPr lang="en-US" altLang="zh-CN" dirty="0"/>
              <a:t> &lt; 82.3 MeV</a:t>
            </a:r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1A261-B9B5-4ACC-ACCA-DFAF094A38BF}"/>
              </a:ext>
            </a:extLst>
          </p:cNvPr>
          <p:cNvSpPr txBox="1"/>
          <p:nvPr/>
        </p:nvSpPr>
        <p:spPr>
          <a:xfrm>
            <a:off x="5427742" y="1548632"/>
            <a:ext cx="2537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77.8 &lt; E</a:t>
            </a:r>
            <a:r>
              <a:rPr lang="en-US" altLang="zh-CN" baseline="-25000" dirty="0"/>
              <a:t>31S</a:t>
            </a:r>
            <a:r>
              <a:rPr lang="en-US" altLang="zh-CN" dirty="0"/>
              <a:t> &lt; 81.0 MeV</a:t>
            </a:r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8FF1F-3285-49CA-AB21-C783C0AE1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3333750"/>
            <a:ext cx="7810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9143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E08C7-1A4B-4ABF-A8BD-8D418C3E7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9075"/>
            <a:ext cx="86868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7242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D10E1-FA28-4EB7-88A3-8DAD115FC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98" y="0"/>
            <a:ext cx="8378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9318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E497DD-E583-4EF7-9425-0EDDB1D2B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1631" cy="34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9E7C0-1AA5-4802-9124-418E5056D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" y="3420000"/>
            <a:ext cx="3770021" cy="34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56A64-3591-4BF9-8FBF-1D81FC569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635" y="0"/>
            <a:ext cx="3810646" cy="34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42BE1-D432-4DE6-8F7D-33BE6CB8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711" y="3429000"/>
            <a:ext cx="3820597" cy="3421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0F5321-FAFC-4AC5-8C86-21204760C427}"/>
              </a:ext>
            </a:extLst>
          </p:cNvPr>
          <p:cNvSpPr txBox="1"/>
          <p:nvPr/>
        </p:nvSpPr>
        <p:spPr>
          <a:xfrm>
            <a:off x="7982465" y="370703"/>
            <a:ext cx="884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20 keV</a:t>
            </a:r>
          </a:p>
          <a:p>
            <a:r>
              <a:rPr lang="en-US" altLang="zh-CN" sz="2000" baseline="30000" dirty="0"/>
              <a:t>31</a:t>
            </a:r>
            <a:r>
              <a:rPr lang="en-US" altLang="zh-CN" sz="2000" dirty="0"/>
              <a:t>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836505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3280"/>
            <a:ext cx="3968496" cy="33418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072" y="0"/>
            <a:ext cx="3873363" cy="33418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6107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4100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E5A49C6E-748D-4463-9D6E-95187B4C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3999"/>
            <a:ext cx="7159537" cy="3564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B8B6241-4D07-4C4A-9A1C-82773C6D69F2}"/>
              </a:ext>
            </a:extLst>
          </p:cNvPr>
          <p:cNvSpPr/>
          <p:nvPr/>
        </p:nvSpPr>
        <p:spPr>
          <a:xfrm>
            <a:off x="2802975" y="3429000"/>
            <a:ext cx="4476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</a:rPr>
              <a:t>ionIoni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</a:rPr>
              <a:t>-&gt;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</a:rPr>
              <a:t>SetStepFunction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</a:rPr>
              <a:t>(0.1, 0.05*um);</a:t>
            </a: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97329FE6-5C45-4430-A892-04A7043507E0}"/>
              </a:ext>
            </a:extLst>
          </p:cNvPr>
          <p:cNvSpPr/>
          <p:nvPr/>
        </p:nvSpPr>
        <p:spPr>
          <a:xfrm>
            <a:off x="4612760" y="0"/>
            <a:ext cx="4404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ahoma" panose="020B0604030504040204" pitchFamily="34" charset="0"/>
              </a:rPr>
              <a:t>ionIoni</a:t>
            </a:r>
            <a:r>
              <a:rPr lang="en-US" dirty="0">
                <a:latin typeface="Tahoma" panose="020B0604030504040204" pitchFamily="34" charset="0"/>
              </a:rPr>
              <a:t>-&gt;</a:t>
            </a:r>
            <a:r>
              <a:rPr lang="en-US" dirty="0" err="1">
                <a:latin typeface="Tahoma" panose="020B0604030504040204" pitchFamily="34" charset="0"/>
              </a:rPr>
              <a:t>SetStepFunction</a:t>
            </a:r>
            <a:r>
              <a:rPr lang="en-US" dirty="0">
                <a:latin typeface="Tahoma" panose="020B0604030504040204" pitchFamily="34" charset="0"/>
              </a:rPr>
              <a:t>(0.1, 0.05*um);</a:t>
            </a: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9B9CB67C-3537-4C57-8309-35171C6BE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162488" cy="34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200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箭头连接符 3"/>
          <p:cNvCxnSpPr/>
          <p:nvPr/>
        </p:nvCxnSpPr>
        <p:spPr>
          <a:xfrm flipH="1">
            <a:off x="4105656" y="1668219"/>
            <a:ext cx="660400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2340864" y="1614931"/>
            <a:ext cx="2260600" cy="0"/>
          </a:xfrm>
          <a:prstGeom prst="straightConnector1">
            <a:avLst/>
          </a:prstGeom>
          <a:ln>
            <a:solidFill>
              <a:srgbClr val="4CFF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618364" y="1614931"/>
            <a:ext cx="1517650" cy="0"/>
          </a:xfrm>
          <a:prstGeom prst="straightConnector1">
            <a:avLst/>
          </a:prstGeom>
          <a:ln>
            <a:solidFill>
              <a:srgbClr val="4CFF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4601464" y="409906"/>
            <a:ext cx="775725" cy="1192326"/>
          </a:xfrm>
          <a:prstGeom prst="straightConnector1">
            <a:avLst/>
          </a:prstGeom>
          <a:ln>
            <a:solidFill>
              <a:srgbClr val="4CFF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4618364" y="1627631"/>
            <a:ext cx="806981" cy="1014985"/>
          </a:xfrm>
          <a:prstGeom prst="straightConnector1">
            <a:avLst/>
          </a:prstGeom>
          <a:ln>
            <a:solidFill>
              <a:srgbClr val="4CFF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3458464" y="1614932"/>
            <a:ext cx="1143000" cy="1231900"/>
          </a:xfrm>
          <a:prstGeom prst="straightConnector1">
            <a:avLst/>
          </a:prstGeom>
          <a:ln>
            <a:solidFill>
              <a:srgbClr val="4CFF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3547872" y="383031"/>
            <a:ext cx="1053592" cy="1219201"/>
          </a:xfrm>
          <a:prstGeom prst="straightConnector1">
            <a:avLst/>
          </a:prstGeom>
          <a:ln>
            <a:solidFill>
              <a:srgbClr val="4CFF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168533" y="700016"/>
            <a:ext cx="104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2006 </a:t>
            </a:r>
            <a:r>
              <a:rPr lang="en-US" altLang="zh-CN" dirty="0">
                <a:solidFill>
                  <a:srgbClr val="00B050"/>
                </a:solidFill>
              </a:rPr>
              <a:t>keV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06369" y="2228797"/>
            <a:ext cx="1223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>
                <a:solidFill>
                  <a:srgbClr val="0000FF"/>
                </a:solidFill>
              </a:rPr>
              <a:t>26</a:t>
            </a:r>
            <a:r>
              <a:rPr lang="en-US" dirty="0">
                <a:solidFill>
                  <a:srgbClr val="0000FF"/>
                </a:solidFill>
              </a:rPr>
              <a:t>Mg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111.11 keV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875724" y="2819957"/>
            <a:ext cx="14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B050"/>
                </a:solidFill>
              </a:rPr>
              <a:t>E</a:t>
            </a:r>
            <a:r>
              <a:rPr lang="en-US" altLang="zh-CN" i="1" baseline="-25000" dirty="0" err="1">
                <a:solidFill>
                  <a:srgbClr val="00B050"/>
                </a:solidFill>
              </a:rPr>
              <a:t>γ</a:t>
            </a:r>
            <a:r>
              <a:rPr lang="en-US" altLang="zh-CN" dirty="0">
                <a:solidFill>
                  <a:srgbClr val="00B050"/>
                </a:solidFill>
              </a:rPr>
              <a:t> = </a:t>
            </a:r>
            <a:r>
              <a:rPr lang="en-US" dirty="0">
                <a:solidFill>
                  <a:srgbClr val="00B050"/>
                </a:solidFill>
              </a:rPr>
              <a:t>2000 </a:t>
            </a:r>
            <a:r>
              <a:rPr lang="en-US" altLang="zh-CN" dirty="0">
                <a:solidFill>
                  <a:srgbClr val="00B050"/>
                </a:solidFill>
              </a:rPr>
              <a:t>keV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74973" y="622800"/>
            <a:ext cx="104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1994 </a:t>
            </a:r>
            <a:r>
              <a:rPr lang="en-US" altLang="zh-CN" dirty="0">
                <a:solidFill>
                  <a:srgbClr val="00B050"/>
                </a:solidFill>
              </a:rPr>
              <a:t>keV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774"/>
            <a:ext cx="1702885" cy="219569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988" y="1928374"/>
            <a:ext cx="1730012" cy="2060616"/>
          </a:xfrm>
          <a:prstGeom prst="rect">
            <a:avLst/>
          </a:prstGeom>
        </p:spPr>
      </p:pic>
      <p:sp>
        <p:nvSpPr>
          <p:cNvPr id="25" name="立方体 24"/>
          <p:cNvSpPr/>
          <p:nvPr/>
        </p:nvSpPr>
        <p:spPr>
          <a:xfrm>
            <a:off x="1073593" y="1412747"/>
            <a:ext cx="1097280" cy="42976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立方体 25"/>
          <p:cNvSpPr/>
          <p:nvPr/>
        </p:nvSpPr>
        <p:spPr>
          <a:xfrm>
            <a:off x="6986335" y="1387348"/>
            <a:ext cx="1097280" cy="42976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534" y="4311290"/>
            <a:ext cx="1827466" cy="2013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1290"/>
            <a:ext cx="1841500" cy="213945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252103" y="3256481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</a:t>
            </a:r>
            <a:r>
              <a:rPr lang="en-US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003414" y="5133279"/>
            <a:ext cx="111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</a:t>
            </a:r>
            <a:r>
              <a:rPr lang="en-US" dirty="0">
                <a:solidFill>
                  <a:srgbClr val="0000FF"/>
                </a:solidFill>
              </a:rPr>
              <a:t>100 </a:t>
            </a:r>
            <a:r>
              <a:rPr lang="en-US" altLang="zh-CN" dirty="0" err="1">
                <a:solidFill>
                  <a:srgbClr val="0000FF"/>
                </a:solidFill>
              </a:rPr>
              <a:t>ps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3825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/>
          <p:cNvCxnSpPr>
            <a:cxnSpLocks/>
          </p:cNvCxnSpPr>
          <p:nvPr/>
        </p:nvCxnSpPr>
        <p:spPr>
          <a:xfrm>
            <a:off x="445168" y="2382252"/>
            <a:ext cx="10559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5"/>
          <p:cNvCxnSpPr>
            <a:cxnSpLocks/>
          </p:cNvCxnSpPr>
          <p:nvPr/>
        </p:nvCxnSpPr>
        <p:spPr>
          <a:xfrm>
            <a:off x="2302223" y="6340642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6"/>
          <p:cNvCxnSpPr>
            <a:cxnSpLocks/>
          </p:cNvCxnSpPr>
          <p:nvPr/>
        </p:nvCxnSpPr>
        <p:spPr>
          <a:xfrm>
            <a:off x="2302223" y="5811256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7"/>
          <p:cNvSpPr txBox="1"/>
          <p:nvPr/>
        </p:nvSpPr>
        <p:spPr>
          <a:xfrm>
            <a:off x="7313542" y="5626590"/>
            <a:ext cx="180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1249  </a:t>
            </a:r>
            <a:r>
              <a:rPr lang="en-US" altLang="zh-CN" dirty="0"/>
              <a:t>0.50(12) </a:t>
            </a:r>
            <a:r>
              <a:rPr lang="en-US" altLang="zh-CN" dirty="0" err="1"/>
              <a:t>ps</a:t>
            </a:r>
            <a:endParaRPr lang="en-US" dirty="0"/>
          </a:p>
        </p:txBody>
      </p:sp>
      <p:sp>
        <p:nvSpPr>
          <p:cNvPr id="6" name="文本框 8"/>
          <p:cNvSpPr txBox="1"/>
          <p:nvPr/>
        </p:nvSpPr>
        <p:spPr>
          <a:xfrm>
            <a:off x="7313542" y="6155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7" name="直接连接符 9"/>
          <p:cNvCxnSpPr>
            <a:cxnSpLocks/>
          </p:cNvCxnSpPr>
          <p:nvPr/>
        </p:nvCxnSpPr>
        <p:spPr>
          <a:xfrm>
            <a:off x="2302223" y="5253390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0"/>
          <p:cNvSpPr txBox="1"/>
          <p:nvPr/>
        </p:nvSpPr>
        <p:spPr>
          <a:xfrm>
            <a:off x="7313542" y="5075137"/>
            <a:ext cx="17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2234  222</a:t>
            </a:r>
            <a:r>
              <a:rPr lang="en-US" altLang="zh-CN" dirty="0"/>
              <a:t>(55) </a:t>
            </a:r>
            <a:r>
              <a:rPr lang="en-US" altLang="zh-CN" dirty="0" err="1"/>
              <a:t>fs</a:t>
            </a:r>
            <a:r>
              <a:rPr lang="en-US" dirty="0"/>
              <a:t> </a:t>
            </a:r>
          </a:p>
        </p:txBody>
      </p:sp>
      <p:cxnSp>
        <p:nvCxnSpPr>
          <p:cNvPr id="9" name="直接连接符 11"/>
          <p:cNvCxnSpPr>
            <a:cxnSpLocks/>
          </p:cNvCxnSpPr>
          <p:nvPr/>
        </p:nvCxnSpPr>
        <p:spPr>
          <a:xfrm>
            <a:off x="2302223" y="1937084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12"/>
          <p:cNvCxnSpPr>
            <a:cxnSpLocks/>
          </p:cNvCxnSpPr>
          <p:nvPr/>
        </p:nvCxnSpPr>
        <p:spPr>
          <a:xfrm>
            <a:off x="2302223" y="1696453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3"/>
          <p:cNvSpPr txBox="1"/>
          <p:nvPr/>
        </p:nvSpPr>
        <p:spPr>
          <a:xfrm>
            <a:off x="7313542" y="1752418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6279  </a:t>
            </a:r>
            <a:r>
              <a:rPr lang="en-US" i="1" dirty="0"/>
              <a:t>T</a:t>
            </a:r>
            <a:r>
              <a:rPr lang="en-US" dirty="0"/>
              <a:t> = 3/2 IAS</a:t>
            </a:r>
          </a:p>
        </p:txBody>
      </p:sp>
      <p:sp>
        <p:nvSpPr>
          <p:cNvPr id="12" name="文本框 14"/>
          <p:cNvSpPr txBox="1"/>
          <p:nvPr/>
        </p:nvSpPr>
        <p:spPr>
          <a:xfrm>
            <a:off x="7313542" y="151178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6390</a:t>
            </a:r>
          </a:p>
        </p:txBody>
      </p:sp>
      <p:sp>
        <p:nvSpPr>
          <p:cNvPr id="13" name="文本框 15"/>
          <p:cNvSpPr txBox="1"/>
          <p:nvPr/>
        </p:nvSpPr>
        <p:spPr>
          <a:xfrm>
            <a:off x="1657852" y="6155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14" name="文本框 16"/>
          <p:cNvSpPr txBox="1"/>
          <p:nvPr/>
        </p:nvSpPr>
        <p:spPr>
          <a:xfrm>
            <a:off x="1657852" y="5630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15" name="文本框 17"/>
          <p:cNvSpPr txBox="1"/>
          <p:nvPr/>
        </p:nvSpPr>
        <p:spPr>
          <a:xfrm>
            <a:off x="1657852" y="505804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cxnSp>
        <p:nvCxnSpPr>
          <p:cNvPr id="19" name="直接箭头连接符 23"/>
          <p:cNvCxnSpPr>
            <a:cxnSpLocks/>
          </p:cNvCxnSpPr>
          <p:nvPr/>
        </p:nvCxnSpPr>
        <p:spPr>
          <a:xfrm flipH="1">
            <a:off x="2861984" y="1937084"/>
            <a:ext cx="1" cy="3874172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24"/>
          <p:cNvCxnSpPr>
            <a:cxnSpLocks/>
          </p:cNvCxnSpPr>
          <p:nvPr/>
        </p:nvCxnSpPr>
        <p:spPr>
          <a:xfrm>
            <a:off x="3491864" y="1937084"/>
            <a:ext cx="0" cy="2495982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7"/>
          <p:cNvSpPr txBox="1"/>
          <p:nvPr/>
        </p:nvSpPr>
        <p:spPr>
          <a:xfrm>
            <a:off x="1657852" y="1727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23" name="文本框 28"/>
          <p:cNvSpPr txBox="1"/>
          <p:nvPr/>
        </p:nvSpPr>
        <p:spPr>
          <a:xfrm>
            <a:off x="1657852" y="1458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24" name="文本框 29"/>
          <p:cNvSpPr txBox="1"/>
          <p:nvPr/>
        </p:nvSpPr>
        <p:spPr>
          <a:xfrm>
            <a:off x="753559" y="2382252"/>
            <a:ext cx="49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/>
              <a:t>30</a:t>
            </a:r>
            <a:r>
              <a:rPr lang="en-US" sz="2000" dirty="0"/>
              <a:t>P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4588583" y="6366418"/>
            <a:ext cx="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31</a:t>
            </a:r>
            <a:r>
              <a:rPr lang="en-US" sz="2000" dirty="0"/>
              <a:t>S</a:t>
            </a:r>
          </a:p>
        </p:txBody>
      </p:sp>
      <p:cxnSp>
        <p:nvCxnSpPr>
          <p:cNvPr id="27" name="直接箭头连接符 32"/>
          <p:cNvCxnSpPr>
            <a:cxnSpLocks/>
          </p:cNvCxnSpPr>
          <p:nvPr/>
        </p:nvCxnSpPr>
        <p:spPr>
          <a:xfrm>
            <a:off x="3806803" y="1696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33"/>
          <p:cNvCxnSpPr>
            <a:cxnSpLocks/>
          </p:cNvCxnSpPr>
          <p:nvPr/>
        </p:nvCxnSpPr>
        <p:spPr>
          <a:xfrm>
            <a:off x="4121742" y="1696453"/>
            <a:ext cx="0" cy="411480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36"/>
          <p:cNvCxnSpPr>
            <a:cxnSpLocks/>
          </p:cNvCxnSpPr>
          <p:nvPr/>
        </p:nvCxnSpPr>
        <p:spPr>
          <a:xfrm>
            <a:off x="4436681" y="1696453"/>
            <a:ext cx="0" cy="3556937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38"/>
          <p:cNvCxnSpPr/>
          <p:nvPr/>
        </p:nvCxnSpPr>
        <p:spPr>
          <a:xfrm>
            <a:off x="7084599" y="5811256"/>
            <a:ext cx="0" cy="529385"/>
          </a:xfrm>
          <a:prstGeom prst="straightConnector1">
            <a:avLst/>
          </a:prstGeom>
          <a:ln w="31750">
            <a:solidFill>
              <a:srgbClr val="99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42"/>
          <p:cNvCxnSpPr/>
          <p:nvPr/>
        </p:nvCxnSpPr>
        <p:spPr>
          <a:xfrm>
            <a:off x="6756472" y="5259803"/>
            <a:ext cx="0" cy="1080838"/>
          </a:xfrm>
          <a:prstGeom prst="straightConnector1">
            <a:avLst/>
          </a:prstGeom>
          <a:ln w="31750">
            <a:solidFill>
              <a:srgbClr val="99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1"/>
          <p:cNvSpPr txBox="1"/>
          <p:nvPr/>
        </p:nvSpPr>
        <p:spPr>
          <a:xfrm rot="10800000">
            <a:off x="6864970" y="5253390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9900FF"/>
                </a:solidFill>
              </a:rPr>
              <a:t>1248</a:t>
            </a:r>
          </a:p>
        </p:txBody>
      </p:sp>
      <p:sp>
        <p:nvSpPr>
          <p:cNvPr id="35" name="文本框 35"/>
          <p:cNvSpPr txBox="1"/>
          <p:nvPr/>
        </p:nvSpPr>
        <p:spPr>
          <a:xfrm rot="10800000">
            <a:off x="6532869" y="4714753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9900FF"/>
                </a:solidFill>
              </a:rPr>
              <a:t>2234</a:t>
            </a:r>
          </a:p>
        </p:txBody>
      </p:sp>
      <p:sp>
        <p:nvSpPr>
          <p:cNvPr id="36" name="文本框 37"/>
          <p:cNvSpPr txBox="1"/>
          <p:nvPr/>
        </p:nvSpPr>
        <p:spPr>
          <a:xfrm rot="10800000">
            <a:off x="4227478" y="1076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4156</a:t>
            </a:r>
          </a:p>
        </p:txBody>
      </p:sp>
      <p:sp>
        <p:nvSpPr>
          <p:cNvPr id="37" name="文本框 39"/>
          <p:cNvSpPr txBox="1"/>
          <p:nvPr/>
        </p:nvSpPr>
        <p:spPr>
          <a:xfrm rot="10800000">
            <a:off x="3923380" y="1076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5141</a:t>
            </a:r>
          </a:p>
        </p:txBody>
      </p:sp>
      <p:sp>
        <p:nvSpPr>
          <p:cNvPr id="38" name="文本框 41"/>
          <p:cNvSpPr txBox="1"/>
          <p:nvPr/>
        </p:nvSpPr>
        <p:spPr>
          <a:xfrm rot="10800000">
            <a:off x="2284230" y="107660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6278</a:t>
            </a:r>
          </a:p>
        </p:txBody>
      </p:sp>
      <p:sp>
        <p:nvSpPr>
          <p:cNvPr id="39" name="文本框 43"/>
          <p:cNvSpPr txBox="1"/>
          <p:nvPr/>
        </p:nvSpPr>
        <p:spPr>
          <a:xfrm rot="10800000">
            <a:off x="2951756" y="107660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4045</a:t>
            </a:r>
          </a:p>
        </p:txBody>
      </p:sp>
      <p:sp>
        <p:nvSpPr>
          <p:cNvPr id="40" name="文本框 45"/>
          <p:cNvSpPr txBox="1"/>
          <p:nvPr/>
        </p:nvSpPr>
        <p:spPr>
          <a:xfrm rot="10800000">
            <a:off x="3619282" y="1076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6390</a:t>
            </a:r>
          </a:p>
        </p:txBody>
      </p:sp>
      <p:cxnSp>
        <p:nvCxnSpPr>
          <p:cNvPr id="41" name="直接连接符 4"/>
          <p:cNvCxnSpPr>
            <a:cxnSpLocks/>
            <a:endCxn id="42" idx="1"/>
          </p:cNvCxnSpPr>
          <p:nvPr/>
        </p:nvCxnSpPr>
        <p:spPr>
          <a:xfrm>
            <a:off x="1575472" y="2382516"/>
            <a:ext cx="576009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6"/>
          <p:cNvSpPr txBox="1"/>
          <p:nvPr/>
        </p:nvSpPr>
        <p:spPr>
          <a:xfrm>
            <a:off x="7335563" y="2197850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</a:t>
            </a:r>
            <a:r>
              <a:rPr lang="en-US" i="1" baseline="-25000" dirty="0">
                <a:solidFill>
                  <a:srgbClr val="C00000"/>
                </a:solidFill>
              </a:rPr>
              <a:t>p </a:t>
            </a:r>
            <a:r>
              <a:rPr lang="en-US" dirty="0">
                <a:solidFill>
                  <a:srgbClr val="C00000"/>
                </a:solidFill>
              </a:rPr>
              <a:t>= 6130.9(4)</a:t>
            </a:r>
          </a:p>
        </p:txBody>
      </p:sp>
      <p:sp>
        <p:nvSpPr>
          <p:cNvPr id="43" name="文本框 47"/>
          <p:cNvSpPr txBox="1"/>
          <p:nvPr/>
        </p:nvSpPr>
        <p:spPr>
          <a:xfrm>
            <a:off x="121060" y="219758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+</a:t>
            </a:r>
          </a:p>
        </p:txBody>
      </p:sp>
      <p:cxnSp>
        <p:nvCxnSpPr>
          <p:cNvPr id="52" name="直接箭头连接符 36"/>
          <p:cNvCxnSpPr>
            <a:cxnSpLocks/>
          </p:cNvCxnSpPr>
          <p:nvPr/>
        </p:nvCxnSpPr>
        <p:spPr>
          <a:xfrm>
            <a:off x="4751620" y="1696453"/>
            <a:ext cx="0" cy="305580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9"/>
          <p:cNvCxnSpPr>
            <a:cxnSpLocks/>
          </p:cNvCxnSpPr>
          <p:nvPr/>
        </p:nvCxnSpPr>
        <p:spPr>
          <a:xfrm>
            <a:off x="2302223" y="4433636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9"/>
          <p:cNvCxnSpPr>
            <a:cxnSpLocks/>
          </p:cNvCxnSpPr>
          <p:nvPr/>
        </p:nvCxnSpPr>
        <p:spPr>
          <a:xfrm>
            <a:off x="2302223" y="4752474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10"/>
          <p:cNvSpPr txBox="1"/>
          <p:nvPr/>
        </p:nvSpPr>
        <p:spPr>
          <a:xfrm>
            <a:off x="7313542" y="45584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3076</a:t>
            </a:r>
          </a:p>
        </p:txBody>
      </p:sp>
      <p:sp>
        <p:nvSpPr>
          <p:cNvPr id="61" name="文本框 17"/>
          <p:cNvSpPr txBox="1"/>
          <p:nvPr/>
        </p:nvSpPr>
        <p:spPr>
          <a:xfrm>
            <a:off x="1657852" y="456759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63" name="文本框 37"/>
          <p:cNvSpPr txBox="1"/>
          <p:nvPr/>
        </p:nvSpPr>
        <p:spPr>
          <a:xfrm rot="10800000">
            <a:off x="4531576" y="1076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3314</a:t>
            </a:r>
          </a:p>
        </p:txBody>
      </p:sp>
      <p:sp>
        <p:nvSpPr>
          <p:cNvPr id="65" name="文本框 10"/>
          <p:cNvSpPr txBox="1"/>
          <p:nvPr/>
        </p:nvSpPr>
        <p:spPr>
          <a:xfrm>
            <a:off x="7313542" y="4248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3284</a:t>
            </a:r>
          </a:p>
        </p:txBody>
      </p:sp>
      <p:sp>
        <p:nvSpPr>
          <p:cNvPr id="66" name="文本框 17"/>
          <p:cNvSpPr txBox="1"/>
          <p:nvPr/>
        </p:nvSpPr>
        <p:spPr>
          <a:xfrm>
            <a:off x="1657852" y="42201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cxnSp>
        <p:nvCxnSpPr>
          <p:cNvPr id="55" name="直接箭头连接符 42">
            <a:extLst>
              <a:ext uri="{FF2B5EF4-FFF2-40B4-BE49-F238E27FC236}">
                <a16:creationId xmlns:a16="http://schemas.microsoft.com/office/drawing/2014/main" id="{969C4F85-21D1-4E13-9DCE-495B17A14C34}"/>
              </a:ext>
            </a:extLst>
          </p:cNvPr>
          <p:cNvCxnSpPr>
            <a:cxnSpLocks/>
          </p:cNvCxnSpPr>
          <p:nvPr/>
        </p:nvCxnSpPr>
        <p:spPr>
          <a:xfrm>
            <a:off x="6428344" y="4755359"/>
            <a:ext cx="0" cy="1582739"/>
          </a:xfrm>
          <a:prstGeom prst="straightConnector1">
            <a:avLst/>
          </a:prstGeom>
          <a:ln w="25400">
            <a:solidFill>
              <a:srgbClr val="99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35">
            <a:extLst>
              <a:ext uri="{FF2B5EF4-FFF2-40B4-BE49-F238E27FC236}">
                <a16:creationId xmlns:a16="http://schemas.microsoft.com/office/drawing/2014/main" id="{ED15A065-C888-443C-AFA6-BE23F5D0DC58}"/>
              </a:ext>
            </a:extLst>
          </p:cNvPr>
          <p:cNvSpPr txBox="1"/>
          <p:nvPr/>
        </p:nvSpPr>
        <p:spPr>
          <a:xfrm rot="10800000">
            <a:off x="6200768" y="4200432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9900FF"/>
                </a:solidFill>
              </a:rPr>
              <a:t>3076</a:t>
            </a:r>
          </a:p>
        </p:txBody>
      </p:sp>
      <p:cxnSp>
        <p:nvCxnSpPr>
          <p:cNvPr id="57" name="直接箭头连接符 42">
            <a:extLst>
              <a:ext uri="{FF2B5EF4-FFF2-40B4-BE49-F238E27FC236}">
                <a16:creationId xmlns:a16="http://schemas.microsoft.com/office/drawing/2014/main" id="{234A3539-FF04-4B8A-ACC3-12CC123DC674}"/>
              </a:ext>
            </a:extLst>
          </p:cNvPr>
          <p:cNvCxnSpPr>
            <a:cxnSpLocks/>
          </p:cNvCxnSpPr>
          <p:nvPr/>
        </p:nvCxnSpPr>
        <p:spPr>
          <a:xfrm>
            <a:off x="6100216" y="3347786"/>
            <a:ext cx="0" cy="3000108"/>
          </a:xfrm>
          <a:prstGeom prst="straightConnector1">
            <a:avLst/>
          </a:prstGeom>
          <a:ln w="25400">
            <a:solidFill>
              <a:srgbClr val="99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9">
            <a:extLst>
              <a:ext uri="{FF2B5EF4-FFF2-40B4-BE49-F238E27FC236}">
                <a16:creationId xmlns:a16="http://schemas.microsoft.com/office/drawing/2014/main" id="{D2B234B6-21D7-43D8-8C15-1BBFA3C7D8F4}"/>
              </a:ext>
            </a:extLst>
          </p:cNvPr>
          <p:cNvCxnSpPr>
            <a:cxnSpLocks/>
          </p:cNvCxnSpPr>
          <p:nvPr/>
        </p:nvCxnSpPr>
        <p:spPr>
          <a:xfrm>
            <a:off x="2302223" y="3347786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10">
            <a:extLst>
              <a:ext uri="{FF2B5EF4-FFF2-40B4-BE49-F238E27FC236}">
                <a16:creationId xmlns:a16="http://schemas.microsoft.com/office/drawing/2014/main" id="{2157B458-C35F-480C-9B70-7CCB24AEF737}"/>
              </a:ext>
            </a:extLst>
          </p:cNvPr>
          <p:cNvSpPr txBox="1"/>
          <p:nvPr/>
        </p:nvSpPr>
        <p:spPr>
          <a:xfrm>
            <a:off x="7313542" y="31631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4971</a:t>
            </a:r>
          </a:p>
        </p:txBody>
      </p:sp>
      <p:sp>
        <p:nvSpPr>
          <p:cNvPr id="62" name="文本框 17">
            <a:extLst>
              <a:ext uri="{FF2B5EF4-FFF2-40B4-BE49-F238E27FC236}">
                <a16:creationId xmlns:a16="http://schemas.microsoft.com/office/drawing/2014/main" id="{A9ADD98D-9F79-47C5-B6BA-9EEDAF4C685D}"/>
              </a:ext>
            </a:extLst>
          </p:cNvPr>
          <p:cNvSpPr txBox="1"/>
          <p:nvPr/>
        </p:nvSpPr>
        <p:spPr>
          <a:xfrm>
            <a:off x="1657852" y="316311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–</a:t>
            </a:r>
          </a:p>
        </p:txBody>
      </p:sp>
      <p:cxnSp>
        <p:nvCxnSpPr>
          <p:cNvPr id="64" name="直接箭头连接符 42">
            <a:extLst>
              <a:ext uri="{FF2B5EF4-FFF2-40B4-BE49-F238E27FC236}">
                <a16:creationId xmlns:a16="http://schemas.microsoft.com/office/drawing/2014/main" id="{8FC122C5-5068-4BF1-8A03-E7AE9FA5E717}"/>
              </a:ext>
            </a:extLst>
          </p:cNvPr>
          <p:cNvCxnSpPr>
            <a:cxnSpLocks/>
          </p:cNvCxnSpPr>
          <p:nvPr/>
        </p:nvCxnSpPr>
        <p:spPr>
          <a:xfrm>
            <a:off x="5772088" y="3077390"/>
            <a:ext cx="0" cy="3260708"/>
          </a:xfrm>
          <a:prstGeom prst="straightConnector1">
            <a:avLst/>
          </a:prstGeom>
          <a:ln w="25400">
            <a:solidFill>
              <a:srgbClr val="99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9">
            <a:extLst>
              <a:ext uri="{FF2B5EF4-FFF2-40B4-BE49-F238E27FC236}">
                <a16:creationId xmlns:a16="http://schemas.microsoft.com/office/drawing/2014/main" id="{EE614414-134D-439C-A147-BB11581E5AA0}"/>
              </a:ext>
            </a:extLst>
          </p:cNvPr>
          <p:cNvCxnSpPr>
            <a:cxnSpLocks/>
          </p:cNvCxnSpPr>
          <p:nvPr/>
        </p:nvCxnSpPr>
        <p:spPr>
          <a:xfrm>
            <a:off x="2302223" y="3077390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10">
            <a:extLst>
              <a:ext uri="{FF2B5EF4-FFF2-40B4-BE49-F238E27FC236}">
                <a16:creationId xmlns:a16="http://schemas.microsoft.com/office/drawing/2014/main" id="{CA98340C-7C26-4942-AB0C-F3E3C321D91D}"/>
              </a:ext>
            </a:extLst>
          </p:cNvPr>
          <p:cNvSpPr txBox="1"/>
          <p:nvPr/>
        </p:nvSpPr>
        <p:spPr>
          <a:xfrm>
            <a:off x="7313542" y="28860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5156</a:t>
            </a:r>
          </a:p>
        </p:txBody>
      </p:sp>
      <p:sp>
        <p:nvSpPr>
          <p:cNvPr id="69" name="文本框 17">
            <a:extLst>
              <a:ext uri="{FF2B5EF4-FFF2-40B4-BE49-F238E27FC236}">
                <a16:creationId xmlns:a16="http://schemas.microsoft.com/office/drawing/2014/main" id="{B2076B56-A68A-44CF-B213-675271BD2E67}"/>
              </a:ext>
            </a:extLst>
          </p:cNvPr>
          <p:cNvSpPr txBox="1"/>
          <p:nvPr/>
        </p:nvSpPr>
        <p:spPr>
          <a:xfrm>
            <a:off x="1657852" y="28872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70" name="文本框 35">
            <a:extLst>
              <a:ext uri="{FF2B5EF4-FFF2-40B4-BE49-F238E27FC236}">
                <a16:creationId xmlns:a16="http://schemas.microsoft.com/office/drawing/2014/main" id="{1D6BFD92-7E98-4404-9651-8A4F2DB033DD}"/>
              </a:ext>
            </a:extLst>
          </p:cNvPr>
          <p:cNvSpPr txBox="1"/>
          <p:nvPr/>
        </p:nvSpPr>
        <p:spPr>
          <a:xfrm rot="10800000">
            <a:off x="5868667" y="2749802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9900FF"/>
                </a:solidFill>
              </a:rPr>
              <a:t>4970</a:t>
            </a:r>
          </a:p>
        </p:txBody>
      </p:sp>
      <p:sp>
        <p:nvSpPr>
          <p:cNvPr id="71" name="文本框 35">
            <a:extLst>
              <a:ext uri="{FF2B5EF4-FFF2-40B4-BE49-F238E27FC236}">
                <a16:creationId xmlns:a16="http://schemas.microsoft.com/office/drawing/2014/main" id="{3AA76236-6609-451A-BF66-3E0BA5E50224}"/>
              </a:ext>
            </a:extLst>
          </p:cNvPr>
          <p:cNvSpPr txBox="1"/>
          <p:nvPr/>
        </p:nvSpPr>
        <p:spPr>
          <a:xfrm rot="10800000">
            <a:off x="5536566" y="2494950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9900FF"/>
                </a:solidFill>
              </a:rPr>
              <a:t>5156</a:t>
            </a:r>
          </a:p>
        </p:txBody>
      </p:sp>
      <p:cxnSp>
        <p:nvCxnSpPr>
          <p:cNvPr id="73" name="直接连接符 9">
            <a:extLst>
              <a:ext uri="{FF2B5EF4-FFF2-40B4-BE49-F238E27FC236}">
                <a16:creationId xmlns:a16="http://schemas.microsoft.com/office/drawing/2014/main" id="{E004F2ED-5AB9-487B-BA1D-715DEF02F7C1}"/>
              </a:ext>
            </a:extLst>
          </p:cNvPr>
          <p:cNvCxnSpPr>
            <a:cxnSpLocks/>
          </p:cNvCxnSpPr>
          <p:nvPr/>
        </p:nvCxnSpPr>
        <p:spPr>
          <a:xfrm>
            <a:off x="2302223" y="3750928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10">
            <a:extLst>
              <a:ext uri="{FF2B5EF4-FFF2-40B4-BE49-F238E27FC236}">
                <a16:creationId xmlns:a16="http://schemas.microsoft.com/office/drawing/2014/main" id="{F016D986-01BD-4CBB-B36C-1487101A2324}"/>
              </a:ext>
            </a:extLst>
          </p:cNvPr>
          <p:cNvSpPr txBox="1"/>
          <p:nvPr/>
        </p:nvSpPr>
        <p:spPr>
          <a:xfrm>
            <a:off x="7313542" y="35499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4208</a:t>
            </a:r>
          </a:p>
        </p:txBody>
      </p:sp>
      <p:cxnSp>
        <p:nvCxnSpPr>
          <p:cNvPr id="75" name="直接箭头连接符 36">
            <a:extLst>
              <a:ext uri="{FF2B5EF4-FFF2-40B4-BE49-F238E27FC236}">
                <a16:creationId xmlns:a16="http://schemas.microsoft.com/office/drawing/2014/main" id="{8BE0B634-D8FD-4BD5-B5AD-EDB1BC6BA643}"/>
              </a:ext>
            </a:extLst>
          </p:cNvPr>
          <p:cNvCxnSpPr>
            <a:cxnSpLocks/>
          </p:cNvCxnSpPr>
          <p:nvPr/>
        </p:nvCxnSpPr>
        <p:spPr>
          <a:xfrm>
            <a:off x="5066559" y="1696453"/>
            <a:ext cx="0" cy="273661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36">
            <a:extLst>
              <a:ext uri="{FF2B5EF4-FFF2-40B4-BE49-F238E27FC236}">
                <a16:creationId xmlns:a16="http://schemas.microsoft.com/office/drawing/2014/main" id="{F4D9EC99-997B-40D4-B232-421BA1B1EB9C}"/>
              </a:ext>
            </a:extLst>
          </p:cNvPr>
          <p:cNvCxnSpPr>
            <a:cxnSpLocks/>
          </p:cNvCxnSpPr>
          <p:nvPr/>
        </p:nvCxnSpPr>
        <p:spPr>
          <a:xfrm>
            <a:off x="5381499" y="1696453"/>
            <a:ext cx="0" cy="205447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37">
            <a:extLst>
              <a:ext uri="{FF2B5EF4-FFF2-40B4-BE49-F238E27FC236}">
                <a16:creationId xmlns:a16="http://schemas.microsoft.com/office/drawing/2014/main" id="{E19878C7-774A-4E71-A7C0-70EFB1B72DFA}"/>
              </a:ext>
            </a:extLst>
          </p:cNvPr>
          <p:cNvSpPr txBox="1"/>
          <p:nvPr/>
        </p:nvSpPr>
        <p:spPr>
          <a:xfrm rot="10800000">
            <a:off x="4835674" y="1076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3106</a:t>
            </a:r>
          </a:p>
        </p:txBody>
      </p:sp>
      <p:sp>
        <p:nvSpPr>
          <p:cNvPr id="78" name="文本框 37">
            <a:extLst>
              <a:ext uri="{FF2B5EF4-FFF2-40B4-BE49-F238E27FC236}">
                <a16:creationId xmlns:a16="http://schemas.microsoft.com/office/drawing/2014/main" id="{65EF420A-3AE4-4896-B6D2-7E54C836FAE0}"/>
              </a:ext>
            </a:extLst>
          </p:cNvPr>
          <p:cNvSpPr txBox="1"/>
          <p:nvPr/>
        </p:nvSpPr>
        <p:spPr>
          <a:xfrm rot="10800000">
            <a:off x="5139772" y="1076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2183</a:t>
            </a:r>
          </a:p>
        </p:txBody>
      </p:sp>
      <p:sp>
        <p:nvSpPr>
          <p:cNvPr id="79" name="文本框 17">
            <a:extLst>
              <a:ext uri="{FF2B5EF4-FFF2-40B4-BE49-F238E27FC236}">
                <a16:creationId xmlns:a16="http://schemas.microsoft.com/office/drawing/2014/main" id="{059D8D7E-69E0-47E7-B0BC-99C44AA4032C}"/>
              </a:ext>
            </a:extLst>
          </p:cNvPr>
          <p:cNvSpPr txBox="1"/>
          <p:nvPr/>
        </p:nvSpPr>
        <p:spPr>
          <a:xfrm>
            <a:off x="1657852" y="35755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cxnSp>
        <p:nvCxnSpPr>
          <p:cNvPr id="88" name="直接箭头连接符 23">
            <a:extLst>
              <a:ext uri="{FF2B5EF4-FFF2-40B4-BE49-F238E27FC236}">
                <a16:creationId xmlns:a16="http://schemas.microsoft.com/office/drawing/2014/main" id="{1AB28D68-3A13-49CF-9AA6-138C72E9F29F}"/>
              </a:ext>
            </a:extLst>
          </p:cNvPr>
          <p:cNvCxnSpPr>
            <a:cxnSpLocks/>
          </p:cNvCxnSpPr>
          <p:nvPr/>
        </p:nvCxnSpPr>
        <p:spPr>
          <a:xfrm flipH="1">
            <a:off x="3176924" y="1937084"/>
            <a:ext cx="1" cy="3316306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41">
            <a:extLst>
              <a:ext uri="{FF2B5EF4-FFF2-40B4-BE49-F238E27FC236}">
                <a16:creationId xmlns:a16="http://schemas.microsoft.com/office/drawing/2014/main" id="{94C99CBA-1F17-4E57-89E3-7A2D8898048B}"/>
              </a:ext>
            </a:extLst>
          </p:cNvPr>
          <p:cNvSpPr txBox="1"/>
          <p:nvPr/>
        </p:nvSpPr>
        <p:spPr>
          <a:xfrm rot="10800000">
            <a:off x="2617993" y="107660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5030</a:t>
            </a:r>
          </a:p>
        </p:txBody>
      </p:sp>
      <p:cxnSp>
        <p:nvCxnSpPr>
          <p:cNvPr id="72" name="直接箭头连接符 23">
            <a:extLst>
              <a:ext uri="{FF2B5EF4-FFF2-40B4-BE49-F238E27FC236}">
                <a16:creationId xmlns:a16="http://schemas.microsoft.com/office/drawing/2014/main" id="{C0E45033-E996-4098-A4EB-661661EEF31B}"/>
              </a:ext>
            </a:extLst>
          </p:cNvPr>
          <p:cNvCxnSpPr/>
          <p:nvPr/>
        </p:nvCxnSpPr>
        <p:spPr>
          <a:xfrm flipH="1">
            <a:off x="2547044" y="1937084"/>
            <a:ext cx="1" cy="4403557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43">
            <a:extLst>
              <a:ext uri="{FF2B5EF4-FFF2-40B4-BE49-F238E27FC236}">
                <a16:creationId xmlns:a16="http://schemas.microsoft.com/office/drawing/2014/main" id="{A42B5614-3A1A-47F9-9B9E-6ED7EAFEA4DE}"/>
              </a:ext>
            </a:extLst>
          </p:cNvPr>
          <p:cNvSpPr txBox="1"/>
          <p:nvPr/>
        </p:nvSpPr>
        <p:spPr>
          <a:xfrm rot="10800000">
            <a:off x="3285519" y="107660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2995</a:t>
            </a:r>
          </a:p>
        </p:txBody>
      </p:sp>
      <p:cxnSp>
        <p:nvCxnSpPr>
          <p:cNvPr id="81" name="直接连接符 12">
            <a:extLst>
              <a:ext uri="{FF2B5EF4-FFF2-40B4-BE49-F238E27FC236}">
                <a16:creationId xmlns:a16="http://schemas.microsoft.com/office/drawing/2014/main" id="{0B813EBA-FE61-4925-B344-79BB20AFCC0A}"/>
              </a:ext>
            </a:extLst>
          </p:cNvPr>
          <p:cNvCxnSpPr>
            <a:cxnSpLocks/>
          </p:cNvCxnSpPr>
          <p:nvPr/>
        </p:nvCxnSpPr>
        <p:spPr>
          <a:xfrm>
            <a:off x="2302223" y="1637014"/>
            <a:ext cx="500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65560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EF3A9-CD90-4DEB-88B4-1056432C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6179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F5F57-3867-412C-9822-E823B323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4044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B831A-1855-4FB6-93CB-033C656CB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0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0249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893" y="0"/>
            <a:ext cx="4293107" cy="4330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02495" y="5092700"/>
            <a:ext cx="414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Seems no difference between quantum-mechanical option or classical option.</a:t>
            </a:r>
          </a:p>
        </p:txBody>
      </p:sp>
    </p:spTree>
    <p:extLst>
      <p:ext uri="{BB962C8B-B14F-4D97-AF65-F5344CB8AC3E}">
        <p14:creationId xmlns:p14="http://schemas.microsoft.com/office/powerpoint/2010/main" val="368131407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D18C2-F8B6-469A-9CE8-DF1D9876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006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8505B-9A4A-4BA9-A1FD-5757F9C55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3078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FEA9E-760C-4EC2-A016-138BF25D6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400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B3FA1-BACA-4724-BAAA-EB1D3CD7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7800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8B4B4-F940-4F42-9708-11226409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7511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60E6C-7ABA-44A6-8460-05A0DDA9D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6952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E5BD0-39FC-4DB2-B3B0-8299D17BD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9990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96CE2-1C19-488F-87EB-E3B2E5EB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9507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80192-75E4-4B24-A480-7B4B8C9F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6065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0DE26-064C-420C-A244-902C8A40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8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9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478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6E220-360F-4093-8A1E-126475D29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96E20-B728-4F2F-8A8B-D5FC5B9CAB45}"/>
              </a:ext>
            </a:extLst>
          </p:cNvPr>
          <p:cNvSpPr txBox="1"/>
          <p:nvPr/>
        </p:nvSpPr>
        <p:spPr>
          <a:xfrm>
            <a:off x="4749800" y="7239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1248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100367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7538B-5E5F-4CFB-A935-3F65A9BA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6524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2B9B1-3570-4891-9FC6-8ABF1D19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9723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B35A8-2EEF-4287-9252-B9DFE1B99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297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12DB4-733E-4CCF-95EC-E48DCF26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97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576124-51D5-4E0A-ABAA-5FEEDB8E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3754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B02B3-838E-472A-AAFD-89F59584B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228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744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AC51A-3E4E-45E0-BC07-71E2B12BB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79685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1CC6A-8032-49AE-8B0C-B49A0127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74504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F48CD-38F3-418C-957D-5106EAA60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D6EF4B-6C6D-4C33-B10E-B0B1B72A06FD}"/>
              </a:ext>
            </a:extLst>
          </p:cNvPr>
          <p:cNvCxnSpPr>
            <a:cxnSpLocks/>
          </p:cNvCxnSpPr>
          <p:nvPr/>
        </p:nvCxnSpPr>
        <p:spPr>
          <a:xfrm flipH="1">
            <a:off x="4876800" y="1072465"/>
            <a:ext cx="1104900" cy="5842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297346-7499-4CD7-96AE-FA05A10905E0}"/>
              </a:ext>
            </a:extLst>
          </p:cNvPr>
          <p:cNvSpPr txBox="1"/>
          <p:nvPr/>
        </p:nvSpPr>
        <p:spPr>
          <a:xfrm>
            <a:off x="5981700" y="749300"/>
            <a:ext cx="3014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Regardless of α window,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1525 peak is always there.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76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67425" cy="4476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6750"/>
            <a:ext cx="3848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04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69A77-1AF8-4E06-AE43-E910F146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5069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A59322-8B9C-4476-AFD8-47DC7F844AFA}"/>
              </a:ext>
            </a:extLst>
          </p:cNvPr>
          <p:cNvCxnSpPr>
            <a:cxnSpLocks/>
          </p:cNvCxnSpPr>
          <p:nvPr/>
        </p:nvCxnSpPr>
        <p:spPr>
          <a:xfrm flipH="1">
            <a:off x="4229100" y="1250265"/>
            <a:ext cx="1104900" cy="5842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A2BFAE-EE55-4923-A142-8CB8FB4C120C}"/>
              </a:ext>
            </a:extLst>
          </p:cNvPr>
          <p:cNvSpPr txBox="1"/>
          <p:nvPr/>
        </p:nvSpPr>
        <p:spPr>
          <a:xfrm>
            <a:off x="5334000" y="927100"/>
            <a:ext cx="3014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Regardless of α window,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1525 peak is always there.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54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7A5F4-2CE1-4CD2-B3D8-CB20C6289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664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9208BA-87F5-4BE0-B88D-F98E1A7DA1A5}"/>
              </a:ext>
            </a:extLst>
          </p:cNvPr>
          <p:cNvCxnSpPr>
            <a:cxnSpLocks/>
          </p:cNvCxnSpPr>
          <p:nvPr/>
        </p:nvCxnSpPr>
        <p:spPr>
          <a:xfrm>
            <a:off x="1930400" y="1141631"/>
            <a:ext cx="2298700" cy="69283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4D8EDD8-142B-4F08-A344-8A800B7A64F4}"/>
              </a:ext>
            </a:extLst>
          </p:cNvPr>
          <p:cNvSpPr txBox="1"/>
          <p:nvPr/>
        </p:nvSpPr>
        <p:spPr>
          <a:xfrm>
            <a:off x="1121707" y="495300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Regardless of α window,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1227 and 1248 peaks are always there.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8398F9-7669-471C-901E-9AC43EC0E867}"/>
              </a:ext>
            </a:extLst>
          </p:cNvPr>
          <p:cNvCxnSpPr>
            <a:cxnSpLocks/>
          </p:cNvCxnSpPr>
          <p:nvPr/>
        </p:nvCxnSpPr>
        <p:spPr>
          <a:xfrm>
            <a:off x="3079750" y="1141631"/>
            <a:ext cx="1962150" cy="4953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7356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5BE8C-C899-4E09-A11A-1591B8BF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6317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D21B7-DBDD-46E2-9178-7AFD18D3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7447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2A703-27A2-45F1-90DB-72CDFD50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8501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585F6-1E3E-4275-80F1-E74418660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311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8EB35-1E45-476C-8DAE-FD464F193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955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DAFE9-015E-4B7E-8F84-3D1C6529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7553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D8C6C-6CFB-47CD-9E9B-A0CEF8CA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7145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49B23-988B-441B-8FA3-B00ACC7C3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62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675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9278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F1A27-ADDC-45D2-A7FB-44BD0652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3456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F369E-8EBE-4ACE-93F2-963AA0B6D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8533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F6C91-A8A8-4989-888F-9BA08CD14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0014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109F6-18D2-4FA9-8DF7-CBEB9370D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67197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00420-4141-4EFF-A92C-5C6D55DE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8697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5A810B-6F30-4978-8AB7-71A6CCEF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00025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AD995C-BB60-4779-BFD1-B637A40CE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7742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5AF5B9-C190-43E5-B2C6-9937D94F2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6986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0964D9-EA67-4098-B796-AD58E989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13104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43ADCF-22A2-4DA1-849C-D256938E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12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150812"/>
            <a:ext cx="8640000" cy="31505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8275" y="647700"/>
            <a:ext cx="258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Cathleen's Thesis Page 51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" y="1198864"/>
            <a:ext cx="4448175" cy="216217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6045200" y="465868"/>
            <a:ext cx="0" cy="2493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4013200" y="2959100"/>
            <a:ext cx="203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FA1DBC2-5359-4F82-A7BD-4E571A50D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18" y="4533765"/>
            <a:ext cx="3200400" cy="1797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88050-127C-41C7-BBD9-31AC72307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931" y="4533765"/>
            <a:ext cx="3200400" cy="17755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E5D09-6E26-4FD5-8E8E-363713B4B8FA}"/>
              </a:ext>
            </a:extLst>
          </p:cNvPr>
          <p:cNvSpPr txBox="1"/>
          <p:nvPr/>
        </p:nvSpPr>
        <p:spPr>
          <a:xfrm>
            <a:off x="1317846" y="4235827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105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2C2CB-2538-4DD0-80D0-1CA79D6868E5}"/>
              </a:ext>
            </a:extLst>
          </p:cNvPr>
          <p:cNvSpPr txBox="1"/>
          <p:nvPr/>
        </p:nvSpPr>
        <p:spPr>
          <a:xfrm>
            <a:off x="5567453" y="4240221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110 MeV</a:t>
            </a:r>
          </a:p>
        </p:txBody>
      </p:sp>
    </p:spTree>
    <p:extLst>
      <p:ext uri="{BB962C8B-B14F-4D97-AF65-F5344CB8AC3E}">
        <p14:creationId xmlns:p14="http://schemas.microsoft.com/office/powerpoint/2010/main" val="3250924164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797B9-7D25-41D2-87B1-53C77D57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47912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37D73-A81C-4FDD-9A6F-4F2ED9777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7358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44146-F472-4B1E-B4CA-5662768D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6388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6932F-B888-4709-B366-0DAFA8F7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58549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7CB14-FEB4-4A2A-A201-D6E85EA74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113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71A4D-32F5-4A2B-A5F1-B1FE5FD6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0074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E45AB-B6E0-4C14-B3EC-34FDA821E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1602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F1237-5E8F-463B-9942-B3DC8DF2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27850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75C512-2814-45C2-BC47-D4A08E1C7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455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0B21B-23EE-4F55-A549-924B3561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10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6EAE96-ED09-4454-95FD-27568B1DD99A}"/>
              </a:ext>
            </a:extLst>
          </p:cNvPr>
          <p:cNvSpPr txBox="1"/>
          <p:nvPr/>
        </p:nvSpPr>
        <p:spPr>
          <a:xfrm>
            <a:off x="0" y="0"/>
            <a:ext cx="77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PACE4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6956A-24F6-44E5-BA2B-07A14658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" y="729970"/>
            <a:ext cx="3200400" cy="1463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E08B8-D020-4C52-A318-AEF911433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" y="2770129"/>
            <a:ext cx="3200400" cy="1529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1EA67-DFB0-4C64-B9B3-72EF10498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0" y="4875722"/>
            <a:ext cx="3200400" cy="1787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A97453-91D1-4679-9930-75372C9DCC13}"/>
              </a:ext>
            </a:extLst>
          </p:cNvPr>
          <p:cNvSpPr txBox="1"/>
          <p:nvPr/>
        </p:nvSpPr>
        <p:spPr>
          <a:xfrm>
            <a:off x="883972" y="257171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75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146F8-6DAB-4025-97D2-FA3B926671C4}"/>
              </a:ext>
            </a:extLst>
          </p:cNvPr>
          <p:cNvSpPr txBox="1"/>
          <p:nvPr/>
        </p:nvSpPr>
        <p:spPr>
          <a:xfrm>
            <a:off x="883972" y="2297330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80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A8809-1B97-49BC-8818-1C69F2904A77}"/>
              </a:ext>
            </a:extLst>
          </p:cNvPr>
          <p:cNvSpPr txBox="1"/>
          <p:nvPr/>
        </p:nvSpPr>
        <p:spPr>
          <a:xfrm>
            <a:off x="883972" y="4402925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85 MeV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AEA445-41DB-4366-8872-D0D6D861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315" y="499695"/>
            <a:ext cx="3200400" cy="1853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94F60A-26CD-49B1-BF5F-928187F4A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315" y="2758317"/>
            <a:ext cx="3200400" cy="18431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AA8F43-1329-4CE4-B207-F259A6728189}"/>
              </a:ext>
            </a:extLst>
          </p:cNvPr>
          <p:cNvSpPr txBox="1"/>
          <p:nvPr/>
        </p:nvSpPr>
        <p:spPr>
          <a:xfrm>
            <a:off x="5560647" y="112548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90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6D82A-ED1A-44D5-9306-F37E3DEA5C59}"/>
              </a:ext>
            </a:extLst>
          </p:cNvPr>
          <p:cNvSpPr txBox="1"/>
          <p:nvPr/>
        </p:nvSpPr>
        <p:spPr>
          <a:xfrm>
            <a:off x="5560647" y="2371170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95 MeV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461FD1-B1BB-4F80-BD6C-70CD07CB9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315" y="5006384"/>
            <a:ext cx="3200400" cy="18169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4134F3-E68C-49AE-A295-AF4BF1238EFC}"/>
              </a:ext>
            </a:extLst>
          </p:cNvPr>
          <p:cNvSpPr txBox="1"/>
          <p:nvPr/>
        </p:nvSpPr>
        <p:spPr>
          <a:xfrm>
            <a:off x="5502138" y="4619236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baseline="-25000" dirty="0"/>
              <a:t>24Mg</a:t>
            </a:r>
            <a:r>
              <a:rPr lang="en-US" dirty="0"/>
              <a:t> = 100 MeV</a:t>
            </a:r>
          </a:p>
        </p:txBody>
      </p:sp>
    </p:spTree>
    <p:extLst>
      <p:ext uri="{BB962C8B-B14F-4D97-AF65-F5344CB8AC3E}">
        <p14:creationId xmlns:p14="http://schemas.microsoft.com/office/powerpoint/2010/main" val="1149829984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19037-5714-43D5-BEAC-A853D9ED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0317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CB876B-16A4-49C8-A3D0-93ECF2E2F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35180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85B0A-67F3-4232-915D-51D552974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6660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1DCFC-8B2B-41C1-86DC-FFA09E418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4848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1D6F8-54C4-4159-8CCE-20570B8DA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9116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263DD-FA41-4FBC-9A6C-0EE56E0B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730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405CE-FD7C-4394-B333-AA4A65E19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1836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8585F-E7D9-474F-8CFB-6610F4876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7509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9EF09-A5C9-4CCD-BC0F-B8B93EAB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3727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C824F3-392D-4657-A762-F24270E88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14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BE6E0B4-52A4-4EE7-A676-82A20677FD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72261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4409957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0D784A-891C-429E-A095-6A3597A1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98629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96A7BD-664E-48C4-9DF0-FE806CA4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4205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4B556-90D6-4387-86FD-F119EBC6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2711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7C6AD-7E89-480C-B81F-8AEFDE46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903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C3B14-927E-4EF1-9CE7-F41C17A9A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55622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DEEF8-5B63-48A2-BF2C-0FFB0C1F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82721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FE7C6-0D7D-4F57-A910-45415694B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8139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ED4F3-39EC-43FD-A376-17F9E829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004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692DD-030C-4575-9AA6-2401AA825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62555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4204D-1887-41E0-AC4A-29B89BCB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DB1444-5727-441A-9C90-2FB6EEC8F2B1}"/>
              </a:ext>
            </a:extLst>
          </p:cNvPr>
          <p:cNvSpPr txBox="1"/>
          <p:nvPr/>
        </p:nvSpPr>
        <p:spPr>
          <a:xfrm>
            <a:off x="0" y="0"/>
            <a:ext cx="9144000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600" dirty="0"/>
          </a:p>
          <a:p>
            <a:r>
              <a:rPr lang="zh-CN" altLang="en-US" sz="1600" dirty="0"/>
              <a:t>Somehow the reaction experiments tend to yield higher values. I didn't have time to check, but I wonder if they make Doppler-shift corrections based on literature values of the lifetime. If the lifetime they use is wrong it might influence their deduced energy.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I would be amazed if the true value is less than Antti's value. That would be a 14-sigma discrepancy with NNDC! But maybe it is possible.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If we want to understand the NNDC value better, then we probably need to read the reaction papers to understand what they did.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Chris</a:t>
            </a:r>
          </a:p>
          <a:p>
            <a:endParaRPr lang="zh-CN" altLang="en-US" sz="1600" dirty="0"/>
          </a:p>
          <a:p>
            <a:r>
              <a:rPr lang="zh-CN" altLang="en-US" sz="1600" dirty="0"/>
              <a:t>A little bit more: </a:t>
            </a:r>
          </a:p>
          <a:p>
            <a:endParaRPr lang="zh-CN" altLang="en-US" sz="1600" dirty="0"/>
          </a:p>
          <a:p>
            <a:r>
              <a:rPr lang="zh-CN" altLang="en-US" sz="1600" dirty="0"/>
              <a:t>In the attached paper by Doherty (after the A=31 evaluation) they measure 1248.5 +/- 0.1 keV, which is also lower than NNDC.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I see that the NNDC value is strongly influenced by the value of 1248.9 +/- 0.1 keV from Jenkins et al. (attached). For quite a while, I have had concerns about the accuracy of the energies reported in that paper, so I don't really trust that number.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The papers I haven't had a chance to look at are the (3He,n gamma) measurements from many decades ago, which also apparently report precise values around 1248.9 +/- 0.2 keV. </a:t>
            </a:r>
          </a:p>
          <a:p>
            <a:endParaRPr lang="zh-CN" altLang="en-US" sz="1600" dirty="0"/>
          </a:p>
          <a:p>
            <a:r>
              <a:rPr lang="zh-CN" altLang="en-US" sz="1600" dirty="0"/>
              <a:t>Chris</a:t>
            </a:r>
          </a:p>
        </p:txBody>
      </p:sp>
    </p:spTree>
    <p:extLst>
      <p:ext uri="{BB962C8B-B14F-4D97-AF65-F5344CB8AC3E}">
        <p14:creationId xmlns:p14="http://schemas.microsoft.com/office/powerpoint/2010/main" val="3999203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FEF43-1BC0-4C41-9722-9C02CA894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85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C79E2-B48D-471B-97E2-B9DF155BF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25" y="0"/>
            <a:ext cx="42957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60449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579B3-C19F-440C-8C24-3489D92C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97716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242AA-6219-404D-AB31-794F3EE7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12255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503AE-8C57-4F70-B6E2-58FC48A5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1179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995D2-FDF9-4B4E-A495-97D9169E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72908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852E6-25C5-4E5D-99A0-7283BBCE4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17254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71D69-296C-431A-86C8-9580A7DD2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82486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4DB43-5AD0-4DAB-8470-F06BEDB90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3822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780A0-89E1-4B95-8C68-7FE4DD389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02075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68ABE4-FA9C-4B51-BF01-33CB7B21F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4656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8B71E-C7FF-49A3-AA8D-D1BD7192B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41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783B9-D451-4375-886C-249EE419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85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8317A-B742-45D8-B6AD-07044274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3" y="0"/>
            <a:ext cx="4301067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6628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D8330-02B7-44D1-A291-04EE179A1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3956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B1281-120A-4375-9C66-60FBFDF9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1096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AA512-2878-4F90-82A0-9E276A34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15671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DB95E-D73F-45D2-A860-19083D41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70154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4A94A-8EAF-4469-BDC3-8517CC29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87171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AC6E1-E0B3-4F96-B20D-434FBF1F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3466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28754-2E14-487B-9078-34D43D02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4724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E49A8-ACF6-4646-945E-B00F45E29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395"/>
            <a:ext cx="9144000" cy="52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5333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DEA88-70B5-4B20-B65F-043D4467C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55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16470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3E4E1-288B-4CF6-B07B-4D2E5F07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072000" cy="4581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21EEF-C478-4820-84D2-FD72DC4C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0483"/>
            <a:ext cx="9144000" cy="45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5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756248-BFAB-4B8A-B92D-397EFBD0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67250" cy="471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F754C3-6EA4-491A-817C-20D9DA218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54062"/>
            <a:ext cx="44958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9305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9A564EFF-C3EA-493B-AD6D-BE0D51C49A37}"/>
              </a:ext>
            </a:extLst>
          </p:cNvPr>
          <p:cNvCxnSpPr>
            <a:cxnSpLocks/>
          </p:cNvCxnSpPr>
          <p:nvPr/>
        </p:nvCxnSpPr>
        <p:spPr>
          <a:xfrm>
            <a:off x="7258751" y="5324642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21935A75-3993-47E1-87D6-3C4D5B1246BD}"/>
              </a:ext>
            </a:extLst>
          </p:cNvPr>
          <p:cNvCxnSpPr>
            <a:cxnSpLocks/>
          </p:cNvCxnSpPr>
          <p:nvPr/>
        </p:nvCxnSpPr>
        <p:spPr>
          <a:xfrm>
            <a:off x="7258751" y="479525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B1C8211C-9A56-457F-B2F6-2EFFB8F4BF07}"/>
              </a:ext>
            </a:extLst>
          </p:cNvPr>
          <p:cNvCxnSpPr>
            <a:cxnSpLocks/>
          </p:cNvCxnSpPr>
          <p:nvPr/>
        </p:nvCxnSpPr>
        <p:spPr>
          <a:xfrm>
            <a:off x="7258751" y="4237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1">
            <a:extLst>
              <a:ext uri="{FF2B5EF4-FFF2-40B4-BE49-F238E27FC236}">
                <a16:creationId xmlns:a16="http://schemas.microsoft.com/office/drawing/2014/main" id="{23FA95EC-A51C-4DB9-9D88-06E683213FBD}"/>
              </a:ext>
            </a:extLst>
          </p:cNvPr>
          <p:cNvCxnSpPr>
            <a:cxnSpLocks/>
          </p:cNvCxnSpPr>
          <p:nvPr/>
        </p:nvCxnSpPr>
        <p:spPr>
          <a:xfrm>
            <a:off x="7258751" y="92108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B33D6AA6-F44C-40B7-983E-0A0DE4DE2E84}"/>
              </a:ext>
            </a:extLst>
          </p:cNvPr>
          <p:cNvCxnSpPr>
            <a:cxnSpLocks/>
          </p:cNvCxnSpPr>
          <p:nvPr/>
        </p:nvCxnSpPr>
        <p:spPr>
          <a:xfrm>
            <a:off x="7258751" y="680453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0">
            <a:extLst>
              <a:ext uri="{FF2B5EF4-FFF2-40B4-BE49-F238E27FC236}">
                <a16:creationId xmlns:a16="http://schemas.microsoft.com/office/drawing/2014/main" id="{62E69153-1837-4740-B610-200D90A0DD0E}"/>
              </a:ext>
            </a:extLst>
          </p:cNvPr>
          <p:cNvSpPr txBox="1"/>
          <p:nvPr/>
        </p:nvSpPr>
        <p:spPr>
          <a:xfrm>
            <a:off x="7958497" y="5360053"/>
            <a:ext cx="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31</a:t>
            </a:r>
            <a:r>
              <a:rPr lang="en-US" sz="2000" dirty="0"/>
              <a:t>S</a:t>
            </a:r>
          </a:p>
        </p:txBody>
      </p:sp>
      <p:cxnSp>
        <p:nvCxnSpPr>
          <p:cNvPr id="15" name="直接箭头连接符 32">
            <a:extLst>
              <a:ext uri="{FF2B5EF4-FFF2-40B4-BE49-F238E27FC236}">
                <a16:creationId xmlns:a16="http://schemas.microsoft.com/office/drawing/2014/main" id="{30BE3FA4-532C-4EC3-918B-71A968B37B6B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3">
            <a:extLst>
              <a:ext uri="{FF2B5EF4-FFF2-40B4-BE49-F238E27FC236}">
                <a16:creationId xmlns:a16="http://schemas.microsoft.com/office/drawing/2014/main" id="{E6773BD8-859B-4A98-B83C-0AC11CAE5C0A}"/>
              </a:ext>
            </a:extLst>
          </p:cNvPr>
          <p:cNvCxnSpPr>
            <a:cxnSpLocks/>
          </p:cNvCxnSpPr>
          <p:nvPr/>
        </p:nvCxnSpPr>
        <p:spPr>
          <a:xfrm>
            <a:off x="7706670" y="680453"/>
            <a:ext cx="0" cy="411480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6">
            <a:extLst>
              <a:ext uri="{FF2B5EF4-FFF2-40B4-BE49-F238E27FC236}">
                <a16:creationId xmlns:a16="http://schemas.microsoft.com/office/drawing/2014/main" id="{47E75478-CFA7-473B-8EA0-66176DC805BA}"/>
              </a:ext>
            </a:extLst>
          </p:cNvPr>
          <p:cNvCxnSpPr>
            <a:cxnSpLocks/>
          </p:cNvCxnSpPr>
          <p:nvPr/>
        </p:nvCxnSpPr>
        <p:spPr>
          <a:xfrm>
            <a:off x="8021609" y="680453"/>
            <a:ext cx="0" cy="3556937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37">
            <a:extLst>
              <a:ext uri="{FF2B5EF4-FFF2-40B4-BE49-F238E27FC236}">
                <a16:creationId xmlns:a16="http://schemas.microsoft.com/office/drawing/2014/main" id="{01749512-5A13-41C0-A5C5-67BA74D1F08E}"/>
              </a:ext>
            </a:extLst>
          </p:cNvPr>
          <p:cNvSpPr txBox="1"/>
          <p:nvPr/>
        </p:nvSpPr>
        <p:spPr>
          <a:xfrm rot="10800000">
            <a:off x="7799706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4156</a:t>
            </a: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id="{3352B1A1-C754-4EE9-B819-E1A7D69D67FB}"/>
              </a:ext>
            </a:extLst>
          </p:cNvPr>
          <p:cNvSpPr txBox="1"/>
          <p:nvPr/>
        </p:nvSpPr>
        <p:spPr>
          <a:xfrm rot="10800000">
            <a:off x="7495608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5141</a:t>
            </a:r>
          </a:p>
        </p:txBody>
      </p:sp>
      <p:sp>
        <p:nvSpPr>
          <p:cNvPr id="20" name="文本框 45">
            <a:extLst>
              <a:ext uri="{FF2B5EF4-FFF2-40B4-BE49-F238E27FC236}">
                <a16:creationId xmlns:a16="http://schemas.microsoft.com/office/drawing/2014/main" id="{5C9D4C31-F51D-425E-BCF1-C98F1080DAFD}"/>
              </a:ext>
            </a:extLst>
          </p:cNvPr>
          <p:cNvSpPr txBox="1"/>
          <p:nvPr/>
        </p:nvSpPr>
        <p:spPr>
          <a:xfrm rot="10800000">
            <a:off x="7176678" y="6060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6390</a:t>
            </a:r>
          </a:p>
        </p:txBody>
      </p:sp>
      <p:cxnSp>
        <p:nvCxnSpPr>
          <p:cNvPr id="21" name="直接连接符 4">
            <a:extLst>
              <a:ext uri="{FF2B5EF4-FFF2-40B4-BE49-F238E27FC236}">
                <a16:creationId xmlns:a16="http://schemas.microsoft.com/office/drawing/2014/main" id="{8A4CB539-ACC9-4042-B191-96E639EC9AE3}"/>
              </a:ext>
            </a:extLst>
          </p:cNvPr>
          <p:cNvCxnSpPr>
            <a:cxnSpLocks/>
          </p:cNvCxnSpPr>
          <p:nvPr/>
        </p:nvCxnSpPr>
        <p:spPr>
          <a:xfrm>
            <a:off x="7258751" y="1366516"/>
            <a:ext cx="1836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36">
            <a:extLst>
              <a:ext uri="{FF2B5EF4-FFF2-40B4-BE49-F238E27FC236}">
                <a16:creationId xmlns:a16="http://schemas.microsoft.com/office/drawing/2014/main" id="{1B7D2D5A-7FC7-4392-8E34-F86D247F663D}"/>
              </a:ext>
            </a:extLst>
          </p:cNvPr>
          <p:cNvCxnSpPr>
            <a:cxnSpLocks/>
          </p:cNvCxnSpPr>
          <p:nvPr/>
        </p:nvCxnSpPr>
        <p:spPr>
          <a:xfrm>
            <a:off x="8336548" y="680453"/>
            <a:ext cx="0" cy="305580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9">
            <a:extLst>
              <a:ext uri="{FF2B5EF4-FFF2-40B4-BE49-F238E27FC236}">
                <a16:creationId xmlns:a16="http://schemas.microsoft.com/office/drawing/2014/main" id="{C958B2F9-B5E3-4F65-9CE3-2636FF5DCFBC}"/>
              </a:ext>
            </a:extLst>
          </p:cNvPr>
          <p:cNvCxnSpPr>
            <a:cxnSpLocks/>
          </p:cNvCxnSpPr>
          <p:nvPr/>
        </p:nvCxnSpPr>
        <p:spPr>
          <a:xfrm>
            <a:off x="7258751" y="341763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9">
            <a:extLst>
              <a:ext uri="{FF2B5EF4-FFF2-40B4-BE49-F238E27FC236}">
                <a16:creationId xmlns:a16="http://schemas.microsoft.com/office/drawing/2014/main" id="{550526B3-08EA-4A7A-8BB5-D6CFC592D945}"/>
              </a:ext>
            </a:extLst>
          </p:cNvPr>
          <p:cNvCxnSpPr>
            <a:cxnSpLocks/>
          </p:cNvCxnSpPr>
          <p:nvPr/>
        </p:nvCxnSpPr>
        <p:spPr>
          <a:xfrm>
            <a:off x="7258751" y="373647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7">
            <a:extLst>
              <a:ext uri="{FF2B5EF4-FFF2-40B4-BE49-F238E27FC236}">
                <a16:creationId xmlns:a16="http://schemas.microsoft.com/office/drawing/2014/main" id="{243C17AA-FA41-415E-B103-1A2F7214F20C}"/>
              </a:ext>
            </a:extLst>
          </p:cNvPr>
          <p:cNvSpPr txBox="1"/>
          <p:nvPr/>
        </p:nvSpPr>
        <p:spPr>
          <a:xfrm rot="10800000">
            <a:off x="8103804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3314</a:t>
            </a:r>
          </a:p>
        </p:txBody>
      </p:sp>
      <p:cxnSp>
        <p:nvCxnSpPr>
          <p:cNvPr id="28" name="直接连接符 9">
            <a:extLst>
              <a:ext uri="{FF2B5EF4-FFF2-40B4-BE49-F238E27FC236}">
                <a16:creationId xmlns:a16="http://schemas.microsoft.com/office/drawing/2014/main" id="{FF0395EB-8455-40A0-9C84-749B190C17E7}"/>
              </a:ext>
            </a:extLst>
          </p:cNvPr>
          <p:cNvCxnSpPr>
            <a:cxnSpLocks/>
          </p:cNvCxnSpPr>
          <p:nvPr/>
        </p:nvCxnSpPr>
        <p:spPr>
          <a:xfrm>
            <a:off x="7258751" y="233178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9">
            <a:extLst>
              <a:ext uri="{FF2B5EF4-FFF2-40B4-BE49-F238E27FC236}">
                <a16:creationId xmlns:a16="http://schemas.microsoft.com/office/drawing/2014/main" id="{E2398E07-693A-447D-9512-67AC110F2883}"/>
              </a:ext>
            </a:extLst>
          </p:cNvPr>
          <p:cNvCxnSpPr>
            <a:cxnSpLocks/>
          </p:cNvCxnSpPr>
          <p:nvPr/>
        </p:nvCxnSpPr>
        <p:spPr>
          <a:xfrm>
            <a:off x="7258751" y="2061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9">
            <a:extLst>
              <a:ext uri="{FF2B5EF4-FFF2-40B4-BE49-F238E27FC236}">
                <a16:creationId xmlns:a16="http://schemas.microsoft.com/office/drawing/2014/main" id="{59224C65-D459-4A77-86C1-EC9AA0B7A92C}"/>
              </a:ext>
            </a:extLst>
          </p:cNvPr>
          <p:cNvCxnSpPr>
            <a:cxnSpLocks/>
          </p:cNvCxnSpPr>
          <p:nvPr/>
        </p:nvCxnSpPr>
        <p:spPr>
          <a:xfrm>
            <a:off x="7258751" y="2734928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6">
            <a:extLst>
              <a:ext uri="{FF2B5EF4-FFF2-40B4-BE49-F238E27FC236}">
                <a16:creationId xmlns:a16="http://schemas.microsoft.com/office/drawing/2014/main" id="{25F11BF4-52BC-4368-B81A-DD226DDBD288}"/>
              </a:ext>
            </a:extLst>
          </p:cNvPr>
          <p:cNvCxnSpPr>
            <a:cxnSpLocks/>
          </p:cNvCxnSpPr>
          <p:nvPr/>
        </p:nvCxnSpPr>
        <p:spPr>
          <a:xfrm>
            <a:off x="8651487" y="680453"/>
            <a:ext cx="0" cy="273661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6">
            <a:extLst>
              <a:ext uri="{FF2B5EF4-FFF2-40B4-BE49-F238E27FC236}">
                <a16:creationId xmlns:a16="http://schemas.microsoft.com/office/drawing/2014/main" id="{52953833-22E7-4ED1-899D-E97874B37F4C}"/>
              </a:ext>
            </a:extLst>
          </p:cNvPr>
          <p:cNvCxnSpPr>
            <a:cxnSpLocks/>
          </p:cNvCxnSpPr>
          <p:nvPr/>
        </p:nvCxnSpPr>
        <p:spPr>
          <a:xfrm>
            <a:off x="8966427" y="680453"/>
            <a:ext cx="0" cy="205447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7">
            <a:extLst>
              <a:ext uri="{FF2B5EF4-FFF2-40B4-BE49-F238E27FC236}">
                <a16:creationId xmlns:a16="http://schemas.microsoft.com/office/drawing/2014/main" id="{9E2D779F-A05B-4CAE-BD6A-FCEA91F96D2A}"/>
              </a:ext>
            </a:extLst>
          </p:cNvPr>
          <p:cNvSpPr txBox="1"/>
          <p:nvPr/>
        </p:nvSpPr>
        <p:spPr>
          <a:xfrm rot="10800000">
            <a:off x="8407902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3106</a:t>
            </a:r>
          </a:p>
        </p:txBody>
      </p:sp>
      <p:sp>
        <p:nvSpPr>
          <p:cNvPr id="36" name="文本框 37">
            <a:extLst>
              <a:ext uri="{FF2B5EF4-FFF2-40B4-BE49-F238E27FC236}">
                <a16:creationId xmlns:a16="http://schemas.microsoft.com/office/drawing/2014/main" id="{3CAC1FF3-19FC-41CB-B046-9A6A228316E3}"/>
              </a:ext>
            </a:extLst>
          </p:cNvPr>
          <p:cNvSpPr txBox="1"/>
          <p:nvPr/>
        </p:nvSpPr>
        <p:spPr>
          <a:xfrm rot="10800000">
            <a:off x="8712000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2183</a:t>
            </a:r>
          </a:p>
        </p:txBody>
      </p:sp>
      <p:sp>
        <p:nvSpPr>
          <p:cNvPr id="38" name="文本框 15">
            <a:extLst>
              <a:ext uri="{FF2B5EF4-FFF2-40B4-BE49-F238E27FC236}">
                <a16:creationId xmlns:a16="http://schemas.microsoft.com/office/drawing/2014/main" id="{33A2F1DF-69A2-45CF-B0EB-90C9B5D22E02}"/>
              </a:ext>
            </a:extLst>
          </p:cNvPr>
          <p:cNvSpPr txBox="1"/>
          <p:nvPr/>
        </p:nvSpPr>
        <p:spPr>
          <a:xfrm>
            <a:off x="6728680" y="5139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39" name="文本框 16">
            <a:extLst>
              <a:ext uri="{FF2B5EF4-FFF2-40B4-BE49-F238E27FC236}">
                <a16:creationId xmlns:a16="http://schemas.microsoft.com/office/drawing/2014/main" id="{9BD55462-E824-42C8-8267-AFE792706C4D}"/>
              </a:ext>
            </a:extLst>
          </p:cNvPr>
          <p:cNvSpPr txBox="1"/>
          <p:nvPr/>
        </p:nvSpPr>
        <p:spPr>
          <a:xfrm>
            <a:off x="6728680" y="4614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0" name="文本框 17">
            <a:extLst>
              <a:ext uri="{FF2B5EF4-FFF2-40B4-BE49-F238E27FC236}">
                <a16:creationId xmlns:a16="http://schemas.microsoft.com/office/drawing/2014/main" id="{F70B53B8-972B-4E61-B600-747A8E7EE940}"/>
              </a:ext>
            </a:extLst>
          </p:cNvPr>
          <p:cNvSpPr txBox="1"/>
          <p:nvPr/>
        </p:nvSpPr>
        <p:spPr>
          <a:xfrm>
            <a:off x="6728680" y="404204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1" name="文本框 27">
            <a:extLst>
              <a:ext uri="{FF2B5EF4-FFF2-40B4-BE49-F238E27FC236}">
                <a16:creationId xmlns:a16="http://schemas.microsoft.com/office/drawing/2014/main" id="{F0660F00-DDDC-4E5F-91BB-D2A281EA1245}"/>
              </a:ext>
            </a:extLst>
          </p:cNvPr>
          <p:cNvSpPr txBox="1"/>
          <p:nvPr/>
        </p:nvSpPr>
        <p:spPr>
          <a:xfrm>
            <a:off x="6728680" y="711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2" name="文本框 28">
            <a:extLst>
              <a:ext uri="{FF2B5EF4-FFF2-40B4-BE49-F238E27FC236}">
                <a16:creationId xmlns:a16="http://schemas.microsoft.com/office/drawing/2014/main" id="{9AC99B76-1B7F-414D-97FD-0D17ECA052CD}"/>
              </a:ext>
            </a:extLst>
          </p:cNvPr>
          <p:cNvSpPr txBox="1"/>
          <p:nvPr/>
        </p:nvSpPr>
        <p:spPr>
          <a:xfrm>
            <a:off x="6728680" y="442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cxnSp>
        <p:nvCxnSpPr>
          <p:cNvPr id="43" name="直接箭头连接符 32">
            <a:extLst>
              <a:ext uri="{FF2B5EF4-FFF2-40B4-BE49-F238E27FC236}">
                <a16:creationId xmlns:a16="http://schemas.microsoft.com/office/drawing/2014/main" id="{3E11BBA6-EF7A-44D6-9A56-F632B0A30713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17">
            <a:extLst>
              <a:ext uri="{FF2B5EF4-FFF2-40B4-BE49-F238E27FC236}">
                <a16:creationId xmlns:a16="http://schemas.microsoft.com/office/drawing/2014/main" id="{4551274F-602B-4BDB-9C83-B164CEB37068}"/>
              </a:ext>
            </a:extLst>
          </p:cNvPr>
          <p:cNvSpPr txBox="1"/>
          <p:nvPr/>
        </p:nvSpPr>
        <p:spPr>
          <a:xfrm>
            <a:off x="6728680" y="355159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5" name="文本框 17">
            <a:extLst>
              <a:ext uri="{FF2B5EF4-FFF2-40B4-BE49-F238E27FC236}">
                <a16:creationId xmlns:a16="http://schemas.microsoft.com/office/drawing/2014/main" id="{A1A21D4C-5E8D-462D-A070-9492FF70A7D4}"/>
              </a:ext>
            </a:extLst>
          </p:cNvPr>
          <p:cNvSpPr txBox="1"/>
          <p:nvPr/>
        </p:nvSpPr>
        <p:spPr>
          <a:xfrm>
            <a:off x="6728680" y="32041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6" name="文本框 17">
            <a:extLst>
              <a:ext uri="{FF2B5EF4-FFF2-40B4-BE49-F238E27FC236}">
                <a16:creationId xmlns:a16="http://schemas.microsoft.com/office/drawing/2014/main" id="{FCD64BF9-6792-424F-A108-2A77F355E990}"/>
              </a:ext>
            </a:extLst>
          </p:cNvPr>
          <p:cNvSpPr txBox="1"/>
          <p:nvPr/>
        </p:nvSpPr>
        <p:spPr>
          <a:xfrm>
            <a:off x="6728680" y="214711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–</a:t>
            </a:r>
          </a:p>
        </p:txBody>
      </p:sp>
      <p:sp>
        <p:nvSpPr>
          <p:cNvPr id="47" name="文本框 17">
            <a:extLst>
              <a:ext uri="{FF2B5EF4-FFF2-40B4-BE49-F238E27FC236}">
                <a16:creationId xmlns:a16="http://schemas.microsoft.com/office/drawing/2014/main" id="{394110B6-ED64-4816-9CFA-83E9D050B308}"/>
              </a:ext>
            </a:extLst>
          </p:cNvPr>
          <p:cNvSpPr txBox="1"/>
          <p:nvPr/>
        </p:nvSpPr>
        <p:spPr>
          <a:xfrm>
            <a:off x="6728680" y="18712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8" name="文本框 17">
            <a:extLst>
              <a:ext uri="{FF2B5EF4-FFF2-40B4-BE49-F238E27FC236}">
                <a16:creationId xmlns:a16="http://schemas.microsoft.com/office/drawing/2014/main" id="{04890DC0-3CFA-4070-A2E6-DA850F894A7C}"/>
              </a:ext>
            </a:extLst>
          </p:cNvPr>
          <p:cNvSpPr txBox="1"/>
          <p:nvPr/>
        </p:nvSpPr>
        <p:spPr>
          <a:xfrm>
            <a:off x="6728680" y="25595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F06DBC-FA5B-4C1C-94A1-11A6C2E4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" y="149407"/>
            <a:ext cx="6840000" cy="4619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82B774-A4A7-4548-ACC6-C0B641C52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" y="519658"/>
            <a:ext cx="6840000" cy="461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B6463-4D81-40DA-A687-FBA2E21B6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" y="889909"/>
            <a:ext cx="6840000" cy="46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7118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CFA43FD7-8DF8-4ADE-A414-4397D0F9CA9A}"/>
              </a:ext>
            </a:extLst>
          </p:cNvPr>
          <p:cNvCxnSpPr>
            <a:cxnSpLocks/>
          </p:cNvCxnSpPr>
          <p:nvPr/>
        </p:nvCxnSpPr>
        <p:spPr>
          <a:xfrm>
            <a:off x="7258751" y="5324642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E481AA92-FDED-449A-AEED-1FF073C194A6}"/>
              </a:ext>
            </a:extLst>
          </p:cNvPr>
          <p:cNvCxnSpPr>
            <a:cxnSpLocks/>
          </p:cNvCxnSpPr>
          <p:nvPr/>
        </p:nvCxnSpPr>
        <p:spPr>
          <a:xfrm>
            <a:off x="7258751" y="479525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C3974549-E3C8-4CA1-A366-4295192C4832}"/>
              </a:ext>
            </a:extLst>
          </p:cNvPr>
          <p:cNvCxnSpPr>
            <a:cxnSpLocks/>
          </p:cNvCxnSpPr>
          <p:nvPr/>
        </p:nvCxnSpPr>
        <p:spPr>
          <a:xfrm>
            <a:off x="7258751" y="4237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1">
            <a:extLst>
              <a:ext uri="{FF2B5EF4-FFF2-40B4-BE49-F238E27FC236}">
                <a16:creationId xmlns:a16="http://schemas.microsoft.com/office/drawing/2014/main" id="{3654B367-197D-4FEC-9142-C2EF36098165}"/>
              </a:ext>
            </a:extLst>
          </p:cNvPr>
          <p:cNvCxnSpPr>
            <a:cxnSpLocks/>
          </p:cNvCxnSpPr>
          <p:nvPr/>
        </p:nvCxnSpPr>
        <p:spPr>
          <a:xfrm>
            <a:off x="7258751" y="92108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52E1859C-6F6A-4F4F-BFE6-A3C48B2075B7}"/>
              </a:ext>
            </a:extLst>
          </p:cNvPr>
          <p:cNvCxnSpPr>
            <a:cxnSpLocks/>
          </p:cNvCxnSpPr>
          <p:nvPr/>
        </p:nvCxnSpPr>
        <p:spPr>
          <a:xfrm>
            <a:off x="7258751" y="680453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0">
            <a:extLst>
              <a:ext uri="{FF2B5EF4-FFF2-40B4-BE49-F238E27FC236}">
                <a16:creationId xmlns:a16="http://schemas.microsoft.com/office/drawing/2014/main" id="{55C0C1CA-D2B8-491D-AE6F-123754CAD132}"/>
              </a:ext>
            </a:extLst>
          </p:cNvPr>
          <p:cNvSpPr txBox="1"/>
          <p:nvPr/>
        </p:nvSpPr>
        <p:spPr>
          <a:xfrm>
            <a:off x="7958497" y="5360053"/>
            <a:ext cx="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31</a:t>
            </a:r>
            <a:r>
              <a:rPr lang="en-US" sz="2000" dirty="0"/>
              <a:t>S</a:t>
            </a:r>
          </a:p>
        </p:txBody>
      </p:sp>
      <p:cxnSp>
        <p:nvCxnSpPr>
          <p:cNvPr id="15" name="直接箭头连接符 32">
            <a:extLst>
              <a:ext uri="{FF2B5EF4-FFF2-40B4-BE49-F238E27FC236}">
                <a16:creationId xmlns:a16="http://schemas.microsoft.com/office/drawing/2014/main" id="{075AA7CE-B588-4E76-B156-B84025E6C10C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3">
            <a:extLst>
              <a:ext uri="{FF2B5EF4-FFF2-40B4-BE49-F238E27FC236}">
                <a16:creationId xmlns:a16="http://schemas.microsoft.com/office/drawing/2014/main" id="{51E78AE9-F691-4C09-900B-3E6F0A66CD09}"/>
              </a:ext>
            </a:extLst>
          </p:cNvPr>
          <p:cNvCxnSpPr>
            <a:cxnSpLocks/>
          </p:cNvCxnSpPr>
          <p:nvPr/>
        </p:nvCxnSpPr>
        <p:spPr>
          <a:xfrm>
            <a:off x="7706670" y="680453"/>
            <a:ext cx="0" cy="41148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6">
            <a:extLst>
              <a:ext uri="{FF2B5EF4-FFF2-40B4-BE49-F238E27FC236}">
                <a16:creationId xmlns:a16="http://schemas.microsoft.com/office/drawing/2014/main" id="{670EC7AE-7F57-4FB3-B4AB-45C633DF1AC7}"/>
              </a:ext>
            </a:extLst>
          </p:cNvPr>
          <p:cNvCxnSpPr>
            <a:cxnSpLocks/>
          </p:cNvCxnSpPr>
          <p:nvPr/>
        </p:nvCxnSpPr>
        <p:spPr>
          <a:xfrm>
            <a:off x="8021609" y="680453"/>
            <a:ext cx="0" cy="3556937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37">
            <a:extLst>
              <a:ext uri="{FF2B5EF4-FFF2-40B4-BE49-F238E27FC236}">
                <a16:creationId xmlns:a16="http://schemas.microsoft.com/office/drawing/2014/main" id="{4B769386-FC0E-481A-B3FD-FC68F3FAAA3B}"/>
              </a:ext>
            </a:extLst>
          </p:cNvPr>
          <p:cNvSpPr txBox="1"/>
          <p:nvPr/>
        </p:nvSpPr>
        <p:spPr>
          <a:xfrm rot="10800000">
            <a:off x="7799706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4156</a:t>
            </a: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id="{7D32A46D-53C1-4789-893D-C44A9A0C852D}"/>
              </a:ext>
            </a:extLst>
          </p:cNvPr>
          <p:cNvSpPr txBox="1"/>
          <p:nvPr/>
        </p:nvSpPr>
        <p:spPr>
          <a:xfrm rot="10800000">
            <a:off x="7480776" y="6060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5141</a:t>
            </a:r>
          </a:p>
        </p:txBody>
      </p:sp>
      <p:sp>
        <p:nvSpPr>
          <p:cNvPr id="20" name="文本框 45">
            <a:extLst>
              <a:ext uri="{FF2B5EF4-FFF2-40B4-BE49-F238E27FC236}">
                <a16:creationId xmlns:a16="http://schemas.microsoft.com/office/drawing/2014/main" id="{F48C78C8-AE6D-4505-A9AE-8DEF604500F3}"/>
              </a:ext>
            </a:extLst>
          </p:cNvPr>
          <p:cNvSpPr txBox="1"/>
          <p:nvPr/>
        </p:nvSpPr>
        <p:spPr>
          <a:xfrm rot="10800000">
            <a:off x="7191510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6390</a:t>
            </a:r>
          </a:p>
        </p:txBody>
      </p:sp>
      <p:cxnSp>
        <p:nvCxnSpPr>
          <p:cNvPr id="21" name="直接连接符 4">
            <a:extLst>
              <a:ext uri="{FF2B5EF4-FFF2-40B4-BE49-F238E27FC236}">
                <a16:creationId xmlns:a16="http://schemas.microsoft.com/office/drawing/2014/main" id="{E467A9EC-D76E-4A39-B752-34112B536CB8}"/>
              </a:ext>
            </a:extLst>
          </p:cNvPr>
          <p:cNvCxnSpPr>
            <a:cxnSpLocks/>
          </p:cNvCxnSpPr>
          <p:nvPr/>
        </p:nvCxnSpPr>
        <p:spPr>
          <a:xfrm>
            <a:off x="7258751" y="1366516"/>
            <a:ext cx="1836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36">
            <a:extLst>
              <a:ext uri="{FF2B5EF4-FFF2-40B4-BE49-F238E27FC236}">
                <a16:creationId xmlns:a16="http://schemas.microsoft.com/office/drawing/2014/main" id="{68376CA8-63B1-4510-B9BA-E52A120A579D}"/>
              </a:ext>
            </a:extLst>
          </p:cNvPr>
          <p:cNvCxnSpPr>
            <a:cxnSpLocks/>
          </p:cNvCxnSpPr>
          <p:nvPr/>
        </p:nvCxnSpPr>
        <p:spPr>
          <a:xfrm>
            <a:off x="8336548" y="680453"/>
            <a:ext cx="0" cy="305580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9">
            <a:extLst>
              <a:ext uri="{FF2B5EF4-FFF2-40B4-BE49-F238E27FC236}">
                <a16:creationId xmlns:a16="http://schemas.microsoft.com/office/drawing/2014/main" id="{C3CF77E3-7DDD-47B7-B7ED-AACB90AC8E19}"/>
              </a:ext>
            </a:extLst>
          </p:cNvPr>
          <p:cNvCxnSpPr>
            <a:cxnSpLocks/>
          </p:cNvCxnSpPr>
          <p:nvPr/>
        </p:nvCxnSpPr>
        <p:spPr>
          <a:xfrm>
            <a:off x="7258751" y="341763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9">
            <a:extLst>
              <a:ext uri="{FF2B5EF4-FFF2-40B4-BE49-F238E27FC236}">
                <a16:creationId xmlns:a16="http://schemas.microsoft.com/office/drawing/2014/main" id="{3F64A983-1319-43CD-A913-DE2D1001FF30}"/>
              </a:ext>
            </a:extLst>
          </p:cNvPr>
          <p:cNvCxnSpPr>
            <a:cxnSpLocks/>
          </p:cNvCxnSpPr>
          <p:nvPr/>
        </p:nvCxnSpPr>
        <p:spPr>
          <a:xfrm>
            <a:off x="7258751" y="373647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7">
            <a:extLst>
              <a:ext uri="{FF2B5EF4-FFF2-40B4-BE49-F238E27FC236}">
                <a16:creationId xmlns:a16="http://schemas.microsoft.com/office/drawing/2014/main" id="{2E4C3161-5485-4679-92EE-F69EA82BE26A}"/>
              </a:ext>
            </a:extLst>
          </p:cNvPr>
          <p:cNvSpPr txBox="1"/>
          <p:nvPr/>
        </p:nvSpPr>
        <p:spPr>
          <a:xfrm rot="10800000">
            <a:off x="8103804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3314</a:t>
            </a:r>
          </a:p>
        </p:txBody>
      </p:sp>
      <p:cxnSp>
        <p:nvCxnSpPr>
          <p:cNvPr id="28" name="直接连接符 9">
            <a:extLst>
              <a:ext uri="{FF2B5EF4-FFF2-40B4-BE49-F238E27FC236}">
                <a16:creationId xmlns:a16="http://schemas.microsoft.com/office/drawing/2014/main" id="{B048EE4A-2958-45F2-A165-117BF4A7D07E}"/>
              </a:ext>
            </a:extLst>
          </p:cNvPr>
          <p:cNvCxnSpPr>
            <a:cxnSpLocks/>
          </p:cNvCxnSpPr>
          <p:nvPr/>
        </p:nvCxnSpPr>
        <p:spPr>
          <a:xfrm>
            <a:off x="7258751" y="233178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9">
            <a:extLst>
              <a:ext uri="{FF2B5EF4-FFF2-40B4-BE49-F238E27FC236}">
                <a16:creationId xmlns:a16="http://schemas.microsoft.com/office/drawing/2014/main" id="{D4C66807-6D1D-4577-B6B0-C906FCE5A568}"/>
              </a:ext>
            </a:extLst>
          </p:cNvPr>
          <p:cNvCxnSpPr>
            <a:cxnSpLocks/>
          </p:cNvCxnSpPr>
          <p:nvPr/>
        </p:nvCxnSpPr>
        <p:spPr>
          <a:xfrm>
            <a:off x="7258751" y="2061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9">
            <a:extLst>
              <a:ext uri="{FF2B5EF4-FFF2-40B4-BE49-F238E27FC236}">
                <a16:creationId xmlns:a16="http://schemas.microsoft.com/office/drawing/2014/main" id="{98998E3C-F5ED-4FEF-89B7-C12FA677B3CC}"/>
              </a:ext>
            </a:extLst>
          </p:cNvPr>
          <p:cNvCxnSpPr>
            <a:cxnSpLocks/>
          </p:cNvCxnSpPr>
          <p:nvPr/>
        </p:nvCxnSpPr>
        <p:spPr>
          <a:xfrm>
            <a:off x="7258751" y="2734928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6">
            <a:extLst>
              <a:ext uri="{FF2B5EF4-FFF2-40B4-BE49-F238E27FC236}">
                <a16:creationId xmlns:a16="http://schemas.microsoft.com/office/drawing/2014/main" id="{43D25067-3F61-4925-B2E6-FD29DC60253C}"/>
              </a:ext>
            </a:extLst>
          </p:cNvPr>
          <p:cNvCxnSpPr>
            <a:cxnSpLocks/>
          </p:cNvCxnSpPr>
          <p:nvPr/>
        </p:nvCxnSpPr>
        <p:spPr>
          <a:xfrm>
            <a:off x="8651487" y="680453"/>
            <a:ext cx="0" cy="273661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6">
            <a:extLst>
              <a:ext uri="{FF2B5EF4-FFF2-40B4-BE49-F238E27FC236}">
                <a16:creationId xmlns:a16="http://schemas.microsoft.com/office/drawing/2014/main" id="{980638BF-B14D-4AAE-994C-28E658304A71}"/>
              </a:ext>
            </a:extLst>
          </p:cNvPr>
          <p:cNvCxnSpPr>
            <a:cxnSpLocks/>
          </p:cNvCxnSpPr>
          <p:nvPr/>
        </p:nvCxnSpPr>
        <p:spPr>
          <a:xfrm>
            <a:off x="8966427" y="680453"/>
            <a:ext cx="0" cy="205447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7">
            <a:extLst>
              <a:ext uri="{FF2B5EF4-FFF2-40B4-BE49-F238E27FC236}">
                <a16:creationId xmlns:a16="http://schemas.microsoft.com/office/drawing/2014/main" id="{920A9793-AAA8-4E84-A228-518511F34DB7}"/>
              </a:ext>
            </a:extLst>
          </p:cNvPr>
          <p:cNvSpPr txBox="1"/>
          <p:nvPr/>
        </p:nvSpPr>
        <p:spPr>
          <a:xfrm rot="10800000">
            <a:off x="8407902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3106</a:t>
            </a:r>
          </a:p>
        </p:txBody>
      </p:sp>
      <p:sp>
        <p:nvSpPr>
          <p:cNvPr id="36" name="文本框 37">
            <a:extLst>
              <a:ext uri="{FF2B5EF4-FFF2-40B4-BE49-F238E27FC236}">
                <a16:creationId xmlns:a16="http://schemas.microsoft.com/office/drawing/2014/main" id="{3EBDB87D-1DE7-46C4-B091-622153B208AE}"/>
              </a:ext>
            </a:extLst>
          </p:cNvPr>
          <p:cNvSpPr txBox="1"/>
          <p:nvPr/>
        </p:nvSpPr>
        <p:spPr>
          <a:xfrm rot="10800000">
            <a:off x="8712000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2183</a:t>
            </a:r>
          </a:p>
        </p:txBody>
      </p:sp>
      <p:sp>
        <p:nvSpPr>
          <p:cNvPr id="38" name="文本框 15">
            <a:extLst>
              <a:ext uri="{FF2B5EF4-FFF2-40B4-BE49-F238E27FC236}">
                <a16:creationId xmlns:a16="http://schemas.microsoft.com/office/drawing/2014/main" id="{6D627A35-27D8-4300-9A0F-233FABF6BA1A}"/>
              </a:ext>
            </a:extLst>
          </p:cNvPr>
          <p:cNvSpPr txBox="1"/>
          <p:nvPr/>
        </p:nvSpPr>
        <p:spPr>
          <a:xfrm>
            <a:off x="6728680" y="5139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39" name="文本框 16">
            <a:extLst>
              <a:ext uri="{FF2B5EF4-FFF2-40B4-BE49-F238E27FC236}">
                <a16:creationId xmlns:a16="http://schemas.microsoft.com/office/drawing/2014/main" id="{AB43F666-9E3F-4504-A8FE-0C276DCBAFDB}"/>
              </a:ext>
            </a:extLst>
          </p:cNvPr>
          <p:cNvSpPr txBox="1"/>
          <p:nvPr/>
        </p:nvSpPr>
        <p:spPr>
          <a:xfrm>
            <a:off x="6728680" y="4614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0" name="文本框 17">
            <a:extLst>
              <a:ext uri="{FF2B5EF4-FFF2-40B4-BE49-F238E27FC236}">
                <a16:creationId xmlns:a16="http://schemas.microsoft.com/office/drawing/2014/main" id="{F22B3256-B846-48F1-B44C-14FB649DCD75}"/>
              </a:ext>
            </a:extLst>
          </p:cNvPr>
          <p:cNvSpPr txBox="1"/>
          <p:nvPr/>
        </p:nvSpPr>
        <p:spPr>
          <a:xfrm>
            <a:off x="6728680" y="404204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1" name="文本框 27">
            <a:extLst>
              <a:ext uri="{FF2B5EF4-FFF2-40B4-BE49-F238E27FC236}">
                <a16:creationId xmlns:a16="http://schemas.microsoft.com/office/drawing/2014/main" id="{9FE759AD-5B18-4096-8577-2F6E6C9A5AAF}"/>
              </a:ext>
            </a:extLst>
          </p:cNvPr>
          <p:cNvSpPr txBox="1"/>
          <p:nvPr/>
        </p:nvSpPr>
        <p:spPr>
          <a:xfrm>
            <a:off x="6728680" y="711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2" name="文本框 28">
            <a:extLst>
              <a:ext uri="{FF2B5EF4-FFF2-40B4-BE49-F238E27FC236}">
                <a16:creationId xmlns:a16="http://schemas.microsoft.com/office/drawing/2014/main" id="{BC3C1B1D-9979-4693-9455-AA69986EF865}"/>
              </a:ext>
            </a:extLst>
          </p:cNvPr>
          <p:cNvSpPr txBox="1"/>
          <p:nvPr/>
        </p:nvSpPr>
        <p:spPr>
          <a:xfrm>
            <a:off x="6728680" y="442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cxnSp>
        <p:nvCxnSpPr>
          <p:cNvPr id="43" name="直接箭头连接符 32">
            <a:extLst>
              <a:ext uri="{FF2B5EF4-FFF2-40B4-BE49-F238E27FC236}">
                <a16:creationId xmlns:a16="http://schemas.microsoft.com/office/drawing/2014/main" id="{CCE6AFFC-3A47-43C5-AF3D-CB302FEE52FB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17">
            <a:extLst>
              <a:ext uri="{FF2B5EF4-FFF2-40B4-BE49-F238E27FC236}">
                <a16:creationId xmlns:a16="http://schemas.microsoft.com/office/drawing/2014/main" id="{CC887D67-44E3-4B6B-A447-9625459A647B}"/>
              </a:ext>
            </a:extLst>
          </p:cNvPr>
          <p:cNvSpPr txBox="1"/>
          <p:nvPr/>
        </p:nvSpPr>
        <p:spPr>
          <a:xfrm>
            <a:off x="6728680" y="355159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5" name="文本框 17">
            <a:extLst>
              <a:ext uri="{FF2B5EF4-FFF2-40B4-BE49-F238E27FC236}">
                <a16:creationId xmlns:a16="http://schemas.microsoft.com/office/drawing/2014/main" id="{A3199399-32CF-480C-82AA-BD5D97E5B434}"/>
              </a:ext>
            </a:extLst>
          </p:cNvPr>
          <p:cNvSpPr txBox="1"/>
          <p:nvPr/>
        </p:nvSpPr>
        <p:spPr>
          <a:xfrm>
            <a:off x="6728680" y="32041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6" name="文本框 17">
            <a:extLst>
              <a:ext uri="{FF2B5EF4-FFF2-40B4-BE49-F238E27FC236}">
                <a16:creationId xmlns:a16="http://schemas.microsoft.com/office/drawing/2014/main" id="{405555CE-B0A4-4390-956E-A06808C16055}"/>
              </a:ext>
            </a:extLst>
          </p:cNvPr>
          <p:cNvSpPr txBox="1"/>
          <p:nvPr/>
        </p:nvSpPr>
        <p:spPr>
          <a:xfrm>
            <a:off x="6728680" y="214711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–</a:t>
            </a:r>
          </a:p>
        </p:txBody>
      </p:sp>
      <p:sp>
        <p:nvSpPr>
          <p:cNvPr id="47" name="文本框 17">
            <a:extLst>
              <a:ext uri="{FF2B5EF4-FFF2-40B4-BE49-F238E27FC236}">
                <a16:creationId xmlns:a16="http://schemas.microsoft.com/office/drawing/2014/main" id="{89E6BA7A-F29C-440D-BBB3-F6362F5E4292}"/>
              </a:ext>
            </a:extLst>
          </p:cNvPr>
          <p:cNvSpPr txBox="1"/>
          <p:nvPr/>
        </p:nvSpPr>
        <p:spPr>
          <a:xfrm>
            <a:off x="6728680" y="18712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8" name="文本框 17">
            <a:extLst>
              <a:ext uri="{FF2B5EF4-FFF2-40B4-BE49-F238E27FC236}">
                <a16:creationId xmlns:a16="http://schemas.microsoft.com/office/drawing/2014/main" id="{302747CA-26E9-4907-B4DA-D2EEE97A9179}"/>
              </a:ext>
            </a:extLst>
          </p:cNvPr>
          <p:cNvSpPr txBox="1"/>
          <p:nvPr/>
        </p:nvSpPr>
        <p:spPr>
          <a:xfrm>
            <a:off x="6728680" y="25595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84566C-02B3-4AD9-83ED-C79482FA3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47"/>
            <a:ext cx="6840000" cy="4619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082C5-D71C-47BE-A887-3A2AD7E1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1651"/>
            <a:ext cx="6840000" cy="461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5E4F1-FF1C-476E-A8A8-B95F1DF33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0190"/>
            <a:ext cx="6840000" cy="46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43242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D3150-EC12-436D-B329-5D989DD0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6840000" cy="461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7D63D-D588-439A-AA54-22F70BA0C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0462"/>
            <a:ext cx="6840000" cy="4619399"/>
          </a:xfrm>
          <a:prstGeom prst="rect">
            <a:avLst/>
          </a:prstGeom>
        </p:spPr>
      </p:pic>
      <p:cxnSp>
        <p:nvCxnSpPr>
          <p:cNvPr id="5" name="直接连接符 5">
            <a:extLst>
              <a:ext uri="{FF2B5EF4-FFF2-40B4-BE49-F238E27FC236}">
                <a16:creationId xmlns:a16="http://schemas.microsoft.com/office/drawing/2014/main" id="{D4ACB76C-858F-44ED-820F-F1E451D63479}"/>
              </a:ext>
            </a:extLst>
          </p:cNvPr>
          <p:cNvCxnSpPr>
            <a:cxnSpLocks/>
          </p:cNvCxnSpPr>
          <p:nvPr/>
        </p:nvCxnSpPr>
        <p:spPr>
          <a:xfrm>
            <a:off x="7258751" y="5324642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6">
            <a:extLst>
              <a:ext uri="{FF2B5EF4-FFF2-40B4-BE49-F238E27FC236}">
                <a16:creationId xmlns:a16="http://schemas.microsoft.com/office/drawing/2014/main" id="{F0B52AAC-BD4B-4B94-A976-3F0F26B9C68B}"/>
              </a:ext>
            </a:extLst>
          </p:cNvPr>
          <p:cNvCxnSpPr>
            <a:cxnSpLocks/>
          </p:cNvCxnSpPr>
          <p:nvPr/>
        </p:nvCxnSpPr>
        <p:spPr>
          <a:xfrm>
            <a:off x="7258751" y="479525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9">
            <a:extLst>
              <a:ext uri="{FF2B5EF4-FFF2-40B4-BE49-F238E27FC236}">
                <a16:creationId xmlns:a16="http://schemas.microsoft.com/office/drawing/2014/main" id="{7A4B0C59-9ECB-4FD9-BCB4-2A820C5762D6}"/>
              </a:ext>
            </a:extLst>
          </p:cNvPr>
          <p:cNvCxnSpPr>
            <a:cxnSpLocks/>
          </p:cNvCxnSpPr>
          <p:nvPr/>
        </p:nvCxnSpPr>
        <p:spPr>
          <a:xfrm>
            <a:off x="7258751" y="4237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1">
            <a:extLst>
              <a:ext uri="{FF2B5EF4-FFF2-40B4-BE49-F238E27FC236}">
                <a16:creationId xmlns:a16="http://schemas.microsoft.com/office/drawing/2014/main" id="{BD17405F-5F79-44D6-9164-08B6899B603D}"/>
              </a:ext>
            </a:extLst>
          </p:cNvPr>
          <p:cNvCxnSpPr>
            <a:cxnSpLocks/>
          </p:cNvCxnSpPr>
          <p:nvPr/>
        </p:nvCxnSpPr>
        <p:spPr>
          <a:xfrm>
            <a:off x="7258751" y="92108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2">
            <a:extLst>
              <a:ext uri="{FF2B5EF4-FFF2-40B4-BE49-F238E27FC236}">
                <a16:creationId xmlns:a16="http://schemas.microsoft.com/office/drawing/2014/main" id="{16C750E6-5F25-4B28-A6D8-F6A92EF06853}"/>
              </a:ext>
            </a:extLst>
          </p:cNvPr>
          <p:cNvCxnSpPr>
            <a:cxnSpLocks/>
          </p:cNvCxnSpPr>
          <p:nvPr/>
        </p:nvCxnSpPr>
        <p:spPr>
          <a:xfrm>
            <a:off x="7258751" y="680453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30">
            <a:extLst>
              <a:ext uri="{FF2B5EF4-FFF2-40B4-BE49-F238E27FC236}">
                <a16:creationId xmlns:a16="http://schemas.microsoft.com/office/drawing/2014/main" id="{A345EE72-BC30-41FD-BCD7-85DC325134C5}"/>
              </a:ext>
            </a:extLst>
          </p:cNvPr>
          <p:cNvSpPr txBox="1"/>
          <p:nvPr/>
        </p:nvSpPr>
        <p:spPr>
          <a:xfrm>
            <a:off x="7958497" y="5360053"/>
            <a:ext cx="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31</a:t>
            </a:r>
            <a:r>
              <a:rPr lang="en-US" sz="2000" dirty="0"/>
              <a:t>S</a:t>
            </a:r>
          </a:p>
        </p:txBody>
      </p:sp>
      <p:cxnSp>
        <p:nvCxnSpPr>
          <p:cNvPr id="24" name="直接箭头连接符 32">
            <a:extLst>
              <a:ext uri="{FF2B5EF4-FFF2-40B4-BE49-F238E27FC236}">
                <a16:creationId xmlns:a16="http://schemas.microsoft.com/office/drawing/2014/main" id="{4897173C-E02E-45D6-8160-411076CE6CB5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33">
            <a:extLst>
              <a:ext uri="{FF2B5EF4-FFF2-40B4-BE49-F238E27FC236}">
                <a16:creationId xmlns:a16="http://schemas.microsoft.com/office/drawing/2014/main" id="{B99A8E4D-39F0-4A06-A903-ABA41B22CD86}"/>
              </a:ext>
            </a:extLst>
          </p:cNvPr>
          <p:cNvCxnSpPr>
            <a:cxnSpLocks/>
          </p:cNvCxnSpPr>
          <p:nvPr/>
        </p:nvCxnSpPr>
        <p:spPr>
          <a:xfrm>
            <a:off x="7706670" y="680453"/>
            <a:ext cx="0" cy="411480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36">
            <a:extLst>
              <a:ext uri="{FF2B5EF4-FFF2-40B4-BE49-F238E27FC236}">
                <a16:creationId xmlns:a16="http://schemas.microsoft.com/office/drawing/2014/main" id="{611F67C0-8244-454F-B9D7-7687A7D7255E}"/>
              </a:ext>
            </a:extLst>
          </p:cNvPr>
          <p:cNvCxnSpPr>
            <a:cxnSpLocks/>
          </p:cNvCxnSpPr>
          <p:nvPr/>
        </p:nvCxnSpPr>
        <p:spPr>
          <a:xfrm>
            <a:off x="8021609" y="680453"/>
            <a:ext cx="0" cy="35569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7">
            <a:extLst>
              <a:ext uri="{FF2B5EF4-FFF2-40B4-BE49-F238E27FC236}">
                <a16:creationId xmlns:a16="http://schemas.microsoft.com/office/drawing/2014/main" id="{B9E5932B-2DDF-4DDD-9995-7248483342F1}"/>
              </a:ext>
            </a:extLst>
          </p:cNvPr>
          <p:cNvSpPr txBox="1"/>
          <p:nvPr/>
        </p:nvSpPr>
        <p:spPr>
          <a:xfrm rot="10800000">
            <a:off x="7784874" y="6060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4156</a:t>
            </a:r>
          </a:p>
        </p:txBody>
      </p:sp>
      <p:sp>
        <p:nvSpPr>
          <p:cNvPr id="32" name="文本框 39">
            <a:extLst>
              <a:ext uri="{FF2B5EF4-FFF2-40B4-BE49-F238E27FC236}">
                <a16:creationId xmlns:a16="http://schemas.microsoft.com/office/drawing/2014/main" id="{A59C5BB0-6A2E-41EE-9469-200AF4B5C3B1}"/>
              </a:ext>
            </a:extLst>
          </p:cNvPr>
          <p:cNvSpPr txBox="1"/>
          <p:nvPr/>
        </p:nvSpPr>
        <p:spPr>
          <a:xfrm rot="10800000">
            <a:off x="7495608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5141</a:t>
            </a:r>
          </a:p>
        </p:txBody>
      </p:sp>
      <p:sp>
        <p:nvSpPr>
          <p:cNvPr id="35" name="文本框 45">
            <a:extLst>
              <a:ext uri="{FF2B5EF4-FFF2-40B4-BE49-F238E27FC236}">
                <a16:creationId xmlns:a16="http://schemas.microsoft.com/office/drawing/2014/main" id="{37E54951-D149-47FA-8A3C-A6D8EB1421F7}"/>
              </a:ext>
            </a:extLst>
          </p:cNvPr>
          <p:cNvSpPr txBox="1"/>
          <p:nvPr/>
        </p:nvSpPr>
        <p:spPr>
          <a:xfrm rot="10800000">
            <a:off x="7191510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6390</a:t>
            </a:r>
          </a:p>
        </p:txBody>
      </p:sp>
      <p:cxnSp>
        <p:nvCxnSpPr>
          <p:cNvPr id="36" name="直接连接符 4">
            <a:extLst>
              <a:ext uri="{FF2B5EF4-FFF2-40B4-BE49-F238E27FC236}">
                <a16:creationId xmlns:a16="http://schemas.microsoft.com/office/drawing/2014/main" id="{EB82DAA9-5812-4BAB-B1E1-FA3A8C7F7957}"/>
              </a:ext>
            </a:extLst>
          </p:cNvPr>
          <p:cNvCxnSpPr>
            <a:cxnSpLocks/>
          </p:cNvCxnSpPr>
          <p:nvPr/>
        </p:nvCxnSpPr>
        <p:spPr>
          <a:xfrm>
            <a:off x="7258751" y="1366516"/>
            <a:ext cx="1836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6">
            <a:extLst>
              <a:ext uri="{FF2B5EF4-FFF2-40B4-BE49-F238E27FC236}">
                <a16:creationId xmlns:a16="http://schemas.microsoft.com/office/drawing/2014/main" id="{EBC94BC6-4927-4DEE-BE72-C54B931A9147}"/>
              </a:ext>
            </a:extLst>
          </p:cNvPr>
          <p:cNvCxnSpPr>
            <a:cxnSpLocks/>
          </p:cNvCxnSpPr>
          <p:nvPr/>
        </p:nvCxnSpPr>
        <p:spPr>
          <a:xfrm>
            <a:off x="8336548" y="680453"/>
            <a:ext cx="0" cy="305580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9">
            <a:extLst>
              <a:ext uri="{FF2B5EF4-FFF2-40B4-BE49-F238E27FC236}">
                <a16:creationId xmlns:a16="http://schemas.microsoft.com/office/drawing/2014/main" id="{FC6710CD-2C1C-4BD6-8826-052864CEDD2E}"/>
              </a:ext>
            </a:extLst>
          </p:cNvPr>
          <p:cNvCxnSpPr>
            <a:cxnSpLocks/>
          </p:cNvCxnSpPr>
          <p:nvPr/>
        </p:nvCxnSpPr>
        <p:spPr>
          <a:xfrm>
            <a:off x="7258751" y="341763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9">
            <a:extLst>
              <a:ext uri="{FF2B5EF4-FFF2-40B4-BE49-F238E27FC236}">
                <a16:creationId xmlns:a16="http://schemas.microsoft.com/office/drawing/2014/main" id="{1781588F-F194-4804-A2CD-4C85942918F2}"/>
              </a:ext>
            </a:extLst>
          </p:cNvPr>
          <p:cNvCxnSpPr>
            <a:cxnSpLocks/>
          </p:cNvCxnSpPr>
          <p:nvPr/>
        </p:nvCxnSpPr>
        <p:spPr>
          <a:xfrm>
            <a:off x="7258751" y="373647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37">
            <a:extLst>
              <a:ext uri="{FF2B5EF4-FFF2-40B4-BE49-F238E27FC236}">
                <a16:creationId xmlns:a16="http://schemas.microsoft.com/office/drawing/2014/main" id="{EDDB1C4E-367C-4050-A8D5-DA0DED601B25}"/>
              </a:ext>
            </a:extLst>
          </p:cNvPr>
          <p:cNvSpPr txBox="1"/>
          <p:nvPr/>
        </p:nvSpPr>
        <p:spPr>
          <a:xfrm rot="10800000">
            <a:off x="8103804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3314</a:t>
            </a:r>
          </a:p>
        </p:txBody>
      </p:sp>
      <p:cxnSp>
        <p:nvCxnSpPr>
          <p:cNvPr id="50" name="直接连接符 9">
            <a:extLst>
              <a:ext uri="{FF2B5EF4-FFF2-40B4-BE49-F238E27FC236}">
                <a16:creationId xmlns:a16="http://schemas.microsoft.com/office/drawing/2014/main" id="{168E9E25-9931-4443-A43C-A2C76420955F}"/>
              </a:ext>
            </a:extLst>
          </p:cNvPr>
          <p:cNvCxnSpPr>
            <a:cxnSpLocks/>
          </p:cNvCxnSpPr>
          <p:nvPr/>
        </p:nvCxnSpPr>
        <p:spPr>
          <a:xfrm>
            <a:off x="7258751" y="233178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9">
            <a:extLst>
              <a:ext uri="{FF2B5EF4-FFF2-40B4-BE49-F238E27FC236}">
                <a16:creationId xmlns:a16="http://schemas.microsoft.com/office/drawing/2014/main" id="{B7D0D669-ECB2-4799-9992-F5D9671D73B0}"/>
              </a:ext>
            </a:extLst>
          </p:cNvPr>
          <p:cNvCxnSpPr>
            <a:cxnSpLocks/>
          </p:cNvCxnSpPr>
          <p:nvPr/>
        </p:nvCxnSpPr>
        <p:spPr>
          <a:xfrm>
            <a:off x="7258751" y="2061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9">
            <a:extLst>
              <a:ext uri="{FF2B5EF4-FFF2-40B4-BE49-F238E27FC236}">
                <a16:creationId xmlns:a16="http://schemas.microsoft.com/office/drawing/2014/main" id="{74569072-0EA3-4385-BE3F-78147022536E}"/>
              </a:ext>
            </a:extLst>
          </p:cNvPr>
          <p:cNvCxnSpPr>
            <a:cxnSpLocks/>
          </p:cNvCxnSpPr>
          <p:nvPr/>
        </p:nvCxnSpPr>
        <p:spPr>
          <a:xfrm>
            <a:off x="7258751" y="2734928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36">
            <a:extLst>
              <a:ext uri="{FF2B5EF4-FFF2-40B4-BE49-F238E27FC236}">
                <a16:creationId xmlns:a16="http://schemas.microsoft.com/office/drawing/2014/main" id="{A350180C-A732-4197-A5FA-706AB4DC23DC}"/>
              </a:ext>
            </a:extLst>
          </p:cNvPr>
          <p:cNvCxnSpPr>
            <a:cxnSpLocks/>
          </p:cNvCxnSpPr>
          <p:nvPr/>
        </p:nvCxnSpPr>
        <p:spPr>
          <a:xfrm>
            <a:off x="8651487" y="680453"/>
            <a:ext cx="0" cy="273661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36">
            <a:extLst>
              <a:ext uri="{FF2B5EF4-FFF2-40B4-BE49-F238E27FC236}">
                <a16:creationId xmlns:a16="http://schemas.microsoft.com/office/drawing/2014/main" id="{3454617C-E95E-488D-8BAA-D1679475516F}"/>
              </a:ext>
            </a:extLst>
          </p:cNvPr>
          <p:cNvCxnSpPr>
            <a:cxnSpLocks/>
          </p:cNvCxnSpPr>
          <p:nvPr/>
        </p:nvCxnSpPr>
        <p:spPr>
          <a:xfrm>
            <a:off x="8966427" y="680453"/>
            <a:ext cx="0" cy="205447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37">
            <a:extLst>
              <a:ext uri="{FF2B5EF4-FFF2-40B4-BE49-F238E27FC236}">
                <a16:creationId xmlns:a16="http://schemas.microsoft.com/office/drawing/2014/main" id="{D93E8087-A35F-4AB4-904C-E3C1AAC28168}"/>
              </a:ext>
            </a:extLst>
          </p:cNvPr>
          <p:cNvSpPr txBox="1"/>
          <p:nvPr/>
        </p:nvSpPr>
        <p:spPr>
          <a:xfrm rot="10800000">
            <a:off x="8407902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3106</a:t>
            </a:r>
          </a:p>
        </p:txBody>
      </p:sp>
      <p:sp>
        <p:nvSpPr>
          <p:cNvPr id="64" name="文本框 37">
            <a:extLst>
              <a:ext uri="{FF2B5EF4-FFF2-40B4-BE49-F238E27FC236}">
                <a16:creationId xmlns:a16="http://schemas.microsoft.com/office/drawing/2014/main" id="{8622F440-5ECA-4CE4-94EE-4F7C070A9129}"/>
              </a:ext>
            </a:extLst>
          </p:cNvPr>
          <p:cNvSpPr txBox="1"/>
          <p:nvPr/>
        </p:nvSpPr>
        <p:spPr>
          <a:xfrm rot="10800000">
            <a:off x="8712000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2183</a:t>
            </a:r>
          </a:p>
        </p:txBody>
      </p:sp>
      <p:sp>
        <p:nvSpPr>
          <p:cNvPr id="75" name="文本框 15">
            <a:extLst>
              <a:ext uri="{FF2B5EF4-FFF2-40B4-BE49-F238E27FC236}">
                <a16:creationId xmlns:a16="http://schemas.microsoft.com/office/drawing/2014/main" id="{9183A2D7-D43D-489D-B1A8-D848369DF1EE}"/>
              </a:ext>
            </a:extLst>
          </p:cNvPr>
          <p:cNvSpPr txBox="1"/>
          <p:nvPr/>
        </p:nvSpPr>
        <p:spPr>
          <a:xfrm>
            <a:off x="6728680" y="5139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76" name="文本框 16">
            <a:extLst>
              <a:ext uri="{FF2B5EF4-FFF2-40B4-BE49-F238E27FC236}">
                <a16:creationId xmlns:a16="http://schemas.microsoft.com/office/drawing/2014/main" id="{EF4E64AC-EA3A-4442-83F7-280033FEBD0B}"/>
              </a:ext>
            </a:extLst>
          </p:cNvPr>
          <p:cNvSpPr txBox="1"/>
          <p:nvPr/>
        </p:nvSpPr>
        <p:spPr>
          <a:xfrm>
            <a:off x="6728680" y="4614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77" name="文本框 17">
            <a:extLst>
              <a:ext uri="{FF2B5EF4-FFF2-40B4-BE49-F238E27FC236}">
                <a16:creationId xmlns:a16="http://schemas.microsoft.com/office/drawing/2014/main" id="{D5909367-D671-48D8-9EF9-A41A9185D395}"/>
              </a:ext>
            </a:extLst>
          </p:cNvPr>
          <p:cNvSpPr txBox="1"/>
          <p:nvPr/>
        </p:nvSpPr>
        <p:spPr>
          <a:xfrm>
            <a:off x="6728680" y="404204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78" name="文本框 27">
            <a:extLst>
              <a:ext uri="{FF2B5EF4-FFF2-40B4-BE49-F238E27FC236}">
                <a16:creationId xmlns:a16="http://schemas.microsoft.com/office/drawing/2014/main" id="{1829673D-8F01-4947-BE4A-12FFE826BC52}"/>
              </a:ext>
            </a:extLst>
          </p:cNvPr>
          <p:cNvSpPr txBox="1"/>
          <p:nvPr/>
        </p:nvSpPr>
        <p:spPr>
          <a:xfrm>
            <a:off x="6728680" y="711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79" name="文本框 28">
            <a:extLst>
              <a:ext uri="{FF2B5EF4-FFF2-40B4-BE49-F238E27FC236}">
                <a16:creationId xmlns:a16="http://schemas.microsoft.com/office/drawing/2014/main" id="{14236771-D96A-4C46-92F5-F6738A6DA324}"/>
              </a:ext>
            </a:extLst>
          </p:cNvPr>
          <p:cNvSpPr txBox="1"/>
          <p:nvPr/>
        </p:nvSpPr>
        <p:spPr>
          <a:xfrm>
            <a:off x="6728680" y="442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cxnSp>
        <p:nvCxnSpPr>
          <p:cNvPr id="80" name="直接箭头连接符 32">
            <a:extLst>
              <a:ext uri="{FF2B5EF4-FFF2-40B4-BE49-F238E27FC236}">
                <a16:creationId xmlns:a16="http://schemas.microsoft.com/office/drawing/2014/main" id="{44695D9D-F9C3-49F1-A09B-51F5461F96CF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17">
            <a:extLst>
              <a:ext uri="{FF2B5EF4-FFF2-40B4-BE49-F238E27FC236}">
                <a16:creationId xmlns:a16="http://schemas.microsoft.com/office/drawing/2014/main" id="{F3F14F72-89C3-41EB-BBA4-C5D18EF444FA}"/>
              </a:ext>
            </a:extLst>
          </p:cNvPr>
          <p:cNvSpPr txBox="1"/>
          <p:nvPr/>
        </p:nvSpPr>
        <p:spPr>
          <a:xfrm>
            <a:off x="6728680" y="355159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82" name="文本框 17">
            <a:extLst>
              <a:ext uri="{FF2B5EF4-FFF2-40B4-BE49-F238E27FC236}">
                <a16:creationId xmlns:a16="http://schemas.microsoft.com/office/drawing/2014/main" id="{E36CA2F0-05C0-43AE-B7AA-8EC8B35BE831}"/>
              </a:ext>
            </a:extLst>
          </p:cNvPr>
          <p:cNvSpPr txBox="1"/>
          <p:nvPr/>
        </p:nvSpPr>
        <p:spPr>
          <a:xfrm>
            <a:off x="6728680" y="32041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83" name="文本框 17">
            <a:extLst>
              <a:ext uri="{FF2B5EF4-FFF2-40B4-BE49-F238E27FC236}">
                <a16:creationId xmlns:a16="http://schemas.microsoft.com/office/drawing/2014/main" id="{139AE594-F4A8-4EE6-B65C-BFF801151D87}"/>
              </a:ext>
            </a:extLst>
          </p:cNvPr>
          <p:cNvSpPr txBox="1"/>
          <p:nvPr/>
        </p:nvSpPr>
        <p:spPr>
          <a:xfrm>
            <a:off x="6728680" y="214711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–</a:t>
            </a:r>
          </a:p>
        </p:txBody>
      </p:sp>
      <p:sp>
        <p:nvSpPr>
          <p:cNvPr id="84" name="文本框 17">
            <a:extLst>
              <a:ext uri="{FF2B5EF4-FFF2-40B4-BE49-F238E27FC236}">
                <a16:creationId xmlns:a16="http://schemas.microsoft.com/office/drawing/2014/main" id="{6499EB1E-9CCB-4918-B59A-FA52B11632CA}"/>
              </a:ext>
            </a:extLst>
          </p:cNvPr>
          <p:cNvSpPr txBox="1"/>
          <p:nvPr/>
        </p:nvSpPr>
        <p:spPr>
          <a:xfrm>
            <a:off x="6728680" y="18712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85" name="文本框 17">
            <a:extLst>
              <a:ext uri="{FF2B5EF4-FFF2-40B4-BE49-F238E27FC236}">
                <a16:creationId xmlns:a16="http://schemas.microsoft.com/office/drawing/2014/main" id="{B28A0F4C-89FC-48F2-86F0-71CA31FD7944}"/>
              </a:ext>
            </a:extLst>
          </p:cNvPr>
          <p:cNvSpPr txBox="1"/>
          <p:nvPr/>
        </p:nvSpPr>
        <p:spPr>
          <a:xfrm>
            <a:off x="6728680" y="25595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92227738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808D2B-DB02-447C-993D-2490A13A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6840000" cy="4619399"/>
          </a:xfrm>
          <a:prstGeom prst="rect">
            <a:avLst/>
          </a:prstGeom>
        </p:spPr>
      </p:pic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82CA61EB-B3BB-42BD-B090-7D984F0B14ED}"/>
              </a:ext>
            </a:extLst>
          </p:cNvPr>
          <p:cNvCxnSpPr>
            <a:cxnSpLocks/>
          </p:cNvCxnSpPr>
          <p:nvPr/>
        </p:nvCxnSpPr>
        <p:spPr>
          <a:xfrm>
            <a:off x="7258751" y="5324642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541A136C-C6C4-4A8E-AA8F-EA73F9E37264}"/>
              </a:ext>
            </a:extLst>
          </p:cNvPr>
          <p:cNvCxnSpPr>
            <a:cxnSpLocks/>
          </p:cNvCxnSpPr>
          <p:nvPr/>
        </p:nvCxnSpPr>
        <p:spPr>
          <a:xfrm>
            <a:off x="7258751" y="479525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D7CABA0C-78E7-4ADD-9B7F-9BBB918C2F66}"/>
              </a:ext>
            </a:extLst>
          </p:cNvPr>
          <p:cNvCxnSpPr>
            <a:cxnSpLocks/>
          </p:cNvCxnSpPr>
          <p:nvPr/>
        </p:nvCxnSpPr>
        <p:spPr>
          <a:xfrm>
            <a:off x="7258751" y="4237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1">
            <a:extLst>
              <a:ext uri="{FF2B5EF4-FFF2-40B4-BE49-F238E27FC236}">
                <a16:creationId xmlns:a16="http://schemas.microsoft.com/office/drawing/2014/main" id="{28ED7922-A0A1-4041-B257-F507611A1EB1}"/>
              </a:ext>
            </a:extLst>
          </p:cNvPr>
          <p:cNvCxnSpPr>
            <a:cxnSpLocks/>
          </p:cNvCxnSpPr>
          <p:nvPr/>
        </p:nvCxnSpPr>
        <p:spPr>
          <a:xfrm>
            <a:off x="7258751" y="92108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00AE30E7-8F85-44EA-B258-90C2535F5982}"/>
              </a:ext>
            </a:extLst>
          </p:cNvPr>
          <p:cNvCxnSpPr>
            <a:cxnSpLocks/>
          </p:cNvCxnSpPr>
          <p:nvPr/>
        </p:nvCxnSpPr>
        <p:spPr>
          <a:xfrm>
            <a:off x="7258751" y="680453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0">
            <a:extLst>
              <a:ext uri="{FF2B5EF4-FFF2-40B4-BE49-F238E27FC236}">
                <a16:creationId xmlns:a16="http://schemas.microsoft.com/office/drawing/2014/main" id="{31C5F20F-511B-460D-AC5F-22CAD7029726}"/>
              </a:ext>
            </a:extLst>
          </p:cNvPr>
          <p:cNvSpPr txBox="1"/>
          <p:nvPr/>
        </p:nvSpPr>
        <p:spPr>
          <a:xfrm>
            <a:off x="7958497" y="5360053"/>
            <a:ext cx="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31</a:t>
            </a:r>
            <a:r>
              <a:rPr lang="en-US" sz="2000" dirty="0"/>
              <a:t>S</a:t>
            </a:r>
          </a:p>
        </p:txBody>
      </p:sp>
      <p:cxnSp>
        <p:nvCxnSpPr>
          <p:cNvPr id="15" name="直接箭头连接符 32">
            <a:extLst>
              <a:ext uri="{FF2B5EF4-FFF2-40B4-BE49-F238E27FC236}">
                <a16:creationId xmlns:a16="http://schemas.microsoft.com/office/drawing/2014/main" id="{40B05C79-DC0C-45ED-A165-C8E7D5FED568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3">
            <a:extLst>
              <a:ext uri="{FF2B5EF4-FFF2-40B4-BE49-F238E27FC236}">
                <a16:creationId xmlns:a16="http://schemas.microsoft.com/office/drawing/2014/main" id="{24AD5DD8-A82D-4F85-8F1D-D6808B4697FF}"/>
              </a:ext>
            </a:extLst>
          </p:cNvPr>
          <p:cNvCxnSpPr>
            <a:cxnSpLocks/>
          </p:cNvCxnSpPr>
          <p:nvPr/>
        </p:nvCxnSpPr>
        <p:spPr>
          <a:xfrm>
            <a:off x="7706670" y="680453"/>
            <a:ext cx="0" cy="411480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6">
            <a:extLst>
              <a:ext uri="{FF2B5EF4-FFF2-40B4-BE49-F238E27FC236}">
                <a16:creationId xmlns:a16="http://schemas.microsoft.com/office/drawing/2014/main" id="{A5ECF9BB-EC6F-4D4F-94C4-4A07A2FD8D0C}"/>
              </a:ext>
            </a:extLst>
          </p:cNvPr>
          <p:cNvCxnSpPr>
            <a:cxnSpLocks/>
          </p:cNvCxnSpPr>
          <p:nvPr/>
        </p:nvCxnSpPr>
        <p:spPr>
          <a:xfrm>
            <a:off x="8021609" y="680453"/>
            <a:ext cx="0" cy="3556937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37">
            <a:extLst>
              <a:ext uri="{FF2B5EF4-FFF2-40B4-BE49-F238E27FC236}">
                <a16:creationId xmlns:a16="http://schemas.microsoft.com/office/drawing/2014/main" id="{BB7FA31A-6F57-4C95-B0A6-1A8BE527139A}"/>
              </a:ext>
            </a:extLst>
          </p:cNvPr>
          <p:cNvSpPr txBox="1"/>
          <p:nvPr/>
        </p:nvSpPr>
        <p:spPr>
          <a:xfrm rot="10800000">
            <a:off x="7799706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4156</a:t>
            </a: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id="{AB9AB362-9AB3-4D14-95AC-8FBFAE47559C}"/>
              </a:ext>
            </a:extLst>
          </p:cNvPr>
          <p:cNvSpPr txBox="1"/>
          <p:nvPr/>
        </p:nvSpPr>
        <p:spPr>
          <a:xfrm rot="10800000">
            <a:off x="7495608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5141</a:t>
            </a:r>
          </a:p>
        </p:txBody>
      </p:sp>
      <p:sp>
        <p:nvSpPr>
          <p:cNvPr id="20" name="文本框 45">
            <a:extLst>
              <a:ext uri="{FF2B5EF4-FFF2-40B4-BE49-F238E27FC236}">
                <a16:creationId xmlns:a16="http://schemas.microsoft.com/office/drawing/2014/main" id="{43A8C190-87B2-492D-886E-6264B36B5CE1}"/>
              </a:ext>
            </a:extLst>
          </p:cNvPr>
          <p:cNvSpPr txBox="1"/>
          <p:nvPr/>
        </p:nvSpPr>
        <p:spPr>
          <a:xfrm rot="10800000">
            <a:off x="7191510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6390</a:t>
            </a:r>
          </a:p>
        </p:txBody>
      </p:sp>
      <p:cxnSp>
        <p:nvCxnSpPr>
          <p:cNvPr id="21" name="直接连接符 4">
            <a:extLst>
              <a:ext uri="{FF2B5EF4-FFF2-40B4-BE49-F238E27FC236}">
                <a16:creationId xmlns:a16="http://schemas.microsoft.com/office/drawing/2014/main" id="{D260A251-E1E8-4DE1-BBB4-A14B39025A02}"/>
              </a:ext>
            </a:extLst>
          </p:cNvPr>
          <p:cNvCxnSpPr>
            <a:cxnSpLocks/>
          </p:cNvCxnSpPr>
          <p:nvPr/>
        </p:nvCxnSpPr>
        <p:spPr>
          <a:xfrm>
            <a:off x="7258751" y="1366516"/>
            <a:ext cx="1836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36">
            <a:extLst>
              <a:ext uri="{FF2B5EF4-FFF2-40B4-BE49-F238E27FC236}">
                <a16:creationId xmlns:a16="http://schemas.microsoft.com/office/drawing/2014/main" id="{C9A22CF9-B4CB-49D5-8197-A396B28CAFCE}"/>
              </a:ext>
            </a:extLst>
          </p:cNvPr>
          <p:cNvCxnSpPr>
            <a:cxnSpLocks/>
          </p:cNvCxnSpPr>
          <p:nvPr/>
        </p:nvCxnSpPr>
        <p:spPr>
          <a:xfrm>
            <a:off x="8336548" y="680453"/>
            <a:ext cx="0" cy="30558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9">
            <a:extLst>
              <a:ext uri="{FF2B5EF4-FFF2-40B4-BE49-F238E27FC236}">
                <a16:creationId xmlns:a16="http://schemas.microsoft.com/office/drawing/2014/main" id="{6A5FBC7A-C347-43BF-B48F-05C6CA15779A}"/>
              </a:ext>
            </a:extLst>
          </p:cNvPr>
          <p:cNvCxnSpPr>
            <a:cxnSpLocks/>
          </p:cNvCxnSpPr>
          <p:nvPr/>
        </p:nvCxnSpPr>
        <p:spPr>
          <a:xfrm>
            <a:off x="7258751" y="341763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9">
            <a:extLst>
              <a:ext uri="{FF2B5EF4-FFF2-40B4-BE49-F238E27FC236}">
                <a16:creationId xmlns:a16="http://schemas.microsoft.com/office/drawing/2014/main" id="{E34445AD-FEE5-43C6-895C-B9A98BBC45E0}"/>
              </a:ext>
            </a:extLst>
          </p:cNvPr>
          <p:cNvCxnSpPr>
            <a:cxnSpLocks/>
          </p:cNvCxnSpPr>
          <p:nvPr/>
        </p:nvCxnSpPr>
        <p:spPr>
          <a:xfrm>
            <a:off x="7258751" y="373647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7">
            <a:extLst>
              <a:ext uri="{FF2B5EF4-FFF2-40B4-BE49-F238E27FC236}">
                <a16:creationId xmlns:a16="http://schemas.microsoft.com/office/drawing/2014/main" id="{8D2DE17E-0AC8-42B4-A77C-1F6CD5C14199}"/>
              </a:ext>
            </a:extLst>
          </p:cNvPr>
          <p:cNvSpPr txBox="1"/>
          <p:nvPr/>
        </p:nvSpPr>
        <p:spPr>
          <a:xfrm rot="10800000">
            <a:off x="8088972" y="6060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3314</a:t>
            </a:r>
          </a:p>
        </p:txBody>
      </p:sp>
      <p:cxnSp>
        <p:nvCxnSpPr>
          <p:cNvPr id="28" name="直接连接符 9">
            <a:extLst>
              <a:ext uri="{FF2B5EF4-FFF2-40B4-BE49-F238E27FC236}">
                <a16:creationId xmlns:a16="http://schemas.microsoft.com/office/drawing/2014/main" id="{131F926B-2F44-4A78-993F-B51E919D15F9}"/>
              </a:ext>
            </a:extLst>
          </p:cNvPr>
          <p:cNvCxnSpPr>
            <a:cxnSpLocks/>
          </p:cNvCxnSpPr>
          <p:nvPr/>
        </p:nvCxnSpPr>
        <p:spPr>
          <a:xfrm>
            <a:off x="7258751" y="233178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9">
            <a:extLst>
              <a:ext uri="{FF2B5EF4-FFF2-40B4-BE49-F238E27FC236}">
                <a16:creationId xmlns:a16="http://schemas.microsoft.com/office/drawing/2014/main" id="{89529061-7F09-4C5A-95BA-5D943C386047}"/>
              </a:ext>
            </a:extLst>
          </p:cNvPr>
          <p:cNvCxnSpPr>
            <a:cxnSpLocks/>
          </p:cNvCxnSpPr>
          <p:nvPr/>
        </p:nvCxnSpPr>
        <p:spPr>
          <a:xfrm>
            <a:off x="7258751" y="2061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9">
            <a:extLst>
              <a:ext uri="{FF2B5EF4-FFF2-40B4-BE49-F238E27FC236}">
                <a16:creationId xmlns:a16="http://schemas.microsoft.com/office/drawing/2014/main" id="{7C276F32-0943-4B4A-8976-CB9C5F2B7D45}"/>
              </a:ext>
            </a:extLst>
          </p:cNvPr>
          <p:cNvCxnSpPr>
            <a:cxnSpLocks/>
          </p:cNvCxnSpPr>
          <p:nvPr/>
        </p:nvCxnSpPr>
        <p:spPr>
          <a:xfrm>
            <a:off x="7258751" y="2734928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6">
            <a:extLst>
              <a:ext uri="{FF2B5EF4-FFF2-40B4-BE49-F238E27FC236}">
                <a16:creationId xmlns:a16="http://schemas.microsoft.com/office/drawing/2014/main" id="{85E336B5-B68A-4631-970D-27204F3CCA13}"/>
              </a:ext>
            </a:extLst>
          </p:cNvPr>
          <p:cNvCxnSpPr>
            <a:cxnSpLocks/>
          </p:cNvCxnSpPr>
          <p:nvPr/>
        </p:nvCxnSpPr>
        <p:spPr>
          <a:xfrm>
            <a:off x="8651487" y="680453"/>
            <a:ext cx="0" cy="273661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6">
            <a:extLst>
              <a:ext uri="{FF2B5EF4-FFF2-40B4-BE49-F238E27FC236}">
                <a16:creationId xmlns:a16="http://schemas.microsoft.com/office/drawing/2014/main" id="{6DB42CA2-8575-4CC7-8D56-35ECDBD4C034}"/>
              </a:ext>
            </a:extLst>
          </p:cNvPr>
          <p:cNvCxnSpPr>
            <a:cxnSpLocks/>
          </p:cNvCxnSpPr>
          <p:nvPr/>
        </p:nvCxnSpPr>
        <p:spPr>
          <a:xfrm>
            <a:off x="8966427" y="680453"/>
            <a:ext cx="0" cy="205447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7">
            <a:extLst>
              <a:ext uri="{FF2B5EF4-FFF2-40B4-BE49-F238E27FC236}">
                <a16:creationId xmlns:a16="http://schemas.microsoft.com/office/drawing/2014/main" id="{4BFFCB14-09C5-40B6-AFD0-D8C76801E0AE}"/>
              </a:ext>
            </a:extLst>
          </p:cNvPr>
          <p:cNvSpPr txBox="1"/>
          <p:nvPr/>
        </p:nvSpPr>
        <p:spPr>
          <a:xfrm rot="10800000">
            <a:off x="8407902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3106</a:t>
            </a:r>
          </a:p>
        </p:txBody>
      </p:sp>
      <p:sp>
        <p:nvSpPr>
          <p:cNvPr id="36" name="文本框 37">
            <a:extLst>
              <a:ext uri="{FF2B5EF4-FFF2-40B4-BE49-F238E27FC236}">
                <a16:creationId xmlns:a16="http://schemas.microsoft.com/office/drawing/2014/main" id="{89E6DE01-CF1C-4810-8114-168C0A72E8D1}"/>
              </a:ext>
            </a:extLst>
          </p:cNvPr>
          <p:cNvSpPr txBox="1"/>
          <p:nvPr/>
        </p:nvSpPr>
        <p:spPr>
          <a:xfrm rot="10800000">
            <a:off x="8712000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2183</a:t>
            </a:r>
          </a:p>
        </p:txBody>
      </p:sp>
      <p:sp>
        <p:nvSpPr>
          <p:cNvPr id="38" name="文本框 15">
            <a:extLst>
              <a:ext uri="{FF2B5EF4-FFF2-40B4-BE49-F238E27FC236}">
                <a16:creationId xmlns:a16="http://schemas.microsoft.com/office/drawing/2014/main" id="{60230396-EA80-4A37-A511-DA7CF371B46B}"/>
              </a:ext>
            </a:extLst>
          </p:cNvPr>
          <p:cNvSpPr txBox="1"/>
          <p:nvPr/>
        </p:nvSpPr>
        <p:spPr>
          <a:xfrm>
            <a:off x="6728680" y="5139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39" name="文本框 16">
            <a:extLst>
              <a:ext uri="{FF2B5EF4-FFF2-40B4-BE49-F238E27FC236}">
                <a16:creationId xmlns:a16="http://schemas.microsoft.com/office/drawing/2014/main" id="{71C91599-4B19-43A9-BB94-F5D224A3C836}"/>
              </a:ext>
            </a:extLst>
          </p:cNvPr>
          <p:cNvSpPr txBox="1"/>
          <p:nvPr/>
        </p:nvSpPr>
        <p:spPr>
          <a:xfrm>
            <a:off x="6728680" y="4614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0" name="文本框 17">
            <a:extLst>
              <a:ext uri="{FF2B5EF4-FFF2-40B4-BE49-F238E27FC236}">
                <a16:creationId xmlns:a16="http://schemas.microsoft.com/office/drawing/2014/main" id="{38027E22-5FA5-4D7B-BA68-C6E8BAAC5CC7}"/>
              </a:ext>
            </a:extLst>
          </p:cNvPr>
          <p:cNvSpPr txBox="1"/>
          <p:nvPr/>
        </p:nvSpPr>
        <p:spPr>
          <a:xfrm>
            <a:off x="6728680" y="404204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1" name="文本框 27">
            <a:extLst>
              <a:ext uri="{FF2B5EF4-FFF2-40B4-BE49-F238E27FC236}">
                <a16:creationId xmlns:a16="http://schemas.microsoft.com/office/drawing/2014/main" id="{7CDED5DE-4A2C-4861-A9F6-6589F7CE99F2}"/>
              </a:ext>
            </a:extLst>
          </p:cNvPr>
          <p:cNvSpPr txBox="1"/>
          <p:nvPr/>
        </p:nvSpPr>
        <p:spPr>
          <a:xfrm>
            <a:off x="6728680" y="711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2" name="文本框 28">
            <a:extLst>
              <a:ext uri="{FF2B5EF4-FFF2-40B4-BE49-F238E27FC236}">
                <a16:creationId xmlns:a16="http://schemas.microsoft.com/office/drawing/2014/main" id="{E2F165DD-132B-43FB-BED4-1F1D622FE73E}"/>
              </a:ext>
            </a:extLst>
          </p:cNvPr>
          <p:cNvSpPr txBox="1"/>
          <p:nvPr/>
        </p:nvSpPr>
        <p:spPr>
          <a:xfrm>
            <a:off x="6728680" y="442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cxnSp>
        <p:nvCxnSpPr>
          <p:cNvPr id="43" name="直接箭头连接符 32">
            <a:extLst>
              <a:ext uri="{FF2B5EF4-FFF2-40B4-BE49-F238E27FC236}">
                <a16:creationId xmlns:a16="http://schemas.microsoft.com/office/drawing/2014/main" id="{F36F7097-F1B5-4C7C-89DE-E7BFB22D034D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17">
            <a:extLst>
              <a:ext uri="{FF2B5EF4-FFF2-40B4-BE49-F238E27FC236}">
                <a16:creationId xmlns:a16="http://schemas.microsoft.com/office/drawing/2014/main" id="{0F2805F2-7406-4D1A-93F2-066BF27C902A}"/>
              </a:ext>
            </a:extLst>
          </p:cNvPr>
          <p:cNvSpPr txBox="1"/>
          <p:nvPr/>
        </p:nvSpPr>
        <p:spPr>
          <a:xfrm>
            <a:off x="6728680" y="355159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5" name="文本框 17">
            <a:extLst>
              <a:ext uri="{FF2B5EF4-FFF2-40B4-BE49-F238E27FC236}">
                <a16:creationId xmlns:a16="http://schemas.microsoft.com/office/drawing/2014/main" id="{7AAE2B82-9E85-4DE5-A141-F91A27918747}"/>
              </a:ext>
            </a:extLst>
          </p:cNvPr>
          <p:cNvSpPr txBox="1"/>
          <p:nvPr/>
        </p:nvSpPr>
        <p:spPr>
          <a:xfrm>
            <a:off x="6728680" y="32041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6" name="文本框 17">
            <a:extLst>
              <a:ext uri="{FF2B5EF4-FFF2-40B4-BE49-F238E27FC236}">
                <a16:creationId xmlns:a16="http://schemas.microsoft.com/office/drawing/2014/main" id="{7B42650C-0F0F-4916-A7AF-6AD1E4370400}"/>
              </a:ext>
            </a:extLst>
          </p:cNvPr>
          <p:cNvSpPr txBox="1"/>
          <p:nvPr/>
        </p:nvSpPr>
        <p:spPr>
          <a:xfrm>
            <a:off x="6728680" y="214711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–</a:t>
            </a:r>
          </a:p>
        </p:txBody>
      </p:sp>
      <p:sp>
        <p:nvSpPr>
          <p:cNvPr id="47" name="文本框 17">
            <a:extLst>
              <a:ext uri="{FF2B5EF4-FFF2-40B4-BE49-F238E27FC236}">
                <a16:creationId xmlns:a16="http://schemas.microsoft.com/office/drawing/2014/main" id="{0C09206B-E734-4893-BD9F-873E6B4F4135}"/>
              </a:ext>
            </a:extLst>
          </p:cNvPr>
          <p:cNvSpPr txBox="1"/>
          <p:nvPr/>
        </p:nvSpPr>
        <p:spPr>
          <a:xfrm>
            <a:off x="6728680" y="18712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8" name="文本框 17">
            <a:extLst>
              <a:ext uri="{FF2B5EF4-FFF2-40B4-BE49-F238E27FC236}">
                <a16:creationId xmlns:a16="http://schemas.microsoft.com/office/drawing/2014/main" id="{584B7521-84A3-40FE-82E9-F29047F1DEF6}"/>
              </a:ext>
            </a:extLst>
          </p:cNvPr>
          <p:cNvSpPr txBox="1"/>
          <p:nvPr/>
        </p:nvSpPr>
        <p:spPr>
          <a:xfrm>
            <a:off x="6728680" y="25595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49759428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A6878-4DFC-4FD5-BDD4-0F9FDB895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6840000" cy="4619399"/>
          </a:xfrm>
          <a:prstGeom prst="rect">
            <a:avLst/>
          </a:prstGeom>
        </p:spPr>
      </p:pic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568EC43E-8F9F-42E5-892F-00DB2DA76137}"/>
              </a:ext>
            </a:extLst>
          </p:cNvPr>
          <p:cNvCxnSpPr>
            <a:cxnSpLocks/>
          </p:cNvCxnSpPr>
          <p:nvPr/>
        </p:nvCxnSpPr>
        <p:spPr>
          <a:xfrm>
            <a:off x="7258751" y="5324642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8A5C802B-813C-46E1-B5BD-B3111A9012A6}"/>
              </a:ext>
            </a:extLst>
          </p:cNvPr>
          <p:cNvCxnSpPr>
            <a:cxnSpLocks/>
          </p:cNvCxnSpPr>
          <p:nvPr/>
        </p:nvCxnSpPr>
        <p:spPr>
          <a:xfrm>
            <a:off x="7258751" y="479525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A1937139-8615-400E-8572-E9988C044D4E}"/>
              </a:ext>
            </a:extLst>
          </p:cNvPr>
          <p:cNvCxnSpPr>
            <a:cxnSpLocks/>
          </p:cNvCxnSpPr>
          <p:nvPr/>
        </p:nvCxnSpPr>
        <p:spPr>
          <a:xfrm>
            <a:off x="7258751" y="4237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1">
            <a:extLst>
              <a:ext uri="{FF2B5EF4-FFF2-40B4-BE49-F238E27FC236}">
                <a16:creationId xmlns:a16="http://schemas.microsoft.com/office/drawing/2014/main" id="{B95D5A5A-2323-4148-AA54-B5E9BC1A4C4F}"/>
              </a:ext>
            </a:extLst>
          </p:cNvPr>
          <p:cNvCxnSpPr>
            <a:cxnSpLocks/>
          </p:cNvCxnSpPr>
          <p:nvPr/>
        </p:nvCxnSpPr>
        <p:spPr>
          <a:xfrm>
            <a:off x="7258751" y="92108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B299CD03-5FBE-4B39-AAA2-CA1E5B6BF2ED}"/>
              </a:ext>
            </a:extLst>
          </p:cNvPr>
          <p:cNvCxnSpPr>
            <a:cxnSpLocks/>
          </p:cNvCxnSpPr>
          <p:nvPr/>
        </p:nvCxnSpPr>
        <p:spPr>
          <a:xfrm>
            <a:off x="7258751" y="680453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30">
            <a:extLst>
              <a:ext uri="{FF2B5EF4-FFF2-40B4-BE49-F238E27FC236}">
                <a16:creationId xmlns:a16="http://schemas.microsoft.com/office/drawing/2014/main" id="{B14B38DA-75B4-48EC-AA2E-82DB331BF9E9}"/>
              </a:ext>
            </a:extLst>
          </p:cNvPr>
          <p:cNvSpPr txBox="1"/>
          <p:nvPr/>
        </p:nvSpPr>
        <p:spPr>
          <a:xfrm>
            <a:off x="7958497" y="5360053"/>
            <a:ext cx="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31</a:t>
            </a:r>
            <a:r>
              <a:rPr lang="en-US" sz="2000" dirty="0"/>
              <a:t>S</a:t>
            </a:r>
          </a:p>
        </p:txBody>
      </p:sp>
      <p:cxnSp>
        <p:nvCxnSpPr>
          <p:cNvPr id="15" name="直接箭头连接符 32">
            <a:extLst>
              <a:ext uri="{FF2B5EF4-FFF2-40B4-BE49-F238E27FC236}">
                <a16:creationId xmlns:a16="http://schemas.microsoft.com/office/drawing/2014/main" id="{D098CCBC-4C0E-45A6-8941-64C9165EEEA8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3">
            <a:extLst>
              <a:ext uri="{FF2B5EF4-FFF2-40B4-BE49-F238E27FC236}">
                <a16:creationId xmlns:a16="http://schemas.microsoft.com/office/drawing/2014/main" id="{99E167E5-A674-4DF4-9FFF-C3159ED20AD7}"/>
              </a:ext>
            </a:extLst>
          </p:cNvPr>
          <p:cNvCxnSpPr>
            <a:cxnSpLocks/>
          </p:cNvCxnSpPr>
          <p:nvPr/>
        </p:nvCxnSpPr>
        <p:spPr>
          <a:xfrm>
            <a:off x="7706670" y="680453"/>
            <a:ext cx="0" cy="411480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6">
            <a:extLst>
              <a:ext uri="{FF2B5EF4-FFF2-40B4-BE49-F238E27FC236}">
                <a16:creationId xmlns:a16="http://schemas.microsoft.com/office/drawing/2014/main" id="{4AB79764-6326-4B89-AF8C-0C8D29DBC0D2}"/>
              </a:ext>
            </a:extLst>
          </p:cNvPr>
          <p:cNvCxnSpPr>
            <a:cxnSpLocks/>
          </p:cNvCxnSpPr>
          <p:nvPr/>
        </p:nvCxnSpPr>
        <p:spPr>
          <a:xfrm>
            <a:off x="8021609" y="680453"/>
            <a:ext cx="0" cy="3556937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37">
            <a:extLst>
              <a:ext uri="{FF2B5EF4-FFF2-40B4-BE49-F238E27FC236}">
                <a16:creationId xmlns:a16="http://schemas.microsoft.com/office/drawing/2014/main" id="{CB020138-0A9B-4463-9568-E8DCEC12FA4E}"/>
              </a:ext>
            </a:extLst>
          </p:cNvPr>
          <p:cNvSpPr txBox="1"/>
          <p:nvPr/>
        </p:nvSpPr>
        <p:spPr>
          <a:xfrm rot="10800000">
            <a:off x="7799706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4156</a:t>
            </a: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id="{7AA37D91-BC36-4AC5-8353-547539B48885}"/>
              </a:ext>
            </a:extLst>
          </p:cNvPr>
          <p:cNvSpPr txBox="1"/>
          <p:nvPr/>
        </p:nvSpPr>
        <p:spPr>
          <a:xfrm rot="10800000">
            <a:off x="7495608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5141</a:t>
            </a:r>
          </a:p>
        </p:txBody>
      </p:sp>
      <p:sp>
        <p:nvSpPr>
          <p:cNvPr id="20" name="文本框 45">
            <a:extLst>
              <a:ext uri="{FF2B5EF4-FFF2-40B4-BE49-F238E27FC236}">
                <a16:creationId xmlns:a16="http://schemas.microsoft.com/office/drawing/2014/main" id="{A943CE19-9D4F-4358-909C-AFEDA2DD579E}"/>
              </a:ext>
            </a:extLst>
          </p:cNvPr>
          <p:cNvSpPr txBox="1"/>
          <p:nvPr/>
        </p:nvSpPr>
        <p:spPr>
          <a:xfrm rot="10800000">
            <a:off x="7191510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6390</a:t>
            </a:r>
          </a:p>
        </p:txBody>
      </p:sp>
      <p:cxnSp>
        <p:nvCxnSpPr>
          <p:cNvPr id="21" name="直接连接符 4">
            <a:extLst>
              <a:ext uri="{FF2B5EF4-FFF2-40B4-BE49-F238E27FC236}">
                <a16:creationId xmlns:a16="http://schemas.microsoft.com/office/drawing/2014/main" id="{0125C777-4200-405A-ACC3-8D1113E6BBD6}"/>
              </a:ext>
            </a:extLst>
          </p:cNvPr>
          <p:cNvCxnSpPr>
            <a:cxnSpLocks/>
          </p:cNvCxnSpPr>
          <p:nvPr/>
        </p:nvCxnSpPr>
        <p:spPr>
          <a:xfrm>
            <a:off x="7258751" y="1366516"/>
            <a:ext cx="1836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36">
            <a:extLst>
              <a:ext uri="{FF2B5EF4-FFF2-40B4-BE49-F238E27FC236}">
                <a16:creationId xmlns:a16="http://schemas.microsoft.com/office/drawing/2014/main" id="{1AE51245-0616-470F-8805-7A456934834D}"/>
              </a:ext>
            </a:extLst>
          </p:cNvPr>
          <p:cNvCxnSpPr>
            <a:cxnSpLocks/>
          </p:cNvCxnSpPr>
          <p:nvPr/>
        </p:nvCxnSpPr>
        <p:spPr>
          <a:xfrm>
            <a:off x="8336548" y="680453"/>
            <a:ext cx="0" cy="305580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9">
            <a:extLst>
              <a:ext uri="{FF2B5EF4-FFF2-40B4-BE49-F238E27FC236}">
                <a16:creationId xmlns:a16="http://schemas.microsoft.com/office/drawing/2014/main" id="{D7594C43-CA3A-4666-9BDD-A512A79A2C08}"/>
              </a:ext>
            </a:extLst>
          </p:cNvPr>
          <p:cNvCxnSpPr>
            <a:cxnSpLocks/>
          </p:cNvCxnSpPr>
          <p:nvPr/>
        </p:nvCxnSpPr>
        <p:spPr>
          <a:xfrm>
            <a:off x="7258751" y="341763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9">
            <a:extLst>
              <a:ext uri="{FF2B5EF4-FFF2-40B4-BE49-F238E27FC236}">
                <a16:creationId xmlns:a16="http://schemas.microsoft.com/office/drawing/2014/main" id="{B2A210CB-2917-4D1B-B16C-E9E0AD89DA11}"/>
              </a:ext>
            </a:extLst>
          </p:cNvPr>
          <p:cNvCxnSpPr>
            <a:cxnSpLocks/>
          </p:cNvCxnSpPr>
          <p:nvPr/>
        </p:nvCxnSpPr>
        <p:spPr>
          <a:xfrm>
            <a:off x="7258751" y="373647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7">
            <a:extLst>
              <a:ext uri="{FF2B5EF4-FFF2-40B4-BE49-F238E27FC236}">
                <a16:creationId xmlns:a16="http://schemas.microsoft.com/office/drawing/2014/main" id="{337767B7-DA65-4326-9D6C-08BF9C78B8CA}"/>
              </a:ext>
            </a:extLst>
          </p:cNvPr>
          <p:cNvSpPr txBox="1"/>
          <p:nvPr/>
        </p:nvSpPr>
        <p:spPr>
          <a:xfrm rot="10800000">
            <a:off x="8103804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3314</a:t>
            </a:r>
          </a:p>
        </p:txBody>
      </p:sp>
      <p:cxnSp>
        <p:nvCxnSpPr>
          <p:cNvPr id="28" name="直接连接符 9">
            <a:extLst>
              <a:ext uri="{FF2B5EF4-FFF2-40B4-BE49-F238E27FC236}">
                <a16:creationId xmlns:a16="http://schemas.microsoft.com/office/drawing/2014/main" id="{42775F16-FAE3-4F9C-BD35-D5E5EBDF1916}"/>
              </a:ext>
            </a:extLst>
          </p:cNvPr>
          <p:cNvCxnSpPr>
            <a:cxnSpLocks/>
          </p:cNvCxnSpPr>
          <p:nvPr/>
        </p:nvCxnSpPr>
        <p:spPr>
          <a:xfrm>
            <a:off x="7258751" y="233178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9">
            <a:extLst>
              <a:ext uri="{FF2B5EF4-FFF2-40B4-BE49-F238E27FC236}">
                <a16:creationId xmlns:a16="http://schemas.microsoft.com/office/drawing/2014/main" id="{F10D7A88-60D4-4757-89BC-1B2AADEE024D}"/>
              </a:ext>
            </a:extLst>
          </p:cNvPr>
          <p:cNvCxnSpPr>
            <a:cxnSpLocks/>
          </p:cNvCxnSpPr>
          <p:nvPr/>
        </p:nvCxnSpPr>
        <p:spPr>
          <a:xfrm>
            <a:off x="7258751" y="2061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9">
            <a:extLst>
              <a:ext uri="{FF2B5EF4-FFF2-40B4-BE49-F238E27FC236}">
                <a16:creationId xmlns:a16="http://schemas.microsoft.com/office/drawing/2014/main" id="{2D7E9D19-7869-46E7-82E8-29BCADA40C85}"/>
              </a:ext>
            </a:extLst>
          </p:cNvPr>
          <p:cNvCxnSpPr>
            <a:cxnSpLocks/>
          </p:cNvCxnSpPr>
          <p:nvPr/>
        </p:nvCxnSpPr>
        <p:spPr>
          <a:xfrm>
            <a:off x="7258751" y="2734928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6">
            <a:extLst>
              <a:ext uri="{FF2B5EF4-FFF2-40B4-BE49-F238E27FC236}">
                <a16:creationId xmlns:a16="http://schemas.microsoft.com/office/drawing/2014/main" id="{97FC1360-6E1A-45F7-8A76-0F54C240E099}"/>
              </a:ext>
            </a:extLst>
          </p:cNvPr>
          <p:cNvCxnSpPr>
            <a:cxnSpLocks/>
          </p:cNvCxnSpPr>
          <p:nvPr/>
        </p:nvCxnSpPr>
        <p:spPr>
          <a:xfrm>
            <a:off x="8651487" y="680453"/>
            <a:ext cx="0" cy="27366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6">
            <a:extLst>
              <a:ext uri="{FF2B5EF4-FFF2-40B4-BE49-F238E27FC236}">
                <a16:creationId xmlns:a16="http://schemas.microsoft.com/office/drawing/2014/main" id="{EF5B5765-1937-44EE-8AE8-B4CE7FD7BE15}"/>
              </a:ext>
            </a:extLst>
          </p:cNvPr>
          <p:cNvCxnSpPr>
            <a:cxnSpLocks/>
          </p:cNvCxnSpPr>
          <p:nvPr/>
        </p:nvCxnSpPr>
        <p:spPr>
          <a:xfrm>
            <a:off x="8966427" y="680453"/>
            <a:ext cx="0" cy="205447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7">
            <a:extLst>
              <a:ext uri="{FF2B5EF4-FFF2-40B4-BE49-F238E27FC236}">
                <a16:creationId xmlns:a16="http://schemas.microsoft.com/office/drawing/2014/main" id="{71BFE7CC-A41F-4FB0-982C-94D6B69D2D1B}"/>
              </a:ext>
            </a:extLst>
          </p:cNvPr>
          <p:cNvSpPr txBox="1"/>
          <p:nvPr/>
        </p:nvSpPr>
        <p:spPr>
          <a:xfrm rot="10800000">
            <a:off x="8393070" y="6060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3106</a:t>
            </a:r>
          </a:p>
        </p:txBody>
      </p:sp>
      <p:sp>
        <p:nvSpPr>
          <p:cNvPr id="36" name="文本框 37">
            <a:extLst>
              <a:ext uri="{FF2B5EF4-FFF2-40B4-BE49-F238E27FC236}">
                <a16:creationId xmlns:a16="http://schemas.microsoft.com/office/drawing/2014/main" id="{C9CDF7FA-F448-4D60-B29D-84E32380BE71}"/>
              </a:ext>
            </a:extLst>
          </p:cNvPr>
          <p:cNvSpPr txBox="1"/>
          <p:nvPr/>
        </p:nvSpPr>
        <p:spPr>
          <a:xfrm rot="10800000">
            <a:off x="8712000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2183</a:t>
            </a:r>
          </a:p>
        </p:txBody>
      </p:sp>
      <p:sp>
        <p:nvSpPr>
          <p:cNvPr id="38" name="文本框 15">
            <a:extLst>
              <a:ext uri="{FF2B5EF4-FFF2-40B4-BE49-F238E27FC236}">
                <a16:creationId xmlns:a16="http://schemas.microsoft.com/office/drawing/2014/main" id="{5A7A3C8A-F367-498F-8610-EDBF10CCAD46}"/>
              </a:ext>
            </a:extLst>
          </p:cNvPr>
          <p:cNvSpPr txBox="1"/>
          <p:nvPr/>
        </p:nvSpPr>
        <p:spPr>
          <a:xfrm>
            <a:off x="6728680" y="5139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39" name="文本框 16">
            <a:extLst>
              <a:ext uri="{FF2B5EF4-FFF2-40B4-BE49-F238E27FC236}">
                <a16:creationId xmlns:a16="http://schemas.microsoft.com/office/drawing/2014/main" id="{D00BF972-EC1D-4EF1-9DC3-2196F14A5CC3}"/>
              </a:ext>
            </a:extLst>
          </p:cNvPr>
          <p:cNvSpPr txBox="1"/>
          <p:nvPr/>
        </p:nvSpPr>
        <p:spPr>
          <a:xfrm>
            <a:off x="6728680" y="4614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0" name="文本框 17">
            <a:extLst>
              <a:ext uri="{FF2B5EF4-FFF2-40B4-BE49-F238E27FC236}">
                <a16:creationId xmlns:a16="http://schemas.microsoft.com/office/drawing/2014/main" id="{2AF97287-7BF3-423B-829E-F6A0C1FD375D}"/>
              </a:ext>
            </a:extLst>
          </p:cNvPr>
          <p:cNvSpPr txBox="1"/>
          <p:nvPr/>
        </p:nvSpPr>
        <p:spPr>
          <a:xfrm>
            <a:off x="6728680" y="404204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1" name="文本框 27">
            <a:extLst>
              <a:ext uri="{FF2B5EF4-FFF2-40B4-BE49-F238E27FC236}">
                <a16:creationId xmlns:a16="http://schemas.microsoft.com/office/drawing/2014/main" id="{985E5CF9-A320-416C-82DF-90E4DB5775A8}"/>
              </a:ext>
            </a:extLst>
          </p:cNvPr>
          <p:cNvSpPr txBox="1"/>
          <p:nvPr/>
        </p:nvSpPr>
        <p:spPr>
          <a:xfrm>
            <a:off x="6728680" y="711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42" name="文本框 28">
            <a:extLst>
              <a:ext uri="{FF2B5EF4-FFF2-40B4-BE49-F238E27FC236}">
                <a16:creationId xmlns:a16="http://schemas.microsoft.com/office/drawing/2014/main" id="{C1808DEB-BB75-42DF-9361-98EF0C85667D}"/>
              </a:ext>
            </a:extLst>
          </p:cNvPr>
          <p:cNvSpPr txBox="1"/>
          <p:nvPr/>
        </p:nvSpPr>
        <p:spPr>
          <a:xfrm>
            <a:off x="6728680" y="442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cxnSp>
        <p:nvCxnSpPr>
          <p:cNvPr id="43" name="直接箭头连接符 32">
            <a:extLst>
              <a:ext uri="{FF2B5EF4-FFF2-40B4-BE49-F238E27FC236}">
                <a16:creationId xmlns:a16="http://schemas.microsoft.com/office/drawing/2014/main" id="{32E2A058-4E69-48A8-B6A4-78024B2E8EBA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17">
            <a:extLst>
              <a:ext uri="{FF2B5EF4-FFF2-40B4-BE49-F238E27FC236}">
                <a16:creationId xmlns:a16="http://schemas.microsoft.com/office/drawing/2014/main" id="{B90D75F2-BDB6-44EB-8D5F-C8DE12DB8F04}"/>
              </a:ext>
            </a:extLst>
          </p:cNvPr>
          <p:cNvSpPr txBox="1"/>
          <p:nvPr/>
        </p:nvSpPr>
        <p:spPr>
          <a:xfrm>
            <a:off x="6728680" y="355159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5" name="文本框 17">
            <a:extLst>
              <a:ext uri="{FF2B5EF4-FFF2-40B4-BE49-F238E27FC236}">
                <a16:creationId xmlns:a16="http://schemas.microsoft.com/office/drawing/2014/main" id="{90F8E4E4-051E-4670-93A0-D3EF9C3DCF9F}"/>
              </a:ext>
            </a:extLst>
          </p:cNvPr>
          <p:cNvSpPr txBox="1"/>
          <p:nvPr/>
        </p:nvSpPr>
        <p:spPr>
          <a:xfrm>
            <a:off x="6728680" y="32041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46" name="文本框 17">
            <a:extLst>
              <a:ext uri="{FF2B5EF4-FFF2-40B4-BE49-F238E27FC236}">
                <a16:creationId xmlns:a16="http://schemas.microsoft.com/office/drawing/2014/main" id="{6D47F61F-D4DA-47D9-BF7C-067C6A793891}"/>
              </a:ext>
            </a:extLst>
          </p:cNvPr>
          <p:cNvSpPr txBox="1"/>
          <p:nvPr/>
        </p:nvSpPr>
        <p:spPr>
          <a:xfrm>
            <a:off x="6728680" y="214711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–</a:t>
            </a:r>
          </a:p>
        </p:txBody>
      </p:sp>
      <p:sp>
        <p:nvSpPr>
          <p:cNvPr id="47" name="文本框 17">
            <a:extLst>
              <a:ext uri="{FF2B5EF4-FFF2-40B4-BE49-F238E27FC236}">
                <a16:creationId xmlns:a16="http://schemas.microsoft.com/office/drawing/2014/main" id="{F235CB02-BC1D-45DD-9E26-A460BC923693}"/>
              </a:ext>
            </a:extLst>
          </p:cNvPr>
          <p:cNvSpPr txBox="1"/>
          <p:nvPr/>
        </p:nvSpPr>
        <p:spPr>
          <a:xfrm>
            <a:off x="6728680" y="18712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48" name="文本框 17">
            <a:extLst>
              <a:ext uri="{FF2B5EF4-FFF2-40B4-BE49-F238E27FC236}">
                <a16:creationId xmlns:a16="http://schemas.microsoft.com/office/drawing/2014/main" id="{B09B679C-1ADE-48DC-8013-888ACDD03DDE}"/>
              </a:ext>
            </a:extLst>
          </p:cNvPr>
          <p:cNvSpPr txBox="1"/>
          <p:nvPr/>
        </p:nvSpPr>
        <p:spPr>
          <a:xfrm>
            <a:off x="6728680" y="25595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34176036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4996FA2-2409-4725-B666-D8591082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6840000" cy="4619399"/>
          </a:xfrm>
          <a:prstGeom prst="rect">
            <a:avLst/>
          </a:prstGeom>
        </p:spPr>
      </p:pic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B5E05DF7-DF7A-419F-A6A1-3D4C3F2F2A3C}"/>
              </a:ext>
            </a:extLst>
          </p:cNvPr>
          <p:cNvCxnSpPr>
            <a:cxnSpLocks/>
          </p:cNvCxnSpPr>
          <p:nvPr/>
        </p:nvCxnSpPr>
        <p:spPr>
          <a:xfrm>
            <a:off x="7258751" y="5324642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2E1815BD-B504-4B81-9DEB-7C4C7D6B974B}"/>
              </a:ext>
            </a:extLst>
          </p:cNvPr>
          <p:cNvCxnSpPr>
            <a:cxnSpLocks/>
          </p:cNvCxnSpPr>
          <p:nvPr/>
        </p:nvCxnSpPr>
        <p:spPr>
          <a:xfrm>
            <a:off x="7258751" y="479525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6D8DB607-3CCA-43E5-AF2D-7BE41C5236AA}"/>
              </a:ext>
            </a:extLst>
          </p:cNvPr>
          <p:cNvCxnSpPr>
            <a:cxnSpLocks/>
          </p:cNvCxnSpPr>
          <p:nvPr/>
        </p:nvCxnSpPr>
        <p:spPr>
          <a:xfrm>
            <a:off x="7258751" y="4237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1">
            <a:extLst>
              <a:ext uri="{FF2B5EF4-FFF2-40B4-BE49-F238E27FC236}">
                <a16:creationId xmlns:a16="http://schemas.microsoft.com/office/drawing/2014/main" id="{DC4A5B5D-2A41-4366-BA55-95D275624D22}"/>
              </a:ext>
            </a:extLst>
          </p:cNvPr>
          <p:cNvCxnSpPr>
            <a:cxnSpLocks/>
          </p:cNvCxnSpPr>
          <p:nvPr/>
        </p:nvCxnSpPr>
        <p:spPr>
          <a:xfrm>
            <a:off x="7258751" y="92108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B3F0475-2C8A-4F3A-92DC-806C56E3D0FF}"/>
              </a:ext>
            </a:extLst>
          </p:cNvPr>
          <p:cNvCxnSpPr>
            <a:cxnSpLocks/>
          </p:cNvCxnSpPr>
          <p:nvPr/>
        </p:nvCxnSpPr>
        <p:spPr>
          <a:xfrm>
            <a:off x="7258751" y="680453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5">
            <a:extLst>
              <a:ext uri="{FF2B5EF4-FFF2-40B4-BE49-F238E27FC236}">
                <a16:creationId xmlns:a16="http://schemas.microsoft.com/office/drawing/2014/main" id="{B4675055-2464-4D20-BE15-43DA500400EF}"/>
              </a:ext>
            </a:extLst>
          </p:cNvPr>
          <p:cNvSpPr txBox="1"/>
          <p:nvPr/>
        </p:nvSpPr>
        <p:spPr>
          <a:xfrm>
            <a:off x="6728680" y="5139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10" name="文本框 16">
            <a:extLst>
              <a:ext uri="{FF2B5EF4-FFF2-40B4-BE49-F238E27FC236}">
                <a16:creationId xmlns:a16="http://schemas.microsoft.com/office/drawing/2014/main" id="{33847E12-C594-4E77-A598-0582D41B18AA}"/>
              </a:ext>
            </a:extLst>
          </p:cNvPr>
          <p:cNvSpPr txBox="1"/>
          <p:nvPr/>
        </p:nvSpPr>
        <p:spPr>
          <a:xfrm>
            <a:off x="6728680" y="4614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11" name="文本框 17">
            <a:extLst>
              <a:ext uri="{FF2B5EF4-FFF2-40B4-BE49-F238E27FC236}">
                <a16:creationId xmlns:a16="http://schemas.microsoft.com/office/drawing/2014/main" id="{D8B55492-958F-470A-9B8E-517CF850C38B}"/>
              </a:ext>
            </a:extLst>
          </p:cNvPr>
          <p:cNvSpPr txBox="1"/>
          <p:nvPr/>
        </p:nvSpPr>
        <p:spPr>
          <a:xfrm>
            <a:off x="6728680" y="404204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2B611000-BE2B-4B23-B9B5-7DD623749B64}"/>
              </a:ext>
            </a:extLst>
          </p:cNvPr>
          <p:cNvSpPr txBox="1"/>
          <p:nvPr/>
        </p:nvSpPr>
        <p:spPr>
          <a:xfrm>
            <a:off x="6728680" y="711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13" name="文本框 28">
            <a:extLst>
              <a:ext uri="{FF2B5EF4-FFF2-40B4-BE49-F238E27FC236}">
                <a16:creationId xmlns:a16="http://schemas.microsoft.com/office/drawing/2014/main" id="{226EE26C-F67D-4456-B9CB-6D07BC7482CE}"/>
              </a:ext>
            </a:extLst>
          </p:cNvPr>
          <p:cNvSpPr txBox="1"/>
          <p:nvPr/>
        </p:nvSpPr>
        <p:spPr>
          <a:xfrm>
            <a:off x="6728680" y="442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26A35ABF-AF59-40B2-B606-052CAF284127}"/>
              </a:ext>
            </a:extLst>
          </p:cNvPr>
          <p:cNvSpPr txBox="1"/>
          <p:nvPr/>
        </p:nvSpPr>
        <p:spPr>
          <a:xfrm>
            <a:off x="7958497" y="5360053"/>
            <a:ext cx="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31</a:t>
            </a:r>
            <a:r>
              <a:rPr lang="en-US" sz="2000" dirty="0"/>
              <a:t>S</a:t>
            </a:r>
          </a:p>
        </p:txBody>
      </p:sp>
      <p:cxnSp>
        <p:nvCxnSpPr>
          <p:cNvPr id="15" name="直接箭头连接符 32">
            <a:extLst>
              <a:ext uri="{FF2B5EF4-FFF2-40B4-BE49-F238E27FC236}">
                <a16:creationId xmlns:a16="http://schemas.microsoft.com/office/drawing/2014/main" id="{3C8A2CFA-5B1C-4B2A-8D58-2008A09E9D2D}"/>
              </a:ext>
            </a:extLst>
          </p:cNvPr>
          <p:cNvCxnSpPr>
            <a:cxnSpLocks/>
          </p:cNvCxnSpPr>
          <p:nvPr/>
        </p:nvCxnSpPr>
        <p:spPr>
          <a:xfrm>
            <a:off x="7391731" y="680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3">
            <a:extLst>
              <a:ext uri="{FF2B5EF4-FFF2-40B4-BE49-F238E27FC236}">
                <a16:creationId xmlns:a16="http://schemas.microsoft.com/office/drawing/2014/main" id="{A7F752CA-C7CB-40BA-89C1-3897A55611EB}"/>
              </a:ext>
            </a:extLst>
          </p:cNvPr>
          <p:cNvCxnSpPr>
            <a:cxnSpLocks/>
          </p:cNvCxnSpPr>
          <p:nvPr/>
        </p:nvCxnSpPr>
        <p:spPr>
          <a:xfrm>
            <a:off x="7706670" y="680453"/>
            <a:ext cx="0" cy="411480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6">
            <a:extLst>
              <a:ext uri="{FF2B5EF4-FFF2-40B4-BE49-F238E27FC236}">
                <a16:creationId xmlns:a16="http://schemas.microsoft.com/office/drawing/2014/main" id="{158BEA80-A25D-4330-95B8-9052167D8B31}"/>
              </a:ext>
            </a:extLst>
          </p:cNvPr>
          <p:cNvCxnSpPr>
            <a:cxnSpLocks/>
          </p:cNvCxnSpPr>
          <p:nvPr/>
        </p:nvCxnSpPr>
        <p:spPr>
          <a:xfrm>
            <a:off x="8021609" y="680453"/>
            <a:ext cx="0" cy="3556937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37">
            <a:extLst>
              <a:ext uri="{FF2B5EF4-FFF2-40B4-BE49-F238E27FC236}">
                <a16:creationId xmlns:a16="http://schemas.microsoft.com/office/drawing/2014/main" id="{173318CE-B168-44E8-AB08-0975EDDA4D23}"/>
              </a:ext>
            </a:extLst>
          </p:cNvPr>
          <p:cNvSpPr txBox="1"/>
          <p:nvPr/>
        </p:nvSpPr>
        <p:spPr>
          <a:xfrm rot="10800000">
            <a:off x="7799706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4156</a:t>
            </a: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id="{DEA32F3F-2017-4969-AEC0-F7FC38D562D9}"/>
              </a:ext>
            </a:extLst>
          </p:cNvPr>
          <p:cNvSpPr txBox="1"/>
          <p:nvPr/>
        </p:nvSpPr>
        <p:spPr>
          <a:xfrm rot="10800000">
            <a:off x="7495608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5141</a:t>
            </a:r>
          </a:p>
        </p:txBody>
      </p:sp>
      <p:sp>
        <p:nvSpPr>
          <p:cNvPr id="20" name="文本框 45">
            <a:extLst>
              <a:ext uri="{FF2B5EF4-FFF2-40B4-BE49-F238E27FC236}">
                <a16:creationId xmlns:a16="http://schemas.microsoft.com/office/drawing/2014/main" id="{74B6F1B8-867B-4EA9-AEE0-FBA45F1C780F}"/>
              </a:ext>
            </a:extLst>
          </p:cNvPr>
          <p:cNvSpPr txBox="1"/>
          <p:nvPr/>
        </p:nvSpPr>
        <p:spPr>
          <a:xfrm rot="10800000">
            <a:off x="7191510" y="60604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6390</a:t>
            </a:r>
          </a:p>
        </p:txBody>
      </p:sp>
      <p:cxnSp>
        <p:nvCxnSpPr>
          <p:cNvPr id="21" name="直接连接符 4">
            <a:extLst>
              <a:ext uri="{FF2B5EF4-FFF2-40B4-BE49-F238E27FC236}">
                <a16:creationId xmlns:a16="http://schemas.microsoft.com/office/drawing/2014/main" id="{1C657F55-58FD-42A2-9A38-FFEB3FC46EBD}"/>
              </a:ext>
            </a:extLst>
          </p:cNvPr>
          <p:cNvCxnSpPr>
            <a:cxnSpLocks/>
          </p:cNvCxnSpPr>
          <p:nvPr/>
        </p:nvCxnSpPr>
        <p:spPr>
          <a:xfrm>
            <a:off x="7258751" y="1366516"/>
            <a:ext cx="1836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36">
            <a:extLst>
              <a:ext uri="{FF2B5EF4-FFF2-40B4-BE49-F238E27FC236}">
                <a16:creationId xmlns:a16="http://schemas.microsoft.com/office/drawing/2014/main" id="{01E9D5E8-714F-4438-B41E-BEA1F052A05B}"/>
              </a:ext>
            </a:extLst>
          </p:cNvPr>
          <p:cNvCxnSpPr>
            <a:cxnSpLocks/>
          </p:cNvCxnSpPr>
          <p:nvPr/>
        </p:nvCxnSpPr>
        <p:spPr>
          <a:xfrm>
            <a:off x="8336548" y="680453"/>
            <a:ext cx="0" cy="3055804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9">
            <a:extLst>
              <a:ext uri="{FF2B5EF4-FFF2-40B4-BE49-F238E27FC236}">
                <a16:creationId xmlns:a16="http://schemas.microsoft.com/office/drawing/2014/main" id="{3C1DF4A1-0508-4B61-9D56-2FF38E10C73F}"/>
              </a:ext>
            </a:extLst>
          </p:cNvPr>
          <p:cNvCxnSpPr>
            <a:cxnSpLocks/>
          </p:cNvCxnSpPr>
          <p:nvPr/>
        </p:nvCxnSpPr>
        <p:spPr>
          <a:xfrm>
            <a:off x="7258751" y="341763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9">
            <a:extLst>
              <a:ext uri="{FF2B5EF4-FFF2-40B4-BE49-F238E27FC236}">
                <a16:creationId xmlns:a16="http://schemas.microsoft.com/office/drawing/2014/main" id="{38026319-938B-4A3F-B739-56E4B68E6B72}"/>
              </a:ext>
            </a:extLst>
          </p:cNvPr>
          <p:cNvCxnSpPr>
            <a:cxnSpLocks/>
          </p:cNvCxnSpPr>
          <p:nvPr/>
        </p:nvCxnSpPr>
        <p:spPr>
          <a:xfrm>
            <a:off x="7258751" y="3736474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17">
            <a:extLst>
              <a:ext uri="{FF2B5EF4-FFF2-40B4-BE49-F238E27FC236}">
                <a16:creationId xmlns:a16="http://schemas.microsoft.com/office/drawing/2014/main" id="{552A8F5B-3018-4AD9-A02B-8E768B637084}"/>
              </a:ext>
            </a:extLst>
          </p:cNvPr>
          <p:cNvSpPr txBox="1"/>
          <p:nvPr/>
        </p:nvSpPr>
        <p:spPr>
          <a:xfrm>
            <a:off x="6728680" y="355159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sp>
        <p:nvSpPr>
          <p:cNvPr id="26" name="文本框 37">
            <a:extLst>
              <a:ext uri="{FF2B5EF4-FFF2-40B4-BE49-F238E27FC236}">
                <a16:creationId xmlns:a16="http://schemas.microsoft.com/office/drawing/2014/main" id="{9682E771-6928-4546-8F1F-06BE86C584A1}"/>
              </a:ext>
            </a:extLst>
          </p:cNvPr>
          <p:cNvSpPr txBox="1"/>
          <p:nvPr/>
        </p:nvSpPr>
        <p:spPr>
          <a:xfrm rot="10800000">
            <a:off x="8103804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3314</a:t>
            </a:r>
          </a:p>
        </p:txBody>
      </p:sp>
      <p:sp>
        <p:nvSpPr>
          <p:cNvPr id="27" name="文本框 17">
            <a:extLst>
              <a:ext uri="{FF2B5EF4-FFF2-40B4-BE49-F238E27FC236}">
                <a16:creationId xmlns:a16="http://schemas.microsoft.com/office/drawing/2014/main" id="{3AB361D3-E1AB-457B-831A-0CA18C8D95D2}"/>
              </a:ext>
            </a:extLst>
          </p:cNvPr>
          <p:cNvSpPr txBox="1"/>
          <p:nvPr/>
        </p:nvSpPr>
        <p:spPr>
          <a:xfrm>
            <a:off x="6728680" y="320412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cxnSp>
        <p:nvCxnSpPr>
          <p:cNvPr id="28" name="直接连接符 9">
            <a:extLst>
              <a:ext uri="{FF2B5EF4-FFF2-40B4-BE49-F238E27FC236}">
                <a16:creationId xmlns:a16="http://schemas.microsoft.com/office/drawing/2014/main" id="{41D4F770-B4F0-4B56-B8B7-166708EF561D}"/>
              </a:ext>
            </a:extLst>
          </p:cNvPr>
          <p:cNvCxnSpPr>
            <a:cxnSpLocks/>
          </p:cNvCxnSpPr>
          <p:nvPr/>
        </p:nvCxnSpPr>
        <p:spPr>
          <a:xfrm>
            <a:off x="7258751" y="2331786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17">
            <a:extLst>
              <a:ext uri="{FF2B5EF4-FFF2-40B4-BE49-F238E27FC236}">
                <a16:creationId xmlns:a16="http://schemas.microsoft.com/office/drawing/2014/main" id="{832667F7-4A6A-4AF4-B794-D029800303BE}"/>
              </a:ext>
            </a:extLst>
          </p:cNvPr>
          <p:cNvSpPr txBox="1"/>
          <p:nvPr/>
        </p:nvSpPr>
        <p:spPr>
          <a:xfrm>
            <a:off x="6728680" y="214711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–</a:t>
            </a:r>
          </a:p>
        </p:txBody>
      </p:sp>
      <p:cxnSp>
        <p:nvCxnSpPr>
          <p:cNvPr id="30" name="直接连接符 9">
            <a:extLst>
              <a:ext uri="{FF2B5EF4-FFF2-40B4-BE49-F238E27FC236}">
                <a16:creationId xmlns:a16="http://schemas.microsoft.com/office/drawing/2014/main" id="{89062562-4A0A-4D19-8BB4-7D98D18D6544}"/>
              </a:ext>
            </a:extLst>
          </p:cNvPr>
          <p:cNvCxnSpPr>
            <a:cxnSpLocks/>
          </p:cNvCxnSpPr>
          <p:nvPr/>
        </p:nvCxnSpPr>
        <p:spPr>
          <a:xfrm>
            <a:off x="7258751" y="2061390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17">
            <a:extLst>
              <a:ext uri="{FF2B5EF4-FFF2-40B4-BE49-F238E27FC236}">
                <a16:creationId xmlns:a16="http://schemas.microsoft.com/office/drawing/2014/main" id="{83F2F1C5-ACB5-4CD0-A162-707DE9C3FE6E}"/>
              </a:ext>
            </a:extLst>
          </p:cNvPr>
          <p:cNvSpPr txBox="1"/>
          <p:nvPr/>
        </p:nvSpPr>
        <p:spPr>
          <a:xfrm>
            <a:off x="6728680" y="18712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</a:t>
            </a:r>
            <a:r>
              <a:rPr lang="en-US" baseline="30000" dirty="0"/>
              <a:t>+</a:t>
            </a:r>
          </a:p>
        </p:txBody>
      </p:sp>
      <p:cxnSp>
        <p:nvCxnSpPr>
          <p:cNvPr id="32" name="直接连接符 9">
            <a:extLst>
              <a:ext uri="{FF2B5EF4-FFF2-40B4-BE49-F238E27FC236}">
                <a16:creationId xmlns:a16="http://schemas.microsoft.com/office/drawing/2014/main" id="{9418993C-00E8-4B33-8E9E-A585C40B2FBC}"/>
              </a:ext>
            </a:extLst>
          </p:cNvPr>
          <p:cNvCxnSpPr>
            <a:cxnSpLocks/>
          </p:cNvCxnSpPr>
          <p:nvPr/>
        </p:nvCxnSpPr>
        <p:spPr>
          <a:xfrm>
            <a:off x="7258751" y="2734928"/>
            <a:ext cx="183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6">
            <a:extLst>
              <a:ext uri="{FF2B5EF4-FFF2-40B4-BE49-F238E27FC236}">
                <a16:creationId xmlns:a16="http://schemas.microsoft.com/office/drawing/2014/main" id="{4E5895AC-BE8A-4601-A8D8-6ADCBC452A46}"/>
              </a:ext>
            </a:extLst>
          </p:cNvPr>
          <p:cNvCxnSpPr>
            <a:cxnSpLocks/>
          </p:cNvCxnSpPr>
          <p:nvPr/>
        </p:nvCxnSpPr>
        <p:spPr>
          <a:xfrm>
            <a:off x="8651487" y="680453"/>
            <a:ext cx="0" cy="273661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6">
            <a:extLst>
              <a:ext uri="{FF2B5EF4-FFF2-40B4-BE49-F238E27FC236}">
                <a16:creationId xmlns:a16="http://schemas.microsoft.com/office/drawing/2014/main" id="{B62111A3-DE3E-4488-BD52-02AB7C3D08F6}"/>
              </a:ext>
            </a:extLst>
          </p:cNvPr>
          <p:cNvCxnSpPr>
            <a:cxnSpLocks/>
          </p:cNvCxnSpPr>
          <p:nvPr/>
        </p:nvCxnSpPr>
        <p:spPr>
          <a:xfrm>
            <a:off x="8966427" y="680453"/>
            <a:ext cx="0" cy="20544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7">
            <a:extLst>
              <a:ext uri="{FF2B5EF4-FFF2-40B4-BE49-F238E27FC236}">
                <a16:creationId xmlns:a16="http://schemas.microsoft.com/office/drawing/2014/main" id="{95C5A01B-194F-46C6-A646-685B996806A7}"/>
              </a:ext>
            </a:extLst>
          </p:cNvPr>
          <p:cNvSpPr txBox="1"/>
          <p:nvPr/>
        </p:nvSpPr>
        <p:spPr>
          <a:xfrm rot="10800000">
            <a:off x="8407902" y="60605"/>
            <a:ext cx="432000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3106</a:t>
            </a:r>
          </a:p>
        </p:txBody>
      </p:sp>
      <p:sp>
        <p:nvSpPr>
          <p:cNvPr id="36" name="文本框 37">
            <a:extLst>
              <a:ext uri="{FF2B5EF4-FFF2-40B4-BE49-F238E27FC236}">
                <a16:creationId xmlns:a16="http://schemas.microsoft.com/office/drawing/2014/main" id="{D61AFDFD-A488-464F-9587-4B5390B353A9}"/>
              </a:ext>
            </a:extLst>
          </p:cNvPr>
          <p:cNvSpPr txBox="1"/>
          <p:nvPr/>
        </p:nvSpPr>
        <p:spPr>
          <a:xfrm rot="10800000">
            <a:off x="8697168" y="6060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2183</a:t>
            </a:r>
          </a:p>
        </p:txBody>
      </p:sp>
      <p:sp>
        <p:nvSpPr>
          <p:cNvPr id="37" name="文本框 17">
            <a:extLst>
              <a:ext uri="{FF2B5EF4-FFF2-40B4-BE49-F238E27FC236}">
                <a16:creationId xmlns:a16="http://schemas.microsoft.com/office/drawing/2014/main" id="{633233E8-9513-4ABE-AD24-BA03821522E4}"/>
              </a:ext>
            </a:extLst>
          </p:cNvPr>
          <p:cNvSpPr txBox="1"/>
          <p:nvPr/>
        </p:nvSpPr>
        <p:spPr>
          <a:xfrm>
            <a:off x="6728680" y="255950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075137464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067E-2711-488C-858F-260648E22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308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968C8-209E-413A-80B9-6D3F0FB35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9894"/>
            <a:ext cx="4572000" cy="308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D96CE-59AC-4137-AF70-7AC1327FA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0989"/>
            <a:ext cx="4572000" cy="3087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C2BCD5-7C7E-47DC-8DC3-C9F01B23A7E1}"/>
              </a:ext>
            </a:extLst>
          </p:cNvPr>
          <p:cNvSpPr txBox="1"/>
          <p:nvPr/>
        </p:nvSpPr>
        <p:spPr>
          <a:xfrm>
            <a:off x="4990944" y="24919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α</a:t>
            </a:r>
            <a:r>
              <a:rPr lang="en-US" altLang="zh-CN" sz="2000" dirty="0"/>
              <a:t> = 39 MeV</a:t>
            </a:r>
            <a:endParaRPr lang="zh-CN" alt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5135F-0897-4D08-8F6C-7A15BA9F463A}"/>
              </a:ext>
            </a:extLst>
          </p:cNvPr>
          <p:cNvSpPr txBox="1"/>
          <p:nvPr/>
        </p:nvSpPr>
        <p:spPr>
          <a:xfrm>
            <a:off x="418944" y="3347996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α</a:t>
            </a:r>
            <a:r>
              <a:rPr lang="en-US" altLang="zh-CN" sz="2000" dirty="0"/>
              <a:t> = 40 MeV</a:t>
            </a:r>
            <a:endParaRPr lang="zh-CN" alt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A6B81B-7AF4-4ADA-80DF-3DBCDA130B0D}"/>
              </a:ext>
            </a:extLst>
          </p:cNvPr>
          <p:cNvSpPr txBox="1"/>
          <p:nvPr/>
        </p:nvSpPr>
        <p:spPr>
          <a:xfrm>
            <a:off x="4990944" y="3349599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α</a:t>
            </a:r>
            <a:r>
              <a:rPr lang="en-US" altLang="zh-CN" sz="2000" dirty="0"/>
              <a:t> = 41 MeV</a:t>
            </a:r>
            <a:endParaRPr lang="zh-CN" alt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D41D39-B91E-4C9F-AE43-0D267CF94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0" cy="3087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46D887-55FC-434D-89B2-C1C1A2134685}"/>
              </a:ext>
            </a:extLst>
          </p:cNvPr>
          <p:cNvSpPr txBox="1"/>
          <p:nvPr/>
        </p:nvSpPr>
        <p:spPr>
          <a:xfrm>
            <a:off x="418944" y="24919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α</a:t>
            </a:r>
            <a:r>
              <a:rPr lang="en-US" altLang="zh-CN" sz="2000" dirty="0"/>
              <a:t> = 42 MeV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17395890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76B-BFE4-4B9F-9794-54E4769FF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087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CFBBD-28D9-4F68-851C-8FEAD3635EE3}"/>
              </a:ext>
            </a:extLst>
          </p:cNvPr>
          <p:cNvSpPr txBox="1"/>
          <p:nvPr/>
        </p:nvSpPr>
        <p:spPr>
          <a:xfrm>
            <a:off x="418944" y="247594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α</a:t>
            </a:r>
            <a:r>
              <a:rPr lang="en-US" altLang="zh-CN" sz="2000" dirty="0"/>
              <a:t> = 37 MeV</a:t>
            </a:r>
            <a:endParaRPr lang="zh-CN" alt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F1477-D261-4C05-83A3-1C6187E72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7704"/>
            <a:ext cx="4572000" cy="3087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93DFB1-6CA7-4A9F-BE3F-290C4C7D02DC}"/>
              </a:ext>
            </a:extLst>
          </p:cNvPr>
          <p:cNvSpPr txBox="1"/>
          <p:nvPr/>
        </p:nvSpPr>
        <p:spPr>
          <a:xfrm>
            <a:off x="418944" y="3324203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α</a:t>
            </a:r>
            <a:r>
              <a:rPr lang="en-US" altLang="zh-CN" sz="2000" dirty="0"/>
              <a:t> = 38 MeV</a:t>
            </a:r>
            <a:endParaRPr lang="zh-CN" alt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EEA1B4-AEFA-42BB-AC66-B5B2E42C3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087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AD3A73-1C2E-4053-8965-EBE6801BBA9B}"/>
              </a:ext>
            </a:extLst>
          </p:cNvPr>
          <p:cNvSpPr txBox="1"/>
          <p:nvPr/>
        </p:nvSpPr>
        <p:spPr>
          <a:xfrm>
            <a:off x="4990944" y="24919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/>
              <a:t>E</a:t>
            </a:r>
            <a:r>
              <a:rPr lang="en-US" altLang="zh-CN" sz="2000" i="1" baseline="-25000" dirty="0"/>
              <a:t>α</a:t>
            </a:r>
            <a:r>
              <a:rPr lang="en-US" altLang="zh-CN" sz="2000" dirty="0"/>
              <a:t> = 39 MeV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56557714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68251-AEC6-409E-97D7-CCC0350C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1" cy="308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B5F8EA-F451-4CB5-8577-BF7C98B18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087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73E94-46D7-4E29-9ACE-7348CA3F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3087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FD9770-6EEC-4F89-925E-0F955CC2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6"/>
            <a:ext cx="4572000" cy="308769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EB8081E-57D3-44BE-AE97-CB91B915A555}"/>
              </a:ext>
            </a:extLst>
          </p:cNvPr>
          <p:cNvSpPr/>
          <p:nvPr/>
        </p:nvSpPr>
        <p:spPr>
          <a:xfrm>
            <a:off x="4176584" y="4330296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DD0E04A-36CB-462E-A0C6-254D4A0354EF}"/>
              </a:ext>
            </a:extLst>
          </p:cNvPr>
          <p:cNvSpPr/>
          <p:nvPr/>
        </p:nvSpPr>
        <p:spPr>
          <a:xfrm>
            <a:off x="4170406" y="688023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690677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EACA-72F6-400A-8308-B9A94BD9D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1999" cy="3087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2C1706-5636-4570-BCC0-EE1E8C9C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572000" cy="308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BBD2A-C95A-4863-A118-0A65D84D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000" cy="3087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0F36E-FB94-4E00-AD80-6DD846A92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8" y="3428999"/>
            <a:ext cx="4572001" cy="308770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64879F-8B01-425F-8F68-4262ADA86A69}"/>
              </a:ext>
            </a:extLst>
          </p:cNvPr>
          <p:cNvSpPr/>
          <p:nvPr/>
        </p:nvSpPr>
        <p:spPr>
          <a:xfrm>
            <a:off x="4176584" y="4330296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0C8FCE4-1517-46BC-8CC2-EE0B6EE35AB8}"/>
              </a:ext>
            </a:extLst>
          </p:cNvPr>
          <p:cNvSpPr/>
          <p:nvPr/>
        </p:nvSpPr>
        <p:spPr>
          <a:xfrm>
            <a:off x="4170406" y="688023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22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图表 17"/>
          <p:cNvGraphicFramePr>
            <a:graphicFrameLocks/>
          </p:cNvGraphicFramePr>
          <p:nvPr/>
        </p:nvGraphicFramePr>
        <p:xfrm>
          <a:off x="40995" y="2600751"/>
          <a:ext cx="3412672" cy="286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图表 1"/>
          <p:cNvGraphicFramePr>
            <a:graphicFrameLocks/>
          </p:cNvGraphicFramePr>
          <p:nvPr/>
        </p:nvGraphicFramePr>
        <p:xfrm>
          <a:off x="-2" y="1"/>
          <a:ext cx="4629151" cy="280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图表 3"/>
          <p:cNvGraphicFramePr>
            <a:graphicFrameLocks/>
          </p:cNvGraphicFramePr>
          <p:nvPr/>
        </p:nvGraphicFramePr>
        <p:xfrm>
          <a:off x="4663436" y="2644684"/>
          <a:ext cx="3422313" cy="286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353334" y="0"/>
            <a:ext cx="79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LISE++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53334" y="3200400"/>
            <a:ext cx="77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PACE4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34326" y="3200400"/>
            <a:ext cx="77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PACE4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234326" y="0"/>
            <a:ext cx="79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LISE++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264468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23Mg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947556" y="2644684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0" y="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23Mg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947557" y="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31S</a:t>
            </a:r>
          </a:p>
        </p:txBody>
      </p:sp>
      <p:sp>
        <p:nvSpPr>
          <p:cNvPr id="19" name="矩形 18"/>
          <p:cNvSpPr/>
          <p:nvPr/>
        </p:nvSpPr>
        <p:spPr>
          <a:xfrm>
            <a:off x="20327" y="5657671"/>
            <a:ext cx="9123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 wouldn't put a whole lot of trust in the PACE4 angular distribution, we just used it because we lacked a better number.  You would expect transfer in inverse kinematics to be more backward focused than that, I think.  There also exists some normal kinematics transfer data at that beam energy that you could also look at, being careful about the transformation to inverse kinematics.</a:t>
            </a:r>
            <a:endParaRPr lang="en-US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0" name="图表 19"/>
          <p:cNvGraphicFramePr>
            <a:graphicFrameLocks/>
          </p:cNvGraphicFramePr>
          <p:nvPr/>
        </p:nvGraphicFramePr>
        <p:xfrm>
          <a:off x="4584700" y="0"/>
          <a:ext cx="4559300" cy="288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22791889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CC776-EFFB-4192-AC0E-6EBDD690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0"/>
            <a:ext cx="4572000" cy="308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2D0BA1-D374-40F5-8568-9625D61A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429000"/>
            <a:ext cx="4572001" cy="3087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3B4B2-9A02-4EBE-841E-DDBE26410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3087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F53424-6CA3-4097-918F-2235CBE83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29000"/>
            <a:ext cx="4572000" cy="308770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1805639-D64A-45AC-8411-81B9FF75E478}"/>
              </a:ext>
            </a:extLst>
          </p:cNvPr>
          <p:cNvSpPr/>
          <p:nvPr/>
        </p:nvSpPr>
        <p:spPr>
          <a:xfrm>
            <a:off x="4176584" y="4330296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1E560EC-30D4-4F00-A5AB-598ACFAC7F4A}"/>
              </a:ext>
            </a:extLst>
          </p:cNvPr>
          <p:cNvSpPr/>
          <p:nvPr/>
        </p:nvSpPr>
        <p:spPr>
          <a:xfrm>
            <a:off x="4170406" y="688023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73063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7DC61-FF76-40B7-ABCF-874DC339B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997"/>
            <a:ext cx="4572000" cy="3087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7E53DD-B226-46B2-BF98-A81DBF9F5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08770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E7D0EFB-9744-40BA-92C5-04B04F334DB5}"/>
              </a:ext>
            </a:extLst>
          </p:cNvPr>
          <p:cNvSpPr/>
          <p:nvPr/>
        </p:nvSpPr>
        <p:spPr>
          <a:xfrm>
            <a:off x="4176584" y="4330296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28902-868B-4516-8486-1D8EA99D6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431"/>
            <a:ext cx="4572000" cy="308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12785-ADD8-4495-BC2A-343EA952B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31"/>
            <a:ext cx="4572000" cy="308770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8180EAB-C5B2-41BC-B67C-AA6E04FEDD93}"/>
              </a:ext>
            </a:extLst>
          </p:cNvPr>
          <p:cNvSpPr/>
          <p:nvPr/>
        </p:nvSpPr>
        <p:spPr>
          <a:xfrm>
            <a:off x="4170406" y="688023"/>
            <a:ext cx="803189" cy="210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40A9BB-4227-4E8C-9386-D5BBFA896BB1}"/>
              </a:ext>
            </a:extLst>
          </p:cNvPr>
          <p:cNvCxnSpPr>
            <a:cxnSpLocks/>
          </p:cNvCxnSpPr>
          <p:nvPr/>
        </p:nvCxnSpPr>
        <p:spPr>
          <a:xfrm>
            <a:off x="3393989" y="3093135"/>
            <a:ext cx="2117125" cy="1676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049764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403256-4FF8-4C22-84EA-966C388A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56929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1A5818-E468-4A77-A347-5944C057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1968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A85DA4-FFA3-4DE3-8188-C10B65558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8428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139F6B-1CF4-44C7-8662-26CCCB936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82931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C6623-1CE1-4242-9C26-B10FB1BE6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71112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3EA61-AEB5-4DAC-BA8B-C1032D127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46697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61D386-A87F-4234-A8A7-95CD552B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8121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CDFE7-AAB8-41BC-8B18-4583C884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951605" cy="34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2292A-7D11-4193-A3EA-C2AB01AEA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06" y="9000"/>
            <a:ext cx="3967732" cy="34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2E3AB-5777-4B4B-BE39-062D814DD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38000"/>
            <a:ext cx="4055611" cy="3420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893CEE-9BC7-4FB8-8356-E201FE1F9874}"/>
              </a:ext>
            </a:extLst>
          </p:cNvPr>
          <p:cNvCxnSpPr/>
          <p:nvPr/>
        </p:nvCxnSpPr>
        <p:spPr>
          <a:xfrm>
            <a:off x="6003561" y="1828800"/>
            <a:ext cx="1244183" cy="194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379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937"/>
            <a:ext cx="9144000" cy="22282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03"/>
            <a:ext cx="9144000" cy="83830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3708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</a:t>
            </a:r>
            <a:r>
              <a:rPr lang="en-US" baseline="30000" dirty="0"/>
              <a:t>24</a:t>
            </a:r>
            <a:r>
              <a:rPr lang="en-US" dirty="0"/>
              <a:t>Mg(</a:t>
            </a:r>
            <a:r>
              <a:rPr lang="en-US" baseline="30000" dirty="0"/>
              <a:t>3</a:t>
            </a:r>
            <a:r>
              <a:rPr lang="en-US" dirty="0"/>
              <a:t>He,</a:t>
            </a:r>
            <a:r>
              <a:rPr lang="en-US" altLang="zh-CN" i="1" dirty="0"/>
              <a:t>α</a:t>
            </a:r>
            <a:r>
              <a:rPr lang="en-US" altLang="zh-CN" dirty="0"/>
              <a:t>)</a:t>
            </a:r>
            <a:r>
              <a:rPr lang="en-US" altLang="zh-CN" baseline="30000" dirty="0"/>
              <a:t>23</a:t>
            </a:r>
            <a:r>
              <a:rPr lang="en-US" altLang="zh-CN" dirty="0"/>
              <a:t>Mg reaction, the angular range of the α particles corresponding to the  astrophysically important resonances are fully covered by our detectors.</a:t>
            </a:r>
          </a:p>
        </p:txBody>
      </p:sp>
    </p:spTree>
    <p:extLst>
      <p:ext uri="{BB962C8B-B14F-4D97-AF65-F5344CB8AC3E}">
        <p14:creationId xmlns:p14="http://schemas.microsoft.com/office/powerpoint/2010/main" val="2087978454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2E518-C0D0-4067-81D5-4E8AB66FF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4037" cy="34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BA54EE-741E-4810-994A-EB04334ED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438001"/>
            <a:ext cx="5064035" cy="3420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1CB6DB3-1596-43DF-98A5-96B93D9A9841}"/>
              </a:ext>
            </a:extLst>
          </p:cNvPr>
          <p:cNvCxnSpPr/>
          <p:nvPr/>
        </p:nvCxnSpPr>
        <p:spPr>
          <a:xfrm flipH="1">
            <a:off x="3921211" y="3797643"/>
            <a:ext cx="2718486" cy="856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258359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419C04-AF7A-4C5F-92A1-42E7E4730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8728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4D153-3071-4410-B518-7388111C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A555C4-BD80-4860-9128-8F0F4714252B}"/>
              </a:ext>
            </a:extLst>
          </p:cNvPr>
          <p:cNvSpPr/>
          <p:nvPr/>
        </p:nvSpPr>
        <p:spPr>
          <a:xfrm>
            <a:off x="4062336" y="3428999"/>
            <a:ext cx="2908090" cy="966866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08312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BF7EB-DF57-498D-929D-8B7607599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BF561F-2105-4EBF-B548-39BEBED22DCF}"/>
              </a:ext>
            </a:extLst>
          </p:cNvPr>
          <p:cNvCxnSpPr/>
          <p:nvPr/>
        </p:nvCxnSpPr>
        <p:spPr>
          <a:xfrm flipH="1">
            <a:off x="2064190" y="1195057"/>
            <a:ext cx="932507" cy="1059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926255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1903B-FE97-461C-835B-F514D557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7018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9561F-3086-4C6A-9388-FB9F06E94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C7AE2-2F06-4CC7-92E3-C4597FAC53D3}"/>
              </a:ext>
            </a:extLst>
          </p:cNvPr>
          <p:cNvSpPr txBox="1"/>
          <p:nvPr/>
        </p:nvSpPr>
        <p:spPr>
          <a:xfrm>
            <a:off x="0" y="6488668"/>
            <a:ext cx="20890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800" dirty="0" err="1">
                <a:solidFill>
                  <a:srgbClr val="A31515"/>
                </a:solidFill>
                <a:latin typeface="Arial" panose="020B0604020202020204" pitchFamily="34" charset="0"/>
              </a:rPr>
              <a:t>bkghigh</a:t>
            </a:r>
            <a:r>
              <a:rPr lang="en-US" altLang="zh-CN" sz="1800" dirty="0">
                <a:solidFill>
                  <a:srgbClr val="A31515"/>
                </a:solidFill>
                <a:latin typeface="Arial" panose="020B0604020202020204" pitchFamily="34" charset="0"/>
              </a:rPr>
              <a:t> = average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9B02DB-98E0-439F-8082-F6BA427A1B81}"/>
              </a:ext>
            </a:extLst>
          </p:cNvPr>
          <p:cNvSpPr/>
          <p:nvPr/>
        </p:nvSpPr>
        <p:spPr>
          <a:xfrm>
            <a:off x="730660" y="3340729"/>
            <a:ext cx="2935993" cy="982709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9EB4A8-7E91-4824-8039-3D329BE3AC37}"/>
              </a:ext>
            </a:extLst>
          </p:cNvPr>
          <p:cNvSpPr/>
          <p:nvPr/>
        </p:nvSpPr>
        <p:spPr>
          <a:xfrm>
            <a:off x="5803271" y="3548958"/>
            <a:ext cx="3159659" cy="77448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578A72-7053-46DB-A351-BD3C23C2BC96}"/>
              </a:ext>
            </a:extLst>
          </p:cNvPr>
          <p:cNvCxnSpPr>
            <a:cxnSpLocks/>
          </p:cNvCxnSpPr>
          <p:nvPr/>
        </p:nvCxnSpPr>
        <p:spPr>
          <a:xfrm>
            <a:off x="730660" y="3972412"/>
            <a:ext cx="2935993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D6788A-F8FB-4B03-B5B6-8F757CF9215F}"/>
              </a:ext>
            </a:extLst>
          </p:cNvPr>
          <p:cNvCxnSpPr>
            <a:cxnSpLocks/>
          </p:cNvCxnSpPr>
          <p:nvPr/>
        </p:nvCxnSpPr>
        <p:spPr>
          <a:xfrm>
            <a:off x="5803271" y="4026733"/>
            <a:ext cx="3159659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047416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31248-7C67-48BD-A482-9CAE353A2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CC4E0C-B6E7-4EFC-ABA1-60D68ACB36E7}"/>
              </a:ext>
            </a:extLst>
          </p:cNvPr>
          <p:cNvSpPr txBox="1"/>
          <p:nvPr/>
        </p:nvSpPr>
        <p:spPr>
          <a:xfrm>
            <a:off x="0" y="6488668"/>
            <a:ext cx="29674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A31515"/>
                </a:solidFill>
                <a:latin typeface="Arial" panose="020B0604020202020204" pitchFamily="34" charset="0"/>
              </a:rPr>
              <a:t>base delete above average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42C0A-454E-451B-B0D2-FF33C336338A}"/>
              </a:ext>
            </a:extLst>
          </p:cNvPr>
          <p:cNvSpPr/>
          <p:nvPr/>
        </p:nvSpPr>
        <p:spPr>
          <a:xfrm>
            <a:off x="730660" y="4028792"/>
            <a:ext cx="2935993" cy="294646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93B426-193C-4B35-97A4-3AE6FEB24F73}"/>
              </a:ext>
            </a:extLst>
          </p:cNvPr>
          <p:cNvSpPr/>
          <p:nvPr/>
        </p:nvSpPr>
        <p:spPr>
          <a:xfrm>
            <a:off x="5803271" y="4074058"/>
            <a:ext cx="3159659" cy="249379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3E9B9E-3EA9-4818-99F0-EC17A12B73EC}"/>
              </a:ext>
            </a:extLst>
          </p:cNvPr>
          <p:cNvCxnSpPr>
            <a:cxnSpLocks/>
          </p:cNvCxnSpPr>
          <p:nvPr/>
        </p:nvCxnSpPr>
        <p:spPr>
          <a:xfrm>
            <a:off x="730660" y="4189684"/>
            <a:ext cx="2935993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32FE30-FC1D-492E-A2E3-F715B19BE5A6}"/>
              </a:ext>
            </a:extLst>
          </p:cNvPr>
          <p:cNvCxnSpPr>
            <a:cxnSpLocks/>
          </p:cNvCxnSpPr>
          <p:nvPr/>
        </p:nvCxnSpPr>
        <p:spPr>
          <a:xfrm>
            <a:off x="5803271" y="4216846"/>
            <a:ext cx="3159659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04AA2F7-C5AD-4375-9081-9CEA828C2E6C}"/>
              </a:ext>
            </a:extLst>
          </p:cNvPr>
          <p:cNvSpPr/>
          <p:nvPr/>
        </p:nvSpPr>
        <p:spPr>
          <a:xfrm>
            <a:off x="730660" y="3331674"/>
            <a:ext cx="2935993" cy="697117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1BB6C-A7CC-4922-B481-7DA8EC63F706}"/>
              </a:ext>
            </a:extLst>
          </p:cNvPr>
          <p:cNvSpPr/>
          <p:nvPr/>
        </p:nvSpPr>
        <p:spPr>
          <a:xfrm>
            <a:off x="5803271" y="3494639"/>
            <a:ext cx="3159659" cy="579419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EF8303-7B48-46B3-BB0C-CA0324828A59}"/>
              </a:ext>
            </a:extLst>
          </p:cNvPr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811402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835ED-AC7E-403E-879B-3924A3E5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AE7A0-8994-4B1B-9447-A2255AE26407}"/>
              </a:ext>
            </a:extLst>
          </p:cNvPr>
          <p:cNvSpPr txBox="1"/>
          <p:nvPr/>
        </p:nvSpPr>
        <p:spPr>
          <a:xfrm>
            <a:off x="0" y="6488668"/>
            <a:ext cx="44743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A31515"/>
                </a:solidFill>
                <a:latin typeface="Arial" panose="020B0604020202020204" pitchFamily="34" charset="0"/>
              </a:rPr>
              <a:t>base delete above </a:t>
            </a:r>
            <a:r>
              <a:rPr lang="en-US" altLang="zh-CN" sz="1800" dirty="0" err="1">
                <a:solidFill>
                  <a:srgbClr val="A31515"/>
                </a:solidFill>
                <a:latin typeface="Arial" panose="020B0604020202020204" pitchFamily="34" charset="0"/>
              </a:rPr>
              <a:t>average+sqrt</a:t>
            </a:r>
            <a:r>
              <a:rPr lang="en-US" altLang="zh-CN" sz="1800" dirty="0">
                <a:solidFill>
                  <a:srgbClr val="A31515"/>
                </a:solidFill>
                <a:latin typeface="Arial" panose="020B0604020202020204" pitchFamily="34" charset="0"/>
              </a:rPr>
              <a:t>(average)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8E6DD-8B00-414F-AD39-DAE221014B6C}"/>
              </a:ext>
            </a:extLst>
          </p:cNvPr>
          <p:cNvSpPr/>
          <p:nvPr/>
        </p:nvSpPr>
        <p:spPr>
          <a:xfrm>
            <a:off x="730660" y="4028792"/>
            <a:ext cx="2935993" cy="294646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BF547-2AF4-420D-A9B2-D206B1F250C2}"/>
              </a:ext>
            </a:extLst>
          </p:cNvPr>
          <p:cNvSpPr/>
          <p:nvPr/>
        </p:nvSpPr>
        <p:spPr>
          <a:xfrm>
            <a:off x="5803271" y="4074058"/>
            <a:ext cx="3159659" cy="249379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67AA2B-AC57-4A8E-97EB-45107B79F78D}"/>
              </a:ext>
            </a:extLst>
          </p:cNvPr>
          <p:cNvCxnSpPr>
            <a:cxnSpLocks/>
          </p:cNvCxnSpPr>
          <p:nvPr/>
        </p:nvCxnSpPr>
        <p:spPr>
          <a:xfrm>
            <a:off x="730660" y="4057876"/>
            <a:ext cx="2935993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A2BBF-CEBA-4539-AEB2-594B27593EEF}"/>
              </a:ext>
            </a:extLst>
          </p:cNvPr>
          <p:cNvCxnSpPr>
            <a:cxnSpLocks/>
          </p:cNvCxnSpPr>
          <p:nvPr/>
        </p:nvCxnSpPr>
        <p:spPr>
          <a:xfrm>
            <a:off x="5803271" y="4076800"/>
            <a:ext cx="3159659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49337D0-2B8F-4D6E-A3E0-E033DB0A693C}"/>
              </a:ext>
            </a:extLst>
          </p:cNvPr>
          <p:cNvSpPr/>
          <p:nvPr/>
        </p:nvSpPr>
        <p:spPr>
          <a:xfrm>
            <a:off x="730660" y="3331674"/>
            <a:ext cx="2935993" cy="697117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496A93-2617-4A8C-B0F3-4B77EE635A73}"/>
              </a:ext>
            </a:extLst>
          </p:cNvPr>
          <p:cNvSpPr/>
          <p:nvPr/>
        </p:nvSpPr>
        <p:spPr>
          <a:xfrm>
            <a:off x="5803271" y="3494639"/>
            <a:ext cx="3159659" cy="579419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573765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2B84D-0430-4CFA-9374-C4357274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A885A-2C02-4143-A179-CC550B86FF21}"/>
              </a:ext>
            </a:extLst>
          </p:cNvPr>
          <p:cNvSpPr txBox="1"/>
          <p:nvPr/>
        </p:nvSpPr>
        <p:spPr>
          <a:xfrm>
            <a:off x="0" y="6488668"/>
            <a:ext cx="12939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800" dirty="0" err="1">
                <a:solidFill>
                  <a:srgbClr val="A31515"/>
                </a:solidFill>
                <a:latin typeface="Arial" panose="020B0604020202020204" pitchFamily="34" charset="0"/>
              </a:rPr>
              <a:t>bkglow</a:t>
            </a:r>
            <a:r>
              <a:rPr lang="en-US" altLang="zh-CN" sz="1800" dirty="0">
                <a:solidFill>
                  <a:srgbClr val="A31515"/>
                </a:solidFill>
                <a:latin typeface="Arial" panose="020B0604020202020204" pitchFamily="34" charset="0"/>
              </a:rPr>
              <a:t> = 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8E583D-8FFE-4B37-A8E7-60443D563D5B}"/>
              </a:ext>
            </a:extLst>
          </p:cNvPr>
          <p:cNvCxnSpPr>
            <a:cxnSpLocks/>
          </p:cNvCxnSpPr>
          <p:nvPr/>
        </p:nvCxnSpPr>
        <p:spPr>
          <a:xfrm>
            <a:off x="730660" y="4316426"/>
            <a:ext cx="2935993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432B7E-0ED3-4CBB-ACD8-989AC372054C}"/>
              </a:ext>
            </a:extLst>
          </p:cNvPr>
          <p:cNvCxnSpPr>
            <a:cxnSpLocks/>
          </p:cNvCxnSpPr>
          <p:nvPr/>
        </p:nvCxnSpPr>
        <p:spPr>
          <a:xfrm>
            <a:off x="5803271" y="4316429"/>
            <a:ext cx="3159659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296F71-D592-418B-8B8F-DD616BD998D6}"/>
              </a:ext>
            </a:extLst>
          </p:cNvPr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185998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14CCC-F934-49BD-A230-E386BBAD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BE614-4FEE-431F-81CA-B2759F77ED37}"/>
              </a:ext>
            </a:extLst>
          </p:cNvPr>
          <p:cNvSpPr txBox="1"/>
          <p:nvPr/>
        </p:nvSpPr>
        <p:spPr>
          <a:xfrm>
            <a:off x="0" y="6488668"/>
            <a:ext cx="469231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800" dirty="0" err="1">
                <a:solidFill>
                  <a:srgbClr val="A31515"/>
                </a:solidFill>
                <a:latin typeface="Arial" panose="020B0604020202020204" pitchFamily="34" charset="0"/>
              </a:rPr>
              <a:t>bkglow</a:t>
            </a:r>
            <a:r>
              <a:rPr lang="en-US" altLang="zh-CN" sz="1800" dirty="0">
                <a:solidFill>
                  <a:srgbClr val="A31515"/>
                </a:solidFill>
                <a:latin typeface="Arial" panose="020B0604020202020204" pitchFamily="34" charset="0"/>
              </a:rPr>
              <a:t> delete above average-sqrt(average)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E28BDD-D40A-4FAB-8FB9-0B5304CCB997}"/>
              </a:ext>
            </a:extLst>
          </p:cNvPr>
          <p:cNvCxnSpPr>
            <a:cxnSpLocks/>
          </p:cNvCxnSpPr>
          <p:nvPr/>
        </p:nvCxnSpPr>
        <p:spPr>
          <a:xfrm>
            <a:off x="730660" y="4266998"/>
            <a:ext cx="2935993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C63B13-9D01-43D7-AF06-7C663ADDCD3E}"/>
              </a:ext>
            </a:extLst>
          </p:cNvPr>
          <p:cNvCxnSpPr>
            <a:cxnSpLocks/>
          </p:cNvCxnSpPr>
          <p:nvPr/>
        </p:nvCxnSpPr>
        <p:spPr>
          <a:xfrm>
            <a:off x="5803271" y="4275239"/>
            <a:ext cx="3159659" cy="0"/>
          </a:xfrm>
          <a:prstGeom prst="line">
            <a:avLst/>
          </a:prstGeom>
          <a:ln w="254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419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27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16866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9F4567-4F76-4F28-9C51-33BEE750B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48824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A819F-B140-4E14-A6DE-948C4C05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2340704-EBF3-4A57-9760-F3946C05F921}"/>
              </a:ext>
            </a:extLst>
          </p:cNvPr>
          <p:cNvSpPr/>
          <p:nvPr/>
        </p:nvSpPr>
        <p:spPr>
          <a:xfrm>
            <a:off x="3766243" y="1140734"/>
            <a:ext cx="805757" cy="1439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010887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40561-3630-4F30-B730-CDDCD1B8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263FCB-ED0B-4E5C-9DAC-AD9BE9A5A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87966-B4AB-4F66-AA48-9AC79B001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922414"/>
            <a:ext cx="4572000" cy="2922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AB1A76-869C-44F4-B0AF-D7BB02649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922414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0438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662B1-F803-4ECE-8D30-CF32A4332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C733B-4E4A-48BD-BF7C-D6DF157C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0"/>
            <a:ext cx="4572001" cy="2922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A9B75-31BA-4EC4-A61C-2213363E5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2414"/>
            <a:ext cx="4572000" cy="2922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4A7C97-B8CA-4A63-A789-CD9770966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8" y="2922413"/>
            <a:ext cx="4572002" cy="29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5849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90F68-A89E-4FD5-8FE1-12E16DA0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2FEC1-7D73-48F2-BB03-5E83BD96D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2922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BEB4E-03CE-4531-A1CA-30799C8A4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A97040-52E9-430F-A91C-C798D3319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7842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57F15-7144-4891-9B5E-AAA2608B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7723B9-D97C-4E6E-B146-3CD83F83C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2922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1950C-F97D-497D-96B8-F0D8E81CA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19A5F8-CD59-4056-90CA-8D84620A8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769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96915-490D-4FA1-8338-E3B7B4E9A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48450" cy="4514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C16C9-3EFF-4467-9480-908787679F47}"/>
              </a:ext>
            </a:extLst>
          </p:cNvPr>
          <p:cNvSpPr txBox="1"/>
          <p:nvPr/>
        </p:nvSpPr>
        <p:spPr>
          <a:xfrm>
            <a:off x="0" y="4514850"/>
            <a:ext cx="170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Bkg </a:t>
            </a:r>
            <a:r>
              <a:rPr lang="en-US" altLang="zh-CN" dirty="0" err="1"/>
              <a:t>fitexclude.c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5864537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0E493-95E9-4F90-A6F3-F3A361EB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82496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4989A8-1516-4708-8531-19B80D2C2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2439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8FD6C3-9CDB-4C22-9B42-3E409807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95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0775"/>
            <a:ext cx="4438650" cy="44672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229225" cy="25111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50" y="2676525"/>
            <a:ext cx="4610100" cy="343852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V="1">
            <a:off x="3275063" y="5534026"/>
            <a:ext cx="3468637" cy="7334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1838325" y="5534026"/>
            <a:ext cx="3673575" cy="7334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567767" y="6115050"/>
            <a:ext cx="14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Catkin2.03.xls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92125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6293E-2848-4C6F-93AA-6DE037FC5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03666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9BCDAA-5AF7-4B3E-98DE-76F986EB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303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4EA66-5B44-4BD3-96B7-6B2ABB6EA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6690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400B3-643F-46D0-9991-77B5869FD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0284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4705EF-A89C-4260-8DF9-DDEF44FE8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05470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153DD0-BAF0-4A83-ABF6-7C2910912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0084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B6953-402C-443E-9831-CB6F048C7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819"/>
          <a:stretch/>
        </p:blipFill>
        <p:spPr>
          <a:xfrm>
            <a:off x="0" y="0"/>
            <a:ext cx="9144000" cy="433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66427-79F4-41C6-B66D-AC9489D81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29"/>
          <a:stretch/>
        </p:blipFill>
        <p:spPr>
          <a:xfrm>
            <a:off x="0" y="4334194"/>
            <a:ext cx="9144000" cy="2523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AD0D44-C8DE-4B1D-A971-F70C3D6C3ECC}"/>
              </a:ext>
            </a:extLst>
          </p:cNvPr>
          <p:cNvSpPr txBox="1"/>
          <p:nvPr/>
        </p:nvSpPr>
        <p:spPr>
          <a:xfrm>
            <a:off x="0" y="6488668"/>
            <a:ext cx="3870542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000000"/>
                </a:solidFill>
                <a:effectLst/>
                <a:latin typeface="CMR12"/>
              </a:rPr>
              <a:t>A zoomed-in view of the background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9400828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341F5-34BC-48D4-98E6-A6A84586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31E57-408A-487C-B73A-442042CD1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230" y="4863425"/>
            <a:ext cx="45624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59312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966DE-DAB2-4C0C-9BA1-B5E40974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A1E66-7E84-4E3F-B1E5-E645F321C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308" y="4858663"/>
            <a:ext cx="56864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955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90AA90-4941-41D1-9148-1E07D2308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16" y="0"/>
            <a:ext cx="3604516" cy="230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469C95-FBA1-41D9-AA52-40E15A779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16" y="4554000"/>
            <a:ext cx="3604516" cy="230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FD67BF-89CD-4DCD-8EE1-2E1431311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4000"/>
            <a:ext cx="3604516" cy="230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F66A39-ACF4-4662-8698-FDE8C76B8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50000"/>
            <a:ext cx="3604516" cy="230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ADA3E6-B750-444F-A559-9B0A46AE4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516" y="2250000"/>
            <a:ext cx="3604516" cy="2304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FE73DD-41C9-4FC7-8B04-26A21091F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74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61A27-D312-4FB9-948A-D95EAADBC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4000" cy="538002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AB6AE0A4-C3E5-4E55-85ED-B5A14A359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000" y="2415235"/>
            <a:ext cx="3600000" cy="2027530"/>
          </a:xfrm>
          <a:prstGeom prst="rect">
            <a:avLst/>
          </a:prstGeom>
        </p:spPr>
      </p:pic>
      <p:cxnSp>
        <p:nvCxnSpPr>
          <p:cNvPr id="6" name="直接箭头连接符 4">
            <a:extLst>
              <a:ext uri="{FF2B5EF4-FFF2-40B4-BE49-F238E27FC236}">
                <a16:creationId xmlns:a16="http://schemas.microsoft.com/office/drawing/2014/main" id="{53F92D64-DED8-45B6-9CCF-15F593259773}"/>
              </a:ext>
            </a:extLst>
          </p:cNvPr>
          <p:cNvCxnSpPr>
            <a:cxnSpLocks/>
          </p:cNvCxnSpPr>
          <p:nvPr/>
        </p:nvCxnSpPr>
        <p:spPr>
          <a:xfrm flipV="1">
            <a:off x="3888606" y="4276376"/>
            <a:ext cx="5255394" cy="497756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E8FE329-2952-4FC1-AFF7-F6BB0CCF555B}"/>
              </a:ext>
            </a:extLst>
          </p:cNvPr>
          <p:cNvCxnSpPr>
            <a:cxnSpLocks/>
          </p:cNvCxnSpPr>
          <p:nvPr/>
        </p:nvCxnSpPr>
        <p:spPr>
          <a:xfrm flipV="1">
            <a:off x="3320716" y="4288533"/>
            <a:ext cx="2791174" cy="4952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6">
            <a:extLst>
              <a:ext uri="{FF2B5EF4-FFF2-40B4-BE49-F238E27FC236}">
                <a16:creationId xmlns:a16="http://schemas.microsoft.com/office/drawing/2014/main" id="{A16EA12D-3E98-46C1-ADFC-94C3A03AC85E}"/>
              </a:ext>
            </a:extLst>
          </p:cNvPr>
          <p:cNvCxnSpPr>
            <a:cxnSpLocks/>
          </p:cNvCxnSpPr>
          <p:nvPr/>
        </p:nvCxnSpPr>
        <p:spPr>
          <a:xfrm flipV="1">
            <a:off x="3320716" y="4079287"/>
            <a:ext cx="2684668" cy="31991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4">
            <a:extLst>
              <a:ext uri="{FF2B5EF4-FFF2-40B4-BE49-F238E27FC236}">
                <a16:creationId xmlns:a16="http://schemas.microsoft.com/office/drawing/2014/main" id="{1355BF49-8144-4284-96A6-B6BA2B136C91}"/>
              </a:ext>
            </a:extLst>
          </p:cNvPr>
          <p:cNvCxnSpPr>
            <a:cxnSpLocks/>
          </p:cNvCxnSpPr>
          <p:nvPr/>
        </p:nvCxnSpPr>
        <p:spPr>
          <a:xfrm flipV="1">
            <a:off x="3888606" y="2973859"/>
            <a:ext cx="2042637" cy="1425343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AE61A5-CA97-4BAE-B68C-0889D704B7EB}"/>
              </a:ext>
            </a:extLst>
          </p:cNvPr>
          <p:cNvSpPr txBox="1"/>
          <p:nvPr/>
        </p:nvSpPr>
        <p:spPr>
          <a:xfrm>
            <a:off x="6111890" y="261257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LISE Kinematics calculator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4AD96B-C50E-4E35-ACE8-E17E7FF0CB08}"/>
              </a:ext>
            </a:extLst>
          </p:cNvPr>
          <p:cNvSpPr txBox="1"/>
          <p:nvPr/>
        </p:nvSpPr>
        <p:spPr>
          <a:xfrm>
            <a:off x="6421711" y="637418"/>
            <a:ext cx="1844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32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S,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l-GR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0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06120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4B674-CCB4-41B7-86AB-64310B8B3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021"/>
          <a:stretch/>
        </p:blipFill>
        <p:spPr>
          <a:xfrm>
            <a:off x="0" y="0"/>
            <a:ext cx="9144000" cy="4321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926E2-43EF-4A48-83F5-F80EBCC72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1479"/>
            <a:ext cx="9144000" cy="3060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CB5A91-CAF9-4857-9509-43018BB7F635}"/>
              </a:ext>
            </a:extLst>
          </p:cNvPr>
          <p:cNvSpPr txBox="1"/>
          <p:nvPr/>
        </p:nvSpPr>
        <p:spPr>
          <a:xfrm>
            <a:off x="0" y="7012363"/>
            <a:ext cx="3870542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1800" i="0" dirty="0">
                <a:solidFill>
                  <a:srgbClr val="000000"/>
                </a:solidFill>
                <a:effectLst/>
                <a:latin typeface="CMR12"/>
              </a:rPr>
              <a:t>A zoomed-in view of the background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707349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A83B5-A55F-46F7-959A-5C1646B6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30721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A3527-0DC6-4456-8D05-A9DA2C9A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6812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D2D33-F526-41DB-B31D-8DAB9E697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7753" cy="4145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80D0A-6630-49F4-B7B7-90D593402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2864"/>
            <a:ext cx="6137753" cy="41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4312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00DB8-9C32-4047-9325-04AF291F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FA47F-5898-465F-938D-4367AAD8B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296"/>
            <a:ext cx="3673257" cy="617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E3AF1D-E859-4C45-A10F-C904DF1B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95" y="341296"/>
            <a:ext cx="3270205" cy="617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430AA3-251D-49CA-82BA-D80B25929A62}"/>
              </a:ext>
            </a:extLst>
          </p:cNvPr>
          <p:cNvSpPr/>
          <p:nvPr/>
        </p:nvSpPr>
        <p:spPr>
          <a:xfrm>
            <a:off x="726904" y="3951159"/>
            <a:ext cx="2889422" cy="71566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7ABA2-927A-4A3D-A7F9-6B436112042D}"/>
              </a:ext>
            </a:extLst>
          </p:cNvPr>
          <p:cNvSpPr/>
          <p:nvPr/>
        </p:nvSpPr>
        <p:spPr>
          <a:xfrm>
            <a:off x="5900610" y="4001958"/>
            <a:ext cx="3065589" cy="74741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6DB9A4-1C11-4ABE-B4CF-76B70C76D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75" y="6300100"/>
            <a:ext cx="4391025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E013F4-6FE6-481E-8718-AAFD89E88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43650"/>
            <a:ext cx="4295775" cy="51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D166B-9514-4210-9F49-F52A447D4EB1}"/>
              </a:ext>
            </a:extLst>
          </p:cNvPr>
          <p:cNvSpPr txBox="1"/>
          <p:nvPr/>
        </p:nvSpPr>
        <p:spPr>
          <a:xfrm>
            <a:off x="952500" y="812800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23/42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1.78(20)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3DEC6-7012-4D92-ADED-A5F2D26A416B}"/>
              </a:ext>
            </a:extLst>
          </p:cNvPr>
          <p:cNvSpPr txBox="1"/>
          <p:nvPr/>
        </p:nvSpPr>
        <p:spPr>
          <a:xfrm>
            <a:off x="7487621" y="81279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13/37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1.49(20)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30178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0E353-E6C1-47CF-AA01-DC8F68D3A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47150-5A7F-463A-97CB-6A77E6542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703"/>
            <a:ext cx="3874780" cy="617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34369-EF9F-4130-A545-67111633B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641" y="342703"/>
            <a:ext cx="3050359" cy="617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DBC1A8-97B0-4CE5-BF52-E4FB8551E072}"/>
              </a:ext>
            </a:extLst>
          </p:cNvPr>
          <p:cNvSpPr/>
          <p:nvPr/>
        </p:nvSpPr>
        <p:spPr>
          <a:xfrm>
            <a:off x="726903" y="3909969"/>
            <a:ext cx="3124371" cy="68306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A219F3-11D0-4198-AE5A-DD5F6A703629}"/>
              </a:ext>
            </a:extLst>
          </p:cNvPr>
          <p:cNvSpPr/>
          <p:nvPr/>
        </p:nvSpPr>
        <p:spPr>
          <a:xfrm>
            <a:off x="6093641" y="4001958"/>
            <a:ext cx="2872558" cy="72000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42C83-5629-4033-AF21-A20659D5F1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611"/>
          <a:stretch/>
        </p:blipFill>
        <p:spPr>
          <a:xfrm>
            <a:off x="4772025" y="6334124"/>
            <a:ext cx="4371975" cy="523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447166-0BBB-4CC3-BEDC-BAA9879CE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34125"/>
            <a:ext cx="4438650" cy="523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E2B7A8-BD71-481E-8F41-E1CD5831D488}"/>
              </a:ext>
            </a:extLst>
          </p:cNvPr>
          <p:cNvSpPr txBox="1"/>
          <p:nvPr/>
        </p:nvSpPr>
        <p:spPr>
          <a:xfrm>
            <a:off x="952500" y="812800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35/60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1.92(18)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298058-0184-44A0-AE8E-61A93E7898B4}"/>
              </a:ext>
            </a:extLst>
          </p:cNvPr>
          <p:cNvSpPr txBox="1"/>
          <p:nvPr/>
        </p:nvSpPr>
        <p:spPr>
          <a:xfrm>
            <a:off x="7487621" y="81279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11/35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1.45(20)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11723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7A815-DEE1-416A-B776-CDF22E43C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FED6F-21BA-43AD-9137-1C63140D2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199" y="341296"/>
            <a:ext cx="3132801" cy="617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D1AE72-CFB8-43E6-A797-3B9C69439FFE}"/>
              </a:ext>
            </a:extLst>
          </p:cNvPr>
          <p:cNvSpPr/>
          <p:nvPr/>
        </p:nvSpPr>
        <p:spPr>
          <a:xfrm>
            <a:off x="726903" y="3877016"/>
            <a:ext cx="3270422" cy="72000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0B8AC-8E39-4373-8FA4-56768A83C145}"/>
              </a:ext>
            </a:extLst>
          </p:cNvPr>
          <p:cNvSpPr/>
          <p:nvPr/>
        </p:nvSpPr>
        <p:spPr>
          <a:xfrm>
            <a:off x="6011199" y="3903102"/>
            <a:ext cx="2955000" cy="72000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2824AB-91BB-47E0-867E-29FF26695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6353175"/>
            <a:ext cx="4381500" cy="504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2C8EF9-BDF9-4A60-BF92-600762DF6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" y="6356281"/>
            <a:ext cx="4448175" cy="485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CB2A8-C69F-463C-B965-B9117CA28816}"/>
              </a:ext>
            </a:extLst>
          </p:cNvPr>
          <p:cNvSpPr txBox="1"/>
          <p:nvPr/>
        </p:nvSpPr>
        <p:spPr>
          <a:xfrm>
            <a:off x="952500" y="812800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22/35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1.39(20)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187EC-C42F-4703-B9B7-0F08F97DC0FF}"/>
              </a:ext>
            </a:extLst>
          </p:cNvPr>
          <p:cNvSpPr txBox="1"/>
          <p:nvPr/>
        </p:nvSpPr>
        <p:spPr>
          <a:xfrm>
            <a:off x="7487621" y="81279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13.6/33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1.31(20)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06939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A8572-0293-464E-BE15-0B7DAAE8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3DB4F0-3E9B-4E5D-A699-16C04506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703"/>
            <a:ext cx="4048825" cy="617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A263C-5475-4F83-9E2D-CF50ED0AFCE1}"/>
              </a:ext>
            </a:extLst>
          </p:cNvPr>
          <p:cNvSpPr txBox="1"/>
          <p:nvPr/>
        </p:nvSpPr>
        <p:spPr>
          <a:xfrm>
            <a:off x="952500" y="812800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7.3/31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1.23(21)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0F1-7A72-47CB-840A-CF3542907ED3}"/>
              </a:ext>
            </a:extLst>
          </p:cNvPr>
          <p:cNvSpPr txBox="1"/>
          <p:nvPr/>
        </p:nvSpPr>
        <p:spPr>
          <a:xfrm>
            <a:off x="7487621" y="81279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7.2/30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1.18(21)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20611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1613F-3A79-4DE0-8EE1-09B615C8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52527-3465-4E13-BBF2-F46C4F9A4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2700"/>
            <a:ext cx="4419600" cy="49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2119C-D799-4E02-877C-351D67BBB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525" y="341296"/>
            <a:ext cx="2885475" cy="617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0BDEF2-873C-4798-BD1F-5F8915A1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350" y="6362700"/>
            <a:ext cx="4438650" cy="485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61B48B-46B5-45FB-A7F9-AB4B74C6B714}"/>
              </a:ext>
            </a:extLst>
          </p:cNvPr>
          <p:cNvSpPr/>
          <p:nvPr/>
        </p:nvSpPr>
        <p:spPr>
          <a:xfrm>
            <a:off x="726903" y="3704019"/>
            <a:ext cx="3400254" cy="108000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76326D-7E26-4366-BAD4-F25AD00C13C9}"/>
              </a:ext>
            </a:extLst>
          </p:cNvPr>
          <p:cNvSpPr/>
          <p:nvPr/>
        </p:nvSpPr>
        <p:spPr>
          <a:xfrm>
            <a:off x="6258525" y="3779532"/>
            <a:ext cx="2707674" cy="108000"/>
          </a:xfrm>
          <a:prstGeom prst="rect">
            <a:avLst/>
          </a:prstGeom>
          <a:solidFill>
            <a:srgbClr val="0000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C3A18-063D-41B8-990A-44E2849A2385}"/>
              </a:ext>
            </a:extLst>
          </p:cNvPr>
          <p:cNvSpPr txBox="1"/>
          <p:nvPr/>
        </p:nvSpPr>
        <p:spPr>
          <a:xfrm>
            <a:off x="952500" y="812800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77/41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3.35(28)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5F9C7-9E55-410D-8490-046F158299EA}"/>
              </a:ext>
            </a:extLst>
          </p:cNvPr>
          <p:cNvSpPr txBox="1"/>
          <p:nvPr/>
        </p:nvSpPr>
        <p:spPr>
          <a:xfrm>
            <a:off x="7487621" y="81279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45.8/32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2.91(30)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17770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5A541-9C06-4D51-BA2A-94C0B85A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44129E-6339-4A6A-9964-66BB14C30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703"/>
            <a:ext cx="4323632" cy="617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D8264-D7FE-45AC-8E10-295ABF550B8B}"/>
              </a:ext>
            </a:extLst>
          </p:cNvPr>
          <p:cNvSpPr txBox="1"/>
          <p:nvPr/>
        </p:nvSpPr>
        <p:spPr>
          <a:xfrm>
            <a:off x="952500" y="812800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58/40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3.01(28)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70CB7-0967-4AA6-B781-EEED80A71D03}"/>
              </a:ext>
            </a:extLst>
          </p:cNvPr>
          <p:cNvSpPr txBox="1"/>
          <p:nvPr/>
        </p:nvSpPr>
        <p:spPr>
          <a:xfrm>
            <a:off x="7487621" y="81279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mbria" panose="02040503050406030204" pitchFamily="18" charset="0"/>
                <a:ea typeface="Cambria" panose="02040503050406030204" pitchFamily="18" charset="0"/>
              </a:rPr>
              <a:t>χ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34.8/29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 = 2.59(32)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76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A166F4-6026-44F1-9900-A163C9ADE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484" y="2416106"/>
            <a:ext cx="3600000" cy="2025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49501-E64D-4407-AAA4-FAEF8BA4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543484" cy="5379522"/>
          </a:xfrm>
          <a:prstGeom prst="rect">
            <a:avLst/>
          </a:prstGeom>
        </p:spPr>
      </p:pic>
      <p:cxnSp>
        <p:nvCxnSpPr>
          <p:cNvPr id="8" name="直接箭头连接符 4">
            <a:extLst>
              <a:ext uri="{FF2B5EF4-FFF2-40B4-BE49-F238E27FC236}">
                <a16:creationId xmlns:a16="http://schemas.microsoft.com/office/drawing/2014/main" id="{1CC21C07-D1E7-4A2C-845B-0ECBE4A07B65}"/>
              </a:ext>
            </a:extLst>
          </p:cNvPr>
          <p:cNvCxnSpPr>
            <a:cxnSpLocks/>
          </p:cNvCxnSpPr>
          <p:nvPr/>
        </p:nvCxnSpPr>
        <p:spPr>
          <a:xfrm flipV="1">
            <a:off x="3888606" y="4276376"/>
            <a:ext cx="5255394" cy="497756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6">
            <a:extLst>
              <a:ext uri="{FF2B5EF4-FFF2-40B4-BE49-F238E27FC236}">
                <a16:creationId xmlns:a16="http://schemas.microsoft.com/office/drawing/2014/main" id="{E51DAF8F-AD7D-4FF2-A1E1-C96FBA8C45B2}"/>
              </a:ext>
            </a:extLst>
          </p:cNvPr>
          <p:cNvCxnSpPr>
            <a:cxnSpLocks/>
          </p:cNvCxnSpPr>
          <p:nvPr/>
        </p:nvCxnSpPr>
        <p:spPr>
          <a:xfrm flipV="1">
            <a:off x="3320716" y="4288533"/>
            <a:ext cx="2791174" cy="4952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6">
            <a:extLst>
              <a:ext uri="{FF2B5EF4-FFF2-40B4-BE49-F238E27FC236}">
                <a16:creationId xmlns:a16="http://schemas.microsoft.com/office/drawing/2014/main" id="{A2C50ADA-61A9-49EB-94CD-5C4E2FED35E7}"/>
              </a:ext>
            </a:extLst>
          </p:cNvPr>
          <p:cNvCxnSpPr>
            <a:cxnSpLocks/>
          </p:cNvCxnSpPr>
          <p:nvPr/>
        </p:nvCxnSpPr>
        <p:spPr>
          <a:xfrm flipV="1">
            <a:off x="3320716" y="3945924"/>
            <a:ext cx="2585814" cy="45327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4">
            <a:extLst>
              <a:ext uri="{FF2B5EF4-FFF2-40B4-BE49-F238E27FC236}">
                <a16:creationId xmlns:a16="http://schemas.microsoft.com/office/drawing/2014/main" id="{92F6FB6C-B344-4A29-A402-E6818BAE006C}"/>
              </a:ext>
            </a:extLst>
          </p:cNvPr>
          <p:cNvCxnSpPr>
            <a:cxnSpLocks/>
          </p:cNvCxnSpPr>
          <p:nvPr/>
        </p:nvCxnSpPr>
        <p:spPr>
          <a:xfrm flipV="1">
            <a:off x="3888606" y="3649362"/>
            <a:ext cx="2017924" cy="749841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29BB99-45D9-488A-A6CB-C08EE121D3FC}"/>
              </a:ext>
            </a:extLst>
          </p:cNvPr>
          <p:cNvSpPr txBox="1"/>
          <p:nvPr/>
        </p:nvSpPr>
        <p:spPr>
          <a:xfrm>
            <a:off x="6111890" y="261257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LISE Kinematics calculator</a:t>
            </a:r>
            <a:endParaRPr lang="zh-CN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DBF896-728B-40EC-9C7D-A7049420518D}"/>
              </a:ext>
            </a:extLst>
          </p:cNvPr>
          <p:cNvSpPr txBox="1"/>
          <p:nvPr/>
        </p:nvSpPr>
        <p:spPr>
          <a:xfrm>
            <a:off x="6421711" y="637418"/>
            <a:ext cx="1844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32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S,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l-GR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0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50974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3EA1E5-CA6F-4041-920C-71DE82DE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DEB6B8-9CFC-455B-B283-2579EFB32A15}"/>
              </a:ext>
            </a:extLst>
          </p:cNvPr>
          <p:cNvSpPr txBox="1"/>
          <p:nvPr/>
        </p:nvSpPr>
        <p:spPr>
          <a:xfrm>
            <a:off x="7490564" y="413359"/>
            <a:ext cx="14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Normal error</a:t>
            </a:r>
          </a:p>
          <a:p>
            <a:r>
              <a:rPr lang="en-US" altLang="zh-CN" dirty="0"/>
              <a:t>χ</a:t>
            </a:r>
            <a:r>
              <a:rPr lang="en-US" altLang="zh-CN" baseline="30000" dirty="0"/>
              <a:t>2 </a:t>
            </a:r>
            <a:r>
              <a:rPr lang="en-US" altLang="zh-CN" dirty="0"/>
              <a:t>fit</a:t>
            </a:r>
            <a:endParaRPr lang="zh-CN" altLang="en-US" baseline="30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7B9302-C1B5-4D78-9473-4F32E747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41A9C6-4560-44A1-B420-CE12963806F5}"/>
              </a:ext>
            </a:extLst>
          </p:cNvPr>
          <p:cNvSpPr txBox="1"/>
          <p:nvPr/>
        </p:nvSpPr>
        <p:spPr>
          <a:xfrm>
            <a:off x="7490563" y="3840068"/>
            <a:ext cx="14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Normal error</a:t>
            </a:r>
          </a:p>
          <a:p>
            <a:r>
              <a:rPr lang="en-US" altLang="zh-CN" dirty="0"/>
              <a:t>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435842073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255D7-7303-4ECD-8041-FC6C9DE23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C8983-04FE-4732-863B-07908C0D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26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ECACE-D699-4A23-9C60-1500D2593853}"/>
              </a:ext>
            </a:extLst>
          </p:cNvPr>
          <p:cNvSpPr txBox="1"/>
          <p:nvPr/>
        </p:nvSpPr>
        <p:spPr>
          <a:xfrm>
            <a:off x="7490564" y="413359"/>
            <a:ext cx="142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χ</a:t>
            </a:r>
            <a:r>
              <a:rPr lang="en-US" altLang="zh-CN" baseline="30000" dirty="0"/>
              <a:t>2 </a:t>
            </a:r>
            <a:r>
              <a:rPr lang="en-US" altLang="zh-CN" dirty="0"/>
              <a:t>fit</a:t>
            </a:r>
            <a:endParaRPr lang="zh-CN" altLang="en-US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EE992-E25C-402A-A22D-AD14A172F34A}"/>
              </a:ext>
            </a:extLst>
          </p:cNvPr>
          <p:cNvSpPr txBox="1"/>
          <p:nvPr/>
        </p:nvSpPr>
        <p:spPr>
          <a:xfrm>
            <a:off x="7490563" y="3840068"/>
            <a:ext cx="141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220363119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A2324-4CE5-42FF-B5B3-68321750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426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55A87-D239-4EEF-8064-6A74FCBA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AA6BF9-4559-4251-8D3B-591116B3929F}"/>
              </a:ext>
            </a:extLst>
          </p:cNvPr>
          <p:cNvSpPr txBox="1"/>
          <p:nvPr/>
        </p:nvSpPr>
        <p:spPr>
          <a:xfrm>
            <a:off x="6826685" y="425885"/>
            <a:ext cx="208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1σ uncertainty band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095BC-4716-4147-8626-9584BD25359E}"/>
              </a:ext>
            </a:extLst>
          </p:cNvPr>
          <p:cNvSpPr txBox="1"/>
          <p:nvPr/>
        </p:nvSpPr>
        <p:spPr>
          <a:xfrm>
            <a:off x="6826685" y="3852594"/>
            <a:ext cx="208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3σ uncertainty band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7157236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0D84D-A9FC-4B9D-BCB9-30890BAE8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819"/>
          <a:stretch/>
        </p:blipFill>
        <p:spPr>
          <a:xfrm>
            <a:off x="0" y="3429000"/>
            <a:ext cx="7234596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5AA7A-4256-4B5A-83CE-FD2EFBA1B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819"/>
          <a:stretch/>
        </p:blipFill>
        <p:spPr>
          <a:xfrm>
            <a:off x="0" y="1"/>
            <a:ext cx="7234596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2B9E9-0516-4B26-BCE1-A2AF5A833616}"/>
              </a:ext>
            </a:extLst>
          </p:cNvPr>
          <p:cNvSpPr txBox="1"/>
          <p:nvPr/>
        </p:nvSpPr>
        <p:spPr>
          <a:xfrm>
            <a:off x="695195" y="3664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 err="1">
                <a:latin typeface="Arial" panose="020B0604020202020204" pitchFamily="34" charset="0"/>
              </a:rPr>
              <a:t>hSega</a:t>
            </a:r>
            <a:r>
              <a:rPr lang="en-US" altLang="zh-CN" sz="1800" dirty="0">
                <a:latin typeface="Arial" panose="020B0604020202020204" pitchFamily="34" charset="0"/>
              </a:rPr>
              <a:t>-&gt;</a:t>
            </a:r>
            <a:r>
              <a:rPr lang="en-US" altLang="zh-CN" sz="1800" dirty="0" err="1">
                <a:latin typeface="Arial" panose="020B0604020202020204" pitchFamily="34" charset="0"/>
              </a:rPr>
              <a:t>SetBinErrorOption</a:t>
            </a:r>
            <a:r>
              <a:rPr lang="en-US" altLang="zh-CN" sz="1800" dirty="0">
                <a:latin typeface="Arial" panose="020B0604020202020204" pitchFamily="34" charset="0"/>
              </a:rPr>
              <a:t>(TH1::</a:t>
            </a:r>
            <a:r>
              <a:rPr lang="en-US" altLang="zh-CN" sz="1800" dirty="0" err="1">
                <a:latin typeface="Arial" panose="020B0604020202020204" pitchFamily="34" charset="0"/>
              </a:rPr>
              <a:t>kPoisson</a:t>
            </a:r>
            <a:r>
              <a:rPr lang="en-US" altLang="zh-CN" sz="1800" dirty="0">
                <a:latin typeface="Arial" panose="020B0604020202020204" pitchFamily="34" charset="0"/>
              </a:rPr>
              <a:t>);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E8941D-F4EB-4341-B255-ABA75371C1A2}"/>
              </a:ext>
            </a:extLst>
          </p:cNvPr>
          <p:cNvSpPr txBox="1"/>
          <p:nvPr/>
        </p:nvSpPr>
        <p:spPr>
          <a:xfrm>
            <a:off x="695195" y="37954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 err="1">
                <a:latin typeface="Arial" panose="020B0604020202020204" pitchFamily="34" charset="0"/>
              </a:rPr>
              <a:t>hSega</a:t>
            </a:r>
            <a:r>
              <a:rPr lang="en-US" altLang="zh-CN" sz="1800" dirty="0">
                <a:latin typeface="Arial" panose="020B0604020202020204" pitchFamily="34" charset="0"/>
              </a:rPr>
              <a:t>-&gt;</a:t>
            </a:r>
            <a:r>
              <a:rPr lang="en-US" altLang="zh-CN" sz="1800" dirty="0" err="1">
                <a:latin typeface="Arial" panose="020B0604020202020204" pitchFamily="34" charset="0"/>
              </a:rPr>
              <a:t>SetBinErrorOption</a:t>
            </a:r>
            <a:r>
              <a:rPr lang="en-US" altLang="zh-CN" sz="1800" dirty="0">
                <a:latin typeface="Arial" panose="020B0604020202020204" pitchFamily="34" charset="0"/>
              </a:rPr>
              <a:t>(TH1::</a:t>
            </a:r>
            <a:r>
              <a:rPr lang="en-US" altLang="zh-CN" sz="1800" dirty="0" err="1">
                <a:latin typeface="Arial" panose="020B0604020202020204" pitchFamily="34" charset="0"/>
              </a:rPr>
              <a:t>kNormal</a:t>
            </a:r>
            <a:r>
              <a:rPr lang="en-US" altLang="zh-CN" sz="1800" dirty="0">
                <a:latin typeface="Arial" panose="020B0604020202020204" pitchFamily="34" charset="0"/>
              </a:rPr>
              <a:t>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81B07-DCA3-46D5-9BEC-26C7A71B469A}"/>
              </a:ext>
            </a:extLst>
          </p:cNvPr>
          <p:cNvSpPr txBox="1"/>
          <p:nvPr/>
        </p:nvSpPr>
        <p:spPr>
          <a:xfrm>
            <a:off x="6792715" y="6488667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Empty bins are ignored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5516737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6170D-EFD2-4617-859A-43A53FDD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347FC-3F95-460C-90E1-C8ABCF6DF6B3}"/>
              </a:ext>
            </a:extLst>
          </p:cNvPr>
          <p:cNvSpPr txBox="1"/>
          <p:nvPr/>
        </p:nvSpPr>
        <p:spPr>
          <a:xfrm>
            <a:off x="6676372" y="789140"/>
            <a:ext cx="224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68% uncertainty band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4582287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4DEA9-FFFB-4921-82FD-BF8A0999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20C03A-8429-4703-85C9-E3E682675744}"/>
              </a:ext>
            </a:extLst>
          </p:cNvPr>
          <p:cNvSpPr txBox="1"/>
          <p:nvPr/>
        </p:nvSpPr>
        <p:spPr>
          <a:xfrm>
            <a:off x="6676372" y="789140"/>
            <a:ext cx="224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90% uncertainty band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2561607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9C656-030A-4E69-A1A6-234391280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419B8-3A7D-4D9F-9D00-DC2FB7FED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2414"/>
            <a:ext cx="4572000" cy="2922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095DFD-980B-423F-B5D7-A4566E42A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292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BE2B76-4CCB-42DA-8355-55A256A83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922414"/>
            <a:ext cx="4572000" cy="292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29972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F2278-9D29-4E2E-817C-3BCDB94B9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21" y="4518000"/>
            <a:ext cx="3660837" cy="23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56226-AF6F-48C9-8C7F-967FD3B5D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58" y="4518000"/>
            <a:ext cx="3660836" cy="23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2A965-D31A-40D0-B162-7988C175C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642" y="0"/>
            <a:ext cx="3660833" cy="23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9179C-BB13-41EC-B93B-45DB1EC15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057" y="2178000"/>
            <a:ext cx="3660836" cy="23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F7CDD-AB6E-44CE-8C3F-7A5BFD3A4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22" y="2178000"/>
            <a:ext cx="366083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78625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2FF8F-1380-4AF9-A143-4731F0DA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22417"/>
            <a:ext cx="4572000" cy="2922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AB4FC8-D68C-4178-95E4-526338C9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2417"/>
            <a:ext cx="4572000" cy="2922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6A5C7C-39A9-4C65-B82E-D5967FDA7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0"/>
            <a:ext cx="4572000" cy="2922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55532A-9373-4345-AEC0-F3FDEEE54E16}"/>
              </a:ext>
            </a:extLst>
          </p:cNvPr>
          <p:cNvSpPr txBox="1"/>
          <p:nvPr/>
        </p:nvSpPr>
        <p:spPr>
          <a:xfrm>
            <a:off x="5017273" y="1152939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 = 14 mm</a:t>
            </a:r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D312C-80BD-49A6-A2CF-F6D499D920ED}"/>
              </a:ext>
            </a:extLst>
          </p:cNvPr>
          <p:cNvSpPr txBox="1"/>
          <p:nvPr/>
        </p:nvSpPr>
        <p:spPr>
          <a:xfrm>
            <a:off x="2623931" y="414941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 </a:t>
            </a:r>
            <a:r>
              <a:rPr lang="en-US" altLang="zh-CN"/>
              <a:t>= 19 </a:t>
            </a:r>
            <a:r>
              <a:rPr lang="en-US" altLang="zh-CN" dirty="0"/>
              <a:t>mm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61689-7229-4950-B09C-B9E830C23602}"/>
              </a:ext>
            </a:extLst>
          </p:cNvPr>
          <p:cNvSpPr txBox="1"/>
          <p:nvPr/>
        </p:nvSpPr>
        <p:spPr>
          <a:xfrm>
            <a:off x="7195931" y="414941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 = 24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3925802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0BA8F-5968-4FC9-8FF4-3779E208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09192-013E-42E4-8615-E413DDCE8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4267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55B4AB-EC56-47F7-B26B-DD2BC1AA8B4A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B17072-E4CC-4DC4-9CED-AAA0AE966315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36496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B23D52F5-3B57-43FB-B747-741FA12F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00" y="2409717"/>
            <a:ext cx="3600000" cy="2027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4B8C1-17CF-49F1-A7F3-C96E56CE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44000" cy="5380023"/>
          </a:xfrm>
          <a:prstGeom prst="rect">
            <a:avLst/>
          </a:prstGeom>
        </p:spPr>
      </p:pic>
      <p:cxnSp>
        <p:nvCxnSpPr>
          <p:cNvPr id="10" name="直接箭头连接符 4">
            <a:extLst>
              <a:ext uri="{FF2B5EF4-FFF2-40B4-BE49-F238E27FC236}">
                <a16:creationId xmlns:a16="http://schemas.microsoft.com/office/drawing/2014/main" id="{40AF28A4-C209-422E-B684-61F59D50B63C}"/>
              </a:ext>
            </a:extLst>
          </p:cNvPr>
          <p:cNvCxnSpPr>
            <a:cxnSpLocks/>
          </p:cNvCxnSpPr>
          <p:nvPr/>
        </p:nvCxnSpPr>
        <p:spPr>
          <a:xfrm flipV="1">
            <a:off x="3888606" y="4288533"/>
            <a:ext cx="4942356" cy="485599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6">
            <a:extLst>
              <a:ext uri="{FF2B5EF4-FFF2-40B4-BE49-F238E27FC236}">
                <a16:creationId xmlns:a16="http://schemas.microsoft.com/office/drawing/2014/main" id="{01BCE4E1-7595-4538-8B18-CB1086D10247}"/>
              </a:ext>
            </a:extLst>
          </p:cNvPr>
          <p:cNvCxnSpPr>
            <a:cxnSpLocks/>
          </p:cNvCxnSpPr>
          <p:nvPr/>
        </p:nvCxnSpPr>
        <p:spPr>
          <a:xfrm flipV="1">
            <a:off x="3320716" y="4288533"/>
            <a:ext cx="2948279" cy="49522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6">
            <a:extLst>
              <a:ext uri="{FF2B5EF4-FFF2-40B4-BE49-F238E27FC236}">
                <a16:creationId xmlns:a16="http://schemas.microsoft.com/office/drawing/2014/main" id="{AE07DF52-791B-49C4-9BC6-75FF5DD20B1B}"/>
              </a:ext>
            </a:extLst>
          </p:cNvPr>
          <p:cNvCxnSpPr>
            <a:cxnSpLocks/>
          </p:cNvCxnSpPr>
          <p:nvPr/>
        </p:nvCxnSpPr>
        <p:spPr>
          <a:xfrm flipV="1">
            <a:off x="3320716" y="3838832"/>
            <a:ext cx="2610527" cy="56037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4">
            <a:extLst>
              <a:ext uri="{FF2B5EF4-FFF2-40B4-BE49-F238E27FC236}">
                <a16:creationId xmlns:a16="http://schemas.microsoft.com/office/drawing/2014/main" id="{84B2A9CF-3FFD-48B3-B270-AB7D1CB51C6C}"/>
              </a:ext>
            </a:extLst>
          </p:cNvPr>
          <p:cNvCxnSpPr>
            <a:cxnSpLocks/>
          </p:cNvCxnSpPr>
          <p:nvPr/>
        </p:nvCxnSpPr>
        <p:spPr>
          <a:xfrm flipV="1">
            <a:off x="3888606" y="4288533"/>
            <a:ext cx="2042637" cy="11067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2D2BC6-7572-4CDC-8D87-BCFC8AF9F9B1}"/>
              </a:ext>
            </a:extLst>
          </p:cNvPr>
          <p:cNvSpPr txBox="1"/>
          <p:nvPr/>
        </p:nvSpPr>
        <p:spPr>
          <a:xfrm>
            <a:off x="0" y="6131396"/>
            <a:ext cx="8381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Sometimes, the energy shown in the table is wrong because of "double valued energy".</a:t>
            </a:r>
          </a:p>
          <a:p>
            <a:r>
              <a:rPr lang="en-US" altLang="zh-CN" dirty="0"/>
              <a:t>Find the energy in the graph.</a:t>
            </a:r>
            <a:endParaRPr lang="zh-CN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1E4FED-6165-4E4B-A339-4B9FAA774658}"/>
              </a:ext>
            </a:extLst>
          </p:cNvPr>
          <p:cNvSpPr txBox="1"/>
          <p:nvPr/>
        </p:nvSpPr>
        <p:spPr>
          <a:xfrm>
            <a:off x="6054812" y="2795127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11 MeV/u</a:t>
            </a:r>
            <a:endParaRPr lang="zh-CN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0C643-3828-4E2F-BA09-2F43684E36D0}"/>
              </a:ext>
            </a:extLst>
          </p:cNvPr>
          <p:cNvSpPr txBox="1"/>
          <p:nvPr/>
        </p:nvSpPr>
        <p:spPr>
          <a:xfrm>
            <a:off x="6111890" y="261257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LISE Kinematics calculator</a:t>
            </a:r>
            <a:endParaRPr lang="zh-CN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8ADAF0-F502-44A1-B1AC-83C0D9EC624F}"/>
              </a:ext>
            </a:extLst>
          </p:cNvPr>
          <p:cNvSpPr txBox="1"/>
          <p:nvPr/>
        </p:nvSpPr>
        <p:spPr>
          <a:xfrm>
            <a:off x="6421711" y="637418"/>
            <a:ext cx="1844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32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S,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l-GR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0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37855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91EC44-6705-45DB-A537-56E0966F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8D740-1C7C-48F8-8161-744175C83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267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628D1E-8C0F-47B7-88A0-FD7A8CF78508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C22ED8-B04D-4DEA-AFA3-B4FBAB38E7D2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45976996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4C038-96A6-4F68-BE5E-21099E5C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8BEDC-22F0-410A-98EE-F91F1B05B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511F61-56E3-479D-8486-DC2FB8D48F83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3BD850-D453-4228-B13F-E7788569E7EC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11531583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27324-749F-4989-83BE-C255D9E2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57DFE1-603D-43FE-9D4A-5A5CD3D2E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5C8B51-97D5-49FB-BC7D-7547D98909ED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8A3C5A-A27D-4A48-A76E-B5B4BCF6E00D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54310520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E59B5C-DF10-4297-842B-7BBA2D62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6CB2A-F323-421F-8B2B-BF659ECC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8576D2-BB04-4674-9C35-2029B4E317A6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372F4D9-57F1-47CF-B3D1-FD852C21DB39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77481753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7099F-061B-46D2-87B9-FFE935A2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8E718-99A3-407F-AC64-848376717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4267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B4453F-9541-4BFF-B2BD-1727C360E388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6EAD84-2F99-4C0D-9124-89343106AC7D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864466127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62143-300B-4FCF-862A-8CFF3D7B0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578D70-20F3-4F12-B51C-4E4DA9128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5AC4FB-16F1-42BA-AC03-916387E95812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21603E4-73F5-4B19-8E6E-67319D4A6424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910345630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C4906C-D708-4943-8B26-311FA6D9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E2C1D-FA2C-4089-B1B7-C69FD973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056115-F80B-408F-B0F8-0921660BBB50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ADEDFE4-E587-4C69-8272-E6C1F8FA3F3C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22100780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FC47DE-1555-41EE-A68D-BFAEACE1F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E2FAB-FE33-4DCF-BD77-DD31C5DDF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709"/>
            <a:ext cx="9144000" cy="34267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C9C515-1417-48A3-98F5-7C2907BC728B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C8FA9E-BD1B-4467-A6D6-242A17449102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1335969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2DF75-8987-4689-A522-0AAB9C228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165E8F-89DB-447A-BD17-4CBE9B766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B781CA-4094-44E3-860D-73AC1E81A3FD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0E6876-B659-491A-A25F-4188EDEAE6DD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533464263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9A5EF-4BE4-4AEA-8E16-2CF33E3C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55793-255B-4CC8-8B3B-B750EEAE3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80D1F-24A7-4CAE-8254-0D3BD8BE40BE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DDB0EB5-32D9-409B-A3C9-C230BF05D6B0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71006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</a:t>
            </a:r>
            <a:r>
              <a:rPr lang="el-GR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Offline Ion Source (OLIS)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Radiofrequency Quadrupole (RFQ)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foil for charge stripping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-Tube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(DTL)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target foil implanted with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ladder LN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cooled copper shroud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Dopppler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Liftetimes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(DSL) chamber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of the target a surrounding cold trap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Condensation of water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beam currents from collimator and target ladder.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Series silicon surface barrier detectors with 150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active area.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angle coverage</a:t>
            </a:r>
          </a:p>
          <a:p>
            <a:pPr algn="just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gated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need to make thinner target, which will reduce the conduction of heat.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may be able to obtain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 with 1-fs uncertainty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may be able to obtain the upper limit</a:t>
            </a:r>
          </a:p>
        </p:txBody>
      </p:sp>
    </p:spTree>
    <p:extLst>
      <p:ext uri="{BB962C8B-B14F-4D97-AF65-F5344CB8AC3E}">
        <p14:creationId xmlns:p14="http://schemas.microsoft.com/office/powerpoint/2010/main" val="2629149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E26F6-E0D1-4413-A11A-F581AEC1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00" y="2414294"/>
            <a:ext cx="3600000" cy="2029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F970E-3D10-440A-A428-9F4D6B76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44000" cy="5380023"/>
          </a:xfrm>
          <a:prstGeom prst="rect">
            <a:avLst/>
          </a:prstGeom>
        </p:spPr>
      </p:pic>
      <p:cxnSp>
        <p:nvCxnSpPr>
          <p:cNvPr id="6" name="直接箭头连接符 4">
            <a:extLst>
              <a:ext uri="{FF2B5EF4-FFF2-40B4-BE49-F238E27FC236}">
                <a16:creationId xmlns:a16="http://schemas.microsoft.com/office/drawing/2014/main" id="{B2AD335B-4079-475C-8F2E-67B358B79718}"/>
              </a:ext>
            </a:extLst>
          </p:cNvPr>
          <p:cNvCxnSpPr>
            <a:cxnSpLocks/>
          </p:cNvCxnSpPr>
          <p:nvPr/>
        </p:nvCxnSpPr>
        <p:spPr>
          <a:xfrm flipV="1">
            <a:off x="3888606" y="4288533"/>
            <a:ext cx="4942356" cy="485599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F4444C2-812F-4E5D-A46D-400CE87C6953}"/>
              </a:ext>
            </a:extLst>
          </p:cNvPr>
          <p:cNvCxnSpPr>
            <a:cxnSpLocks/>
          </p:cNvCxnSpPr>
          <p:nvPr/>
        </p:nvCxnSpPr>
        <p:spPr>
          <a:xfrm flipV="1">
            <a:off x="3320716" y="4288533"/>
            <a:ext cx="2948279" cy="49522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6">
            <a:extLst>
              <a:ext uri="{FF2B5EF4-FFF2-40B4-BE49-F238E27FC236}">
                <a16:creationId xmlns:a16="http://schemas.microsoft.com/office/drawing/2014/main" id="{922FCD01-4AD1-4D9D-AC68-1283FB3FECB6}"/>
              </a:ext>
            </a:extLst>
          </p:cNvPr>
          <p:cNvCxnSpPr>
            <a:cxnSpLocks/>
          </p:cNvCxnSpPr>
          <p:nvPr/>
        </p:nvCxnSpPr>
        <p:spPr>
          <a:xfrm flipV="1">
            <a:off x="3320716" y="3848100"/>
            <a:ext cx="2610527" cy="55110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4">
            <a:extLst>
              <a:ext uri="{FF2B5EF4-FFF2-40B4-BE49-F238E27FC236}">
                <a16:creationId xmlns:a16="http://schemas.microsoft.com/office/drawing/2014/main" id="{3EDC354A-396B-41B2-ABFA-DE80376129D5}"/>
              </a:ext>
            </a:extLst>
          </p:cNvPr>
          <p:cNvCxnSpPr>
            <a:cxnSpLocks/>
          </p:cNvCxnSpPr>
          <p:nvPr/>
        </p:nvCxnSpPr>
        <p:spPr>
          <a:xfrm flipV="1">
            <a:off x="3888606" y="4262438"/>
            <a:ext cx="2042637" cy="136765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86896D-B53C-4E02-9335-91DBA3110343}"/>
              </a:ext>
            </a:extLst>
          </p:cNvPr>
          <p:cNvSpPr txBox="1"/>
          <p:nvPr/>
        </p:nvSpPr>
        <p:spPr>
          <a:xfrm>
            <a:off x="7504671" y="3663434"/>
            <a:ext cx="99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 MeV/u</a:t>
            </a:r>
            <a:endParaRPr lang="zh-CN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D1DD1-FCA8-4B7B-9764-99447B90B062}"/>
              </a:ext>
            </a:extLst>
          </p:cNvPr>
          <p:cNvSpPr txBox="1"/>
          <p:nvPr/>
        </p:nvSpPr>
        <p:spPr>
          <a:xfrm>
            <a:off x="6111890" y="261257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LISE Kinematics calculator</a:t>
            </a:r>
            <a:endParaRPr lang="zh-CN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B6780-4115-4CF3-B094-1F971997D18C}"/>
              </a:ext>
            </a:extLst>
          </p:cNvPr>
          <p:cNvSpPr txBox="1"/>
          <p:nvPr/>
        </p:nvSpPr>
        <p:spPr>
          <a:xfrm>
            <a:off x="6421711" y="637418"/>
            <a:ext cx="1844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32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S,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l-GR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0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51898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801CE2-E1B2-4BE7-A580-3A2025E77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B1120-D0B5-4B23-98BB-A6A9ED2EB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8360A1-86AD-4678-9A5C-6B4D9DB55437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5529D6-BBD5-4638-9EFC-FDE4F5B96968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90714973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77DDB-D220-49DB-A0B0-73F8384B8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"/>
            <a:ext cx="9144000" cy="34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CEF2F5-2A1B-4B78-A763-DBACE26B7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291"/>
            <a:ext cx="9144000" cy="342670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075DFD-2A43-49E3-A339-36FDB47F8BBE}"/>
              </a:ext>
            </a:extLst>
          </p:cNvPr>
          <p:cNvCxnSpPr/>
          <p:nvPr/>
        </p:nvCxnSpPr>
        <p:spPr>
          <a:xfrm>
            <a:off x="0" y="0"/>
            <a:ext cx="9144000" cy="3426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EE90EB6-32F4-4572-BF3D-47A0E031BE0D}"/>
              </a:ext>
            </a:extLst>
          </p:cNvPr>
          <p:cNvSpPr txBox="1"/>
          <p:nvPr/>
        </p:nvSpPr>
        <p:spPr>
          <a:xfrm>
            <a:off x="6576163" y="3764912"/>
            <a:ext cx="23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Poisson error</a:t>
            </a:r>
          </a:p>
          <a:p>
            <a:r>
              <a:rPr lang="en-US" altLang="zh-CN" dirty="0"/>
              <a:t>Maximum Likelihood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74120938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796A1-7B4F-4D77-966C-FE6022291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41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B6D38-1F1A-4D15-A2F5-AB30F533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67" y="4518000"/>
            <a:ext cx="366083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52590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2A995-59AB-4D5E-8945-546D3E1E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8CCE3-8642-4BCD-8DFE-B5CAE564D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64" y="4518000"/>
            <a:ext cx="366083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1699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08735-A643-464D-BA64-AAE7C9C0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B373B-8532-44E9-8D71-27E6E7A70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64" y="4518000"/>
            <a:ext cx="366083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74482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614B2-9212-4145-BAA7-C5CBA2DF6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41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A4415-8B23-4CE8-A031-50FB0FB3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164" y="4518000"/>
            <a:ext cx="366083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8514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3AB59-DAC0-4FB1-AE33-0A81E5C73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702"/>
            <a:ext cx="9144000" cy="472459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F56274-C89F-47AC-98D5-7CA0A990B0D7}"/>
              </a:ext>
            </a:extLst>
          </p:cNvPr>
          <p:cNvSpPr/>
          <p:nvPr/>
        </p:nvSpPr>
        <p:spPr>
          <a:xfrm>
            <a:off x="914400" y="4255806"/>
            <a:ext cx="4742916" cy="1298960"/>
          </a:xfrm>
          <a:custGeom>
            <a:avLst/>
            <a:gdLst>
              <a:gd name="connsiteX0" fmla="*/ 0 w 4742916"/>
              <a:gd name="connsiteY0" fmla="*/ 0 h 1298960"/>
              <a:gd name="connsiteX1" fmla="*/ 376015 w 4742916"/>
              <a:gd name="connsiteY1" fmla="*/ 290557 h 1298960"/>
              <a:gd name="connsiteX2" fmla="*/ 786213 w 4742916"/>
              <a:gd name="connsiteY2" fmla="*/ 521293 h 1298960"/>
              <a:gd name="connsiteX3" fmla="*/ 1375873 w 4742916"/>
              <a:gd name="connsiteY3" fmla="*/ 666572 h 1298960"/>
              <a:gd name="connsiteX4" fmla="*/ 1991170 w 4742916"/>
              <a:gd name="connsiteY4" fmla="*/ 786213 h 1298960"/>
              <a:gd name="connsiteX5" fmla="*/ 2538101 w 4742916"/>
              <a:gd name="connsiteY5" fmla="*/ 871671 h 1298960"/>
              <a:gd name="connsiteX6" fmla="*/ 3085032 w 4742916"/>
              <a:gd name="connsiteY6" fmla="*/ 965674 h 1298960"/>
              <a:gd name="connsiteX7" fmla="*/ 3708875 w 4742916"/>
              <a:gd name="connsiteY7" fmla="*/ 1025495 h 1298960"/>
              <a:gd name="connsiteX8" fmla="*/ 4289989 w 4742916"/>
              <a:gd name="connsiteY8" fmla="*/ 1068224 h 1298960"/>
              <a:gd name="connsiteX9" fmla="*/ 4742916 w 4742916"/>
              <a:gd name="connsiteY9" fmla="*/ 1093861 h 1298960"/>
              <a:gd name="connsiteX10" fmla="*/ 4742916 w 4742916"/>
              <a:gd name="connsiteY10" fmla="*/ 1298960 h 1298960"/>
              <a:gd name="connsiteX11" fmla="*/ 17092 w 4742916"/>
              <a:gd name="connsiteY11" fmla="*/ 1281869 h 1298960"/>
              <a:gd name="connsiteX12" fmla="*/ 0 w 4742916"/>
              <a:gd name="connsiteY12" fmla="*/ 0 h 129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42916" h="1298960">
                <a:moveTo>
                  <a:pt x="0" y="0"/>
                </a:moveTo>
                <a:lnTo>
                  <a:pt x="376015" y="290557"/>
                </a:lnTo>
                <a:lnTo>
                  <a:pt x="786213" y="521293"/>
                </a:lnTo>
                <a:lnTo>
                  <a:pt x="1375873" y="666572"/>
                </a:lnTo>
                <a:lnTo>
                  <a:pt x="1991170" y="786213"/>
                </a:lnTo>
                <a:lnTo>
                  <a:pt x="2538101" y="871671"/>
                </a:lnTo>
                <a:lnTo>
                  <a:pt x="3085032" y="965674"/>
                </a:lnTo>
                <a:lnTo>
                  <a:pt x="3708875" y="1025495"/>
                </a:lnTo>
                <a:lnTo>
                  <a:pt x="4289989" y="1068224"/>
                </a:lnTo>
                <a:lnTo>
                  <a:pt x="4742916" y="1093861"/>
                </a:lnTo>
                <a:lnTo>
                  <a:pt x="4742916" y="1298960"/>
                </a:lnTo>
                <a:lnTo>
                  <a:pt x="17092" y="1281869"/>
                </a:lnTo>
                <a:cubicBezTo>
                  <a:pt x="14243" y="857428"/>
                  <a:pt x="11395" y="432986"/>
                  <a:pt x="0" y="0"/>
                </a:cubicBezTo>
                <a:close/>
              </a:path>
            </a:pathLst>
          </a:custGeom>
          <a:solidFill>
            <a:srgbClr val="DAEA4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5897070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AEF146-FB57-4F5C-9E59-BA30F8744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53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59ECD7-B204-4A9D-8019-F91438F38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4266"/>
            <a:ext cx="9144000" cy="3453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1B986-1A7C-474F-B094-2B3D3B419AA1}"/>
              </a:ext>
            </a:extLst>
          </p:cNvPr>
          <p:cNvSpPr txBox="1"/>
          <p:nvPr/>
        </p:nvSpPr>
        <p:spPr>
          <a:xfrm>
            <a:off x="462338" y="277401"/>
            <a:ext cx="1636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49±1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50±1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47±1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5E68C-D641-4B95-8CA5-2378166DADA8}"/>
              </a:ext>
            </a:extLst>
          </p:cNvPr>
          <p:cNvSpPr txBox="1"/>
          <p:nvPr/>
        </p:nvSpPr>
        <p:spPr>
          <a:xfrm>
            <a:off x="462338" y="366787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48±1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46±1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49±1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45±1 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6CDAF-036A-478C-B8A6-ECCFD1F3BC48}"/>
              </a:ext>
            </a:extLst>
          </p:cNvPr>
          <p:cNvSpPr txBox="1"/>
          <p:nvPr/>
        </p:nvSpPr>
        <p:spPr>
          <a:xfrm>
            <a:off x="4352800" y="3798002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2234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2234 keV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EE1CF-58BD-424F-BEF7-4D03BC8C750E}"/>
              </a:ext>
            </a:extLst>
          </p:cNvPr>
          <p:cNvSpPr txBox="1"/>
          <p:nvPr/>
        </p:nvSpPr>
        <p:spPr>
          <a:xfrm>
            <a:off x="3378865" y="404401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1248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1248 keV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76BC5-4872-445F-9C21-2F07B3148D0B}"/>
              </a:ext>
            </a:extLst>
          </p:cNvPr>
          <p:cNvSpPr txBox="1"/>
          <p:nvPr/>
        </p:nvSpPr>
        <p:spPr>
          <a:xfrm>
            <a:off x="4933330" y="1270467"/>
            <a:ext cx="387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γ</a:t>
            </a:r>
            <a:r>
              <a:rPr lang="en-US" altLang="zh-CN" dirty="0"/>
              <a:t>-ray spectra gated on different </a:t>
            </a:r>
            <a:r>
              <a:rPr lang="en-US" altLang="zh-CN" i="1" dirty="0"/>
              <a:t>α</a:t>
            </a:r>
            <a:r>
              <a:rPr lang="en-US" altLang="zh-CN" dirty="0"/>
              <a:t> gates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839836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B889ED-7AF0-4306-B0AB-930120F59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91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41426F-1C2D-49EB-BF05-488C5B31E6A3}"/>
              </a:ext>
            </a:extLst>
          </p:cNvPr>
          <p:cNvSpPr txBox="1"/>
          <p:nvPr/>
        </p:nvSpPr>
        <p:spPr>
          <a:xfrm>
            <a:off x="3912265" y="391701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1248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1248 keV</a:t>
            </a:r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AD4A5-AB2F-4F50-96F5-10FFE60AF6AF}"/>
              </a:ext>
            </a:extLst>
          </p:cNvPr>
          <p:cNvSpPr txBox="1"/>
          <p:nvPr/>
        </p:nvSpPr>
        <p:spPr>
          <a:xfrm>
            <a:off x="6429621" y="1276327"/>
            <a:ext cx="191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Escape peak check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7247044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E5F188-C04C-45D2-8D84-2AAC36505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7777"/>
            <a:ext cx="9144000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40229E-7017-46FA-94EA-8558A6DF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57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8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C47F58-FECA-4628-868F-6E8EC4A7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4000" cy="538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774866-BAF1-496B-999F-B861134A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000" y="2419336"/>
            <a:ext cx="3600000" cy="2019328"/>
          </a:xfrm>
          <a:prstGeom prst="rect">
            <a:avLst/>
          </a:prstGeom>
        </p:spPr>
      </p:pic>
      <p:cxnSp>
        <p:nvCxnSpPr>
          <p:cNvPr id="13" name="直接箭头连接符 4">
            <a:extLst>
              <a:ext uri="{FF2B5EF4-FFF2-40B4-BE49-F238E27FC236}">
                <a16:creationId xmlns:a16="http://schemas.microsoft.com/office/drawing/2014/main" id="{CC1E797D-DE28-4B20-9DD9-3BD390E8D7BD}"/>
              </a:ext>
            </a:extLst>
          </p:cNvPr>
          <p:cNvCxnSpPr>
            <a:cxnSpLocks/>
          </p:cNvCxnSpPr>
          <p:nvPr/>
        </p:nvCxnSpPr>
        <p:spPr>
          <a:xfrm flipV="1">
            <a:off x="3888606" y="4276376"/>
            <a:ext cx="5255394" cy="497756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F9C7DA3E-3EEB-47EA-BC36-91CF9AE46567}"/>
              </a:ext>
            </a:extLst>
          </p:cNvPr>
          <p:cNvCxnSpPr>
            <a:cxnSpLocks/>
          </p:cNvCxnSpPr>
          <p:nvPr/>
        </p:nvCxnSpPr>
        <p:spPr>
          <a:xfrm flipV="1">
            <a:off x="3320716" y="4276376"/>
            <a:ext cx="2791760" cy="50738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6">
            <a:extLst>
              <a:ext uri="{FF2B5EF4-FFF2-40B4-BE49-F238E27FC236}">
                <a16:creationId xmlns:a16="http://schemas.microsoft.com/office/drawing/2014/main" id="{2823F105-0C25-4D55-BD12-0EE2371B1F8B}"/>
              </a:ext>
            </a:extLst>
          </p:cNvPr>
          <p:cNvCxnSpPr>
            <a:cxnSpLocks/>
          </p:cNvCxnSpPr>
          <p:nvPr/>
        </p:nvCxnSpPr>
        <p:spPr>
          <a:xfrm flipV="1">
            <a:off x="3320716" y="4069492"/>
            <a:ext cx="2610527" cy="32971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4">
            <a:extLst>
              <a:ext uri="{FF2B5EF4-FFF2-40B4-BE49-F238E27FC236}">
                <a16:creationId xmlns:a16="http://schemas.microsoft.com/office/drawing/2014/main" id="{3ED36E8F-98F6-466C-99DF-D77DF50F6681}"/>
              </a:ext>
            </a:extLst>
          </p:cNvPr>
          <p:cNvCxnSpPr>
            <a:cxnSpLocks/>
          </p:cNvCxnSpPr>
          <p:nvPr/>
        </p:nvCxnSpPr>
        <p:spPr>
          <a:xfrm flipV="1">
            <a:off x="3888606" y="2973859"/>
            <a:ext cx="2042637" cy="1425343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D376004-9A13-47AF-B358-9E71D53381BF}"/>
              </a:ext>
            </a:extLst>
          </p:cNvPr>
          <p:cNvSpPr txBox="1"/>
          <p:nvPr/>
        </p:nvSpPr>
        <p:spPr>
          <a:xfrm>
            <a:off x="6111890" y="261257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LISE Kinematics calculator</a:t>
            </a:r>
            <a:endParaRPr lang="zh-CN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A190A7-DCC8-4D5C-9C7E-F323DC006A39}"/>
              </a:ext>
            </a:extLst>
          </p:cNvPr>
          <p:cNvSpPr txBox="1"/>
          <p:nvPr/>
        </p:nvSpPr>
        <p:spPr>
          <a:xfrm>
            <a:off x="6421711" y="637418"/>
            <a:ext cx="1844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32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S,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l-GR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0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846712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F93A1-4FB7-4D67-B9D6-009094B55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53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EFEFE-7965-4D0B-838E-7D7F7E4D7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4266"/>
            <a:ext cx="9144000" cy="3453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1112D-622C-4E49-8789-789A842E087E}"/>
              </a:ext>
            </a:extLst>
          </p:cNvPr>
          <p:cNvSpPr txBox="1"/>
          <p:nvPr/>
        </p:nvSpPr>
        <p:spPr>
          <a:xfrm>
            <a:off x="462338" y="366787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42±1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43±1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44±1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40±1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ADCB9-4FFC-457A-B2DA-4D8D4E374D38}"/>
              </a:ext>
            </a:extLst>
          </p:cNvPr>
          <p:cNvSpPr txBox="1"/>
          <p:nvPr/>
        </p:nvSpPr>
        <p:spPr>
          <a:xfrm>
            <a:off x="462337" y="25981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46±1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47±1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45±1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48±1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44±1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8E038-6581-4761-8EE9-F2D4AB6EDF50}"/>
              </a:ext>
            </a:extLst>
          </p:cNvPr>
          <p:cNvSpPr txBox="1"/>
          <p:nvPr/>
        </p:nvSpPr>
        <p:spPr>
          <a:xfrm>
            <a:off x="3495618" y="3805880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4971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4970 keV</a:t>
            </a:r>
            <a:endParaRPr lang="zh-CN" alt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822505C-D7FF-425B-A914-8296FCFA9797}"/>
              </a:ext>
            </a:extLst>
          </p:cNvPr>
          <p:cNvSpPr/>
          <p:nvPr/>
        </p:nvSpPr>
        <p:spPr>
          <a:xfrm>
            <a:off x="5132026" y="3560089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58E92-ED18-4F87-A06E-6EAC1CA44E1C}"/>
              </a:ext>
            </a:extLst>
          </p:cNvPr>
          <p:cNvSpPr txBox="1"/>
          <p:nvPr/>
        </p:nvSpPr>
        <p:spPr>
          <a:xfrm>
            <a:off x="3374503" y="352146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3076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3076 keV</a:t>
            </a:r>
            <a:endParaRPr lang="zh-CN" alt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FF94ED7-D2C9-45B7-B454-8D11241635DD}"/>
              </a:ext>
            </a:extLst>
          </p:cNvPr>
          <p:cNvSpPr/>
          <p:nvPr/>
        </p:nvSpPr>
        <p:spPr>
          <a:xfrm>
            <a:off x="4910726" y="409640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544128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CF11F-F424-4D27-9746-E13919AE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681"/>
            <a:ext cx="9144000" cy="3291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7988CD-3A3B-4965-9963-6E76E3B8F419}"/>
              </a:ext>
            </a:extLst>
          </p:cNvPr>
          <p:cNvSpPr txBox="1"/>
          <p:nvPr/>
        </p:nvSpPr>
        <p:spPr>
          <a:xfrm>
            <a:off x="4020686" y="3921225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4971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4970 keV</a:t>
            </a:r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89A5A-5FC4-4F69-9B34-2501E5885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2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33483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15001-EC09-4C93-B61D-826DF0571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53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85D9A-A09A-4A4A-988F-F27332CB306C}"/>
              </a:ext>
            </a:extLst>
          </p:cNvPr>
          <p:cNvSpPr txBox="1"/>
          <p:nvPr/>
        </p:nvSpPr>
        <p:spPr>
          <a:xfrm>
            <a:off x="462337" y="25981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42±1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43±1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44±1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40±1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81700-4C02-485F-8032-7BD9A20D6202}"/>
              </a:ext>
            </a:extLst>
          </p:cNvPr>
          <p:cNvSpPr txBox="1"/>
          <p:nvPr/>
        </p:nvSpPr>
        <p:spPr>
          <a:xfrm>
            <a:off x="2522138" y="352146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5156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5156 keV</a:t>
            </a:r>
            <a:endParaRPr lang="zh-CN" alt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4061E7B-3424-486E-8645-80E7F3BEB153}"/>
              </a:ext>
            </a:extLst>
          </p:cNvPr>
          <p:cNvSpPr/>
          <p:nvPr/>
        </p:nvSpPr>
        <p:spPr>
          <a:xfrm>
            <a:off x="4362799" y="389724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61BFF-ED2F-47F4-AC71-380CFC9EC0EE}"/>
              </a:ext>
            </a:extLst>
          </p:cNvPr>
          <p:cNvSpPr txBox="1"/>
          <p:nvPr/>
        </p:nvSpPr>
        <p:spPr>
          <a:xfrm>
            <a:off x="0" y="3344215"/>
            <a:ext cx="5168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Red: the most probable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</a:rPr>
              <a:t>alpha </a:t>
            </a:r>
            <a:r>
              <a:rPr lang="en-US" altLang="zh-CN" sz="16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energy window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6111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0C8FDE-A8F4-489B-B112-2B7F4BE0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91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940B9-D1A4-4F44-82F6-C270AA4AAF38}"/>
              </a:ext>
            </a:extLst>
          </p:cNvPr>
          <p:cNvSpPr txBox="1"/>
          <p:nvPr/>
        </p:nvSpPr>
        <p:spPr>
          <a:xfrm>
            <a:off x="2522138" y="352146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5156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5156 keV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0087159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BB327-F8C6-4EB7-8508-1F735EBC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4266"/>
            <a:ext cx="9144000" cy="345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18C11-2EE3-4AB1-9210-2184166E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45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DC2B7-298F-4579-B0AD-D01AA77B8F90}"/>
              </a:ext>
            </a:extLst>
          </p:cNvPr>
          <p:cNvSpPr txBox="1"/>
          <p:nvPr/>
        </p:nvSpPr>
        <p:spPr>
          <a:xfrm>
            <a:off x="462338" y="366787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45±1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46±1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44±1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43±1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C9103-6C06-4AEA-AC8C-5D870A600FD6}"/>
              </a:ext>
            </a:extLst>
          </p:cNvPr>
          <p:cNvSpPr txBox="1"/>
          <p:nvPr/>
        </p:nvSpPr>
        <p:spPr>
          <a:xfrm>
            <a:off x="462337" y="25981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45±1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46±1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44±1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47±1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43±1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BFB01-5C11-4A6C-87CB-75F8DD44CB87}"/>
              </a:ext>
            </a:extLst>
          </p:cNvPr>
          <p:cNvSpPr txBox="1"/>
          <p:nvPr/>
        </p:nvSpPr>
        <p:spPr>
          <a:xfrm>
            <a:off x="4441975" y="3688809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3435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2186 keV</a:t>
            </a:r>
            <a:endParaRPr lang="zh-CN" alt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3C5B458-3E57-4C35-BA4E-C7ECE1F3C191}"/>
              </a:ext>
            </a:extLst>
          </p:cNvPr>
          <p:cNvSpPr/>
          <p:nvPr/>
        </p:nvSpPr>
        <p:spPr>
          <a:xfrm>
            <a:off x="5157078" y="4406537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3B28B-55A0-45EC-9849-9C0F5AD1B3C4}"/>
              </a:ext>
            </a:extLst>
          </p:cNvPr>
          <p:cNvSpPr txBox="1"/>
          <p:nvPr/>
        </p:nvSpPr>
        <p:spPr>
          <a:xfrm>
            <a:off x="4379846" y="348791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3435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3435 keV</a:t>
            </a:r>
            <a:endParaRPr lang="zh-CN" alt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C69F6E6-E8AC-447F-B943-FC2A6286E4CF}"/>
              </a:ext>
            </a:extLst>
          </p:cNvPr>
          <p:cNvSpPr/>
          <p:nvPr/>
        </p:nvSpPr>
        <p:spPr>
          <a:xfrm>
            <a:off x="5079851" y="1174181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418701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D5F62-4D3A-4AFB-B40F-AD54A9586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91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CAC870-94F5-4A22-AD43-6645E3C4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6681"/>
            <a:ext cx="9144000" cy="3291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60FC4-04E4-4768-9566-4EE0A524796C}"/>
              </a:ext>
            </a:extLst>
          </p:cNvPr>
          <p:cNvSpPr txBox="1"/>
          <p:nvPr/>
        </p:nvSpPr>
        <p:spPr>
          <a:xfrm>
            <a:off x="3921275" y="3968209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3435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2186 keV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5C14A-9080-4B6E-B62C-4E36E99F171D}"/>
              </a:ext>
            </a:extLst>
          </p:cNvPr>
          <p:cNvSpPr txBox="1"/>
          <p:nvPr/>
        </p:nvSpPr>
        <p:spPr>
          <a:xfrm>
            <a:off x="4379846" y="348791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3435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3435 keV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8870530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D26BF0-C2E5-475D-BB01-5A84DCF96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53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C5E90-0E07-45D9-B57D-A84CAB7F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4266"/>
            <a:ext cx="9144000" cy="3453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7137B-FCF9-4802-B5B1-8AB207E50EB4}"/>
              </a:ext>
            </a:extLst>
          </p:cNvPr>
          <p:cNvSpPr txBox="1"/>
          <p:nvPr/>
        </p:nvSpPr>
        <p:spPr>
          <a:xfrm>
            <a:off x="462338" y="366787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42±1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40±1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43±1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39±1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48CE7-F692-4195-B04A-2B7D6BFBDADF}"/>
              </a:ext>
            </a:extLst>
          </p:cNvPr>
          <p:cNvSpPr txBox="1"/>
          <p:nvPr/>
        </p:nvSpPr>
        <p:spPr>
          <a:xfrm>
            <a:off x="462337" y="25981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44±1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45±1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43±1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46±1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42±1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5DF13-9FC1-4860-B32C-1D735F27B72E}"/>
              </a:ext>
            </a:extLst>
          </p:cNvPr>
          <p:cNvSpPr txBox="1"/>
          <p:nvPr/>
        </p:nvSpPr>
        <p:spPr>
          <a:xfrm>
            <a:off x="3565037" y="3692925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5518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4270 keV</a:t>
            </a:r>
            <a:endParaRPr lang="zh-CN" alt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94F4B44-A877-4259-8A8E-06F6D16EE787}"/>
              </a:ext>
            </a:extLst>
          </p:cNvPr>
          <p:cNvSpPr/>
          <p:nvPr/>
        </p:nvSpPr>
        <p:spPr>
          <a:xfrm>
            <a:off x="5017722" y="4260708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88D132-9AA8-42F9-9521-9C7D67F70657}"/>
              </a:ext>
            </a:extLst>
          </p:cNvPr>
          <p:cNvSpPr txBox="1"/>
          <p:nvPr/>
        </p:nvSpPr>
        <p:spPr>
          <a:xfrm>
            <a:off x="3565037" y="346973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4085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2838 keV</a:t>
            </a:r>
            <a:endParaRPr lang="zh-CN" alt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88BD53A-EEFF-41C6-A8A8-2C3E43A5DBD2}"/>
              </a:ext>
            </a:extLst>
          </p:cNvPr>
          <p:cNvSpPr/>
          <p:nvPr/>
        </p:nvSpPr>
        <p:spPr>
          <a:xfrm>
            <a:off x="5178537" y="467097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146544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AD9DFD-2417-4877-9246-CFC50CD2F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681"/>
            <a:ext cx="9144000" cy="3291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A84C2-37B3-4ADF-B6ED-069B72ACC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291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CAB44A-FC3E-47B7-B497-1DC73605B01A}"/>
              </a:ext>
            </a:extLst>
          </p:cNvPr>
          <p:cNvSpPr txBox="1"/>
          <p:nvPr/>
        </p:nvSpPr>
        <p:spPr>
          <a:xfrm>
            <a:off x="3794767" y="3793995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5518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4270 keV</a:t>
            </a:r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0E39D-F89A-4E12-88AD-4766D33FFB61}"/>
              </a:ext>
            </a:extLst>
          </p:cNvPr>
          <p:cNvSpPr txBox="1"/>
          <p:nvPr/>
        </p:nvSpPr>
        <p:spPr>
          <a:xfrm>
            <a:off x="3565037" y="346973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4085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2838 keV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7126665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48CD8-6E4E-42B5-BE47-D6166BD1D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5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9F479-D362-425C-A041-4876623B7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4266"/>
            <a:ext cx="9144000" cy="3453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AB65AA-7CE4-4A70-B0E3-1F0B6C6DC805}"/>
              </a:ext>
            </a:extLst>
          </p:cNvPr>
          <p:cNvSpPr txBox="1"/>
          <p:nvPr/>
        </p:nvSpPr>
        <p:spPr>
          <a:xfrm>
            <a:off x="462338" y="366787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39±1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40±1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38±1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37±1 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2DCBC-5FB0-453E-9DE5-705B28AD9847}"/>
              </a:ext>
            </a:extLst>
          </p:cNvPr>
          <p:cNvSpPr txBox="1"/>
          <p:nvPr/>
        </p:nvSpPr>
        <p:spPr>
          <a:xfrm>
            <a:off x="462337" y="25981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40±1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41±1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39±1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42±1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38±1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3F2B3-5EAA-4E8A-8287-28CEA7F71224}"/>
              </a:ext>
            </a:extLst>
          </p:cNvPr>
          <p:cNvSpPr txBox="1"/>
          <p:nvPr/>
        </p:nvSpPr>
        <p:spPr>
          <a:xfrm>
            <a:off x="3565037" y="3667873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6542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5293 keV</a:t>
            </a:r>
            <a:endParaRPr lang="zh-CN" alt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8637323-7EB4-4270-80EA-24B8E960AF7A}"/>
              </a:ext>
            </a:extLst>
          </p:cNvPr>
          <p:cNvSpPr/>
          <p:nvPr/>
        </p:nvSpPr>
        <p:spPr>
          <a:xfrm>
            <a:off x="5119502" y="3858202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DDC13A-80A7-4B43-B9D7-95E6F6849187}"/>
              </a:ext>
            </a:extLst>
          </p:cNvPr>
          <p:cNvSpPr txBox="1"/>
          <p:nvPr/>
        </p:nvSpPr>
        <p:spPr>
          <a:xfrm>
            <a:off x="3565037" y="346973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5775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3541 keV</a:t>
            </a:r>
            <a:endParaRPr lang="zh-CN" alt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2894B8D-A891-4339-A2B5-5CB6DA3BEF6C}"/>
              </a:ext>
            </a:extLst>
          </p:cNvPr>
          <p:cNvSpPr/>
          <p:nvPr/>
        </p:nvSpPr>
        <p:spPr>
          <a:xfrm>
            <a:off x="5119502" y="291125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63894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A39497-B6F3-4F9C-AD20-C12FC10F4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91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A2E0B9-A91C-450A-9DBF-545A4BBD0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1319"/>
            <a:ext cx="9144000" cy="32913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F4DF74-36B3-4333-B01E-82CE77102EC5}"/>
              </a:ext>
            </a:extLst>
          </p:cNvPr>
          <p:cNvSpPr txBox="1"/>
          <p:nvPr/>
        </p:nvSpPr>
        <p:spPr>
          <a:xfrm>
            <a:off x="3895237" y="3909173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6542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5293 keV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7E223D-547C-42A6-AD5E-BA88B297874D}"/>
              </a:ext>
            </a:extLst>
          </p:cNvPr>
          <p:cNvSpPr txBox="1"/>
          <p:nvPr/>
        </p:nvSpPr>
        <p:spPr>
          <a:xfrm>
            <a:off x="3895237" y="334273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5775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3541 keV</a:t>
            </a:r>
            <a:endParaRPr lang="zh-CN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827D5A-2455-4141-AD81-1F5044F44F41}"/>
              </a:ext>
            </a:extLst>
          </p:cNvPr>
          <p:cNvSpPr txBox="1"/>
          <p:nvPr/>
        </p:nvSpPr>
        <p:spPr>
          <a:xfrm>
            <a:off x="0" y="6396335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+mj-lt"/>
              </a:rPr>
              <a:t>3541+511=4052,</a:t>
            </a:r>
            <a:r>
              <a:rPr lang="zh-CN" altLang="en-US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+mj-lt"/>
              </a:rPr>
              <a:t>3541+511*2=4563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Are there any known 4052/4563 keV γ rays originating from a 31S state around 5.9 MeV?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No.</a:t>
            </a:r>
          </a:p>
          <a:p>
            <a:r>
              <a:rPr lang="en-US" altLang="zh-CN" dirty="0">
                <a:solidFill>
                  <a:srgbClr val="0000FF"/>
                </a:solidFill>
                <a:latin typeface="+mj-lt"/>
              </a:rPr>
              <a:t>5293+511=5804, 5293+511*2=6315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Are there any known 5804/6315 keV γ rays originating from a 31S state around 6.4 MeV?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No.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0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E25A4-65A0-4281-AABF-CA8ABB250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5544000" cy="5380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14C20-860A-472B-AB7B-ECC1EBE0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999" y="2415236"/>
            <a:ext cx="3600000" cy="2027528"/>
          </a:xfrm>
          <a:prstGeom prst="rect">
            <a:avLst/>
          </a:prstGeom>
        </p:spPr>
      </p:pic>
      <p:cxnSp>
        <p:nvCxnSpPr>
          <p:cNvPr id="6" name="直接箭头连接符 4">
            <a:extLst>
              <a:ext uri="{FF2B5EF4-FFF2-40B4-BE49-F238E27FC236}">
                <a16:creationId xmlns:a16="http://schemas.microsoft.com/office/drawing/2014/main" id="{E55CE503-053E-4FE1-BAC1-E57F28087D9A}"/>
              </a:ext>
            </a:extLst>
          </p:cNvPr>
          <p:cNvCxnSpPr>
            <a:cxnSpLocks/>
          </p:cNvCxnSpPr>
          <p:nvPr/>
        </p:nvCxnSpPr>
        <p:spPr>
          <a:xfrm flipV="1">
            <a:off x="3888606" y="4276376"/>
            <a:ext cx="5255394" cy="497756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0AABE74F-0401-4597-8D37-B74CAAA2637D}"/>
              </a:ext>
            </a:extLst>
          </p:cNvPr>
          <p:cNvCxnSpPr>
            <a:cxnSpLocks/>
          </p:cNvCxnSpPr>
          <p:nvPr/>
        </p:nvCxnSpPr>
        <p:spPr>
          <a:xfrm flipV="1">
            <a:off x="3320716" y="4276376"/>
            <a:ext cx="2791760" cy="50738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6">
            <a:extLst>
              <a:ext uri="{FF2B5EF4-FFF2-40B4-BE49-F238E27FC236}">
                <a16:creationId xmlns:a16="http://schemas.microsoft.com/office/drawing/2014/main" id="{894A04BC-67F4-4269-97CA-21EB1EA786EC}"/>
              </a:ext>
            </a:extLst>
          </p:cNvPr>
          <p:cNvCxnSpPr>
            <a:cxnSpLocks/>
          </p:cNvCxnSpPr>
          <p:nvPr/>
        </p:nvCxnSpPr>
        <p:spPr>
          <a:xfrm flipV="1">
            <a:off x="3320716" y="3970638"/>
            <a:ext cx="2610527" cy="42856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4">
            <a:extLst>
              <a:ext uri="{FF2B5EF4-FFF2-40B4-BE49-F238E27FC236}">
                <a16:creationId xmlns:a16="http://schemas.microsoft.com/office/drawing/2014/main" id="{CC6AAF75-98EF-4DDA-9F10-581966D029F1}"/>
              </a:ext>
            </a:extLst>
          </p:cNvPr>
          <p:cNvCxnSpPr>
            <a:cxnSpLocks/>
          </p:cNvCxnSpPr>
          <p:nvPr/>
        </p:nvCxnSpPr>
        <p:spPr>
          <a:xfrm flipV="1">
            <a:off x="3888606" y="3657600"/>
            <a:ext cx="2042637" cy="741603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26E33C-DC4C-423A-8EF2-751C0F7733A2}"/>
              </a:ext>
            </a:extLst>
          </p:cNvPr>
          <p:cNvSpPr txBox="1"/>
          <p:nvPr/>
        </p:nvSpPr>
        <p:spPr>
          <a:xfrm>
            <a:off x="6111890" y="261257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LISE Kinematics calculator</a:t>
            </a:r>
            <a:endParaRPr lang="zh-CN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8EC00E-4F00-4531-B2B7-B9E497B06A98}"/>
              </a:ext>
            </a:extLst>
          </p:cNvPr>
          <p:cNvSpPr txBox="1"/>
          <p:nvPr/>
        </p:nvSpPr>
        <p:spPr>
          <a:xfrm>
            <a:off x="6421711" y="637418"/>
            <a:ext cx="1844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32</a:t>
            </a:r>
            <a:r>
              <a:rPr lang="en-US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S,</a:t>
            </a:r>
            <a:r>
              <a:rPr lang="en-US" altLang="zh-CN" sz="20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l-GR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0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79187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4B1D0-CA38-4A80-98A7-21A648B76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5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C053F2-07F3-4F31-BCCF-8AACC0A4B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4266"/>
            <a:ext cx="9144000" cy="3453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DA132D-E5F8-4A6D-92B7-1C1DAA7EE4DD}"/>
              </a:ext>
            </a:extLst>
          </p:cNvPr>
          <p:cNvSpPr txBox="1"/>
          <p:nvPr/>
        </p:nvSpPr>
        <p:spPr>
          <a:xfrm>
            <a:off x="462338" y="366787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39±1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40±1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38±1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37±1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00317-019B-4E6A-BCD1-CDE0B68040EB}"/>
              </a:ext>
            </a:extLst>
          </p:cNvPr>
          <p:cNvSpPr txBox="1"/>
          <p:nvPr/>
        </p:nvSpPr>
        <p:spPr>
          <a:xfrm>
            <a:off x="462337" y="259813"/>
            <a:ext cx="1636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39±1 MeV</a:t>
            </a:r>
          </a:p>
          <a:p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40±1 MeV</a:t>
            </a:r>
          </a:p>
          <a:p>
            <a:r>
              <a:rPr lang="en-US" altLang="zh-CN" i="1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33CC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38±1 MeV</a:t>
            </a:r>
          </a:p>
          <a:p>
            <a:r>
              <a:rPr lang="en-US" altLang="zh-CN" i="1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41±1 MeV</a:t>
            </a:r>
          </a:p>
          <a:p>
            <a:r>
              <a:rPr lang="en-US" altLang="zh-CN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37±1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AB58C-B317-4007-9D7E-CBCD915EA8E8}"/>
              </a:ext>
            </a:extLst>
          </p:cNvPr>
          <p:cNvSpPr txBox="1"/>
          <p:nvPr/>
        </p:nvSpPr>
        <p:spPr>
          <a:xfrm>
            <a:off x="4142352" y="3667873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6390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5141 keV</a:t>
            </a:r>
            <a:endParaRPr lang="zh-CN" alt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D443DCA-146F-494A-8324-8B917C1BA2D4}"/>
              </a:ext>
            </a:extLst>
          </p:cNvPr>
          <p:cNvSpPr/>
          <p:nvPr/>
        </p:nvSpPr>
        <p:spPr>
          <a:xfrm>
            <a:off x="4780228" y="4301678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F1700-E507-4CC1-8FAA-B653F2B2CFD0}"/>
              </a:ext>
            </a:extLst>
          </p:cNvPr>
          <p:cNvSpPr txBox="1"/>
          <p:nvPr/>
        </p:nvSpPr>
        <p:spPr>
          <a:xfrm>
            <a:off x="3794767" y="306472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6390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4156 keV</a:t>
            </a:r>
            <a:endParaRPr lang="zh-CN" alt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DF99148-55DB-405E-B393-B10526F3B0B6}"/>
              </a:ext>
            </a:extLst>
          </p:cNvPr>
          <p:cNvSpPr/>
          <p:nvPr/>
        </p:nvSpPr>
        <p:spPr>
          <a:xfrm>
            <a:off x="5374902" y="372665"/>
            <a:ext cx="278715" cy="265671"/>
          </a:xfrm>
          <a:prstGeom prst="downArrow">
            <a:avLst/>
          </a:prstGeom>
          <a:solidFill>
            <a:srgbClr val="FF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405630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2E14E-B9AE-439A-AFB7-843379B2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291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9B8C06-9426-4C3B-B357-8F31AC1C2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6682"/>
            <a:ext cx="9144000" cy="3291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1B5B8-2FBA-4880-803D-AE5EC5C539CF}"/>
              </a:ext>
            </a:extLst>
          </p:cNvPr>
          <p:cNvSpPr txBox="1"/>
          <p:nvPr/>
        </p:nvSpPr>
        <p:spPr>
          <a:xfrm>
            <a:off x="4088521" y="3925306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6390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5141 keV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62BAB-6FB3-40A9-ADEA-8288FCB39D6A}"/>
              </a:ext>
            </a:extLst>
          </p:cNvPr>
          <p:cNvSpPr txBox="1"/>
          <p:nvPr/>
        </p:nvSpPr>
        <p:spPr>
          <a:xfrm>
            <a:off x="4088521" y="306472"/>
            <a:ext cx="155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6390 keV</a:t>
            </a:r>
            <a:endParaRPr lang="en-US" altLang="zh-CN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4156 keV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0879792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18EE6-56C7-4FAE-9B4D-FC223FD96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1E905-83AD-49FC-8F35-988AC3FD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79B35-0481-4ABB-B0B9-B6F218E1FE0D}"/>
              </a:ext>
            </a:extLst>
          </p:cNvPr>
          <p:cNvSpPr txBox="1"/>
          <p:nvPr/>
        </p:nvSpPr>
        <p:spPr>
          <a:xfrm>
            <a:off x="0" y="5934670"/>
            <a:ext cx="5539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Peak shape animations</a:t>
            </a:r>
          </a:p>
          <a:p>
            <a:r>
              <a:rPr lang="en-US" altLang="zh-CN" dirty="0"/>
              <a:t>Bayesian posterior distribution (only statistical uncertainty) in the bottom right corner.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2870546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89496-A329-4799-A85E-62CD8954E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8A07D-543E-4EC2-9BA4-A3553579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56028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9BAD5-7D66-4087-BC7F-7C8596AA7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0F436-DCD3-4C5D-AFB8-6001F441E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0A0D5-05E3-45E2-A97B-1DD42576B8DF}"/>
              </a:ext>
            </a:extLst>
          </p:cNvPr>
          <p:cNvSpPr txBox="1"/>
          <p:nvPr/>
        </p:nvSpPr>
        <p:spPr>
          <a:xfrm>
            <a:off x="36000" y="6175669"/>
            <a:ext cx="21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Background function:</a:t>
            </a:r>
          </a:p>
          <a:p>
            <a:r>
              <a:rPr lang="en-US" altLang="zh-CN" dirty="0"/>
              <a:t>One linear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612483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907E4F-187E-4D59-8B78-54B4C675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F20186-8118-4CA6-828C-21C8B4EB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18F883-F990-4CCE-AF0C-50CC4FFE10FB}"/>
              </a:ext>
            </a:extLst>
          </p:cNvPr>
          <p:cNvSpPr txBox="1"/>
          <p:nvPr/>
        </p:nvSpPr>
        <p:spPr>
          <a:xfrm>
            <a:off x="36000" y="6175669"/>
            <a:ext cx="21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Background function:</a:t>
            </a:r>
          </a:p>
          <a:p>
            <a:r>
              <a:rPr lang="en-US" altLang="zh-CN" dirty="0"/>
              <a:t>Two linear + step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8050035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834EE-4843-45F6-935C-C4A5519BC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BD4C7E-A068-435A-A29F-47DAECC1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37413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F04DC-98B0-420B-A25E-5732AA2D9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5057D-AB45-4892-AF7A-EDF018145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98940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FDFA30-4F46-4F95-884E-A68B97C5E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FD1E3-197E-47B5-AB23-BD2B9F76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25011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5B8E5-0166-4ED3-9072-5E5D9A1C3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FDA36-4433-4065-B5CB-E2A178B4B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6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3438000"/>
            <a:ext cx="6072416" cy="34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6072413" cy="342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89044" y="4196615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</a:t>
            </a:r>
            <a:r>
              <a:rPr lang="en-US" baseline="30000" dirty="0"/>
              <a:t>4</a:t>
            </a:r>
            <a:r>
              <a:rPr lang="en-US" dirty="0"/>
              <a:t>He)</a:t>
            </a:r>
            <a:r>
              <a:rPr lang="en-US" altLang="zh-CN" baseline="-25000" dirty="0"/>
              <a:t> lab</a:t>
            </a:r>
            <a:r>
              <a:rPr lang="en-US" dirty="0"/>
              <a:t> </a:t>
            </a:r>
            <a:r>
              <a:rPr lang="zh-CN" altLang="en-US" dirty="0"/>
              <a:t>≤</a:t>
            </a:r>
            <a:r>
              <a:rPr lang="en-US" dirty="0"/>
              <a:t> 44 </a:t>
            </a:r>
            <a:r>
              <a:rPr lang="en-US" altLang="zh-CN" dirty="0"/>
              <a:t>MeV</a:t>
            </a:r>
          </a:p>
          <a:p>
            <a:r>
              <a:rPr lang="en-US" altLang="zh-CN" dirty="0"/>
              <a:t>θ</a:t>
            </a:r>
            <a:r>
              <a:rPr lang="en-US" dirty="0"/>
              <a:t>(</a:t>
            </a:r>
            <a:r>
              <a:rPr lang="en-US" baseline="30000" dirty="0"/>
              <a:t>4</a:t>
            </a:r>
            <a:r>
              <a:rPr lang="en-US" dirty="0"/>
              <a:t>He)</a:t>
            </a:r>
            <a:r>
              <a:rPr lang="en-US" altLang="zh-CN" baseline="-25000" dirty="0"/>
              <a:t>lab</a:t>
            </a:r>
            <a:r>
              <a:rPr lang="en-US" dirty="0"/>
              <a:t> </a:t>
            </a:r>
            <a:r>
              <a:rPr lang="zh-CN" altLang="en-US" dirty="0"/>
              <a:t>≤ </a:t>
            </a:r>
            <a:r>
              <a:rPr lang="en-US" altLang="zh-CN" dirty="0"/>
              <a:t>55°</a:t>
            </a:r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189044" y="760396"/>
            <a:ext cx="1827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</a:t>
            </a:r>
            <a:r>
              <a:rPr lang="en-US" baseline="30000" dirty="0"/>
              <a:t>4</a:t>
            </a:r>
            <a:r>
              <a:rPr lang="en-US" dirty="0"/>
              <a:t>He) </a:t>
            </a:r>
            <a:r>
              <a:rPr lang="zh-CN" altLang="en-US" dirty="0"/>
              <a:t>≤</a:t>
            </a:r>
            <a:r>
              <a:rPr lang="en-US" dirty="0"/>
              <a:t> 56 </a:t>
            </a:r>
            <a:r>
              <a:rPr lang="en-US" altLang="zh-CN" dirty="0"/>
              <a:t>MeV</a:t>
            </a:r>
          </a:p>
          <a:p>
            <a:r>
              <a:rPr lang="en-US" altLang="zh-CN" dirty="0"/>
              <a:t>θ</a:t>
            </a:r>
            <a:r>
              <a:rPr lang="en-US" dirty="0"/>
              <a:t>(</a:t>
            </a:r>
            <a:r>
              <a:rPr lang="en-US" baseline="30000" dirty="0"/>
              <a:t>4</a:t>
            </a:r>
            <a:r>
              <a:rPr lang="en-US" dirty="0"/>
              <a:t>He)</a:t>
            </a:r>
            <a:r>
              <a:rPr lang="en-US" altLang="zh-CN" baseline="-25000" dirty="0"/>
              <a:t>lab</a:t>
            </a:r>
            <a:r>
              <a:rPr lang="en-US" dirty="0"/>
              <a:t> </a:t>
            </a:r>
            <a:r>
              <a:rPr lang="zh-CN" altLang="en-US" dirty="0"/>
              <a:t>≤ </a:t>
            </a:r>
            <a:r>
              <a:rPr lang="en-US" altLang="zh-CN" dirty="0"/>
              <a:t>180°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28CB7E-BA22-4493-AF05-3DE0C26154FA}"/>
              </a:ext>
            </a:extLst>
          </p:cNvPr>
          <p:cNvSpPr txBox="1"/>
          <p:nvPr/>
        </p:nvSpPr>
        <p:spPr>
          <a:xfrm>
            <a:off x="6072416" y="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Ex(31S) </a:t>
            </a:r>
            <a:r>
              <a:rPr lang="en-US" altLang="zh-CN" dirty="0" err="1"/>
              <a:t>gs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AEF50-3889-4800-ADFA-02B62BE4F0BE}"/>
              </a:ext>
            </a:extLst>
          </p:cNvPr>
          <p:cNvSpPr txBox="1"/>
          <p:nvPr/>
        </p:nvSpPr>
        <p:spPr>
          <a:xfrm>
            <a:off x="6072415" y="342000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Ex(31S) 6.4 MeV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4115982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7CF60-99AE-410E-890B-B74FF70C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481CB-DC3A-4A06-BABB-4298C9527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58707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7534B-88F6-4F64-A9AA-71A8B206A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E1ECCF-EE99-4CF4-AE54-8751CE024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94438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4BAE0-1D61-4C35-9512-D6BFB6E55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3EF63-A527-4D77-8185-9075C5D97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04695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49170-3010-4E64-9DE1-D3B8C980F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8ACE6-4797-408B-A457-D931BBB1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2049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AFC63-E34A-4429-8CF6-6E86ED4CE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E7F60C-0504-4991-B1A3-4CA2215AE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43065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D4025-2DAF-42FD-BB31-EA96E92BF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7620000" cy="534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FA734-31D1-4A39-A1FA-5A614F64F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84" y="4554000"/>
            <a:ext cx="3604516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43778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DE57A-41F0-4CC4-8827-ADEE77FCD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613FD2-A86A-4D16-82DF-575E18E87172}"/>
              </a:ext>
            </a:extLst>
          </p:cNvPr>
          <p:cNvSpPr txBox="1"/>
          <p:nvPr/>
        </p:nvSpPr>
        <p:spPr>
          <a:xfrm>
            <a:off x="0" y="0"/>
            <a:ext cx="16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4156 final test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60096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8A6DA-913B-47D3-905F-28598D5F6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708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9A28C-5FB2-4202-BE9B-82C62F510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49952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E80AD-105F-4B72-A8E0-E11CB78C6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58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61" y="439839"/>
            <a:ext cx="3317245" cy="4803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832000" cy="5666788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4085863" y="4259484"/>
            <a:ext cx="3298785" cy="7986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3495554" y="1921397"/>
            <a:ext cx="2754775" cy="31425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CC5DBF0-D7EA-455B-BB67-94960684BE89}"/>
              </a:ext>
            </a:extLst>
          </p:cNvPr>
          <p:cNvSpPr txBox="1"/>
          <p:nvPr/>
        </p:nvSpPr>
        <p:spPr>
          <a:xfrm>
            <a:off x="6578430" y="95002"/>
            <a:ext cx="243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Mg,</a:t>
            </a:r>
            <a:r>
              <a:rPr lang="el-GR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l-GR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766190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FCCEE-F3E2-4AB1-ABC6-1324EACFD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23387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D2ED49-104D-4702-80AB-D73D62881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63254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91C02-6C77-4EBC-BD01-82609ABC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693" y="3430083"/>
            <a:ext cx="4570307" cy="292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1FE23-C14D-4ACB-AD85-D1A6CE054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" y="3429000"/>
            <a:ext cx="4572000" cy="2922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F7CAA-ED1A-45AE-A947-EC122BF10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2922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5CFA8-AD7F-444F-AD6F-296567A79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1" cy="29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93632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2EF3D-DDD9-4326-A2B6-35522EFA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695325"/>
            <a:ext cx="85534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73299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2B560-3DC3-4797-9DFA-B10FB924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64FC8-009F-438D-AB36-2192D00BD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793" y="3776295"/>
            <a:ext cx="1576223" cy="2755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2E1D9-216B-423C-9AA7-5F71C6566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148" y="3999792"/>
            <a:ext cx="1576223" cy="230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1963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EA490-ACC6-4D2B-8E52-089A3147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2D94A-2699-4608-A763-42BF8CE35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107" y="3878317"/>
            <a:ext cx="1408659" cy="2365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E41C3-78F7-4C8C-82B5-2ACBF9624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545" y="3723882"/>
            <a:ext cx="1835039" cy="237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AB244-EC3E-403F-8F16-1ED272D56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038" y="3635754"/>
            <a:ext cx="2027258" cy="246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33324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A4333-367B-4CB3-A7AE-E8209D005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5DA6B-78DC-47D3-89D1-735E1D629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616" y="3705025"/>
            <a:ext cx="2652384" cy="3152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D89BE-C698-4AB4-A0D6-8CD8B3B641AB}"/>
              </a:ext>
            </a:extLst>
          </p:cNvPr>
          <p:cNvSpPr txBox="1"/>
          <p:nvPr/>
        </p:nvSpPr>
        <p:spPr>
          <a:xfrm>
            <a:off x="6479627" y="1092401"/>
            <a:ext cx="2414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Ungated </a:t>
            </a:r>
            <a:r>
              <a:rPr lang="en-US" altLang="zh-CN" i="1" dirty="0"/>
              <a:t>γ</a:t>
            </a:r>
            <a:r>
              <a:rPr lang="en-US" altLang="zh-CN" dirty="0"/>
              <a:t> ray spectrum</a:t>
            </a:r>
          </a:p>
          <a:p>
            <a:r>
              <a:rPr lang="en-US" altLang="zh-CN" dirty="0"/>
              <a:t>1248 invisible</a:t>
            </a:r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BDF01-74EB-424A-B97B-D855C994AC35}"/>
              </a:ext>
            </a:extLst>
          </p:cNvPr>
          <p:cNvSpPr txBox="1"/>
          <p:nvPr/>
        </p:nvSpPr>
        <p:spPr>
          <a:xfrm>
            <a:off x="6742830" y="6488668"/>
            <a:ext cx="240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54422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077A2-9D6E-4738-B300-D2191AFF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BD8E8-C2D5-4F0E-8E93-ACEA5C36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3429000"/>
            <a:ext cx="3289300" cy="3334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48988-8283-4ADF-A6E9-D93F17B67DE7}"/>
              </a:ext>
            </a:extLst>
          </p:cNvPr>
          <p:cNvSpPr txBox="1"/>
          <p:nvPr/>
        </p:nvSpPr>
        <p:spPr>
          <a:xfrm>
            <a:off x="6742830" y="6488668"/>
            <a:ext cx="240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62041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56096-9C02-478B-8054-35F4D3B1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F1BF8-459D-401B-98CC-DF5396A11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3600303"/>
            <a:ext cx="3028950" cy="2926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93D20-E288-4CD1-B1FF-3F87D93C8AEA}"/>
              </a:ext>
            </a:extLst>
          </p:cNvPr>
          <p:cNvSpPr txBox="1"/>
          <p:nvPr/>
        </p:nvSpPr>
        <p:spPr>
          <a:xfrm>
            <a:off x="6479627" y="1092401"/>
            <a:ext cx="2414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Ungated </a:t>
            </a:r>
            <a:r>
              <a:rPr lang="en-US" altLang="zh-CN" i="1" dirty="0"/>
              <a:t>γ</a:t>
            </a:r>
            <a:r>
              <a:rPr lang="en-US" altLang="zh-CN" dirty="0"/>
              <a:t> ray spectrum</a:t>
            </a:r>
          </a:p>
          <a:p>
            <a:r>
              <a:rPr lang="en-US" altLang="zh-CN" dirty="0"/>
              <a:t>1254 invisible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E4D20-115C-40C4-B9BB-D7172879539B}"/>
              </a:ext>
            </a:extLst>
          </p:cNvPr>
          <p:cNvSpPr txBox="1"/>
          <p:nvPr/>
        </p:nvSpPr>
        <p:spPr>
          <a:xfrm>
            <a:off x="6742830" y="6488668"/>
            <a:ext cx="240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57386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E6795-2009-40CC-AFBE-D464095A3595}"/>
              </a:ext>
            </a:extLst>
          </p:cNvPr>
          <p:cNvSpPr txBox="1"/>
          <p:nvPr/>
        </p:nvSpPr>
        <p:spPr>
          <a:xfrm>
            <a:off x="6742830" y="6488668"/>
            <a:ext cx="240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E2DDB-1E60-4C68-A95E-74FB1F88B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86506-FC9F-4C46-B7C2-E658F691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0" y="3563744"/>
            <a:ext cx="2906712" cy="28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7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"/>
            <a:ext cx="5832000" cy="5698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861" y="439839"/>
            <a:ext cx="3317245" cy="4803493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4085863" y="4421529"/>
            <a:ext cx="4201610" cy="6366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3495554" y="1875099"/>
            <a:ext cx="2893671" cy="31888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53FBA32-3FDE-430A-BD81-BF53D79A2C69}"/>
              </a:ext>
            </a:extLst>
          </p:cNvPr>
          <p:cNvSpPr txBox="1"/>
          <p:nvPr/>
        </p:nvSpPr>
        <p:spPr>
          <a:xfrm>
            <a:off x="6578430" y="95002"/>
            <a:ext cx="243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Mg,</a:t>
            </a:r>
            <a:r>
              <a:rPr lang="el-GR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l-GR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16493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AE8E1-BA97-4F94-B67A-F3B9DA73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C4560A-1588-4467-A74E-BFB101F6E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209" y="4063072"/>
            <a:ext cx="3282020" cy="2517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07234-58DB-49A1-9194-A848CF501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4" y="3760076"/>
            <a:ext cx="1559636" cy="1787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3F9BA6-3445-4448-B748-2490634F7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113" y="3760076"/>
            <a:ext cx="1559636" cy="2352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4CB15-1B9C-4901-83F7-0F36FD27BB3D}"/>
              </a:ext>
            </a:extLst>
          </p:cNvPr>
          <p:cNvSpPr txBox="1"/>
          <p:nvPr/>
        </p:nvSpPr>
        <p:spPr>
          <a:xfrm>
            <a:off x="6742830" y="6488668"/>
            <a:ext cx="240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43861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CB531-F6E1-4D24-932A-6982DC2A0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47F46-6C2E-480C-B74B-638044CEC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3477464"/>
            <a:ext cx="3519487" cy="3275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CF873-614A-4E3C-A0F3-79D3FEA679F3}"/>
              </a:ext>
            </a:extLst>
          </p:cNvPr>
          <p:cNvSpPr txBox="1"/>
          <p:nvPr/>
        </p:nvSpPr>
        <p:spPr>
          <a:xfrm>
            <a:off x="7770804" y="6488668"/>
            <a:ext cx="13731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All PID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02580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0371F5-E50D-4AEE-BF5D-166F6639F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C9786-87C4-4C28-8CD1-7716DDCE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0" y="3429000"/>
            <a:ext cx="3201987" cy="2898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1B2B00-59C7-41E8-B2E2-BAFD00EF5755}"/>
              </a:ext>
            </a:extLst>
          </p:cNvPr>
          <p:cNvSpPr txBox="1"/>
          <p:nvPr/>
        </p:nvSpPr>
        <p:spPr>
          <a:xfrm>
            <a:off x="7770804" y="6488668"/>
            <a:ext cx="13731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All PID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7347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B01AE-01E8-49B7-8ABA-87EF41F01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EC1D6-8D86-49B4-88CD-4AD42603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3477464"/>
            <a:ext cx="3379787" cy="2917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FFA89-4DDE-4459-88A2-211258243BD3}"/>
              </a:ext>
            </a:extLst>
          </p:cNvPr>
          <p:cNvSpPr txBox="1"/>
          <p:nvPr/>
        </p:nvSpPr>
        <p:spPr>
          <a:xfrm>
            <a:off x="7770804" y="6488668"/>
            <a:ext cx="13731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All PID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01497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CF725-CC37-4073-ADB2-16676C1B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E291E-A1E4-4383-B393-37843F66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00" y="3429000"/>
            <a:ext cx="2849562" cy="3111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F5BB4-5BA1-499D-A912-437234DBDC2B}"/>
              </a:ext>
            </a:extLst>
          </p:cNvPr>
          <p:cNvSpPr txBox="1"/>
          <p:nvPr/>
        </p:nvSpPr>
        <p:spPr>
          <a:xfrm>
            <a:off x="7770804" y="6488668"/>
            <a:ext cx="13731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All PID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95816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7CAE2F-73FD-4051-89F4-CC6BC3364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C4526C-5C8D-49F0-91BE-D13FEBDB8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3477464"/>
            <a:ext cx="3640137" cy="3043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73DB9-94F5-409E-8C55-838EA0BFEDAB}"/>
              </a:ext>
            </a:extLst>
          </p:cNvPr>
          <p:cNvSpPr txBox="1"/>
          <p:nvPr/>
        </p:nvSpPr>
        <p:spPr>
          <a:xfrm>
            <a:off x="7770804" y="6488668"/>
            <a:ext cx="13731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All PID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80628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D3FA3-336E-4C1B-AB7C-59484FB7D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E7F23-2508-48ED-B33A-DC703F758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454" y="3477464"/>
            <a:ext cx="3498959" cy="3152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5B991-928F-43D9-A87B-254DC0FD2B17}"/>
              </a:ext>
            </a:extLst>
          </p:cNvPr>
          <p:cNvSpPr txBox="1"/>
          <p:nvPr/>
        </p:nvSpPr>
        <p:spPr>
          <a:xfrm>
            <a:off x="6874020" y="6488668"/>
            <a:ext cx="22699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(no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64191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70293D-F7AB-4F10-8623-4BCECA314489}"/>
              </a:ext>
            </a:extLst>
          </p:cNvPr>
          <p:cNvSpPr txBox="1"/>
          <p:nvPr/>
        </p:nvSpPr>
        <p:spPr>
          <a:xfrm>
            <a:off x="6874020" y="6488668"/>
            <a:ext cx="22699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(no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7F3FB-D544-4748-8A56-B3A287763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4CE47-131E-4213-AAAD-451DB35E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523268"/>
            <a:ext cx="3302000" cy="290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52833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CF42F-160A-4D5E-A0E9-35DCC08DB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2DAAC-02D8-4234-8AF7-63776037A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379" y="3889339"/>
            <a:ext cx="4102483" cy="2663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D132E-45A1-47AF-8E37-B8C9E0D7FD03}"/>
              </a:ext>
            </a:extLst>
          </p:cNvPr>
          <p:cNvSpPr txBox="1"/>
          <p:nvPr/>
        </p:nvSpPr>
        <p:spPr>
          <a:xfrm>
            <a:off x="6874020" y="6488668"/>
            <a:ext cx="22699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(no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7680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5EB44-F16C-42F3-AB51-C258F5CAC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AD273-1430-4AD4-B3E7-6C080BEECFC6}"/>
              </a:ext>
            </a:extLst>
          </p:cNvPr>
          <p:cNvSpPr txBox="1"/>
          <p:nvPr/>
        </p:nvSpPr>
        <p:spPr>
          <a:xfrm>
            <a:off x="6874020" y="6488668"/>
            <a:ext cx="22699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(no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ABDA5-8D6C-4706-BB87-E8997C711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899" y="3429000"/>
            <a:ext cx="3616325" cy="319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7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E236D-3050-469B-BB52-FC394E26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2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338ABD-6C15-4BA7-8882-DDA7B71F0BAD}"/>
              </a:ext>
            </a:extLst>
          </p:cNvPr>
          <p:cNvSpPr txBox="1"/>
          <p:nvPr/>
        </p:nvSpPr>
        <p:spPr>
          <a:xfrm>
            <a:off x="6530929" y="5296394"/>
            <a:ext cx="243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Mg,</a:t>
            </a:r>
            <a:r>
              <a:rPr lang="el-GR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l-GR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93094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DF35E-D813-4731-8286-BD72B45CB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EB4DC-553F-4A36-AA84-2627CA605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491" y="3706550"/>
            <a:ext cx="3604610" cy="2553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955F6-FB7B-416B-B8EE-B93684C54CAE}"/>
              </a:ext>
            </a:extLst>
          </p:cNvPr>
          <p:cNvSpPr txBox="1"/>
          <p:nvPr/>
        </p:nvSpPr>
        <p:spPr>
          <a:xfrm>
            <a:off x="6874020" y="6488668"/>
            <a:ext cx="22699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(no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7803D-ECB3-403A-BF3B-73B907317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159" y="3845519"/>
            <a:ext cx="1604537" cy="2349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1E03E-3C94-46CE-96FA-19D839696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282" y="4268508"/>
            <a:ext cx="1754259" cy="1926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4F013-24A2-4E87-B91F-B1E0AFD3E7F8}"/>
              </a:ext>
            </a:extLst>
          </p:cNvPr>
          <p:cNvSpPr txBox="1"/>
          <p:nvPr/>
        </p:nvSpPr>
        <p:spPr>
          <a:xfrm>
            <a:off x="7426722" y="426850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/>
              <a:t>38</a:t>
            </a:r>
            <a:r>
              <a:rPr lang="en-US" altLang="zh-CN" dirty="0"/>
              <a:t>Ar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2928462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E395B-7065-4342-A52D-0015830C2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F33A2-1D65-46F9-8559-DAC076928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899" y="3863336"/>
            <a:ext cx="3717925" cy="2516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7DE6BB-8D0D-46AD-9D59-DE38B6EB0E58}"/>
              </a:ext>
            </a:extLst>
          </p:cNvPr>
          <p:cNvSpPr txBox="1"/>
          <p:nvPr/>
        </p:nvSpPr>
        <p:spPr>
          <a:xfrm>
            <a:off x="6700895" y="6488668"/>
            <a:ext cx="24431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(with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04629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5A512-7E25-4242-8C00-87C5752D6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F6D4C-A6E4-4D94-9AFC-6C073DC0C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460221"/>
            <a:ext cx="4051300" cy="2492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AD9852-1670-49C6-AFEE-431378B8B991}"/>
              </a:ext>
            </a:extLst>
          </p:cNvPr>
          <p:cNvSpPr txBox="1"/>
          <p:nvPr/>
        </p:nvSpPr>
        <p:spPr>
          <a:xfrm>
            <a:off x="6700895" y="6488668"/>
            <a:ext cx="24431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(with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70603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9DF51-CA07-453E-8C74-43E64FDC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0FC7E-2849-4544-BFCE-FC6893FE2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3876055"/>
            <a:ext cx="3370262" cy="2534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A614F-DA44-4D93-A327-8455FB8C74A9}"/>
              </a:ext>
            </a:extLst>
          </p:cNvPr>
          <p:cNvSpPr txBox="1"/>
          <p:nvPr/>
        </p:nvSpPr>
        <p:spPr>
          <a:xfrm>
            <a:off x="6700895" y="6488668"/>
            <a:ext cx="24431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(with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89435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9BC65-ED3D-40BB-9A8F-57F7E202D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50A3E-3350-4F91-865B-6577B554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568330"/>
            <a:ext cx="3398837" cy="2868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85DAD-48F5-4333-8DA7-4A83CFB1700F}"/>
              </a:ext>
            </a:extLst>
          </p:cNvPr>
          <p:cNvSpPr txBox="1"/>
          <p:nvPr/>
        </p:nvSpPr>
        <p:spPr>
          <a:xfrm>
            <a:off x="6700895" y="6488668"/>
            <a:ext cx="24431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(with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19246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474F6-1E5C-4049-8398-202F020B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77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A4F39-E94D-421C-9F9F-CB5912CEF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3803600"/>
            <a:ext cx="3563937" cy="2738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31168B-4466-4582-8B3F-5AC97BCDA3FA}"/>
              </a:ext>
            </a:extLst>
          </p:cNvPr>
          <p:cNvSpPr txBox="1"/>
          <p:nvPr/>
        </p:nvSpPr>
        <p:spPr>
          <a:xfrm>
            <a:off x="6700895" y="6488668"/>
            <a:ext cx="24431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(with time gate)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89BC6-C30D-4234-BDA4-BF5DD6FFE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674" y="3803600"/>
            <a:ext cx="1445132" cy="2334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B7D3D-4481-4B4B-A76B-0C7F77F5435F}"/>
              </a:ext>
            </a:extLst>
          </p:cNvPr>
          <p:cNvSpPr txBox="1"/>
          <p:nvPr/>
        </p:nvSpPr>
        <p:spPr>
          <a:xfrm>
            <a:off x="7367487" y="424180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/>
              <a:t>38</a:t>
            </a:r>
            <a:r>
              <a:rPr lang="en-US" altLang="zh-CN" dirty="0"/>
              <a:t>Ar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1197221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358AF-C915-423F-939A-3E3AAAA79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9477EB-B617-4F0D-ABA4-15FA692F8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3690339"/>
            <a:ext cx="3227387" cy="2910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A722B-D3DE-4A15-BC83-55EA8DC55F56}"/>
              </a:ext>
            </a:extLst>
          </p:cNvPr>
          <p:cNvSpPr txBox="1"/>
          <p:nvPr/>
        </p:nvSpPr>
        <p:spPr>
          <a:xfrm>
            <a:off x="8004842" y="6488668"/>
            <a:ext cx="11391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3He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76543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337C0-DFD3-4A04-A01D-E59AE7AA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3897247"/>
            <a:ext cx="3925887" cy="2846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E30D0-F5F1-471D-B663-94C83C842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4976C4-1E17-4212-91FE-5154A43802F4}"/>
              </a:ext>
            </a:extLst>
          </p:cNvPr>
          <p:cNvSpPr txBox="1"/>
          <p:nvPr/>
        </p:nvSpPr>
        <p:spPr>
          <a:xfrm>
            <a:off x="8004842" y="6488668"/>
            <a:ext cx="11391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3He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71536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34BDF-BDDD-49EF-B59F-4FEC7E6A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0B7A84-8697-401D-BFCC-8E4DC56725A8}"/>
              </a:ext>
            </a:extLst>
          </p:cNvPr>
          <p:cNvSpPr txBox="1"/>
          <p:nvPr/>
        </p:nvSpPr>
        <p:spPr>
          <a:xfrm>
            <a:off x="8004842" y="6488668"/>
            <a:ext cx="11391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3He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319DE-EA98-4E8F-9F29-DCC6E2929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3749452"/>
            <a:ext cx="3408362" cy="24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91747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942D7-CD3D-4648-AF4E-96B62445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28251-FD6D-482B-B35B-B8BD0BD10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7DB0F8-5462-4033-BADC-7DBD28C23382}"/>
              </a:ext>
            </a:extLst>
          </p:cNvPr>
          <p:cNvSpPr txBox="1"/>
          <p:nvPr/>
        </p:nvSpPr>
        <p:spPr>
          <a:xfrm>
            <a:off x="7690204" y="3090889"/>
            <a:ext cx="14537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proton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07D3D-1D4E-475C-9514-3DF9F3CE9F24}"/>
              </a:ext>
            </a:extLst>
          </p:cNvPr>
          <p:cNvSpPr txBox="1"/>
          <p:nvPr/>
        </p:nvSpPr>
        <p:spPr>
          <a:xfrm>
            <a:off x="7690204" y="6488668"/>
            <a:ext cx="14537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proton gated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61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56ACA-7679-4556-BFB6-CDE3DAB18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2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6B092-4EC1-42B1-B56D-624689B0A6E8}"/>
              </a:ext>
            </a:extLst>
          </p:cNvPr>
          <p:cNvSpPr txBox="1"/>
          <p:nvPr/>
        </p:nvSpPr>
        <p:spPr>
          <a:xfrm>
            <a:off x="6530929" y="5296394"/>
            <a:ext cx="243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Mg,</a:t>
            </a:r>
            <a:r>
              <a:rPr lang="el-GR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l-GR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19029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800EC-0AE7-4114-8638-33A9C9454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" y="0"/>
            <a:ext cx="4324350" cy="3638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E0CA0-3073-4034-98A1-56BE0158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299" y="630918"/>
            <a:ext cx="4453478" cy="1820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E77EED-E415-4748-8624-84DDEB47698A}"/>
              </a:ext>
            </a:extLst>
          </p:cNvPr>
          <p:cNvSpPr txBox="1"/>
          <p:nvPr/>
        </p:nvSpPr>
        <p:spPr>
          <a:xfrm>
            <a:off x="4435475" y="249503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D. T. Doherty et al., Phys. Rev. C 89, 045804 (2014).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0BD84-5547-47B5-8E2E-5F772FCA0A99}"/>
              </a:ext>
            </a:extLst>
          </p:cNvPr>
          <p:cNvSpPr txBox="1"/>
          <p:nvPr/>
        </p:nvSpPr>
        <p:spPr>
          <a:xfrm>
            <a:off x="12700" y="3682484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C. E. Moss et al., Nucl. Phys. A 145, 423 (1970).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AF844F-686D-46ED-8FC5-A535EAF23B08}"/>
              </a:ext>
            </a:extLst>
          </p:cNvPr>
          <p:cNvCxnSpPr/>
          <p:nvPr/>
        </p:nvCxnSpPr>
        <p:spPr>
          <a:xfrm>
            <a:off x="2857500" y="368300"/>
            <a:ext cx="0" cy="469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633D9EA-B3EA-433E-910E-6C7DBF23D4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224502"/>
            <a:ext cx="3644900" cy="218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C18D5-C32E-4990-96D9-ED7665D70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80143"/>
            <a:ext cx="4572000" cy="2977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35498B-3CCC-405B-A4E2-0091AAF3FCFC}"/>
              </a:ext>
            </a:extLst>
          </p:cNvPr>
          <p:cNvSpPr txBox="1"/>
          <p:nvPr/>
        </p:nvSpPr>
        <p:spPr>
          <a:xfrm>
            <a:off x="6266372" y="4224502"/>
            <a:ext cx="15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Beam-off runs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2BF6B2-9D1B-4E75-A1DC-8E5F20D89F13}"/>
              </a:ext>
            </a:extLst>
          </p:cNvPr>
          <p:cNvSpPr txBox="1"/>
          <p:nvPr/>
        </p:nvSpPr>
        <p:spPr>
          <a:xfrm>
            <a:off x="12700" y="6407362"/>
            <a:ext cx="48006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/>
              <a:t>1254 might be</a:t>
            </a:r>
            <a:r>
              <a:rPr lang="zh-CN" altLang="en-US" sz="1800" dirty="0"/>
              <a:t> </a:t>
            </a:r>
            <a:r>
              <a:rPr lang="en-US" altLang="zh-CN" sz="1800" dirty="0"/>
              <a:t>31S 4450 keV </a:t>
            </a:r>
            <a:r>
              <a:rPr lang="zh-CN" altLang="en-US" sz="1800" dirty="0"/>
              <a:t>→ </a:t>
            </a:r>
            <a:r>
              <a:rPr lang="en-US" altLang="zh-CN" sz="1800" dirty="0"/>
              <a:t>3285 keV shifted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3124A6-7AF8-4602-967E-62F697228AC8}"/>
              </a:ext>
            </a:extLst>
          </p:cNvPr>
          <p:cNvCxnSpPr/>
          <p:nvPr/>
        </p:nvCxnSpPr>
        <p:spPr>
          <a:xfrm>
            <a:off x="7175500" y="5473700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934E2E-2481-4942-9031-E767FC9702C9}"/>
              </a:ext>
            </a:extLst>
          </p:cNvPr>
          <p:cNvSpPr txBox="1"/>
          <p:nvPr/>
        </p:nvSpPr>
        <p:spPr>
          <a:xfrm>
            <a:off x="6858000" y="50055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1283</a:t>
            </a:r>
            <a:endParaRPr lang="zh-CN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6425BB-4755-40D6-BE49-CE3C1B9D200E}"/>
              </a:ext>
            </a:extLst>
          </p:cNvPr>
          <p:cNvSpPr txBox="1"/>
          <p:nvPr/>
        </p:nvSpPr>
        <p:spPr>
          <a:xfrm>
            <a:off x="4344953" y="2987533"/>
            <a:ext cx="4592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The 31S 4450 keV  state was also populated by the 32S(3He,α</a:t>
            </a:r>
            <a:r>
              <a:rPr lang="en-US" altLang="zh-CN" dirty="0"/>
              <a:t>) reaction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1744559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69094-84F2-452A-89C4-59CFA3863C27}"/>
              </a:ext>
            </a:extLst>
          </p:cNvPr>
          <p:cNvSpPr txBox="1"/>
          <p:nvPr/>
        </p:nvSpPr>
        <p:spPr>
          <a:xfrm>
            <a:off x="0" y="-3669"/>
            <a:ext cx="8367227" cy="23529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PACE4: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32S+3He: 33S, 34Cl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32S+12C: 41Ca, 39K, 35Cl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32S+16O: 45Ti, 45Sc, 42Ca, 39K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</a:rPr>
              <a:t>Cathleen: 36Ar/37Ar/38Ar/39K/40Ca/42Ca/43Sc/65Cu/66Zn/67Ga/88Nb/90Zr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DFFA9-C702-445B-99C4-3E608B432366}"/>
              </a:ext>
            </a:extLst>
          </p:cNvPr>
          <p:cNvSpPr txBox="1"/>
          <p:nvPr/>
        </p:nvSpPr>
        <p:spPr>
          <a:xfrm>
            <a:off x="0" y="2477705"/>
            <a:ext cx="6222999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1251: 42Ca? Ex = 4505 keV, Eγ = 2980 keV invisible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1254:</a:t>
            </a:r>
            <a:r>
              <a:rPr lang="zh-CN" altLang="en-US" sz="2000" dirty="0"/>
              <a:t> </a:t>
            </a:r>
            <a:r>
              <a:rPr lang="en-US" altLang="zh-CN" sz="2000" dirty="0"/>
              <a:t>31S? Ex = 4450 keV </a:t>
            </a:r>
            <a:r>
              <a:rPr lang="zh-CN" altLang="en-US" sz="2000" dirty="0"/>
              <a:t>→ </a:t>
            </a:r>
            <a:r>
              <a:rPr lang="en-US" altLang="zh-CN" sz="2000" dirty="0"/>
              <a:t>3285 keV shifted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1265: 40Ca? Ex = 6543 keV, Eγ = 2638 keV invisible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1283: 36Ar? Ex = 7140 keV, Eγ = 2699 keV invisible</a:t>
            </a:r>
          </a:p>
        </p:txBody>
      </p:sp>
    </p:spTree>
    <p:extLst>
      <p:ext uri="{BB962C8B-B14F-4D97-AF65-F5344CB8AC3E}">
        <p14:creationId xmlns:p14="http://schemas.microsoft.com/office/powerpoint/2010/main" val="2821729172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4839C-7510-441F-B3CB-4BD05B05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9E483-2C38-4993-8A5C-F5785AE8B390}"/>
              </a:ext>
            </a:extLst>
          </p:cNvPr>
          <p:cNvSpPr txBox="1"/>
          <p:nvPr/>
        </p:nvSpPr>
        <p:spPr>
          <a:xfrm>
            <a:off x="5509158" y="3275555"/>
            <a:ext cx="363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90 deg detector (Griffin_4)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80592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FFF85-B39D-4424-B181-5878381F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C25AF-8EC8-4205-8402-5D0AFD862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CC268-5137-4013-A8D9-64490586EB4E}"/>
              </a:ext>
            </a:extLst>
          </p:cNvPr>
          <p:cNvSpPr txBox="1"/>
          <p:nvPr/>
        </p:nvSpPr>
        <p:spPr>
          <a:xfrm>
            <a:off x="6742830" y="3244334"/>
            <a:ext cx="240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96175-A45B-42AE-9BAE-E874746CE42C}"/>
              </a:ext>
            </a:extLst>
          </p:cNvPr>
          <p:cNvSpPr txBox="1"/>
          <p:nvPr/>
        </p:nvSpPr>
        <p:spPr>
          <a:xfrm>
            <a:off x="5737747" y="6488668"/>
            <a:ext cx="340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Ungated 0 deg detector (Addback)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19205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74145-A078-4041-9591-A78AC63BE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C278D-4068-4661-80C2-3A1DEB0B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3F5458-3065-4465-AA28-C292EF402547}"/>
              </a:ext>
            </a:extLst>
          </p:cNvPr>
          <p:cNvSpPr txBox="1"/>
          <p:nvPr/>
        </p:nvSpPr>
        <p:spPr>
          <a:xfrm>
            <a:off x="6348490" y="3244334"/>
            <a:ext cx="27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All PID 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F6D8-D13F-4F93-895E-A42BD1D63C17}"/>
              </a:ext>
            </a:extLst>
          </p:cNvPr>
          <p:cNvSpPr txBox="1"/>
          <p:nvPr/>
        </p:nvSpPr>
        <p:spPr>
          <a:xfrm>
            <a:off x="4342429" y="6488668"/>
            <a:ext cx="48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All PID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5204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173E34-AD7F-47E3-94F9-CDC40C4C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EEC4D-FF1A-455E-927B-52A9CF512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1A8BF0-2554-4C7D-AC01-4A8F15C73BD6}"/>
              </a:ext>
            </a:extLst>
          </p:cNvPr>
          <p:cNvSpPr txBox="1"/>
          <p:nvPr/>
        </p:nvSpPr>
        <p:spPr>
          <a:xfrm>
            <a:off x="6827789" y="6488668"/>
            <a:ext cx="23162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α gated 0 deg detector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141A9-3729-4901-912E-C59C08E51D19}"/>
              </a:ext>
            </a:extLst>
          </p:cNvPr>
          <p:cNvSpPr txBox="1"/>
          <p:nvPr/>
        </p:nvSpPr>
        <p:spPr>
          <a:xfrm>
            <a:off x="5748262" y="3090889"/>
            <a:ext cx="33957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α gated 0 deg detector (time gate)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43695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CE401-CC43-43D4-840A-ED460486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118B9-6728-485A-824B-231FDA838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B9DD5-81CA-4F2D-9AE0-AC23C7E98BA1}"/>
              </a:ext>
            </a:extLst>
          </p:cNvPr>
          <p:cNvSpPr txBox="1"/>
          <p:nvPr/>
        </p:nvSpPr>
        <p:spPr>
          <a:xfrm>
            <a:off x="4768828" y="3137459"/>
            <a:ext cx="437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α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75E5A-F11F-428C-82CA-8A7019696375}"/>
              </a:ext>
            </a:extLst>
          </p:cNvPr>
          <p:cNvSpPr txBox="1"/>
          <p:nvPr/>
        </p:nvSpPr>
        <p:spPr>
          <a:xfrm>
            <a:off x="5822706" y="6488668"/>
            <a:ext cx="332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α gated 0 deg detector (Addback)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22356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87D22A-69F7-4BA1-9A61-A88AA38C5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FE16D-E342-4CA9-90DD-FF2F88553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1A6E87-C34E-4B7B-8ECB-469D5F1FE4CA}"/>
              </a:ext>
            </a:extLst>
          </p:cNvPr>
          <p:cNvSpPr txBox="1"/>
          <p:nvPr/>
        </p:nvSpPr>
        <p:spPr>
          <a:xfrm>
            <a:off x="4020225" y="6488668"/>
            <a:ext cx="51237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43-MeV </a:t>
            </a:r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0 deg detector(time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15B67C-BE61-4E1D-9BC0-AC37DE9C8C93}"/>
              </a:ext>
            </a:extLst>
          </p:cNvPr>
          <p:cNvSpPr txBox="1"/>
          <p:nvPr/>
        </p:nvSpPr>
        <p:spPr>
          <a:xfrm>
            <a:off x="3967326" y="3116289"/>
            <a:ext cx="51766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49-MeV </a:t>
            </a:r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24A1B-9B0F-4F67-9134-7EE3CBCC70AF}"/>
              </a:ext>
            </a:extLst>
          </p:cNvPr>
          <p:cNvSpPr txBox="1"/>
          <p:nvPr/>
        </p:nvSpPr>
        <p:spPr>
          <a:xfrm>
            <a:off x="1612900" y="5262466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/>
              <a:t>42</a:t>
            </a:r>
            <a:r>
              <a:rPr lang="en-US" altLang="zh-CN" dirty="0"/>
              <a:t>Ca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780299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3546A5-C98C-4F97-8F39-B7BBD393D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B377F2-8D97-4922-A180-96FA7B97D1DD}"/>
              </a:ext>
            </a:extLst>
          </p:cNvPr>
          <p:cNvSpPr txBox="1"/>
          <p:nvPr/>
        </p:nvSpPr>
        <p:spPr>
          <a:xfrm>
            <a:off x="1574800" y="1554066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/>
              <a:t>42</a:t>
            </a:r>
            <a:r>
              <a:rPr lang="en-US" altLang="zh-CN" dirty="0"/>
              <a:t>Ca</a:t>
            </a:r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EF5A7-25DF-4487-A96D-0439C2931E5B}"/>
              </a:ext>
            </a:extLst>
          </p:cNvPr>
          <p:cNvSpPr txBox="1"/>
          <p:nvPr/>
        </p:nvSpPr>
        <p:spPr>
          <a:xfrm>
            <a:off x="4020225" y="3116289"/>
            <a:ext cx="51237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39-MeV </a:t>
            </a:r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73561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50A7B-B7BA-4ED3-8A62-6D9FE1C6F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523B0-E0FD-4AD3-9DF2-109A7036E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96F44-E7EB-4878-BAA9-C9B708B2B2C3}"/>
              </a:ext>
            </a:extLst>
          </p:cNvPr>
          <p:cNvSpPr txBox="1"/>
          <p:nvPr/>
        </p:nvSpPr>
        <p:spPr>
          <a:xfrm>
            <a:off x="3904809" y="3116289"/>
            <a:ext cx="52391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&lt;35-MeV </a:t>
            </a:r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BBB163-0F5C-49DA-B5B4-84875EC2FA08}"/>
              </a:ext>
            </a:extLst>
          </p:cNvPr>
          <p:cNvSpPr txBox="1"/>
          <p:nvPr/>
        </p:nvSpPr>
        <p:spPr>
          <a:xfrm>
            <a:off x="3715654" y="6488668"/>
            <a:ext cx="54283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35-39-MeV </a:t>
            </a:r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23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C14AB-5908-4888-8BDE-27904A2F5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545C2-86CF-40C3-BF7B-3A0D41206F7A}"/>
              </a:ext>
            </a:extLst>
          </p:cNvPr>
          <p:cNvSpPr txBox="1"/>
          <p:nvPr/>
        </p:nvSpPr>
        <p:spPr>
          <a:xfrm>
            <a:off x="6530929" y="5296394"/>
            <a:ext cx="243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Mg,</a:t>
            </a:r>
            <a:r>
              <a:rPr lang="el-GR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l-GR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0C264-8C69-485C-A36E-74103AC04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788"/>
            <a:ext cx="7563906" cy="1162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C0B87-E777-4DC4-BFB1-1B61408E8016}"/>
              </a:ext>
            </a:extLst>
          </p:cNvPr>
          <p:cNvSpPr txBox="1"/>
          <p:nvPr/>
        </p:nvSpPr>
        <p:spPr>
          <a:xfrm>
            <a:off x="0" y="5296394"/>
            <a:ext cx="645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 function </a:t>
            </a:r>
            <a:r>
              <a:rPr lang="en-US" altLang="zh-CN" sz="1800" i="0" dirty="0">
                <a:solidFill>
                  <a:srgbClr val="231F20"/>
                </a:solidFill>
                <a:effectLst/>
                <a:latin typeface="CMR10"/>
              </a:rPr>
              <a:t>The kinematics of the transfer reaction in the lab frame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7412543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4B162-60F7-409E-84D0-606DC8B1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3F646-DF3D-4448-8002-3C0355807B87}"/>
              </a:ext>
            </a:extLst>
          </p:cNvPr>
          <p:cNvSpPr txBox="1"/>
          <p:nvPr/>
        </p:nvSpPr>
        <p:spPr>
          <a:xfrm>
            <a:off x="3715654" y="3116289"/>
            <a:ext cx="54283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35-45-MeV </a:t>
            </a:r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48163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72069-BF12-46E1-8736-767F8F0E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0A638-E443-492E-B882-00C96EC2D93B}"/>
              </a:ext>
            </a:extLst>
          </p:cNvPr>
          <p:cNvSpPr txBox="1"/>
          <p:nvPr/>
        </p:nvSpPr>
        <p:spPr>
          <a:xfrm>
            <a:off x="6837407" y="3090889"/>
            <a:ext cx="23065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p gated 0 deg detector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10598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07682-9FBF-466B-8859-6AE756BA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85718-3DA4-4BA2-8BA1-0425C56F6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F0146F-E136-471B-8FB5-445C0418CC7B}"/>
              </a:ext>
            </a:extLst>
          </p:cNvPr>
          <p:cNvSpPr txBox="1"/>
          <p:nvPr/>
        </p:nvSpPr>
        <p:spPr>
          <a:xfrm>
            <a:off x="4831345" y="3116289"/>
            <a:ext cx="43126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p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E731A-3291-4C51-87C1-A47FF6B968D9}"/>
              </a:ext>
            </a:extLst>
          </p:cNvPr>
          <p:cNvSpPr txBox="1"/>
          <p:nvPr/>
        </p:nvSpPr>
        <p:spPr>
          <a:xfrm>
            <a:off x="5832324" y="6488668"/>
            <a:ext cx="33116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p gated 0 deg detector (Addback)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83582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76172-47A0-4780-B3E1-EEBDE30F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3C806-B487-42A7-A3FE-30878F6F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E94D8B-6C47-4DC2-B08E-3340B087BC8C}"/>
              </a:ext>
            </a:extLst>
          </p:cNvPr>
          <p:cNvSpPr txBox="1"/>
          <p:nvPr/>
        </p:nvSpPr>
        <p:spPr>
          <a:xfrm>
            <a:off x="4699898" y="3116289"/>
            <a:ext cx="4444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p</a:t>
            </a:r>
            <a:r>
              <a:rPr lang="el-GR" altLang="zh-CN" dirty="0">
                <a:solidFill>
                  <a:srgbClr val="0000FF"/>
                </a:solidFill>
              </a:rPr>
              <a:t>α</a:t>
            </a:r>
            <a:r>
              <a:rPr lang="en-US" altLang="zh-CN" dirty="0">
                <a:solidFill>
                  <a:srgbClr val="0000FF"/>
                </a:solidFill>
              </a:rPr>
              <a:t>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D830B-9CDA-4F50-A7E6-7B252FAF4E1F}"/>
              </a:ext>
            </a:extLst>
          </p:cNvPr>
          <p:cNvSpPr txBox="1"/>
          <p:nvPr/>
        </p:nvSpPr>
        <p:spPr>
          <a:xfrm>
            <a:off x="4831345" y="6488668"/>
            <a:ext cx="43126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d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53037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B1D81-5398-4CF9-9A40-B66DA4FD7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1252D-6F00-4480-8DE2-BD49BDF0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7779"/>
            <a:ext cx="9144000" cy="3460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91BE1-602B-4A35-B5C1-4EC15CC9DA06}"/>
              </a:ext>
            </a:extLst>
          </p:cNvPr>
          <p:cNvSpPr txBox="1"/>
          <p:nvPr/>
        </p:nvSpPr>
        <p:spPr>
          <a:xfrm>
            <a:off x="6582530" y="3116289"/>
            <a:ext cx="25614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3He gated 0 deg detector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4C3DA-EDB2-4E4A-B360-F0FAF70BA6CB}"/>
              </a:ext>
            </a:extLst>
          </p:cNvPr>
          <p:cNvSpPr txBox="1"/>
          <p:nvPr/>
        </p:nvSpPr>
        <p:spPr>
          <a:xfrm>
            <a:off x="5014472" y="6488668"/>
            <a:ext cx="41295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3He 1st excited state gated 0 deg detector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89181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E6952-AAF3-47FA-ABB8-02C794D33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41F69-AB28-4ABD-B01B-4668E854AC41}"/>
              </a:ext>
            </a:extLst>
          </p:cNvPr>
          <p:cNvSpPr txBox="1"/>
          <p:nvPr/>
        </p:nvSpPr>
        <p:spPr>
          <a:xfrm>
            <a:off x="3008410" y="3116289"/>
            <a:ext cx="613559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3He 1st excited state gated 0 deg detector (time </a:t>
            </a:r>
            <a:r>
              <a:rPr lang="en-US" altLang="zh-CN" dirty="0" err="1">
                <a:solidFill>
                  <a:srgbClr val="0000FF"/>
                </a:solidFill>
              </a:rPr>
              <a:t>gate+Addback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441371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DC454-0B5F-4CC1-B038-A0AD7BF0F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" y="0"/>
            <a:ext cx="9144000" cy="3460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64078-124F-4E93-8D19-B681C674F9E3}"/>
              </a:ext>
            </a:extLst>
          </p:cNvPr>
          <p:cNvSpPr txBox="1"/>
          <p:nvPr/>
        </p:nvSpPr>
        <p:spPr>
          <a:xfrm>
            <a:off x="5676405" y="819397"/>
            <a:ext cx="3246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Red: hGriffinAddback_proton_t0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Blue: hGriffinAddback_alpha_t0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58697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146C38E-AC8D-4FC2-84A4-030BCCCD49B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1" cy="6858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975781">
                  <a:extLst>
                    <a:ext uri="{9D8B030D-6E8A-4147-A177-3AD203B41FA5}">
                      <a16:colId xmlns:a16="http://schemas.microsoft.com/office/drawing/2014/main" val="2305307471"/>
                    </a:ext>
                  </a:extLst>
                </a:gridCol>
                <a:gridCol w="509980">
                  <a:extLst>
                    <a:ext uri="{9D8B030D-6E8A-4147-A177-3AD203B41FA5}">
                      <a16:colId xmlns:a16="http://schemas.microsoft.com/office/drawing/2014/main" val="4184605619"/>
                    </a:ext>
                  </a:extLst>
                </a:gridCol>
                <a:gridCol w="638937">
                  <a:extLst>
                    <a:ext uri="{9D8B030D-6E8A-4147-A177-3AD203B41FA5}">
                      <a16:colId xmlns:a16="http://schemas.microsoft.com/office/drawing/2014/main" val="3915120120"/>
                    </a:ext>
                  </a:extLst>
                </a:gridCol>
                <a:gridCol w="509980">
                  <a:extLst>
                    <a:ext uri="{9D8B030D-6E8A-4147-A177-3AD203B41FA5}">
                      <a16:colId xmlns:a16="http://schemas.microsoft.com/office/drawing/2014/main" val="3213301872"/>
                    </a:ext>
                  </a:extLst>
                </a:gridCol>
                <a:gridCol w="509980">
                  <a:extLst>
                    <a:ext uri="{9D8B030D-6E8A-4147-A177-3AD203B41FA5}">
                      <a16:colId xmlns:a16="http://schemas.microsoft.com/office/drawing/2014/main" val="739919486"/>
                    </a:ext>
                  </a:extLst>
                </a:gridCol>
                <a:gridCol w="638937">
                  <a:extLst>
                    <a:ext uri="{9D8B030D-6E8A-4147-A177-3AD203B41FA5}">
                      <a16:colId xmlns:a16="http://schemas.microsoft.com/office/drawing/2014/main" val="364407664"/>
                    </a:ext>
                  </a:extLst>
                </a:gridCol>
                <a:gridCol w="785087">
                  <a:extLst>
                    <a:ext uri="{9D8B030D-6E8A-4147-A177-3AD203B41FA5}">
                      <a16:colId xmlns:a16="http://schemas.microsoft.com/office/drawing/2014/main" val="1528778973"/>
                    </a:ext>
                  </a:extLst>
                </a:gridCol>
                <a:gridCol w="575319">
                  <a:extLst>
                    <a:ext uri="{9D8B030D-6E8A-4147-A177-3AD203B41FA5}">
                      <a16:colId xmlns:a16="http://schemas.microsoft.com/office/drawing/2014/main" val="4090201777"/>
                    </a:ext>
                  </a:extLst>
                </a:gridCol>
              </a:tblGrid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peak is observed in spectrum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1248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Escape?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Sum?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634872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off runs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737814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Ungated 90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777824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Ungated 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686949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Ungated 0 deg with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012015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PID gated 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47913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PID gated 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453285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gated 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Maybe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18502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gated 0 deg with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Maybe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213217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Maybe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553582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Maybe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27082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93958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3He gated 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Maybe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147982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3He ex gated 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31007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3He ex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Maybe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77648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gated 0 deg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Maybe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519054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gated 0 deg with time gate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Maybe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420597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gated 0 deg with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Maybe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998394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Maybe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181805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&lt;35-MeV α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202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35-39-MeV α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954916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35-45-MeV α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346972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49-MeV α gated 0 deg with time gate and Addback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820807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43-MeV α gated 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deg with time gate and Addback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Maybe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Maybe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712401"/>
                  </a:ext>
                </a:extLst>
              </a:tr>
              <a:tr h="22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39-MeV α gated 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deg with time gate and Addback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371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258251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F4B1B-9E24-47D5-AF2E-3C676841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39" y="0"/>
            <a:ext cx="7965340" cy="6488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7D658-7E7F-4004-B35D-7A57212DB2BE}"/>
              </a:ext>
            </a:extLst>
          </p:cNvPr>
          <p:cNvSpPr txBox="1"/>
          <p:nvPr/>
        </p:nvSpPr>
        <p:spPr>
          <a:xfrm>
            <a:off x="5086351" y="6273225"/>
            <a:ext cx="405764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Observed in hGriffinAddback_proton_t0</a:t>
            </a:r>
          </a:p>
          <a:p>
            <a:r>
              <a:rPr lang="en-US" altLang="zh-CN" sz="1600" dirty="0"/>
              <a:t>But not observed in hGriffinAddback_alpha_t0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44C199-96AE-4822-B1CA-E772EEB10ED6}"/>
              </a:ext>
            </a:extLst>
          </p:cNvPr>
          <p:cNvSpPr/>
          <p:nvPr/>
        </p:nvSpPr>
        <p:spPr>
          <a:xfrm>
            <a:off x="3823632" y="64609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C9907D-5375-4E0F-949A-8C83BA588452}"/>
              </a:ext>
            </a:extLst>
          </p:cNvPr>
          <p:cNvSpPr/>
          <p:nvPr/>
        </p:nvSpPr>
        <p:spPr>
          <a:xfrm>
            <a:off x="3823631" y="102610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F07B22-BD4F-4AE8-949D-3B1CB885AD98}"/>
              </a:ext>
            </a:extLst>
          </p:cNvPr>
          <p:cNvSpPr/>
          <p:nvPr/>
        </p:nvSpPr>
        <p:spPr>
          <a:xfrm>
            <a:off x="3823631" y="255801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FD3B7A-E226-4CBC-9BB8-1C9458D6A48E}"/>
              </a:ext>
            </a:extLst>
          </p:cNvPr>
          <p:cNvSpPr/>
          <p:nvPr/>
        </p:nvSpPr>
        <p:spPr>
          <a:xfrm>
            <a:off x="3823631" y="285198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2E92FEC-48B1-41EF-A085-DB91B2B06924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3657225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339">
                  <a:extLst>
                    <a:ext uri="{9D8B030D-6E8A-4147-A177-3AD203B41FA5}">
                      <a16:colId xmlns:a16="http://schemas.microsoft.com/office/drawing/2014/main" val="1547503132"/>
                    </a:ext>
                  </a:extLst>
                </a:gridCol>
                <a:gridCol w="178541">
                  <a:extLst>
                    <a:ext uri="{9D8B030D-6E8A-4147-A177-3AD203B41FA5}">
                      <a16:colId xmlns:a16="http://schemas.microsoft.com/office/drawing/2014/main" val="1392431352"/>
                    </a:ext>
                  </a:extLst>
                </a:gridCol>
                <a:gridCol w="169614">
                  <a:extLst>
                    <a:ext uri="{9D8B030D-6E8A-4147-A177-3AD203B41FA5}">
                      <a16:colId xmlns:a16="http://schemas.microsoft.com/office/drawing/2014/main" val="2567348796"/>
                    </a:ext>
                  </a:extLst>
                </a:gridCol>
                <a:gridCol w="300969">
                  <a:extLst>
                    <a:ext uri="{9D8B030D-6E8A-4147-A177-3AD203B41FA5}">
                      <a16:colId xmlns:a16="http://schemas.microsoft.com/office/drawing/2014/main" val="2113024936"/>
                    </a:ext>
                  </a:extLst>
                </a:gridCol>
                <a:gridCol w="688660">
                  <a:extLst>
                    <a:ext uri="{9D8B030D-6E8A-4147-A177-3AD203B41FA5}">
                      <a16:colId xmlns:a16="http://schemas.microsoft.com/office/drawing/2014/main" val="3464102256"/>
                    </a:ext>
                  </a:extLst>
                </a:gridCol>
                <a:gridCol w="544552">
                  <a:extLst>
                    <a:ext uri="{9D8B030D-6E8A-4147-A177-3AD203B41FA5}">
                      <a16:colId xmlns:a16="http://schemas.microsoft.com/office/drawing/2014/main" val="4011496285"/>
                    </a:ext>
                  </a:extLst>
                </a:gridCol>
                <a:gridCol w="1606550">
                  <a:extLst>
                    <a:ext uri="{9D8B030D-6E8A-4147-A177-3AD203B41FA5}">
                      <a16:colId xmlns:a16="http://schemas.microsoft.com/office/drawing/2014/main" val="1199048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915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49.70%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p+33S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511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194164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4156E-65B0-4BF5-A533-14B3975C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81900" cy="624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1E4F2-FE2A-4FCE-B49B-6331A958AAE6}"/>
              </a:ext>
            </a:extLst>
          </p:cNvPr>
          <p:cNvSpPr txBox="1"/>
          <p:nvPr/>
        </p:nvSpPr>
        <p:spPr>
          <a:xfrm>
            <a:off x="5352449" y="6027003"/>
            <a:ext cx="379155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Observed in hGriffinAddback_proton_t0</a:t>
            </a:r>
          </a:p>
          <a:p>
            <a:r>
              <a:rPr lang="en-US" altLang="zh-CN" sz="1600" dirty="0"/>
              <a:t>Also observed in hGriffinAddback_alpha_t0</a:t>
            </a:r>
          </a:p>
          <a:p>
            <a:r>
              <a:rPr lang="en-US" altLang="zh-CN" sz="1600" dirty="0"/>
              <a:t>Maybe 34Cl continues emitting particles</a:t>
            </a:r>
            <a:endParaRPr lang="zh-CN" altLang="en-US" sz="16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EE7D69-2244-448C-87AD-5D7302B0E475}"/>
              </a:ext>
            </a:extLst>
          </p:cNvPr>
          <p:cNvSpPr/>
          <p:nvPr/>
        </p:nvSpPr>
        <p:spPr>
          <a:xfrm>
            <a:off x="3360494" y="1619868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D96421-E776-4C4F-B578-30AC5C68BD50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572001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367">
                  <a:extLst>
                    <a:ext uri="{9D8B030D-6E8A-4147-A177-3AD203B41FA5}">
                      <a16:colId xmlns:a16="http://schemas.microsoft.com/office/drawing/2014/main" val="1653977281"/>
                    </a:ext>
                  </a:extLst>
                </a:gridCol>
                <a:gridCol w="212510">
                  <a:extLst>
                    <a:ext uri="{9D8B030D-6E8A-4147-A177-3AD203B41FA5}">
                      <a16:colId xmlns:a16="http://schemas.microsoft.com/office/drawing/2014/main" val="1700287963"/>
                    </a:ext>
                  </a:extLst>
                </a:gridCol>
                <a:gridCol w="201884">
                  <a:extLst>
                    <a:ext uri="{9D8B030D-6E8A-4147-A177-3AD203B41FA5}">
                      <a16:colId xmlns:a16="http://schemas.microsoft.com/office/drawing/2014/main" val="2891747339"/>
                    </a:ext>
                  </a:extLst>
                </a:gridCol>
                <a:gridCol w="358231">
                  <a:extLst>
                    <a:ext uri="{9D8B030D-6E8A-4147-A177-3AD203B41FA5}">
                      <a16:colId xmlns:a16="http://schemas.microsoft.com/office/drawing/2014/main" val="1471654901"/>
                    </a:ext>
                  </a:extLst>
                </a:gridCol>
                <a:gridCol w="819681">
                  <a:extLst>
                    <a:ext uri="{9D8B030D-6E8A-4147-A177-3AD203B41FA5}">
                      <a16:colId xmlns:a16="http://schemas.microsoft.com/office/drawing/2014/main" val="1808424702"/>
                    </a:ext>
                  </a:extLst>
                </a:gridCol>
                <a:gridCol w="648157">
                  <a:extLst>
                    <a:ext uri="{9D8B030D-6E8A-4147-A177-3AD203B41FA5}">
                      <a16:colId xmlns:a16="http://schemas.microsoft.com/office/drawing/2014/main" val="2492853814"/>
                    </a:ext>
                  </a:extLst>
                </a:gridCol>
                <a:gridCol w="2131171">
                  <a:extLst>
                    <a:ext uri="{9D8B030D-6E8A-4147-A177-3AD203B41FA5}">
                      <a16:colId xmlns:a16="http://schemas.microsoft.com/office/drawing/2014/main" val="1069353190"/>
                    </a:ext>
                  </a:extLst>
                </a:gridCol>
              </a:tblGrid>
              <a:tr h="166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0438"/>
                  </a:ext>
                </a:extLst>
              </a:tr>
              <a:tr h="1866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+34Cl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380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679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AE21E-B64E-4750-82BF-6CD10E3FF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902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495121-0CE0-4123-A49A-ABB2F7151D2A}"/>
              </a:ext>
            </a:extLst>
          </p:cNvPr>
          <p:cNvSpPr txBox="1"/>
          <p:nvPr/>
        </p:nvSpPr>
        <p:spPr>
          <a:xfrm>
            <a:off x="6578430" y="95002"/>
            <a:ext cx="243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Mg,</a:t>
            </a:r>
            <a:r>
              <a:rPr lang="el-GR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l-GR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24652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4A66D-F1BB-4607-ABAC-176FE3E20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1700" cy="433387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DB5401-8D33-41E8-9A79-928E9CE0635C}"/>
              </a:ext>
            </a:extLst>
          </p:cNvPr>
          <p:cNvGraphicFramePr>
            <a:graphicFrameLocks noGrp="1"/>
          </p:cNvGraphicFramePr>
          <p:nvPr/>
        </p:nvGraphicFramePr>
        <p:xfrm>
          <a:off x="0" y="6186585"/>
          <a:ext cx="3766779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590">
                  <a:extLst>
                    <a:ext uri="{9D8B030D-6E8A-4147-A177-3AD203B41FA5}">
                      <a16:colId xmlns:a16="http://schemas.microsoft.com/office/drawing/2014/main" val="525888018"/>
                    </a:ext>
                  </a:extLst>
                </a:gridCol>
                <a:gridCol w="191536">
                  <a:extLst>
                    <a:ext uri="{9D8B030D-6E8A-4147-A177-3AD203B41FA5}">
                      <a16:colId xmlns:a16="http://schemas.microsoft.com/office/drawing/2014/main" val="4049847872"/>
                    </a:ext>
                  </a:extLst>
                </a:gridCol>
                <a:gridCol w="181958">
                  <a:extLst>
                    <a:ext uri="{9D8B030D-6E8A-4147-A177-3AD203B41FA5}">
                      <a16:colId xmlns:a16="http://schemas.microsoft.com/office/drawing/2014/main" val="1183358374"/>
                    </a:ext>
                  </a:extLst>
                </a:gridCol>
                <a:gridCol w="322873">
                  <a:extLst>
                    <a:ext uri="{9D8B030D-6E8A-4147-A177-3AD203B41FA5}">
                      <a16:colId xmlns:a16="http://schemas.microsoft.com/office/drawing/2014/main" val="4157654778"/>
                    </a:ext>
                  </a:extLst>
                </a:gridCol>
                <a:gridCol w="738778">
                  <a:extLst>
                    <a:ext uri="{9D8B030D-6E8A-4147-A177-3AD203B41FA5}">
                      <a16:colId xmlns:a16="http://schemas.microsoft.com/office/drawing/2014/main" val="4069187691"/>
                    </a:ext>
                  </a:extLst>
                </a:gridCol>
                <a:gridCol w="584181">
                  <a:extLst>
                    <a:ext uri="{9D8B030D-6E8A-4147-A177-3AD203B41FA5}">
                      <a16:colId xmlns:a16="http://schemas.microsoft.com/office/drawing/2014/main" val="3061889764"/>
                    </a:ext>
                  </a:extLst>
                </a:gridCol>
                <a:gridCol w="1566863">
                  <a:extLst>
                    <a:ext uri="{9D8B030D-6E8A-4147-A177-3AD203B41FA5}">
                      <a16:colId xmlns:a16="http://schemas.microsoft.com/office/drawing/2014/main" val="553231532"/>
                    </a:ext>
                  </a:extLst>
                </a:gridCol>
              </a:tblGrid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384412"/>
                  </a:ext>
                </a:extLst>
              </a:tr>
              <a:tr h="12492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32S+3He→n+34Ar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4093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1C7C86-3D49-48F1-8EDF-1531F72EDF00}"/>
              </a:ext>
            </a:extLst>
          </p:cNvPr>
          <p:cNvSpPr txBox="1"/>
          <p:nvPr/>
        </p:nvSpPr>
        <p:spPr>
          <a:xfrm>
            <a:off x="5086351" y="6273225"/>
            <a:ext cx="343408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None is observed in hGriffinAddback_0</a:t>
            </a:r>
          </a:p>
        </p:txBody>
      </p:sp>
    </p:spTree>
    <p:extLst>
      <p:ext uri="{BB962C8B-B14F-4D97-AF65-F5344CB8AC3E}">
        <p14:creationId xmlns:p14="http://schemas.microsoft.com/office/powerpoint/2010/main" val="3565565720"/>
      </p:ext>
    </p:extLst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6DD7D-4E1A-48AE-B765-53B6FB100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53943" cy="635482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3424FF-1A69-4A11-820B-F13DF488F351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22679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135">
                  <a:extLst>
                    <a:ext uri="{9D8B030D-6E8A-4147-A177-3AD203B41FA5}">
                      <a16:colId xmlns:a16="http://schemas.microsoft.com/office/drawing/2014/main" val="1525842703"/>
                    </a:ext>
                  </a:extLst>
                </a:gridCol>
                <a:gridCol w="232416">
                  <a:extLst>
                    <a:ext uri="{9D8B030D-6E8A-4147-A177-3AD203B41FA5}">
                      <a16:colId xmlns:a16="http://schemas.microsoft.com/office/drawing/2014/main" val="3049461110"/>
                    </a:ext>
                  </a:extLst>
                </a:gridCol>
                <a:gridCol w="220794">
                  <a:extLst>
                    <a:ext uri="{9D8B030D-6E8A-4147-A177-3AD203B41FA5}">
                      <a16:colId xmlns:a16="http://schemas.microsoft.com/office/drawing/2014/main" val="1316573501"/>
                    </a:ext>
                  </a:extLst>
                </a:gridCol>
                <a:gridCol w="391786">
                  <a:extLst>
                    <a:ext uri="{9D8B030D-6E8A-4147-A177-3AD203B41FA5}">
                      <a16:colId xmlns:a16="http://schemas.microsoft.com/office/drawing/2014/main" val="4224955696"/>
                    </a:ext>
                  </a:extLst>
                </a:gridCol>
                <a:gridCol w="896460">
                  <a:extLst>
                    <a:ext uri="{9D8B030D-6E8A-4147-A177-3AD203B41FA5}">
                      <a16:colId xmlns:a16="http://schemas.microsoft.com/office/drawing/2014/main" val="752275484"/>
                    </a:ext>
                  </a:extLst>
                </a:gridCol>
                <a:gridCol w="708868">
                  <a:extLst>
                    <a:ext uri="{9D8B030D-6E8A-4147-A177-3AD203B41FA5}">
                      <a16:colId xmlns:a16="http://schemas.microsoft.com/office/drawing/2014/main" val="1836531770"/>
                    </a:ext>
                  </a:extLst>
                </a:gridCol>
                <a:gridCol w="1557337">
                  <a:extLst>
                    <a:ext uri="{9D8B030D-6E8A-4147-A177-3AD203B41FA5}">
                      <a16:colId xmlns:a16="http://schemas.microsoft.com/office/drawing/2014/main" val="2114891617"/>
                    </a:ext>
                  </a:extLst>
                </a:gridCol>
              </a:tblGrid>
              <a:tr h="1135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21351"/>
                  </a:ext>
                </a:extLst>
              </a:tr>
              <a:tr h="1271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32S+3He→d+33Cl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607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E2C430-C428-4DFA-9A3C-DF5CBF485B7E}"/>
              </a:ext>
            </a:extLst>
          </p:cNvPr>
          <p:cNvSpPr txBox="1"/>
          <p:nvPr/>
        </p:nvSpPr>
        <p:spPr>
          <a:xfrm>
            <a:off x="4939579" y="6519446"/>
            <a:ext cx="4204421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None observed in hGriffinAddback_deuteron_t0</a:t>
            </a:r>
          </a:p>
        </p:txBody>
      </p:sp>
    </p:spTree>
    <p:extLst>
      <p:ext uri="{BB962C8B-B14F-4D97-AF65-F5344CB8AC3E}">
        <p14:creationId xmlns:p14="http://schemas.microsoft.com/office/powerpoint/2010/main" val="1891810450"/>
      </p:ext>
    </p:extLst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CF3E7-05F2-47F6-9E5D-269119FD4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05625" cy="642937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85BDA1-77BE-4798-BBE1-0C6E0F6BDFAE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1236174782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77563943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4041753355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93822809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34790428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13429929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72735984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601892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+30P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482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9A8F96-D3CB-411A-9667-D4FE252428E7}"/>
              </a:ext>
            </a:extLst>
          </p:cNvPr>
          <p:cNvSpPr txBox="1"/>
          <p:nvPr/>
        </p:nvSpPr>
        <p:spPr>
          <a:xfrm>
            <a:off x="5603544" y="6119336"/>
            <a:ext cx="3540456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hGriffinAddback_protonAlpha_t0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Observed in hGriffinAddback_proton_t0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2F0927-7BF1-4458-B055-0F7719C40B72}"/>
              </a:ext>
            </a:extLst>
          </p:cNvPr>
          <p:cNvSpPr/>
          <p:nvPr/>
        </p:nvSpPr>
        <p:spPr>
          <a:xfrm>
            <a:off x="2957357" y="1134387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FACAC2-70D1-4A62-AC02-D98333412958}"/>
              </a:ext>
            </a:extLst>
          </p:cNvPr>
          <p:cNvSpPr/>
          <p:nvPr/>
        </p:nvSpPr>
        <p:spPr>
          <a:xfrm>
            <a:off x="2957356" y="137914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4120BE-808E-4956-A229-1BE63CC00E8F}"/>
              </a:ext>
            </a:extLst>
          </p:cNvPr>
          <p:cNvSpPr/>
          <p:nvPr/>
        </p:nvSpPr>
        <p:spPr>
          <a:xfrm>
            <a:off x="2957356" y="155171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DBFFBB-E4E2-4957-95C4-1C7733332737}"/>
              </a:ext>
            </a:extLst>
          </p:cNvPr>
          <p:cNvSpPr/>
          <p:nvPr/>
        </p:nvSpPr>
        <p:spPr>
          <a:xfrm>
            <a:off x="2957356" y="179854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70B1D3-BB78-4FDE-80B5-FA05AF31B03A}"/>
              </a:ext>
            </a:extLst>
          </p:cNvPr>
          <p:cNvSpPr/>
          <p:nvPr/>
        </p:nvSpPr>
        <p:spPr>
          <a:xfrm>
            <a:off x="2957355" y="1959080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606295"/>
      </p:ext>
    </p:extLst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25CD52-727E-4681-87CB-347718CB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832558" cy="640042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368E31-032A-4AF6-985B-D98B4D32FD70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1236174782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77563943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4041753355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93822809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34790428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13429929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72735984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601892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+30P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482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790DAA-F98A-4A73-8073-43E74E273B43}"/>
              </a:ext>
            </a:extLst>
          </p:cNvPr>
          <p:cNvSpPr txBox="1"/>
          <p:nvPr/>
        </p:nvSpPr>
        <p:spPr>
          <a:xfrm>
            <a:off x="5603544" y="6119336"/>
            <a:ext cx="3540456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hGriffinAddback_protonAlpha_t0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3284911856"/>
      </p:ext>
    </p:extLst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F671A4-21F5-47A3-A0FF-BE08CBB1A9C8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1236174782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77563943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4041753355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93822809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34790428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13429929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72735984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601892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27.50%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4828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912AF59-C6D6-4BD1-9F33-1E5DC9D7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91500" cy="6400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5B88A5-0F5F-4071-9359-1E4E791DAD56}"/>
              </a:ext>
            </a:extLst>
          </p:cNvPr>
          <p:cNvSpPr/>
          <p:nvPr/>
        </p:nvSpPr>
        <p:spPr>
          <a:xfrm>
            <a:off x="3454961" y="1121106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62A982-5F0A-4D28-B9C8-836F86734C82}"/>
              </a:ext>
            </a:extLst>
          </p:cNvPr>
          <p:cNvSpPr/>
          <p:nvPr/>
        </p:nvSpPr>
        <p:spPr>
          <a:xfrm>
            <a:off x="3454961" y="224221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9A531B-1F18-4458-A876-60E8A233DF3E}"/>
              </a:ext>
            </a:extLst>
          </p:cNvPr>
          <p:cNvSpPr/>
          <p:nvPr/>
        </p:nvSpPr>
        <p:spPr>
          <a:xfrm>
            <a:off x="3489885" y="3752603"/>
            <a:ext cx="605865" cy="3317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39B52-4B92-43D3-B971-3C08C864F8C3}"/>
              </a:ext>
            </a:extLst>
          </p:cNvPr>
          <p:cNvSpPr txBox="1"/>
          <p:nvPr/>
        </p:nvSpPr>
        <p:spPr>
          <a:xfrm>
            <a:off x="5603544" y="6092166"/>
            <a:ext cx="3540456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hGriffinAddback_protonAlpha_t0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Observed in hGriffinAddback_proton_t0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E1F9C4-9104-4ED1-A476-90AE928D8815}"/>
              </a:ext>
            </a:extLst>
          </p:cNvPr>
          <p:cNvSpPr/>
          <p:nvPr/>
        </p:nvSpPr>
        <p:spPr>
          <a:xfrm>
            <a:off x="3454961" y="1928994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789787"/>
      </p:ext>
    </p:extLst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51A11-2A2A-4FE5-857F-471743790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13945" cy="641223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65765B-6D2F-447D-AE33-DB9A1B4C59A9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1236174782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77563943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4041753355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93822809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334790428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13429929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72735984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601892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27.50%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48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968996"/>
      </p:ext>
    </p:extLst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B47147-193F-4CCF-8446-18CA956E1B0E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2193565603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862442108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639888454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328330375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755922494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498918813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425898165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075917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+35Cl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8643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0C76141-1FF7-4A65-8D05-6F28ED15F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7" y="0"/>
            <a:ext cx="7701025" cy="636642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1FB6CF-3DED-4317-A7F5-B56DBC8934C2}"/>
              </a:ext>
            </a:extLst>
          </p:cNvPr>
          <p:cNvSpPr/>
          <p:nvPr/>
        </p:nvSpPr>
        <p:spPr>
          <a:xfrm>
            <a:off x="3312772" y="397118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1B0E1-250E-47CF-A7BA-6FBF61881DBC}"/>
              </a:ext>
            </a:extLst>
          </p:cNvPr>
          <p:cNvSpPr txBox="1"/>
          <p:nvPr/>
        </p:nvSpPr>
        <p:spPr>
          <a:xfrm>
            <a:off x="5071475" y="6097184"/>
            <a:ext cx="407252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Maybe observed in hGriffinAddback_protonAlpha_t0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None is observed in hGriffinAddback_proton_t0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000745-6D25-4F94-8F50-874713055A61}"/>
              </a:ext>
            </a:extLst>
          </p:cNvPr>
          <p:cNvSpPr/>
          <p:nvPr/>
        </p:nvSpPr>
        <p:spPr>
          <a:xfrm>
            <a:off x="3312771" y="107157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27273"/>
      </p:ext>
    </p:extLst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C5C9A7-B3A3-46C1-8DD1-631455262EFB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994451218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662262963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1883819862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61979324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70358510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48396105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5953747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18024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32S+12C→3He+41Ca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22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EA7F378-E40A-4CE2-9C97-D5E2F4532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38583" cy="6412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DF570D-D57D-4CFC-BDD8-851C009A7DC4}"/>
              </a:ext>
            </a:extLst>
          </p:cNvPr>
          <p:cNvSpPr txBox="1"/>
          <p:nvPr/>
        </p:nvSpPr>
        <p:spPr>
          <a:xfrm>
            <a:off x="5518264" y="5688449"/>
            <a:ext cx="3625736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hGriffinAddback_he3ex_t0</a:t>
            </a:r>
          </a:p>
          <a:p>
            <a:r>
              <a:rPr lang="en-US" altLang="zh-CN" sz="1400" dirty="0"/>
              <a:t>None is observed in hGriff_0g_He3_all</a:t>
            </a:r>
          </a:p>
          <a:p>
            <a:r>
              <a:rPr lang="en-US" altLang="zh-CN" sz="1400" dirty="0"/>
              <a:t>None is observed in hGriff_0g_He3_ex</a:t>
            </a:r>
          </a:p>
          <a:p>
            <a:r>
              <a:rPr lang="en-US" altLang="zh-CN" sz="1400" dirty="0"/>
              <a:t>None is observed in hGriffinAddback_t0</a:t>
            </a:r>
          </a:p>
          <a:p>
            <a:r>
              <a:rPr lang="en-US" altLang="zh-CN" sz="1400" dirty="0"/>
              <a:t>None is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2499043937"/>
      </p:ext>
    </p:extLst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CC8F28-5456-4B0C-B9E1-884084432F5B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698544899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1169960088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1808011286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22898444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78428115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36697768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950044309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101644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8.67%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+36Ar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3508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F75074-CCFA-4D1F-AE70-6543B9779525}"/>
              </a:ext>
            </a:extLst>
          </p:cNvPr>
          <p:cNvSpPr txBox="1"/>
          <p:nvPr/>
        </p:nvSpPr>
        <p:spPr>
          <a:xfrm>
            <a:off x="5491333" y="6312628"/>
            <a:ext cx="36526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1970 is observed in hGriffinAddback_proton_t0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C87EA-82F1-4F4A-A38C-F6BD9C0E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52"/>
            <a:ext cx="8210550" cy="60293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57550F-5239-4E4E-8050-BC8146D9ACF8}"/>
              </a:ext>
            </a:extLst>
          </p:cNvPr>
          <p:cNvSpPr/>
          <p:nvPr/>
        </p:nvSpPr>
        <p:spPr>
          <a:xfrm>
            <a:off x="3609341" y="732113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B33D41-535F-4C09-B9CA-FA9C858E0AC4}"/>
              </a:ext>
            </a:extLst>
          </p:cNvPr>
          <p:cNvSpPr/>
          <p:nvPr/>
        </p:nvSpPr>
        <p:spPr>
          <a:xfrm>
            <a:off x="3609340" y="998774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4359CD-8850-40B3-A0F2-847AEAAD6824}"/>
              </a:ext>
            </a:extLst>
          </p:cNvPr>
          <p:cNvSpPr/>
          <p:nvPr/>
        </p:nvSpPr>
        <p:spPr>
          <a:xfrm>
            <a:off x="3656306" y="478700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352017"/>
      </p:ext>
    </p:extLst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120E75-E659-4874-BA80-F9A05ACA93F0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255312536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277042479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879827355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25850051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09332791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89803260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834253057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041117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7.81%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+38Ar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52910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71F9626-510A-456A-A386-B5BDB7F2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910746" cy="6317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454DCA-067D-47FD-8174-9A7D368EE9E6}"/>
              </a:ext>
            </a:extLst>
          </p:cNvPr>
          <p:cNvSpPr/>
          <p:nvPr/>
        </p:nvSpPr>
        <p:spPr>
          <a:xfrm>
            <a:off x="3613079" y="708363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E1B284-2427-40FF-9BEA-2455E708DBB3}"/>
              </a:ext>
            </a:extLst>
          </p:cNvPr>
          <p:cNvSpPr/>
          <p:nvPr/>
        </p:nvSpPr>
        <p:spPr>
          <a:xfrm>
            <a:off x="3613079" y="1325880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A20700-32C2-41C5-931A-DD84A7BCCFAC}"/>
              </a:ext>
            </a:extLst>
          </p:cNvPr>
          <p:cNvSpPr/>
          <p:nvPr/>
        </p:nvSpPr>
        <p:spPr>
          <a:xfrm>
            <a:off x="3612544" y="224924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0CDE0-9604-4A7D-A3BF-9553787A1713}"/>
              </a:ext>
            </a:extLst>
          </p:cNvPr>
          <p:cNvSpPr txBox="1"/>
          <p:nvPr/>
        </p:nvSpPr>
        <p:spPr>
          <a:xfrm>
            <a:off x="5268514" y="6119336"/>
            <a:ext cx="3875485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hGriffinAddback_protonAlpha_t0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106 is not observed in hGriffinAddback_proton_t0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8F751A-2299-4C9A-ADA5-059750B2BCA2}"/>
              </a:ext>
            </a:extLst>
          </p:cNvPr>
          <p:cNvSpPr/>
          <p:nvPr/>
        </p:nvSpPr>
        <p:spPr>
          <a:xfrm>
            <a:off x="3652441" y="3342714"/>
            <a:ext cx="605865" cy="31488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6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1023" y="58380"/>
          <a:ext cx="7605776" cy="675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1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/ 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Projectile / Incident particle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energy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MeV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Implanted areal density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ions</a:t>
                      </a:r>
                      <a:r>
                        <a:rPr lang="en-US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 of mass energy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10.97 MeV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 of Au foil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of 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in Au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 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Coulomb barrier 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="0" i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5.532 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CN" sz="1200" b="0" i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1200" b="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 </a:t>
                      </a:r>
                      <a:r>
                        <a:rPr lang="en-US" sz="1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1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altLang="zh-CN" sz="1200" b="0" i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</a:t>
                      </a:r>
                      <a:endParaRPr lang="en-US" sz="1200" b="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1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Ejectile</a:t>
                      </a:r>
                      <a:r>
                        <a:rPr lang="en-US" altLang="zh-CN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Fragment / Projectile-like fragment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Recoil / Residual / Target-like fragment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Kinematically</a:t>
                      </a:r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allowed </a:t>
                      </a:r>
                      <a:r>
                        <a:rPr lang="en-US" altLang="zh-CN" sz="12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altLang="zh-CN" sz="1200" b="0" i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</a:t>
                      </a:r>
                      <a:r>
                        <a:rPr lang="en-US" altLang="zh-CN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</a:t>
                      </a:r>
                      <a:r>
                        <a:rPr lang="en-US" altLang="zh-CN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Ejectile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5.38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Kinematically</a:t>
                      </a:r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allowed </a:t>
                      </a:r>
                      <a:r>
                        <a:rPr lang="en-US" altLang="zh-CN" sz="12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altLang="zh-CN" sz="1200" b="0" i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</a:t>
                      </a:r>
                      <a:r>
                        <a:rPr lang="en-US" altLang="zh-CN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Recoil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90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Kinematically</a:t>
                      </a:r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allowed </a:t>
                      </a:r>
                      <a:r>
                        <a:rPr lang="en-US" altLang="zh-CN" sz="12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200" b="0" i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</a:t>
                      </a:r>
                      <a:r>
                        <a:rPr lang="en-US" altLang="zh-CN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</a:t>
                      </a:r>
                      <a:r>
                        <a:rPr lang="en-US" altLang="zh-CN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Ejectile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87.88–128 MeV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Kinematically</a:t>
                      </a:r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allowed </a:t>
                      </a:r>
                      <a:r>
                        <a:rPr lang="en-US" altLang="zh-CN" sz="12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200" b="0" i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</a:t>
                      </a:r>
                      <a:r>
                        <a:rPr lang="en-US" altLang="zh-CN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Recoil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@90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°– 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40.12 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MeV@0°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Grazing angle </a:t>
                      </a:r>
                      <a:r>
                        <a:rPr lang="en-US" altLang="zh-CN" sz="12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altLang="zh-CN" sz="1200" b="0" i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</a:t>
                      </a:r>
                      <a:r>
                        <a:rPr lang="en-US" altLang="zh-CN" sz="1200" b="0" i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en-US" sz="1200" b="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38.7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Grazing angle </a:t>
                      </a:r>
                      <a:r>
                        <a:rPr lang="en-US" altLang="zh-CN" sz="12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altLang="zh-CN" sz="1200" b="0" i="0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</a:t>
                      </a:r>
                      <a:r>
                        <a:rPr lang="en-US" altLang="zh-CN" sz="1200" b="0" i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(lab)</a:t>
                      </a:r>
                      <a:endParaRPr lang="en-US" sz="1200" b="0" i="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 nucleus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 of 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S(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He,</a:t>
                      </a:r>
                      <a:r>
                        <a:rPr lang="el-GR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α)</a:t>
                      </a:r>
                      <a:r>
                        <a:rPr lang="el-GR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5.533 MeV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 of 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S(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He)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11.963 MeV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 nucleus excitation energy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10.97 + 11.963 = 22.934 MeV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 nucleus recoil energy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117.029 MeV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fusion cross section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 </a:t>
                      </a:r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 nucleus formation cross section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 </a:t>
                      </a:r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range for </a:t>
                      </a:r>
                      <a:r>
                        <a:rPr lang="en-US" altLang="zh-CN" sz="12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zh-CN" sz="12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particle</a:t>
                      </a:r>
                      <a:endParaRPr lang="en-US" sz="12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0.64–45.06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4120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S(</a:t>
                      </a:r>
                      <a:r>
                        <a:rPr lang="en-US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He,</a:t>
                      </a:r>
                      <a:r>
                        <a:rPr lang="el-GR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α)</a:t>
                      </a:r>
                      <a:r>
                        <a:rPr lang="el-GR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 section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</a:t>
                      </a:r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519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3FE47-0007-4130-A34A-65B5CBEF8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9850" cy="544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BC036-F1EA-4664-A6C7-55C00F60D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122" y="0"/>
            <a:ext cx="3396878" cy="2939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C4527-78F3-4F4F-BCCB-909A636F0C1F}"/>
              </a:ext>
            </a:extLst>
          </p:cNvPr>
          <p:cNvSpPr txBox="1"/>
          <p:nvPr/>
        </p:nvSpPr>
        <p:spPr>
          <a:xfrm>
            <a:off x="6530929" y="5296394"/>
            <a:ext cx="2434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lang="en-US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Mg,</a:t>
            </a:r>
            <a:r>
              <a:rPr lang="el-GR" altLang="zh-CN" sz="2400" b="0" i="0" u="none" strike="noStrik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l-GR" altLang="zh-C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el-GR" altLang="zh-CN" sz="24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α</a:t>
            </a:r>
            <a:endParaRPr lang="en-US" altLang="zh-CN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04742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74EEF4-0781-4F40-9CEB-A2AD746BA40C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1856390944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621652804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3689589836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36576955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511171173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835277603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301524281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10843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5.80%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+38K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5386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AC5C283-D28F-4BF4-95DA-DE4EC9CF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982792" cy="634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398089-3F8A-4963-B526-94C01EE12CDD}"/>
              </a:ext>
            </a:extLst>
          </p:cNvPr>
          <p:cNvSpPr txBox="1"/>
          <p:nvPr/>
        </p:nvSpPr>
        <p:spPr>
          <a:xfrm>
            <a:off x="5283134" y="6119336"/>
            <a:ext cx="386086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hGriffinAddback_deuteron_t0</a:t>
            </a:r>
          </a:p>
          <a:p>
            <a:r>
              <a:rPr lang="en-US" altLang="zh-CN" sz="1400" dirty="0"/>
              <a:t>None is observed in hGriffinAddback_alpha_t0</a:t>
            </a:r>
          </a:p>
          <a:p>
            <a:r>
              <a:rPr lang="en-US" altLang="zh-CN" sz="1400" dirty="0"/>
              <a:t>None is 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1616961259"/>
      </p:ext>
    </p:extLst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817EF3-5F4C-412F-80BC-5C78194AEB41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1730074860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101618773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597203848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340880583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10677050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94480275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649535857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98533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3.33%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0630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83FC657-7D89-41B6-9834-42637C99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3186" cy="6397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8DE1C-68FF-46D6-8311-5AC506E96BA6}"/>
              </a:ext>
            </a:extLst>
          </p:cNvPr>
          <p:cNvSpPr txBox="1"/>
          <p:nvPr/>
        </p:nvSpPr>
        <p:spPr>
          <a:xfrm>
            <a:off x="5252753" y="6119336"/>
            <a:ext cx="386086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hGriffinAddback_deuteron_t0</a:t>
            </a:r>
          </a:p>
          <a:p>
            <a:r>
              <a:rPr lang="en-US" altLang="zh-CN" sz="1400" dirty="0"/>
              <a:t>709 is observed in hGriffinAddback_proton_t0</a:t>
            </a:r>
          </a:p>
          <a:p>
            <a:r>
              <a:rPr lang="en-US" altLang="zh-CN" sz="1400" dirty="0"/>
              <a:t>709 is observed in hGriffinAddback_alpha_t0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A49E7-2955-40E4-9488-89E8633DDE32}"/>
              </a:ext>
            </a:extLst>
          </p:cNvPr>
          <p:cNvSpPr txBox="1"/>
          <p:nvPr/>
        </p:nvSpPr>
        <p:spPr>
          <a:xfrm>
            <a:off x="7234002" y="4835785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709 is observed in both proton and alpha, but 1586/975 are not.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99833370"/>
      </p:ext>
    </p:extLst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76A87E-103F-4068-8925-780E5D37EFDB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3238091966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11829667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49045601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27833156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7437784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92789830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34099911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339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2.89%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5781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0024CF5-2FDB-4CC1-8697-C54DEC97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10500" cy="63912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399E32-9866-4AFE-BC74-01794B006A4E}"/>
              </a:ext>
            </a:extLst>
          </p:cNvPr>
          <p:cNvSpPr/>
          <p:nvPr/>
        </p:nvSpPr>
        <p:spPr>
          <a:xfrm>
            <a:off x="3769768" y="708363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AEED7C-8866-4B57-B27D-C6580723DFD0}"/>
              </a:ext>
            </a:extLst>
          </p:cNvPr>
          <p:cNvSpPr/>
          <p:nvPr/>
        </p:nvSpPr>
        <p:spPr>
          <a:xfrm>
            <a:off x="3769233" y="207667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C6A12D-C584-47D1-9EAE-2953DAE1848B}"/>
              </a:ext>
            </a:extLst>
          </p:cNvPr>
          <p:cNvSpPr/>
          <p:nvPr/>
        </p:nvSpPr>
        <p:spPr>
          <a:xfrm>
            <a:off x="3769233" y="2344248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2879A-EF88-420B-9C1F-4F9F4DBEE4EE}"/>
              </a:ext>
            </a:extLst>
          </p:cNvPr>
          <p:cNvSpPr txBox="1"/>
          <p:nvPr/>
        </p:nvSpPr>
        <p:spPr>
          <a:xfrm>
            <a:off x="6025133" y="6119336"/>
            <a:ext cx="3118867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2129 only in alpha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83547C-B340-477D-9979-0D6789EC2B28}"/>
              </a:ext>
            </a:extLst>
          </p:cNvPr>
          <p:cNvSpPr/>
          <p:nvPr/>
        </p:nvSpPr>
        <p:spPr>
          <a:xfrm>
            <a:off x="3757893" y="5159637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487613"/>
      </p:ext>
    </p:extLst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887C6-8F43-4E52-9584-9D2E5F45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158788" cy="637306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F91DCE-588B-4CD2-9F94-B9D1A49E447B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3238091966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11829667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49045601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27833156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7437784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92789830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34099911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339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2.89%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578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2B80E3-380F-4B2D-94BC-21BD3B020AF2}"/>
              </a:ext>
            </a:extLst>
          </p:cNvPr>
          <p:cNvSpPr txBox="1"/>
          <p:nvPr/>
        </p:nvSpPr>
        <p:spPr>
          <a:xfrm>
            <a:off x="6025133" y="6334780"/>
            <a:ext cx="311886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hGriffinAddback_proton_t0</a:t>
            </a:r>
          </a:p>
          <a:p>
            <a:r>
              <a:rPr lang="en-US" altLang="zh-CN" sz="1400" dirty="0"/>
              <a:t>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2542846049"/>
      </p:ext>
    </p:extLst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79E03-D901-4906-B5D6-66FCBD1DC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519737" cy="640231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06626E-433A-4870-B9FF-A70BD5806C42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3238091966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11829667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49045601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27833156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7437784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92789830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34099911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339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2.89%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578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89D94F-F37C-443B-8DB9-C11669F4841C}"/>
              </a:ext>
            </a:extLst>
          </p:cNvPr>
          <p:cNvSpPr txBox="1"/>
          <p:nvPr/>
        </p:nvSpPr>
        <p:spPr>
          <a:xfrm>
            <a:off x="6025133" y="6334780"/>
            <a:ext cx="311886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hGriffinAddback_proton_t0</a:t>
            </a:r>
          </a:p>
          <a:p>
            <a:r>
              <a:rPr lang="en-US" altLang="zh-CN" sz="1400" dirty="0"/>
              <a:t>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3762129283"/>
      </p:ext>
    </p:extLst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637F0-9A16-4927-B86D-F97FE895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2084" cy="638295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1AA9948-61C2-4E65-8B38-45DC1FFF3483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3238091966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11829667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49045601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27833156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7437784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92789830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34099911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339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2.89%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578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AA326E-DEB9-4777-AF94-89D969BDCE10}"/>
              </a:ext>
            </a:extLst>
          </p:cNvPr>
          <p:cNvSpPr txBox="1"/>
          <p:nvPr/>
        </p:nvSpPr>
        <p:spPr>
          <a:xfrm>
            <a:off x="6025133" y="6334780"/>
            <a:ext cx="311886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hGriffinAddback_proton_t0</a:t>
            </a:r>
          </a:p>
          <a:p>
            <a:r>
              <a:rPr lang="en-US" altLang="zh-CN" sz="1400" dirty="0"/>
              <a:t>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1206208134"/>
      </p:ext>
    </p:extLst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AB17F-AA5B-4AFB-BF5E-A573A36D1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603958" cy="640284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34C1EB-5E84-45B7-898A-5478C24D5243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3238091966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11829667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49045601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27833156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7437784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92789830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34099911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339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2.89%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578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45A72D-0324-4D65-A440-0093C3E39EF9}"/>
              </a:ext>
            </a:extLst>
          </p:cNvPr>
          <p:cNvSpPr txBox="1"/>
          <p:nvPr/>
        </p:nvSpPr>
        <p:spPr>
          <a:xfrm>
            <a:off x="6025133" y="6334780"/>
            <a:ext cx="311886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hGriffinAddback_proton_t0</a:t>
            </a:r>
          </a:p>
          <a:p>
            <a:r>
              <a:rPr lang="en-US" altLang="zh-CN" sz="1400" dirty="0"/>
              <a:t>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3307852997"/>
      </p:ext>
    </p:extLst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5DC96-D635-4817-8C54-057CAD83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7363326" cy="637676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49C027-FA2F-4599-A482-C4D1D6605328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3238091966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311829667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49045601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27833156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74377842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92789830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34099911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9339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2.89%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578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D1C414-D06F-4F06-B66E-7120A2584728}"/>
              </a:ext>
            </a:extLst>
          </p:cNvPr>
          <p:cNvSpPr txBox="1"/>
          <p:nvPr/>
        </p:nvSpPr>
        <p:spPr>
          <a:xfrm>
            <a:off x="6025133" y="6119336"/>
            <a:ext cx="3118867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1644,2554 only in alpha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C239E7-D3C4-4004-A5A7-587496CA717F}"/>
              </a:ext>
            </a:extLst>
          </p:cNvPr>
          <p:cNvSpPr/>
          <p:nvPr/>
        </p:nvSpPr>
        <p:spPr>
          <a:xfrm>
            <a:off x="3529135" y="1297908"/>
            <a:ext cx="605865" cy="3263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95408"/>
      </p:ext>
    </p:extLst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56F7E9-218D-484F-9540-41D7E1A80210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2905687718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1890101298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3724810645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10572912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203667024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410005187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849494030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507241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2515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3DFAD72-2714-4ED0-A652-EEC06B27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29016" cy="6412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7A865-6BEF-4EE3-A411-111B0C6418CC}"/>
              </a:ext>
            </a:extLst>
          </p:cNvPr>
          <p:cNvSpPr txBox="1"/>
          <p:nvPr/>
        </p:nvSpPr>
        <p:spPr>
          <a:xfrm>
            <a:off x="5555645" y="6550223"/>
            <a:ext cx="3588355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773108529"/>
      </p:ext>
    </p:extLst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3FEE06-B7D7-42A8-AE05-A38A81B17123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775347637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1259635148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323681854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349564837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22110708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57244086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622065710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45676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+41K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35848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3B94D61-1AFF-4719-8AAE-A91D7377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060066" cy="641223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2577EA-E6F1-4621-8BE1-B6880A1FDF93}"/>
              </a:ext>
            </a:extLst>
          </p:cNvPr>
          <p:cNvSpPr/>
          <p:nvPr/>
        </p:nvSpPr>
        <p:spPr>
          <a:xfrm>
            <a:off x="3490586" y="180088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B27D1B-F7FE-4003-8A87-CB29CBABD118}"/>
              </a:ext>
            </a:extLst>
          </p:cNvPr>
          <p:cNvSpPr/>
          <p:nvPr/>
        </p:nvSpPr>
        <p:spPr>
          <a:xfrm>
            <a:off x="3490586" y="257833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1C1AC8-410D-44AD-B5FE-26318E6C158E}"/>
              </a:ext>
            </a:extLst>
          </p:cNvPr>
          <p:cNvSpPr/>
          <p:nvPr/>
        </p:nvSpPr>
        <p:spPr>
          <a:xfrm>
            <a:off x="3490586" y="4657850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19ECB-AF02-4EB3-95D8-F76DA72006B2}"/>
              </a:ext>
            </a:extLst>
          </p:cNvPr>
          <p:cNvSpPr txBox="1"/>
          <p:nvPr/>
        </p:nvSpPr>
        <p:spPr>
          <a:xfrm>
            <a:off x="4161482" y="6334780"/>
            <a:ext cx="4982518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1293, 1581, 2167, and 1023 are observed in Addback_proton_t0</a:t>
            </a:r>
          </a:p>
          <a:p>
            <a:r>
              <a:rPr lang="en-US" altLang="zh-CN" sz="1400" dirty="0"/>
              <a:t>are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2686380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95084" y="287843"/>
            <a:ext cx="403411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2946827" y="270804"/>
            <a:ext cx="210670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7025656" y="270804"/>
            <a:ext cx="125506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3047570" y="622108"/>
            <a:ext cx="406264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706060" y="2614184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Target</a:t>
            </a:r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711363" y="259714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DSSD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265363" y="261418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SD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676247" y="99953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24.1 mm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16063" y="20165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5.7 mm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1524362" y="622108"/>
            <a:ext cx="152850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爆炸形 1 11"/>
          <p:cNvSpPr/>
          <p:nvPr/>
        </p:nvSpPr>
        <p:spPr>
          <a:xfrm>
            <a:off x="6783608" y="1227996"/>
            <a:ext cx="609600" cy="411956"/>
          </a:xfrm>
          <a:prstGeom prst="irregularSeal1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" name="直接连接符 12"/>
          <p:cNvCxnSpPr>
            <a:cxnSpLocks/>
          </p:cNvCxnSpPr>
          <p:nvPr/>
        </p:nvCxnSpPr>
        <p:spPr>
          <a:xfrm flipV="1">
            <a:off x="1695018" y="1442494"/>
            <a:ext cx="5415200" cy="115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 flipH="1">
            <a:off x="1524362" y="1433975"/>
            <a:ext cx="5585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1165979" y="1465952"/>
            <a:ext cx="0" cy="11631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51750" y="18351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mm</a:t>
            </a:r>
          </a:p>
        </p:txBody>
      </p:sp>
      <p:sp>
        <p:nvSpPr>
          <p:cNvPr id="17" name="弧形 16"/>
          <p:cNvSpPr/>
          <p:nvPr/>
        </p:nvSpPr>
        <p:spPr>
          <a:xfrm rot="12611339">
            <a:off x="2365291" y="1060816"/>
            <a:ext cx="1176789" cy="139904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19656" y="176070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46°</a:t>
            </a:r>
            <a:endParaRPr 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602016" y="124930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DSL2</a:t>
            </a:r>
          </a:p>
        </p:txBody>
      </p:sp>
      <p:cxnSp>
        <p:nvCxnSpPr>
          <p:cNvPr id="23" name="直接箭头连接符 22"/>
          <p:cNvCxnSpPr>
            <a:cxnSpLocks/>
          </p:cNvCxnSpPr>
          <p:nvPr/>
        </p:nvCxnSpPr>
        <p:spPr>
          <a:xfrm flipH="1">
            <a:off x="1507567" y="1015828"/>
            <a:ext cx="560265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05829" y="25888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18.4 mm</a:t>
            </a:r>
          </a:p>
        </p:txBody>
      </p:sp>
      <p:sp>
        <p:nvSpPr>
          <p:cNvPr id="41" name="矩形 1">
            <a:extLst>
              <a:ext uri="{FF2B5EF4-FFF2-40B4-BE49-F238E27FC236}">
                <a16:creationId xmlns:a16="http://schemas.microsoft.com/office/drawing/2014/main" id="{6DAA76EA-292C-47EC-8D02-C7B2DAEDE933}"/>
              </a:ext>
            </a:extLst>
          </p:cNvPr>
          <p:cNvSpPr/>
          <p:nvPr/>
        </p:nvSpPr>
        <p:spPr>
          <a:xfrm>
            <a:off x="1295084" y="3505481"/>
            <a:ext cx="403411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矩形 2">
            <a:extLst>
              <a:ext uri="{FF2B5EF4-FFF2-40B4-BE49-F238E27FC236}">
                <a16:creationId xmlns:a16="http://schemas.microsoft.com/office/drawing/2014/main" id="{8250B101-5D1F-4D0C-B30D-B5AB8BAC7A32}"/>
              </a:ext>
            </a:extLst>
          </p:cNvPr>
          <p:cNvSpPr/>
          <p:nvPr/>
        </p:nvSpPr>
        <p:spPr>
          <a:xfrm>
            <a:off x="2946827" y="3488442"/>
            <a:ext cx="210670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矩形 3">
            <a:extLst>
              <a:ext uri="{FF2B5EF4-FFF2-40B4-BE49-F238E27FC236}">
                <a16:creationId xmlns:a16="http://schemas.microsoft.com/office/drawing/2014/main" id="{79865C7C-FE5F-4C75-97D0-7F610EDCDDB6}"/>
              </a:ext>
            </a:extLst>
          </p:cNvPr>
          <p:cNvSpPr/>
          <p:nvPr/>
        </p:nvSpPr>
        <p:spPr>
          <a:xfrm>
            <a:off x="7025656" y="3488442"/>
            <a:ext cx="125506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4" name="直接箭头连接符 4">
            <a:extLst>
              <a:ext uri="{FF2B5EF4-FFF2-40B4-BE49-F238E27FC236}">
                <a16:creationId xmlns:a16="http://schemas.microsoft.com/office/drawing/2014/main" id="{190EBB33-9965-4D03-AE2A-B3D92B4A51B4}"/>
              </a:ext>
            </a:extLst>
          </p:cNvPr>
          <p:cNvCxnSpPr/>
          <p:nvPr/>
        </p:nvCxnSpPr>
        <p:spPr>
          <a:xfrm flipH="1">
            <a:off x="3047570" y="3839746"/>
            <a:ext cx="406264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5">
            <a:extLst>
              <a:ext uri="{FF2B5EF4-FFF2-40B4-BE49-F238E27FC236}">
                <a16:creationId xmlns:a16="http://schemas.microsoft.com/office/drawing/2014/main" id="{A6721334-A346-4A12-B430-B713FEFDC53D}"/>
              </a:ext>
            </a:extLst>
          </p:cNvPr>
          <p:cNvSpPr txBox="1"/>
          <p:nvPr/>
        </p:nvSpPr>
        <p:spPr>
          <a:xfrm>
            <a:off x="6706060" y="5831822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Target</a:t>
            </a:r>
            <a:endParaRPr lang="en-US" dirty="0"/>
          </a:p>
        </p:txBody>
      </p:sp>
      <p:sp>
        <p:nvSpPr>
          <p:cNvPr id="46" name="文本框 6">
            <a:extLst>
              <a:ext uri="{FF2B5EF4-FFF2-40B4-BE49-F238E27FC236}">
                <a16:creationId xmlns:a16="http://schemas.microsoft.com/office/drawing/2014/main" id="{48BDA285-C309-4D10-B9D2-7AD2085E2324}"/>
              </a:ext>
            </a:extLst>
          </p:cNvPr>
          <p:cNvSpPr txBox="1"/>
          <p:nvPr/>
        </p:nvSpPr>
        <p:spPr>
          <a:xfrm>
            <a:off x="2711363" y="5814783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DSSD</a:t>
            </a:r>
            <a:endParaRPr lang="en-US" dirty="0"/>
          </a:p>
        </p:txBody>
      </p:sp>
      <p:sp>
        <p:nvSpPr>
          <p:cNvPr id="47" name="文本框 7">
            <a:extLst>
              <a:ext uri="{FF2B5EF4-FFF2-40B4-BE49-F238E27FC236}">
                <a16:creationId xmlns:a16="http://schemas.microsoft.com/office/drawing/2014/main" id="{AE50F57D-30F8-4006-AD3A-C0A749D56DAC}"/>
              </a:ext>
            </a:extLst>
          </p:cNvPr>
          <p:cNvSpPr txBox="1"/>
          <p:nvPr/>
        </p:nvSpPr>
        <p:spPr>
          <a:xfrm>
            <a:off x="1265363" y="583182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SD</a:t>
            </a:r>
            <a:endParaRPr lang="en-US" dirty="0"/>
          </a:p>
        </p:txBody>
      </p:sp>
      <p:sp>
        <p:nvSpPr>
          <p:cNvPr id="48" name="文本框 8">
            <a:extLst>
              <a:ext uri="{FF2B5EF4-FFF2-40B4-BE49-F238E27FC236}">
                <a16:creationId xmlns:a16="http://schemas.microsoft.com/office/drawing/2014/main" id="{3A59FC55-9EDC-49FD-9F63-44E6FAFA1D51}"/>
              </a:ext>
            </a:extLst>
          </p:cNvPr>
          <p:cNvSpPr txBox="1"/>
          <p:nvPr/>
        </p:nvSpPr>
        <p:spPr>
          <a:xfrm>
            <a:off x="3676247" y="4217172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24.1 mm</a:t>
            </a:r>
          </a:p>
        </p:txBody>
      </p:sp>
      <p:sp>
        <p:nvSpPr>
          <p:cNvPr id="49" name="文本框 9">
            <a:extLst>
              <a:ext uri="{FF2B5EF4-FFF2-40B4-BE49-F238E27FC236}">
                <a16:creationId xmlns:a16="http://schemas.microsoft.com/office/drawing/2014/main" id="{6FA811E0-DDA7-4E36-8867-E7EB769407C5}"/>
              </a:ext>
            </a:extLst>
          </p:cNvPr>
          <p:cNvSpPr txBox="1"/>
          <p:nvPr/>
        </p:nvSpPr>
        <p:spPr>
          <a:xfrm>
            <a:off x="1916063" y="341929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5.7 mm</a:t>
            </a:r>
          </a:p>
        </p:txBody>
      </p:sp>
      <p:cxnSp>
        <p:nvCxnSpPr>
          <p:cNvPr id="50" name="直接箭头连接符 10">
            <a:extLst>
              <a:ext uri="{FF2B5EF4-FFF2-40B4-BE49-F238E27FC236}">
                <a16:creationId xmlns:a16="http://schemas.microsoft.com/office/drawing/2014/main" id="{C297B968-F9AF-4BC3-B6CC-54A352E97D1E}"/>
              </a:ext>
            </a:extLst>
          </p:cNvPr>
          <p:cNvCxnSpPr/>
          <p:nvPr/>
        </p:nvCxnSpPr>
        <p:spPr>
          <a:xfrm flipH="1">
            <a:off x="1524362" y="3839746"/>
            <a:ext cx="152850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爆炸形 1 11">
            <a:extLst>
              <a:ext uri="{FF2B5EF4-FFF2-40B4-BE49-F238E27FC236}">
                <a16:creationId xmlns:a16="http://schemas.microsoft.com/office/drawing/2014/main" id="{606A7EAC-CBE7-47BD-9715-8540355599FA}"/>
              </a:ext>
            </a:extLst>
          </p:cNvPr>
          <p:cNvSpPr/>
          <p:nvPr/>
        </p:nvSpPr>
        <p:spPr>
          <a:xfrm>
            <a:off x="6783608" y="4445634"/>
            <a:ext cx="609600" cy="411956"/>
          </a:xfrm>
          <a:prstGeom prst="irregularSeal1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2" name="直接连接符 12">
            <a:extLst>
              <a:ext uri="{FF2B5EF4-FFF2-40B4-BE49-F238E27FC236}">
                <a16:creationId xmlns:a16="http://schemas.microsoft.com/office/drawing/2014/main" id="{F743AC08-C177-45A1-B80B-70F5CB3E9504}"/>
              </a:ext>
            </a:extLst>
          </p:cNvPr>
          <p:cNvCxnSpPr>
            <a:cxnSpLocks/>
          </p:cNvCxnSpPr>
          <p:nvPr/>
        </p:nvCxnSpPr>
        <p:spPr>
          <a:xfrm flipV="1">
            <a:off x="3157497" y="4660132"/>
            <a:ext cx="3952721" cy="1126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13">
            <a:extLst>
              <a:ext uri="{FF2B5EF4-FFF2-40B4-BE49-F238E27FC236}">
                <a16:creationId xmlns:a16="http://schemas.microsoft.com/office/drawing/2014/main" id="{2E6C4A3C-88F0-4624-A095-C323FBBAC10E}"/>
              </a:ext>
            </a:extLst>
          </p:cNvPr>
          <p:cNvCxnSpPr>
            <a:cxnSpLocks/>
          </p:cNvCxnSpPr>
          <p:nvPr/>
        </p:nvCxnSpPr>
        <p:spPr>
          <a:xfrm flipH="1">
            <a:off x="1524362" y="4651613"/>
            <a:ext cx="5585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14">
            <a:extLst>
              <a:ext uri="{FF2B5EF4-FFF2-40B4-BE49-F238E27FC236}">
                <a16:creationId xmlns:a16="http://schemas.microsoft.com/office/drawing/2014/main" id="{D46B30F3-ED45-4AC6-B4D9-4F053B9CEA15}"/>
              </a:ext>
            </a:extLst>
          </p:cNvPr>
          <p:cNvCxnSpPr/>
          <p:nvPr/>
        </p:nvCxnSpPr>
        <p:spPr>
          <a:xfrm>
            <a:off x="1165979" y="4683590"/>
            <a:ext cx="0" cy="11631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15">
            <a:extLst>
              <a:ext uri="{FF2B5EF4-FFF2-40B4-BE49-F238E27FC236}">
                <a16:creationId xmlns:a16="http://schemas.microsoft.com/office/drawing/2014/main" id="{4825D3EE-6616-441A-A330-F81F4AAE1AF6}"/>
              </a:ext>
            </a:extLst>
          </p:cNvPr>
          <p:cNvSpPr txBox="1"/>
          <p:nvPr/>
        </p:nvSpPr>
        <p:spPr>
          <a:xfrm>
            <a:off x="351750" y="505279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mm</a:t>
            </a:r>
          </a:p>
        </p:txBody>
      </p:sp>
      <p:sp>
        <p:nvSpPr>
          <p:cNvPr id="56" name="弧形 16">
            <a:extLst>
              <a:ext uri="{FF2B5EF4-FFF2-40B4-BE49-F238E27FC236}">
                <a16:creationId xmlns:a16="http://schemas.microsoft.com/office/drawing/2014/main" id="{2B173D36-8B31-4F82-A421-4DB959A27EA4}"/>
              </a:ext>
            </a:extLst>
          </p:cNvPr>
          <p:cNvSpPr/>
          <p:nvPr/>
        </p:nvSpPr>
        <p:spPr>
          <a:xfrm rot="12611339">
            <a:off x="3941518" y="4400299"/>
            <a:ext cx="1142042" cy="11485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文本框 17">
            <a:extLst>
              <a:ext uri="{FF2B5EF4-FFF2-40B4-BE49-F238E27FC236}">
                <a16:creationId xmlns:a16="http://schemas.microsoft.com/office/drawing/2014/main" id="{F7A3FD7D-0EA2-4DFA-8E51-5D026224F5BE}"/>
              </a:ext>
            </a:extLst>
          </p:cNvPr>
          <p:cNvSpPr txBox="1"/>
          <p:nvPr/>
        </p:nvSpPr>
        <p:spPr>
          <a:xfrm>
            <a:off x="3303301" y="495782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54°</a:t>
            </a:r>
            <a:endParaRPr lang="en-US" dirty="0"/>
          </a:p>
        </p:txBody>
      </p:sp>
      <p:sp>
        <p:nvSpPr>
          <p:cNvPr id="58" name="文本框 18">
            <a:extLst>
              <a:ext uri="{FF2B5EF4-FFF2-40B4-BE49-F238E27FC236}">
                <a16:creationId xmlns:a16="http://schemas.microsoft.com/office/drawing/2014/main" id="{562D07CE-897D-40C7-83C8-09A13B9D3B16}"/>
              </a:ext>
            </a:extLst>
          </p:cNvPr>
          <p:cNvSpPr txBox="1"/>
          <p:nvPr/>
        </p:nvSpPr>
        <p:spPr>
          <a:xfrm>
            <a:off x="7602016" y="446694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DSL2</a:t>
            </a:r>
          </a:p>
        </p:txBody>
      </p:sp>
      <p:cxnSp>
        <p:nvCxnSpPr>
          <p:cNvPr id="59" name="直接箭头连接符 22">
            <a:extLst>
              <a:ext uri="{FF2B5EF4-FFF2-40B4-BE49-F238E27FC236}">
                <a16:creationId xmlns:a16="http://schemas.microsoft.com/office/drawing/2014/main" id="{DCAC5515-EDDE-4FA6-A81E-5289FDDC05B0}"/>
              </a:ext>
            </a:extLst>
          </p:cNvPr>
          <p:cNvCxnSpPr>
            <a:cxnSpLocks/>
          </p:cNvCxnSpPr>
          <p:nvPr/>
        </p:nvCxnSpPr>
        <p:spPr>
          <a:xfrm flipH="1">
            <a:off x="1507567" y="4233466"/>
            <a:ext cx="560265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26">
            <a:extLst>
              <a:ext uri="{FF2B5EF4-FFF2-40B4-BE49-F238E27FC236}">
                <a16:creationId xmlns:a16="http://schemas.microsoft.com/office/drawing/2014/main" id="{2E1EEC8F-28AD-4236-8F04-594513103C0D}"/>
              </a:ext>
            </a:extLst>
          </p:cNvPr>
          <p:cNvSpPr txBox="1"/>
          <p:nvPr/>
        </p:nvSpPr>
        <p:spPr>
          <a:xfrm>
            <a:off x="4405829" y="347652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18.4 mm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0AAFBF-1648-453C-B8FE-10B61B2CDB5E}"/>
              </a:ext>
            </a:extLst>
          </p:cNvPr>
          <p:cNvSpPr txBox="1"/>
          <p:nvPr/>
        </p:nvSpPr>
        <p:spPr>
          <a:xfrm>
            <a:off x="10186" y="6498383"/>
            <a:ext cx="180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Angular coverage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1402725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C67C3-2E4B-4204-890D-0FC2F1C8A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2025" cy="573405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9248AA-2DD3-4CA6-A540-9B1FD70E8C6D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775347637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1259635148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323681854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349564837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22110708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3572440861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622065710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845676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+41K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3584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758C40-CB85-4FE1-863F-2A770021D087}"/>
              </a:ext>
            </a:extLst>
          </p:cNvPr>
          <p:cNvSpPr txBox="1"/>
          <p:nvPr/>
        </p:nvSpPr>
        <p:spPr>
          <a:xfrm>
            <a:off x="5438434" y="6319713"/>
            <a:ext cx="370556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hGriffinAddback_proton_t0</a:t>
            </a:r>
          </a:p>
          <a:p>
            <a:r>
              <a:rPr lang="en-US" altLang="zh-CN" sz="1400" dirty="0"/>
              <a:t>None is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4072801845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D641C2-AA81-4BAD-BDDB-76508A17E719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2818983854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1385079496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068776756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152963104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901061769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181428164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1301115172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85228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+32S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72766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12ED94-9762-4AD5-82E6-A46F0416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86650" cy="620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F88E3-99DF-478C-AED6-DDAC3608C644}"/>
              </a:ext>
            </a:extLst>
          </p:cNvPr>
          <p:cNvSpPr txBox="1"/>
          <p:nvPr/>
        </p:nvSpPr>
        <p:spPr>
          <a:xfrm>
            <a:off x="5555645" y="6550223"/>
            <a:ext cx="3588355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2074632707"/>
      </p:ext>
    </p:extLst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1AEAF5-E940-4CD4-886E-C80A84D35D66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798785421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8943802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3701022279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20010867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493554826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389773508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206822923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084316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+40Ca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42526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BA45C64-BCC7-45FB-AC30-EE0732043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7324" cy="64122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F8B320-53BE-481D-ADEB-A17A5579B950}"/>
              </a:ext>
            </a:extLst>
          </p:cNvPr>
          <p:cNvSpPr/>
          <p:nvPr/>
        </p:nvSpPr>
        <p:spPr>
          <a:xfrm>
            <a:off x="3587604" y="922118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EFA9CB-CE7C-45AA-AAAB-DFE72272FA7B}"/>
              </a:ext>
            </a:extLst>
          </p:cNvPr>
          <p:cNvSpPr/>
          <p:nvPr/>
        </p:nvSpPr>
        <p:spPr>
          <a:xfrm>
            <a:off x="3587604" y="1314004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863ABD-B6A9-4845-9D41-6087A1D648BC}"/>
              </a:ext>
            </a:extLst>
          </p:cNvPr>
          <p:cNvSpPr/>
          <p:nvPr/>
        </p:nvSpPr>
        <p:spPr>
          <a:xfrm>
            <a:off x="3587604" y="155922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F227BB-448C-42A5-98A2-3AF78D111BEB}"/>
              </a:ext>
            </a:extLst>
          </p:cNvPr>
          <p:cNvSpPr/>
          <p:nvPr/>
        </p:nvSpPr>
        <p:spPr>
          <a:xfrm>
            <a:off x="3587604" y="273488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BE0F3-3EBE-47A5-AF5B-0FE0E2F9E45F}"/>
              </a:ext>
            </a:extLst>
          </p:cNvPr>
          <p:cNvSpPr txBox="1"/>
          <p:nvPr/>
        </p:nvSpPr>
        <p:spPr>
          <a:xfrm>
            <a:off x="5438434" y="6334780"/>
            <a:ext cx="370556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None is 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1994020987"/>
      </p:ext>
    </p:extLst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9C3E37-3E7A-4ED7-A589-3FF1526617EB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30"/>
          <a:ext cx="4060826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213">
                  <a:extLst>
                    <a:ext uri="{9D8B030D-6E8A-4147-A177-3AD203B41FA5}">
                      <a16:colId xmlns:a16="http://schemas.microsoft.com/office/drawing/2014/main" val="1455633765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542432165"/>
                    </a:ext>
                  </a:extLst>
                </a:gridCol>
                <a:gridCol w="265113">
                  <a:extLst>
                    <a:ext uri="{9D8B030D-6E8A-4147-A177-3AD203B41FA5}">
                      <a16:colId xmlns:a16="http://schemas.microsoft.com/office/drawing/2014/main" val="2022470602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2434934675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976708253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2827697900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353669191"/>
                    </a:ext>
                  </a:extLst>
                </a:gridCol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401247"/>
                  </a:ext>
                </a:extLst>
              </a:tr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32S+12C→t+41Sc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1341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9711EA1-A7ED-4EB2-B4F6-2DF4F0CE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8625" cy="6181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075CA-2C49-4B82-B55C-A8E5611E11E9}"/>
              </a:ext>
            </a:extLst>
          </p:cNvPr>
          <p:cNvSpPr txBox="1"/>
          <p:nvPr/>
        </p:nvSpPr>
        <p:spPr>
          <a:xfrm>
            <a:off x="5555645" y="6550223"/>
            <a:ext cx="3588355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1972705766"/>
      </p:ext>
    </p:extLst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175AFE-3EA4-4367-A965-6A62C76E110A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870328562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2613538308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3362159177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05190012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178681837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3981103145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1056389330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69619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29.40%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32S+16O→3He+45Ti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937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46956E5-291A-47F0-805A-227959B1B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36001" cy="6412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1A442-AE16-40BB-8377-656676369E14}"/>
              </a:ext>
            </a:extLst>
          </p:cNvPr>
          <p:cNvSpPr txBox="1"/>
          <p:nvPr/>
        </p:nvSpPr>
        <p:spPr>
          <a:xfrm>
            <a:off x="5541823" y="6326027"/>
            <a:ext cx="3588355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hGriffinAddback_alpha_t0</a:t>
            </a:r>
          </a:p>
          <a:p>
            <a:r>
              <a:rPr lang="en-US" altLang="zh-CN" sz="1400" dirty="0"/>
              <a:t>None is observed in hGriff_0g_He3_all</a:t>
            </a:r>
          </a:p>
        </p:txBody>
      </p:sp>
    </p:spTree>
    <p:extLst>
      <p:ext uri="{BB962C8B-B14F-4D97-AF65-F5344CB8AC3E}">
        <p14:creationId xmlns:p14="http://schemas.microsoft.com/office/powerpoint/2010/main" val="2393258473"/>
      </p:ext>
    </p:extLst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04CA28-1007-42C9-9145-F50837D0FF37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4074963484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3873093971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1503646677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158015245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046376932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325123770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3121374814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6494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1053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FC8242E-DBB1-4A71-B871-3C3AD65C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91500" cy="6400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4D54C7-A265-4F65-BC2B-D36039BF1BA5}"/>
              </a:ext>
            </a:extLst>
          </p:cNvPr>
          <p:cNvSpPr/>
          <p:nvPr/>
        </p:nvSpPr>
        <p:spPr>
          <a:xfrm>
            <a:off x="3454961" y="1121106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48CDBF-C99C-4135-9324-4B46AE76F9D1}"/>
              </a:ext>
            </a:extLst>
          </p:cNvPr>
          <p:cNvSpPr/>
          <p:nvPr/>
        </p:nvSpPr>
        <p:spPr>
          <a:xfrm>
            <a:off x="3454961" y="224221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D7E8AB-9E9C-4043-AAAE-7C7C6F91B5FC}"/>
              </a:ext>
            </a:extLst>
          </p:cNvPr>
          <p:cNvSpPr/>
          <p:nvPr/>
        </p:nvSpPr>
        <p:spPr>
          <a:xfrm>
            <a:off x="3489885" y="3764478"/>
            <a:ext cx="605865" cy="3198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DDBFB-F16B-4F98-B253-8F39F18EB14B}"/>
              </a:ext>
            </a:extLst>
          </p:cNvPr>
          <p:cNvSpPr txBox="1"/>
          <p:nvPr/>
        </p:nvSpPr>
        <p:spPr>
          <a:xfrm>
            <a:off x="5603544" y="6092166"/>
            <a:ext cx="3540456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hGriffinAddback_protonAlpha_t0</a:t>
            </a:r>
          </a:p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Observed in hGriffinAddback_proton_t0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5E0409-3EF4-4799-87F9-7334C4309FDA}"/>
              </a:ext>
            </a:extLst>
          </p:cNvPr>
          <p:cNvSpPr/>
          <p:nvPr/>
        </p:nvSpPr>
        <p:spPr>
          <a:xfrm>
            <a:off x="3454961" y="1928994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15816"/>
      </p:ext>
    </p:extLst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B149A-7DDD-412E-99E3-D633D2260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0550" cy="620077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71E547-9D92-4055-8369-41D396B5C382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4074963484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3873093971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1503646677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158015245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046376932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325123770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3121374814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6494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1053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0A17D5A-8050-4DC2-B388-DE17FFE17A46}"/>
              </a:ext>
            </a:extLst>
          </p:cNvPr>
          <p:cNvSpPr txBox="1"/>
          <p:nvPr/>
        </p:nvSpPr>
        <p:spPr>
          <a:xfrm>
            <a:off x="5016845" y="6119336"/>
            <a:ext cx="412715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hGriffinAddback_protonAlpha_t0</a:t>
            </a:r>
          </a:p>
          <a:p>
            <a:r>
              <a:rPr lang="en-US" altLang="zh-CN" sz="1400" dirty="0"/>
              <a:t>None is observed in hGriffinAddback_alpha_t0</a:t>
            </a:r>
          </a:p>
          <a:p>
            <a:r>
              <a:rPr lang="en-US" altLang="zh-CN" sz="1400" dirty="0"/>
              <a:t>None is 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2845170222"/>
      </p:ext>
    </p:extLst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5AD63E7-1AA4-42BC-9597-214F5FE9685D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1208942703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924576776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4229515320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476633169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4199763901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3048743709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3896806465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53721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9.58%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99658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927B62F-DC44-4ADF-8124-2E5B0623C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10500" cy="63912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EF75AC-E013-41D4-B024-85A734A5A582}"/>
              </a:ext>
            </a:extLst>
          </p:cNvPr>
          <p:cNvSpPr/>
          <p:nvPr/>
        </p:nvSpPr>
        <p:spPr>
          <a:xfrm>
            <a:off x="3769768" y="708363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0C7B8E-18D7-44BE-B0FB-FBBE6FB8E6A0}"/>
              </a:ext>
            </a:extLst>
          </p:cNvPr>
          <p:cNvSpPr/>
          <p:nvPr/>
        </p:nvSpPr>
        <p:spPr>
          <a:xfrm>
            <a:off x="3769233" y="207667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A4420E-1DB7-4412-9E40-CC05DEAC2850}"/>
              </a:ext>
            </a:extLst>
          </p:cNvPr>
          <p:cNvSpPr/>
          <p:nvPr/>
        </p:nvSpPr>
        <p:spPr>
          <a:xfrm>
            <a:off x="3769233" y="2344248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D1D27-8909-47B4-BE17-EC1C37A887C3}"/>
              </a:ext>
            </a:extLst>
          </p:cNvPr>
          <p:cNvSpPr txBox="1"/>
          <p:nvPr/>
        </p:nvSpPr>
        <p:spPr>
          <a:xfrm>
            <a:off x="6025133" y="6334780"/>
            <a:ext cx="311886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hGriffinAddback_proton_t0</a:t>
            </a:r>
          </a:p>
          <a:p>
            <a:r>
              <a:rPr lang="en-US" altLang="zh-CN" sz="1400" dirty="0"/>
              <a:t>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1550067277"/>
      </p:ext>
    </p:extLst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75CCBE-25E7-44CF-A48A-9F1CF223BAF1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319527741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483938004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4253913571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230144001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778930646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604033032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286989095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551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9.53%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+45Sc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70171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A94C528-8C20-460F-A26E-18FF30B65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0"/>
            <a:ext cx="8906494" cy="63766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A02C09-D186-4A71-B21B-5C2C1C85BD0D}"/>
              </a:ext>
            </a:extLst>
          </p:cNvPr>
          <p:cNvSpPr/>
          <p:nvPr/>
        </p:nvSpPr>
        <p:spPr>
          <a:xfrm>
            <a:off x="3847382" y="404797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02F624-797C-407A-8D34-D9C9095D44BE}"/>
              </a:ext>
            </a:extLst>
          </p:cNvPr>
          <p:cNvSpPr/>
          <p:nvPr/>
        </p:nvSpPr>
        <p:spPr>
          <a:xfrm>
            <a:off x="3847381" y="543739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8E2E6-837D-47E7-B2E4-1E8D741FA4BA}"/>
              </a:ext>
            </a:extLst>
          </p:cNvPr>
          <p:cNvSpPr txBox="1"/>
          <p:nvPr/>
        </p:nvSpPr>
        <p:spPr>
          <a:xfrm>
            <a:off x="4644610" y="6325182"/>
            <a:ext cx="449828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1237 and 1408 are observed in hGriffinAddback_proton_t0</a:t>
            </a:r>
          </a:p>
          <a:p>
            <a:r>
              <a:rPr lang="en-US" altLang="zh-CN" sz="1400" dirty="0"/>
              <a:t>1408 is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1216290362"/>
      </p:ext>
    </p:extLst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12A58-F456-41CE-B762-CB874CED4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3025" cy="58197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717D78-EA54-45A0-890D-263777398A7A}"/>
              </a:ext>
            </a:extLst>
          </p:cNvPr>
          <p:cNvSpPr/>
          <p:nvPr/>
        </p:nvSpPr>
        <p:spPr>
          <a:xfrm>
            <a:off x="3799880" y="292176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DDF71D-DCF1-44BF-B0A8-ACB0A0DA8040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319527741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483938004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4253913571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230144001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778930646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604033032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286989095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551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9.53%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+45Sc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7017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4E8DF11-94B7-436B-A8EB-9CABB5309D1F}"/>
              </a:ext>
            </a:extLst>
          </p:cNvPr>
          <p:cNvSpPr txBox="1"/>
          <p:nvPr/>
        </p:nvSpPr>
        <p:spPr>
          <a:xfrm>
            <a:off x="5164641" y="6334780"/>
            <a:ext cx="3979359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/>
              <a:t>None is observed </a:t>
            </a:r>
            <a:r>
              <a:rPr lang="en-US" altLang="zh-CN" sz="1400" dirty="0"/>
              <a:t>in hGriffinAddback_proton_t0</a:t>
            </a:r>
          </a:p>
          <a:p>
            <a:r>
              <a:rPr lang="en-US" altLang="zh-CN" sz="1400" dirty="0"/>
              <a:t>1788 may be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900024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95084" y="287843"/>
            <a:ext cx="403411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2946827" y="270804"/>
            <a:ext cx="210670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7025656" y="270804"/>
            <a:ext cx="125506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3047570" y="622108"/>
            <a:ext cx="406264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706060" y="2614184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Target</a:t>
            </a:r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711363" y="259714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DSSD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265363" y="261418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SD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676247" y="99953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24.1 mm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916063" y="20165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5.7 mm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1524362" y="622108"/>
            <a:ext cx="152850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爆炸形 1 11"/>
          <p:cNvSpPr/>
          <p:nvPr/>
        </p:nvSpPr>
        <p:spPr>
          <a:xfrm>
            <a:off x="6783608" y="1227996"/>
            <a:ext cx="609600" cy="411956"/>
          </a:xfrm>
          <a:prstGeom prst="irregularSeal1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" name="直接连接符 12"/>
          <p:cNvCxnSpPr>
            <a:cxnSpLocks/>
          </p:cNvCxnSpPr>
          <p:nvPr/>
        </p:nvCxnSpPr>
        <p:spPr>
          <a:xfrm flipV="1">
            <a:off x="1695018" y="1442494"/>
            <a:ext cx="5415200" cy="115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 flipH="1">
            <a:off x="1524362" y="1433975"/>
            <a:ext cx="5585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1165979" y="1465952"/>
            <a:ext cx="0" cy="11631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51750" y="18351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mm</a:t>
            </a:r>
          </a:p>
        </p:txBody>
      </p:sp>
      <p:sp>
        <p:nvSpPr>
          <p:cNvPr id="17" name="弧形 16"/>
          <p:cNvSpPr/>
          <p:nvPr/>
        </p:nvSpPr>
        <p:spPr>
          <a:xfrm rot="12611339">
            <a:off x="2365291" y="1060816"/>
            <a:ext cx="1176789" cy="139904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19656" y="176070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46°</a:t>
            </a:r>
            <a:endParaRPr 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602016" y="124930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DSL2</a:t>
            </a:r>
          </a:p>
        </p:txBody>
      </p:sp>
      <p:cxnSp>
        <p:nvCxnSpPr>
          <p:cNvPr id="23" name="直接箭头连接符 22"/>
          <p:cNvCxnSpPr>
            <a:cxnSpLocks/>
          </p:cNvCxnSpPr>
          <p:nvPr/>
        </p:nvCxnSpPr>
        <p:spPr>
          <a:xfrm flipH="1">
            <a:off x="1507567" y="1015828"/>
            <a:ext cx="560265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05829" y="258883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18.4 mm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0AAFBF-1648-453C-B8FE-10B61B2CDB5E}"/>
              </a:ext>
            </a:extLst>
          </p:cNvPr>
          <p:cNvSpPr txBox="1"/>
          <p:nvPr/>
        </p:nvSpPr>
        <p:spPr>
          <a:xfrm>
            <a:off x="10186" y="6498383"/>
            <a:ext cx="180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Angular coverage</a:t>
            </a:r>
            <a:endParaRPr lang="zh-CN" altLang="en-US" dirty="0"/>
          </a:p>
        </p:txBody>
      </p:sp>
      <p:sp>
        <p:nvSpPr>
          <p:cNvPr id="61" name="矩形 1">
            <a:extLst>
              <a:ext uri="{FF2B5EF4-FFF2-40B4-BE49-F238E27FC236}">
                <a16:creationId xmlns:a16="http://schemas.microsoft.com/office/drawing/2014/main" id="{B7335054-7401-4C7C-8A7E-169280E4198C}"/>
              </a:ext>
            </a:extLst>
          </p:cNvPr>
          <p:cNvSpPr/>
          <p:nvPr/>
        </p:nvSpPr>
        <p:spPr>
          <a:xfrm>
            <a:off x="1290492" y="3507384"/>
            <a:ext cx="403411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3" name="矩形 2">
            <a:extLst>
              <a:ext uri="{FF2B5EF4-FFF2-40B4-BE49-F238E27FC236}">
                <a16:creationId xmlns:a16="http://schemas.microsoft.com/office/drawing/2014/main" id="{814DC32A-B09C-4828-865C-563D0926EECD}"/>
              </a:ext>
            </a:extLst>
          </p:cNvPr>
          <p:cNvSpPr/>
          <p:nvPr/>
        </p:nvSpPr>
        <p:spPr>
          <a:xfrm>
            <a:off x="2942235" y="3490345"/>
            <a:ext cx="210670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4" name="矩形 3">
            <a:extLst>
              <a:ext uri="{FF2B5EF4-FFF2-40B4-BE49-F238E27FC236}">
                <a16:creationId xmlns:a16="http://schemas.microsoft.com/office/drawing/2014/main" id="{4A2AA38A-0EFF-4EE3-9530-B098CF09366A}"/>
              </a:ext>
            </a:extLst>
          </p:cNvPr>
          <p:cNvSpPr/>
          <p:nvPr/>
        </p:nvSpPr>
        <p:spPr>
          <a:xfrm>
            <a:off x="7021064" y="3490345"/>
            <a:ext cx="125506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65" name="直接箭头连接符 4">
            <a:extLst>
              <a:ext uri="{FF2B5EF4-FFF2-40B4-BE49-F238E27FC236}">
                <a16:creationId xmlns:a16="http://schemas.microsoft.com/office/drawing/2014/main" id="{1A9484A2-2759-432F-9C67-E3B675828E89}"/>
              </a:ext>
            </a:extLst>
          </p:cNvPr>
          <p:cNvCxnSpPr/>
          <p:nvPr/>
        </p:nvCxnSpPr>
        <p:spPr>
          <a:xfrm flipH="1">
            <a:off x="3042978" y="3841649"/>
            <a:ext cx="406264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5">
            <a:extLst>
              <a:ext uri="{FF2B5EF4-FFF2-40B4-BE49-F238E27FC236}">
                <a16:creationId xmlns:a16="http://schemas.microsoft.com/office/drawing/2014/main" id="{6C0EA8EE-6046-4FB6-85D8-C6D424B92ACE}"/>
              </a:ext>
            </a:extLst>
          </p:cNvPr>
          <p:cNvSpPr txBox="1"/>
          <p:nvPr/>
        </p:nvSpPr>
        <p:spPr>
          <a:xfrm>
            <a:off x="6701468" y="5833725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Target</a:t>
            </a:r>
            <a:endParaRPr lang="en-US" dirty="0"/>
          </a:p>
        </p:txBody>
      </p:sp>
      <p:sp>
        <p:nvSpPr>
          <p:cNvPr id="67" name="文本框 6">
            <a:extLst>
              <a:ext uri="{FF2B5EF4-FFF2-40B4-BE49-F238E27FC236}">
                <a16:creationId xmlns:a16="http://schemas.microsoft.com/office/drawing/2014/main" id="{56718FF6-8151-4049-A685-083F67E6762B}"/>
              </a:ext>
            </a:extLst>
          </p:cNvPr>
          <p:cNvSpPr txBox="1"/>
          <p:nvPr/>
        </p:nvSpPr>
        <p:spPr>
          <a:xfrm>
            <a:off x="2706771" y="5816686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DSSD</a:t>
            </a:r>
            <a:endParaRPr lang="en-US" dirty="0"/>
          </a:p>
        </p:txBody>
      </p:sp>
      <p:sp>
        <p:nvSpPr>
          <p:cNvPr id="68" name="文本框 7">
            <a:extLst>
              <a:ext uri="{FF2B5EF4-FFF2-40B4-BE49-F238E27FC236}">
                <a16:creationId xmlns:a16="http://schemas.microsoft.com/office/drawing/2014/main" id="{CC6D0170-CACA-473F-B63D-255E5CCA2F03}"/>
              </a:ext>
            </a:extLst>
          </p:cNvPr>
          <p:cNvSpPr txBox="1"/>
          <p:nvPr/>
        </p:nvSpPr>
        <p:spPr>
          <a:xfrm>
            <a:off x="1260771" y="5833725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SD</a:t>
            </a:r>
            <a:endParaRPr lang="en-US" dirty="0"/>
          </a:p>
        </p:txBody>
      </p:sp>
      <p:sp>
        <p:nvSpPr>
          <p:cNvPr id="69" name="文本框 8">
            <a:extLst>
              <a:ext uri="{FF2B5EF4-FFF2-40B4-BE49-F238E27FC236}">
                <a16:creationId xmlns:a16="http://schemas.microsoft.com/office/drawing/2014/main" id="{79A93E51-865D-41CC-A119-3F6B949D8000}"/>
              </a:ext>
            </a:extLst>
          </p:cNvPr>
          <p:cNvSpPr txBox="1"/>
          <p:nvPr/>
        </p:nvSpPr>
        <p:spPr>
          <a:xfrm>
            <a:off x="3671655" y="4219075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24.1 mm</a:t>
            </a:r>
          </a:p>
        </p:txBody>
      </p:sp>
      <p:sp>
        <p:nvSpPr>
          <p:cNvPr id="70" name="文本框 9">
            <a:extLst>
              <a:ext uri="{FF2B5EF4-FFF2-40B4-BE49-F238E27FC236}">
                <a16:creationId xmlns:a16="http://schemas.microsoft.com/office/drawing/2014/main" id="{9393D58A-9E03-4919-B621-C676F9CC657A}"/>
              </a:ext>
            </a:extLst>
          </p:cNvPr>
          <p:cNvSpPr txBox="1"/>
          <p:nvPr/>
        </p:nvSpPr>
        <p:spPr>
          <a:xfrm>
            <a:off x="1911471" y="342119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5.7 mm</a:t>
            </a:r>
          </a:p>
        </p:txBody>
      </p:sp>
      <p:cxnSp>
        <p:nvCxnSpPr>
          <p:cNvPr id="71" name="直接箭头连接符 10">
            <a:extLst>
              <a:ext uri="{FF2B5EF4-FFF2-40B4-BE49-F238E27FC236}">
                <a16:creationId xmlns:a16="http://schemas.microsoft.com/office/drawing/2014/main" id="{C80B5D84-F62C-45D8-92F0-F0A0AEE0793D}"/>
              </a:ext>
            </a:extLst>
          </p:cNvPr>
          <p:cNvCxnSpPr/>
          <p:nvPr/>
        </p:nvCxnSpPr>
        <p:spPr>
          <a:xfrm flipH="1">
            <a:off x="1519770" y="3841649"/>
            <a:ext cx="152850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爆炸形 1 11">
            <a:extLst>
              <a:ext uri="{FF2B5EF4-FFF2-40B4-BE49-F238E27FC236}">
                <a16:creationId xmlns:a16="http://schemas.microsoft.com/office/drawing/2014/main" id="{53197BE0-472A-492E-9465-5CD4518803A9}"/>
              </a:ext>
            </a:extLst>
          </p:cNvPr>
          <p:cNvSpPr/>
          <p:nvPr/>
        </p:nvSpPr>
        <p:spPr>
          <a:xfrm>
            <a:off x="6779016" y="4447537"/>
            <a:ext cx="609600" cy="411956"/>
          </a:xfrm>
          <a:prstGeom prst="irregularSeal1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73" name="直接连接符 12">
            <a:extLst>
              <a:ext uri="{FF2B5EF4-FFF2-40B4-BE49-F238E27FC236}">
                <a16:creationId xmlns:a16="http://schemas.microsoft.com/office/drawing/2014/main" id="{D5770168-D518-4AA8-AE12-703B8A566CFA}"/>
              </a:ext>
            </a:extLst>
          </p:cNvPr>
          <p:cNvCxnSpPr>
            <a:cxnSpLocks/>
            <a:stCxn id="68" idx="3"/>
          </p:cNvCxnSpPr>
          <p:nvPr/>
        </p:nvCxnSpPr>
        <p:spPr>
          <a:xfrm flipV="1">
            <a:off x="1693903" y="4662035"/>
            <a:ext cx="5411723" cy="1356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13">
            <a:extLst>
              <a:ext uri="{FF2B5EF4-FFF2-40B4-BE49-F238E27FC236}">
                <a16:creationId xmlns:a16="http://schemas.microsoft.com/office/drawing/2014/main" id="{8F4F07FB-98AE-44C3-A932-A6E89BFFAA6D}"/>
              </a:ext>
            </a:extLst>
          </p:cNvPr>
          <p:cNvCxnSpPr>
            <a:cxnSpLocks/>
          </p:cNvCxnSpPr>
          <p:nvPr/>
        </p:nvCxnSpPr>
        <p:spPr>
          <a:xfrm flipH="1">
            <a:off x="1519770" y="4653516"/>
            <a:ext cx="5585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14">
            <a:extLst>
              <a:ext uri="{FF2B5EF4-FFF2-40B4-BE49-F238E27FC236}">
                <a16:creationId xmlns:a16="http://schemas.microsoft.com/office/drawing/2014/main" id="{326D0463-319D-4770-B9FB-10D8B99301FF}"/>
              </a:ext>
            </a:extLst>
          </p:cNvPr>
          <p:cNvCxnSpPr/>
          <p:nvPr/>
        </p:nvCxnSpPr>
        <p:spPr>
          <a:xfrm>
            <a:off x="1161387" y="4685493"/>
            <a:ext cx="0" cy="11631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15">
            <a:extLst>
              <a:ext uri="{FF2B5EF4-FFF2-40B4-BE49-F238E27FC236}">
                <a16:creationId xmlns:a16="http://schemas.microsoft.com/office/drawing/2014/main" id="{DC47109C-BE01-4F2E-B7AF-50ED354D9271}"/>
              </a:ext>
            </a:extLst>
          </p:cNvPr>
          <p:cNvSpPr txBox="1"/>
          <p:nvPr/>
        </p:nvSpPr>
        <p:spPr>
          <a:xfrm>
            <a:off x="347158" y="505469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mm</a:t>
            </a:r>
          </a:p>
        </p:txBody>
      </p:sp>
      <p:sp>
        <p:nvSpPr>
          <p:cNvPr id="77" name="弧形 16">
            <a:extLst>
              <a:ext uri="{FF2B5EF4-FFF2-40B4-BE49-F238E27FC236}">
                <a16:creationId xmlns:a16="http://schemas.microsoft.com/office/drawing/2014/main" id="{00B318F4-D39F-430B-8206-E3B8B6074A47}"/>
              </a:ext>
            </a:extLst>
          </p:cNvPr>
          <p:cNvSpPr/>
          <p:nvPr/>
        </p:nvSpPr>
        <p:spPr>
          <a:xfrm rot="12611339">
            <a:off x="2267495" y="4141513"/>
            <a:ext cx="1427388" cy="177062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文本框 17">
            <a:extLst>
              <a:ext uri="{FF2B5EF4-FFF2-40B4-BE49-F238E27FC236}">
                <a16:creationId xmlns:a16="http://schemas.microsoft.com/office/drawing/2014/main" id="{A669B11C-C125-4B39-AB0D-AF0D40AD42E0}"/>
              </a:ext>
            </a:extLst>
          </p:cNvPr>
          <p:cNvSpPr txBox="1"/>
          <p:nvPr/>
        </p:nvSpPr>
        <p:spPr>
          <a:xfrm>
            <a:off x="1768567" y="513350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56°</a:t>
            </a:r>
            <a:endParaRPr lang="en-US" dirty="0"/>
          </a:p>
        </p:txBody>
      </p:sp>
      <p:sp>
        <p:nvSpPr>
          <p:cNvPr id="79" name="文本框 18">
            <a:extLst>
              <a:ext uri="{FF2B5EF4-FFF2-40B4-BE49-F238E27FC236}">
                <a16:creationId xmlns:a16="http://schemas.microsoft.com/office/drawing/2014/main" id="{FC06617D-8B84-41BD-BC60-3C5086854845}"/>
              </a:ext>
            </a:extLst>
          </p:cNvPr>
          <p:cNvSpPr txBox="1"/>
          <p:nvPr/>
        </p:nvSpPr>
        <p:spPr>
          <a:xfrm>
            <a:off x="7597424" y="4468849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DSL2</a:t>
            </a:r>
          </a:p>
        </p:txBody>
      </p:sp>
      <p:cxnSp>
        <p:nvCxnSpPr>
          <p:cNvPr id="80" name="直接箭头连接符 22">
            <a:extLst>
              <a:ext uri="{FF2B5EF4-FFF2-40B4-BE49-F238E27FC236}">
                <a16:creationId xmlns:a16="http://schemas.microsoft.com/office/drawing/2014/main" id="{BC96AEAE-FF51-44B2-94A8-07BF0D16609E}"/>
              </a:ext>
            </a:extLst>
          </p:cNvPr>
          <p:cNvCxnSpPr>
            <a:cxnSpLocks/>
          </p:cNvCxnSpPr>
          <p:nvPr/>
        </p:nvCxnSpPr>
        <p:spPr>
          <a:xfrm flipH="1">
            <a:off x="1502975" y="4235369"/>
            <a:ext cx="560265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26">
            <a:extLst>
              <a:ext uri="{FF2B5EF4-FFF2-40B4-BE49-F238E27FC236}">
                <a16:creationId xmlns:a16="http://schemas.microsoft.com/office/drawing/2014/main" id="{BE8524C1-8F59-4F72-B8F2-87736BA2D5B5}"/>
              </a:ext>
            </a:extLst>
          </p:cNvPr>
          <p:cNvSpPr txBox="1"/>
          <p:nvPr/>
        </p:nvSpPr>
        <p:spPr>
          <a:xfrm>
            <a:off x="4401237" y="347842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18.4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DA9DDA-FAF6-4F93-9F81-2805B57D2B97}"/>
              </a:ext>
            </a:extLst>
          </p:cNvPr>
          <p:cNvSpPr txBox="1"/>
          <p:nvPr/>
        </p:nvSpPr>
        <p:spPr>
          <a:xfrm>
            <a:off x="1161387" y="6092438"/>
            <a:ext cx="79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corner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7362679"/>
      </p:ext>
    </p:extLst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8B9F6C-283F-4297-94A8-C5DF903377D7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2242412526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585799368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3924177579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2701182777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978223107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84211832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121242221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2753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7987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CF1F06F-ABFA-40D9-8D85-5686A650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3186" cy="6397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B5163-832A-4C04-BB8A-FCC2EC5C6690}"/>
              </a:ext>
            </a:extLst>
          </p:cNvPr>
          <p:cNvSpPr txBox="1"/>
          <p:nvPr/>
        </p:nvSpPr>
        <p:spPr>
          <a:xfrm>
            <a:off x="5252753" y="6119336"/>
            <a:ext cx="386086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hGriffinAddback_deuteron_t0</a:t>
            </a:r>
          </a:p>
          <a:p>
            <a:r>
              <a:rPr lang="en-US" altLang="zh-CN" sz="1400" dirty="0"/>
              <a:t>709 is observed in hGriffinAddback_proton_t0</a:t>
            </a:r>
          </a:p>
          <a:p>
            <a:r>
              <a:rPr lang="en-US" altLang="zh-CN" sz="1400" dirty="0"/>
              <a:t>709 is observed in hGriffinAddback_alpha_t0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31324A-2D8B-40C4-AA41-FF6614782B6B}"/>
              </a:ext>
            </a:extLst>
          </p:cNvPr>
          <p:cNvSpPr/>
          <p:nvPr/>
        </p:nvSpPr>
        <p:spPr>
          <a:xfrm>
            <a:off x="2985728" y="5201824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801DC8-1D56-4C1B-A402-D5772B40C480}"/>
              </a:ext>
            </a:extLst>
          </p:cNvPr>
          <p:cNvSpPr txBox="1"/>
          <p:nvPr/>
        </p:nvSpPr>
        <p:spPr>
          <a:xfrm>
            <a:off x="7234002" y="4835785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709 is observed in both proton and alpha, but 1586/975 are not.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48895051"/>
      </p:ext>
    </p:extLst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2B4F159-D48E-42EB-AEFC-9510D8A7CBE9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316189691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164491658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2964811806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220651361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876101811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838326737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412217589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11870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5.26%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+40Ca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5691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777BC5C-15BF-4766-827C-EB0B3D44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57324" cy="641223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7B1786-AE82-4A37-B7E5-0384A5D4805E}"/>
              </a:ext>
            </a:extLst>
          </p:cNvPr>
          <p:cNvSpPr/>
          <p:nvPr/>
        </p:nvSpPr>
        <p:spPr>
          <a:xfrm>
            <a:off x="3587604" y="922118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4EDCD3-C5DF-4970-B7DC-C9245BB88F28}"/>
              </a:ext>
            </a:extLst>
          </p:cNvPr>
          <p:cNvSpPr/>
          <p:nvPr/>
        </p:nvSpPr>
        <p:spPr>
          <a:xfrm>
            <a:off x="3587604" y="1314004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5FA59F-FDC6-4A3A-A77E-380FA47297EF}"/>
              </a:ext>
            </a:extLst>
          </p:cNvPr>
          <p:cNvSpPr/>
          <p:nvPr/>
        </p:nvSpPr>
        <p:spPr>
          <a:xfrm>
            <a:off x="3587604" y="1559229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CA8C06-51EB-4408-8452-D9BA0C846575}"/>
              </a:ext>
            </a:extLst>
          </p:cNvPr>
          <p:cNvSpPr/>
          <p:nvPr/>
        </p:nvSpPr>
        <p:spPr>
          <a:xfrm>
            <a:off x="3587604" y="273488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CA23D-A5E8-4944-B07A-63CF25F715E0}"/>
              </a:ext>
            </a:extLst>
          </p:cNvPr>
          <p:cNvSpPr txBox="1"/>
          <p:nvPr/>
        </p:nvSpPr>
        <p:spPr>
          <a:xfrm>
            <a:off x="5438434" y="6334780"/>
            <a:ext cx="370556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None is 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1754584912"/>
      </p:ext>
    </p:extLst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38805B8-0EBB-4199-9E5A-CF34AF3BA4AF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2249225013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3266415103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1916022316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258932719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509209225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3892795524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172297809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4051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5.02%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+43Sc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3378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6AB7EF7-3435-495F-AC63-48D7D858C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39136" cy="63654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56648F-ABC4-48ED-83CA-B67CAA78E287}"/>
              </a:ext>
            </a:extLst>
          </p:cNvPr>
          <p:cNvSpPr/>
          <p:nvPr/>
        </p:nvSpPr>
        <p:spPr>
          <a:xfrm>
            <a:off x="3492601" y="5323705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607FC-CBB5-4B40-94D1-E0EB6EC8CE35}"/>
              </a:ext>
            </a:extLst>
          </p:cNvPr>
          <p:cNvSpPr txBox="1"/>
          <p:nvPr/>
        </p:nvSpPr>
        <p:spPr>
          <a:xfrm>
            <a:off x="5438434" y="6334780"/>
            <a:ext cx="370556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hGriffinAddback_alpha_t0</a:t>
            </a:r>
          </a:p>
          <a:p>
            <a:r>
              <a:rPr lang="en-US" altLang="zh-CN" sz="1400" dirty="0"/>
              <a:t>None is 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829280770"/>
      </p:ext>
    </p:extLst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E700C2-3818-4F79-BA6B-C24FB8EBA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01653" cy="641227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E73BD8-1A35-42AA-828E-1571915BC819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1380417006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2042951928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468398359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2678569499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553444470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4076083495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75310170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56342"/>
                  </a:ext>
                </a:extLst>
              </a:tr>
              <a:tr h="119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3.08%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+41Ca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1632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5168A02-568C-4931-8392-563AB3FD8543}"/>
              </a:ext>
            </a:extLst>
          </p:cNvPr>
          <p:cNvSpPr txBox="1"/>
          <p:nvPr/>
        </p:nvSpPr>
        <p:spPr>
          <a:xfrm>
            <a:off x="5462479" y="5473005"/>
            <a:ext cx="3681521" cy="138499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hGriffinAddback_he3ex_t0</a:t>
            </a:r>
          </a:p>
          <a:p>
            <a:r>
              <a:rPr lang="en-US" altLang="zh-CN" sz="1400" dirty="0"/>
              <a:t>None is observed in hGriff_0g_He3_all</a:t>
            </a:r>
          </a:p>
          <a:p>
            <a:r>
              <a:rPr lang="en-US" altLang="zh-CN" sz="1400" dirty="0"/>
              <a:t>None is observed in hGriff_0g_He3_ex</a:t>
            </a:r>
          </a:p>
          <a:p>
            <a:r>
              <a:rPr lang="en-US" altLang="zh-CN" sz="1400" dirty="0"/>
              <a:t>None is observed in hGriffinAddback_t0</a:t>
            </a:r>
          </a:p>
          <a:p>
            <a:r>
              <a:rPr lang="en-US" altLang="zh-CN" sz="1400" dirty="0"/>
              <a:t>None is observed in hGriffinAddback_proton_t0</a:t>
            </a:r>
          </a:p>
          <a:p>
            <a:r>
              <a:rPr lang="en-US" altLang="zh-CN" sz="1400" dirty="0"/>
              <a:t>None is 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822611025"/>
      </p:ext>
    </p:extLst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859354-21A6-4A0B-A315-86545AA0432F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2349811006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499413810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127128374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40405549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782545969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1387395677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815932610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56825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ppd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+44Sc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3400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04BD0F5-AD92-4EEA-8DFC-6D11ECF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43256" cy="64122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FED69C-206E-4FBA-B76A-DCDA54647A8F}"/>
              </a:ext>
            </a:extLst>
          </p:cNvPr>
          <p:cNvSpPr/>
          <p:nvPr/>
        </p:nvSpPr>
        <p:spPr>
          <a:xfrm>
            <a:off x="3421349" y="870458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11F3CA-7748-474C-9631-E5651B766238}"/>
              </a:ext>
            </a:extLst>
          </p:cNvPr>
          <p:cNvSpPr/>
          <p:nvPr/>
        </p:nvSpPr>
        <p:spPr>
          <a:xfrm>
            <a:off x="3421349" y="1093320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DDD88-9097-416C-8F8C-A25D24619738}"/>
              </a:ext>
            </a:extLst>
          </p:cNvPr>
          <p:cNvSpPr txBox="1"/>
          <p:nvPr/>
        </p:nvSpPr>
        <p:spPr>
          <a:xfrm>
            <a:off x="6049178" y="6328842"/>
            <a:ext cx="309482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3009746027"/>
      </p:ext>
    </p:extLst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92DD7-5184-47E2-9E9E-A1B62B04C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5"/>
          <a:stretch/>
        </p:blipFill>
        <p:spPr>
          <a:xfrm>
            <a:off x="0" y="0"/>
            <a:ext cx="7324725" cy="596141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459287-3262-48F9-8BF0-1B63E351BFB1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2349811006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499413810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127128374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40405549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782545969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1387395677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815932610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56825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ppd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+44Sc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34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DED3128-CBEC-427B-9A93-508E92211B6A}"/>
              </a:ext>
            </a:extLst>
          </p:cNvPr>
          <p:cNvSpPr txBox="1"/>
          <p:nvPr/>
        </p:nvSpPr>
        <p:spPr>
          <a:xfrm>
            <a:off x="5343857" y="6334780"/>
            <a:ext cx="380014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None is observed in hGriffinAddback_alpha_t0</a:t>
            </a:r>
          </a:p>
          <a:p>
            <a:r>
              <a:rPr lang="en-US" altLang="zh-CN" sz="1400" dirty="0"/>
              <a:t>None is 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3114618323"/>
      </p:ext>
    </p:extLst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CC7D5F-E6BF-4FD1-B66F-6A3C38694EAC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184430156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504246649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33424903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944313776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42885483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3459730415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322818431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5363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2.02%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+46Ti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14874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11CDAAB-8FCB-44FC-BB94-1F8BC496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2547" cy="64122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51909F-7932-4296-962D-2293BCC9A3FD}"/>
              </a:ext>
            </a:extLst>
          </p:cNvPr>
          <p:cNvSpPr/>
          <p:nvPr/>
        </p:nvSpPr>
        <p:spPr>
          <a:xfrm>
            <a:off x="2875082" y="867690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3872BC-0B8D-45CC-B3B6-EF189C97FF01}"/>
              </a:ext>
            </a:extLst>
          </p:cNvPr>
          <p:cNvSpPr/>
          <p:nvPr/>
        </p:nvSpPr>
        <p:spPr>
          <a:xfrm>
            <a:off x="2875081" y="346741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8947E-4061-441D-AEAA-B9FC88A543ED}"/>
              </a:ext>
            </a:extLst>
          </p:cNvPr>
          <p:cNvSpPr txBox="1"/>
          <p:nvPr/>
        </p:nvSpPr>
        <p:spPr>
          <a:xfrm>
            <a:off x="4483365" y="6328842"/>
            <a:ext cx="4660635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1121 and 1289 may be observed in hGriffinAddback_alpha_t0</a:t>
            </a:r>
          </a:p>
          <a:p>
            <a:r>
              <a:rPr lang="en-US" altLang="zh-CN" sz="1400" dirty="0"/>
              <a:t>1289 may be 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1678016946"/>
      </p:ext>
    </p:extLst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00FE16-FDF8-4C35-838F-11D6E6008CAC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1356050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2054021853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3968461830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86385190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427499090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539646845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2999917419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61454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+46V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33839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7F0E36A-B2F6-43E1-A20F-E5CB6D9BC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76230" cy="64122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E7A5F-1A19-4BE7-8C4B-F3184CEC6E20}"/>
              </a:ext>
            </a:extLst>
          </p:cNvPr>
          <p:cNvSpPr/>
          <p:nvPr/>
        </p:nvSpPr>
        <p:spPr>
          <a:xfrm>
            <a:off x="3090615" y="1591111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82209-84FB-4A3A-8D23-2D394E6D1B3D}"/>
              </a:ext>
            </a:extLst>
          </p:cNvPr>
          <p:cNvSpPr txBox="1"/>
          <p:nvPr/>
        </p:nvSpPr>
        <p:spPr>
          <a:xfrm>
            <a:off x="6142344" y="6550223"/>
            <a:ext cx="300165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3615652633"/>
      </p:ext>
    </p:extLst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C79040-55FF-4751-A539-79B0A42A29CF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1236335864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1169591808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3264241640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570171313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80380818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710583949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3240385698"/>
                    </a:ext>
                  </a:extLst>
                </a:gridCol>
              </a:tblGrid>
              <a:tr h="68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99390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+36Ar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8819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C88CE3-1A8A-483C-98E9-1E1B4524FA32}"/>
              </a:ext>
            </a:extLst>
          </p:cNvPr>
          <p:cNvSpPr txBox="1"/>
          <p:nvPr/>
        </p:nvSpPr>
        <p:spPr>
          <a:xfrm>
            <a:off x="5491333" y="6312628"/>
            <a:ext cx="36526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1970 is observed in hGriffinAddback_proton_t0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D02AB-2416-4305-A111-53624D028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52"/>
            <a:ext cx="8210550" cy="6029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79FECD-1DD2-47C3-B8F2-2BE764DECFC2}"/>
              </a:ext>
            </a:extLst>
          </p:cNvPr>
          <p:cNvSpPr/>
          <p:nvPr/>
        </p:nvSpPr>
        <p:spPr>
          <a:xfrm>
            <a:off x="3609341" y="732113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C039D1-B76F-4411-941C-7E3957B9DDB2}"/>
              </a:ext>
            </a:extLst>
          </p:cNvPr>
          <p:cNvSpPr/>
          <p:nvPr/>
        </p:nvSpPr>
        <p:spPr>
          <a:xfrm>
            <a:off x="3609340" y="998774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C7EE5F-3F09-43B9-9DA6-65705CB0186E}"/>
              </a:ext>
            </a:extLst>
          </p:cNvPr>
          <p:cNvSpPr/>
          <p:nvPr/>
        </p:nvSpPr>
        <p:spPr>
          <a:xfrm>
            <a:off x="3656306" y="4787002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4147"/>
      </p:ext>
    </p:extLst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C2E47A-1985-4EF3-8DF2-016854A7BAF5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3523865248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3379991822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422744419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3743431774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3291653187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4035449379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3178045634"/>
                    </a:ext>
                  </a:extLst>
                </a:gridCol>
              </a:tblGrid>
              <a:tr h="68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5418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+45V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69344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46E0509-3F9C-4E33-8DA9-01D6651B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5297" cy="64122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D068A5-7970-4A2A-86C5-1FE58D0AB019}"/>
              </a:ext>
            </a:extLst>
          </p:cNvPr>
          <p:cNvSpPr/>
          <p:nvPr/>
        </p:nvSpPr>
        <p:spPr>
          <a:xfrm>
            <a:off x="2670653" y="3599471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05745-DB78-4FFF-A3F0-1AB5243ABB47}"/>
              </a:ext>
            </a:extLst>
          </p:cNvPr>
          <p:cNvSpPr txBox="1"/>
          <p:nvPr/>
        </p:nvSpPr>
        <p:spPr>
          <a:xfrm>
            <a:off x="6118300" y="6550223"/>
            <a:ext cx="302570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</p:txBody>
      </p:sp>
    </p:spTree>
    <p:extLst>
      <p:ext uri="{BB962C8B-B14F-4D97-AF65-F5344CB8AC3E}">
        <p14:creationId xmlns:p14="http://schemas.microsoft.com/office/powerpoint/2010/main" val="1887039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295084" y="3745396"/>
            <a:ext cx="403411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矩形 20"/>
          <p:cNvSpPr/>
          <p:nvPr/>
        </p:nvSpPr>
        <p:spPr>
          <a:xfrm>
            <a:off x="2946827" y="3728357"/>
            <a:ext cx="210670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矩形 21"/>
          <p:cNvSpPr/>
          <p:nvPr/>
        </p:nvSpPr>
        <p:spPr>
          <a:xfrm>
            <a:off x="7824308" y="3728357"/>
            <a:ext cx="125506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3047570" y="4079661"/>
            <a:ext cx="485341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504712" y="6071737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Target</a:t>
            </a:r>
            <a:endParaRPr 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2711363" y="6054698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DSSD</a:t>
            </a:r>
            <a:endParaRPr 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1265363" y="6071737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SD</a:t>
            </a:r>
            <a:endParaRPr 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5021731" y="365501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17.5 mm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916063" y="365921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 mm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H="1">
            <a:off x="1524362" y="4079661"/>
            <a:ext cx="152850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爆炸形 1 29"/>
          <p:cNvSpPr/>
          <p:nvPr/>
        </p:nvSpPr>
        <p:spPr>
          <a:xfrm>
            <a:off x="7582260" y="4685549"/>
            <a:ext cx="609600" cy="411956"/>
          </a:xfrm>
          <a:prstGeom prst="irregularSeal1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1698495" y="4894190"/>
            <a:ext cx="6192607" cy="1160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1524362" y="4891528"/>
            <a:ext cx="6376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1165979" y="4923505"/>
            <a:ext cx="0" cy="11631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51750" y="5292706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mm</a:t>
            </a:r>
          </a:p>
        </p:txBody>
      </p:sp>
      <p:sp>
        <p:nvSpPr>
          <p:cNvPr id="35" name="弧形 34"/>
          <p:cNvSpPr/>
          <p:nvPr/>
        </p:nvSpPr>
        <p:spPr>
          <a:xfrm rot="12611339">
            <a:off x="3881104" y="4586551"/>
            <a:ext cx="921206" cy="112117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/>
          <p:cNvSpPr txBox="1"/>
          <p:nvPr/>
        </p:nvSpPr>
        <p:spPr>
          <a:xfrm>
            <a:off x="3341413" y="510511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48°</a:t>
            </a:r>
            <a:endParaRPr 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8400668" y="470686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DSL2</a:t>
            </a:r>
          </a:p>
        </p:txBody>
      </p:sp>
      <p:sp>
        <p:nvSpPr>
          <p:cNvPr id="38" name="矩形 1"/>
          <p:cNvSpPr/>
          <p:nvPr/>
        </p:nvSpPr>
        <p:spPr>
          <a:xfrm>
            <a:off x="952184" y="287843"/>
            <a:ext cx="403411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矩形 2"/>
          <p:cNvSpPr/>
          <p:nvPr/>
        </p:nvSpPr>
        <p:spPr>
          <a:xfrm>
            <a:off x="2946827" y="270804"/>
            <a:ext cx="210670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矩形 3"/>
          <p:cNvSpPr/>
          <p:nvPr/>
        </p:nvSpPr>
        <p:spPr>
          <a:xfrm>
            <a:off x="7025656" y="270804"/>
            <a:ext cx="125506" cy="2326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1" name="直接箭头连接符 4"/>
          <p:cNvCxnSpPr/>
          <p:nvPr/>
        </p:nvCxnSpPr>
        <p:spPr>
          <a:xfrm flipH="1">
            <a:off x="3047570" y="622108"/>
            <a:ext cx="4062648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5"/>
          <p:cNvSpPr txBox="1"/>
          <p:nvPr/>
        </p:nvSpPr>
        <p:spPr>
          <a:xfrm>
            <a:off x="6706060" y="2614184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Target</a:t>
            </a:r>
            <a:endParaRPr lang="en-US" dirty="0"/>
          </a:p>
        </p:txBody>
      </p:sp>
      <p:sp>
        <p:nvSpPr>
          <p:cNvPr id="43" name="文本框 6"/>
          <p:cNvSpPr txBox="1"/>
          <p:nvPr/>
        </p:nvSpPr>
        <p:spPr>
          <a:xfrm>
            <a:off x="2711363" y="2597145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DSSD</a:t>
            </a:r>
            <a:endParaRPr lang="en-US" dirty="0"/>
          </a:p>
        </p:txBody>
      </p:sp>
      <p:sp>
        <p:nvSpPr>
          <p:cNvPr id="44" name="文本框 7"/>
          <p:cNvSpPr txBox="1"/>
          <p:nvPr/>
        </p:nvSpPr>
        <p:spPr>
          <a:xfrm>
            <a:off x="922463" y="261418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SD</a:t>
            </a:r>
            <a:endParaRPr lang="en-US" dirty="0"/>
          </a:p>
        </p:txBody>
      </p:sp>
      <p:sp>
        <p:nvSpPr>
          <p:cNvPr id="45" name="文本框 8"/>
          <p:cNvSpPr txBox="1"/>
          <p:nvPr/>
        </p:nvSpPr>
        <p:spPr>
          <a:xfrm>
            <a:off x="4712315" y="25277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13.2 mm</a:t>
            </a:r>
          </a:p>
        </p:txBody>
      </p:sp>
      <p:sp>
        <p:nvSpPr>
          <p:cNvPr id="46" name="文本框 9"/>
          <p:cNvSpPr txBox="1"/>
          <p:nvPr/>
        </p:nvSpPr>
        <p:spPr>
          <a:xfrm>
            <a:off x="1698495" y="20165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8.4 mm</a:t>
            </a:r>
          </a:p>
        </p:txBody>
      </p:sp>
      <p:cxnSp>
        <p:nvCxnSpPr>
          <p:cNvPr id="47" name="直接箭头连接符 10"/>
          <p:cNvCxnSpPr/>
          <p:nvPr/>
        </p:nvCxnSpPr>
        <p:spPr>
          <a:xfrm flipH="1">
            <a:off x="1165979" y="622108"/>
            <a:ext cx="188689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爆炸形 1 11"/>
          <p:cNvSpPr/>
          <p:nvPr/>
        </p:nvSpPr>
        <p:spPr>
          <a:xfrm>
            <a:off x="6783608" y="1227996"/>
            <a:ext cx="609600" cy="411956"/>
          </a:xfrm>
          <a:prstGeom prst="irregularSeal1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9" name="直接连接符 12"/>
          <p:cNvCxnSpPr/>
          <p:nvPr/>
        </p:nvCxnSpPr>
        <p:spPr>
          <a:xfrm flipV="1">
            <a:off x="1355595" y="1442494"/>
            <a:ext cx="5754623" cy="1148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13"/>
          <p:cNvCxnSpPr/>
          <p:nvPr/>
        </p:nvCxnSpPr>
        <p:spPr>
          <a:xfrm flipH="1">
            <a:off x="1265363" y="1433975"/>
            <a:ext cx="584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14"/>
          <p:cNvCxnSpPr/>
          <p:nvPr/>
        </p:nvCxnSpPr>
        <p:spPr>
          <a:xfrm>
            <a:off x="823079" y="1465952"/>
            <a:ext cx="0" cy="11631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15"/>
          <p:cNvSpPr txBox="1"/>
          <p:nvPr/>
        </p:nvSpPr>
        <p:spPr>
          <a:xfrm>
            <a:off x="8850" y="18351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mm</a:t>
            </a:r>
          </a:p>
        </p:txBody>
      </p:sp>
      <p:sp>
        <p:nvSpPr>
          <p:cNvPr id="53" name="弧形 16"/>
          <p:cNvSpPr/>
          <p:nvPr/>
        </p:nvSpPr>
        <p:spPr>
          <a:xfrm rot="12611339">
            <a:off x="3328416" y="1170137"/>
            <a:ext cx="995799" cy="1056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17"/>
          <p:cNvSpPr txBox="1"/>
          <p:nvPr/>
        </p:nvSpPr>
        <p:spPr>
          <a:xfrm>
            <a:off x="2189647" y="166807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49°</a:t>
            </a:r>
            <a:endParaRPr lang="en-US" dirty="0"/>
          </a:p>
        </p:txBody>
      </p:sp>
      <p:sp>
        <p:nvSpPr>
          <p:cNvPr id="55" name="文本框 18"/>
          <p:cNvSpPr txBox="1"/>
          <p:nvPr/>
        </p:nvSpPr>
        <p:spPr>
          <a:xfrm>
            <a:off x="7602016" y="124930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765D4E-CB8F-444C-AC2C-56580ED07222}"/>
              </a:ext>
            </a:extLst>
          </p:cNvPr>
          <p:cNvCxnSpPr/>
          <p:nvPr/>
        </p:nvCxnSpPr>
        <p:spPr>
          <a:xfrm>
            <a:off x="8850" y="0"/>
            <a:ext cx="9039752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605124"/>
      </p:ext>
    </p:extLst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FFD6A7-16C4-43DE-B198-6C24FD30D8E2}"/>
              </a:ext>
            </a:extLst>
          </p:cNvPr>
          <p:cNvGraphicFramePr>
            <a:graphicFrameLocks noGrp="1"/>
          </p:cNvGraphicFramePr>
          <p:nvPr/>
        </p:nvGraphicFramePr>
        <p:xfrm>
          <a:off x="0" y="6412275"/>
          <a:ext cx="4499392" cy="445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3630378839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3330639667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3598403073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70960746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863031700"/>
                    </a:ext>
                  </a:extLst>
                </a:gridCol>
                <a:gridCol w="609510">
                  <a:extLst>
                    <a:ext uri="{9D8B030D-6E8A-4147-A177-3AD203B41FA5}">
                      <a16:colId xmlns:a16="http://schemas.microsoft.com/office/drawing/2014/main" val="2980908792"/>
                    </a:ext>
                  </a:extLst>
                </a:gridCol>
                <a:gridCol w="1842997">
                  <a:extLst>
                    <a:ext uri="{9D8B030D-6E8A-4147-A177-3AD203B41FA5}">
                      <a16:colId xmlns:a16="http://schemas.microsoft.com/office/drawing/2014/main" val="2133594072"/>
                    </a:ext>
                  </a:extLst>
                </a:gridCol>
              </a:tblGrid>
              <a:tr h="689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695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nα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+43Ti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736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C30301A-E7E2-44DA-A107-F96A4679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6450" cy="47720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377ED5-122C-4599-BD66-479D578E792B}"/>
              </a:ext>
            </a:extLst>
          </p:cNvPr>
          <p:cNvSpPr/>
          <p:nvPr/>
        </p:nvSpPr>
        <p:spPr>
          <a:xfrm>
            <a:off x="2943225" y="1782546"/>
            <a:ext cx="605865" cy="1725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47C64-1725-4297-AFA5-E68D45EA1B73}"/>
              </a:ext>
            </a:extLst>
          </p:cNvPr>
          <p:cNvSpPr txBox="1"/>
          <p:nvPr/>
        </p:nvSpPr>
        <p:spPr>
          <a:xfrm>
            <a:off x="6025133" y="6334780"/>
            <a:ext cx="31188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Observed in hGriffinAddback_alpha_t0</a:t>
            </a:r>
          </a:p>
          <a:p>
            <a:r>
              <a:rPr lang="en-US" altLang="zh-CN" sz="1400" dirty="0"/>
              <a:t>Observed in hGriffinAddback_proton_t0</a:t>
            </a:r>
          </a:p>
        </p:txBody>
      </p:sp>
    </p:spTree>
    <p:extLst>
      <p:ext uri="{BB962C8B-B14F-4D97-AF65-F5344CB8AC3E}">
        <p14:creationId xmlns:p14="http://schemas.microsoft.com/office/powerpoint/2010/main" val="1279988172"/>
      </p:ext>
    </p:extLst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695A7-62AE-4AF7-9786-5D990B82D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91325" cy="53244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9736B9-2987-4131-833C-E65321DC7A6B}"/>
              </a:ext>
            </a:extLst>
          </p:cNvPr>
          <p:cNvCxnSpPr/>
          <p:nvPr/>
        </p:nvCxnSpPr>
        <p:spPr>
          <a:xfrm>
            <a:off x="5213268" y="1992086"/>
            <a:ext cx="0" cy="2873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B80407-A835-4E2F-B409-CA892D8E0833}"/>
              </a:ext>
            </a:extLst>
          </p:cNvPr>
          <p:cNvCxnSpPr/>
          <p:nvPr/>
        </p:nvCxnSpPr>
        <p:spPr>
          <a:xfrm>
            <a:off x="1116281" y="1992086"/>
            <a:ext cx="0" cy="2873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05D329B-98B3-479C-AE4A-9BB305B27BEA}"/>
              </a:ext>
            </a:extLst>
          </p:cNvPr>
          <p:cNvSpPr txBox="1"/>
          <p:nvPr/>
        </p:nvSpPr>
        <p:spPr>
          <a:xfrm>
            <a:off x="825335" y="1533525"/>
            <a:ext cx="754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1121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87569-2663-446A-B2D8-3425674CE814}"/>
              </a:ext>
            </a:extLst>
          </p:cNvPr>
          <p:cNvSpPr txBox="1"/>
          <p:nvPr/>
        </p:nvSpPr>
        <p:spPr>
          <a:xfrm>
            <a:off x="4859977" y="1622754"/>
            <a:ext cx="754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1289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3E9CE-8D2E-477D-8B68-1B848BAEF289}"/>
              </a:ext>
            </a:extLst>
          </p:cNvPr>
          <p:cNvSpPr txBox="1"/>
          <p:nvPr/>
        </p:nvSpPr>
        <p:spPr>
          <a:xfrm>
            <a:off x="932636" y="605641"/>
            <a:ext cx="1293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Red: Proton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Blue: Alpha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92369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299C9-7B5D-4576-AAA0-D435D18E7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2714" cy="34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AECA9-2769-4E33-AEC4-216AE65C4D50}"/>
              </a:ext>
            </a:extLst>
          </p:cNvPr>
          <p:cNvSpPr txBox="1"/>
          <p:nvPr/>
        </p:nvSpPr>
        <p:spPr>
          <a:xfrm>
            <a:off x="5705061" y="1392147"/>
            <a:ext cx="29486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Coulomb excitation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279.01(5) 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18.6(15)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8650F-B971-4E1E-9EA7-7FE09B42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8001"/>
            <a:ext cx="6379485" cy="34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3C83BE-DE94-4AAA-A477-1BFCB4A96137}"/>
                  </a:ext>
                </a:extLst>
              </p:cNvPr>
              <p:cNvSpPr txBox="1"/>
              <p:nvPr/>
            </p:nvSpPr>
            <p:spPr>
              <a:xfrm>
                <a:off x="5705061" y="4806834"/>
                <a:ext cx="2948608" cy="1038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 Coulomb excitation</a:t>
                </a:r>
              </a:p>
              <a:p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0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547.5(3) keV</a:t>
                </a:r>
              </a:p>
              <a:p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1/2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4.61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−0.13</m:t>
                        </m:r>
                      </m:sub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+0.19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3C83BE-DE94-4AAA-A477-1BFCB4A96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061" y="4806834"/>
                <a:ext cx="2948608" cy="1038811"/>
              </a:xfrm>
              <a:prstGeom prst="rect">
                <a:avLst/>
              </a:prstGeom>
              <a:blipFill>
                <a:blip r:embed="rId4"/>
                <a:stretch>
                  <a:fillRect l="-2273" t="-3529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B0370B0-DA4C-40A1-8688-2E35565500AC}"/>
              </a:ext>
            </a:extLst>
          </p:cNvPr>
          <p:cNvSpPr txBox="1"/>
          <p:nvPr/>
        </p:nvSpPr>
        <p:spPr>
          <a:xfrm>
            <a:off x="3369277" y="138683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8702D-16BF-4173-933E-907E6A0ECF97}"/>
              </a:ext>
            </a:extLst>
          </p:cNvPr>
          <p:cNvSpPr txBox="1"/>
          <p:nvPr/>
        </p:nvSpPr>
        <p:spPr>
          <a:xfrm>
            <a:off x="3264100" y="480683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C56154-0797-42FB-ABC0-B76A561F9D37}"/>
              </a:ext>
            </a:extLst>
          </p:cNvPr>
          <p:cNvCxnSpPr/>
          <p:nvPr/>
        </p:nvCxnSpPr>
        <p:spPr>
          <a:xfrm>
            <a:off x="3369277" y="337751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445371-D947-4AA4-95B3-31ACA1A065C9}"/>
              </a:ext>
            </a:extLst>
          </p:cNvPr>
          <p:cNvCxnSpPr/>
          <p:nvPr/>
        </p:nvCxnSpPr>
        <p:spPr>
          <a:xfrm>
            <a:off x="3259961" y="3768811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174D12-4C2A-4567-A094-125EDAD94712}"/>
              </a:ext>
            </a:extLst>
          </p:cNvPr>
          <p:cNvSpPr txBox="1"/>
          <p:nvPr/>
        </p:nvSpPr>
        <p:spPr>
          <a:xfrm>
            <a:off x="5774724" y="2674035"/>
            <a:ext cx="3051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Blue: hGriffin0g_alphas_t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595E0E-D3D9-4F16-B743-6E7D82085D1E}"/>
              </a:ext>
            </a:extLst>
          </p:cNvPr>
          <p:cNvSpPr txBox="1"/>
          <p:nvPr/>
        </p:nvSpPr>
        <p:spPr>
          <a:xfrm>
            <a:off x="5774724" y="2380777"/>
            <a:ext cx="2772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Black: hGriffin0g_alphas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749AED-2D9A-4ECE-9EB8-EF071658CB18}"/>
              </a:ext>
            </a:extLst>
          </p:cNvPr>
          <p:cNvSpPr txBox="1"/>
          <p:nvPr/>
        </p:nvSpPr>
        <p:spPr>
          <a:xfrm>
            <a:off x="5774724" y="978594"/>
            <a:ext cx="1619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Red: hGriff_0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51215"/>
      </p:ext>
    </p:extLst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3D4944-5DA6-49A1-9DE9-D55113827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6372715" cy="34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EDA5D-86BB-4ECE-A324-611FD5873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7" y="9000"/>
            <a:ext cx="6379486" cy="34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D53154-9A30-4591-A058-98D80058B074}"/>
              </a:ext>
            </a:extLst>
          </p:cNvPr>
          <p:cNvSpPr txBox="1"/>
          <p:nvPr/>
        </p:nvSpPr>
        <p:spPr>
          <a:xfrm>
            <a:off x="5794898" y="1257335"/>
            <a:ext cx="32298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S+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fusion evaporation </a:t>
            </a:r>
          </a:p>
          <a:p>
            <a:r>
              <a:rPr lang="en-US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S(</a:t>
            </a:r>
            <a:r>
              <a:rPr lang="en-US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en-US" altLang="zh-C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altLang="zh-C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2814.06(20)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2814.17(16) 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47(4)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845176-C4FC-4D13-8275-F86C81E97728}"/>
              </a:ext>
            </a:extLst>
          </p:cNvPr>
          <p:cNvSpPr txBox="1"/>
          <p:nvPr/>
        </p:nvSpPr>
        <p:spPr>
          <a:xfrm>
            <a:off x="5794898" y="4585002"/>
            <a:ext cx="32298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S+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fusion evaporation </a:t>
            </a:r>
          </a:p>
          <a:p>
            <a:r>
              <a:rPr lang="en-US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S(</a:t>
            </a:r>
            <a:r>
              <a:rPr lang="en-US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en-US" altLang="zh-C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altLang="zh-C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3597.26(25)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3597.41(17) 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38(3)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5993D-C35F-4845-AEF8-3487D7472510}"/>
              </a:ext>
            </a:extLst>
          </p:cNvPr>
          <p:cNvSpPr txBox="1"/>
          <p:nvPr/>
        </p:nvSpPr>
        <p:spPr>
          <a:xfrm>
            <a:off x="3023288" y="9539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2814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3890E6-B21F-4F71-A385-63A3568071B1}"/>
              </a:ext>
            </a:extLst>
          </p:cNvPr>
          <p:cNvSpPr txBox="1"/>
          <p:nvPr/>
        </p:nvSpPr>
        <p:spPr>
          <a:xfrm>
            <a:off x="3012821" y="42972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3597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187667-5829-456B-8CBB-0FAB094AF076}"/>
              </a:ext>
            </a:extLst>
          </p:cNvPr>
          <p:cNvCxnSpPr/>
          <p:nvPr/>
        </p:nvCxnSpPr>
        <p:spPr>
          <a:xfrm>
            <a:off x="3023288" y="296562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CAE25A-1775-4600-BC91-26326F4BB0C6}"/>
              </a:ext>
            </a:extLst>
          </p:cNvPr>
          <p:cNvCxnSpPr/>
          <p:nvPr/>
        </p:nvCxnSpPr>
        <p:spPr>
          <a:xfrm>
            <a:off x="3012821" y="3760573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742169"/>
      </p:ext>
    </p:extLst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6F76756-DB8D-4A33-AD1B-DCE6532AB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72715" cy="342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5C72DE-7CC3-4CBD-A404-F9BCD62ADC88}"/>
              </a:ext>
            </a:extLst>
          </p:cNvPr>
          <p:cNvSpPr txBox="1"/>
          <p:nvPr/>
        </p:nvSpPr>
        <p:spPr>
          <a:xfrm>
            <a:off x="5794898" y="1147001"/>
            <a:ext cx="32298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S+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fusion evaporation </a:t>
            </a:r>
          </a:p>
          <a:p>
            <a:r>
              <a:rPr lang="en-US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S(</a:t>
            </a:r>
            <a:r>
              <a:rPr lang="en-US" altLang="zh-CN" sz="200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lang="el-GR" altLang="zh-C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altLang="zh-CN" sz="2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3736.5(3)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3736.69(5) 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41(4)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7C1B81-B4CF-43E6-AFF7-D58F19921441}"/>
              </a:ext>
            </a:extLst>
          </p:cNvPr>
          <p:cNvSpPr txBox="1"/>
          <p:nvPr/>
        </p:nvSpPr>
        <p:spPr>
          <a:xfrm>
            <a:off x="3025937" y="7776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3737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3621E9-5CD6-47AF-A71A-238D33167F91}"/>
              </a:ext>
            </a:extLst>
          </p:cNvPr>
          <p:cNvCxnSpPr/>
          <p:nvPr/>
        </p:nvCxnSpPr>
        <p:spPr>
          <a:xfrm>
            <a:off x="2990336" y="329514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822248"/>
      </p:ext>
    </p:extLst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59873C-3258-47BB-B5FE-6622A82FB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3046" cy="3624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4CC40-DF80-441F-A41F-D863466B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581" y="3820110"/>
            <a:ext cx="3891873" cy="2093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F31E65-D6D3-4F30-823C-B2AB7973DA55}"/>
              </a:ext>
            </a:extLst>
          </p:cNvPr>
          <p:cNvSpPr txBox="1"/>
          <p:nvPr/>
        </p:nvSpPr>
        <p:spPr>
          <a:xfrm>
            <a:off x="5797826" y="944817"/>
            <a:ext cx="3246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(where did it come from, who knows --- Cathleen)</a:t>
            </a:r>
            <a:endParaRPr lang="en-US" altLang="zh-C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6128.63(4) 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6129.89(4) keV</a:t>
            </a:r>
          </a:p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18.4(5)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2A77B-23FD-4905-8874-154FB0216CFA}"/>
              </a:ext>
            </a:extLst>
          </p:cNvPr>
          <p:cNvSpPr txBox="1"/>
          <p:nvPr/>
        </p:nvSpPr>
        <p:spPr>
          <a:xfrm>
            <a:off x="1044699" y="43417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6129-1022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A5E6A-D0FC-4CB7-B8DC-B7144E36F247}"/>
              </a:ext>
            </a:extLst>
          </p:cNvPr>
          <p:cNvSpPr txBox="1"/>
          <p:nvPr/>
        </p:nvSpPr>
        <p:spPr>
          <a:xfrm>
            <a:off x="2661057" y="618842"/>
            <a:ext cx="106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6129-511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20935-ABC0-4D21-8215-2CC24A93D190}"/>
              </a:ext>
            </a:extLst>
          </p:cNvPr>
          <p:cNvSpPr txBox="1"/>
          <p:nvPr/>
        </p:nvSpPr>
        <p:spPr>
          <a:xfrm>
            <a:off x="4572000" y="70063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6129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9EB7D-A3E3-4062-914B-221A31B922AB}"/>
              </a:ext>
            </a:extLst>
          </p:cNvPr>
          <p:cNvCxnSpPr>
            <a:cxnSpLocks/>
          </p:cNvCxnSpPr>
          <p:nvPr/>
        </p:nvCxnSpPr>
        <p:spPr>
          <a:xfrm>
            <a:off x="4806511" y="4024758"/>
            <a:ext cx="0" cy="1680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A16A8E-9C43-4CC1-83CB-CD8C85B6A505}"/>
              </a:ext>
            </a:extLst>
          </p:cNvPr>
          <p:cNvSpPr txBox="1"/>
          <p:nvPr/>
        </p:nvSpPr>
        <p:spPr>
          <a:xfrm>
            <a:off x="4806511" y="40245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6129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54358-C961-41BE-9853-14DAC09E6022}"/>
              </a:ext>
            </a:extLst>
          </p:cNvPr>
          <p:cNvSpPr txBox="1"/>
          <p:nvPr/>
        </p:nvSpPr>
        <p:spPr>
          <a:xfrm>
            <a:off x="0" y="6488668"/>
            <a:ext cx="394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6129 also observed by 90 deg detector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714898"/>
      </p:ext>
    </p:extLst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1EA1E-1F0D-4DCE-9E27-383AF3B5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E31C95-B3FB-46D7-9DBE-F25640F61BAA}"/>
              </a:ext>
            </a:extLst>
          </p:cNvPr>
          <p:cNvSpPr txBox="1"/>
          <p:nvPr/>
        </p:nvSpPr>
        <p:spPr>
          <a:xfrm>
            <a:off x="914400" y="806923"/>
            <a:ext cx="4655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Data:</a:t>
            </a:r>
            <a:r>
              <a:rPr lang="zh-CN" altLang="en-US" dirty="0"/>
              <a:t> hGriffinAddback_he3ex_t0</a:t>
            </a:r>
            <a:endParaRPr lang="en-US" altLang="zh-CN" dirty="0"/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NimbusRomNo9L-Regu"/>
              </a:rPr>
              <a:t>32S(3He,3He')32S</a:t>
            </a:r>
            <a:r>
              <a:rPr lang="en-US" altLang="zh-CN" dirty="0">
                <a:solidFill>
                  <a:srgbClr val="000000"/>
                </a:solidFill>
                <a:latin typeface="CMSY10"/>
              </a:rPr>
              <a:t>* first excited state of 32S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3665672"/>
      </p:ext>
    </p:extLst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10256-55F8-4611-A133-33D1B3C3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935987"/>
            <a:ext cx="7648575" cy="479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E4F81-4C62-405E-BE88-A6D0E2E22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72475" cy="1666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32ED6-090A-4913-A6AD-F4F24AFBA0C1}"/>
              </a:ext>
            </a:extLst>
          </p:cNvPr>
          <p:cNvSpPr txBox="1"/>
          <p:nvPr/>
        </p:nvSpPr>
        <p:spPr>
          <a:xfrm>
            <a:off x="3547477" y="2553195"/>
            <a:ext cx="1899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Red: depth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Blue: depth*10</a:t>
            </a:r>
          </a:p>
          <a:p>
            <a:r>
              <a:rPr lang="en-US" altLang="zh-CN" dirty="0">
                <a:solidFill>
                  <a:schemeClr val="accent6"/>
                </a:solidFill>
              </a:rPr>
              <a:t>Green:</a:t>
            </a:r>
            <a:r>
              <a:rPr lang="zh-CN" altLang="en-US" dirty="0">
                <a:solidFill>
                  <a:schemeClr val="accent6"/>
                </a:solidFill>
              </a:rPr>
              <a:t> </a:t>
            </a:r>
            <a:r>
              <a:rPr lang="en-US" altLang="zh-CN" dirty="0">
                <a:solidFill>
                  <a:schemeClr val="accent6"/>
                </a:solidFill>
              </a:rPr>
              <a:t>depth*100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93749"/>
      </p:ext>
    </p:extLst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F897-EEC7-46A5-9E9E-D735C474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65"/>
            <a:ext cx="9144000" cy="65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2206"/>
      </p:ext>
    </p:extLst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EE33E98D-78BA-493D-9063-E33489891E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2"/>
              <a:ext cx="9144000" cy="68579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11004">
                      <a:extLst>
                        <a:ext uri="{9D8B030D-6E8A-4147-A177-3AD203B41FA5}">
                          <a16:colId xmlns:a16="http://schemas.microsoft.com/office/drawing/2014/main" val="2567915445"/>
                        </a:ext>
                      </a:extLst>
                    </a:gridCol>
                    <a:gridCol w="1411004">
                      <a:extLst>
                        <a:ext uri="{9D8B030D-6E8A-4147-A177-3AD203B41FA5}">
                          <a16:colId xmlns:a16="http://schemas.microsoft.com/office/drawing/2014/main" val="2666824334"/>
                        </a:ext>
                      </a:extLst>
                    </a:gridCol>
                    <a:gridCol w="878520">
                      <a:extLst>
                        <a:ext uri="{9D8B030D-6E8A-4147-A177-3AD203B41FA5}">
                          <a16:colId xmlns:a16="http://schemas.microsoft.com/office/drawing/2014/main" val="2499904838"/>
                        </a:ext>
                      </a:extLst>
                    </a:gridCol>
                    <a:gridCol w="586464">
                      <a:extLst>
                        <a:ext uri="{9D8B030D-6E8A-4147-A177-3AD203B41FA5}">
                          <a16:colId xmlns:a16="http://schemas.microsoft.com/office/drawing/2014/main" val="340182111"/>
                        </a:ext>
                      </a:extLst>
                    </a:gridCol>
                    <a:gridCol w="2366608">
                      <a:extLst>
                        <a:ext uri="{9D8B030D-6E8A-4147-A177-3AD203B41FA5}">
                          <a16:colId xmlns:a16="http://schemas.microsoft.com/office/drawing/2014/main" val="3114897884"/>
                        </a:ext>
                      </a:extLst>
                    </a:gridCol>
                    <a:gridCol w="1411004">
                      <a:extLst>
                        <a:ext uri="{9D8B030D-6E8A-4147-A177-3AD203B41FA5}">
                          <a16:colId xmlns:a16="http://schemas.microsoft.com/office/drawing/2014/main" val="3288050637"/>
                        </a:ext>
                      </a:extLst>
                    </a:gridCol>
                    <a:gridCol w="1079396">
                      <a:extLst>
                        <a:ext uri="{9D8B030D-6E8A-4147-A177-3AD203B41FA5}">
                          <a16:colId xmlns:a16="http://schemas.microsoft.com/office/drawing/2014/main" val="1430151239"/>
                        </a:ext>
                      </a:extLst>
                    </a:gridCol>
                  </a:tblGrid>
                  <a:tr h="6525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800" b="0" i="1" baseline="-25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 </a:t>
                          </a:r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31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Literature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800" b="0" i="1" baseline="-25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Literature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 DSL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 Literature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E</a:t>
                          </a:r>
                          <a:r>
                            <a:rPr kumimoji="0" lang="en-US" altLang="zh-CN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x</a:t>
                          </a: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(keV) </a:t>
                          </a:r>
                          <a:r>
                            <a:rPr kumimoji="0" lang="en-US" altLang="zh-CN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31</a:t>
                          </a: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425525"/>
                      </a:ext>
                    </a:extLst>
                  </a:tr>
                  <a:tr h="340039"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1248.43(20)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1248.40(20)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3375</m:t>
                                    </m:r>
                                  </m:e>
                                  <m:sub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−1190</m:t>
                                    </m:r>
                                  </m:sub>
                                  <m:sup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+1020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1800" b="0" i="1" u="none" strike="noStrike" dirty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1060</m:t>
                                    </m:r>
                                  </m:e>
                                  <m:sub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−108</m:t>
                                    </m:r>
                                  </m:sub>
                                  <m:sup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+125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720±180±144</m:t>
                              </m:r>
                            </m:oMath>
                          </a14:m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a</a:t>
                          </a:r>
                          <a:endParaRPr lang="zh-CN" altLang="en-US" sz="1800" b="0" baseline="300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1266.13(12)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523(18)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705104"/>
                      </a:ext>
                    </a:extLst>
                  </a:tr>
                  <a:tr h="352713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1200±700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−900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+1300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b</a:t>
                          </a:r>
                          <a:endParaRPr lang="zh-CN" altLang="en-US" sz="1800" b="0" baseline="300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2317886"/>
                      </a:ext>
                    </a:extLst>
                  </a:tr>
                  <a:tr h="340039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3200±4800±5200</m:t>
                              </m:r>
                            </m:oMath>
                          </a14:m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b</a:t>
                          </a:r>
                          <a:endParaRPr lang="zh-CN" altLang="en-US" sz="1800" b="0" baseline="300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761503"/>
                      </a:ext>
                    </a:extLst>
                  </a:tr>
                  <a:tr h="340039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624±24±~62</m:t>
                              </m:r>
                            </m:oMath>
                          </a14:m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c</a:t>
                          </a:r>
                          <a:endParaRPr lang="zh-CN" altLang="en-US" sz="1800" b="0" baseline="300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7897469"/>
                      </a:ext>
                    </a:extLst>
                  </a:tr>
                  <a:tr h="352533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964±19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−89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+311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d</a:t>
                          </a:r>
                          <a:endParaRPr lang="zh-CN" altLang="en-US" sz="1800" b="0" baseline="300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5536991"/>
                      </a:ext>
                    </a:extLst>
                  </a:tr>
                  <a:tr h="6742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2234.06(20)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2233.97(20)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229</m:t>
                                    </m:r>
                                  </m:e>
                                  <m:sub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−75</m:t>
                                    </m:r>
                                  </m:sub>
                                  <m:sup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+78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1800" b="0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221</m:t>
                                    </m:r>
                                  </m:e>
                                  <m:sub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−26</m:t>
                                    </m:r>
                                  </m:sub>
                                  <m:sup>
                                    <m:r>
                                      <a:rPr lang="en-US" altLang="zh-CN" sz="1800" b="0" i="1" u="none" strike="noStrike" smtClean="0">
                                        <a:solidFill>
                                          <a:srgbClr val="00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</a:rPr>
                                      <m:t>+30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800" b="0" dirty="0">
                            <a:solidFill>
                              <a:srgbClr val="C00000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320±80</m:t>
                              </m:r>
                            </m:oMath>
                          </a14:m>
                          <a:r>
                            <a:rPr lang="zh-CN" altLang="en-US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a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2233.6(1)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269(18)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34191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3076.40(31)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3076.24(20)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&lt;11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3134.3(4)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7.2(6)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236601"/>
                      </a:ext>
                    </a:extLst>
                  </a:tr>
                  <a:tr h="34598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3434.90(33)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3434.70(32)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&lt;14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3506.1(6)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8.8(13)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458243"/>
                      </a:ext>
                    </a:extLst>
                  </a:tr>
                  <a:tr h="345985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3434.90(33)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2186.33(33)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&lt;14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fontAlgn="ctr"/>
                          <a:endParaRPr lang="zh-CN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085" marR="6085" marT="608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7937583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4085.4(8)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2837.60(32)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4190.9(10)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4.9(21)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5658155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4970.7(9)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4970.2(9)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&lt;7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5015.2(8)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7.6(5)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4768648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5156.1(6)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5155.7(6)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&lt;15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5256.8(15)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772640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kern="1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5518.3(3)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kern="1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4269.5(3)</a:t>
                          </a:r>
                          <a:endParaRPr lang="zh-CN" altLang="en-US" sz="1800" b="0" kern="1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5672.1(20)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25(6)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5649207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5775.1(15)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kern="1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3541.10(27)</a:t>
                          </a:r>
                          <a:endParaRPr lang="zh-CN" altLang="en-US" sz="1800" b="0" kern="1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&lt;23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5987.9(14)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2627458"/>
                      </a:ext>
                    </a:extLst>
                  </a:tr>
                  <a:tr h="34598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6390.2(7)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5141.3(6)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879924"/>
                      </a:ext>
                    </a:extLst>
                  </a:tr>
                  <a:tr h="345985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6390.2(7)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4155.84(31)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fontAlgn="ctr"/>
                          <a:endParaRPr lang="zh-CN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085" marR="6085" marT="608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4768404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6541.9(4)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5292.5(4)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6610.4(12)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271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EE33E98D-78BA-493D-9063-E33489891E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9007956"/>
                  </p:ext>
                </p:extLst>
              </p:nvPr>
            </p:nvGraphicFramePr>
            <p:xfrm>
              <a:off x="0" y="2"/>
              <a:ext cx="9144000" cy="68579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11004">
                      <a:extLst>
                        <a:ext uri="{9D8B030D-6E8A-4147-A177-3AD203B41FA5}">
                          <a16:colId xmlns:a16="http://schemas.microsoft.com/office/drawing/2014/main" val="2567915445"/>
                        </a:ext>
                      </a:extLst>
                    </a:gridCol>
                    <a:gridCol w="1411004">
                      <a:extLst>
                        <a:ext uri="{9D8B030D-6E8A-4147-A177-3AD203B41FA5}">
                          <a16:colId xmlns:a16="http://schemas.microsoft.com/office/drawing/2014/main" val="2666824334"/>
                        </a:ext>
                      </a:extLst>
                    </a:gridCol>
                    <a:gridCol w="878520">
                      <a:extLst>
                        <a:ext uri="{9D8B030D-6E8A-4147-A177-3AD203B41FA5}">
                          <a16:colId xmlns:a16="http://schemas.microsoft.com/office/drawing/2014/main" val="2499904838"/>
                        </a:ext>
                      </a:extLst>
                    </a:gridCol>
                    <a:gridCol w="586464">
                      <a:extLst>
                        <a:ext uri="{9D8B030D-6E8A-4147-A177-3AD203B41FA5}">
                          <a16:colId xmlns:a16="http://schemas.microsoft.com/office/drawing/2014/main" val="340182111"/>
                        </a:ext>
                      </a:extLst>
                    </a:gridCol>
                    <a:gridCol w="2366608">
                      <a:extLst>
                        <a:ext uri="{9D8B030D-6E8A-4147-A177-3AD203B41FA5}">
                          <a16:colId xmlns:a16="http://schemas.microsoft.com/office/drawing/2014/main" val="3114897884"/>
                        </a:ext>
                      </a:extLst>
                    </a:gridCol>
                    <a:gridCol w="1411004">
                      <a:extLst>
                        <a:ext uri="{9D8B030D-6E8A-4147-A177-3AD203B41FA5}">
                          <a16:colId xmlns:a16="http://schemas.microsoft.com/office/drawing/2014/main" val="3288050637"/>
                        </a:ext>
                      </a:extLst>
                    </a:gridCol>
                    <a:gridCol w="1079396">
                      <a:extLst>
                        <a:ext uri="{9D8B030D-6E8A-4147-A177-3AD203B41FA5}">
                          <a16:colId xmlns:a16="http://schemas.microsoft.com/office/drawing/2014/main" val="1430151239"/>
                        </a:ext>
                      </a:extLst>
                    </a:gridCol>
                  </a:tblGrid>
                  <a:tr h="6525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800" b="0" i="1" baseline="-25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 </a:t>
                          </a:r>
                          <a:r>
                            <a:rPr lang="en-US" altLang="zh-CN" sz="1800" b="0" baseline="30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31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Literature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800" b="0" i="1" baseline="-250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Literature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 DSL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 Literature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E</a:t>
                          </a:r>
                          <a:r>
                            <a:rPr kumimoji="0" lang="en-US" altLang="zh-CN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x</a:t>
                          </a: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(keV) </a:t>
                          </a:r>
                          <a:r>
                            <a:rPr kumimoji="0" lang="en-US" altLang="zh-CN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31</a:t>
                          </a: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425525"/>
                      </a:ext>
                    </a:extLst>
                  </a:tr>
                  <a:tr h="340039"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1248.43(20)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1248.40(20)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3750" t="-39576" r="-333333" b="-265724"/>
                          </a:stretch>
                        </a:blipFill>
                      </a:tcPr>
                    </a:tc>
                    <a:tc rowSpan="5"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701" t="-200000" r="-106186" b="-1748214"/>
                          </a:stretch>
                        </a:blip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1266.13(12)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523(18)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1705104"/>
                      </a:ext>
                    </a:extLst>
                  </a:tr>
                  <a:tr h="352713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701" t="-289655" r="-106186" b="-158793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2317886"/>
                      </a:ext>
                    </a:extLst>
                  </a:tr>
                  <a:tr h="340039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701" t="-410909" r="-106186" b="-1574545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761503"/>
                      </a:ext>
                    </a:extLst>
                  </a:tr>
                  <a:tr h="340039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701" t="-501786" r="-106186" b="-144642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7897469"/>
                      </a:ext>
                    </a:extLst>
                  </a:tr>
                  <a:tr h="352533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701" t="-581034" r="-106186" b="-1296552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5536991"/>
                      </a:ext>
                    </a:extLst>
                  </a:tr>
                  <a:tr h="6742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2234.06(20)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2233.97(20)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3750" t="-355856" r="-333333" b="-5774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701" t="-355856" r="-106186" b="-5774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2233.6(1)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269(18)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34191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3076.40(31)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3076.24(20)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&lt;11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3134.3(4)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7.2(6)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236601"/>
                      </a:ext>
                    </a:extLst>
                  </a:tr>
                  <a:tr h="34598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3434.90(33)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3434.70(32)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&lt;14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3506.1(6)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8.8(13)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458243"/>
                      </a:ext>
                    </a:extLst>
                  </a:tr>
                  <a:tr h="345985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3434.90(33)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2186.33(33)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&lt;14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fontAlgn="ctr"/>
                          <a:endParaRPr lang="zh-CN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085" marR="6085" marT="608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7937583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4085.4(8)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2837.60(32)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4190.9(10)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4.9(21)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5658155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4970.7(9)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4970.2(9)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&lt;7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5015.2(8)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7.6(5)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4768648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5156.1(6)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5155.7(6)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&lt;15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5256.8(15)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772640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kern="1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5518.3(3)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kern="1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4269.5(3)</a:t>
                          </a:r>
                          <a:endParaRPr lang="zh-CN" altLang="en-US" sz="1800" b="0" kern="1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5672.1(20)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25(6)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5649207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5775.1(15)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kern="1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3541.10(27)</a:t>
                          </a:r>
                          <a:endParaRPr lang="zh-CN" altLang="en-US" sz="1800" b="0" kern="1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&lt;23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5987.9(14)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2627458"/>
                      </a:ext>
                    </a:extLst>
                  </a:tr>
                  <a:tr h="34598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6390.2(7)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5141.3(6)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1879924"/>
                      </a:ext>
                    </a:extLst>
                  </a:tr>
                  <a:tr h="345985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6390.2(7)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4155.84(31)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lang="zh-CN" altLang="en-US" sz="18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 fontAlgn="ctr"/>
                          <a:endParaRPr lang="zh-CN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085" marR="6085" marT="6085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4768404"/>
                      </a:ext>
                    </a:extLst>
                  </a:tr>
                  <a:tr h="3459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6541.9(4)</a:t>
                          </a: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5292.5(4)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u="none" strike="noStrike" dirty="0">
                              <a:solidFill>
                                <a:srgbClr val="C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infinity</a:t>
                          </a:r>
                          <a:endParaRPr kumimoji="0" lang="zh-CN" alt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宋体" panose="02010600030101010101" pitchFamily="2" charset="-122"/>
                            <a:cs typeface="+mn-cs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6610.4(12)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altLang="zh-CN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unknown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52715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0153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09" y="0"/>
            <a:ext cx="5810491" cy="46361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64194" y="1844821"/>
            <a:ext cx="715260" cy="461665"/>
          </a:xfrm>
          <a:prstGeom prst="rect">
            <a:avLst/>
          </a:prstGeom>
          <a:solidFill>
            <a:srgbClr val="D1D3D5"/>
          </a:solidFill>
          <a:ln>
            <a:solidFill>
              <a:srgbClr val="D1D3D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S*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51143" y="1138766"/>
            <a:ext cx="56137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1233"/>
            <a:ext cx="5410200" cy="3433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3729" y="144803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0554" y="37150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9361117"/>
      </p:ext>
    </p:extLst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BD1AF0-E741-4DC0-B762-0575EB37FF14}"/>
              </a:ext>
            </a:extLst>
          </p:cNvPr>
          <p:cNvGraphicFramePr>
            <a:graphicFrameLocks noGrp="1"/>
          </p:cNvGraphicFramePr>
          <p:nvPr/>
        </p:nvGraphicFramePr>
        <p:xfrm>
          <a:off x="2" y="3980332"/>
          <a:ext cx="9143998" cy="2877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907">
                  <a:extLst>
                    <a:ext uri="{9D8B030D-6E8A-4147-A177-3AD203B41FA5}">
                      <a16:colId xmlns:a16="http://schemas.microsoft.com/office/drawing/2014/main" val="2390340991"/>
                    </a:ext>
                  </a:extLst>
                </a:gridCol>
                <a:gridCol w="275659">
                  <a:extLst>
                    <a:ext uri="{9D8B030D-6E8A-4147-A177-3AD203B41FA5}">
                      <a16:colId xmlns:a16="http://schemas.microsoft.com/office/drawing/2014/main" val="3468354704"/>
                    </a:ext>
                  </a:extLst>
                </a:gridCol>
                <a:gridCol w="261875">
                  <a:extLst>
                    <a:ext uri="{9D8B030D-6E8A-4147-A177-3AD203B41FA5}">
                      <a16:colId xmlns:a16="http://schemas.microsoft.com/office/drawing/2014/main" val="936438733"/>
                    </a:ext>
                  </a:extLst>
                </a:gridCol>
                <a:gridCol w="464682">
                  <a:extLst>
                    <a:ext uri="{9D8B030D-6E8A-4147-A177-3AD203B41FA5}">
                      <a16:colId xmlns:a16="http://schemas.microsoft.com/office/drawing/2014/main" val="3091651712"/>
                    </a:ext>
                  </a:extLst>
                </a:gridCol>
                <a:gridCol w="417426">
                  <a:extLst>
                    <a:ext uri="{9D8B030D-6E8A-4147-A177-3AD203B41FA5}">
                      <a16:colId xmlns:a16="http://schemas.microsoft.com/office/drawing/2014/main" val="3954673519"/>
                    </a:ext>
                  </a:extLst>
                </a:gridCol>
                <a:gridCol w="417426">
                  <a:extLst>
                    <a:ext uri="{9D8B030D-6E8A-4147-A177-3AD203B41FA5}">
                      <a16:colId xmlns:a16="http://schemas.microsoft.com/office/drawing/2014/main" val="704589431"/>
                    </a:ext>
                  </a:extLst>
                </a:gridCol>
                <a:gridCol w="417426">
                  <a:extLst>
                    <a:ext uri="{9D8B030D-6E8A-4147-A177-3AD203B41FA5}">
                      <a16:colId xmlns:a16="http://schemas.microsoft.com/office/drawing/2014/main" val="339555140"/>
                    </a:ext>
                  </a:extLst>
                </a:gridCol>
                <a:gridCol w="1071132">
                  <a:extLst>
                    <a:ext uri="{9D8B030D-6E8A-4147-A177-3AD203B41FA5}">
                      <a16:colId xmlns:a16="http://schemas.microsoft.com/office/drawing/2014/main" val="2115236236"/>
                    </a:ext>
                  </a:extLst>
                </a:gridCol>
                <a:gridCol w="889984">
                  <a:extLst>
                    <a:ext uri="{9D8B030D-6E8A-4147-A177-3AD203B41FA5}">
                      <a16:colId xmlns:a16="http://schemas.microsoft.com/office/drawing/2014/main" val="1796361426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1392493423"/>
                    </a:ext>
                  </a:extLst>
                </a:gridCol>
                <a:gridCol w="840760">
                  <a:extLst>
                    <a:ext uri="{9D8B030D-6E8A-4147-A177-3AD203B41FA5}">
                      <a16:colId xmlns:a16="http://schemas.microsoft.com/office/drawing/2014/main" val="4216101499"/>
                    </a:ext>
                  </a:extLst>
                </a:gridCol>
                <a:gridCol w="2764465">
                  <a:extLst>
                    <a:ext uri="{9D8B030D-6E8A-4147-A177-3AD203B41FA5}">
                      <a16:colId xmlns:a16="http://schemas.microsoft.com/office/drawing/2014/main" val="3328350434"/>
                    </a:ext>
                  </a:extLst>
                </a:gridCol>
              </a:tblGrid>
              <a:tr h="3726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579317"/>
                  </a:ext>
                </a:extLst>
              </a:tr>
              <a:tr h="4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49689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49.70%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p+33S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966542"/>
                  </a:ext>
                </a:extLst>
              </a:tr>
              <a:tr h="4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36436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36.40%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+34Cl</a:t>
                      </a:r>
                      <a:endParaRPr lang="en-US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398607"/>
                  </a:ext>
                </a:extLst>
              </a:tr>
              <a:tr h="4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800" b="0" i="0" u="none" strike="sng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800" b="0" i="0" u="none" strike="sng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800" b="0" i="0" u="none" strike="sng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11480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11.50%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94.3</a:t>
                      </a:r>
                      <a:endParaRPr lang="en-US" altLang="zh-CN" sz="1800" b="0" i="0" u="none" strike="sng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800" u="none" strike="sng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800" u="none" strike="sng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+31S</a:t>
                      </a:r>
                      <a:endParaRPr lang="en-US" sz="1800" b="0" i="0" u="none" strike="sng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63350"/>
                  </a:ext>
                </a:extLst>
              </a:tr>
              <a:tr h="4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1456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1.46%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32S+3He→n+34Ar</a:t>
                      </a:r>
                      <a:endParaRPr lang="en-US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58019"/>
                  </a:ext>
                </a:extLst>
              </a:tr>
              <a:tr h="4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0.71%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sng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</a:t>
                      </a:r>
                      <a:endParaRPr lang="en-US" altLang="zh-CN" sz="1800" b="0" i="0" u="none" strike="sngStrike" baseline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sng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32S+3He→d+33Cl</a:t>
                      </a:r>
                      <a:endParaRPr lang="en-US" sz="1800" b="0" i="0" u="none" strike="sng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117372"/>
                  </a:ext>
                </a:extLst>
              </a:tr>
              <a:tr h="4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1.87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32S+3He→</a:t>
                      </a:r>
                      <a:r>
                        <a:rPr lang="en-US" altLang="zh-CN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+30P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0389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75211AD-C330-43B2-A62A-B19063BFB35A}"/>
              </a:ext>
            </a:extLst>
          </p:cNvPr>
          <p:cNvSpPr txBox="1"/>
          <p:nvPr/>
        </p:nvSpPr>
        <p:spPr>
          <a:xfrm>
            <a:off x="107576" y="121023"/>
            <a:ext cx="62856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32S+3He</a:t>
            </a:r>
            <a:r>
              <a:rPr lang="zh-CN" altLang="en-US" sz="3200" dirty="0"/>
              <a:t>→</a:t>
            </a:r>
            <a:r>
              <a:rPr lang="en-US" altLang="zh-CN" sz="3200" dirty="0"/>
              <a:t>35Ar(Ex=22.9 MeV)</a:t>
            </a:r>
          </a:p>
          <a:p>
            <a:r>
              <a:rPr lang="en-US" altLang="zh-CN" sz="3200" dirty="0"/>
              <a:t>32S+12C</a:t>
            </a:r>
            <a:r>
              <a:rPr lang="zh-CN" altLang="en-US" sz="3200" dirty="0"/>
              <a:t>→</a:t>
            </a:r>
            <a:r>
              <a:rPr lang="en-US" altLang="zh-CN" sz="3200" dirty="0"/>
              <a:t>44Ti(Ex=46.4 MeV)</a:t>
            </a:r>
          </a:p>
          <a:p>
            <a:r>
              <a:rPr lang="en-US" altLang="zh-CN" sz="3200" dirty="0"/>
              <a:t>32S+16O</a:t>
            </a:r>
            <a:r>
              <a:rPr lang="zh-CN" altLang="en-US" sz="3200" dirty="0"/>
              <a:t>→</a:t>
            </a:r>
            <a:r>
              <a:rPr lang="en-US" altLang="zh-CN" sz="3200" dirty="0"/>
              <a:t>48Cr(Ex=54.7 MeV)</a:t>
            </a:r>
          </a:p>
          <a:p>
            <a:r>
              <a:rPr lang="en-US" altLang="zh-CN" sz="3200" dirty="0"/>
              <a:t>32S+197Au</a:t>
            </a:r>
            <a:r>
              <a:rPr lang="zh-CN" altLang="en-US" sz="3200" dirty="0"/>
              <a:t>→</a:t>
            </a:r>
            <a:r>
              <a:rPr lang="en-US" altLang="zh-CN" sz="3200" dirty="0"/>
              <a:t>229Am(Ex=–15.8 MeV)</a:t>
            </a:r>
            <a:endParaRPr lang="zh-CN" altLang="en-US"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1FAE0A4-EC5E-40CA-A645-457072DD0090}"/>
              </a:ext>
            </a:extLst>
          </p:cNvPr>
          <p:cNvGraphicFramePr>
            <a:graphicFrameLocks noGrp="1"/>
          </p:cNvGraphicFramePr>
          <p:nvPr/>
        </p:nvGraphicFramePr>
        <p:xfrm>
          <a:off x="107576" y="3178213"/>
          <a:ext cx="6756360" cy="365760"/>
        </p:xfrm>
        <a:graphic>
          <a:graphicData uri="http://schemas.openxmlformats.org/drawingml/2006/table">
            <a:tbl>
              <a:tblPr/>
              <a:tblGrid>
                <a:gridCol w="2252120">
                  <a:extLst>
                    <a:ext uri="{9D8B030D-6E8A-4147-A177-3AD203B41FA5}">
                      <a16:colId xmlns:a16="http://schemas.microsoft.com/office/drawing/2014/main" val="1371776424"/>
                    </a:ext>
                  </a:extLst>
                </a:gridCol>
                <a:gridCol w="2252120">
                  <a:extLst>
                    <a:ext uri="{9D8B030D-6E8A-4147-A177-3AD203B41FA5}">
                      <a16:colId xmlns:a16="http://schemas.microsoft.com/office/drawing/2014/main" val="3342277777"/>
                    </a:ext>
                  </a:extLst>
                </a:gridCol>
                <a:gridCol w="2252120">
                  <a:extLst>
                    <a:ext uri="{9D8B030D-6E8A-4147-A177-3AD203B41FA5}">
                      <a16:colId xmlns:a16="http://schemas.microsoft.com/office/drawing/2014/main" val="30757869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</a:rPr>
                        <a:t>S(n)= 16332 keV </a:t>
                      </a:r>
                      <a:r>
                        <a:rPr lang="pt-BR" i="1" dirty="0">
                          <a:effectLst/>
                        </a:rPr>
                        <a:t>11</a:t>
                      </a:r>
                      <a:endParaRPr lang="pt-BR" dirty="0">
                        <a:effectLst/>
                      </a:endParaRPr>
                    </a:p>
                  </a:txBody>
                  <a:tcPr marR="2381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S(p)= 8105 keV </a:t>
                      </a:r>
                      <a:r>
                        <a:rPr lang="en-US" i="1" dirty="0">
                          <a:effectLst/>
                        </a:rPr>
                        <a:t>8</a:t>
                      </a:r>
                      <a:endParaRPr lang="en-US" dirty="0">
                        <a:effectLst/>
                      </a:endParaRPr>
                    </a:p>
                  </a:txBody>
                  <a:tcPr marR="2381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effectLst/>
                        </a:rPr>
                        <a:t>Q(α)= -7698 keV </a:t>
                      </a:r>
                      <a:r>
                        <a:rPr lang="fi-FI" i="1" dirty="0">
                          <a:effectLst/>
                        </a:rPr>
                        <a:t>8</a:t>
                      </a:r>
                      <a:endParaRPr lang="fi-FI" dirty="0">
                        <a:effectLst/>
                      </a:endParaRPr>
                    </a:p>
                  </a:txBody>
                  <a:tcPr marR="2381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1892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DE0827-39C8-4C9D-A1F1-3618F0EEFD96}"/>
              </a:ext>
            </a:extLst>
          </p:cNvPr>
          <p:cNvGraphicFramePr>
            <a:graphicFrameLocks noGrp="1"/>
          </p:cNvGraphicFramePr>
          <p:nvPr/>
        </p:nvGraphicFramePr>
        <p:xfrm>
          <a:off x="107576" y="2741854"/>
          <a:ext cx="6756361" cy="365760"/>
        </p:xfrm>
        <a:graphic>
          <a:graphicData uri="http://schemas.openxmlformats.org/drawingml/2006/table">
            <a:tbl>
              <a:tblPr/>
              <a:tblGrid>
                <a:gridCol w="2232265">
                  <a:extLst>
                    <a:ext uri="{9D8B030D-6E8A-4147-A177-3AD203B41FA5}">
                      <a16:colId xmlns:a16="http://schemas.microsoft.com/office/drawing/2014/main" val="1919069623"/>
                    </a:ext>
                  </a:extLst>
                </a:gridCol>
                <a:gridCol w="2232265">
                  <a:extLst>
                    <a:ext uri="{9D8B030D-6E8A-4147-A177-3AD203B41FA5}">
                      <a16:colId xmlns:a16="http://schemas.microsoft.com/office/drawing/2014/main" val="1760201058"/>
                    </a:ext>
                  </a:extLst>
                </a:gridCol>
                <a:gridCol w="2291831">
                  <a:extLst>
                    <a:ext uri="{9D8B030D-6E8A-4147-A177-3AD203B41FA5}">
                      <a16:colId xmlns:a16="http://schemas.microsoft.com/office/drawing/2014/main" val="270078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</a:rPr>
                        <a:t>S(n)= 16299 keV </a:t>
                      </a:r>
                      <a:r>
                        <a:rPr lang="pt-BR" i="1" dirty="0">
                          <a:effectLst/>
                        </a:rPr>
                        <a:t>8</a:t>
                      </a:r>
                      <a:endParaRPr lang="pt-BR" dirty="0">
                        <a:effectLst/>
                      </a:endParaRPr>
                    </a:p>
                  </a:txBody>
                  <a:tcPr marR="2381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S(p)= 8649.4 keV </a:t>
                      </a:r>
                      <a:r>
                        <a:rPr lang="en-US" i="1" dirty="0">
                          <a:effectLst/>
                        </a:rPr>
                        <a:t>20</a:t>
                      </a:r>
                      <a:endParaRPr lang="en-US" dirty="0">
                        <a:effectLst/>
                      </a:endParaRPr>
                    </a:p>
                  </a:txBody>
                  <a:tcPr marR="2381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>
                          <a:effectLst/>
                        </a:rPr>
                        <a:t>Q(α)= -5127.1 keV </a:t>
                      </a:r>
                      <a:r>
                        <a:rPr lang="fi-FI" i="1" dirty="0">
                          <a:effectLst/>
                        </a:rPr>
                        <a:t>7</a:t>
                      </a:r>
                      <a:endParaRPr lang="fi-FI" dirty="0">
                        <a:effectLst/>
                      </a:endParaRPr>
                    </a:p>
                  </a:txBody>
                  <a:tcPr marR="2381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4359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451BE4-F289-4F7A-8386-2623FC7AB08E}"/>
              </a:ext>
            </a:extLst>
          </p:cNvPr>
          <p:cNvSpPr txBox="1"/>
          <p:nvPr/>
        </p:nvSpPr>
        <p:spPr>
          <a:xfrm>
            <a:off x="6121815" y="121023"/>
            <a:ext cx="3022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αs from evaporation are </a:t>
            </a:r>
            <a:r>
              <a:rPr lang="en-US" altLang="zh-CN" dirty="0" err="1"/>
              <a:t>isotropically</a:t>
            </a:r>
            <a:r>
              <a:rPr lang="en-US" altLang="zh-CN" dirty="0"/>
              <a:t> emitted.</a:t>
            </a:r>
          </a:p>
          <a:p>
            <a:r>
              <a:rPr lang="en-US" altLang="zh-CN" dirty="0"/>
              <a:t>The evaporation residuals are toward a </a:t>
            </a:r>
            <a:r>
              <a:rPr lang="en-US" altLang="zh-CN"/>
              <a:t>forward angle.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734916"/>
      </p:ext>
    </p:extLst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A73BF5-05DB-4B4F-BD9A-2B7EF3A6C9B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3999" cy="68579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433">
                  <a:extLst>
                    <a:ext uri="{9D8B030D-6E8A-4147-A177-3AD203B41FA5}">
                      <a16:colId xmlns:a16="http://schemas.microsoft.com/office/drawing/2014/main" val="1420484095"/>
                    </a:ext>
                  </a:extLst>
                </a:gridCol>
                <a:gridCol w="288259">
                  <a:extLst>
                    <a:ext uri="{9D8B030D-6E8A-4147-A177-3AD203B41FA5}">
                      <a16:colId xmlns:a16="http://schemas.microsoft.com/office/drawing/2014/main" val="2454488329"/>
                    </a:ext>
                  </a:extLst>
                </a:gridCol>
                <a:gridCol w="391209">
                  <a:extLst>
                    <a:ext uri="{9D8B030D-6E8A-4147-A177-3AD203B41FA5}">
                      <a16:colId xmlns:a16="http://schemas.microsoft.com/office/drawing/2014/main" val="2103541381"/>
                    </a:ext>
                  </a:extLst>
                </a:gridCol>
                <a:gridCol w="434449">
                  <a:extLst>
                    <a:ext uri="{9D8B030D-6E8A-4147-A177-3AD203B41FA5}">
                      <a16:colId xmlns:a16="http://schemas.microsoft.com/office/drawing/2014/main" val="3660070963"/>
                    </a:ext>
                  </a:extLst>
                </a:gridCol>
                <a:gridCol w="391209">
                  <a:extLst>
                    <a:ext uri="{9D8B030D-6E8A-4147-A177-3AD203B41FA5}">
                      <a16:colId xmlns:a16="http://schemas.microsoft.com/office/drawing/2014/main" val="1133405392"/>
                    </a:ext>
                  </a:extLst>
                </a:gridCol>
                <a:gridCol w="391209">
                  <a:extLst>
                    <a:ext uri="{9D8B030D-6E8A-4147-A177-3AD203B41FA5}">
                      <a16:colId xmlns:a16="http://schemas.microsoft.com/office/drawing/2014/main" val="1881848592"/>
                    </a:ext>
                  </a:extLst>
                </a:gridCol>
                <a:gridCol w="391209">
                  <a:extLst>
                    <a:ext uri="{9D8B030D-6E8A-4147-A177-3AD203B41FA5}">
                      <a16:colId xmlns:a16="http://schemas.microsoft.com/office/drawing/2014/main" val="83709126"/>
                    </a:ext>
                  </a:extLst>
                </a:gridCol>
                <a:gridCol w="1120094">
                  <a:extLst>
                    <a:ext uri="{9D8B030D-6E8A-4147-A177-3AD203B41FA5}">
                      <a16:colId xmlns:a16="http://schemas.microsoft.com/office/drawing/2014/main" val="2104100531"/>
                    </a:ext>
                  </a:extLst>
                </a:gridCol>
                <a:gridCol w="875072">
                  <a:extLst>
                    <a:ext uri="{9D8B030D-6E8A-4147-A177-3AD203B41FA5}">
                      <a16:colId xmlns:a16="http://schemas.microsoft.com/office/drawing/2014/main" val="210426129"/>
                    </a:ext>
                  </a:extLst>
                </a:gridCol>
                <a:gridCol w="992436">
                  <a:extLst>
                    <a:ext uri="{9D8B030D-6E8A-4147-A177-3AD203B41FA5}">
                      <a16:colId xmlns:a16="http://schemas.microsoft.com/office/drawing/2014/main" val="30059149"/>
                    </a:ext>
                  </a:extLst>
                </a:gridCol>
                <a:gridCol w="879192">
                  <a:extLst>
                    <a:ext uri="{9D8B030D-6E8A-4147-A177-3AD203B41FA5}">
                      <a16:colId xmlns:a16="http://schemas.microsoft.com/office/drawing/2014/main" val="182243552"/>
                    </a:ext>
                  </a:extLst>
                </a:gridCol>
                <a:gridCol w="2730228">
                  <a:extLst>
                    <a:ext uri="{9D8B030D-6E8A-4147-A177-3AD203B41FA5}">
                      <a16:colId xmlns:a16="http://schemas.microsoft.com/office/drawing/2014/main" val="428870013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891005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27518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27.50%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+39K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73694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21609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21.60%</a:t>
                      </a:r>
                      <a:endParaRPr lang="en-US" altLang="zh-CN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pαα</a:t>
                      </a:r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+35Cl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75850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18027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18.00%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32S+12C→3He+41Ca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819646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8669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8.67%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95.5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+36Ar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73330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7.81%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+38Ar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75864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5.80%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+38K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341717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3.33%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+42Sc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54543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2888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2.89%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76756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55808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1053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1.05%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+41K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668844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+32S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44929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0.33%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+40Ca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14708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32S+12C→t+41Sc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375860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nαα</a:t>
                      </a:r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+35Ar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25970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pdα</a:t>
                      </a:r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+37Ar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65064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+43Sc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223539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n+42Ti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895744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32S+12C→nn+43Ti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472567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32S+12C→p</a:t>
                      </a:r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ααα</a:t>
                      </a:r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+31P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41510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32S+12C→</a:t>
                      </a:r>
                      <a:r>
                        <a:rPr lang="en-US" altLang="zh-CN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pppα</a:t>
                      </a:r>
                      <a:r>
                        <a:rPr lang="en-US" sz="11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+37Cl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12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58128"/>
      </p:ext>
    </p:extLst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26AC2A-E615-4ABB-A949-095DA1B0139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3999" cy="6858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08">
                  <a:extLst>
                    <a:ext uri="{9D8B030D-6E8A-4147-A177-3AD203B41FA5}">
                      <a16:colId xmlns:a16="http://schemas.microsoft.com/office/drawing/2014/main" val="169780158"/>
                    </a:ext>
                  </a:extLst>
                </a:gridCol>
                <a:gridCol w="304897">
                  <a:extLst>
                    <a:ext uri="{9D8B030D-6E8A-4147-A177-3AD203B41FA5}">
                      <a16:colId xmlns:a16="http://schemas.microsoft.com/office/drawing/2014/main" val="203580201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3912653884"/>
                    </a:ext>
                  </a:extLst>
                </a:gridCol>
                <a:gridCol w="409310">
                  <a:extLst>
                    <a:ext uri="{9D8B030D-6E8A-4147-A177-3AD203B41FA5}">
                      <a16:colId xmlns:a16="http://schemas.microsoft.com/office/drawing/2014/main" val="124200004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732936794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1941528092"/>
                    </a:ext>
                  </a:extLst>
                </a:gridCol>
                <a:gridCol w="378820">
                  <a:extLst>
                    <a:ext uri="{9D8B030D-6E8A-4147-A177-3AD203B41FA5}">
                      <a16:colId xmlns:a16="http://schemas.microsoft.com/office/drawing/2014/main" val="1032934873"/>
                    </a:ext>
                  </a:extLst>
                </a:gridCol>
                <a:gridCol w="1184744">
                  <a:extLst>
                    <a:ext uri="{9D8B030D-6E8A-4147-A177-3AD203B41FA5}">
                      <a16:colId xmlns:a16="http://schemas.microsoft.com/office/drawing/2014/main" val="2241135258"/>
                    </a:ext>
                  </a:extLst>
                </a:gridCol>
                <a:gridCol w="956071">
                  <a:extLst>
                    <a:ext uri="{9D8B030D-6E8A-4147-A177-3AD203B41FA5}">
                      <a16:colId xmlns:a16="http://schemas.microsoft.com/office/drawing/2014/main" val="1077674460"/>
                    </a:ext>
                  </a:extLst>
                </a:gridCol>
                <a:gridCol w="1064962">
                  <a:extLst>
                    <a:ext uri="{9D8B030D-6E8A-4147-A177-3AD203B41FA5}">
                      <a16:colId xmlns:a16="http://schemas.microsoft.com/office/drawing/2014/main" val="1762344420"/>
                    </a:ext>
                  </a:extLst>
                </a:gridCol>
                <a:gridCol w="929937">
                  <a:extLst>
                    <a:ext uri="{9D8B030D-6E8A-4147-A177-3AD203B41FA5}">
                      <a16:colId xmlns:a16="http://schemas.microsoft.com/office/drawing/2014/main" val="3103534522"/>
                    </a:ext>
                  </a:extLst>
                </a:gridCol>
                <a:gridCol w="2504390">
                  <a:extLst>
                    <a:ext uri="{9D8B030D-6E8A-4147-A177-3AD203B41FA5}">
                      <a16:colId xmlns:a16="http://schemas.microsoft.com/office/drawing/2014/main" val="4150665854"/>
                    </a:ext>
                  </a:extLst>
                </a:gridCol>
              </a:tblGrid>
              <a:tr h="27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Reaction channels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13018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29386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29.40%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32S+16O→3He+45Ti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56957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21008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21.00%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+39K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23454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9583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9.58%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+42Ca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7491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9.53%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+45Sc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162989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7147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7.15%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ddd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+42Sc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829373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5.26%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+40Ca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56012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5.02%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+43Sc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59309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3.08%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+41Ca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98332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2.30%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ppd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+44Sc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772853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2.02%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+46Ti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619453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+46V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326895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1637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1.64%</a:t>
                      </a:r>
                      <a:endParaRPr lang="en-US" altLang="zh-CN" sz="16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ααα</a:t>
                      </a:r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+36Ar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177266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0.68%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7.52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+45V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24568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0.44%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4.81</a:t>
                      </a:r>
                      <a:endParaRPr lang="en-US" altLang="zh-CN" sz="16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nα</a:t>
                      </a:r>
                      <a:r>
                        <a:rPr lang="en-US" sz="16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+43Ti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6712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32S+16O→p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ααα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+35Cl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567775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+44Ti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328232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pαα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+39Ca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408878"/>
                  </a:ext>
                </a:extLst>
              </a:tr>
              <a:tr h="27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0.15%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pppα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+41K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140915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32S+16O→10C+38Ar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644773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32S+16O→4Be+44Ca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69212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32S+16O→2n+46Cr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373174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32S+16O→10B+38K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504203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32S+16O→1H+47V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80696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32S+16O→7Li+41Sc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340618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32S+16O→1n+47Cr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68268"/>
                  </a:ext>
                </a:extLst>
              </a:tr>
              <a:tr h="1949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32S+16O→6He+42Ti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480" marR="9480" marT="948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0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186283"/>
      </p:ext>
    </p:extLst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D6523EB-4098-4A9C-A703-EF610A30FA09}"/>
              </a:ext>
            </a:extLst>
          </p:cNvPr>
          <p:cNvCxnSpPr>
            <a:cxnSpLocks/>
          </p:cNvCxnSpPr>
          <p:nvPr/>
        </p:nvCxnSpPr>
        <p:spPr>
          <a:xfrm>
            <a:off x="814552" y="402074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2645B4-B370-4957-B936-66F84E72F733}"/>
              </a:ext>
            </a:extLst>
          </p:cNvPr>
          <p:cNvCxnSpPr>
            <a:cxnSpLocks/>
          </p:cNvCxnSpPr>
          <p:nvPr/>
        </p:nvCxnSpPr>
        <p:spPr>
          <a:xfrm>
            <a:off x="814552" y="2878574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D8AE220-F757-41DF-8B7A-A9CE0203C787}"/>
              </a:ext>
            </a:extLst>
          </p:cNvPr>
          <p:cNvCxnSpPr>
            <a:cxnSpLocks/>
          </p:cNvCxnSpPr>
          <p:nvPr/>
        </p:nvCxnSpPr>
        <p:spPr>
          <a:xfrm>
            <a:off x="1789372" y="402074"/>
            <a:ext cx="0" cy="1548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BEA088-C09C-46AF-B9C9-69D19720A4C2}"/>
              </a:ext>
            </a:extLst>
          </p:cNvPr>
          <p:cNvCxnSpPr>
            <a:cxnSpLocks/>
          </p:cNvCxnSpPr>
          <p:nvPr/>
        </p:nvCxnSpPr>
        <p:spPr>
          <a:xfrm>
            <a:off x="1240720" y="2339920"/>
            <a:ext cx="0" cy="53865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3C9C87-03E7-4E51-8637-5E63DA1A2CD7}"/>
              </a:ext>
            </a:extLst>
          </p:cNvPr>
          <p:cNvSpPr txBox="1"/>
          <p:nvPr/>
        </p:nvSpPr>
        <p:spPr>
          <a:xfrm>
            <a:off x="2224252" y="21740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4C540-6888-474D-A403-BCB9B719D43A}"/>
              </a:ext>
            </a:extLst>
          </p:cNvPr>
          <p:cNvSpPr txBox="1"/>
          <p:nvPr/>
        </p:nvSpPr>
        <p:spPr>
          <a:xfrm>
            <a:off x="2224252" y="176605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64BD1-F06B-4F3F-B617-3A213D15F0C3}"/>
              </a:ext>
            </a:extLst>
          </p:cNvPr>
          <p:cNvSpPr txBox="1"/>
          <p:nvPr/>
        </p:nvSpPr>
        <p:spPr>
          <a:xfrm>
            <a:off x="2224252" y="26939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3D2B06-B4EB-4C13-8197-14547B29B8A5}"/>
              </a:ext>
            </a:extLst>
          </p:cNvPr>
          <p:cNvCxnSpPr>
            <a:cxnSpLocks/>
          </p:cNvCxnSpPr>
          <p:nvPr/>
        </p:nvCxnSpPr>
        <p:spPr>
          <a:xfrm>
            <a:off x="814552" y="2338401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A31F30-F0F1-4B0A-B859-BCBA6724DA8A}"/>
              </a:ext>
            </a:extLst>
          </p:cNvPr>
          <p:cNvCxnSpPr>
            <a:cxnSpLocks/>
          </p:cNvCxnSpPr>
          <p:nvPr/>
        </p:nvCxnSpPr>
        <p:spPr>
          <a:xfrm>
            <a:off x="1240724" y="402074"/>
            <a:ext cx="0" cy="193632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8D3A4B-3D42-49EF-B8C5-EF5B218583B2}"/>
              </a:ext>
            </a:extLst>
          </p:cNvPr>
          <p:cNvCxnSpPr>
            <a:cxnSpLocks/>
          </p:cNvCxnSpPr>
          <p:nvPr/>
        </p:nvCxnSpPr>
        <p:spPr>
          <a:xfrm>
            <a:off x="814552" y="195072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5C944A-6E4A-45D8-8239-44BE673E9A44}"/>
              </a:ext>
            </a:extLst>
          </p:cNvPr>
          <p:cNvCxnSpPr>
            <a:cxnSpLocks/>
          </p:cNvCxnSpPr>
          <p:nvPr/>
        </p:nvCxnSpPr>
        <p:spPr>
          <a:xfrm>
            <a:off x="1789371" y="1950720"/>
            <a:ext cx="0" cy="92633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6A8388-1D5C-480F-B9C0-7BE15979E2D7}"/>
              </a:ext>
            </a:extLst>
          </p:cNvPr>
          <p:cNvSpPr txBox="1"/>
          <p:nvPr/>
        </p:nvSpPr>
        <p:spPr>
          <a:xfrm>
            <a:off x="2224703" y="215027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EE29B4-6712-48A3-8B2D-281920BC213B}"/>
              </a:ext>
            </a:extLst>
          </p:cNvPr>
          <p:cNvSpPr txBox="1"/>
          <p:nvPr/>
        </p:nvSpPr>
        <p:spPr>
          <a:xfrm>
            <a:off x="2601889" y="217408"/>
            <a:ext cx="56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~fs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FB7F4-07FE-4CA5-8856-43DDF3A6CF6A}"/>
              </a:ext>
            </a:extLst>
          </p:cNvPr>
          <p:cNvSpPr txBox="1"/>
          <p:nvPr/>
        </p:nvSpPr>
        <p:spPr>
          <a:xfrm>
            <a:off x="2601713" y="176426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~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ps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419CFD-22F6-4DD1-85CB-BD4F76AABFB0}"/>
              </a:ext>
            </a:extLst>
          </p:cNvPr>
          <p:cNvSpPr txBox="1"/>
          <p:nvPr/>
        </p:nvSpPr>
        <p:spPr>
          <a:xfrm>
            <a:off x="2601713" y="215205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~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ps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87F207-5EF1-4DD4-88C0-75976CB17EB7}"/>
              </a:ext>
            </a:extLst>
          </p:cNvPr>
          <p:cNvSpPr txBox="1"/>
          <p:nvPr/>
        </p:nvSpPr>
        <p:spPr>
          <a:xfrm>
            <a:off x="161980" y="2405426"/>
            <a:ext cx="11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unshifted</a:t>
            </a:r>
            <a:endParaRPr lang="zh-CN" altLang="en-US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86303"/>
      </p:ext>
    </p:extLst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2CE58-2C40-4E77-B07E-4473EAEA2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3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52252"/>
      </p:ext>
    </p:extLst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794093-E720-4364-B170-997EAA5CFA05}"/>
              </a:ext>
            </a:extLst>
          </p:cNvPr>
          <p:cNvGraphicFramePr>
            <a:graphicFrameLocks noGrp="1"/>
          </p:cNvGraphicFramePr>
          <p:nvPr/>
        </p:nvGraphicFramePr>
        <p:xfrm>
          <a:off x="127001" y="275749"/>
          <a:ext cx="8877300" cy="2205990"/>
        </p:xfrm>
        <a:graphic>
          <a:graphicData uri="http://schemas.openxmlformats.org/drawingml/2006/table">
            <a:tbl>
              <a:tblPr/>
              <a:tblGrid>
                <a:gridCol w="1422399">
                  <a:extLst>
                    <a:ext uri="{9D8B030D-6E8A-4147-A177-3AD203B41FA5}">
                      <a16:colId xmlns:a16="http://schemas.microsoft.com/office/drawing/2014/main" val="3477277693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366186643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602711469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4237257716"/>
                    </a:ext>
                  </a:extLst>
                </a:gridCol>
                <a:gridCol w="1485901">
                  <a:extLst>
                    <a:ext uri="{9D8B030D-6E8A-4147-A177-3AD203B41FA5}">
                      <a16:colId xmlns:a16="http://schemas.microsoft.com/office/drawing/2014/main" val="1498871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>
                          <a:effectLst/>
                        </a:rPr>
                        <a:t>Experiment Number</a:t>
                      </a:r>
                    </a:p>
                  </a:txBody>
                  <a:tcPr marL="47625" marR="190500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>
                          <a:effectLst/>
                        </a:rPr>
                        <a:t>Contact Spokesperson</a:t>
                      </a:r>
                    </a:p>
                  </a:txBody>
                  <a:tcPr marL="47625" marR="190500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>
                          <a:effectLst/>
                        </a:rPr>
                        <a:t>Title</a:t>
                      </a:r>
                    </a:p>
                  </a:txBody>
                  <a:tcPr marL="47625" marR="190500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>
                          <a:effectLst/>
                        </a:rPr>
                        <a:t>Beam on Target Hours Approved</a:t>
                      </a:r>
                    </a:p>
                  </a:txBody>
                  <a:tcPr marL="47625" marR="190500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>
                          <a:effectLst/>
                        </a:rPr>
                        <a:t>Beam Tuning Hours</a:t>
                      </a:r>
                    </a:p>
                  </a:txBody>
                  <a:tcPr marL="47625" marR="190500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31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dirty="0">
                          <a:effectLst/>
                        </a:rPr>
                        <a:t>21024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effectLst/>
                        </a:rPr>
                        <a:t>Crawford, H.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effectLst/>
                        </a:rPr>
                        <a:t>Reaction Cross-Section Measurement in 40Mg: A Halo Candidate?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>
                          <a:effectLst/>
                        </a:rPr>
                        <a:t>144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dirty="0">
                          <a:effectLst/>
                        </a:rPr>
                        <a:t>24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311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dirty="0">
                          <a:effectLst/>
                        </a:rPr>
                        <a:t>21010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effectLst/>
                        </a:rPr>
                        <a:t>Fynbo, H.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effectLst/>
                        </a:rPr>
                        <a:t>Study of the beta-decays of 22Al and 26P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dirty="0">
                          <a:effectLst/>
                        </a:rPr>
                        <a:t>48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dirty="0">
                          <a:effectLst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153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852171"/>
      </p:ext>
    </p:extLst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474EC2C-399A-4C03-901E-1A69746B9A97}"/>
              </a:ext>
            </a:extLst>
          </p:cNvPr>
          <p:cNvGraphicFramePr>
            <a:graphicFrameLocks noGrp="1"/>
          </p:cNvGraphicFramePr>
          <p:nvPr/>
        </p:nvGraphicFramePr>
        <p:xfrm>
          <a:off x="139700" y="217170"/>
          <a:ext cx="8791360" cy="642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840">
                  <a:extLst>
                    <a:ext uri="{9D8B030D-6E8A-4147-A177-3AD203B41FA5}">
                      <a16:colId xmlns:a16="http://schemas.microsoft.com/office/drawing/2014/main" val="1701940975"/>
                    </a:ext>
                  </a:extLst>
                </a:gridCol>
                <a:gridCol w="2197840">
                  <a:extLst>
                    <a:ext uri="{9D8B030D-6E8A-4147-A177-3AD203B41FA5}">
                      <a16:colId xmlns:a16="http://schemas.microsoft.com/office/drawing/2014/main" val="979651424"/>
                    </a:ext>
                  </a:extLst>
                </a:gridCol>
                <a:gridCol w="2197840">
                  <a:extLst>
                    <a:ext uri="{9D8B030D-6E8A-4147-A177-3AD203B41FA5}">
                      <a16:colId xmlns:a16="http://schemas.microsoft.com/office/drawing/2014/main" val="4242803070"/>
                    </a:ext>
                  </a:extLst>
                </a:gridCol>
                <a:gridCol w="2197840">
                  <a:extLst>
                    <a:ext uri="{9D8B030D-6E8A-4147-A177-3AD203B41FA5}">
                      <a16:colId xmlns:a16="http://schemas.microsoft.com/office/drawing/2014/main" val="2784925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Proposal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Case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Feasibility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FRIB-PAC1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81778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Andy Rogers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Kr(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pγ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Terrible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Failed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200235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Rb(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pγ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Terrible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880742"/>
                  </a:ext>
                </a:extLst>
              </a:tr>
              <a:tr h="16002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Hans Fynbo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Al(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pγ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Succeeded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51281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pγ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69899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Al(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pγ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485709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pγ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04327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Vandana Tripathi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Heather Crawford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Succeeded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159146"/>
                  </a:ext>
                </a:extLst>
              </a:tr>
              <a:tr h="3039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Fair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884589"/>
                  </a:ext>
                </a:extLst>
              </a:tr>
              <a:tr h="24214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Fair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69168"/>
                  </a:ext>
                </a:extLst>
              </a:tr>
              <a:tr h="1803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Fair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73359"/>
                  </a:ext>
                </a:extLst>
              </a:tr>
              <a:tr h="1185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Fair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6132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Fair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672542"/>
                  </a:ext>
                </a:extLst>
              </a:tr>
              <a:tr h="123613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Miguel </a:t>
                      </a:r>
                      <a:r>
                        <a:rPr lang="en-US" altLang="zh-CN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Madurga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Terrible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Failed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30315"/>
                  </a:ext>
                </a:extLst>
              </a:tr>
              <a:tr h="24214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Terrible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566479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Ne(</a:t>
                      </a:r>
                      <a:r>
                        <a:rPr lang="en-US" altLang="zh-CN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nγ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CN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Bad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105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383984"/>
      </p:ext>
    </p:extLst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0841C1-FE0A-4E1C-99B0-F9A84AD3B964}"/>
              </a:ext>
            </a:extLst>
          </p:cNvPr>
          <p:cNvCxnSpPr>
            <a:cxnSpLocks/>
          </p:cNvCxnSpPr>
          <p:nvPr/>
        </p:nvCxnSpPr>
        <p:spPr>
          <a:xfrm>
            <a:off x="2962275" y="37973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25B06A-84A9-4731-B40F-3C707D471719}"/>
              </a:ext>
            </a:extLst>
          </p:cNvPr>
          <p:cNvCxnSpPr>
            <a:cxnSpLocks/>
          </p:cNvCxnSpPr>
          <p:nvPr/>
        </p:nvCxnSpPr>
        <p:spPr>
          <a:xfrm>
            <a:off x="2949636" y="54229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A9E29A-612F-4350-82F6-531E5EC0B823}"/>
              </a:ext>
            </a:extLst>
          </p:cNvPr>
          <p:cNvCxnSpPr>
            <a:cxnSpLocks/>
          </p:cNvCxnSpPr>
          <p:nvPr/>
        </p:nvCxnSpPr>
        <p:spPr>
          <a:xfrm>
            <a:off x="2962275" y="62738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B2114A-F418-4569-B3E8-A484AB269952}"/>
              </a:ext>
            </a:extLst>
          </p:cNvPr>
          <p:cNvCxnSpPr>
            <a:cxnSpLocks/>
          </p:cNvCxnSpPr>
          <p:nvPr/>
        </p:nvCxnSpPr>
        <p:spPr>
          <a:xfrm>
            <a:off x="3667125" y="3797300"/>
            <a:ext cx="0" cy="1625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E6CC48-4B25-41BC-A289-B68EE2D127FD}"/>
              </a:ext>
            </a:extLst>
          </p:cNvPr>
          <p:cNvCxnSpPr>
            <a:cxnSpLocks/>
          </p:cNvCxnSpPr>
          <p:nvPr/>
        </p:nvCxnSpPr>
        <p:spPr>
          <a:xfrm>
            <a:off x="3667125" y="5422900"/>
            <a:ext cx="0" cy="850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ADCBE9-404B-4940-9E1A-A1CABE88CB2A}"/>
              </a:ext>
            </a:extLst>
          </p:cNvPr>
          <p:cNvSpPr txBox="1"/>
          <p:nvPr/>
        </p:nvSpPr>
        <p:spPr>
          <a:xfrm>
            <a:off x="4371975" y="36126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6390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12D68-E6B3-4361-A5DD-390F3560C96F}"/>
              </a:ext>
            </a:extLst>
          </p:cNvPr>
          <p:cNvSpPr txBox="1"/>
          <p:nvPr/>
        </p:nvSpPr>
        <p:spPr>
          <a:xfrm>
            <a:off x="4379069" y="52382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2234</a:t>
            </a:r>
            <a:endParaRPr lang="zh-CN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90DDA2-798E-462F-9071-36D3FD29D398}"/>
              </a:ext>
            </a:extLst>
          </p:cNvPr>
          <p:cNvSpPr txBox="1"/>
          <p:nvPr/>
        </p:nvSpPr>
        <p:spPr>
          <a:xfrm>
            <a:off x="4371975" y="60891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D73056-F8BF-408B-86F5-88005FD042E7}"/>
              </a:ext>
            </a:extLst>
          </p:cNvPr>
          <p:cNvSpPr txBox="1"/>
          <p:nvPr/>
        </p:nvSpPr>
        <p:spPr>
          <a:xfrm rot="10800000">
            <a:off x="3667126" y="4322191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4156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A34FA-0E5C-44F3-BFCA-FBC316A90854}"/>
              </a:ext>
            </a:extLst>
          </p:cNvPr>
          <p:cNvSpPr txBox="1"/>
          <p:nvPr/>
        </p:nvSpPr>
        <p:spPr>
          <a:xfrm rot="10800000">
            <a:off x="3667125" y="5560990"/>
            <a:ext cx="461665" cy="560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2234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F96AB-A2F2-4C64-A4F2-44C2018D90DA}"/>
              </a:ext>
            </a:extLst>
          </p:cNvPr>
          <p:cNvSpPr txBox="1"/>
          <p:nvPr/>
        </p:nvSpPr>
        <p:spPr>
          <a:xfrm>
            <a:off x="2949636" y="3421601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 fs</a:t>
            </a:r>
            <a:endParaRPr lang="zh-CN" alt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3B051D-32FD-4176-8846-59305503EFEA}"/>
              </a:ext>
            </a:extLst>
          </p:cNvPr>
          <p:cNvCxnSpPr>
            <a:cxnSpLocks/>
          </p:cNvCxnSpPr>
          <p:nvPr/>
        </p:nvCxnSpPr>
        <p:spPr>
          <a:xfrm>
            <a:off x="244137" y="46609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61F793-0A3A-43DC-9485-0C5014D9625B}"/>
              </a:ext>
            </a:extLst>
          </p:cNvPr>
          <p:cNvCxnSpPr>
            <a:cxnSpLocks/>
          </p:cNvCxnSpPr>
          <p:nvPr/>
        </p:nvCxnSpPr>
        <p:spPr>
          <a:xfrm>
            <a:off x="231498" y="62865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A6D89E-FCE1-4F4A-9B0B-02DD61D5E01B}"/>
              </a:ext>
            </a:extLst>
          </p:cNvPr>
          <p:cNvCxnSpPr>
            <a:cxnSpLocks/>
          </p:cNvCxnSpPr>
          <p:nvPr/>
        </p:nvCxnSpPr>
        <p:spPr>
          <a:xfrm>
            <a:off x="948987" y="4660900"/>
            <a:ext cx="0" cy="16256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3DF4BB6-8A31-4EE4-9609-3C0493D3163A}"/>
              </a:ext>
            </a:extLst>
          </p:cNvPr>
          <p:cNvSpPr txBox="1"/>
          <p:nvPr/>
        </p:nvSpPr>
        <p:spPr>
          <a:xfrm>
            <a:off x="1653837" y="44762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4156</a:t>
            </a:r>
            <a:endParaRPr lang="zh-CN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6713B8-F5F3-41B5-9B07-94F6F52CCC27}"/>
              </a:ext>
            </a:extLst>
          </p:cNvPr>
          <p:cNvSpPr txBox="1"/>
          <p:nvPr/>
        </p:nvSpPr>
        <p:spPr>
          <a:xfrm>
            <a:off x="1660931" y="61018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1BCD3D-EA8D-400F-ABC3-5737DBBBFCE0}"/>
              </a:ext>
            </a:extLst>
          </p:cNvPr>
          <p:cNvSpPr txBox="1"/>
          <p:nvPr/>
        </p:nvSpPr>
        <p:spPr>
          <a:xfrm rot="10800000">
            <a:off x="948988" y="5185791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4156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976515-44AF-4288-9E69-381D35ED3A30}"/>
              </a:ext>
            </a:extLst>
          </p:cNvPr>
          <p:cNvSpPr txBox="1"/>
          <p:nvPr/>
        </p:nvSpPr>
        <p:spPr>
          <a:xfrm>
            <a:off x="231498" y="4303753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 fs</a:t>
            </a:r>
            <a:endParaRPr lang="zh-CN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279875-B12B-4FFB-9524-4F795E7EEAFF}"/>
              </a:ext>
            </a:extLst>
          </p:cNvPr>
          <p:cNvSpPr txBox="1"/>
          <p:nvPr/>
        </p:nvSpPr>
        <p:spPr>
          <a:xfrm>
            <a:off x="12700" y="6482284"/>
            <a:ext cx="672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Make sure they have the same effective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value: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–0.86 MeV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7C0E6F0-BBA5-4191-9B3D-9A32C9594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7920" cy="334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AFA7C1-E671-460E-95E6-789B1D55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61" y="0"/>
            <a:ext cx="4451573" cy="33480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6EC0BF-B897-4D65-8D3B-DA39FB3C6156}"/>
              </a:ext>
            </a:extLst>
          </p:cNvPr>
          <p:cNvCxnSpPr/>
          <p:nvPr/>
        </p:nvCxnSpPr>
        <p:spPr>
          <a:xfrm flipV="1">
            <a:off x="2751909" y="1184366"/>
            <a:ext cx="5338354" cy="1689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C376FA9-7DB2-4AF0-BD29-716828DD349A}"/>
              </a:ext>
            </a:extLst>
          </p:cNvPr>
          <p:cNvSpPr txBox="1"/>
          <p:nvPr/>
        </p:nvSpPr>
        <p:spPr>
          <a:xfrm>
            <a:off x="2420739" y="1110765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n-US" altLang="zh-CN" sz="1800" u="none" strike="noStrike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</a:t>
            </a:r>
            <a:r>
              <a:rPr lang="en-US" altLang="zh-CN" sz="18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S+</a:t>
            </a:r>
            <a:r>
              <a:rPr lang="en-US" altLang="zh-CN" sz="1800" u="none" strike="noStrike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altLang="zh-CN" sz="18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He→</a:t>
            </a:r>
            <a:r>
              <a:rPr lang="en-US" altLang="zh-CN" sz="1800" i="1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α</a:t>
            </a:r>
            <a:r>
              <a:rPr lang="en-US" altLang="zh-CN" sz="18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lang="en-US" altLang="zh-CN" sz="1800" u="none" strike="noStrike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31</a:t>
            </a:r>
            <a:r>
              <a:rPr lang="en-US" altLang="zh-CN" sz="18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endParaRPr lang="en-US" altLang="zh-CN" sz="1800" b="0" i="0" u="none" strike="noStrike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165C47-99C6-4E14-8D0E-316D2C06629E}"/>
              </a:ext>
            </a:extLst>
          </p:cNvPr>
          <p:cNvSpPr txBox="1"/>
          <p:nvPr/>
        </p:nvSpPr>
        <p:spPr>
          <a:xfrm>
            <a:off x="6203578" y="3532736"/>
            <a:ext cx="2940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Identical Doppler shift regardless of final states.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Verified.</a:t>
            </a:r>
            <a:endParaRPr lang="zh-CN" alt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83751"/>
      </p:ext>
    </p:extLst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A14C4-294E-471E-AD27-FCA1030B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4100" cy="433387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02456A-6EF4-4CA2-8C65-194CBCE7B71A}"/>
              </a:ext>
            </a:extLst>
          </p:cNvPr>
          <p:cNvCxnSpPr>
            <a:cxnSpLocks/>
          </p:cNvCxnSpPr>
          <p:nvPr/>
        </p:nvCxnSpPr>
        <p:spPr>
          <a:xfrm>
            <a:off x="5934075" y="5842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B818BD-4430-4BD7-97ED-10BB3D4BCFE1}"/>
              </a:ext>
            </a:extLst>
          </p:cNvPr>
          <p:cNvCxnSpPr>
            <a:cxnSpLocks/>
          </p:cNvCxnSpPr>
          <p:nvPr/>
        </p:nvCxnSpPr>
        <p:spPr>
          <a:xfrm>
            <a:off x="5934075" y="15113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904F64-26C6-4FFA-9905-D6CD7F6BBAA5}"/>
              </a:ext>
            </a:extLst>
          </p:cNvPr>
          <p:cNvCxnSpPr>
            <a:cxnSpLocks/>
          </p:cNvCxnSpPr>
          <p:nvPr/>
        </p:nvCxnSpPr>
        <p:spPr>
          <a:xfrm>
            <a:off x="5934075" y="30607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4FAFE1-129D-4DE1-AC07-1E6169A3D702}"/>
              </a:ext>
            </a:extLst>
          </p:cNvPr>
          <p:cNvCxnSpPr>
            <a:cxnSpLocks/>
          </p:cNvCxnSpPr>
          <p:nvPr/>
        </p:nvCxnSpPr>
        <p:spPr>
          <a:xfrm>
            <a:off x="6638925" y="58420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B2190B-0754-4490-957E-6C0B839AF03B}"/>
              </a:ext>
            </a:extLst>
          </p:cNvPr>
          <p:cNvCxnSpPr>
            <a:cxnSpLocks/>
          </p:cNvCxnSpPr>
          <p:nvPr/>
        </p:nvCxnSpPr>
        <p:spPr>
          <a:xfrm>
            <a:off x="6638925" y="1511300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A9E724-26B1-4787-900A-5175AD128539}"/>
              </a:ext>
            </a:extLst>
          </p:cNvPr>
          <p:cNvSpPr txBox="1"/>
          <p:nvPr/>
        </p:nvSpPr>
        <p:spPr>
          <a:xfrm>
            <a:off x="7343775" y="3995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3983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3ECF4-02E0-4170-AB2D-CB2DBEF1BF4C}"/>
              </a:ext>
            </a:extLst>
          </p:cNvPr>
          <p:cNvSpPr txBox="1"/>
          <p:nvPr/>
        </p:nvSpPr>
        <p:spPr>
          <a:xfrm>
            <a:off x="7343775" y="13139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2721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D4948-A495-44C6-B726-E2FEEFCF0795}"/>
              </a:ext>
            </a:extLst>
          </p:cNvPr>
          <p:cNvSpPr txBox="1"/>
          <p:nvPr/>
        </p:nvSpPr>
        <p:spPr>
          <a:xfrm>
            <a:off x="7343775" y="28760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64D4B-0873-4095-AE41-D318A5B12B93}"/>
              </a:ext>
            </a:extLst>
          </p:cNvPr>
          <p:cNvSpPr txBox="1"/>
          <p:nvPr/>
        </p:nvSpPr>
        <p:spPr>
          <a:xfrm rot="10800000">
            <a:off x="6626286" y="76754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1262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60FF27-A10E-4C3E-A119-B49FBC2D1FAB}"/>
              </a:ext>
            </a:extLst>
          </p:cNvPr>
          <p:cNvSpPr txBox="1"/>
          <p:nvPr/>
        </p:nvSpPr>
        <p:spPr>
          <a:xfrm rot="10800000">
            <a:off x="6626286" y="196163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2721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6753C-3FCA-480D-B301-D0AD29780B79}"/>
              </a:ext>
            </a:extLst>
          </p:cNvPr>
          <p:cNvSpPr txBox="1"/>
          <p:nvPr/>
        </p:nvSpPr>
        <p:spPr>
          <a:xfrm>
            <a:off x="3668993" y="249503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1351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F46E36-D765-4BA4-8917-061C409A7CFF}"/>
              </a:ext>
            </a:extLst>
          </p:cNvPr>
          <p:cNvSpPr txBox="1"/>
          <p:nvPr/>
        </p:nvSpPr>
        <p:spPr>
          <a:xfrm>
            <a:off x="3668993" y="2152713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calc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1379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F76118-7607-4202-A004-F07CC35C1E24}"/>
              </a:ext>
            </a:extLst>
          </p:cNvPr>
          <p:cNvSpPr txBox="1"/>
          <p:nvPr/>
        </p:nvSpPr>
        <p:spPr>
          <a:xfrm>
            <a:off x="8124696" y="399534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131 fs</a:t>
            </a:r>
            <a:endParaRPr lang="zh-CN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B6578F-3B47-4F59-B163-18CE24CA88AA}"/>
              </a:ext>
            </a:extLst>
          </p:cNvPr>
          <p:cNvSpPr txBox="1"/>
          <p:nvPr/>
        </p:nvSpPr>
        <p:spPr>
          <a:xfrm>
            <a:off x="3016250" y="5828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2721</a:t>
            </a:r>
            <a:endParaRPr lang="zh-CN" alt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D2276C-E7B7-463B-9F7D-76BC9A0D825B}"/>
              </a:ext>
            </a:extLst>
          </p:cNvPr>
          <p:cNvCxnSpPr/>
          <p:nvPr/>
        </p:nvCxnSpPr>
        <p:spPr>
          <a:xfrm flipV="1">
            <a:off x="889000" y="1054100"/>
            <a:ext cx="5613400" cy="21912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C26F682-F8EE-4089-B428-45AC8F990A32}"/>
              </a:ext>
            </a:extLst>
          </p:cNvPr>
          <p:cNvSpPr txBox="1"/>
          <p:nvPr/>
        </p:nvSpPr>
        <p:spPr>
          <a:xfrm>
            <a:off x="222250" y="4472614"/>
            <a:ext cx="21210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32S+3He→p+34Cl</a:t>
            </a:r>
            <a:endParaRPr lang="en-US" altLang="zh-CN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236880-1189-4B45-904E-F1632C37C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9" y="453572"/>
            <a:ext cx="13239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79846"/>
      </p:ext>
    </p:extLst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353B2-4F81-4C46-BDB4-459AC98E1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43575" cy="42767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2CD775-7857-49D2-8CB2-E3D5EF2BD27D}"/>
              </a:ext>
            </a:extLst>
          </p:cNvPr>
          <p:cNvCxnSpPr>
            <a:cxnSpLocks/>
          </p:cNvCxnSpPr>
          <p:nvPr/>
        </p:nvCxnSpPr>
        <p:spPr>
          <a:xfrm>
            <a:off x="5934075" y="5842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B66FD0-1A06-4117-BA85-BE58DE57CF91}"/>
              </a:ext>
            </a:extLst>
          </p:cNvPr>
          <p:cNvCxnSpPr>
            <a:cxnSpLocks/>
          </p:cNvCxnSpPr>
          <p:nvPr/>
        </p:nvCxnSpPr>
        <p:spPr>
          <a:xfrm>
            <a:off x="5934075" y="15113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0C2BF-C194-41AA-A292-41FA8FB8C309}"/>
              </a:ext>
            </a:extLst>
          </p:cNvPr>
          <p:cNvCxnSpPr>
            <a:cxnSpLocks/>
          </p:cNvCxnSpPr>
          <p:nvPr/>
        </p:nvCxnSpPr>
        <p:spPr>
          <a:xfrm>
            <a:off x="5934075" y="30607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C34A08-8F1C-4BC5-A650-EFF08F0626DA}"/>
              </a:ext>
            </a:extLst>
          </p:cNvPr>
          <p:cNvCxnSpPr>
            <a:cxnSpLocks/>
          </p:cNvCxnSpPr>
          <p:nvPr/>
        </p:nvCxnSpPr>
        <p:spPr>
          <a:xfrm>
            <a:off x="6638925" y="58420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D65060-984F-4F01-B25F-0F7D9751ABB4}"/>
              </a:ext>
            </a:extLst>
          </p:cNvPr>
          <p:cNvCxnSpPr>
            <a:cxnSpLocks/>
          </p:cNvCxnSpPr>
          <p:nvPr/>
        </p:nvCxnSpPr>
        <p:spPr>
          <a:xfrm>
            <a:off x="6638925" y="1511300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79520A-2520-42B3-A66B-5F71104530C1}"/>
              </a:ext>
            </a:extLst>
          </p:cNvPr>
          <p:cNvSpPr txBox="1"/>
          <p:nvPr/>
        </p:nvSpPr>
        <p:spPr>
          <a:xfrm>
            <a:off x="7343775" y="3995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3334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100D87-A712-4200-82E7-3DCFB8679034}"/>
              </a:ext>
            </a:extLst>
          </p:cNvPr>
          <p:cNvSpPr txBox="1"/>
          <p:nvPr/>
        </p:nvSpPr>
        <p:spPr>
          <a:xfrm>
            <a:off x="7343775" y="13139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2158</a:t>
            </a:r>
            <a:endParaRPr lang="zh-CN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2EEB3-8686-4D02-82C9-0CE5FE8429B9}"/>
              </a:ext>
            </a:extLst>
          </p:cNvPr>
          <p:cNvSpPr txBox="1"/>
          <p:nvPr/>
        </p:nvSpPr>
        <p:spPr>
          <a:xfrm>
            <a:off x="7343775" y="28760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77B71-85F9-4C1B-B0D6-21139566669F}"/>
              </a:ext>
            </a:extLst>
          </p:cNvPr>
          <p:cNvSpPr txBox="1"/>
          <p:nvPr/>
        </p:nvSpPr>
        <p:spPr>
          <a:xfrm rot="10800000">
            <a:off x="6626286" y="76754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1176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622BA-6CBF-483E-9886-532CA9EF2B13}"/>
              </a:ext>
            </a:extLst>
          </p:cNvPr>
          <p:cNvSpPr txBox="1"/>
          <p:nvPr/>
        </p:nvSpPr>
        <p:spPr>
          <a:xfrm rot="10800000">
            <a:off x="6626286" y="196163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2158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C37302-FC56-42F6-A456-10E468F2250C}"/>
              </a:ext>
            </a:extLst>
          </p:cNvPr>
          <p:cNvSpPr txBox="1"/>
          <p:nvPr/>
        </p:nvSpPr>
        <p:spPr>
          <a:xfrm>
            <a:off x="1451955" y="2303956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1266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8127A-986E-4B47-AC71-F86A6DC70C4C}"/>
              </a:ext>
            </a:extLst>
          </p:cNvPr>
          <p:cNvSpPr txBox="1"/>
          <p:nvPr/>
        </p:nvSpPr>
        <p:spPr>
          <a:xfrm>
            <a:off x="4481232" y="5828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2158</a:t>
            </a:r>
            <a:endParaRPr lang="zh-CN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D3C1E0-DD0E-492B-B3A5-B408F81B40BB}"/>
              </a:ext>
            </a:extLst>
          </p:cNvPr>
          <p:cNvSpPr txBox="1"/>
          <p:nvPr/>
        </p:nvSpPr>
        <p:spPr>
          <a:xfrm>
            <a:off x="1502755" y="1961635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calc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1285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65022-9BAE-43C1-A7FC-ADAC752DE392}"/>
              </a:ext>
            </a:extLst>
          </p:cNvPr>
          <p:cNvSpPr txBox="1"/>
          <p:nvPr/>
        </p:nvSpPr>
        <p:spPr>
          <a:xfrm>
            <a:off x="8124696" y="399534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47 fs</a:t>
            </a:r>
            <a:endParaRPr lang="zh-CN" alt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49B1EC-5F92-46DB-8FA9-8DD621D97E4E}"/>
              </a:ext>
            </a:extLst>
          </p:cNvPr>
          <p:cNvCxnSpPr/>
          <p:nvPr/>
        </p:nvCxnSpPr>
        <p:spPr>
          <a:xfrm flipV="1">
            <a:off x="2095500" y="1041400"/>
            <a:ext cx="4406900" cy="18346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01B7866-CBC8-4609-AFC3-C1E85BF52052}"/>
              </a:ext>
            </a:extLst>
          </p:cNvPr>
          <p:cNvSpPr txBox="1"/>
          <p:nvPr/>
        </p:nvSpPr>
        <p:spPr>
          <a:xfrm>
            <a:off x="222250" y="4472614"/>
            <a:ext cx="21210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32S+3He→p+34Cl</a:t>
            </a:r>
            <a:endParaRPr lang="en-US" altLang="zh-CN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12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867" y="2297216"/>
            <a:ext cx="4851133" cy="2916130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000609" y="96250"/>
          <a:ext cx="5143391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9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Author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Literature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Reaction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/>
                        <a:t>Rituparna</a:t>
                      </a:r>
                      <a:r>
                        <a:rPr lang="en-US" altLang="zh-CN" sz="1800" dirty="0"/>
                        <a:t> </a:t>
                      </a:r>
                      <a:r>
                        <a:rPr lang="en-US" altLang="zh-CN" sz="1800" dirty="0" err="1"/>
                        <a:t>Kanungo</a:t>
                      </a:r>
                      <a:r>
                        <a:rPr lang="en-US" altLang="zh-CN" sz="1800" dirty="0"/>
                        <a:t> 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PRC2006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3</a:t>
                      </a:r>
                      <a:r>
                        <a:rPr lang="en-US" sz="1800" dirty="0"/>
                        <a:t>He(</a:t>
                      </a:r>
                      <a:r>
                        <a:rPr lang="en-US" sz="1800" baseline="30000" dirty="0"/>
                        <a:t>20</a:t>
                      </a:r>
                      <a:r>
                        <a:rPr lang="en-US" sz="1800" dirty="0"/>
                        <a:t>Ne,</a:t>
                      </a:r>
                      <a:r>
                        <a:rPr lang="el-GR" sz="1800" i="1" dirty="0"/>
                        <a:t>α</a:t>
                      </a:r>
                      <a:r>
                        <a:rPr lang="el-GR" sz="1800" dirty="0"/>
                        <a:t>)</a:t>
                      </a:r>
                      <a:r>
                        <a:rPr lang="el-GR" sz="1800" baseline="30000" dirty="0"/>
                        <a:t>19</a:t>
                      </a:r>
                      <a:r>
                        <a:rPr lang="en-US" sz="1800" dirty="0"/>
                        <a:t>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Subramanian </a:t>
                      </a:r>
                      <a:r>
                        <a:rPr lang="en-US" altLang="zh-CN" sz="1800" dirty="0" err="1"/>
                        <a:t>Mythili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PRC2008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3</a:t>
                      </a:r>
                      <a:r>
                        <a:rPr lang="en-US" sz="1800" dirty="0"/>
                        <a:t>He(</a:t>
                      </a:r>
                      <a:r>
                        <a:rPr lang="en-US" sz="1800" baseline="30000" dirty="0"/>
                        <a:t>20</a:t>
                      </a:r>
                      <a:r>
                        <a:rPr lang="en-US" sz="1800" dirty="0"/>
                        <a:t>Ne,</a:t>
                      </a:r>
                      <a:r>
                        <a:rPr lang="el-GR" sz="1800" i="1" dirty="0"/>
                        <a:t>α</a:t>
                      </a:r>
                      <a:r>
                        <a:rPr lang="el-GR" sz="1800" dirty="0"/>
                        <a:t>)</a:t>
                      </a:r>
                      <a:r>
                        <a:rPr lang="el-GR" sz="1800" baseline="30000" dirty="0"/>
                        <a:t>19</a:t>
                      </a:r>
                      <a:r>
                        <a:rPr lang="en-US" sz="1800" dirty="0"/>
                        <a:t>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Naomi </a:t>
                      </a:r>
                      <a:r>
                        <a:rPr lang="en-US" sz="1800" dirty="0" err="1"/>
                        <a:t>Galinski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PRC2014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3</a:t>
                      </a:r>
                      <a:r>
                        <a:rPr lang="en-US" sz="1800" dirty="0"/>
                        <a:t>He(</a:t>
                      </a:r>
                      <a:r>
                        <a:rPr lang="en-US" sz="1800" baseline="30000" dirty="0"/>
                        <a:t>16</a:t>
                      </a:r>
                      <a:r>
                        <a:rPr lang="en-US" sz="1800" dirty="0"/>
                        <a:t>O,</a:t>
                      </a:r>
                      <a:r>
                        <a:rPr lang="el-GR" sz="1800" i="1" dirty="0"/>
                        <a:t>α</a:t>
                      </a:r>
                      <a:r>
                        <a:rPr lang="el-GR" sz="1800" dirty="0"/>
                        <a:t>)</a:t>
                      </a:r>
                      <a:r>
                        <a:rPr lang="el-GR" sz="1800" baseline="30000" dirty="0"/>
                        <a:t>15</a:t>
                      </a:r>
                      <a:r>
                        <a:rPr lang="en-US" sz="18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Oliver </a:t>
                      </a:r>
                      <a:r>
                        <a:rPr lang="en-US" sz="1800" dirty="0" err="1"/>
                        <a:t>Kirsebom</a:t>
                      </a:r>
                      <a:endParaRPr lang="en-US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PRC2016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/>
                        <a:t>3</a:t>
                      </a:r>
                      <a:r>
                        <a:rPr lang="en-US" sz="1800" dirty="0"/>
                        <a:t>He(</a:t>
                      </a:r>
                      <a:r>
                        <a:rPr lang="en-US" sz="1800" baseline="30000" dirty="0"/>
                        <a:t>24</a:t>
                      </a:r>
                      <a:r>
                        <a:rPr lang="en-US" sz="1800" dirty="0"/>
                        <a:t>Mg,</a:t>
                      </a:r>
                      <a:r>
                        <a:rPr lang="el-GR" sz="1800" i="1" dirty="0"/>
                        <a:t>α</a:t>
                      </a:r>
                      <a:r>
                        <a:rPr lang="el-GR" sz="1800" dirty="0"/>
                        <a:t>)</a:t>
                      </a:r>
                      <a:r>
                        <a:rPr lang="en-US" sz="1800" baseline="30000" dirty="0"/>
                        <a:t>23</a:t>
                      </a:r>
                      <a:r>
                        <a:rPr lang="en-US" sz="1800" dirty="0"/>
                        <a:t>Mg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2353"/>
            <a:ext cx="4043019" cy="32258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4109"/>
            <a:ext cx="6114855" cy="28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67363"/>
      </p:ext>
    </p:extLst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4452C8-C8B2-4A0C-B8B1-AED85428F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0"/>
            <a:ext cx="6055263" cy="424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EE6391-7AE0-4A82-B076-4CC3F84FC1FA}"/>
              </a:ext>
            </a:extLst>
          </p:cNvPr>
          <p:cNvCxnSpPr>
            <a:cxnSpLocks/>
          </p:cNvCxnSpPr>
          <p:nvPr/>
        </p:nvCxnSpPr>
        <p:spPr>
          <a:xfrm>
            <a:off x="6162675" y="5842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82A89-D152-4BAD-B80B-FB84E618D413}"/>
              </a:ext>
            </a:extLst>
          </p:cNvPr>
          <p:cNvCxnSpPr>
            <a:cxnSpLocks/>
          </p:cNvCxnSpPr>
          <p:nvPr/>
        </p:nvCxnSpPr>
        <p:spPr>
          <a:xfrm>
            <a:off x="6162675" y="15113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C5ABF0-68D9-42C1-97CE-1AEF5C5E8C02}"/>
              </a:ext>
            </a:extLst>
          </p:cNvPr>
          <p:cNvCxnSpPr>
            <a:cxnSpLocks/>
          </p:cNvCxnSpPr>
          <p:nvPr/>
        </p:nvCxnSpPr>
        <p:spPr>
          <a:xfrm>
            <a:off x="6162675" y="30607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F45748-EB72-40E6-9756-5B833A70A82A}"/>
              </a:ext>
            </a:extLst>
          </p:cNvPr>
          <p:cNvCxnSpPr>
            <a:cxnSpLocks/>
          </p:cNvCxnSpPr>
          <p:nvPr/>
        </p:nvCxnSpPr>
        <p:spPr>
          <a:xfrm>
            <a:off x="6867525" y="58420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288FFD-2987-4A14-BF95-82C834080FD7}"/>
              </a:ext>
            </a:extLst>
          </p:cNvPr>
          <p:cNvCxnSpPr>
            <a:cxnSpLocks/>
          </p:cNvCxnSpPr>
          <p:nvPr/>
        </p:nvCxnSpPr>
        <p:spPr>
          <a:xfrm>
            <a:off x="6867525" y="1511300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49DB18F-0906-4E65-B89A-317777258666}"/>
              </a:ext>
            </a:extLst>
          </p:cNvPr>
          <p:cNvSpPr txBox="1"/>
          <p:nvPr/>
        </p:nvSpPr>
        <p:spPr>
          <a:xfrm>
            <a:off x="7572375" y="3995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2376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B3076-E037-4A12-8052-1AA74E7DDAB9}"/>
              </a:ext>
            </a:extLst>
          </p:cNvPr>
          <p:cNvSpPr txBox="1"/>
          <p:nvPr/>
        </p:nvSpPr>
        <p:spPr>
          <a:xfrm>
            <a:off x="7572375" y="13139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1230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80A74-A874-4BB0-8CDB-D7D92FFAF742}"/>
              </a:ext>
            </a:extLst>
          </p:cNvPr>
          <p:cNvSpPr txBox="1"/>
          <p:nvPr/>
        </p:nvSpPr>
        <p:spPr>
          <a:xfrm>
            <a:off x="7572375" y="28760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EBBE0-D4AC-4AD0-A990-9654F6283B57}"/>
              </a:ext>
            </a:extLst>
          </p:cNvPr>
          <p:cNvSpPr txBox="1"/>
          <p:nvPr/>
        </p:nvSpPr>
        <p:spPr>
          <a:xfrm rot="10800000">
            <a:off x="6854886" y="76754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1146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0BBB2C-5432-4AAE-B85E-82312E325447}"/>
              </a:ext>
            </a:extLst>
          </p:cNvPr>
          <p:cNvSpPr txBox="1"/>
          <p:nvPr/>
        </p:nvSpPr>
        <p:spPr>
          <a:xfrm rot="10800000">
            <a:off x="6854886" y="196163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1230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FA714-BEF7-4162-9C2F-7C00FB06A7C5}"/>
              </a:ext>
            </a:extLst>
          </p:cNvPr>
          <p:cNvSpPr txBox="1"/>
          <p:nvPr/>
        </p:nvSpPr>
        <p:spPr>
          <a:xfrm>
            <a:off x="8353296" y="399534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150 fs</a:t>
            </a:r>
            <a:endParaRPr lang="zh-CN" alt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8F7E99-B15D-4BCF-85C7-BEB6B7F6D0F5}"/>
              </a:ext>
            </a:extLst>
          </p:cNvPr>
          <p:cNvCxnSpPr>
            <a:cxnSpLocks/>
          </p:cNvCxnSpPr>
          <p:nvPr/>
        </p:nvCxnSpPr>
        <p:spPr>
          <a:xfrm>
            <a:off x="2276474" y="1313934"/>
            <a:ext cx="4578412" cy="647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F5FE754-0A56-4581-97CF-7BA96C448DDD}"/>
              </a:ext>
            </a:extLst>
          </p:cNvPr>
          <p:cNvSpPr txBox="1"/>
          <p:nvPr/>
        </p:nvSpPr>
        <p:spPr>
          <a:xfrm>
            <a:off x="222250" y="4472614"/>
            <a:ext cx="21210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32S+3He→p+34Cl</a:t>
            </a:r>
            <a:endParaRPr lang="en-US" altLang="zh-CN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58626"/>
      </p:ext>
    </p:extLst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E6F65-8029-4D6B-BE69-DEC83DB3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24575" cy="42291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A6BC25-13A1-4971-930E-4BEF19C288AC}"/>
              </a:ext>
            </a:extLst>
          </p:cNvPr>
          <p:cNvCxnSpPr>
            <a:cxnSpLocks/>
          </p:cNvCxnSpPr>
          <p:nvPr/>
        </p:nvCxnSpPr>
        <p:spPr>
          <a:xfrm>
            <a:off x="6162675" y="5842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864681-C443-4D9E-A2AC-19C3450AE406}"/>
              </a:ext>
            </a:extLst>
          </p:cNvPr>
          <p:cNvCxnSpPr>
            <a:cxnSpLocks/>
          </p:cNvCxnSpPr>
          <p:nvPr/>
        </p:nvCxnSpPr>
        <p:spPr>
          <a:xfrm>
            <a:off x="6150036" y="2045544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563F6A-78C4-4916-9EB4-33336841BE0A}"/>
              </a:ext>
            </a:extLst>
          </p:cNvPr>
          <p:cNvCxnSpPr>
            <a:cxnSpLocks/>
          </p:cNvCxnSpPr>
          <p:nvPr/>
        </p:nvCxnSpPr>
        <p:spPr>
          <a:xfrm>
            <a:off x="6162675" y="30607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DD8660-82B3-4A71-ADB8-8F6DFEFDD0C0}"/>
              </a:ext>
            </a:extLst>
          </p:cNvPr>
          <p:cNvCxnSpPr>
            <a:cxnSpLocks/>
          </p:cNvCxnSpPr>
          <p:nvPr/>
        </p:nvCxnSpPr>
        <p:spPr>
          <a:xfrm>
            <a:off x="6867525" y="584200"/>
            <a:ext cx="0" cy="146134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A1712C-20BE-4072-B151-4E8225F7FDD9}"/>
              </a:ext>
            </a:extLst>
          </p:cNvPr>
          <p:cNvCxnSpPr>
            <a:cxnSpLocks/>
          </p:cNvCxnSpPr>
          <p:nvPr/>
        </p:nvCxnSpPr>
        <p:spPr>
          <a:xfrm>
            <a:off x="6867525" y="2045544"/>
            <a:ext cx="0" cy="10151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DC813C-D354-4DBC-AB60-0311C2BF0C85}"/>
              </a:ext>
            </a:extLst>
          </p:cNvPr>
          <p:cNvSpPr txBox="1"/>
          <p:nvPr/>
        </p:nvSpPr>
        <p:spPr>
          <a:xfrm>
            <a:off x="7572375" y="3995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1986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7A7DF-2236-47AF-B1B0-6F3F4549E6F2}"/>
              </a:ext>
            </a:extLst>
          </p:cNvPr>
          <p:cNvSpPr txBox="1"/>
          <p:nvPr/>
        </p:nvSpPr>
        <p:spPr>
          <a:xfrm>
            <a:off x="7572375" y="186054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811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EBDA1-BB4E-4151-A757-6F056FD100DE}"/>
              </a:ext>
            </a:extLst>
          </p:cNvPr>
          <p:cNvSpPr txBox="1"/>
          <p:nvPr/>
        </p:nvSpPr>
        <p:spPr>
          <a:xfrm>
            <a:off x="7572375" y="28760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F88B2-33F9-4873-97C5-1110094FE4BA}"/>
              </a:ext>
            </a:extLst>
          </p:cNvPr>
          <p:cNvSpPr txBox="1"/>
          <p:nvPr/>
        </p:nvSpPr>
        <p:spPr>
          <a:xfrm rot="10800000">
            <a:off x="6854886" y="1081672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1176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AF60B-9510-4F0F-82C3-E430372F6E85}"/>
              </a:ext>
            </a:extLst>
          </p:cNvPr>
          <p:cNvSpPr txBox="1"/>
          <p:nvPr/>
        </p:nvSpPr>
        <p:spPr>
          <a:xfrm rot="10800000">
            <a:off x="6854886" y="2292059"/>
            <a:ext cx="461665" cy="4433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811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C0158-15CB-4F63-9C37-CC731CA7B0E9}"/>
              </a:ext>
            </a:extLst>
          </p:cNvPr>
          <p:cNvSpPr txBox="1"/>
          <p:nvPr/>
        </p:nvSpPr>
        <p:spPr>
          <a:xfrm>
            <a:off x="8225118" y="399534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55 fs</a:t>
            </a:r>
            <a:endParaRPr lang="zh-CN" alt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3D2C47-2366-451F-90A6-7B881EF8621B}"/>
              </a:ext>
            </a:extLst>
          </p:cNvPr>
          <p:cNvCxnSpPr>
            <a:cxnSpLocks/>
          </p:cNvCxnSpPr>
          <p:nvPr/>
        </p:nvCxnSpPr>
        <p:spPr>
          <a:xfrm>
            <a:off x="6499225" y="584200"/>
            <a:ext cx="0" cy="24765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B64947-EECA-49F6-BC33-15DE95F61F3A}"/>
              </a:ext>
            </a:extLst>
          </p:cNvPr>
          <p:cNvCxnSpPr>
            <a:cxnSpLocks/>
          </p:cNvCxnSpPr>
          <p:nvPr/>
        </p:nvCxnSpPr>
        <p:spPr>
          <a:xfrm flipV="1">
            <a:off x="4813300" y="1642082"/>
            <a:ext cx="1647825" cy="2958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8659CC-9758-4A3E-82DA-9D0338B19FDB}"/>
              </a:ext>
            </a:extLst>
          </p:cNvPr>
          <p:cNvSpPr txBox="1"/>
          <p:nvPr/>
        </p:nvSpPr>
        <p:spPr>
          <a:xfrm>
            <a:off x="215900" y="4425434"/>
            <a:ext cx="217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32S+3He→d+33Cl</a:t>
            </a:r>
            <a:endParaRPr lang="en-US" altLang="zh-CN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86497"/>
      </p:ext>
    </p:extLst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AB573-8003-4015-8DFE-E85B7A25C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638331" cy="34289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E2C4C8-855A-4142-AF37-D80E7B9C75DC}"/>
              </a:ext>
            </a:extLst>
          </p:cNvPr>
          <p:cNvCxnSpPr>
            <a:cxnSpLocks/>
          </p:cNvCxnSpPr>
          <p:nvPr/>
        </p:nvCxnSpPr>
        <p:spPr>
          <a:xfrm>
            <a:off x="4690782" y="5207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55219D-256C-44B5-AA73-83E1C4DBBE72}"/>
              </a:ext>
            </a:extLst>
          </p:cNvPr>
          <p:cNvCxnSpPr>
            <a:cxnSpLocks/>
          </p:cNvCxnSpPr>
          <p:nvPr/>
        </p:nvCxnSpPr>
        <p:spPr>
          <a:xfrm>
            <a:off x="4690782" y="14478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04A21E-F362-4241-9038-A61A4DBE1D13}"/>
              </a:ext>
            </a:extLst>
          </p:cNvPr>
          <p:cNvCxnSpPr>
            <a:cxnSpLocks/>
          </p:cNvCxnSpPr>
          <p:nvPr/>
        </p:nvCxnSpPr>
        <p:spPr>
          <a:xfrm>
            <a:off x="4690782" y="29972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B9EF6B-1034-44C7-A7E4-4C23B6CF14DE}"/>
              </a:ext>
            </a:extLst>
          </p:cNvPr>
          <p:cNvCxnSpPr>
            <a:cxnSpLocks/>
          </p:cNvCxnSpPr>
          <p:nvPr/>
        </p:nvCxnSpPr>
        <p:spPr>
          <a:xfrm>
            <a:off x="5395632" y="52070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0D5154-B245-4E05-8CCA-1FBD8CB83311}"/>
              </a:ext>
            </a:extLst>
          </p:cNvPr>
          <p:cNvCxnSpPr>
            <a:cxnSpLocks/>
          </p:cNvCxnSpPr>
          <p:nvPr/>
        </p:nvCxnSpPr>
        <p:spPr>
          <a:xfrm>
            <a:off x="5395632" y="1447800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45B2F2-F053-4138-BE90-B98BE689942A}"/>
              </a:ext>
            </a:extLst>
          </p:cNvPr>
          <p:cNvSpPr txBox="1"/>
          <p:nvPr/>
        </p:nvSpPr>
        <p:spPr>
          <a:xfrm>
            <a:off x="6100482" y="3360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5249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0E4CB-6F9A-4F91-AAE7-C6E43B194D53}"/>
              </a:ext>
            </a:extLst>
          </p:cNvPr>
          <p:cNvSpPr txBox="1"/>
          <p:nvPr/>
        </p:nvSpPr>
        <p:spPr>
          <a:xfrm>
            <a:off x="6100482" y="12504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3904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F4507-F792-44AA-AB86-F89BE1CE6E9E}"/>
              </a:ext>
            </a:extLst>
          </p:cNvPr>
          <p:cNvSpPr txBox="1"/>
          <p:nvPr/>
        </p:nvSpPr>
        <p:spPr>
          <a:xfrm>
            <a:off x="6100482" y="2812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53C117-BBBB-4028-9DB3-FA8C4DE8D739}"/>
              </a:ext>
            </a:extLst>
          </p:cNvPr>
          <p:cNvSpPr txBox="1"/>
          <p:nvPr/>
        </p:nvSpPr>
        <p:spPr>
          <a:xfrm rot="10800000">
            <a:off x="5382993" y="70404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1344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D3F5A6-965F-43CE-8414-1C3710448C22}"/>
              </a:ext>
            </a:extLst>
          </p:cNvPr>
          <p:cNvSpPr txBox="1"/>
          <p:nvPr/>
        </p:nvSpPr>
        <p:spPr>
          <a:xfrm rot="10800000">
            <a:off x="5382993" y="189813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3904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CF5B6-7134-44B9-B189-767A574B3752}"/>
              </a:ext>
            </a:extLst>
          </p:cNvPr>
          <p:cNvSpPr txBox="1"/>
          <p:nvPr/>
        </p:nvSpPr>
        <p:spPr>
          <a:xfrm>
            <a:off x="6881403" y="336034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83 fs</a:t>
            </a:r>
            <a:endParaRPr lang="zh-CN" alt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E96BF2-67DC-4739-9C6E-EA5777DF653F}"/>
              </a:ext>
            </a:extLst>
          </p:cNvPr>
          <p:cNvCxnSpPr>
            <a:cxnSpLocks/>
          </p:cNvCxnSpPr>
          <p:nvPr/>
        </p:nvCxnSpPr>
        <p:spPr>
          <a:xfrm flipV="1">
            <a:off x="918882" y="1059355"/>
            <a:ext cx="4424298" cy="14626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1CA0059-56E9-4E6D-82FE-7D5410D206AA}"/>
              </a:ext>
            </a:extLst>
          </p:cNvPr>
          <p:cNvSpPr txBox="1"/>
          <p:nvPr/>
        </p:nvSpPr>
        <p:spPr>
          <a:xfrm>
            <a:off x="469004" y="1548369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1406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A98E76-018D-4718-A961-1F6D7FA82838}"/>
              </a:ext>
            </a:extLst>
          </p:cNvPr>
          <p:cNvSpPr txBox="1"/>
          <p:nvPr/>
        </p:nvSpPr>
        <p:spPr>
          <a:xfrm>
            <a:off x="507104" y="120604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calc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1441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F9D20D-717F-4FC8-858F-51924A28629B}"/>
              </a:ext>
            </a:extLst>
          </p:cNvPr>
          <p:cNvSpPr txBox="1"/>
          <p:nvPr/>
        </p:nvSpPr>
        <p:spPr>
          <a:xfrm>
            <a:off x="6753225" y="2178340"/>
            <a:ext cx="22028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32S+12C→</a:t>
            </a:r>
            <a:r>
              <a:rPr lang="el-GR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α+40</a:t>
            </a:r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59D59A-63AD-46BB-83E2-5AF75E1BA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0016"/>
            <a:ext cx="4957225" cy="3429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FE0930-1644-4E77-A06A-7518795A2746}"/>
              </a:ext>
            </a:extLst>
          </p:cNvPr>
          <p:cNvSpPr txBox="1"/>
          <p:nvPr/>
        </p:nvSpPr>
        <p:spPr>
          <a:xfrm>
            <a:off x="307458" y="518011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1278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610610-10C1-43C6-B6E4-009DE6FB5363}"/>
              </a:ext>
            </a:extLst>
          </p:cNvPr>
          <p:cNvSpPr txBox="1"/>
          <p:nvPr/>
        </p:nvSpPr>
        <p:spPr>
          <a:xfrm>
            <a:off x="358258" y="4837797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calc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1310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DBBB02-B6EC-4603-9D4A-220D728F57B5}"/>
              </a:ext>
            </a:extLst>
          </p:cNvPr>
          <p:cNvCxnSpPr>
            <a:cxnSpLocks/>
          </p:cNvCxnSpPr>
          <p:nvPr/>
        </p:nvCxnSpPr>
        <p:spPr>
          <a:xfrm flipV="1">
            <a:off x="766292" y="4516462"/>
            <a:ext cx="4446757" cy="14392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2896EF-DD5E-4069-AC26-9CF60932909F}"/>
              </a:ext>
            </a:extLst>
          </p:cNvPr>
          <p:cNvCxnSpPr>
            <a:cxnSpLocks/>
          </p:cNvCxnSpPr>
          <p:nvPr/>
        </p:nvCxnSpPr>
        <p:spPr>
          <a:xfrm>
            <a:off x="4711209" y="4097071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424017-7FB8-4162-B868-C3FE8E855A90}"/>
              </a:ext>
            </a:extLst>
          </p:cNvPr>
          <p:cNvCxnSpPr>
            <a:cxnSpLocks/>
          </p:cNvCxnSpPr>
          <p:nvPr/>
        </p:nvCxnSpPr>
        <p:spPr>
          <a:xfrm>
            <a:off x="4711209" y="5024171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FC1084-01CB-4FBD-94FB-C3B3021836B3}"/>
              </a:ext>
            </a:extLst>
          </p:cNvPr>
          <p:cNvCxnSpPr>
            <a:cxnSpLocks/>
          </p:cNvCxnSpPr>
          <p:nvPr/>
        </p:nvCxnSpPr>
        <p:spPr>
          <a:xfrm>
            <a:off x="4711209" y="6573571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6A266AE-4538-42E6-A6DA-3392009D23E9}"/>
              </a:ext>
            </a:extLst>
          </p:cNvPr>
          <p:cNvCxnSpPr>
            <a:cxnSpLocks/>
          </p:cNvCxnSpPr>
          <p:nvPr/>
        </p:nvCxnSpPr>
        <p:spPr>
          <a:xfrm>
            <a:off x="5416059" y="4097071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A042F2-9BEA-42EF-97BD-C235BEC0117B}"/>
              </a:ext>
            </a:extLst>
          </p:cNvPr>
          <p:cNvCxnSpPr>
            <a:cxnSpLocks/>
          </p:cNvCxnSpPr>
          <p:nvPr/>
        </p:nvCxnSpPr>
        <p:spPr>
          <a:xfrm>
            <a:off x="5416059" y="5024171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089EFC5-2204-4A0B-9BDD-25D16375E771}"/>
              </a:ext>
            </a:extLst>
          </p:cNvPr>
          <p:cNvSpPr txBox="1"/>
          <p:nvPr/>
        </p:nvSpPr>
        <p:spPr>
          <a:xfrm>
            <a:off x="6120909" y="39124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4116</a:t>
            </a:r>
            <a:endParaRPr lang="zh-CN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F09CE9-2B23-4A49-BB65-FB7365F932D6}"/>
              </a:ext>
            </a:extLst>
          </p:cNvPr>
          <p:cNvSpPr txBox="1"/>
          <p:nvPr/>
        </p:nvSpPr>
        <p:spPr>
          <a:xfrm>
            <a:off x="6120909" y="48268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2887</a:t>
            </a:r>
            <a:endParaRPr lang="zh-CN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F0B447-8A0E-498F-BDF8-4DFDDB4B3E84}"/>
              </a:ext>
            </a:extLst>
          </p:cNvPr>
          <p:cNvSpPr txBox="1"/>
          <p:nvPr/>
        </p:nvSpPr>
        <p:spPr>
          <a:xfrm>
            <a:off x="6120909" y="63889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E63C13-E6D2-4131-891E-B87B3696E1FA}"/>
              </a:ext>
            </a:extLst>
          </p:cNvPr>
          <p:cNvSpPr txBox="1"/>
          <p:nvPr/>
        </p:nvSpPr>
        <p:spPr>
          <a:xfrm rot="10800000">
            <a:off x="5403420" y="4280416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1229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C6D6C2-3AB4-4D4D-BE4A-DABB682D3131}"/>
              </a:ext>
            </a:extLst>
          </p:cNvPr>
          <p:cNvSpPr txBox="1"/>
          <p:nvPr/>
        </p:nvSpPr>
        <p:spPr>
          <a:xfrm rot="10800000">
            <a:off x="5403420" y="5474506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2887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54324F-BEB9-4AD0-87AC-60437B33BAB3}"/>
              </a:ext>
            </a:extLst>
          </p:cNvPr>
          <p:cNvSpPr txBox="1"/>
          <p:nvPr/>
        </p:nvSpPr>
        <p:spPr>
          <a:xfrm>
            <a:off x="6901830" y="3912405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110 fs</a:t>
            </a:r>
            <a:endParaRPr lang="zh-CN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245CBE-DC34-4601-8BB6-FA3F0A5D71F9}"/>
              </a:ext>
            </a:extLst>
          </p:cNvPr>
          <p:cNvSpPr txBox="1"/>
          <p:nvPr/>
        </p:nvSpPr>
        <p:spPr>
          <a:xfrm>
            <a:off x="6881403" y="5850251"/>
            <a:ext cx="21044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32S+16O→</a:t>
            </a:r>
            <a:r>
              <a:rPr lang="el-GR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α+4</a:t>
            </a:r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4Ti</a:t>
            </a:r>
          </a:p>
        </p:txBody>
      </p:sp>
    </p:spTree>
    <p:extLst>
      <p:ext uri="{BB962C8B-B14F-4D97-AF65-F5344CB8AC3E}">
        <p14:creationId xmlns:p14="http://schemas.microsoft.com/office/powerpoint/2010/main" val="401356289"/>
      </p:ext>
    </p:extLst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FEF5C632-07F8-4F8F-8988-4AE06D27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" y="4808"/>
            <a:ext cx="4891362" cy="3430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44177D-F9C7-45BF-817B-C14AE9046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52" y="3416847"/>
            <a:ext cx="4953024" cy="34308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246103-8829-4323-8A50-368B64862958}"/>
              </a:ext>
            </a:extLst>
          </p:cNvPr>
          <p:cNvCxnSpPr>
            <a:cxnSpLocks/>
          </p:cNvCxnSpPr>
          <p:nvPr/>
        </p:nvCxnSpPr>
        <p:spPr>
          <a:xfrm>
            <a:off x="4690782" y="5207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1E7CAE-9D2E-4F13-99E0-267C7DC8534D}"/>
              </a:ext>
            </a:extLst>
          </p:cNvPr>
          <p:cNvCxnSpPr>
            <a:cxnSpLocks/>
          </p:cNvCxnSpPr>
          <p:nvPr/>
        </p:nvCxnSpPr>
        <p:spPr>
          <a:xfrm>
            <a:off x="4690782" y="14478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F6CB40-BF23-4082-877E-39DC8806B4CC}"/>
              </a:ext>
            </a:extLst>
          </p:cNvPr>
          <p:cNvCxnSpPr>
            <a:cxnSpLocks/>
          </p:cNvCxnSpPr>
          <p:nvPr/>
        </p:nvCxnSpPr>
        <p:spPr>
          <a:xfrm>
            <a:off x="4690782" y="29972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289065-598E-4B83-B3E0-1AE97B65C451}"/>
              </a:ext>
            </a:extLst>
          </p:cNvPr>
          <p:cNvCxnSpPr>
            <a:cxnSpLocks/>
          </p:cNvCxnSpPr>
          <p:nvPr/>
        </p:nvCxnSpPr>
        <p:spPr>
          <a:xfrm>
            <a:off x="5395632" y="52070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FBB827-AAB8-473E-8758-CCF2287C446C}"/>
              </a:ext>
            </a:extLst>
          </p:cNvPr>
          <p:cNvCxnSpPr>
            <a:cxnSpLocks/>
          </p:cNvCxnSpPr>
          <p:nvPr/>
        </p:nvCxnSpPr>
        <p:spPr>
          <a:xfrm>
            <a:off x="5395632" y="1447800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954BA6-2E3E-4968-85A2-72B4697479D8}"/>
              </a:ext>
            </a:extLst>
          </p:cNvPr>
          <p:cNvSpPr txBox="1"/>
          <p:nvPr/>
        </p:nvSpPr>
        <p:spPr>
          <a:xfrm>
            <a:off x="6100482" y="3360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3731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110A9-A6EE-4C83-B447-CB97F4CEAA2E}"/>
              </a:ext>
            </a:extLst>
          </p:cNvPr>
          <p:cNvSpPr txBox="1"/>
          <p:nvPr/>
        </p:nvSpPr>
        <p:spPr>
          <a:xfrm>
            <a:off x="6100482" y="12504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2576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281255-3EBA-4250-8B9F-4589E9BB59F5}"/>
              </a:ext>
            </a:extLst>
          </p:cNvPr>
          <p:cNvSpPr txBox="1"/>
          <p:nvPr/>
        </p:nvSpPr>
        <p:spPr>
          <a:xfrm>
            <a:off x="6100482" y="2812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34B81F-D7C4-409B-B61A-87E91B6D9EDB}"/>
              </a:ext>
            </a:extLst>
          </p:cNvPr>
          <p:cNvSpPr txBox="1"/>
          <p:nvPr/>
        </p:nvSpPr>
        <p:spPr>
          <a:xfrm rot="10800000">
            <a:off x="5382993" y="70404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1156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5D220-6052-406E-9898-322334AFC697}"/>
              </a:ext>
            </a:extLst>
          </p:cNvPr>
          <p:cNvSpPr txBox="1"/>
          <p:nvPr/>
        </p:nvSpPr>
        <p:spPr>
          <a:xfrm rot="10800000">
            <a:off x="5382993" y="189813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2576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1EA83-1087-4B7D-8F53-4337B6207BF7}"/>
              </a:ext>
            </a:extLst>
          </p:cNvPr>
          <p:cNvSpPr txBox="1"/>
          <p:nvPr/>
        </p:nvSpPr>
        <p:spPr>
          <a:xfrm>
            <a:off x="6881403" y="336034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45 fs</a:t>
            </a:r>
            <a:endParaRPr lang="zh-CN" alt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4644D7-EED6-4005-97FE-D297DA5923D0}"/>
              </a:ext>
            </a:extLst>
          </p:cNvPr>
          <p:cNvCxnSpPr>
            <a:cxnSpLocks/>
          </p:cNvCxnSpPr>
          <p:nvPr/>
        </p:nvCxnSpPr>
        <p:spPr>
          <a:xfrm flipV="1">
            <a:off x="806861" y="1059356"/>
            <a:ext cx="4536319" cy="8080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963D35-49F9-47D6-A3D3-F458E36253CB}"/>
              </a:ext>
            </a:extLst>
          </p:cNvPr>
          <p:cNvSpPr txBox="1"/>
          <p:nvPr/>
        </p:nvSpPr>
        <p:spPr>
          <a:xfrm>
            <a:off x="344823" y="1079789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1215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64D36-06AF-44BE-838F-DB51B505C4D7}"/>
              </a:ext>
            </a:extLst>
          </p:cNvPr>
          <p:cNvSpPr txBox="1"/>
          <p:nvPr/>
        </p:nvSpPr>
        <p:spPr>
          <a:xfrm>
            <a:off x="382923" y="73746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calc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1240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74FEC-6F8F-4D2A-AA71-7FEE5BE4DC79}"/>
              </a:ext>
            </a:extLst>
          </p:cNvPr>
          <p:cNvSpPr txBox="1"/>
          <p:nvPr/>
        </p:nvSpPr>
        <p:spPr>
          <a:xfrm>
            <a:off x="6651010" y="2178340"/>
            <a:ext cx="249299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32S+12C→3He</a:t>
            </a:r>
            <a:r>
              <a:rPr lang="el-GR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1Ca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DAC68C-6C0A-4B41-84E2-1296C45E80D1}"/>
              </a:ext>
            </a:extLst>
          </p:cNvPr>
          <p:cNvCxnSpPr>
            <a:cxnSpLocks/>
          </p:cNvCxnSpPr>
          <p:nvPr/>
        </p:nvCxnSpPr>
        <p:spPr>
          <a:xfrm>
            <a:off x="4690782" y="3931455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CF0D84-A224-4607-B717-0F1E573034B8}"/>
              </a:ext>
            </a:extLst>
          </p:cNvPr>
          <p:cNvCxnSpPr>
            <a:cxnSpLocks/>
          </p:cNvCxnSpPr>
          <p:nvPr/>
        </p:nvCxnSpPr>
        <p:spPr>
          <a:xfrm>
            <a:off x="4690782" y="4858555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7B6C37-FF17-4100-B615-59049DDF7B49}"/>
              </a:ext>
            </a:extLst>
          </p:cNvPr>
          <p:cNvCxnSpPr>
            <a:cxnSpLocks/>
          </p:cNvCxnSpPr>
          <p:nvPr/>
        </p:nvCxnSpPr>
        <p:spPr>
          <a:xfrm>
            <a:off x="4690782" y="6407955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D8E12D-09DA-4538-828D-F119E57E4A5B}"/>
              </a:ext>
            </a:extLst>
          </p:cNvPr>
          <p:cNvCxnSpPr>
            <a:cxnSpLocks/>
          </p:cNvCxnSpPr>
          <p:nvPr/>
        </p:nvCxnSpPr>
        <p:spPr>
          <a:xfrm>
            <a:off x="5395632" y="3931455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87D1F9-FCAB-4FEC-9ED2-2951A2E3457D}"/>
              </a:ext>
            </a:extLst>
          </p:cNvPr>
          <p:cNvCxnSpPr>
            <a:cxnSpLocks/>
          </p:cNvCxnSpPr>
          <p:nvPr/>
        </p:nvCxnSpPr>
        <p:spPr>
          <a:xfrm>
            <a:off x="5395632" y="4858555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E74C27B-8244-4B40-A440-0794B50ED03B}"/>
              </a:ext>
            </a:extLst>
          </p:cNvPr>
          <p:cNvSpPr txBox="1"/>
          <p:nvPr/>
        </p:nvSpPr>
        <p:spPr>
          <a:xfrm>
            <a:off x="6100482" y="37467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3740</a:t>
            </a:r>
            <a:endParaRPr lang="zh-CN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3BA372-2B98-45DD-8B32-316629814FE5}"/>
              </a:ext>
            </a:extLst>
          </p:cNvPr>
          <p:cNvSpPr txBox="1"/>
          <p:nvPr/>
        </p:nvSpPr>
        <p:spPr>
          <a:xfrm>
            <a:off x="6100482" y="46611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2605</a:t>
            </a:r>
            <a:endParaRPr lang="zh-CN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F46DF-0AFE-4B53-9E66-F961C16F9988}"/>
              </a:ext>
            </a:extLst>
          </p:cNvPr>
          <p:cNvSpPr txBox="1"/>
          <p:nvPr/>
        </p:nvSpPr>
        <p:spPr>
          <a:xfrm>
            <a:off x="6100482" y="62232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28A18F-771D-41D1-A0B5-A7D2CCFF3635}"/>
              </a:ext>
            </a:extLst>
          </p:cNvPr>
          <p:cNvSpPr txBox="1"/>
          <p:nvPr/>
        </p:nvSpPr>
        <p:spPr>
          <a:xfrm rot="10800000">
            <a:off x="5382993" y="4114800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1135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BAD3FD-C144-47D7-8AFF-C9095B529044}"/>
              </a:ext>
            </a:extLst>
          </p:cNvPr>
          <p:cNvSpPr txBox="1"/>
          <p:nvPr/>
        </p:nvSpPr>
        <p:spPr>
          <a:xfrm rot="10800000">
            <a:off x="5382993" y="5308890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2605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E554D9-3A80-482F-939D-97AC05F87BE3}"/>
              </a:ext>
            </a:extLst>
          </p:cNvPr>
          <p:cNvSpPr txBox="1"/>
          <p:nvPr/>
        </p:nvSpPr>
        <p:spPr>
          <a:xfrm>
            <a:off x="6881403" y="3746789"/>
            <a:ext cx="74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&lt;35 fs</a:t>
            </a:r>
            <a:endParaRPr lang="zh-CN" alt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93FDC57-5625-4682-8ADB-DCAFBFD9DB98}"/>
              </a:ext>
            </a:extLst>
          </p:cNvPr>
          <p:cNvCxnSpPr>
            <a:cxnSpLocks/>
          </p:cNvCxnSpPr>
          <p:nvPr/>
        </p:nvCxnSpPr>
        <p:spPr>
          <a:xfrm flipV="1">
            <a:off x="806861" y="4470111"/>
            <a:ext cx="4536319" cy="8627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D0A8ED1-7AD9-4B40-8B6A-4CFC217552FF}"/>
              </a:ext>
            </a:extLst>
          </p:cNvPr>
          <p:cNvSpPr txBox="1"/>
          <p:nvPr/>
        </p:nvSpPr>
        <p:spPr>
          <a:xfrm>
            <a:off x="640583" y="4237789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1196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6A2F5C-BD9E-42A6-9DE0-F7ACA3FCC449}"/>
              </a:ext>
            </a:extLst>
          </p:cNvPr>
          <p:cNvSpPr txBox="1"/>
          <p:nvPr/>
        </p:nvSpPr>
        <p:spPr>
          <a:xfrm>
            <a:off x="678683" y="389546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calc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1217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12BC33-7395-4D45-A32E-3C3E5520CECA}"/>
              </a:ext>
            </a:extLst>
          </p:cNvPr>
          <p:cNvSpPr txBox="1"/>
          <p:nvPr/>
        </p:nvSpPr>
        <p:spPr>
          <a:xfrm>
            <a:off x="6651010" y="5589095"/>
            <a:ext cx="249299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32S+12C→3He</a:t>
            </a:r>
            <a:r>
              <a:rPr lang="el-GR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1Ca</a:t>
            </a:r>
          </a:p>
        </p:txBody>
      </p:sp>
    </p:spTree>
    <p:extLst>
      <p:ext uri="{BB962C8B-B14F-4D97-AF65-F5344CB8AC3E}">
        <p14:creationId xmlns:p14="http://schemas.microsoft.com/office/powerpoint/2010/main" val="2932687809"/>
      </p:ext>
    </p:extLst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E43CE-800F-4222-B58B-5AF5EDA61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638331" cy="34289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DFCA88-5DCE-49F8-AD69-17B987C57DE9}"/>
              </a:ext>
            </a:extLst>
          </p:cNvPr>
          <p:cNvCxnSpPr>
            <a:cxnSpLocks/>
          </p:cNvCxnSpPr>
          <p:nvPr/>
        </p:nvCxnSpPr>
        <p:spPr>
          <a:xfrm>
            <a:off x="4690782" y="5207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7D0B0C-B02E-49C2-8978-74DB59AE0127}"/>
              </a:ext>
            </a:extLst>
          </p:cNvPr>
          <p:cNvCxnSpPr>
            <a:cxnSpLocks/>
          </p:cNvCxnSpPr>
          <p:nvPr/>
        </p:nvCxnSpPr>
        <p:spPr>
          <a:xfrm>
            <a:off x="4690782" y="14478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75BC0B-929F-495B-9D62-DC1CD8701DF2}"/>
              </a:ext>
            </a:extLst>
          </p:cNvPr>
          <p:cNvCxnSpPr>
            <a:cxnSpLocks/>
          </p:cNvCxnSpPr>
          <p:nvPr/>
        </p:nvCxnSpPr>
        <p:spPr>
          <a:xfrm>
            <a:off x="4690782" y="2997200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849935-F1DF-4734-939C-0B05643AD0BE}"/>
              </a:ext>
            </a:extLst>
          </p:cNvPr>
          <p:cNvCxnSpPr>
            <a:cxnSpLocks/>
          </p:cNvCxnSpPr>
          <p:nvPr/>
        </p:nvCxnSpPr>
        <p:spPr>
          <a:xfrm>
            <a:off x="5395632" y="520700"/>
            <a:ext cx="0" cy="914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93EC39-BD8E-4649-ABD0-EBC65744A5A7}"/>
              </a:ext>
            </a:extLst>
          </p:cNvPr>
          <p:cNvCxnSpPr>
            <a:cxnSpLocks/>
          </p:cNvCxnSpPr>
          <p:nvPr/>
        </p:nvCxnSpPr>
        <p:spPr>
          <a:xfrm>
            <a:off x="5395632" y="1447800"/>
            <a:ext cx="0" cy="15494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86DBEB-CC62-4B8D-8BFB-232F42714031}"/>
              </a:ext>
            </a:extLst>
          </p:cNvPr>
          <p:cNvSpPr txBox="1"/>
          <p:nvPr/>
        </p:nvSpPr>
        <p:spPr>
          <a:xfrm>
            <a:off x="6100482" y="3360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5249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1800D-0428-47CA-A5C6-61CA423798CD}"/>
              </a:ext>
            </a:extLst>
          </p:cNvPr>
          <p:cNvSpPr txBox="1"/>
          <p:nvPr/>
        </p:nvSpPr>
        <p:spPr>
          <a:xfrm>
            <a:off x="6100482" y="12504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3904</a:t>
            </a:r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A1DF9-BE9D-4069-85E2-826C789798E5}"/>
              </a:ext>
            </a:extLst>
          </p:cNvPr>
          <p:cNvSpPr txBox="1"/>
          <p:nvPr/>
        </p:nvSpPr>
        <p:spPr>
          <a:xfrm>
            <a:off x="6100482" y="28125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94626B-4E54-42C0-8296-BE5F3B434410}"/>
              </a:ext>
            </a:extLst>
          </p:cNvPr>
          <p:cNvSpPr txBox="1"/>
          <p:nvPr/>
        </p:nvSpPr>
        <p:spPr>
          <a:xfrm rot="10800000">
            <a:off x="5382993" y="70404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1344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29D278-E1DE-43E3-A88E-5A6D6908B4FD}"/>
              </a:ext>
            </a:extLst>
          </p:cNvPr>
          <p:cNvSpPr txBox="1"/>
          <p:nvPr/>
        </p:nvSpPr>
        <p:spPr>
          <a:xfrm rot="10800000">
            <a:off x="5382993" y="189813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3904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11C31-D33B-4773-97C1-016246045C68}"/>
              </a:ext>
            </a:extLst>
          </p:cNvPr>
          <p:cNvSpPr txBox="1"/>
          <p:nvPr/>
        </p:nvSpPr>
        <p:spPr>
          <a:xfrm>
            <a:off x="6881403" y="336034"/>
            <a:ext cx="6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83 fs</a:t>
            </a:r>
            <a:endParaRPr lang="zh-CN" alt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A7A0D2-D7DA-4935-85C4-D828FB16AA7A}"/>
              </a:ext>
            </a:extLst>
          </p:cNvPr>
          <p:cNvCxnSpPr>
            <a:cxnSpLocks/>
          </p:cNvCxnSpPr>
          <p:nvPr/>
        </p:nvCxnSpPr>
        <p:spPr>
          <a:xfrm flipV="1">
            <a:off x="918882" y="1059355"/>
            <a:ext cx="4424298" cy="14626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5265BEA-4FD5-4187-9A33-1C959541AF83}"/>
              </a:ext>
            </a:extLst>
          </p:cNvPr>
          <p:cNvSpPr txBox="1"/>
          <p:nvPr/>
        </p:nvSpPr>
        <p:spPr>
          <a:xfrm>
            <a:off x="469004" y="1548369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simu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1406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2B154-9E4F-4F83-8381-3DAC0CB8B9FE}"/>
              </a:ext>
            </a:extLst>
          </p:cNvPr>
          <p:cNvSpPr txBox="1"/>
          <p:nvPr/>
        </p:nvSpPr>
        <p:spPr>
          <a:xfrm>
            <a:off x="507104" y="1206048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calc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= 1441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13FA-E456-4B37-AF6F-C796FE949FA9}"/>
              </a:ext>
            </a:extLst>
          </p:cNvPr>
          <p:cNvSpPr txBox="1"/>
          <p:nvPr/>
        </p:nvSpPr>
        <p:spPr>
          <a:xfrm>
            <a:off x="6753225" y="2178340"/>
            <a:ext cx="22028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ctr"/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32S+12C→</a:t>
            </a:r>
            <a:r>
              <a:rPr lang="el-GR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α+40</a:t>
            </a:r>
            <a:r>
              <a:rPr lang="en-US" altLang="zh-CN" sz="1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640B82-3543-45BF-9FE1-68CE7293B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3371"/>
            <a:ext cx="4315626" cy="3004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9441BE-96D3-4A2D-B497-AB45871E0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5136"/>
            <a:ext cx="7115175" cy="4000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A4A8F5-D9E8-4F53-B8CF-958315D05D23}"/>
              </a:ext>
            </a:extLst>
          </p:cNvPr>
          <p:cNvSpPr txBox="1"/>
          <p:nvPr/>
        </p:nvSpPr>
        <p:spPr>
          <a:xfrm>
            <a:off x="4248173" y="3612340"/>
            <a:ext cx="49348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 deg</a:t>
            </a:r>
          </a:p>
          <a:p>
            <a:r>
              <a:rPr lang="en-US" altLang="zh-CN" dirty="0"/>
              <a:t>E32S = 127 MeV, V = 2.8 cm/ns, P = 2764 MeV/c</a:t>
            </a:r>
          </a:p>
          <a:p>
            <a:r>
              <a:rPr lang="en-US" altLang="zh-CN" dirty="0"/>
              <a:t>Q = 6 MeV</a:t>
            </a:r>
          </a:p>
          <a:p>
            <a:r>
              <a:rPr lang="en-US" altLang="zh-CN" dirty="0"/>
              <a:t>Ex = 5 MeV</a:t>
            </a:r>
          </a:p>
          <a:p>
            <a:endParaRPr lang="en-US" altLang="zh-CN" dirty="0"/>
          </a:p>
          <a:p>
            <a:r>
              <a:rPr lang="en-US" altLang="zh-CN" dirty="0"/>
              <a:t>E(44Ti) = 93 MeV, V = 2.0 cm/ns, P = 2764 MeV/c</a:t>
            </a:r>
          </a:p>
          <a:p>
            <a:r>
              <a:rPr lang="en-US" altLang="zh-CN" dirty="0"/>
              <a:t>E(40Ca) = 102 MeV, V = 2.2 cm/ns, P = 2764 MeV/c</a:t>
            </a:r>
          </a:p>
          <a:p>
            <a:endParaRPr lang="en-US" altLang="zh-CN" dirty="0"/>
          </a:p>
          <a:p>
            <a:r>
              <a:rPr lang="en-US" altLang="zh-CN" dirty="0"/>
              <a:t>Eα = 74 MeV, V = 5.9 cm/ns, P = 746 MeV/c</a:t>
            </a:r>
          </a:p>
          <a:p>
            <a:r>
              <a:rPr lang="en-US" altLang="zh-CN" dirty="0"/>
              <a:t>E(40Ca) = 54 MeV, V = 1.6 cm/ns, P = 2006 MeV/c</a:t>
            </a:r>
            <a:endParaRPr lang="zh-CN" alt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8DDCFB-50C6-47E3-9215-C63F3716536A}"/>
              </a:ext>
            </a:extLst>
          </p:cNvPr>
          <p:cNvCxnSpPr>
            <a:cxnSpLocks/>
          </p:cNvCxnSpPr>
          <p:nvPr/>
        </p:nvCxnSpPr>
        <p:spPr>
          <a:xfrm flipH="1">
            <a:off x="3070072" y="5528037"/>
            <a:ext cx="308854" cy="70505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5E3D54B-E059-4B4E-9F47-F96E270C32E6}"/>
              </a:ext>
            </a:extLst>
          </p:cNvPr>
          <p:cNvSpPr txBox="1"/>
          <p:nvPr/>
        </p:nvSpPr>
        <p:spPr>
          <a:xfrm>
            <a:off x="3131031" y="515870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1421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79730"/>
      </p:ext>
    </p:extLst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10AB0-5BC2-4F1F-80BC-7F2207F0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" y="0"/>
            <a:ext cx="5172075" cy="154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D15DB-051A-4213-9EF1-D0334E1D3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" y="1543050"/>
            <a:ext cx="5143500" cy="1085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3526E-7A67-48A2-8D09-92CB6E2FF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3" y="3193258"/>
            <a:ext cx="5162550" cy="1162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265351-8BBB-4C3B-A24E-C7C9AB7CF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4" y="2731293"/>
            <a:ext cx="6819900" cy="352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0C62C-52CA-4C88-800C-68EAA5CBD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4" y="4367340"/>
            <a:ext cx="6819900" cy="323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A28B2A-AD6B-4232-83CB-308975A400DB}"/>
              </a:ext>
            </a:extLst>
          </p:cNvPr>
          <p:cNvSpPr txBox="1"/>
          <p:nvPr/>
        </p:nvSpPr>
        <p:spPr>
          <a:xfrm>
            <a:off x="5196139" y="3881216"/>
            <a:ext cx="17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1127</a:t>
            </a:r>
            <a:r>
              <a:rPr lang="zh-CN" altLang="en-US" dirty="0">
                <a:solidFill>
                  <a:srgbClr val="0000FF"/>
                </a:solidFill>
              </a:rPr>
              <a:t>→</a:t>
            </a:r>
            <a:r>
              <a:rPr lang="en-US" altLang="zh-CN" dirty="0">
                <a:solidFill>
                  <a:srgbClr val="0000FF"/>
                </a:solidFill>
              </a:rPr>
              <a:t>1182 keV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03CC1-1EBB-48FF-AB28-B98736009A86}"/>
              </a:ext>
            </a:extLst>
          </p:cNvPr>
          <p:cNvSpPr txBox="1"/>
          <p:nvPr/>
        </p:nvSpPr>
        <p:spPr>
          <a:xfrm>
            <a:off x="5196139" y="2171279"/>
            <a:ext cx="17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1127</a:t>
            </a:r>
            <a:r>
              <a:rPr lang="zh-CN" altLang="en-US" dirty="0">
                <a:solidFill>
                  <a:srgbClr val="FF0000"/>
                </a:solidFill>
              </a:rPr>
              <a:t>→</a:t>
            </a:r>
            <a:r>
              <a:rPr lang="en-US" altLang="zh-CN" dirty="0">
                <a:solidFill>
                  <a:srgbClr val="FF0000"/>
                </a:solidFill>
              </a:rPr>
              <a:t>1184 keV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06629-BC29-4E70-8C11-1D9AE6832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4" y="4703222"/>
            <a:ext cx="2890792" cy="215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5469"/>
      </p:ext>
    </p:extLst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01B65-C4DF-4CE5-A680-2AB0A42A6016}"/>
              </a:ext>
            </a:extLst>
          </p:cNvPr>
          <p:cNvSpPr txBox="1"/>
          <p:nvPr/>
        </p:nvSpPr>
        <p:spPr>
          <a:xfrm>
            <a:off x="0" y="64633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E_p1=	0.138	MeV	theta_p1=	90	deg	P_p1=	32.09	MeV/c</a:t>
            </a:r>
          </a:p>
          <a:p>
            <a:r>
              <a:rPr lang="en-US" altLang="zh-CN" dirty="0" err="1">
                <a:solidFill>
                  <a:srgbClr val="0000FF"/>
                </a:solidFill>
              </a:rPr>
              <a:t>E_recoil</a:t>
            </a:r>
            <a:r>
              <a:rPr lang="en-US" altLang="zh-CN" dirty="0">
                <a:solidFill>
                  <a:srgbClr val="0000FF"/>
                </a:solidFill>
              </a:rPr>
              <a:t>=	132.147	MeV	</a:t>
            </a:r>
            <a:r>
              <a:rPr lang="en-US" altLang="zh-CN" dirty="0" err="1">
                <a:solidFill>
                  <a:srgbClr val="0000FF"/>
                </a:solidFill>
              </a:rPr>
              <a:t>theta_recoil</a:t>
            </a:r>
            <a:r>
              <a:rPr lang="en-US" altLang="zh-CN" dirty="0">
                <a:solidFill>
                  <a:srgbClr val="0000FF"/>
                </a:solidFill>
              </a:rPr>
              <a:t>=	0.66	deg	</a:t>
            </a:r>
            <a:r>
              <a:rPr lang="en-US" altLang="zh-CN" dirty="0" err="1">
                <a:solidFill>
                  <a:srgbClr val="0000FF"/>
                </a:solidFill>
              </a:rPr>
              <a:t>P_recoil</a:t>
            </a:r>
            <a:r>
              <a:rPr lang="en-US" altLang="zh-CN" dirty="0">
                <a:solidFill>
                  <a:srgbClr val="0000FF"/>
                </a:solidFill>
              </a:rPr>
              <a:t>=	2765.74	MeV/c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CF78F-992E-49CE-BE82-FDA49209AD9C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E_p1=	53.7747	MeV	theta_p1=	0	deg	P_p1=	635.31	MeV/c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E_recoil=	78.510	MeV	theta_recoil=	0	deg	P_recoil=	2130.81	MeV/c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64456-1EB6-4176-9207-F9835E449162}"/>
              </a:ext>
            </a:extLst>
          </p:cNvPr>
          <p:cNvSpPr txBox="1"/>
          <p:nvPr/>
        </p:nvSpPr>
        <p:spPr>
          <a:xfrm>
            <a:off x="0" y="1292662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FF00"/>
                </a:solidFill>
              </a:rPr>
              <a:t>E_p1=	0.00035	MeV	theta_p1=	180	deg	P_p1=	1.6</a:t>
            </a:r>
            <a:r>
              <a:rPr lang="en-US" altLang="zh-CN" dirty="0">
                <a:solidFill>
                  <a:srgbClr val="00FF00"/>
                </a:solidFill>
              </a:rPr>
              <a:t>3</a:t>
            </a:r>
            <a:r>
              <a:rPr lang="zh-CN" altLang="en-US" dirty="0">
                <a:solidFill>
                  <a:srgbClr val="00FF00"/>
                </a:solidFill>
              </a:rPr>
              <a:t>	MeV/c</a:t>
            </a:r>
          </a:p>
          <a:p>
            <a:r>
              <a:rPr lang="zh-CN" altLang="en-US" dirty="0">
                <a:solidFill>
                  <a:srgbClr val="00FF00"/>
                </a:solidFill>
              </a:rPr>
              <a:t>E_recoil=	132.285	MeV	theta_recoil=	0	deg	P_recoil=	2767.18	MeV/c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83F758-5ACC-49B5-8EA7-94227592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2" y="2151444"/>
            <a:ext cx="6108221" cy="4586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93C5C1-7CB7-4FB4-8281-D814C8CD22FD}"/>
              </a:ext>
            </a:extLst>
          </p:cNvPr>
          <p:cNvSpPr txBox="1"/>
          <p:nvPr/>
        </p:nvSpPr>
        <p:spPr>
          <a:xfrm>
            <a:off x="1227221" y="279132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1247</a:t>
            </a:r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C9BAA-5FD2-474C-AD66-3BAD5776E9E5}"/>
              </a:ext>
            </a:extLst>
          </p:cNvPr>
          <p:cNvSpPr txBox="1"/>
          <p:nvPr/>
        </p:nvSpPr>
        <p:spPr>
          <a:xfrm>
            <a:off x="4030579" y="46731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1338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54280-7496-4BBA-977F-A1A4E2C7492F}"/>
              </a:ext>
            </a:extLst>
          </p:cNvPr>
          <p:cNvSpPr txBox="1"/>
          <p:nvPr/>
        </p:nvSpPr>
        <p:spPr>
          <a:xfrm>
            <a:off x="5101390" y="44884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1367</a:t>
            </a:r>
            <a:endParaRPr lang="zh-CN" alt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9F8AFE-BB86-4E39-9D62-CB3C9C9542F0}"/>
              </a:ext>
            </a:extLst>
          </p:cNvPr>
          <p:cNvCxnSpPr>
            <a:cxnSpLocks/>
          </p:cNvCxnSpPr>
          <p:nvPr/>
        </p:nvCxnSpPr>
        <p:spPr>
          <a:xfrm>
            <a:off x="1143000" y="3958389"/>
            <a:ext cx="42847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AA442E-AE88-47B6-B6D9-C7D94F6F7E9F}"/>
              </a:ext>
            </a:extLst>
          </p:cNvPr>
          <p:cNvSpPr txBox="1"/>
          <p:nvPr/>
        </p:nvSpPr>
        <p:spPr>
          <a:xfrm>
            <a:off x="2819258" y="3589057"/>
            <a:ext cx="93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120 keV</a:t>
            </a:r>
            <a:endParaRPr lang="zh-CN" alt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BA7F6E-9926-4DE8-BAD5-F7FE3EF0E94E}"/>
              </a:ext>
            </a:extLst>
          </p:cNvPr>
          <p:cNvCxnSpPr>
            <a:cxnSpLocks/>
          </p:cNvCxnSpPr>
          <p:nvPr/>
        </p:nvCxnSpPr>
        <p:spPr>
          <a:xfrm>
            <a:off x="5427761" y="3589057"/>
            <a:ext cx="0" cy="73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940989"/>
      </p:ext>
    </p:extLst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6AE80-5B21-44DB-A800-8134D12D7A60}"/>
              </a:ext>
            </a:extLst>
          </p:cNvPr>
          <p:cNvSpPr txBox="1"/>
          <p:nvPr/>
        </p:nvSpPr>
        <p:spPr>
          <a:xfrm>
            <a:off x="1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153 reaction channels populated 153 states that could generate γ rays within 1.1-1.3 MeV.</a:t>
            </a:r>
            <a:endParaRPr lang="zh-CN" altLang="en-US" sz="2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61BBB3-2E6F-4DF7-BE80-0AF2AAD2090A}"/>
              </a:ext>
            </a:extLst>
          </p:cNvPr>
          <p:cNvCxnSpPr>
            <a:cxnSpLocks/>
          </p:cNvCxnSpPr>
          <p:nvPr/>
        </p:nvCxnSpPr>
        <p:spPr>
          <a:xfrm>
            <a:off x="982995" y="1123969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E38CCD-2DCB-424F-A12C-5E539FCB51EB}"/>
              </a:ext>
            </a:extLst>
          </p:cNvPr>
          <p:cNvCxnSpPr>
            <a:cxnSpLocks/>
          </p:cNvCxnSpPr>
          <p:nvPr/>
        </p:nvCxnSpPr>
        <p:spPr>
          <a:xfrm>
            <a:off x="982995" y="3600469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FAC641-B4AB-4868-AA58-914E0FFC17ED}"/>
              </a:ext>
            </a:extLst>
          </p:cNvPr>
          <p:cNvCxnSpPr>
            <a:cxnSpLocks/>
          </p:cNvCxnSpPr>
          <p:nvPr/>
        </p:nvCxnSpPr>
        <p:spPr>
          <a:xfrm>
            <a:off x="1957815" y="1123969"/>
            <a:ext cx="0" cy="1548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42407B-911B-4616-B1F8-5FADDE13CC04}"/>
              </a:ext>
            </a:extLst>
          </p:cNvPr>
          <p:cNvCxnSpPr>
            <a:cxnSpLocks/>
          </p:cNvCxnSpPr>
          <p:nvPr/>
        </p:nvCxnSpPr>
        <p:spPr>
          <a:xfrm>
            <a:off x="1409163" y="3061815"/>
            <a:ext cx="0" cy="538654"/>
          </a:xfrm>
          <a:prstGeom prst="straightConnector1">
            <a:avLst/>
          </a:prstGeom>
          <a:ln>
            <a:solidFill>
              <a:srgbClr val="99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EA233E-E1FA-49B6-93BB-F7BECF7FE7F9}"/>
              </a:ext>
            </a:extLst>
          </p:cNvPr>
          <p:cNvSpPr txBox="1"/>
          <p:nvPr/>
        </p:nvSpPr>
        <p:spPr>
          <a:xfrm>
            <a:off x="2392695" y="93930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2AEDD1-5D6B-4A3F-A2F1-8EE927ED9F69}"/>
              </a:ext>
            </a:extLst>
          </p:cNvPr>
          <p:cNvSpPr txBox="1"/>
          <p:nvPr/>
        </p:nvSpPr>
        <p:spPr>
          <a:xfrm>
            <a:off x="2392695" y="248794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987FA-CE5A-47FD-A489-E99B9A0B4C43}"/>
              </a:ext>
            </a:extLst>
          </p:cNvPr>
          <p:cNvSpPr txBox="1"/>
          <p:nvPr/>
        </p:nvSpPr>
        <p:spPr>
          <a:xfrm>
            <a:off x="2392695" y="34158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545BA-644B-4D4F-ACEE-3D659B22566D}"/>
              </a:ext>
            </a:extLst>
          </p:cNvPr>
          <p:cNvCxnSpPr>
            <a:cxnSpLocks/>
          </p:cNvCxnSpPr>
          <p:nvPr/>
        </p:nvCxnSpPr>
        <p:spPr>
          <a:xfrm>
            <a:off x="982995" y="3060296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6AA286-98D9-4D82-9FFB-15C9D300C467}"/>
              </a:ext>
            </a:extLst>
          </p:cNvPr>
          <p:cNvCxnSpPr>
            <a:cxnSpLocks/>
          </p:cNvCxnSpPr>
          <p:nvPr/>
        </p:nvCxnSpPr>
        <p:spPr>
          <a:xfrm>
            <a:off x="1409167" y="1123969"/>
            <a:ext cx="0" cy="1936327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33C36-AA5E-4D7C-A423-C33CEE578E36}"/>
              </a:ext>
            </a:extLst>
          </p:cNvPr>
          <p:cNvCxnSpPr>
            <a:cxnSpLocks/>
          </p:cNvCxnSpPr>
          <p:nvPr/>
        </p:nvCxnSpPr>
        <p:spPr>
          <a:xfrm>
            <a:off x="982995" y="2672615"/>
            <a:ext cx="140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F458C2-A851-47D4-9B53-DEE422D9DF39}"/>
              </a:ext>
            </a:extLst>
          </p:cNvPr>
          <p:cNvCxnSpPr>
            <a:cxnSpLocks/>
          </p:cNvCxnSpPr>
          <p:nvPr/>
        </p:nvCxnSpPr>
        <p:spPr>
          <a:xfrm>
            <a:off x="1957814" y="2672615"/>
            <a:ext cx="0" cy="92633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6EF596-3B31-473A-BE3C-6B4D0CA15F5E}"/>
              </a:ext>
            </a:extLst>
          </p:cNvPr>
          <p:cNvSpPr txBox="1"/>
          <p:nvPr/>
        </p:nvSpPr>
        <p:spPr>
          <a:xfrm>
            <a:off x="2393146" y="287216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A8ABEA-BE98-4777-8DA9-363F081C066D}"/>
              </a:ext>
            </a:extLst>
          </p:cNvPr>
          <p:cNvSpPr txBox="1"/>
          <p:nvPr/>
        </p:nvSpPr>
        <p:spPr>
          <a:xfrm>
            <a:off x="2770332" y="939303"/>
            <a:ext cx="56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~fs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E3EC6C-990B-48B0-97CC-6B005BC05855}"/>
              </a:ext>
            </a:extLst>
          </p:cNvPr>
          <p:cNvSpPr txBox="1"/>
          <p:nvPr/>
        </p:nvSpPr>
        <p:spPr>
          <a:xfrm>
            <a:off x="2770156" y="2486163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~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ps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2575B1-E6BA-439C-AB7A-BF268541745F}"/>
              </a:ext>
            </a:extLst>
          </p:cNvPr>
          <p:cNvSpPr txBox="1"/>
          <p:nvPr/>
        </p:nvSpPr>
        <p:spPr>
          <a:xfrm>
            <a:off x="2770156" y="2873954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~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ps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DD421-7280-45C4-9142-66E8F469C030}"/>
              </a:ext>
            </a:extLst>
          </p:cNvPr>
          <p:cNvSpPr txBox="1"/>
          <p:nvPr/>
        </p:nvSpPr>
        <p:spPr>
          <a:xfrm>
            <a:off x="228982" y="3127321"/>
            <a:ext cx="11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unshifted</a:t>
            </a:r>
            <a:endParaRPr lang="zh-CN" altLang="en-US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BACCEA-1F68-4523-BA26-155962429887}"/>
              </a:ext>
            </a:extLst>
          </p:cNvPr>
          <p:cNvSpPr txBox="1"/>
          <p:nvPr/>
        </p:nvSpPr>
        <p:spPr>
          <a:xfrm>
            <a:off x="5993406" y="1043026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153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6C535BF-CC2E-4586-9603-6AE66A434D2A}"/>
              </a:ext>
            </a:extLst>
          </p:cNvPr>
          <p:cNvCxnSpPr>
            <a:stCxn id="20" idx="2"/>
          </p:cNvCxnSpPr>
          <p:nvPr/>
        </p:nvCxnSpPr>
        <p:spPr>
          <a:xfrm>
            <a:off x="6436797" y="1689357"/>
            <a:ext cx="0" cy="981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02EA074-7812-4EA4-8A3C-289317D4861E}"/>
              </a:ext>
            </a:extLst>
          </p:cNvPr>
          <p:cNvSpPr txBox="1"/>
          <p:nvPr/>
        </p:nvSpPr>
        <p:spPr>
          <a:xfrm>
            <a:off x="6110424" y="266565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23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75FF6C-8A63-4A54-BED7-953157FBD066}"/>
              </a:ext>
            </a:extLst>
          </p:cNvPr>
          <p:cNvCxnSpPr/>
          <p:nvPr/>
        </p:nvCxnSpPr>
        <p:spPr>
          <a:xfrm>
            <a:off x="6436798" y="3311987"/>
            <a:ext cx="0" cy="981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FE71A9-FDFB-40EF-AD4C-A1379ACE9862}"/>
              </a:ext>
            </a:extLst>
          </p:cNvPr>
          <p:cNvSpPr txBox="1"/>
          <p:nvPr/>
        </p:nvSpPr>
        <p:spPr>
          <a:xfrm>
            <a:off x="6110425" y="428828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20181936"/>
      </p:ext>
    </p:extLst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BF47C7-0FD7-4B01-AB5B-FCB424A5C49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3999" cy="682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484">
                  <a:extLst>
                    <a:ext uri="{9D8B030D-6E8A-4147-A177-3AD203B41FA5}">
                      <a16:colId xmlns:a16="http://schemas.microsoft.com/office/drawing/2014/main" val="94347759"/>
                    </a:ext>
                  </a:extLst>
                </a:gridCol>
                <a:gridCol w="2226343">
                  <a:extLst>
                    <a:ext uri="{9D8B030D-6E8A-4147-A177-3AD203B41FA5}">
                      <a16:colId xmlns:a16="http://schemas.microsoft.com/office/drawing/2014/main" val="743901356"/>
                    </a:ext>
                  </a:extLst>
                </a:gridCol>
                <a:gridCol w="1147549">
                  <a:extLst>
                    <a:ext uri="{9D8B030D-6E8A-4147-A177-3AD203B41FA5}">
                      <a16:colId xmlns:a16="http://schemas.microsoft.com/office/drawing/2014/main" val="1863452333"/>
                    </a:ext>
                  </a:extLst>
                </a:gridCol>
                <a:gridCol w="1114459">
                  <a:extLst>
                    <a:ext uri="{9D8B030D-6E8A-4147-A177-3AD203B41FA5}">
                      <a16:colId xmlns:a16="http://schemas.microsoft.com/office/drawing/2014/main" val="4086071675"/>
                    </a:ext>
                  </a:extLst>
                </a:gridCol>
                <a:gridCol w="1127327">
                  <a:extLst>
                    <a:ext uri="{9D8B030D-6E8A-4147-A177-3AD203B41FA5}">
                      <a16:colId xmlns:a16="http://schemas.microsoft.com/office/drawing/2014/main" val="3343028324"/>
                    </a:ext>
                  </a:extLst>
                </a:gridCol>
                <a:gridCol w="1408240">
                  <a:extLst>
                    <a:ext uri="{9D8B030D-6E8A-4147-A177-3AD203B41FA5}">
                      <a16:colId xmlns:a16="http://schemas.microsoft.com/office/drawing/2014/main" val="1883251854"/>
                    </a:ext>
                  </a:extLst>
                </a:gridCol>
                <a:gridCol w="1176597">
                  <a:extLst>
                    <a:ext uri="{9D8B030D-6E8A-4147-A177-3AD203B41FA5}">
                      <a16:colId xmlns:a16="http://schemas.microsoft.com/office/drawing/2014/main" val="1829267544"/>
                    </a:ext>
                  </a:extLst>
                </a:gridCol>
              </a:tblGrid>
              <a:tr h="2306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 (mb)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 channel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Residual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Eγ 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455927"/>
                  </a:ext>
                </a:extLst>
              </a:tr>
              <a:tr h="2306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299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32S+3He→1H+34Cl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34Cl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3631.8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2375.7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194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42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1256.1</a:t>
                      </a:r>
                    </a:p>
                  </a:txBody>
                  <a:tcPr marL="0" marR="0" marT="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39167314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32S+12C→6Be+38Ar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38Ar</a:t>
                      </a:r>
                      <a:endParaRPr kumimoji="0" lang="en-US" altLang="zh-CN" sz="16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5083.6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3810.2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39 fs </a:t>
                      </a:r>
                      <a:r>
                        <a:rPr lang="en-US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1273.4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232961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32S+16O→10C+38Ar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793549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32S+12C→6Be+38Ar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38Ar</a:t>
                      </a:r>
                      <a:endParaRPr kumimoji="0" lang="en-US" altLang="zh-CN" sz="16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5157.3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3936.5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23 fs </a:t>
                      </a:r>
                      <a:r>
                        <a:rPr lang="en-US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1220.8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6595553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32S+16O→10C+38Ar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275310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32S+12C→6Be+38Ar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38Ar</a:t>
                      </a:r>
                      <a:endParaRPr kumimoji="0" lang="en-US" altLang="zh-CN" sz="16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7350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6250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4201929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32S+16O→10C+38Ar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410260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32S+12C→6Be+38Ar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38Ar</a:t>
                      </a:r>
                      <a:endParaRPr kumimoji="0" lang="en-US" altLang="zh-CN" sz="16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7376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6250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3469495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32S+16O→10C+38Ar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771137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32S+12C→6Be+38Ar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38Ar</a:t>
                      </a:r>
                      <a:endParaRPr kumimoji="0" lang="en-US" altLang="zh-CN" sz="16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7508.12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6408.12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≥ 42 fs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1100 </a:t>
                      </a:r>
                      <a:r>
                        <a:rPr lang="en-US" altLang="zh-CN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7433590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32S+16O→10C+38Ar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792226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32S+12C→6Be+38Ar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38Ar</a:t>
                      </a:r>
                      <a:endParaRPr kumimoji="0" lang="en-US" altLang="zh-CN" sz="16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7858.9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6674.4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1184.5 </a:t>
                      </a:r>
                      <a:r>
                        <a:rPr lang="en-US" altLang="zh-CN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</a:t>
                      </a:r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2309688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32S+16O→10C+38Ar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500970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32S+12C→6Be+38Ar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38Ar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7899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6674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8127122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32S+16O→10C+38Ar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985626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32S+12C→5Li+39K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39K</a:t>
                      </a:r>
                      <a:endParaRPr lang="en-US" sz="1600" b="0" i="0" u="sng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5010.9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3883.2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35 fs </a:t>
                      </a:r>
                      <a:r>
                        <a:rPr lang="en-US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1127.7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6118908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32S+16O→9B+39K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334202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32S+12C→5Li+39K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39K</a:t>
                      </a:r>
                      <a:endParaRPr lang="en-US" sz="1600" b="0" i="0" u="sng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5164.22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3944.12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55 fs </a:t>
                      </a:r>
                      <a:r>
                        <a:rPr lang="en-US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1220.1 </a:t>
                      </a:r>
                      <a:r>
                        <a:rPr lang="en-US" altLang="zh-CN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2003282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32S+16O→9B+39K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014438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32S+12C→5Li+39K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39K</a:t>
                      </a:r>
                      <a:endParaRPr lang="en-US" sz="1600" b="0" i="0" u="sng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5801.5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4520.8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14 fs </a:t>
                      </a:r>
                      <a:r>
                        <a:rPr lang="en-US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1280.7 </a:t>
                      </a:r>
                      <a:r>
                        <a:rPr lang="en-US" altLang="zh-CN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115134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32S+16O→9B+39K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053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32S+12C→2He+42Ca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42Ca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3999.66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2752.46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1247.2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5496457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32S+16O→6Be+42Ca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93693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32S+12C→2He+42Ca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42Ca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4505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3253.9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1251.1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2598641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32S+16O→6Be+42Ca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565554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32S+12C→2H+42Sc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1873.7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611.2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&lt; 70 fs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1262.5 </a:t>
                      </a:r>
                      <a:r>
                        <a:rPr lang="en-US" altLang="zh-CN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</a:t>
                      </a:r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7905100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32S+16O→6Li+42Sc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624452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32S+12C→2H+42Sc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2833.2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1586.6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0.21 ps </a:t>
                      </a:r>
                      <a:r>
                        <a:rPr lang="en-US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</a:t>
                      </a:r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1246.6 </a:t>
                      </a:r>
                      <a:r>
                        <a:rPr lang="en-US" altLang="zh-CN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</a:t>
                      </a:r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175122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32S+16O→6Li+42Sc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502585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32S+12C→2H+42Sc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2847.7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1586.5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0.20 ps </a:t>
                      </a:r>
                      <a:r>
                        <a:rPr lang="en-US" sz="1600" b="0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0.13</a:t>
                      </a:r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1261.2 </a:t>
                      </a:r>
                      <a:r>
                        <a:rPr lang="en-US" altLang="zh-CN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1172762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32S+16O→6Li+42Sc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087424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32S+12C→2H+42Sc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sng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42Sc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3884.04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2606.94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  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1277.1 </a:t>
                      </a:r>
                      <a:r>
                        <a:rPr lang="en-US" altLang="zh-CN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r>
                        <a:rPr lang="zh-CN" alt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4144643"/>
                  </a:ext>
                </a:extLst>
              </a:tr>
              <a:tr h="1750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78.8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32S+16O→6Li+42Sc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286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210681"/>
      </p:ext>
    </p:extLst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52468-776B-4511-A84B-0E44A26DC2AC}"/>
              </a:ext>
            </a:extLst>
          </p:cNvPr>
          <p:cNvSpPr txBox="1"/>
          <p:nvPr/>
        </p:nvSpPr>
        <p:spPr>
          <a:xfrm>
            <a:off x="1143383" y="3075057"/>
            <a:ext cx="6857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CC"/>
                </a:solidFill>
              </a:rPr>
              <a:t>S2193 </a:t>
            </a:r>
            <a:r>
              <a:rPr lang="en-US" altLang="zh-CN" sz="4000" b="1" baseline="30000" dirty="0">
                <a:solidFill>
                  <a:srgbClr val="0000CC"/>
                </a:solidFill>
              </a:rPr>
              <a:t>23</a:t>
            </a:r>
            <a:r>
              <a:rPr lang="en-US" altLang="zh-CN" sz="4000" b="1" dirty="0">
                <a:solidFill>
                  <a:srgbClr val="0000CC"/>
                </a:solidFill>
              </a:rPr>
              <a:t>Mg resonance lifetime</a:t>
            </a:r>
            <a:endParaRPr lang="en-US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29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</a:rPr>
              <a:t>Good point Cathleen. I usually tried to select a delta E detector thickness that would allow for it to absorb ~10-30% of the alpha energy. These experiments have been mounted at incident energies from 1.7-4 A MeV. It might be best to err on the thinner side. We’ve used delta E thicknesses from 25 to 500 µm. 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</a:rPr>
              <a:t>Barry</a:t>
            </a:r>
          </a:p>
          <a:p>
            <a:pPr>
              <a:spcAft>
                <a:spcPts val="0"/>
              </a:spcAft>
            </a:pPr>
            <a:endParaRPr lang="en-US" altLang="zh-CN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r>
              <a:rPr lang="en-US" dirty="0"/>
              <a:t>Has the DSSD been purchased yet?  If not, I would very highly encourage you to consider a thinner detector (my guess is ~200 um, but calculations should back this up).  If you try to run the 23Mg at a similar beam energy to last time, the alphas will lose most (if not all, I haven't actually calculated) of their energy in the </a:t>
            </a:r>
            <a:r>
              <a:rPr lang="en-US" dirty="0" err="1"/>
              <a:t>dE</a:t>
            </a:r>
            <a:r>
              <a:rPr lang="en-US" dirty="0"/>
              <a:t>.  The choice of 500 um </a:t>
            </a:r>
            <a:r>
              <a:rPr lang="en-US" dirty="0" err="1"/>
              <a:t>dE</a:t>
            </a:r>
            <a:r>
              <a:rPr lang="en-US" dirty="0"/>
              <a:t> in the first 32S run was a choice driven by budget, not physics.  It meant we only had to buy one detector instead of two.</a:t>
            </a:r>
            <a:endParaRPr lang="zh-CN" altLang="en-US" dirty="0"/>
          </a:p>
          <a:p>
            <a:r>
              <a:rPr lang="en-US" dirty="0"/>
              <a:t>Cathleen</a:t>
            </a:r>
            <a:endParaRPr lang="zh-CN" altLang="en-US" dirty="0"/>
          </a:p>
          <a:p>
            <a:pPr>
              <a:spcAft>
                <a:spcPts val="0"/>
              </a:spcAft>
            </a:pPr>
            <a:endParaRPr lang="zh-CN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02739"/>
      </p:ext>
    </p:extLst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451 </a:t>
            </a:r>
            <a:r>
              <a:rPr lang="en-US" sz="2400" dirty="0" err="1"/>
              <a:t>keV</a:t>
            </a:r>
            <a:r>
              <a:rPr lang="en-US" sz="2400" dirty="0"/>
              <a:t> state in 23Mg, 5 bins/</a:t>
            </a:r>
            <a:r>
              <a:rPr lang="en-US" sz="2400" dirty="0" err="1"/>
              <a:t>keV</a:t>
            </a:r>
            <a:r>
              <a:rPr lang="en-US" sz="2400" dirty="0"/>
              <a:t> (counts/0.2 </a:t>
            </a:r>
            <a:r>
              <a:rPr lang="en-US" sz="2400" dirty="0" err="1"/>
              <a:t>keV</a:t>
            </a:r>
            <a:r>
              <a:rPr lang="en-US" sz="24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4710510" cy="3289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34" y="2263291"/>
            <a:ext cx="4678766" cy="3254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2722" y="5389905"/>
            <a:ext cx="9450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LLNL Target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2084" y="5380088"/>
            <a:ext cx="1178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TRIUMF Target</a:t>
            </a:r>
          </a:p>
        </p:txBody>
      </p:sp>
    </p:spTree>
    <p:extLst>
      <p:ext uri="{BB962C8B-B14F-4D97-AF65-F5344CB8AC3E}">
        <p14:creationId xmlns:p14="http://schemas.microsoft.com/office/powerpoint/2010/main" val="769813016"/>
      </p:ext>
    </p:extLst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924" y="922009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Comparison of run 1 data gated on all alphas to Oliver’s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3162"/>
            <a:ext cx="5473036" cy="384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49" y="2726832"/>
            <a:ext cx="3620697" cy="2899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91805" y="2507139"/>
            <a:ext cx="1078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Counts / 12.8 </a:t>
            </a:r>
            <a:r>
              <a:rPr lang="en-US" sz="900" dirty="0" err="1"/>
              <a:t>keV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85899495"/>
      </p:ext>
    </p:extLst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2" y="1787419"/>
            <a:ext cx="5507444" cy="3719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60" y="857251"/>
            <a:ext cx="8052574" cy="994172"/>
          </a:xfrm>
        </p:spPr>
        <p:txBody>
          <a:bodyPr>
            <a:normAutofit/>
          </a:bodyPr>
          <a:lstStyle/>
          <a:p>
            <a:r>
              <a:rPr lang="en-US" sz="2400" dirty="0"/>
              <a:t>Comparison of run 1 data gated on 19-23 MeV alphas to Oliver’s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049" y="2726832"/>
            <a:ext cx="3620697" cy="2899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91805" y="2507139"/>
            <a:ext cx="10782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Counts / 12.8 </a:t>
            </a:r>
            <a:r>
              <a:rPr lang="en-US" sz="900" dirty="0" err="1"/>
              <a:t>keV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84534"/>
      </p:ext>
    </p:extLst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839235-8CF1-479A-A406-027159180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057"/>
            <a:ext cx="9144000" cy="53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65796"/>
      </p:ext>
    </p:extLst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1" y="1017534"/>
            <a:ext cx="5333065" cy="315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620" y="2407067"/>
            <a:ext cx="4700331" cy="3071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249" y="4026985"/>
            <a:ext cx="28101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19-23 MeV gate applied to charged particle spectrum, all runs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0002" y="5324684"/>
            <a:ext cx="31725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19-23 MeV alpha gate applied to charged particle spectrum, single sample run</a:t>
            </a:r>
          </a:p>
        </p:txBody>
      </p:sp>
    </p:spTree>
    <p:extLst>
      <p:ext uri="{BB962C8B-B14F-4D97-AF65-F5344CB8AC3E}">
        <p14:creationId xmlns:p14="http://schemas.microsoft.com/office/powerpoint/2010/main" val="3768044887"/>
      </p:ext>
    </p:extLst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058D1-1C0F-439D-AB4E-D8272EDDF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2" y="857250"/>
            <a:ext cx="3429000" cy="4675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CE004B-1747-4DC0-BC2F-48842AE3E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3429000" cy="3948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D0050-D785-4D28-866F-5D81C1060657}"/>
              </a:ext>
            </a:extLst>
          </p:cNvPr>
          <p:cNvSpPr txBox="1"/>
          <p:nvPr/>
        </p:nvSpPr>
        <p:spPr>
          <a:xfrm>
            <a:off x="950495" y="556487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24Mg+12C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1B5BB-038E-4A97-A230-D512C8E9DBA6}"/>
              </a:ext>
            </a:extLst>
          </p:cNvPr>
          <p:cNvSpPr txBox="1"/>
          <p:nvPr/>
        </p:nvSpPr>
        <p:spPr>
          <a:xfrm>
            <a:off x="6855306" y="5533159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24Mg+16O</a:t>
            </a:r>
          </a:p>
        </p:txBody>
      </p:sp>
    </p:spTree>
    <p:extLst>
      <p:ext uri="{BB962C8B-B14F-4D97-AF65-F5344CB8AC3E}">
        <p14:creationId xmlns:p14="http://schemas.microsoft.com/office/powerpoint/2010/main" val="3674851254"/>
      </p:ext>
    </p:extLst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21939-74E1-42C5-99CB-832791447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3688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8E5E3-0420-4E2A-9E4A-250284DFA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" y="5150644"/>
            <a:ext cx="8565356" cy="850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EBA73-DDB7-4DC7-A3E2-C0C4C4DAA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2" y="4722019"/>
            <a:ext cx="8608219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62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445168" y="2382252"/>
            <a:ext cx="14437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695073" y="6340642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695073" y="5811256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378118" y="5626590"/>
            <a:ext cx="16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451  </a:t>
            </a:r>
            <a:r>
              <a:rPr lang="en-US" altLang="zh-CN" dirty="0"/>
              <a:t>1.80(12) </a:t>
            </a:r>
            <a:r>
              <a:rPr lang="en-US" altLang="zh-CN" dirty="0" err="1"/>
              <a:t>ps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495137" y="6155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2695073" y="4752474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78118" y="4567808"/>
            <a:ext cx="163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2052  </a:t>
            </a:r>
            <a:r>
              <a:rPr lang="en-US" altLang="zh-CN" dirty="0"/>
              <a:t>79(20) </a:t>
            </a:r>
            <a:r>
              <a:rPr lang="en-US" altLang="zh-CN" dirty="0" err="1"/>
              <a:t>fs</a:t>
            </a:r>
            <a:r>
              <a:rPr lang="en-US" dirty="0"/>
              <a:t> 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695073" y="1937084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695073" y="1696453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378118" y="1752418"/>
            <a:ext cx="238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7787   &lt;12 </a:t>
            </a:r>
            <a:r>
              <a:rPr lang="en-US" altLang="zh-CN" dirty="0" err="1"/>
              <a:t>fs</a:t>
            </a:r>
            <a:r>
              <a:rPr lang="en-US" altLang="zh-CN" dirty="0"/>
              <a:t> or 10(3) </a:t>
            </a:r>
            <a:r>
              <a:rPr lang="en-US" altLang="zh-CN" dirty="0" err="1"/>
              <a:t>fs</a:t>
            </a:r>
            <a:endParaRPr 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378118" y="1511787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7803   </a:t>
            </a:r>
            <a:r>
              <a:rPr lang="en-US" i="1" dirty="0"/>
              <a:t>T</a:t>
            </a:r>
            <a:r>
              <a:rPr lang="en-US" dirty="0"/>
              <a:t> = 3/2 IAS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109656" y="6155976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3/2</a:t>
            </a:r>
            <a:r>
              <a:rPr lang="en-US" baseline="30000" dirty="0"/>
              <a:t>+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109655" y="563078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09655" y="457200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7/2</a:t>
            </a:r>
            <a:r>
              <a:rPr lang="en-US" baseline="30000" dirty="0"/>
              <a:t>+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6773788" y="184666"/>
            <a:ext cx="14437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188371" y="0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cxnSp>
        <p:nvCxnSpPr>
          <p:cNvPr id="22" name="直接箭头连接符 21"/>
          <p:cNvCxnSpPr>
            <a:cxnSpLocks/>
          </p:cNvCxnSpPr>
          <p:nvPr/>
        </p:nvCxnSpPr>
        <p:spPr>
          <a:xfrm flipH="1">
            <a:off x="1888958" y="1937084"/>
            <a:ext cx="806114" cy="445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2981431" y="1937084"/>
            <a:ext cx="2401" cy="3874172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3298372" y="1937084"/>
            <a:ext cx="0" cy="281539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5967674" y="184666"/>
            <a:ext cx="806114" cy="445168"/>
          </a:xfrm>
          <a:prstGeom prst="straightConnector1">
            <a:avLst/>
          </a:prstGeom>
          <a:ln w="19050">
            <a:solidFill>
              <a:srgbClr val="59D454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109654" y="1727547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7/2</a:t>
            </a:r>
            <a:r>
              <a:rPr lang="en-US" baseline="30000" dirty="0"/>
              <a:t>+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109655" y="1458662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5/2</a:t>
            </a:r>
            <a:r>
              <a:rPr lang="en-US" baseline="30000" dirty="0"/>
              <a:t>+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66339" y="238225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22</a:t>
            </a:r>
            <a:r>
              <a:rPr lang="en-US" dirty="0"/>
              <a:t>Na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689362" y="635213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23</a:t>
            </a:r>
            <a:r>
              <a:rPr lang="en-US" dirty="0"/>
              <a:t>Mg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7178798" y="18466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23</a:t>
            </a:r>
            <a:r>
              <a:rPr lang="en-US" altLang="zh-CN" dirty="0"/>
              <a:t>Al</a:t>
            </a:r>
            <a:endParaRPr lang="en-US" dirty="0"/>
          </a:p>
        </p:txBody>
      </p:sp>
      <p:cxnSp>
        <p:nvCxnSpPr>
          <p:cNvPr id="33" name="直接箭头连接符 32"/>
          <p:cNvCxnSpPr/>
          <p:nvPr/>
        </p:nvCxnSpPr>
        <p:spPr>
          <a:xfrm>
            <a:off x="3612912" y="1696453"/>
            <a:ext cx="0" cy="4644189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3927452" y="1696453"/>
            <a:ext cx="0" cy="411480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4241992" y="1696453"/>
            <a:ext cx="0" cy="3056021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5185612" y="5811256"/>
            <a:ext cx="0" cy="52938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4871072" y="4752474"/>
            <a:ext cx="0" cy="1058782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4556532" y="4752474"/>
            <a:ext cx="0" cy="1588167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 rot="10800000">
            <a:off x="4933419" y="5311899"/>
            <a:ext cx="461665" cy="4433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452</a:t>
            </a:r>
          </a:p>
        </p:txBody>
      </p:sp>
      <p:sp>
        <p:nvSpPr>
          <p:cNvPr id="35" name="文本框 34"/>
          <p:cNvSpPr txBox="1"/>
          <p:nvPr/>
        </p:nvSpPr>
        <p:spPr>
          <a:xfrm rot="10800000">
            <a:off x="4640239" y="4164580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1599</a:t>
            </a:r>
          </a:p>
        </p:txBody>
      </p:sp>
      <p:sp>
        <p:nvSpPr>
          <p:cNvPr id="36" name="文本框 35"/>
          <p:cNvSpPr txBox="1"/>
          <p:nvPr/>
        </p:nvSpPr>
        <p:spPr>
          <a:xfrm rot="10800000">
            <a:off x="4323192" y="4164579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2052</a:t>
            </a:r>
          </a:p>
        </p:txBody>
      </p:sp>
      <p:sp>
        <p:nvSpPr>
          <p:cNvPr id="38" name="文本框 37"/>
          <p:cNvSpPr txBox="1"/>
          <p:nvPr/>
        </p:nvSpPr>
        <p:spPr>
          <a:xfrm rot="10800000">
            <a:off x="4011159" y="109745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5752</a:t>
            </a:r>
          </a:p>
        </p:txBody>
      </p:sp>
      <p:sp>
        <p:nvSpPr>
          <p:cNvPr id="40" name="文本框 39"/>
          <p:cNvSpPr txBox="1"/>
          <p:nvPr/>
        </p:nvSpPr>
        <p:spPr>
          <a:xfrm rot="10800000">
            <a:off x="3696619" y="109745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7352</a:t>
            </a:r>
          </a:p>
        </p:txBody>
      </p:sp>
      <p:sp>
        <p:nvSpPr>
          <p:cNvPr id="42" name="文本框 41"/>
          <p:cNvSpPr txBox="1"/>
          <p:nvPr/>
        </p:nvSpPr>
        <p:spPr>
          <a:xfrm rot="10800000">
            <a:off x="2750599" y="1097455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7335</a:t>
            </a:r>
          </a:p>
        </p:txBody>
      </p:sp>
      <p:sp>
        <p:nvSpPr>
          <p:cNvPr id="44" name="文本框 43"/>
          <p:cNvSpPr txBox="1"/>
          <p:nvPr/>
        </p:nvSpPr>
        <p:spPr>
          <a:xfrm rot="10800000">
            <a:off x="3064285" y="109745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5735</a:t>
            </a:r>
          </a:p>
        </p:txBody>
      </p:sp>
      <p:sp>
        <p:nvSpPr>
          <p:cNvPr id="46" name="文本框 45"/>
          <p:cNvSpPr txBox="1"/>
          <p:nvPr/>
        </p:nvSpPr>
        <p:spPr>
          <a:xfrm rot="10800000">
            <a:off x="3377971" y="1097454"/>
            <a:ext cx="461665" cy="5604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7802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985211" y="2382252"/>
            <a:ext cx="340986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395073" y="219785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</a:t>
            </a:r>
            <a:r>
              <a:rPr lang="en-US" i="1" baseline="-25000" dirty="0">
                <a:solidFill>
                  <a:srgbClr val="C00000"/>
                </a:solidFill>
              </a:rPr>
              <a:t>p </a:t>
            </a:r>
            <a:r>
              <a:rPr lang="en-US" dirty="0">
                <a:solidFill>
                  <a:srgbClr val="C00000"/>
                </a:solidFill>
              </a:rPr>
              <a:t>= 7581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121060" y="219758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6734" y="1827096"/>
                <a:ext cx="2166106" cy="396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=6.5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4" y="1827096"/>
                <a:ext cx="2166106" cy="396262"/>
              </a:xfrm>
              <a:prstGeom prst="rect">
                <a:avLst/>
              </a:prstGeom>
              <a:blipFill rotWithShape="0">
                <a:blip r:embed="rId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022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0" y="0"/>
                <a:ext cx="9144000" cy="717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72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𝜔𝛾</m:t>
                      </m:r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71776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112195" y="884126"/>
                <a:ext cx="1101264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=1/2</m:t>
                      </m:r>
                    </m:oMath>
                  </m:oMathPara>
                </a14:m>
                <a:endParaRPr lang="en-US" altLang="zh-CN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95" y="884126"/>
                <a:ext cx="1101264" cy="390748"/>
              </a:xfrm>
              <a:prstGeom prst="rect">
                <a:avLst/>
              </a:prstGeom>
              <a:blipFill rotWithShape="0"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48"/>
              <p:cNvSpPr/>
              <p:nvPr/>
            </p:nvSpPr>
            <p:spPr>
              <a:xfrm>
                <a:off x="1329677" y="894834"/>
                <a:ext cx="8688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altLang="zh-CN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矩形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677" y="894834"/>
                <a:ext cx="868828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/>
              <p:cNvSpPr/>
              <p:nvPr/>
            </p:nvSpPr>
            <p:spPr>
              <a:xfrm>
                <a:off x="2314723" y="894834"/>
                <a:ext cx="11108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=7/2</m:t>
                      </m:r>
                    </m:oMath>
                  </m:oMathPara>
                </a14:m>
                <a:endParaRPr lang="en-US" altLang="zh-CN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矩形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23" y="894834"/>
                <a:ext cx="1110882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008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0" y="0"/>
          <a:ext cx="9144001" cy="6857991"/>
        </p:xfrm>
        <a:graphic>
          <a:graphicData uri="http://schemas.openxmlformats.org/drawingml/2006/table">
            <a:tbl>
              <a:tblPr/>
              <a:tblGrid>
                <a:gridCol w="1673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Author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Rituparna Kanungo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Subramanian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Mythili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Naomi Galinski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Oliver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Kirsebom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Literature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Reaction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5+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5+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Beam energy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34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34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 MeV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spot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mm </a:t>
                      </a:r>
                      <a:r>
                        <a:rPr lang="en-US" altLang="zh-C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diameter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 mm </a:t>
                      </a:r>
                      <a:r>
                        <a:rPr lang="en-US" altLang="zh-C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diameter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 mm diameter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2.5 mm diameter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He-implanted Au foil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He-implanted Au foil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He-implanted Au foil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He-implanted Au foil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Au foil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12.5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cm×1 cm×</a:t>
                      </a:r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12.5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25.4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22.6(2)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Implanted 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 keV 0.1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 keV 0.1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 keV 0.1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 keV 0.07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areal density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6.6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6.6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ΔE thickness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thickness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Active area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150 mm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150 mm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Angular acceptance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&lt;20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Solid angle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360 </a:t>
                      </a:r>
                      <a:r>
                        <a:rPr lang="en-US" altLang="zh-CN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msr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350 </a:t>
                      </a:r>
                      <a:r>
                        <a:rPr lang="en-US" altLang="zh-CN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msr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ΔE range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MeV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Remaining E range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5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of astrophysically</a:t>
                      </a:r>
                      <a:endParaRPr lang="en-US" sz="1500" b="0" i="1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5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 in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ΔE</a:t>
                      </a:r>
                      <a:endParaRPr lang="en-US" sz="1500" b="0" i="1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MeV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5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 in E</a:t>
                      </a:r>
                      <a:endParaRPr lang="en-US" sz="1500" b="0" i="1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73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20125" cy="3276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2022"/>
            <a:ext cx="7419975" cy="1914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6186547"/>
            <a:ext cx="14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Catkin2.03.xls</a:t>
            </a:r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0" y="3276507"/>
            <a:ext cx="3566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http://nrv.jinr.ru/nrv/webnrv/qcalc/</a:t>
            </a:r>
          </a:p>
        </p:txBody>
      </p:sp>
    </p:spTree>
    <p:extLst>
      <p:ext uri="{BB962C8B-B14F-4D97-AF65-F5344CB8AC3E}">
        <p14:creationId xmlns:p14="http://schemas.microsoft.com/office/powerpoint/2010/main" val="12553872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0" y="0"/>
          <a:ext cx="9144001" cy="1306284"/>
        </p:xfrm>
        <a:graphic>
          <a:graphicData uri="http://schemas.openxmlformats.org/drawingml/2006/table">
            <a:tbl>
              <a:tblPr/>
              <a:tblGrid>
                <a:gridCol w="1673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7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Author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Rituparna Kanungo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Subramanian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Mythili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Naomi Galinski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Oliver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Kirsebom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Literature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Reaction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Mg,</a:t>
                      </a:r>
                      <a:r>
                        <a:rPr lang="el-G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Lifetime (fs)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832576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00AF8C9-E450-4DB4-9BA1-FB63605F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823" y="1131842"/>
            <a:ext cx="1071929" cy="351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1F051-F213-40D0-B397-E13013DEF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719" y="1131841"/>
            <a:ext cx="1637430" cy="3877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901769-B43A-4A67-859C-BA37C5E5F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469" y="1205096"/>
            <a:ext cx="562654" cy="271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902CD-61DD-481E-96B4-4A886CA62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945" y="1502227"/>
            <a:ext cx="531045" cy="265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E79818-E927-45DA-8B95-E277CB074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99" t="1" b="-1"/>
          <a:stretch/>
        </p:blipFill>
        <p:spPr>
          <a:xfrm>
            <a:off x="6010097" y="1793037"/>
            <a:ext cx="707206" cy="297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662009-EB4A-4B4B-94F1-D1F896EE3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313" y="1154953"/>
            <a:ext cx="481931" cy="3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231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0" y="0"/>
          <a:ext cx="9144002" cy="4987632"/>
        </p:xfrm>
        <a:graphic>
          <a:graphicData uri="http://schemas.openxmlformats.org/drawingml/2006/table">
            <a:tbl>
              <a:tblPr/>
              <a:tblGrid>
                <a:gridCol w="2828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Author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Oliver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Kirsebom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Cathleen Fry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Literature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PRC2016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Reaction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Mg,</a:t>
                      </a:r>
                      <a:r>
                        <a:rPr lang="el-GR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23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l-GR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altLang="zh-CN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He(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S,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l-GR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l-GR" altLang="zh-CN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α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Beam energy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 MeV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spot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2.5 mm diameter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He-implanted Au foil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He-implanted Au foil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Au foil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22.6(2)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2.5 cm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×2.5 cm×</a:t>
                      </a:r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Implanted 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 keV 0.07 </a:t>
                      </a:r>
                      <a:r>
                        <a:rPr lang="en-US" altLang="zh-CN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 keV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areal density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6.6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altLang="zh-CN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–2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ΔE thickness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500 or 87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thickness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1000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Active area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150 mm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150 mm</a:t>
                      </a:r>
                      <a:r>
                        <a:rPr lang="en-US" sz="1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ΔE range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MeV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 or 25 </a:t>
                      </a:r>
                      <a:r>
                        <a:rPr lang="en-US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MeV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Remaining E range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50 or 80 MeV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193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5449F-F94A-4D2E-8375-2C702BAE2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2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05"/>
            <a:ext cx="9144000" cy="615762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348564" y="3927107"/>
            <a:ext cx="4177364" cy="2887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54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7218" y="1446230"/>
            <a:ext cx="35949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Structurally interesting:</a:t>
            </a:r>
          </a:p>
          <a:p>
            <a:r>
              <a:rPr lang="en-US" sz="2800" dirty="0"/>
              <a:t>Shape Transition</a:t>
            </a:r>
          </a:p>
          <a:p>
            <a:r>
              <a:rPr lang="en-US" sz="2800" dirty="0"/>
              <a:t>Shape Coexistence</a:t>
            </a:r>
          </a:p>
          <a:p>
            <a:r>
              <a:rPr lang="en-US" sz="2800" dirty="0"/>
              <a:t>Soft/Rigid Triaxiality</a:t>
            </a:r>
          </a:p>
          <a:p>
            <a:r>
              <a:rPr lang="en-US" sz="2800" dirty="0"/>
              <a:t>Subshell Evolution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FC6EB-29FA-45C9-8530-A798FFC74883}"/>
              </a:ext>
            </a:extLst>
          </p:cNvPr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delays outlined above mean that we are expecting an overall curtailed user program for 2020. As a consequence of this, we are </a:t>
            </a:r>
            <a:r>
              <a:rPr lang="en-US" dirty="0">
                <a:solidFill>
                  <a:srgbClr val="FF0000"/>
                </a:solidFill>
              </a:rPr>
              <a:t>cancelling</a:t>
            </a:r>
            <a:r>
              <a:rPr lang="en-US" dirty="0"/>
              <a:t> the Summer 2020 Call for Proposals and both the SAP and MMS-EEC Meetings. Shifts that were due to expire in June 2020 will be extended by 6 months at least.</a:t>
            </a:r>
          </a:p>
        </p:txBody>
      </p:sp>
    </p:spTree>
    <p:extLst>
      <p:ext uri="{BB962C8B-B14F-4D97-AF65-F5344CB8AC3E}">
        <p14:creationId xmlns:p14="http://schemas.microsoft.com/office/powerpoint/2010/main" val="29645250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E7C869-1B60-46CD-985A-0D8BC7330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7762"/>
            <a:ext cx="4804012" cy="6210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76679-3603-44AF-8264-BC33CA3372FD}"/>
              </a:ext>
            </a:extLst>
          </p:cNvPr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A. Goldkuhle </a:t>
            </a:r>
            <a:r>
              <a:rPr lang="zh-CN" altLang="en-US" i="1" dirty="0"/>
              <a:t>et al</a:t>
            </a:r>
            <a:r>
              <a:rPr lang="zh-CN" altLang="en-US" dirty="0"/>
              <a:t>., Phys. Rev. C 102, 054334 (2020). Lifetime measurements of excited states in neutron-rich 53Ti Benchmarking effective shell-model interactions</a:t>
            </a:r>
          </a:p>
        </p:txBody>
      </p:sp>
    </p:spTree>
    <p:extLst>
      <p:ext uri="{BB962C8B-B14F-4D97-AF65-F5344CB8AC3E}">
        <p14:creationId xmlns:p14="http://schemas.microsoft.com/office/powerpoint/2010/main" val="39242951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560D9-191D-4EE8-8F8F-B1648C00A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940"/>
            <a:ext cx="6196083" cy="6518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07A9F-23BE-40F4-BC60-8ED263575048}"/>
              </a:ext>
            </a:extLst>
          </p:cNvPr>
          <p:cNvSpPr txBox="1"/>
          <p:nvPr/>
        </p:nvSpPr>
        <p:spPr>
          <a:xfrm>
            <a:off x="0" y="0"/>
            <a:ext cx="914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C. Morse </a:t>
            </a:r>
            <a:r>
              <a:rPr lang="zh-CN" altLang="en-US" i="1" dirty="0"/>
              <a:t>et al</a:t>
            </a:r>
            <a:r>
              <a:rPr lang="zh-CN" altLang="en-US" dirty="0"/>
              <a:t>., Phys. Rev. C 102, 054328 (2020). Quadrupole and octupole collectivity in 143Ba</a:t>
            </a:r>
          </a:p>
        </p:txBody>
      </p:sp>
    </p:spTree>
    <p:extLst>
      <p:ext uri="{BB962C8B-B14F-4D97-AF65-F5344CB8AC3E}">
        <p14:creationId xmlns:p14="http://schemas.microsoft.com/office/powerpoint/2010/main" val="29902223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10DAC-7143-47B1-A164-ABB664896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5801"/>
            <a:ext cx="5500048" cy="4105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714F5-E231-4168-94A5-FA332A979A2E}"/>
              </a:ext>
            </a:extLst>
          </p:cNvPr>
          <p:cNvSpPr txBox="1"/>
          <p:nvPr/>
        </p:nvSpPr>
        <p:spPr>
          <a:xfrm>
            <a:off x="0" y="16361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P. Petkov </a:t>
            </a:r>
            <a:r>
              <a:rPr lang="zh-CN" altLang="en-US" i="1" dirty="0"/>
              <a:t>et al</a:t>
            </a:r>
            <a:r>
              <a:rPr lang="zh-CN" altLang="en-US" dirty="0"/>
              <a:t>., Phys. Rev. C 96, 034326 (2017). Lifetime measurements with improved precision in 30,32S and possible influence of large-scale clustering on the appearance of strongly deformed states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017F6-0400-4212-A488-E40F809A4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961154"/>
            <a:ext cx="5500048" cy="19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797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214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3201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8324" y="368300"/>
            <a:ext cx="151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lowSiBias.root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7014" y="368300"/>
            <a:ext cx="158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highSiBias.root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47" y="3280982"/>
            <a:ext cx="2196145" cy="1592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947" y="3046313"/>
            <a:ext cx="2663777" cy="1916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8323" y="3635045"/>
            <a:ext cx="17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lowBiasCuts.root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1651" y="3635045"/>
            <a:ext cx="183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highBiasCuts.root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111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2170" cy="309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098800"/>
            <a:ext cx="2655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finalSort.root</a:t>
            </a:r>
            <a:r>
              <a:rPr lang="en-US" dirty="0"/>
              <a:t> PID</a:t>
            </a:r>
          </a:p>
          <a:p>
            <a:r>
              <a:rPr lang="en-US" dirty="0" err="1"/>
              <a:t>moreAlphaEgates.root</a:t>
            </a:r>
            <a:r>
              <a:rPr lang="en-US" dirty="0"/>
              <a:t> PID</a:t>
            </a:r>
          </a:p>
          <a:p>
            <a:r>
              <a:rPr lang="en-US" dirty="0" err="1"/>
              <a:t>firstAddback.root</a:t>
            </a:r>
            <a:r>
              <a:rPr lang="en-US" dirty="0"/>
              <a:t> PID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170" y="234670"/>
            <a:ext cx="4601830" cy="3161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9958" y="3445931"/>
            <a:ext cx="179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Cathleen's Thesis</a:t>
            </a:r>
          </a:p>
        </p:txBody>
      </p:sp>
    </p:spTree>
    <p:extLst>
      <p:ext uri="{BB962C8B-B14F-4D97-AF65-F5344CB8AC3E}">
        <p14:creationId xmlns:p14="http://schemas.microsoft.com/office/powerpoint/2010/main" val="334457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86800" cy="3562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3562350"/>
            <a:ext cx="8686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128 MeV </a:t>
            </a:r>
            <a:r>
              <a:rPr lang="en-US" baseline="30000" dirty="0">
                <a:cs typeface="Times New Roman" panose="02020603050405020304" pitchFamily="18" charset="0"/>
              </a:rPr>
              <a:t>32</a:t>
            </a:r>
            <a:r>
              <a:rPr lang="en-US" dirty="0">
                <a:cs typeface="Times New Roman" panose="02020603050405020304" pitchFamily="18" charset="0"/>
              </a:rPr>
              <a:t>S beam = 12 MeV </a:t>
            </a:r>
            <a:r>
              <a:rPr lang="en-US" baseline="30000" dirty="0">
                <a:cs typeface="Times New Roman" panose="02020603050405020304" pitchFamily="18" charset="0"/>
              </a:rPr>
              <a:t>3</a:t>
            </a:r>
            <a:r>
              <a:rPr lang="en-US" dirty="0">
                <a:cs typeface="Times New Roman" panose="02020603050405020304" pitchFamily="18" charset="0"/>
              </a:rPr>
              <a:t>He beam</a:t>
            </a:r>
          </a:p>
          <a:p>
            <a:r>
              <a:rPr lang="en-US" dirty="0"/>
              <a:t>Center of mass kinetic energy of </a:t>
            </a:r>
            <a:r>
              <a:rPr lang="en-US" i="1" dirty="0"/>
              <a:t>E</a:t>
            </a:r>
            <a:r>
              <a:rPr lang="en-US" altLang="zh-CN" baseline="-25000" dirty="0"/>
              <a:t>CM</a:t>
            </a:r>
            <a:r>
              <a:rPr lang="en-US" dirty="0"/>
              <a:t>: 128</a:t>
            </a:r>
            <a:r>
              <a:rPr lang="zh-CN" altLang="en-US" dirty="0"/>
              <a:t>*</a:t>
            </a:r>
            <a:r>
              <a:rPr lang="en-US" altLang="zh-CN" dirty="0"/>
              <a:t>3/(3+32)=12*32/(3+32)</a:t>
            </a:r>
            <a:r>
              <a:rPr lang="zh-CN" altLang="en-US" dirty="0"/>
              <a:t>≈</a:t>
            </a:r>
            <a:r>
              <a:rPr lang="en-US" altLang="zh-CN" dirty="0"/>
              <a:t>11 MeV</a:t>
            </a:r>
          </a:p>
          <a:p>
            <a:endParaRPr lang="en-US" altLang="zh-CN" dirty="0"/>
          </a:p>
          <a:p>
            <a:r>
              <a:rPr lang="en-US" dirty="0">
                <a:cs typeface="Times New Roman" panose="02020603050405020304" pitchFamily="18" charset="0"/>
              </a:rPr>
              <a:t>2.585 MeV </a:t>
            </a:r>
            <a:r>
              <a:rPr lang="en-US" baseline="30000" dirty="0">
                <a:cs typeface="Times New Roman" panose="02020603050405020304" pitchFamily="18" charset="0"/>
              </a:rPr>
              <a:t>100</a:t>
            </a:r>
            <a:r>
              <a:rPr lang="en-US" dirty="0">
                <a:cs typeface="Times New Roman" panose="02020603050405020304" pitchFamily="18" charset="0"/>
              </a:rPr>
              <a:t>Ru beam = 0.02585 MeV </a:t>
            </a:r>
            <a:r>
              <a:rPr lang="en-US" baseline="30000" dirty="0">
                <a:cs typeface="Times New Roman" panose="02020603050405020304" pitchFamily="18" charset="0"/>
              </a:rPr>
              <a:t>1</a:t>
            </a:r>
            <a:r>
              <a:rPr lang="en-US" dirty="0">
                <a:cs typeface="Times New Roman" panose="02020603050405020304" pitchFamily="18" charset="0"/>
              </a:rPr>
              <a:t>H beam</a:t>
            </a:r>
          </a:p>
          <a:p>
            <a:r>
              <a:rPr lang="en-US" dirty="0"/>
              <a:t>Center of mass kinetic energy of </a:t>
            </a:r>
            <a:r>
              <a:rPr lang="en-US" i="1" dirty="0"/>
              <a:t>E</a:t>
            </a:r>
            <a:r>
              <a:rPr lang="en-US" altLang="zh-CN" baseline="-25000" dirty="0"/>
              <a:t>CM</a:t>
            </a:r>
            <a:r>
              <a:rPr lang="en-US" dirty="0"/>
              <a:t>: 2.585</a:t>
            </a:r>
            <a:r>
              <a:rPr lang="zh-CN" altLang="en-US" dirty="0"/>
              <a:t>*</a:t>
            </a:r>
            <a:r>
              <a:rPr lang="en-US" altLang="zh-CN" dirty="0"/>
              <a:t>1/(1+100)=0.02585*100/(1+100)=0.02559 MeV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863406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8E8968-2FE6-4420-A7C5-62912E83D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048"/>
            <a:ext cx="9144000" cy="5703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A9B3C-F36F-44BD-BDA4-44C18DE585E9}"/>
              </a:ext>
            </a:extLst>
          </p:cNvPr>
          <p:cNvSpPr txBox="1"/>
          <p:nvPr/>
        </p:nvSpPr>
        <p:spPr>
          <a:xfrm>
            <a:off x="6745356" y="1152939"/>
            <a:ext cx="10903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</a:p>
          <a:p>
            <a:r>
              <a:rPr lang="en-US" altLang="zh-CN" sz="2400" i="1" dirty="0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pα</a:t>
            </a:r>
          </a:p>
          <a:p>
            <a:r>
              <a:rPr lang="en-US" altLang="zh-CN" sz="24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r>
              <a:rPr lang="en-US" altLang="zh-CN" sz="2400" baseline="3000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He_ex</a:t>
            </a:r>
            <a:endParaRPr lang="zh-CN" altLang="en-US" sz="24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10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2CF63-304A-48B5-AB1E-40A42DFDF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04"/>
            <a:ext cx="9144000" cy="59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332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09" y="0"/>
            <a:ext cx="5810491" cy="46361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64194" y="1844821"/>
            <a:ext cx="715260" cy="461665"/>
          </a:xfrm>
          <a:prstGeom prst="rect">
            <a:avLst/>
          </a:prstGeom>
          <a:solidFill>
            <a:srgbClr val="D1D3D5"/>
          </a:solidFill>
          <a:ln>
            <a:solidFill>
              <a:srgbClr val="D1D3D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S*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51143" y="1138766"/>
            <a:ext cx="56137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1233"/>
            <a:ext cx="5410200" cy="3433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3729" y="144803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0554" y="37150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5937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40" y="0"/>
            <a:ext cx="4642120" cy="33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2000"/>
            <a:ext cx="5218600" cy="349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8709" y="348734"/>
            <a:ext cx="2652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moreAlphaEgates.root</a:t>
            </a:r>
            <a:endParaRPr lang="en-US" dirty="0"/>
          </a:p>
          <a:p>
            <a:r>
              <a:rPr lang="en-US" altLang="zh-CN" dirty="0"/>
              <a:t>hGriffinAddback_alpha_t0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9358" y="3387168"/>
            <a:ext cx="179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Cathleen's Thesis</a:t>
            </a:r>
          </a:p>
        </p:txBody>
      </p:sp>
    </p:spTree>
    <p:extLst>
      <p:ext uri="{BB962C8B-B14F-4D97-AF65-F5344CB8AC3E}">
        <p14:creationId xmlns:p14="http://schemas.microsoft.com/office/powerpoint/2010/main" val="33517801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09487"/>
            <a:ext cx="4572000" cy="3102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9487"/>
            <a:ext cx="4572000" cy="3102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31094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4309" y="425672"/>
            <a:ext cx="228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moreAlphaEgates.root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2333" y="3535159"/>
            <a:ext cx="1027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nice.root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77633" y="3535159"/>
            <a:ext cx="1208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divide.root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343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7" y="0"/>
            <a:ext cx="4805840" cy="328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9300"/>
            <a:ext cx="5922361" cy="356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9489" y="298672"/>
            <a:ext cx="2283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moreAlphaEgates.root</a:t>
            </a:r>
            <a:endParaRPr lang="en-US" dirty="0"/>
          </a:p>
          <a:p>
            <a:r>
              <a:rPr lang="en-US" altLang="zh-CN" dirty="0" err="1"/>
              <a:t>nice.root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2758" y="3403306"/>
            <a:ext cx="179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Cathleen's Thesis</a:t>
            </a:r>
          </a:p>
        </p:txBody>
      </p:sp>
    </p:spTree>
    <p:extLst>
      <p:ext uri="{BB962C8B-B14F-4D97-AF65-F5344CB8AC3E}">
        <p14:creationId xmlns:p14="http://schemas.microsoft.com/office/powerpoint/2010/main" val="17045723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242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843" y="492546"/>
            <a:ext cx="1056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</a:rPr>
              <a:t>τ</a:t>
            </a:r>
            <a:r>
              <a:rPr lang="en-US" altLang="zh-CN" dirty="0">
                <a:solidFill>
                  <a:srgbClr val="FF0000"/>
                </a:solidFill>
              </a:rPr>
              <a:t> = 200 fs</a:t>
            </a:r>
          </a:p>
          <a:p>
            <a:r>
              <a:rPr lang="en-US" altLang="zh-CN" i="1" dirty="0">
                <a:solidFill>
                  <a:srgbClr val="0000FF"/>
                </a:solidFill>
              </a:rPr>
              <a:t>τ</a:t>
            </a:r>
            <a:r>
              <a:rPr lang="en-US" altLang="zh-CN" dirty="0">
                <a:solidFill>
                  <a:srgbClr val="0000FF"/>
                </a:solidFill>
              </a:rPr>
              <a:t> = 320 fs</a:t>
            </a:r>
          </a:p>
          <a:p>
            <a:r>
              <a:rPr lang="en-US" altLang="zh-CN" i="1" dirty="0">
                <a:solidFill>
                  <a:srgbClr val="00B050"/>
                </a:solidFill>
              </a:rPr>
              <a:t>τ</a:t>
            </a:r>
            <a:r>
              <a:rPr lang="en-US" altLang="zh-CN" dirty="0">
                <a:solidFill>
                  <a:srgbClr val="00B050"/>
                </a:solidFill>
              </a:rPr>
              <a:t> = 480 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D7895-50BF-4A15-B786-D60D7E40F633}"/>
              </a:ext>
            </a:extLst>
          </p:cNvPr>
          <p:cNvSpPr txBox="1"/>
          <p:nvPr/>
        </p:nvSpPr>
        <p:spPr>
          <a:xfrm>
            <a:off x="-1" y="4242272"/>
            <a:ext cx="73151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20000 # number of simulated DETECTED events</a:t>
            </a:r>
          </a:p>
          <a:p>
            <a:r>
              <a:rPr lang="zh-CN" altLang="en-US" dirty="0"/>
              <a:t>128000  # beam energy (keV)</a:t>
            </a:r>
          </a:p>
          <a:p>
            <a:r>
              <a:rPr lang="zh-CN" altLang="en-US" dirty="0"/>
              <a:t>16  # Z beam</a:t>
            </a:r>
          </a:p>
          <a:p>
            <a:r>
              <a:rPr lang="zh-CN" altLang="en-US" dirty="0"/>
              <a:t>32  # A beam</a:t>
            </a:r>
          </a:p>
          <a:p>
            <a:r>
              <a:rPr lang="zh-CN" altLang="en-US" dirty="0"/>
              <a:t>2  # Z target</a:t>
            </a:r>
          </a:p>
          <a:p>
            <a:r>
              <a:rPr lang="zh-CN" altLang="en-US" dirty="0"/>
              <a:t>3  # A target</a:t>
            </a:r>
          </a:p>
          <a:p>
            <a:r>
              <a:rPr lang="zh-CN" altLang="en-US" dirty="0"/>
              <a:t>2  # Z ejectile</a:t>
            </a:r>
          </a:p>
          <a:p>
            <a:r>
              <a:rPr lang="zh-CN" altLang="en-US" dirty="0"/>
              <a:t>4 # A ejectile</a:t>
            </a:r>
          </a:p>
          <a:p>
            <a:r>
              <a:rPr lang="zh-CN" altLang="en-US" dirty="0"/>
              <a:t>2234  # excitation energy of initial state in 23Mg (keV)</a:t>
            </a:r>
          </a:p>
          <a:p>
            <a:r>
              <a:rPr lang="zh-CN" altLang="en-US" dirty="0"/>
              <a:t>0  # excitation energy of final state in 23Mg (keV)</a:t>
            </a:r>
          </a:p>
          <a:p>
            <a:r>
              <a:rPr lang="zh-CN" altLang="en-US" dirty="0"/>
              <a:t>180.2783 # lifetime of initial state in 23Mg (fs)</a:t>
            </a:r>
          </a:p>
          <a:p>
            <a:r>
              <a:rPr lang="zh-CN" altLang="en-US" dirty="0"/>
              <a:t>../SimOutput/S31_Eg2234_tau180.root  # name of ROOT output file</a:t>
            </a:r>
          </a:p>
        </p:txBody>
      </p:sp>
    </p:spTree>
    <p:extLst>
      <p:ext uri="{BB962C8B-B14F-4D97-AF65-F5344CB8AC3E}">
        <p14:creationId xmlns:p14="http://schemas.microsoft.com/office/powerpoint/2010/main" val="38281129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0EDB5-52FF-4F97-A306-4D7D5FEA3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2" y="0"/>
            <a:ext cx="8728788" cy="4604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AF2A0-A643-42A8-BF46-4122904480B2}"/>
              </a:ext>
            </a:extLst>
          </p:cNvPr>
          <p:cNvSpPr txBox="1"/>
          <p:nvPr/>
        </p:nvSpPr>
        <p:spPr>
          <a:xfrm>
            <a:off x="1121695" y="552834"/>
            <a:ext cx="1876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Ex</a:t>
            </a:r>
            <a:r>
              <a:rPr lang="zh-CN" altLang="en-US" dirty="0">
                <a:solidFill>
                  <a:srgbClr val="FF0000"/>
                </a:solidFill>
              </a:rPr>
              <a:t>6000</a:t>
            </a:r>
            <a:r>
              <a:rPr lang="en-US" altLang="zh-CN" dirty="0">
                <a:solidFill>
                  <a:srgbClr val="FF0000"/>
                </a:solidFill>
              </a:rPr>
              <a:t>-&gt;Ex4000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Eg2000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0000FF"/>
                </a:solidFill>
              </a:rPr>
              <a:t>Ex2</a:t>
            </a:r>
            <a:r>
              <a:rPr lang="zh-CN" altLang="en-US" dirty="0">
                <a:solidFill>
                  <a:srgbClr val="0000FF"/>
                </a:solidFill>
              </a:rPr>
              <a:t>000</a:t>
            </a:r>
            <a:r>
              <a:rPr lang="en-US" altLang="zh-CN" dirty="0">
                <a:solidFill>
                  <a:srgbClr val="0000FF"/>
                </a:solidFill>
              </a:rPr>
              <a:t>-&gt;Ex0</a:t>
            </a:r>
          </a:p>
          <a:p>
            <a:r>
              <a:rPr lang="zh-CN" altLang="en-US" dirty="0">
                <a:solidFill>
                  <a:srgbClr val="0000FF"/>
                </a:solidFill>
              </a:rPr>
              <a:t>Eg2000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F35A7-5B0A-4398-8BB6-9AFE7AE676B5}"/>
              </a:ext>
            </a:extLst>
          </p:cNvPr>
          <p:cNvSpPr txBox="1"/>
          <p:nvPr/>
        </p:nvSpPr>
        <p:spPr>
          <a:xfrm rot="10800000">
            <a:off x="0" y="1819065"/>
            <a:ext cx="461665" cy="14842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/>
              <a:t>Counts per </a:t>
            </a:r>
            <a:r>
              <a:rPr lang="en-US" altLang="zh-CN" dirty="0" err="1"/>
              <a:t>kev</a:t>
            </a:r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82DEF-013F-440B-AF14-F290ED4BCDF7}"/>
              </a:ext>
            </a:extLst>
          </p:cNvPr>
          <p:cNvSpPr txBox="1"/>
          <p:nvPr/>
        </p:nvSpPr>
        <p:spPr>
          <a:xfrm>
            <a:off x="254000" y="5156200"/>
            <a:ext cx="82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Emean</a:t>
            </a:r>
            <a:endParaRPr lang="en-US" altLang="zh-CN" dirty="0"/>
          </a:p>
          <a:p>
            <a:r>
              <a:rPr lang="en-US" altLang="zh-CN" dirty="0"/>
              <a:t>Emax</a:t>
            </a:r>
          </a:p>
          <a:p>
            <a:r>
              <a:rPr lang="en-US" altLang="zh-CN" dirty="0"/>
              <a:t>Ex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43642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E3CE2F-FCCE-46D9-8935-5C1D52D95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77175" cy="5467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70AE8-13C1-451E-877E-A40D4DC99536}"/>
              </a:ext>
            </a:extLst>
          </p:cNvPr>
          <p:cNvSpPr txBox="1"/>
          <p:nvPr/>
        </p:nvSpPr>
        <p:spPr>
          <a:xfrm>
            <a:off x="152399" y="5467350"/>
            <a:ext cx="33345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τ=289±37 fs</a:t>
            </a:r>
          </a:p>
          <a:p>
            <a:r>
              <a:rPr lang="en-US" altLang="zh-CN" sz="2800" dirty="0">
                <a:solidFill>
                  <a:srgbClr val="0000FF"/>
                </a:solidFill>
              </a:rPr>
              <a:t>τ=320±79 fs (NuDat)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878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44C1B-BADA-4DE7-90D0-1523944D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10500" cy="5467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5048E0-23C5-4538-BF1B-765E36E5417C}"/>
              </a:ext>
            </a:extLst>
          </p:cNvPr>
          <p:cNvSpPr txBox="1"/>
          <p:nvPr/>
        </p:nvSpPr>
        <p:spPr>
          <a:xfrm>
            <a:off x="5208104" y="0"/>
            <a:ext cx="30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50 MeV α gated 1249 keV γ</a:t>
            </a:r>
            <a:endParaRPr lang="zh-CN" alt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E8F3C-59AB-4AE8-8080-92BDFDC74CBB}"/>
              </a:ext>
            </a:extLst>
          </p:cNvPr>
          <p:cNvSpPr txBox="1"/>
          <p:nvPr/>
        </p:nvSpPr>
        <p:spPr>
          <a:xfrm>
            <a:off x="152399" y="5467350"/>
            <a:ext cx="360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</a:rPr>
              <a:t>τ=721±173 fs (NuDat)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9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E05B-5A91-4CE6-A61E-B2313C88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8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674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B04BA-8D5A-422B-B158-F111436D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48600" cy="546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740933-6CFF-4083-A6CA-BC5740DFE768}"/>
              </a:ext>
            </a:extLst>
          </p:cNvPr>
          <p:cNvSpPr txBox="1"/>
          <p:nvPr/>
        </p:nvSpPr>
        <p:spPr>
          <a:xfrm>
            <a:off x="5208104" y="0"/>
            <a:ext cx="30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49 MeV α gated 1247 keV γ</a:t>
            </a:r>
            <a:endParaRPr lang="zh-CN" alt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B932E-20D1-4347-94F9-92FCB43D89F1}"/>
              </a:ext>
            </a:extLst>
          </p:cNvPr>
          <p:cNvSpPr txBox="1"/>
          <p:nvPr/>
        </p:nvSpPr>
        <p:spPr>
          <a:xfrm>
            <a:off x="152399" y="5467350"/>
            <a:ext cx="360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</a:rPr>
              <a:t>τ=721±173 fs (NuDat)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4C31D1-F324-4EDB-8375-E8B67D6B2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96" y="1326173"/>
            <a:ext cx="14097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219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394A878-3CAA-465A-97D6-BD6C15C8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72EAB-331B-4CA7-ADB2-59CE881A52EA}"/>
              </a:ext>
            </a:extLst>
          </p:cNvPr>
          <p:cNvSpPr txBox="1"/>
          <p:nvPr/>
        </p:nvSpPr>
        <p:spPr>
          <a:xfrm>
            <a:off x="1327821" y="0"/>
            <a:ext cx="781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48-MeV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gated 2234 keV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ray from the 2234-keV second excited state of  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048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293E5-E278-4E5D-92E9-3867561D9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5E32A-BA60-4AAE-9825-E4CDAE55A793}"/>
              </a:ext>
            </a:extLst>
          </p:cNvPr>
          <p:cNvSpPr txBox="1"/>
          <p:nvPr/>
        </p:nvSpPr>
        <p:spPr>
          <a:xfrm>
            <a:off x="1609950" y="0"/>
            <a:ext cx="753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50-MeV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gated 1248 keV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ray from the 1248-keV first excited state of  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458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58093-4D65-48AF-A336-908FFC62C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C8FCB3-A936-4443-AB5A-57397C194A2E}"/>
              </a:ext>
            </a:extLst>
          </p:cNvPr>
          <p:cNvSpPr txBox="1"/>
          <p:nvPr/>
        </p:nvSpPr>
        <p:spPr>
          <a:xfrm>
            <a:off x="1327821" y="0"/>
            <a:ext cx="781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49-MeV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gated 1248 keV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ray from the 1248-keV second excited state of  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848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C3E66-344A-4838-BB5B-E7328ABCE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C6BA6-2B02-4782-BED4-6C42A15CC61E}"/>
              </a:ext>
            </a:extLst>
          </p:cNvPr>
          <p:cNvSpPr txBox="1"/>
          <p:nvPr/>
        </p:nvSpPr>
        <p:spPr>
          <a:xfrm>
            <a:off x="1609950" y="0"/>
            <a:ext cx="756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47-MeV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gated 3076 keV </a:t>
            </a:r>
            <a:r>
              <a:rPr lang="en-US" altLang="zh-CN" i="1" dirty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 ray from the 3076-keV third excited state of  </a:t>
            </a:r>
            <a:r>
              <a:rPr lang="en-US" altLang="zh-CN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69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FA6B-5B78-4B84-89F5-E61B3A773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53450" cy="546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A8D60-9AEC-410C-9DA3-A95319E6B111}"/>
              </a:ext>
            </a:extLst>
          </p:cNvPr>
          <p:cNvSpPr txBox="1"/>
          <p:nvPr/>
        </p:nvSpPr>
        <p:spPr>
          <a:xfrm>
            <a:off x="5208104" y="0"/>
            <a:ext cx="302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50 MeV α gated 1247 keV γ</a:t>
            </a:r>
            <a:endParaRPr lang="zh-CN" alt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45C32-99AA-42D6-B00F-D68C0867AC93}"/>
              </a:ext>
            </a:extLst>
          </p:cNvPr>
          <p:cNvSpPr txBox="1"/>
          <p:nvPr/>
        </p:nvSpPr>
        <p:spPr>
          <a:xfrm>
            <a:off x="152399" y="5467350"/>
            <a:ext cx="360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</a:rPr>
              <a:t>τ=721±173 fs (NuDat)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65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E235C-0A5C-4B01-9269-EB6AE68CD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17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8CF80-5457-4043-9B63-4770436108AA}"/>
              </a:ext>
            </a:extLst>
          </p:cNvPr>
          <p:cNvSpPr txBox="1"/>
          <p:nvPr/>
        </p:nvSpPr>
        <p:spPr>
          <a:xfrm>
            <a:off x="0" y="0"/>
            <a:ext cx="1561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</a:rPr>
              <a:t>τ=1821 fs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F94F0-9093-428B-B82E-41D5437CD5CC}"/>
              </a:ext>
            </a:extLst>
          </p:cNvPr>
          <p:cNvSpPr txBox="1"/>
          <p:nvPr/>
        </p:nvSpPr>
        <p:spPr>
          <a:xfrm>
            <a:off x="4466493" y="159373"/>
            <a:ext cx="296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2130/ln(2)=3072.94043709 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15EF84-C2E0-4296-90DF-3A9B9E284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580" y="659189"/>
            <a:ext cx="12477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963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CAA37D-011D-43DD-BE9B-2DC1311EE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40" y="4505542"/>
            <a:ext cx="4500000" cy="2352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C14371-266E-49C9-9E95-66A73798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441725"/>
            <a:ext cx="4500000" cy="241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6838E-D12B-4CF6-88CC-F7AE11ADB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20862"/>
            <a:ext cx="4500000" cy="2352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60798-5C20-46D7-BFF9-1A90F3497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40" y="2252771"/>
            <a:ext cx="4500000" cy="2352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BF3780-9DF4-4173-8D43-4FB56D04B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00000" cy="2352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13D63-9E4D-486B-BF7B-CBBF8717C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40" y="0"/>
            <a:ext cx="4500000" cy="2352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3A5EC6-8EAD-445E-BBF5-CC888A1A8680}"/>
              </a:ext>
            </a:extLst>
          </p:cNvPr>
          <p:cNvSpPr txBox="1"/>
          <p:nvPr/>
        </p:nvSpPr>
        <p:spPr>
          <a:xfrm>
            <a:off x="-7040" y="0"/>
            <a:ext cx="403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Six unshifted peaks for energy calibration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2750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0A163C-27F2-4762-A4CD-2D66C385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D6B28-01BD-4F46-AEFB-58FBA1F45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6858000" cy="341888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D3A46C-9A63-4D64-8FC1-F1BBF66FDC55}"/>
              </a:ext>
            </a:extLst>
          </p:cNvPr>
          <p:cNvCxnSpPr/>
          <p:nvPr/>
        </p:nvCxnSpPr>
        <p:spPr>
          <a:xfrm>
            <a:off x="2973860" y="329514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20F093-E1B1-48D7-874A-1ABB81BB64AC}"/>
              </a:ext>
            </a:extLst>
          </p:cNvPr>
          <p:cNvCxnSpPr/>
          <p:nvPr/>
        </p:nvCxnSpPr>
        <p:spPr>
          <a:xfrm>
            <a:off x="3443418" y="329515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554E71-8185-40BC-90D4-36093577A909}"/>
              </a:ext>
            </a:extLst>
          </p:cNvPr>
          <p:cNvCxnSpPr/>
          <p:nvPr/>
        </p:nvCxnSpPr>
        <p:spPr>
          <a:xfrm>
            <a:off x="2965622" y="3752336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015FE2-F1A3-4BD0-8385-F7495D32F3CA}"/>
              </a:ext>
            </a:extLst>
          </p:cNvPr>
          <p:cNvCxnSpPr/>
          <p:nvPr/>
        </p:nvCxnSpPr>
        <p:spPr>
          <a:xfrm>
            <a:off x="3435180" y="3752337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BF57B3-79F5-4CA3-A482-C44113F3DF7B}"/>
              </a:ext>
            </a:extLst>
          </p:cNvPr>
          <p:cNvSpPr txBox="1"/>
          <p:nvPr/>
        </p:nvSpPr>
        <p:spPr>
          <a:xfrm>
            <a:off x="4453004" y="904471"/>
            <a:ext cx="3688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E</a:t>
            </a:r>
            <a:r>
              <a:rPr lang="en-US" altLang="zh-CN" sz="18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γ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 =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7631.7(20) and 7645.5(20) keV</a:t>
            </a:r>
          </a:p>
          <a:p>
            <a:r>
              <a:rPr lang="en-US" altLang="zh-CN" baseline="30000" dirty="0">
                <a:latin typeface="Times New Roman" panose="02020603050405020304" pitchFamily="18" charset="0"/>
                <a:ea typeface="MS PGothic" panose="020B0600070205080204" pitchFamily="34" charset="-128"/>
              </a:rPr>
              <a:t>56</a:t>
            </a:r>
            <a:r>
              <a:rPr lang="en-US" altLang="zh-CN" dirty="0">
                <a:latin typeface="Times New Roman" panose="02020603050405020304" pitchFamily="18" charset="0"/>
                <a:ea typeface="MS PGothic" panose="020B0600070205080204" pitchFamily="34" charset="-128"/>
              </a:rPr>
              <a:t>Fe(</a:t>
            </a:r>
            <a:r>
              <a:rPr lang="en-US" altLang="zh-CN" i="1" dirty="0" err="1">
                <a:latin typeface="Times New Roman" panose="02020603050405020304" pitchFamily="18" charset="0"/>
                <a:ea typeface="MS PGothic" panose="020B0600070205080204" pitchFamily="34" charset="-128"/>
              </a:rPr>
              <a:t>n</a:t>
            </a:r>
            <a:r>
              <a:rPr lang="en-US" altLang="zh-CN" dirty="0" err="1">
                <a:latin typeface="Times New Roman" panose="02020603050405020304" pitchFamily="18" charset="0"/>
                <a:ea typeface="MS PGothic" panose="020B0600070205080204" pitchFamily="34" charset="-128"/>
              </a:rPr>
              <a:t>,</a:t>
            </a:r>
            <a:r>
              <a:rPr lang="en-US" altLang="zh-CN" i="1" dirty="0" err="1">
                <a:latin typeface="Times New Roman" panose="02020603050405020304" pitchFamily="18" charset="0"/>
                <a:ea typeface="MS PGothic" panose="020B0600070205080204" pitchFamily="34" charset="-128"/>
              </a:rPr>
              <a:t>γ</a:t>
            </a:r>
            <a:r>
              <a:rPr lang="en-US" altLang="zh-CN" dirty="0">
                <a:latin typeface="Times New Roman" panose="02020603050405020304" pitchFamily="18" charset="0"/>
                <a:ea typeface="MS PGothic" panose="020B0600070205080204" pitchFamily="34" charset="-128"/>
              </a:rPr>
              <a:t>)</a:t>
            </a:r>
            <a:r>
              <a:rPr lang="en-US" altLang="zh-CN" baseline="30000" dirty="0">
                <a:latin typeface="Times New Roman" panose="02020603050405020304" pitchFamily="18" charset="0"/>
                <a:ea typeface="MS PGothic" panose="020B0600070205080204" pitchFamily="34" charset="-128"/>
              </a:rPr>
              <a:t>57</a:t>
            </a:r>
            <a:r>
              <a:rPr lang="en-US" altLang="zh-CN" dirty="0">
                <a:latin typeface="Times New Roman" panose="02020603050405020304" pitchFamily="18" charset="0"/>
                <a:ea typeface="MS PGothic" panose="020B0600070205080204" pitchFamily="34" charset="-128"/>
              </a:rPr>
              <a:t>Fe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86947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6DEA0-4EB5-463C-97DE-C77C18BFB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" y="0"/>
            <a:ext cx="6776678" cy="34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AAFCFA-C5B8-4C4B-8C5F-BAB21540E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0000"/>
            <a:ext cx="6782891" cy="34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03F8A6-13C7-473B-AA4C-B5F57C1AB667}"/>
              </a:ext>
            </a:extLst>
          </p:cNvPr>
          <p:cNvSpPr txBox="1"/>
          <p:nvPr/>
        </p:nvSpPr>
        <p:spPr>
          <a:xfrm>
            <a:off x="733168" y="263611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 deg GRIFFIN</a:t>
            </a:r>
            <a:endParaRPr lang="zh-CN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AE4949-B455-4375-A60E-A93DFEB6135E}"/>
              </a:ext>
            </a:extLst>
          </p:cNvPr>
          <p:cNvSpPr txBox="1"/>
          <p:nvPr/>
        </p:nvSpPr>
        <p:spPr>
          <a:xfrm>
            <a:off x="733168" y="3683611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 deg GRIFFIN with addback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256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12666-3C87-47BA-ABD9-217705C96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85862"/>
            <a:ext cx="8915400" cy="4486275"/>
          </a:xfrm>
          <a:prstGeom prst="rect">
            <a:avLst/>
          </a:prstGeom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1D475066-6129-4A15-8104-F073F2384E64}"/>
              </a:ext>
            </a:extLst>
          </p:cNvPr>
          <p:cNvSpPr/>
          <p:nvPr/>
        </p:nvSpPr>
        <p:spPr>
          <a:xfrm>
            <a:off x="0" y="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128 MeV </a:t>
            </a:r>
            <a:r>
              <a:rPr lang="en-US" baseline="30000" dirty="0">
                <a:cs typeface="Times New Roman" panose="02020603050405020304" pitchFamily="18" charset="0"/>
              </a:rPr>
              <a:t>32</a:t>
            </a:r>
            <a:r>
              <a:rPr lang="en-US" dirty="0">
                <a:cs typeface="Times New Roman" panose="02020603050405020304" pitchFamily="18" charset="0"/>
              </a:rPr>
              <a:t>S beam = 12 MeV </a:t>
            </a:r>
            <a:r>
              <a:rPr lang="en-US" baseline="30000" dirty="0">
                <a:cs typeface="Times New Roman" panose="02020603050405020304" pitchFamily="18" charset="0"/>
              </a:rPr>
              <a:t>3</a:t>
            </a:r>
            <a:r>
              <a:rPr lang="en-US" dirty="0">
                <a:cs typeface="Times New Roman" panose="02020603050405020304" pitchFamily="18" charset="0"/>
              </a:rPr>
              <a:t>He beam</a:t>
            </a:r>
          </a:p>
          <a:p>
            <a:r>
              <a:rPr lang="en-US" dirty="0"/>
              <a:t>Center of mass kinetic energy of </a:t>
            </a:r>
            <a:r>
              <a:rPr lang="en-US" i="1" dirty="0"/>
              <a:t>E</a:t>
            </a:r>
            <a:r>
              <a:rPr lang="en-US" altLang="zh-CN" baseline="-25000" dirty="0"/>
              <a:t>CM</a:t>
            </a:r>
            <a:r>
              <a:rPr lang="en-US" dirty="0"/>
              <a:t>: 128</a:t>
            </a:r>
            <a:r>
              <a:rPr lang="zh-CN" altLang="en-US" dirty="0"/>
              <a:t>*</a:t>
            </a:r>
            <a:r>
              <a:rPr lang="en-US" altLang="zh-CN" dirty="0"/>
              <a:t>3/(3+32)=12*32/(3+32)</a:t>
            </a:r>
            <a:r>
              <a:rPr lang="zh-CN" altLang="en-US" dirty="0"/>
              <a:t>≈</a:t>
            </a:r>
            <a:r>
              <a:rPr lang="en-US" altLang="zh-CN" dirty="0"/>
              <a:t>11 MeV</a:t>
            </a:r>
          </a:p>
        </p:txBody>
      </p:sp>
    </p:spTree>
    <p:extLst>
      <p:ext uri="{BB962C8B-B14F-4D97-AF65-F5344CB8AC3E}">
        <p14:creationId xmlns:p14="http://schemas.microsoft.com/office/powerpoint/2010/main" val="18970265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E61EF5-A42B-4793-830A-C186CA9969B4}"/>
              </a:ext>
            </a:extLst>
          </p:cNvPr>
          <p:cNvGrpSpPr/>
          <p:nvPr/>
        </p:nvGrpSpPr>
        <p:grpSpPr>
          <a:xfrm>
            <a:off x="0" y="1038901"/>
            <a:ext cx="9144000" cy="4780197"/>
            <a:chOff x="0" y="1038901"/>
            <a:chExt cx="9144000" cy="47801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EA4861-EFEB-49FB-B849-6AC51EF2D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38901"/>
              <a:ext cx="9144000" cy="47801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03E1B5-B885-484D-97E3-CA821FF38347}"/>
                </a:ext>
              </a:extLst>
            </p:cNvPr>
            <p:cNvSpPr txBox="1"/>
            <p:nvPr/>
          </p:nvSpPr>
          <p:spPr>
            <a:xfrm>
              <a:off x="1267826" y="1414368"/>
              <a:ext cx="4148764" cy="958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r>
                <a:rPr lang="en-US" altLang="zh-CN" sz="2000" i="1" baseline="-25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γ</a:t>
              </a:r>
              <a:r>
                <a:rPr lang="en-US" altLang="zh-CN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6128.50(14)</a:t>
              </a:r>
              <a:r>
                <a:rPr lang="zh-CN" altLang="en-US" sz="2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keV (Present data)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i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r>
                <a:rPr lang="en-US" altLang="zh-CN" sz="2000" i="1" baseline="-250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γ</a:t>
              </a:r>
              <a:r>
                <a:rPr lang="en-US" altLang="zh-CN" sz="20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6128.63(4)</a:t>
              </a:r>
              <a:r>
                <a:rPr lang="zh-CN" altLang="en-US" sz="2000" dirty="0">
                  <a:solidFill>
                    <a:srgbClr val="008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2000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keV (NuDat)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65126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BCAD2-0A76-4A99-B737-2FB888166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0000"/>
            <a:ext cx="6542090" cy="34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081F5-02B3-47EE-9C3B-FAEA482B6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542091" cy="34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2F669-5964-4801-AFD3-904559FEF4C1}"/>
              </a:ext>
            </a:extLst>
          </p:cNvPr>
          <p:cNvSpPr txBox="1"/>
          <p:nvPr/>
        </p:nvSpPr>
        <p:spPr>
          <a:xfrm>
            <a:off x="6542089" y="4409529"/>
            <a:ext cx="248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 spectrum</a:t>
            </a:r>
          </a:p>
          <a:p>
            <a:r>
              <a:rPr lang="en-US" altLang="zh-CN" sz="1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2814.04(0)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lang="en-US" altLang="zh-CN" sz="1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2812.81(0) keV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72E93-07C2-4648-B4C8-B0CE6332A04F}"/>
              </a:ext>
            </a:extLst>
          </p:cNvPr>
          <p:cNvSpPr txBox="1"/>
          <p:nvPr/>
        </p:nvSpPr>
        <p:spPr>
          <a:xfrm>
            <a:off x="6542089" y="989529"/>
            <a:ext cx="248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spectrum</a:t>
            </a:r>
          </a:p>
          <a:p>
            <a:r>
              <a:rPr lang="en-US" altLang="zh-C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2815.20(4)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  <a:p>
            <a:r>
              <a:rPr lang="en-US" altLang="zh-C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2813.99(11) keV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AF5EA-D24B-4641-9A80-C31A45A09538}"/>
              </a:ext>
            </a:extLst>
          </p:cNvPr>
          <p:cNvSpPr txBox="1"/>
          <p:nvPr/>
        </p:nvSpPr>
        <p:spPr>
          <a:xfrm>
            <a:off x="6542089" y="2838028"/>
            <a:ext cx="2483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NuDat</a:t>
            </a:r>
          </a:p>
          <a:p>
            <a:r>
              <a:rPr lang="en-US" altLang="zh-CN" sz="18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i="1" baseline="-25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2814.06(20)</a:t>
            </a:r>
            <a:r>
              <a:rPr lang="zh-CN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BB2DFF-CDE0-4BF6-89AF-9024631CEA40}"/>
              </a:ext>
            </a:extLst>
          </p:cNvPr>
          <p:cNvCxnSpPr>
            <a:cxnSpLocks/>
          </p:cNvCxnSpPr>
          <p:nvPr/>
        </p:nvCxnSpPr>
        <p:spPr>
          <a:xfrm>
            <a:off x="0" y="3589234"/>
            <a:ext cx="6542089" cy="3250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1261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20C304-3BD1-4CBC-A9DA-B92FACCF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3739"/>
            <a:ext cx="4572000" cy="3087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5AF97-213D-4EAB-9897-BB50F4065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89" y="5388884"/>
            <a:ext cx="2252822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2D21E1-8F9D-443A-A556-59E6945E6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03740"/>
            <a:ext cx="4572000" cy="30877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47A384-1467-40D3-B46C-9ABE34E18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0" t="5955"/>
          <a:stretch/>
        </p:blipFill>
        <p:spPr>
          <a:xfrm>
            <a:off x="4572000" y="0"/>
            <a:ext cx="4572000" cy="23037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A0A7D1-181D-4BC3-A462-62E7532B8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53"/>
            <a:ext cx="4572000" cy="23052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3CED4F-B422-4B1B-B91F-D74A23529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589" y="5388884"/>
            <a:ext cx="225282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80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D8CFD-78DD-426E-BE0B-93549960E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390084"/>
            <a:ext cx="4572000" cy="308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B09BC1-0BA3-46FD-AC2D-A8E92928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51" y="5477788"/>
            <a:ext cx="2140180" cy="136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7001C-B6CB-40DC-94CD-E90B8C965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0084"/>
            <a:ext cx="4572000" cy="3087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B7A82-8CDC-476F-8738-592688778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050" y="5477788"/>
            <a:ext cx="2140181" cy="136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2DEEB-5F51-45DD-B8EF-AE370EF2B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0"/>
            <a:ext cx="4572000" cy="23900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455AC3-D4BD-4861-8469-16AA407BD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72000" cy="23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156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E0C8B3-268E-4DB9-AD7C-4E21A107D484}"/>
              </a:ext>
            </a:extLst>
          </p:cNvPr>
          <p:cNvGraphicFramePr>
            <a:graphicFrameLocks noGrp="1"/>
          </p:cNvGraphicFramePr>
          <p:nvPr/>
        </p:nvGraphicFramePr>
        <p:xfrm>
          <a:off x="0" y="136213"/>
          <a:ext cx="9144001" cy="3916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242549406"/>
                    </a:ext>
                  </a:extLst>
                </a:gridCol>
                <a:gridCol w="8413751">
                  <a:extLst>
                    <a:ext uri="{9D8B030D-6E8A-4147-A177-3AD203B41FA5}">
                      <a16:colId xmlns:a16="http://schemas.microsoft.com/office/drawing/2014/main" val="4081580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(keV)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28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6129.89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excitation energy from NuDat, input to the simulation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06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6129.24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equivalent parameter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the EMG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the simulation if this is a 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-ray line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1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6128.63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equivalent parameter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the EMG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the simulation if this is a 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-ray line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10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6129.23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from the EMG fit of the simulated peak</a:t>
                      </a:r>
                      <a:endParaRPr lang="zh-CN" alt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506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6127.09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maximum from the EMG fit of the simulated peak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837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6130.62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from the EMG fit of the measured peak</a:t>
                      </a:r>
                      <a:endParaRPr lang="zh-CN" alt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036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6128.49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maximum from the EMG fit of the measured peak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3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6126.54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equivalent </a:t>
                      </a:r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for the EMG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the simulation if this is a 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-ray line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28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6127.88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altLang="zh-CN" sz="1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corresponding to the minimum χ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when the simulated peak is compared with the measured peak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0371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FF6DF48-1C1F-439B-A078-594EE17C5D4E}"/>
              </a:ext>
            </a:extLst>
          </p:cNvPr>
          <p:cNvSpPr txBox="1"/>
          <p:nvPr/>
        </p:nvSpPr>
        <p:spPr>
          <a:xfrm>
            <a:off x="0" y="4486542"/>
            <a:ext cx="848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E</a:t>
            </a:r>
            <a:r>
              <a:rPr lang="en-US" altLang="zh-CN" baseline="-25000" dirty="0"/>
              <a:t>in</a:t>
            </a:r>
            <a:r>
              <a:rPr lang="en-US" altLang="zh-CN" dirty="0"/>
              <a:t> </a:t>
            </a:r>
            <a:r>
              <a:rPr lang="zh-CN" altLang="en-US" dirty="0"/>
              <a:t>→ </a:t>
            </a:r>
            <a:r>
              <a:rPr lang="en-US" altLang="zh-CN" dirty="0"/>
              <a:t>recoil correction </a:t>
            </a:r>
            <a:r>
              <a:rPr lang="zh-CN" altLang="en-US" dirty="0"/>
              <a:t>→ </a:t>
            </a:r>
            <a:r>
              <a:rPr lang="en-US" altLang="zh-CN" dirty="0"/>
              <a:t>Simulation (</a:t>
            </a:r>
            <a:r>
              <a:rPr lang="en-US" altLang="zh-CN" i="1" dirty="0"/>
              <a:t>μ</a:t>
            </a:r>
            <a:r>
              <a:rPr lang="zh-CN" altLang="en-US" dirty="0"/>
              <a:t>→</a:t>
            </a:r>
            <a:r>
              <a:rPr lang="en-US" altLang="zh-CN" dirty="0"/>
              <a:t>max) </a:t>
            </a:r>
            <a:r>
              <a:rPr lang="zh-CN" altLang="en-US" dirty="0"/>
              <a:t>→ </a:t>
            </a:r>
            <a:r>
              <a:rPr lang="en-US" altLang="zh-CN" dirty="0"/>
              <a:t>Comparison </a:t>
            </a:r>
            <a:r>
              <a:rPr lang="zh-CN" altLang="en-US" dirty="0"/>
              <a:t>→ </a:t>
            </a:r>
            <a:r>
              <a:rPr lang="en-US" altLang="zh-CN" i="1" dirty="0"/>
              <a:t>χ</a:t>
            </a:r>
            <a:r>
              <a:rPr lang="en-US" altLang="zh-CN" baseline="30000" dirty="0"/>
              <a:t>2</a:t>
            </a:r>
            <a:r>
              <a:rPr lang="en-US" altLang="zh-CN" dirty="0"/>
              <a:t> minimization </a:t>
            </a:r>
            <a:r>
              <a:rPr lang="zh-CN" altLang="en-US" dirty="0"/>
              <a:t>→ </a:t>
            </a:r>
            <a:r>
              <a:rPr lang="en-US" altLang="zh-CN" i="1" dirty="0" err="1"/>
              <a:t>E</a:t>
            </a:r>
            <a:r>
              <a:rPr lang="en-US" altLang="zh-CN" baseline="-25000" dirty="0" err="1"/>
              <a:t>out</a:t>
            </a:r>
            <a:endParaRPr lang="zh-CN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535435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ABD06EEB-8413-42AF-B06B-4EF3CA4E4277}"/>
              </a:ext>
            </a:extLst>
          </p:cNvPr>
          <p:cNvGraphicFramePr>
            <a:graphicFrameLocks noGrp="1"/>
          </p:cNvGraphicFramePr>
          <p:nvPr/>
        </p:nvGraphicFramePr>
        <p:xfrm>
          <a:off x="1" y="126456"/>
          <a:ext cx="436505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4625">
                  <a:extLst>
                    <a:ext uri="{9D8B030D-6E8A-4147-A177-3AD203B41FA5}">
                      <a16:colId xmlns:a16="http://schemas.microsoft.com/office/drawing/2014/main" val="242549406"/>
                    </a:ext>
                  </a:extLst>
                </a:gridCol>
                <a:gridCol w="2920425">
                  <a:extLst>
                    <a:ext uri="{9D8B030D-6E8A-4147-A177-3AD203B41FA5}">
                      <a16:colId xmlns:a16="http://schemas.microsoft.com/office/drawing/2014/main" val="4081580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Maximum (keV)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28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6128.59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EMG fit the simulated peak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06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6128.49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EMG fit the data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40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6128.67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minimization 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</a:t>
                      </a:r>
                      <a:endParaRPr lang="zh-CN" alt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10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6128.49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minimization data vs 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</a:t>
                      </a:r>
                      <a:endParaRPr lang="zh-CN" alt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86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6128.63</a:t>
                      </a:r>
                      <a:endParaRPr lang="en-US" altLang="zh-CN" sz="16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NuDat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837248"/>
                  </a:ext>
                </a:extLst>
              </a:tr>
            </a:tbl>
          </a:graphicData>
        </a:graphic>
      </p:graphicFrame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2E8BED2F-826D-49EF-99DB-FC1B3CEDA204}"/>
              </a:ext>
            </a:extLst>
          </p:cNvPr>
          <p:cNvGraphicFramePr>
            <a:graphicFrameLocks noGrp="1"/>
          </p:cNvGraphicFramePr>
          <p:nvPr/>
        </p:nvGraphicFramePr>
        <p:xfrm>
          <a:off x="1" y="2989297"/>
          <a:ext cx="436505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4625">
                  <a:extLst>
                    <a:ext uri="{9D8B030D-6E8A-4147-A177-3AD203B41FA5}">
                      <a16:colId xmlns:a16="http://schemas.microsoft.com/office/drawing/2014/main" val="242549406"/>
                    </a:ext>
                  </a:extLst>
                </a:gridCol>
                <a:gridCol w="2920425">
                  <a:extLst>
                    <a:ext uri="{9D8B030D-6E8A-4147-A177-3AD203B41FA5}">
                      <a16:colId xmlns:a16="http://schemas.microsoft.com/office/drawing/2014/main" val="4081580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Maximum (keV)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28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2814.04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EMG fit the simulated peak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06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2813.99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EMG fit the data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40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2814.10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minimization 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vs 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</a:t>
                      </a:r>
                      <a:endParaRPr lang="zh-CN" alt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10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2813.96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minimization data vs 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</a:t>
                      </a:r>
                      <a:endParaRPr lang="zh-CN" alt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86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2814.06</a:t>
                      </a:r>
                      <a:endParaRPr lang="en-US" altLang="zh-CN" sz="16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NuDat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837248"/>
                  </a:ext>
                </a:extLst>
              </a:tr>
            </a:tbl>
          </a:graphicData>
        </a:graphic>
      </p:graphicFrame>
      <p:sp>
        <p:nvSpPr>
          <p:cNvPr id="16" name="Right Bracket 15">
            <a:extLst>
              <a:ext uri="{FF2B5EF4-FFF2-40B4-BE49-F238E27FC236}">
                <a16:creationId xmlns:a16="http://schemas.microsoft.com/office/drawing/2014/main" id="{6428A366-26DB-4CA4-B9BB-0C7781630960}"/>
              </a:ext>
            </a:extLst>
          </p:cNvPr>
          <p:cNvSpPr/>
          <p:nvPr/>
        </p:nvSpPr>
        <p:spPr>
          <a:xfrm>
            <a:off x="4365051" y="1063066"/>
            <a:ext cx="230736" cy="73493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19E4D857-3B1C-4A8F-8795-4A8B37894132}"/>
              </a:ext>
            </a:extLst>
          </p:cNvPr>
          <p:cNvSpPr/>
          <p:nvPr/>
        </p:nvSpPr>
        <p:spPr>
          <a:xfrm>
            <a:off x="4365051" y="3917362"/>
            <a:ext cx="230736" cy="73493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DFD8FB5-7B6F-4A94-BDA7-8FD3DCDA133A}"/>
              </a:ext>
            </a:extLst>
          </p:cNvPr>
          <p:cNvGraphicFramePr>
            <a:graphicFrameLocks noGrp="1"/>
          </p:cNvGraphicFramePr>
          <p:nvPr/>
        </p:nvGraphicFramePr>
        <p:xfrm>
          <a:off x="4778950" y="1430535"/>
          <a:ext cx="4365049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073">
                  <a:extLst>
                    <a:ext uri="{9D8B030D-6E8A-4147-A177-3AD203B41FA5}">
                      <a16:colId xmlns:a16="http://schemas.microsoft.com/office/drawing/2014/main" val="242549406"/>
                    </a:ext>
                  </a:extLst>
                </a:gridCol>
                <a:gridCol w="1893231">
                  <a:extLst>
                    <a:ext uri="{9D8B030D-6E8A-4147-A177-3AD203B41FA5}">
                      <a16:colId xmlns:a16="http://schemas.microsoft.com/office/drawing/2014/main" val="4081580249"/>
                    </a:ext>
                  </a:extLst>
                </a:gridCol>
                <a:gridCol w="958745">
                  <a:extLst>
                    <a:ext uri="{9D8B030D-6E8A-4147-A177-3AD203B41FA5}">
                      <a16:colId xmlns:a16="http://schemas.microsoft.com/office/drawing/2014/main" val="1040451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DSL </a:t>
                      </a:r>
                      <a:r>
                        <a:rPr lang="en-US" altLang="zh-CN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(keV)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NuDat </a:t>
                      </a:r>
                      <a:r>
                        <a:rPr lang="en-US" altLang="zh-CN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zh-CN" sz="1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(keV)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28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279.0(5)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279.01(5)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06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547.6(4)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547.5(3)</a:t>
                      </a:r>
                      <a:endParaRPr lang="en-US" altLang="zh-CN" sz="18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40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2813.99(11)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2814.06(20)</a:t>
                      </a:r>
                      <a:endParaRPr lang="en-US" altLang="zh-CN" sz="18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en-US" altLang="zh-CN" sz="18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108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3597.0(3)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3597.26(25)</a:t>
                      </a:r>
                      <a:endParaRPr lang="zh-CN" altLang="en-US" sz="1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86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3735.90(21)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3736.5(3)</a:t>
                      </a:r>
                      <a:endParaRPr lang="zh-CN" altLang="en-US" sz="1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296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6128.49(25)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6128.63(4)</a:t>
                      </a:r>
                      <a:endParaRPr lang="en-US" altLang="zh-CN" sz="1800" b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3724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C778450-F22A-44CF-A517-729EBF50D720}"/>
              </a:ext>
            </a:extLst>
          </p:cNvPr>
          <p:cNvSpPr txBox="1"/>
          <p:nvPr/>
        </p:nvSpPr>
        <p:spPr>
          <a:xfrm>
            <a:off x="4745038" y="724512"/>
            <a:ext cx="4398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Six unshifted peaks as energy calibration standards</a:t>
            </a:r>
            <a:endParaRPr lang="zh-CN" alt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79F0A1-7B86-4073-B615-F63216B4BE0E}"/>
              </a:ext>
            </a:extLst>
          </p:cNvPr>
          <p:cNvSpPr txBox="1"/>
          <p:nvPr/>
        </p:nvSpPr>
        <p:spPr>
          <a:xfrm>
            <a:off x="4745038" y="4282969"/>
            <a:ext cx="276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Calibration seems accurate.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44C01-601F-42CA-B941-521B46444BFB}"/>
              </a:ext>
            </a:extLst>
          </p:cNvPr>
          <p:cNvSpPr txBox="1"/>
          <p:nvPr/>
        </p:nvSpPr>
        <p:spPr>
          <a:xfrm>
            <a:off x="0" y="5497793"/>
            <a:ext cx="540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EMG fit or </a:t>
            </a:r>
            <a:r>
              <a:rPr lang="en-US" altLang="zh-CN" i="1" dirty="0"/>
              <a:t>χ</a:t>
            </a:r>
            <a:r>
              <a:rPr lang="en-US" altLang="zh-CN" baseline="30000" dirty="0"/>
              <a:t>2</a:t>
            </a:r>
            <a:r>
              <a:rPr lang="en-US" altLang="zh-CN" dirty="0"/>
              <a:t> minimization yield the same energy values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319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A4E29B-EBA4-4E25-9B11-30A1A24F8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30BB26-576A-4E42-8999-BEF3D2C0BE3F}"/>
              </a:ext>
            </a:extLst>
          </p:cNvPr>
          <p:cNvSpPr txBox="1"/>
          <p:nvPr/>
        </p:nvSpPr>
        <p:spPr>
          <a:xfrm>
            <a:off x="3582717" y="2652584"/>
            <a:ext cx="24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calculating χ</a:t>
            </a:r>
            <a:r>
              <a:rPr lang="en-US" altLang="zh-CN" baseline="30000" dirty="0"/>
              <a:t>2</a:t>
            </a:r>
            <a:endParaRPr lang="zh-CN" altLang="en-US" baseline="30000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0982B24-392F-48AC-8ADC-62DD42198022}"/>
              </a:ext>
            </a:extLst>
          </p:cNvPr>
          <p:cNvSpPr/>
          <p:nvPr/>
        </p:nvSpPr>
        <p:spPr>
          <a:xfrm rot="16200000">
            <a:off x="4527928" y="-677562"/>
            <a:ext cx="640080" cy="821312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5434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F08B0-DA38-475A-95D7-EB4E1A49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6503E96B-3D8D-466A-9B7C-2E32F1B3024B}"/>
              </a:ext>
            </a:extLst>
          </p:cNvPr>
          <p:cNvSpPr/>
          <p:nvPr/>
        </p:nvSpPr>
        <p:spPr>
          <a:xfrm rot="16200000">
            <a:off x="4527928" y="-677562"/>
            <a:ext cx="640080" cy="821312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143BA-188B-47C3-A6CF-C98C20735A8E}"/>
              </a:ext>
            </a:extLst>
          </p:cNvPr>
          <p:cNvSpPr txBox="1"/>
          <p:nvPr/>
        </p:nvSpPr>
        <p:spPr>
          <a:xfrm>
            <a:off x="3582717" y="2652584"/>
            <a:ext cx="24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calculating χ</a:t>
            </a:r>
            <a:r>
              <a:rPr lang="en-US" altLang="zh-CN" baseline="30000" dirty="0"/>
              <a:t>2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6760656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CAC66A-4E11-4F8F-BA00-5AD68D5D1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6EC650E1-3083-4250-9A85-6699C77ACD3F}"/>
              </a:ext>
            </a:extLst>
          </p:cNvPr>
          <p:cNvSpPr/>
          <p:nvPr/>
        </p:nvSpPr>
        <p:spPr>
          <a:xfrm rot="16200000">
            <a:off x="1113346" y="2737023"/>
            <a:ext cx="640080" cy="138395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0E2E2AC-9430-4F55-B252-755CA4BF8C1C}"/>
              </a:ext>
            </a:extLst>
          </p:cNvPr>
          <p:cNvSpPr/>
          <p:nvPr/>
        </p:nvSpPr>
        <p:spPr>
          <a:xfrm rot="16200000">
            <a:off x="7942514" y="2739082"/>
            <a:ext cx="640080" cy="138395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B0561-3819-4688-9FF8-9F728AEAD825}"/>
              </a:ext>
            </a:extLst>
          </p:cNvPr>
          <p:cNvSpPr txBox="1"/>
          <p:nvPr/>
        </p:nvSpPr>
        <p:spPr>
          <a:xfrm>
            <a:off x="741409" y="266082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5ED34-8A29-4130-B1F3-4CFDEC4A8891}"/>
              </a:ext>
            </a:extLst>
          </p:cNvPr>
          <p:cNvSpPr txBox="1"/>
          <p:nvPr/>
        </p:nvSpPr>
        <p:spPr>
          <a:xfrm>
            <a:off x="7306966" y="266082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6246849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45463-96AF-4818-BE90-C5C08073F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6"/>
            <a:ext cx="9144000" cy="6175407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977260CD-4A49-47F6-963C-8B8BF1357526}"/>
              </a:ext>
            </a:extLst>
          </p:cNvPr>
          <p:cNvSpPr/>
          <p:nvPr/>
        </p:nvSpPr>
        <p:spPr>
          <a:xfrm rot="16200000">
            <a:off x="1113346" y="2737023"/>
            <a:ext cx="640080" cy="138395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D5D7173-E4EC-4746-8065-E226383ADE11}"/>
              </a:ext>
            </a:extLst>
          </p:cNvPr>
          <p:cNvSpPr/>
          <p:nvPr/>
        </p:nvSpPr>
        <p:spPr>
          <a:xfrm rot="16200000">
            <a:off x="7942514" y="2739082"/>
            <a:ext cx="640080" cy="138395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9ECB0-F08E-4048-93C5-3B5EFD9FBB3E}"/>
              </a:ext>
            </a:extLst>
          </p:cNvPr>
          <p:cNvSpPr txBox="1"/>
          <p:nvPr/>
        </p:nvSpPr>
        <p:spPr>
          <a:xfrm>
            <a:off x="741409" y="266082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9E171-7B6E-4FE5-9194-967F79B58122}"/>
              </a:ext>
            </a:extLst>
          </p:cNvPr>
          <p:cNvSpPr txBox="1"/>
          <p:nvPr/>
        </p:nvSpPr>
        <p:spPr>
          <a:xfrm>
            <a:off x="7306966" y="2660822"/>
            <a:ext cx="172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Range for bkg fit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95507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315226</TotalTime>
  <Words>50529</Words>
  <Application>Microsoft Office PowerPoint</Application>
  <PresentationFormat>On-screen Show (4:3)</PresentationFormat>
  <Paragraphs>8942</Paragraphs>
  <Slides>566</Slides>
  <Notes>69</Notes>
  <HiddenSlides>16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566</vt:i4>
      </vt:variant>
    </vt:vector>
  </HeadingPairs>
  <TitlesOfParts>
    <vt:vector size="579" baseType="lpstr">
      <vt:lpstr>CMR10</vt:lpstr>
      <vt:lpstr>CMR12</vt:lpstr>
      <vt:lpstr>CMSY10</vt:lpstr>
      <vt:lpstr>NimbusRomNo9L-Regu</vt:lpstr>
      <vt:lpstr>等线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451 keV state in 23Mg, 5 bins/keV (counts/0.2 keV)</vt:lpstr>
      <vt:lpstr>Comparison of run 1 data gated on all alphas to Oliver’s data</vt:lpstr>
      <vt:lpstr>Comparison of run 1 data gated on 19-23 MeV alphas to Oliver’s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 lijie</dc:creator>
  <cp:lastModifiedBy>lijie sun</cp:lastModifiedBy>
  <cp:revision>2694</cp:revision>
  <cp:lastPrinted>2019-11-12T04:37:16Z</cp:lastPrinted>
  <dcterms:created xsi:type="dcterms:W3CDTF">2019-01-03T21:41:56Z</dcterms:created>
  <dcterms:modified xsi:type="dcterms:W3CDTF">2024-06-07T01:14:25Z</dcterms:modified>
</cp:coreProperties>
</file>