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2"/>
  </p:notesMasterIdLst>
  <p:sldIdLst>
    <p:sldId id="268" r:id="rId2"/>
    <p:sldId id="3756" r:id="rId3"/>
    <p:sldId id="267" r:id="rId4"/>
    <p:sldId id="269" r:id="rId5"/>
    <p:sldId id="3734" r:id="rId6"/>
    <p:sldId id="262" r:id="rId7"/>
    <p:sldId id="3741" r:id="rId8"/>
    <p:sldId id="3743" r:id="rId9"/>
    <p:sldId id="976" r:id="rId10"/>
    <p:sldId id="977" r:id="rId11"/>
    <p:sldId id="256" r:id="rId12"/>
    <p:sldId id="257" r:id="rId13"/>
    <p:sldId id="258" r:id="rId14"/>
    <p:sldId id="260" r:id="rId15"/>
    <p:sldId id="259" r:id="rId16"/>
    <p:sldId id="261" r:id="rId17"/>
    <p:sldId id="263" r:id="rId18"/>
    <p:sldId id="265" r:id="rId19"/>
    <p:sldId id="266" r:id="rId20"/>
    <p:sldId id="264" r:id="rId21"/>
    <p:sldId id="270" r:id="rId22"/>
    <p:sldId id="3744" r:id="rId23"/>
    <p:sldId id="271" r:id="rId24"/>
    <p:sldId id="3735" r:id="rId25"/>
    <p:sldId id="3736" r:id="rId26"/>
    <p:sldId id="3737" r:id="rId27"/>
    <p:sldId id="3738" r:id="rId28"/>
    <p:sldId id="3739" r:id="rId29"/>
    <p:sldId id="3740" r:id="rId30"/>
    <p:sldId id="3733" r:id="rId31"/>
    <p:sldId id="3762" r:id="rId32"/>
    <p:sldId id="3763" r:id="rId33"/>
    <p:sldId id="3761" r:id="rId34"/>
    <p:sldId id="3757" r:id="rId35"/>
    <p:sldId id="3759" r:id="rId36"/>
    <p:sldId id="3760" r:id="rId37"/>
    <p:sldId id="3758" r:id="rId38"/>
    <p:sldId id="3751" r:id="rId39"/>
    <p:sldId id="3752" r:id="rId40"/>
    <p:sldId id="3753" r:id="rId41"/>
    <p:sldId id="3745" r:id="rId42"/>
    <p:sldId id="3746" r:id="rId43"/>
    <p:sldId id="3747" r:id="rId44"/>
    <p:sldId id="3750" r:id="rId45"/>
    <p:sldId id="3749" r:id="rId46"/>
    <p:sldId id="3754" r:id="rId47"/>
    <p:sldId id="3755" r:id="rId48"/>
    <p:sldId id="3764" r:id="rId49"/>
    <p:sldId id="3841" r:id="rId50"/>
    <p:sldId id="3765" r:id="rId51"/>
    <p:sldId id="3766" r:id="rId52"/>
    <p:sldId id="3768" r:id="rId53"/>
    <p:sldId id="3767" r:id="rId54"/>
    <p:sldId id="3771" r:id="rId55"/>
    <p:sldId id="3772" r:id="rId56"/>
    <p:sldId id="3775" r:id="rId57"/>
    <p:sldId id="3780" r:id="rId58"/>
    <p:sldId id="3781" r:id="rId59"/>
    <p:sldId id="3782" r:id="rId60"/>
    <p:sldId id="3783" r:id="rId61"/>
    <p:sldId id="3776" r:id="rId62"/>
    <p:sldId id="3778" r:id="rId63"/>
    <p:sldId id="3779" r:id="rId64"/>
    <p:sldId id="3784" r:id="rId65"/>
    <p:sldId id="3777" r:id="rId66"/>
    <p:sldId id="3785" r:id="rId67"/>
    <p:sldId id="3786" r:id="rId68"/>
    <p:sldId id="3787" r:id="rId69"/>
    <p:sldId id="3788" r:id="rId70"/>
    <p:sldId id="3773" r:id="rId71"/>
    <p:sldId id="3790" r:id="rId72"/>
    <p:sldId id="3789" r:id="rId73"/>
    <p:sldId id="3792" r:id="rId74"/>
    <p:sldId id="3793" r:id="rId75"/>
    <p:sldId id="3797" r:id="rId76"/>
    <p:sldId id="3798" r:id="rId77"/>
    <p:sldId id="3799" r:id="rId78"/>
    <p:sldId id="3800" r:id="rId79"/>
    <p:sldId id="3794" r:id="rId80"/>
    <p:sldId id="3795" r:id="rId81"/>
    <p:sldId id="3802" r:id="rId82"/>
    <p:sldId id="3803" r:id="rId83"/>
    <p:sldId id="3804" r:id="rId84"/>
    <p:sldId id="3810" r:id="rId85"/>
    <p:sldId id="3801" r:id="rId86"/>
    <p:sldId id="3805" r:id="rId87"/>
    <p:sldId id="3808" r:id="rId88"/>
    <p:sldId id="3806" r:id="rId89"/>
    <p:sldId id="3807" r:id="rId90"/>
    <p:sldId id="3809" r:id="rId91"/>
    <p:sldId id="3811" r:id="rId92"/>
    <p:sldId id="3812" r:id="rId93"/>
    <p:sldId id="3813" r:id="rId94"/>
    <p:sldId id="3827" r:id="rId95"/>
    <p:sldId id="3828" r:id="rId96"/>
    <p:sldId id="3830" r:id="rId97"/>
    <p:sldId id="3829" r:id="rId98"/>
    <p:sldId id="3838" r:id="rId99"/>
    <p:sldId id="3839" r:id="rId100"/>
    <p:sldId id="3840" r:id="rId101"/>
    <p:sldId id="3817" r:id="rId102"/>
    <p:sldId id="3816" r:id="rId103"/>
    <p:sldId id="3825" r:id="rId104"/>
    <p:sldId id="3826" r:id="rId105"/>
    <p:sldId id="3815" r:id="rId106"/>
    <p:sldId id="3834" r:id="rId107"/>
    <p:sldId id="3835" r:id="rId108"/>
    <p:sldId id="3836" r:id="rId109"/>
    <p:sldId id="3818" r:id="rId110"/>
    <p:sldId id="3814" r:id="rId111"/>
    <p:sldId id="3832" r:id="rId112"/>
    <p:sldId id="3833" r:id="rId113"/>
    <p:sldId id="3821" r:id="rId114"/>
    <p:sldId id="3819" r:id="rId115"/>
    <p:sldId id="3820" r:id="rId116"/>
    <p:sldId id="3822" r:id="rId117"/>
    <p:sldId id="3823" r:id="rId118"/>
    <p:sldId id="3824" r:id="rId119"/>
    <p:sldId id="3831" r:id="rId120"/>
    <p:sldId id="3837"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NN" id="{18B8C8E0-6281-4AC7-B29A-479EF7D02A2E}">
          <p14:sldIdLst>
            <p14:sldId id="268"/>
            <p14:sldId id="3756"/>
            <p14:sldId id="267"/>
            <p14:sldId id="269"/>
            <p14:sldId id="3734"/>
            <p14:sldId id="262"/>
            <p14:sldId id="3741"/>
            <p14:sldId id="3743"/>
            <p14:sldId id="976"/>
            <p14:sldId id="977"/>
            <p14:sldId id="256"/>
            <p14:sldId id="257"/>
            <p14:sldId id="258"/>
            <p14:sldId id="260"/>
            <p14:sldId id="259"/>
            <p14:sldId id="261"/>
            <p14:sldId id="263"/>
            <p14:sldId id="265"/>
            <p14:sldId id="266"/>
            <p14:sldId id="264"/>
            <p14:sldId id="270"/>
            <p14:sldId id="3744"/>
            <p14:sldId id="271"/>
            <p14:sldId id="3735"/>
            <p14:sldId id="3736"/>
            <p14:sldId id="3737"/>
            <p14:sldId id="3738"/>
            <p14:sldId id="3739"/>
            <p14:sldId id="3740"/>
            <p14:sldId id="3733"/>
            <p14:sldId id="3762"/>
            <p14:sldId id="3763"/>
            <p14:sldId id="3761"/>
            <p14:sldId id="3757"/>
            <p14:sldId id="3759"/>
            <p14:sldId id="3760"/>
            <p14:sldId id="3758"/>
          </p14:sldIdLst>
        </p14:section>
        <p14:section name="New GPU node Setup" id="{E828A07E-20D8-4625-A2C6-75A60453E1F0}">
          <p14:sldIdLst>
            <p14:sldId id="3751"/>
            <p14:sldId id="3752"/>
            <p14:sldId id="3753"/>
            <p14:sldId id="3745"/>
            <p14:sldId id="3746"/>
            <p14:sldId id="3747"/>
            <p14:sldId id="3750"/>
            <p14:sldId id="3749"/>
            <p14:sldId id="3754"/>
            <p14:sldId id="3755"/>
            <p14:sldId id="3764"/>
            <p14:sldId id="3841"/>
            <p14:sldId id="3765"/>
            <p14:sldId id="3766"/>
            <p14:sldId id="3768"/>
            <p14:sldId id="3767"/>
            <p14:sldId id="3771"/>
            <p14:sldId id="3772"/>
            <p14:sldId id="3775"/>
            <p14:sldId id="3780"/>
            <p14:sldId id="3781"/>
            <p14:sldId id="3782"/>
            <p14:sldId id="3783"/>
            <p14:sldId id="3776"/>
            <p14:sldId id="3778"/>
            <p14:sldId id="3779"/>
            <p14:sldId id="3784"/>
            <p14:sldId id="3777"/>
            <p14:sldId id="3785"/>
            <p14:sldId id="3786"/>
            <p14:sldId id="3787"/>
            <p14:sldId id="3788"/>
          </p14:sldIdLst>
        </p14:section>
        <p14:section name="ATTPC Simulation" id="{BABACB4D-BC64-4EBA-90E0-4D11420C4754}">
          <p14:sldIdLst>
            <p14:sldId id="3773"/>
            <p14:sldId id="3790"/>
            <p14:sldId id="3789"/>
            <p14:sldId id="3792"/>
            <p14:sldId id="3793"/>
            <p14:sldId id="3797"/>
            <p14:sldId id="3798"/>
            <p14:sldId id="3799"/>
            <p14:sldId id="3800"/>
            <p14:sldId id="3794"/>
            <p14:sldId id="3795"/>
            <p14:sldId id="3802"/>
            <p14:sldId id="3803"/>
            <p14:sldId id="3804"/>
            <p14:sldId id="3810"/>
            <p14:sldId id="3801"/>
            <p14:sldId id="3805"/>
            <p14:sldId id="3808"/>
            <p14:sldId id="3806"/>
            <p14:sldId id="3807"/>
            <p14:sldId id="3809"/>
            <p14:sldId id="3811"/>
            <p14:sldId id="3812"/>
            <p14:sldId id="3813"/>
            <p14:sldId id="3827"/>
            <p14:sldId id="3828"/>
            <p14:sldId id="3830"/>
            <p14:sldId id="3829"/>
            <p14:sldId id="3838"/>
            <p14:sldId id="3839"/>
            <p14:sldId id="3840"/>
            <p14:sldId id="3817"/>
            <p14:sldId id="3816"/>
            <p14:sldId id="3825"/>
            <p14:sldId id="3826"/>
            <p14:sldId id="3815"/>
            <p14:sldId id="3834"/>
            <p14:sldId id="3835"/>
            <p14:sldId id="3836"/>
            <p14:sldId id="3818"/>
            <p14:sldId id="3814"/>
            <p14:sldId id="3832"/>
            <p14:sldId id="3833"/>
            <p14:sldId id="3821"/>
            <p14:sldId id="3819"/>
            <p14:sldId id="3820"/>
            <p14:sldId id="3822"/>
            <p14:sldId id="3823"/>
            <p14:sldId id="3824"/>
            <p14:sldId id="3831"/>
            <p14:sldId id="38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6104" autoAdjust="0"/>
  </p:normalViewPr>
  <p:slideViewPr>
    <p:cSldViewPr snapToGrid="0">
      <p:cViewPr varScale="1">
        <p:scale>
          <a:sx n="60" d="100"/>
          <a:sy n="60" d="100"/>
        </p:scale>
        <p:origin x="53" y="370"/>
      </p:cViewPr>
      <p:guideLst/>
    </p:cSldViewPr>
  </p:slideViewPr>
  <p:outlineViewPr>
    <p:cViewPr>
      <p:scale>
        <a:sx n="33" d="100"/>
        <a:sy n="33" d="100"/>
      </p:scale>
      <p:origin x="0" y="-12029"/>
    </p:cViewPr>
  </p:outlineViewPr>
  <p:notesTextViewPr>
    <p:cViewPr>
      <p:scale>
        <a:sx n="1" d="1"/>
        <a:sy n="1" d="1"/>
      </p:scale>
      <p:origin x="0" y="0"/>
    </p:cViewPr>
  </p:notesTextViewPr>
  <p:sorterViewPr>
    <p:cViewPr>
      <p:scale>
        <a:sx n="150" d="100"/>
        <a:sy n="150" d="100"/>
      </p:scale>
      <p:origin x="0" y="-4509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2C4D8-D8CA-4113-B950-26DB656041E0}" type="datetimeFigureOut">
              <a:rPr lang="en-US" smtClean="0"/>
              <a:t>2/5/2025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B252B-7F21-423D-A65D-1A67374A64AC}" type="slidenum">
              <a:rPr lang="en-US" smtClean="0"/>
              <a:t>‹#›</a:t>
            </a:fld>
            <a:endParaRPr lang="en-US"/>
          </a:p>
        </p:txBody>
      </p:sp>
    </p:spTree>
    <p:extLst>
      <p:ext uri="{BB962C8B-B14F-4D97-AF65-F5344CB8AC3E}">
        <p14:creationId xmlns:p14="http://schemas.microsoft.com/office/powerpoint/2010/main" val="106157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6B6B6B"/>
                </a:solidFill>
                <a:effectLst/>
                <a:latin typeface="sohne"/>
              </a:rPr>
              <a:t>Nerual</a:t>
            </a:r>
            <a:r>
              <a:rPr lang="en-US" b="0" i="0" dirty="0">
                <a:solidFill>
                  <a:srgbClr val="6B6B6B"/>
                </a:solidFill>
                <a:effectLst/>
                <a:latin typeface="sohne"/>
              </a:rPr>
              <a:t> Network process | Source: 3Blue1Brown</a:t>
            </a:r>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3</a:t>
            </a:fld>
            <a:endParaRPr lang="en-US"/>
          </a:p>
        </p:txBody>
      </p:sp>
    </p:spTree>
    <p:extLst>
      <p:ext uri="{BB962C8B-B14F-4D97-AF65-F5344CB8AC3E}">
        <p14:creationId xmlns:p14="http://schemas.microsoft.com/office/powerpoint/2010/main" val="3226319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Ubuntu 22.04.4 LTS (GNU/Linux 5.15.0-117-generic x86_64)</a:t>
            </a:r>
          </a:p>
          <a:p>
            <a:endParaRPr lang="en-US" dirty="0"/>
          </a:p>
          <a:p>
            <a:r>
              <a:rPr lang="en-US" dirty="0"/>
              <a:t> * Documentation:  https://help.ubuntu.com</a:t>
            </a:r>
          </a:p>
          <a:p>
            <a:r>
              <a:rPr lang="en-US" dirty="0"/>
              <a:t> * Management:     https://landscape.canonical.com</a:t>
            </a:r>
          </a:p>
          <a:p>
            <a:r>
              <a:rPr lang="en-US" dirty="0"/>
              <a:t> * Support:        https://ubuntu.com/pro</a:t>
            </a:r>
          </a:p>
          <a:p>
            <a:endParaRPr lang="en-US" dirty="0"/>
          </a:p>
          <a:p>
            <a:r>
              <a:rPr lang="en-US" dirty="0"/>
              <a:t> System information as of Mon Aug 26 06:38:29 PM EDT 2024</a:t>
            </a:r>
          </a:p>
          <a:p>
            <a:endParaRPr lang="en-US" dirty="0"/>
          </a:p>
          <a:p>
            <a:r>
              <a:rPr lang="en-US" dirty="0"/>
              <a:t>  System load:  1.63                Processes:              2352</a:t>
            </a:r>
          </a:p>
          <a:p>
            <a:r>
              <a:rPr lang="en-US" dirty="0"/>
              <a:t>  Usage of /:   11.7% of 157.80GB   Users logged in:        0</a:t>
            </a:r>
          </a:p>
          <a:p>
            <a:r>
              <a:rPr lang="en-US" dirty="0"/>
              <a:t>  Memory usage: 3%                  IPv4 address for bond0: 35.9.28.117</a:t>
            </a:r>
          </a:p>
          <a:p>
            <a:r>
              <a:rPr lang="en-US" dirty="0"/>
              <a:t>  Swap usage:   0%</a:t>
            </a:r>
          </a:p>
          <a:p>
            <a:endParaRPr lang="en-US" dirty="0"/>
          </a:p>
          <a:p>
            <a:r>
              <a:rPr lang="en-US" dirty="0"/>
              <a:t> * Strictly confined Kubernetes makes edge and IoT secure. Learn how MicroK8s</a:t>
            </a:r>
          </a:p>
          <a:p>
            <a:r>
              <a:rPr lang="en-US" dirty="0"/>
              <a:t>   just raised the bar for easy, resilient and secure K8s cluster deployment.</a:t>
            </a:r>
          </a:p>
          <a:p>
            <a:endParaRPr lang="en-US" dirty="0"/>
          </a:p>
          <a:p>
            <a:r>
              <a:rPr lang="en-US" dirty="0"/>
              <a:t>   https://ubuntu.com/engage/secure-kubernetes-at-the-edge</a:t>
            </a:r>
          </a:p>
          <a:p>
            <a:endParaRPr lang="en-US" dirty="0"/>
          </a:p>
          <a:p>
            <a:r>
              <a:rPr lang="en-US" dirty="0"/>
              <a:t>Expanded Security Maintenance for Applications is not enabled.</a:t>
            </a:r>
          </a:p>
          <a:p>
            <a:endParaRPr lang="en-US" dirty="0"/>
          </a:p>
          <a:p>
            <a:r>
              <a:rPr lang="en-US" dirty="0"/>
              <a:t>0 updates can be applied immediately.</a:t>
            </a:r>
          </a:p>
          <a:p>
            <a:endParaRPr lang="en-US" dirty="0"/>
          </a:p>
          <a:p>
            <a:r>
              <a:rPr lang="en-US" dirty="0"/>
              <a:t>9 additional security updates can be applied with ESM Apps.</a:t>
            </a:r>
          </a:p>
          <a:p>
            <a:r>
              <a:rPr lang="en-US" dirty="0"/>
              <a:t>Learn more about enabling ESM Apps service at https://ubuntu.com/esm</a:t>
            </a:r>
          </a:p>
          <a:p>
            <a:endParaRPr lang="en-US" dirty="0"/>
          </a:p>
          <a:p>
            <a:endParaRPr lang="en-US" dirty="0"/>
          </a:p>
          <a:p>
            <a:r>
              <a:rPr lang="en-US" dirty="0"/>
              <a:t>The list of available updates is more than a week old.</a:t>
            </a:r>
          </a:p>
          <a:p>
            <a:r>
              <a:rPr lang="en-US" dirty="0"/>
              <a:t>To check for new updates run: </a:t>
            </a:r>
            <a:r>
              <a:rPr lang="en-US" dirty="0" err="1"/>
              <a:t>sudo</a:t>
            </a:r>
            <a:r>
              <a:rPr lang="en-US" dirty="0"/>
              <a:t> apt update</a:t>
            </a:r>
          </a:p>
          <a:p>
            <a:endParaRPr lang="en-US" dirty="0"/>
          </a:p>
          <a:p>
            <a:r>
              <a:rPr lang="en-US" dirty="0"/>
              <a:t>Last login: Mon Aug 26 16:31:52 2024 from 35.9.36.210</a:t>
            </a:r>
          </a:p>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40</a:t>
            </a:fld>
            <a:endParaRPr lang="en-US"/>
          </a:p>
        </p:txBody>
      </p:sp>
    </p:spTree>
    <p:extLst>
      <p:ext uri="{BB962C8B-B14F-4D97-AF65-F5344CB8AC3E}">
        <p14:creationId xmlns:p14="http://schemas.microsoft.com/office/powerpoint/2010/main" val="208201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等线" panose="02010600030101010101" pitchFamily="2" charset="-122"/>
              </a:rPr>
              <a:t>/</a:t>
            </a:r>
            <a:r>
              <a:rPr lang="en-US" sz="1800" dirty="0" err="1">
                <a:effectLst/>
                <a:latin typeface="Calibri" panose="020F0502020204030204" pitchFamily="34" charset="0"/>
                <a:ea typeface="等线" panose="02010600030101010101" pitchFamily="2" charset="-122"/>
              </a:rPr>
              <a:t>mnt</a:t>
            </a:r>
            <a:r>
              <a:rPr lang="en-US" sz="1800" dirty="0">
                <a:effectLst/>
                <a:latin typeface="Calibri" panose="020F0502020204030204" pitchFamily="34" charset="0"/>
                <a:ea typeface="等线" panose="02010600030101010101" pitchFamily="2" charset="-122"/>
              </a:rPr>
              <a:t>/analysis/e17023/Adam/simulations/</a:t>
            </a:r>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48</a:t>
            </a:fld>
            <a:endParaRPr lang="en-US"/>
          </a:p>
        </p:txBody>
      </p:sp>
    </p:spTree>
    <p:extLst>
      <p:ext uri="{BB962C8B-B14F-4D97-AF65-F5344CB8AC3E}">
        <p14:creationId xmlns:p14="http://schemas.microsoft.com/office/powerpoint/2010/main" val="2897951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mnt</a:t>
            </a:r>
            <a:r>
              <a:rPr lang="en-US" dirty="0"/>
              <a:t>/analysis/e17023/lijie/</a:t>
            </a:r>
            <a:r>
              <a:rPr lang="en-US" dirty="0" err="1"/>
              <a:t>gadget_analysis</a:t>
            </a:r>
            <a:r>
              <a:rPr lang="en-US" dirty="0"/>
              <a:t>/Simulations/input/defaultParams.csv</a:t>
            </a:r>
          </a:p>
        </p:txBody>
      </p:sp>
      <p:sp>
        <p:nvSpPr>
          <p:cNvPr id="4" name="Slide Number Placeholder 3"/>
          <p:cNvSpPr>
            <a:spLocks noGrp="1"/>
          </p:cNvSpPr>
          <p:nvPr>
            <p:ph type="sldNum" sz="quarter" idx="5"/>
          </p:nvPr>
        </p:nvSpPr>
        <p:spPr/>
        <p:txBody>
          <a:bodyPr/>
          <a:lstStyle/>
          <a:p>
            <a:fld id="{F61B252B-7F21-423D-A65D-1A67374A64AC}" type="slidenum">
              <a:rPr lang="en-US" smtClean="0"/>
              <a:t>54</a:t>
            </a:fld>
            <a:endParaRPr lang="en-US"/>
          </a:p>
        </p:txBody>
      </p:sp>
    </p:spTree>
    <p:extLst>
      <p:ext uri="{BB962C8B-B14F-4D97-AF65-F5344CB8AC3E}">
        <p14:creationId xmlns:p14="http://schemas.microsoft.com/office/powerpoint/2010/main" val="3252793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https://gitlab.msu.edu/adamsa52/gadget_</a:t>
            </a:r>
            <a:r>
              <a:rPr lang="en-US"/>
              <a:t>analysis/RawDataGUI.py</a:t>
            </a:r>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68</a:t>
            </a:fld>
            <a:endParaRPr lang="en-US"/>
          </a:p>
        </p:txBody>
      </p:sp>
    </p:spTree>
    <p:extLst>
      <p:ext uri="{BB962C8B-B14F-4D97-AF65-F5344CB8AC3E}">
        <p14:creationId xmlns:p14="http://schemas.microsoft.com/office/powerpoint/2010/main" val="3052541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71</a:t>
            </a:fld>
            <a:endParaRPr lang="en-US"/>
          </a:p>
        </p:txBody>
      </p:sp>
    </p:spTree>
    <p:extLst>
      <p:ext uri="{BB962C8B-B14F-4D97-AF65-F5344CB8AC3E}">
        <p14:creationId xmlns:p14="http://schemas.microsoft.com/office/powerpoint/2010/main" val="3804964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figure</a:t>
            </a:r>
            <a:br>
              <a:rPr lang="en-US" dirty="0"/>
            </a:br>
            <a:r>
              <a:rPr lang="en-US" dirty="0"/>
              <a:t>Output reference running /mnt/analysis/e17023/lijie/gadget_analysis/main_gui.py</a:t>
            </a:r>
          </a:p>
        </p:txBody>
      </p:sp>
      <p:sp>
        <p:nvSpPr>
          <p:cNvPr id="4" name="Slide Number Placeholder 3"/>
          <p:cNvSpPr>
            <a:spLocks noGrp="1"/>
          </p:cNvSpPr>
          <p:nvPr>
            <p:ph type="sldNum" sz="quarter" idx="5"/>
          </p:nvPr>
        </p:nvSpPr>
        <p:spPr/>
        <p:txBody>
          <a:bodyPr/>
          <a:lstStyle/>
          <a:p>
            <a:fld id="{F61B252B-7F21-423D-A65D-1A67374A64AC}" type="slidenum">
              <a:rPr lang="en-US" smtClean="0"/>
              <a:t>73</a:t>
            </a:fld>
            <a:endParaRPr lang="en-US"/>
          </a:p>
        </p:txBody>
      </p:sp>
    </p:spTree>
    <p:extLst>
      <p:ext uri="{BB962C8B-B14F-4D97-AF65-F5344CB8AC3E}">
        <p14:creationId xmlns:p14="http://schemas.microsoft.com/office/powerpoint/2010/main" val="4259993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Best figure</a:t>
            </a:r>
            <a:br>
              <a:rPr lang="en-US" dirty="0"/>
            </a:br>
            <a:r>
              <a:rPr lang="en-US" dirty="0"/>
              <a:t>Output reference running /mnt/analysis/e17023/lijie/gadget_analysis/main_gui.py</a:t>
            </a:r>
          </a:p>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74</a:t>
            </a:fld>
            <a:endParaRPr lang="en-US"/>
          </a:p>
        </p:txBody>
      </p:sp>
    </p:spTree>
    <p:extLst>
      <p:ext uri="{BB962C8B-B14F-4D97-AF65-F5344CB8AC3E}">
        <p14:creationId xmlns:p14="http://schemas.microsoft.com/office/powerpoint/2010/main" val="1921476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log.log</a:t>
            </a:r>
          </a:p>
          <a:p>
            <a:r>
              <a:rPr lang="en-US" dirty="0"/>
              <a:t>************************************************************</a:t>
            </a:r>
          </a:p>
          <a:p>
            <a:r>
              <a:rPr lang="en-US" dirty="0"/>
              <a:t>[simGADGET.sh] Automation Directory: /</a:t>
            </a:r>
            <a:r>
              <a:rPr lang="en-US" dirty="0" err="1"/>
              <a:t>mnt</a:t>
            </a:r>
            <a:r>
              <a:rPr lang="en-US" dirty="0"/>
              <a:t>/analysis/e17023/lijie/</a:t>
            </a:r>
            <a:r>
              <a:rPr lang="en-US" dirty="0" err="1"/>
              <a:t>gadget_analysis</a:t>
            </a:r>
            <a:r>
              <a:rPr lang="en-US" dirty="0"/>
              <a:t>/Simulations/sims/0/</a:t>
            </a:r>
          </a:p>
          <a:p>
            <a:r>
              <a:rPr lang="en-US" dirty="0"/>
              <a:t>[simGADGET.sh] ATTPCROOT Directory: /</a:t>
            </a:r>
            <a:r>
              <a:rPr lang="en-US" dirty="0" err="1"/>
              <a:t>mnt</a:t>
            </a:r>
            <a:r>
              <a:rPr lang="en-US" dirty="0"/>
              <a:t>/analysis/e17023/lijie/</a:t>
            </a:r>
            <a:r>
              <a:rPr lang="en-US" dirty="0" err="1"/>
              <a:t>gadget_analysis</a:t>
            </a:r>
            <a:r>
              <a:rPr lang="en-US" dirty="0"/>
              <a:t>/Simulations/sims/0/ATTPCROOTv2/</a:t>
            </a:r>
          </a:p>
          <a:p>
            <a:r>
              <a:rPr lang="en-US" dirty="0"/>
              <a:t>1735951786.8003197.h5</a:t>
            </a:r>
          </a:p>
          <a:p>
            <a:r>
              <a:rPr lang="en-US" dirty="0"/>
              <a:t>make: Entering directory '/</a:t>
            </a:r>
            <a:r>
              <a:rPr lang="en-US" dirty="0" err="1"/>
              <a:t>mnt</a:t>
            </a:r>
            <a:r>
              <a:rPr lang="en-US" dirty="0"/>
              <a:t>/analysis/e17023/lijie/</a:t>
            </a:r>
            <a:r>
              <a:rPr lang="en-US" dirty="0" err="1"/>
              <a:t>gadget_analysis</a:t>
            </a:r>
            <a:r>
              <a:rPr lang="en-US" dirty="0"/>
              <a:t>/Simulations/sims/0/ATTPCROOTv2/build'</a:t>
            </a:r>
          </a:p>
          <a:p>
            <a:r>
              <a:rPr lang="en-US" dirty="0"/>
              <a:t>-- </a:t>
            </a:r>
            <a:r>
              <a:rPr lang="en-US" dirty="0" err="1"/>
              <a:t>fairsoft</a:t>
            </a:r>
            <a:r>
              <a:rPr lang="en-US" dirty="0"/>
              <a:t>-config found</a:t>
            </a:r>
          </a:p>
          <a:p>
            <a:r>
              <a:rPr lang="en-US" dirty="0"/>
              <a:t>--- Found a Linux system</a:t>
            </a:r>
          </a:p>
          <a:p>
            <a:r>
              <a:rPr lang="en-US" dirty="0"/>
              <a:t>--- Found GNU compiler collection</a:t>
            </a:r>
          </a:p>
          <a:p>
            <a:r>
              <a:rPr lang="en-US" dirty="0"/>
              <a:t>-- Using </a:t>
            </a:r>
            <a:r>
              <a:rPr lang="en-US" dirty="0" err="1"/>
              <a:t>eviroment</a:t>
            </a:r>
            <a:r>
              <a:rPr lang="en-US" dirty="0"/>
              <a:t> FAIRROOTPATH variable to find </a:t>
            </a:r>
            <a:r>
              <a:rPr lang="en-US" dirty="0" err="1"/>
              <a:t>FairRoot</a:t>
            </a:r>
            <a:endParaRPr lang="en-US" dirty="0"/>
          </a:p>
          <a:p>
            <a:r>
              <a:rPr lang="en-US" dirty="0"/>
              <a:t>-- Setting </a:t>
            </a:r>
            <a:r>
              <a:rPr lang="en-US" dirty="0" err="1"/>
              <a:t>FairRoot</a:t>
            </a:r>
            <a:r>
              <a:rPr lang="en-US" dirty="0"/>
              <a:t> environment:</a:t>
            </a:r>
          </a:p>
          <a:p>
            <a:r>
              <a:rPr lang="en-US" dirty="0"/>
              <a:t>--   </a:t>
            </a:r>
            <a:r>
              <a:rPr lang="en-US" dirty="0" err="1"/>
              <a:t>FairRoot</a:t>
            </a:r>
            <a:r>
              <a:rPr lang="en-US" dirty="0"/>
              <a:t> prefix            :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fairroot</a:t>
            </a:r>
            <a:r>
              <a:rPr lang="en-US" dirty="0"/>
              <a:t>:/</a:t>
            </a:r>
            <a:r>
              <a:rPr lang="en-US" dirty="0" err="1"/>
              <a:t>mnt</a:t>
            </a:r>
            <a:r>
              <a:rPr lang="en-US" dirty="0"/>
              <a:t>/simulations/</a:t>
            </a:r>
            <a:r>
              <a:rPr lang="en-US" dirty="0" err="1"/>
              <a:t>attpcroot</a:t>
            </a:r>
            <a:r>
              <a:rPr lang="en-US" dirty="0"/>
              <a:t>/fair_install_18.6/</a:t>
            </a:r>
            <a:r>
              <a:rPr lang="en-US" dirty="0" err="1"/>
              <a:t>FairRoot</a:t>
            </a:r>
            <a:endParaRPr lang="en-US" dirty="0"/>
          </a:p>
          <a:p>
            <a:r>
              <a:rPr lang="en-US" dirty="0"/>
              <a:t>--   </a:t>
            </a:r>
            <a:r>
              <a:rPr lang="en-US" dirty="0" err="1"/>
              <a:t>FairRoot</a:t>
            </a:r>
            <a:r>
              <a:rPr lang="en-US" dirty="0"/>
              <a:t> Library directory : /</a:t>
            </a:r>
            <a:r>
              <a:rPr lang="en-US" dirty="0" err="1"/>
              <a:t>mnt</a:t>
            </a:r>
            <a:r>
              <a:rPr lang="en-US" dirty="0"/>
              <a:t>/simulations/</a:t>
            </a:r>
            <a:r>
              <a:rPr lang="en-US" dirty="0" err="1"/>
              <a:t>attpcroot</a:t>
            </a:r>
            <a:r>
              <a:rPr lang="en-US" dirty="0"/>
              <a:t>/fair_install_18.6/</a:t>
            </a:r>
            <a:r>
              <a:rPr lang="en-US" dirty="0" err="1"/>
              <a:t>FairRoot</a:t>
            </a:r>
            <a:r>
              <a:rPr lang="en-US" dirty="0"/>
              <a:t>/lib</a:t>
            </a:r>
          </a:p>
          <a:p>
            <a:r>
              <a:rPr lang="en-US" dirty="0"/>
              <a:t>--   </a:t>
            </a:r>
            <a:r>
              <a:rPr lang="en-US" dirty="0" err="1"/>
              <a:t>FairRoot</a:t>
            </a:r>
            <a:r>
              <a:rPr lang="en-US" dirty="0"/>
              <a:t> Include path      : /</a:t>
            </a:r>
            <a:r>
              <a:rPr lang="en-US" dirty="0" err="1"/>
              <a:t>mnt</a:t>
            </a:r>
            <a:r>
              <a:rPr lang="en-US" dirty="0"/>
              <a:t>/simulations/</a:t>
            </a:r>
            <a:r>
              <a:rPr lang="en-US" dirty="0" err="1"/>
              <a:t>attpcroot</a:t>
            </a:r>
            <a:r>
              <a:rPr lang="en-US" dirty="0"/>
              <a:t>/fair_install_18.6/</a:t>
            </a:r>
            <a:r>
              <a:rPr lang="en-US" dirty="0" err="1"/>
              <a:t>FairRoot</a:t>
            </a:r>
            <a:r>
              <a:rPr lang="en-US" dirty="0"/>
              <a:t>/include</a:t>
            </a:r>
          </a:p>
          <a:p>
            <a:r>
              <a:rPr lang="en-US" dirty="0"/>
              <a:t>-- </a:t>
            </a:r>
            <a:r>
              <a:rPr lang="en-US" dirty="0" err="1"/>
              <a:t>FairRoot</a:t>
            </a:r>
            <a:r>
              <a:rPr lang="en-US" dirty="0"/>
              <a:t>::Base (/</a:t>
            </a:r>
            <a:r>
              <a:rPr lang="en-US" dirty="0" err="1"/>
              <a:t>mnt</a:t>
            </a:r>
            <a:r>
              <a:rPr lang="en-US" dirty="0"/>
              <a:t>/simulations/</a:t>
            </a:r>
            <a:r>
              <a:rPr lang="en-US" dirty="0" err="1"/>
              <a:t>attpcroot</a:t>
            </a:r>
            <a:r>
              <a:rPr lang="en-US" dirty="0"/>
              <a:t>/fair_install_18.6/</a:t>
            </a:r>
            <a:r>
              <a:rPr lang="en-US" dirty="0" err="1"/>
              <a:t>FairRoot</a:t>
            </a:r>
            <a:r>
              <a:rPr lang="en-US" dirty="0"/>
              <a:t>/lib/libBase.so) target added by hand.</a:t>
            </a:r>
          </a:p>
          <a:p>
            <a:r>
              <a:rPr lang="en-US" dirty="0"/>
              <a:t>-- </a:t>
            </a:r>
            <a:r>
              <a:rPr lang="en-US" dirty="0" err="1"/>
              <a:t>FairRoot</a:t>
            </a:r>
            <a:r>
              <a:rPr lang="en-US" dirty="0"/>
              <a:t>::Base requires ROOT::VMC</a:t>
            </a:r>
          </a:p>
          <a:p>
            <a:r>
              <a:rPr lang="en-US" dirty="0"/>
              <a:t>-- </a:t>
            </a:r>
            <a:r>
              <a:rPr lang="en-US" dirty="0" err="1"/>
              <a:t>FairRoot</a:t>
            </a:r>
            <a:r>
              <a:rPr lang="en-US" dirty="0"/>
              <a:t>::</a:t>
            </a:r>
            <a:r>
              <a:rPr lang="en-US" dirty="0" err="1"/>
              <a:t>FairTools</a:t>
            </a:r>
            <a:r>
              <a:rPr lang="en-US" dirty="0"/>
              <a:t> (/</a:t>
            </a:r>
            <a:r>
              <a:rPr lang="en-US" dirty="0" err="1"/>
              <a:t>mnt</a:t>
            </a:r>
            <a:r>
              <a:rPr lang="en-US" dirty="0"/>
              <a:t>/simulations/</a:t>
            </a:r>
            <a:r>
              <a:rPr lang="en-US" dirty="0" err="1"/>
              <a:t>attpcroot</a:t>
            </a:r>
            <a:r>
              <a:rPr lang="en-US" dirty="0"/>
              <a:t>/fair_install_18.6/</a:t>
            </a:r>
            <a:r>
              <a:rPr lang="en-US" dirty="0" err="1"/>
              <a:t>FairRoot</a:t>
            </a:r>
            <a:r>
              <a:rPr lang="en-US" dirty="0"/>
              <a:t>/lib/libFairTools.so) target added by hand.</a:t>
            </a:r>
          </a:p>
          <a:p>
            <a:r>
              <a:rPr lang="en-US" dirty="0"/>
              <a:t>-- </a:t>
            </a:r>
            <a:r>
              <a:rPr lang="en-US" dirty="0" err="1"/>
              <a:t>FairRoot</a:t>
            </a:r>
            <a:r>
              <a:rPr lang="en-US" dirty="0"/>
              <a:t>::</a:t>
            </a:r>
            <a:r>
              <a:rPr lang="en-US" dirty="0" err="1"/>
              <a:t>FairTools</a:t>
            </a:r>
            <a:r>
              <a:rPr lang="en-US" dirty="0"/>
              <a:t> requires </a:t>
            </a:r>
          </a:p>
          <a:p>
            <a:r>
              <a:rPr lang="en-US" dirty="0"/>
              <a:t>-- </a:t>
            </a:r>
            <a:r>
              <a:rPr lang="en-US" dirty="0" err="1"/>
              <a:t>FairRoot</a:t>
            </a:r>
            <a:r>
              <a:rPr lang="en-US" dirty="0"/>
              <a:t>::Alignment (/</a:t>
            </a:r>
            <a:r>
              <a:rPr lang="en-US" dirty="0" err="1"/>
              <a:t>mnt</a:t>
            </a:r>
            <a:r>
              <a:rPr lang="en-US" dirty="0"/>
              <a:t>/simulations/</a:t>
            </a:r>
            <a:r>
              <a:rPr lang="en-US" dirty="0" err="1"/>
              <a:t>attpcroot</a:t>
            </a:r>
            <a:r>
              <a:rPr lang="en-US" dirty="0"/>
              <a:t>/fair_install_18.6/</a:t>
            </a:r>
            <a:r>
              <a:rPr lang="en-US" dirty="0" err="1"/>
              <a:t>FairRoot</a:t>
            </a:r>
            <a:r>
              <a:rPr lang="en-US" dirty="0"/>
              <a:t>/lib/libAlignment.so) target added by hand.</a:t>
            </a:r>
          </a:p>
          <a:p>
            <a:r>
              <a:rPr lang="en-US" dirty="0"/>
              <a:t>-- </a:t>
            </a:r>
            <a:r>
              <a:rPr lang="en-US" dirty="0" err="1"/>
              <a:t>FairRoot</a:t>
            </a:r>
            <a:r>
              <a:rPr lang="en-US" dirty="0"/>
              <a:t>::Alignment requires </a:t>
            </a:r>
          </a:p>
          <a:p>
            <a:r>
              <a:rPr lang="en-US" dirty="0"/>
              <a:t>-- </a:t>
            </a:r>
            <a:r>
              <a:rPr lang="en-US" dirty="0" err="1"/>
              <a:t>FairRoot</a:t>
            </a:r>
            <a:r>
              <a:rPr lang="en-US" dirty="0"/>
              <a:t>::GeoBase (/</a:t>
            </a:r>
            <a:r>
              <a:rPr lang="en-US" dirty="0" err="1"/>
              <a:t>mnt</a:t>
            </a:r>
            <a:r>
              <a:rPr lang="en-US" dirty="0"/>
              <a:t>/simulations/</a:t>
            </a:r>
            <a:r>
              <a:rPr lang="en-US" dirty="0" err="1"/>
              <a:t>attpcroot</a:t>
            </a:r>
            <a:r>
              <a:rPr lang="en-US" dirty="0"/>
              <a:t>/fair_install_18.6/</a:t>
            </a:r>
            <a:r>
              <a:rPr lang="en-US" dirty="0" err="1"/>
              <a:t>FairRoot</a:t>
            </a:r>
            <a:r>
              <a:rPr lang="en-US" dirty="0"/>
              <a:t>/lib/libGeoBase.so) target added by hand.</a:t>
            </a:r>
          </a:p>
          <a:p>
            <a:r>
              <a:rPr lang="en-US" dirty="0"/>
              <a:t>-- </a:t>
            </a:r>
            <a:r>
              <a:rPr lang="en-US" dirty="0" err="1"/>
              <a:t>FairRoot</a:t>
            </a:r>
            <a:r>
              <a:rPr lang="en-US" dirty="0"/>
              <a:t>::GeoBase requires </a:t>
            </a:r>
          </a:p>
          <a:p>
            <a:r>
              <a:rPr lang="en-US" dirty="0"/>
              <a:t>-- </a:t>
            </a:r>
            <a:r>
              <a:rPr lang="en-US" dirty="0" err="1"/>
              <a:t>FairRoot</a:t>
            </a:r>
            <a:r>
              <a:rPr lang="en-US" dirty="0"/>
              <a:t>::</a:t>
            </a:r>
            <a:r>
              <a:rPr lang="en-US" dirty="0" err="1"/>
              <a:t>ParBase</a:t>
            </a:r>
            <a:r>
              <a:rPr lang="en-US" dirty="0"/>
              <a:t> (/</a:t>
            </a:r>
            <a:r>
              <a:rPr lang="en-US" dirty="0" err="1"/>
              <a:t>mnt</a:t>
            </a:r>
            <a:r>
              <a:rPr lang="en-US" dirty="0"/>
              <a:t>/simulations/</a:t>
            </a:r>
            <a:r>
              <a:rPr lang="en-US" dirty="0" err="1"/>
              <a:t>attpcroot</a:t>
            </a:r>
            <a:r>
              <a:rPr lang="en-US" dirty="0"/>
              <a:t>/fair_install_18.6/</a:t>
            </a:r>
            <a:r>
              <a:rPr lang="en-US" dirty="0" err="1"/>
              <a:t>FairRoot</a:t>
            </a:r>
            <a:r>
              <a:rPr lang="en-US" dirty="0"/>
              <a:t>/lib/libParBase.so) target added by hand.</a:t>
            </a:r>
          </a:p>
          <a:p>
            <a:r>
              <a:rPr lang="en-US" dirty="0"/>
              <a:t>-- </a:t>
            </a:r>
            <a:r>
              <a:rPr lang="en-US" dirty="0" err="1"/>
              <a:t>FairRoot</a:t>
            </a:r>
            <a:r>
              <a:rPr lang="en-US" dirty="0"/>
              <a:t>::</a:t>
            </a:r>
            <a:r>
              <a:rPr lang="en-US" dirty="0" err="1"/>
              <a:t>ParBase</a:t>
            </a:r>
            <a:r>
              <a:rPr lang="en-US" dirty="0"/>
              <a:t> requires </a:t>
            </a:r>
          </a:p>
          <a:p>
            <a:r>
              <a:rPr lang="en-US" dirty="0"/>
              <a:t>-- </a:t>
            </a:r>
            <a:r>
              <a:rPr lang="en-US" dirty="0" err="1"/>
              <a:t>FairRoot</a:t>
            </a:r>
            <a:r>
              <a:rPr lang="en-US" dirty="0"/>
              <a:t>::Gen (/</a:t>
            </a:r>
            <a:r>
              <a:rPr lang="en-US" dirty="0" err="1"/>
              <a:t>mnt</a:t>
            </a:r>
            <a:r>
              <a:rPr lang="en-US" dirty="0"/>
              <a:t>/simulations/</a:t>
            </a:r>
            <a:r>
              <a:rPr lang="en-US" dirty="0" err="1"/>
              <a:t>attpcroot</a:t>
            </a:r>
            <a:r>
              <a:rPr lang="en-US" dirty="0"/>
              <a:t>/fair_install_18.6/</a:t>
            </a:r>
            <a:r>
              <a:rPr lang="en-US" dirty="0" err="1"/>
              <a:t>FairRoot</a:t>
            </a:r>
            <a:r>
              <a:rPr lang="en-US" dirty="0"/>
              <a:t>/lib/libGen.so) target added by hand.</a:t>
            </a:r>
          </a:p>
          <a:p>
            <a:r>
              <a:rPr lang="en-US" dirty="0"/>
              <a:t>-- </a:t>
            </a:r>
            <a:r>
              <a:rPr lang="en-US" dirty="0" err="1"/>
              <a:t>FairRoot</a:t>
            </a:r>
            <a:r>
              <a:rPr lang="en-US" dirty="0"/>
              <a:t>::Gen requires </a:t>
            </a:r>
          </a:p>
          <a:p>
            <a:r>
              <a:rPr lang="en-US" dirty="0"/>
              <a:t>-- </a:t>
            </a:r>
            <a:r>
              <a:rPr lang="en-US" dirty="0" err="1"/>
              <a:t>FairRoot</a:t>
            </a:r>
            <a:r>
              <a:rPr lang="en-US" dirty="0"/>
              <a:t>::</a:t>
            </a:r>
            <a:r>
              <a:rPr lang="en-US" dirty="0" err="1"/>
              <a:t>EventDisplay</a:t>
            </a:r>
            <a:r>
              <a:rPr lang="en-US" dirty="0"/>
              <a:t> (/</a:t>
            </a:r>
            <a:r>
              <a:rPr lang="en-US" dirty="0" err="1"/>
              <a:t>mnt</a:t>
            </a:r>
            <a:r>
              <a:rPr lang="en-US" dirty="0"/>
              <a:t>/simulations/</a:t>
            </a:r>
            <a:r>
              <a:rPr lang="en-US" dirty="0" err="1"/>
              <a:t>attpcroot</a:t>
            </a:r>
            <a:r>
              <a:rPr lang="en-US" dirty="0"/>
              <a:t>/fair_install_18.6/</a:t>
            </a:r>
            <a:r>
              <a:rPr lang="en-US" dirty="0" err="1"/>
              <a:t>FairRoot</a:t>
            </a:r>
            <a:r>
              <a:rPr lang="en-US" dirty="0"/>
              <a:t>/lib/libEventDisplay.so) target added by hand.</a:t>
            </a:r>
          </a:p>
          <a:p>
            <a:r>
              <a:rPr lang="en-US" dirty="0"/>
              <a:t>-- </a:t>
            </a:r>
            <a:r>
              <a:rPr lang="en-US" dirty="0" err="1"/>
              <a:t>FairRoot</a:t>
            </a:r>
            <a:r>
              <a:rPr lang="en-US" dirty="0"/>
              <a:t>::</a:t>
            </a:r>
            <a:r>
              <a:rPr lang="en-US" dirty="0" err="1"/>
              <a:t>EventDisplay</a:t>
            </a:r>
            <a:r>
              <a:rPr lang="en-US" dirty="0"/>
              <a:t> requires </a:t>
            </a:r>
          </a:p>
          <a:p>
            <a:r>
              <a:rPr lang="en-US" dirty="0"/>
              <a:t>-- Looking for ROOT using config</a:t>
            </a:r>
          </a:p>
          <a:p>
            <a:r>
              <a:rPr lang="en-US" dirty="0"/>
              <a:t>-- Found ROOT version 6.22.08</a:t>
            </a:r>
          </a:p>
          <a:p>
            <a:r>
              <a:rPr lang="en-US" dirty="0"/>
              <a:t>NO VMC target in ROOT install, looking for </a:t>
            </a:r>
            <a:r>
              <a:rPr lang="en-US" dirty="0" err="1"/>
              <a:t>seperate</a:t>
            </a:r>
            <a:r>
              <a:rPr lang="en-US" dirty="0"/>
              <a:t> package</a:t>
            </a:r>
          </a:p>
          <a:p>
            <a:r>
              <a:rPr lang="en-US" dirty="0"/>
              <a:t>Loaded </a:t>
            </a:r>
            <a:r>
              <a:rPr lang="en-US" dirty="0" err="1"/>
              <a:t>fmt</a:t>
            </a:r>
            <a:endParaRPr lang="en-US" dirty="0"/>
          </a:p>
          <a:p>
            <a:r>
              <a:rPr lang="en-US" dirty="0"/>
              <a:t>-- Looking for </a:t>
            </a:r>
            <a:r>
              <a:rPr lang="en-US" dirty="0" err="1"/>
              <a:t>HepMC</a:t>
            </a:r>
            <a:r>
              <a:rPr lang="en-US" dirty="0"/>
              <a:t>... - found /</a:t>
            </a:r>
            <a:r>
              <a:rPr lang="en-US" dirty="0" err="1"/>
              <a:t>mnt</a:t>
            </a:r>
            <a:r>
              <a:rPr lang="en-US" dirty="0"/>
              <a:t>/simulations/</a:t>
            </a:r>
            <a:r>
              <a:rPr lang="en-US" dirty="0" err="1"/>
              <a:t>attpcroot</a:t>
            </a:r>
            <a:r>
              <a:rPr lang="en-US" dirty="0"/>
              <a:t>/fair_install_18.6/</a:t>
            </a:r>
            <a:r>
              <a:rPr lang="en-US" dirty="0" err="1"/>
              <a:t>FairSoft</a:t>
            </a:r>
            <a:r>
              <a:rPr lang="en-US" dirty="0"/>
              <a:t>/lib</a:t>
            </a:r>
          </a:p>
          <a:p>
            <a:r>
              <a:rPr lang="en-US" dirty="0"/>
              <a:t>-- Using </a:t>
            </a:r>
            <a:r>
              <a:rPr lang="en-US" dirty="0" err="1"/>
              <a:t>enviroment</a:t>
            </a:r>
            <a:r>
              <a:rPr lang="en-US" dirty="0"/>
              <a:t> variable GENFIT to search</a:t>
            </a:r>
          </a:p>
          <a:p>
            <a:r>
              <a:rPr lang="en-US" dirty="0"/>
              <a:t>-- Looking for GENFIT2... - found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genfit</a:t>
            </a:r>
            <a:r>
              <a:rPr lang="en-US" dirty="0"/>
              <a:t>:/</a:t>
            </a:r>
            <a:r>
              <a:rPr lang="en-US" dirty="0" err="1"/>
              <a:t>mnt</a:t>
            </a:r>
            <a:r>
              <a:rPr lang="en-US" dirty="0"/>
              <a:t>/simulations/</a:t>
            </a:r>
            <a:r>
              <a:rPr lang="en-US" dirty="0" err="1"/>
              <a:t>attpcroot</a:t>
            </a:r>
            <a:r>
              <a:rPr lang="en-US" dirty="0"/>
              <a:t>/fair_install_18.6/</a:t>
            </a:r>
            <a:r>
              <a:rPr lang="en-US" dirty="0" err="1"/>
              <a:t>GenFit</a:t>
            </a:r>
            <a:r>
              <a:rPr lang="en-US" dirty="0"/>
              <a:t>/lib</a:t>
            </a:r>
          </a:p>
          <a:p>
            <a:r>
              <a:rPr lang="en-US" dirty="0"/>
              <a:t>--   </a:t>
            </a:r>
          </a:p>
          <a:p>
            <a:r>
              <a:rPr lang="en-US" dirty="0"/>
              <a:t>--   [36mCompiling ATTPCROOT Version 0.3.0[m</a:t>
            </a:r>
          </a:p>
          <a:p>
            <a:r>
              <a:rPr lang="en-US" dirty="0"/>
              <a:t>--   </a:t>
            </a:r>
          </a:p>
          <a:p>
            <a:r>
              <a:rPr lang="en-US" dirty="0"/>
              <a:t>--   [36mGLOBAL CXX STANDARD  [1;32mc++14[m</a:t>
            </a:r>
          </a:p>
          <a:p>
            <a:r>
              <a:rPr lang="en-US" dirty="0"/>
              <a:t>--   </a:t>
            </a:r>
          </a:p>
          <a:p>
            <a:r>
              <a:rPr lang="en-US" dirty="0"/>
              <a:t>--   [36mBUILD TYPE         CXX FLAGS$[m</a:t>
            </a:r>
          </a:p>
          <a:p>
            <a:r>
              <a:rPr lang="en-US" dirty="0"/>
              <a:t>-- [1;32m* RELWITHDEBINFO     -O2 -g -</a:t>
            </a:r>
            <a:r>
              <a:rPr lang="en-US" dirty="0" err="1"/>
              <a:t>Wshadow</a:t>
            </a:r>
            <a:r>
              <a:rPr lang="en-US" dirty="0"/>
              <a:t>[m</a:t>
            </a:r>
          </a:p>
          <a:p>
            <a:r>
              <a:rPr lang="en-US" dirty="0"/>
              <a:t>--   [1;37mNIGHTLY            [m-O0 -g -</a:t>
            </a:r>
            <a:r>
              <a:rPr lang="en-US" dirty="0" err="1"/>
              <a:t>Wshadow</a:t>
            </a:r>
            <a:endParaRPr lang="en-US" dirty="0"/>
          </a:p>
          <a:p>
            <a:r>
              <a:rPr lang="en-US" dirty="0"/>
              <a:t>--   [1;37mTEST               [m-O2 -g -</a:t>
            </a:r>
            <a:r>
              <a:rPr lang="en-US" dirty="0" err="1"/>
              <a:t>Wshadow</a:t>
            </a:r>
            <a:endParaRPr lang="en-US" dirty="0"/>
          </a:p>
          <a:p>
            <a:r>
              <a:rPr lang="en-US" dirty="0"/>
              <a:t>--   [1;37mRELEASE            [m-O2 -</a:t>
            </a:r>
            <a:r>
              <a:rPr lang="en-US" dirty="0" err="1"/>
              <a:t>Wshadow</a:t>
            </a:r>
            <a:r>
              <a:rPr lang="en-US" dirty="0"/>
              <a:t> </a:t>
            </a:r>
          </a:p>
          <a:p>
            <a:r>
              <a:rPr lang="en-US" dirty="0"/>
              <a:t>--   [1;37mDEBUG              [m-g -</a:t>
            </a:r>
            <a:r>
              <a:rPr lang="en-US" dirty="0" err="1"/>
              <a:t>Wshadow</a:t>
            </a:r>
            <a:r>
              <a:rPr lang="en-US" dirty="0"/>
              <a:t> </a:t>
            </a:r>
          </a:p>
          <a:p>
            <a:r>
              <a:rPr lang="en-US" dirty="0"/>
              <a:t>--   [1;37mDEBUGFULL          [m-g3 -</a:t>
            </a:r>
            <a:r>
              <a:rPr lang="en-US" dirty="0" err="1"/>
              <a:t>fno</a:t>
            </a:r>
            <a:r>
              <a:rPr lang="en-US" dirty="0"/>
              <a:t>-inline -</a:t>
            </a:r>
            <a:r>
              <a:rPr lang="en-US" dirty="0" err="1"/>
              <a:t>Wnon</a:t>
            </a:r>
            <a:r>
              <a:rPr lang="en-US" dirty="0"/>
              <a:t>-virtual-</a:t>
            </a:r>
            <a:r>
              <a:rPr lang="en-US" dirty="0" err="1"/>
              <a:t>dtor</a:t>
            </a:r>
            <a:r>
              <a:rPr lang="en-US" dirty="0"/>
              <a:t> -</a:t>
            </a:r>
            <a:r>
              <a:rPr lang="en-US" dirty="0" err="1"/>
              <a:t>Wno</a:t>
            </a:r>
            <a:r>
              <a:rPr lang="en-US" dirty="0"/>
              <a:t>-long-long -</a:t>
            </a:r>
            <a:r>
              <a:rPr lang="en-US" dirty="0" err="1"/>
              <a:t>ansi</a:t>
            </a:r>
            <a:r>
              <a:rPr lang="en-US" dirty="0"/>
              <a:t> -</a:t>
            </a:r>
            <a:r>
              <a:rPr lang="en-US" dirty="0" err="1"/>
              <a:t>Wundef</a:t>
            </a:r>
            <a:r>
              <a:rPr lang="en-US" dirty="0"/>
              <a:t> -</a:t>
            </a:r>
            <a:r>
              <a:rPr lang="en-US" dirty="0" err="1"/>
              <a:t>Wcast</a:t>
            </a:r>
            <a:r>
              <a:rPr lang="en-US" dirty="0"/>
              <a:t>-align -</a:t>
            </a:r>
            <a:r>
              <a:rPr lang="en-US" dirty="0" err="1"/>
              <a:t>Wchar</a:t>
            </a:r>
            <a:r>
              <a:rPr lang="en-US" dirty="0"/>
              <a:t>-subscripts -Wall -W -</a:t>
            </a:r>
            <a:r>
              <a:rPr lang="en-US" dirty="0" err="1"/>
              <a:t>Wpointer-arith</a:t>
            </a:r>
            <a:r>
              <a:rPr lang="en-US" dirty="0"/>
              <a:t> -</a:t>
            </a:r>
            <a:r>
              <a:rPr lang="en-US" dirty="0" err="1"/>
              <a:t>Wformat</a:t>
            </a:r>
            <a:r>
              <a:rPr lang="en-US" dirty="0"/>
              <a:t>-security -</a:t>
            </a:r>
            <a:r>
              <a:rPr lang="en-US" dirty="0" err="1"/>
              <a:t>fno</a:t>
            </a:r>
            <a:r>
              <a:rPr lang="en-US" dirty="0"/>
              <a:t>-exceptions -</a:t>
            </a:r>
            <a:r>
              <a:rPr lang="en-US" dirty="0" err="1"/>
              <a:t>fno</a:t>
            </a:r>
            <a:r>
              <a:rPr lang="en-US" dirty="0"/>
              <a:t>-check-new -</a:t>
            </a:r>
            <a:r>
              <a:rPr lang="en-US" dirty="0" err="1"/>
              <a:t>fno</a:t>
            </a:r>
            <a:r>
              <a:rPr lang="en-US" dirty="0"/>
              <a:t>-common -</a:t>
            </a:r>
            <a:r>
              <a:rPr lang="en-US" dirty="0" err="1"/>
              <a:t>fexceptions</a:t>
            </a:r>
            <a:endParaRPr lang="en-US" dirty="0"/>
          </a:p>
          <a:p>
            <a:r>
              <a:rPr lang="en-US" dirty="0"/>
              <a:t>--   [1;37mPROFILE            [m-g3 -</a:t>
            </a:r>
            <a:r>
              <a:rPr lang="en-US" dirty="0" err="1"/>
              <a:t>fno</a:t>
            </a:r>
            <a:r>
              <a:rPr lang="en-US" dirty="0"/>
              <a:t>-inline -</a:t>
            </a:r>
            <a:r>
              <a:rPr lang="en-US" dirty="0" err="1"/>
              <a:t>ftest</a:t>
            </a:r>
            <a:r>
              <a:rPr lang="en-US" dirty="0"/>
              <a:t>-coverage -</a:t>
            </a:r>
            <a:r>
              <a:rPr lang="en-US" dirty="0" err="1"/>
              <a:t>fprofile</a:t>
            </a:r>
            <a:r>
              <a:rPr lang="en-US" dirty="0"/>
              <a:t>-arcs -</a:t>
            </a:r>
            <a:r>
              <a:rPr lang="en-US" dirty="0" err="1"/>
              <a:t>Wshadow</a:t>
            </a:r>
            <a:r>
              <a:rPr lang="en-US" dirty="0"/>
              <a:t> -Wall -</a:t>
            </a:r>
            <a:r>
              <a:rPr lang="en-US" dirty="0" err="1"/>
              <a:t>Wextra</a:t>
            </a:r>
            <a:r>
              <a:rPr lang="en-US" dirty="0"/>
              <a:t> -</a:t>
            </a:r>
            <a:r>
              <a:rPr lang="en-US" dirty="0" err="1"/>
              <a:t>Wunused</a:t>
            </a:r>
            <a:r>
              <a:rPr lang="en-US" dirty="0"/>
              <a:t>-variable</a:t>
            </a:r>
          </a:p>
          <a:p>
            <a:r>
              <a:rPr lang="en-US" dirty="0"/>
              <a:t>--   [1;37mARRAY_CHECK        [m-g3 -</a:t>
            </a:r>
            <a:r>
              <a:rPr lang="en-US" dirty="0" err="1"/>
              <a:t>fno</a:t>
            </a:r>
            <a:r>
              <a:rPr lang="en-US" dirty="0"/>
              <a:t>-inline -</a:t>
            </a:r>
            <a:r>
              <a:rPr lang="en-US" dirty="0" err="1"/>
              <a:t>ftest</a:t>
            </a:r>
            <a:r>
              <a:rPr lang="en-US" dirty="0"/>
              <a:t>-coverage -</a:t>
            </a:r>
            <a:r>
              <a:rPr lang="en-US" dirty="0" err="1"/>
              <a:t>fprofile</a:t>
            </a:r>
            <a:r>
              <a:rPr lang="en-US" dirty="0"/>
              <a:t>-arcs -</a:t>
            </a:r>
            <a:r>
              <a:rPr lang="en-US" dirty="0" err="1"/>
              <a:t>fstack</a:t>
            </a:r>
            <a:r>
              <a:rPr lang="en-US" dirty="0"/>
              <a:t>-protector</a:t>
            </a:r>
          </a:p>
          <a:p>
            <a:r>
              <a:rPr lang="en-US" dirty="0"/>
              <a:t>--   </a:t>
            </a:r>
          </a:p>
          <a:p>
            <a:r>
              <a:rPr lang="en-US" dirty="0"/>
              <a:t>--   (Change the build type with [1;35m-DCMAKE_BUILD_TYPE=...[m)</a:t>
            </a:r>
          </a:p>
          <a:p>
            <a:r>
              <a:rPr lang="en-US" dirty="0"/>
              <a:t>--   </a:t>
            </a:r>
          </a:p>
          <a:p>
            <a:r>
              <a:rPr lang="en-US" dirty="0"/>
              <a:t>--   [36mDEPENDENCY FOUND     VERSION                   PREFIX[m</a:t>
            </a:r>
          </a:p>
          <a:p>
            <a:r>
              <a:rPr lang="en-US" dirty="0"/>
              <a:t>--   [1;37mFairRoot             [m[1;33munknown[m                   /</a:t>
            </a:r>
            <a:r>
              <a:rPr lang="en-US" dirty="0" err="1"/>
              <a:t>mnt</a:t>
            </a:r>
            <a:r>
              <a:rPr lang="en-US" dirty="0"/>
              <a:t>/simulations/</a:t>
            </a:r>
            <a:r>
              <a:rPr lang="en-US" dirty="0" err="1"/>
              <a:t>attpcroot</a:t>
            </a:r>
            <a:r>
              <a:rPr lang="en-US" dirty="0"/>
              <a:t>/fair_install_18.6/</a:t>
            </a:r>
            <a:r>
              <a:rPr lang="en-US" dirty="0" err="1"/>
              <a:t>FairRoot</a:t>
            </a:r>
            <a:endParaRPr lang="en-US" dirty="0"/>
          </a:p>
          <a:p>
            <a:r>
              <a:rPr lang="en-US" dirty="0"/>
              <a:t>--   [1;37mROOT                 [m[1;32m6.22.08[m                   /</a:t>
            </a:r>
            <a:r>
              <a:rPr lang="en-US" dirty="0" err="1"/>
              <a:t>mnt</a:t>
            </a:r>
            <a:r>
              <a:rPr lang="en-US" dirty="0"/>
              <a:t>/simulations/</a:t>
            </a:r>
            <a:r>
              <a:rPr lang="en-US" dirty="0" err="1"/>
              <a:t>attpcroot</a:t>
            </a:r>
            <a:r>
              <a:rPr lang="en-US" dirty="0"/>
              <a:t>/fair_install_18.6/</a:t>
            </a:r>
            <a:r>
              <a:rPr lang="en-US" dirty="0" err="1"/>
              <a:t>FairSoft</a:t>
            </a:r>
            <a:r>
              <a:rPr lang="en-US" dirty="0"/>
              <a:t>/include/root</a:t>
            </a:r>
          </a:p>
          <a:p>
            <a:r>
              <a:rPr lang="en-US" dirty="0"/>
              <a:t>--   [1;37mVMC                  [m[1;32m1.0.3[m                     /</a:t>
            </a:r>
            <a:r>
              <a:rPr lang="en-US" dirty="0" err="1"/>
              <a:t>mnt</a:t>
            </a:r>
            <a:r>
              <a:rPr lang="en-US" dirty="0"/>
              <a:t>/simulations/</a:t>
            </a:r>
            <a:r>
              <a:rPr lang="en-US" dirty="0" err="1"/>
              <a:t>attpcroot</a:t>
            </a:r>
            <a:r>
              <a:rPr lang="en-US" dirty="0"/>
              <a:t>/fair_install_18.6/</a:t>
            </a:r>
            <a:r>
              <a:rPr lang="en-US" dirty="0" err="1"/>
              <a:t>FairSoft</a:t>
            </a:r>
            <a:r>
              <a:rPr lang="en-US" dirty="0"/>
              <a:t>/include/</a:t>
            </a:r>
            <a:r>
              <a:rPr lang="en-US" dirty="0" err="1"/>
              <a:t>vmc</a:t>
            </a:r>
            <a:endParaRPr lang="en-US" dirty="0"/>
          </a:p>
          <a:p>
            <a:r>
              <a:rPr lang="en-US" dirty="0"/>
              <a:t>--   [1;37mFairLogger           [m[1;32m1.9.2[m (&gt;= 1.2.0)          /</a:t>
            </a:r>
            <a:r>
              <a:rPr lang="en-US" dirty="0" err="1"/>
              <a:t>mnt</a:t>
            </a:r>
            <a:r>
              <a:rPr lang="en-US" dirty="0"/>
              <a:t>/simulations/</a:t>
            </a:r>
            <a:r>
              <a:rPr lang="en-US" dirty="0" err="1"/>
              <a:t>attpcroot</a:t>
            </a:r>
            <a:r>
              <a:rPr lang="en-US" dirty="0"/>
              <a:t>/fair_install_18.6/</a:t>
            </a:r>
            <a:r>
              <a:rPr lang="en-US" dirty="0" err="1"/>
              <a:t>FairSoft</a:t>
            </a:r>
            <a:endParaRPr lang="en-US" dirty="0"/>
          </a:p>
          <a:p>
            <a:r>
              <a:rPr lang="en-US" dirty="0"/>
              <a:t>--   [1;37mfmt                  [m[1;32m6.1.2[m (&gt;= 5.3.0)          </a:t>
            </a:r>
          </a:p>
          <a:p>
            <a:r>
              <a:rPr lang="en-US" dirty="0"/>
              <a:t>--   [1;37mPythia6              [m[1;33munknown[m                   /</a:t>
            </a:r>
            <a:r>
              <a:rPr lang="en-US" dirty="0" err="1"/>
              <a:t>mnt</a:t>
            </a:r>
            <a:r>
              <a:rPr lang="en-US" dirty="0"/>
              <a:t>/simulations/</a:t>
            </a:r>
            <a:r>
              <a:rPr lang="en-US" dirty="0" err="1"/>
              <a:t>attpcroot</a:t>
            </a:r>
            <a:r>
              <a:rPr lang="en-US" dirty="0"/>
              <a:t>/fair_install_18.6/</a:t>
            </a:r>
            <a:r>
              <a:rPr lang="en-US" dirty="0" err="1"/>
              <a:t>FairSoft</a:t>
            </a:r>
            <a:endParaRPr lang="en-US" dirty="0"/>
          </a:p>
          <a:p>
            <a:r>
              <a:rPr lang="en-US" dirty="0"/>
              <a:t>--   [1;37mPythia8              [m[1;32m8.303[m                     /</a:t>
            </a:r>
            <a:r>
              <a:rPr lang="en-US" dirty="0" err="1"/>
              <a:t>mnt</a:t>
            </a:r>
            <a:r>
              <a:rPr lang="en-US" dirty="0"/>
              <a:t>/simulations/</a:t>
            </a:r>
            <a:r>
              <a:rPr lang="en-US" dirty="0" err="1"/>
              <a:t>attpcroot</a:t>
            </a:r>
            <a:r>
              <a:rPr lang="en-US" dirty="0"/>
              <a:t>/fair_install_18.6/</a:t>
            </a:r>
            <a:r>
              <a:rPr lang="en-US" dirty="0" err="1"/>
              <a:t>FairSoft</a:t>
            </a:r>
            <a:endParaRPr lang="en-US" dirty="0"/>
          </a:p>
          <a:p>
            <a:r>
              <a:rPr lang="en-US" dirty="0"/>
              <a:t>--   [1;37mGeant3               [m[1;32m3.9.0[m                     /</a:t>
            </a:r>
            <a:r>
              <a:rPr lang="en-US" dirty="0" err="1"/>
              <a:t>mnt</a:t>
            </a:r>
            <a:r>
              <a:rPr lang="en-US" dirty="0"/>
              <a:t>/simulations/</a:t>
            </a:r>
            <a:r>
              <a:rPr lang="en-US" dirty="0" err="1"/>
              <a:t>attpcroot</a:t>
            </a:r>
            <a:r>
              <a:rPr lang="en-US" dirty="0"/>
              <a:t>/fair_install_18.6/</a:t>
            </a:r>
            <a:r>
              <a:rPr lang="en-US" dirty="0" err="1"/>
              <a:t>FairSoft</a:t>
            </a:r>
            <a:endParaRPr lang="en-US" dirty="0"/>
          </a:p>
          <a:p>
            <a:r>
              <a:rPr lang="en-US" dirty="0"/>
              <a:t>--                                           G3SYS: /</a:t>
            </a:r>
            <a:r>
              <a:rPr lang="en-US" dirty="0" err="1"/>
              <a:t>mnt</a:t>
            </a:r>
            <a:r>
              <a:rPr lang="en-US" dirty="0"/>
              <a:t>/simulations/</a:t>
            </a:r>
            <a:r>
              <a:rPr lang="en-US" dirty="0" err="1"/>
              <a:t>attpcroot</a:t>
            </a:r>
            <a:r>
              <a:rPr lang="en-US" dirty="0"/>
              <a:t>/fair_install_18.6/</a:t>
            </a:r>
            <a:r>
              <a:rPr lang="en-US" dirty="0" err="1"/>
              <a:t>FairSoft</a:t>
            </a:r>
            <a:r>
              <a:rPr lang="en-US" dirty="0"/>
              <a:t>/share/Geant3-3.9.0</a:t>
            </a:r>
          </a:p>
          <a:p>
            <a:r>
              <a:rPr lang="en-US" dirty="0"/>
              <a:t>--   [1;37mGeant4               [m[1;32m10.7.1[m                    /</a:t>
            </a:r>
            <a:r>
              <a:rPr lang="en-US" dirty="0" err="1"/>
              <a:t>mnt</a:t>
            </a:r>
            <a:r>
              <a:rPr lang="en-US" dirty="0"/>
              <a:t>/simulations/</a:t>
            </a:r>
            <a:r>
              <a:rPr lang="en-US" dirty="0" err="1"/>
              <a:t>attpcroot</a:t>
            </a:r>
            <a:r>
              <a:rPr lang="en-US" dirty="0"/>
              <a:t>/fair_install_18.6/</a:t>
            </a:r>
            <a:r>
              <a:rPr lang="en-US" dirty="0" err="1"/>
              <a:t>FairSoft</a:t>
            </a:r>
            <a:endParaRPr lang="en-US" dirty="0"/>
          </a:p>
          <a:p>
            <a:r>
              <a:rPr lang="en-US" dirty="0"/>
              <a:t>--                                 G4NEUTRONHPDATA: /</a:t>
            </a:r>
            <a:r>
              <a:rPr lang="en-US" dirty="0" err="1"/>
              <a:t>mnt</a:t>
            </a:r>
            <a:r>
              <a:rPr lang="en-US" dirty="0"/>
              <a:t>/simulations/</a:t>
            </a:r>
            <a:r>
              <a:rPr lang="en-US" dirty="0" err="1"/>
              <a:t>attpcroot</a:t>
            </a:r>
            <a:r>
              <a:rPr lang="en-US" dirty="0"/>
              <a:t>/fair_install_18.6/</a:t>
            </a:r>
            <a:r>
              <a:rPr lang="en-US" dirty="0" err="1"/>
              <a:t>FairSoft</a:t>
            </a:r>
            <a:r>
              <a:rPr lang="en-US" dirty="0"/>
              <a:t>/share/Geant4-10.7.1/data/G4NDL4.6</a:t>
            </a:r>
          </a:p>
          <a:p>
            <a:r>
              <a:rPr lang="en-US" dirty="0"/>
              <a:t>--                                        G4LEDATA: /</a:t>
            </a:r>
            <a:r>
              <a:rPr lang="en-US" dirty="0" err="1"/>
              <a:t>mnt</a:t>
            </a:r>
            <a:r>
              <a:rPr lang="en-US" dirty="0"/>
              <a:t>/simulations/</a:t>
            </a:r>
            <a:r>
              <a:rPr lang="en-US" dirty="0" err="1"/>
              <a:t>attpcroot</a:t>
            </a:r>
            <a:r>
              <a:rPr lang="en-US" dirty="0"/>
              <a:t>/fair_install_18.6/</a:t>
            </a:r>
            <a:r>
              <a:rPr lang="en-US" dirty="0" err="1"/>
              <a:t>FairSoft</a:t>
            </a:r>
            <a:r>
              <a:rPr lang="en-US" dirty="0"/>
              <a:t>/share/Geant4-10.7.1/data/G4EMLOW7.13</a:t>
            </a:r>
          </a:p>
          <a:p>
            <a:r>
              <a:rPr lang="en-US" dirty="0"/>
              <a:t>--                                G4LEVELGAMMADATA: /</a:t>
            </a:r>
            <a:r>
              <a:rPr lang="en-US" dirty="0" err="1"/>
              <a:t>mnt</a:t>
            </a:r>
            <a:r>
              <a:rPr lang="en-US" dirty="0"/>
              <a:t>/simulations/</a:t>
            </a:r>
            <a:r>
              <a:rPr lang="en-US" dirty="0" err="1"/>
              <a:t>attpcroot</a:t>
            </a:r>
            <a:r>
              <a:rPr lang="en-US" dirty="0"/>
              <a:t>/fair_install_18.6/</a:t>
            </a:r>
            <a:r>
              <a:rPr lang="en-US" dirty="0" err="1"/>
              <a:t>FairSoft</a:t>
            </a:r>
            <a:r>
              <a:rPr lang="en-US" dirty="0"/>
              <a:t>/share/Geant4-10.7.1/data/PhotonEvaporation5.7</a:t>
            </a:r>
          </a:p>
          <a:p>
            <a:r>
              <a:rPr lang="en-US" dirty="0"/>
              <a:t>--                               G4RADIOACTIVEDATA: /</a:t>
            </a:r>
            <a:r>
              <a:rPr lang="en-US" dirty="0" err="1"/>
              <a:t>mnt</a:t>
            </a:r>
            <a:r>
              <a:rPr lang="en-US" dirty="0"/>
              <a:t>/simulations/</a:t>
            </a:r>
            <a:r>
              <a:rPr lang="en-US" dirty="0" err="1"/>
              <a:t>attpcroot</a:t>
            </a:r>
            <a:r>
              <a:rPr lang="en-US" dirty="0"/>
              <a:t>/fair_install_18.6/</a:t>
            </a:r>
            <a:r>
              <a:rPr lang="en-US" dirty="0" err="1"/>
              <a:t>FairSoft</a:t>
            </a:r>
            <a:r>
              <a:rPr lang="en-US" dirty="0"/>
              <a:t>/share/Geant4-10.7.1/data/RadioactiveDecay5.6</a:t>
            </a:r>
          </a:p>
          <a:p>
            <a:r>
              <a:rPr lang="en-US" dirty="0"/>
              <a:t>--                                G4PARTICLEXSDATA: /</a:t>
            </a:r>
            <a:r>
              <a:rPr lang="en-US" dirty="0" err="1"/>
              <a:t>mnt</a:t>
            </a:r>
            <a:r>
              <a:rPr lang="en-US" dirty="0"/>
              <a:t>/simulations/</a:t>
            </a:r>
            <a:r>
              <a:rPr lang="en-US" dirty="0" err="1"/>
              <a:t>attpcroot</a:t>
            </a:r>
            <a:r>
              <a:rPr lang="en-US" dirty="0"/>
              <a:t>/fair_install_18.6/</a:t>
            </a:r>
            <a:r>
              <a:rPr lang="en-US" dirty="0" err="1"/>
              <a:t>FairSoft</a:t>
            </a:r>
            <a:r>
              <a:rPr lang="en-US" dirty="0"/>
              <a:t>/share/Geant4-10.7.1/data/G4PARTICLEXS3.1.1</a:t>
            </a:r>
          </a:p>
          <a:p>
            <a:r>
              <a:rPr lang="en-US" dirty="0"/>
              <a:t>--                                       G4PIIDATA: /</a:t>
            </a:r>
            <a:r>
              <a:rPr lang="en-US" dirty="0" err="1"/>
              <a:t>mnt</a:t>
            </a:r>
            <a:r>
              <a:rPr lang="en-US" dirty="0"/>
              <a:t>/simulations/</a:t>
            </a:r>
            <a:r>
              <a:rPr lang="en-US" dirty="0" err="1"/>
              <a:t>attpcroot</a:t>
            </a:r>
            <a:r>
              <a:rPr lang="en-US" dirty="0"/>
              <a:t>/fair_install_18.6/</a:t>
            </a:r>
            <a:r>
              <a:rPr lang="en-US" dirty="0" err="1"/>
              <a:t>FairSoft</a:t>
            </a:r>
            <a:r>
              <a:rPr lang="en-US" dirty="0"/>
              <a:t>/share/Geant4-10.7.1/data/G4PII1.3</a:t>
            </a:r>
          </a:p>
          <a:p>
            <a:r>
              <a:rPr lang="en-US" dirty="0"/>
              <a:t>--                               G4REALSURFACEDATA: /</a:t>
            </a:r>
            <a:r>
              <a:rPr lang="en-US" dirty="0" err="1"/>
              <a:t>mnt</a:t>
            </a:r>
            <a:r>
              <a:rPr lang="en-US" dirty="0"/>
              <a:t>/simulations/</a:t>
            </a:r>
            <a:r>
              <a:rPr lang="en-US" dirty="0" err="1"/>
              <a:t>attpcroot</a:t>
            </a:r>
            <a:r>
              <a:rPr lang="en-US" dirty="0"/>
              <a:t>/fair_install_18.6/</a:t>
            </a:r>
            <a:r>
              <a:rPr lang="en-US" dirty="0" err="1"/>
              <a:t>FairSoft</a:t>
            </a:r>
            <a:r>
              <a:rPr lang="en-US" dirty="0"/>
              <a:t>/share/Geant4-10.7.1/data/RealSurface2.2</a:t>
            </a:r>
          </a:p>
          <a:p>
            <a:r>
              <a:rPr lang="en-US" dirty="0"/>
              <a:t>--                                    G4SAIDXSDATA: /</a:t>
            </a:r>
            <a:r>
              <a:rPr lang="en-US" dirty="0" err="1"/>
              <a:t>mnt</a:t>
            </a:r>
            <a:r>
              <a:rPr lang="en-US" dirty="0"/>
              <a:t>/simulations/</a:t>
            </a:r>
            <a:r>
              <a:rPr lang="en-US" dirty="0" err="1"/>
              <a:t>attpcroot</a:t>
            </a:r>
            <a:r>
              <a:rPr lang="en-US" dirty="0"/>
              <a:t>/fair_install_18.6/</a:t>
            </a:r>
            <a:r>
              <a:rPr lang="en-US" dirty="0" err="1"/>
              <a:t>FairSoft</a:t>
            </a:r>
            <a:r>
              <a:rPr lang="en-US" dirty="0"/>
              <a:t>/share/Geant4-10.7.1/data/G4SAIDDATA2.0</a:t>
            </a:r>
          </a:p>
          <a:p>
            <a:r>
              <a:rPr lang="en-US" dirty="0"/>
              <a:t>--                                      G4ABLADATA: /</a:t>
            </a:r>
            <a:r>
              <a:rPr lang="en-US" dirty="0" err="1"/>
              <a:t>mnt</a:t>
            </a:r>
            <a:r>
              <a:rPr lang="en-US" dirty="0"/>
              <a:t>/simulations/</a:t>
            </a:r>
            <a:r>
              <a:rPr lang="en-US" dirty="0" err="1"/>
              <a:t>attpcroot</a:t>
            </a:r>
            <a:r>
              <a:rPr lang="en-US" dirty="0"/>
              <a:t>/fair_install_18.6/</a:t>
            </a:r>
            <a:r>
              <a:rPr lang="en-US" dirty="0" err="1"/>
              <a:t>FairSoft</a:t>
            </a:r>
            <a:r>
              <a:rPr lang="en-US" dirty="0"/>
              <a:t>/share/Geant4-10.7.1/data/G4ABLA3.1</a:t>
            </a:r>
          </a:p>
          <a:p>
            <a:r>
              <a:rPr lang="en-US" dirty="0"/>
              <a:t>--                                      G4INCLDATA: /</a:t>
            </a:r>
            <a:r>
              <a:rPr lang="en-US" dirty="0" err="1"/>
              <a:t>mnt</a:t>
            </a:r>
            <a:r>
              <a:rPr lang="en-US" dirty="0"/>
              <a:t>/simulations/</a:t>
            </a:r>
            <a:r>
              <a:rPr lang="en-US" dirty="0" err="1"/>
              <a:t>attpcroot</a:t>
            </a:r>
            <a:r>
              <a:rPr lang="en-US" dirty="0"/>
              <a:t>/fair_install_18.6/</a:t>
            </a:r>
            <a:r>
              <a:rPr lang="en-US" dirty="0" err="1"/>
              <a:t>FairSoft</a:t>
            </a:r>
            <a:r>
              <a:rPr lang="en-US" dirty="0"/>
              <a:t>/share/Geant4-10.7.1/data/G4INCL1.0</a:t>
            </a:r>
          </a:p>
          <a:p>
            <a:r>
              <a:rPr lang="en-US" dirty="0"/>
              <a:t>--                                G4ENSDFSTATEDATA: /</a:t>
            </a:r>
            <a:r>
              <a:rPr lang="en-US" dirty="0" err="1"/>
              <a:t>mnt</a:t>
            </a:r>
            <a:r>
              <a:rPr lang="en-US" dirty="0"/>
              <a:t>/simulations/</a:t>
            </a:r>
            <a:r>
              <a:rPr lang="en-US" dirty="0" err="1"/>
              <a:t>attpcroot</a:t>
            </a:r>
            <a:r>
              <a:rPr lang="en-US" dirty="0"/>
              <a:t>/fair_install_18.6/</a:t>
            </a:r>
            <a:r>
              <a:rPr lang="en-US" dirty="0" err="1"/>
              <a:t>FairSoft</a:t>
            </a:r>
            <a:r>
              <a:rPr lang="en-US" dirty="0"/>
              <a:t>/share/Geant4-10.7.1/data/G4ENSDFSTATE2.3</a:t>
            </a:r>
          </a:p>
          <a:p>
            <a:r>
              <a:rPr lang="en-US" dirty="0"/>
              <a:t>--   [1;37mVGM                  [m[1;32m4.8.0[m                     /</a:t>
            </a:r>
            <a:r>
              <a:rPr lang="en-US" dirty="0" err="1"/>
              <a:t>mnt</a:t>
            </a:r>
            <a:r>
              <a:rPr lang="en-US" dirty="0"/>
              <a:t>/simulations/</a:t>
            </a:r>
            <a:r>
              <a:rPr lang="en-US" dirty="0" err="1"/>
              <a:t>attpcroot</a:t>
            </a:r>
            <a:r>
              <a:rPr lang="en-US" dirty="0"/>
              <a:t>/fair_install_18.6/</a:t>
            </a:r>
            <a:r>
              <a:rPr lang="en-US" dirty="0" err="1"/>
              <a:t>FairSoft</a:t>
            </a:r>
            <a:endParaRPr lang="en-US" dirty="0"/>
          </a:p>
          <a:p>
            <a:r>
              <a:rPr lang="en-US" dirty="0"/>
              <a:t>--   [1;37mGeant4VMC            [m[1;32m5.3.0[m                     /</a:t>
            </a:r>
            <a:r>
              <a:rPr lang="en-US" dirty="0" err="1"/>
              <a:t>mnt</a:t>
            </a:r>
            <a:r>
              <a:rPr lang="en-US" dirty="0"/>
              <a:t>/simulations/</a:t>
            </a:r>
            <a:r>
              <a:rPr lang="en-US" dirty="0" err="1"/>
              <a:t>attpcroot</a:t>
            </a:r>
            <a:r>
              <a:rPr lang="en-US" dirty="0"/>
              <a:t>/fair_install_18.6/</a:t>
            </a:r>
            <a:r>
              <a:rPr lang="en-US" dirty="0" err="1"/>
              <a:t>FairSoft</a:t>
            </a:r>
            <a:r>
              <a:rPr lang="en-US" dirty="0"/>
              <a:t>/include/geant4vmc/</a:t>
            </a:r>
            <a:r>
              <a:rPr lang="en-US" dirty="0" err="1"/>
              <a:t>mnt</a:t>
            </a:r>
            <a:r>
              <a:rPr lang="en-US" dirty="0"/>
              <a:t>/simulations/</a:t>
            </a:r>
            <a:r>
              <a:rPr lang="en-US" dirty="0" err="1"/>
              <a:t>attpcroot</a:t>
            </a:r>
            <a:r>
              <a:rPr lang="en-US" dirty="0"/>
              <a:t>/fair_install_18.6/</a:t>
            </a:r>
            <a:r>
              <a:rPr lang="en-US" dirty="0" err="1"/>
              <a:t>FairSoft</a:t>
            </a:r>
            <a:endParaRPr lang="en-US" dirty="0"/>
          </a:p>
          <a:p>
            <a:r>
              <a:rPr lang="en-US" dirty="0"/>
              <a:t>--   [1;37mCLHEP                [m[1;32m2.4.4.0[m                   /</a:t>
            </a:r>
            <a:r>
              <a:rPr lang="en-US" dirty="0" err="1"/>
              <a:t>mnt</a:t>
            </a:r>
            <a:r>
              <a:rPr lang="en-US" dirty="0"/>
              <a:t>/simulations/</a:t>
            </a:r>
            <a:r>
              <a:rPr lang="en-US" dirty="0" err="1"/>
              <a:t>attpcroot</a:t>
            </a:r>
            <a:r>
              <a:rPr lang="en-US" dirty="0"/>
              <a:t>/fair_install_18.6/</a:t>
            </a:r>
            <a:r>
              <a:rPr lang="en-US" dirty="0" err="1"/>
              <a:t>FairSoft</a:t>
            </a:r>
            <a:endParaRPr lang="en-US" dirty="0"/>
          </a:p>
          <a:p>
            <a:r>
              <a:rPr lang="en-US" dirty="0"/>
              <a:t>--   [1;37mHEPMC                [m[1;33munknown[m                   /</a:t>
            </a:r>
            <a:r>
              <a:rPr lang="en-US" dirty="0" err="1"/>
              <a:t>mnt</a:t>
            </a:r>
            <a:r>
              <a:rPr lang="en-US" dirty="0"/>
              <a:t>/simulations/</a:t>
            </a:r>
            <a:r>
              <a:rPr lang="en-US" dirty="0" err="1"/>
              <a:t>attpcroot</a:t>
            </a:r>
            <a:r>
              <a:rPr lang="en-US" dirty="0"/>
              <a:t>/fair_install_18.6/</a:t>
            </a:r>
            <a:r>
              <a:rPr lang="en-US" dirty="0" err="1"/>
              <a:t>FairSoft</a:t>
            </a:r>
            <a:endParaRPr lang="en-US" dirty="0"/>
          </a:p>
          <a:p>
            <a:r>
              <a:rPr lang="en-US" dirty="0"/>
              <a:t>--   [1;37mBoost                [m[1;32m1.75[m                      /</a:t>
            </a:r>
            <a:r>
              <a:rPr lang="en-US" dirty="0" err="1"/>
              <a:t>mnt</a:t>
            </a:r>
            <a:r>
              <a:rPr lang="en-US" dirty="0"/>
              <a:t>/simulations/</a:t>
            </a:r>
            <a:r>
              <a:rPr lang="en-US" dirty="0" err="1"/>
              <a:t>attpcroot</a:t>
            </a:r>
            <a:r>
              <a:rPr lang="en-US" dirty="0"/>
              <a:t>/fair_install_18.6/</a:t>
            </a:r>
            <a:r>
              <a:rPr lang="en-US" dirty="0" err="1"/>
              <a:t>FairSoft</a:t>
            </a:r>
            <a:endParaRPr lang="en-US" dirty="0"/>
          </a:p>
          <a:p>
            <a:r>
              <a:rPr lang="en-US" dirty="0"/>
              <a:t>--   [1;37mHDF5                 [m[1;32m1.10.4[m                    /</a:t>
            </a:r>
            <a:r>
              <a:rPr lang="en-US" dirty="0" err="1"/>
              <a:t>mnt</a:t>
            </a:r>
            <a:r>
              <a:rPr lang="en-US" dirty="0"/>
              <a:t>/simulations/</a:t>
            </a:r>
            <a:r>
              <a:rPr lang="en-US" dirty="0" err="1"/>
              <a:t>attpcroot</a:t>
            </a:r>
            <a:r>
              <a:rPr lang="en-US" dirty="0"/>
              <a:t>/fair_install_18.6/hdf5</a:t>
            </a:r>
          </a:p>
          <a:p>
            <a:r>
              <a:rPr lang="en-US" dirty="0"/>
              <a:t>--   [1;37mHiRAEVT              [m[1;32m2.0.0[m                     /</a:t>
            </a:r>
            <a:r>
              <a:rPr lang="en-US" dirty="0" err="1"/>
              <a:t>mnt</a:t>
            </a:r>
            <a:r>
              <a:rPr lang="en-US" dirty="0"/>
              <a:t>/simulations/</a:t>
            </a:r>
            <a:r>
              <a:rPr lang="en-US" dirty="0" err="1"/>
              <a:t>attpcroot</a:t>
            </a:r>
            <a:r>
              <a:rPr lang="en-US" dirty="0"/>
              <a:t>/fair_install_18.6/</a:t>
            </a:r>
            <a:r>
              <a:rPr lang="en-US" dirty="0" err="1"/>
              <a:t>HiRAEVT</a:t>
            </a:r>
            <a:endParaRPr lang="en-US" dirty="0"/>
          </a:p>
          <a:p>
            <a:r>
              <a:rPr lang="en-US" dirty="0"/>
              <a:t>--   [1;37mGENFIT2              [m[1;33munknown[m                   /</a:t>
            </a:r>
            <a:r>
              <a:rPr lang="en-US" dirty="0" err="1"/>
              <a:t>mnt</a:t>
            </a:r>
            <a:r>
              <a:rPr lang="en-US" dirty="0"/>
              <a:t>/simulations/</a:t>
            </a:r>
            <a:r>
              <a:rPr lang="en-US" dirty="0" err="1"/>
              <a:t>attpcroot</a:t>
            </a:r>
            <a:r>
              <a:rPr lang="en-US" dirty="0"/>
              <a:t>/fair_install_18.6/</a:t>
            </a:r>
            <a:r>
              <a:rPr lang="en-US" dirty="0" err="1"/>
              <a:t>GenFit</a:t>
            </a:r>
            <a:endParaRPr lang="en-US" dirty="0"/>
          </a:p>
          <a:p>
            <a:r>
              <a:rPr lang="en-US" dirty="0"/>
              <a:t>--   </a:t>
            </a:r>
          </a:p>
          <a:p>
            <a:r>
              <a:rPr lang="en-US" dirty="0"/>
              <a:t>--   [31mOPTIONAL DEPENDENCY NOT FOUND[m</a:t>
            </a:r>
          </a:p>
          <a:p>
            <a:r>
              <a:rPr lang="en-US" dirty="0"/>
              <a:t>--   [1;37mCUDA[m</a:t>
            </a:r>
          </a:p>
          <a:p>
            <a:r>
              <a:rPr lang="en-US" dirty="0"/>
              <a:t>--   </a:t>
            </a:r>
          </a:p>
          <a:p>
            <a:r>
              <a:rPr lang="en-US" dirty="0"/>
              <a:t>--   [36mRUN STATIC ANALYSIS OFF [m</a:t>
            </a:r>
          </a:p>
          <a:p>
            <a:r>
              <a:rPr lang="en-US" dirty="0"/>
              <a:t>--   (Enable with [1;35m-DRUN_STATIC_ANALYSIS=ON[m)</a:t>
            </a:r>
          </a:p>
          <a:p>
            <a:r>
              <a:rPr lang="en-US" dirty="0"/>
              <a:t>-- </a:t>
            </a:r>
          </a:p>
          <a:p>
            <a:r>
              <a:rPr lang="en-US" dirty="0"/>
              <a:t>-- Searched for </a:t>
            </a:r>
            <a:r>
              <a:rPr lang="en-US" dirty="0" err="1"/>
              <a:t>cmake</a:t>
            </a:r>
            <a:r>
              <a:rPr lang="en-US" dirty="0"/>
              <a:t> config files in : /</a:t>
            </a:r>
            <a:r>
              <a:rPr lang="en-US" dirty="0" err="1"/>
              <a:t>mnt</a:t>
            </a:r>
            <a:r>
              <a:rPr lang="en-US" dirty="0"/>
              <a:t>/simulations/</a:t>
            </a:r>
            <a:r>
              <a:rPr lang="en-US" dirty="0" err="1"/>
              <a:t>attpcroot</a:t>
            </a:r>
            <a:r>
              <a:rPr lang="en-US" dirty="0"/>
              <a:t>/fair_install_18.6/;/</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fairsoft</a:t>
            </a:r>
            <a:r>
              <a:rPr lang="en-US" dirty="0"/>
              <a:t>:/</a:t>
            </a:r>
            <a:r>
              <a:rPr lang="en-US" dirty="0" err="1"/>
              <a:t>mnt</a:t>
            </a:r>
            <a:r>
              <a:rPr lang="en-US" dirty="0"/>
              <a:t>/simulations/</a:t>
            </a:r>
            <a:r>
              <a:rPr lang="en-US" dirty="0" err="1"/>
              <a:t>attpcroot</a:t>
            </a:r>
            <a:r>
              <a:rPr lang="en-US" dirty="0"/>
              <a:t>/fair_install_18.6/</a:t>
            </a:r>
            <a:r>
              <a:rPr lang="en-US" dirty="0" err="1"/>
              <a:t>FairSoft</a:t>
            </a:r>
            <a:endParaRPr lang="en-US" dirty="0"/>
          </a:p>
          <a:p>
            <a:r>
              <a:rPr lang="en-US" dirty="0"/>
              <a:t>-- Searched for </a:t>
            </a:r>
            <a:r>
              <a:rPr lang="en-US" dirty="0" err="1"/>
              <a:t>cmake</a:t>
            </a:r>
            <a:r>
              <a:rPr lang="en-US" dirty="0"/>
              <a:t> module files in : /</a:t>
            </a:r>
            <a:r>
              <a:rPr lang="en-US" dirty="0" err="1"/>
              <a:t>mnt</a:t>
            </a:r>
            <a:r>
              <a:rPr lang="en-US" dirty="0"/>
              <a:t>/analysis/e17023/lijie/</a:t>
            </a:r>
            <a:r>
              <a:rPr lang="en-US" dirty="0" err="1"/>
              <a:t>gadget_analysis</a:t>
            </a:r>
            <a:r>
              <a:rPr lang="en-US" dirty="0"/>
              <a:t>/Simulations/sims/0/ATTPCROOTv2/</a:t>
            </a:r>
            <a:r>
              <a:rPr lang="en-US" dirty="0" err="1"/>
              <a:t>cmake</a:t>
            </a:r>
            <a:r>
              <a:rPr lang="en-US" dirty="0"/>
              <a:t>/modules</a:t>
            </a:r>
          </a:p>
          <a:p>
            <a:endParaRPr lang="en-US" dirty="0"/>
          </a:p>
          <a:p>
            <a:r>
              <a:rPr lang="en-US" dirty="0"/>
              <a:t>-- Configuring done</a:t>
            </a:r>
          </a:p>
          <a:p>
            <a:r>
              <a:rPr lang="en-US" dirty="0"/>
              <a:t>-- Generating done</a:t>
            </a:r>
          </a:p>
          <a:p>
            <a:r>
              <a:rPr lang="en-US" dirty="0"/>
              <a:t>-- Build files have been written to: /</a:t>
            </a:r>
            <a:r>
              <a:rPr lang="en-US" dirty="0" err="1"/>
              <a:t>mnt</a:t>
            </a:r>
            <a:r>
              <a:rPr lang="en-US" dirty="0"/>
              <a:t>/analysis/e17023/lijie/</a:t>
            </a:r>
            <a:r>
              <a:rPr lang="en-US" dirty="0" err="1"/>
              <a:t>gadget_analysis</a:t>
            </a:r>
            <a:r>
              <a:rPr lang="en-US" dirty="0"/>
              <a:t>/Simulations/sims/0/ATTPCROOTv2/build</a:t>
            </a:r>
          </a:p>
          <a:p>
            <a:r>
              <a:rPr lang="en-US" dirty="0"/>
              <a:t>make[1]: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  0%] Built target </a:t>
            </a:r>
            <a:r>
              <a:rPr lang="en-US" dirty="0" err="1"/>
              <a:t>update_root_include_path_build_interface</a:t>
            </a:r>
            <a:endParaRPr lang="en-US" dirty="0"/>
          </a:p>
          <a:p>
            <a:r>
              <a:rPr lang="en-US" dirty="0"/>
              <a:t>[  0%] Built target </a:t>
            </a:r>
            <a:r>
              <a:rPr lang="en-US" dirty="0" err="1"/>
              <a:t>update_root_include_path_install_interface</a:t>
            </a:r>
            <a:endParaRPr lang="en-US" dirty="0"/>
          </a:p>
          <a:p>
            <a:r>
              <a:rPr lang="en-US" dirty="0"/>
              <a:t>[  4%] Built target </a:t>
            </a:r>
            <a:r>
              <a:rPr lang="en-US" dirty="0" err="1"/>
              <a:t>AtParameter</a:t>
            </a:r>
            <a:endParaRPr lang="en-US" dirty="0"/>
          </a:p>
          <a:p>
            <a:r>
              <a:rPr lang="en-US" dirty="0"/>
              <a:t>[  7%] Built target </a:t>
            </a:r>
            <a:r>
              <a:rPr lang="en-US" dirty="0" err="1"/>
              <a:t>AtField</a:t>
            </a:r>
            <a:endParaRPr lang="en-US" dirty="0"/>
          </a:p>
          <a:p>
            <a:r>
              <a:rPr lang="en-US" dirty="0"/>
              <a:t>[  7%] Built target </a:t>
            </a:r>
            <a:r>
              <a:rPr lang="en-US" dirty="0" err="1"/>
              <a:t>AtPassive</a:t>
            </a:r>
            <a:endParaRPr lang="en-US" dirty="0"/>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  9%] Built target </a:t>
            </a:r>
            <a:r>
              <a:rPr lang="en-US" dirty="0" err="1"/>
              <a:t>AtSimulationData</a:t>
            </a:r>
            <a:endParaRPr lang="en-US" dirty="0"/>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[ 21%] Built target </a:t>
            </a:r>
            <a:r>
              <a:rPr lang="en-US" dirty="0" err="1"/>
              <a:t>AtData</a:t>
            </a:r>
            <a:endParaRPr lang="en-US" dirty="0"/>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[ 25%] Built target </a:t>
            </a:r>
            <a:r>
              <a:rPr lang="en-US" dirty="0" err="1"/>
              <a:t>AtTpc</a:t>
            </a:r>
            <a:endParaRPr lang="en-US" dirty="0"/>
          </a:p>
          <a:p>
            <a:r>
              <a:rPr lang="en-US" dirty="0"/>
              <a:t>[ 28%] Built target </a:t>
            </a:r>
            <a:r>
              <a:rPr lang="en-US" dirty="0" err="1"/>
              <a:t>AtSiArray</a:t>
            </a:r>
            <a:endParaRPr lang="en-US" dirty="0"/>
          </a:p>
          <a:p>
            <a:r>
              <a:rPr lang="en-US" dirty="0"/>
              <a:t>[ 30%] Built target </a:t>
            </a:r>
            <a:r>
              <a:rPr lang="en-US" dirty="0" err="1"/>
              <a:t>AtSeGA</a:t>
            </a:r>
            <a:endParaRPr lang="en-US" dirty="0"/>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[ 36%] Built target AtS800</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[ 37%] Built target </a:t>
            </a:r>
            <a:r>
              <a:rPr lang="en-US" dirty="0" err="1"/>
              <a:t>AtApollo</a:t>
            </a:r>
            <a:endParaRPr lang="en-US" dirty="0"/>
          </a:p>
          <a:p>
            <a:r>
              <a:rPr lang="en-US" dirty="0"/>
              <a:t>[ 48%] Built target </a:t>
            </a:r>
            <a:r>
              <a:rPr lang="en-US" dirty="0" err="1"/>
              <a:t>AtTools</a:t>
            </a:r>
            <a:endParaRPr lang="en-US" dirty="0"/>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Scanning dependencies of target </a:t>
            </a:r>
            <a:r>
              <a:rPr lang="en-US" dirty="0" err="1"/>
              <a:t>AtGenerators</a:t>
            </a:r>
            <a:endParaRPr lang="en-US" dirty="0"/>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[ 50%] Built target </a:t>
            </a:r>
            <a:r>
              <a:rPr lang="en-US" dirty="0" err="1"/>
              <a:t>AtMap</a:t>
            </a:r>
            <a:endParaRPr lang="en-US" dirty="0"/>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[ 50%] Building CXX object </a:t>
            </a:r>
            <a:r>
              <a:rPr lang="en-US" dirty="0" err="1"/>
              <a:t>AtGenerators</a:t>
            </a:r>
            <a:r>
              <a:rPr lang="en-US" dirty="0"/>
              <a:t>/</a:t>
            </a:r>
            <a:r>
              <a:rPr lang="en-US" dirty="0" err="1"/>
              <a:t>CMakeFiles</a:t>
            </a:r>
            <a:r>
              <a:rPr lang="en-US" dirty="0"/>
              <a:t>/</a:t>
            </a:r>
            <a:r>
              <a:rPr lang="en-US" dirty="0" err="1"/>
              <a:t>AtGenerators.dir</a:t>
            </a:r>
            <a:r>
              <a:rPr lang="en-US" dirty="0"/>
              <a:t>/AtTPC20MgDecay_pag.cxx.o</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[ 51%] Built target </a:t>
            </a:r>
            <a:r>
              <a:rPr lang="en-US" dirty="0" err="1"/>
              <a:t>AtAnalysis</a:t>
            </a:r>
            <a:endParaRPr lang="en-US" dirty="0"/>
          </a:p>
          <a:p>
            <a:r>
              <a:rPr lang="en-US" dirty="0"/>
              <a:t>[ 51%] Generating G__AtDigitization.cxx, ../lib/G__</a:t>
            </a:r>
            <a:r>
              <a:rPr lang="en-US" dirty="0" err="1"/>
              <a:t>AtDigitization_rdict.pcm</a:t>
            </a:r>
            <a:r>
              <a:rPr lang="en-US" dirty="0"/>
              <a:t>, ../lib/</a:t>
            </a:r>
            <a:r>
              <a:rPr lang="en-US" dirty="0" err="1"/>
              <a:t>libAtDigitization.rootmap</a:t>
            </a:r>
            <a:endParaRPr lang="en-US" dirty="0"/>
          </a:p>
          <a:p>
            <a:r>
              <a:rPr lang="en-US" dirty="0"/>
              <a:t>[ 58%] Built target </a:t>
            </a:r>
            <a:r>
              <a:rPr lang="en-US" dirty="0" err="1"/>
              <a:t>AtUnpack</a:t>
            </a:r>
            <a:endParaRPr lang="en-US" dirty="0"/>
          </a:p>
          <a:p>
            <a:r>
              <a:rPr lang="en-US" dirty="0"/>
              <a:t>[ 58%] Linking CXX shared library ../lib/libAtGenerators.so</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[ 64%] Built target </a:t>
            </a:r>
            <a:r>
              <a:rPr lang="en-US" dirty="0" err="1"/>
              <a:t>AtGenerators</a:t>
            </a:r>
            <a:endParaRPr lang="en-US" dirty="0"/>
          </a:p>
          <a:p>
            <a:r>
              <a:rPr lang="en-US" dirty="0"/>
              <a:t>Warning: Unused class rule: </a:t>
            </a:r>
            <a:r>
              <a:rPr lang="en-US" dirty="0" err="1"/>
              <a:t>AtPulseLineTask</a:t>
            </a:r>
            <a:endParaRPr lang="en-US" dirty="0"/>
          </a:p>
          <a:p>
            <a:r>
              <a:rPr lang="en-US" dirty="0"/>
              <a:t>Warning: Unused class rule: </a:t>
            </a:r>
            <a:r>
              <a:rPr lang="en-US" dirty="0" err="1"/>
              <a:t>AtPulseTaskGADGET</a:t>
            </a:r>
            <a:endParaRPr lang="en-US" dirty="0"/>
          </a:p>
          <a:p>
            <a:r>
              <a:rPr lang="en-US" dirty="0"/>
              <a:t>Scanning dependencies of target </a:t>
            </a:r>
            <a:r>
              <a:rPr lang="en-US" dirty="0" err="1"/>
              <a:t>AtDigitization</a:t>
            </a:r>
            <a:endParaRPr lang="en-US" dirty="0"/>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[ 65%] Building CXX object </a:t>
            </a:r>
            <a:r>
              <a:rPr lang="en-US" dirty="0" err="1"/>
              <a:t>AtDigitization</a:t>
            </a:r>
            <a:r>
              <a:rPr lang="en-US" dirty="0"/>
              <a:t>/</a:t>
            </a:r>
            <a:r>
              <a:rPr lang="en-US" dirty="0" err="1"/>
              <a:t>CMakeFiles</a:t>
            </a:r>
            <a:r>
              <a:rPr lang="en-US" dirty="0"/>
              <a:t>/</a:t>
            </a:r>
            <a:r>
              <a:rPr lang="en-US" dirty="0" err="1"/>
              <a:t>AtDigitization.dir</a:t>
            </a:r>
            <a:r>
              <a:rPr lang="en-US" dirty="0"/>
              <a:t>/</a:t>
            </a:r>
            <a:r>
              <a:rPr lang="en-US" dirty="0" err="1"/>
              <a:t>AtPulseGADGET.cxx.o</a:t>
            </a:r>
            <a:endParaRPr lang="en-US" dirty="0"/>
          </a:p>
          <a:p>
            <a:r>
              <a:rPr lang="en-US" dirty="0"/>
              <a:t>[ 65%] Building CXX object </a:t>
            </a:r>
            <a:r>
              <a:rPr lang="en-US" dirty="0" err="1"/>
              <a:t>AtDigitization</a:t>
            </a:r>
            <a:r>
              <a:rPr lang="en-US" dirty="0"/>
              <a:t>/</a:t>
            </a:r>
            <a:r>
              <a:rPr lang="en-US" dirty="0" err="1"/>
              <a:t>CMakeFiles</a:t>
            </a:r>
            <a:r>
              <a:rPr lang="en-US" dirty="0"/>
              <a:t>/</a:t>
            </a:r>
            <a:r>
              <a:rPr lang="en-US" dirty="0" err="1"/>
              <a:t>AtDigitization.dir</a:t>
            </a:r>
            <a:r>
              <a:rPr lang="en-US" dirty="0"/>
              <a:t>/G__</a:t>
            </a:r>
            <a:r>
              <a:rPr lang="en-US" dirty="0" err="1"/>
              <a:t>AtDigitization.cxx.o</a:t>
            </a:r>
            <a:endParaRPr lang="en-US" dirty="0"/>
          </a:p>
          <a:p>
            <a:r>
              <a:rPr lang="en-US" dirty="0"/>
              <a:t>[ 65%] Linking CXX shared library ../lib/libAtDigitization.so</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[ 69%] Built target </a:t>
            </a:r>
            <a:r>
              <a:rPr lang="en-US" dirty="0" err="1"/>
              <a:t>AtDigitization</a:t>
            </a:r>
            <a:endParaRPr lang="en-US" dirty="0"/>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[ 69%] Linking CXX shared library ../lib/libAtReconstruction.so</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[ 90%] Built target </a:t>
            </a:r>
            <a:r>
              <a:rPr lang="en-US" dirty="0" err="1"/>
              <a:t>AtReconstruction</a:t>
            </a:r>
            <a:endParaRPr lang="en-US" dirty="0"/>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make[2]: Entering directory '/</a:t>
            </a:r>
            <a:r>
              <a:rPr lang="en-US" dirty="0" err="1"/>
              <a:t>mnt</a:t>
            </a:r>
            <a:r>
              <a:rPr lang="en-US" dirty="0"/>
              <a:t>/analysis/e17023/lijie/</a:t>
            </a:r>
            <a:r>
              <a:rPr lang="en-US" dirty="0" err="1"/>
              <a:t>gadget_analysis</a:t>
            </a:r>
            <a:r>
              <a:rPr lang="en-US" dirty="0"/>
              <a:t>/Simulations/sims/0/ATTPCROOTv2/build'</a:t>
            </a:r>
          </a:p>
          <a:p>
            <a:r>
              <a:rPr lang="en-US" dirty="0"/>
              <a:t>[ 91%] Linking CXX shared library ../lib/libAtEventDisplay.so</a:t>
            </a:r>
          </a:p>
          <a:p>
            <a:r>
              <a:rPr lang="en-US" dirty="0"/>
              <a:t>make[2]: Leaving directory '/</a:t>
            </a:r>
            <a:r>
              <a:rPr lang="en-US" dirty="0" err="1"/>
              <a:t>mnt</a:t>
            </a:r>
            <a:r>
              <a:rPr lang="en-US" dirty="0"/>
              <a:t>/analysis/e17023/lijie/</a:t>
            </a:r>
            <a:r>
              <a:rPr lang="en-US" dirty="0" err="1"/>
              <a:t>gadget_analysis</a:t>
            </a:r>
            <a:r>
              <a:rPr lang="en-US" dirty="0"/>
              <a:t>/Simulations/sims/0/ATTPCROOTv2/build'</a:t>
            </a:r>
          </a:p>
          <a:p>
            <a:r>
              <a:rPr lang="en-US" dirty="0"/>
              <a:t>[100%] Built target </a:t>
            </a:r>
            <a:r>
              <a:rPr lang="en-US" dirty="0" err="1"/>
              <a:t>AtEventDisplay</a:t>
            </a:r>
            <a:endParaRPr lang="en-US" dirty="0"/>
          </a:p>
          <a:p>
            <a:r>
              <a:rPr lang="en-US" dirty="0"/>
              <a:t>make[1]: Leaving directory '/</a:t>
            </a:r>
            <a:r>
              <a:rPr lang="en-US" dirty="0" err="1"/>
              <a:t>mnt</a:t>
            </a:r>
            <a:r>
              <a:rPr lang="en-US" dirty="0"/>
              <a:t>/analysis/e17023/lijie/</a:t>
            </a:r>
            <a:r>
              <a:rPr lang="en-US" dirty="0" err="1"/>
              <a:t>gadget_analysis</a:t>
            </a:r>
            <a:r>
              <a:rPr lang="en-US" dirty="0"/>
              <a:t>/Simulations/sims/0/ATTPCROOTv2/build'</a:t>
            </a:r>
          </a:p>
          <a:p>
            <a:r>
              <a:rPr lang="en-US" dirty="0"/>
              <a:t>make: Leaving directory '/</a:t>
            </a:r>
            <a:r>
              <a:rPr lang="en-US" dirty="0" err="1"/>
              <a:t>mnt</a:t>
            </a:r>
            <a:r>
              <a:rPr lang="en-US" dirty="0"/>
              <a:t>/analysis/e17023/lijie/</a:t>
            </a:r>
            <a:r>
              <a:rPr lang="en-US" dirty="0" err="1"/>
              <a:t>gadget_analysis</a:t>
            </a:r>
            <a:r>
              <a:rPr lang="en-US" dirty="0"/>
              <a:t>/Simulations/sims/0/ATTPCROOTv2/build'</a:t>
            </a:r>
          </a:p>
          <a:p>
            <a:endParaRPr lang="en-US" dirty="0"/>
          </a:p>
          <a:p>
            <a:r>
              <a:rPr lang="en-US" dirty="0"/>
              <a:t>Processing GADGET_II.C...</a:t>
            </a:r>
          </a:p>
          <a:p>
            <a:r>
              <a:rPr lang="en-US" dirty="0"/>
              <a:t>Info in &lt;</a:t>
            </a:r>
            <a:r>
              <a:rPr lang="en-US" dirty="0" err="1"/>
              <a:t>TGeoManager</a:t>
            </a:r>
            <a:r>
              <a:rPr lang="en-US" dirty="0"/>
              <a:t>::</a:t>
            </a:r>
            <a:r>
              <a:rPr lang="en-US" dirty="0" err="1"/>
              <a:t>TGeoManager</a:t>
            </a:r>
            <a:r>
              <a:rPr lang="en-US" dirty="0"/>
              <a:t>&gt;: Geometry ATTPC, ATTPC created</a:t>
            </a:r>
          </a:p>
          <a:p>
            <a:r>
              <a:rPr lang="en-US" dirty="0"/>
              <a:t>Warning in &lt;</a:t>
            </a:r>
            <a:r>
              <a:rPr lang="en-US" dirty="0" err="1"/>
              <a:t>TGeoManager</a:t>
            </a:r>
            <a:r>
              <a:rPr lang="en-US" dirty="0"/>
              <a:t>::Init&gt;: Deleting previous geometry: ATTPC/ATTPC</a:t>
            </a:r>
          </a:p>
          <a:p>
            <a:r>
              <a:rPr lang="en-US" dirty="0"/>
              <a:t>Info in &lt;</a:t>
            </a:r>
            <a:r>
              <a:rPr lang="en-US" dirty="0" err="1"/>
              <a:t>TGeoManager</a:t>
            </a:r>
            <a:r>
              <a:rPr lang="en-US" dirty="0"/>
              <a:t>::</a:t>
            </a:r>
            <a:r>
              <a:rPr lang="en-US" dirty="0" err="1"/>
              <a:t>TGeoManager</a:t>
            </a:r>
            <a:r>
              <a:rPr lang="en-US" dirty="0"/>
              <a:t>&gt;: Geometry </a:t>
            </a:r>
            <a:r>
              <a:rPr lang="en-US" dirty="0" err="1"/>
              <a:t>FAIRGeom</a:t>
            </a:r>
            <a:r>
              <a:rPr lang="en-US" dirty="0"/>
              <a:t>, FAIR geometry created</a:t>
            </a:r>
          </a:p>
          <a:p>
            <a:r>
              <a:rPr lang="en-US" dirty="0"/>
              <a:t>[INFO] </a:t>
            </a:r>
            <a:r>
              <a:rPr lang="en-US" dirty="0" err="1"/>
              <a:t>FairGeoMedia</a:t>
            </a:r>
            <a:r>
              <a:rPr lang="en-US" dirty="0"/>
              <a:t>: Read media </a:t>
            </a:r>
          </a:p>
          <a:p>
            <a:r>
              <a:rPr lang="en-US" dirty="0"/>
              <a:t>Info in &lt;</a:t>
            </a:r>
            <a:r>
              <a:rPr lang="en-US" dirty="0" err="1"/>
              <a:t>TGeoManager</a:t>
            </a:r>
            <a:r>
              <a:rPr lang="en-US" dirty="0"/>
              <a:t>::</a:t>
            </a:r>
            <a:r>
              <a:rPr lang="en-US" dirty="0" err="1"/>
              <a:t>SetVisLevel</a:t>
            </a:r>
            <a:r>
              <a:rPr lang="en-US" dirty="0"/>
              <a:t>&gt;: Automatic visible depth disabled</a:t>
            </a:r>
          </a:p>
          <a:p>
            <a:r>
              <a:rPr lang="en-US" dirty="0"/>
              <a:t>Info in &lt;</a:t>
            </a:r>
            <a:r>
              <a:rPr lang="en-US" dirty="0" err="1"/>
              <a:t>TGeoManager</a:t>
            </a:r>
            <a:r>
              <a:rPr lang="en-US" dirty="0"/>
              <a:t>::</a:t>
            </a:r>
            <a:r>
              <a:rPr lang="en-US" dirty="0" err="1"/>
              <a:t>SetTopVolume</a:t>
            </a:r>
            <a:r>
              <a:rPr lang="en-US" dirty="0"/>
              <a:t>&gt;: Top volume is TOP. Master volume is TOP</a:t>
            </a:r>
          </a:p>
          <a:p>
            <a:r>
              <a:rPr lang="en-US" dirty="0"/>
              <a:t>Info in &lt;</a:t>
            </a:r>
            <a:r>
              <a:rPr lang="en-US" dirty="0" err="1"/>
              <a:t>TGeoNavigator</a:t>
            </a:r>
            <a:r>
              <a:rPr lang="en-US" dirty="0"/>
              <a:t>::</a:t>
            </a:r>
            <a:r>
              <a:rPr lang="en-US" dirty="0" err="1"/>
              <a:t>BuildCache</a:t>
            </a:r>
            <a:r>
              <a:rPr lang="en-US" dirty="0"/>
              <a:t>&gt;: --- Maximum geometry depth set to 100</a:t>
            </a:r>
          </a:p>
          <a:p>
            <a:r>
              <a:rPr lang="en-US" dirty="0" err="1"/>
              <a:t>Voxelizing</a:t>
            </a:r>
            <a:r>
              <a:rPr lang="en-US" dirty="0"/>
              <a:t>.</a:t>
            </a:r>
          </a:p>
          <a:p>
            <a:r>
              <a:rPr lang="en-US" dirty="0"/>
              <a:t>Info in &lt;</a:t>
            </a:r>
            <a:r>
              <a:rPr lang="en-US" dirty="0" err="1"/>
              <a:t>TGeoManager</a:t>
            </a:r>
            <a:r>
              <a:rPr lang="en-US" dirty="0"/>
              <a:t>::</a:t>
            </a:r>
            <a:r>
              <a:rPr lang="en-US" dirty="0" err="1"/>
              <a:t>CheckGeometry</a:t>
            </a:r>
            <a:r>
              <a:rPr lang="en-US" dirty="0"/>
              <a:t>&gt;: Fixing runtime shapes...</a:t>
            </a:r>
          </a:p>
          <a:p>
            <a:r>
              <a:rPr lang="en-US" dirty="0"/>
              <a:t>Info in &lt;</a:t>
            </a:r>
            <a:r>
              <a:rPr lang="en-US" dirty="0" err="1"/>
              <a:t>TGeoManager</a:t>
            </a:r>
            <a:r>
              <a:rPr lang="en-US" dirty="0"/>
              <a:t>::</a:t>
            </a:r>
            <a:r>
              <a:rPr lang="en-US" dirty="0" err="1"/>
              <a:t>CheckGeometry</a:t>
            </a:r>
            <a:r>
              <a:rPr lang="en-US" dirty="0"/>
              <a:t>&gt;: ...Nothing to fix</a:t>
            </a:r>
          </a:p>
          <a:p>
            <a:r>
              <a:rPr lang="en-US" dirty="0"/>
              <a:t>Info in &lt;</a:t>
            </a:r>
            <a:r>
              <a:rPr lang="en-US" dirty="0" err="1"/>
              <a:t>TGeoManager</a:t>
            </a:r>
            <a:r>
              <a:rPr lang="en-US" dirty="0"/>
              <a:t>::</a:t>
            </a:r>
            <a:r>
              <a:rPr lang="en-US" dirty="0" err="1"/>
              <a:t>CloseGeometry</a:t>
            </a:r>
            <a:r>
              <a:rPr lang="en-US" dirty="0"/>
              <a:t>&gt;: Counting nodes...</a:t>
            </a:r>
          </a:p>
          <a:p>
            <a:r>
              <a:rPr lang="en-US" dirty="0"/>
              <a:t>Info in &lt;</a:t>
            </a:r>
            <a:r>
              <a:rPr lang="en-US" dirty="0" err="1"/>
              <a:t>TGeoManager</a:t>
            </a:r>
            <a:r>
              <a:rPr lang="en-US" dirty="0"/>
              <a:t>::</a:t>
            </a:r>
            <a:r>
              <a:rPr lang="en-US" dirty="0" err="1"/>
              <a:t>Voxelize</a:t>
            </a:r>
            <a:r>
              <a:rPr lang="en-US" dirty="0"/>
              <a:t>&gt;: </a:t>
            </a:r>
            <a:r>
              <a:rPr lang="en-US" dirty="0" err="1"/>
              <a:t>Voxelizing</a:t>
            </a:r>
            <a:r>
              <a:rPr lang="en-US" dirty="0"/>
              <a:t>...</a:t>
            </a:r>
          </a:p>
          <a:p>
            <a:r>
              <a:rPr lang="en-US" dirty="0"/>
              <a:t>Info in &lt;</a:t>
            </a:r>
            <a:r>
              <a:rPr lang="en-US" dirty="0" err="1"/>
              <a:t>TGeoManager</a:t>
            </a:r>
            <a:r>
              <a:rPr lang="en-US" dirty="0"/>
              <a:t>::</a:t>
            </a:r>
            <a:r>
              <a:rPr lang="en-US" dirty="0" err="1"/>
              <a:t>CloseGeometry</a:t>
            </a:r>
            <a:r>
              <a:rPr lang="en-US" dirty="0"/>
              <a:t>&gt;: Building cache...</a:t>
            </a:r>
          </a:p>
          <a:p>
            <a:r>
              <a:rPr lang="en-US" dirty="0"/>
              <a:t>Info in &lt;</a:t>
            </a:r>
            <a:r>
              <a:rPr lang="en-US" dirty="0" err="1"/>
              <a:t>TGeoManager</a:t>
            </a:r>
            <a:r>
              <a:rPr lang="en-US" dirty="0"/>
              <a:t>::</a:t>
            </a:r>
            <a:r>
              <a:rPr lang="en-US" dirty="0" err="1"/>
              <a:t>CountLevels</a:t>
            </a:r>
            <a:r>
              <a:rPr lang="en-US" dirty="0"/>
              <a:t>&gt;: max level = 2, max placements = 12</a:t>
            </a:r>
          </a:p>
          <a:p>
            <a:r>
              <a:rPr lang="en-US" dirty="0"/>
              <a:t>Info in &lt;</a:t>
            </a:r>
            <a:r>
              <a:rPr lang="en-US" dirty="0" err="1"/>
              <a:t>TGeoManager</a:t>
            </a:r>
            <a:r>
              <a:rPr lang="en-US" dirty="0"/>
              <a:t>::</a:t>
            </a:r>
            <a:r>
              <a:rPr lang="en-US" dirty="0" err="1"/>
              <a:t>CloseGeometry</a:t>
            </a:r>
            <a:r>
              <a:rPr lang="en-US" dirty="0"/>
              <a:t>&gt;: 14 nodes/ 14 volume UID's in FAIR geometry</a:t>
            </a:r>
          </a:p>
          <a:p>
            <a:r>
              <a:rPr lang="en-US" dirty="0"/>
              <a:t>Info in &lt;</a:t>
            </a:r>
            <a:r>
              <a:rPr lang="en-US" dirty="0" err="1"/>
              <a:t>TGeoManager</a:t>
            </a:r>
            <a:r>
              <a:rPr lang="en-US" dirty="0"/>
              <a:t>::</a:t>
            </a:r>
            <a:r>
              <a:rPr lang="en-US" dirty="0" err="1"/>
              <a:t>CloseGeometry</a:t>
            </a:r>
            <a:r>
              <a:rPr lang="en-US" dirty="0"/>
              <a:t>&gt;: ----------------modeler ready----------------</a:t>
            </a:r>
          </a:p>
          <a:p>
            <a:r>
              <a:rPr lang="en-US" dirty="0"/>
              <a:t>Info in &lt;</a:t>
            </a:r>
            <a:r>
              <a:rPr lang="en-US" dirty="0" err="1"/>
              <a:t>TGeoNodeMatrix</a:t>
            </a:r>
            <a:r>
              <a:rPr lang="en-US" dirty="0"/>
              <a:t>::</a:t>
            </a:r>
            <a:r>
              <a:rPr lang="en-US" dirty="0" err="1"/>
              <a:t>CheckOverlaps</a:t>
            </a:r>
            <a:r>
              <a:rPr lang="en-US" dirty="0"/>
              <a:t>&gt;: Checking overlaps for TOP and daughters within 0.001</a:t>
            </a:r>
          </a:p>
          <a:p>
            <a:r>
              <a:rPr lang="en-US" dirty="0"/>
              <a:t>TOP                  [=         ]    0 [  0.00 %]   TIME 00:00:00           </a:t>
            </a:r>
          </a:p>
          <a:p>
            <a:r>
              <a:rPr lang="en-US" dirty="0"/>
              <a:t>Check overlaps:      [==========]   14 [100.00 %]           </a:t>
            </a:r>
          </a:p>
          <a:p>
            <a:r>
              <a:rPr lang="en-US" dirty="0"/>
              <a:t>Info in &lt;</a:t>
            </a:r>
            <a:r>
              <a:rPr lang="en-US" dirty="0" err="1"/>
              <a:t>TGeoNodeMatrix</a:t>
            </a:r>
            <a:r>
              <a:rPr lang="en-US" dirty="0"/>
              <a:t>::</a:t>
            </a:r>
            <a:r>
              <a:rPr lang="en-US" dirty="0" err="1"/>
              <a:t>CheckOverlaps</a:t>
            </a:r>
            <a:r>
              <a:rPr lang="en-US" dirty="0"/>
              <a:t>&gt;: Number of illegal overlaps/extrusions : 3</a:t>
            </a:r>
          </a:p>
          <a:p>
            <a:endParaRPr lang="en-US" dirty="0"/>
          </a:p>
          <a:p>
            <a:r>
              <a:rPr lang="en-US" dirty="0"/>
              <a:t>=== Overlaps for </a:t>
            </a:r>
            <a:r>
              <a:rPr lang="en-US" dirty="0" err="1"/>
              <a:t>FAIRGeom</a:t>
            </a:r>
            <a:r>
              <a:rPr lang="en-US" dirty="0"/>
              <a:t> ===</a:t>
            </a:r>
          </a:p>
          <a:p>
            <a:r>
              <a:rPr lang="en-US" dirty="0"/>
              <a:t> = Overlap ov00000: GADGET_II/drift_volume_1 overlapping GADGET_II/cathode_1 </a:t>
            </a:r>
            <a:r>
              <a:rPr lang="en-US" dirty="0" err="1"/>
              <a:t>ovlp</a:t>
            </a:r>
            <a:r>
              <a:rPr lang="en-US" dirty="0"/>
              <a:t>=1.1016</a:t>
            </a:r>
          </a:p>
          <a:p>
            <a:r>
              <a:rPr lang="en-US" dirty="0"/>
              <a:t> = Overlap ov00001: GADGET_II/drift_volume_1 overlapping GADGET_II/cathode_mount_1 </a:t>
            </a:r>
            <a:r>
              <a:rPr lang="en-US" dirty="0" err="1"/>
              <a:t>ovlp</a:t>
            </a:r>
            <a:r>
              <a:rPr lang="en-US" dirty="0"/>
              <a:t>=0.9525</a:t>
            </a:r>
          </a:p>
          <a:p>
            <a:r>
              <a:rPr lang="en-US" dirty="0"/>
              <a:t> = Overlap ov00002: GADGET_II/cathode_1 overlapping GADGET_II/cathode_mount_1 </a:t>
            </a:r>
            <a:r>
              <a:rPr lang="en-US" dirty="0" err="1"/>
              <a:t>ovlp</a:t>
            </a:r>
            <a:r>
              <a:rPr lang="en-US" dirty="0"/>
              <a:t>=0.472114</a:t>
            </a:r>
          </a:p>
          <a:p>
            <a:r>
              <a:rPr lang="en-US" dirty="0"/>
              <a:t>Random box : 11.430000, 11.430000, 25.626100</a:t>
            </a:r>
          </a:p>
          <a:p>
            <a:r>
              <a:rPr lang="en-US" dirty="0"/>
              <a:t>Generation time :</a:t>
            </a:r>
          </a:p>
          <a:p>
            <a:r>
              <a:rPr lang="en-US" dirty="0"/>
              <a:t>Real time 0:00:00, CP time 0.030, 2 slices</a:t>
            </a:r>
          </a:p>
          <a:p>
            <a:r>
              <a:rPr lang="en-US" dirty="0"/>
              <a:t>Start... 1000000 points</a:t>
            </a:r>
          </a:p>
          <a:p>
            <a:r>
              <a:rPr lang="en-US" dirty="0"/>
              <a:t>Real time 0:00:00, CP time 0.250, 3 slices</a:t>
            </a:r>
          </a:p>
          <a:p>
            <a:r>
              <a:rPr lang="en-US" dirty="0"/>
              <a:t>Info in &lt;</a:t>
            </a:r>
            <a:r>
              <a:rPr lang="en-US" dirty="0" err="1"/>
              <a:t>TCanvas</a:t>
            </a:r>
            <a:r>
              <a:rPr lang="en-US" dirty="0"/>
              <a:t>::</a:t>
            </a:r>
            <a:r>
              <a:rPr lang="en-US" dirty="0" err="1"/>
              <a:t>MakeDefCanvas</a:t>
            </a:r>
            <a:r>
              <a:rPr lang="en-US" dirty="0"/>
              <a:t>&gt;:  created default </a:t>
            </a:r>
            <a:r>
              <a:rPr lang="en-US" dirty="0" err="1"/>
              <a:t>TCanvas</a:t>
            </a:r>
            <a:r>
              <a:rPr lang="en-US" dirty="0"/>
              <a:t> with name c1</a:t>
            </a:r>
          </a:p>
          <a:p>
            <a:endParaRPr lang="en-US" dirty="0"/>
          </a:p>
          <a:p>
            <a:r>
              <a:rPr lang="en-US" dirty="0"/>
              <a:t> *** Break *** segmentation violation</a:t>
            </a:r>
          </a:p>
          <a:p>
            <a:endParaRPr lang="en-US" dirty="0"/>
          </a:p>
          <a:p>
            <a:endParaRPr lang="en-US" dirty="0"/>
          </a:p>
          <a:p>
            <a:endParaRPr lang="en-US" dirty="0"/>
          </a:p>
          <a:p>
            <a:r>
              <a:rPr lang="en-US" dirty="0"/>
              <a:t>===========================================================</a:t>
            </a:r>
          </a:p>
          <a:p>
            <a:r>
              <a:rPr lang="en-US" dirty="0"/>
              <a:t>There was a crash.</a:t>
            </a:r>
          </a:p>
          <a:p>
            <a:r>
              <a:rPr lang="en-US" dirty="0"/>
              <a:t>This is the entire stack trace of all threads:</a:t>
            </a:r>
          </a:p>
          <a:p>
            <a:r>
              <a:rPr lang="en-US" dirty="0"/>
              <a:t>===========================================================</a:t>
            </a:r>
          </a:p>
          <a:p>
            <a:r>
              <a:rPr lang="en-US" dirty="0"/>
              <a:t>#0  0x00007ff3ce8e72d7 in __GI___</a:t>
            </a:r>
            <a:r>
              <a:rPr lang="en-US" dirty="0" err="1"/>
              <a:t>waitpid</a:t>
            </a:r>
            <a:r>
              <a:rPr lang="en-US" dirty="0"/>
              <a:t> (</a:t>
            </a:r>
            <a:r>
              <a:rPr lang="en-US" dirty="0" err="1"/>
              <a:t>pid</a:t>
            </a:r>
            <a:r>
              <a:rPr lang="en-US" dirty="0"/>
              <a:t>=347, </a:t>
            </a:r>
            <a:r>
              <a:rPr lang="en-US" dirty="0" err="1"/>
              <a:t>stat_loc</a:t>
            </a:r>
            <a:r>
              <a:rPr lang="en-US" dirty="0"/>
              <a:t>=</a:t>
            </a:r>
            <a:r>
              <a:rPr lang="en-US" dirty="0" err="1"/>
              <a:t>stat_loc</a:t>
            </a:r>
            <a:endParaRPr lang="en-US" dirty="0"/>
          </a:p>
          <a:p>
            <a:r>
              <a:rPr lang="en-US" dirty="0"/>
              <a:t>entry=0x7fffa24eed88, options=options</a:t>
            </a:r>
          </a:p>
          <a:p>
            <a:r>
              <a:rPr lang="en-US" dirty="0"/>
              <a:t>entry=0) at ../</a:t>
            </a:r>
            <a:r>
              <a:rPr lang="en-US" dirty="0" err="1"/>
              <a:t>sysdeps</a:t>
            </a:r>
            <a:r>
              <a:rPr lang="en-US" dirty="0"/>
              <a:t>/</a:t>
            </a:r>
            <a:r>
              <a:rPr lang="en-US" dirty="0" err="1"/>
              <a:t>unix</a:t>
            </a:r>
            <a:r>
              <a:rPr lang="en-US" dirty="0"/>
              <a:t>/</a:t>
            </a:r>
            <a:r>
              <a:rPr lang="en-US" dirty="0" err="1"/>
              <a:t>sysv</a:t>
            </a:r>
            <a:r>
              <a:rPr lang="en-US" dirty="0"/>
              <a:t>/</a:t>
            </a:r>
            <a:r>
              <a:rPr lang="en-US" dirty="0" err="1"/>
              <a:t>linux</a:t>
            </a:r>
            <a:r>
              <a:rPr lang="en-US" dirty="0"/>
              <a:t>/waitpid.c:30</a:t>
            </a:r>
          </a:p>
          <a:p>
            <a:r>
              <a:rPr lang="en-US" dirty="0"/>
              <a:t>#1  0x00007ff3ce86570f in </a:t>
            </a:r>
            <a:r>
              <a:rPr lang="en-US" dirty="0" err="1"/>
              <a:t>do_system</a:t>
            </a:r>
            <a:r>
              <a:rPr lang="en-US" dirty="0"/>
              <a:t> (line=&lt;optimized out&gt;) at ../</a:t>
            </a:r>
            <a:r>
              <a:rPr lang="en-US" dirty="0" err="1"/>
              <a:t>sysdeps</a:t>
            </a:r>
            <a:r>
              <a:rPr lang="en-US" dirty="0"/>
              <a:t>/</a:t>
            </a:r>
            <a:r>
              <a:rPr lang="en-US" dirty="0" err="1"/>
              <a:t>posix</a:t>
            </a:r>
            <a:r>
              <a:rPr lang="en-US" dirty="0"/>
              <a:t>/system.c:149</a:t>
            </a:r>
          </a:p>
          <a:p>
            <a:r>
              <a:rPr lang="en-US" dirty="0"/>
              <a:t>#2  0x00007ff3cf081eb3 in </a:t>
            </a:r>
            <a:r>
              <a:rPr lang="en-US" dirty="0" err="1"/>
              <a:t>TUnixSystem</a:t>
            </a:r>
            <a:r>
              <a:rPr lang="en-US" dirty="0"/>
              <a:t>::Exec (</a:t>
            </a:r>
            <a:r>
              <a:rPr lang="en-US" dirty="0" err="1"/>
              <a:t>shellcmd</a:t>
            </a:r>
            <a:r>
              <a:rPr lang="en-US" dirty="0"/>
              <a:t>=&lt;optimized out&gt;, this=0x55d07e05c7c0) at /</a:t>
            </a:r>
            <a:r>
              <a:rPr lang="en-US" dirty="0" err="1"/>
              <a:t>mnt</a:t>
            </a:r>
            <a:r>
              <a:rPr lang="en-US" dirty="0"/>
              <a:t>/analysis/e12014/</a:t>
            </a:r>
            <a:r>
              <a:rPr lang="en-US" dirty="0" err="1"/>
              <a:t>buildSpace</a:t>
            </a:r>
            <a:r>
              <a:rPr lang="en-US" dirty="0"/>
              <a:t>/</a:t>
            </a:r>
            <a:r>
              <a:rPr lang="en-US" dirty="0" err="1"/>
              <a:t>FairSoft</a:t>
            </a:r>
            <a:r>
              <a:rPr lang="en-US" dirty="0"/>
              <a:t>/build/Source/root/core/</a:t>
            </a:r>
            <a:r>
              <a:rPr lang="en-US" dirty="0" err="1"/>
              <a:t>unix</a:t>
            </a:r>
            <a:r>
              <a:rPr lang="en-US" dirty="0"/>
              <a:t>/</a:t>
            </a:r>
            <a:r>
              <a:rPr lang="en-US" dirty="0" err="1"/>
              <a:t>src</a:t>
            </a:r>
            <a:r>
              <a:rPr lang="en-US" dirty="0"/>
              <a:t>/TUnixSystem.cxx:2117</a:t>
            </a:r>
          </a:p>
          <a:p>
            <a:r>
              <a:rPr lang="en-US" dirty="0"/>
              <a:t>#3  </a:t>
            </a:r>
            <a:r>
              <a:rPr lang="en-US" dirty="0" err="1"/>
              <a:t>TUnixSystem</a:t>
            </a:r>
            <a:r>
              <a:rPr lang="en-US" dirty="0"/>
              <a:t>::</a:t>
            </a:r>
            <a:r>
              <a:rPr lang="en-US" dirty="0" err="1"/>
              <a:t>StackTrace</a:t>
            </a:r>
            <a:r>
              <a:rPr lang="en-US" dirty="0"/>
              <a:t> (this=0x55d07e05c7c0) at /</a:t>
            </a:r>
            <a:r>
              <a:rPr lang="en-US" dirty="0" err="1"/>
              <a:t>mnt</a:t>
            </a:r>
            <a:r>
              <a:rPr lang="en-US" dirty="0"/>
              <a:t>/analysis/e12014/</a:t>
            </a:r>
            <a:r>
              <a:rPr lang="en-US" dirty="0" err="1"/>
              <a:t>buildSpace</a:t>
            </a:r>
            <a:r>
              <a:rPr lang="en-US" dirty="0"/>
              <a:t>/</a:t>
            </a:r>
            <a:r>
              <a:rPr lang="en-US" dirty="0" err="1"/>
              <a:t>FairSoft</a:t>
            </a:r>
            <a:r>
              <a:rPr lang="en-US" dirty="0"/>
              <a:t>/build/Source/root/core/</a:t>
            </a:r>
            <a:r>
              <a:rPr lang="en-US" dirty="0" err="1"/>
              <a:t>unix</a:t>
            </a:r>
            <a:r>
              <a:rPr lang="en-US" dirty="0"/>
              <a:t>/</a:t>
            </a:r>
            <a:r>
              <a:rPr lang="en-US" dirty="0" err="1"/>
              <a:t>src</a:t>
            </a:r>
            <a:r>
              <a:rPr lang="en-US" dirty="0"/>
              <a:t>/TUnixSystem.cxx:2408</a:t>
            </a:r>
          </a:p>
          <a:p>
            <a:r>
              <a:rPr lang="en-US" dirty="0"/>
              <a:t>#4  0x00007ff3cf084085 in </a:t>
            </a:r>
            <a:r>
              <a:rPr lang="en-US" dirty="0" err="1"/>
              <a:t>TUnixSystem</a:t>
            </a:r>
            <a:r>
              <a:rPr lang="en-US" dirty="0"/>
              <a:t>::</a:t>
            </a:r>
            <a:r>
              <a:rPr lang="en-US" dirty="0" err="1"/>
              <a:t>DispatchSignals</a:t>
            </a:r>
            <a:r>
              <a:rPr lang="en-US" dirty="0"/>
              <a:t> (this=0x55d07e05c7c0, sig=</a:t>
            </a:r>
            <a:r>
              <a:rPr lang="en-US" dirty="0" err="1"/>
              <a:t>kSigSegmentationViolation</a:t>
            </a:r>
            <a:r>
              <a:rPr lang="en-US" dirty="0"/>
              <a:t>) at /</a:t>
            </a:r>
            <a:r>
              <a:rPr lang="en-US" dirty="0" err="1"/>
              <a:t>mnt</a:t>
            </a:r>
            <a:r>
              <a:rPr lang="en-US" dirty="0"/>
              <a:t>/analysis/e12014/</a:t>
            </a:r>
            <a:r>
              <a:rPr lang="en-US" dirty="0" err="1"/>
              <a:t>buildSpace</a:t>
            </a:r>
            <a:r>
              <a:rPr lang="en-US" dirty="0"/>
              <a:t>/</a:t>
            </a:r>
            <a:r>
              <a:rPr lang="en-US" dirty="0" err="1"/>
              <a:t>FairSoft</a:t>
            </a:r>
            <a:r>
              <a:rPr lang="en-US" dirty="0"/>
              <a:t>/build/Source/root/core/</a:t>
            </a:r>
            <a:r>
              <a:rPr lang="en-US" dirty="0" err="1"/>
              <a:t>unix</a:t>
            </a:r>
            <a:r>
              <a:rPr lang="en-US" dirty="0"/>
              <a:t>/</a:t>
            </a:r>
            <a:r>
              <a:rPr lang="en-US" dirty="0" err="1"/>
              <a:t>src</a:t>
            </a:r>
            <a:r>
              <a:rPr lang="en-US" dirty="0"/>
              <a:t>/TUnixSystem.cxx:3646</a:t>
            </a:r>
          </a:p>
          <a:p>
            <a:r>
              <a:rPr lang="en-US" dirty="0"/>
              <a:t>#5  &lt;signal handler called&gt;</a:t>
            </a:r>
          </a:p>
          <a:p>
            <a:r>
              <a:rPr lang="en-US" dirty="0"/>
              <a:t>#6  0x00007ff3b774ce83 in </a:t>
            </a:r>
            <a:r>
              <a:rPr lang="en-US" dirty="0" err="1"/>
              <a:t>asim_parse_argb_color</a:t>
            </a:r>
            <a:r>
              <a:rPr lang="en-US" dirty="0"/>
              <a:t> () from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fairsoft</a:t>
            </a:r>
            <a:r>
              <a:rPr lang="en-US" dirty="0"/>
              <a:t>/lib/libASImage.so.6.22.08</a:t>
            </a:r>
          </a:p>
          <a:p>
            <a:r>
              <a:rPr lang="en-US" dirty="0"/>
              <a:t>#7  0x00007ff3b77a42cd in </a:t>
            </a:r>
            <a:r>
              <a:rPr lang="en-US" dirty="0" err="1"/>
              <a:t>build_xpm_colormap</a:t>
            </a:r>
            <a:r>
              <a:rPr lang="en-US" dirty="0"/>
              <a:t> () from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fairsoft</a:t>
            </a:r>
            <a:r>
              <a:rPr lang="en-US" dirty="0"/>
              <a:t>/lib/libASImage.so.6.22.08</a:t>
            </a:r>
          </a:p>
          <a:p>
            <a:r>
              <a:rPr lang="en-US" dirty="0"/>
              <a:t>#8  0x00007ff3b77831d6 in xpm2ASImage () from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fairsoft</a:t>
            </a:r>
            <a:r>
              <a:rPr lang="en-US" dirty="0"/>
              <a:t>/lib/libASImage.so.6.22.08</a:t>
            </a:r>
          </a:p>
          <a:p>
            <a:r>
              <a:rPr lang="en-US" dirty="0"/>
              <a:t>#9  0x00007ff3b77842cc in file2ASImage_extra () from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fairsoft</a:t>
            </a:r>
            <a:r>
              <a:rPr lang="en-US" dirty="0"/>
              <a:t>/lib/libASImage.so.6.22.08</a:t>
            </a:r>
          </a:p>
          <a:p>
            <a:r>
              <a:rPr lang="en-US" dirty="0"/>
              <a:t>#10 0x00007ff3b774283b in </a:t>
            </a:r>
            <a:r>
              <a:rPr lang="en-US" dirty="0" err="1"/>
              <a:t>TASImage</a:t>
            </a:r>
            <a:r>
              <a:rPr lang="en-US" dirty="0"/>
              <a:t>::</a:t>
            </a:r>
            <a:r>
              <a:rPr lang="en-US" dirty="0" err="1"/>
              <a:t>ReadImage</a:t>
            </a:r>
            <a:r>
              <a:rPr lang="en-US" dirty="0"/>
              <a:t> (this=0x55d0813fde60, filename=&lt;optimized out&gt;) at /</a:t>
            </a:r>
            <a:r>
              <a:rPr lang="en-US" dirty="0" err="1"/>
              <a:t>mnt</a:t>
            </a:r>
            <a:r>
              <a:rPr lang="en-US" dirty="0"/>
              <a:t>/analysis/e12014/</a:t>
            </a:r>
            <a:r>
              <a:rPr lang="en-US" dirty="0" err="1"/>
              <a:t>buildSpace</a:t>
            </a:r>
            <a:r>
              <a:rPr lang="en-US" dirty="0"/>
              <a:t>/</a:t>
            </a:r>
            <a:r>
              <a:rPr lang="en-US" dirty="0" err="1"/>
              <a:t>FairSoft</a:t>
            </a:r>
            <a:r>
              <a:rPr lang="en-US" dirty="0"/>
              <a:t>/build/Source/root/core/base/</a:t>
            </a:r>
            <a:r>
              <a:rPr lang="en-US" dirty="0" err="1"/>
              <a:t>inc</a:t>
            </a:r>
            <a:r>
              <a:rPr lang="en-US" dirty="0"/>
              <a:t>/TString.h:239</a:t>
            </a:r>
          </a:p>
          <a:p>
            <a:r>
              <a:rPr lang="en-US" dirty="0"/>
              <a:t>#11 0x00007ff3ba1a4a40 in </a:t>
            </a:r>
            <a:r>
              <a:rPr lang="en-US" dirty="0" err="1"/>
              <a:t>TImage</a:t>
            </a:r>
            <a:r>
              <a:rPr lang="en-US" dirty="0"/>
              <a:t>::Open (file=file</a:t>
            </a:r>
          </a:p>
          <a:p>
            <a:r>
              <a:rPr lang="en-US" dirty="0"/>
              <a:t>entry=0x55d081480f90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fairsoft</a:t>
            </a:r>
            <a:r>
              <a:rPr lang="en-US" dirty="0"/>
              <a:t>/share/root/icons/</a:t>
            </a:r>
            <a:r>
              <a:rPr lang="en-US" dirty="0" err="1"/>
              <a:t>arrow_left.xpm</a:t>
            </a:r>
            <a:r>
              <a:rPr lang="en-US" dirty="0"/>
              <a:t>", type=type</a:t>
            </a:r>
          </a:p>
          <a:p>
            <a:r>
              <a:rPr lang="en-US" dirty="0"/>
              <a:t>entry=</a:t>
            </a:r>
            <a:r>
              <a:rPr lang="en-US" dirty="0" err="1"/>
              <a:t>TImage</a:t>
            </a:r>
            <a:r>
              <a:rPr lang="en-US" dirty="0"/>
              <a:t>::</a:t>
            </a:r>
            <a:r>
              <a:rPr lang="en-US" dirty="0" err="1"/>
              <a:t>kUnknown</a:t>
            </a:r>
            <a:r>
              <a:rPr lang="en-US" dirty="0"/>
              <a:t>) at /</a:t>
            </a:r>
            <a:r>
              <a:rPr lang="en-US" dirty="0" err="1"/>
              <a:t>mnt</a:t>
            </a:r>
            <a:r>
              <a:rPr lang="en-US" dirty="0"/>
              <a:t>/analysis/e12014/</a:t>
            </a:r>
            <a:r>
              <a:rPr lang="en-US" dirty="0" err="1"/>
              <a:t>buildSpace</a:t>
            </a:r>
            <a:r>
              <a:rPr lang="en-US" dirty="0"/>
              <a:t>/</a:t>
            </a:r>
            <a:r>
              <a:rPr lang="en-US" dirty="0" err="1"/>
              <a:t>FairSoft</a:t>
            </a:r>
            <a:r>
              <a:rPr lang="en-US" dirty="0"/>
              <a:t>/build/Source/root/graf2d/</a:t>
            </a:r>
            <a:r>
              <a:rPr lang="en-US" dirty="0" err="1"/>
              <a:t>graf</a:t>
            </a:r>
            <a:r>
              <a:rPr lang="en-US" dirty="0"/>
              <a:t>/</a:t>
            </a:r>
            <a:r>
              <a:rPr lang="en-US" dirty="0" err="1"/>
              <a:t>src</a:t>
            </a:r>
            <a:r>
              <a:rPr lang="en-US" dirty="0"/>
              <a:t>/TImage.cxx:129</a:t>
            </a:r>
          </a:p>
          <a:p>
            <a:r>
              <a:rPr lang="en-US" dirty="0"/>
              <a:t>#12 0x00007ff3b81b3e74 in </a:t>
            </a:r>
            <a:r>
              <a:rPr lang="en-US" dirty="0" err="1"/>
              <a:t>TGPicturePool</a:t>
            </a:r>
            <a:r>
              <a:rPr lang="en-US" dirty="0"/>
              <a:t>::</a:t>
            </a:r>
            <a:r>
              <a:rPr lang="en-US" dirty="0" err="1"/>
              <a:t>GetPicture</a:t>
            </a:r>
            <a:r>
              <a:rPr lang="en-US" dirty="0"/>
              <a:t> (this=0x55d08114d6f0, name=name</a:t>
            </a:r>
          </a:p>
          <a:p>
            <a:r>
              <a:rPr lang="en-US" dirty="0"/>
              <a:t>entry=0x7ff3b82910f7 "</a:t>
            </a:r>
            <a:r>
              <a:rPr lang="en-US" dirty="0" err="1"/>
              <a:t>arrow_left.xpm</a:t>
            </a:r>
            <a:r>
              <a:rPr lang="en-US" dirty="0"/>
              <a:t>") at /</a:t>
            </a:r>
            <a:r>
              <a:rPr lang="en-US" dirty="0" err="1"/>
              <a:t>mnt</a:t>
            </a:r>
            <a:r>
              <a:rPr lang="en-US" dirty="0"/>
              <a:t>/analysis/e12014/</a:t>
            </a:r>
            <a:r>
              <a:rPr lang="en-US" dirty="0" err="1"/>
              <a:t>buildSpace</a:t>
            </a:r>
            <a:r>
              <a:rPr lang="en-US" dirty="0"/>
              <a:t>/</a:t>
            </a:r>
            <a:r>
              <a:rPr lang="en-US" dirty="0" err="1"/>
              <a:t>FairSoft</a:t>
            </a:r>
            <a:r>
              <a:rPr lang="en-US" dirty="0"/>
              <a:t>/build/Source/root/</a:t>
            </a:r>
            <a:r>
              <a:rPr lang="en-US" dirty="0" err="1"/>
              <a:t>gui</a:t>
            </a:r>
            <a:r>
              <a:rPr lang="en-US" dirty="0"/>
              <a:t>/</a:t>
            </a:r>
            <a:r>
              <a:rPr lang="en-US" dirty="0" err="1"/>
              <a:t>gui</a:t>
            </a:r>
            <a:r>
              <a:rPr lang="en-US" dirty="0"/>
              <a:t>/</a:t>
            </a:r>
            <a:r>
              <a:rPr lang="en-US" dirty="0" err="1"/>
              <a:t>src</a:t>
            </a:r>
            <a:r>
              <a:rPr lang="en-US" dirty="0"/>
              <a:t>/TGPicture.cxx:113</a:t>
            </a:r>
          </a:p>
          <a:p>
            <a:r>
              <a:rPr lang="en-US" dirty="0"/>
              <a:t>#13 0x00007ff3b8113bcc in </a:t>
            </a:r>
            <a:r>
              <a:rPr lang="en-US" dirty="0" err="1"/>
              <a:t>TGClient</a:t>
            </a:r>
            <a:r>
              <a:rPr lang="en-US" dirty="0"/>
              <a:t>::</a:t>
            </a:r>
            <a:r>
              <a:rPr lang="en-US" dirty="0" err="1"/>
              <a:t>GetPicture</a:t>
            </a:r>
            <a:r>
              <a:rPr lang="en-US" dirty="0"/>
              <a:t> (this=&lt;optimized out&gt;, name=name</a:t>
            </a:r>
          </a:p>
          <a:p>
            <a:r>
              <a:rPr lang="en-US" dirty="0"/>
              <a:t>entry=0x7ff3b82910f7 "</a:t>
            </a:r>
            <a:r>
              <a:rPr lang="en-US" dirty="0" err="1"/>
              <a:t>arrow_left.xpm</a:t>
            </a:r>
            <a:r>
              <a:rPr lang="en-US" dirty="0"/>
              <a:t>") at /</a:t>
            </a:r>
            <a:r>
              <a:rPr lang="en-US" dirty="0" err="1"/>
              <a:t>mnt</a:t>
            </a:r>
            <a:r>
              <a:rPr lang="en-US" dirty="0"/>
              <a:t>/analysis/e12014/</a:t>
            </a:r>
            <a:r>
              <a:rPr lang="en-US" dirty="0" err="1"/>
              <a:t>buildSpace</a:t>
            </a:r>
            <a:r>
              <a:rPr lang="en-US" dirty="0"/>
              <a:t>/</a:t>
            </a:r>
            <a:r>
              <a:rPr lang="en-US" dirty="0" err="1"/>
              <a:t>FairSoft</a:t>
            </a:r>
            <a:r>
              <a:rPr lang="en-US" dirty="0"/>
              <a:t>/build/Source/root/</a:t>
            </a:r>
            <a:r>
              <a:rPr lang="en-US" dirty="0" err="1"/>
              <a:t>gui</a:t>
            </a:r>
            <a:r>
              <a:rPr lang="en-US" dirty="0"/>
              <a:t>/</a:t>
            </a:r>
            <a:r>
              <a:rPr lang="en-US" dirty="0" err="1"/>
              <a:t>gui</a:t>
            </a:r>
            <a:r>
              <a:rPr lang="en-US" dirty="0"/>
              <a:t>/</a:t>
            </a:r>
            <a:r>
              <a:rPr lang="en-US" dirty="0" err="1"/>
              <a:t>src</a:t>
            </a:r>
            <a:r>
              <a:rPr lang="en-US" dirty="0"/>
              <a:t>/TGClient.cxx:291</a:t>
            </a:r>
          </a:p>
          <a:p>
            <a:r>
              <a:rPr lang="en-US" dirty="0"/>
              <a:t>#14 0x00007ff3b81babc2 in </a:t>
            </a:r>
            <a:r>
              <a:rPr lang="en-US" dirty="0" err="1"/>
              <a:t>TGHScrollBar</a:t>
            </a:r>
            <a:r>
              <a:rPr lang="en-US" dirty="0"/>
              <a:t>::</a:t>
            </a:r>
            <a:r>
              <a:rPr lang="en-US" dirty="0" err="1"/>
              <a:t>TGHScrollBar</a:t>
            </a:r>
            <a:r>
              <a:rPr lang="en-US" dirty="0"/>
              <a:t> (this=0x55d081113d00, p=&lt;optimized out&gt;, w=166, h=&lt;optimized out&gt;, options=&lt;optimized out&gt;, back=&lt;optimized out&gt;) at /</a:t>
            </a:r>
            <a:r>
              <a:rPr lang="en-US" dirty="0" err="1"/>
              <a:t>mnt</a:t>
            </a:r>
            <a:r>
              <a:rPr lang="en-US" dirty="0"/>
              <a:t>/analysis/e12014/</a:t>
            </a:r>
            <a:r>
              <a:rPr lang="en-US" dirty="0" err="1"/>
              <a:t>buildSpace</a:t>
            </a:r>
            <a:r>
              <a:rPr lang="en-US" dirty="0"/>
              <a:t>/</a:t>
            </a:r>
            <a:r>
              <a:rPr lang="en-US" dirty="0" err="1"/>
              <a:t>FairSoft</a:t>
            </a:r>
            <a:r>
              <a:rPr lang="en-US" dirty="0"/>
              <a:t>/build/Source/root/</a:t>
            </a:r>
            <a:r>
              <a:rPr lang="en-US" dirty="0" err="1"/>
              <a:t>gui</a:t>
            </a:r>
            <a:r>
              <a:rPr lang="en-US" dirty="0"/>
              <a:t>/</a:t>
            </a:r>
            <a:r>
              <a:rPr lang="en-US" dirty="0" err="1"/>
              <a:t>gui</a:t>
            </a:r>
            <a:r>
              <a:rPr lang="en-US" dirty="0"/>
              <a:t>/</a:t>
            </a:r>
            <a:r>
              <a:rPr lang="en-US" dirty="0" err="1"/>
              <a:t>src</a:t>
            </a:r>
            <a:r>
              <a:rPr lang="en-US" dirty="0"/>
              <a:t>/TGScrollBar.cxx:424</a:t>
            </a:r>
          </a:p>
          <a:p>
            <a:r>
              <a:rPr lang="en-US" dirty="0"/>
              <a:t>#15 0x00007ff3b810dc79 in </a:t>
            </a:r>
            <a:r>
              <a:rPr lang="en-US" dirty="0" err="1"/>
              <a:t>TGCanvas</a:t>
            </a:r>
            <a:r>
              <a:rPr lang="en-US" dirty="0"/>
              <a:t>::</a:t>
            </a:r>
            <a:r>
              <a:rPr lang="en-US" dirty="0" err="1"/>
              <a:t>TGCanvas</a:t>
            </a:r>
            <a:r>
              <a:rPr lang="en-US" dirty="0"/>
              <a:t> (this=0x55d0813f2730, p=&lt;optimized out&gt;, w=170, h=10, options=&lt;optimized out&gt;, back=&lt;optimized out&gt;) at /</a:t>
            </a:r>
            <a:r>
              <a:rPr lang="en-US" dirty="0" err="1"/>
              <a:t>mnt</a:t>
            </a:r>
            <a:r>
              <a:rPr lang="en-US" dirty="0"/>
              <a:t>/analysis/e12014/</a:t>
            </a:r>
            <a:r>
              <a:rPr lang="en-US" dirty="0" err="1"/>
              <a:t>buildSpace</a:t>
            </a:r>
            <a:r>
              <a:rPr lang="en-US" dirty="0"/>
              <a:t>/</a:t>
            </a:r>
            <a:r>
              <a:rPr lang="en-US" dirty="0" err="1"/>
              <a:t>FairSoft</a:t>
            </a:r>
            <a:r>
              <a:rPr lang="en-US" dirty="0"/>
              <a:t>/build/Source/root/core/base/</a:t>
            </a:r>
            <a:r>
              <a:rPr lang="en-US" dirty="0" err="1"/>
              <a:t>inc</a:t>
            </a:r>
            <a:r>
              <a:rPr lang="en-US" dirty="0"/>
              <a:t>/TObject.h:167</a:t>
            </a:r>
          </a:p>
          <a:p>
            <a:r>
              <a:rPr lang="en-US" dirty="0"/>
              <a:t>#16 0x00007ff3b853f522 in </a:t>
            </a:r>
            <a:r>
              <a:rPr lang="en-US" dirty="0" err="1"/>
              <a:t>TGedEditor</a:t>
            </a:r>
            <a:r>
              <a:rPr lang="en-US" dirty="0"/>
              <a:t>::</a:t>
            </a:r>
            <a:r>
              <a:rPr lang="en-US" dirty="0" err="1"/>
              <a:t>TGedEditor</a:t>
            </a:r>
            <a:r>
              <a:rPr lang="en-US" dirty="0"/>
              <a:t> (this=0x55d080afd160, canvas=0x0, width=175, height=20) at /</a:t>
            </a:r>
            <a:r>
              <a:rPr lang="en-US" dirty="0" err="1"/>
              <a:t>mnt</a:t>
            </a:r>
            <a:r>
              <a:rPr lang="en-US" dirty="0"/>
              <a:t>/analysis/e12014/</a:t>
            </a:r>
            <a:r>
              <a:rPr lang="en-US" dirty="0" err="1"/>
              <a:t>buildSpace</a:t>
            </a:r>
            <a:r>
              <a:rPr lang="en-US" dirty="0"/>
              <a:t>/</a:t>
            </a:r>
            <a:r>
              <a:rPr lang="en-US" dirty="0" err="1"/>
              <a:t>FairSoft</a:t>
            </a:r>
            <a:r>
              <a:rPr lang="en-US" dirty="0"/>
              <a:t>/build/Source/root/core/base/</a:t>
            </a:r>
            <a:r>
              <a:rPr lang="en-US" dirty="0" err="1"/>
              <a:t>inc</a:t>
            </a:r>
            <a:r>
              <a:rPr lang="en-US" dirty="0"/>
              <a:t>/TObject.h:167</a:t>
            </a:r>
          </a:p>
          <a:p>
            <a:r>
              <a:rPr lang="en-US" dirty="0"/>
              <a:t>#17 0x00007ff3b8d6cfe1 in </a:t>
            </a:r>
            <a:r>
              <a:rPr lang="en-US" dirty="0" err="1"/>
              <a:t>TGLSAViewer</a:t>
            </a:r>
            <a:r>
              <a:rPr lang="en-US" dirty="0"/>
              <a:t>::</a:t>
            </a:r>
            <a:r>
              <a:rPr lang="en-US" dirty="0" err="1"/>
              <a:t>CreateFrames</a:t>
            </a:r>
            <a:r>
              <a:rPr lang="en-US" dirty="0"/>
              <a:t> (this=0x55d0815e6e40) at /</a:t>
            </a:r>
            <a:r>
              <a:rPr lang="en-US" dirty="0" err="1"/>
              <a:t>mnt</a:t>
            </a:r>
            <a:r>
              <a:rPr lang="en-US" dirty="0"/>
              <a:t>/analysis/e12014/</a:t>
            </a:r>
            <a:r>
              <a:rPr lang="en-US" dirty="0" err="1"/>
              <a:t>buildSpace</a:t>
            </a:r>
            <a:r>
              <a:rPr lang="en-US" dirty="0"/>
              <a:t>/</a:t>
            </a:r>
            <a:r>
              <a:rPr lang="en-US" dirty="0" err="1"/>
              <a:t>FairSoft</a:t>
            </a:r>
            <a:r>
              <a:rPr lang="en-US" dirty="0"/>
              <a:t>/build/Source/root/core/base/</a:t>
            </a:r>
            <a:r>
              <a:rPr lang="en-US" dirty="0" err="1"/>
              <a:t>inc</a:t>
            </a:r>
            <a:r>
              <a:rPr lang="en-US" dirty="0"/>
              <a:t>/TObject.h:167</a:t>
            </a:r>
          </a:p>
          <a:p>
            <a:r>
              <a:rPr lang="en-US" dirty="0"/>
              <a:t>#18 0x00007ff3b8d6d3f9 in </a:t>
            </a:r>
            <a:r>
              <a:rPr lang="en-US" dirty="0" err="1"/>
              <a:t>TGLSAViewer</a:t>
            </a:r>
            <a:r>
              <a:rPr lang="en-US" dirty="0"/>
              <a:t>::</a:t>
            </a:r>
            <a:r>
              <a:rPr lang="en-US" dirty="0" err="1"/>
              <a:t>TGLSAViewer</a:t>
            </a:r>
            <a:r>
              <a:rPr lang="en-US" dirty="0"/>
              <a:t> (this=0x55d0815e6e40, pad=&lt;optimized out&gt;, format=&lt;optimized out&gt;) at /</a:t>
            </a:r>
            <a:r>
              <a:rPr lang="en-US" dirty="0" err="1"/>
              <a:t>mnt</a:t>
            </a:r>
            <a:r>
              <a:rPr lang="en-US" dirty="0"/>
              <a:t>/analysis/e12014/</a:t>
            </a:r>
            <a:r>
              <a:rPr lang="en-US" dirty="0" err="1"/>
              <a:t>buildSpace</a:t>
            </a:r>
            <a:r>
              <a:rPr lang="en-US" dirty="0"/>
              <a:t>/</a:t>
            </a:r>
            <a:r>
              <a:rPr lang="en-US" dirty="0" err="1"/>
              <a:t>FairSoft</a:t>
            </a:r>
            <a:r>
              <a:rPr lang="en-US" dirty="0"/>
              <a:t>/build/Source/root/graf3d/</a:t>
            </a:r>
            <a:r>
              <a:rPr lang="en-US" dirty="0" err="1"/>
              <a:t>gl</a:t>
            </a:r>
            <a:r>
              <a:rPr lang="en-US" dirty="0"/>
              <a:t>/</a:t>
            </a:r>
            <a:r>
              <a:rPr lang="en-US" dirty="0" err="1"/>
              <a:t>src</a:t>
            </a:r>
            <a:r>
              <a:rPr lang="en-US" dirty="0"/>
              <a:t>/TGLSAViewer.cxx:230</a:t>
            </a:r>
          </a:p>
          <a:p>
            <a:r>
              <a:rPr lang="en-US" dirty="0"/>
              <a:t>#19 0x00007ff3c812406b in ?? ()</a:t>
            </a:r>
          </a:p>
          <a:p>
            <a:r>
              <a:rPr lang="en-US" dirty="0"/>
              <a:t>#20 0x0000000000000000 in ?? ()</a:t>
            </a:r>
          </a:p>
          <a:p>
            <a:r>
              <a:rPr lang="en-US" dirty="0"/>
              <a:t>===========================================================</a:t>
            </a:r>
          </a:p>
          <a:p>
            <a:endParaRPr lang="en-US" dirty="0"/>
          </a:p>
          <a:p>
            <a:endParaRPr lang="en-US" dirty="0"/>
          </a:p>
          <a:p>
            <a:r>
              <a:rPr lang="en-US" dirty="0"/>
              <a:t>The lines below might hint at the cause of the crash.</a:t>
            </a:r>
          </a:p>
          <a:p>
            <a:r>
              <a:rPr lang="en-US" dirty="0"/>
              <a:t>You may get help by asking at the ROOT forum https://root.cern.ch/forum</a:t>
            </a:r>
          </a:p>
          <a:p>
            <a:r>
              <a:rPr lang="en-US" dirty="0"/>
              <a:t>Only if you are really convinced it is a bug in ROOT then please submit a</a:t>
            </a:r>
          </a:p>
          <a:p>
            <a:r>
              <a:rPr lang="en-US" dirty="0"/>
              <a:t>report at https://root.cern.ch/bugs Please post the ENTIRE stack trace</a:t>
            </a:r>
          </a:p>
          <a:p>
            <a:r>
              <a:rPr lang="en-US" dirty="0"/>
              <a:t>from above as an attachment in addition to anything else</a:t>
            </a:r>
          </a:p>
          <a:p>
            <a:r>
              <a:rPr lang="en-US" dirty="0"/>
              <a:t>that might help us fixing this issue.</a:t>
            </a:r>
          </a:p>
          <a:p>
            <a:r>
              <a:rPr lang="en-US" dirty="0"/>
              <a:t>===========================================================</a:t>
            </a:r>
          </a:p>
          <a:p>
            <a:r>
              <a:rPr lang="en-US" dirty="0"/>
              <a:t>#6  0x00007ff3b774ce83 in </a:t>
            </a:r>
            <a:r>
              <a:rPr lang="en-US" dirty="0" err="1"/>
              <a:t>asim_parse_argb_color</a:t>
            </a:r>
            <a:r>
              <a:rPr lang="en-US" dirty="0"/>
              <a:t> () from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fairsoft</a:t>
            </a:r>
            <a:r>
              <a:rPr lang="en-US" dirty="0"/>
              <a:t>/lib/libASImage.so.6.22.08</a:t>
            </a:r>
          </a:p>
          <a:p>
            <a:r>
              <a:rPr lang="en-US" dirty="0"/>
              <a:t>#7  0x00007ff3b77a42cd in </a:t>
            </a:r>
            <a:r>
              <a:rPr lang="en-US" dirty="0" err="1"/>
              <a:t>build_xpm_colormap</a:t>
            </a:r>
            <a:r>
              <a:rPr lang="en-US" dirty="0"/>
              <a:t> () from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fairsoft</a:t>
            </a:r>
            <a:r>
              <a:rPr lang="en-US" dirty="0"/>
              <a:t>/lib/libASImage.so.6.22.08</a:t>
            </a:r>
          </a:p>
          <a:p>
            <a:r>
              <a:rPr lang="en-US" dirty="0"/>
              <a:t>#8  0x00007ff3b77831d6 in xpm2ASImage () from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fairsoft</a:t>
            </a:r>
            <a:r>
              <a:rPr lang="en-US" dirty="0"/>
              <a:t>/lib/libASImage.so.6.22.08</a:t>
            </a:r>
          </a:p>
          <a:p>
            <a:r>
              <a:rPr lang="en-US" dirty="0"/>
              <a:t>#9  0x00007ff3b77842cc in file2ASImage_extra () from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fairsoft</a:t>
            </a:r>
            <a:r>
              <a:rPr lang="en-US" dirty="0"/>
              <a:t>/lib/libASImage.so.6.22.08</a:t>
            </a:r>
          </a:p>
          <a:p>
            <a:r>
              <a:rPr lang="en-US" dirty="0"/>
              <a:t>#10 0x00007ff3b774283b in </a:t>
            </a:r>
            <a:r>
              <a:rPr lang="en-US" dirty="0" err="1"/>
              <a:t>TASImage</a:t>
            </a:r>
            <a:r>
              <a:rPr lang="en-US" dirty="0"/>
              <a:t>::</a:t>
            </a:r>
            <a:r>
              <a:rPr lang="en-US" dirty="0" err="1"/>
              <a:t>ReadImage</a:t>
            </a:r>
            <a:r>
              <a:rPr lang="en-US" dirty="0"/>
              <a:t> (this=0x55d0813fde60, filename=&lt;optimized out&gt;) at /</a:t>
            </a:r>
            <a:r>
              <a:rPr lang="en-US" dirty="0" err="1"/>
              <a:t>mnt</a:t>
            </a:r>
            <a:r>
              <a:rPr lang="en-US" dirty="0"/>
              <a:t>/analysis/e12014/</a:t>
            </a:r>
            <a:r>
              <a:rPr lang="en-US" dirty="0" err="1"/>
              <a:t>buildSpace</a:t>
            </a:r>
            <a:r>
              <a:rPr lang="en-US" dirty="0"/>
              <a:t>/</a:t>
            </a:r>
            <a:r>
              <a:rPr lang="en-US" dirty="0" err="1"/>
              <a:t>FairSoft</a:t>
            </a:r>
            <a:r>
              <a:rPr lang="en-US" dirty="0"/>
              <a:t>/build/Source/root/core/base/</a:t>
            </a:r>
            <a:r>
              <a:rPr lang="en-US" dirty="0" err="1"/>
              <a:t>inc</a:t>
            </a:r>
            <a:r>
              <a:rPr lang="en-US" dirty="0"/>
              <a:t>/TString.h:239</a:t>
            </a:r>
          </a:p>
          <a:p>
            <a:r>
              <a:rPr lang="en-US" dirty="0"/>
              <a:t>#11 0x00007ff3ba1a4a40 in </a:t>
            </a:r>
            <a:r>
              <a:rPr lang="en-US" dirty="0" err="1"/>
              <a:t>TImage</a:t>
            </a:r>
            <a:r>
              <a:rPr lang="en-US" dirty="0"/>
              <a:t>::Open (file=file</a:t>
            </a:r>
          </a:p>
          <a:p>
            <a:r>
              <a:rPr lang="en-US" dirty="0"/>
              <a:t>entry=0x55d081480f90 "/</a:t>
            </a:r>
            <a:r>
              <a:rPr lang="en-US" dirty="0" err="1"/>
              <a:t>mnt</a:t>
            </a:r>
            <a:r>
              <a:rPr lang="en-US" dirty="0"/>
              <a:t>/</a:t>
            </a:r>
            <a:r>
              <a:rPr lang="en-US" dirty="0" err="1"/>
              <a:t>misc</a:t>
            </a:r>
            <a:r>
              <a:rPr lang="en-US" dirty="0"/>
              <a:t>/</a:t>
            </a:r>
            <a:r>
              <a:rPr lang="en-US" dirty="0" err="1"/>
              <a:t>sw</a:t>
            </a:r>
            <a:r>
              <a:rPr lang="en-US" dirty="0"/>
              <a:t>/x86_64/Debian/10/</a:t>
            </a:r>
            <a:r>
              <a:rPr lang="en-US" dirty="0" err="1"/>
              <a:t>fairroot</a:t>
            </a:r>
            <a:r>
              <a:rPr lang="en-US" dirty="0"/>
              <a:t>/18.6.3/</a:t>
            </a:r>
            <a:r>
              <a:rPr lang="en-US" dirty="0" err="1"/>
              <a:t>fairsoft</a:t>
            </a:r>
            <a:r>
              <a:rPr lang="en-US" dirty="0"/>
              <a:t>/share/root/icons/</a:t>
            </a:r>
            <a:r>
              <a:rPr lang="en-US" dirty="0" err="1"/>
              <a:t>arrow_left.xpm</a:t>
            </a:r>
            <a:r>
              <a:rPr lang="en-US" dirty="0"/>
              <a:t>", type=type</a:t>
            </a:r>
          </a:p>
          <a:p>
            <a:r>
              <a:rPr lang="en-US" dirty="0"/>
              <a:t>entry=</a:t>
            </a:r>
            <a:r>
              <a:rPr lang="en-US" dirty="0" err="1"/>
              <a:t>TImage</a:t>
            </a:r>
            <a:r>
              <a:rPr lang="en-US" dirty="0"/>
              <a:t>::</a:t>
            </a:r>
            <a:r>
              <a:rPr lang="en-US" dirty="0" err="1"/>
              <a:t>kUnknown</a:t>
            </a:r>
            <a:r>
              <a:rPr lang="en-US" dirty="0"/>
              <a:t>) at /</a:t>
            </a:r>
            <a:r>
              <a:rPr lang="en-US" dirty="0" err="1"/>
              <a:t>mnt</a:t>
            </a:r>
            <a:r>
              <a:rPr lang="en-US" dirty="0"/>
              <a:t>/analysis/e12014/</a:t>
            </a:r>
            <a:r>
              <a:rPr lang="en-US" dirty="0" err="1"/>
              <a:t>buildSpace</a:t>
            </a:r>
            <a:r>
              <a:rPr lang="en-US" dirty="0"/>
              <a:t>/</a:t>
            </a:r>
            <a:r>
              <a:rPr lang="en-US" dirty="0" err="1"/>
              <a:t>FairSoft</a:t>
            </a:r>
            <a:r>
              <a:rPr lang="en-US" dirty="0"/>
              <a:t>/build/Source/root/graf2d/</a:t>
            </a:r>
            <a:r>
              <a:rPr lang="en-US" dirty="0" err="1"/>
              <a:t>graf</a:t>
            </a:r>
            <a:r>
              <a:rPr lang="en-US" dirty="0"/>
              <a:t>/</a:t>
            </a:r>
            <a:r>
              <a:rPr lang="en-US" dirty="0" err="1"/>
              <a:t>src</a:t>
            </a:r>
            <a:r>
              <a:rPr lang="en-US" dirty="0"/>
              <a:t>/TImage.cxx:129</a:t>
            </a:r>
          </a:p>
          <a:p>
            <a:r>
              <a:rPr lang="en-US" dirty="0"/>
              <a:t>#12 0x00007ff3b81b3e74 in </a:t>
            </a:r>
            <a:r>
              <a:rPr lang="en-US" dirty="0" err="1"/>
              <a:t>TGPicturePool</a:t>
            </a:r>
            <a:r>
              <a:rPr lang="en-US" dirty="0"/>
              <a:t>::</a:t>
            </a:r>
            <a:r>
              <a:rPr lang="en-US" dirty="0" err="1"/>
              <a:t>GetPicture</a:t>
            </a:r>
            <a:r>
              <a:rPr lang="en-US" dirty="0"/>
              <a:t> (this=0x55d08114d6f0, name=name</a:t>
            </a:r>
          </a:p>
          <a:p>
            <a:r>
              <a:rPr lang="en-US" dirty="0"/>
              <a:t>entry=0x7ff3b82910f7 "</a:t>
            </a:r>
            <a:r>
              <a:rPr lang="en-US" dirty="0" err="1"/>
              <a:t>arrow_left.xpm</a:t>
            </a:r>
            <a:r>
              <a:rPr lang="en-US" dirty="0"/>
              <a:t>") at /</a:t>
            </a:r>
            <a:r>
              <a:rPr lang="en-US" dirty="0" err="1"/>
              <a:t>mnt</a:t>
            </a:r>
            <a:r>
              <a:rPr lang="en-US" dirty="0"/>
              <a:t>/analysis/e12014/</a:t>
            </a:r>
            <a:r>
              <a:rPr lang="en-US" dirty="0" err="1"/>
              <a:t>buildSpace</a:t>
            </a:r>
            <a:r>
              <a:rPr lang="en-US" dirty="0"/>
              <a:t>/</a:t>
            </a:r>
            <a:r>
              <a:rPr lang="en-US" dirty="0" err="1"/>
              <a:t>FairSoft</a:t>
            </a:r>
            <a:r>
              <a:rPr lang="en-US" dirty="0"/>
              <a:t>/build/Source/root/</a:t>
            </a:r>
            <a:r>
              <a:rPr lang="en-US" dirty="0" err="1"/>
              <a:t>gui</a:t>
            </a:r>
            <a:r>
              <a:rPr lang="en-US" dirty="0"/>
              <a:t>/</a:t>
            </a:r>
            <a:r>
              <a:rPr lang="en-US" dirty="0" err="1"/>
              <a:t>gui</a:t>
            </a:r>
            <a:r>
              <a:rPr lang="en-US" dirty="0"/>
              <a:t>/</a:t>
            </a:r>
            <a:r>
              <a:rPr lang="en-US" dirty="0" err="1"/>
              <a:t>src</a:t>
            </a:r>
            <a:r>
              <a:rPr lang="en-US" dirty="0"/>
              <a:t>/TGPicture.cxx:113</a:t>
            </a:r>
          </a:p>
          <a:p>
            <a:r>
              <a:rPr lang="en-US" dirty="0"/>
              <a:t>#13 0x00007ff3b8113bcc in </a:t>
            </a:r>
            <a:r>
              <a:rPr lang="en-US" dirty="0" err="1"/>
              <a:t>TGClient</a:t>
            </a:r>
            <a:r>
              <a:rPr lang="en-US" dirty="0"/>
              <a:t>::</a:t>
            </a:r>
            <a:r>
              <a:rPr lang="en-US" dirty="0" err="1"/>
              <a:t>GetPicture</a:t>
            </a:r>
            <a:r>
              <a:rPr lang="en-US" dirty="0"/>
              <a:t> (this=&lt;optimized out&gt;, name=name</a:t>
            </a:r>
          </a:p>
          <a:p>
            <a:r>
              <a:rPr lang="en-US" dirty="0"/>
              <a:t>entry=0x7ff3b82910f7 "</a:t>
            </a:r>
            <a:r>
              <a:rPr lang="en-US" dirty="0" err="1"/>
              <a:t>arrow_left.xpm</a:t>
            </a:r>
            <a:r>
              <a:rPr lang="en-US" dirty="0"/>
              <a:t>") at /</a:t>
            </a:r>
            <a:r>
              <a:rPr lang="en-US" dirty="0" err="1"/>
              <a:t>mnt</a:t>
            </a:r>
            <a:r>
              <a:rPr lang="en-US" dirty="0"/>
              <a:t>/analysis/e12014/</a:t>
            </a:r>
            <a:r>
              <a:rPr lang="en-US" dirty="0" err="1"/>
              <a:t>buildSpace</a:t>
            </a:r>
            <a:r>
              <a:rPr lang="en-US" dirty="0"/>
              <a:t>/</a:t>
            </a:r>
            <a:r>
              <a:rPr lang="en-US" dirty="0" err="1"/>
              <a:t>FairSoft</a:t>
            </a:r>
            <a:r>
              <a:rPr lang="en-US" dirty="0"/>
              <a:t>/build/Source/root/</a:t>
            </a:r>
            <a:r>
              <a:rPr lang="en-US" dirty="0" err="1"/>
              <a:t>gui</a:t>
            </a:r>
            <a:r>
              <a:rPr lang="en-US" dirty="0"/>
              <a:t>/</a:t>
            </a:r>
            <a:r>
              <a:rPr lang="en-US" dirty="0" err="1"/>
              <a:t>gui</a:t>
            </a:r>
            <a:r>
              <a:rPr lang="en-US" dirty="0"/>
              <a:t>/</a:t>
            </a:r>
            <a:r>
              <a:rPr lang="en-US" dirty="0" err="1"/>
              <a:t>src</a:t>
            </a:r>
            <a:r>
              <a:rPr lang="en-US" dirty="0"/>
              <a:t>/TGClient.cxx:291</a:t>
            </a:r>
          </a:p>
          <a:p>
            <a:r>
              <a:rPr lang="en-US" dirty="0"/>
              <a:t>#14 0x00007ff3b81babc2 in </a:t>
            </a:r>
            <a:r>
              <a:rPr lang="en-US" dirty="0" err="1"/>
              <a:t>TGHScrollBar</a:t>
            </a:r>
            <a:r>
              <a:rPr lang="en-US" dirty="0"/>
              <a:t>::</a:t>
            </a:r>
            <a:r>
              <a:rPr lang="en-US" dirty="0" err="1"/>
              <a:t>TGHScrollBar</a:t>
            </a:r>
            <a:r>
              <a:rPr lang="en-US" dirty="0"/>
              <a:t> (this=0x55d081113d00, p=&lt;optimized out&gt;, w=166, h=&lt;optimized out&gt;, options=&lt;optimized out&gt;, back=&lt;optimized out&gt;) at /</a:t>
            </a:r>
            <a:r>
              <a:rPr lang="en-US" dirty="0" err="1"/>
              <a:t>mnt</a:t>
            </a:r>
            <a:r>
              <a:rPr lang="en-US" dirty="0"/>
              <a:t>/analysis/e12014/</a:t>
            </a:r>
            <a:r>
              <a:rPr lang="en-US" dirty="0" err="1"/>
              <a:t>buildSpace</a:t>
            </a:r>
            <a:r>
              <a:rPr lang="en-US" dirty="0"/>
              <a:t>/</a:t>
            </a:r>
            <a:r>
              <a:rPr lang="en-US" dirty="0" err="1"/>
              <a:t>FairSoft</a:t>
            </a:r>
            <a:r>
              <a:rPr lang="en-US" dirty="0"/>
              <a:t>/build/Source/root/</a:t>
            </a:r>
            <a:r>
              <a:rPr lang="en-US" dirty="0" err="1"/>
              <a:t>gui</a:t>
            </a:r>
            <a:r>
              <a:rPr lang="en-US" dirty="0"/>
              <a:t>/</a:t>
            </a:r>
            <a:r>
              <a:rPr lang="en-US" dirty="0" err="1"/>
              <a:t>gui</a:t>
            </a:r>
            <a:r>
              <a:rPr lang="en-US" dirty="0"/>
              <a:t>/</a:t>
            </a:r>
            <a:r>
              <a:rPr lang="en-US" dirty="0" err="1"/>
              <a:t>src</a:t>
            </a:r>
            <a:r>
              <a:rPr lang="en-US" dirty="0"/>
              <a:t>/TGScrollBar.cxx:424</a:t>
            </a:r>
          </a:p>
          <a:p>
            <a:r>
              <a:rPr lang="en-US" dirty="0"/>
              <a:t>#15 0x00007ff3b810dc79 in </a:t>
            </a:r>
            <a:r>
              <a:rPr lang="en-US" dirty="0" err="1"/>
              <a:t>TGCanvas</a:t>
            </a:r>
            <a:r>
              <a:rPr lang="en-US" dirty="0"/>
              <a:t>::</a:t>
            </a:r>
            <a:r>
              <a:rPr lang="en-US" dirty="0" err="1"/>
              <a:t>TGCanvas</a:t>
            </a:r>
            <a:r>
              <a:rPr lang="en-US" dirty="0"/>
              <a:t> (this=0x55d0813f2730, p=&lt;optimized out&gt;, w=170, h=10, options=&lt;optimized out&gt;, back=&lt;optimized out&gt;) at /</a:t>
            </a:r>
            <a:r>
              <a:rPr lang="en-US" dirty="0" err="1"/>
              <a:t>mnt</a:t>
            </a:r>
            <a:r>
              <a:rPr lang="en-US" dirty="0"/>
              <a:t>/analysis/e12014/</a:t>
            </a:r>
            <a:r>
              <a:rPr lang="en-US" dirty="0" err="1"/>
              <a:t>buildSpace</a:t>
            </a:r>
            <a:r>
              <a:rPr lang="en-US" dirty="0"/>
              <a:t>/</a:t>
            </a:r>
            <a:r>
              <a:rPr lang="en-US" dirty="0" err="1"/>
              <a:t>FairSoft</a:t>
            </a:r>
            <a:r>
              <a:rPr lang="en-US" dirty="0"/>
              <a:t>/build/Source/root/core/base/</a:t>
            </a:r>
            <a:r>
              <a:rPr lang="en-US" dirty="0" err="1"/>
              <a:t>inc</a:t>
            </a:r>
            <a:r>
              <a:rPr lang="en-US" dirty="0"/>
              <a:t>/TObject.h:167</a:t>
            </a:r>
          </a:p>
          <a:p>
            <a:r>
              <a:rPr lang="en-US" dirty="0"/>
              <a:t>#16 0x00007ff3b853f522 in </a:t>
            </a:r>
            <a:r>
              <a:rPr lang="en-US" dirty="0" err="1"/>
              <a:t>TGedEditor</a:t>
            </a:r>
            <a:r>
              <a:rPr lang="en-US" dirty="0"/>
              <a:t>::</a:t>
            </a:r>
            <a:r>
              <a:rPr lang="en-US" dirty="0" err="1"/>
              <a:t>TGedEditor</a:t>
            </a:r>
            <a:r>
              <a:rPr lang="en-US" dirty="0"/>
              <a:t> (this=0x55d080afd160, canvas=0x0, width=175, height=20) at /</a:t>
            </a:r>
            <a:r>
              <a:rPr lang="en-US" dirty="0" err="1"/>
              <a:t>mnt</a:t>
            </a:r>
            <a:r>
              <a:rPr lang="en-US" dirty="0"/>
              <a:t>/analysis/e12014/</a:t>
            </a:r>
            <a:r>
              <a:rPr lang="en-US" dirty="0" err="1"/>
              <a:t>buildSpace</a:t>
            </a:r>
            <a:r>
              <a:rPr lang="en-US" dirty="0"/>
              <a:t>/</a:t>
            </a:r>
            <a:r>
              <a:rPr lang="en-US" dirty="0" err="1"/>
              <a:t>FairSoft</a:t>
            </a:r>
            <a:r>
              <a:rPr lang="en-US" dirty="0"/>
              <a:t>/build/Source/root/core/base/</a:t>
            </a:r>
            <a:r>
              <a:rPr lang="en-US" dirty="0" err="1"/>
              <a:t>inc</a:t>
            </a:r>
            <a:r>
              <a:rPr lang="en-US" dirty="0"/>
              <a:t>/TObject.h:167</a:t>
            </a:r>
          </a:p>
          <a:p>
            <a:r>
              <a:rPr lang="en-US" dirty="0"/>
              <a:t>#17 0x00007ff3b8d6cfe1 in </a:t>
            </a:r>
            <a:r>
              <a:rPr lang="en-US" dirty="0" err="1"/>
              <a:t>TGLSAViewer</a:t>
            </a:r>
            <a:r>
              <a:rPr lang="en-US" dirty="0"/>
              <a:t>::</a:t>
            </a:r>
            <a:r>
              <a:rPr lang="en-US" dirty="0" err="1"/>
              <a:t>CreateFrames</a:t>
            </a:r>
            <a:r>
              <a:rPr lang="en-US" dirty="0"/>
              <a:t> (this=0x55d0815e6e40) at /</a:t>
            </a:r>
            <a:r>
              <a:rPr lang="en-US" dirty="0" err="1"/>
              <a:t>mnt</a:t>
            </a:r>
            <a:r>
              <a:rPr lang="en-US" dirty="0"/>
              <a:t>/analysis/e12014/</a:t>
            </a:r>
            <a:r>
              <a:rPr lang="en-US" dirty="0" err="1"/>
              <a:t>buildSpace</a:t>
            </a:r>
            <a:r>
              <a:rPr lang="en-US" dirty="0"/>
              <a:t>/</a:t>
            </a:r>
            <a:r>
              <a:rPr lang="en-US" dirty="0" err="1"/>
              <a:t>FairSoft</a:t>
            </a:r>
            <a:r>
              <a:rPr lang="en-US" dirty="0"/>
              <a:t>/build/Source/root/core/base/</a:t>
            </a:r>
            <a:r>
              <a:rPr lang="en-US" dirty="0" err="1"/>
              <a:t>inc</a:t>
            </a:r>
            <a:r>
              <a:rPr lang="en-US" dirty="0"/>
              <a:t>/TObject.h:167</a:t>
            </a:r>
          </a:p>
          <a:p>
            <a:r>
              <a:rPr lang="en-US" dirty="0"/>
              <a:t>#18 0x00007ff3b8d6d3f9 in </a:t>
            </a:r>
            <a:r>
              <a:rPr lang="en-US" dirty="0" err="1"/>
              <a:t>TGLSAViewer</a:t>
            </a:r>
            <a:r>
              <a:rPr lang="en-US" dirty="0"/>
              <a:t>::</a:t>
            </a:r>
            <a:r>
              <a:rPr lang="en-US" dirty="0" err="1"/>
              <a:t>TGLSAViewer</a:t>
            </a:r>
            <a:r>
              <a:rPr lang="en-US" dirty="0"/>
              <a:t> (this=0x55d0815e6e40, pad=&lt;optimized out&gt;, format=&lt;optimized out&gt;) at /</a:t>
            </a:r>
            <a:r>
              <a:rPr lang="en-US" dirty="0" err="1"/>
              <a:t>mnt</a:t>
            </a:r>
            <a:r>
              <a:rPr lang="en-US" dirty="0"/>
              <a:t>/analysis/e12014/</a:t>
            </a:r>
            <a:r>
              <a:rPr lang="en-US" dirty="0" err="1"/>
              <a:t>buildSpace</a:t>
            </a:r>
            <a:r>
              <a:rPr lang="en-US" dirty="0"/>
              <a:t>/</a:t>
            </a:r>
            <a:r>
              <a:rPr lang="en-US" dirty="0" err="1"/>
              <a:t>FairSoft</a:t>
            </a:r>
            <a:r>
              <a:rPr lang="en-US" dirty="0"/>
              <a:t>/build/Source/root/graf3d/</a:t>
            </a:r>
            <a:r>
              <a:rPr lang="en-US" dirty="0" err="1"/>
              <a:t>gl</a:t>
            </a:r>
            <a:r>
              <a:rPr lang="en-US" dirty="0"/>
              <a:t>/</a:t>
            </a:r>
            <a:r>
              <a:rPr lang="en-US" dirty="0" err="1"/>
              <a:t>src</a:t>
            </a:r>
            <a:r>
              <a:rPr lang="en-US" dirty="0"/>
              <a:t>/TGLSAViewer.cxx:230</a:t>
            </a:r>
          </a:p>
          <a:p>
            <a:r>
              <a:rPr lang="en-US" dirty="0"/>
              <a:t>#19 0x00007ff3c812406b in ?? ()</a:t>
            </a:r>
          </a:p>
          <a:p>
            <a:r>
              <a:rPr lang="en-US" dirty="0"/>
              <a:t>#20 0x0000000000000000 in ?? ()</a:t>
            </a:r>
          </a:p>
          <a:p>
            <a:r>
              <a:rPr lang="en-US" dirty="0"/>
              <a:t>===========================================================</a:t>
            </a:r>
          </a:p>
          <a:p>
            <a:endParaRPr lang="en-US" dirty="0"/>
          </a:p>
          <a:p>
            <a:endParaRPr lang="en-US" dirty="0"/>
          </a:p>
          <a:p>
            <a:r>
              <a:rPr lang="en-US" dirty="0"/>
              <a:t>Running simulation (Mg20_test_sim_pag.C)</a:t>
            </a:r>
          </a:p>
          <a:p>
            <a:endParaRPr lang="en-US" dirty="0"/>
          </a:p>
          <a:p>
            <a:r>
              <a:rPr lang="en-US" dirty="0"/>
              <a:t>Processing Mg20_test_sim_pag.C...</a:t>
            </a:r>
          </a:p>
          <a:p>
            <a:r>
              <a:rPr lang="en-US" dirty="0"/>
              <a:t>[WARN] </a:t>
            </a:r>
            <a:r>
              <a:rPr lang="en-US" dirty="0" err="1"/>
              <a:t>FairRun</a:t>
            </a:r>
            <a:r>
              <a:rPr lang="en-US" dirty="0"/>
              <a:t>::</a:t>
            </a:r>
            <a:r>
              <a:rPr lang="en-US" dirty="0" err="1"/>
              <a:t>SetOutputFile</a:t>
            </a:r>
            <a:r>
              <a:rPr lang="en-US" dirty="0"/>
              <a:t>() deprecated. Use </a:t>
            </a:r>
            <a:r>
              <a:rPr lang="en-US" dirty="0" err="1"/>
              <a:t>FairRootFileSink</a:t>
            </a:r>
            <a:r>
              <a:rPr lang="en-US" dirty="0"/>
              <a:t>.</a:t>
            </a:r>
          </a:p>
          <a:p>
            <a:r>
              <a:rPr lang="en-US" dirty="0"/>
              <a:t>[INFO] Media file used: /</a:t>
            </a:r>
            <a:r>
              <a:rPr lang="en-US" dirty="0" err="1"/>
              <a:t>mnt</a:t>
            </a:r>
            <a:r>
              <a:rPr lang="en-US" dirty="0"/>
              <a:t>/analysis/e17023/lijie/</a:t>
            </a:r>
            <a:r>
              <a:rPr lang="en-US" dirty="0" err="1"/>
              <a:t>gadget_analysis</a:t>
            </a:r>
            <a:r>
              <a:rPr lang="en-US" dirty="0"/>
              <a:t>/Simulations/sims/0/ATTPCROOTv2/geometry/</a:t>
            </a:r>
            <a:r>
              <a:rPr lang="en-US" dirty="0" err="1"/>
              <a:t>media.geo</a:t>
            </a:r>
            <a:endParaRPr lang="en-US" dirty="0"/>
          </a:p>
          <a:p>
            <a:r>
              <a:rPr lang="en-US" dirty="0"/>
              <a:t>[INFO] </a:t>
            </a:r>
            <a:r>
              <a:rPr lang="en-US" dirty="0" err="1"/>
              <a:t>FairRootFileSink</a:t>
            </a:r>
            <a:r>
              <a:rPr lang="en-US" dirty="0"/>
              <a:t> initialized.</a:t>
            </a:r>
          </a:p>
          <a:p>
            <a:r>
              <a:rPr lang="en-US" dirty="0"/>
              <a:t>[INFO]  - cbmroot_0</a:t>
            </a:r>
          </a:p>
          <a:p>
            <a:r>
              <a:rPr lang="en-US" dirty="0"/>
              <a:t>[INFO]     - ./data/</a:t>
            </a:r>
            <a:r>
              <a:rPr lang="en-US" dirty="0" err="1"/>
              <a:t>gadgetsim.root</a:t>
            </a:r>
            <a:endParaRPr lang="en-US" dirty="0"/>
          </a:p>
          <a:p>
            <a:r>
              <a:rPr lang="en-US" dirty="0"/>
              <a:t>[INFO] ==============  </a:t>
            </a:r>
            <a:r>
              <a:rPr lang="en-US" dirty="0" err="1"/>
              <a:t>FairRunSim</a:t>
            </a:r>
            <a:r>
              <a:rPr lang="en-US" dirty="0"/>
              <a:t>: </a:t>
            </a:r>
            <a:r>
              <a:rPr lang="en-US" dirty="0" err="1"/>
              <a:t>Initialising</a:t>
            </a:r>
            <a:r>
              <a:rPr lang="en-US" dirty="0"/>
              <a:t> simulation run ==============</a:t>
            </a:r>
          </a:p>
          <a:p>
            <a:r>
              <a:rPr lang="en-US" dirty="0"/>
              <a:t>Info in &lt;</a:t>
            </a:r>
            <a:r>
              <a:rPr lang="en-US" dirty="0" err="1"/>
              <a:t>TGeoManager</a:t>
            </a:r>
            <a:r>
              <a:rPr lang="en-US" dirty="0"/>
              <a:t>::</a:t>
            </a:r>
            <a:r>
              <a:rPr lang="en-US" dirty="0" err="1"/>
              <a:t>TGeoManager</a:t>
            </a:r>
            <a:r>
              <a:rPr lang="en-US" dirty="0"/>
              <a:t>&gt;: Geometry </a:t>
            </a:r>
            <a:r>
              <a:rPr lang="en-US" dirty="0" err="1"/>
              <a:t>FAIRGeom</a:t>
            </a:r>
            <a:r>
              <a:rPr lang="en-US" dirty="0"/>
              <a:t>, FAIR geometry created</a:t>
            </a:r>
          </a:p>
          <a:p>
            <a:r>
              <a:rPr lang="en-US" dirty="0"/>
              <a:t>[INFO] </a:t>
            </a:r>
            <a:r>
              <a:rPr lang="en-US" dirty="0" err="1"/>
              <a:t>FairGeoMedia</a:t>
            </a:r>
            <a:r>
              <a:rPr lang="en-US" dirty="0"/>
              <a:t>: Read media </a:t>
            </a:r>
          </a:p>
          <a:p>
            <a:endParaRPr lang="en-US" dirty="0"/>
          </a:p>
          <a:p>
            <a:r>
              <a:rPr lang="en-US" dirty="0"/>
              <a:t>************************************************************* </a:t>
            </a:r>
          </a:p>
          <a:p>
            <a:r>
              <a:rPr lang="en-US" dirty="0"/>
              <a:t>     </a:t>
            </a:r>
            <a:r>
              <a:rPr lang="en-US" dirty="0" err="1"/>
              <a:t>initialisation</a:t>
            </a:r>
            <a:r>
              <a:rPr lang="en-US" dirty="0"/>
              <a:t> for run id 1735951821</a:t>
            </a:r>
          </a:p>
          <a:p>
            <a:r>
              <a:rPr lang="en-US" dirty="0"/>
              <a:t>************************************************************* </a:t>
            </a:r>
          </a:p>
          <a:p>
            <a:r>
              <a:rPr lang="en-US" dirty="0"/>
              <a:t>[INFO] Create </a:t>
            </a:r>
            <a:r>
              <a:rPr lang="en-US" dirty="0" err="1"/>
              <a:t>visualisation</a:t>
            </a:r>
            <a:r>
              <a:rPr lang="en-US" dirty="0"/>
              <a:t> manager </a:t>
            </a:r>
          </a:p>
          <a:p>
            <a:r>
              <a:rPr lang="en-US" dirty="0"/>
              <a:t>[WARN] </a:t>
            </a:r>
            <a:r>
              <a:rPr lang="en-US" dirty="0" err="1"/>
              <a:t>FairGenericVMCConfig</a:t>
            </a:r>
            <a:r>
              <a:rPr lang="en-US" dirty="0"/>
              <a:t>::Setup() Using </a:t>
            </a:r>
            <a:r>
              <a:rPr lang="en-US" dirty="0" err="1"/>
              <a:t>gConfig.C</a:t>
            </a:r>
            <a:r>
              <a:rPr lang="en-US" dirty="0"/>
              <a:t> macro DEPRACATED.</a:t>
            </a:r>
          </a:p>
          <a:p>
            <a:r>
              <a:rPr lang="en-US" dirty="0"/>
              <a:t>[WARN] Check </a:t>
            </a:r>
            <a:r>
              <a:rPr lang="en-US" dirty="0" err="1"/>
              <a:t>FairRoot</a:t>
            </a:r>
            <a:r>
              <a:rPr lang="en-US" dirty="0"/>
              <a:t>/examples/common/</a:t>
            </a:r>
            <a:r>
              <a:rPr lang="en-US" dirty="0" err="1"/>
              <a:t>gconfig</a:t>
            </a:r>
            <a:r>
              <a:rPr lang="en-US" dirty="0"/>
              <a:t>/ for current YAML implementation.</a:t>
            </a:r>
          </a:p>
          <a:p>
            <a:endParaRPr lang="en-US" dirty="0"/>
          </a:p>
          <a:p>
            <a:r>
              <a:rPr lang="en-US" dirty="0"/>
              <a:t>=============================================================</a:t>
            </a:r>
          </a:p>
          <a:p>
            <a:r>
              <a:rPr lang="en-US" dirty="0"/>
              <a:t> Virtual Monte Carlo Library</a:t>
            </a:r>
          </a:p>
          <a:p>
            <a:r>
              <a:rPr lang="en-US" dirty="0"/>
              <a:t> Version 1.0.p3 ( 21 July 2020 )</a:t>
            </a:r>
          </a:p>
          <a:p>
            <a:r>
              <a:rPr lang="en-US" dirty="0"/>
              <a:t>=============================================================</a:t>
            </a:r>
          </a:p>
          <a:p>
            <a:endParaRPr lang="en-US" dirty="0"/>
          </a:p>
          <a:p>
            <a:r>
              <a:rPr lang="en-US" dirty="0"/>
              <a:t>=============================================================</a:t>
            </a:r>
          </a:p>
          <a:p>
            <a:r>
              <a:rPr lang="en-US" dirty="0"/>
              <a:t> Geant4 Virtual Monte Carlo </a:t>
            </a:r>
          </a:p>
          <a:p>
            <a:r>
              <a:rPr lang="en-US" dirty="0"/>
              <a:t> Version 5.3 ( 11 December 2020 )</a:t>
            </a:r>
          </a:p>
          <a:p>
            <a:r>
              <a:rPr lang="en-US" dirty="0"/>
              <a:t> WWW : http://root.cern.ch/drupal/content/geant4-vmc</a:t>
            </a:r>
          </a:p>
          <a:p>
            <a:r>
              <a:rPr lang="en-US" dirty="0"/>
              <a:t>=============================================================</a:t>
            </a:r>
          </a:p>
          <a:p>
            <a:endParaRPr lang="en-US" dirty="0"/>
          </a:p>
          <a:p>
            <a:r>
              <a:rPr lang="en-US" dirty="0"/>
              <a:t>Running </a:t>
            </a:r>
            <a:r>
              <a:rPr lang="en-US" dirty="0" err="1"/>
              <a:t>TVirtualMCApplication</a:t>
            </a:r>
            <a:r>
              <a:rPr lang="en-US" dirty="0"/>
              <a:t>::</a:t>
            </a:r>
            <a:r>
              <a:rPr lang="en-US" dirty="0" err="1"/>
              <a:t>ConstructGeometry</a:t>
            </a:r>
            <a:endParaRPr lang="en-US" dirty="0"/>
          </a:p>
          <a:p>
            <a:r>
              <a:rPr lang="en-US" dirty="0"/>
              <a:t>Info in &lt;</a:t>
            </a:r>
            <a:r>
              <a:rPr lang="en-US" dirty="0" err="1"/>
              <a:t>TGeoManager</a:t>
            </a:r>
            <a:r>
              <a:rPr lang="en-US" dirty="0"/>
              <a:t>::</a:t>
            </a:r>
            <a:r>
              <a:rPr lang="en-US" dirty="0" err="1"/>
              <a:t>SetTopVolume</a:t>
            </a:r>
            <a:r>
              <a:rPr lang="en-US" dirty="0"/>
              <a:t>&gt;: Top volume is cave. Master volume is cave</a:t>
            </a:r>
          </a:p>
          <a:p>
            <a:r>
              <a:rPr lang="en-US" dirty="0"/>
              <a:t>Info in &lt;</a:t>
            </a:r>
            <a:r>
              <a:rPr lang="en-US" dirty="0" err="1"/>
              <a:t>TGeoNavigator</a:t>
            </a:r>
            <a:r>
              <a:rPr lang="en-US" dirty="0"/>
              <a:t>::</a:t>
            </a:r>
            <a:r>
              <a:rPr lang="en-US" dirty="0" err="1"/>
              <a:t>BuildCache</a:t>
            </a:r>
            <a:r>
              <a:rPr lang="en-US" dirty="0"/>
              <a:t>&gt;: --- Maximum geometry depth set to 100</a:t>
            </a:r>
          </a:p>
          <a:p>
            <a:r>
              <a:rPr lang="en-US" dirty="0"/>
              <a:t>[INFO] Constructing </a:t>
            </a:r>
            <a:r>
              <a:rPr lang="en-US" dirty="0" err="1"/>
              <a:t>AtTPC</a:t>
            </a:r>
            <a:r>
              <a:rPr lang="en-US" dirty="0"/>
              <a:t> geometry from ROOT file /</a:t>
            </a:r>
            <a:r>
              <a:rPr lang="en-US" dirty="0" err="1"/>
              <a:t>mnt</a:t>
            </a:r>
            <a:r>
              <a:rPr lang="en-US" dirty="0"/>
              <a:t>/analysis/e17023/lijie/</a:t>
            </a:r>
            <a:r>
              <a:rPr lang="en-US" dirty="0" err="1"/>
              <a:t>gadget_analysis</a:t>
            </a:r>
            <a:r>
              <a:rPr lang="en-US" dirty="0"/>
              <a:t>/Simulations/sims/0/ATTPCROOTv2/geometry/</a:t>
            </a:r>
            <a:r>
              <a:rPr lang="en-US" dirty="0" err="1"/>
              <a:t>GADGET_II.root</a:t>
            </a:r>
            <a:endParaRPr lang="en-US" dirty="0"/>
          </a:p>
          <a:p>
            <a:r>
              <a:rPr lang="en-US" dirty="0"/>
              <a:t>[INFO]  </a:t>
            </a:r>
            <a:r>
              <a:rPr lang="en-US" dirty="0" err="1"/>
              <a:t>AtTPC</a:t>
            </a:r>
            <a:r>
              <a:rPr lang="en-US" dirty="0"/>
              <a:t> geometry: Sensitive volume found: </a:t>
            </a:r>
            <a:r>
              <a:rPr lang="en-US" dirty="0" err="1"/>
              <a:t>drift_volume</a:t>
            </a:r>
            <a:endParaRPr lang="en-US" dirty="0"/>
          </a:p>
          <a:p>
            <a:r>
              <a:rPr lang="en-US" dirty="0"/>
              <a:t>[INFO]  </a:t>
            </a:r>
            <a:r>
              <a:rPr lang="en-US" dirty="0" err="1"/>
              <a:t>AtTPC</a:t>
            </a:r>
            <a:r>
              <a:rPr lang="en-US" dirty="0"/>
              <a:t> geometry: Sensitive volume found: </a:t>
            </a:r>
            <a:r>
              <a:rPr lang="en-US" dirty="0" err="1"/>
              <a:t>tpc_window</a:t>
            </a:r>
            <a:endParaRPr lang="en-US" dirty="0"/>
          </a:p>
          <a:p>
            <a:r>
              <a:rPr lang="en-US" dirty="0"/>
              <a:t>[INFO]  </a:t>
            </a:r>
            <a:r>
              <a:rPr lang="en-US" dirty="0" err="1"/>
              <a:t>AtTPC</a:t>
            </a:r>
            <a:r>
              <a:rPr lang="en-US" dirty="0"/>
              <a:t> geometry: Sensitive volume found: </a:t>
            </a:r>
            <a:r>
              <a:rPr lang="en-US" dirty="0" err="1"/>
              <a:t>kapton_window</a:t>
            </a:r>
            <a:endParaRPr lang="en-US" dirty="0"/>
          </a:p>
          <a:p>
            <a:r>
              <a:rPr lang="en-US" dirty="0"/>
              <a:t>Info in &lt;</a:t>
            </a:r>
            <a:r>
              <a:rPr lang="en-US" dirty="0" err="1"/>
              <a:t>TGeoManager</a:t>
            </a:r>
            <a:r>
              <a:rPr lang="en-US" dirty="0"/>
              <a:t>::</a:t>
            </a:r>
            <a:r>
              <a:rPr lang="en-US" dirty="0" err="1"/>
              <a:t>CheckGeometry</a:t>
            </a:r>
            <a:r>
              <a:rPr lang="en-US" dirty="0"/>
              <a:t>&gt;: Fixing runtime shapes...</a:t>
            </a:r>
          </a:p>
          <a:p>
            <a:r>
              <a:rPr lang="en-US" dirty="0"/>
              <a:t>Info in &lt;</a:t>
            </a:r>
            <a:r>
              <a:rPr lang="en-US" dirty="0" err="1"/>
              <a:t>TGeoManager</a:t>
            </a:r>
            <a:r>
              <a:rPr lang="en-US" dirty="0"/>
              <a:t>::</a:t>
            </a:r>
            <a:r>
              <a:rPr lang="en-US" dirty="0" err="1"/>
              <a:t>CheckGeometry</a:t>
            </a:r>
            <a:r>
              <a:rPr lang="en-US" dirty="0"/>
              <a:t>&gt;: ...Nothing to fix</a:t>
            </a:r>
          </a:p>
          <a:p>
            <a:r>
              <a:rPr lang="en-US" dirty="0"/>
              <a:t>Info in &lt;</a:t>
            </a:r>
            <a:r>
              <a:rPr lang="en-US" dirty="0" err="1"/>
              <a:t>TGeoManager</a:t>
            </a:r>
            <a:r>
              <a:rPr lang="en-US" dirty="0"/>
              <a:t>::</a:t>
            </a:r>
            <a:r>
              <a:rPr lang="en-US" dirty="0" err="1"/>
              <a:t>CloseGeometry</a:t>
            </a:r>
            <a:r>
              <a:rPr lang="en-US" dirty="0"/>
              <a:t>&gt;: Counting nodes...</a:t>
            </a:r>
          </a:p>
          <a:p>
            <a:r>
              <a:rPr lang="en-US" dirty="0"/>
              <a:t>Info in &lt;</a:t>
            </a:r>
            <a:r>
              <a:rPr lang="en-US" dirty="0" err="1"/>
              <a:t>TGeoManager</a:t>
            </a:r>
            <a:r>
              <a:rPr lang="en-US" dirty="0"/>
              <a:t>::</a:t>
            </a:r>
            <a:r>
              <a:rPr lang="en-US" dirty="0" err="1"/>
              <a:t>Voxelize</a:t>
            </a:r>
            <a:r>
              <a:rPr lang="en-US" dirty="0"/>
              <a:t>&gt;: </a:t>
            </a:r>
            <a:r>
              <a:rPr lang="en-US" dirty="0" err="1"/>
              <a:t>Voxelizing</a:t>
            </a:r>
            <a:r>
              <a:rPr lang="en-US" dirty="0"/>
              <a:t>...</a:t>
            </a:r>
          </a:p>
          <a:p>
            <a:r>
              <a:rPr lang="en-US" dirty="0"/>
              <a:t>Info in &lt;</a:t>
            </a:r>
            <a:r>
              <a:rPr lang="en-US" dirty="0" err="1"/>
              <a:t>TGeoManager</a:t>
            </a:r>
            <a:r>
              <a:rPr lang="en-US" dirty="0"/>
              <a:t>::</a:t>
            </a:r>
            <a:r>
              <a:rPr lang="en-US" dirty="0" err="1"/>
              <a:t>CloseGeometry</a:t>
            </a:r>
            <a:r>
              <a:rPr lang="en-US" dirty="0"/>
              <a:t>&gt;: Building cache...</a:t>
            </a:r>
          </a:p>
          <a:p>
            <a:r>
              <a:rPr lang="en-US" dirty="0"/>
              <a:t>Info in &lt;</a:t>
            </a:r>
            <a:r>
              <a:rPr lang="en-US" dirty="0" err="1"/>
              <a:t>TGeoManager</a:t>
            </a:r>
            <a:r>
              <a:rPr lang="en-US" dirty="0"/>
              <a:t>::</a:t>
            </a:r>
            <a:r>
              <a:rPr lang="en-US" dirty="0" err="1"/>
              <a:t>CountLevels</a:t>
            </a:r>
            <a:r>
              <a:rPr lang="en-US" dirty="0"/>
              <a:t>&gt;: max level = 2, max placements = 12</a:t>
            </a:r>
          </a:p>
          <a:p>
            <a:r>
              <a:rPr lang="en-US" dirty="0"/>
              <a:t>Info in &lt;</a:t>
            </a:r>
            <a:r>
              <a:rPr lang="en-US" dirty="0" err="1"/>
              <a:t>TGeoManager</a:t>
            </a:r>
            <a:r>
              <a:rPr lang="en-US" dirty="0"/>
              <a:t>::</a:t>
            </a:r>
            <a:r>
              <a:rPr lang="en-US" dirty="0" err="1"/>
              <a:t>CloseGeometry</a:t>
            </a:r>
            <a:r>
              <a:rPr lang="en-US" dirty="0"/>
              <a:t>&gt;: 14 nodes/ 14 volume UID's in FAIR geometry</a:t>
            </a:r>
          </a:p>
          <a:p>
            <a:r>
              <a:rPr lang="en-US" dirty="0"/>
              <a:t>Info in &lt;</a:t>
            </a:r>
            <a:r>
              <a:rPr lang="en-US" dirty="0" err="1"/>
              <a:t>TGeoManager</a:t>
            </a:r>
            <a:r>
              <a:rPr lang="en-US" dirty="0"/>
              <a:t>::</a:t>
            </a:r>
            <a:r>
              <a:rPr lang="en-US" dirty="0" err="1"/>
              <a:t>CloseGeometry</a:t>
            </a:r>
            <a:r>
              <a:rPr lang="en-US" dirty="0"/>
              <a:t>&gt;: ----------------modeler ready----------------</a:t>
            </a:r>
          </a:p>
          <a:p>
            <a:r>
              <a:rPr lang="en-US" dirty="0"/>
              <a:t>[INFO] </a:t>
            </a:r>
            <a:r>
              <a:rPr lang="en-US" dirty="0" err="1"/>
              <a:t>TGeometry</a:t>
            </a:r>
            <a:r>
              <a:rPr lang="en-US" dirty="0"/>
              <a:t> will be imported to VMC</a:t>
            </a:r>
          </a:p>
          <a:p>
            <a:endParaRPr lang="en-US" dirty="0"/>
          </a:p>
          <a:p>
            <a:r>
              <a:rPr lang="en-US" dirty="0"/>
              <a:t>Info in &lt;</a:t>
            </a:r>
            <a:r>
              <a:rPr lang="en-US" dirty="0" err="1"/>
              <a:t>TObject</a:t>
            </a:r>
            <a:r>
              <a:rPr lang="en-US" dirty="0"/>
              <a:t>::</a:t>
            </a:r>
            <a:r>
              <a:rPr lang="en-US" dirty="0" err="1"/>
              <a:t>SetNavigator</a:t>
            </a:r>
            <a:r>
              <a:rPr lang="en-US" dirty="0"/>
              <a:t>&gt;: TG4RootNavigator created and registered to G4TransportationManager</a:t>
            </a:r>
          </a:p>
          <a:p>
            <a:r>
              <a:rPr lang="en-US" dirty="0" err="1"/>
              <a:t>isMaster</a:t>
            </a:r>
            <a:r>
              <a:rPr lang="en-US" dirty="0"/>
              <a:t>=1</a:t>
            </a:r>
          </a:p>
          <a:p>
            <a:endParaRPr lang="en-US" dirty="0"/>
          </a:p>
          <a:p>
            <a:r>
              <a:rPr lang="en-US" dirty="0"/>
              <a:t>**************************************************************</a:t>
            </a:r>
          </a:p>
          <a:p>
            <a:r>
              <a:rPr lang="en-US" dirty="0"/>
              <a:t> Geant4 version Name: geant4-10-07-patch-01    (5-February-2021)</a:t>
            </a:r>
          </a:p>
          <a:p>
            <a:r>
              <a:rPr lang="en-US" dirty="0"/>
              <a:t>                       Copyright : Geant4 Collaboration</a:t>
            </a:r>
          </a:p>
          <a:p>
            <a:r>
              <a:rPr lang="en-US" dirty="0"/>
              <a:t>                      References : NIM A 506 (2003), 250-303</a:t>
            </a:r>
          </a:p>
          <a:p>
            <a:r>
              <a:rPr lang="en-US" dirty="0"/>
              <a:t>                                 : IEEE-TNS 53 (2006), 270-278</a:t>
            </a:r>
          </a:p>
          <a:p>
            <a:r>
              <a:rPr lang="en-US" dirty="0"/>
              <a:t>                                 : NIM A 835 (2016), 186-225</a:t>
            </a:r>
          </a:p>
          <a:p>
            <a:r>
              <a:rPr lang="en-US" dirty="0"/>
              <a:t>                             WWW : http://geant4.org/</a:t>
            </a:r>
          </a:p>
          <a:p>
            <a:r>
              <a:rPr lang="en-US" dirty="0"/>
              <a:t>**************************************************************</a:t>
            </a:r>
          </a:p>
          <a:p>
            <a:endParaRPr lang="en-US" dirty="0"/>
          </a:p>
          <a:p>
            <a:r>
              <a:rPr lang="en-US" dirty="0"/>
              <a:t>Info in &lt;</a:t>
            </a:r>
            <a:r>
              <a:rPr lang="en-US" dirty="0" err="1"/>
              <a:t>TObject</a:t>
            </a:r>
            <a:r>
              <a:rPr lang="en-US" dirty="0"/>
              <a:t>::Initialize&gt;: Creating G4 hierarchy ...</a:t>
            </a:r>
          </a:p>
          <a:p>
            <a:r>
              <a:rPr lang="en-US" dirty="0"/>
              <a:t>Info in &lt;</a:t>
            </a:r>
            <a:r>
              <a:rPr lang="en-US" dirty="0" err="1"/>
              <a:t>TGeoManager</a:t>
            </a:r>
            <a:r>
              <a:rPr lang="en-US" dirty="0"/>
              <a:t>::</a:t>
            </a:r>
            <a:r>
              <a:rPr lang="en-US" dirty="0" err="1"/>
              <a:t>ConvertReflections</a:t>
            </a:r>
            <a:r>
              <a:rPr lang="en-US" dirty="0"/>
              <a:t>&gt;: Converting reflections in: </a:t>
            </a:r>
            <a:r>
              <a:rPr lang="en-US" dirty="0" err="1"/>
              <a:t>FAIRGeom</a:t>
            </a:r>
            <a:r>
              <a:rPr lang="en-US" dirty="0"/>
              <a:t> - FAIR geometry ...</a:t>
            </a:r>
          </a:p>
          <a:p>
            <a:r>
              <a:rPr lang="en-US" dirty="0"/>
              <a:t>Info in &lt;</a:t>
            </a:r>
            <a:r>
              <a:rPr lang="en-US" dirty="0" err="1"/>
              <a:t>TGeoManager</a:t>
            </a:r>
            <a:r>
              <a:rPr lang="en-US" dirty="0"/>
              <a:t>::</a:t>
            </a:r>
            <a:r>
              <a:rPr lang="en-US" dirty="0" err="1"/>
              <a:t>ConvertReflections</a:t>
            </a:r>
            <a:r>
              <a:rPr lang="en-US" dirty="0"/>
              <a:t>&gt;: Done</a:t>
            </a:r>
          </a:p>
          <a:p>
            <a:r>
              <a:rPr lang="en-US" dirty="0"/>
              <a:t>===&gt; GEANT4 materials created and mapped to </a:t>
            </a:r>
            <a:r>
              <a:rPr lang="en-US" dirty="0" err="1"/>
              <a:t>TGeo</a:t>
            </a:r>
            <a:r>
              <a:rPr lang="en-US" dirty="0"/>
              <a:t> ones...</a:t>
            </a:r>
          </a:p>
          <a:p>
            <a:r>
              <a:rPr lang="en-US" dirty="0"/>
              <a:t>===&gt; GEANT4 physical volumes created and mapped to </a:t>
            </a:r>
            <a:r>
              <a:rPr lang="en-US" dirty="0" err="1"/>
              <a:t>TGeo</a:t>
            </a:r>
            <a:r>
              <a:rPr lang="en-US" dirty="0"/>
              <a:t> hierarchy...</a:t>
            </a:r>
          </a:p>
          <a:p>
            <a:r>
              <a:rPr lang="en-US" dirty="0"/>
              <a:t>### INFO: TG4RootDetectorConstruction::Construct() finished</a:t>
            </a:r>
          </a:p>
          <a:p>
            <a:r>
              <a:rPr lang="en-US" dirty="0"/>
              <a:t>TG4PostDetConstruction::Initialize</a:t>
            </a:r>
          </a:p>
          <a:p>
            <a:r>
              <a:rPr lang="en-US" dirty="0"/>
              <a:t>G4 Stat: instantiated 14 logical volumes </a:t>
            </a:r>
          </a:p>
          <a:p>
            <a:r>
              <a:rPr lang="en-US" dirty="0"/>
              <a:t>                      13 physical volumes</a:t>
            </a:r>
          </a:p>
          <a:p>
            <a:r>
              <a:rPr lang="en-US" dirty="0"/>
              <a:t>Info in &lt;</a:t>
            </a:r>
            <a:r>
              <a:rPr lang="en-US" dirty="0" err="1"/>
              <a:t>TObject</a:t>
            </a:r>
            <a:r>
              <a:rPr lang="en-US" dirty="0"/>
              <a:t>::ConnectToG4&gt;: ROOT detector construction class connected to G4RunManager</a:t>
            </a:r>
          </a:p>
          <a:p>
            <a:r>
              <a:rPr lang="en-US" dirty="0"/>
              <a:t>Adding </a:t>
            </a:r>
            <a:r>
              <a:rPr lang="en-US" dirty="0" err="1"/>
              <a:t>HadronPhysicsList</a:t>
            </a:r>
            <a:r>
              <a:rPr lang="en-US" dirty="0"/>
              <a:t> QGSP_FTFP_BERT</a:t>
            </a:r>
          </a:p>
          <a:p>
            <a:r>
              <a:rPr lang="en-US" dirty="0"/>
              <a:t>G4PhysListFactory::</a:t>
            </a:r>
            <a:r>
              <a:rPr lang="en-US" dirty="0" err="1"/>
              <a:t>GetReferencePhysList</a:t>
            </a:r>
            <a:r>
              <a:rPr lang="en-US" dirty="0"/>
              <a:t> &lt;QGSP_FTFP_BERT&gt;  </a:t>
            </a:r>
            <a:r>
              <a:rPr lang="en-US" dirty="0" err="1"/>
              <a:t>EMoption</a:t>
            </a:r>
            <a:r>
              <a:rPr lang="en-US" dirty="0"/>
              <a:t>= 0</a:t>
            </a:r>
          </a:p>
          <a:p>
            <a:r>
              <a:rPr lang="en-US" dirty="0"/>
              <a:t>&lt;&lt;&lt; Geant4 Physics List simulation engine: QGSP_FTFP_BERT</a:t>
            </a:r>
          </a:p>
          <a:p>
            <a:endParaRPr lang="en-US" dirty="0"/>
          </a:p>
          <a:p>
            <a:r>
              <a:rPr lang="en-US" dirty="0"/>
              <a:t>&lt;&lt;&lt; Reference Physics List QGSP_FTFP_BERT is built</a:t>
            </a:r>
          </a:p>
          <a:p>
            <a:endParaRPr lang="en-US" dirty="0"/>
          </a:p>
          <a:p>
            <a:r>
              <a:rPr lang="en-US" dirty="0"/>
              <a:t>Adding </a:t>
            </a:r>
            <a:r>
              <a:rPr lang="en-US" dirty="0" err="1"/>
              <a:t>SpecialPhysicsList</a:t>
            </a:r>
            <a:r>
              <a:rPr lang="en-US" dirty="0"/>
              <a:t> </a:t>
            </a:r>
            <a:r>
              <a:rPr lang="en-US" dirty="0" err="1"/>
              <a:t>stepLimiter+specialCuts+stackPopper</a:t>
            </a:r>
            <a:endParaRPr lang="en-US" dirty="0"/>
          </a:p>
          <a:p>
            <a:r>
              <a:rPr lang="en-US" dirty="0"/>
              <a:t>### TG4SpecialControlsV2 constructed</a:t>
            </a:r>
          </a:p>
          <a:p>
            <a:r>
              <a:rPr lang="en-US" dirty="0"/>
              <a:t>Visualization Manager instantiating with verbosity "warnings (3)"...</a:t>
            </a:r>
          </a:p>
          <a:p>
            <a:r>
              <a:rPr lang="en-US" dirty="0"/>
              <a:t>Geant4 has been created.</a:t>
            </a:r>
          </a:p>
          <a:p>
            <a:r>
              <a:rPr lang="en-US" dirty="0"/>
              <a:t> -I g4Config() using g4conf  macro: /mnt/analysis/e17023/lijie/gadget_analysis/Simulations/sims/0/ATTPCROOTv2/gconfig/g4config.in</a:t>
            </a:r>
          </a:p>
          <a:p>
            <a:r>
              <a:rPr lang="en-US" dirty="0"/>
              <a:t>TG4GeometryManager::</a:t>
            </a:r>
            <a:r>
              <a:rPr lang="en-US" dirty="0" err="1"/>
              <a:t>SetIsUserMaxStep</a:t>
            </a:r>
            <a:r>
              <a:rPr lang="en-US" dirty="0"/>
              <a:t>: true</a:t>
            </a:r>
          </a:p>
          <a:p>
            <a:r>
              <a:rPr lang="en-US" dirty="0"/>
              <a:t>TG4GeometryManager::</a:t>
            </a:r>
            <a:r>
              <a:rPr lang="en-US" dirty="0" err="1"/>
              <a:t>SetIsMaxStepInLowDensityMaterials</a:t>
            </a:r>
            <a:r>
              <a:rPr lang="en-US" dirty="0"/>
              <a:t>: true</a:t>
            </a:r>
          </a:p>
          <a:p>
            <a:r>
              <a:rPr lang="en-US" dirty="0" err="1"/>
              <a:t>SetCuts</a:t>
            </a:r>
            <a:r>
              <a:rPr lang="en-US" dirty="0"/>
              <a:t> Macro: Setting Processes..</a:t>
            </a:r>
          </a:p>
          <a:p>
            <a:r>
              <a:rPr lang="en-US" dirty="0"/>
              <a:t>TG4RootDetectorConstruction::</a:t>
            </a:r>
            <a:r>
              <a:rPr lang="en-US" dirty="0" err="1"/>
              <a:t>ConstructSDandField</a:t>
            </a:r>
            <a:endParaRPr lang="en-US" dirty="0"/>
          </a:p>
          <a:p>
            <a:r>
              <a:rPr lang="en-US" dirty="0"/>
              <a:t>TG4PostDetConstruction::</a:t>
            </a:r>
            <a:r>
              <a:rPr lang="en-US" dirty="0" err="1"/>
              <a:t>InitializeSDandField</a:t>
            </a:r>
            <a:endParaRPr lang="en-US" dirty="0"/>
          </a:p>
          <a:p>
            <a:r>
              <a:rPr lang="en-US" dirty="0"/>
              <a:t>[INFO] </a:t>
            </a:r>
            <a:r>
              <a:rPr lang="en-US" dirty="0" err="1"/>
              <a:t>FairMCApplication</a:t>
            </a:r>
            <a:r>
              <a:rPr lang="en-US" dirty="0"/>
              <a:t>::</a:t>
            </a:r>
            <a:r>
              <a:rPr lang="en-US" dirty="0" err="1"/>
              <a:t>InitGeometry</a:t>
            </a:r>
            <a:r>
              <a:rPr lang="en-US" dirty="0"/>
              <a:t>: 0</a:t>
            </a:r>
          </a:p>
          <a:p>
            <a:r>
              <a:rPr lang="en-US" dirty="0"/>
              <a:t>[INFO] Simulation </a:t>
            </a:r>
            <a:r>
              <a:rPr lang="en-US" dirty="0" err="1"/>
              <a:t>RunID</a:t>
            </a:r>
            <a:r>
              <a:rPr lang="en-US" dirty="0"/>
              <a:t>: 1735951821</a:t>
            </a:r>
          </a:p>
          <a:p>
            <a:r>
              <a:rPr lang="en-US" dirty="0"/>
              <a:t>### INFO: TG4RootDetectorConstruction::</a:t>
            </a:r>
            <a:r>
              <a:rPr lang="en-US" dirty="0" err="1"/>
              <a:t>ConstructSDandField</a:t>
            </a:r>
            <a:r>
              <a:rPr lang="en-US" dirty="0"/>
              <a:t> finished</a:t>
            </a:r>
          </a:p>
          <a:p>
            <a:endParaRPr lang="en-US" dirty="0"/>
          </a:p>
          <a:p>
            <a:r>
              <a:rPr lang="en-US" dirty="0"/>
              <a:t> </a:t>
            </a:r>
            <a:r>
              <a:rPr lang="en-US" dirty="0" err="1"/>
              <a:t>hInelastic</a:t>
            </a:r>
            <a:r>
              <a:rPr lang="en-US" dirty="0"/>
              <a:t> QGSP_FTFP_BERT  Thresholds: </a:t>
            </a:r>
          </a:p>
          <a:p>
            <a:r>
              <a:rPr lang="en-US" dirty="0"/>
              <a:t>    1) between BERT  and FTF/P over the interval 3 to 6 GeV. </a:t>
            </a:r>
          </a:p>
          <a:p>
            <a:r>
              <a:rPr lang="en-US" dirty="0"/>
              <a:t>    2) between FTF/P and QGS/P over the interval 12 to 25 GeV. </a:t>
            </a:r>
          </a:p>
          <a:p>
            <a:r>
              <a:rPr lang="en-US" dirty="0"/>
              <a:t>  -- </a:t>
            </a:r>
            <a:r>
              <a:rPr lang="en-US" dirty="0" err="1"/>
              <a:t>quasiElastic</a:t>
            </a:r>
            <a:r>
              <a:rPr lang="en-US" dirty="0"/>
              <a:t>: true for QGS  and false for FTF</a:t>
            </a:r>
          </a:p>
          <a:p>
            <a:r>
              <a:rPr lang="en-US" dirty="0"/>
              <a:t>### Adding tracking cuts for neutron  </a:t>
            </a:r>
            <a:r>
              <a:rPr lang="en-US" dirty="0" err="1"/>
              <a:t>TimeCut</a:t>
            </a:r>
            <a:r>
              <a:rPr lang="en-US" dirty="0"/>
              <a:t>(ns)= 10000  </a:t>
            </a:r>
            <a:r>
              <a:rPr lang="en-US" dirty="0" err="1"/>
              <a:t>KinEnergyCut</a:t>
            </a:r>
            <a:r>
              <a:rPr lang="en-US" dirty="0"/>
              <a:t>(MeV)= 0</a:t>
            </a:r>
          </a:p>
          <a:p>
            <a:r>
              <a:rPr lang="en-US" dirty="0"/>
              <a:t>### Hadron physics constructed. </a:t>
            </a:r>
          </a:p>
          <a:p>
            <a:r>
              <a:rPr lang="en-US" dirty="0"/>
              <a:t>### Processes mapped to VMC controls ok.</a:t>
            </a:r>
          </a:p>
          <a:p>
            <a:r>
              <a:rPr lang="en-US" dirty="0"/>
              <a:t>### Step limiter physics constructed.</a:t>
            </a:r>
          </a:p>
          <a:p>
            <a:r>
              <a:rPr lang="en-US" dirty="0"/>
              <a:t>### Special Cuts constructed. </a:t>
            </a:r>
          </a:p>
          <a:p>
            <a:r>
              <a:rPr lang="en-US" dirty="0"/>
              <a:t>### Stack popper physics constructed.</a:t>
            </a:r>
          </a:p>
          <a:p>
            <a:r>
              <a:rPr lang="en-US" dirty="0"/>
              <a:t>### User particles physics constructed. </a:t>
            </a:r>
          </a:p>
          <a:p>
            <a:r>
              <a:rPr lang="en-US" dirty="0"/>
              <a:t>### Processes mapped to VMC codes ok.</a:t>
            </a:r>
          </a:p>
          <a:p>
            <a:r>
              <a:rPr lang="en-US" dirty="0"/>
              <a:t>TG4ComposedPhysicsList::</a:t>
            </a:r>
            <a:r>
              <a:rPr lang="en-US" dirty="0" err="1"/>
              <a:t>ConstructProcess</a:t>
            </a:r>
            <a:r>
              <a:rPr lang="en-US" dirty="0"/>
              <a:t> done</a:t>
            </a:r>
          </a:p>
          <a:p>
            <a:r>
              <a:rPr lang="en-US" dirty="0"/>
              <a:t>Available UI session types: [ GAG, </a:t>
            </a:r>
            <a:r>
              <a:rPr lang="en-US" dirty="0" err="1"/>
              <a:t>tcsh</a:t>
            </a:r>
            <a:r>
              <a:rPr lang="en-US" dirty="0"/>
              <a:t>, </a:t>
            </a:r>
            <a:r>
              <a:rPr lang="en-US" dirty="0" err="1"/>
              <a:t>csh</a:t>
            </a:r>
            <a:r>
              <a:rPr lang="en-US" dirty="0"/>
              <a:t> ]</a:t>
            </a:r>
          </a:p>
          <a:p>
            <a:r>
              <a:rPr lang="en-US" dirty="0"/>
              <a:t>Converting VMC cuts in regions</a:t>
            </a:r>
          </a:p>
          <a:p>
            <a:r>
              <a:rPr lang="en-US" dirty="0"/>
              <a:t>Number of added regions: 0</a:t>
            </a:r>
          </a:p>
          <a:p>
            <a:r>
              <a:rPr lang="en-US" dirty="0"/>
              <a:t>G4ProcessManager::</a:t>
            </a:r>
            <a:r>
              <a:rPr lang="en-US" dirty="0" err="1"/>
              <a:t>GetAttribute</a:t>
            </a:r>
            <a:r>
              <a:rPr lang="en-US" dirty="0"/>
              <a:t>(): particle[neutron]</a:t>
            </a:r>
          </a:p>
          <a:p>
            <a:r>
              <a:rPr lang="en-US" dirty="0"/>
              <a:t>  index out of range </a:t>
            </a:r>
          </a:p>
          <a:p>
            <a:r>
              <a:rPr lang="en-US" dirty="0"/>
              <a:t>  #processes[9]  index [-1]</a:t>
            </a:r>
          </a:p>
          <a:p>
            <a:endParaRPr lang="en-US" dirty="0"/>
          </a:p>
          <a:p>
            <a:r>
              <a:rPr lang="en-US" dirty="0"/>
              <a:t>**********************************************</a:t>
            </a:r>
          </a:p>
          <a:p>
            <a:r>
              <a:rPr lang="en-US" dirty="0"/>
              <a:t>    GEANT4 Geometry statistics: </a:t>
            </a:r>
          </a:p>
          <a:p>
            <a:r>
              <a:rPr lang="en-US" dirty="0"/>
              <a:t>             14 logical volumes</a:t>
            </a:r>
          </a:p>
          <a:p>
            <a:r>
              <a:rPr lang="en-US" dirty="0"/>
              <a:t>             13 physical volumes</a:t>
            </a:r>
          </a:p>
          <a:p>
            <a:r>
              <a:rPr lang="en-US" dirty="0"/>
              <a:t>              6 materials</a:t>
            </a:r>
          </a:p>
          <a:p>
            <a:r>
              <a:rPr lang="en-US" dirty="0"/>
              <a:t>              5 user limits</a:t>
            </a:r>
          </a:p>
          <a:p>
            <a:r>
              <a:rPr lang="en-US" dirty="0"/>
              <a:t>             14 sensitive detectors</a:t>
            </a:r>
          </a:p>
          <a:p>
            <a:r>
              <a:rPr lang="en-US" dirty="0"/>
              <a:t>**********************************************</a:t>
            </a:r>
          </a:p>
          <a:p>
            <a:endParaRPr lang="en-US" dirty="0"/>
          </a:p>
          <a:p>
            <a:r>
              <a:rPr lang="en-US" dirty="0"/>
              <a:t>[INFO] Monte Carlo Engine </a:t>
            </a:r>
            <a:r>
              <a:rPr lang="en-US" dirty="0" err="1"/>
              <a:t>Initialisation</a:t>
            </a:r>
            <a:r>
              <a:rPr lang="en-US" dirty="0"/>
              <a:t> with: TGeant4</a:t>
            </a:r>
          </a:p>
          <a:p>
            <a:r>
              <a:rPr lang="en-US" dirty="0"/>
              <a:t>[INFO] </a:t>
            </a:r>
            <a:r>
              <a:rPr lang="en-US" dirty="0" err="1"/>
              <a:t>FairGenericVMCConfig</a:t>
            </a:r>
            <a:r>
              <a:rPr lang="en-US" dirty="0"/>
              <a:t>::</a:t>
            </a:r>
            <a:r>
              <a:rPr lang="en-US" dirty="0" err="1"/>
              <a:t>SetupPostInit</a:t>
            </a:r>
            <a:r>
              <a:rPr lang="en-US" dirty="0"/>
              <a:t>() OFF.</a:t>
            </a:r>
          </a:p>
          <a:p>
            <a:r>
              <a:rPr lang="en-US" dirty="0"/>
              <a:t>[INFO] ***  </a:t>
            </a:r>
            <a:r>
              <a:rPr lang="en-US" dirty="0" err="1"/>
              <a:t>FairBaseParSet</a:t>
            </a:r>
            <a:r>
              <a:rPr lang="en-US" dirty="0"/>
              <a:t> written to ROOT file   version: 18</a:t>
            </a:r>
          </a:p>
          <a:p>
            <a:r>
              <a:rPr lang="en-US" dirty="0"/>
              <a:t>[INFO] ***  </a:t>
            </a:r>
            <a:r>
              <a:rPr lang="en-US" dirty="0" err="1"/>
              <a:t>FairGeoParSet</a:t>
            </a:r>
            <a:r>
              <a:rPr lang="en-US" dirty="0"/>
              <a:t> written to ROOT file   version: 18</a:t>
            </a:r>
          </a:p>
          <a:p>
            <a:r>
              <a:rPr lang="en-US" dirty="0"/>
              <a:t>--------------------------------------------------------------------------------</a:t>
            </a:r>
          </a:p>
          <a:p>
            <a:r>
              <a:rPr lang="en-US" dirty="0"/>
              <a:t>--------------  actual containers in runtime database  -------------------------</a:t>
            </a:r>
          </a:p>
          <a:p>
            <a:r>
              <a:rPr lang="en-US" dirty="0" err="1"/>
              <a:t>FairBaseParSet</a:t>
            </a:r>
            <a:r>
              <a:rPr lang="en-US" dirty="0"/>
              <a:t>                                 class for parameter io</a:t>
            </a:r>
          </a:p>
          <a:p>
            <a:r>
              <a:rPr lang="en-US" dirty="0" err="1"/>
              <a:t>FairGeoParSet</a:t>
            </a:r>
            <a:r>
              <a:rPr lang="en-US" dirty="0"/>
              <a:t>                                  class for Geo parameter</a:t>
            </a:r>
          </a:p>
          <a:p>
            <a:r>
              <a:rPr lang="en-US" dirty="0" err="1"/>
              <a:t>AtTpcGeoPar</a:t>
            </a:r>
            <a:r>
              <a:rPr lang="en-US" dirty="0"/>
              <a:t>                                    </a:t>
            </a:r>
            <a:r>
              <a:rPr lang="en-US" dirty="0" err="1"/>
              <a:t>AtTpc</a:t>
            </a:r>
            <a:r>
              <a:rPr lang="en-US" dirty="0"/>
              <a:t> Geometry Parameters</a:t>
            </a:r>
          </a:p>
          <a:p>
            <a:r>
              <a:rPr lang="en-US" dirty="0"/>
              <a:t>--------------  runs, versions  ------------------------------------------------</a:t>
            </a:r>
          </a:p>
          <a:p>
            <a:r>
              <a:rPr lang="en-US" dirty="0"/>
              <a:t>run id</a:t>
            </a:r>
          </a:p>
          <a:p>
            <a:r>
              <a:rPr lang="en-US" dirty="0"/>
              <a:t>  container                                        1st-inp    2nd-inp    output</a:t>
            </a:r>
          </a:p>
          <a:p>
            <a:r>
              <a:rPr lang="en-US" dirty="0"/>
              <a:t>run: 1735951821</a:t>
            </a:r>
          </a:p>
          <a:p>
            <a:r>
              <a:rPr lang="en-US" dirty="0"/>
              <a:t>  </a:t>
            </a:r>
            <a:r>
              <a:rPr lang="en-US" dirty="0" err="1"/>
              <a:t>FairBaseParSet</a:t>
            </a:r>
            <a:r>
              <a:rPr lang="en-US" dirty="0"/>
              <a:t>                                1735951821         -1         18</a:t>
            </a:r>
          </a:p>
          <a:p>
            <a:r>
              <a:rPr lang="en-US" dirty="0"/>
              <a:t>  </a:t>
            </a:r>
            <a:r>
              <a:rPr lang="en-US" dirty="0" err="1"/>
              <a:t>FairGeoParSet</a:t>
            </a:r>
            <a:r>
              <a:rPr lang="en-US" dirty="0"/>
              <a:t>                                 1735951821         -1         18</a:t>
            </a:r>
          </a:p>
          <a:p>
            <a:r>
              <a:rPr lang="en-US" dirty="0"/>
              <a:t>  </a:t>
            </a:r>
            <a:r>
              <a:rPr lang="en-US" dirty="0" err="1"/>
              <a:t>AtTpcGeoPar</a:t>
            </a:r>
            <a:r>
              <a:rPr lang="en-US" dirty="0"/>
              <a:t>                                           -1         -1          0</a:t>
            </a:r>
          </a:p>
          <a:p>
            <a:r>
              <a:rPr lang="en-US" dirty="0"/>
              <a:t>--------------  input/output  --------------------------------------------------</a:t>
            </a:r>
          </a:p>
          <a:p>
            <a:r>
              <a:rPr lang="en-US" dirty="0"/>
              <a:t>first input: none</a:t>
            </a:r>
          </a:p>
          <a:p>
            <a:r>
              <a:rPr lang="en-US" dirty="0"/>
              <a:t>second input: none</a:t>
            </a:r>
          </a:p>
          <a:p>
            <a:r>
              <a:rPr lang="en-US" dirty="0"/>
              <a:t>output:</a:t>
            </a:r>
          </a:p>
          <a:p>
            <a:r>
              <a:rPr lang="en-US" dirty="0"/>
              <a:t>OBJ: </a:t>
            </a:r>
            <a:r>
              <a:rPr lang="en-US" dirty="0" err="1"/>
              <a:t>FairParRootFile</a:t>
            </a:r>
            <a:r>
              <a:rPr lang="en-US" dirty="0"/>
              <a:t>	./data/</a:t>
            </a:r>
            <a:r>
              <a:rPr lang="en-US" dirty="0" err="1"/>
              <a:t>gadgetpar.root</a:t>
            </a:r>
            <a:r>
              <a:rPr lang="en-US" dirty="0"/>
              <a:t>	 : 0 at: 0x5624dea8feb0</a:t>
            </a:r>
          </a:p>
          <a:p>
            <a:r>
              <a:rPr lang="en-US" dirty="0"/>
              <a:t>Root file I/O ./data/</a:t>
            </a:r>
            <a:r>
              <a:rPr lang="en-US" dirty="0" err="1"/>
              <a:t>gadgetpar.root</a:t>
            </a:r>
            <a:r>
              <a:rPr lang="en-US" dirty="0"/>
              <a:t> is open</a:t>
            </a:r>
          </a:p>
          <a:p>
            <a:r>
              <a:rPr lang="en-US" dirty="0"/>
              <a:t>detector I/</a:t>
            </a:r>
            <a:r>
              <a:rPr lang="en-US" dirty="0" err="1"/>
              <a:t>Os</a:t>
            </a:r>
            <a:r>
              <a:rPr lang="en-US" dirty="0"/>
              <a:t>:  </a:t>
            </a:r>
            <a:r>
              <a:rPr lang="en-US" dirty="0" err="1"/>
              <a:t>FairGenericParIo</a:t>
            </a:r>
            <a:endParaRPr lang="en-US" dirty="0"/>
          </a:p>
          <a:p>
            <a:endParaRPr lang="en-US" dirty="0"/>
          </a:p>
          <a:p>
            <a:r>
              <a:rPr lang="en-US" dirty="0"/>
              <a:t>phot:  for gamma </a:t>
            </a:r>
            <a:r>
              <a:rPr lang="en-US" dirty="0" err="1"/>
              <a:t>SubType</a:t>
            </a:r>
            <a:r>
              <a:rPr lang="en-US" dirty="0"/>
              <a:t>=12 </a:t>
            </a:r>
            <a:r>
              <a:rPr lang="en-US" dirty="0" err="1"/>
              <a:t>BuildTable</a:t>
            </a:r>
            <a:r>
              <a:rPr lang="en-US" dirty="0"/>
              <a:t>=false</a:t>
            </a:r>
          </a:p>
          <a:p>
            <a:r>
              <a:rPr lang="en-US" dirty="0"/>
              <a:t>      </a:t>
            </a:r>
            <a:r>
              <a:rPr lang="en-US" dirty="0" err="1"/>
              <a:t>LambdaPrime</a:t>
            </a:r>
            <a:r>
              <a:rPr lang="en-US" dirty="0"/>
              <a:t> table from 200 keV to 100 </a:t>
            </a:r>
            <a:r>
              <a:rPr lang="en-US" dirty="0" err="1"/>
              <a:t>TeV</a:t>
            </a:r>
            <a:r>
              <a:rPr lang="en-US" dirty="0"/>
              <a:t> in 61 bins </a:t>
            </a:r>
          </a:p>
          <a:p>
            <a:r>
              <a:rPr lang="en-US" dirty="0"/>
              <a:t>      ===== EM models for the G4Region  </a:t>
            </a:r>
            <a:r>
              <a:rPr lang="en-US" dirty="0" err="1"/>
              <a:t>DefaultRegionForTheWorld</a:t>
            </a:r>
            <a:r>
              <a:rPr lang="en-US" dirty="0"/>
              <a:t> ======</a:t>
            </a:r>
          </a:p>
          <a:p>
            <a:r>
              <a:rPr lang="en-US" dirty="0"/>
              <a:t> </a:t>
            </a:r>
            <a:r>
              <a:rPr lang="en-US" dirty="0" err="1"/>
              <a:t>LivermorePhElectric</a:t>
            </a:r>
            <a:r>
              <a:rPr lang="en-US" dirty="0"/>
              <a:t> : </a:t>
            </a:r>
            <a:r>
              <a:rPr lang="en-US" dirty="0" err="1"/>
              <a:t>Emin</a:t>
            </a:r>
            <a:r>
              <a:rPr lang="en-US" dirty="0"/>
              <a:t>=    0 eV  Emax=  100 </a:t>
            </a:r>
            <a:r>
              <a:rPr lang="en-US" dirty="0" err="1"/>
              <a:t>TeV</a:t>
            </a:r>
            <a:r>
              <a:rPr lang="en-US" dirty="0"/>
              <a:t>  </a:t>
            </a:r>
            <a:r>
              <a:rPr lang="en-US" dirty="0" err="1"/>
              <a:t>SauterGavrila</a:t>
            </a:r>
            <a:r>
              <a:rPr lang="en-US" dirty="0"/>
              <a:t> </a:t>
            </a:r>
            <a:r>
              <a:rPr lang="en-US" dirty="0" err="1"/>
              <a:t>Fluo</a:t>
            </a:r>
            <a:endParaRPr lang="en-US" dirty="0"/>
          </a:p>
          <a:p>
            <a:endParaRPr lang="en-US" dirty="0"/>
          </a:p>
          <a:p>
            <a:r>
              <a:rPr lang="en-US" dirty="0" err="1"/>
              <a:t>compt</a:t>
            </a:r>
            <a:r>
              <a:rPr lang="en-US" dirty="0"/>
              <a:t>:  for gamma </a:t>
            </a:r>
            <a:r>
              <a:rPr lang="en-US" dirty="0" err="1"/>
              <a:t>SubType</a:t>
            </a:r>
            <a:r>
              <a:rPr lang="en-US" dirty="0"/>
              <a:t>=13 </a:t>
            </a:r>
            <a:r>
              <a:rPr lang="en-US" dirty="0" err="1"/>
              <a:t>BuildTable</a:t>
            </a:r>
            <a:r>
              <a:rPr lang="en-US" dirty="0"/>
              <a:t>=true</a:t>
            </a:r>
          </a:p>
          <a:p>
            <a:r>
              <a:rPr lang="en-US" dirty="0"/>
              <a:t>      Lambda table from 100 eV  to 1 MeV, 7 bins/decade, spline: true</a:t>
            </a:r>
          </a:p>
          <a:p>
            <a:r>
              <a:rPr lang="en-US" dirty="0"/>
              <a:t>      </a:t>
            </a:r>
            <a:r>
              <a:rPr lang="en-US" dirty="0" err="1"/>
              <a:t>LambdaPrime</a:t>
            </a:r>
            <a:r>
              <a:rPr lang="en-US" dirty="0"/>
              <a:t> table from 1 MeV to 100 </a:t>
            </a:r>
            <a:r>
              <a:rPr lang="en-US" dirty="0" err="1"/>
              <a:t>TeV</a:t>
            </a:r>
            <a:r>
              <a:rPr lang="en-US" dirty="0"/>
              <a:t> in 56 bins </a:t>
            </a:r>
          </a:p>
          <a:p>
            <a:r>
              <a:rPr lang="en-US" dirty="0"/>
              <a:t>      ===== EM models for the G4Region  </a:t>
            </a:r>
            <a:r>
              <a:rPr lang="en-US" dirty="0" err="1"/>
              <a:t>DefaultRegionForTheWorld</a:t>
            </a:r>
            <a:r>
              <a:rPr lang="en-US" dirty="0"/>
              <a:t> ======</a:t>
            </a:r>
          </a:p>
          <a:p>
            <a:r>
              <a:rPr lang="en-US" dirty="0"/>
              <a:t>       Klein-</a:t>
            </a:r>
            <a:r>
              <a:rPr lang="en-US" dirty="0" err="1"/>
              <a:t>Nishina</a:t>
            </a:r>
            <a:r>
              <a:rPr lang="en-US" dirty="0"/>
              <a:t> : </a:t>
            </a:r>
            <a:r>
              <a:rPr lang="en-US" dirty="0" err="1"/>
              <a:t>Emin</a:t>
            </a:r>
            <a:r>
              <a:rPr lang="en-US" dirty="0"/>
              <a:t>=    0 eV  Emax=  100 </a:t>
            </a:r>
            <a:r>
              <a:rPr lang="en-US" dirty="0" err="1"/>
              <a:t>TeV</a:t>
            </a:r>
            <a:endParaRPr lang="en-US" dirty="0"/>
          </a:p>
          <a:p>
            <a:endParaRPr lang="en-US" dirty="0"/>
          </a:p>
          <a:p>
            <a:r>
              <a:rPr lang="en-US" dirty="0"/>
              <a:t>conv:  for gamma </a:t>
            </a:r>
            <a:r>
              <a:rPr lang="en-US" dirty="0" err="1"/>
              <a:t>SubType</a:t>
            </a:r>
            <a:r>
              <a:rPr lang="en-US" dirty="0"/>
              <a:t>=14 </a:t>
            </a:r>
            <a:r>
              <a:rPr lang="en-US" dirty="0" err="1"/>
              <a:t>BuildTable</a:t>
            </a:r>
            <a:r>
              <a:rPr lang="en-US" dirty="0"/>
              <a:t>=true</a:t>
            </a:r>
          </a:p>
          <a:p>
            <a:r>
              <a:rPr lang="en-US" dirty="0"/>
              <a:t>      Lambda table from 1.022 MeV to 100 </a:t>
            </a:r>
            <a:r>
              <a:rPr lang="en-US" dirty="0" err="1"/>
              <a:t>TeV</a:t>
            </a:r>
            <a:r>
              <a:rPr lang="en-US" dirty="0"/>
              <a:t>, 18 bins/decade, spline: true</a:t>
            </a:r>
          </a:p>
          <a:p>
            <a:r>
              <a:rPr lang="en-US" dirty="0"/>
              <a:t>      ===== EM models for the G4Region  </a:t>
            </a:r>
            <a:r>
              <a:rPr lang="en-US" dirty="0" err="1"/>
              <a:t>DefaultRegionForTheWorld</a:t>
            </a:r>
            <a:r>
              <a:rPr lang="en-US" dirty="0"/>
              <a:t> ======</a:t>
            </a:r>
          </a:p>
          <a:p>
            <a:r>
              <a:rPr lang="en-US" dirty="0"/>
              <a:t>     </a:t>
            </a:r>
            <a:r>
              <a:rPr lang="en-US" dirty="0" err="1"/>
              <a:t>BetheHeitlerLPM</a:t>
            </a:r>
            <a:r>
              <a:rPr lang="en-US" dirty="0"/>
              <a:t> : </a:t>
            </a:r>
            <a:r>
              <a:rPr lang="en-US" dirty="0" err="1"/>
              <a:t>Emin</a:t>
            </a:r>
            <a:r>
              <a:rPr lang="en-US" dirty="0"/>
              <a:t>=    0 eV  Emax=  100 </a:t>
            </a:r>
            <a:r>
              <a:rPr lang="en-US" dirty="0" err="1"/>
              <a:t>TeV</a:t>
            </a:r>
            <a:r>
              <a:rPr lang="en-US" dirty="0"/>
              <a:t>  </a:t>
            </a:r>
            <a:r>
              <a:rPr lang="en-US" dirty="0" err="1"/>
              <a:t>ModifiedTsai</a:t>
            </a:r>
            <a:endParaRPr lang="en-US" dirty="0"/>
          </a:p>
          <a:p>
            <a:endParaRPr lang="en-US" dirty="0"/>
          </a:p>
          <a:p>
            <a:r>
              <a:rPr lang="en-US" dirty="0" err="1"/>
              <a:t>Rayl</a:t>
            </a:r>
            <a:r>
              <a:rPr lang="en-US" dirty="0"/>
              <a:t>:  for gamma </a:t>
            </a:r>
            <a:r>
              <a:rPr lang="en-US" dirty="0" err="1"/>
              <a:t>SubType</a:t>
            </a:r>
            <a:r>
              <a:rPr lang="en-US" dirty="0"/>
              <a:t>=11 </a:t>
            </a:r>
            <a:r>
              <a:rPr lang="en-US" dirty="0" err="1"/>
              <a:t>BuildTable</a:t>
            </a:r>
            <a:r>
              <a:rPr lang="en-US" dirty="0"/>
              <a:t>=true</a:t>
            </a:r>
          </a:p>
          <a:p>
            <a:r>
              <a:rPr lang="en-US" dirty="0"/>
              <a:t>      Lambda table from 100 eV  to 100 keV, 7 bins/decade, spline: false</a:t>
            </a:r>
          </a:p>
          <a:p>
            <a:r>
              <a:rPr lang="en-US" dirty="0"/>
              <a:t>      </a:t>
            </a:r>
            <a:r>
              <a:rPr lang="en-US" dirty="0" err="1"/>
              <a:t>LambdaPrime</a:t>
            </a:r>
            <a:r>
              <a:rPr lang="en-US" dirty="0"/>
              <a:t> table from 100 keV to 100 </a:t>
            </a:r>
            <a:r>
              <a:rPr lang="en-US" dirty="0" err="1"/>
              <a:t>TeV</a:t>
            </a:r>
            <a:r>
              <a:rPr lang="en-US" dirty="0"/>
              <a:t> in 63 bins </a:t>
            </a:r>
          </a:p>
          <a:p>
            <a:r>
              <a:rPr lang="en-US" dirty="0"/>
              <a:t>      ===== EM models for the G4Region  </a:t>
            </a:r>
            <a:r>
              <a:rPr lang="en-US" dirty="0" err="1"/>
              <a:t>DefaultRegionForTheWorld</a:t>
            </a:r>
            <a:r>
              <a:rPr lang="en-US" dirty="0"/>
              <a:t> ======</a:t>
            </a:r>
          </a:p>
          <a:p>
            <a:r>
              <a:rPr lang="en-US" dirty="0"/>
              <a:t>   </a:t>
            </a:r>
            <a:r>
              <a:rPr lang="en-US" dirty="0" err="1"/>
              <a:t>LivermoreRayleigh</a:t>
            </a:r>
            <a:r>
              <a:rPr lang="en-US" dirty="0"/>
              <a:t> : </a:t>
            </a:r>
            <a:r>
              <a:rPr lang="en-US" dirty="0" err="1"/>
              <a:t>Emin</a:t>
            </a:r>
            <a:r>
              <a:rPr lang="en-US" dirty="0"/>
              <a:t>=    0 eV  Emax=  100 </a:t>
            </a:r>
            <a:r>
              <a:rPr lang="en-US" dirty="0" err="1"/>
              <a:t>TeV</a:t>
            </a:r>
            <a:r>
              <a:rPr lang="en-US" dirty="0"/>
              <a:t>  </a:t>
            </a:r>
            <a:r>
              <a:rPr lang="en-US" dirty="0" err="1"/>
              <a:t>CullenGenerator</a:t>
            </a:r>
            <a:endParaRPr lang="en-US" dirty="0"/>
          </a:p>
          <a:p>
            <a:endParaRPr lang="en-US" dirty="0"/>
          </a:p>
          <a:p>
            <a:r>
              <a:rPr lang="en-US" dirty="0" err="1"/>
              <a:t>msc</a:t>
            </a:r>
            <a:r>
              <a:rPr lang="en-US" dirty="0"/>
              <a:t>:  for e-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UrbanMsc</a:t>
            </a:r>
            <a:r>
              <a:rPr lang="en-US" dirty="0"/>
              <a:t> : </a:t>
            </a:r>
            <a:r>
              <a:rPr lang="en-US" dirty="0" err="1"/>
              <a:t>Emin</a:t>
            </a:r>
            <a:r>
              <a:rPr lang="en-US" dirty="0"/>
              <a:t>=    0 eV  Emax=  100 MeV </a:t>
            </a:r>
            <a:r>
              <a:rPr lang="en-US" dirty="0" err="1"/>
              <a:t>Nbins</a:t>
            </a:r>
            <a:r>
              <a:rPr lang="en-US" dirty="0"/>
              <a:t>=42 100 eV  - 100 MeV</a:t>
            </a:r>
          </a:p>
          <a:p>
            <a:r>
              <a:rPr lang="en-US" dirty="0"/>
              <a:t>              </a:t>
            </a:r>
            <a:r>
              <a:rPr lang="en-US" dirty="0" err="1"/>
              <a:t>StepLim</a:t>
            </a:r>
            <a:r>
              <a:rPr lang="en-US" dirty="0"/>
              <a:t>=</a:t>
            </a:r>
            <a:r>
              <a:rPr lang="en-US" dirty="0" err="1"/>
              <a:t>UseSafety</a:t>
            </a:r>
            <a:r>
              <a:rPr lang="en-US" dirty="0"/>
              <a:t> </a:t>
            </a:r>
            <a:r>
              <a:rPr lang="en-US" dirty="0" err="1"/>
              <a:t>Rfact</a:t>
            </a:r>
            <a:r>
              <a:rPr lang="en-US" dirty="0"/>
              <a:t>=0.04 </a:t>
            </a:r>
            <a:r>
              <a:rPr lang="en-US" dirty="0" err="1"/>
              <a:t>Gfact</a:t>
            </a:r>
            <a:r>
              <a:rPr lang="en-US" dirty="0"/>
              <a:t>=2.5 </a:t>
            </a:r>
            <a:r>
              <a:rPr lang="en-US" dirty="0" err="1"/>
              <a:t>Sfact</a:t>
            </a:r>
            <a:r>
              <a:rPr lang="en-US" dirty="0"/>
              <a:t>=0.6 </a:t>
            </a:r>
            <a:r>
              <a:rPr lang="en-US" dirty="0" err="1"/>
              <a:t>DispFlag:true</a:t>
            </a:r>
            <a:r>
              <a:rPr lang="en-US" dirty="0"/>
              <a:t> Skin=1 </a:t>
            </a:r>
            <a:r>
              <a:rPr lang="en-US" dirty="0" err="1"/>
              <a:t>Llimit</a:t>
            </a:r>
            <a:r>
              <a:rPr lang="en-US" dirty="0"/>
              <a:t>=1</a:t>
            </a:r>
          </a:p>
          <a:p>
            <a:r>
              <a:rPr lang="en-US" dirty="0"/>
              <a:t>        </a:t>
            </a:r>
            <a:r>
              <a:rPr lang="en-US" dirty="0" err="1"/>
              <a:t>WentzelVIUni</a:t>
            </a:r>
            <a:r>
              <a:rPr lang="en-US" dirty="0"/>
              <a:t> : </a:t>
            </a:r>
            <a:r>
              <a:rPr lang="en-US" dirty="0" err="1"/>
              <a:t>Emin</a:t>
            </a:r>
            <a:r>
              <a:rPr lang="en-US" dirty="0"/>
              <a:t>=  100 MeV Emax=  100 </a:t>
            </a:r>
            <a:r>
              <a:rPr lang="en-US" dirty="0" err="1"/>
              <a:t>TeV</a:t>
            </a:r>
            <a:r>
              <a:rPr lang="en-US" dirty="0"/>
              <a:t> </a:t>
            </a:r>
            <a:r>
              <a:rPr lang="en-US" dirty="0" err="1"/>
              <a:t>Nbins</a:t>
            </a:r>
            <a:r>
              <a:rPr lang="en-US" dirty="0"/>
              <a:t>=42 100 MeV - 100 </a:t>
            </a:r>
            <a:r>
              <a:rPr lang="en-US" dirty="0" err="1"/>
              <a:t>TeV</a:t>
            </a:r>
            <a:endParaRPr lang="en-US" dirty="0"/>
          </a:p>
          <a:p>
            <a:r>
              <a:rPr lang="en-US" dirty="0"/>
              <a:t>              </a:t>
            </a:r>
            <a:r>
              <a:rPr lang="en-US" dirty="0" err="1"/>
              <a:t>StepLim</a:t>
            </a:r>
            <a:r>
              <a:rPr lang="en-US" dirty="0"/>
              <a:t>=</a:t>
            </a:r>
            <a:r>
              <a:rPr lang="en-US" dirty="0" err="1"/>
              <a:t>UseSafety</a:t>
            </a:r>
            <a:r>
              <a:rPr lang="en-US" dirty="0"/>
              <a:t> </a:t>
            </a:r>
            <a:r>
              <a:rPr lang="en-US" dirty="0" err="1"/>
              <a:t>Rfact</a:t>
            </a:r>
            <a:r>
              <a:rPr lang="en-US" dirty="0"/>
              <a:t>=0.04 </a:t>
            </a:r>
            <a:r>
              <a:rPr lang="en-US" dirty="0" err="1"/>
              <a:t>Gfact</a:t>
            </a:r>
            <a:r>
              <a:rPr lang="en-US" dirty="0"/>
              <a:t>=2.5 </a:t>
            </a:r>
            <a:r>
              <a:rPr lang="en-US" dirty="0" err="1"/>
              <a:t>Sfact</a:t>
            </a:r>
            <a:r>
              <a:rPr lang="en-US" dirty="0"/>
              <a:t>=0.6 </a:t>
            </a:r>
            <a:r>
              <a:rPr lang="en-US" dirty="0" err="1"/>
              <a:t>DispFlag:true</a:t>
            </a:r>
            <a:r>
              <a:rPr lang="en-US" dirty="0"/>
              <a:t> Skin=1 </a:t>
            </a:r>
            <a:r>
              <a:rPr lang="en-US" dirty="0" err="1"/>
              <a:t>Llimit</a:t>
            </a:r>
            <a:r>
              <a:rPr lang="en-US" dirty="0"/>
              <a:t>=1</a:t>
            </a:r>
          </a:p>
          <a:p>
            <a:endParaRPr lang="en-US" dirty="0"/>
          </a:p>
          <a:p>
            <a:r>
              <a:rPr lang="en-US" dirty="0" err="1"/>
              <a:t>eIoni</a:t>
            </a:r>
            <a:r>
              <a:rPr lang="en-US" dirty="0"/>
              <a:t>:  for e-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1 mm), </a:t>
            </a:r>
            <a:r>
              <a:rPr lang="en-US" dirty="0" err="1"/>
              <a:t>integ</a:t>
            </a:r>
            <a:r>
              <a:rPr lang="en-US" dirty="0"/>
              <a:t>: true, </a:t>
            </a:r>
            <a:r>
              <a:rPr lang="en-US" dirty="0" err="1"/>
              <a:t>fluct</a:t>
            </a:r>
            <a:r>
              <a:rPr lang="en-US" dirty="0"/>
              <a:t>: true, </a:t>
            </a:r>
            <a:r>
              <a:rPr lang="en-US" dirty="0" err="1"/>
              <a:t>linLossLim</a:t>
            </a:r>
            <a:r>
              <a:rPr lang="en-US" dirty="0"/>
              <a:t>= 0.01</a:t>
            </a:r>
          </a:p>
          <a:p>
            <a:r>
              <a:rPr lang="en-US" dirty="0"/>
              <a:t>      ===== EM models for the G4Region  </a:t>
            </a:r>
            <a:r>
              <a:rPr lang="en-US" dirty="0" err="1"/>
              <a:t>DefaultRegionForTheWorld</a:t>
            </a:r>
            <a:r>
              <a:rPr lang="en-US" dirty="0"/>
              <a:t> ======</a:t>
            </a:r>
          </a:p>
          <a:p>
            <a:r>
              <a:rPr lang="en-US" dirty="0"/>
              <a:t>        </a:t>
            </a:r>
            <a:r>
              <a:rPr lang="en-US" dirty="0" err="1"/>
              <a:t>MollerBhabha</a:t>
            </a:r>
            <a:r>
              <a:rPr lang="en-US" dirty="0"/>
              <a:t> : </a:t>
            </a:r>
            <a:r>
              <a:rPr lang="en-US" dirty="0" err="1"/>
              <a:t>Emin</a:t>
            </a:r>
            <a:r>
              <a:rPr lang="en-US" dirty="0"/>
              <a:t>=    0 eV  Emax=  100 </a:t>
            </a:r>
            <a:r>
              <a:rPr lang="en-US" dirty="0" err="1"/>
              <a:t>TeV</a:t>
            </a:r>
            <a:endParaRPr lang="en-US" dirty="0"/>
          </a:p>
          <a:p>
            <a:endParaRPr lang="en-US" dirty="0"/>
          </a:p>
          <a:p>
            <a:r>
              <a:rPr lang="en-US" dirty="0" err="1"/>
              <a:t>eBrem</a:t>
            </a:r>
            <a:r>
              <a:rPr lang="en-US" dirty="0"/>
              <a:t>:  for e-  </a:t>
            </a:r>
            <a:r>
              <a:rPr lang="en-US" dirty="0" err="1"/>
              <a:t>SubType</a:t>
            </a:r>
            <a:r>
              <a:rPr lang="en-US" dirty="0"/>
              <a:t>=3</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LPM flag: true for E &gt; 1 GeV,  </a:t>
            </a:r>
            <a:r>
              <a:rPr lang="en-US" dirty="0" err="1"/>
              <a:t>VertexHighEnergyTh</a:t>
            </a:r>
            <a:r>
              <a:rPr lang="en-US" dirty="0"/>
              <a:t>(GeV)= 100000</a:t>
            </a:r>
          </a:p>
          <a:p>
            <a:r>
              <a:rPr lang="en-US" dirty="0"/>
              <a:t>      ===== EM models for the G4Region  </a:t>
            </a:r>
            <a:r>
              <a:rPr lang="en-US" dirty="0" err="1"/>
              <a:t>DefaultRegionForTheWorld</a:t>
            </a:r>
            <a:r>
              <a:rPr lang="en-US" dirty="0"/>
              <a:t> ======</a:t>
            </a:r>
          </a:p>
          <a:p>
            <a:r>
              <a:rPr lang="en-US" dirty="0"/>
              <a:t>             </a:t>
            </a:r>
            <a:r>
              <a:rPr lang="en-US" dirty="0" err="1"/>
              <a:t>eBremSB</a:t>
            </a:r>
            <a:r>
              <a:rPr lang="en-US" dirty="0"/>
              <a:t> : </a:t>
            </a:r>
            <a:r>
              <a:rPr lang="en-US" dirty="0" err="1"/>
              <a:t>Emin</a:t>
            </a:r>
            <a:r>
              <a:rPr lang="en-US" dirty="0"/>
              <a:t>=    0 eV  Emax=    1 GeV  </a:t>
            </a:r>
            <a:r>
              <a:rPr lang="en-US" dirty="0" err="1"/>
              <a:t>ModifiedTsai</a:t>
            </a:r>
            <a:endParaRPr lang="en-US" dirty="0"/>
          </a:p>
          <a:p>
            <a:r>
              <a:rPr lang="en-US" dirty="0"/>
              <a:t>            </a:t>
            </a:r>
            <a:r>
              <a:rPr lang="en-US" dirty="0" err="1"/>
              <a:t>eBremLPM</a:t>
            </a:r>
            <a:r>
              <a:rPr lang="en-US" dirty="0"/>
              <a:t> : </a:t>
            </a:r>
            <a:r>
              <a:rPr lang="en-US" dirty="0" err="1"/>
              <a:t>Emin</a:t>
            </a:r>
            <a:r>
              <a:rPr lang="en-US" dirty="0"/>
              <a:t>=    1 GeV Emax=  100 </a:t>
            </a:r>
            <a:r>
              <a:rPr lang="en-US" dirty="0" err="1"/>
              <a:t>TeV</a:t>
            </a:r>
            <a:r>
              <a:rPr lang="en-US" dirty="0"/>
              <a:t>  </a:t>
            </a:r>
            <a:r>
              <a:rPr lang="en-US" dirty="0" err="1"/>
              <a:t>ModifiedTsai</a:t>
            </a:r>
            <a:endParaRPr lang="en-US" dirty="0"/>
          </a:p>
          <a:p>
            <a:endParaRPr lang="en-US" dirty="0"/>
          </a:p>
          <a:p>
            <a:r>
              <a:rPr lang="en-US" dirty="0" err="1"/>
              <a:t>CoulombScat</a:t>
            </a:r>
            <a:r>
              <a:rPr lang="en-US" dirty="0"/>
              <a:t>:  for e-, integral:1  </a:t>
            </a:r>
            <a:r>
              <a:rPr lang="en-US" dirty="0" err="1"/>
              <a:t>SubType</a:t>
            </a:r>
            <a:r>
              <a:rPr lang="en-US" dirty="0"/>
              <a:t>=1 </a:t>
            </a:r>
            <a:r>
              <a:rPr lang="en-US" dirty="0" err="1"/>
              <a:t>BuildTable</a:t>
            </a:r>
            <a:r>
              <a:rPr lang="en-US" dirty="0"/>
              <a:t>=true</a:t>
            </a:r>
          </a:p>
          <a:p>
            <a:r>
              <a:rPr lang="en-US" dirty="0"/>
              <a:t>      Lambda table from 100 MeV to 100 </a:t>
            </a:r>
            <a:r>
              <a:rPr lang="en-US" dirty="0" err="1"/>
              <a:t>TeV</a:t>
            </a:r>
            <a:r>
              <a:rPr lang="en-US" dirty="0"/>
              <a:t>, 7 bins/decade, spline: true</a:t>
            </a:r>
          </a:p>
          <a:p>
            <a:r>
              <a:rPr lang="en-US" dirty="0"/>
              <a:t>      </a:t>
            </a:r>
            <a:r>
              <a:rPr lang="en-US" dirty="0" err="1"/>
              <a:t>ThetaMin</a:t>
            </a:r>
            <a:r>
              <a:rPr lang="en-US" dirty="0"/>
              <a:t>(p) &lt; Theta(degree) &lt; 180; </a:t>
            </a:r>
            <a:r>
              <a:rPr lang="en-US" dirty="0" err="1"/>
              <a:t>pLimit</a:t>
            </a:r>
            <a:r>
              <a:rPr lang="en-US" dirty="0"/>
              <a:t>(GeV^1)= 0.139531</a:t>
            </a:r>
          </a:p>
          <a:p>
            <a:r>
              <a:rPr lang="en-US" dirty="0"/>
              <a:t>      ===== EM models for the G4Region  </a:t>
            </a:r>
            <a:r>
              <a:rPr lang="en-US" dirty="0" err="1"/>
              <a:t>DefaultRegionForTheWorld</a:t>
            </a:r>
            <a:r>
              <a:rPr lang="en-US" dirty="0"/>
              <a:t> ======</a:t>
            </a:r>
          </a:p>
          <a:p>
            <a:r>
              <a:rPr lang="en-US" dirty="0"/>
              <a:t>  </a:t>
            </a:r>
            <a:r>
              <a:rPr lang="en-US" dirty="0" err="1"/>
              <a:t>eCoulombScattering</a:t>
            </a:r>
            <a:r>
              <a:rPr lang="en-US" dirty="0"/>
              <a:t> : </a:t>
            </a:r>
            <a:r>
              <a:rPr lang="en-US" dirty="0" err="1"/>
              <a:t>Emin</a:t>
            </a:r>
            <a:r>
              <a:rPr lang="en-US" dirty="0"/>
              <a:t>=  100 MeV Emax=  100 </a:t>
            </a:r>
            <a:r>
              <a:rPr lang="en-US" dirty="0" err="1"/>
              <a:t>TeV</a:t>
            </a:r>
            <a:endParaRPr lang="en-US" dirty="0"/>
          </a:p>
          <a:p>
            <a:endParaRPr lang="en-US" dirty="0"/>
          </a:p>
          <a:p>
            <a:r>
              <a:rPr lang="en-US" dirty="0" err="1"/>
              <a:t>msc</a:t>
            </a:r>
            <a:r>
              <a:rPr lang="en-US" dirty="0"/>
              <a:t>:  for e+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UrbanMsc</a:t>
            </a:r>
            <a:r>
              <a:rPr lang="en-US" dirty="0"/>
              <a:t> : </a:t>
            </a:r>
            <a:r>
              <a:rPr lang="en-US" dirty="0" err="1"/>
              <a:t>Emin</a:t>
            </a:r>
            <a:r>
              <a:rPr lang="en-US" dirty="0"/>
              <a:t>=    0 eV  Emax=  100 MeV </a:t>
            </a:r>
            <a:r>
              <a:rPr lang="en-US" dirty="0" err="1"/>
              <a:t>Nbins</a:t>
            </a:r>
            <a:r>
              <a:rPr lang="en-US" dirty="0"/>
              <a:t>=42 100 eV  - 100 MeV</a:t>
            </a:r>
          </a:p>
          <a:p>
            <a:r>
              <a:rPr lang="en-US" dirty="0"/>
              <a:t>              </a:t>
            </a:r>
            <a:r>
              <a:rPr lang="en-US" dirty="0" err="1"/>
              <a:t>StepLim</a:t>
            </a:r>
            <a:r>
              <a:rPr lang="en-US" dirty="0"/>
              <a:t>=</a:t>
            </a:r>
            <a:r>
              <a:rPr lang="en-US" dirty="0" err="1"/>
              <a:t>UseSafety</a:t>
            </a:r>
            <a:r>
              <a:rPr lang="en-US" dirty="0"/>
              <a:t> </a:t>
            </a:r>
            <a:r>
              <a:rPr lang="en-US" dirty="0" err="1"/>
              <a:t>Rfact</a:t>
            </a:r>
            <a:r>
              <a:rPr lang="en-US" dirty="0"/>
              <a:t>=0.04 </a:t>
            </a:r>
            <a:r>
              <a:rPr lang="en-US" dirty="0" err="1"/>
              <a:t>Gfact</a:t>
            </a:r>
            <a:r>
              <a:rPr lang="en-US" dirty="0"/>
              <a:t>=2.5 </a:t>
            </a:r>
            <a:r>
              <a:rPr lang="en-US" dirty="0" err="1"/>
              <a:t>Sfact</a:t>
            </a:r>
            <a:r>
              <a:rPr lang="en-US" dirty="0"/>
              <a:t>=0.6 </a:t>
            </a:r>
            <a:r>
              <a:rPr lang="en-US" dirty="0" err="1"/>
              <a:t>DispFlag:true</a:t>
            </a:r>
            <a:r>
              <a:rPr lang="en-US" dirty="0"/>
              <a:t> Skin=1 </a:t>
            </a:r>
            <a:r>
              <a:rPr lang="en-US" dirty="0" err="1"/>
              <a:t>Llimit</a:t>
            </a:r>
            <a:r>
              <a:rPr lang="en-US" dirty="0"/>
              <a:t>=1</a:t>
            </a:r>
          </a:p>
          <a:p>
            <a:r>
              <a:rPr lang="en-US" dirty="0"/>
              <a:t>        </a:t>
            </a:r>
            <a:r>
              <a:rPr lang="en-US" dirty="0" err="1"/>
              <a:t>WentzelVIUni</a:t>
            </a:r>
            <a:r>
              <a:rPr lang="en-US" dirty="0"/>
              <a:t> : </a:t>
            </a:r>
            <a:r>
              <a:rPr lang="en-US" dirty="0" err="1"/>
              <a:t>Emin</a:t>
            </a:r>
            <a:r>
              <a:rPr lang="en-US" dirty="0"/>
              <a:t>=  100 MeV Emax=  100 </a:t>
            </a:r>
            <a:r>
              <a:rPr lang="en-US" dirty="0" err="1"/>
              <a:t>TeV</a:t>
            </a:r>
            <a:r>
              <a:rPr lang="en-US" dirty="0"/>
              <a:t> </a:t>
            </a:r>
            <a:r>
              <a:rPr lang="en-US" dirty="0" err="1"/>
              <a:t>Nbins</a:t>
            </a:r>
            <a:r>
              <a:rPr lang="en-US" dirty="0"/>
              <a:t>=42 100 MeV - 100 </a:t>
            </a:r>
            <a:r>
              <a:rPr lang="en-US" dirty="0" err="1"/>
              <a:t>TeV</a:t>
            </a:r>
            <a:endParaRPr lang="en-US" dirty="0"/>
          </a:p>
          <a:p>
            <a:r>
              <a:rPr lang="en-US" dirty="0"/>
              <a:t>              </a:t>
            </a:r>
            <a:r>
              <a:rPr lang="en-US" dirty="0" err="1"/>
              <a:t>StepLim</a:t>
            </a:r>
            <a:r>
              <a:rPr lang="en-US" dirty="0"/>
              <a:t>=</a:t>
            </a:r>
            <a:r>
              <a:rPr lang="en-US" dirty="0" err="1"/>
              <a:t>UseSafety</a:t>
            </a:r>
            <a:r>
              <a:rPr lang="en-US" dirty="0"/>
              <a:t> </a:t>
            </a:r>
            <a:r>
              <a:rPr lang="en-US" dirty="0" err="1"/>
              <a:t>Rfact</a:t>
            </a:r>
            <a:r>
              <a:rPr lang="en-US" dirty="0"/>
              <a:t>=0.04 </a:t>
            </a:r>
            <a:r>
              <a:rPr lang="en-US" dirty="0" err="1"/>
              <a:t>Gfact</a:t>
            </a:r>
            <a:r>
              <a:rPr lang="en-US" dirty="0"/>
              <a:t>=2.5 </a:t>
            </a:r>
            <a:r>
              <a:rPr lang="en-US" dirty="0" err="1"/>
              <a:t>Sfact</a:t>
            </a:r>
            <a:r>
              <a:rPr lang="en-US" dirty="0"/>
              <a:t>=0.6 </a:t>
            </a:r>
            <a:r>
              <a:rPr lang="en-US" dirty="0" err="1"/>
              <a:t>DispFlag:true</a:t>
            </a:r>
            <a:r>
              <a:rPr lang="en-US" dirty="0"/>
              <a:t> Skin=1 </a:t>
            </a:r>
            <a:r>
              <a:rPr lang="en-US" dirty="0" err="1"/>
              <a:t>Llimit</a:t>
            </a:r>
            <a:r>
              <a:rPr lang="en-US" dirty="0"/>
              <a:t>=1</a:t>
            </a:r>
          </a:p>
          <a:p>
            <a:endParaRPr lang="en-US" dirty="0"/>
          </a:p>
          <a:p>
            <a:r>
              <a:rPr lang="en-US" dirty="0" err="1"/>
              <a:t>eIoni</a:t>
            </a:r>
            <a:r>
              <a:rPr lang="en-US" dirty="0"/>
              <a:t>:  for e+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1 mm), </a:t>
            </a:r>
            <a:r>
              <a:rPr lang="en-US" dirty="0" err="1"/>
              <a:t>integ</a:t>
            </a:r>
            <a:r>
              <a:rPr lang="en-US" dirty="0"/>
              <a:t>: true, </a:t>
            </a:r>
            <a:r>
              <a:rPr lang="en-US" dirty="0" err="1"/>
              <a:t>fluct</a:t>
            </a:r>
            <a:r>
              <a:rPr lang="en-US" dirty="0"/>
              <a:t>: true, </a:t>
            </a:r>
            <a:r>
              <a:rPr lang="en-US" dirty="0" err="1"/>
              <a:t>linLossLim</a:t>
            </a:r>
            <a:r>
              <a:rPr lang="en-US" dirty="0"/>
              <a:t>= 0.01</a:t>
            </a:r>
          </a:p>
          <a:p>
            <a:r>
              <a:rPr lang="en-US" dirty="0"/>
              <a:t>      ===== EM models for the G4Region  </a:t>
            </a:r>
            <a:r>
              <a:rPr lang="en-US" dirty="0" err="1"/>
              <a:t>DefaultRegionForTheWorld</a:t>
            </a:r>
            <a:r>
              <a:rPr lang="en-US" dirty="0"/>
              <a:t> ======</a:t>
            </a:r>
          </a:p>
          <a:p>
            <a:r>
              <a:rPr lang="en-US" dirty="0"/>
              <a:t>        </a:t>
            </a:r>
            <a:r>
              <a:rPr lang="en-US" dirty="0" err="1"/>
              <a:t>MollerBhabha</a:t>
            </a:r>
            <a:r>
              <a:rPr lang="en-US" dirty="0"/>
              <a:t> : </a:t>
            </a:r>
            <a:r>
              <a:rPr lang="en-US" dirty="0" err="1"/>
              <a:t>Emin</a:t>
            </a:r>
            <a:r>
              <a:rPr lang="en-US" dirty="0"/>
              <a:t>=    0 eV  Emax=  100 </a:t>
            </a:r>
            <a:r>
              <a:rPr lang="en-US" dirty="0" err="1"/>
              <a:t>TeV</a:t>
            </a:r>
            <a:endParaRPr lang="en-US" dirty="0"/>
          </a:p>
          <a:p>
            <a:endParaRPr lang="en-US" dirty="0"/>
          </a:p>
          <a:p>
            <a:r>
              <a:rPr lang="en-US" dirty="0" err="1"/>
              <a:t>eBrem</a:t>
            </a:r>
            <a:r>
              <a:rPr lang="en-US" dirty="0"/>
              <a:t>:  for e+  </a:t>
            </a:r>
            <a:r>
              <a:rPr lang="en-US" dirty="0" err="1"/>
              <a:t>SubType</a:t>
            </a:r>
            <a:r>
              <a:rPr lang="en-US" dirty="0"/>
              <a:t>=3</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LPM flag: true for E &gt; 1 GeV,  </a:t>
            </a:r>
            <a:r>
              <a:rPr lang="en-US" dirty="0" err="1"/>
              <a:t>VertexHighEnergyTh</a:t>
            </a:r>
            <a:r>
              <a:rPr lang="en-US" dirty="0"/>
              <a:t>(GeV)= 100000</a:t>
            </a:r>
          </a:p>
          <a:p>
            <a:r>
              <a:rPr lang="en-US" dirty="0"/>
              <a:t>      ===== EM models for the G4Region  </a:t>
            </a:r>
            <a:r>
              <a:rPr lang="en-US" dirty="0" err="1"/>
              <a:t>DefaultRegionForTheWorld</a:t>
            </a:r>
            <a:r>
              <a:rPr lang="en-US" dirty="0"/>
              <a:t> ======</a:t>
            </a:r>
          </a:p>
          <a:p>
            <a:r>
              <a:rPr lang="en-US" dirty="0"/>
              <a:t>             </a:t>
            </a:r>
            <a:r>
              <a:rPr lang="en-US" dirty="0" err="1"/>
              <a:t>eBremSB</a:t>
            </a:r>
            <a:r>
              <a:rPr lang="en-US" dirty="0"/>
              <a:t> : </a:t>
            </a:r>
            <a:r>
              <a:rPr lang="en-US" dirty="0" err="1"/>
              <a:t>Emin</a:t>
            </a:r>
            <a:r>
              <a:rPr lang="en-US" dirty="0"/>
              <a:t>=    0 eV  Emax=    1 GeV  </a:t>
            </a:r>
            <a:r>
              <a:rPr lang="en-US" dirty="0" err="1"/>
              <a:t>ModifiedTsai</a:t>
            </a:r>
            <a:endParaRPr lang="en-US" dirty="0"/>
          </a:p>
          <a:p>
            <a:r>
              <a:rPr lang="en-US" dirty="0"/>
              <a:t>            </a:t>
            </a:r>
            <a:r>
              <a:rPr lang="en-US" dirty="0" err="1"/>
              <a:t>eBremLPM</a:t>
            </a:r>
            <a:r>
              <a:rPr lang="en-US" dirty="0"/>
              <a:t> : </a:t>
            </a:r>
            <a:r>
              <a:rPr lang="en-US" dirty="0" err="1"/>
              <a:t>Emin</a:t>
            </a:r>
            <a:r>
              <a:rPr lang="en-US" dirty="0"/>
              <a:t>=    1 GeV Emax=  100 </a:t>
            </a:r>
            <a:r>
              <a:rPr lang="en-US" dirty="0" err="1"/>
              <a:t>TeV</a:t>
            </a:r>
            <a:r>
              <a:rPr lang="en-US" dirty="0"/>
              <a:t>  </a:t>
            </a:r>
            <a:r>
              <a:rPr lang="en-US" dirty="0" err="1"/>
              <a:t>ModifiedTsai</a:t>
            </a:r>
            <a:endParaRPr lang="en-US" dirty="0"/>
          </a:p>
          <a:p>
            <a:endParaRPr lang="en-US" dirty="0"/>
          </a:p>
          <a:p>
            <a:r>
              <a:rPr lang="en-US" dirty="0" err="1"/>
              <a:t>annihil</a:t>
            </a:r>
            <a:r>
              <a:rPr lang="en-US" dirty="0"/>
              <a:t>:  for e+, integral:1  </a:t>
            </a:r>
            <a:r>
              <a:rPr lang="en-US" dirty="0" err="1"/>
              <a:t>SubType</a:t>
            </a:r>
            <a:r>
              <a:rPr lang="en-US" dirty="0"/>
              <a:t>=5 </a:t>
            </a:r>
            <a:r>
              <a:rPr lang="en-US" dirty="0" err="1"/>
              <a:t>BuildTable</a:t>
            </a:r>
            <a:r>
              <a:rPr lang="en-US" dirty="0"/>
              <a:t>=false</a:t>
            </a:r>
          </a:p>
          <a:p>
            <a:r>
              <a:rPr lang="en-US" dirty="0"/>
              <a:t>      ===== EM models for the G4Region  </a:t>
            </a:r>
            <a:r>
              <a:rPr lang="en-US" dirty="0" err="1"/>
              <a:t>DefaultRegionForTheWorld</a:t>
            </a:r>
            <a:r>
              <a:rPr lang="en-US" dirty="0"/>
              <a:t> ======</a:t>
            </a:r>
          </a:p>
          <a:p>
            <a:r>
              <a:rPr lang="en-US" dirty="0"/>
              <a:t>            eplus2gg : </a:t>
            </a:r>
            <a:r>
              <a:rPr lang="en-US" dirty="0" err="1"/>
              <a:t>Emin</a:t>
            </a:r>
            <a:r>
              <a:rPr lang="en-US" dirty="0"/>
              <a:t>=    0 eV  Emax=  100 </a:t>
            </a:r>
            <a:r>
              <a:rPr lang="en-US" dirty="0" err="1"/>
              <a:t>TeV</a:t>
            </a:r>
            <a:endParaRPr lang="en-US" dirty="0"/>
          </a:p>
          <a:p>
            <a:endParaRPr lang="en-US" dirty="0"/>
          </a:p>
          <a:p>
            <a:r>
              <a:rPr lang="en-US" dirty="0" err="1"/>
              <a:t>CoulombScat</a:t>
            </a:r>
            <a:r>
              <a:rPr lang="en-US" dirty="0"/>
              <a:t>:  for e+, integral:1  </a:t>
            </a:r>
            <a:r>
              <a:rPr lang="en-US" dirty="0" err="1"/>
              <a:t>SubType</a:t>
            </a:r>
            <a:r>
              <a:rPr lang="en-US" dirty="0"/>
              <a:t>=1 </a:t>
            </a:r>
            <a:r>
              <a:rPr lang="en-US" dirty="0" err="1"/>
              <a:t>BuildTable</a:t>
            </a:r>
            <a:r>
              <a:rPr lang="en-US" dirty="0"/>
              <a:t>=true</a:t>
            </a:r>
          </a:p>
          <a:p>
            <a:r>
              <a:rPr lang="en-US" dirty="0"/>
              <a:t>      Lambda table from 100 MeV to 100 </a:t>
            </a:r>
            <a:r>
              <a:rPr lang="en-US" dirty="0" err="1"/>
              <a:t>TeV</a:t>
            </a:r>
            <a:r>
              <a:rPr lang="en-US" dirty="0"/>
              <a:t>, 7 bins/decade, spline: true</a:t>
            </a:r>
          </a:p>
          <a:p>
            <a:r>
              <a:rPr lang="en-US" dirty="0"/>
              <a:t>      </a:t>
            </a:r>
            <a:r>
              <a:rPr lang="en-US" dirty="0" err="1"/>
              <a:t>ThetaMin</a:t>
            </a:r>
            <a:r>
              <a:rPr lang="en-US" dirty="0"/>
              <a:t>(p) &lt; Theta(degree) &lt; 180; </a:t>
            </a:r>
            <a:r>
              <a:rPr lang="en-US" dirty="0" err="1"/>
              <a:t>pLimit</a:t>
            </a:r>
            <a:r>
              <a:rPr lang="en-US" dirty="0"/>
              <a:t>(GeV^1)= 0.139531</a:t>
            </a:r>
          </a:p>
          <a:p>
            <a:r>
              <a:rPr lang="en-US" dirty="0"/>
              <a:t>      ===== EM models for the G4Region  </a:t>
            </a:r>
            <a:r>
              <a:rPr lang="en-US" dirty="0" err="1"/>
              <a:t>DefaultRegionForTheWorld</a:t>
            </a:r>
            <a:r>
              <a:rPr lang="en-US" dirty="0"/>
              <a:t> ======</a:t>
            </a:r>
          </a:p>
          <a:p>
            <a:r>
              <a:rPr lang="en-US" dirty="0"/>
              <a:t>  </a:t>
            </a:r>
            <a:r>
              <a:rPr lang="en-US" dirty="0" err="1"/>
              <a:t>eCoulombScattering</a:t>
            </a:r>
            <a:r>
              <a:rPr lang="en-US" dirty="0"/>
              <a:t> : </a:t>
            </a:r>
            <a:r>
              <a:rPr lang="en-US" dirty="0" err="1"/>
              <a:t>Emin</a:t>
            </a:r>
            <a:r>
              <a:rPr lang="en-US" dirty="0"/>
              <a:t>=  100 MeV Emax=  100 </a:t>
            </a:r>
            <a:r>
              <a:rPr lang="en-US" dirty="0" err="1"/>
              <a:t>TeV</a:t>
            </a:r>
            <a:endParaRPr lang="en-US" dirty="0"/>
          </a:p>
          <a:p>
            <a:endParaRPr lang="en-US" dirty="0"/>
          </a:p>
          <a:p>
            <a:r>
              <a:rPr lang="en-US" dirty="0" err="1"/>
              <a:t>msc</a:t>
            </a:r>
            <a:r>
              <a:rPr lang="en-US" dirty="0"/>
              <a:t>:  for proton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WentzelVIUni</a:t>
            </a:r>
            <a:r>
              <a:rPr lang="en-US" dirty="0"/>
              <a:t> : </a:t>
            </a:r>
            <a:r>
              <a:rPr lang="en-US" dirty="0" err="1"/>
              <a:t>Emin</a:t>
            </a:r>
            <a:r>
              <a:rPr lang="en-US" dirty="0"/>
              <a:t>=    0 eV  Emax=  100 </a:t>
            </a:r>
            <a:r>
              <a:rPr lang="en-US" dirty="0" err="1"/>
              <a:t>TeV</a:t>
            </a:r>
            <a:r>
              <a:rPr lang="en-US" dirty="0"/>
              <a:t> </a:t>
            </a:r>
            <a:r>
              <a:rPr lang="en-US" dirty="0" err="1"/>
              <a:t>Nbins</a:t>
            </a:r>
            <a:r>
              <a:rPr lang="en-US" dirty="0"/>
              <a:t>=84 100 eV  - 100 </a:t>
            </a:r>
            <a:r>
              <a:rPr lang="en-US" dirty="0" err="1"/>
              <a:t>TeV</a:t>
            </a:r>
            <a:endParaRPr lang="en-US" dirty="0"/>
          </a:p>
          <a:p>
            <a:r>
              <a:rPr lang="en-US" dirty="0"/>
              <a:t>              </a:t>
            </a:r>
            <a:r>
              <a:rPr lang="en-US" dirty="0" err="1"/>
              <a:t>StepLim</a:t>
            </a:r>
            <a:r>
              <a:rPr lang="en-US" dirty="0"/>
              <a:t>=Minimal </a:t>
            </a:r>
            <a:r>
              <a:rPr lang="en-US" dirty="0" err="1"/>
              <a:t>Rfact</a:t>
            </a:r>
            <a:r>
              <a:rPr lang="en-US" dirty="0"/>
              <a:t>=0.2 </a:t>
            </a:r>
            <a:r>
              <a:rPr lang="en-US" dirty="0" err="1"/>
              <a:t>Gfact</a:t>
            </a:r>
            <a:r>
              <a:rPr lang="en-US" dirty="0"/>
              <a:t>=2.5 </a:t>
            </a:r>
            <a:r>
              <a:rPr lang="en-US" dirty="0" err="1"/>
              <a:t>Sfact</a:t>
            </a:r>
            <a:r>
              <a:rPr lang="en-US" dirty="0"/>
              <a:t>=0.6 </a:t>
            </a:r>
            <a:r>
              <a:rPr lang="en-US" dirty="0" err="1"/>
              <a:t>DispFlag:false</a:t>
            </a:r>
            <a:r>
              <a:rPr lang="en-US" dirty="0"/>
              <a:t> Skin=1 </a:t>
            </a:r>
            <a:r>
              <a:rPr lang="en-US" dirty="0" err="1"/>
              <a:t>Llimit</a:t>
            </a:r>
            <a:r>
              <a:rPr lang="en-US" dirty="0"/>
              <a:t>=1</a:t>
            </a:r>
          </a:p>
          <a:p>
            <a:endParaRPr lang="en-US" dirty="0"/>
          </a:p>
          <a:p>
            <a:r>
              <a:rPr lang="en-US" dirty="0" err="1"/>
              <a:t>hIoni</a:t>
            </a:r>
            <a:r>
              <a:rPr lang="en-US" dirty="0"/>
              <a:t>:  for proton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0.1 mm), </a:t>
            </a:r>
            <a:r>
              <a:rPr lang="en-US" dirty="0" err="1"/>
              <a:t>integ</a:t>
            </a:r>
            <a:r>
              <a:rPr lang="en-US" dirty="0"/>
              <a:t>: true, </a:t>
            </a:r>
            <a:r>
              <a:rPr lang="en-US" dirty="0" err="1"/>
              <a:t>fluct</a:t>
            </a:r>
            <a:r>
              <a:rPr lang="en-US" dirty="0"/>
              <a:t>: true, </a:t>
            </a:r>
            <a:r>
              <a:rPr lang="en-US" dirty="0" err="1"/>
              <a:t>linLossLim</a:t>
            </a:r>
            <a:r>
              <a:rPr lang="en-US" dirty="0"/>
              <a:t>= 0.01</a:t>
            </a:r>
          </a:p>
          <a:p>
            <a:r>
              <a:rPr lang="en-US" dirty="0"/>
              <a:t>      ===== EM models for the G4Region  </a:t>
            </a:r>
            <a:r>
              <a:rPr lang="en-US" dirty="0" err="1"/>
              <a:t>DefaultRegionForTheWorld</a:t>
            </a:r>
            <a:r>
              <a:rPr lang="en-US" dirty="0"/>
              <a:t> ======</a:t>
            </a:r>
          </a:p>
          <a:p>
            <a:r>
              <a:rPr lang="en-US" dirty="0"/>
              <a:t>               Bragg : </a:t>
            </a:r>
            <a:r>
              <a:rPr lang="en-US" dirty="0" err="1"/>
              <a:t>Emin</a:t>
            </a:r>
            <a:r>
              <a:rPr lang="en-US" dirty="0"/>
              <a:t>=    0 eV  Emax=    2 MeV</a:t>
            </a:r>
          </a:p>
          <a:p>
            <a:r>
              <a:rPr lang="en-US" dirty="0"/>
              <a:t>          </a:t>
            </a:r>
            <a:r>
              <a:rPr lang="en-US" dirty="0" err="1"/>
              <a:t>BetheBloch</a:t>
            </a:r>
            <a:r>
              <a:rPr lang="en-US" dirty="0"/>
              <a:t> : </a:t>
            </a:r>
            <a:r>
              <a:rPr lang="en-US" dirty="0" err="1"/>
              <a:t>Emin</a:t>
            </a:r>
            <a:r>
              <a:rPr lang="en-US" dirty="0"/>
              <a:t>=    2 MeV Emax=  100 </a:t>
            </a:r>
            <a:r>
              <a:rPr lang="en-US" dirty="0" err="1"/>
              <a:t>TeV</a:t>
            </a:r>
            <a:endParaRPr lang="en-US" dirty="0"/>
          </a:p>
          <a:p>
            <a:endParaRPr lang="en-US" dirty="0"/>
          </a:p>
          <a:p>
            <a:r>
              <a:rPr lang="en-US" dirty="0" err="1"/>
              <a:t>hBrems</a:t>
            </a:r>
            <a:r>
              <a:rPr lang="en-US" dirty="0"/>
              <a:t>:  for proton  </a:t>
            </a:r>
            <a:r>
              <a:rPr lang="en-US" dirty="0" err="1"/>
              <a:t>SubType</a:t>
            </a:r>
            <a:r>
              <a:rPr lang="en-US" dirty="0"/>
              <a:t>=3</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 EM models for the G4Region  </a:t>
            </a:r>
            <a:r>
              <a:rPr lang="en-US" dirty="0" err="1"/>
              <a:t>DefaultRegionForTheWorld</a:t>
            </a:r>
            <a:r>
              <a:rPr lang="en-US" dirty="0"/>
              <a:t> ======</a:t>
            </a:r>
          </a:p>
          <a:p>
            <a:r>
              <a:rPr lang="en-US" dirty="0"/>
              <a:t>               </a:t>
            </a:r>
            <a:r>
              <a:rPr lang="en-US" dirty="0" err="1"/>
              <a:t>hBrem</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r>
              <a:rPr lang="en-US" dirty="0"/>
              <a:t>      ===== Limit on energy threshold has been applied </a:t>
            </a:r>
          </a:p>
          <a:p>
            <a:endParaRPr lang="en-US" dirty="0"/>
          </a:p>
          <a:p>
            <a:r>
              <a:rPr lang="en-US" dirty="0" err="1"/>
              <a:t>hPairProd</a:t>
            </a:r>
            <a:r>
              <a:rPr lang="en-US" dirty="0"/>
              <a:t>:  for proton  </a:t>
            </a:r>
            <a:r>
              <a:rPr lang="en-US" dirty="0" err="1"/>
              <a:t>SubType</a:t>
            </a:r>
            <a:r>
              <a:rPr lang="en-US" dirty="0"/>
              <a:t>=4</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Sampling table 17x1001; from 7.50618 GeV to 100 </a:t>
            </a:r>
            <a:r>
              <a:rPr lang="en-US" dirty="0" err="1"/>
              <a:t>TeV</a:t>
            </a:r>
            <a:r>
              <a:rPr lang="en-US" dirty="0"/>
              <a:t> </a:t>
            </a:r>
          </a:p>
          <a:p>
            <a:r>
              <a:rPr lang="en-US" dirty="0"/>
              <a:t>      ===== EM models for the G4Region  </a:t>
            </a:r>
            <a:r>
              <a:rPr lang="en-US" dirty="0" err="1"/>
              <a:t>DefaultRegionForTheWorld</a:t>
            </a:r>
            <a:r>
              <a:rPr lang="en-US" dirty="0"/>
              <a:t> ======</a:t>
            </a:r>
          </a:p>
          <a:p>
            <a:r>
              <a:rPr lang="en-US" dirty="0"/>
              <a:t>           </a:t>
            </a:r>
            <a:r>
              <a:rPr lang="en-US" dirty="0" err="1"/>
              <a:t>hPairProd</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endParaRPr lang="en-US" dirty="0"/>
          </a:p>
          <a:p>
            <a:r>
              <a:rPr lang="en-US" dirty="0" err="1"/>
              <a:t>CoulombScat</a:t>
            </a:r>
            <a:r>
              <a:rPr lang="en-US" dirty="0"/>
              <a:t>:  for proton, integral:1  </a:t>
            </a:r>
            <a:r>
              <a:rPr lang="en-US" dirty="0" err="1"/>
              <a:t>SubType</a:t>
            </a:r>
            <a:r>
              <a:rPr lang="en-US" dirty="0"/>
              <a:t>=1 </a:t>
            </a:r>
            <a:r>
              <a:rPr lang="en-US" dirty="0" err="1"/>
              <a:t>BuildTable</a:t>
            </a:r>
            <a:r>
              <a:rPr lang="en-US" dirty="0"/>
              <a:t>=true</a:t>
            </a:r>
          </a:p>
          <a:p>
            <a:r>
              <a:rPr lang="en-US" dirty="0"/>
              <a:t>      Lambda table from threshold  to 100 </a:t>
            </a:r>
            <a:r>
              <a:rPr lang="en-US" dirty="0" err="1"/>
              <a:t>TeV</a:t>
            </a:r>
            <a:r>
              <a:rPr lang="en-US" dirty="0"/>
              <a:t>, 7 bins/decade, spline: true</a:t>
            </a:r>
          </a:p>
          <a:p>
            <a:r>
              <a:rPr lang="en-US" dirty="0"/>
              <a:t>      </a:t>
            </a:r>
            <a:r>
              <a:rPr lang="en-US" dirty="0" err="1"/>
              <a:t>ThetaMin</a:t>
            </a:r>
            <a:r>
              <a:rPr lang="en-US" dirty="0"/>
              <a:t>(p) &lt; Theta(degree) &lt; 180; </a:t>
            </a:r>
            <a:r>
              <a:rPr lang="en-US" dirty="0" err="1"/>
              <a:t>pLimit</a:t>
            </a:r>
            <a:r>
              <a:rPr lang="en-US" dirty="0"/>
              <a:t>(GeV^1)= 0.139531</a:t>
            </a:r>
          </a:p>
          <a:p>
            <a:r>
              <a:rPr lang="en-US" dirty="0"/>
              <a:t>      ===== EM models for the G4Region  </a:t>
            </a:r>
            <a:r>
              <a:rPr lang="en-US" dirty="0" err="1"/>
              <a:t>DefaultRegionForTheWorld</a:t>
            </a:r>
            <a:r>
              <a:rPr lang="en-US" dirty="0"/>
              <a:t> ======</a:t>
            </a:r>
          </a:p>
          <a:p>
            <a:r>
              <a:rPr lang="en-US" dirty="0"/>
              <a:t>  </a:t>
            </a:r>
            <a:r>
              <a:rPr lang="en-US" dirty="0" err="1"/>
              <a:t>eCoulombScattering</a:t>
            </a:r>
            <a:r>
              <a:rPr lang="en-US" dirty="0"/>
              <a:t> : </a:t>
            </a:r>
            <a:r>
              <a:rPr lang="en-US" dirty="0" err="1"/>
              <a:t>Emin</a:t>
            </a:r>
            <a:r>
              <a:rPr lang="en-US" dirty="0"/>
              <a:t>=    0 eV  Emax=  100 </a:t>
            </a:r>
            <a:r>
              <a:rPr lang="en-US" dirty="0" err="1"/>
              <a:t>TeV</a:t>
            </a:r>
            <a:endParaRPr lang="en-US" dirty="0"/>
          </a:p>
          <a:p>
            <a:endParaRPr lang="en-US" dirty="0"/>
          </a:p>
          <a:p>
            <a:r>
              <a:rPr lang="en-US" dirty="0" err="1"/>
              <a:t>msc</a:t>
            </a:r>
            <a:r>
              <a:rPr lang="en-US" dirty="0"/>
              <a:t>:  for </a:t>
            </a:r>
            <a:r>
              <a:rPr lang="en-US" dirty="0" err="1"/>
              <a:t>GenericIon</a:t>
            </a:r>
            <a:r>
              <a:rPr lang="en-US" dirty="0"/>
              <a:t>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UrbanMsc</a:t>
            </a:r>
            <a:r>
              <a:rPr lang="en-US" dirty="0"/>
              <a:t> : </a:t>
            </a:r>
            <a:r>
              <a:rPr lang="en-US" dirty="0" err="1"/>
              <a:t>Emin</a:t>
            </a:r>
            <a:r>
              <a:rPr lang="en-US" dirty="0"/>
              <a:t>=    0 eV  Emax=  100 </a:t>
            </a:r>
            <a:r>
              <a:rPr lang="en-US" dirty="0" err="1"/>
              <a:t>TeV</a:t>
            </a:r>
            <a:endParaRPr lang="en-US" dirty="0"/>
          </a:p>
          <a:p>
            <a:r>
              <a:rPr lang="en-US" dirty="0"/>
              <a:t>              </a:t>
            </a:r>
            <a:r>
              <a:rPr lang="en-US" dirty="0" err="1"/>
              <a:t>StepLim</a:t>
            </a:r>
            <a:r>
              <a:rPr lang="en-US" dirty="0"/>
              <a:t>=Minimal </a:t>
            </a:r>
            <a:r>
              <a:rPr lang="en-US" dirty="0" err="1"/>
              <a:t>Rfact</a:t>
            </a:r>
            <a:r>
              <a:rPr lang="en-US" dirty="0"/>
              <a:t>=0.2 </a:t>
            </a:r>
            <a:r>
              <a:rPr lang="en-US" dirty="0" err="1"/>
              <a:t>Gfact</a:t>
            </a:r>
            <a:r>
              <a:rPr lang="en-US" dirty="0"/>
              <a:t>=2.5 </a:t>
            </a:r>
            <a:r>
              <a:rPr lang="en-US" dirty="0" err="1"/>
              <a:t>Sfact</a:t>
            </a:r>
            <a:r>
              <a:rPr lang="en-US" dirty="0"/>
              <a:t>=0.6 </a:t>
            </a:r>
            <a:r>
              <a:rPr lang="en-US" dirty="0" err="1"/>
              <a:t>DispFlag:false</a:t>
            </a:r>
            <a:r>
              <a:rPr lang="en-US" dirty="0"/>
              <a:t> Skin=1 </a:t>
            </a:r>
            <a:r>
              <a:rPr lang="en-US" dirty="0" err="1"/>
              <a:t>Llimit</a:t>
            </a:r>
            <a:r>
              <a:rPr lang="en-US" dirty="0"/>
              <a:t>=1</a:t>
            </a:r>
          </a:p>
          <a:p>
            <a:endParaRPr lang="en-US" dirty="0"/>
          </a:p>
          <a:p>
            <a:r>
              <a:rPr lang="en-US" dirty="0" err="1"/>
              <a:t>ionIoni</a:t>
            </a:r>
            <a:r>
              <a:rPr lang="en-US" dirty="0"/>
              <a:t>:  for </a:t>
            </a:r>
            <a:r>
              <a:rPr lang="en-US" dirty="0" err="1"/>
              <a:t>GenericIon</a:t>
            </a:r>
            <a:r>
              <a:rPr lang="en-US" dirty="0"/>
              <a:t>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0.1 mm), </a:t>
            </a:r>
            <a:r>
              <a:rPr lang="en-US" dirty="0" err="1"/>
              <a:t>integ</a:t>
            </a:r>
            <a:r>
              <a:rPr lang="en-US" dirty="0"/>
              <a:t>: true, </a:t>
            </a:r>
            <a:r>
              <a:rPr lang="en-US" dirty="0" err="1"/>
              <a:t>fluct</a:t>
            </a:r>
            <a:r>
              <a:rPr lang="en-US" dirty="0"/>
              <a:t>: true, </a:t>
            </a:r>
            <a:r>
              <a:rPr lang="en-US" dirty="0" err="1"/>
              <a:t>linLossLim</a:t>
            </a:r>
            <a:r>
              <a:rPr lang="en-US" dirty="0"/>
              <a:t>= 0.02</a:t>
            </a:r>
          </a:p>
          <a:p>
            <a:r>
              <a:rPr lang="en-US" dirty="0"/>
              <a:t>      Stopping Power data for 17 ion/material pairs</a:t>
            </a:r>
          </a:p>
          <a:p>
            <a:r>
              <a:rPr lang="en-US" dirty="0"/>
              <a:t>      ===== EM models for the G4Region  </a:t>
            </a:r>
            <a:r>
              <a:rPr lang="en-US" dirty="0" err="1"/>
              <a:t>DefaultRegionForTheWorld</a:t>
            </a:r>
            <a:r>
              <a:rPr lang="en-US" dirty="0"/>
              <a:t> ======</a:t>
            </a:r>
          </a:p>
          <a:p>
            <a:r>
              <a:rPr lang="en-US" dirty="0"/>
              <a:t>            </a:t>
            </a:r>
            <a:r>
              <a:rPr lang="en-US" dirty="0" err="1"/>
              <a:t>BraggIon</a:t>
            </a:r>
            <a:r>
              <a:rPr lang="en-US" dirty="0"/>
              <a:t> : </a:t>
            </a:r>
            <a:r>
              <a:rPr lang="en-US" dirty="0" err="1"/>
              <a:t>Emin</a:t>
            </a:r>
            <a:r>
              <a:rPr lang="en-US" dirty="0"/>
              <a:t>=    0 eV  Emax=    2 MeV</a:t>
            </a:r>
          </a:p>
          <a:p>
            <a:r>
              <a:rPr lang="en-US" dirty="0"/>
              <a:t>          </a:t>
            </a:r>
            <a:r>
              <a:rPr lang="en-US" dirty="0" err="1"/>
              <a:t>BetheBloch</a:t>
            </a:r>
            <a:r>
              <a:rPr lang="en-US" dirty="0"/>
              <a:t> : </a:t>
            </a:r>
            <a:r>
              <a:rPr lang="en-US" dirty="0" err="1"/>
              <a:t>Emin</a:t>
            </a:r>
            <a:r>
              <a:rPr lang="en-US" dirty="0"/>
              <a:t>=    2 MeV Emax=  100 </a:t>
            </a:r>
            <a:r>
              <a:rPr lang="en-US" dirty="0" err="1"/>
              <a:t>TeV</a:t>
            </a:r>
            <a:endParaRPr lang="en-US" dirty="0"/>
          </a:p>
          <a:p>
            <a:endParaRPr lang="en-US" dirty="0"/>
          </a:p>
          <a:p>
            <a:r>
              <a:rPr lang="en-US" dirty="0" err="1"/>
              <a:t>msc</a:t>
            </a:r>
            <a:r>
              <a:rPr lang="en-US" dirty="0"/>
              <a:t>:  for alpha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UrbanMsc</a:t>
            </a:r>
            <a:r>
              <a:rPr lang="en-US" dirty="0"/>
              <a:t> : </a:t>
            </a:r>
            <a:r>
              <a:rPr lang="en-US" dirty="0" err="1"/>
              <a:t>Emin</a:t>
            </a:r>
            <a:r>
              <a:rPr lang="en-US" dirty="0"/>
              <a:t>=    0 eV  Emax=  100 </a:t>
            </a:r>
            <a:r>
              <a:rPr lang="en-US" dirty="0" err="1"/>
              <a:t>TeV</a:t>
            </a:r>
            <a:r>
              <a:rPr lang="en-US" dirty="0"/>
              <a:t> </a:t>
            </a:r>
            <a:r>
              <a:rPr lang="en-US" dirty="0" err="1"/>
              <a:t>Nbins</a:t>
            </a:r>
            <a:r>
              <a:rPr lang="en-US" dirty="0"/>
              <a:t>=84 100 eV  - 100 </a:t>
            </a:r>
            <a:r>
              <a:rPr lang="en-US" dirty="0" err="1"/>
              <a:t>TeV</a:t>
            </a:r>
            <a:endParaRPr lang="en-US" dirty="0"/>
          </a:p>
          <a:p>
            <a:r>
              <a:rPr lang="en-US" dirty="0"/>
              <a:t>              </a:t>
            </a:r>
            <a:r>
              <a:rPr lang="en-US" dirty="0" err="1"/>
              <a:t>StepLim</a:t>
            </a:r>
            <a:r>
              <a:rPr lang="en-US" dirty="0"/>
              <a:t>=Minimal </a:t>
            </a:r>
            <a:r>
              <a:rPr lang="en-US" dirty="0" err="1"/>
              <a:t>Rfact</a:t>
            </a:r>
            <a:r>
              <a:rPr lang="en-US" dirty="0"/>
              <a:t>=0.2 </a:t>
            </a:r>
            <a:r>
              <a:rPr lang="en-US" dirty="0" err="1"/>
              <a:t>Gfact</a:t>
            </a:r>
            <a:r>
              <a:rPr lang="en-US" dirty="0"/>
              <a:t>=2.5 </a:t>
            </a:r>
            <a:r>
              <a:rPr lang="en-US" dirty="0" err="1"/>
              <a:t>Sfact</a:t>
            </a:r>
            <a:r>
              <a:rPr lang="en-US" dirty="0"/>
              <a:t>=0.6 </a:t>
            </a:r>
            <a:r>
              <a:rPr lang="en-US" dirty="0" err="1"/>
              <a:t>DispFlag:false</a:t>
            </a:r>
            <a:r>
              <a:rPr lang="en-US" dirty="0"/>
              <a:t> Skin=1 </a:t>
            </a:r>
            <a:r>
              <a:rPr lang="en-US" dirty="0" err="1"/>
              <a:t>Llimit</a:t>
            </a:r>
            <a:r>
              <a:rPr lang="en-US" dirty="0"/>
              <a:t>=1</a:t>
            </a:r>
          </a:p>
          <a:p>
            <a:endParaRPr lang="en-US" dirty="0"/>
          </a:p>
          <a:p>
            <a:r>
              <a:rPr lang="en-US" dirty="0" err="1"/>
              <a:t>ionIoni</a:t>
            </a:r>
            <a:r>
              <a:rPr lang="en-US" dirty="0"/>
              <a:t>:  for alpha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0.1 mm), </a:t>
            </a:r>
            <a:r>
              <a:rPr lang="en-US" dirty="0" err="1"/>
              <a:t>integ</a:t>
            </a:r>
            <a:r>
              <a:rPr lang="en-US" dirty="0"/>
              <a:t>: true, </a:t>
            </a:r>
            <a:r>
              <a:rPr lang="en-US" dirty="0" err="1"/>
              <a:t>fluct</a:t>
            </a:r>
            <a:r>
              <a:rPr lang="en-US" dirty="0"/>
              <a:t>: true, </a:t>
            </a:r>
            <a:r>
              <a:rPr lang="en-US" dirty="0" err="1"/>
              <a:t>linLossLim</a:t>
            </a:r>
            <a:r>
              <a:rPr lang="en-US" dirty="0"/>
              <a:t>= 0.02</a:t>
            </a:r>
          </a:p>
          <a:p>
            <a:r>
              <a:rPr lang="en-US" dirty="0"/>
              <a:t>      ===== EM models for the G4Region  </a:t>
            </a:r>
            <a:r>
              <a:rPr lang="en-US" dirty="0" err="1"/>
              <a:t>DefaultRegionForTheWorld</a:t>
            </a:r>
            <a:r>
              <a:rPr lang="en-US" dirty="0"/>
              <a:t> ======</a:t>
            </a:r>
          </a:p>
          <a:p>
            <a:r>
              <a:rPr lang="en-US" dirty="0"/>
              <a:t>            </a:t>
            </a:r>
            <a:r>
              <a:rPr lang="en-US" dirty="0" err="1"/>
              <a:t>BraggIon</a:t>
            </a:r>
            <a:r>
              <a:rPr lang="en-US" dirty="0"/>
              <a:t> : </a:t>
            </a:r>
            <a:r>
              <a:rPr lang="en-US" dirty="0" err="1"/>
              <a:t>Emin</a:t>
            </a:r>
            <a:r>
              <a:rPr lang="en-US" dirty="0"/>
              <a:t>=    0 eV  Emax=7.9452 MeV</a:t>
            </a:r>
          </a:p>
          <a:p>
            <a:r>
              <a:rPr lang="en-US" dirty="0"/>
              <a:t>          </a:t>
            </a:r>
            <a:r>
              <a:rPr lang="en-US" dirty="0" err="1"/>
              <a:t>BetheBloch</a:t>
            </a:r>
            <a:r>
              <a:rPr lang="en-US" dirty="0"/>
              <a:t> : </a:t>
            </a:r>
            <a:r>
              <a:rPr lang="en-US" dirty="0" err="1"/>
              <a:t>Emin</a:t>
            </a:r>
            <a:r>
              <a:rPr lang="en-US" dirty="0"/>
              <a:t>=7.9452 MeV Emax=  100 </a:t>
            </a:r>
            <a:r>
              <a:rPr lang="en-US" dirty="0" err="1"/>
              <a:t>TeV</a:t>
            </a:r>
            <a:endParaRPr lang="en-US" dirty="0"/>
          </a:p>
          <a:p>
            <a:endParaRPr lang="en-US" dirty="0"/>
          </a:p>
          <a:p>
            <a:r>
              <a:rPr lang="en-US" dirty="0" err="1"/>
              <a:t>msc</a:t>
            </a:r>
            <a:r>
              <a:rPr lang="en-US" dirty="0"/>
              <a:t>:  for </a:t>
            </a:r>
            <a:r>
              <a:rPr lang="en-US" dirty="0" err="1"/>
              <a:t>anti_proton</a:t>
            </a:r>
            <a:r>
              <a:rPr lang="en-US" dirty="0"/>
              <a:t>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WentzelVIUni</a:t>
            </a:r>
            <a:r>
              <a:rPr lang="en-US" dirty="0"/>
              <a:t> : </a:t>
            </a:r>
            <a:r>
              <a:rPr lang="en-US" dirty="0" err="1"/>
              <a:t>Emin</a:t>
            </a:r>
            <a:r>
              <a:rPr lang="en-US" dirty="0"/>
              <a:t>=    0 eV  Emax=  100 </a:t>
            </a:r>
            <a:r>
              <a:rPr lang="en-US" dirty="0" err="1"/>
              <a:t>TeV</a:t>
            </a:r>
            <a:r>
              <a:rPr lang="en-US" dirty="0"/>
              <a:t> </a:t>
            </a:r>
            <a:r>
              <a:rPr lang="en-US" dirty="0" err="1"/>
              <a:t>Nbins</a:t>
            </a:r>
            <a:r>
              <a:rPr lang="en-US" dirty="0"/>
              <a:t>=84 100 eV  - 100 </a:t>
            </a:r>
            <a:r>
              <a:rPr lang="en-US" dirty="0" err="1"/>
              <a:t>TeV</a:t>
            </a:r>
            <a:endParaRPr lang="en-US" dirty="0"/>
          </a:p>
          <a:p>
            <a:r>
              <a:rPr lang="en-US" dirty="0"/>
              <a:t>              </a:t>
            </a:r>
            <a:r>
              <a:rPr lang="en-US" dirty="0" err="1"/>
              <a:t>StepLim</a:t>
            </a:r>
            <a:r>
              <a:rPr lang="en-US" dirty="0"/>
              <a:t>=Minimal </a:t>
            </a:r>
            <a:r>
              <a:rPr lang="en-US" dirty="0" err="1"/>
              <a:t>Rfact</a:t>
            </a:r>
            <a:r>
              <a:rPr lang="en-US" dirty="0"/>
              <a:t>=0.2 </a:t>
            </a:r>
            <a:r>
              <a:rPr lang="en-US" dirty="0" err="1"/>
              <a:t>Gfact</a:t>
            </a:r>
            <a:r>
              <a:rPr lang="en-US" dirty="0"/>
              <a:t>=2.5 </a:t>
            </a:r>
            <a:r>
              <a:rPr lang="en-US" dirty="0" err="1"/>
              <a:t>Sfact</a:t>
            </a:r>
            <a:r>
              <a:rPr lang="en-US" dirty="0"/>
              <a:t>=0.6 </a:t>
            </a:r>
            <a:r>
              <a:rPr lang="en-US" dirty="0" err="1"/>
              <a:t>DispFlag:false</a:t>
            </a:r>
            <a:r>
              <a:rPr lang="en-US" dirty="0"/>
              <a:t> Skin=1 </a:t>
            </a:r>
            <a:r>
              <a:rPr lang="en-US" dirty="0" err="1"/>
              <a:t>Llimit</a:t>
            </a:r>
            <a:r>
              <a:rPr lang="en-US" dirty="0"/>
              <a:t>=1</a:t>
            </a:r>
          </a:p>
          <a:p>
            <a:endParaRPr lang="en-US" dirty="0"/>
          </a:p>
          <a:p>
            <a:r>
              <a:rPr lang="en-US" dirty="0" err="1"/>
              <a:t>hIoni</a:t>
            </a:r>
            <a:r>
              <a:rPr lang="en-US" dirty="0"/>
              <a:t>:  for </a:t>
            </a:r>
            <a:r>
              <a:rPr lang="en-US" dirty="0" err="1"/>
              <a:t>anti_proton</a:t>
            </a:r>
            <a:r>
              <a:rPr lang="en-US" dirty="0"/>
              <a:t>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0.1 mm), </a:t>
            </a:r>
            <a:r>
              <a:rPr lang="en-US" dirty="0" err="1"/>
              <a:t>integ</a:t>
            </a:r>
            <a:r>
              <a:rPr lang="en-US" dirty="0"/>
              <a:t>: true, </a:t>
            </a:r>
            <a:r>
              <a:rPr lang="en-US" dirty="0" err="1"/>
              <a:t>fluct</a:t>
            </a:r>
            <a:r>
              <a:rPr lang="en-US" dirty="0"/>
              <a:t>: true, </a:t>
            </a:r>
            <a:r>
              <a:rPr lang="en-US" dirty="0" err="1"/>
              <a:t>linLossLim</a:t>
            </a:r>
            <a:r>
              <a:rPr lang="en-US" dirty="0"/>
              <a:t>= 0.01</a:t>
            </a:r>
          </a:p>
          <a:p>
            <a:r>
              <a:rPr lang="en-US" dirty="0"/>
              <a:t>      ===== EM models for the G4Region  </a:t>
            </a:r>
            <a:r>
              <a:rPr lang="en-US" dirty="0" err="1"/>
              <a:t>DefaultRegionForTheWorld</a:t>
            </a:r>
            <a:r>
              <a:rPr lang="en-US" dirty="0"/>
              <a:t> ======</a:t>
            </a:r>
          </a:p>
          <a:p>
            <a:r>
              <a:rPr lang="en-US" dirty="0"/>
              <a:t>            ICRU73QO : </a:t>
            </a:r>
            <a:r>
              <a:rPr lang="en-US" dirty="0" err="1"/>
              <a:t>Emin</a:t>
            </a:r>
            <a:r>
              <a:rPr lang="en-US" dirty="0"/>
              <a:t>=    0 eV  Emax=    2 MeV</a:t>
            </a:r>
          </a:p>
          <a:p>
            <a:r>
              <a:rPr lang="en-US" dirty="0"/>
              <a:t>          </a:t>
            </a:r>
            <a:r>
              <a:rPr lang="en-US" dirty="0" err="1"/>
              <a:t>BetheBloch</a:t>
            </a:r>
            <a:r>
              <a:rPr lang="en-US" dirty="0"/>
              <a:t> : </a:t>
            </a:r>
            <a:r>
              <a:rPr lang="en-US" dirty="0" err="1"/>
              <a:t>Emin</a:t>
            </a:r>
            <a:r>
              <a:rPr lang="en-US" dirty="0"/>
              <a:t>=    2 MeV Emax=  100 </a:t>
            </a:r>
            <a:r>
              <a:rPr lang="en-US" dirty="0" err="1"/>
              <a:t>TeV</a:t>
            </a:r>
            <a:endParaRPr lang="en-US" dirty="0"/>
          </a:p>
          <a:p>
            <a:endParaRPr lang="en-US" dirty="0"/>
          </a:p>
          <a:p>
            <a:r>
              <a:rPr lang="en-US" dirty="0" err="1"/>
              <a:t>hBrems</a:t>
            </a:r>
            <a:r>
              <a:rPr lang="en-US" dirty="0"/>
              <a:t>:  for </a:t>
            </a:r>
            <a:r>
              <a:rPr lang="en-US" dirty="0" err="1"/>
              <a:t>anti_proton</a:t>
            </a:r>
            <a:r>
              <a:rPr lang="en-US" dirty="0"/>
              <a:t>  </a:t>
            </a:r>
            <a:r>
              <a:rPr lang="en-US" dirty="0" err="1"/>
              <a:t>SubType</a:t>
            </a:r>
            <a:r>
              <a:rPr lang="en-US" dirty="0"/>
              <a:t>=3</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 EM models for the G4Region  </a:t>
            </a:r>
            <a:r>
              <a:rPr lang="en-US" dirty="0" err="1"/>
              <a:t>DefaultRegionForTheWorld</a:t>
            </a:r>
            <a:r>
              <a:rPr lang="en-US" dirty="0"/>
              <a:t> ======</a:t>
            </a:r>
          </a:p>
          <a:p>
            <a:r>
              <a:rPr lang="en-US" dirty="0"/>
              <a:t>               </a:t>
            </a:r>
            <a:r>
              <a:rPr lang="en-US" dirty="0" err="1"/>
              <a:t>hBrem</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r>
              <a:rPr lang="en-US" dirty="0"/>
              <a:t>      ===== Limit on energy threshold has been applied </a:t>
            </a:r>
          </a:p>
          <a:p>
            <a:endParaRPr lang="en-US" dirty="0"/>
          </a:p>
          <a:p>
            <a:r>
              <a:rPr lang="en-US" dirty="0" err="1"/>
              <a:t>hPairProd</a:t>
            </a:r>
            <a:r>
              <a:rPr lang="en-US" dirty="0"/>
              <a:t>:  for </a:t>
            </a:r>
            <a:r>
              <a:rPr lang="en-US" dirty="0" err="1"/>
              <a:t>anti_proton</a:t>
            </a:r>
            <a:r>
              <a:rPr lang="en-US" dirty="0"/>
              <a:t>  </a:t>
            </a:r>
            <a:r>
              <a:rPr lang="en-US" dirty="0" err="1"/>
              <a:t>SubType</a:t>
            </a:r>
            <a:r>
              <a:rPr lang="en-US" dirty="0"/>
              <a:t>=4</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Sampling table 17x1001; from 7.50618 GeV to 100 </a:t>
            </a:r>
            <a:r>
              <a:rPr lang="en-US" dirty="0" err="1"/>
              <a:t>TeV</a:t>
            </a:r>
            <a:r>
              <a:rPr lang="en-US" dirty="0"/>
              <a:t> </a:t>
            </a:r>
          </a:p>
          <a:p>
            <a:r>
              <a:rPr lang="en-US" dirty="0"/>
              <a:t>      ===== EM models for the G4Region  </a:t>
            </a:r>
            <a:r>
              <a:rPr lang="en-US" dirty="0" err="1"/>
              <a:t>DefaultRegionForTheWorld</a:t>
            </a:r>
            <a:r>
              <a:rPr lang="en-US" dirty="0"/>
              <a:t> ======</a:t>
            </a:r>
          </a:p>
          <a:p>
            <a:r>
              <a:rPr lang="en-US" dirty="0"/>
              <a:t>           </a:t>
            </a:r>
            <a:r>
              <a:rPr lang="en-US" dirty="0" err="1"/>
              <a:t>hPairProd</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endParaRPr lang="en-US" dirty="0"/>
          </a:p>
          <a:p>
            <a:r>
              <a:rPr lang="en-US" dirty="0" err="1"/>
              <a:t>CoulombScat</a:t>
            </a:r>
            <a:r>
              <a:rPr lang="en-US" dirty="0"/>
              <a:t>:  for </a:t>
            </a:r>
            <a:r>
              <a:rPr lang="en-US" dirty="0" err="1"/>
              <a:t>anti_proton</a:t>
            </a:r>
            <a:r>
              <a:rPr lang="en-US" dirty="0"/>
              <a:t>, integral:1  </a:t>
            </a:r>
            <a:r>
              <a:rPr lang="en-US" dirty="0" err="1"/>
              <a:t>SubType</a:t>
            </a:r>
            <a:r>
              <a:rPr lang="en-US" dirty="0"/>
              <a:t>=1 </a:t>
            </a:r>
            <a:r>
              <a:rPr lang="en-US" dirty="0" err="1"/>
              <a:t>BuildTable</a:t>
            </a:r>
            <a:r>
              <a:rPr lang="en-US" dirty="0"/>
              <a:t>=true</a:t>
            </a:r>
          </a:p>
          <a:p>
            <a:r>
              <a:rPr lang="en-US" dirty="0"/>
              <a:t>      Lambda table from threshold  to 100 </a:t>
            </a:r>
            <a:r>
              <a:rPr lang="en-US" dirty="0" err="1"/>
              <a:t>TeV</a:t>
            </a:r>
            <a:r>
              <a:rPr lang="en-US" dirty="0"/>
              <a:t>, 7 bins/decade, spline: true</a:t>
            </a:r>
          </a:p>
          <a:p>
            <a:r>
              <a:rPr lang="en-US" dirty="0"/>
              <a:t>      </a:t>
            </a:r>
            <a:r>
              <a:rPr lang="en-US" dirty="0" err="1"/>
              <a:t>ThetaMin</a:t>
            </a:r>
            <a:r>
              <a:rPr lang="en-US" dirty="0"/>
              <a:t>(p) &lt; Theta(degree) &lt; 180; </a:t>
            </a:r>
            <a:r>
              <a:rPr lang="en-US" dirty="0" err="1"/>
              <a:t>pLimit</a:t>
            </a:r>
            <a:r>
              <a:rPr lang="en-US" dirty="0"/>
              <a:t>(GeV^1)= 0.139531</a:t>
            </a:r>
          </a:p>
          <a:p>
            <a:r>
              <a:rPr lang="en-US" dirty="0"/>
              <a:t>      ===== EM models for the G4Region  </a:t>
            </a:r>
            <a:r>
              <a:rPr lang="en-US" dirty="0" err="1"/>
              <a:t>DefaultRegionForTheWorld</a:t>
            </a:r>
            <a:r>
              <a:rPr lang="en-US" dirty="0"/>
              <a:t> ======</a:t>
            </a:r>
          </a:p>
          <a:p>
            <a:r>
              <a:rPr lang="en-US" dirty="0"/>
              <a:t>  </a:t>
            </a:r>
            <a:r>
              <a:rPr lang="en-US" dirty="0" err="1"/>
              <a:t>eCoulombScattering</a:t>
            </a:r>
            <a:r>
              <a:rPr lang="en-US" dirty="0"/>
              <a:t> : </a:t>
            </a:r>
            <a:r>
              <a:rPr lang="en-US" dirty="0" err="1"/>
              <a:t>Emin</a:t>
            </a:r>
            <a:r>
              <a:rPr lang="en-US" dirty="0"/>
              <a:t>=    0 eV  Emax=  100 </a:t>
            </a:r>
            <a:r>
              <a:rPr lang="en-US" dirty="0" err="1"/>
              <a:t>TeV</a:t>
            </a:r>
            <a:endParaRPr lang="en-US" dirty="0"/>
          </a:p>
          <a:p>
            <a:endParaRPr lang="en-US" dirty="0"/>
          </a:p>
          <a:p>
            <a:r>
              <a:rPr lang="en-US" dirty="0" err="1"/>
              <a:t>msc</a:t>
            </a:r>
            <a:r>
              <a:rPr lang="en-US" dirty="0"/>
              <a:t>:  for kaon+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WentzelVIUni</a:t>
            </a:r>
            <a:r>
              <a:rPr lang="en-US" dirty="0"/>
              <a:t> : </a:t>
            </a:r>
            <a:r>
              <a:rPr lang="en-US" dirty="0" err="1"/>
              <a:t>Emin</a:t>
            </a:r>
            <a:r>
              <a:rPr lang="en-US" dirty="0"/>
              <a:t>=    0 eV  Emax=  100 </a:t>
            </a:r>
            <a:r>
              <a:rPr lang="en-US" dirty="0" err="1"/>
              <a:t>TeV</a:t>
            </a:r>
            <a:r>
              <a:rPr lang="en-US" dirty="0"/>
              <a:t> </a:t>
            </a:r>
            <a:r>
              <a:rPr lang="en-US" dirty="0" err="1"/>
              <a:t>Nbins</a:t>
            </a:r>
            <a:r>
              <a:rPr lang="en-US" dirty="0"/>
              <a:t>=84 100 eV  - 100 </a:t>
            </a:r>
            <a:r>
              <a:rPr lang="en-US" dirty="0" err="1"/>
              <a:t>TeV</a:t>
            </a:r>
            <a:endParaRPr lang="en-US" dirty="0"/>
          </a:p>
          <a:p>
            <a:r>
              <a:rPr lang="en-US" dirty="0"/>
              <a:t>              </a:t>
            </a:r>
            <a:r>
              <a:rPr lang="en-US" dirty="0" err="1"/>
              <a:t>StepLim</a:t>
            </a:r>
            <a:r>
              <a:rPr lang="en-US" dirty="0"/>
              <a:t>=Minimal </a:t>
            </a:r>
            <a:r>
              <a:rPr lang="en-US" dirty="0" err="1"/>
              <a:t>Rfact</a:t>
            </a:r>
            <a:r>
              <a:rPr lang="en-US" dirty="0"/>
              <a:t>=0.2 </a:t>
            </a:r>
            <a:r>
              <a:rPr lang="en-US" dirty="0" err="1"/>
              <a:t>Gfact</a:t>
            </a:r>
            <a:r>
              <a:rPr lang="en-US" dirty="0"/>
              <a:t>=2.5 </a:t>
            </a:r>
            <a:r>
              <a:rPr lang="en-US" dirty="0" err="1"/>
              <a:t>Sfact</a:t>
            </a:r>
            <a:r>
              <a:rPr lang="en-US" dirty="0"/>
              <a:t>=0.6 </a:t>
            </a:r>
            <a:r>
              <a:rPr lang="en-US" dirty="0" err="1"/>
              <a:t>DispFlag:false</a:t>
            </a:r>
            <a:r>
              <a:rPr lang="en-US" dirty="0"/>
              <a:t> Skin=1 </a:t>
            </a:r>
            <a:r>
              <a:rPr lang="en-US" dirty="0" err="1"/>
              <a:t>Llimit</a:t>
            </a:r>
            <a:r>
              <a:rPr lang="en-US" dirty="0"/>
              <a:t>=1</a:t>
            </a:r>
          </a:p>
          <a:p>
            <a:endParaRPr lang="en-US" dirty="0"/>
          </a:p>
          <a:p>
            <a:r>
              <a:rPr lang="en-US" dirty="0" err="1"/>
              <a:t>hIoni</a:t>
            </a:r>
            <a:r>
              <a:rPr lang="en-US" dirty="0"/>
              <a:t>:  for kaon+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0.1 mm), </a:t>
            </a:r>
            <a:r>
              <a:rPr lang="en-US" dirty="0" err="1"/>
              <a:t>integ</a:t>
            </a:r>
            <a:r>
              <a:rPr lang="en-US" dirty="0"/>
              <a:t>: true, </a:t>
            </a:r>
            <a:r>
              <a:rPr lang="en-US" dirty="0" err="1"/>
              <a:t>fluct</a:t>
            </a:r>
            <a:r>
              <a:rPr lang="en-US" dirty="0"/>
              <a:t>: true, </a:t>
            </a:r>
            <a:r>
              <a:rPr lang="en-US" dirty="0" err="1"/>
              <a:t>linLossLim</a:t>
            </a:r>
            <a:r>
              <a:rPr lang="en-US" dirty="0"/>
              <a:t>= 0.01</a:t>
            </a:r>
          </a:p>
          <a:p>
            <a:r>
              <a:rPr lang="en-US" dirty="0"/>
              <a:t>      ===== EM models for the G4Region  </a:t>
            </a:r>
            <a:r>
              <a:rPr lang="en-US" dirty="0" err="1"/>
              <a:t>DefaultRegionForTheWorld</a:t>
            </a:r>
            <a:r>
              <a:rPr lang="en-US" dirty="0"/>
              <a:t> ======</a:t>
            </a:r>
          </a:p>
          <a:p>
            <a:r>
              <a:rPr lang="en-US" dirty="0"/>
              <a:t>               Bragg : </a:t>
            </a:r>
            <a:r>
              <a:rPr lang="en-US" dirty="0" err="1"/>
              <a:t>Emin</a:t>
            </a:r>
            <a:r>
              <a:rPr lang="en-US" dirty="0"/>
              <a:t>=    0 eV  Emax=1.05231 MeV</a:t>
            </a:r>
          </a:p>
          <a:p>
            <a:r>
              <a:rPr lang="en-US" dirty="0"/>
              <a:t>          </a:t>
            </a:r>
            <a:r>
              <a:rPr lang="en-US" dirty="0" err="1"/>
              <a:t>BetheBloch</a:t>
            </a:r>
            <a:r>
              <a:rPr lang="en-US" dirty="0"/>
              <a:t> : </a:t>
            </a:r>
            <a:r>
              <a:rPr lang="en-US" dirty="0" err="1"/>
              <a:t>Emin</a:t>
            </a:r>
            <a:r>
              <a:rPr lang="en-US" dirty="0"/>
              <a:t>=1.05231 MeV Emax=  100 </a:t>
            </a:r>
            <a:r>
              <a:rPr lang="en-US" dirty="0" err="1"/>
              <a:t>TeV</a:t>
            </a:r>
            <a:endParaRPr lang="en-US" dirty="0"/>
          </a:p>
          <a:p>
            <a:endParaRPr lang="en-US" dirty="0"/>
          </a:p>
          <a:p>
            <a:r>
              <a:rPr lang="en-US" dirty="0" err="1"/>
              <a:t>hBrems</a:t>
            </a:r>
            <a:r>
              <a:rPr lang="en-US" dirty="0"/>
              <a:t>:  for kaon+  </a:t>
            </a:r>
            <a:r>
              <a:rPr lang="en-US" dirty="0" err="1"/>
              <a:t>SubType</a:t>
            </a:r>
            <a:r>
              <a:rPr lang="en-US" dirty="0"/>
              <a:t>=3</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 EM models for the G4Region  </a:t>
            </a:r>
            <a:r>
              <a:rPr lang="en-US" dirty="0" err="1"/>
              <a:t>DefaultRegionForTheWorld</a:t>
            </a:r>
            <a:r>
              <a:rPr lang="en-US" dirty="0"/>
              <a:t> ======</a:t>
            </a:r>
          </a:p>
          <a:p>
            <a:r>
              <a:rPr lang="en-US" dirty="0"/>
              <a:t>               </a:t>
            </a:r>
            <a:r>
              <a:rPr lang="en-US" dirty="0" err="1"/>
              <a:t>hBrem</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r>
              <a:rPr lang="en-US" dirty="0"/>
              <a:t>      ===== Limit on energy threshold has been applied </a:t>
            </a:r>
          </a:p>
          <a:p>
            <a:endParaRPr lang="en-US" dirty="0"/>
          </a:p>
          <a:p>
            <a:r>
              <a:rPr lang="en-US" dirty="0" err="1"/>
              <a:t>hPairProd</a:t>
            </a:r>
            <a:r>
              <a:rPr lang="en-US" dirty="0"/>
              <a:t>:  for kaon+  </a:t>
            </a:r>
            <a:r>
              <a:rPr lang="en-US" dirty="0" err="1"/>
              <a:t>SubType</a:t>
            </a:r>
            <a:r>
              <a:rPr lang="en-US" dirty="0"/>
              <a:t>=4</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Sampling table 18x1001; from 3.94942 GeV to 100 </a:t>
            </a:r>
            <a:r>
              <a:rPr lang="en-US" dirty="0" err="1"/>
              <a:t>TeV</a:t>
            </a:r>
            <a:r>
              <a:rPr lang="en-US" dirty="0"/>
              <a:t> </a:t>
            </a:r>
          </a:p>
          <a:p>
            <a:r>
              <a:rPr lang="en-US" dirty="0"/>
              <a:t>      ===== EM models for the G4Region  </a:t>
            </a:r>
            <a:r>
              <a:rPr lang="en-US" dirty="0" err="1"/>
              <a:t>DefaultRegionForTheWorld</a:t>
            </a:r>
            <a:r>
              <a:rPr lang="en-US" dirty="0"/>
              <a:t> ======</a:t>
            </a:r>
          </a:p>
          <a:p>
            <a:r>
              <a:rPr lang="en-US" dirty="0"/>
              <a:t>           </a:t>
            </a:r>
            <a:r>
              <a:rPr lang="en-US" dirty="0" err="1"/>
              <a:t>hPairProd</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endParaRPr lang="en-US" dirty="0"/>
          </a:p>
          <a:p>
            <a:r>
              <a:rPr lang="en-US" dirty="0" err="1"/>
              <a:t>CoulombScat</a:t>
            </a:r>
            <a:r>
              <a:rPr lang="en-US" dirty="0"/>
              <a:t>:  for kaon+, integral:1  </a:t>
            </a:r>
            <a:r>
              <a:rPr lang="en-US" dirty="0" err="1"/>
              <a:t>SubType</a:t>
            </a:r>
            <a:r>
              <a:rPr lang="en-US" dirty="0"/>
              <a:t>=1 </a:t>
            </a:r>
            <a:r>
              <a:rPr lang="en-US" dirty="0" err="1"/>
              <a:t>BuildTable</a:t>
            </a:r>
            <a:r>
              <a:rPr lang="en-US" dirty="0"/>
              <a:t>=true</a:t>
            </a:r>
          </a:p>
          <a:p>
            <a:r>
              <a:rPr lang="en-US" dirty="0"/>
              <a:t>      Lambda table from threshold  to 100 </a:t>
            </a:r>
            <a:r>
              <a:rPr lang="en-US" dirty="0" err="1"/>
              <a:t>TeV</a:t>
            </a:r>
            <a:r>
              <a:rPr lang="en-US" dirty="0"/>
              <a:t>, 7 bins/decade, spline: true</a:t>
            </a:r>
          </a:p>
          <a:p>
            <a:r>
              <a:rPr lang="en-US" dirty="0"/>
              <a:t>      </a:t>
            </a:r>
            <a:r>
              <a:rPr lang="en-US" dirty="0" err="1"/>
              <a:t>ThetaMin</a:t>
            </a:r>
            <a:r>
              <a:rPr lang="en-US" dirty="0"/>
              <a:t>(p) &lt; Theta(degree) &lt; 180; </a:t>
            </a:r>
            <a:r>
              <a:rPr lang="en-US" dirty="0" err="1"/>
              <a:t>pLimit</a:t>
            </a:r>
            <a:r>
              <a:rPr lang="en-US" dirty="0"/>
              <a:t>(GeV^1)= 0.139531</a:t>
            </a:r>
          </a:p>
          <a:p>
            <a:r>
              <a:rPr lang="en-US" dirty="0"/>
              <a:t>      ===== EM models for the G4Region  </a:t>
            </a:r>
            <a:r>
              <a:rPr lang="en-US" dirty="0" err="1"/>
              <a:t>DefaultRegionForTheWorld</a:t>
            </a:r>
            <a:r>
              <a:rPr lang="en-US" dirty="0"/>
              <a:t> ======</a:t>
            </a:r>
          </a:p>
          <a:p>
            <a:r>
              <a:rPr lang="en-US" dirty="0"/>
              <a:t>  </a:t>
            </a:r>
            <a:r>
              <a:rPr lang="en-US" dirty="0" err="1"/>
              <a:t>eCoulombScattering</a:t>
            </a:r>
            <a:r>
              <a:rPr lang="en-US" dirty="0"/>
              <a:t> : </a:t>
            </a:r>
            <a:r>
              <a:rPr lang="en-US" dirty="0" err="1"/>
              <a:t>Emin</a:t>
            </a:r>
            <a:r>
              <a:rPr lang="en-US" dirty="0"/>
              <a:t>=    0 eV  Emax=  100 </a:t>
            </a:r>
            <a:r>
              <a:rPr lang="en-US" dirty="0" err="1"/>
              <a:t>TeV</a:t>
            </a:r>
            <a:endParaRPr lang="en-US" dirty="0"/>
          </a:p>
          <a:p>
            <a:endParaRPr lang="en-US" dirty="0"/>
          </a:p>
          <a:p>
            <a:r>
              <a:rPr lang="en-US" dirty="0" err="1"/>
              <a:t>msc</a:t>
            </a:r>
            <a:r>
              <a:rPr lang="en-US" dirty="0"/>
              <a:t>:  for kaon-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WentzelVIUni</a:t>
            </a:r>
            <a:r>
              <a:rPr lang="en-US" dirty="0"/>
              <a:t> : </a:t>
            </a:r>
            <a:r>
              <a:rPr lang="en-US" dirty="0" err="1"/>
              <a:t>Emin</a:t>
            </a:r>
            <a:r>
              <a:rPr lang="en-US" dirty="0"/>
              <a:t>=    0 eV  Emax=  100 </a:t>
            </a:r>
            <a:r>
              <a:rPr lang="en-US" dirty="0" err="1"/>
              <a:t>TeV</a:t>
            </a:r>
            <a:r>
              <a:rPr lang="en-US" dirty="0"/>
              <a:t> </a:t>
            </a:r>
            <a:r>
              <a:rPr lang="en-US" dirty="0" err="1"/>
              <a:t>Nbins</a:t>
            </a:r>
            <a:r>
              <a:rPr lang="en-US" dirty="0"/>
              <a:t>=84 100 eV  - 100 </a:t>
            </a:r>
            <a:r>
              <a:rPr lang="en-US" dirty="0" err="1"/>
              <a:t>TeV</a:t>
            </a:r>
            <a:endParaRPr lang="en-US" dirty="0"/>
          </a:p>
          <a:p>
            <a:r>
              <a:rPr lang="en-US" dirty="0"/>
              <a:t>              </a:t>
            </a:r>
            <a:r>
              <a:rPr lang="en-US" dirty="0" err="1"/>
              <a:t>StepLim</a:t>
            </a:r>
            <a:r>
              <a:rPr lang="en-US" dirty="0"/>
              <a:t>=Minimal </a:t>
            </a:r>
            <a:r>
              <a:rPr lang="en-US" dirty="0" err="1"/>
              <a:t>Rfact</a:t>
            </a:r>
            <a:r>
              <a:rPr lang="en-US" dirty="0"/>
              <a:t>=0.2 </a:t>
            </a:r>
            <a:r>
              <a:rPr lang="en-US" dirty="0" err="1"/>
              <a:t>Gfact</a:t>
            </a:r>
            <a:r>
              <a:rPr lang="en-US" dirty="0"/>
              <a:t>=2.5 </a:t>
            </a:r>
            <a:r>
              <a:rPr lang="en-US" dirty="0" err="1"/>
              <a:t>Sfact</a:t>
            </a:r>
            <a:r>
              <a:rPr lang="en-US" dirty="0"/>
              <a:t>=0.6 </a:t>
            </a:r>
            <a:r>
              <a:rPr lang="en-US" dirty="0" err="1"/>
              <a:t>DispFlag:false</a:t>
            </a:r>
            <a:r>
              <a:rPr lang="en-US" dirty="0"/>
              <a:t> Skin=1 </a:t>
            </a:r>
            <a:r>
              <a:rPr lang="en-US" dirty="0" err="1"/>
              <a:t>Llimit</a:t>
            </a:r>
            <a:r>
              <a:rPr lang="en-US" dirty="0"/>
              <a:t>=1</a:t>
            </a:r>
          </a:p>
          <a:p>
            <a:endParaRPr lang="en-US" dirty="0"/>
          </a:p>
          <a:p>
            <a:r>
              <a:rPr lang="en-US" dirty="0" err="1"/>
              <a:t>hIoni</a:t>
            </a:r>
            <a:r>
              <a:rPr lang="en-US" dirty="0"/>
              <a:t>:  for kaon-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0.1 mm), </a:t>
            </a:r>
            <a:r>
              <a:rPr lang="en-US" dirty="0" err="1"/>
              <a:t>integ</a:t>
            </a:r>
            <a:r>
              <a:rPr lang="en-US" dirty="0"/>
              <a:t>: true, </a:t>
            </a:r>
            <a:r>
              <a:rPr lang="en-US" dirty="0" err="1"/>
              <a:t>fluct</a:t>
            </a:r>
            <a:r>
              <a:rPr lang="en-US" dirty="0"/>
              <a:t>: true, </a:t>
            </a:r>
            <a:r>
              <a:rPr lang="en-US" dirty="0" err="1"/>
              <a:t>linLossLim</a:t>
            </a:r>
            <a:r>
              <a:rPr lang="en-US" dirty="0"/>
              <a:t>= 0.01</a:t>
            </a:r>
          </a:p>
          <a:p>
            <a:r>
              <a:rPr lang="en-US" dirty="0"/>
              <a:t>      ===== EM models for the G4Region  </a:t>
            </a:r>
            <a:r>
              <a:rPr lang="en-US" dirty="0" err="1"/>
              <a:t>DefaultRegionForTheWorld</a:t>
            </a:r>
            <a:r>
              <a:rPr lang="en-US" dirty="0"/>
              <a:t> ======</a:t>
            </a:r>
          </a:p>
          <a:p>
            <a:r>
              <a:rPr lang="en-US" dirty="0"/>
              <a:t>            ICRU73QO : </a:t>
            </a:r>
            <a:r>
              <a:rPr lang="en-US" dirty="0" err="1"/>
              <a:t>Emin</a:t>
            </a:r>
            <a:r>
              <a:rPr lang="en-US" dirty="0"/>
              <a:t>=    0 eV  Emax=1.05231 MeV</a:t>
            </a:r>
          </a:p>
          <a:p>
            <a:r>
              <a:rPr lang="en-US" dirty="0"/>
              <a:t>          </a:t>
            </a:r>
            <a:r>
              <a:rPr lang="en-US" dirty="0" err="1"/>
              <a:t>BetheBloch</a:t>
            </a:r>
            <a:r>
              <a:rPr lang="en-US" dirty="0"/>
              <a:t> : </a:t>
            </a:r>
            <a:r>
              <a:rPr lang="en-US" dirty="0" err="1"/>
              <a:t>Emin</a:t>
            </a:r>
            <a:r>
              <a:rPr lang="en-US" dirty="0"/>
              <a:t>=1.05231 MeV Emax=  100 </a:t>
            </a:r>
            <a:r>
              <a:rPr lang="en-US" dirty="0" err="1"/>
              <a:t>TeV</a:t>
            </a:r>
            <a:endParaRPr lang="en-US" dirty="0"/>
          </a:p>
          <a:p>
            <a:endParaRPr lang="en-US" dirty="0"/>
          </a:p>
          <a:p>
            <a:r>
              <a:rPr lang="en-US" dirty="0" err="1"/>
              <a:t>hBrems</a:t>
            </a:r>
            <a:r>
              <a:rPr lang="en-US" dirty="0"/>
              <a:t>:  for kaon-  </a:t>
            </a:r>
            <a:r>
              <a:rPr lang="en-US" dirty="0" err="1"/>
              <a:t>SubType</a:t>
            </a:r>
            <a:r>
              <a:rPr lang="en-US" dirty="0"/>
              <a:t>=3</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 EM models for the G4Region  </a:t>
            </a:r>
            <a:r>
              <a:rPr lang="en-US" dirty="0" err="1"/>
              <a:t>DefaultRegionForTheWorld</a:t>
            </a:r>
            <a:r>
              <a:rPr lang="en-US" dirty="0"/>
              <a:t> ======</a:t>
            </a:r>
          </a:p>
          <a:p>
            <a:r>
              <a:rPr lang="en-US" dirty="0"/>
              <a:t>               </a:t>
            </a:r>
            <a:r>
              <a:rPr lang="en-US" dirty="0" err="1"/>
              <a:t>hBrem</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r>
              <a:rPr lang="en-US" dirty="0"/>
              <a:t>      ===== Limit on energy threshold has been applied </a:t>
            </a:r>
          </a:p>
          <a:p>
            <a:endParaRPr lang="en-US" dirty="0"/>
          </a:p>
          <a:p>
            <a:r>
              <a:rPr lang="en-US" dirty="0" err="1"/>
              <a:t>hPairProd</a:t>
            </a:r>
            <a:r>
              <a:rPr lang="en-US" dirty="0"/>
              <a:t>:  for kaon-  </a:t>
            </a:r>
            <a:r>
              <a:rPr lang="en-US" dirty="0" err="1"/>
              <a:t>SubType</a:t>
            </a:r>
            <a:r>
              <a:rPr lang="en-US" dirty="0"/>
              <a:t>=4</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Sampling table 18x1001; from 3.94942 GeV to 100 </a:t>
            </a:r>
            <a:r>
              <a:rPr lang="en-US" dirty="0" err="1"/>
              <a:t>TeV</a:t>
            </a:r>
            <a:r>
              <a:rPr lang="en-US" dirty="0"/>
              <a:t> </a:t>
            </a:r>
          </a:p>
          <a:p>
            <a:r>
              <a:rPr lang="en-US" dirty="0"/>
              <a:t>      ===== EM models for the G4Region  </a:t>
            </a:r>
            <a:r>
              <a:rPr lang="en-US" dirty="0" err="1"/>
              <a:t>DefaultRegionForTheWorld</a:t>
            </a:r>
            <a:r>
              <a:rPr lang="en-US" dirty="0"/>
              <a:t> ======</a:t>
            </a:r>
          </a:p>
          <a:p>
            <a:r>
              <a:rPr lang="en-US" dirty="0"/>
              <a:t>           </a:t>
            </a:r>
            <a:r>
              <a:rPr lang="en-US" dirty="0" err="1"/>
              <a:t>hPairProd</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endParaRPr lang="en-US" dirty="0"/>
          </a:p>
          <a:p>
            <a:r>
              <a:rPr lang="en-US" dirty="0" err="1"/>
              <a:t>CoulombScat</a:t>
            </a:r>
            <a:r>
              <a:rPr lang="en-US" dirty="0"/>
              <a:t>:  for kaon-, integral:1  </a:t>
            </a:r>
            <a:r>
              <a:rPr lang="en-US" dirty="0" err="1"/>
              <a:t>SubType</a:t>
            </a:r>
            <a:r>
              <a:rPr lang="en-US" dirty="0"/>
              <a:t>=1 </a:t>
            </a:r>
            <a:r>
              <a:rPr lang="en-US" dirty="0" err="1"/>
              <a:t>BuildTable</a:t>
            </a:r>
            <a:r>
              <a:rPr lang="en-US" dirty="0"/>
              <a:t>=true</a:t>
            </a:r>
          </a:p>
          <a:p>
            <a:r>
              <a:rPr lang="en-US" dirty="0"/>
              <a:t>      Used Lambda table of kaon+</a:t>
            </a:r>
          </a:p>
          <a:p>
            <a:r>
              <a:rPr lang="en-US" dirty="0"/>
              <a:t>      </a:t>
            </a:r>
            <a:r>
              <a:rPr lang="en-US" dirty="0" err="1"/>
              <a:t>ThetaMin</a:t>
            </a:r>
            <a:r>
              <a:rPr lang="en-US" dirty="0"/>
              <a:t>(p) &lt; Theta(degree) &lt; 180; </a:t>
            </a:r>
            <a:r>
              <a:rPr lang="en-US" dirty="0" err="1"/>
              <a:t>pLimit</a:t>
            </a:r>
            <a:r>
              <a:rPr lang="en-US" dirty="0"/>
              <a:t>(GeV^1)= 0.139531</a:t>
            </a:r>
          </a:p>
          <a:p>
            <a:r>
              <a:rPr lang="en-US" dirty="0"/>
              <a:t>      ===== EM models for the G4Region  </a:t>
            </a:r>
            <a:r>
              <a:rPr lang="en-US" dirty="0" err="1"/>
              <a:t>DefaultRegionForTheWorld</a:t>
            </a:r>
            <a:r>
              <a:rPr lang="en-US" dirty="0"/>
              <a:t> ======</a:t>
            </a:r>
          </a:p>
          <a:p>
            <a:r>
              <a:rPr lang="en-US" dirty="0"/>
              <a:t>  </a:t>
            </a:r>
            <a:r>
              <a:rPr lang="en-US" dirty="0" err="1"/>
              <a:t>eCoulombScattering</a:t>
            </a:r>
            <a:r>
              <a:rPr lang="en-US" dirty="0"/>
              <a:t> : </a:t>
            </a:r>
            <a:r>
              <a:rPr lang="en-US" dirty="0" err="1"/>
              <a:t>Emin</a:t>
            </a:r>
            <a:r>
              <a:rPr lang="en-US" dirty="0"/>
              <a:t>=    0 eV  Emax=  100 </a:t>
            </a:r>
            <a:r>
              <a:rPr lang="en-US" dirty="0" err="1"/>
              <a:t>TeV</a:t>
            </a:r>
            <a:endParaRPr lang="en-US" dirty="0"/>
          </a:p>
          <a:p>
            <a:endParaRPr lang="en-US" dirty="0"/>
          </a:p>
          <a:p>
            <a:r>
              <a:rPr lang="en-US" dirty="0" err="1"/>
              <a:t>msc</a:t>
            </a:r>
            <a:r>
              <a:rPr lang="en-US" dirty="0"/>
              <a:t>:  for mu+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WentzelVIUni</a:t>
            </a:r>
            <a:r>
              <a:rPr lang="en-US" dirty="0"/>
              <a:t> : </a:t>
            </a:r>
            <a:r>
              <a:rPr lang="en-US" dirty="0" err="1"/>
              <a:t>Emin</a:t>
            </a:r>
            <a:r>
              <a:rPr lang="en-US" dirty="0"/>
              <a:t>=    0 eV  Emax=  100 </a:t>
            </a:r>
            <a:r>
              <a:rPr lang="en-US" dirty="0" err="1"/>
              <a:t>TeV</a:t>
            </a:r>
            <a:r>
              <a:rPr lang="en-US" dirty="0"/>
              <a:t> </a:t>
            </a:r>
            <a:r>
              <a:rPr lang="en-US" dirty="0" err="1"/>
              <a:t>Nbins</a:t>
            </a:r>
            <a:r>
              <a:rPr lang="en-US" dirty="0"/>
              <a:t>=84 100 eV  - 100 </a:t>
            </a:r>
            <a:r>
              <a:rPr lang="en-US" dirty="0" err="1"/>
              <a:t>TeV</a:t>
            </a:r>
            <a:endParaRPr lang="en-US" dirty="0"/>
          </a:p>
          <a:p>
            <a:r>
              <a:rPr lang="en-US" dirty="0"/>
              <a:t>              </a:t>
            </a:r>
            <a:r>
              <a:rPr lang="en-US" dirty="0" err="1"/>
              <a:t>StepLim</a:t>
            </a:r>
            <a:r>
              <a:rPr lang="en-US" dirty="0"/>
              <a:t>=Minimal </a:t>
            </a:r>
            <a:r>
              <a:rPr lang="en-US" dirty="0" err="1"/>
              <a:t>Rfact</a:t>
            </a:r>
            <a:r>
              <a:rPr lang="en-US" dirty="0"/>
              <a:t>=0.2 </a:t>
            </a:r>
            <a:r>
              <a:rPr lang="en-US" dirty="0" err="1"/>
              <a:t>Gfact</a:t>
            </a:r>
            <a:r>
              <a:rPr lang="en-US" dirty="0"/>
              <a:t>=2.5 </a:t>
            </a:r>
            <a:r>
              <a:rPr lang="en-US" dirty="0" err="1"/>
              <a:t>Sfact</a:t>
            </a:r>
            <a:r>
              <a:rPr lang="en-US" dirty="0"/>
              <a:t>=0.6 </a:t>
            </a:r>
            <a:r>
              <a:rPr lang="en-US" dirty="0" err="1"/>
              <a:t>DispFlag:false</a:t>
            </a:r>
            <a:r>
              <a:rPr lang="en-US" dirty="0"/>
              <a:t> Skin=1 </a:t>
            </a:r>
            <a:r>
              <a:rPr lang="en-US" dirty="0" err="1"/>
              <a:t>Llimit</a:t>
            </a:r>
            <a:r>
              <a:rPr lang="en-US" dirty="0"/>
              <a:t>=1</a:t>
            </a:r>
          </a:p>
          <a:p>
            <a:endParaRPr lang="en-US" dirty="0"/>
          </a:p>
          <a:p>
            <a:r>
              <a:rPr lang="en-US" dirty="0" err="1"/>
              <a:t>muIoni</a:t>
            </a:r>
            <a:r>
              <a:rPr lang="en-US" dirty="0"/>
              <a:t>:  for mu+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0.1 mm), </a:t>
            </a:r>
            <a:r>
              <a:rPr lang="en-US" dirty="0" err="1"/>
              <a:t>integ</a:t>
            </a:r>
            <a:r>
              <a:rPr lang="en-US" dirty="0"/>
              <a:t>: true, </a:t>
            </a:r>
            <a:r>
              <a:rPr lang="en-US" dirty="0" err="1"/>
              <a:t>fluct</a:t>
            </a:r>
            <a:r>
              <a:rPr lang="en-US" dirty="0"/>
              <a:t>: true, </a:t>
            </a:r>
            <a:r>
              <a:rPr lang="en-US" dirty="0" err="1"/>
              <a:t>linLossLim</a:t>
            </a:r>
            <a:r>
              <a:rPr lang="en-US" dirty="0"/>
              <a:t>= 0.01</a:t>
            </a:r>
          </a:p>
          <a:p>
            <a:r>
              <a:rPr lang="en-US" dirty="0"/>
              <a:t>      ===== EM models for the G4Region  </a:t>
            </a:r>
            <a:r>
              <a:rPr lang="en-US" dirty="0" err="1"/>
              <a:t>DefaultRegionForTheWorld</a:t>
            </a:r>
            <a:r>
              <a:rPr lang="en-US" dirty="0"/>
              <a:t> ======</a:t>
            </a:r>
          </a:p>
          <a:p>
            <a:r>
              <a:rPr lang="en-US" dirty="0"/>
              <a:t>               Bragg : </a:t>
            </a:r>
            <a:r>
              <a:rPr lang="en-US" dirty="0" err="1"/>
              <a:t>Emin</a:t>
            </a:r>
            <a:r>
              <a:rPr lang="en-US" dirty="0"/>
              <a:t>=    0 eV  Emax=  200 keV</a:t>
            </a:r>
          </a:p>
          <a:p>
            <a:r>
              <a:rPr lang="en-US" dirty="0"/>
              <a:t>          </a:t>
            </a:r>
            <a:r>
              <a:rPr lang="en-US" dirty="0" err="1"/>
              <a:t>BetheBloch</a:t>
            </a:r>
            <a:r>
              <a:rPr lang="en-US" dirty="0"/>
              <a:t> : </a:t>
            </a:r>
            <a:r>
              <a:rPr lang="en-US" dirty="0" err="1"/>
              <a:t>Emin</a:t>
            </a:r>
            <a:r>
              <a:rPr lang="en-US" dirty="0"/>
              <a:t>=  200 keV Emax=    1 GeV</a:t>
            </a:r>
          </a:p>
          <a:p>
            <a:r>
              <a:rPr lang="en-US" dirty="0"/>
              <a:t>        </a:t>
            </a:r>
            <a:r>
              <a:rPr lang="en-US" dirty="0" err="1"/>
              <a:t>MuBetheBloch</a:t>
            </a:r>
            <a:r>
              <a:rPr lang="en-US" dirty="0"/>
              <a:t> : </a:t>
            </a:r>
            <a:r>
              <a:rPr lang="en-US" dirty="0" err="1"/>
              <a:t>Emin</a:t>
            </a:r>
            <a:r>
              <a:rPr lang="en-US" dirty="0"/>
              <a:t>=    1 GeV Emax=  100 </a:t>
            </a:r>
            <a:r>
              <a:rPr lang="en-US" dirty="0" err="1"/>
              <a:t>TeV</a:t>
            </a:r>
            <a:endParaRPr lang="en-US" dirty="0"/>
          </a:p>
          <a:p>
            <a:endParaRPr lang="en-US" dirty="0"/>
          </a:p>
          <a:p>
            <a:r>
              <a:rPr lang="en-US" dirty="0" err="1"/>
              <a:t>muBrems</a:t>
            </a:r>
            <a:r>
              <a:rPr lang="en-US" dirty="0"/>
              <a:t>:  for mu+  </a:t>
            </a:r>
            <a:r>
              <a:rPr lang="en-US" dirty="0" err="1"/>
              <a:t>SubType</a:t>
            </a:r>
            <a:r>
              <a:rPr lang="en-US" dirty="0"/>
              <a:t>=3</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 EM models for the G4Region  </a:t>
            </a:r>
            <a:r>
              <a:rPr lang="en-US" dirty="0" err="1"/>
              <a:t>DefaultRegionForTheWorld</a:t>
            </a:r>
            <a:r>
              <a:rPr lang="en-US" dirty="0"/>
              <a:t> ======</a:t>
            </a:r>
          </a:p>
          <a:p>
            <a:r>
              <a:rPr lang="en-US" dirty="0"/>
              <a:t>              </a:t>
            </a:r>
            <a:r>
              <a:rPr lang="en-US" dirty="0" err="1"/>
              <a:t>MuBrem</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r>
              <a:rPr lang="en-US" dirty="0"/>
              <a:t>      ===== Limit on energy threshold has been applied </a:t>
            </a:r>
          </a:p>
          <a:p>
            <a:endParaRPr lang="en-US" dirty="0"/>
          </a:p>
          <a:p>
            <a:r>
              <a:rPr lang="en-US" dirty="0" err="1"/>
              <a:t>muPairProd</a:t>
            </a:r>
            <a:r>
              <a:rPr lang="en-US" dirty="0"/>
              <a:t>:  for mu+  </a:t>
            </a:r>
            <a:r>
              <a:rPr lang="en-US" dirty="0" err="1"/>
              <a:t>SubType</a:t>
            </a:r>
            <a:r>
              <a:rPr lang="en-US" dirty="0"/>
              <a:t>=4</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Sampling table 21x1001; from 1 GeV to 100 </a:t>
            </a:r>
            <a:r>
              <a:rPr lang="en-US" dirty="0" err="1"/>
              <a:t>TeV</a:t>
            </a:r>
            <a:r>
              <a:rPr lang="en-US" dirty="0"/>
              <a:t> </a:t>
            </a:r>
          </a:p>
          <a:p>
            <a:r>
              <a:rPr lang="en-US" dirty="0"/>
              <a:t>      ===== EM models for the G4Region  </a:t>
            </a:r>
            <a:r>
              <a:rPr lang="en-US" dirty="0" err="1"/>
              <a:t>DefaultRegionForTheWorld</a:t>
            </a:r>
            <a:r>
              <a:rPr lang="en-US" dirty="0"/>
              <a:t> ======</a:t>
            </a:r>
          </a:p>
          <a:p>
            <a:r>
              <a:rPr lang="en-US" dirty="0"/>
              <a:t>          </a:t>
            </a:r>
            <a:r>
              <a:rPr lang="en-US" dirty="0" err="1"/>
              <a:t>muPairProd</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endParaRPr lang="en-US" dirty="0"/>
          </a:p>
          <a:p>
            <a:r>
              <a:rPr lang="en-US" dirty="0" err="1"/>
              <a:t>CoulombScat</a:t>
            </a:r>
            <a:r>
              <a:rPr lang="en-US" dirty="0"/>
              <a:t>:  for mu+, integral:1  </a:t>
            </a:r>
            <a:r>
              <a:rPr lang="en-US" dirty="0" err="1"/>
              <a:t>SubType</a:t>
            </a:r>
            <a:r>
              <a:rPr lang="en-US" dirty="0"/>
              <a:t>=1 </a:t>
            </a:r>
            <a:r>
              <a:rPr lang="en-US" dirty="0" err="1"/>
              <a:t>BuildTable</a:t>
            </a:r>
            <a:r>
              <a:rPr lang="en-US" dirty="0"/>
              <a:t>=true</a:t>
            </a:r>
          </a:p>
          <a:p>
            <a:r>
              <a:rPr lang="en-US" dirty="0"/>
              <a:t>      Lambda table from threshold  to 100 </a:t>
            </a:r>
            <a:r>
              <a:rPr lang="en-US" dirty="0" err="1"/>
              <a:t>TeV</a:t>
            </a:r>
            <a:r>
              <a:rPr lang="en-US" dirty="0"/>
              <a:t>, 7 bins/decade, spline: true</a:t>
            </a:r>
          </a:p>
          <a:p>
            <a:r>
              <a:rPr lang="en-US" dirty="0"/>
              <a:t>      </a:t>
            </a:r>
            <a:r>
              <a:rPr lang="en-US" dirty="0" err="1"/>
              <a:t>ThetaMin</a:t>
            </a:r>
            <a:r>
              <a:rPr lang="en-US" dirty="0"/>
              <a:t>(p) &lt; Theta(degree) &lt; 180; </a:t>
            </a:r>
            <a:r>
              <a:rPr lang="en-US" dirty="0" err="1"/>
              <a:t>pLimit</a:t>
            </a:r>
            <a:r>
              <a:rPr lang="en-US" dirty="0"/>
              <a:t>(GeV^1)= 0.139531</a:t>
            </a:r>
          </a:p>
          <a:p>
            <a:r>
              <a:rPr lang="en-US" dirty="0"/>
              <a:t>      ===== EM models for the G4Region  </a:t>
            </a:r>
            <a:r>
              <a:rPr lang="en-US" dirty="0" err="1"/>
              <a:t>DefaultRegionForTheWorld</a:t>
            </a:r>
            <a:r>
              <a:rPr lang="en-US" dirty="0"/>
              <a:t> ======</a:t>
            </a:r>
          </a:p>
          <a:p>
            <a:r>
              <a:rPr lang="en-US" dirty="0"/>
              <a:t>  </a:t>
            </a:r>
            <a:r>
              <a:rPr lang="en-US" dirty="0" err="1"/>
              <a:t>eCoulombScattering</a:t>
            </a:r>
            <a:r>
              <a:rPr lang="en-US" dirty="0"/>
              <a:t> : </a:t>
            </a:r>
            <a:r>
              <a:rPr lang="en-US" dirty="0" err="1"/>
              <a:t>Emin</a:t>
            </a:r>
            <a:r>
              <a:rPr lang="en-US" dirty="0"/>
              <a:t>=    0 eV  Emax=  100 </a:t>
            </a:r>
            <a:r>
              <a:rPr lang="en-US" dirty="0" err="1"/>
              <a:t>TeV</a:t>
            </a:r>
            <a:endParaRPr lang="en-US" dirty="0"/>
          </a:p>
          <a:p>
            <a:endParaRPr lang="en-US" dirty="0"/>
          </a:p>
          <a:p>
            <a:r>
              <a:rPr lang="en-US" dirty="0" err="1"/>
              <a:t>msc</a:t>
            </a:r>
            <a:r>
              <a:rPr lang="en-US" dirty="0"/>
              <a:t>:  for mu-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WentzelVIUni</a:t>
            </a:r>
            <a:r>
              <a:rPr lang="en-US" dirty="0"/>
              <a:t> : </a:t>
            </a:r>
            <a:r>
              <a:rPr lang="en-US" dirty="0" err="1"/>
              <a:t>Emin</a:t>
            </a:r>
            <a:r>
              <a:rPr lang="en-US" dirty="0"/>
              <a:t>=    0 eV  Emax=  100 </a:t>
            </a:r>
            <a:r>
              <a:rPr lang="en-US" dirty="0" err="1"/>
              <a:t>TeV</a:t>
            </a:r>
            <a:r>
              <a:rPr lang="en-US" dirty="0"/>
              <a:t> </a:t>
            </a:r>
            <a:r>
              <a:rPr lang="en-US" dirty="0" err="1"/>
              <a:t>Nbins</a:t>
            </a:r>
            <a:r>
              <a:rPr lang="en-US" dirty="0"/>
              <a:t>=84 100 eV  - 100 </a:t>
            </a:r>
            <a:r>
              <a:rPr lang="en-US" dirty="0" err="1"/>
              <a:t>TeV</a:t>
            </a:r>
            <a:endParaRPr lang="en-US" dirty="0"/>
          </a:p>
          <a:p>
            <a:r>
              <a:rPr lang="en-US" dirty="0"/>
              <a:t>              </a:t>
            </a:r>
            <a:r>
              <a:rPr lang="en-US" dirty="0" err="1"/>
              <a:t>StepLim</a:t>
            </a:r>
            <a:r>
              <a:rPr lang="en-US" dirty="0"/>
              <a:t>=Minimal </a:t>
            </a:r>
            <a:r>
              <a:rPr lang="en-US" dirty="0" err="1"/>
              <a:t>Rfact</a:t>
            </a:r>
            <a:r>
              <a:rPr lang="en-US" dirty="0"/>
              <a:t>=0.2 </a:t>
            </a:r>
            <a:r>
              <a:rPr lang="en-US" dirty="0" err="1"/>
              <a:t>Gfact</a:t>
            </a:r>
            <a:r>
              <a:rPr lang="en-US" dirty="0"/>
              <a:t>=2.5 </a:t>
            </a:r>
            <a:r>
              <a:rPr lang="en-US" dirty="0" err="1"/>
              <a:t>Sfact</a:t>
            </a:r>
            <a:r>
              <a:rPr lang="en-US" dirty="0"/>
              <a:t>=0.6 </a:t>
            </a:r>
            <a:r>
              <a:rPr lang="en-US" dirty="0" err="1"/>
              <a:t>DispFlag:false</a:t>
            </a:r>
            <a:r>
              <a:rPr lang="en-US" dirty="0"/>
              <a:t> Skin=1 </a:t>
            </a:r>
            <a:r>
              <a:rPr lang="en-US" dirty="0" err="1"/>
              <a:t>Llimit</a:t>
            </a:r>
            <a:r>
              <a:rPr lang="en-US" dirty="0"/>
              <a:t>=1</a:t>
            </a:r>
          </a:p>
          <a:p>
            <a:endParaRPr lang="en-US" dirty="0"/>
          </a:p>
          <a:p>
            <a:r>
              <a:rPr lang="en-US" dirty="0" err="1"/>
              <a:t>muIoni</a:t>
            </a:r>
            <a:r>
              <a:rPr lang="en-US" dirty="0"/>
              <a:t>:  for mu-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0.1 mm), </a:t>
            </a:r>
            <a:r>
              <a:rPr lang="en-US" dirty="0" err="1"/>
              <a:t>integ</a:t>
            </a:r>
            <a:r>
              <a:rPr lang="en-US" dirty="0"/>
              <a:t>: true, </a:t>
            </a:r>
            <a:r>
              <a:rPr lang="en-US" dirty="0" err="1"/>
              <a:t>fluct</a:t>
            </a:r>
            <a:r>
              <a:rPr lang="en-US" dirty="0"/>
              <a:t>: true, </a:t>
            </a:r>
            <a:r>
              <a:rPr lang="en-US" dirty="0" err="1"/>
              <a:t>linLossLim</a:t>
            </a:r>
            <a:r>
              <a:rPr lang="en-US" dirty="0"/>
              <a:t>= 0.01</a:t>
            </a:r>
          </a:p>
          <a:p>
            <a:r>
              <a:rPr lang="en-US" dirty="0"/>
              <a:t>      ===== EM models for the G4Region  </a:t>
            </a:r>
            <a:r>
              <a:rPr lang="en-US" dirty="0" err="1"/>
              <a:t>DefaultRegionForTheWorld</a:t>
            </a:r>
            <a:r>
              <a:rPr lang="en-US" dirty="0"/>
              <a:t> ======</a:t>
            </a:r>
          </a:p>
          <a:p>
            <a:r>
              <a:rPr lang="en-US" dirty="0"/>
              <a:t>            ICRU73QO : </a:t>
            </a:r>
            <a:r>
              <a:rPr lang="en-US" dirty="0" err="1"/>
              <a:t>Emin</a:t>
            </a:r>
            <a:r>
              <a:rPr lang="en-US" dirty="0"/>
              <a:t>=    0 eV  Emax=  200 keV</a:t>
            </a:r>
          </a:p>
          <a:p>
            <a:r>
              <a:rPr lang="en-US" dirty="0"/>
              <a:t>          </a:t>
            </a:r>
            <a:r>
              <a:rPr lang="en-US" dirty="0" err="1"/>
              <a:t>BetheBloch</a:t>
            </a:r>
            <a:r>
              <a:rPr lang="en-US" dirty="0"/>
              <a:t> : </a:t>
            </a:r>
            <a:r>
              <a:rPr lang="en-US" dirty="0" err="1"/>
              <a:t>Emin</a:t>
            </a:r>
            <a:r>
              <a:rPr lang="en-US" dirty="0"/>
              <a:t>=  200 keV Emax=    1 GeV</a:t>
            </a:r>
          </a:p>
          <a:p>
            <a:r>
              <a:rPr lang="en-US" dirty="0"/>
              <a:t>        </a:t>
            </a:r>
            <a:r>
              <a:rPr lang="en-US" dirty="0" err="1"/>
              <a:t>MuBetheBloch</a:t>
            </a:r>
            <a:r>
              <a:rPr lang="en-US" dirty="0"/>
              <a:t> : </a:t>
            </a:r>
            <a:r>
              <a:rPr lang="en-US" dirty="0" err="1"/>
              <a:t>Emin</a:t>
            </a:r>
            <a:r>
              <a:rPr lang="en-US" dirty="0"/>
              <a:t>=    1 GeV Emax=  100 </a:t>
            </a:r>
            <a:r>
              <a:rPr lang="en-US" dirty="0" err="1"/>
              <a:t>TeV</a:t>
            </a:r>
            <a:endParaRPr lang="en-US" dirty="0"/>
          </a:p>
          <a:p>
            <a:endParaRPr lang="en-US" dirty="0"/>
          </a:p>
          <a:p>
            <a:r>
              <a:rPr lang="en-US" dirty="0" err="1"/>
              <a:t>muBrems</a:t>
            </a:r>
            <a:r>
              <a:rPr lang="en-US" dirty="0"/>
              <a:t>:  for mu-  </a:t>
            </a:r>
            <a:r>
              <a:rPr lang="en-US" dirty="0" err="1"/>
              <a:t>SubType</a:t>
            </a:r>
            <a:r>
              <a:rPr lang="en-US" dirty="0"/>
              <a:t>=3</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 EM models for the G4Region  </a:t>
            </a:r>
            <a:r>
              <a:rPr lang="en-US" dirty="0" err="1"/>
              <a:t>DefaultRegionForTheWorld</a:t>
            </a:r>
            <a:r>
              <a:rPr lang="en-US" dirty="0"/>
              <a:t> ======</a:t>
            </a:r>
          </a:p>
          <a:p>
            <a:r>
              <a:rPr lang="en-US" dirty="0"/>
              <a:t>              </a:t>
            </a:r>
            <a:r>
              <a:rPr lang="en-US" dirty="0" err="1"/>
              <a:t>MuBrem</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r>
              <a:rPr lang="en-US" dirty="0"/>
              <a:t>      ===== Limit on energy threshold has been applied </a:t>
            </a:r>
          </a:p>
          <a:p>
            <a:endParaRPr lang="en-US" dirty="0"/>
          </a:p>
          <a:p>
            <a:r>
              <a:rPr lang="en-US" dirty="0" err="1"/>
              <a:t>muPairProd</a:t>
            </a:r>
            <a:r>
              <a:rPr lang="en-US" dirty="0"/>
              <a:t>:  for mu-  </a:t>
            </a:r>
            <a:r>
              <a:rPr lang="en-US" dirty="0" err="1"/>
              <a:t>SubType</a:t>
            </a:r>
            <a:r>
              <a:rPr lang="en-US" dirty="0"/>
              <a:t>=4</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Sampling table 21x1001; from 1 GeV to 100 </a:t>
            </a:r>
            <a:r>
              <a:rPr lang="en-US" dirty="0" err="1"/>
              <a:t>TeV</a:t>
            </a:r>
            <a:r>
              <a:rPr lang="en-US" dirty="0"/>
              <a:t> </a:t>
            </a:r>
          </a:p>
          <a:p>
            <a:r>
              <a:rPr lang="en-US" dirty="0"/>
              <a:t>      ===== EM models for the G4Region  </a:t>
            </a:r>
            <a:r>
              <a:rPr lang="en-US" dirty="0" err="1"/>
              <a:t>DefaultRegionForTheWorld</a:t>
            </a:r>
            <a:r>
              <a:rPr lang="en-US" dirty="0"/>
              <a:t> ======</a:t>
            </a:r>
          </a:p>
          <a:p>
            <a:r>
              <a:rPr lang="en-US" dirty="0"/>
              <a:t>          </a:t>
            </a:r>
            <a:r>
              <a:rPr lang="en-US" dirty="0" err="1"/>
              <a:t>muPairProd</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endParaRPr lang="en-US" dirty="0"/>
          </a:p>
          <a:p>
            <a:r>
              <a:rPr lang="en-US" dirty="0" err="1"/>
              <a:t>CoulombScat</a:t>
            </a:r>
            <a:r>
              <a:rPr lang="en-US" dirty="0"/>
              <a:t>:  for mu-, integral:1  </a:t>
            </a:r>
            <a:r>
              <a:rPr lang="en-US" dirty="0" err="1"/>
              <a:t>SubType</a:t>
            </a:r>
            <a:r>
              <a:rPr lang="en-US" dirty="0"/>
              <a:t>=1 </a:t>
            </a:r>
            <a:r>
              <a:rPr lang="en-US" dirty="0" err="1"/>
              <a:t>BuildTable</a:t>
            </a:r>
            <a:r>
              <a:rPr lang="en-US" dirty="0"/>
              <a:t>=true</a:t>
            </a:r>
          </a:p>
          <a:p>
            <a:r>
              <a:rPr lang="en-US" dirty="0"/>
              <a:t>      Used Lambda table of mu+</a:t>
            </a:r>
          </a:p>
          <a:p>
            <a:r>
              <a:rPr lang="en-US" dirty="0"/>
              <a:t>      </a:t>
            </a:r>
            <a:r>
              <a:rPr lang="en-US" dirty="0" err="1"/>
              <a:t>ThetaMin</a:t>
            </a:r>
            <a:r>
              <a:rPr lang="en-US" dirty="0"/>
              <a:t>(p) &lt; Theta(degree) &lt; 180; </a:t>
            </a:r>
            <a:r>
              <a:rPr lang="en-US" dirty="0" err="1"/>
              <a:t>pLimit</a:t>
            </a:r>
            <a:r>
              <a:rPr lang="en-US" dirty="0"/>
              <a:t>(GeV^1)= 0.139531</a:t>
            </a:r>
          </a:p>
          <a:p>
            <a:r>
              <a:rPr lang="en-US" dirty="0"/>
              <a:t>      ===== EM models for the G4Region  </a:t>
            </a:r>
            <a:r>
              <a:rPr lang="en-US" dirty="0" err="1"/>
              <a:t>DefaultRegionForTheWorld</a:t>
            </a:r>
            <a:r>
              <a:rPr lang="en-US" dirty="0"/>
              <a:t> ======</a:t>
            </a:r>
          </a:p>
          <a:p>
            <a:r>
              <a:rPr lang="en-US" dirty="0"/>
              <a:t>  </a:t>
            </a:r>
            <a:r>
              <a:rPr lang="en-US" dirty="0" err="1"/>
              <a:t>eCoulombScattering</a:t>
            </a:r>
            <a:r>
              <a:rPr lang="en-US" dirty="0"/>
              <a:t> : </a:t>
            </a:r>
            <a:r>
              <a:rPr lang="en-US" dirty="0" err="1"/>
              <a:t>Emin</a:t>
            </a:r>
            <a:r>
              <a:rPr lang="en-US" dirty="0"/>
              <a:t>=    0 eV  Emax=  100 </a:t>
            </a:r>
            <a:r>
              <a:rPr lang="en-US" dirty="0" err="1"/>
              <a:t>TeV</a:t>
            </a:r>
            <a:endParaRPr lang="en-US" dirty="0"/>
          </a:p>
          <a:p>
            <a:endParaRPr lang="en-US" dirty="0"/>
          </a:p>
          <a:p>
            <a:r>
              <a:rPr lang="en-US" dirty="0" err="1"/>
              <a:t>msc</a:t>
            </a:r>
            <a:r>
              <a:rPr lang="en-US" dirty="0"/>
              <a:t>:  for pi+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WentzelVIUni</a:t>
            </a:r>
            <a:r>
              <a:rPr lang="en-US" dirty="0"/>
              <a:t> : </a:t>
            </a:r>
            <a:r>
              <a:rPr lang="en-US" dirty="0" err="1"/>
              <a:t>Emin</a:t>
            </a:r>
            <a:r>
              <a:rPr lang="en-US" dirty="0"/>
              <a:t>=    0 eV  Emax=  100 </a:t>
            </a:r>
            <a:r>
              <a:rPr lang="en-US" dirty="0" err="1"/>
              <a:t>TeV</a:t>
            </a:r>
            <a:r>
              <a:rPr lang="en-US" dirty="0"/>
              <a:t> </a:t>
            </a:r>
            <a:r>
              <a:rPr lang="en-US" dirty="0" err="1"/>
              <a:t>Nbins</a:t>
            </a:r>
            <a:r>
              <a:rPr lang="en-US" dirty="0"/>
              <a:t>=84 100 eV  - 100 </a:t>
            </a:r>
            <a:r>
              <a:rPr lang="en-US" dirty="0" err="1"/>
              <a:t>TeV</a:t>
            </a:r>
            <a:endParaRPr lang="en-US" dirty="0"/>
          </a:p>
          <a:p>
            <a:r>
              <a:rPr lang="en-US" dirty="0"/>
              <a:t>              </a:t>
            </a:r>
            <a:r>
              <a:rPr lang="en-US" dirty="0" err="1"/>
              <a:t>StepLim</a:t>
            </a:r>
            <a:r>
              <a:rPr lang="en-US" dirty="0"/>
              <a:t>=Minimal </a:t>
            </a:r>
            <a:r>
              <a:rPr lang="en-US" dirty="0" err="1"/>
              <a:t>Rfact</a:t>
            </a:r>
            <a:r>
              <a:rPr lang="en-US" dirty="0"/>
              <a:t>=0.2 </a:t>
            </a:r>
            <a:r>
              <a:rPr lang="en-US" dirty="0" err="1"/>
              <a:t>Gfact</a:t>
            </a:r>
            <a:r>
              <a:rPr lang="en-US" dirty="0"/>
              <a:t>=2.5 </a:t>
            </a:r>
            <a:r>
              <a:rPr lang="en-US" dirty="0" err="1"/>
              <a:t>Sfact</a:t>
            </a:r>
            <a:r>
              <a:rPr lang="en-US" dirty="0"/>
              <a:t>=0.6 </a:t>
            </a:r>
            <a:r>
              <a:rPr lang="en-US" dirty="0" err="1"/>
              <a:t>DispFlag:false</a:t>
            </a:r>
            <a:r>
              <a:rPr lang="en-US" dirty="0"/>
              <a:t> Skin=1 </a:t>
            </a:r>
            <a:r>
              <a:rPr lang="en-US" dirty="0" err="1"/>
              <a:t>Llimit</a:t>
            </a:r>
            <a:r>
              <a:rPr lang="en-US" dirty="0"/>
              <a:t>=1</a:t>
            </a:r>
          </a:p>
          <a:p>
            <a:endParaRPr lang="en-US" dirty="0"/>
          </a:p>
          <a:p>
            <a:r>
              <a:rPr lang="en-US" dirty="0" err="1"/>
              <a:t>hIoni</a:t>
            </a:r>
            <a:r>
              <a:rPr lang="en-US" dirty="0"/>
              <a:t>:  for pi+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0.1 mm), </a:t>
            </a:r>
            <a:r>
              <a:rPr lang="en-US" dirty="0" err="1"/>
              <a:t>integ</a:t>
            </a:r>
            <a:r>
              <a:rPr lang="en-US" dirty="0"/>
              <a:t>: true, </a:t>
            </a:r>
            <a:r>
              <a:rPr lang="en-US" dirty="0" err="1"/>
              <a:t>fluct</a:t>
            </a:r>
            <a:r>
              <a:rPr lang="en-US" dirty="0"/>
              <a:t>: true, </a:t>
            </a:r>
            <a:r>
              <a:rPr lang="en-US" dirty="0" err="1"/>
              <a:t>linLossLim</a:t>
            </a:r>
            <a:r>
              <a:rPr lang="en-US" dirty="0"/>
              <a:t>= 0.01</a:t>
            </a:r>
          </a:p>
          <a:p>
            <a:r>
              <a:rPr lang="en-US" dirty="0"/>
              <a:t>      ===== EM models for the G4Region  </a:t>
            </a:r>
            <a:r>
              <a:rPr lang="en-US" dirty="0" err="1"/>
              <a:t>DefaultRegionForTheWorld</a:t>
            </a:r>
            <a:r>
              <a:rPr lang="en-US" dirty="0"/>
              <a:t> ======</a:t>
            </a:r>
          </a:p>
          <a:p>
            <a:r>
              <a:rPr lang="en-US" dirty="0"/>
              <a:t>               Bragg : </a:t>
            </a:r>
            <a:r>
              <a:rPr lang="en-US" dirty="0" err="1"/>
              <a:t>Emin</a:t>
            </a:r>
            <a:r>
              <a:rPr lang="en-US" dirty="0"/>
              <a:t>=    0 eV  Emax=297.505 keV</a:t>
            </a:r>
          </a:p>
          <a:p>
            <a:r>
              <a:rPr lang="en-US" dirty="0"/>
              <a:t>          </a:t>
            </a:r>
            <a:r>
              <a:rPr lang="en-US" dirty="0" err="1"/>
              <a:t>BetheBloch</a:t>
            </a:r>
            <a:r>
              <a:rPr lang="en-US" dirty="0"/>
              <a:t> : </a:t>
            </a:r>
            <a:r>
              <a:rPr lang="en-US" dirty="0" err="1"/>
              <a:t>Emin</a:t>
            </a:r>
            <a:r>
              <a:rPr lang="en-US" dirty="0"/>
              <a:t>=297.505 keV Emax=  100 </a:t>
            </a:r>
            <a:r>
              <a:rPr lang="en-US" dirty="0" err="1"/>
              <a:t>TeV</a:t>
            </a:r>
            <a:endParaRPr lang="en-US" dirty="0"/>
          </a:p>
          <a:p>
            <a:endParaRPr lang="en-US" dirty="0"/>
          </a:p>
          <a:p>
            <a:r>
              <a:rPr lang="en-US" dirty="0" err="1"/>
              <a:t>hBrems</a:t>
            </a:r>
            <a:r>
              <a:rPr lang="en-US" dirty="0"/>
              <a:t>:  for pi+  </a:t>
            </a:r>
            <a:r>
              <a:rPr lang="en-US" dirty="0" err="1"/>
              <a:t>SubType</a:t>
            </a:r>
            <a:r>
              <a:rPr lang="en-US" dirty="0"/>
              <a:t>=3</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 EM models for the G4Region  </a:t>
            </a:r>
            <a:r>
              <a:rPr lang="en-US" dirty="0" err="1"/>
              <a:t>DefaultRegionForTheWorld</a:t>
            </a:r>
            <a:r>
              <a:rPr lang="en-US" dirty="0"/>
              <a:t> ======</a:t>
            </a:r>
          </a:p>
          <a:p>
            <a:r>
              <a:rPr lang="en-US" dirty="0"/>
              <a:t>               </a:t>
            </a:r>
            <a:r>
              <a:rPr lang="en-US" dirty="0" err="1"/>
              <a:t>hBrem</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r>
              <a:rPr lang="en-US" dirty="0"/>
              <a:t>      ===== Limit on energy threshold has been applied </a:t>
            </a:r>
          </a:p>
          <a:p>
            <a:endParaRPr lang="en-US" dirty="0"/>
          </a:p>
          <a:p>
            <a:r>
              <a:rPr lang="en-US" dirty="0" err="1"/>
              <a:t>hPairProd</a:t>
            </a:r>
            <a:r>
              <a:rPr lang="en-US" dirty="0"/>
              <a:t>:  for pi+  </a:t>
            </a:r>
            <a:r>
              <a:rPr lang="en-US" dirty="0" err="1"/>
              <a:t>SubType</a:t>
            </a:r>
            <a:r>
              <a:rPr lang="en-US" dirty="0"/>
              <a:t>=4</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Sampling table 20x1001; from 1.11656 GeV to 100 </a:t>
            </a:r>
            <a:r>
              <a:rPr lang="en-US" dirty="0" err="1"/>
              <a:t>TeV</a:t>
            </a:r>
            <a:r>
              <a:rPr lang="en-US" dirty="0"/>
              <a:t> </a:t>
            </a:r>
          </a:p>
          <a:p>
            <a:r>
              <a:rPr lang="en-US" dirty="0"/>
              <a:t>      ===== EM models for the G4Region  </a:t>
            </a:r>
            <a:r>
              <a:rPr lang="en-US" dirty="0" err="1"/>
              <a:t>DefaultRegionForTheWorld</a:t>
            </a:r>
            <a:r>
              <a:rPr lang="en-US" dirty="0"/>
              <a:t> ======</a:t>
            </a:r>
          </a:p>
          <a:p>
            <a:r>
              <a:rPr lang="en-US" dirty="0"/>
              <a:t>           </a:t>
            </a:r>
            <a:r>
              <a:rPr lang="en-US" dirty="0" err="1"/>
              <a:t>hPairProd</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endParaRPr lang="en-US" dirty="0"/>
          </a:p>
          <a:p>
            <a:r>
              <a:rPr lang="en-US" dirty="0" err="1"/>
              <a:t>CoulombScat</a:t>
            </a:r>
            <a:r>
              <a:rPr lang="en-US" dirty="0"/>
              <a:t>:  for pi+, integral:1  </a:t>
            </a:r>
            <a:r>
              <a:rPr lang="en-US" dirty="0" err="1"/>
              <a:t>SubType</a:t>
            </a:r>
            <a:r>
              <a:rPr lang="en-US" dirty="0"/>
              <a:t>=1 </a:t>
            </a:r>
            <a:r>
              <a:rPr lang="en-US" dirty="0" err="1"/>
              <a:t>BuildTable</a:t>
            </a:r>
            <a:r>
              <a:rPr lang="en-US" dirty="0"/>
              <a:t>=true</a:t>
            </a:r>
          </a:p>
          <a:p>
            <a:r>
              <a:rPr lang="en-US" dirty="0"/>
              <a:t>      Lambda table from threshold  to 100 </a:t>
            </a:r>
            <a:r>
              <a:rPr lang="en-US" dirty="0" err="1"/>
              <a:t>TeV</a:t>
            </a:r>
            <a:r>
              <a:rPr lang="en-US" dirty="0"/>
              <a:t>, 7 bins/decade, spline: true</a:t>
            </a:r>
          </a:p>
          <a:p>
            <a:r>
              <a:rPr lang="en-US" dirty="0"/>
              <a:t>      </a:t>
            </a:r>
            <a:r>
              <a:rPr lang="en-US" dirty="0" err="1"/>
              <a:t>ThetaMin</a:t>
            </a:r>
            <a:r>
              <a:rPr lang="en-US" dirty="0"/>
              <a:t>(p) &lt; Theta(degree) &lt; 180; </a:t>
            </a:r>
            <a:r>
              <a:rPr lang="en-US" dirty="0" err="1"/>
              <a:t>pLimit</a:t>
            </a:r>
            <a:r>
              <a:rPr lang="en-US" dirty="0"/>
              <a:t>(GeV^1)= 0.139531</a:t>
            </a:r>
          </a:p>
          <a:p>
            <a:r>
              <a:rPr lang="en-US" dirty="0"/>
              <a:t>      ===== EM models for the G4Region  </a:t>
            </a:r>
            <a:r>
              <a:rPr lang="en-US" dirty="0" err="1"/>
              <a:t>DefaultRegionForTheWorld</a:t>
            </a:r>
            <a:r>
              <a:rPr lang="en-US" dirty="0"/>
              <a:t> ======</a:t>
            </a:r>
          </a:p>
          <a:p>
            <a:r>
              <a:rPr lang="en-US" dirty="0"/>
              <a:t>  </a:t>
            </a:r>
            <a:r>
              <a:rPr lang="en-US" dirty="0" err="1"/>
              <a:t>eCoulombScattering</a:t>
            </a:r>
            <a:r>
              <a:rPr lang="en-US" dirty="0"/>
              <a:t> : </a:t>
            </a:r>
            <a:r>
              <a:rPr lang="en-US" dirty="0" err="1"/>
              <a:t>Emin</a:t>
            </a:r>
            <a:r>
              <a:rPr lang="en-US" dirty="0"/>
              <a:t>=    0 eV  Emax=  100 </a:t>
            </a:r>
            <a:r>
              <a:rPr lang="en-US" dirty="0" err="1"/>
              <a:t>TeV</a:t>
            </a:r>
            <a:endParaRPr lang="en-US" dirty="0"/>
          </a:p>
          <a:p>
            <a:endParaRPr lang="en-US" dirty="0"/>
          </a:p>
          <a:p>
            <a:r>
              <a:rPr lang="en-US" dirty="0" err="1"/>
              <a:t>msc</a:t>
            </a:r>
            <a:r>
              <a:rPr lang="en-US" dirty="0"/>
              <a:t>:  for pi-  </a:t>
            </a:r>
            <a:r>
              <a:rPr lang="en-US" dirty="0" err="1"/>
              <a:t>SubType</a:t>
            </a:r>
            <a:r>
              <a:rPr lang="en-US" dirty="0"/>
              <a:t>= 10</a:t>
            </a:r>
          </a:p>
          <a:p>
            <a:r>
              <a:rPr lang="en-US" dirty="0"/>
              <a:t>      ===== EM models for the G4Region  </a:t>
            </a:r>
            <a:r>
              <a:rPr lang="en-US" dirty="0" err="1"/>
              <a:t>DefaultRegionForTheWorld</a:t>
            </a:r>
            <a:r>
              <a:rPr lang="en-US" dirty="0"/>
              <a:t> ======</a:t>
            </a:r>
          </a:p>
          <a:p>
            <a:r>
              <a:rPr lang="en-US" dirty="0"/>
              <a:t>        </a:t>
            </a:r>
            <a:r>
              <a:rPr lang="en-US" dirty="0" err="1"/>
              <a:t>WentzelVIUni</a:t>
            </a:r>
            <a:r>
              <a:rPr lang="en-US" dirty="0"/>
              <a:t> : </a:t>
            </a:r>
            <a:r>
              <a:rPr lang="en-US" dirty="0" err="1"/>
              <a:t>Emin</a:t>
            </a:r>
            <a:r>
              <a:rPr lang="en-US" dirty="0"/>
              <a:t>=    0 eV  Emax=  100 </a:t>
            </a:r>
            <a:r>
              <a:rPr lang="en-US" dirty="0" err="1"/>
              <a:t>TeV</a:t>
            </a:r>
            <a:r>
              <a:rPr lang="en-US" dirty="0"/>
              <a:t> </a:t>
            </a:r>
            <a:r>
              <a:rPr lang="en-US" dirty="0" err="1"/>
              <a:t>Nbins</a:t>
            </a:r>
            <a:r>
              <a:rPr lang="en-US" dirty="0"/>
              <a:t>=84 100 eV  - 100 </a:t>
            </a:r>
            <a:r>
              <a:rPr lang="en-US" dirty="0" err="1"/>
              <a:t>TeV</a:t>
            </a:r>
            <a:endParaRPr lang="en-US" dirty="0"/>
          </a:p>
          <a:p>
            <a:r>
              <a:rPr lang="en-US" dirty="0"/>
              <a:t>              </a:t>
            </a:r>
            <a:r>
              <a:rPr lang="en-US" dirty="0" err="1"/>
              <a:t>StepLim</a:t>
            </a:r>
            <a:r>
              <a:rPr lang="en-US" dirty="0"/>
              <a:t>=Minimal </a:t>
            </a:r>
            <a:r>
              <a:rPr lang="en-US" dirty="0" err="1"/>
              <a:t>Rfact</a:t>
            </a:r>
            <a:r>
              <a:rPr lang="en-US" dirty="0"/>
              <a:t>=0.2 </a:t>
            </a:r>
            <a:r>
              <a:rPr lang="en-US" dirty="0" err="1"/>
              <a:t>Gfact</a:t>
            </a:r>
            <a:r>
              <a:rPr lang="en-US" dirty="0"/>
              <a:t>=2.5 </a:t>
            </a:r>
            <a:r>
              <a:rPr lang="en-US" dirty="0" err="1"/>
              <a:t>Sfact</a:t>
            </a:r>
            <a:r>
              <a:rPr lang="en-US" dirty="0"/>
              <a:t>=0.6 </a:t>
            </a:r>
            <a:r>
              <a:rPr lang="en-US" dirty="0" err="1"/>
              <a:t>DispFlag:false</a:t>
            </a:r>
            <a:r>
              <a:rPr lang="en-US" dirty="0"/>
              <a:t> Skin=1 </a:t>
            </a:r>
            <a:r>
              <a:rPr lang="en-US" dirty="0" err="1"/>
              <a:t>Llimit</a:t>
            </a:r>
            <a:r>
              <a:rPr lang="en-US" dirty="0"/>
              <a:t>=1</a:t>
            </a:r>
          </a:p>
          <a:p>
            <a:endParaRPr lang="en-US" dirty="0"/>
          </a:p>
          <a:p>
            <a:r>
              <a:rPr lang="en-US" dirty="0" err="1"/>
              <a:t>hIoni</a:t>
            </a:r>
            <a:r>
              <a:rPr lang="en-US" dirty="0"/>
              <a:t>:  for pi-  </a:t>
            </a:r>
            <a:r>
              <a:rPr lang="en-US" dirty="0" err="1"/>
              <a:t>SubType</a:t>
            </a:r>
            <a:r>
              <a:rPr lang="en-US" dirty="0"/>
              <a:t>=2</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a:t>
            </a:r>
            <a:r>
              <a:rPr lang="en-US" dirty="0" err="1"/>
              <a:t>StepFunction</a:t>
            </a:r>
            <a:r>
              <a:rPr lang="en-US" dirty="0"/>
              <a:t>=(0.2, 0.1 mm), </a:t>
            </a:r>
            <a:r>
              <a:rPr lang="en-US" dirty="0" err="1"/>
              <a:t>integ</a:t>
            </a:r>
            <a:r>
              <a:rPr lang="en-US" dirty="0"/>
              <a:t>: true, </a:t>
            </a:r>
            <a:r>
              <a:rPr lang="en-US" dirty="0" err="1"/>
              <a:t>fluct</a:t>
            </a:r>
            <a:r>
              <a:rPr lang="en-US" dirty="0"/>
              <a:t>: true, </a:t>
            </a:r>
            <a:r>
              <a:rPr lang="en-US" dirty="0" err="1"/>
              <a:t>linLossLim</a:t>
            </a:r>
            <a:r>
              <a:rPr lang="en-US" dirty="0"/>
              <a:t>= 0.01</a:t>
            </a:r>
          </a:p>
          <a:p>
            <a:r>
              <a:rPr lang="en-US" dirty="0"/>
              <a:t>      ===== EM models for the G4Region  </a:t>
            </a:r>
            <a:r>
              <a:rPr lang="en-US" dirty="0" err="1"/>
              <a:t>DefaultRegionForTheWorld</a:t>
            </a:r>
            <a:r>
              <a:rPr lang="en-US" dirty="0"/>
              <a:t> ======</a:t>
            </a:r>
          </a:p>
          <a:p>
            <a:r>
              <a:rPr lang="en-US" dirty="0"/>
              <a:t>            ICRU73QO : </a:t>
            </a:r>
            <a:r>
              <a:rPr lang="en-US" dirty="0" err="1"/>
              <a:t>Emin</a:t>
            </a:r>
            <a:r>
              <a:rPr lang="en-US" dirty="0"/>
              <a:t>=    0 eV  Emax=297.505 keV</a:t>
            </a:r>
          </a:p>
          <a:p>
            <a:r>
              <a:rPr lang="en-US" dirty="0"/>
              <a:t>          </a:t>
            </a:r>
            <a:r>
              <a:rPr lang="en-US" dirty="0" err="1"/>
              <a:t>BetheBloch</a:t>
            </a:r>
            <a:r>
              <a:rPr lang="en-US" dirty="0"/>
              <a:t> : </a:t>
            </a:r>
            <a:r>
              <a:rPr lang="en-US" dirty="0" err="1"/>
              <a:t>Emin</a:t>
            </a:r>
            <a:r>
              <a:rPr lang="en-US" dirty="0"/>
              <a:t>=297.505 keV Emax=  100 </a:t>
            </a:r>
            <a:r>
              <a:rPr lang="en-US" dirty="0" err="1"/>
              <a:t>TeV</a:t>
            </a:r>
            <a:endParaRPr lang="en-US" dirty="0"/>
          </a:p>
          <a:p>
            <a:endParaRPr lang="en-US" dirty="0"/>
          </a:p>
          <a:p>
            <a:r>
              <a:rPr lang="en-US" dirty="0" err="1"/>
              <a:t>hBrems</a:t>
            </a:r>
            <a:r>
              <a:rPr lang="en-US" dirty="0"/>
              <a:t>:  for pi-  </a:t>
            </a:r>
            <a:r>
              <a:rPr lang="en-US" dirty="0" err="1"/>
              <a:t>SubType</a:t>
            </a:r>
            <a:r>
              <a:rPr lang="en-US" dirty="0"/>
              <a:t>=3</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 EM models for the G4Region  </a:t>
            </a:r>
            <a:r>
              <a:rPr lang="en-US" dirty="0" err="1"/>
              <a:t>DefaultRegionForTheWorld</a:t>
            </a:r>
            <a:r>
              <a:rPr lang="en-US" dirty="0"/>
              <a:t> ======</a:t>
            </a:r>
          </a:p>
          <a:p>
            <a:r>
              <a:rPr lang="en-US" dirty="0"/>
              <a:t>               </a:t>
            </a:r>
            <a:r>
              <a:rPr lang="en-US" dirty="0" err="1"/>
              <a:t>hBrem</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r>
              <a:rPr lang="en-US" dirty="0"/>
              <a:t>      ===== Limit on energy threshold has been applied </a:t>
            </a:r>
          </a:p>
          <a:p>
            <a:endParaRPr lang="en-US" dirty="0"/>
          </a:p>
          <a:p>
            <a:r>
              <a:rPr lang="en-US" dirty="0" err="1"/>
              <a:t>hPairProd</a:t>
            </a:r>
            <a:r>
              <a:rPr lang="en-US" dirty="0"/>
              <a:t>:  for pi-  </a:t>
            </a:r>
            <a:r>
              <a:rPr lang="en-US" dirty="0" err="1"/>
              <a:t>SubType</a:t>
            </a:r>
            <a:r>
              <a:rPr lang="en-US" dirty="0"/>
              <a:t>=4</a:t>
            </a:r>
          </a:p>
          <a:p>
            <a:r>
              <a:rPr lang="en-US" dirty="0"/>
              <a:t>      </a:t>
            </a:r>
            <a:r>
              <a:rPr lang="en-US" dirty="0" err="1"/>
              <a:t>dE</a:t>
            </a:r>
            <a:r>
              <a:rPr lang="en-US" dirty="0"/>
              <a:t>/dx and range tables from 100 eV  to 100 </a:t>
            </a:r>
            <a:r>
              <a:rPr lang="en-US" dirty="0" err="1"/>
              <a:t>TeV</a:t>
            </a:r>
            <a:r>
              <a:rPr lang="en-US" dirty="0"/>
              <a:t> in 84 bins</a:t>
            </a:r>
          </a:p>
          <a:p>
            <a:r>
              <a:rPr lang="en-US" dirty="0"/>
              <a:t>      Lambda tables from threshold to 100 </a:t>
            </a:r>
            <a:r>
              <a:rPr lang="en-US" dirty="0" err="1"/>
              <a:t>TeV</a:t>
            </a:r>
            <a:r>
              <a:rPr lang="en-US" dirty="0"/>
              <a:t>, 7 bins/decade, spline: true</a:t>
            </a:r>
          </a:p>
          <a:p>
            <a:r>
              <a:rPr lang="en-US" dirty="0"/>
              <a:t>      Sampling table 20x1001; from 1.11656 GeV to 100 </a:t>
            </a:r>
            <a:r>
              <a:rPr lang="en-US" dirty="0" err="1"/>
              <a:t>TeV</a:t>
            </a:r>
            <a:r>
              <a:rPr lang="en-US" dirty="0"/>
              <a:t> </a:t>
            </a:r>
          </a:p>
          <a:p>
            <a:r>
              <a:rPr lang="en-US" dirty="0"/>
              <a:t>      ===== EM models for the G4Region  </a:t>
            </a:r>
            <a:r>
              <a:rPr lang="en-US" dirty="0" err="1"/>
              <a:t>DefaultRegionForTheWorld</a:t>
            </a:r>
            <a:r>
              <a:rPr lang="en-US" dirty="0"/>
              <a:t> ======</a:t>
            </a:r>
          </a:p>
          <a:p>
            <a:r>
              <a:rPr lang="en-US" dirty="0"/>
              <a:t>           </a:t>
            </a:r>
            <a:r>
              <a:rPr lang="en-US" dirty="0" err="1"/>
              <a:t>hPairProd</a:t>
            </a:r>
            <a:r>
              <a:rPr lang="en-US" dirty="0"/>
              <a:t> : </a:t>
            </a:r>
            <a:r>
              <a:rPr lang="en-US" dirty="0" err="1"/>
              <a:t>Emin</a:t>
            </a:r>
            <a:r>
              <a:rPr lang="en-US" dirty="0"/>
              <a:t>=    0 eV  Emax=  100 </a:t>
            </a:r>
            <a:r>
              <a:rPr lang="en-US" dirty="0" err="1"/>
              <a:t>TeV</a:t>
            </a:r>
            <a:r>
              <a:rPr lang="en-US" dirty="0"/>
              <a:t>  </a:t>
            </a:r>
            <a:r>
              <a:rPr lang="en-US" dirty="0" err="1"/>
              <a:t>ModifiedMephi</a:t>
            </a:r>
            <a:endParaRPr lang="en-US" dirty="0"/>
          </a:p>
          <a:p>
            <a:endParaRPr lang="en-US" dirty="0"/>
          </a:p>
          <a:p>
            <a:r>
              <a:rPr lang="en-US" dirty="0" err="1"/>
              <a:t>CoulombScat</a:t>
            </a:r>
            <a:r>
              <a:rPr lang="en-US" dirty="0"/>
              <a:t>:  for pi-, integral:1  </a:t>
            </a:r>
            <a:r>
              <a:rPr lang="en-US" dirty="0" err="1"/>
              <a:t>SubType</a:t>
            </a:r>
            <a:r>
              <a:rPr lang="en-US" dirty="0"/>
              <a:t>=1 </a:t>
            </a:r>
            <a:r>
              <a:rPr lang="en-US" dirty="0" err="1"/>
              <a:t>BuildTable</a:t>
            </a:r>
            <a:r>
              <a:rPr lang="en-US" dirty="0"/>
              <a:t>=true</a:t>
            </a:r>
          </a:p>
          <a:p>
            <a:r>
              <a:rPr lang="en-US" dirty="0"/>
              <a:t>      Used Lambda table of pi+</a:t>
            </a:r>
          </a:p>
          <a:p>
            <a:r>
              <a:rPr lang="en-US" dirty="0"/>
              <a:t>      </a:t>
            </a:r>
            <a:r>
              <a:rPr lang="en-US" dirty="0" err="1"/>
              <a:t>ThetaMin</a:t>
            </a:r>
            <a:r>
              <a:rPr lang="en-US" dirty="0"/>
              <a:t>(p) &lt; Theta(degree) &lt; 180; </a:t>
            </a:r>
            <a:r>
              <a:rPr lang="en-US" dirty="0" err="1"/>
              <a:t>pLimit</a:t>
            </a:r>
            <a:r>
              <a:rPr lang="en-US" dirty="0"/>
              <a:t>(GeV^1)= 0.139531</a:t>
            </a:r>
          </a:p>
          <a:p>
            <a:r>
              <a:rPr lang="en-US" dirty="0"/>
              <a:t>      ===== EM models for the G4Region  </a:t>
            </a:r>
            <a:r>
              <a:rPr lang="en-US" dirty="0" err="1"/>
              <a:t>DefaultRegionForTheWorld</a:t>
            </a:r>
            <a:r>
              <a:rPr lang="en-US" dirty="0"/>
              <a:t> ======</a:t>
            </a:r>
          </a:p>
          <a:p>
            <a:r>
              <a:rPr lang="en-US" dirty="0"/>
              <a:t>  </a:t>
            </a:r>
            <a:r>
              <a:rPr lang="en-US" dirty="0" err="1"/>
              <a:t>eCoulombScattering</a:t>
            </a:r>
            <a:r>
              <a:rPr lang="en-US" dirty="0"/>
              <a:t> : </a:t>
            </a:r>
            <a:r>
              <a:rPr lang="en-US" dirty="0" err="1"/>
              <a:t>Emin</a:t>
            </a:r>
            <a:r>
              <a:rPr lang="en-US" dirty="0"/>
              <a:t>=    0 eV  Emax=  100 </a:t>
            </a:r>
            <a:r>
              <a:rPr lang="en-US" dirty="0" err="1"/>
              <a:t>TeV</a:t>
            </a:r>
            <a:endParaRPr lang="en-US" dirty="0"/>
          </a:p>
          <a:p>
            <a:endParaRPr lang="en-US" dirty="0"/>
          </a:p>
          <a:p>
            <a:r>
              <a:rPr lang="en-US" dirty="0"/>
              <a:t>====================================================================</a:t>
            </a:r>
          </a:p>
          <a:p>
            <a:r>
              <a:rPr lang="en-US" dirty="0"/>
              <a:t>                  HADRONIC PROCESSES SUMMARY (verbose level 1)</a:t>
            </a:r>
          </a:p>
          <a:p>
            <a:endParaRPr lang="en-US" dirty="0"/>
          </a:p>
          <a:p>
            <a:r>
              <a:rPr lang="en-US" dirty="0"/>
              <a:t>---------------------------------------------------</a:t>
            </a:r>
          </a:p>
          <a:p>
            <a:r>
              <a:rPr lang="en-US" dirty="0"/>
              <a:t>                           Hadronic Processes for neutron</a:t>
            </a:r>
          </a:p>
          <a:p>
            <a:endParaRPr lang="en-US" dirty="0"/>
          </a:p>
          <a:p>
            <a:r>
              <a:rPr lang="en-US" dirty="0"/>
              <a:t>  Process: </a:t>
            </a:r>
            <a:r>
              <a:rPr lang="en-US" dirty="0" err="1"/>
              <a:t>hadElastic</a:t>
            </a:r>
            <a:endParaRPr lang="en-US" dirty="0"/>
          </a:p>
          <a:p>
            <a:r>
              <a:rPr lang="en-US" dirty="0"/>
              <a:t>        Model:             </a:t>
            </a:r>
            <a:r>
              <a:rPr lang="en-US" dirty="0" err="1"/>
              <a:t>hElasticCHIPS</a:t>
            </a:r>
            <a:r>
              <a:rPr lang="en-US" dirty="0"/>
              <a:t>: 0 eV  ---&gt; 100 </a:t>
            </a:r>
            <a:r>
              <a:rPr lang="en-US" dirty="0" err="1"/>
              <a:t>TeV</a:t>
            </a:r>
            <a:endParaRPr lang="en-US" dirty="0"/>
          </a:p>
          <a:p>
            <a:r>
              <a:rPr lang="en-US" dirty="0"/>
              <a:t>     </a:t>
            </a:r>
            <a:r>
              <a:rPr lang="en-US" dirty="0" err="1"/>
              <a:t>Cr_sctns</a:t>
            </a:r>
            <a:r>
              <a:rPr lang="en-US" dirty="0"/>
              <a:t>:        G4NeutronElasticXS: 0 eV  ---&gt; 100 </a:t>
            </a:r>
            <a:r>
              <a:rPr lang="en-US" dirty="0" err="1"/>
              <a:t>TeV</a:t>
            </a:r>
            <a:endParaRPr lang="en-US" dirty="0"/>
          </a:p>
          <a:p>
            <a:endParaRPr lang="en-US" dirty="0"/>
          </a:p>
          <a:p>
            <a:r>
              <a:rPr lang="en-US" dirty="0"/>
              <a:t>  Process: </a:t>
            </a:r>
            <a:r>
              <a:rPr lang="en-US" dirty="0" err="1"/>
              <a:t>neutronInelastic</a:t>
            </a:r>
            <a:endParaRPr lang="en-US" dirty="0"/>
          </a:p>
          <a:p>
            <a:r>
              <a:rPr lang="en-US" dirty="0"/>
              <a:t>        Model:                      QGSP: 12 GeV ---&gt; 100 </a:t>
            </a:r>
            <a:r>
              <a:rPr lang="en-US" dirty="0" err="1"/>
              <a:t>TeV</a:t>
            </a:r>
            <a:endParaRPr lang="en-US" dirty="0"/>
          </a:p>
          <a:p>
            <a:r>
              <a:rPr lang="en-US" dirty="0"/>
              <a:t>        Model:                      FTFP: 3 GeV ---&gt; 25 GeV</a:t>
            </a:r>
          </a:p>
          <a:p>
            <a:r>
              <a:rPr lang="en-US" dirty="0"/>
              <a:t>        Model:            </a:t>
            </a:r>
            <a:r>
              <a:rPr lang="en-US" dirty="0" err="1"/>
              <a:t>BertiniCascade</a:t>
            </a:r>
            <a:r>
              <a:rPr lang="en-US" dirty="0"/>
              <a:t>: 0 eV  ---&gt; 6 GeV</a:t>
            </a:r>
          </a:p>
          <a:p>
            <a:r>
              <a:rPr lang="en-US" dirty="0"/>
              <a:t>     </a:t>
            </a:r>
            <a:r>
              <a:rPr lang="en-US" dirty="0" err="1"/>
              <a:t>Cr_sctns</a:t>
            </a:r>
            <a:r>
              <a:rPr lang="en-US" dirty="0"/>
              <a:t>:      G4NeutronInelasticXS: 0 eV  ---&gt; 100 </a:t>
            </a:r>
            <a:r>
              <a:rPr lang="en-US" dirty="0" err="1"/>
              <a:t>TeV</a:t>
            </a:r>
            <a:endParaRPr lang="en-US" dirty="0"/>
          </a:p>
          <a:p>
            <a:endParaRPr lang="en-US" dirty="0"/>
          </a:p>
          <a:p>
            <a:r>
              <a:rPr lang="en-US" dirty="0"/>
              <a:t>  Process: </a:t>
            </a:r>
            <a:r>
              <a:rPr lang="en-US" dirty="0" err="1"/>
              <a:t>nCapture</a:t>
            </a:r>
            <a:endParaRPr lang="en-US" dirty="0"/>
          </a:p>
          <a:p>
            <a:r>
              <a:rPr lang="en-US" dirty="0"/>
              <a:t>        Model:               </a:t>
            </a:r>
            <a:r>
              <a:rPr lang="en-US" dirty="0" err="1"/>
              <a:t>nRadCapture</a:t>
            </a:r>
            <a:r>
              <a:rPr lang="en-US" dirty="0"/>
              <a:t>: 0 eV  ---&gt; 100 </a:t>
            </a:r>
            <a:r>
              <a:rPr lang="en-US" dirty="0" err="1"/>
              <a:t>TeV</a:t>
            </a:r>
            <a:endParaRPr lang="en-US" dirty="0"/>
          </a:p>
          <a:p>
            <a:r>
              <a:rPr lang="en-US" dirty="0"/>
              <a:t>     </a:t>
            </a:r>
            <a:r>
              <a:rPr lang="en-US" dirty="0" err="1"/>
              <a:t>Cr_sctns</a:t>
            </a:r>
            <a:r>
              <a:rPr lang="en-US" dirty="0"/>
              <a:t>:        G4NeutronCaptureXS: 0 eV  ---&gt; 100 </a:t>
            </a:r>
            <a:r>
              <a:rPr lang="en-US" dirty="0" err="1"/>
              <a:t>TeV</a:t>
            </a:r>
            <a:endParaRPr lang="en-US" dirty="0"/>
          </a:p>
          <a:p>
            <a:endParaRPr lang="en-US" dirty="0"/>
          </a:p>
          <a:p>
            <a:r>
              <a:rPr lang="en-US" dirty="0"/>
              <a:t>  Process: </a:t>
            </a:r>
            <a:r>
              <a:rPr lang="en-US" dirty="0" err="1"/>
              <a:t>nKiller</a:t>
            </a:r>
            <a:endParaRPr lang="en-US" dirty="0"/>
          </a:p>
          <a:p>
            <a:endParaRPr lang="en-US" dirty="0"/>
          </a:p>
          <a:p>
            <a:r>
              <a:rPr lang="en-US" dirty="0"/>
              <a:t>---------------------------------------------------</a:t>
            </a:r>
          </a:p>
          <a:p>
            <a:r>
              <a:rPr lang="en-US" dirty="0"/>
              <a:t>                           Hadronic Processes for B-</a:t>
            </a:r>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---&gt; 100 </a:t>
            </a:r>
            <a:r>
              <a:rPr lang="en-US" dirty="0" err="1"/>
              <a:t>TeV</a:t>
            </a:r>
            <a:endParaRPr lang="en-US" dirty="0"/>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  Process: B-Inelastic</a:t>
            </a:r>
          </a:p>
          <a:p>
            <a:r>
              <a:rPr lang="en-US" dirty="0"/>
              <a:t>        Model:                      QGSP: 12 GeV ---&gt; 100 </a:t>
            </a:r>
            <a:r>
              <a:rPr lang="en-US" dirty="0" err="1"/>
              <a:t>TeV</a:t>
            </a:r>
            <a:endParaRPr lang="en-US" dirty="0"/>
          </a:p>
          <a:p>
            <a:r>
              <a:rPr lang="en-US" dirty="0"/>
              <a:t>        Model:                      FTFP: 0 eV  ---&gt; 25 GeV</a:t>
            </a:r>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a:t>
            </a:r>
          </a:p>
          <a:p>
            <a:r>
              <a:rPr lang="en-US" dirty="0"/>
              <a:t>                           Hadronic Processes for D-</a:t>
            </a:r>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---&gt; 100 </a:t>
            </a:r>
            <a:r>
              <a:rPr lang="en-US" dirty="0" err="1"/>
              <a:t>TeV</a:t>
            </a:r>
            <a:endParaRPr lang="en-US" dirty="0"/>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  Process: D-Inelastic</a:t>
            </a:r>
          </a:p>
          <a:p>
            <a:r>
              <a:rPr lang="en-US" dirty="0"/>
              <a:t>        Model:                      QGSP: 12 GeV ---&gt; 100 </a:t>
            </a:r>
            <a:r>
              <a:rPr lang="en-US" dirty="0" err="1"/>
              <a:t>TeV</a:t>
            </a:r>
            <a:endParaRPr lang="en-US" dirty="0"/>
          </a:p>
          <a:p>
            <a:r>
              <a:rPr lang="en-US" dirty="0"/>
              <a:t>        Model:                      FTFP: 0 eV  ---&gt; 25 GeV</a:t>
            </a:r>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a:t>
            </a:r>
          </a:p>
          <a:p>
            <a:r>
              <a:rPr lang="en-US" dirty="0"/>
              <a:t>                           Hadronic Processes for </a:t>
            </a:r>
            <a:r>
              <a:rPr lang="en-US" dirty="0" err="1"/>
              <a:t>GenericIon</a:t>
            </a:r>
            <a:endParaRPr lang="en-US" dirty="0"/>
          </a:p>
          <a:p>
            <a:endParaRPr lang="en-US" dirty="0"/>
          </a:p>
          <a:p>
            <a:r>
              <a:rPr lang="en-US" dirty="0"/>
              <a:t>  Process: </a:t>
            </a:r>
            <a:r>
              <a:rPr lang="en-US" dirty="0" err="1"/>
              <a:t>ionInelastic</a:t>
            </a:r>
            <a:endParaRPr lang="en-US" dirty="0"/>
          </a:p>
          <a:p>
            <a:r>
              <a:rPr lang="en-US" dirty="0"/>
              <a:t>        Model:  Binary Light Ion Cascade: 0 eV /n ---&gt; 6 GeV/n</a:t>
            </a:r>
          </a:p>
          <a:p>
            <a:r>
              <a:rPr lang="en-US" dirty="0"/>
              <a:t>        Model:                      FTFP: 3 GeV/n ---&gt; 100 </a:t>
            </a:r>
            <a:r>
              <a:rPr lang="en-US" dirty="0" err="1"/>
              <a:t>TeV</a:t>
            </a:r>
            <a:r>
              <a:rPr lang="en-US" dirty="0"/>
              <a:t>/n</a:t>
            </a:r>
          </a:p>
          <a:p>
            <a:r>
              <a:rPr lang="en-US" dirty="0"/>
              <a:t>     </a:t>
            </a:r>
            <a:r>
              <a:rPr lang="en-US" dirty="0" err="1"/>
              <a:t>Cr_sctns</a:t>
            </a:r>
            <a:r>
              <a:rPr lang="en-US" dirty="0"/>
              <a:t>:  Glauber-</a:t>
            </a:r>
            <a:r>
              <a:rPr lang="en-US" dirty="0" err="1"/>
              <a:t>Gribov</a:t>
            </a:r>
            <a:r>
              <a:rPr lang="en-US" dirty="0"/>
              <a:t> Nucl-</a:t>
            </a:r>
            <a:r>
              <a:rPr lang="en-US" dirty="0" err="1"/>
              <a:t>nucl</a:t>
            </a:r>
            <a:r>
              <a:rPr lang="en-US" dirty="0"/>
              <a:t>: 0 eV  ---&gt; 25.6 </a:t>
            </a:r>
            <a:r>
              <a:rPr lang="en-US" dirty="0" err="1"/>
              <a:t>PeV</a:t>
            </a:r>
            <a:endParaRPr lang="en-US" dirty="0"/>
          </a:p>
          <a:p>
            <a:endParaRPr lang="en-US" dirty="0"/>
          </a:p>
          <a:p>
            <a:r>
              <a:rPr lang="en-US" dirty="0"/>
              <a:t>---------------------------------------------------</a:t>
            </a:r>
          </a:p>
          <a:p>
            <a:r>
              <a:rPr lang="en-US" dirty="0"/>
              <a:t>                           Hadronic Processes for He3</a:t>
            </a:r>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/n ---&gt; 100 </a:t>
            </a:r>
            <a:r>
              <a:rPr lang="en-US" dirty="0" err="1"/>
              <a:t>TeV</a:t>
            </a:r>
            <a:r>
              <a:rPr lang="en-US" dirty="0"/>
              <a:t>/n</a:t>
            </a:r>
          </a:p>
          <a:p>
            <a:r>
              <a:rPr lang="en-US" dirty="0"/>
              <a:t>     </a:t>
            </a:r>
            <a:r>
              <a:rPr lang="en-US" dirty="0" err="1"/>
              <a:t>Cr_sctns</a:t>
            </a:r>
            <a:r>
              <a:rPr lang="en-US" dirty="0"/>
              <a:t>:  Glauber-</a:t>
            </a:r>
            <a:r>
              <a:rPr lang="en-US" dirty="0" err="1"/>
              <a:t>Gribov</a:t>
            </a:r>
            <a:r>
              <a:rPr lang="en-US" dirty="0"/>
              <a:t> Nucl-</a:t>
            </a:r>
            <a:r>
              <a:rPr lang="en-US" dirty="0" err="1"/>
              <a:t>nucl</a:t>
            </a:r>
            <a:r>
              <a:rPr lang="en-US" dirty="0"/>
              <a:t>: 0 eV  ---&gt; 25.6 </a:t>
            </a:r>
            <a:r>
              <a:rPr lang="en-US" dirty="0" err="1"/>
              <a:t>PeV</a:t>
            </a:r>
            <a:endParaRPr lang="en-US" dirty="0"/>
          </a:p>
          <a:p>
            <a:endParaRPr lang="en-US" dirty="0"/>
          </a:p>
          <a:p>
            <a:r>
              <a:rPr lang="en-US" dirty="0"/>
              <a:t>  Process: He3Inelastic</a:t>
            </a:r>
          </a:p>
          <a:p>
            <a:r>
              <a:rPr lang="en-US" dirty="0"/>
              <a:t>        Model:  Binary Light Ion Cascade: 0 eV /n ---&gt; 6 GeV/n</a:t>
            </a:r>
          </a:p>
          <a:p>
            <a:r>
              <a:rPr lang="en-US" dirty="0"/>
              <a:t>        Model:                      FTFP: 3 GeV/n ---&gt; 100 </a:t>
            </a:r>
            <a:r>
              <a:rPr lang="en-US" dirty="0" err="1"/>
              <a:t>TeV</a:t>
            </a:r>
            <a:r>
              <a:rPr lang="en-US" dirty="0"/>
              <a:t>/n</a:t>
            </a:r>
          </a:p>
          <a:p>
            <a:r>
              <a:rPr lang="en-US" dirty="0"/>
              <a:t>     </a:t>
            </a:r>
            <a:r>
              <a:rPr lang="en-US" dirty="0" err="1"/>
              <a:t>Cr_sctns</a:t>
            </a:r>
            <a:r>
              <a:rPr lang="en-US" dirty="0"/>
              <a:t>:  Glauber-</a:t>
            </a:r>
            <a:r>
              <a:rPr lang="en-US" dirty="0" err="1"/>
              <a:t>Gribov</a:t>
            </a:r>
            <a:r>
              <a:rPr lang="en-US" dirty="0"/>
              <a:t> Nucl-</a:t>
            </a:r>
            <a:r>
              <a:rPr lang="en-US" dirty="0" err="1"/>
              <a:t>nucl</a:t>
            </a:r>
            <a:r>
              <a:rPr lang="en-US" dirty="0"/>
              <a:t>: 0 eV  ---&gt; 25.6 </a:t>
            </a:r>
            <a:r>
              <a:rPr lang="en-US" dirty="0" err="1"/>
              <a:t>PeV</a:t>
            </a:r>
            <a:endParaRPr lang="en-US" dirty="0"/>
          </a:p>
          <a:p>
            <a:endParaRPr lang="en-US" dirty="0"/>
          </a:p>
          <a:p>
            <a:r>
              <a:rPr lang="en-US" dirty="0"/>
              <a:t>---------------------------------------------------</a:t>
            </a:r>
          </a:p>
          <a:p>
            <a:r>
              <a:rPr lang="en-US" dirty="0"/>
              <a:t>                           Hadronic Processes for alpha</a:t>
            </a:r>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/n ---&gt; 100 </a:t>
            </a:r>
            <a:r>
              <a:rPr lang="en-US" dirty="0" err="1"/>
              <a:t>TeV</a:t>
            </a:r>
            <a:r>
              <a:rPr lang="en-US" dirty="0"/>
              <a:t>/n</a:t>
            </a:r>
          </a:p>
          <a:p>
            <a:r>
              <a:rPr lang="en-US" dirty="0"/>
              <a:t>     </a:t>
            </a:r>
            <a:r>
              <a:rPr lang="en-US" dirty="0" err="1"/>
              <a:t>Cr_sctns</a:t>
            </a:r>
            <a:r>
              <a:rPr lang="en-US" dirty="0"/>
              <a:t>:  Glauber-</a:t>
            </a:r>
            <a:r>
              <a:rPr lang="en-US" dirty="0" err="1"/>
              <a:t>Gribov</a:t>
            </a:r>
            <a:r>
              <a:rPr lang="en-US" dirty="0"/>
              <a:t> Nucl-</a:t>
            </a:r>
            <a:r>
              <a:rPr lang="en-US" dirty="0" err="1"/>
              <a:t>nucl</a:t>
            </a:r>
            <a:r>
              <a:rPr lang="en-US" dirty="0"/>
              <a:t>: 0 eV  ---&gt; 25.6 </a:t>
            </a:r>
            <a:r>
              <a:rPr lang="en-US" dirty="0" err="1"/>
              <a:t>PeV</a:t>
            </a:r>
            <a:endParaRPr lang="en-US" dirty="0"/>
          </a:p>
          <a:p>
            <a:endParaRPr lang="en-US" dirty="0"/>
          </a:p>
          <a:p>
            <a:r>
              <a:rPr lang="en-US" dirty="0"/>
              <a:t>  Process: </a:t>
            </a:r>
            <a:r>
              <a:rPr lang="en-US" dirty="0" err="1"/>
              <a:t>alphaInelastic</a:t>
            </a:r>
            <a:endParaRPr lang="en-US" dirty="0"/>
          </a:p>
          <a:p>
            <a:r>
              <a:rPr lang="en-US" dirty="0"/>
              <a:t>        Model:  Binary Light Ion Cascade: 0 eV /n ---&gt; 6 GeV/n</a:t>
            </a:r>
          </a:p>
          <a:p>
            <a:r>
              <a:rPr lang="en-US" dirty="0"/>
              <a:t>        Model:                      FTFP: 3 GeV/n ---&gt; 100 </a:t>
            </a:r>
            <a:r>
              <a:rPr lang="en-US" dirty="0" err="1"/>
              <a:t>TeV</a:t>
            </a:r>
            <a:r>
              <a:rPr lang="en-US" dirty="0"/>
              <a:t>/n</a:t>
            </a:r>
          </a:p>
          <a:p>
            <a:r>
              <a:rPr lang="en-US" dirty="0"/>
              <a:t>     </a:t>
            </a:r>
            <a:r>
              <a:rPr lang="en-US" dirty="0" err="1"/>
              <a:t>Cr_sctns</a:t>
            </a:r>
            <a:r>
              <a:rPr lang="en-US" dirty="0"/>
              <a:t>:  Glauber-</a:t>
            </a:r>
            <a:r>
              <a:rPr lang="en-US" dirty="0" err="1"/>
              <a:t>Gribov</a:t>
            </a:r>
            <a:r>
              <a:rPr lang="en-US" dirty="0"/>
              <a:t> Nucl-</a:t>
            </a:r>
            <a:r>
              <a:rPr lang="en-US" dirty="0" err="1"/>
              <a:t>nucl</a:t>
            </a:r>
            <a:r>
              <a:rPr lang="en-US" dirty="0"/>
              <a:t>: 0 eV  ---&gt; 25.6 </a:t>
            </a:r>
            <a:r>
              <a:rPr lang="en-US" dirty="0" err="1"/>
              <a:t>PeV</a:t>
            </a:r>
            <a:endParaRPr lang="en-US" dirty="0"/>
          </a:p>
          <a:p>
            <a:endParaRPr lang="en-US" dirty="0"/>
          </a:p>
          <a:p>
            <a:r>
              <a:rPr lang="en-US" dirty="0"/>
              <a:t>---------------------------------------------------</a:t>
            </a:r>
          </a:p>
          <a:p>
            <a:r>
              <a:rPr lang="en-US" dirty="0"/>
              <a:t>                           Hadronic Processes for anti_He3</a:t>
            </a:r>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/n ---&gt; 100.1 MeV/n</a:t>
            </a:r>
          </a:p>
          <a:p>
            <a:r>
              <a:rPr lang="en-US" dirty="0"/>
              <a:t>        Model:              </a:t>
            </a:r>
            <a:r>
              <a:rPr lang="en-US" dirty="0" err="1"/>
              <a:t>AntiAElastic</a:t>
            </a:r>
            <a:r>
              <a:rPr lang="en-US" dirty="0"/>
              <a:t>: 100 MeV/n ---&gt; 100 </a:t>
            </a:r>
            <a:r>
              <a:rPr lang="en-US" dirty="0" err="1"/>
              <a:t>TeV</a:t>
            </a:r>
            <a:r>
              <a:rPr lang="en-US" dirty="0"/>
              <a:t>/n</a:t>
            </a:r>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anti_He3Inelastic</a:t>
            </a:r>
          </a:p>
          <a:p>
            <a:r>
              <a:rPr lang="en-US" dirty="0"/>
              <a:t>        Model:                      FTFP: 0 eV /n ---&gt; 100 </a:t>
            </a:r>
            <a:r>
              <a:rPr lang="en-US" dirty="0" err="1"/>
              <a:t>TeV</a:t>
            </a:r>
            <a:r>
              <a:rPr lang="en-US" dirty="0"/>
              <a:t>/n</a:t>
            </a:r>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t>
            </a:r>
            <a:r>
              <a:rPr lang="en-US" dirty="0" err="1"/>
              <a:t>hFritiofCaptureAtRest</a:t>
            </a:r>
            <a:endParaRPr lang="en-US" dirty="0"/>
          </a:p>
          <a:p>
            <a:endParaRPr lang="en-US" dirty="0"/>
          </a:p>
          <a:p>
            <a:r>
              <a:rPr lang="en-US" dirty="0"/>
              <a:t>---------------------------------------------------</a:t>
            </a:r>
          </a:p>
          <a:p>
            <a:r>
              <a:rPr lang="en-US" dirty="0"/>
              <a:t>                           Hadronic Processes for </a:t>
            </a:r>
            <a:r>
              <a:rPr lang="en-US" dirty="0" err="1"/>
              <a:t>anti_alpha</a:t>
            </a:r>
            <a:endParaRPr lang="en-US" dirty="0"/>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/n ---&gt; 100.1 MeV/n</a:t>
            </a:r>
          </a:p>
          <a:p>
            <a:r>
              <a:rPr lang="en-US" dirty="0"/>
              <a:t>        Model:              </a:t>
            </a:r>
            <a:r>
              <a:rPr lang="en-US" dirty="0" err="1"/>
              <a:t>AntiAElastic</a:t>
            </a:r>
            <a:r>
              <a:rPr lang="en-US" dirty="0"/>
              <a:t>: 100 MeV/n ---&gt; 100 </a:t>
            </a:r>
            <a:r>
              <a:rPr lang="en-US" dirty="0" err="1"/>
              <a:t>TeV</a:t>
            </a:r>
            <a:r>
              <a:rPr lang="en-US" dirty="0"/>
              <a:t>/n</a:t>
            </a:r>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t>
            </a:r>
            <a:r>
              <a:rPr lang="en-US" dirty="0" err="1"/>
              <a:t>anti_alphaInelastic</a:t>
            </a:r>
            <a:endParaRPr lang="en-US" dirty="0"/>
          </a:p>
          <a:p>
            <a:r>
              <a:rPr lang="en-US" dirty="0"/>
              <a:t>        Model:                      FTFP: 0 eV /n ---&gt; 100 </a:t>
            </a:r>
            <a:r>
              <a:rPr lang="en-US" dirty="0" err="1"/>
              <a:t>TeV</a:t>
            </a:r>
            <a:r>
              <a:rPr lang="en-US" dirty="0"/>
              <a:t>/n</a:t>
            </a:r>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t>
            </a:r>
            <a:r>
              <a:rPr lang="en-US" dirty="0" err="1"/>
              <a:t>hFritiofCaptureAtRest</a:t>
            </a:r>
            <a:endParaRPr lang="en-US" dirty="0"/>
          </a:p>
          <a:p>
            <a:endParaRPr lang="en-US" dirty="0"/>
          </a:p>
          <a:p>
            <a:r>
              <a:rPr lang="en-US" dirty="0"/>
              <a:t>---------------------------------------------------</a:t>
            </a:r>
          </a:p>
          <a:p>
            <a:r>
              <a:rPr lang="en-US" dirty="0"/>
              <a:t>                           Hadronic Processes for </a:t>
            </a:r>
            <a:r>
              <a:rPr lang="en-US" dirty="0" err="1"/>
              <a:t>anti_deuteron</a:t>
            </a:r>
            <a:endParaRPr lang="en-US" dirty="0"/>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/n ---&gt; 100.1 MeV/n</a:t>
            </a:r>
          </a:p>
          <a:p>
            <a:r>
              <a:rPr lang="en-US" dirty="0"/>
              <a:t>        Model:              </a:t>
            </a:r>
            <a:r>
              <a:rPr lang="en-US" dirty="0" err="1"/>
              <a:t>AntiAElastic</a:t>
            </a:r>
            <a:r>
              <a:rPr lang="en-US" dirty="0"/>
              <a:t>: 100 MeV/n ---&gt; 100 </a:t>
            </a:r>
            <a:r>
              <a:rPr lang="en-US" dirty="0" err="1"/>
              <a:t>TeV</a:t>
            </a:r>
            <a:r>
              <a:rPr lang="en-US" dirty="0"/>
              <a:t>/n</a:t>
            </a:r>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t>
            </a:r>
            <a:r>
              <a:rPr lang="en-US" dirty="0" err="1"/>
              <a:t>anti_deuteronInelastic</a:t>
            </a:r>
            <a:endParaRPr lang="en-US" dirty="0"/>
          </a:p>
          <a:p>
            <a:r>
              <a:rPr lang="en-US" dirty="0"/>
              <a:t>        Model:                      FTFP: 0 eV /n ---&gt; 100 </a:t>
            </a:r>
            <a:r>
              <a:rPr lang="en-US" dirty="0" err="1"/>
              <a:t>TeV</a:t>
            </a:r>
            <a:r>
              <a:rPr lang="en-US" dirty="0"/>
              <a:t>/n</a:t>
            </a:r>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t>
            </a:r>
            <a:r>
              <a:rPr lang="en-US" dirty="0" err="1"/>
              <a:t>hFritiofCaptureAtRest</a:t>
            </a:r>
            <a:endParaRPr lang="en-US" dirty="0"/>
          </a:p>
          <a:p>
            <a:endParaRPr lang="en-US" dirty="0"/>
          </a:p>
          <a:p>
            <a:r>
              <a:rPr lang="en-US" dirty="0"/>
              <a:t>---------------------------------------------------</a:t>
            </a:r>
          </a:p>
          <a:p>
            <a:r>
              <a:rPr lang="en-US" dirty="0"/>
              <a:t>                           Hadronic Processes for </a:t>
            </a:r>
            <a:r>
              <a:rPr lang="en-US" dirty="0" err="1"/>
              <a:t>anti_lambda</a:t>
            </a:r>
            <a:endParaRPr lang="en-US" dirty="0"/>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---&gt; 100 </a:t>
            </a:r>
            <a:r>
              <a:rPr lang="en-US" dirty="0" err="1"/>
              <a:t>TeV</a:t>
            </a:r>
            <a:endParaRPr lang="en-US" dirty="0"/>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  Process: </a:t>
            </a:r>
            <a:r>
              <a:rPr lang="en-US" dirty="0" err="1"/>
              <a:t>anti_lambdaInelastic</a:t>
            </a:r>
            <a:endParaRPr lang="en-US" dirty="0"/>
          </a:p>
          <a:p>
            <a:r>
              <a:rPr lang="en-US" dirty="0"/>
              <a:t>        Model:                      QGSP: 12 GeV ---&gt; 100 </a:t>
            </a:r>
            <a:r>
              <a:rPr lang="en-US" dirty="0" err="1"/>
              <a:t>TeV</a:t>
            </a:r>
            <a:endParaRPr lang="en-US" dirty="0"/>
          </a:p>
          <a:p>
            <a:r>
              <a:rPr lang="en-US" dirty="0"/>
              <a:t>        Model:                      FTFP: 0 eV  ---&gt; 25 GeV</a:t>
            </a:r>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  Process: </a:t>
            </a:r>
            <a:r>
              <a:rPr lang="en-US" dirty="0" err="1"/>
              <a:t>hFritiofCaptureAtRest</a:t>
            </a:r>
            <a:endParaRPr lang="en-US" dirty="0"/>
          </a:p>
          <a:p>
            <a:endParaRPr lang="en-US" dirty="0"/>
          </a:p>
          <a:p>
            <a:r>
              <a:rPr lang="en-US" dirty="0"/>
              <a:t>---------------------------------------------------</a:t>
            </a:r>
          </a:p>
          <a:p>
            <a:r>
              <a:rPr lang="en-US" dirty="0"/>
              <a:t>                           Hadronic Processes for </a:t>
            </a:r>
            <a:r>
              <a:rPr lang="en-US" dirty="0" err="1"/>
              <a:t>anti_neutron</a:t>
            </a:r>
            <a:endParaRPr lang="en-US" dirty="0"/>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---&gt; 100.1 MeV</a:t>
            </a:r>
          </a:p>
          <a:p>
            <a:r>
              <a:rPr lang="en-US" dirty="0"/>
              <a:t>        Model:              </a:t>
            </a:r>
            <a:r>
              <a:rPr lang="en-US" dirty="0" err="1"/>
              <a:t>AntiAElastic</a:t>
            </a:r>
            <a:r>
              <a:rPr lang="en-US" dirty="0"/>
              <a:t>: 100 MeV ---&gt; 100 </a:t>
            </a:r>
            <a:r>
              <a:rPr lang="en-US" dirty="0" err="1"/>
              <a:t>TeV</a:t>
            </a:r>
            <a:endParaRPr lang="en-US" dirty="0"/>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t>
            </a:r>
            <a:r>
              <a:rPr lang="en-US" dirty="0" err="1"/>
              <a:t>anti_neutronInelastic</a:t>
            </a:r>
            <a:endParaRPr lang="en-US" dirty="0"/>
          </a:p>
          <a:p>
            <a:r>
              <a:rPr lang="en-US" dirty="0"/>
              <a:t>        Model:                      FTFP: 0 eV  ---&gt; 100 </a:t>
            </a:r>
            <a:r>
              <a:rPr lang="en-US" dirty="0" err="1"/>
              <a:t>TeV</a:t>
            </a:r>
            <a:endParaRPr lang="en-US" dirty="0"/>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t>
            </a:r>
            <a:r>
              <a:rPr lang="en-US" dirty="0" err="1"/>
              <a:t>hFritiofCaptureAtRest</a:t>
            </a:r>
            <a:endParaRPr lang="en-US" dirty="0"/>
          </a:p>
          <a:p>
            <a:endParaRPr lang="en-US" dirty="0"/>
          </a:p>
          <a:p>
            <a:r>
              <a:rPr lang="en-US" dirty="0"/>
              <a:t>---------------------------------------------------</a:t>
            </a:r>
          </a:p>
          <a:p>
            <a:r>
              <a:rPr lang="en-US" dirty="0"/>
              <a:t>                           Hadronic Processes for </a:t>
            </a:r>
            <a:r>
              <a:rPr lang="en-US" dirty="0" err="1"/>
              <a:t>anti_proton</a:t>
            </a:r>
            <a:endParaRPr lang="en-US" dirty="0"/>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---&gt; 100.1 MeV</a:t>
            </a:r>
          </a:p>
          <a:p>
            <a:r>
              <a:rPr lang="en-US" dirty="0"/>
              <a:t>        Model:              </a:t>
            </a:r>
            <a:r>
              <a:rPr lang="en-US" dirty="0" err="1"/>
              <a:t>AntiAElastic</a:t>
            </a:r>
            <a:r>
              <a:rPr lang="en-US" dirty="0"/>
              <a:t>: 100 MeV ---&gt; 100 </a:t>
            </a:r>
            <a:r>
              <a:rPr lang="en-US" dirty="0" err="1"/>
              <a:t>TeV</a:t>
            </a:r>
            <a:endParaRPr lang="en-US" dirty="0"/>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t>
            </a:r>
            <a:r>
              <a:rPr lang="en-US" dirty="0" err="1"/>
              <a:t>anti_protonInelastic</a:t>
            </a:r>
            <a:endParaRPr lang="en-US" dirty="0"/>
          </a:p>
          <a:p>
            <a:r>
              <a:rPr lang="en-US" dirty="0"/>
              <a:t>        Model:                      FTFP: 0 eV  ---&gt; 100 </a:t>
            </a:r>
            <a:r>
              <a:rPr lang="en-US" dirty="0" err="1"/>
              <a:t>TeV</a:t>
            </a:r>
            <a:endParaRPr lang="en-US" dirty="0"/>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t>
            </a:r>
            <a:r>
              <a:rPr lang="en-US" dirty="0" err="1"/>
              <a:t>hFritiofCaptureAtRest</a:t>
            </a:r>
            <a:endParaRPr lang="en-US" dirty="0"/>
          </a:p>
          <a:p>
            <a:endParaRPr lang="en-US" dirty="0"/>
          </a:p>
          <a:p>
            <a:r>
              <a:rPr lang="en-US" dirty="0"/>
              <a:t>---------------------------------------------------</a:t>
            </a:r>
          </a:p>
          <a:p>
            <a:r>
              <a:rPr lang="en-US" dirty="0"/>
              <a:t>                           Hadronic Processes for </a:t>
            </a:r>
            <a:r>
              <a:rPr lang="en-US" dirty="0" err="1"/>
              <a:t>anti_triton</a:t>
            </a:r>
            <a:endParaRPr lang="en-US" dirty="0"/>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/n ---&gt; 100.1 MeV/n</a:t>
            </a:r>
          </a:p>
          <a:p>
            <a:r>
              <a:rPr lang="en-US" dirty="0"/>
              <a:t>        Model:              </a:t>
            </a:r>
            <a:r>
              <a:rPr lang="en-US" dirty="0" err="1"/>
              <a:t>AntiAElastic</a:t>
            </a:r>
            <a:r>
              <a:rPr lang="en-US" dirty="0"/>
              <a:t>: 100 MeV/n ---&gt; 100 </a:t>
            </a:r>
            <a:r>
              <a:rPr lang="en-US" dirty="0" err="1"/>
              <a:t>TeV</a:t>
            </a:r>
            <a:r>
              <a:rPr lang="en-US" dirty="0"/>
              <a:t>/n</a:t>
            </a:r>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t>
            </a:r>
            <a:r>
              <a:rPr lang="en-US" dirty="0" err="1"/>
              <a:t>anti_tritonInelastic</a:t>
            </a:r>
            <a:endParaRPr lang="en-US" dirty="0"/>
          </a:p>
          <a:p>
            <a:r>
              <a:rPr lang="en-US" dirty="0"/>
              <a:t>        Model:                      FTFP: 0 eV /n ---&gt; 100 </a:t>
            </a:r>
            <a:r>
              <a:rPr lang="en-US" dirty="0" err="1"/>
              <a:t>TeV</a:t>
            </a:r>
            <a:r>
              <a:rPr lang="en-US" dirty="0"/>
              <a:t>/n</a:t>
            </a:r>
          </a:p>
          <a:p>
            <a:r>
              <a:rPr lang="en-US" dirty="0"/>
              <a:t>     </a:t>
            </a:r>
            <a:r>
              <a:rPr lang="en-US" dirty="0" err="1"/>
              <a:t>Cr_sctns</a:t>
            </a:r>
            <a:r>
              <a:rPr lang="en-US" dirty="0"/>
              <a:t>:              </a:t>
            </a:r>
            <a:r>
              <a:rPr lang="en-US" dirty="0" err="1"/>
              <a:t>AntiAGlauber</a:t>
            </a:r>
            <a:r>
              <a:rPr lang="en-US" dirty="0"/>
              <a:t>: 0 eV  ---&gt; 25.6 </a:t>
            </a:r>
            <a:r>
              <a:rPr lang="en-US" dirty="0" err="1"/>
              <a:t>PeV</a:t>
            </a:r>
            <a:endParaRPr lang="en-US" dirty="0"/>
          </a:p>
          <a:p>
            <a:endParaRPr lang="en-US" dirty="0"/>
          </a:p>
          <a:p>
            <a:r>
              <a:rPr lang="en-US" dirty="0"/>
              <a:t>  Process: </a:t>
            </a:r>
            <a:r>
              <a:rPr lang="en-US" dirty="0" err="1"/>
              <a:t>hFritiofCaptureAtRest</a:t>
            </a:r>
            <a:endParaRPr lang="en-US" dirty="0"/>
          </a:p>
          <a:p>
            <a:endParaRPr lang="en-US" dirty="0"/>
          </a:p>
          <a:p>
            <a:r>
              <a:rPr lang="en-US" dirty="0"/>
              <a:t>---------------------------------------------------</a:t>
            </a:r>
          </a:p>
          <a:p>
            <a:r>
              <a:rPr lang="en-US" dirty="0"/>
              <a:t>                           Hadronic Processes for deuteron</a:t>
            </a:r>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/n ---&gt; 100 </a:t>
            </a:r>
            <a:r>
              <a:rPr lang="en-US" dirty="0" err="1"/>
              <a:t>TeV</a:t>
            </a:r>
            <a:r>
              <a:rPr lang="en-US" dirty="0"/>
              <a:t>/n</a:t>
            </a:r>
          </a:p>
          <a:p>
            <a:r>
              <a:rPr lang="en-US" dirty="0"/>
              <a:t>     </a:t>
            </a:r>
            <a:r>
              <a:rPr lang="en-US" dirty="0" err="1"/>
              <a:t>Cr_sctns</a:t>
            </a:r>
            <a:r>
              <a:rPr lang="en-US" dirty="0"/>
              <a:t>:  Glauber-</a:t>
            </a:r>
            <a:r>
              <a:rPr lang="en-US" dirty="0" err="1"/>
              <a:t>Gribov</a:t>
            </a:r>
            <a:r>
              <a:rPr lang="en-US" dirty="0"/>
              <a:t> Nucl-</a:t>
            </a:r>
            <a:r>
              <a:rPr lang="en-US" dirty="0" err="1"/>
              <a:t>nucl</a:t>
            </a:r>
            <a:r>
              <a:rPr lang="en-US" dirty="0"/>
              <a:t>: 0 eV  ---&gt; 25.6 </a:t>
            </a:r>
            <a:r>
              <a:rPr lang="en-US" dirty="0" err="1"/>
              <a:t>PeV</a:t>
            </a:r>
            <a:endParaRPr lang="en-US" dirty="0"/>
          </a:p>
          <a:p>
            <a:endParaRPr lang="en-US" dirty="0"/>
          </a:p>
          <a:p>
            <a:r>
              <a:rPr lang="en-US" dirty="0"/>
              <a:t>  Process: </a:t>
            </a:r>
            <a:r>
              <a:rPr lang="en-US" dirty="0" err="1"/>
              <a:t>dInelastic</a:t>
            </a:r>
            <a:endParaRPr lang="en-US" dirty="0"/>
          </a:p>
          <a:p>
            <a:r>
              <a:rPr lang="en-US" dirty="0"/>
              <a:t>        Model:  Binary Light Ion Cascade: 0 eV /n ---&gt; 6 GeV/n</a:t>
            </a:r>
          </a:p>
          <a:p>
            <a:r>
              <a:rPr lang="en-US" dirty="0"/>
              <a:t>        Model:                      FTFP: 3 GeV/n ---&gt; 100 </a:t>
            </a:r>
            <a:r>
              <a:rPr lang="en-US" dirty="0" err="1"/>
              <a:t>TeV</a:t>
            </a:r>
            <a:r>
              <a:rPr lang="en-US" dirty="0"/>
              <a:t>/n</a:t>
            </a:r>
          </a:p>
          <a:p>
            <a:r>
              <a:rPr lang="en-US" dirty="0"/>
              <a:t>     </a:t>
            </a:r>
            <a:r>
              <a:rPr lang="en-US" dirty="0" err="1"/>
              <a:t>Cr_sctns</a:t>
            </a:r>
            <a:r>
              <a:rPr lang="en-US" dirty="0"/>
              <a:t>:  Glauber-</a:t>
            </a:r>
            <a:r>
              <a:rPr lang="en-US" dirty="0" err="1"/>
              <a:t>Gribov</a:t>
            </a:r>
            <a:r>
              <a:rPr lang="en-US" dirty="0"/>
              <a:t> Nucl-</a:t>
            </a:r>
            <a:r>
              <a:rPr lang="en-US" dirty="0" err="1"/>
              <a:t>nucl</a:t>
            </a:r>
            <a:r>
              <a:rPr lang="en-US" dirty="0"/>
              <a:t>: 0 eV  ---&gt; 25.6 </a:t>
            </a:r>
            <a:r>
              <a:rPr lang="en-US" dirty="0" err="1"/>
              <a:t>PeV</a:t>
            </a:r>
            <a:endParaRPr lang="en-US" dirty="0"/>
          </a:p>
          <a:p>
            <a:endParaRPr lang="en-US" dirty="0"/>
          </a:p>
          <a:p>
            <a:r>
              <a:rPr lang="en-US" dirty="0"/>
              <a:t>---------------------------------------------------</a:t>
            </a:r>
          </a:p>
          <a:p>
            <a:r>
              <a:rPr lang="en-US" dirty="0"/>
              <a:t>                           Hadronic Processes for e+</a:t>
            </a:r>
          </a:p>
          <a:p>
            <a:endParaRPr lang="en-US" dirty="0"/>
          </a:p>
          <a:p>
            <a:r>
              <a:rPr lang="en-US" dirty="0"/>
              <a:t>  Process: </a:t>
            </a:r>
            <a:r>
              <a:rPr lang="en-US" dirty="0" err="1"/>
              <a:t>electronNuclear</a:t>
            </a:r>
            <a:endParaRPr lang="en-US" dirty="0"/>
          </a:p>
          <a:p>
            <a:r>
              <a:rPr lang="en-US" dirty="0"/>
              <a:t>        Model:   G4ElectroVDNuclearModel: 0 eV  ---&gt; 1 </a:t>
            </a:r>
            <a:r>
              <a:rPr lang="en-US" dirty="0" err="1"/>
              <a:t>PeV</a:t>
            </a:r>
            <a:endParaRPr lang="en-US" dirty="0"/>
          </a:p>
          <a:p>
            <a:r>
              <a:rPr lang="en-US" dirty="0"/>
              <a:t>     </a:t>
            </a:r>
            <a:r>
              <a:rPr lang="en-US" dirty="0" err="1"/>
              <a:t>Cr_sctns</a:t>
            </a:r>
            <a:r>
              <a:rPr lang="en-US" dirty="0"/>
              <a:t>:          </a:t>
            </a:r>
            <a:r>
              <a:rPr lang="en-US" dirty="0" err="1"/>
              <a:t>ElectroNuclearXS</a:t>
            </a:r>
            <a:r>
              <a:rPr lang="en-US" dirty="0"/>
              <a:t>: 0 eV  ---&gt; 100 </a:t>
            </a:r>
            <a:r>
              <a:rPr lang="en-US" dirty="0" err="1"/>
              <a:t>TeV</a:t>
            </a:r>
            <a:endParaRPr lang="en-US" dirty="0"/>
          </a:p>
          <a:p>
            <a:endParaRPr lang="en-US" dirty="0"/>
          </a:p>
          <a:p>
            <a:r>
              <a:rPr lang="en-US" dirty="0"/>
              <a:t>---------------------------------------------------</a:t>
            </a:r>
          </a:p>
          <a:p>
            <a:r>
              <a:rPr lang="en-US" dirty="0"/>
              <a:t>                           Hadronic Processes for e-</a:t>
            </a:r>
          </a:p>
          <a:p>
            <a:endParaRPr lang="en-US" dirty="0"/>
          </a:p>
          <a:p>
            <a:r>
              <a:rPr lang="en-US" dirty="0"/>
              <a:t>  Process: </a:t>
            </a:r>
            <a:r>
              <a:rPr lang="en-US" dirty="0" err="1"/>
              <a:t>electronNuclear</a:t>
            </a:r>
            <a:endParaRPr lang="en-US" dirty="0"/>
          </a:p>
          <a:p>
            <a:r>
              <a:rPr lang="en-US" dirty="0"/>
              <a:t>        Model:   G4ElectroVDNuclearModel: 0 eV  ---&gt; 1 </a:t>
            </a:r>
            <a:r>
              <a:rPr lang="en-US" dirty="0" err="1"/>
              <a:t>PeV</a:t>
            </a:r>
            <a:endParaRPr lang="en-US" dirty="0"/>
          </a:p>
          <a:p>
            <a:r>
              <a:rPr lang="en-US" dirty="0"/>
              <a:t>     </a:t>
            </a:r>
            <a:r>
              <a:rPr lang="en-US" dirty="0" err="1"/>
              <a:t>Cr_sctns</a:t>
            </a:r>
            <a:r>
              <a:rPr lang="en-US" dirty="0"/>
              <a:t>:          </a:t>
            </a:r>
            <a:r>
              <a:rPr lang="en-US" dirty="0" err="1"/>
              <a:t>ElectroNuclearXS</a:t>
            </a:r>
            <a:r>
              <a:rPr lang="en-US" dirty="0"/>
              <a:t>: 0 eV  ---&gt; 100 </a:t>
            </a:r>
            <a:r>
              <a:rPr lang="en-US" dirty="0" err="1"/>
              <a:t>TeV</a:t>
            </a:r>
            <a:endParaRPr lang="en-US" dirty="0"/>
          </a:p>
          <a:p>
            <a:endParaRPr lang="en-US" dirty="0"/>
          </a:p>
          <a:p>
            <a:r>
              <a:rPr lang="en-US" dirty="0"/>
              <a:t>---------------------------------------------------</a:t>
            </a:r>
          </a:p>
          <a:p>
            <a:r>
              <a:rPr lang="en-US" dirty="0"/>
              <a:t>                           Hadronic Processes for gamma</a:t>
            </a:r>
          </a:p>
          <a:p>
            <a:endParaRPr lang="en-US" dirty="0"/>
          </a:p>
          <a:p>
            <a:r>
              <a:rPr lang="en-US" dirty="0"/>
              <a:t>  Process: </a:t>
            </a:r>
            <a:r>
              <a:rPr lang="en-US" dirty="0" err="1"/>
              <a:t>photonNuclear</a:t>
            </a:r>
            <a:endParaRPr lang="en-US" dirty="0"/>
          </a:p>
          <a:p>
            <a:r>
              <a:rPr lang="en-US" dirty="0"/>
              <a:t>        Model:               </a:t>
            </a:r>
            <a:r>
              <a:rPr lang="en-US" dirty="0" err="1"/>
              <a:t>GammaNPreco</a:t>
            </a:r>
            <a:r>
              <a:rPr lang="en-US" dirty="0"/>
              <a:t>: 0 eV  ---&gt; 200 MeV</a:t>
            </a:r>
          </a:p>
          <a:p>
            <a:r>
              <a:rPr lang="en-US" dirty="0"/>
              <a:t>        Model:            </a:t>
            </a:r>
            <a:r>
              <a:rPr lang="en-US" dirty="0" err="1"/>
              <a:t>BertiniCascade</a:t>
            </a:r>
            <a:r>
              <a:rPr lang="en-US" dirty="0"/>
              <a:t>: 199 MeV ---&gt; 6 GeV</a:t>
            </a:r>
          </a:p>
          <a:p>
            <a:r>
              <a:rPr lang="en-US" dirty="0"/>
              <a:t>        Model:           </a:t>
            </a:r>
            <a:r>
              <a:rPr lang="en-US" dirty="0" err="1"/>
              <a:t>TheoFSGenerator</a:t>
            </a:r>
            <a:r>
              <a:rPr lang="en-US" dirty="0"/>
              <a:t>: 3 GeV ---&gt; 100 </a:t>
            </a:r>
            <a:r>
              <a:rPr lang="en-US" dirty="0" err="1"/>
              <a:t>TeV</a:t>
            </a:r>
            <a:endParaRPr lang="en-US" dirty="0"/>
          </a:p>
          <a:p>
            <a:r>
              <a:rPr lang="en-US" dirty="0"/>
              <a:t>     </a:t>
            </a:r>
            <a:r>
              <a:rPr lang="en-US" dirty="0" err="1"/>
              <a:t>Cr_sctns</a:t>
            </a:r>
            <a:r>
              <a:rPr lang="en-US" dirty="0"/>
              <a:t>:            </a:t>
            </a:r>
            <a:r>
              <a:rPr lang="en-US" dirty="0" err="1"/>
              <a:t>PhotoNuclearXS</a:t>
            </a:r>
            <a:r>
              <a:rPr lang="en-US" dirty="0"/>
              <a:t>: 0 eV  ---&gt; 100 </a:t>
            </a:r>
            <a:r>
              <a:rPr lang="en-US" dirty="0" err="1"/>
              <a:t>TeV</a:t>
            </a:r>
            <a:endParaRPr lang="en-US" dirty="0"/>
          </a:p>
          <a:p>
            <a:endParaRPr lang="en-US" dirty="0"/>
          </a:p>
          <a:p>
            <a:r>
              <a:rPr lang="en-US" dirty="0"/>
              <a:t>---------------------------------------------------</a:t>
            </a:r>
          </a:p>
          <a:p>
            <a:r>
              <a:rPr lang="en-US" dirty="0"/>
              <a:t>                           Hadronic Processes for kaon+</a:t>
            </a:r>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---&gt; 100 </a:t>
            </a:r>
            <a:r>
              <a:rPr lang="en-US" dirty="0" err="1"/>
              <a:t>TeV</a:t>
            </a:r>
            <a:endParaRPr lang="en-US" dirty="0"/>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  Process: </a:t>
            </a:r>
            <a:r>
              <a:rPr lang="en-US" dirty="0" err="1"/>
              <a:t>kaon+Inelastic</a:t>
            </a:r>
            <a:endParaRPr lang="en-US" dirty="0"/>
          </a:p>
          <a:p>
            <a:r>
              <a:rPr lang="en-US" dirty="0"/>
              <a:t>        Model:                      QGSP: 12 GeV ---&gt; 100 </a:t>
            </a:r>
            <a:r>
              <a:rPr lang="en-US" dirty="0" err="1"/>
              <a:t>TeV</a:t>
            </a:r>
            <a:endParaRPr lang="en-US" dirty="0"/>
          </a:p>
          <a:p>
            <a:r>
              <a:rPr lang="en-US" dirty="0"/>
              <a:t>        Model:                      FTFP: 3 GeV ---&gt; 25 GeV</a:t>
            </a:r>
          </a:p>
          <a:p>
            <a:r>
              <a:rPr lang="en-US" dirty="0"/>
              <a:t>        Model:            </a:t>
            </a:r>
            <a:r>
              <a:rPr lang="en-US" dirty="0" err="1"/>
              <a:t>BertiniCascade</a:t>
            </a:r>
            <a:r>
              <a:rPr lang="en-US" dirty="0"/>
              <a:t>: 0 eV  ---&gt; 6 GeV</a:t>
            </a:r>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a:t>
            </a:r>
          </a:p>
          <a:p>
            <a:r>
              <a:rPr lang="en-US" dirty="0"/>
              <a:t>                           Hadronic Processes for kaon-</a:t>
            </a:r>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---&gt; 100 </a:t>
            </a:r>
            <a:r>
              <a:rPr lang="en-US" dirty="0" err="1"/>
              <a:t>TeV</a:t>
            </a:r>
            <a:endParaRPr lang="en-US" dirty="0"/>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  Process: kaon-Inelastic</a:t>
            </a:r>
          </a:p>
          <a:p>
            <a:r>
              <a:rPr lang="en-US" dirty="0"/>
              <a:t>        Model:                      QGSP: 12 GeV ---&gt; 100 </a:t>
            </a:r>
            <a:r>
              <a:rPr lang="en-US" dirty="0" err="1"/>
              <a:t>TeV</a:t>
            </a:r>
            <a:endParaRPr lang="en-US" dirty="0"/>
          </a:p>
          <a:p>
            <a:r>
              <a:rPr lang="en-US" dirty="0"/>
              <a:t>        Model:                      FTFP: 3 GeV ---&gt; 25 GeV</a:t>
            </a:r>
          </a:p>
          <a:p>
            <a:r>
              <a:rPr lang="en-US" dirty="0"/>
              <a:t>        Model:            </a:t>
            </a:r>
            <a:r>
              <a:rPr lang="en-US" dirty="0" err="1"/>
              <a:t>BertiniCascade</a:t>
            </a:r>
            <a:r>
              <a:rPr lang="en-US" dirty="0"/>
              <a:t>: 0 eV  ---&gt; 6 GeV</a:t>
            </a:r>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  Process: </a:t>
            </a:r>
            <a:r>
              <a:rPr lang="en-US" dirty="0" err="1"/>
              <a:t>hBertiniCaptureAtRest</a:t>
            </a:r>
            <a:endParaRPr lang="en-US" dirty="0"/>
          </a:p>
          <a:p>
            <a:endParaRPr lang="en-US" dirty="0"/>
          </a:p>
          <a:p>
            <a:r>
              <a:rPr lang="en-US" dirty="0"/>
              <a:t>---------------------------------------------------</a:t>
            </a:r>
          </a:p>
          <a:p>
            <a:r>
              <a:rPr lang="en-US" dirty="0"/>
              <a:t>                           Hadronic Processes for lambda</a:t>
            </a:r>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---&gt; 100 </a:t>
            </a:r>
            <a:r>
              <a:rPr lang="en-US" dirty="0" err="1"/>
              <a:t>TeV</a:t>
            </a:r>
            <a:endParaRPr lang="en-US" dirty="0"/>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  Process: </a:t>
            </a:r>
            <a:r>
              <a:rPr lang="en-US" dirty="0" err="1"/>
              <a:t>lambdaInelastic</a:t>
            </a:r>
            <a:endParaRPr lang="en-US" dirty="0"/>
          </a:p>
          <a:p>
            <a:r>
              <a:rPr lang="en-US" dirty="0"/>
              <a:t>        Model:                      QGSP: 12 GeV ---&gt; 100 </a:t>
            </a:r>
            <a:r>
              <a:rPr lang="en-US" dirty="0" err="1"/>
              <a:t>TeV</a:t>
            </a:r>
            <a:endParaRPr lang="en-US" dirty="0"/>
          </a:p>
          <a:p>
            <a:r>
              <a:rPr lang="en-US" dirty="0"/>
              <a:t>        Model:                      FTFP: 3 GeV ---&gt; 25 GeV</a:t>
            </a:r>
          </a:p>
          <a:p>
            <a:r>
              <a:rPr lang="en-US" dirty="0"/>
              <a:t>        Model:            </a:t>
            </a:r>
            <a:r>
              <a:rPr lang="en-US" dirty="0" err="1"/>
              <a:t>BertiniCascade</a:t>
            </a:r>
            <a:r>
              <a:rPr lang="en-US" dirty="0"/>
              <a:t>: 0 eV  ---&gt; 6 GeV</a:t>
            </a:r>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a:t>
            </a:r>
          </a:p>
          <a:p>
            <a:r>
              <a:rPr lang="en-US" dirty="0"/>
              <a:t>                           Hadronic Processes for mu+</a:t>
            </a:r>
          </a:p>
          <a:p>
            <a:endParaRPr lang="en-US" dirty="0"/>
          </a:p>
          <a:p>
            <a:r>
              <a:rPr lang="en-US" dirty="0"/>
              <a:t>  Process: </a:t>
            </a:r>
            <a:r>
              <a:rPr lang="en-US" dirty="0" err="1"/>
              <a:t>muonNuclear</a:t>
            </a:r>
            <a:endParaRPr lang="en-US" dirty="0"/>
          </a:p>
          <a:p>
            <a:r>
              <a:rPr lang="en-US" dirty="0"/>
              <a:t>        Model:      G4MuonVDNuclearModel: 0 eV  ---&gt; 1 </a:t>
            </a:r>
            <a:r>
              <a:rPr lang="en-US" dirty="0" err="1"/>
              <a:t>PeV</a:t>
            </a:r>
            <a:endParaRPr lang="en-US" dirty="0"/>
          </a:p>
          <a:p>
            <a:r>
              <a:rPr lang="en-US" dirty="0"/>
              <a:t>     </a:t>
            </a:r>
            <a:r>
              <a:rPr lang="en-US" dirty="0" err="1"/>
              <a:t>Cr_sctns</a:t>
            </a:r>
            <a:r>
              <a:rPr lang="en-US" dirty="0"/>
              <a:t>:     </a:t>
            </a:r>
            <a:r>
              <a:rPr lang="en-US" dirty="0" err="1"/>
              <a:t>KokoulinMuonNuclearXS</a:t>
            </a:r>
            <a:r>
              <a:rPr lang="en-US" dirty="0"/>
              <a:t>: 0 eV  ---&gt; 100 </a:t>
            </a:r>
            <a:r>
              <a:rPr lang="en-US" dirty="0" err="1"/>
              <a:t>TeV</a:t>
            </a:r>
            <a:endParaRPr lang="en-US" dirty="0"/>
          </a:p>
          <a:p>
            <a:endParaRPr lang="en-US" dirty="0"/>
          </a:p>
          <a:p>
            <a:r>
              <a:rPr lang="en-US" dirty="0"/>
              <a:t>---------------------------------------------------</a:t>
            </a:r>
          </a:p>
          <a:p>
            <a:r>
              <a:rPr lang="en-US" dirty="0"/>
              <a:t>                           Hadronic Processes for mu-</a:t>
            </a:r>
          </a:p>
          <a:p>
            <a:endParaRPr lang="en-US" dirty="0"/>
          </a:p>
          <a:p>
            <a:r>
              <a:rPr lang="en-US" dirty="0"/>
              <a:t>  Process: </a:t>
            </a:r>
            <a:r>
              <a:rPr lang="en-US" dirty="0" err="1"/>
              <a:t>muonNuclear</a:t>
            </a:r>
            <a:endParaRPr lang="en-US" dirty="0"/>
          </a:p>
          <a:p>
            <a:r>
              <a:rPr lang="en-US" dirty="0"/>
              <a:t>        Model:      G4MuonVDNuclearModel: 0 eV  ---&gt; 1 </a:t>
            </a:r>
            <a:r>
              <a:rPr lang="en-US" dirty="0" err="1"/>
              <a:t>PeV</a:t>
            </a:r>
            <a:endParaRPr lang="en-US" dirty="0"/>
          </a:p>
          <a:p>
            <a:r>
              <a:rPr lang="en-US" dirty="0"/>
              <a:t>     </a:t>
            </a:r>
            <a:r>
              <a:rPr lang="en-US" dirty="0" err="1"/>
              <a:t>Cr_sctns</a:t>
            </a:r>
            <a:r>
              <a:rPr lang="en-US" dirty="0"/>
              <a:t>:     </a:t>
            </a:r>
            <a:r>
              <a:rPr lang="en-US" dirty="0" err="1"/>
              <a:t>KokoulinMuonNuclearXS</a:t>
            </a:r>
            <a:r>
              <a:rPr lang="en-US" dirty="0"/>
              <a:t>: 0 eV  ---&gt; 100 </a:t>
            </a:r>
            <a:r>
              <a:rPr lang="en-US" dirty="0" err="1"/>
              <a:t>TeV</a:t>
            </a:r>
            <a:endParaRPr lang="en-US" dirty="0"/>
          </a:p>
          <a:p>
            <a:endParaRPr lang="en-US" dirty="0"/>
          </a:p>
          <a:p>
            <a:r>
              <a:rPr lang="en-US" dirty="0"/>
              <a:t>  Process: </a:t>
            </a:r>
            <a:r>
              <a:rPr lang="en-US" dirty="0" err="1"/>
              <a:t>muMinusCaptureAtRest</a:t>
            </a:r>
            <a:endParaRPr lang="en-US" dirty="0"/>
          </a:p>
          <a:p>
            <a:endParaRPr lang="en-US" dirty="0"/>
          </a:p>
          <a:p>
            <a:r>
              <a:rPr lang="en-US" dirty="0"/>
              <a:t>---------------------------------------------------</a:t>
            </a:r>
          </a:p>
          <a:p>
            <a:r>
              <a:rPr lang="en-US" dirty="0"/>
              <a:t>                           Hadronic Processes for pi+</a:t>
            </a:r>
          </a:p>
          <a:p>
            <a:endParaRPr lang="en-US" dirty="0"/>
          </a:p>
          <a:p>
            <a:r>
              <a:rPr lang="en-US" dirty="0"/>
              <a:t>  Process: </a:t>
            </a:r>
            <a:r>
              <a:rPr lang="en-US" dirty="0" err="1"/>
              <a:t>hadElastic</a:t>
            </a:r>
            <a:endParaRPr lang="en-US" dirty="0"/>
          </a:p>
          <a:p>
            <a:r>
              <a:rPr lang="en-US" dirty="0"/>
              <a:t>        Model:           </a:t>
            </a:r>
            <a:r>
              <a:rPr lang="en-US" dirty="0" err="1"/>
              <a:t>hElasticGlauber</a:t>
            </a:r>
            <a:r>
              <a:rPr lang="en-US" dirty="0"/>
              <a:t>: 0 eV  ---&gt; 100 </a:t>
            </a:r>
            <a:r>
              <a:rPr lang="en-US" dirty="0" err="1"/>
              <a:t>TeV</a:t>
            </a:r>
            <a:endParaRPr lang="en-US" dirty="0"/>
          </a:p>
          <a:p>
            <a:r>
              <a:rPr lang="en-US" dirty="0"/>
              <a:t>     </a:t>
            </a:r>
            <a:r>
              <a:rPr lang="en-US" dirty="0" err="1"/>
              <a:t>Cr_sctns</a:t>
            </a:r>
            <a:r>
              <a:rPr lang="en-US" dirty="0"/>
              <a:t>:  </a:t>
            </a:r>
            <a:r>
              <a:rPr lang="en-US" dirty="0" err="1"/>
              <a:t>BarashenkovGlauberGribov</a:t>
            </a:r>
            <a:r>
              <a:rPr lang="en-US" dirty="0"/>
              <a:t>: 0 eV  ---&gt; 100 </a:t>
            </a:r>
            <a:r>
              <a:rPr lang="en-US" dirty="0" err="1"/>
              <a:t>TeV</a:t>
            </a:r>
            <a:endParaRPr lang="en-US" dirty="0"/>
          </a:p>
          <a:p>
            <a:endParaRPr lang="en-US" dirty="0"/>
          </a:p>
          <a:p>
            <a:r>
              <a:rPr lang="en-US" dirty="0"/>
              <a:t>  Process: </a:t>
            </a:r>
            <a:r>
              <a:rPr lang="en-US" dirty="0" err="1"/>
              <a:t>pi+Inelastic</a:t>
            </a:r>
            <a:endParaRPr lang="en-US" dirty="0"/>
          </a:p>
          <a:p>
            <a:r>
              <a:rPr lang="en-US" dirty="0"/>
              <a:t>        Model:                      QGSP: 12 GeV ---&gt; 100 </a:t>
            </a:r>
            <a:r>
              <a:rPr lang="en-US" dirty="0" err="1"/>
              <a:t>TeV</a:t>
            </a:r>
            <a:endParaRPr lang="en-US" dirty="0"/>
          </a:p>
          <a:p>
            <a:r>
              <a:rPr lang="en-US" dirty="0"/>
              <a:t>        Model:                      FTFP: 3 GeV ---&gt; 25 GeV</a:t>
            </a:r>
          </a:p>
          <a:p>
            <a:r>
              <a:rPr lang="en-US" dirty="0"/>
              <a:t>        Model:            </a:t>
            </a:r>
            <a:r>
              <a:rPr lang="en-US" dirty="0" err="1"/>
              <a:t>BertiniCascade</a:t>
            </a:r>
            <a:r>
              <a:rPr lang="en-US" dirty="0"/>
              <a:t>: 0 eV  ---&gt; 6 GeV</a:t>
            </a:r>
          </a:p>
          <a:p>
            <a:r>
              <a:rPr lang="en-US" dirty="0"/>
              <a:t>     </a:t>
            </a:r>
            <a:r>
              <a:rPr lang="en-US" dirty="0" err="1"/>
              <a:t>Cr_sctns</a:t>
            </a:r>
            <a:r>
              <a:rPr lang="en-US" dirty="0"/>
              <a:t>:  </a:t>
            </a:r>
            <a:r>
              <a:rPr lang="en-US" dirty="0" err="1"/>
              <a:t>BarashenkovGlauberGribov</a:t>
            </a:r>
            <a:r>
              <a:rPr lang="en-US" dirty="0"/>
              <a:t>: 0 eV  ---&gt; 100 </a:t>
            </a:r>
            <a:r>
              <a:rPr lang="en-US" dirty="0" err="1"/>
              <a:t>TeV</a:t>
            </a:r>
            <a:endParaRPr lang="en-US" dirty="0"/>
          </a:p>
          <a:p>
            <a:endParaRPr lang="en-US" dirty="0"/>
          </a:p>
          <a:p>
            <a:r>
              <a:rPr lang="en-US" dirty="0"/>
              <a:t>---------------------------------------------------</a:t>
            </a:r>
          </a:p>
          <a:p>
            <a:r>
              <a:rPr lang="en-US" dirty="0"/>
              <a:t>                           Hadronic Processes for pi-</a:t>
            </a:r>
          </a:p>
          <a:p>
            <a:endParaRPr lang="en-US" dirty="0"/>
          </a:p>
          <a:p>
            <a:r>
              <a:rPr lang="en-US" dirty="0"/>
              <a:t>  Process: </a:t>
            </a:r>
            <a:r>
              <a:rPr lang="en-US" dirty="0" err="1"/>
              <a:t>hadElastic</a:t>
            </a:r>
            <a:endParaRPr lang="en-US" dirty="0"/>
          </a:p>
          <a:p>
            <a:r>
              <a:rPr lang="en-US" dirty="0"/>
              <a:t>        Model:           </a:t>
            </a:r>
            <a:r>
              <a:rPr lang="en-US" dirty="0" err="1"/>
              <a:t>hElasticGlauber</a:t>
            </a:r>
            <a:r>
              <a:rPr lang="en-US" dirty="0"/>
              <a:t>: 0 eV  ---&gt; 100 </a:t>
            </a:r>
            <a:r>
              <a:rPr lang="en-US" dirty="0" err="1"/>
              <a:t>TeV</a:t>
            </a:r>
            <a:endParaRPr lang="en-US" dirty="0"/>
          </a:p>
          <a:p>
            <a:r>
              <a:rPr lang="en-US" dirty="0"/>
              <a:t>     </a:t>
            </a:r>
            <a:r>
              <a:rPr lang="en-US" dirty="0" err="1"/>
              <a:t>Cr_sctns</a:t>
            </a:r>
            <a:r>
              <a:rPr lang="en-US" dirty="0"/>
              <a:t>:  </a:t>
            </a:r>
            <a:r>
              <a:rPr lang="en-US" dirty="0" err="1"/>
              <a:t>BarashenkovGlauberGribov</a:t>
            </a:r>
            <a:r>
              <a:rPr lang="en-US" dirty="0"/>
              <a:t>: 0 eV  ---&gt; 100 </a:t>
            </a:r>
            <a:r>
              <a:rPr lang="en-US" dirty="0" err="1"/>
              <a:t>TeV</a:t>
            </a:r>
            <a:endParaRPr lang="en-US" dirty="0"/>
          </a:p>
          <a:p>
            <a:endParaRPr lang="en-US" dirty="0"/>
          </a:p>
          <a:p>
            <a:r>
              <a:rPr lang="en-US" dirty="0"/>
              <a:t>  Process: pi-Inelastic</a:t>
            </a:r>
          </a:p>
          <a:p>
            <a:r>
              <a:rPr lang="en-US" dirty="0"/>
              <a:t>        Model:                      QGSP: 12 GeV ---&gt; 100 </a:t>
            </a:r>
            <a:r>
              <a:rPr lang="en-US" dirty="0" err="1"/>
              <a:t>TeV</a:t>
            </a:r>
            <a:endParaRPr lang="en-US" dirty="0"/>
          </a:p>
          <a:p>
            <a:r>
              <a:rPr lang="en-US" dirty="0"/>
              <a:t>        Model:                      FTFP: 3 GeV ---&gt; 25 GeV</a:t>
            </a:r>
          </a:p>
          <a:p>
            <a:r>
              <a:rPr lang="en-US" dirty="0"/>
              <a:t>        Model:            </a:t>
            </a:r>
            <a:r>
              <a:rPr lang="en-US" dirty="0" err="1"/>
              <a:t>BertiniCascade</a:t>
            </a:r>
            <a:r>
              <a:rPr lang="en-US" dirty="0"/>
              <a:t>: 0 eV  ---&gt; 6 GeV</a:t>
            </a:r>
          </a:p>
          <a:p>
            <a:r>
              <a:rPr lang="en-US" dirty="0"/>
              <a:t>     </a:t>
            </a:r>
            <a:r>
              <a:rPr lang="en-US" dirty="0" err="1"/>
              <a:t>Cr_sctns</a:t>
            </a:r>
            <a:r>
              <a:rPr lang="en-US" dirty="0"/>
              <a:t>:  </a:t>
            </a:r>
            <a:r>
              <a:rPr lang="en-US" dirty="0" err="1"/>
              <a:t>BarashenkovGlauberGribov</a:t>
            </a:r>
            <a:r>
              <a:rPr lang="en-US" dirty="0"/>
              <a:t>: 0 eV  ---&gt; 100 </a:t>
            </a:r>
            <a:r>
              <a:rPr lang="en-US" dirty="0" err="1"/>
              <a:t>TeV</a:t>
            </a:r>
            <a:endParaRPr lang="en-US" dirty="0"/>
          </a:p>
          <a:p>
            <a:endParaRPr lang="en-US" dirty="0"/>
          </a:p>
          <a:p>
            <a:r>
              <a:rPr lang="en-US" dirty="0"/>
              <a:t>  Process: </a:t>
            </a:r>
            <a:r>
              <a:rPr lang="en-US" dirty="0" err="1"/>
              <a:t>hBertiniCaptureAtRest</a:t>
            </a:r>
            <a:endParaRPr lang="en-US" dirty="0"/>
          </a:p>
          <a:p>
            <a:endParaRPr lang="en-US" dirty="0"/>
          </a:p>
          <a:p>
            <a:r>
              <a:rPr lang="en-US" dirty="0"/>
              <a:t>---------------------------------------------------</a:t>
            </a:r>
          </a:p>
          <a:p>
            <a:r>
              <a:rPr lang="en-US" dirty="0"/>
              <a:t>                           Hadronic Processes for proton</a:t>
            </a:r>
          </a:p>
          <a:p>
            <a:endParaRPr lang="en-US" dirty="0"/>
          </a:p>
          <a:p>
            <a:r>
              <a:rPr lang="en-US" dirty="0"/>
              <a:t>  Process: </a:t>
            </a:r>
            <a:r>
              <a:rPr lang="en-US" dirty="0" err="1"/>
              <a:t>hadElastic</a:t>
            </a:r>
            <a:endParaRPr lang="en-US" dirty="0"/>
          </a:p>
          <a:p>
            <a:r>
              <a:rPr lang="en-US" dirty="0"/>
              <a:t>        Model:             </a:t>
            </a:r>
            <a:r>
              <a:rPr lang="en-US" dirty="0" err="1"/>
              <a:t>hElasticCHIPS</a:t>
            </a:r>
            <a:r>
              <a:rPr lang="en-US" dirty="0"/>
              <a:t>: 0 eV  ---&gt; 100 </a:t>
            </a:r>
            <a:r>
              <a:rPr lang="en-US" dirty="0" err="1"/>
              <a:t>TeV</a:t>
            </a:r>
            <a:endParaRPr lang="en-US" dirty="0"/>
          </a:p>
          <a:p>
            <a:r>
              <a:rPr lang="en-US" dirty="0"/>
              <a:t>     </a:t>
            </a:r>
            <a:r>
              <a:rPr lang="en-US" dirty="0" err="1"/>
              <a:t>Cr_sctns</a:t>
            </a:r>
            <a:r>
              <a:rPr lang="en-US" dirty="0"/>
              <a:t>:  </a:t>
            </a:r>
            <a:r>
              <a:rPr lang="en-US" dirty="0" err="1"/>
              <a:t>BarashenkovGlauberGribov</a:t>
            </a:r>
            <a:r>
              <a:rPr lang="en-US" dirty="0"/>
              <a:t>: 0 eV  ---&gt; 100 </a:t>
            </a:r>
            <a:r>
              <a:rPr lang="en-US" dirty="0" err="1"/>
              <a:t>TeV</a:t>
            </a:r>
            <a:endParaRPr lang="en-US" dirty="0"/>
          </a:p>
          <a:p>
            <a:endParaRPr lang="en-US" dirty="0"/>
          </a:p>
          <a:p>
            <a:r>
              <a:rPr lang="en-US" dirty="0"/>
              <a:t>  Process: </a:t>
            </a:r>
            <a:r>
              <a:rPr lang="en-US" dirty="0" err="1"/>
              <a:t>protonInelastic</a:t>
            </a:r>
            <a:endParaRPr lang="en-US" dirty="0"/>
          </a:p>
          <a:p>
            <a:r>
              <a:rPr lang="en-US" dirty="0"/>
              <a:t>        Model:                      QGSP: 12 GeV ---&gt; 100 </a:t>
            </a:r>
            <a:r>
              <a:rPr lang="en-US" dirty="0" err="1"/>
              <a:t>TeV</a:t>
            </a:r>
            <a:endParaRPr lang="en-US" dirty="0"/>
          </a:p>
          <a:p>
            <a:r>
              <a:rPr lang="en-US" dirty="0"/>
              <a:t>        Model:                      FTFP: 3 GeV ---&gt; 25 GeV</a:t>
            </a:r>
          </a:p>
          <a:p>
            <a:r>
              <a:rPr lang="en-US" dirty="0"/>
              <a:t>        Model:            </a:t>
            </a:r>
            <a:r>
              <a:rPr lang="en-US" dirty="0" err="1"/>
              <a:t>BertiniCascade</a:t>
            </a:r>
            <a:r>
              <a:rPr lang="en-US" dirty="0"/>
              <a:t>: 0 eV  ---&gt; 6 GeV</a:t>
            </a:r>
          </a:p>
          <a:p>
            <a:r>
              <a:rPr lang="en-US" dirty="0"/>
              <a:t>     </a:t>
            </a:r>
            <a:r>
              <a:rPr lang="en-US" dirty="0" err="1"/>
              <a:t>Cr_sctns</a:t>
            </a:r>
            <a:r>
              <a:rPr lang="en-US" dirty="0"/>
              <a:t>:  </a:t>
            </a:r>
            <a:r>
              <a:rPr lang="en-US" dirty="0" err="1"/>
              <a:t>BarashenkovGlauberGribov</a:t>
            </a:r>
            <a:r>
              <a:rPr lang="en-US" dirty="0"/>
              <a:t>: 0 eV  ---&gt; 100 </a:t>
            </a:r>
            <a:r>
              <a:rPr lang="en-US" dirty="0" err="1"/>
              <a:t>TeV</a:t>
            </a:r>
            <a:endParaRPr lang="en-US" dirty="0"/>
          </a:p>
          <a:p>
            <a:endParaRPr lang="en-US" dirty="0"/>
          </a:p>
          <a:p>
            <a:r>
              <a:rPr lang="en-US" dirty="0"/>
              <a:t>---------------------------------------------------</a:t>
            </a:r>
          </a:p>
          <a:p>
            <a:r>
              <a:rPr lang="en-US" dirty="0"/>
              <a:t>                           Hadronic Processes for sigma-</a:t>
            </a:r>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---&gt; 100 </a:t>
            </a:r>
            <a:r>
              <a:rPr lang="en-US" dirty="0" err="1"/>
              <a:t>TeV</a:t>
            </a:r>
            <a:endParaRPr lang="en-US" dirty="0"/>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  Process: sigma-Inelastic</a:t>
            </a:r>
          </a:p>
          <a:p>
            <a:r>
              <a:rPr lang="en-US" dirty="0"/>
              <a:t>        Model:                      QGSP: 12 GeV ---&gt; 100 </a:t>
            </a:r>
            <a:r>
              <a:rPr lang="en-US" dirty="0" err="1"/>
              <a:t>TeV</a:t>
            </a:r>
            <a:endParaRPr lang="en-US" dirty="0"/>
          </a:p>
          <a:p>
            <a:r>
              <a:rPr lang="en-US" dirty="0"/>
              <a:t>        Model:                      FTFP: 3 GeV ---&gt; 25 GeV</a:t>
            </a:r>
          </a:p>
          <a:p>
            <a:r>
              <a:rPr lang="en-US" dirty="0"/>
              <a:t>        Model:            </a:t>
            </a:r>
            <a:r>
              <a:rPr lang="en-US" dirty="0" err="1"/>
              <a:t>BertiniCascade</a:t>
            </a:r>
            <a:r>
              <a:rPr lang="en-US" dirty="0"/>
              <a:t>: 0 eV  ---&gt; 6 GeV</a:t>
            </a:r>
          </a:p>
          <a:p>
            <a:r>
              <a:rPr lang="en-US" dirty="0"/>
              <a:t>     </a:t>
            </a:r>
            <a:r>
              <a:rPr lang="en-US" dirty="0" err="1"/>
              <a:t>Cr_sctns</a:t>
            </a:r>
            <a:r>
              <a:rPr lang="en-US" dirty="0"/>
              <a:t>:            Glauber-</a:t>
            </a:r>
            <a:r>
              <a:rPr lang="en-US" dirty="0" err="1"/>
              <a:t>Gribov</a:t>
            </a:r>
            <a:r>
              <a:rPr lang="en-US" dirty="0"/>
              <a:t>: 0 eV  ---&gt; 100 </a:t>
            </a:r>
            <a:r>
              <a:rPr lang="en-US" dirty="0" err="1"/>
              <a:t>TeV</a:t>
            </a:r>
            <a:endParaRPr lang="en-US" dirty="0"/>
          </a:p>
          <a:p>
            <a:endParaRPr lang="en-US" dirty="0"/>
          </a:p>
          <a:p>
            <a:r>
              <a:rPr lang="en-US" dirty="0"/>
              <a:t>  Process: </a:t>
            </a:r>
            <a:r>
              <a:rPr lang="en-US" dirty="0" err="1"/>
              <a:t>hBertiniCaptureAtRest</a:t>
            </a:r>
            <a:endParaRPr lang="en-US" dirty="0"/>
          </a:p>
          <a:p>
            <a:endParaRPr lang="en-US" dirty="0"/>
          </a:p>
          <a:p>
            <a:r>
              <a:rPr lang="en-US" dirty="0"/>
              <a:t>---------------------------------------------------</a:t>
            </a:r>
          </a:p>
          <a:p>
            <a:r>
              <a:rPr lang="en-US" dirty="0"/>
              <a:t>                           Hadronic Processes for triton</a:t>
            </a:r>
          </a:p>
          <a:p>
            <a:endParaRPr lang="en-US" dirty="0"/>
          </a:p>
          <a:p>
            <a:r>
              <a:rPr lang="en-US" dirty="0"/>
              <a:t>  Process: </a:t>
            </a:r>
            <a:r>
              <a:rPr lang="en-US" dirty="0" err="1"/>
              <a:t>hadElastic</a:t>
            </a:r>
            <a:endParaRPr lang="en-US" dirty="0"/>
          </a:p>
          <a:p>
            <a:r>
              <a:rPr lang="en-US" dirty="0"/>
              <a:t>        Model:              </a:t>
            </a:r>
            <a:r>
              <a:rPr lang="en-US" dirty="0" err="1"/>
              <a:t>hElasticLHEP</a:t>
            </a:r>
            <a:r>
              <a:rPr lang="en-US" dirty="0"/>
              <a:t>: 0 eV /n ---&gt; 100 </a:t>
            </a:r>
            <a:r>
              <a:rPr lang="en-US" dirty="0" err="1"/>
              <a:t>TeV</a:t>
            </a:r>
            <a:r>
              <a:rPr lang="en-US" dirty="0"/>
              <a:t>/n</a:t>
            </a:r>
          </a:p>
          <a:p>
            <a:r>
              <a:rPr lang="en-US" dirty="0"/>
              <a:t>     </a:t>
            </a:r>
            <a:r>
              <a:rPr lang="en-US" dirty="0" err="1"/>
              <a:t>Cr_sctns</a:t>
            </a:r>
            <a:r>
              <a:rPr lang="en-US" dirty="0"/>
              <a:t>:  Glauber-</a:t>
            </a:r>
            <a:r>
              <a:rPr lang="en-US" dirty="0" err="1"/>
              <a:t>Gribov</a:t>
            </a:r>
            <a:r>
              <a:rPr lang="en-US" dirty="0"/>
              <a:t> Nucl-</a:t>
            </a:r>
            <a:r>
              <a:rPr lang="en-US" dirty="0" err="1"/>
              <a:t>nucl</a:t>
            </a:r>
            <a:r>
              <a:rPr lang="en-US" dirty="0"/>
              <a:t>: 0 eV  ---&gt; 25.6 </a:t>
            </a:r>
            <a:r>
              <a:rPr lang="en-US" dirty="0" err="1"/>
              <a:t>PeV</a:t>
            </a:r>
            <a:endParaRPr lang="en-US" dirty="0"/>
          </a:p>
          <a:p>
            <a:endParaRPr lang="en-US" dirty="0"/>
          </a:p>
          <a:p>
            <a:r>
              <a:rPr lang="en-US" dirty="0"/>
              <a:t>  Process: </a:t>
            </a:r>
            <a:r>
              <a:rPr lang="en-US" dirty="0" err="1"/>
              <a:t>tInelastic</a:t>
            </a:r>
            <a:endParaRPr lang="en-US" dirty="0"/>
          </a:p>
          <a:p>
            <a:r>
              <a:rPr lang="en-US" dirty="0"/>
              <a:t>        Model:  Binary Light Ion Cascade: 0 eV /n ---&gt; 6 GeV/n</a:t>
            </a:r>
          </a:p>
          <a:p>
            <a:r>
              <a:rPr lang="en-US" dirty="0"/>
              <a:t>        Model:                      FTFP: 3 GeV/n ---&gt; 100 </a:t>
            </a:r>
            <a:r>
              <a:rPr lang="en-US" dirty="0" err="1"/>
              <a:t>TeV</a:t>
            </a:r>
            <a:r>
              <a:rPr lang="en-US" dirty="0"/>
              <a:t>/n</a:t>
            </a:r>
          </a:p>
          <a:p>
            <a:r>
              <a:rPr lang="en-US" dirty="0"/>
              <a:t>     </a:t>
            </a:r>
            <a:r>
              <a:rPr lang="en-US" dirty="0" err="1"/>
              <a:t>Cr_sctns</a:t>
            </a:r>
            <a:r>
              <a:rPr lang="en-US" dirty="0"/>
              <a:t>:  Glauber-</a:t>
            </a:r>
            <a:r>
              <a:rPr lang="en-US" dirty="0" err="1"/>
              <a:t>Gribov</a:t>
            </a:r>
            <a:r>
              <a:rPr lang="en-US" dirty="0"/>
              <a:t> Nucl-</a:t>
            </a:r>
            <a:r>
              <a:rPr lang="en-US" dirty="0" err="1"/>
              <a:t>nucl</a:t>
            </a:r>
            <a:r>
              <a:rPr lang="en-US" dirty="0"/>
              <a:t>: 0 eV  ---&gt; 25.6 </a:t>
            </a:r>
            <a:r>
              <a:rPr lang="en-US" dirty="0" err="1"/>
              <a:t>PeV</a:t>
            </a:r>
            <a:endParaRPr lang="en-US" dirty="0"/>
          </a:p>
          <a:p>
            <a:endParaRPr lang="en-US" dirty="0"/>
          </a:p>
          <a:p>
            <a:r>
              <a:rPr lang="en-US" dirty="0"/>
              <a:t>================================================================</a:t>
            </a:r>
          </a:p>
          <a:p>
            <a:r>
              <a:rPr lang="en-US" dirty="0"/>
              <a:t>=======================================================================</a:t>
            </a:r>
          </a:p>
          <a:p>
            <a:r>
              <a:rPr lang="en-US" dirty="0"/>
              <a:t>======       Pre-compound/De-excitation Physics Parameters     ========</a:t>
            </a:r>
          </a:p>
          <a:p>
            <a:r>
              <a:rPr lang="en-US" dirty="0"/>
              <a:t>=======================================================================</a:t>
            </a:r>
          </a:p>
          <a:p>
            <a:r>
              <a:rPr lang="en-US" dirty="0"/>
              <a:t>Type of pre-compound inverse x-section              3</a:t>
            </a:r>
          </a:p>
          <a:p>
            <a:r>
              <a:rPr lang="en-US" dirty="0"/>
              <a:t>Pre-compound model active                           true</a:t>
            </a:r>
          </a:p>
          <a:p>
            <a:r>
              <a:rPr lang="en-US" dirty="0"/>
              <a:t>Pre-compound excitation low energy (MeV)            0.1</a:t>
            </a:r>
          </a:p>
          <a:p>
            <a:r>
              <a:rPr lang="en-US" dirty="0"/>
              <a:t>Pre-compound excitation high energy (MeV)           30</a:t>
            </a:r>
          </a:p>
          <a:p>
            <a:r>
              <a:rPr lang="en-US" dirty="0"/>
              <a:t>Type of de-excitation inverse x-section             3</a:t>
            </a:r>
          </a:p>
          <a:p>
            <a:r>
              <a:rPr lang="en-US" dirty="0"/>
              <a:t>Type of de-excitation factory                       </a:t>
            </a:r>
            <a:r>
              <a:rPr lang="en-US" dirty="0" err="1"/>
              <a:t>Evaporation+GEM</a:t>
            </a:r>
            <a:endParaRPr lang="en-US" dirty="0"/>
          </a:p>
          <a:p>
            <a:r>
              <a:rPr lang="en-US" dirty="0"/>
              <a:t>Number of de-excitation channels                    68</a:t>
            </a:r>
          </a:p>
          <a:p>
            <a:r>
              <a:rPr lang="en-US" dirty="0"/>
              <a:t>Min excitation energy (keV)                         0.01</a:t>
            </a:r>
          </a:p>
          <a:p>
            <a:r>
              <a:rPr lang="en-US" dirty="0"/>
              <a:t>Min energy per nucleon for multifragmentation (MeV) 2e+05</a:t>
            </a:r>
          </a:p>
          <a:p>
            <a:r>
              <a:rPr lang="en-US" dirty="0"/>
              <a:t>Limit excitation energy for Fermi </a:t>
            </a:r>
            <a:r>
              <a:rPr lang="en-US" dirty="0" err="1"/>
              <a:t>BreakUp</a:t>
            </a:r>
            <a:r>
              <a:rPr lang="en-US" dirty="0"/>
              <a:t> (MeV)     20</a:t>
            </a:r>
          </a:p>
          <a:p>
            <a:r>
              <a:rPr lang="en-US" dirty="0"/>
              <a:t>Level density (1/MeV)                               0.075</a:t>
            </a:r>
          </a:p>
          <a:p>
            <a:r>
              <a:rPr lang="en-US" dirty="0"/>
              <a:t>Use simple level density model                      true</a:t>
            </a:r>
          </a:p>
          <a:p>
            <a:r>
              <a:rPr lang="en-US" dirty="0"/>
              <a:t>Use discrete excitation energy of the residual      false</a:t>
            </a:r>
          </a:p>
          <a:p>
            <a:r>
              <a:rPr lang="en-US" dirty="0"/>
              <a:t>Time limit for long lived </a:t>
            </a:r>
            <a:r>
              <a:rPr lang="en-US" dirty="0" err="1"/>
              <a:t>isomeres</a:t>
            </a:r>
            <a:r>
              <a:rPr lang="en-US" dirty="0"/>
              <a:t> (ns)             1000</a:t>
            </a:r>
          </a:p>
          <a:p>
            <a:r>
              <a:rPr lang="en-US" dirty="0"/>
              <a:t>Isomer production flag                              true</a:t>
            </a:r>
          </a:p>
          <a:p>
            <a:r>
              <a:rPr lang="en-US" dirty="0"/>
              <a:t>Internal e- conversion flag                         true</a:t>
            </a:r>
          </a:p>
          <a:p>
            <a:r>
              <a:rPr lang="en-US" dirty="0"/>
              <a:t>Store e- internal conversion data                   false</a:t>
            </a:r>
          </a:p>
          <a:p>
            <a:r>
              <a:rPr lang="en-US" dirty="0"/>
              <a:t>Electron internal conversion ID                     2</a:t>
            </a:r>
          </a:p>
          <a:p>
            <a:r>
              <a:rPr lang="en-US" dirty="0"/>
              <a:t>Correlated gamma emission flag                      false</a:t>
            </a:r>
          </a:p>
          <a:p>
            <a:r>
              <a:rPr lang="en-US" dirty="0"/>
              <a:t>Max 2J for sampling of angular correlations         10</a:t>
            </a:r>
          </a:p>
          <a:p>
            <a:r>
              <a:rPr lang="en-US" dirty="0"/>
              <a:t>=======================================================================</a:t>
            </a:r>
          </a:p>
          <a:p>
            <a:endParaRPr lang="en-US" dirty="0"/>
          </a:p>
          <a:p>
            <a:r>
              <a:rPr lang="en-US" dirty="0"/>
              <a:t>========= Table of registered couples ============================</a:t>
            </a:r>
          </a:p>
          <a:p>
            <a:endParaRPr lang="en-US" dirty="0"/>
          </a:p>
          <a:p>
            <a:r>
              <a:rPr lang="en-US" dirty="0"/>
              <a:t>Index : 0     used in the geometry : Yes</a:t>
            </a:r>
          </a:p>
          <a:p>
            <a:r>
              <a:rPr lang="en-US" dirty="0"/>
              <a:t> Material : vacuum</a:t>
            </a:r>
          </a:p>
          <a:p>
            <a:r>
              <a:rPr lang="en-US" dirty="0"/>
              <a:t> Range cuts        :  gamma  10 um     e-  100 km     e+  10 um  proton 10 um </a:t>
            </a:r>
          </a:p>
          <a:p>
            <a:r>
              <a:rPr lang="en-US" dirty="0"/>
              <a:t> Energy thresholds :  gamma  100 eV     e-  100 eV     e+  100 eV  proton 1 keV</a:t>
            </a:r>
          </a:p>
          <a:p>
            <a:r>
              <a:rPr lang="en-US" dirty="0"/>
              <a:t> Region(s) which use this couple : </a:t>
            </a:r>
          </a:p>
          <a:p>
            <a:r>
              <a:rPr lang="en-US" dirty="0"/>
              <a:t>    </a:t>
            </a:r>
            <a:r>
              <a:rPr lang="en-US" dirty="0" err="1"/>
              <a:t>DefaultRegionForTheWorld</a:t>
            </a:r>
            <a:endParaRPr lang="en-US" dirty="0"/>
          </a:p>
          <a:p>
            <a:endParaRPr lang="en-US" dirty="0"/>
          </a:p>
          <a:p>
            <a:r>
              <a:rPr lang="en-US" dirty="0"/>
              <a:t>Index : 1     used in the geometry : Yes</a:t>
            </a:r>
          </a:p>
          <a:p>
            <a:r>
              <a:rPr lang="en-US" dirty="0"/>
              <a:t> Material : GADGET_5IsoAr_800</a:t>
            </a:r>
          </a:p>
          <a:p>
            <a:r>
              <a:rPr lang="en-US" dirty="0"/>
              <a:t> Range cuts        :  gamma  10 um     e-  100 km     e+  10 um  proton 10 um </a:t>
            </a:r>
          </a:p>
          <a:p>
            <a:r>
              <a:rPr lang="en-US" dirty="0"/>
              <a:t> Energy thresholds :  gamma  100 eV     e-  10 GeV    e+  100 eV  proton 1 keV</a:t>
            </a:r>
          </a:p>
          <a:p>
            <a:r>
              <a:rPr lang="en-US" dirty="0"/>
              <a:t> Region(s) which use this couple : </a:t>
            </a:r>
          </a:p>
          <a:p>
            <a:r>
              <a:rPr lang="en-US" dirty="0"/>
              <a:t>    </a:t>
            </a:r>
            <a:r>
              <a:rPr lang="en-US" dirty="0" err="1"/>
              <a:t>RegionWithDefaultCuts</a:t>
            </a:r>
            <a:endParaRPr lang="en-US" dirty="0"/>
          </a:p>
          <a:p>
            <a:endParaRPr lang="en-US" dirty="0"/>
          </a:p>
          <a:p>
            <a:r>
              <a:rPr lang="en-US" dirty="0"/>
              <a:t>Index : 2     used in the geometry : Yes</a:t>
            </a:r>
          </a:p>
          <a:p>
            <a:r>
              <a:rPr lang="en-US" dirty="0"/>
              <a:t> Material : steel</a:t>
            </a:r>
          </a:p>
          <a:p>
            <a:r>
              <a:rPr lang="en-US" dirty="0"/>
              <a:t> Range cuts        :  gamma  10 um     e-  100 km     e+  10 um  proton 10 um </a:t>
            </a:r>
          </a:p>
          <a:p>
            <a:r>
              <a:rPr lang="en-US" dirty="0"/>
              <a:t> Energy thresholds :  gamma  1.91279 keV    e-  10 GeV    e+  58.4341 keV proton 1 keV</a:t>
            </a:r>
          </a:p>
          <a:p>
            <a:r>
              <a:rPr lang="en-US" dirty="0"/>
              <a:t> Region(s) which use this couple : </a:t>
            </a:r>
          </a:p>
          <a:p>
            <a:r>
              <a:rPr lang="en-US" dirty="0"/>
              <a:t>    </a:t>
            </a:r>
            <a:r>
              <a:rPr lang="en-US" dirty="0" err="1"/>
              <a:t>RegionWithDefaultCuts</a:t>
            </a:r>
            <a:endParaRPr lang="en-US" dirty="0"/>
          </a:p>
          <a:p>
            <a:endParaRPr lang="en-US" dirty="0"/>
          </a:p>
          <a:p>
            <a:r>
              <a:rPr lang="en-US" dirty="0"/>
              <a:t>Index : 3     used in the geometry : Yes</a:t>
            </a:r>
          </a:p>
          <a:p>
            <a:r>
              <a:rPr lang="en-US" dirty="0"/>
              <a:t> Material : </a:t>
            </a:r>
            <a:r>
              <a:rPr lang="en-US" dirty="0" err="1"/>
              <a:t>kapton</a:t>
            </a:r>
            <a:endParaRPr lang="en-US" dirty="0"/>
          </a:p>
          <a:p>
            <a:r>
              <a:rPr lang="en-US" dirty="0"/>
              <a:t> Range cuts        :  gamma  10 um     e-  100 km     e+  10 um  proton 10 um </a:t>
            </a:r>
          </a:p>
          <a:p>
            <a:r>
              <a:rPr lang="en-US" dirty="0"/>
              <a:t> Energy thresholds :  gamma  100 eV     e-  10 GeV    e+  21.2418 keV proton 1 keV</a:t>
            </a:r>
          </a:p>
          <a:p>
            <a:r>
              <a:rPr lang="en-US" dirty="0"/>
              <a:t> Region(s) which use this couple : </a:t>
            </a:r>
          </a:p>
          <a:p>
            <a:r>
              <a:rPr lang="en-US" dirty="0"/>
              <a:t>    </a:t>
            </a:r>
            <a:r>
              <a:rPr lang="en-US" dirty="0" err="1"/>
              <a:t>RegionWithDefaultCuts</a:t>
            </a:r>
            <a:endParaRPr lang="en-US" dirty="0"/>
          </a:p>
          <a:p>
            <a:endParaRPr lang="en-US" dirty="0"/>
          </a:p>
          <a:p>
            <a:r>
              <a:rPr lang="en-US" dirty="0"/>
              <a:t>Index : 4     used in the geometry : Yes</a:t>
            </a:r>
          </a:p>
          <a:p>
            <a:r>
              <a:rPr lang="en-US" dirty="0"/>
              <a:t> Material : G10</a:t>
            </a:r>
          </a:p>
          <a:p>
            <a:r>
              <a:rPr lang="en-US" dirty="0"/>
              <a:t> Range cuts        :  gamma  10 um     e-  100 km     e+  10 um  proton 10 um </a:t>
            </a:r>
          </a:p>
          <a:p>
            <a:r>
              <a:rPr lang="en-US" dirty="0"/>
              <a:t> Energy thresholds :  gamma  100 eV     e-  10 GeV    e+  34.4086 keV proton 1 keV</a:t>
            </a:r>
          </a:p>
          <a:p>
            <a:r>
              <a:rPr lang="en-US" dirty="0"/>
              <a:t> Region(s) which use this couple : </a:t>
            </a:r>
          </a:p>
          <a:p>
            <a:r>
              <a:rPr lang="en-US" dirty="0"/>
              <a:t>    </a:t>
            </a:r>
            <a:r>
              <a:rPr lang="en-US" dirty="0" err="1"/>
              <a:t>RegionWithDefaultCuts</a:t>
            </a:r>
            <a:endParaRPr lang="en-US" dirty="0"/>
          </a:p>
          <a:p>
            <a:endParaRPr lang="en-US" dirty="0"/>
          </a:p>
          <a:p>
            <a:r>
              <a:rPr lang="en-US" dirty="0"/>
              <a:t>==================================================================</a:t>
            </a:r>
          </a:p>
          <a:p>
            <a:endParaRPr lang="en-US" dirty="0"/>
          </a:p>
          <a:p>
            <a:r>
              <a:rPr lang="en-US" dirty="0"/>
              <a:t>### Run 0 start.</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0</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1</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2</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3</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4</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5</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6</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7</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8</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9</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10</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11</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12</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13</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14</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15</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16</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17</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18</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19</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20</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21</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22</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23</a:t>
            </a:r>
          </a:p>
          <a:p>
            <a:r>
              <a:rPr lang="en-US" dirty="0"/>
              <a:t> </a:t>
            </a:r>
            <a:r>
              <a:rPr lang="en-US" dirty="0" err="1"/>
              <a:t>protonMass</a:t>
            </a:r>
            <a:r>
              <a:rPr lang="en-US" dirty="0"/>
              <a:t>: 0.938272</a:t>
            </a:r>
          </a:p>
          <a:p>
            <a:r>
              <a:rPr lang="en-US" dirty="0"/>
              <a:t> </a:t>
            </a:r>
            <a:r>
              <a:rPr lang="en-US" dirty="0" err="1"/>
              <a:t>gammaMass</a:t>
            </a:r>
            <a:r>
              <a:rPr lang="en-US" dirty="0"/>
              <a:t>: 0</a:t>
            </a:r>
          </a:p>
          <a:p>
            <a:r>
              <a:rPr lang="en-US" dirty="0" err="1"/>
              <a:t>alphaMass</a:t>
            </a:r>
            <a:r>
              <a:rPr lang="en-US" dirty="0"/>
              <a:t>: 3.7284</a:t>
            </a:r>
          </a:p>
          <a:p>
            <a:r>
              <a:rPr lang="en-US" dirty="0"/>
              <a:t>&gt;&gt;&gt; Event 24</a:t>
            </a:r>
          </a:p>
          <a:p>
            <a:r>
              <a:rPr lang="en-US" dirty="0"/>
              <a:t>Time of this run:   User=0.010000s Real=0.014908s Sys=0.000000s</a:t>
            </a:r>
          </a:p>
          <a:p>
            <a:r>
              <a:rPr lang="en-US" dirty="0"/>
              <a:t>Number of events processed: 25</a:t>
            </a:r>
          </a:p>
          <a:p>
            <a:endParaRPr lang="en-US" dirty="0"/>
          </a:p>
          <a:p>
            <a:endParaRPr lang="en-US" dirty="0"/>
          </a:p>
          <a:p>
            <a:r>
              <a:rPr lang="en-US" dirty="0"/>
              <a:t>Macro finished </a:t>
            </a:r>
            <a:r>
              <a:rPr lang="en-US" dirty="0" err="1"/>
              <a:t>succesfully</a:t>
            </a:r>
            <a:r>
              <a:rPr lang="en-US" dirty="0"/>
              <a:t>.</a:t>
            </a:r>
          </a:p>
          <a:p>
            <a:r>
              <a:rPr lang="en-US" dirty="0"/>
              <a:t>Output file is ./data/</a:t>
            </a:r>
            <a:r>
              <a:rPr lang="en-US" dirty="0" err="1"/>
              <a:t>gadgetsim.root</a:t>
            </a:r>
            <a:endParaRPr lang="en-US" dirty="0"/>
          </a:p>
          <a:p>
            <a:r>
              <a:rPr lang="en-US" dirty="0"/>
              <a:t>Parameter file is ./data/</a:t>
            </a:r>
            <a:r>
              <a:rPr lang="en-US" dirty="0" err="1"/>
              <a:t>gadgetpar.root</a:t>
            </a:r>
            <a:endParaRPr lang="en-US" dirty="0"/>
          </a:p>
          <a:p>
            <a:r>
              <a:rPr lang="en-US" dirty="0"/>
              <a:t>Real time 3.28857 s, CPU time 2.56s</a:t>
            </a:r>
          </a:p>
          <a:p>
            <a:endParaRPr lang="en-US" dirty="0"/>
          </a:p>
          <a:p>
            <a:r>
              <a:rPr lang="en-US" dirty="0"/>
              <a:t>WARNING - Attempt to delete the physical volume store while geometry closed !</a:t>
            </a:r>
          </a:p>
          <a:p>
            <a:r>
              <a:rPr lang="en-US" dirty="0"/>
              <a:t>WARNING - Attempt to delete the logical volume store while geometry closed !</a:t>
            </a:r>
          </a:p>
          <a:p>
            <a:r>
              <a:rPr lang="en-US" dirty="0"/>
              <a:t>WARNING - Attempt to delete the solid store while geometry closed !</a:t>
            </a:r>
          </a:p>
          <a:p>
            <a:r>
              <a:rPr lang="en-US" dirty="0"/>
              <a:t>WARNING - Attempt to delete the region store while geometry closed !</a:t>
            </a:r>
          </a:p>
          <a:p>
            <a:endParaRPr lang="en-US" dirty="0"/>
          </a:p>
          <a:p>
            <a:r>
              <a:rPr lang="en-US" dirty="0"/>
              <a:t>Processing </a:t>
            </a:r>
            <a:r>
              <a:rPr lang="en-US" dirty="0" err="1"/>
              <a:t>rundigi_sim_CD.C</a:t>
            </a:r>
            <a:r>
              <a:rPr lang="en-US" dirty="0"/>
              <a:t>...</a:t>
            </a:r>
          </a:p>
          <a:p>
            <a:r>
              <a:rPr lang="en-US" dirty="0"/>
              <a:t>VMCWORKDIR directory is: /</a:t>
            </a:r>
            <a:r>
              <a:rPr lang="en-US" dirty="0" err="1"/>
              <a:t>mnt</a:t>
            </a:r>
            <a:r>
              <a:rPr lang="en-US" dirty="0"/>
              <a:t>/analysis/e17023/lijie/</a:t>
            </a:r>
            <a:r>
              <a:rPr lang="en-US" dirty="0" err="1"/>
              <a:t>gadget_analysis</a:t>
            </a:r>
            <a:r>
              <a:rPr lang="en-US" dirty="0"/>
              <a:t>/Simulations/sims/0/ATTPCROOTv2</a:t>
            </a:r>
          </a:p>
          <a:p>
            <a:r>
              <a:rPr lang="en-US" dirty="0"/>
              <a:t>[WARN] </a:t>
            </a:r>
            <a:r>
              <a:rPr lang="en-US" dirty="0" err="1"/>
              <a:t>FairRun</a:t>
            </a:r>
            <a:r>
              <a:rPr lang="en-US" dirty="0"/>
              <a:t>::</a:t>
            </a:r>
            <a:r>
              <a:rPr lang="en-US" dirty="0" err="1"/>
              <a:t>SetOutputFile</a:t>
            </a:r>
            <a:r>
              <a:rPr lang="en-US" dirty="0"/>
              <a:t>() deprecated. Use </a:t>
            </a:r>
            <a:r>
              <a:rPr lang="en-US" dirty="0" err="1"/>
              <a:t>FairRootFileSink</a:t>
            </a:r>
            <a:r>
              <a:rPr lang="en-US" dirty="0"/>
              <a:t>.</a:t>
            </a:r>
          </a:p>
          <a:p>
            <a:r>
              <a:rPr lang="en-US" dirty="0"/>
              <a:t> GADGETII Map initialized </a:t>
            </a:r>
          </a:p>
          <a:p>
            <a:r>
              <a:rPr lang="en-US" dirty="0"/>
              <a:t> GADGETII Pad Coordinates container initialized </a:t>
            </a:r>
          </a:p>
          <a:p>
            <a:r>
              <a:rPr lang="en-US" dirty="0"/>
              <a:t> Pad 0 - Bin 1</a:t>
            </a:r>
          </a:p>
          <a:p>
            <a:r>
              <a:rPr lang="en-US" dirty="0"/>
              <a:t> Pad 18 - Bin 19</a:t>
            </a:r>
          </a:p>
          <a:p>
            <a:r>
              <a:rPr lang="en-US" dirty="0"/>
              <a:t> Pad 36 - Bin 37</a:t>
            </a:r>
          </a:p>
          <a:p>
            <a:r>
              <a:rPr lang="en-US" dirty="0"/>
              <a:t> Pad 54 - Bin 55</a:t>
            </a:r>
          </a:p>
          <a:p>
            <a:r>
              <a:rPr lang="en-US" dirty="0"/>
              <a:t> Pad 71 - Bin 72</a:t>
            </a:r>
          </a:p>
          <a:p>
            <a:r>
              <a:rPr lang="en-US" dirty="0"/>
              <a:t> Pad 88 - Bin 89</a:t>
            </a:r>
          </a:p>
          <a:p>
            <a:r>
              <a:rPr lang="en-US" dirty="0"/>
              <a:t> Pad 105 - Bin 106</a:t>
            </a:r>
          </a:p>
          <a:p>
            <a:r>
              <a:rPr lang="en-US" dirty="0"/>
              <a:t> Pad 122 - Bin 123</a:t>
            </a:r>
          </a:p>
          <a:p>
            <a:r>
              <a:rPr lang="en-US" dirty="0"/>
              <a:t> Pad 138 - Bin 139</a:t>
            </a:r>
          </a:p>
          <a:p>
            <a:r>
              <a:rPr lang="en-US" dirty="0"/>
              <a:t> Pad 154 - Bin 155</a:t>
            </a:r>
          </a:p>
          <a:p>
            <a:r>
              <a:rPr lang="en-US" dirty="0"/>
              <a:t> Pad 169 - Bin 170</a:t>
            </a:r>
          </a:p>
          <a:p>
            <a:r>
              <a:rPr lang="en-US" dirty="0"/>
              <a:t> Pad 184 - Bin 185</a:t>
            </a:r>
          </a:p>
          <a:p>
            <a:r>
              <a:rPr lang="en-US" dirty="0"/>
              <a:t> Pad 186 - Bin 187</a:t>
            </a:r>
          </a:p>
          <a:p>
            <a:r>
              <a:rPr lang="en-US" dirty="0"/>
              <a:t> Pad 185 - Bin 186</a:t>
            </a:r>
          </a:p>
          <a:p>
            <a:r>
              <a:rPr lang="en-US" dirty="0"/>
              <a:t> Pad 198 - Bin 199</a:t>
            </a:r>
          </a:p>
          <a:p>
            <a:r>
              <a:rPr lang="en-US" dirty="0"/>
              <a:t> Pad 200 - Bin 201</a:t>
            </a:r>
          </a:p>
          <a:p>
            <a:r>
              <a:rPr lang="en-US" dirty="0"/>
              <a:t> Pad 199 - Bin 200</a:t>
            </a:r>
          </a:p>
          <a:p>
            <a:r>
              <a:rPr lang="en-US" dirty="0"/>
              <a:t> Pad 211 - Bin 212</a:t>
            </a:r>
          </a:p>
          <a:p>
            <a:r>
              <a:rPr lang="en-US" dirty="0"/>
              <a:t> Pad 213 - Bin 214</a:t>
            </a:r>
          </a:p>
          <a:p>
            <a:r>
              <a:rPr lang="en-US" dirty="0"/>
              <a:t> Pad 212 - Bin 213</a:t>
            </a:r>
          </a:p>
          <a:p>
            <a:r>
              <a:rPr lang="en-US" dirty="0"/>
              <a:t> Pad 223 - Bin 224</a:t>
            </a:r>
          </a:p>
          <a:p>
            <a:r>
              <a:rPr lang="en-US" dirty="0"/>
              <a:t> Pad 225 - Bin 226</a:t>
            </a:r>
          </a:p>
          <a:p>
            <a:r>
              <a:rPr lang="en-US" dirty="0"/>
              <a:t> Pad 226 - Bin 227</a:t>
            </a:r>
          </a:p>
          <a:p>
            <a:r>
              <a:rPr lang="en-US" dirty="0"/>
              <a:t> Pad 224 - Bin 225</a:t>
            </a:r>
          </a:p>
          <a:p>
            <a:r>
              <a:rPr lang="en-US" dirty="0"/>
              <a:t> Pad 234 - Bin 235</a:t>
            </a:r>
          </a:p>
          <a:p>
            <a:r>
              <a:rPr lang="en-US" dirty="0"/>
              <a:t> Pad 237 - Bin 238</a:t>
            </a:r>
          </a:p>
          <a:p>
            <a:r>
              <a:rPr lang="en-US" dirty="0"/>
              <a:t> Pad 236 - Bin 237</a:t>
            </a:r>
          </a:p>
          <a:p>
            <a:r>
              <a:rPr lang="en-US" dirty="0"/>
              <a:t> Pad 235 - Bin 236</a:t>
            </a:r>
          </a:p>
          <a:p>
            <a:r>
              <a:rPr lang="en-US" dirty="0"/>
              <a:t> Pad 243 - Bin 244</a:t>
            </a:r>
          </a:p>
          <a:p>
            <a:r>
              <a:rPr lang="en-US" dirty="0"/>
              <a:t> Pad 246 - Bin 247</a:t>
            </a:r>
          </a:p>
          <a:p>
            <a:r>
              <a:rPr lang="en-US" dirty="0"/>
              <a:t> Pad 245 - Bin 246</a:t>
            </a:r>
          </a:p>
          <a:p>
            <a:r>
              <a:rPr lang="en-US" dirty="0"/>
              <a:t> Pad 244 - Bin 245</a:t>
            </a:r>
          </a:p>
          <a:p>
            <a:r>
              <a:rPr lang="en-US" dirty="0"/>
              <a:t> Pad 250 - Bin 251</a:t>
            </a:r>
          </a:p>
          <a:p>
            <a:r>
              <a:rPr lang="en-US" dirty="0"/>
              <a:t> Pad 252 - Bin 253</a:t>
            </a:r>
          </a:p>
          <a:p>
            <a:r>
              <a:rPr lang="en-US" dirty="0"/>
              <a:t> Pad 251 - Bin 252</a:t>
            </a:r>
          </a:p>
          <a:p>
            <a:r>
              <a:rPr lang="en-US" dirty="0"/>
              <a:t> Pad 156 - Bin 157</a:t>
            </a:r>
          </a:p>
          <a:p>
            <a:r>
              <a:rPr lang="en-US" dirty="0"/>
              <a:t> Pad 188 - Bin 189</a:t>
            </a:r>
          </a:p>
          <a:p>
            <a:r>
              <a:rPr lang="en-US" dirty="0"/>
              <a:t> Pad 90 - Bin 91</a:t>
            </a:r>
          </a:p>
          <a:p>
            <a:r>
              <a:rPr lang="en-US" dirty="0"/>
              <a:t> Pad 124 - Bin 125</a:t>
            </a:r>
          </a:p>
          <a:p>
            <a:r>
              <a:rPr lang="en-US" dirty="0"/>
              <a:t> Pad 56 - Bin 57</a:t>
            </a:r>
          </a:p>
          <a:p>
            <a:r>
              <a:rPr lang="en-US" dirty="0"/>
              <a:t> Pad 75 - Bin 76</a:t>
            </a:r>
          </a:p>
          <a:p>
            <a:r>
              <a:rPr lang="en-US" dirty="0"/>
              <a:t> Pad 107 - Bin 108</a:t>
            </a:r>
          </a:p>
          <a:p>
            <a:r>
              <a:rPr lang="en-US" dirty="0"/>
              <a:t> Pad 73 - Bin 74</a:t>
            </a:r>
          </a:p>
          <a:p>
            <a:r>
              <a:rPr lang="en-US" dirty="0"/>
              <a:t> Pad 140 - Bin 141</a:t>
            </a:r>
          </a:p>
          <a:p>
            <a:r>
              <a:rPr lang="en-US" dirty="0"/>
              <a:t> Pad 38 - Bin 39</a:t>
            </a:r>
          </a:p>
          <a:p>
            <a:r>
              <a:rPr lang="en-US" dirty="0"/>
              <a:t> Pad 171 - Bin 172</a:t>
            </a:r>
          </a:p>
          <a:p>
            <a:r>
              <a:rPr lang="en-US" dirty="0"/>
              <a:t> Pad 37 - Bin 38</a:t>
            </a:r>
          </a:p>
          <a:p>
            <a:r>
              <a:rPr lang="en-US" dirty="0"/>
              <a:t> Pad 214 - Bin 215</a:t>
            </a:r>
          </a:p>
          <a:p>
            <a:r>
              <a:rPr lang="en-US" dirty="0"/>
              <a:t> Pad 74 - Bin 75</a:t>
            </a:r>
          </a:p>
          <a:p>
            <a:r>
              <a:rPr lang="en-US" dirty="0"/>
              <a:t> Pad 108 - Bin 109</a:t>
            </a:r>
          </a:p>
          <a:p>
            <a:r>
              <a:rPr lang="en-US" dirty="0"/>
              <a:t> Pad 55 - Bin 56</a:t>
            </a:r>
          </a:p>
          <a:p>
            <a:r>
              <a:rPr lang="en-US" dirty="0"/>
              <a:t> Pad 141 - Bin 142</a:t>
            </a:r>
          </a:p>
          <a:p>
            <a:r>
              <a:rPr lang="en-US" dirty="0"/>
              <a:t> Pad 72 - Bin 73</a:t>
            </a:r>
          </a:p>
          <a:p>
            <a:r>
              <a:rPr lang="en-US" dirty="0"/>
              <a:t> Pad 172 - Bin 173</a:t>
            </a:r>
          </a:p>
          <a:p>
            <a:r>
              <a:rPr lang="en-US" dirty="0"/>
              <a:t> Pad 139 - Bin 140</a:t>
            </a:r>
          </a:p>
          <a:p>
            <a:r>
              <a:rPr lang="en-US" dirty="0"/>
              <a:t> Pad 201 - Bin 202</a:t>
            </a:r>
          </a:p>
          <a:p>
            <a:r>
              <a:rPr lang="en-US" dirty="0"/>
              <a:t> Pad 89 - Bin 90</a:t>
            </a:r>
          </a:p>
          <a:p>
            <a:r>
              <a:rPr lang="en-US" dirty="0"/>
              <a:t> Pad 106 - Bin 107</a:t>
            </a:r>
          </a:p>
          <a:p>
            <a:r>
              <a:rPr lang="en-US" dirty="0"/>
              <a:t> Pad 123 - Bin 124</a:t>
            </a:r>
          </a:p>
          <a:p>
            <a:r>
              <a:rPr lang="en-US" dirty="0"/>
              <a:t> Pad 125 - Bin 126</a:t>
            </a:r>
          </a:p>
          <a:p>
            <a:r>
              <a:rPr lang="en-US" dirty="0"/>
              <a:t> Pad 155 - Bin 156</a:t>
            </a:r>
          </a:p>
          <a:p>
            <a:r>
              <a:rPr lang="en-US" dirty="0"/>
              <a:t> Pad 157 - Bin 158</a:t>
            </a:r>
          </a:p>
          <a:p>
            <a:r>
              <a:rPr lang="en-US" dirty="0"/>
              <a:t> Pad 170 - Bin 171</a:t>
            </a:r>
          </a:p>
          <a:p>
            <a:r>
              <a:rPr lang="en-US" dirty="0"/>
              <a:t> Pad 187 - Bin 188</a:t>
            </a:r>
          </a:p>
          <a:p>
            <a:r>
              <a:rPr lang="en-US" dirty="0"/>
              <a:t> Pad 110 - Bin 111</a:t>
            </a:r>
          </a:p>
          <a:p>
            <a:r>
              <a:rPr lang="en-US" dirty="0"/>
              <a:t> Pad 111 - Bin 112</a:t>
            </a:r>
          </a:p>
          <a:p>
            <a:r>
              <a:rPr lang="en-US" dirty="0"/>
              <a:t> Pad 127 - Bin 128</a:t>
            </a:r>
          </a:p>
          <a:p>
            <a:r>
              <a:rPr lang="en-US" dirty="0"/>
              <a:t> Pad 128 - Bin 129</a:t>
            </a:r>
          </a:p>
          <a:p>
            <a:r>
              <a:rPr lang="en-US" dirty="0"/>
              <a:t> Pad 144 - Bin 145</a:t>
            </a:r>
          </a:p>
          <a:p>
            <a:r>
              <a:rPr lang="en-US" dirty="0"/>
              <a:t> Pad 145 - Bin 146</a:t>
            </a:r>
          </a:p>
          <a:p>
            <a:r>
              <a:rPr lang="en-US" dirty="0"/>
              <a:t> Pad 146 - Bin 147</a:t>
            </a:r>
          </a:p>
          <a:p>
            <a:r>
              <a:rPr lang="en-US" dirty="0"/>
              <a:t> Pad 162 - Bin 163</a:t>
            </a:r>
          </a:p>
          <a:p>
            <a:r>
              <a:rPr lang="en-US" dirty="0"/>
              <a:t> Pad 161 - Bin 162</a:t>
            </a:r>
          </a:p>
          <a:p>
            <a:r>
              <a:rPr lang="en-US" dirty="0"/>
              <a:t> Pad 179 - Bin 180</a:t>
            </a:r>
          </a:p>
          <a:p>
            <a:r>
              <a:rPr lang="en-US" dirty="0"/>
              <a:t> Pad 178 - Bin 179</a:t>
            </a:r>
          </a:p>
          <a:p>
            <a:r>
              <a:rPr lang="en-US" dirty="0"/>
              <a:t> Pad 177 - Bin 178</a:t>
            </a:r>
          </a:p>
          <a:p>
            <a:r>
              <a:rPr lang="en-US" dirty="0"/>
              <a:t> Pad 176 - Bin 177</a:t>
            </a:r>
          </a:p>
          <a:p>
            <a:r>
              <a:rPr lang="en-US" dirty="0"/>
              <a:t> Pad 194 - Bin 195</a:t>
            </a:r>
          </a:p>
          <a:p>
            <a:r>
              <a:rPr lang="en-US" dirty="0"/>
              <a:t> Pad 193 - Bin 194</a:t>
            </a:r>
          </a:p>
          <a:p>
            <a:r>
              <a:rPr lang="en-US" dirty="0"/>
              <a:t> Pad 192 - Bin 193</a:t>
            </a:r>
          </a:p>
          <a:p>
            <a:r>
              <a:rPr lang="en-US" dirty="0"/>
              <a:t> Pad 191 - Bin 192</a:t>
            </a:r>
          </a:p>
          <a:p>
            <a:r>
              <a:rPr lang="en-US" dirty="0"/>
              <a:t> Pad 210 - Bin 211</a:t>
            </a:r>
          </a:p>
          <a:p>
            <a:r>
              <a:rPr lang="en-US" dirty="0"/>
              <a:t> Pad 209 - Bin 210</a:t>
            </a:r>
          </a:p>
          <a:p>
            <a:r>
              <a:rPr lang="en-US" dirty="0"/>
              <a:t> Pad 208 - Bin 209</a:t>
            </a:r>
          </a:p>
          <a:p>
            <a:r>
              <a:rPr lang="en-US" dirty="0"/>
              <a:t> Pad 207 - Bin 208</a:t>
            </a:r>
          </a:p>
          <a:p>
            <a:r>
              <a:rPr lang="en-US" dirty="0"/>
              <a:t> Pad 205 - Bin 206</a:t>
            </a:r>
          </a:p>
          <a:p>
            <a:r>
              <a:rPr lang="en-US" dirty="0"/>
              <a:t> Pad 206 - Bin 207</a:t>
            </a:r>
          </a:p>
          <a:p>
            <a:r>
              <a:rPr lang="en-US" dirty="0"/>
              <a:t> Pad 222 - Bin 223</a:t>
            </a:r>
          </a:p>
          <a:p>
            <a:r>
              <a:rPr lang="en-US" dirty="0"/>
              <a:t> Pad 221 - Bin 222</a:t>
            </a:r>
          </a:p>
          <a:p>
            <a:r>
              <a:rPr lang="en-US" dirty="0"/>
              <a:t> Pad 220 - Bin 221</a:t>
            </a:r>
          </a:p>
          <a:p>
            <a:r>
              <a:rPr lang="en-US" dirty="0"/>
              <a:t> Pad 219 - Bin 220</a:t>
            </a:r>
          </a:p>
          <a:p>
            <a:r>
              <a:rPr lang="en-US" dirty="0"/>
              <a:t> Pad 233 - Bin 234</a:t>
            </a:r>
          </a:p>
          <a:p>
            <a:r>
              <a:rPr lang="en-US" dirty="0"/>
              <a:t> Pad 232 - Bin 233</a:t>
            </a:r>
          </a:p>
          <a:p>
            <a:r>
              <a:rPr lang="en-US" dirty="0"/>
              <a:t> Pad 143 - Bin 144</a:t>
            </a:r>
          </a:p>
          <a:p>
            <a:r>
              <a:rPr lang="en-US" dirty="0"/>
              <a:t> Pad 174 - Bin 175</a:t>
            </a:r>
          </a:p>
          <a:p>
            <a:r>
              <a:rPr lang="en-US" dirty="0"/>
              <a:t> Pad 189 - Bin 190</a:t>
            </a:r>
          </a:p>
          <a:p>
            <a:r>
              <a:rPr lang="en-US" dirty="0"/>
              <a:t> Pad 216 - Bin 217</a:t>
            </a:r>
          </a:p>
          <a:p>
            <a:r>
              <a:rPr lang="en-US" dirty="0"/>
              <a:t> Pad 230 - Bin 231</a:t>
            </a:r>
          </a:p>
          <a:p>
            <a:r>
              <a:rPr lang="en-US" dirty="0"/>
              <a:t> Pad 228 - Bin 229</a:t>
            </a:r>
          </a:p>
          <a:p>
            <a:r>
              <a:rPr lang="en-US" dirty="0"/>
              <a:t> Pad 239 - Bin 240</a:t>
            </a:r>
          </a:p>
          <a:p>
            <a:r>
              <a:rPr lang="en-US" dirty="0"/>
              <a:t> Pad 249 - Bin 250</a:t>
            </a:r>
          </a:p>
          <a:p>
            <a:r>
              <a:rPr lang="en-US" dirty="0"/>
              <a:t> Pad 173 - Bin 174</a:t>
            </a:r>
          </a:p>
          <a:p>
            <a:r>
              <a:rPr lang="en-US" dirty="0"/>
              <a:t> Pad 248 - Bin 249</a:t>
            </a:r>
          </a:p>
          <a:p>
            <a:r>
              <a:rPr lang="en-US" dirty="0"/>
              <a:t> Pad 175 - Bin 176</a:t>
            </a:r>
          </a:p>
          <a:p>
            <a:r>
              <a:rPr lang="en-US" dirty="0"/>
              <a:t> Pad 229 - Bin 230</a:t>
            </a:r>
          </a:p>
          <a:p>
            <a:r>
              <a:rPr lang="en-US" dirty="0"/>
              <a:t> Pad 142 - Bin 143</a:t>
            </a:r>
          </a:p>
          <a:p>
            <a:r>
              <a:rPr lang="en-US" dirty="0"/>
              <a:t> Pad 109 - Bin 110</a:t>
            </a:r>
          </a:p>
          <a:p>
            <a:r>
              <a:rPr lang="en-US" dirty="0"/>
              <a:t> Pad 202 - Bin 203</a:t>
            </a:r>
          </a:p>
          <a:p>
            <a:r>
              <a:rPr lang="en-US" dirty="0"/>
              <a:t> Pad 126 - Bin 127</a:t>
            </a:r>
          </a:p>
          <a:p>
            <a:r>
              <a:rPr lang="en-US" dirty="0"/>
              <a:t> Pad 204 - Bin 205</a:t>
            </a:r>
          </a:p>
          <a:p>
            <a:r>
              <a:rPr lang="en-US" dirty="0"/>
              <a:t> Pad 190 - Bin 191</a:t>
            </a:r>
          </a:p>
          <a:p>
            <a:r>
              <a:rPr lang="en-US" dirty="0"/>
              <a:t> Pad 240 - Bin 241</a:t>
            </a:r>
          </a:p>
          <a:p>
            <a:r>
              <a:rPr lang="en-US" dirty="0"/>
              <a:t> Pad 92 - Bin 93</a:t>
            </a:r>
          </a:p>
          <a:p>
            <a:r>
              <a:rPr lang="en-US" dirty="0"/>
              <a:t> Pad 158 - Bin 159</a:t>
            </a:r>
          </a:p>
          <a:p>
            <a:r>
              <a:rPr lang="en-US" dirty="0"/>
              <a:t> Pad 160 - Bin 161</a:t>
            </a:r>
          </a:p>
          <a:p>
            <a:r>
              <a:rPr lang="en-US" dirty="0"/>
              <a:t> Pad 217 - Bin 218</a:t>
            </a:r>
          </a:p>
          <a:p>
            <a:r>
              <a:rPr lang="en-US" dirty="0"/>
              <a:t> Pad 227 - Bin 228</a:t>
            </a:r>
          </a:p>
          <a:p>
            <a:r>
              <a:rPr lang="en-US" dirty="0"/>
              <a:t> Pad 231 - Bin 232</a:t>
            </a:r>
          </a:p>
          <a:p>
            <a:r>
              <a:rPr lang="en-US" dirty="0"/>
              <a:t> Pad 215 - Bin 216</a:t>
            </a:r>
          </a:p>
          <a:p>
            <a:r>
              <a:rPr lang="en-US" dirty="0"/>
              <a:t> Pad 247 - Bin 248</a:t>
            </a:r>
          </a:p>
          <a:p>
            <a:r>
              <a:rPr lang="en-US" dirty="0"/>
              <a:t> Pad 218 - Bin 219</a:t>
            </a:r>
          </a:p>
          <a:p>
            <a:r>
              <a:rPr lang="en-US" dirty="0"/>
              <a:t> Pad 238 - Bin 239</a:t>
            </a:r>
          </a:p>
          <a:p>
            <a:r>
              <a:rPr lang="en-US" dirty="0"/>
              <a:t> Pad 203 - Bin 204</a:t>
            </a:r>
          </a:p>
          <a:p>
            <a:r>
              <a:rPr lang="en-US" dirty="0"/>
              <a:t> Pad 241 - Bin 242</a:t>
            </a:r>
          </a:p>
          <a:p>
            <a:r>
              <a:rPr lang="en-US" dirty="0"/>
              <a:t> Pad 159 - Bin 160</a:t>
            </a:r>
          </a:p>
          <a:p>
            <a:r>
              <a:rPr lang="en-US" dirty="0"/>
              <a:t> Pad 242 - Bin 243</a:t>
            </a:r>
          </a:p>
          <a:p>
            <a:r>
              <a:rPr lang="en-US" dirty="0"/>
              <a:t> Pad 91 - Bin 92</a:t>
            </a:r>
          </a:p>
          <a:p>
            <a:r>
              <a:rPr lang="en-US" dirty="0"/>
              <a:t> Pad 253 - Bin -1</a:t>
            </a:r>
          </a:p>
          <a:p>
            <a:r>
              <a:rPr lang="en-US" dirty="0"/>
              <a:t> Pad 94 - Bin 95</a:t>
            </a:r>
          </a:p>
          <a:p>
            <a:r>
              <a:rPr lang="en-US" dirty="0"/>
              <a:t> Pad 129 - Bin 130</a:t>
            </a:r>
          </a:p>
          <a:p>
            <a:r>
              <a:rPr lang="en-US" dirty="0"/>
              <a:t> Pad 95 - Bin 96</a:t>
            </a:r>
          </a:p>
          <a:p>
            <a:r>
              <a:rPr lang="en-US" dirty="0"/>
              <a:t> Pad 112 - Bin 113</a:t>
            </a:r>
          </a:p>
          <a:p>
            <a:r>
              <a:rPr lang="en-US" dirty="0"/>
              <a:t> Pad 113 - Bin 114</a:t>
            </a:r>
          </a:p>
          <a:p>
            <a:r>
              <a:rPr lang="en-US" dirty="0"/>
              <a:t> Pad 130 - Bin 131</a:t>
            </a:r>
          </a:p>
          <a:p>
            <a:r>
              <a:rPr lang="en-US" dirty="0"/>
              <a:t> Pad 163 - Bin 164</a:t>
            </a:r>
          </a:p>
          <a:p>
            <a:r>
              <a:rPr lang="en-US" dirty="0"/>
              <a:t> Pad 147 - Bin 148</a:t>
            </a:r>
          </a:p>
          <a:p>
            <a:r>
              <a:rPr lang="en-US" dirty="0"/>
              <a:t> Pad 191 - Bin 192</a:t>
            </a:r>
          </a:p>
          <a:p>
            <a:r>
              <a:rPr lang="en-US" dirty="0"/>
              <a:t> Pad 195 - Bin 196</a:t>
            </a:r>
          </a:p>
          <a:p>
            <a:r>
              <a:rPr lang="en-US" dirty="0"/>
              <a:t> Pad 164 - Bin 165</a:t>
            </a:r>
          </a:p>
          <a:p>
            <a:r>
              <a:rPr lang="en-US" dirty="0"/>
              <a:t> Pad 148 - Bin 149</a:t>
            </a:r>
          </a:p>
          <a:p>
            <a:r>
              <a:rPr lang="en-US" dirty="0"/>
              <a:t> Pad 132 - Bin 133</a:t>
            </a:r>
          </a:p>
          <a:p>
            <a:r>
              <a:rPr lang="en-US" dirty="0"/>
              <a:t> Pad 180 - Bin 181</a:t>
            </a:r>
          </a:p>
          <a:p>
            <a:r>
              <a:rPr lang="en-US" dirty="0"/>
              <a:t> Pad 165 - Bin 166</a:t>
            </a:r>
          </a:p>
          <a:p>
            <a:r>
              <a:rPr lang="en-US" dirty="0"/>
              <a:t> Pad 149 - Bin 150</a:t>
            </a:r>
          </a:p>
          <a:p>
            <a:r>
              <a:rPr lang="en-US" dirty="0"/>
              <a:t> Pad 133 - Bin 134</a:t>
            </a:r>
          </a:p>
          <a:p>
            <a:r>
              <a:rPr lang="en-US" dirty="0"/>
              <a:t> Pad -1 - Bin -1</a:t>
            </a:r>
          </a:p>
          <a:p>
            <a:r>
              <a:rPr lang="en-US" dirty="0"/>
              <a:t> Pad 196 - Bin 197</a:t>
            </a:r>
          </a:p>
          <a:p>
            <a:r>
              <a:rPr lang="en-US" dirty="0"/>
              <a:t> Pad 181 - Bin 182</a:t>
            </a:r>
          </a:p>
          <a:p>
            <a:r>
              <a:rPr lang="en-US" dirty="0"/>
              <a:t> Pad 166 - Bin 167</a:t>
            </a:r>
          </a:p>
          <a:p>
            <a:r>
              <a:rPr lang="en-US" dirty="0"/>
              <a:t> Pad 134 - Bin 135</a:t>
            </a:r>
          </a:p>
          <a:p>
            <a:r>
              <a:rPr lang="en-US" dirty="0"/>
              <a:t> Pad 150 - Bin 151</a:t>
            </a:r>
          </a:p>
          <a:p>
            <a:r>
              <a:rPr lang="en-US" dirty="0"/>
              <a:t> Pad 197 - Bin 198</a:t>
            </a:r>
          </a:p>
          <a:p>
            <a:r>
              <a:rPr lang="en-US" dirty="0"/>
              <a:t> Pad 182 - Bin 183</a:t>
            </a:r>
          </a:p>
          <a:p>
            <a:r>
              <a:rPr lang="en-US" dirty="0"/>
              <a:t> Pad 167 - Bin 168</a:t>
            </a:r>
          </a:p>
          <a:p>
            <a:r>
              <a:rPr lang="en-US" dirty="0"/>
              <a:t> Pad 151 - Bin 152</a:t>
            </a:r>
          </a:p>
          <a:p>
            <a:r>
              <a:rPr lang="en-US" dirty="0"/>
              <a:t> Pad 183 - Bin 184</a:t>
            </a:r>
          </a:p>
          <a:p>
            <a:r>
              <a:rPr lang="en-US" dirty="0"/>
              <a:t> Pad 168 - Bin 169</a:t>
            </a:r>
          </a:p>
          <a:p>
            <a:r>
              <a:rPr lang="en-US" dirty="0"/>
              <a:t> Pad 96 - Bin 97</a:t>
            </a:r>
          </a:p>
          <a:p>
            <a:r>
              <a:rPr lang="en-US" dirty="0"/>
              <a:t> Pad 98 - Bin 99</a:t>
            </a:r>
          </a:p>
          <a:p>
            <a:r>
              <a:rPr lang="en-US" dirty="0"/>
              <a:t> Pad 99 - Bin 100</a:t>
            </a:r>
          </a:p>
          <a:p>
            <a:r>
              <a:rPr lang="en-US" dirty="0"/>
              <a:t> Pad 101 - Bin 102</a:t>
            </a:r>
          </a:p>
          <a:p>
            <a:r>
              <a:rPr lang="en-US" dirty="0"/>
              <a:t> Pad 136 - Bin 137</a:t>
            </a:r>
          </a:p>
          <a:p>
            <a:r>
              <a:rPr lang="en-US" dirty="0"/>
              <a:t> Pad 102 - Bin 103</a:t>
            </a:r>
          </a:p>
          <a:p>
            <a:r>
              <a:rPr lang="en-US" dirty="0"/>
              <a:t> Pad 103 - Bin 104</a:t>
            </a:r>
          </a:p>
          <a:p>
            <a:r>
              <a:rPr lang="en-US" dirty="0"/>
              <a:t> Pad 121 - Bin 122</a:t>
            </a:r>
          </a:p>
          <a:p>
            <a:r>
              <a:rPr lang="en-US" dirty="0"/>
              <a:t> Pad 81 - Bin 82</a:t>
            </a:r>
          </a:p>
          <a:p>
            <a:r>
              <a:rPr lang="en-US" dirty="0"/>
              <a:t> Pad 104 - Bin 105</a:t>
            </a:r>
          </a:p>
          <a:p>
            <a:r>
              <a:rPr lang="en-US" dirty="0"/>
              <a:t> Pad 115 - Bin 116</a:t>
            </a:r>
          </a:p>
          <a:p>
            <a:r>
              <a:rPr lang="en-US" dirty="0"/>
              <a:t> Pad 119 - Bin 120</a:t>
            </a:r>
          </a:p>
          <a:p>
            <a:r>
              <a:rPr lang="en-US" dirty="0"/>
              <a:t> Pad 79 - Bin 80</a:t>
            </a:r>
          </a:p>
          <a:p>
            <a:r>
              <a:rPr lang="en-US" dirty="0"/>
              <a:t> Pad 77 - Bin 78</a:t>
            </a:r>
          </a:p>
          <a:p>
            <a:r>
              <a:rPr lang="en-US" dirty="0"/>
              <a:t> Pad 83 - Bin 84</a:t>
            </a:r>
          </a:p>
          <a:p>
            <a:r>
              <a:rPr lang="en-US" dirty="0"/>
              <a:t> Pad 78 - Bin 79</a:t>
            </a:r>
          </a:p>
          <a:p>
            <a:r>
              <a:rPr lang="en-US" dirty="0"/>
              <a:t> Pad 117 - Bin 118</a:t>
            </a:r>
          </a:p>
          <a:p>
            <a:r>
              <a:rPr lang="en-US" dirty="0"/>
              <a:t> Pad 116 - Bin 117</a:t>
            </a:r>
          </a:p>
          <a:p>
            <a:r>
              <a:rPr lang="en-US" dirty="0"/>
              <a:t> Pad 120 - Bin 121</a:t>
            </a:r>
          </a:p>
          <a:p>
            <a:r>
              <a:rPr lang="en-US" dirty="0"/>
              <a:t> Pad 76 - Bin 77</a:t>
            </a:r>
          </a:p>
          <a:p>
            <a:r>
              <a:rPr lang="en-US" dirty="0"/>
              <a:t> Pad 80 - Bin 81</a:t>
            </a:r>
          </a:p>
          <a:p>
            <a:r>
              <a:rPr lang="en-US" dirty="0"/>
              <a:t> Pad 114 - Bin 115</a:t>
            </a:r>
          </a:p>
          <a:p>
            <a:r>
              <a:rPr lang="en-US" dirty="0"/>
              <a:t> Pad 118 - Bin 119</a:t>
            </a:r>
          </a:p>
          <a:p>
            <a:r>
              <a:rPr lang="en-US" dirty="0"/>
              <a:t> Pad 85 - Bin 86</a:t>
            </a:r>
          </a:p>
          <a:p>
            <a:r>
              <a:rPr lang="en-US" dirty="0"/>
              <a:t> Pad 152 - Bin 153</a:t>
            </a:r>
          </a:p>
          <a:p>
            <a:r>
              <a:rPr lang="en-US" dirty="0"/>
              <a:t> Pad 84 - Bin 85</a:t>
            </a:r>
          </a:p>
          <a:p>
            <a:r>
              <a:rPr lang="en-US" dirty="0"/>
              <a:t> Pad 87 - Bin 88</a:t>
            </a:r>
          </a:p>
          <a:p>
            <a:r>
              <a:rPr lang="en-US" dirty="0"/>
              <a:t> Pad 135 - Bin 136</a:t>
            </a:r>
          </a:p>
          <a:p>
            <a:r>
              <a:rPr lang="en-US" dirty="0"/>
              <a:t> Pad 86 - Bin 87</a:t>
            </a:r>
          </a:p>
          <a:p>
            <a:r>
              <a:rPr lang="en-US" dirty="0"/>
              <a:t> Pad 100 - Bin 101</a:t>
            </a:r>
          </a:p>
          <a:p>
            <a:r>
              <a:rPr lang="en-US" dirty="0"/>
              <a:t> Pad 137 - Bin 138</a:t>
            </a:r>
          </a:p>
          <a:p>
            <a:r>
              <a:rPr lang="en-US" dirty="0"/>
              <a:t> Pad 97 - Bin 98</a:t>
            </a:r>
          </a:p>
          <a:p>
            <a:r>
              <a:rPr lang="en-US" dirty="0"/>
              <a:t> Pad 153 - Bin 154</a:t>
            </a:r>
          </a:p>
          <a:p>
            <a:r>
              <a:rPr lang="en-US" dirty="0"/>
              <a:t> Pad 59 - Bin 60</a:t>
            </a:r>
          </a:p>
          <a:p>
            <a:r>
              <a:rPr lang="en-US" dirty="0"/>
              <a:t> Pad 254 - Bin -1</a:t>
            </a:r>
          </a:p>
          <a:p>
            <a:r>
              <a:rPr lang="en-US" dirty="0"/>
              <a:t> Pad 19 - Bin 20</a:t>
            </a:r>
          </a:p>
          <a:p>
            <a:r>
              <a:rPr lang="en-US" dirty="0"/>
              <a:t> Pad 1 - Bin 2</a:t>
            </a:r>
          </a:p>
          <a:p>
            <a:r>
              <a:rPr lang="en-US" dirty="0"/>
              <a:t> Pad 2 - Bin 3</a:t>
            </a:r>
          </a:p>
          <a:p>
            <a:r>
              <a:rPr lang="en-US" dirty="0"/>
              <a:t> Pad 3 - Bin 4</a:t>
            </a:r>
          </a:p>
          <a:p>
            <a:r>
              <a:rPr lang="en-US" dirty="0"/>
              <a:t> Pad 4 - Bin 5</a:t>
            </a:r>
          </a:p>
          <a:p>
            <a:r>
              <a:rPr lang="en-US" dirty="0"/>
              <a:t> Pad 5 - Bin 6</a:t>
            </a:r>
          </a:p>
          <a:p>
            <a:r>
              <a:rPr lang="en-US" dirty="0"/>
              <a:t> Pad 6 - Bin 7</a:t>
            </a:r>
          </a:p>
          <a:p>
            <a:r>
              <a:rPr lang="en-US" dirty="0"/>
              <a:t> Pad 7 - Bin 8</a:t>
            </a:r>
          </a:p>
          <a:p>
            <a:r>
              <a:rPr lang="en-US" dirty="0"/>
              <a:t> Pad 8 - Bin 9</a:t>
            </a:r>
          </a:p>
          <a:p>
            <a:r>
              <a:rPr lang="en-US" dirty="0"/>
              <a:t> Pad 9 - Bin 10</a:t>
            </a:r>
          </a:p>
          <a:p>
            <a:r>
              <a:rPr lang="en-US" dirty="0"/>
              <a:t> Pad 10 - Bin 11</a:t>
            </a:r>
          </a:p>
          <a:p>
            <a:r>
              <a:rPr lang="en-US" dirty="0"/>
              <a:t> Pad 11 - Bin 12</a:t>
            </a:r>
          </a:p>
          <a:p>
            <a:r>
              <a:rPr lang="en-US" dirty="0"/>
              <a:t> Pad 47 - Bin 48</a:t>
            </a:r>
          </a:p>
          <a:p>
            <a:r>
              <a:rPr lang="en-US" dirty="0"/>
              <a:t> Pad 29 - Bin 30</a:t>
            </a:r>
          </a:p>
          <a:p>
            <a:r>
              <a:rPr lang="en-US" dirty="0"/>
              <a:t> Pad 12 - Bin 13</a:t>
            </a:r>
          </a:p>
          <a:p>
            <a:r>
              <a:rPr lang="en-US" dirty="0"/>
              <a:t> Pad 48 - Bin 49</a:t>
            </a:r>
          </a:p>
          <a:p>
            <a:r>
              <a:rPr lang="en-US" dirty="0"/>
              <a:t> Pad 30 - Bin 31</a:t>
            </a:r>
          </a:p>
          <a:p>
            <a:r>
              <a:rPr lang="en-US" dirty="0"/>
              <a:t> Pad 13 - Bin 14</a:t>
            </a:r>
          </a:p>
          <a:p>
            <a:r>
              <a:rPr lang="en-US" dirty="0"/>
              <a:t> Pad 49 - Bin 50</a:t>
            </a:r>
          </a:p>
          <a:p>
            <a:r>
              <a:rPr lang="en-US" dirty="0"/>
              <a:t> Pad 31 - Bin 32</a:t>
            </a:r>
          </a:p>
          <a:p>
            <a:r>
              <a:rPr lang="en-US" dirty="0"/>
              <a:t> Pad 14 - Bin 15</a:t>
            </a:r>
          </a:p>
          <a:p>
            <a:r>
              <a:rPr lang="en-US" dirty="0"/>
              <a:t> Pad 50 - Bin 51</a:t>
            </a:r>
          </a:p>
          <a:p>
            <a:r>
              <a:rPr lang="en-US" dirty="0"/>
              <a:t> Pad 68 - Bin 69</a:t>
            </a:r>
          </a:p>
          <a:p>
            <a:r>
              <a:rPr lang="en-US" dirty="0"/>
              <a:t> Pad 32 - Bin 33</a:t>
            </a:r>
          </a:p>
          <a:p>
            <a:r>
              <a:rPr lang="en-US" dirty="0"/>
              <a:t> Pad 15 - Bin 16</a:t>
            </a:r>
          </a:p>
          <a:p>
            <a:r>
              <a:rPr lang="en-US" dirty="0"/>
              <a:t> Pad 69 - Bin 70</a:t>
            </a:r>
          </a:p>
          <a:p>
            <a:r>
              <a:rPr lang="en-US" dirty="0"/>
              <a:t> Pad 51 - Bin 52</a:t>
            </a:r>
          </a:p>
          <a:p>
            <a:r>
              <a:rPr lang="en-US" dirty="0"/>
              <a:t> Pad 33 - Bin 34</a:t>
            </a:r>
          </a:p>
          <a:p>
            <a:r>
              <a:rPr lang="en-US" dirty="0"/>
              <a:t> Pad 16 - Bin 17</a:t>
            </a:r>
          </a:p>
          <a:p>
            <a:r>
              <a:rPr lang="en-US" dirty="0"/>
              <a:t> Pad 70 - Bin 71</a:t>
            </a:r>
          </a:p>
          <a:p>
            <a:r>
              <a:rPr lang="en-US" dirty="0"/>
              <a:t> Pad 52 - Bin 53</a:t>
            </a:r>
          </a:p>
          <a:p>
            <a:r>
              <a:rPr lang="en-US" dirty="0"/>
              <a:t> Pad 34 - Bin 35</a:t>
            </a:r>
          </a:p>
          <a:p>
            <a:r>
              <a:rPr lang="en-US" dirty="0"/>
              <a:t> Pad 17 - Bin 18</a:t>
            </a:r>
          </a:p>
          <a:p>
            <a:r>
              <a:rPr lang="en-US" dirty="0"/>
              <a:t> Pad 53 - Bin 54</a:t>
            </a:r>
          </a:p>
          <a:p>
            <a:r>
              <a:rPr lang="en-US" dirty="0"/>
              <a:t> Pad 35 - Bin 36</a:t>
            </a:r>
          </a:p>
          <a:p>
            <a:r>
              <a:rPr lang="en-US" dirty="0"/>
              <a:t> Pad 45 - Bin 46</a:t>
            </a:r>
          </a:p>
          <a:p>
            <a:r>
              <a:rPr lang="en-US" dirty="0"/>
              <a:t> Pad 82 - Bin 83</a:t>
            </a:r>
          </a:p>
          <a:p>
            <a:r>
              <a:rPr lang="en-US" dirty="0"/>
              <a:t> Pad 41 - Bin 42</a:t>
            </a:r>
          </a:p>
          <a:p>
            <a:r>
              <a:rPr lang="en-US" dirty="0"/>
              <a:t> Pad 43 - Bin 44</a:t>
            </a:r>
          </a:p>
          <a:p>
            <a:r>
              <a:rPr lang="en-US" dirty="0"/>
              <a:t> Pad 39 - Bin 40</a:t>
            </a:r>
          </a:p>
          <a:p>
            <a:r>
              <a:rPr lang="en-US" dirty="0"/>
              <a:t> Pad 93 - Bin 94</a:t>
            </a:r>
          </a:p>
          <a:p>
            <a:r>
              <a:rPr lang="en-US" dirty="0"/>
              <a:t> Pad 42 - Bin 43</a:t>
            </a:r>
          </a:p>
          <a:p>
            <a:r>
              <a:rPr lang="en-US" dirty="0"/>
              <a:t> Pad 40 - Bin 41</a:t>
            </a:r>
          </a:p>
          <a:p>
            <a:r>
              <a:rPr lang="en-US" dirty="0"/>
              <a:t> Pad 44 - Bin 45</a:t>
            </a:r>
          </a:p>
          <a:p>
            <a:r>
              <a:rPr lang="en-US" dirty="0"/>
              <a:t> Pad 57 - Bin 58</a:t>
            </a:r>
          </a:p>
          <a:p>
            <a:r>
              <a:rPr lang="en-US" dirty="0"/>
              <a:t> Pad 46 - Bin 47</a:t>
            </a:r>
          </a:p>
          <a:p>
            <a:r>
              <a:rPr lang="en-US" dirty="0"/>
              <a:t> Pad 20 - Bin 21</a:t>
            </a:r>
          </a:p>
          <a:p>
            <a:r>
              <a:rPr lang="en-US" dirty="0"/>
              <a:t> Pad 67 - Bin 68</a:t>
            </a:r>
          </a:p>
          <a:p>
            <a:r>
              <a:rPr lang="en-US" dirty="0"/>
              <a:t> Pad 58 - Bin 59</a:t>
            </a:r>
          </a:p>
          <a:p>
            <a:r>
              <a:rPr lang="en-US" dirty="0"/>
              <a:t> Pad 60 - Bin 61</a:t>
            </a:r>
          </a:p>
          <a:p>
            <a:r>
              <a:rPr lang="en-US" dirty="0"/>
              <a:t> Pad 22 - Bin 23</a:t>
            </a:r>
          </a:p>
          <a:p>
            <a:r>
              <a:rPr lang="en-US" dirty="0"/>
              <a:t> Pad 62 - Bin 63</a:t>
            </a:r>
          </a:p>
          <a:p>
            <a:r>
              <a:rPr lang="en-US" dirty="0"/>
              <a:t> Pad 24 - Bin 25</a:t>
            </a:r>
          </a:p>
          <a:p>
            <a:r>
              <a:rPr lang="en-US" dirty="0"/>
              <a:t> Pad 64 - Bin 65</a:t>
            </a:r>
          </a:p>
          <a:p>
            <a:r>
              <a:rPr lang="en-US" dirty="0"/>
              <a:t> Pad 26 - Bin 27</a:t>
            </a:r>
          </a:p>
          <a:p>
            <a:r>
              <a:rPr lang="en-US" dirty="0"/>
              <a:t> Pad 66 - Bin 67</a:t>
            </a:r>
          </a:p>
          <a:p>
            <a:r>
              <a:rPr lang="en-US" dirty="0"/>
              <a:t> Pad 23 - Bin 24</a:t>
            </a:r>
          </a:p>
          <a:p>
            <a:r>
              <a:rPr lang="en-US" dirty="0"/>
              <a:t> Pad 21 - Bin 22</a:t>
            </a:r>
          </a:p>
          <a:p>
            <a:r>
              <a:rPr lang="en-US" dirty="0"/>
              <a:t> Pad 25 - Bin 26</a:t>
            </a:r>
          </a:p>
          <a:p>
            <a:r>
              <a:rPr lang="en-US" dirty="0"/>
              <a:t> Pad 61 - Bin 62</a:t>
            </a:r>
          </a:p>
          <a:p>
            <a:r>
              <a:rPr lang="en-US" dirty="0"/>
              <a:t> Pad 27 - Bin 28</a:t>
            </a:r>
          </a:p>
          <a:p>
            <a:r>
              <a:rPr lang="en-US" dirty="0"/>
              <a:t> Pad 63 - Bin 64</a:t>
            </a:r>
          </a:p>
          <a:p>
            <a:r>
              <a:rPr lang="en-US" dirty="0"/>
              <a:t> Pad 28 - Bin 29</a:t>
            </a:r>
          </a:p>
          <a:p>
            <a:r>
              <a:rPr lang="en-US" dirty="0"/>
              <a:t> Pad 65 - Bin 66</a:t>
            </a:r>
          </a:p>
          <a:p>
            <a:r>
              <a:rPr lang="en-US" dirty="0"/>
              <a:t> Pad 255 - Bin 507</a:t>
            </a:r>
          </a:p>
          <a:p>
            <a:r>
              <a:rPr lang="en-US" dirty="0"/>
              <a:t> Pad 273 - Bin 525</a:t>
            </a:r>
          </a:p>
          <a:p>
            <a:r>
              <a:rPr lang="en-US" dirty="0"/>
              <a:t> Pad 291 - Bin 543</a:t>
            </a:r>
          </a:p>
          <a:p>
            <a:r>
              <a:rPr lang="en-US" dirty="0"/>
              <a:t> Pad 309 - Bin 561</a:t>
            </a:r>
          </a:p>
          <a:p>
            <a:r>
              <a:rPr lang="en-US" dirty="0"/>
              <a:t> Pad 326 - Bin 578</a:t>
            </a:r>
          </a:p>
          <a:p>
            <a:r>
              <a:rPr lang="en-US" dirty="0"/>
              <a:t> Pad 343 - Bin 595</a:t>
            </a:r>
          </a:p>
          <a:p>
            <a:r>
              <a:rPr lang="en-US" dirty="0"/>
              <a:t> Pad 360 - Bin 612</a:t>
            </a:r>
          </a:p>
          <a:p>
            <a:r>
              <a:rPr lang="en-US" dirty="0"/>
              <a:t> Pad 377 - Bin 629</a:t>
            </a:r>
          </a:p>
          <a:p>
            <a:r>
              <a:rPr lang="en-US" dirty="0"/>
              <a:t> Pad 393 - Bin 645</a:t>
            </a:r>
          </a:p>
          <a:p>
            <a:r>
              <a:rPr lang="en-US" dirty="0"/>
              <a:t> Pad 409 - Bin 661</a:t>
            </a:r>
          </a:p>
          <a:p>
            <a:r>
              <a:rPr lang="en-US" dirty="0"/>
              <a:t> Pad 424 - Bin 676</a:t>
            </a:r>
          </a:p>
          <a:p>
            <a:r>
              <a:rPr lang="en-US" dirty="0"/>
              <a:t> Pad 439 - Bin 691</a:t>
            </a:r>
          </a:p>
          <a:p>
            <a:r>
              <a:rPr lang="en-US" dirty="0"/>
              <a:t> Pad 441 - Bin 693</a:t>
            </a:r>
          </a:p>
          <a:p>
            <a:r>
              <a:rPr lang="en-US" dirty="0"/>
              <a:t> Pad 440 - Bin 692</a:t>
            </a:r>
          </a:p>
          <a:p>
            <a:r>
              <a:rPr lang="en-US" dirty="0"/>
              <a:t> Pad 453 - Bin 705</a:t>
            </a:r>
          </a:p>
          <a:p>
            <a:r>
              <a:rPr lang="en-US" dirty="0"/>
              <a:t> Pad 455 - Bin 707</a:t>
            </a:r>
          </a:p>
          <a:p>
            <a:r>
              <a:rPr lang="en-US" dirty="0"/>
              <a:t> Pad 454 - Bin 706</a:t>
            </a:r>
          </a:p>
          <a:p>
            <a:r>
              <a:rPr lang="en-US" dirty="0"/>
              <a:t> Pad 466 - Bin 718</a:t>
            </a:r>
          </a:p>
          <a:p>
            <a:r>
              <a:rPr lang="en-US" dirty="0"/>
              <a:t> Pad 468 - Bin 720</a:t>
            </a:r>
          </a:p>
          <a:p>
            <a:r>
              <a:rPr lang="en-US" dirty="0"/>
              <a:t> Pad 467 - Bin 719</a:t>
            </a:r>
          </a:p>
          <a:p>
            <a:r>
              <a:rPr lang="en-US" dirty="0"/>
              <a:t> Pad 478 - Bin 730</a:t>
            </a:r>
          </a:p>
          <a:p>
            <a:r>
              <a:rPr lang="en-US" dirty="0"/>
              <a:t> Pad 480 - Bin 732</a:t>
            </a:r>
          </a:p>
          <a:p>
            <a:r>
              <a:rPr lang="en-US" dirty="0"/>
              <a:t> Pad 481 - Bin 733</a:t>
            </a:r>
          </a:p>
          <a:p>
            <a:r>
              <a:rPr lang="en-US" dirty="0"/>
              <a:t> Pad 479 - Bin 731</a:t>
            </a:r>
          </a:p>
          <a:p>
            <a:r>
              <a:rPr lang="en-US" dirty="0"/>
              <a:t> Pad 489 - Bin 741</a:t>
            </a:r>
          </a:p>
          <a:p>
            <a:r>
              <a:rPr lang="en-US" dirty="0"/>
              <a:t> Pad 492 - Bin 744</a:t>
            </a:r>
          </a:p>
          <a:p>
            <a:r>
              <a:rPr lang="en-US" dirty="0"/>
              <a:t> Pad 491 - Bin 743</a:t>
            </a:r>
          </a:p>
          <a:p>
            <a:r>
              <a:rPr lang="en-US" dirty="0"/>
              <a:t> Pad 490 - Bin 742</a:t>
            </a:r>
          </a:p>
          <a:p>
            <a:r>
              <a:rPr lang="en-US" dirty="0"/>
              <a:t> Pad 498 - Bin 750</a:t>
            </a:r>
          </a:p>
          <a:p>
            <a:r>
              <a:rPr lang="en-US" dirty="0"/>
              <a:t> Pad 501 - Bin 753</a:t>
            </a:r>
          </a:p>
          <a:p>
            <a:r>
              <a:rPr lang="en-US" dirty="0"/>
              <a:t> Pad 500 - Bin 752</a:t>
            </a:r>
          </a:p>
          <a:p>
            <a:r>
              <a:rPr lang="en-US" dirty="0"/>
              <a:t> Pad 499 - Bin 751</a:t>
            </a:r>
          </a:p>
          <a:p>
            <a:r>
              <a:rPr lang="en-US" dirty="0"/>
              <a:t> Pad 505 - Bin 757</a:t>
            </a:r>
          </a:p>
          <a:p>
            <a:r>
              <a:rPr lang="en-US" dirty="0"/>
              <a:t> Pad 507 - Bin 759</a:t>
            </a:r>
          </a:p>
          <a:p>
            <a:r>
              <a:rPr lang="en-US" dirty="0"/>
              <a:t> Pad 506 - Bin 758</a:t>
            </a:r>
          </a:p>
          <a:p>
            <a:r>
              <a:rPr lang="en-US" dirty="0"/>
              <a:t> Pad 411 - Bin 663</a:t>
            </a:r>
          </a:p>
          <a:p>
            <a:r>
              <a:rPr lang="en-US" dirty="0"/>
              <a:t> Pad 443 - Bin 695</a:t>
            </a:r>
          </a:p>
          <a:p>
            <a:r>
              <a:rPr lang="en-US" dirty="0"/>
              <a:t> Pad 345 - Bin 597</a:t>
            </a:r>
          </a:p>
          <a:p>
            <a:r>
              <a:rPr lang="en-US" dirty="0"/>
              <a:t> Pad 379 - Bin 631</a:t>
            </a:r>
          </a:p>
          <a:p>
            <a:r>
              <a:rPr lang="en-US" dirty="0"/>
              <a:t> Pad 311 - Bin 563</a:t>
            </a:r>
          </a:p>
          <a:p>
            <a:r>
              <a:rPr lang="en-US" dirty="0"/>
              <a:t> Pad 330 - Bin 582</a:t>
            </a:r>
          </a:p>
          <a:p>
            <a:r>
              <a:rPr lang="en-US" dirty="0"/>
              <a:t> Pad 362 - Bin 614</a:t>
            </a:r>
          </a:p>
          <a:p>
            <a:r>
              <a:rPr lang="en-US" dirty="0"/>
              <a:t> Pad 328 - Bin 580</a:t>
            </a:r>
          </a:p>
          <a:p>
            <a:r>
              <a:rPr lang="en-US" dirty="0"/>
              <a:t> Pad 395 - Bin 647</a:t>
            </a:r>
          </a:p>
          <a:p>
            <a:r>
              <a:rPr lang="en-US" dirty="0"/>
              <a:t> Pad 293 - Bin 545</a:t>
            </a:r>
          </a:p>
          <a:p>
            <a:r>
              <a:rPr lang="en-US" dirty="0"/>
              <a:t> Pad 426 - Bin 678</a:t>
            </a:r>
          </a:p>
          <a:p>
            <a:r>
              <a:rPr lang="en-US" dirty="0"/>
              <a:t> Pad 292 - Bin 544</a:t>
            </a:r>
          </a:p>
          <a:p>
            <a:r>
              <a:rPr lang="en-US" dirty="0"/>
              <a:t> Pad 469 - Bin 721</a:t>
            </a:r>
          </a:p>
          <a:p>
            <a:r>
              <a:rPr lang="en-US" dirty="0"/>
              <a:t> Pad 329 - Bin 581</a:t>
            </a:r>
          </a:p>
          <a:p>
            <a:r>
              <a:rPr lang="en-US" dirty="0"/>
              <a:t> Pad 363 - Bin 615</a:t>
            </a:r>
          </a:p>
          <a:p>
            <a:r>
              <a:rPr lang="en-US" dirty="0"/>
              <a:t> Pad 310 - Bin 562</a:t>
            </a:r>
          </a:p>
          <a:p>
            <a:r>
              <a:rPr lang="en-US" dirty="0"/>
              <a:t> Pad 396 - Bin 648</a:t>
            </a:r>
          </a:p>
          <a:p>
            <a:r>
              <a:rPr lang="en-US" dirty="0"/>
              <a:t> Pad 327 - Bin 579</a:t>
            </a:r>
          </a:p>
          <a:p>
            <a:r>
              <a:rPr lang="en-US" dirty="0"/>
              <a:t> Pad 427 - Bin 679</a:t>
            </a:r>
          </a:p>
          <a:p>
            <a:r>
              <a:rPr lang="en-US" dirty="0"/>
              <a:t> Pad 394 - Bin 646</a:t>
            </a:r>
          </a:p>
          <a:p>
            <a:r>
              <a:rPr lang="en-US" dirty="0"/>
              <a:t> Pad 456 - Bin 708</a:t>
            </a:r>
          </a:p>
          <a:p>
            <a:r>
              <a:rPr lang="en-US" dirty="0"/>
              <a:t> Pad 344 - Bin 596</a:t>
            </a:r>
          </a:p>
          <a:p>
            <a:r>
              <a:rPr lang="en-US" dirty="0"/>
              <a:t> Pad 361 - Bin 613</a:t>
            </a:r>
          </a:p>
          <a:p>
            <a:r>
              <a:rPr lang="en-US" dirty="0"/>
              <a:t> Pad 378 - Bin 630</a:t>
            </a:r>
          </a:p>
          <a:p>
            <a:r>
              <a:rPr lang="en-US" dirty="0"/>
              <a:t> Pad 380 - Bin 632</a:t>
            </a:r>
          </a:p>
          <a:p>
            <a:r>
              <a:rPr lang="en-US" dirty="0"/>
              <a:t> Pad 410 - Bin 662</a:t>
            </a:r>
          </a:p>
          <a:p>
            <a:r>
              <a:rPr lang="en-US" dirty="0"/>
              <a:t> Pad 412 - Bin 664</a:t>
            </a:r>
          </a:p>
          <a:p>
            <a:r>
              <a:rPr lang="en-US" dirty="0"/>
              <a:t> Pad 425 - Bin 677</a:t>
            </a:r>
          </a:p>
          <a:p>
            <a:r>
              <a:rPr lang="en-US" dirty="0"/>
              <a:t> Pad 442 - Bin 694</a:t>
            </a:r>
          </a:p>
          <a:p>
            <a:r>
              <a:rPr lang="en-US" dirty="0"/>
              <a:t> Pad 365 - Bin 617</a:t>
            </a:r>
          </a:p>
          <a:p>
            <a:r>
              <a:rPr lang="en-US" dirty="0"/>
              <a:t> Pad 366 - Bin 618</a:t>
            </a:r>
          </a:p>
          <a:p>
            <a:r>
              <a:rPr lang="en-US" dirty="0"/>
              <a:t> Pad 382 - Bin 634</a:t>
            </a:r>
          </a:p>
          <a:p>
            <a:r>
              <a:rPr lang="en-US" dirty="0"/>
              <a:t> Pad 383 - Bin 635</a:t>
            </a:r>
          </a:p>
          <a:p>
            <a:r>
              <a:rPr lang="en-US" dirty="0"/>
              <a:t> Pad 399 - Bin 651</a:t>
            </a:r>
          </a:p>
          <a:p>
            <a:r>
              <a:rPr lang="en-US" dirty="0"/>
              <a:t> Pad 400 - Bin 652</a:t>
            </a:r>
          </a:p>
          <a:p>
            <a:r>
              <a:rPr lang="en-US" dirty="0"/>
              <a:t> Pad 401 - Bin 653</a:t>
            </a:r>
          </a:p>
          <a:p>
            <a:r>
              <a:rPr lang="en-US" dirty="0"/>
              <a:t> Pad 417 - Bin 669</a:t>
            </a:r>
          </a:p>
          <a:p>
            <a:r>
              <a:rPr lang="en-US" dirty="0"/>
              <a:t> Pad 416 - Bin 668</a:t>
            </a:r>
          </a:p>
          <a:p>
            <a:r>
              <a:rPr lang="en-US" dirty="0"/>
              <a:t> Pad 434 - Bin 686</a:t>
            </a:r>
          </a:p>
          <a:p>
            <a:r>
              <a:rPr lang="en-US" dirty="0"/>
              <a:t> Pad 433 - Bin 685</a:t>
            </a:r>
          </a:p>
          <a:p>
            <a:r>
              <a:rPr lang="en-US" dirty="0"/>
              <a:t> Pad 432 - Bin 684</a:t>
            </a:r>
          </a:p>
          <a:p>
            <a:r>
              <a:rPr lang="en-US" dirty="0"/>
              <a:t> Pad 431 - Bin 683</a:t>
            </a:r>
          </a:p>
          <a:p>
            <a:r>
              <a:rPr lang="en-US" dirty="0"/>
              <a:t> Pad 449 - Bin 701</a:t>
            </a:r>
          </a:p>
          <a:p>
            <a:r>
              <a:rPr lang="en-US" dirty="0"/>
              <a:t> Pad 448 - Bin 700</a:t>
            </a:r>
          </a:p>
          <a:p>
            <a:r>
              <a:rPr lang="en-US" dirty="0"/>
              <a:t> Pad 447 - Bin 699</a:t>
            </a:r>
          </a:p>
          <a:p>
            <a:r>
              <a:rPr lang="en-US" dirty="0"/>
              <a:t> Pad 446 - Bin 698</a:t>
            </a:r>
          </a:p>
          <a:p>
            <a:r>
              <a:rPr lang="en-US" dirty="0"/>
              <a:t> Pad 465 - Bin 717</a:t>
            </a:r>
          </a:p>
          <a:p>
            <a:r>
              <a:rPr lang="en-US" dirty="0"/>
              <a:t> Pad 464 - Bin 716</a:t>
            </a:r>
          </a:p>
          <a:p>
            <a:r>
              <a:rPr lang="en-US" dirty="0"/>
              <a:t> Pad 463 - Bin 715</a:t>
            </a:r>
          </a:p>
          <a:p>
            <a:r>
              <a:rPr lang="en-US" dirty="0"/>
              <a:t> Pad 462 - Bin 714</a:t>
            </a:r>
          </a:p>
          <a:p>
            <a:r>
              <a:rPr lang="en-US" dirty="0"/>
              <a:t> Pad 460 - Bin 712</a:t>
            </a:r>
          </a:p>
          <a:p>
            <a:r>
              <a:rPr lang="en-US" dirty="0"/>
              <a:t> Pad 461 - Bin 713</a:t>
            </a:r>
          </a:p>
          <a:p>
            <a:r>
              <a:rPr lang="en-US" dirty="0"/>
              <a:t> Pad 477 - Bin 729</a:t>
            </a:r>
          </a:p>
          <a:p>
            <a:r>
              <a:rPr lang="en-US" dirty="0"/>
              <a:t> Pad 476 - Bin 728</a:t>
            </a:r>
          </a:p>
          <a:p>
            <a:r>
              <a:rPr lang="en-US" dirty="0"/>
              <a:t> Pad 475 - Bin 727</a:t>
            </a:r>
          </a:p>
          <a:p>
            <a:r>
              <a:rPr lang="en-US" dirty="0"/>
              <a:t> Pad 474 - Bin 726</a:t>
            </a:r>
          </a:p>
          <a:p>
            <a:r>
              <a:rPr lang="en-US" dirty="0"/>
              <a:t> Pad 488 - Bin 740</a:t>
            </a:r>
          </a:p>
          <a:p>
            <a:r>
              <a:rPr lang="en-US" dirty="0"/>
              <a:t> Pad 487 - Bin 739</a:t>
            </a:r>
          </a:p>
          <a:p>
            <a:r>
              <a:rPr lang="en-US" dirty="0"/>
              <a:t> Pad 398 - Bin 650</a:t>
            </a:r>
          </a:p>
          <a:p>
            <a:r>
              <a:rPr lang="en-US" dirty="0"/>
              <a:t> Pad 429 - Bin 681</a:t>
            </a:r>
          </a:p>
          <a:p>
            <a:r>
              <a:rPr lang="en-US" dirty="0"/>
              <a:t> Pad 444 - Bin 696</a:t>
            </a:r>
          </a:p>
          <a:p>
            <a:r>
              <a:rPr lang="en-US" dirty="0"/>
              <a:t> Pad 471 - Bin 723</a:t>
            </a:r>
          </a:p>
          <a:p>
            <a:r>
              <a:rPr lang="en-US" dirty="0"/>
              <a:t> Pad 485 - Bin 737</a:t>
            </a:r>
          </a:p>
          <a:p>
            <a:r>
              <a:rPr lang="en-US" dirty="0"/>
              <a:t> Pad 483 - Bin 735</a:t>
            </a:r>
          </a:p>
          <a:p>
            <a:r>
              <a:rPr lang="en-US" dirty="0"/>
              <a:t> Pad 494 - Bin 746</a:t>
            </a:r>
          </a:p>
          <a:p>
            <a:r>
              <a:rPr lang="en-US" dirty="0"/>
              <a:t> Pad 504 - Bin 756</a:t>
            </a:r>
          </a:p>
          <a:p>
            <a:r>
              <a:rPr lang="en-US" dirty="0"/>
              <a:t> Pad 428 - Bin 680</a:t>
            </a:r>
          </a:p>
          <a:p>
            <a:r>
              <a:rPr lang="en-US" dirty="0"/>
              <a:t> Pad 503 - Bin 755</a:t>
            </a:r>
          </a:p>
          <a:p>
            <a:r>
              <a:rPr lang="en-US" dirty="0"/>
              <a:t> Pad 430 - Bin 682</a:t>
            </a:r>
          </a:p>
          <a:p>
            <a:r>
              <a:rPr lang="en-US" dirty="0"/>
              <a:t> Pad 484 - Bin 736</a:t>
            </a:r>
          </a:p>
          <a:p>
            <a:r>
              <a:rPr lang="en-US" dirty="0"/>
              <a:t> Pad 397 - Bin 649</a:t>
            </a:r>
          </a:p>
          <a:p>
            <a:r>
              <a:rPr lang="en-US" dirty="0"/>
              <a:t> Pad 364 - Bin 616</a:t>
            </a:r>
          </a:p>
          <a:p>
            <a:r>
              <a:rPr lang="en-US" dirty="0"/>
              <a:t> Pad 457 - Bin 709</a:t>
            </a:r>
          </a:p>
          <a:p>
            <a:r>
              <a:rPr lang="en-US" dirty="0"/>
              <a:t> Pad 381 - Bin 633</a:t>
            </a:r>
          </a:p>
          <a:p>
            <a:r>
              <a:rPr lang="en-US" dirty="0"/>
              <a:t> Pad 459 - Bin 711</a:t>
            </a:r>
          </a:p>
          <a:p>
            <a:r>
              <a:rPr lang="en-US" dirty="0"/>
              <a:t> Pad 445 - Bin 697</a:t>
            </a:r>
          </a:p>
          <a:p>
            <a:r>
              <a:rPr lang="en-US" dirty="0"/>
              <a:t> Pad 495 - Bin 747</a:t>
            </a:r>
          </a:p>
          <a:p>
            <a:r>
              <a:rPr lang="en-US" dirty="0"/>
              <a:t> Pad 347 - Bin 599</a:t>
            </a:r>
          </a:p>
          <a:p>
            <a:r>
              <a:rPr lang="en-US" dirty="0"/>
              <a:t> Pad 413 - Bin 665</a:t>
            </a:r>
          </a:p>
          <a:p>
            <a:r>
              <a:rPr lang="en-US" dirty="0"/>
              <a:t> Pad 415 - Bin 667</a:t>
            </a:r>
          </a:p>
          <a:p>
            <a:r>
              <a:rPr lang="en-US" dirty="0"/>
              <a:t> Pad 472 - Bin 724</a:t>
            </a:r>
          </a:p>
          <a:p>
            <a:r>
              <a:rPr lang="en-US" dirty="0"/>
              <a:t> Pad 482 - Bin 734</a:t>
            </a:r>
          </a:p>
          <a:p>
            <a:r>
              <a:rPr lang="en-US" dirty="0"/>
              <a:t> Pad 486 - Bin 738</a:t>
            </a:r>
          </a:p>
          <a:p>
            <a:r>
              <a:rPr lang="en-US" dirty="0"/>
              <a:t> Pad 470 - Bin 722</a:t>
            </a:r>
          </a:p>
          <a:p>
            <a:r>
              <a:rPr lang="en-US" dirty="0"/>
              <a:t> Pad 502 - Bin 754</a:t>
            </a:r>
          </a:p>
          <a:p>
            <a:r>
              <a:rPr lang="en-US" dirty="0"/>
              <a:t> Pad 473 - Bin 725</a:t>
            </a:r>
          </a:p>
          <a:p>
            <a:r>
              <a:rPr lang="en-US" dirty="0"/>
              <a:t> Pad 493 - Bin 745</a:t>
            </a:r>
          </a:p>
          <a:p>
            <a:r>
              <a:rPr lang="en-US" dirty="0"/>
              <a:t> Pad 458 - Bin 710</a:t>
            </a:r>
          </a:p>
          <a:p>
            <a:r>
              <a:rPr lang="en-US" dirty="0"/>
              <a:t> Pad 496 - Bin 748</a:t>
            </a:r>
          </a:p>
          <a:p>
            <a:r>
              <a:rPr lang="en-US" dirty="0"/>
              <a:t> Pad 414 - Bin 666</a:t>
            </a:r>
          </a:p>
          <a:p>
            <a:r>
              <a:rPr lang="en-US" dirty="0"/>
              <a:t> Pad 497 - Bin 749</a:t>
            </a:r>
          </a:p>
          <a:p>
            <a:r>
              <a:rPr lang="en-US" dirty="0"/>
              <a:t> Pad 346 - Bin 598</a:t>
            </a:r>
          </a:p>
          <a:p>
            <a:r>
              <a:rPr lang="en-US" dirty="0"/>
              <a:t> Pad 508 - Bin -1</a:t>
            </a:r>
          </a:p>
          <a:p>
            <a:r>
              <a:rPr lang="en-US" dirty="0"/>
              <a:t> Pad 349 - Bin 601</a:t>
            </a:r>
          </a:p>
          <a:p>
            <a:r>
              <a:rPr lang="en-US" dirty="0"/>
              <a:t> Pad 384 - Bin 636</a:t>
            </a:r>
          </a:p>
          <a:p>
            <a:r>
              <a:rPr lang="en-US" dirty="0"/>
              <a:t> Pad 350 - Bin 602</a:t>
            </a:r>
          </a:p>
          <a:p>
            <a:r>
              <a:rPr lang="en-US" dirty="0"/>
              <a:t> Pad 367 - Bin 619</a:t>
            </a:r>
          </a:p>
          <a:p>
            <a:r>
              <a:rPr lang="en-US" dirty="0"/>
              <a:t> Pad 368 - Bin 620</a:t>
            </a:r>
          </a:p>
          <a:p>
            <a:r>
              <a:rPr lang="en-US" dirty="0"/>
              <a:t> Pad 385 - Bin 637</a:t>
            </a:r>
          </a:p>
          <a:p>
            <a:r>
              <a:rPr lang="en-US" dirty="0"/>
              <a:t> Pad 418 - Bin 670</a:t>
            </a:r>
          </a:p>
          <a:p>
            <a:r>
              <a:rPr lang="en-US" dirty="0"/>
              <a:t> Pad 402 - Bin 654</a:t>
            </a:r>
          </a:p>
          <a:p>
            <a:r>
              <a:rPr lang="en-US" dirty="0"/>
              <a:t> Pad 446 - Bin 698</a:t>
            </a:r>
          </a:p>
          <a:p>
            <a:r>
              <a:rPr lang="en-US" dirty="0"/>
              <a:t> Pad 450 - Bin 702</a:t>
            </a:r>
          </a:p>
          <a:p>
            <a:r>
              <a:rPr lang="en-US" dirty="0"/>
              <a:t> Pad 419 - Bin 671</a:t>
            </a:r>
          </a:p>
          <a:p>
            <a:r>
              <a:rPr lang="en-US" dirty="0"/>
              <a:t> Pad 403 - Bin 655</a:t>
            </a:r>
          </a:p>
          <a:p>
            <a:r>
              <a:rPr lang="en-US" dirty="0"/>
              <a:t> Pad 387 - Bin 639</a:t>
            </a:r>
          </a:p>
          <a:p>
            <a:r>
              <a:rPr lang="en-US" dirty="0"/>
              <a:t> Pad 435 - Bin 687</a:t>
            </a:r>
          </a:p>
          <a:p>
            <a:r>
              <a:rPr lang="en-US" dirty="0"/>
              <a:t> Pad 420 - Bin 672</a:t>
            </a:r>
          </a:p>
          <a:p>
            <a:r>
              <a:rPr lang="en-US" dirty="0"/>
              <a:t> Pad 404 - Bin 656</a:t>
            </a:r>
          </a:p>
          <a:p>
            <a:r>
              <a:rPr lang="en-US" dirty="0"/>
              <a:t> Pad 388 - Bin 640</a:t>
            </a:r>
          </a:p>
          <a:p>
            <a:r>
              <a:rPr lang="en-US" dirty="0"/>
              <a:t> Pad -1 - Bin -1</a:t>
            </a:r>
          </a:p>
          <a:p>
            <a:r>
              <a:rPr lang="en-US" dirty="0"/>
              <a:t> Pad 451 - Bin 703</a:t>
            </a:r>
          </a:p>
          <a:p>
            <a:r>
              <a:rPr lang="en-US" dirty="0"/>
              <a:t> Pad 436 - Bin 688</a:t>
            </a:r>
          </a:p>
          <a:p>
            <a:r>
              <a:rPr lang="en-US" dirty="0"/>
              <a:t> Pad 421 - Bin 673</a:t>
            </a:r>
          </a:p>
          <a:p>
            <a:r>
              <a:rPr lang="en-US" dirty="0"/>
              <a:t> Pad 389 - Bin 641</a:t>
            </a:r>
          </a:p>
          <a:p>
            <a:r>
              <a:rPr lang="en-US" dirty="0"/>
              <a:t> Pad 405 - Bin 657</a:t>
            </a:r>
          </a:p>
          <a:p>
            <a:r>
              <a:rPr lang="en-US" dirty="0"/>
              <a:t> Pad 452 - Bin 704</a:t>
            </a:r>
          </a:p>
          <a:p>
            <a:r>
              <a:rPr lang="en-US" dirty="0"/>
              <a:t> Pad 437 - Bin 689</a:t>
            </a:r>
          </a:p>
          <a:p>
            <a:r>
              <a:rPr lang="en-US" dirty="0"/>
              <a:t> Pad 422 - Bin 674</a:t>
            </a:r>
          </a:p>
          <a:p>
            <a:r>
              <a:rPr lang="en-US" dirty="0"/>
              <a:t> Pad 406 - Bin 658</a:t>
            </a:r>
          </a:p>
          <a:p>
            <a:r>
              <a:rPr lang="en-US" dirty="0"/>
              <a:t> Pad 438 - Bin 690</a:t>
            </a:r>
          </a:p>
          <a:p>
            <a:r>
              <a:rPr lang="en-US" dirty="0"/>
              <a:t> Pad 423 - Bin 675</a:t>
            </a:r>
          </a:p>
          <a:p>
            <a:r>
              <a:rPr lang="en-US" dirty="0"/>
              <a:t> Pad 351 - Bin 603</a:t>
            </a:r>
          </a:p>
          <a:p>
            <a:r>
              <a:rPr lang="en-US" dirty="0"/>
              <a:t> Pad 353 - Bin 605</a:t>
            </a:r>
          </a:p>
          <a:p>
            <a:r>
              <a:rPr lang="en-US" dirty="0"/>
              <a:t> Pad 354 - Bin 606</a:t>
            </a:r>
          </a:p>
          <a:p>
            <a:r>
              <a:rPr lang="en-US" dirty="0"/>
              <a:t> Pad 356 - Bin 608</a:t>
            </a:r>
          </a:p>
          <a:p>
            <a:r>
              <a:rPr lang="en-US" dirty="0"/>
              <a:t> Pad 391 - Bin 643</a:t>
            </a:r>
          </a:p>
          <a:p>
            <a:r>
              <a:rPr lang="en-US" dirty="0"/>
              <a:t> Pad 357 - Bin 609</a:t>
            </a:r>
          </a:p>
          <a:p>
            <a:r>
              <a:rPr lang="en-US" dirty="0"/>
              <a:t> Pad 358 - Bin 610</a:t>
            </a:r>
          </a:p>
          <a:p>
            <a:r>
              <a:rPr lang="en-US" dirty="0"/>
              <a:t> Pad 376 - Bin 628</a:t>
            </a:r>
          </a:p>
          <a:p>
            <a:r>
              <a:rPr lang="en-US" dirty="0"/>
              <a:t> Pad 336 - Bin 588</a:t>
            </a:r>
          </a:p>
          <a:p>
            <a:r>
              <a:rPr lang="en-US" dirty="0"/>
              <a:t> Pad 359 - Bin 611</a:t>
            </a:r>
          </a:p>
          <a:p>
            <a:r>
              <a:rPr lang="en-US" dirty="0"/>
              <a:t> Pad 370 - Bin 622</a:t>
            </a:r>
          </a:p>
          <a:p>
            <a:r>
              <a:rPr lang="en-US" dirty="0"/>
              <a:t> Pad 374 - Bin 626</a:t>
            </a:r>
          </a:p>
          <a:p>
            <a:r>
              <a:rPr lang="en-US" dirty="0"/>
              <a:t> Pad 334 - Bin 586</a:t>
            </a:r>
          </a:p>
          <a:p>
            <a:r>
              <a:rPr lang="en-US" dirty="0"/>
              <a:t> Pad 332 - Bin 584</a:t>
            </a:r>
          </a:p>
          <a:p>
            <a:r>
              <a:rPr lang="en-US" dirty="0"/>
              <a:t> Pad 338 - Bin 590</a:t>
            </a:r>
          </a:p>
          <a:p>
            <a:r>
              <a:rPr lang="en-US" dirty="0"/>
              <a:t> Pad 333 - Bin 585</a:t>
            </a:r>
          </a:p>
          <a:p>
            <a:r>
              <a:rPr lang="en-US" dirty="0"/>
              <a:t> Pad 372 - Bin 624</a:t>
            </a:r>
          </a:p>
          <a:p>
            <a:r>
              <a:rPr lang="en-US" dirty="0"/>
              <a:t> Pad 371 - Bin 623</a:t>
            </a:r>
          </a:p>
          <a:p>
            <a:r>
              <a:rPr lang="en-US" dirty="0"/>
              <a:t> Pad 375 - Bin 627</a:t>
            </a:r>
          </a:p>
          <a:p>
            <a:r>
              <a:rPr lang="en-US" dirty="0"/>
              <a:t> Pad 331 - Bin 583</a:t>
            </a:r>
          </a:p>
          <a:p>
            <a:r>
              <a:rPr lang="en-US" dirty="0"/>
              <a:t> Pad 335 - Bin 587</a:t>
            </a:r>
          </a:p>
          <a:p>
            <a:r>
              <a:rPr lang="en-US" dirty="0"/>
              <a:t> Pad 369 - Bin 621</a:t>
            </a:r>
          </a:p>
          <a:p>
            <a:r>
              <a:rPr lang="en-US" dirty="0"/>
              <a:t> Pad 373 - Bin 625</a:t>
            </a:r>
          </a:p>
          <a:p>
            <a:r>
              <a:rPr lang="en-US" dirty="0"/>
              <a:t> Pad 340 - Bin 592</a:t>
            </a:r>
          </a:p>
          <a:p>
            <a:r>
              <a:rPr lang="en-US" dirty="0"/>
              <a:t> Pad 407 - Bin 659</a:t>
            </a:r>
          </a:p>
          <a:p>
            <a:r>
              <a:rPr lang="en-US" dirty="0"/>
              <a:t> Pad 339 - Bin 591</a:t>
            </a:r>
          </a:p>
          <a:p>
            <a:r>
              <a:rPr lang="en-US" dirty="0"/>
              <a:t> Pad 342 - Bin 594</a:t>
            </a:r>
          </a:p>
          <a:p>
            <a:r>
              <a:rPr lang="en-US" dirty="0"/>
              <a:t> Pad 390 - Bin 642</a:t>
            </a:r>
          </a:p>
          <a:p>
            <a:r>
              <a:rPr lang="en-US" dirty="0"/>
              <a:t> Pad 341 - Bin 593</a:t>
            </a:r>
          </a:p>
          <a:p>
            <a:r>
              <a:rPr lang="en-US" dirty="0"/>
              <a:t> Pad 355 - Bin 607</a:t>
            </a:r>
          </a:p>
          <a:p>
            <a:r>
              <a:rPr lang="en-US" dirty="0"/>
              <a:t> Pad 392 - Bin 644</a:t>
            </a:r>
          </a:p>
          <a:p>
            <a:r>
              <a:rPr lang="en-US" dirty="0"/>
              <a:t> Pad 352 - Bin 604</a:t>
            </a:r>
          </a:p>
          <a:p>
            <a:r>
              <a:rPr lang="en-US" dirty="0"/>
              <a:t> Pad 408 - Bin 660</a:t>
            </a:r>
          </a:p>
          <a:p>
            <a:r>
              <a:rPr lang="en-US" dirty="0"/>
              <a:t> Pad 314 - Bin 566</a:t>
            </a:r>
          </a:p>
          <a:p>
            <a:r>
              <a:rPr lang="en-US" dirty="0"/>
              <a:t> Pad 509 - Bin -1</a:t>
            </a:r>
          </a:p>
          <a:p>
            <a:r>
              <a:rPr lang="en-US" dirty="0"/>
              <a:t> Pad 274 - Bin 526</a:t>
            </a:r>
          </a:p>
          <a:p>
            <a:r>
              <a:rPr lang="en-US" dirty="0"/>
              <a:t> Pad 256 - Bin 508</a:t>
            </a:r>
          </a:p>
          <a:p>
            <a:r>
              <a:rPr lang="en-US" dirty="0"/>
              <a:t> Pad 257 - Bin 509</a:t>
            </a:r>
          </a:p>
          <a:p>
            <a:r>
              <a:rPr lang="en-US" dirty="0"/>
              <a:t> Pad 258 - Bin 510</a:t>
            </a:r>
          </a:p>
          <a:p>
            <a:r>
              <a:rPr lang="en-US" dirty="0"/>
              <a:t> Pad 259 - Bin 511</a:t>
            </a:r>
          </a:p>
          <a:p>
            <a:r>
              <a:rPr lang="en-US" dirty="0"/>
              <a:t> Pad 260 - Bin 512</a:t>
            </a:r>
          </a:p>
          <a:p>
            <a:r>
              <a:rPr lang="en-US" dirty="0"/>
              <a:t> Pad 261 - Bin 513</a:t>
            </a:r>
          </a:p>
          <a:p>
            <a:r>
              <a:rPr lang="en-US" dirty="0"/>
              <a:t> Pad 262 - Bin 514</a:t>
            </a:r>
          </a:p>
          <a:p>
            <a:r>
              <a:rPr lang="en-US" dirty="0"/>
              <a:t> Pad 263 - Bin 515</a:t>
            </a:r>
          </a:p>
          <a:p>
            <a:r>
              <a:rPr lang="en-US" dirty="0"/>
              <a:t> Pad 264 - Bin 516</a:t>
            </a:r>
          </a:p>
          <a:p>
            <a:r>
              <a:rPr lang="en-US" dirty="0"/>
              <a:t> Pad 265 - Bin 517</a:t>
            </a:r>
          </a:p>
          <a:p>
            <a:r>
              <a:rPr lang="en-US" dirty="0"/>
              <a:t> Pad 266 - Bin 518</a:t>
            </a:r>
          </a:p>
          <a:p>
            <a:r>
              <a:rPr lang="en-US" dirty="0"/>
              <a:t> Pad 302 - Bin 554</a:t>
            </a:r>
          </a:p>
          <a:p>
            <a:r>
              <a:rPr lang="en-US" dirty="0"/>
              <a:t> Pad 284 - Bin 536</a:t>
            </a:r>
          </a:p>
          <a:p>
            <a:r>
              <a:rPr lang="en-US" dirty="0"/>
              <a:t> Pad 267 - Bin 519</a:t>
            </a:r>
          </a:p>
          <a:p>
            <a:r>
              <a:rPr lang="en-US" dirty="0"/>
              <a:t> Pad 303 - Bin 555</a:t>
            </a:r>
          </a:p>
          <a:p>
            <a:r>
              <a:rPr lang="en-US" dirty="0"/>
              <a:t> Pad 285 - Bin 537</a:t>
            </a:r>
          </a:p>
          <a:p>
            <a:r>
              <a:rPr lang="en-US" dirty="0"/>
              <a:t> Pad 268 - Bin 520</a:t>
            </a:r>
          </a:p>
          <a:p>
            <a:r>
              <a:rPr lang="en-US" dirty="0"/>
              <a:t> Pad 304 - Bin 556</a:t>
            </a:r>
          </a:p>
          <a:p>
            <a:r>
              <a:rPr lang="en-US" dirty="0"/>
              <a:t> Pad 286 - Bin 538</a:t>
            </a:r>
          </a:p>
          <a:p>
            <a:r>
              <a:rPr lang="en-US" dirty="0"/>
              <a:t> Pad 269 - Bin 521</a:t>
            </a:r>
          </a:p>
          <a:p>
            <a:r>
              <a:rPr lang="en-US" dirty="0"/>
              <a:t> Pad 305 - Bin 557</a:t>
            </a:r>
          </a:p>
          <a:p>
            <a:r>
              <a:rPr lang="en-US" dirty="0"/>
              <a:t> Pad 323 - Bin 575</a:t>
            </a:r>
          </a:p>
          <a:p>
            <a:r>
              <a:rPr lang="en-US" dirty="0"/>
              <a:t> Pad 287 - Bin 539</a:t>
            </a:r>
          </a:p>
          <a:p>
            <a:r>
              <a:rPr lang="en-US" dirty="0"/>
              <a:t> Pad 270 - Bin 522</a:t>
            </a:r>
          </a:p>
          <a:p>
            <a:r>
              <a:rPr lang="en-US" dirty="0"/>
              <a:t> Pad 324 - Bin 576</a:t>
            </a:r>
          </a:p>
          <a:p>
            <a:r>
              <a:rPr lang="en-US" dirty="0"/>
              <a:t> Pad 306 - Bin 558</a:t>
            </a:r>
          </a:p>
          <a:p>
            <a:r>
              <a:rPr lang="en-US" dirty="0"/>
              <a:t> Pad 288 - Bin 540</a:t>
            </a:r>
          </a:p>
          <a:p>
            <a:r>
              <a:rPr lang="en-US" dirty="0"/>
              <a:t> Pad 271 - Bin 523</a:t>
            </a:r>
          </a:p>
          <a:p>
            <a:r>
              <a:rPr lang="en-US" dirty="0"/>
              <a:t> Pad 325 - Bin 577</a:t>
            </a:r>
          </a:p>
          <a:p>
            <a:r>
              <a:rPr lang="en-US" dirty="0"/>
              <a:t> Pad 307 - Bin 559</a:t>
            </a:r>
          </a:p>
          <a:p>
            <a:r>
              <a:rPr lang="en-US" dirty="0"/>
              <a:t> Pad 289 - Bin 541</a:t>
            </a:r>
          </a:p>
          <a:p>
            <a:r>
              <a:rPr lang="en-US" dirty="0"/>
              <a:t> Pad 272 - Bin 524</a:t>
            </a:r>
          </a:p>
          <a:p>
            <a:r>
              <a:rPr lang="en-US" dirty="0"/>
              <a:t> Pad 308 - Bin 560</a:t>
            </a:r>
          </a:p>
          <a:p>
            <a:r>
              <a:rPr lang="en-US" dirty="0"/>
              <a:t> Pad 290 - Bin 542</a:t>
            </a:r>
          </a:p>
          <a:p>
            <a:r>
              <a:rPr lang="en-US" dirty="0"/>
              <a:t> Pad 300 - Bin 552</a:t>
            </a:r>
          </a:p>
          <a:p>
            <a:r>
              <a:rPr lang="en-US" dirty="0"/>
              <a:t> Pad 337 - Bin 589</a:t>
            </a:r>
          </a:p>
          <a:p>
            <a:r>
              <a:rPr lang="en-US" dirty="0"/>
              <a:t> Pad 296 - Bin 548</a:t>
            </a:r>
          </a:p>
          <a:p>
            <a:r>
              <a:rPr lang="en-US" dirty="0"/>
              <a:t> Pad 298 - Bin 550</a:t>
            </a:r>
          </a:p>
          <a:p>
            <a:r>
              <a:rPr lang="en-US" dirty="0"/>
              <a:t> Pad 294 - Bin 546</a:t>
            </a:r>
          </a:p>
          <a:p>
            <a:r>
              <a:rPr lang="en-US" dirty="0"/>
              <a:t> Pad 348 - Bin 600</a:t>
            </a:r>
          </a:p>
          <a:p>
            <a:r>
              <a:rPr lang="en-US" dirty="0"/>
              <a:t> Pad 297 - Bin 549</a:t>
            </a:r>
          </a:p>
          <a:p>
            <a:r>
              <a:rPr lang="en-US" dirty="0"/>
              <a:t> Pad 295 - Bin 547</a:t>
            </a:r>
          </a:p>
          <a:p>
            <a:r>
              <a:rPr lang="en-US" dirty="0"/>
              <a:t> Pad 299 - Bin 551</a:t>
            </a:r>
          </a:p>
          <a:p>
            <a:r>
              <a:rPr lang="en-US" dirty="0"/>
              <a:t> Pad 312 - Bin 564</a:t>
            </a:r>
          </a:p>
          <a:p>
            <a:r>
              <a:rPr lang="en-US" dirty="0"/>
              <a:t> Pad 301 - Bin 553</a:t>
            </a:r>
          </a:p>
          <a:p>
            <a:r>
              <a:rPr lang="en-US" dirty="0"/>
              <a:t> Pad 275 - Bin 527</a:t>
            </a:r>
          </a:p>
          <a:p>
            <a:r>
              <a:rPr lang="en-US" dirty="0"/>
              <a:t> Pad 322 - Bin 574</a:t>
            </a:r>
          </a:p>
          <a:p>
            <a:r>
              <a:rPr lang="en-US" dirty="0"/>
              <a:t> Pad 313 - Bin 565</a:t>
            </a:r>
          </a:p>
          <a:p>
            <a:r>
              <a:rPr lang="en-US" dirty="0"/>
              <a:t> Pad 315 - Bin 567</a:t>
            </a:r>
          </a:p>
          <a:p>
            <a:r>
              <a:rPr lang="en-US" dirty="0"/>
              <a:t> Pad 277 - Bin 529</a:t>
            </a:r>
          </a:p>
          <a:p>
            <a:r>
              <a:rPr lang="en-US" dirty="0"/>
              <a:t> Pad 317 - Bin 569</a:t>
            </a:r>
          </a:p>
          <a:p>
            <a:r>
              <a:rPr lang="en-US" dirty="0"/>
              <a:t> Pad 279 - Bin 531</a:t>
            </a:r>
          </a:p>
          <a:p>
            <a:r>
              <a:rPr lang="en-US" dirty="0"/>
              <a:t> Pad 319 - Bin 571</a:t>
            </a:r>
          </a:p>
          <a:p>
            <a:r>
              <a:rPr lang="en-US" dirty="0"/>
              <a:t> Pad 281 - Bin 533</a:t>
            </a:r>
          </a:p>
          <a:p>
            <a:r>
              <a:rPr lang="en-US" dirty="0"/>
              <a:t> Pad 321 - Bin 573</a:t>
            </a:r>
          </a:p>
          <a:p>
            <a:r>
              <a:rPr lang="en-US" dirty="0"/>
              <a:t> Pad 278 - Bin 530</a:t>
            </a:r>
          </a:p>
          <a:p>
            <a:r>
              <a:rPr lang="en-US" dirty="0"/>
              <a:t> Pad 276 - Bin 528</a:t>
            </a:r>
          </a:p>
          <a:p>
            <a:r>
              <a:rPr lang="en-US" dirty="0"/>
              <a:t> Pad 280 - Bin 532</a:t>
            </a:r>
          </a:p>
          <a:p>
            <a:r>
              <a:rPr lang="en-US" dirty="0"/>
              <a:t> Pad 316 - Bin 568</a:t>
            </a:r>
          </a:p>
          <a:p>
            <a:r>
              <a:rPr lang="en-US" dirty="0"/>
              <a:t> Pad 282 - Bin 534</a:t>
            </a:r>
          </a:p>
          <a:p>
            <a:r>
              <a:rPr lang="en-US" dirty="0"/>
              <a:t> Pad 318 - Bin 570</a:t>
            </a:r>
          </a:p>
          <a:p>
            <a:r>
              <a:rPr lang="en-US" dirty="0"/>
              <a:t> Pad 283 - Bin 535</a:t>
            </a:r>
          </a:p>
          <a:p>
            <a:r>
              <a:rPr lang="en-US" dirty="0"/>
              <a:t> Pad 320 - Bin 572</a:t>
            </a:r>
          </a:p>
          <a:p>
            <a:r>
              <a:rPr lang="en-US" dirty="0"/>
              <a:t> Pad 510 - Bin 254</a:t>
            </a:r>
          </a:p>
          <a:p>
            <a:r>
              <a:rPr lang="en-US" dirty="0"/>
              <a:t> Pad 528 - Bin 272</a:t>
            </a:r>
          </a:p>
          <a:p>
            <a:r>
              <a:rPr lang="en-US" dirty="0"/>
              <a:t> Pad 546 - Bin 290</a:t>
            </a:r>
          </a:p>
          <a:p>
            <a:r>
              <a:rPr lang="en-US" dirty="0"/>
              <a:t> Pad 564 - Bin 308</a:t>
            </a:r>
          </a:p>
          <a:p>
            <a:r>
              <a:rPr lang="en-US" dirty="0"/>
              <a:t> Pad 581 - Bin 325</a:t>
            </a:r>
          </a:p>
          <a:p>
            <a:r>
              <a:rPr lang="en-US" dirty="0"/>
              <a:t> Pad 598 - Bin 342</a:t>
            </a:r>
          </a:p>
          <a:p>
            <a:r>
              <a:rPr lang="en-US" dirty="0"/>
              <a:t> Pad 615 - Bin 359</a:t>
            </a:r>
          </a:p>
          <a:p>
            <a:r>
              <a:rPr lang="en-US" dirty="0"/>
              <a:t> Pad 632 - Bin 376</a:t>
            </a:r>
          </a:p>
          <a:p>
            <a:r>
              <a:rPr lang="en-US" dirty="0"/>
              <a:t> Pad 648 - Bin 392</a:t>
            </a:r>
          </a:p>
          <a:p>
            <a:r>
              <a:rPr lang="en-US" dirty="0"/>
              <a:t> Pad 664 - Bin 408</a:t>
            </a:r>
          </a:p>
          <a:p>
            <a:r>
              <a:rPr lang="en-US" dirty="0"/>
              <a:t> Pad 679 - Bin 423</a:t>
            </a:r>
          </a:p>
          <a:p>
            <a:r>
              <a:rPr lang="en-US" dirty="0"/>
              <a:t> Pad 694 - Bin 438</a:t>
            </a:r>
          </a:p>
          <a:p>
            <a:r>
              <a:rPr lang="en-US" dirty="0"/>
              <a:t> Pad 696 - Bin 440</a:t>
            </a:r>
          </a:p>
          <a:p>
            <a:r>
              <a:rPr lang="en-US" dirty="0"/>
              <a:t> Pad 695 - Bin 439</a:t>
            </a:r>
          </a:p>
          <a:p>
            <a:r>
              <a:rPr lang="en-US" dirty="0"/>
              <a:t> Pad 708 - Bin 452</a:t>
            </a:r>
          </a:p>
          <a:p>
            <a:r>
              <a:rPr lang="en-US" dirty="0"/>
              <a:t> Pad 710 - Bin 454</a:t>
            </a:r>
          </a:p>
          <a:p>
            <a:r>
              <a:rPr lang="en-US" dirty="0"/>
              <a:t> Pad 709 - Bin 453</a:t>
            </a:r>
          </a:p>
          <a:p>
            <a:r>
              <a:rPr lang="en-US" dirty="0"/>
              <a:t> Pad 721 - Bin 465</a:t>
            </a:r>
          </a:p>
          <a:p>
            <a:r>
              <a:rPr lang="en-US" dirty="0"/>
              <a:t> Pad 723 - Bin 467</a:t>
            </a:r>
          </a:p>
          <a:p>
            <a:r>
              <a:rPr lang="en-US" dirty="0"/>
              <a:t> Pad 722 - Bin 466</a:t>
            </a:r>
          </a:p>
          <a:p>
            <a:r>
              <a:rPr lang="en-US" dirty="0"/>
              <a:t> Pad 733 - Bin 477</a:t>
            </a:r>
          </a:p>
          <a:p>
            <a:r>
              <a:rPr lang="en-US" dirty="0"/>
              <a:t> Pad 735 - Bin 479</a:t>
            </a:r>
          </a:p>
          <a:p>
            <a:r>
              <a:rPr lang="en-US" dirty="0"/>
              <a:t> Pad 736 - Bin 480</a:t>
            </a:r>
          </a:p>
          <a:p>
            <a:r>
              <a:rPr lang="en-US" dirty="0"/>
              <a:t> Pad 734 - Bin 478</a:t>
            </a:r>
          </a:p>
          <a:p>
            <a:r>
              <a:rPr lang="en-US" dirty="0"/>
              <a:t> Pad 744 - Bin 488</a:t>
            </a:r>
          </a:p>
          <a:p>
            <a:r>
              <a:rPr lang="en-US" dirty="0"/>
              <a:t> Pad 747 - Bin 491</a:t>
            </a:r>
          </a:p>
          <a:p>
            <a:r>
              <a:rPr lang="en-US" dirty="0"/>
              <a:t> Pad 746 - Bin 490</a:t>
            </a:r>
          </a:p>
          <a:p>
            <a:r>
              <a:rPr lang="en-US" dirty="0"/>
              <a:t> Pad 745 - Bin 489</a:t>
            </a:r>
          </a:p>
          <a:p>
            <a:r>
              <a:rPr lang="en-US" dirty="0"/>
              <a:t> Pad 753 - Bin 497</a:t>
            </a:r>
          </a:p>
          <a:p>
            <a:r>
              <a:rPr lang="en-US" dirty="0"/>
              <a:t> Pad 756 - Bin 500</a:t>
            </a:r>
          </a:p>
          <a:p>
            <a:r>
              <a:rPr lang="en-US" dirty="0"/>
              <a:t> Pad 755 - Bin 499</a:t>
            </a:r>
          </a:p>
          <a:p>
            <a:r>
              <a:rPr lang="en-US" dirty="0"/>
              <a:t> Pad 754 - Bin 498</a:t>
            </a:r>
          </a:p>
          <a:p>
            <a:r>
              <a:rPr lang="en-US" dirty="0"/>
              <a:t> Pad 760 - Bin 504</a:t>
            </a:r>
          </a:p>
          <a:p>
            <a:r>
              <a:rPr lang="en-US" dirty="0"/>
              <a:t> Pad 762 - Bin 506</a:t>
            </a:r>
          </a:p>
          <a:p>
            <a:r>
              <a:rPr lang="en-US" dirty="0"/>
              <a:t> Pad 761 - Bin 505</a:t>
            </a:r>
          </a:p>
          <a:p>
            <a:r>
              <a:rPr lang="en-US" dirty="0"/>
              <a:t> Pad 666 - Bin 410</a:t>
            </a:r>
          </a:p>
          <a:p>
            <a:r>
              <a:rPr lang="en-US" dirty="0"/>
              <a:t> Pad 698 - Bin 442</a:t>
            </a:r>
          </a:p>
          <a:p>
            <a:r>
              <a:rPr lang="en-US" dirty="0"/>
              <a:t> Pad 600 - Bin 344</a:t>
            </a:r>
          </a:p>
          <a:p>
            <a:r>
              <a:rPr lang="en-US" dirty="0"/>
              <a:t> Pad 634 - Bin 378</a:t>
            </a:r>
          </a:p>
          <a:p>
            <a:r>
              <a:rPr lang="en-US" dirty="0"/>
              <a:t> Pad 566 - Bin 310</a:t>
            </a:r>
          </a:p>
          <a:p>
            <a:r>
              <a:rPr lang="en-US" dirty="0"/>
              <a:t> Pad 585 - Bin 329</a:t>
            </a:r>
          </a:p>
          <a:p>
            <a:r>
              <a:rPr lang="en-US" dirty="0"/>
              <a:t> Pad 617 - Bin 361</a:t>
            </a:r>
          </a:p>
          <a:p>
            <a:r>
              <a:rPr lang="en-US" dirty="0"/>
              <a:t> Pad 583 - Bin 327</a:t>
            </a:r>
          </a:p>
          <a:p>
            <a:r>
              <a:rPr lang="en-US" dirty="0"/>
              <a:t> Pad 650 - Bin 394</a:t>
            </a:r>
          </a:p>
          <a:p>
            <a:r>
              <a:rPr lang="en-US" dirty="0"/>
              <a:t> Pad 548 - Bin 292</a:t>
            </a:r>
          </a:p>
          <a:p>
            <a:r>
              <a:rPr lang="en-US" dirty="0"/>
              <a:t> Pad 681 - Bin 425</a:t>
            </a:r>
          </a:p>
          <a:p>
            <a:r>
              <a:rPr lang="en-US" dirty="0"/>
              <a:t> Pad 547 - Bin 291</a:t>
            </a:r>
          </a:p>
          <a:p>
            <a:r>
              <a:rPr lang="en-US" dirty="0"/>
              <a:t> Pad 724 - Bin 468</a:t>
            </a:r>
          </a:p>
          <a:p>
            <a:r>
              <a:rPr lang="en-US" dirty="0"/>
              <a:t> Pad 584 - Bin 328</a:t>
            </a:r>
          </a:p>
          <a:p>
            <a:r>
              <a:rPr lang="en-US" dirty="0"/>
              <a:t> Pad 618 - Bin 362</a:t>
            </a:r>
          </a:p>
          <a:p>
            <a:r>
              <a:rPr lang="en-US" dirty="0"/>
              <a:t> Pad 565 - Bin 309</a:t>
            </a:r>
          </a:p>
          <a:p>
            <a:r>
              <a:rPr lang="en-US" dirty="0"/>
              <a:t> Pad 651 - Bin 395</a:t>
            </a:r>
          </a:p>
          <a:p>
            <a:r>
              <a:rPr lang="en-US" dirty="0"/>
              <a:t> Pad 582 - Bin 326</a:t>
            </a:r>
          </a:p>
          <a:p>
            <a:r>
              <a:rPr lang="en-US" dirty="0"/>
              <a:t> Pad 682 - Bin 426</a:t>
            </a:r>
          </a:p>
          <a:p>
            <a:r>
              <a:rPr lang="en-US" dirty="0"/>
              <a:t> Pad 649 - Bin 393</a:t>
            </a:r>
          </a:p>
          <a:p>
            <a:r>
              <a:rPr lang="en-US" dirty="0"/>
              <a:t> Pad 711 - Bin 455</a:t>
            </a:r>
          </a:p>
          <a:p>
            <a:r>
              <a:rPr lang="en-US" dirty="0"/>
              <a:t> Pad 599 - Bin 343</a:t>
            </a:r>
          </a:p>
          <a:p>
            <a:r>
              <a:rPr lang="en-US" dirty="0"/>
              <a:t> Pad 616 - Bin 360</a:t>
            </a:r>
          </a:p>
          <a:p>
            <a:r>
              <a:rPr lang="en-US" dirty="0"/>
              <a:t> Pad 633 - Bin 377</a:t>
            </a:r>
          </a:p>
          <a:p>
            <a:r>
              <a:rPr lang="en-US" dirty="0"/>
              <a:t> Pad 635 - Bin 379</a:t>
            </a:r>
          </a:p>
          <a:p>
            <a:r>
              <a:rPr lang="en-US" dirty="0"/>
              <a:t> Pad 665 - Bin 409</a:t>
            </a:r>
          </a:p>
          <a:p>
            <a:r>
              <a:rPr lang="en-US" dirty="0"/>
              <a:t> Pad 667 - Bin 411</a:t>
            </a:r>
          </a:p>
          <a:p>
            <a:r>
              <a:rPr lang="en-US" dirty="0"/>
              <a:t> Pad 680 - Bin 424</a:t>
            </a:r>
          </a:p>
          <a:p>
            <a:r>
              <a:rPr lang="en-US" dirty="0"/>
              <a:t> Pad 697 - Bin 441</a:t>
            </a:r>
          </a:p>
          <a:p>
            <a:r>
              <a:rPr lang="en-US" dirty="0"/>
              <a:t> Pad 620 - Bin 364</a:t>
            </a:r>
          </a:p>
          <a:p>
            <a:r>
              <a:rPr lang="en-US" dirty="0"/>
              <a:t> Pad 621 - Bin 365</a:t>
            </a:r>
          </a:p>
          <a:p>
            <a:r>
              <a:rPr lang="en-US" dirty="0"/>
              <a:t> Pad 637 - Bin 381</a:t>
            </a:r>
          </a:p>
          <a:p>
            <a:r>
              <a:rPr lang="en-US" dirty="0"/>
              <a:t> Pad 638 - Bin 382</a:t>
            </a:r>
          </a:p>
          <a:p>
            <a:r>
              <a:rPr lang="en-US" dirty="0"/>
              <a:t> Pad 654 - Bin 398</a:t>
            </a:r>
          </a:p>
          <a:p>
            <a:r>
              <a:rPr lang="en-US" dirty="0"/>
              <a:t> Pad 655 - Bin 399</a:t>
            </a:r>
          </a:p>
          <a:p>
            <a:r>
              <a:rPr lang="en-US" dirty="0"/>
              <a:t> Pad 656 - Bin 400</a:t>
            </a:r>
          </a:p>
          <a:p>
            <a:r>
              <a:rPr lang="en-US" dirty="0"/>
              <a:t> Pad 672 - Bin 416</a:t>
            </a:r>
          </a:p>
          <a:p>
            <a:r>
              <a:rPr lang="en-US" dirty="0"/>
              <a:t> Pad 671 - Bin 415</a:t>
            </a:r>
          </a:p>
          <a:p>
            <a:r>
              <a:rPr lang="en-US" dirty="0"/>
              <a:t> Pad 689 - Bin 433</a:t>
            </a:r>
          </a:p>
          <a:p>
            <a:r>
              <a:rPr lang="en-US" dirty="0"/>
              <a:t> Pad 688 - Bin 432</a:t>
            </a:r>
          </a:p>
          <a:p>
            <a:r>
              <a:rPr lang="en-US" dirty="0"/>
              <a:t> Pad 687 - Bin 431</a:t>
            </a:r>
          </a:p>
          <a:p>
            <a:r>
              <a:rPr lang="en-US" dirty="0"/>
              <a:t> Pad 686 - Bin 430</a:t>
            </a:r>
          </a:p>
          <a:p>
            <a:r>
              <a:rPr lang="en-US" dirty="0"/>
              <a:t> Pad 704 - Bin 448</a:t>
            </a:r>
          </a:p>
          <a:p>
            <a:r>
              <a:rPr lang="en-US" dirty="0"/>
              <a:t> Pad 703 - Bin 447</a:t>
            </a:r>
          </a:p>
          <a:p>
            <a:r>
              <a:rPr lang="en-US" dirty="0"/>
              <a:t> Pad 702 - Bin 446</a:t>
            </a:r>
          </a:p>
          <a:p>
            <a:r>
              <a:rPr lang="en-US" dirty="0"/>
              <a:t> Pad 701 - Bin 445</a:t>
            </a:r>
          </a:p>
          <a:p>
            <a:r>
              <a:rPr lang="en-US" dirty="0"/>
              <a:t> Pad 720 - Bin 464</a:t>
            </a:r>
          </a:p>
          <a:p>
            <a:r>
              <a:rPr lang="en-US" dirty="0"/>
              <a:t> Pad 719 - Bin 463</a:t>
            </a:r>
          </a:p>
          <a:p>
            <a:r>
              <a:rPr lang="en-US" dirty="0"/>
              <a:t> Pad 718 - Bin 462</a:t>
            </a:r>
          </a:p>
          <a:p>
            <a:r>
              <a:rPr lang="en-US" dirty="0"/>
              <a:t> Pad 717 - Bin 461</a:t>
            </a:r>
          </a:p>
          <a:p>
            <a:r>
              <a:rPr lang="en-US" dirty="0"/>
              <a:t> Pad 715 - Bin 459</a:t>
            </a:r>
          </a:p>
          <a:p>
            <a:r>
              <a:rPr lang="en-US" dirty="0"/>
              <a:t> Pad 716 - Bin 460</a:t>
            </a:r>
          </a:p>
          <a:p>
            <a:r>
              <a:rPr lang="en-US" dirty="0"/>
              <a:t> Pad 732 - Bin 476</a:t>
            </a:r>
          </a:p>
          <a:p>
            <a:r>
              <a:rPr lang="en-US" dirty="0"/>
              <a:t> Pad 731 - Bin 475</a:t>
            </a:r>
          </a:p>
          <a:p>
            <a:r>
              <a:rPr lang="en-US" dirty="0"/>
              <a:t> Pad 730 - Bin 474</a:t>
            </a:r>
          </a:p>
          <a:p>
            <a:r>
              <a:rPr lang="en-US" dirty="0"/>
              <a:t> Pad 729 - Bin 473</a:t>
            </a:r>
          </a:p>
          <a:p>
            <a:r>
              <a:rPr lang="en-US" dirty="0"/>
              <a:t> Pad 743 - Bin 487</a:t>
            </a:r>
          </a:p>
          <a:p>
            <a:r>
              <a:rPr lang="en-US" dirty="0"/>
              <a:t> Pad 742 - Bin 486</a:t>
            </a:r>
          </a:p>
          <a:p>
            <a:r>
              <a:rPr lang="en-US" dirty="0"/>
              <a:t> Pad 653 - Bin 397</a:t>
            </a:r>
          </a:p>
          <a:p>
            <a:r>
              <a:rPr lang="en-US" dirty="0"/>
              <a:t> Pad 684 - Bin 428</a:t>
            </a:r>
          </a:p>
          <a:p>
            <a:r>
              <a:rPr lang="en-US" dirty="0"/>
              <a:t> Pad 699 - Bin 443</a:t>
            </a:r>
          </a:p>
          <a:p>
            <a:r>
              <a:rPr lang="en-US" dirty="0"/>
              <a:t> Pad 726 - Bin 470</a:t>
            </a:r>
          </a:p>
          <a:p>
            <a:r>
              <a:rPr lang="en-US" dirty="0"/>
              <a:t> Pad 740 - Bin 484</a:t>
            </a:r>
          </a:p>
          <a:p>
            <a:r>
              <a:rPr lang="en-US" dirty="0"/>
              <a:t> Pad 738 - Bin 482</a:t>
            </a:r>
          </a:p>
          <a:p>
            <a:r>
              <a:rPr lang="en-US" dirty="0"/>
              <a:t> Pad 749 - Bin 493</a:t>
            </a:r>
          </a:p>
          <a:p>
            <a:r>
              <a:rPr lang="en-US" dirty="0"/>
              <a:t> Pad 759 - Bin 503</a:t>
            </a:r>
          </a:p>
          <a:p>
            <a:r>
              <a:rPr lang="en-US" dirty="0"/>
              <a:t> Pad 683 - Bin 427</a:t>
            </a:r>
          </a:p>
          <a:p>
            <a:r>
              <a:rPr lang="en-US" dirty="0"/>
              <a:t> Pad 758 - Bin 502</a:t>
            </a:r>
          </a:p>
          <a:p>
            <a:r>
              <a:rPr lang="en-US" dirty="0"/>
              <a:t> Pad 685 - Bin 429</a:t>
            </a:r>
          </a:p>
          <a:p>
            <a:r>
              <a:rPr lang="en-US" dirty="0"/>
              <a:t> Pad 739 - Bin 483</a:t>
            </a:r>
          </a:p>
          <a:p>
            <a:r>
              <a:rPr lang="en-US" dirty="0"/>
              <a:t> Pad 652 - Bin 396</a:t>
            </a:r>
          </a:p>
          <a:p>
            <a:r>
              <a:rPr lang="en-US" dirty="0"/>
              <a:t> Pad 619 - Bin 363</a:t>
            </a:r>
          </a:p>
          <a:p>
            <a:r>
              <a:rPr lang="en-US" dirty="0"/>
              <a:t> Pad 712 - Bin 456</a:t>
            </a:r>
          </a:p>
          <a:p>
            <a:r>
              <a:rPr lang="en-US" dirty="0"/>
              <a:t> Pad 636 - Bin 380</a:t>
            </a:r>
          </a:p>
          <a:p>
            <a:r>
              <a:rPr lang="en-US" dirty="0"/>
              <a:t> Pad 714 - Bin 458</a:t>
            </a:r>
          </a:p>
          <a:p>
            <a:r>
              <a:rPr lang="en-US" dirty="0"/>
              <a:t> Pad 700 - Bin 444</a:t>
            </a:r>
          </a:p>
          <a:p>
            <a:r>
              <a:rPr lang="en-US" dirty="0"/>
              <a:t> Pad 750 - Bin 494</a:t>
            </a:r>
          </a:p>
          <a:p>
            <a:r>
              <a:rPr lang="en-US" dirty="0"/>
              <a:t> Pad 602 - Bin 346</a:t>
            </a:r>
          </a:p>
          <a:p>
            <a:r>
              <a:rPr lang="en-US" dirty="0"/>
              <a:t> Pad 668 - Bin 412</a:t>
            </a:r>
          </a:p>
          <a:p>
            <a:r>
              <a:rPr lang="en-US" dirty="0"/>
              <a:t> Pad 670 - Bin 414</a:t>
            </a:r>
          </a:p>
          <a:p>
            <a:r>
              <a:rPr lang="en-US" dirty="0"/>
              <a:t> Pad 727 - Bin 471</a:t>
            </a:r>
          </a:p>
          <a:p>
            <a:r>
              <a:rPr lang="en-US" dirty="0"/>
              <a:t> Pad 737 - Bin 481</a:t>
            </a:r>
          </a:p>
          <a:p>
            <a:r>
              <a:rPr lang="en-US" dirty="0"/>
              <a:t> Pad 741 - Bin 485</a:t>
            </a:r>
          </a:p>
          <a:p>
            <a:r>
              <a:rPr lang="en-US" dirty="0"/>
              <a:t> Pad 725 - Bin 469</a:t>
            </a:r>
          </a:p>
          <a:p>
            <a:r>
              <a:rPr lang="en-US" dirty="0"/>
              <a:t> Pad 757 - Bin 501</a:t>
            </a:r>
          </a:p>
          <a:p>
            <a:r>
              <a:rPr lang="en-US" dirty="0"/>
              <a:t> Pad 728 - Bin 472</a:t>
            </a:r>
          </a:p>
          <a:p>
            <a:r>
              <a:rPr lang="en-US" dirty="0"/>
              <a:t> Pad 748 - Bin 492</a:t>
            </a:r>
          </a:p>
          <a:p>
            <a:r>
              <a:rPr lang="en-US" dirty="0"/>
              <a:t> Pad 713 - Bin 457</a:t>
            </a:r>
          </a:p>
          <a:p>
            <a:r>
              <a:rPr lang="en-US" dirty="0"/>
              <a:t> Pad 751 - Bin 495</a:t>
            </a:r>
          </a:p>
          <a:p>
            <a:r>
              <a:rPr lang="en-US" dirty="0"/>
              <a:t> Pad 669 - Bin 413</a:t>
            </a:r>
          </a:p>
          <a:p>
            <a:r>
              <a:rPr lang="en-US" dirty="0"/>
              <a:t> Pad 752 - Bin 496</a:t>
            </a:r>
          </a:p>
          <a:p>
            <a:r>
              <a:rPr lang="en-US" dirty="0"/>
              <a:t> Pad 601 - Bin 345</a:t>
            </a:r>
          </a:p>
          <a:p>
            <a:r>
              <a:rPr lang="en-US" dirty="0"/>
              <a:t> Pad 763 - Bin -1</a:t>
            </a:r>
          </a:p>
          <a:p>
            <a:r>
              <a:rPr lang="en-US" dirty="0"/>
              <a:t> Pad 604 - Bin 348</a:t>
            </a:r>
          </a:p>
          <a:p>
            <a:r>
              <a:rPr lang="en-US" dirty="0"/>
              <a:t> Pad 639 - Bin 383</a:t>
            </a:r>
          </a:p>
          <a:p>
            <a:r>
              <a:rPr lang="en-US" dirty="0"/>
              <a:t> Pad 605 - Bin 349</a:t>
            </a:r>
          </a:p>
          <a:p>
            <a:r>
              <a:rPr lang="en-US" dirty="0"/>
              <a:t> Pad 622 - Bin 366</a:t>
            </a:r>
          </a:p>
          <a:p>
            <a:r>
              <a:rPr lang="en-US" dirty="0"/>
              <a:t> Pad 623 - Bin 367</a:t>
            </a:r>
          </a:p>
          <a:p>
            <a:r>
              <a:rPr lang="en-US" dirty="0"/>
              <a:t> Pad 640 - Bin 384</a:t>
            </a:r>
          </a:p>
          <a:p>
            <a:r>
              <a:rPr lang="en-US" dirty="0"/>
              <a:t> Pad 673 - Bin 417</a:t>
            </a:r>
          </a:p>
          <a:p>
            <a:r>
              <a:rPr lang="en-US" dirty="0"/>
              <a:t> Pad 657 - Bin 401</a:t>
            </a:r>
          </a:p>
          <a:p>
            <a:r>
              <a:rPr lang="en-US" dirty="0"/>
              <a:t> Pad 701 - Bin 445</a:t>
            </a:r>
          </a:p>
          <a:p>
            <a:r>
              <a:rPr lang="en-US" dirty="0"/>
              <a:t> Pad 705 - Bin 449</a:t>
            </a:r>
          </a:p>
          <a:p>
            <a:r>
              <a:rPr lang="en-US" dirty="0"/>
              <a:t> Pad 674 - Bin 418</a:t>
            </a:r>
          </a:p>
          <a:p>
            <a:r>
              <a:rPr lang="en-US" dirty="0"/>
              <a:t> Pad 658 - Bin 402</a:t>
            </a:r>
          </a:p>
          <a:p>
            <a:r>
              <a:rPr lang="en-US" dirty="0"/>
              <a:t> Pad 642 - Bin 386</a:t>
            </a:r>
          </a:p>
          <a:p>
            <a:r>
              <a:rPr lang="en-US" dirty="0"/>
              <a:t> Pad 690 - Bin 434</a:t>
            </a:r>
          </a:p>
          <a:p>
            <a:r>
              <a:rPr lang="en-US" dirty="0"/>
              <a:t> Pad 675 - Bin 419</a:t>
            </a:r>
          </a:p>
          <a:p>
            <a:r>
              <a:rPr lang="en-US" dirty="0"/>
              <a:t> Pad 659 - Bin 403</a:t>
            </a:r>
          </a:p>
          <a:p>
            <a:r>
              <a:rPr lang="en-US" dirty="0"/>
              <a:t> Pad 643 - Bin 387</a:t>
            </a:r>
          </a:p>
          <a:p>
            <a:r>
              <a:rPr lang="en-US" dirty="0"/>
              <a:t> Pad -1 - Bin -1</a:t>
            </a:r>
          </a:p>
          <a:p>
            <a:r>
              <a:rPr lang="en-US" dirty="0"/>
              <a:t> Pad 706 - Bin 450</a:t>
            </a:r>
          </a:p>
          <a:p>
            <a:r>
              <a:rPr lang="en-US" dirty="0"/>
              <a:t> Pad 691 - Bin 435</a:t>
            </a:r>
          </a:p>
          <a:p>
            <a:r>
              <a:rPr lang="en-US" dirty="0"/>
              <a:t> Pad 676 - Bin 420</a:t>
            </a:r>
          </a:p>
          <a:p>
            <a:r>
              <a:rPr lang="en-US" dirty="0"/>
              <a:t> Pad 644 - Bin 388</a:t>
            </a:r>
          </a:p>
          <a:p>
            <a:r>
              <a:rPr lang="en-US" dirty="0"/>
              <a:t> Pad 660 - Bin 404</a:t>
            </a:r>
          </a:p>
          <a:p>
            <a:r>
              <a:rPr lang="en-US" dirty="0"/>
              <a:t> Pad 707 - Bin 451</a:t>
            </a:r>
          </a:p>
          <a:p>
            <a:r>
              <a:rPr lang="en-US" dirty="0"/>
              <a:t> Pad 692 - Bin 436</a:t>
            </a:r>
          </a:p>
          <a:p>
            <a:r>
              <a:rPr lang="en-US" dirty="0"/>
              <a:t> Pad 677 - Bin 421</a:t>
            </a:r>
          </a:p>
          <a:p>
            <a:r>
              <a:rPr lang="en-US" dirty="0"/>
              <a:t> Pad 661 - Bin 405</a:t>
            </a:r>
          </a:p>
          <a:p>
            <a:r>
              <a:rPr lang="en-US" dirty="0"/>
              <a:t> Pad 693 - Bin 437</a:t>
            </a:r>
          </a:p>
          <a:p>
            <a:r>
              <a:rPr lang="en-US" dirty="0"/>
              <a:t> Pad 678 - Bin 422</a:t>
            </a:r>
          </a:p>
          <a:p>
            <a:r>
              <a:rPr lang="en-US" dirty="0"/>
              <a:t> Pad 606 - Bin 350</a:t>
            </a:r>
          </a:p>
          <a:p>
            <a:r>
              <a:rPr lang="en-US" dirty="0"/>
              <a:t> Pad 608 - Bin 352</a:t>
            </a:r>
          </a:p>
          <a:p>
            <a:r>
              <a:rPr lang="en-US" dirty="0"/>
              <a:t> Pad 609 - Bin 353</a:t>
            </a:r>
          </a:p>
          <a:p>
            <a:r>
              <a:rPr lang="en-US" dirty="0"/>
              <a:t> Pad 611 - Bin 355</a:t>
            </a:r>
          </a:p>
          <a:p>
            <a:r>
              <a:rPr lang="en-US" dirty="0"/>
              <a:t> Pad 646 - Bin 390</a:t>
            </a:r>
          </a:p>
          <a:p>
            <a:r>
              <a:rPr lang="en-US" dirty="0"/>
              <a:t> Pad 612 - Bin 356</a:t>
            </a:r>
          </a:p>
          <a:p>
            <a:r>
              <a:rPr lang="en-US" dirty="0"/>
              <a:t> Pad 613 - Bin 357</a:t>
            </a:r>
          </a:p>
          <a:p>
            <a:r>
              <a:rPr lang="en-US" dirty="0"/>
              <a:t> Pad 631 - Bin 375</a:t>
            </a:r>
          </a:p>
          <a:p>
            <a:r>
              <a:rPr lang="en-US" dirty="0"/>
              <a:t> Pad 591 - Bin 335</a:t>
            </a:r>
          </a:p>
          <a:p>
            <a:r>
              <a:rPr lang="en-US" dirty="0"/>
              <a:t> Pad 614 - Bin 358</a:t>
            </a:r>
          </a:p>
          <a:p>
            <a:r>
              <a:rPr lang="en-US" dirty="0"/>
              <a:t> Pad 625 - Bin 369</a:t>
            </a:r>
          </a:p>
          <a:p>
            <a:r>
              <a:rPr lang="en-US" dirty="0"/>
              <a:t> Pad 629 - Bin 373</a:t>
            </a:r>
          </a:p>
          <a:p>
            <a:r>
              <a:rPr lang="en-US" dirty="0"/>
              <a:t> Pad 589 - Bin 333</a:t>
            </a:r>
          </a:p>
          <a:p>
            <a:r>
              <a:rPr lang="en-US" dirty="0"/>
              <a:t> Pad 587 - Bin 331</a:t>
            </a:r>
          </a:p>
          <a:p>
            <a:r>
              <a:rPr lang="en-US" dirty="0"/>
              <a:t> Pad 593 - Bin 337</a:t>
            </a:r>
          </a:p>
          <a:p>
            <a:r>
              <a:rPr lang="en-US" dirty="0"/>
              <a:t> Pad 588 - Bin 332</a:t>
            </a:r>
          </a:p>
          <a:p>
            <a:r>
              <a:rPr lang="en-US" dirty="0"/>
              <a:t> Pad 627 - Bin 371</a:t>
            </a:r>
          </a:p>
          <a:p>
            <a:r>
              <a:rPr lang="en-US" dirty="0"/>
              <a:t> Pad 626 - Bin 370</a:t>
            </a:r>
          </a:p>
          <a:p>
            <a:r>
              <a:rPr lang="en-US" dirty="0"/>
              <a:t> Pad 630 - Bin 374</a:t>
            </a:r>
          </a:p>
          <a:p>
            <a:r>
              <a:rPr lang="en-US" dirty="0"/>
              <a:t> Pad 586 - Bin 330</a:t>
            </a:r>
          </a:p>
          <a:p>
            <a:r>
              <a:rPr lang="en-US" dirty="0"/>
              <a:t> Pad 590 - Bin 334</a:t>
            </a:r>
          </a:p>
          <a:p>
            <a:r>
              <a:rPr lang="en-US" dirty="0"/>
              <a:t> Pad 624 - Bin 368</a:t>
            </a:r>
          </a:p>
          <a:p>
            <a:r>
              <a:rPr lang="en-US" dirty="0"/>
              <a:t> Pad 628 - Bin 372</a:t>
            </a:r>
          </a:p>
          <a:p>
            <a:r>
              <a:rPr lang="en-US" dirty="0"/>
              <a:t> Pad 595 - Bin 339</a:t>
            </a:r>
          </a:p>
          <a:p>
            <a:r>
              <a:rPr lang="en-US" dirty="0"/>
              <a:t> Pad 662 - Bin 406</a:t>
            </a:r>
          </a:p>
          <a:p>
            <a:r>
              <a:rPr lang="en-US" dirty="0"/>
              <a:t> Pad 594 - Bin 338</a:t>
            </a:r>
          </a:p>
          <a:p>
            <a:r>
              <a:rPr lang="en-US" dirty="0"/>
              <a:t> Pad 597 - Bin 341</a:t>
            </a:r>
          </a:p>
          <a:p>
            <a:r>
              <a:rPr lang="en-US" dirty="0"/>
              <a:t> Pad 645 - Bin 389</a:t>
            </a:r>
          </a:p>
          <a:p>
            <a:r>
              <a:rPr lang="en-US" dirty="0"/>
              <a:t> Pad 596 - Bin 340</a:t>
            </a:r>
          </a:p>
          <a:p>
            <a:r>
              <a:rPr lang="en-US" dirty="0"/>
              <a:t> Pad 610 - Bin 354</a:t>
            </a:r>
          </a:p>
          <a:p>
            <a:r>
              <a:rPr lang="en-US" dirty="0"/>
              <a:t> Pad 647 - Bin 391</a:t>
            </a:r>
          </a:p>
          <a:p>
            <a:r>
              <a:rPr lang="en-US" dirty="0"/>
              <a:t> Pad 607 - Bin 351</a:t>
            </a:r>
          </a:p>
          <a:p>
            <a:r>
              <a:rPr lang="en-US" dirty="0"/>
              <a:t> Pad 663 - Bin 407</a:t>
            </a:r>
          </a:p>
          <a:p>
            <a:r>
              <a:rPr lang="en-US" dirty="0"/>
              <a:t> Pad 569 - Bin 313</a:t>
            </a:r>
          </a:p>
          <a:p>
            <a:r>
              <a:rPr lang="en-US" dirty="0"/>
              <a:t> Pad 764 - Bin -1</a:t>
            </a:r>
          </a:p>
          <a:p>
            <a:r>
              <a:rPr lang="en-US" dirty="0"/>
              <a:t> Pad 529 - Bin 273</a:t>
            </a:r>
          </a:p>
          <a:p>
            <a:r>
              <a:rPr lang="en-US" dirty="0"/>
              <a:t> Pad 511 - Bin 255</a:t>
            </a:r>
          </a:p>
          <a:p>
            <a:r>
              <a:rPr lang="en-US" dirty="0"/>
              <a:t> Pad 512 - Bin 256</a:t>
            </a:r>
          </a:p>
          <a:p>
            <a:r>
              <a:rPr lang="en-US" dirty="0"/>
              <a:t> Pad 513 - Bin 257</a:t>
            </a:r>
          </a:p>
          <a:p>
            <a:r>
              <a:rPr lang="en-US" dirty="0"/>
              <a:t> Pad 514 - Bin 258</a:t>
            </a:r>
          </a:p>
          <a:p>
            <a:r>
              <a:rPr lang="en-US" dirty="0"/>
              <a:t> Pad 515 - Bin 259</a:t>
            </a:r>
          </a:p>
          <a:p>
            <a:r>
              <a:rPr lang="en-US" dirty="0"/>
              <a:t> Pad 516 - Bin 260</a:t>
            </a:r>
          </a:p>
          <a:p>
            <a:r>
              <a:rPr lang="en-US" dirty="0"/>
              <a:t> Pad 517 - Bin 261</a:t>
            </a:r>
          </a:p>
          <a:p>
            <a:r>
              <a:rPr lang="en-US" dirty="0"/>
              <a:t> Pad 518 - Bin 262</a:t>
            </a:r>
          </a:p>
          <a:p>
            <a:r>
              <a:rPr lang="en-US" dirty="0"/>
              <a:t> Pad 519 - Bin 263</a:t>
            </a:r>
          </a:p>
          <a:p>
            <a:r>
              <a:rPr lang="en-US" dirty="0"/>
              <a:t> Pad 520 - Bin 264</a:t>
            </a:r>
          </a:p>
          <a:p>
            <a:r>
              <a:rPr lang="en-US" dirty="0"/>
              <a:t> Pad 521 - Bin 265</a:t>
            </a:r>
          </a:p>
          <a:p>
            <a:r>
              <a:rPr lang="en-US" dirty="0"/>
              <a:t> Pad 557 - Bin 301</a:t>
            </a:r>
          </a:p>
          <a:p>
            <a:r>
              <a:rPr lang="en-US" dirty="0"/>
              <a:t> Pad 539 - Bin 283</a:t>
            </a:r>
          </a:p>
          <a:p>
            <a:r>
              <a:rPr lang="en-US" dirty="0"/>
              <a:t> Pad 522 - Bin 266</a:t>
            </a:r>
          </a:p>
          <a:p>
            <a:r>
              <a:rPr lang="en-US" dirty="0"/>
              <a:t> Pad 558 - Bin 302</a:t>
            </a:r>
          </a:p>
          <a:p>
            <a:r>
              <a:rPr lang="en-US" dirty="0"/>
              <a:t> Pad 540 - Bin 284</a:t>
            </a:r>
          </a:p>
          <a:p>
            <a:r>
              <a:rPr lang="en-US" dirty="0"/>
              <a:t> Pad 523 - Bin 267</a:t>
            </a:r>
          </a:p>
          <a:p>
            <a:r>
              <a:rPr lang="en-US" dirty="0"/>
              <a:t> Pad 559 - Bin 303</a:t>
            </a:r>
          </a:p>
          <a:p>
            <a:r>
              <a:rPr lang="en-US" dirty="0"/>
              <a:t> Pad 541 - Bin 285</a:t>
            </a:r>
          </a:p>
          <a:p>
            <a:r>
              <a:rPr lang="en-US" dirty="0"/>
              <a:t> Pad 524 - Bin 268</a:t>
            </a:r>
          </a:p>
          <a:p>
            <a:r>
              <a:rPr lang="en-US" dirty="0"/>
              <a:t> Pad 560 - Bin 304</a:t>
            </a:r>
          </a:p>
          <a:p>
            <a:r>
              <a:rPr lang="en-US" dirty="0"/>
              <a:t> Pad 578 - Bin 322</a:t>
            </a:r>
          </a:p>
          <a:p>
            <a:r>
              <a:rPr lang="en-US" dirty="0"/>
              <a:t> Pad 542 - Bin 286</a:t>
            </a:r>
          </a:p>
          <a:p>
            <a:r>
              <a:rPr lang="en-US" dirty="0"/>
              <a:t> Pad 525 - Bin 269</a:t>
            </a:r>
          </a:p>
          <a:p>
            <a:r>
              <a:rPr lang="en-US" dirty="0"/>
              <a:t> Pad 579 - Bin 323</a:t>
            </a:r>
          </a:p>
          <a:p>
            <a:r>
              <a:rPr lang="en-US" dirty="0"/>
              <a:t> Pad 561 - Bin 305</a:t>
            </a:r>
          </a:p>
          <a:p>
            <a:r>
              <a:rPr lang="en-US" dirty="0"/>
              <a:t> Pad 543 - Bin 287</a:t>
            </a:r>
          </a:p>
          <a:p>
            <a:r>
              <a:rPr lang="en-US" dirty="0"/>
              <a:t> Pad 526 - Bin 270</a:t>
            </a:r>
          </a:p>
          <a:p>
            <a:r>
              <a:rPr lang="en-US" dirty="0"/>
              <a:t> Pad 580 - Bin 324</a:t>
            </a:r>
          </a:p>
          <a:p>
            <a:r>
              <a:rPr lang="en-US" dirty="0"/>
              <a:t> Pad 562 - Bin 306</a:t>
            </a:r>
          </a:p>
          <a:p>
            <a:r>
              <a:rPr lang="en-US" dirty="0"/>
              <a:t> Pad 544 - Bin 288</a:t>
            </a:r>
          </a:p>
          <a:p>
            <a:r>
              <a:rPr lang="en-US" dirty="0"/>
              <a:t> Pad 527 - Bin 271</a:t>
            </a:r>
          </a:p>
          <a:p>
            <a:r>
              <a:rPr lang="en-US" dirty="0"/>
              <a:t> Pad 563 - Bin 307</a:t>
            </a:r>
          </a:p>
          <a:p>
            <a:r>
              <a:rPr lang="en-US" dirty="0"/>
              <a:t> Pad 545 - Bin 289</a:t>
            </a:r>
          </a:p>
          <a:p>
            <a:r>
              <a:rPr lang="en-US" dirty="0"/>
              <a:t> Pad 555 - Bin 299</a:t>
            </a:r>
          </a:p>
          <a:p>
            <a:r>
              <a:rPr lang="en-US" dirty="0"/>
              <a:t> Pad 592 - Bin 336</a:t>
            </a:r>
          </a:p>
          <a:p>
            <a:r>
              <a:rPr lang="en-US" dirty="0"/>
              <a:t> Pad 551 - Bin 295</a:t>
            </a:r>
          </a:p>
          <a:p>
            <a:r>
              <a:rPr lang="en-US" dirty="0"/>
              <a:t> Pad 553 - Bin 297</a:t>
            </a:r>
          </a:p>
          <a:p>
            <a:r>
              <a:rPr lang="en-US" dirty="0"/>
              <a:t> Pad 549 - Bin 293</a:t>
            </a:r>
          </a:p>
          <a:p>
            <a:r>
              <a:rPr lang="en-US" dirty="0"/>
              <a:t> Pad 603 - Bin 347</a:t>
            </a:r>
          </a:p>
          <a:p>
            <a:r>
              <a:rPr lang="en-US" dirty="0"/>
              <a:t> Pad 552 - Bin 296</a:t>
            </a:r>
          </a:p>
          <a:p>
            <a:r>
              <a:rPr lang="en-US" dirty="0"/>
              <a:t> Pad 550 - Bin 294</a:t>
            </a:r>
          </a:p>
          <a:p>
            <a:r>
              <a:rPr lang="en-US" dirty="0"/>
              <a:t> Pad 554 - Bin 298</a:t>
            </a:r>
          </a:p>
          <a:p>
            <a:r>
              <a:rPr lang="en-US" dirty="0"/>
              <a:t> Pad 567 - Bin 311</a:t>
            </a:r>
          </a:p>
          <a:p>
            <a:r>
              <a:rPr lang="en-US" dirty="0"/>
              <a:t> Pad 556 - Bin 300</a:t>
            </a:r>
          </a:p>
          <a:p>
            <a:r>
              <a:rPr lang="en-US" dirty="0"/>
              <a:t> Pad 530 - Bin 274</a:t>
            </a:r>
          </a:p>
          <a:p>
            <a:r>
              <a:rPr lang="en-US" dirty="0"/>
              <a:t> Pad 577 - Bin 321</a:t>
            </a:r>
          </a:p>
          <a:p>
            <a:r>
              <a:rPr lang="en-US" dirty="0"/>
              <a:t> Pad 568 - Bin 312</a:t>
            </a:r>
          </a:p>
          <a:p>
            <a:r>
              <a:rPr lang="en-US" dirty="0"/>
              <a:t> Pad 570 - Bin 314</a:t>
            </a:r>
          </a:p>
          <a:p>
            <a:r>
              <a:rPr lang="en-US" dirty="0"/>
              <a:t> Pad 532 - Bin 276</a:t>
            </a:r>
          </a:p>
          <a:p>
            <a:r>
              <a:rPr lang="en-US" dirty="0"/>
              <a:t> Pad 572 - Bin 316</a:t>
            </a:r>
          </a:p>
          <a:p>
            <a:r>
              <a:rPr lang="en-US" dirty="0"/>
              <a:t> Pad 534 - Bin 278</a:t>
            </a:r>
          </a:p>
          <a:p>
            <a:r>
              <a:rPr lang="en-US" dirty="0"/>
              <a:t> Pad 574 - Bin 318</a:t>
            </a:r>
          </a:p>
          <a:p>
            <a:r>
              <a:rPr lang="en-US" dirty="0"/>
              <a:t> Pad 536 - Bin 280</a:t>
            </a:r>
          </a:p>
          <a:p>
            <a:r>
              <a:rPr lang="en-US" dirty="0"/>
              <a:t> Pad 576 - Bin 320</a:t>
            </a:r>
          </a:p>
          <a:p>
            <a:r>
              <a:rPr lang="en-US" dirty="0"/>
              <a:t> Pad 533 - Bin 277</a:t>
            </a:r>
          </a:p>
          <a:p>
            <a:r>
              <a:rPr lang="en-US" dirty="0"/>
              <a:t> Pad 531 - Bin 275</a:t>
            </a:r>
          </a:p>
          <a:p>
            <a:r>
              <a:rPr lang="en-US" dirty="0"/>
              <a:t> Pad 535 - Bin 279</a:t>
            </a:r>
          </a:p>
          <a:p>
            <a:r>
              <a:rPr lang="en-US" dirty="0"/>
              <a:t> Pad 571 - Bin 315</a:t>
            </a:r>
          </a:p>
          <a:p>
            <a:r>
              <a:rPr lang="en-US" dirty="0"/>
              <a:t> Pad 537 - Bin 281</a:t>
            </a:r>
          </a:p>
          <a:p>
            <a:r>
              <a:rPr lang="en-US" dirty="0"/>
              <a:t> Pad 573 - Bin 317</a:t>
            </a:r>
          </a:p>
          <a:p>
            <a:r>
              <a:rPr lang="en-US" dirty="0"/>
              <a:t> Pad 538 - Bin 282</a:t>
            </a:r>
          </a:p>
          <a:p>
            <a:r>
              <a:rPr lang="en-US" dirty="0"/>
              <a:t> Pad 575 - Bin 319</a:t>
            </a:r>
          </a:p>
          <a:p>
            <a:r>
              <a:rPr lang="en-US" dirty="0"/>
              <a:t> Pad 765 - Bin 760</a:t>
            </a:r>
          </a:p>
          <a:p>
            <a:r>
              <a:rPr lang="en-US" dirty="0"/>
              <a:t> Pad 783 - Bin 778</a:t>
            </a:r>
          </a:p>
          <a:p>
            <a:r>
              <a:rPr lang="en-US" dirty="0"/>
              <a:t> Pad 801 - Bin 796</a:t>
            </a:r>
          </a:p>
          <a:p>
            <a:r>
              <a:rPr lang="en-US" dirty="0"/>
              <a:t> Pad 819 - Bin 814</a:t>
            </a:r>
          </a:p>
          <a:p>
            <a:r>
              <a:rPr lang="en-US" dirty="0"/>
              <a:t> Pad 836 - Bin 831</a:t>
            </a:r>
          </a:p>
          <a:p>
            <a:r>
              <a:rPr lang="en-US" dirty="0"/>
              <a:t> Pad 853 - Bin 848</a:t>
            </a:r>
          </a:p>
          <a:p>
            <a:r>
              <a:rPr lang="en-US" dirty="0"/>
              <a:t> Pad 870 - Bin 865</a:t>
            </a:r>
          </a:p>
          <a:p>
            <a:r>
              <a:rPr lang="en-US" dirty="0"/>
              <a:t> Pad 887 - Bin 882</a:t>
            </a:r>
          </a:p>
          <a:p>
            <a:r>
              <a:rPr lang="en-US" dirty="0"/>
              <a:t> Pad 903 - Bin 898</a:t>
            </a:r>
          </a:p>
          <a:p>
            <a:r>
              <a:rPr lang="en-US" dirty="0"/>
              <a:t> Pad 919 - Bin 914</a:t>
            </a:r>
          </a:p>
          <a:p>
            <a:r>
              <a:rPr lang="en-US" dirty="0"/>
              <a:t> Pad 934 - Bin 929</a:t>
            </a:r>
          </a:p>
          <a:p>
            <a:r>
              <a:rPr lang="en-US" dirty="0"/>
              <a:t> Pad 949 - Bin 944</a:t>
            </a:r>
          </a:p>
          <a:p>
            <a:r>
              <a:rPr lang="en-US" dirty="0"/>
              <a:t> Pad 951 - Bin 946</a:t>
            </a:r>
          </a:p>
          <a:p>
            <a:r>
              <a:rPr lang="en-US" dirty="0"/>
              <a:t> Pad 950 - Bin 945</a:t>
            </a:r>
          </a:p>
          <a:p>
            <a:r>
              <a:rPr lang="en-US" dirty="0"/>
              <a:t> Pad 963 - Bin 958</a:t>
            </a:r>
          </a:p>
          <a:p>
            <a:r>
              <a:rPr lang="en-US" dirty="0"/>
              <a:t> Pad 965 - Bin 960</a:t>
            </a:r>
          </a:p>
          <a:p>
            <a:r>
              <a:rPr lang="en-US" dirty="0"/>
              <a:t> Pad 964 - Bin 959</a:t>
            </a:r>
          </a:p>
          <a:p>
            <a:r>
              <a:rPr lang="en-US" dirty="0"/>
              <a:t> Pad 976 - Bin 971</a:t>
            </a:r>
          </a:p>
          <a:p>
            <a:r>
              <a:rPr lang="en-US" dirty="0"/>
              <a:t> Pad 978 - Bin 973</a:t>
            </a:r>
          </a:p>
          <a:p>
            <a:r>
              <a:rPr lang="en-US" dirty="0"/>
              <a:t> Pad 977 - Bin 972</a:t>
            </a:r>
          </a:p>
          <a:p>
            <a:r>
              <a:rPr lang="en-US" dirty="0"/>
              <a:t> Pad 988 - Bin 983</a:t>
            </a:r>
          </a:p>
          <a:p>
            <a:r>
              <a:rPr lang="en-US" dirty="0"/>
              <a:t> Pad 990 - Bin 985</a:t>
            </a:r>
          </a:p>
          <a:p>
            <a:r>
              <a:rPr lang="en-US" dirty="0"/>
              <a:t> Pad 991 - Bin 986</a:t>
            </a:r>
          </a:p>
          <a:p>
            <a:r>
              <a:rPr lang="en-US" dirty="0"/>
              <a:t> Pad 989 - Bin 984</a:t>
            </a:r>
          </a:p>
          <a:p>
            <a:r>
              <a:rPr lang="en-US" dirty="0"/>
              <a:t> Pad 999 - Bin 994</a:t>
            </a:r>
          </a:p>
          <a:p>
            <a:r>
              <a:rPr lang="en-US" dirty="0"/>
              <a:t> Pad 1002 - Bin 997</a:t>
            </a:r>
          </a:p>
          <a:p>
            <a:r>
              <a:rPr lang="en-US" dirty="0"/>
              <a:t> Pad 1001 - Bin 996</a:t>
            </a:r>
          </a:p>
          <a:p>
            <a:r>
              <a:rPr lang="en-US" dirty="0"/>
              <a:t> Pad 1000 - Bin 995</a:t>
            </a:r>
          </a:p>
          <a:p>
            <a:r>
              <a:rPr lang="en-US" dirty="0"/>
              <a:t> Pad 1008 - Bin 1003</a:t>
            </a:r>
          </a:p>
          <a:p>
            <a:r>
              <a:rPr lang="en-US" dirty="0"/>
              <a:t> Pad 1011 - Bin 1006</a:t>
            </a:r>
          </a:p>
          <a:p>
            <a:r>
              <a:rPr lang="en-US" dirty="0"/>
              <a:t> Pad 1010 - Bin 1005</a:t>
            </a:r>
          </a:p>
          <a:p>
            <a:r>
              <a:rPr lang="en-US" dirty="0"/>
              <a:t> Pad 1009 - Bin 1004</a:t>
            </a:r>
          </a:p>
          <a:p>
            <a:r>
              <a:rPr lang="en-US" dirty="0"/>
              <a:t> Pad 1015 - Bin 1010</a:t>
            </a:r>
          </a:p>
          <a:p>
            <a:r>
              <a:rPr lang="en-US" dirty="0"/>
              <a:t> Pad 1017 - Bin 1012</a:t>
            </a:r>
          </a:p>
          <a:p>
            <a:r>
              <a:rPr lang="en-US" dirty="0"/>
              <a:t> Pad 1016 - Bin 1011</a:t>
            </a:r>
          </a:p>
          <a:p>
            <a:r>
              <a:rPr lang="en-US" dirty="0"/>
              <a:t> Pad 921 - Bin 916</a:t>
            </a:r>
          </a:p>
          <a:p>
            <a:r>
              <a:rPr lang="en-US" dirty="0"/>
              <a:t> Pad 953 - Bin 948</a:t>
            </a:r>
          </a:p>
          <a:p>
            <a:r>
              <a:rPr lang="en-US" dirty="0"/>
              <a:t> Pad 855 - Bin 850</a:t>
            </a:r>
          </a:p>
          <a:p>
            <a:r>
              <a:rPr lang="en-US" dirty="0"/>
              <a:t> Pad 889 - Bin 884</a:t>
            </a:r>
          </a:p>
          <a:p>
            <a:r>
              <a:rPr lang="en-US" dirty="0"/>
              <a:t> Pad 821 - Bin 816</a:t>
            </a:r>
          </a:p>
          <a:p>
            <a:r>
              <a:rPr lang="en-US" dirty="0"/>
              <a:t> Pad 840 - Bin 835</a:t>
            </a:r>
          </a:p>
          <a:p>
            <a:r>
              <a:rPr lang="en-US" dirty="0"/>
              <a:t> Pad 872 - Bin 867</a:t>
            </a:r>
          </a:p>
          <a:p>
            <a:r>
              <a:rPr lang="en-US" dirty="0"/>
              <a:t> Pad 838 - Bin 833</a:t>
            </a:r>
          </a:p>
          <a:p>
            <a:r>
              <a:rPr lang="en-US" dirty="0"/>
              <a:t> Pad 905 - Bin 900</a:t>
            </a:r>
          </a:p>
          <a:p>
            <a:r>
              <a:rPr lang="en-US" dirty="0"/>
              <a:t> Pad 803 - Bin 798</a:t>
            </a:r>
          </a:p>
          <a:p>
            <a:r>
              <a:rPr lang="en-US" dirty="0"/>
              <a:t> Pad 936 - Bin 931</a:t>
            </a:r>
          </a:p>
          <a:p>
            <a:r>
              <a:rPr lang="en-US" dirty="0"/>
              <a:t> Pad 802 - Bin 797</a:t>
            </a:r>
          </a:p>
          <a:p>
            <a:r>
              <a:rPr lang="en-US" dirty="0"/>
              <a:t> Pad 979 - Bin 974</a:t>
            </a:r>
          </a:p>
          <a:p>
            <a:r>
              <a:rPr lang="en-US" dirty="0"/>
              <a:t> Pad 839 - Bin 834</a:t>
            </a:r>
          </a:p>
          <a:p>
            <a:r>
              <a:rPr lang="en-US" dirty="0"/>
              <a:t> Pad 873 - Bin 868</a:t>
            </a:r>
          </a:p>
          <a:p>
            <a:r>
              <a:rPr lang="en-US" dirty="0"/>
              <a:t> Pad 820 - Bin 815</a:t>
            </a:r>
          </a:p>
          <a:p>
            <a:r>
              <a:rPr lang="en-US" dirty="0"/>
              <a:t> Pad 906 - Bin 901</a:t>
            </a:r>
          </a:p>
          <a:p>
            <a:r>
              <a:rPr lang="en-US" dirty="0"/>
              <a:t> Pad 837 - Bin 832</a:t>
            </a:r>
          </a:p>
          <a:p>
            <a:r>
              <a:rPr lang="en-US" dirty="0"/>
              <a:t> Pad 937 - Bin 932</a:t>
            </a:r>
          </a:p>
          <a:p>
            <a:r>
              <a:rPr lang="en-US" dirty="0"/>
              <a:t> Pad 904 - Bin 899</a:t>
            </a:r>
          </a:p>
          <a:p>
            <a:r>
              <a:rPr lang="en-US" dirty="0"/>
              <a:t> Pad 966 - Bin 961</a:t>
            </a:r>
          </a:p>
          <a:p>
            <a:r>
              <a:rPr lang="en-US" dirty="0"/>
              <a:t> Pad 854 - Bin 849</a:t>
            </a:r>
          </a:p>
          <a:p>
            <a:r>
              <a:rPr lang="en-US" dirty="0"/>
              <a:t> Pad 871 - Bin 866</a:t>
            </a:r>
          </a:p>
          <a:p>
            <a:r>
              <a:rPr lang="en-US" dirty="0"/>
              <a:t> Pad 888 - Bin 883</a:t>
            </a:r>
          </a:p>
          <a:p>
            <a:r>
              <a:rPr lang="en-US" dirty="0"/>
              <a:t> Pad 890 - Bin 885</a:t>
            </a:r>
          </a:p>
          <a:p>
            <a:r>
              <a:rPr lang="en-US" dirty="0"/>
              <a:t> Pad 920 - Bin 915</a:t>
            </a:r>
          </a:p>
          <a:p>
            <a:r>
              <a:rPr lang="en-US" dirty="0"/>
              <a:t> Pad 922 - Bin 917</a:t>
            </a:r>
          </a:p>
          <a:p>
            <a:r>
              <a:rPr lang="en-US" dirty="0"/>
              <a:t> Pad 935 - Bin 930</a:t>
            </a:r>
          </a:p>
          <a:p>
            <a:r>
              <a:rPr lang="en-US" dirty="0"/>
              <a:t> Pad 952 - Bin 947</a:t>
            </a:r>
          </a:p>
          <a:p>
            <a:r>
              <a:rPr lang="en-US" dirty="0"/>
              <a:t> Pad 875 - Bin 870</a:t>
            </a:r>
          </a:p>
          <a:p>
            <a:r>
              <a:rPr lang="en-US" dirty="0"/>
              <a:t> Pad 876 - Bin 871</a:t>
            </a:r>
          </a:p>
          <a:p>
            <a:r>
              <a:rPr lang="en-US" dirty="0"/>
              <a:t> Pad 892 - Bin 887</a:t>
            </a:r>
          </a:p>
          <a:p>
            <a:r>
              <a:rPr lang="en-US" dirty="0"/>
              <a:t> Pad 893 - Bin 888</a:t>
            </a:r>
          </a:p>
          <a:p>
            <a:r>
              <a:rPr lang="en-US" dirty="0"/>
              <a:t> Pad 909 - Bin 904</a:t>
            </a:r>
          </a:p>
          <a:p>
            <a:r>
              <a:rPr lang="en-US" dirty="0"/>
              <a:t> Pad 910 - Bin 905</a:t>
            </a:r>
          </a:p>
          <a:p>
            <a:r>
              <a:rPr lang="en-US" dirty="0"/>
              <a:t> Pad 911 - Bin 906</a:t>
            </a:r>
          </a:p>
          <a:p>
            <a:r>
              <a:rPr lang="en-US" dirty="0"/>
              <a:t> Pad 927 - Bin 922</a:t>
            </a:r>
          </a:p>
          <a:p>
            <a:r>
              <a:rPr lang="en-US" dirty="0"/>
              <a:t> Pad 926 - Bin 921</a:t>
            </a:r>
          </a:p>
          <a:p>
            <a:r>
              <a:rPr lang="en-US" dirty="0"/>
              <a:t> Pad 944 - Bin 939</a:t>
            </a:r>
          </a:p>
          <a:p>
            <a:r>
              <a:rPr lang="en-US" dirty="0"/>
              <a:t> Pad 943 - Bin 938</a:t>
            </a:r>
          </a:p>
          <a:p>
            <a:r>
              <a:rPr lang="en-US" dirty="0"/>
              <a:t> Pad 942 - Bin 937</a:t>
            </a:r>
          </a:p>
          <a:p>
            <a:r>
              <a:rPr lang="en-US" dirty="0"/>
              <a:t> Pad 941 - Bin 936</a:t>
            </a:r>
          </a:p>
          <a:p>
            <a:r>
              <a:rPr lang="en-US" dirty="0"/>
              <a:t> Pad 959 - Bin 954</a:t>
            </a:r>
          </a:p>
          <a:p>
            <a:r>
              <a:rPr lang="en-US" dirty="0"/>
              <a:t> Pad 958 - Bin 953</a:t>
            </a:r>
          </a:p>
          <a:p>
            <a:r>
              <a:rPr lang="en-US" dirty="0"/>
              <a:t> Pad 957 - Bin 952</a:t>
            </a:r>
          </a:p>
          <a:p>
            <a:r>
              <a:rPr lang="en-US" dirty="0"/>
              <a:t> Pad 956 - Bin 951</a:t>
            </a:r>
          </a:p>
          <a:p>
            <a:r>
              <a:rPr lang="en-US" dirty="0"/>
              <a:t> Pad 975 - Bin 970</a:t>
            </a:r>
          </a:p>
          <a:p>
            <a:r>
              <a:rPr lang="en-US" dirty="0"/>
              <a:t> Pad 974 - Bin 969</a:t>
            </a:r>
          </a:p>
          <a:p>
            <a:r>
              <a:rPr lang="en-US" dirty="0"/>
              <a:t> Pad 973 - Bin 968</a:t>
            </a:r>
          </a:p>
          <a:p>
            <a:r>
              <a:rPr lang="en-US" dirty="0"/>
              <a:t> Pad 972 - Bin 967</a:t>
            </a:r>
          </a:p>
          <a:p>
            <a:r>
              <a:rPr lang="en-US" dirty="0"/>
              <a:t> Pad 970 - Bin 965</a:t>
            </a:r>
          </a:p>
          <a:p>
            <a:r>
              <a:rPr lang="en-US" dirty="0"/>
              <a:t> Pad 971 - Bin 966</a:t>
            </a:r>
          </a:p>
          <a:p>
            <a:r>
              <a:rPr lang="en-US" dirty="0"/>
              <a:t> Pad 987 - Bin 982</a:t>
            </a:r>
          </a:p>
          <a:p>
            <a:r>
              <a:rPr lang="en-US" dirty="0"/>
              <a:t> Pad 986 - Bin 981</a:t>
            </a:r>
          </a:p>
          <a:p>
            <a:r>
              <a:rPr lang="en-US" dirty="0"/>
              <a:t> Pad 985 - Bin 980</a:t>
            </a:r>
          </a:p>
          <a:p>
            <a:r>
              <a:rPr lang="en-US" dirty="0"/>
              <a:t> Pad 984 - Bin 979</a:t>
            </a:r>
          </a:p>
          <a:p>
            <a:r>
              <a:rPr lang="en-US" dirty="0"/>
              <a:t> Pad 998 - Bin 993</a:t>
            </a:r>
          </a:p>
          <a:p>
            <a:r>
              <a:rPr lang="en-US" dirty="0"/>
              <a:t> Pad 997 - Bin 992</a:t>
            </a:r>
          </a:p>
          <a:p>
            <a:r>
              <a:rPr lang="en-US" dirty="0"/>
              <a:t> Pad 908 - Bin 903</a:t>
            </a:r>
          </a:p>
          <a:p>
            <a:r>
              <a:rPr lang="en-US" dirty="0"/>
              <a:t> Pad 939 - Bin 934</a:t>
            </a:r>
          </a:p>
          <a:p>
            <a:r>
              <a:rPr lang="en-US" dirty="0"/>
              <a:t> Pad 954 - Bin 949</a:t>
            </a:r>
          </a:p>
          <a:p>
            <a:r>
              <a:rPr lang="en-US" dirty="0"/>
              <a:t> Pad 981 - Bin 976</a:t>
            </a:r>
          </a:p>
          <a:p>
            <a:r>
              <a:rPr lang="en-US" dirty="0"/>
              <a:t> Pad 995 - Bin 990</a:t>
            </a:r>
          </a:p>
          <a:p>
            <a:r>
              <a:rPr lang="en-US" dirty="0"/>
              <a:t> Pad 993 - Bin 988</a:t>
            </a:r>
          </a:p>
          <a:p>
            <a:r>
              <a:rPr lang="en-US" dirty="0"/>
              <a:t> Pad 1004 - Bin 999</a:t>
            </a:r>
          </a:p>
          <a:p>
            <a:r>
              <a:rPr lang="en-US" dirty="0"/>
              <a:t> Pad 1014 - Bin 1009</a:t>
            </a:r>
          </a:p>
          <a:p>
            <a:r>
              <a:rPr lang="en-US" dirty="0"/>
              <a:t> Pad 938 - Bin 933</a:t>
            </a:r>
          </a:p>
          <a:p>
            <a:r>
              <a:rPr lang="en-US" dirty="0"/>
              <a:t> Pad 1013 - Bin 1008</a:t>
            </a:r>
          </a:p>
          <a:p>
            <a:r>
              <a:rPr lang="en-US" dirty="0"/>
              <a:t> Pad 940 - Bin 935</a:t>
            </a:r>
          </a:p>
          <a:p>
            <a:r>
              <a:rPr lang="en-US" dirty="0"/>
              <a:t> Pad 994 - Bin 989</a:t>
            </a:r>
          </a:p>
          <a:p>
            <a:r>
              <a:rPr lang="en-US" dirty="0"/>
              <a:t> Pad 907 - Bin 902</a:t>
            </a:r>
          </a:p>
          <a:p>
            <a:r>
              <a:rPr lang="en-US" dirty="0"/>
              <a:t> Pad 874 - Bin 869</a:t>
            </a:r>
          </a:p>
          <a:p>
            <a:r>
              <a:rPr lang="en-US" dirty="0"/>
              <a:t> Pad 967 - Bin 962</a:t>
            </a:r>
          </a:p>
          <a:p>
            <a:r>
              <a:rPr lang="en-US" dirty="0"/>
              <a:t> Pad 891 - Bin 886</a:t>
            </a:r>
          </a:p>
          <a:p>
            <a:r>
              <a:rPr lang="en-US" dirty="0"/>
              <a:t> Pad 969 - Bin 964</a:t>
            </a:r>
          </a:p>
          <a:p>
            <a:r>
              <a:rPr lang="en-US" dirty="0"/>
              <a:t> Pad 955 - Bin 950</a:t>
            </a:r>
          </a:p>
          <a:p>
            <a:r>
              <a:rPr lang="en-US" dirty="0"/>
              <a:t> Pad 1005 - Bin 1000</a:t>
            </a:r>
          </a:p>
          <a:p>
            <a:r>
              <a:rPr lang="en-US" dirty="0"/>
              <a:t> Pad 857 - Bin 852</a:t>
            </a:r>
          </a:p>
          <a:p>
            <a:r>
              <a:rPr lang="en-US" dirty="0"/>
              <a:t> Pad 923 - Bin 918</a:t>
            </a:r>
          </a:p>
          <a:p>
            <a:r>
              <a:rPr lang="en-US" dirty="0"/>
              <a:t> Pad 925 - Bin 920</a:t>
            </a:r>
          </a:p>
          <a:p>
            <a:r>
              <a:rPr lang="en-US" dirty="0"/>
              <a:t> Pad 982 - Bin 977</a:t>
            </a:r>
          </a:p>
          <a:p>
            <a:r>
              <a:rPr lang="en-US" dirty="0"/>
              <a:t> Pad 992 - Bin 987</a:t>
            </a:r>
          </a:p>
          <a:p>
            <a:r>
              <a:rPr lang="en-US" dirty="0"/>
              <a:t> Pad 996 - Bin 991</a:t>
            </a:r>
          </a:p>
          <a:p>
            <a:r>
              <a:rPr lang="en-US" dirty="0"/>
              <a:t> Pad 980 - Bin 975</a:t>
            </a:r>
          </a:p>
          <a:p>
            <a:r>
              <a:rPr lang="en-US" dirty="0"/>
              <a:t> Pad 1012 - Bin 1007</a:t>
            </a:r>
          </a:p>
          <a:p>
            <a:r>
              <a:rPr lang="en-US" dirty="0"/>
              <a:t> Pad 983 - Bin 978</a:t>
            </a:r>
          </a:p>
          <a:p>
            <a:r>
              <a:rPr lang="en-US" dirty="0"/>
              <a:t> Pad 1003 - Bin 998</a:t>
            </a:r>
          </a:p>
          <a:p>
            <a:r>
              <a:rPr lang="en-US" dirty="0"/>
              <a:t> Pad 968 - Bin 963</a:t>
            </a:r>
          </a:p>
          <a:p>
            <a:r>
              <a:rPr lang="en-US" dirty="0"/>
              <a:t> Pad 1006 - Bin 1001</a:t>
            </a:r>
          </a:p>
          <a:p>
            <a:r>
              <a:rPr lang="en-US" dirty="0"/>
              <a:t> Pad 924 - Bin 919</a:t>
            </a:r>
          </a:p>
          <a:p>
            <a:r>
              <a:rPr lang="en-US" dirty="0"/>
              <a:t> Pad 1007 - Bin 1002</a:t>
            </a:r>
          </a:p>
          <a:p>
            <a:r>
              <a:rPr lang="en-US" dirty="0"/>
              <a:t> Pad 856 - Bin 851</a:t>
            </a:r>
          </a:p>
          <a:p>
            <a:r>
              <a:rPr lang="en-US" dirty="0"/>
              <a:t> Pad 1018 - Bin -1</a:t>
            </a:r>
          </a:p>
          <a:p>
            <a:r>
              <a:rPr lang="en-US" dirty="0"/>
              <a:t> Pad 859 - Bin 854</a:t>
            </a:r>
          </a:p>
          <a:p>
            <a:r>
              <a:rPr lang="en-US" dirty="0"/>
              <a:t> Pad 894 - Bin 889</a:t>
            </a:r>
          </a:p>
          <a:p>
            <a:r>
              <a:rPr lang="en-US" dirty="0"/>
              <a:t> Pad 860 - Bin 855</a:t>
            </a:r>
          </a:p>
          <a:p>
            <a:r>
              <a:rPr lang="en-US" dirty="0"/>
              <a:t> Pad 877 - Bin 872</a:t>
            </a:r>
          </a:p>
          <a:p>
            <a:r>
              <a:rPr lang="en-US" dirty="0"/>
              <a:t> Pad 878 - Bin 873</a:t>
            </a:r>
          </a:p>
          <a:p>
            <a:r>
              <a:rPr lang="en-US" dirty="0"/>
              <a:t> Pad 895 - Bin 890</a:t>
            </a:r>
          </a:p>
          <a:p>
            <a:r>
              <a:rPr lang="en-US" dirty="0"/>
              <a:t> Pad 928 - Bin 923</a:t>
            </a:r>
          </a:p>
          <a:p>
            <a:r>
              <a:rPr lang="en-US" dirty="0"/>
              <a:t> Pad 912 - Bin 907</a:t>
            </a:r>
          </a:p>
          <a:p>
            <a:r>
              <a:rPr lang="en-US" dirty="0"/>
              <a:t> Pad 956 - Bin 951</a:t>
            </a:r>
          </a:p>
          <a:p>
            <a:r>
              <a:rPr lang="en-US" dirty="0"/>
              <a:t> Pad 960 - Bin 955</a:t>
            </a:r>
          </a:p>
          <a:p>
            <a:r>
              <a:rPr lang="en-US" dirty="0"/>
              <a:t> Pad 929 - Bin 924</a:t>
            </a:r>
          </a:p>
          <a:p>
            <a:r>
              <a:rPr lang="en-US" dirty="0"/>
              <a:t> Pad 913 - Bin 908</a:t>
            </a:r>
          </a:p>
          <a:p>
            <a:r>
              <a:rPr lang="en-US" dirty="0"/>
              <a:t> Pad 897 - Bin 892</a:t>
            </a:r>
          </a:p>
          <a:p>
            <a:r>
              <a:rPr lang="en-US" dirty="0"/>
              <a:t> Pad 945 - Bin 940</a:t>
            </a:r>
          </a:p>
          <a:p>
            <a:r>
              <a:rPr lang="en-US" dirty="0"/>
              <a:t> Pad 930 - Bin 925</a:t>
            </a:r>
          </a:p>
          <a:p>
            <a:r>
              <a:rPr lang="en-US" dirty="0"/>
              <a:t> Pad 914 - Bin 909</a:t>
            </a:r>
          </a:p>
          <a:p>
            <a:r>
              <a:rPr lang="en-US" dirty="0"/>
              <a:t> Pad 898 - Bin 893</a:t>
            </a:r>
          </a:p>
          <a:p>
            <a:r>
              <a:rPr lang="en-US" dirty="0"/>
              <a:t> Pad -1 - Bin -1</a:t>
            </a:r>
          </a:p>
          <a:p>
            <a:r>
              <a:rPr lang="en-US" dirty="0"/>
              <a:t> Pad 961 - Bin 956</a:t>
            </a:r>
          </a:p>
          <a:p>
            <a:r>
              <a:rPr lang="en-US" dirty="0"/>
              <a:t> Pad 946 - Bin 941</a:t>
            </a:r>
          </a:p>
          <a:p>
            <a:r>
              <a:rPr lang="en-US" dirty="0"/>
              <a:t> Pad 931 - Bin 926</a:t>
            </a:r>
          </a:p>
          <a:p>
            <a:r>
              <a:rPr lang="en-US" dirty="0"/>
              <a:t> Pad 899 - Bin 894</a:t>
            </a:r>
          </a:p>
          <a:p>
            <a:r>
              <a:rPr lang="en-US" dirty="0"/>
              <a:t> Pad 915 - Bin 910</a:t>
            </a:r>
          </a:p>
          <a:p>
            <a:r>
              <a:rPr lang="en-US" dirty="0"/>
              <a:t> Pad 962 - Bin 957</a:t>
            </a:r>
          </a:p>
          <a:p>
            <a:r>
              <a:rPr lang="en-US" dirty="0"/>
              <a:t> Pad 947 - Bin 942</a:t>
            </a:r>
          </a:p>
          <a:p>
            <a:r>
              <a:rPr lang="en-US" dirty="0"/>
              <a:t> Pad 932 - Bin 927</a:t>
            </a:r>
          </a:p>
          <a:p>
            <a:r>
              <a:rPr lang="en-US" dirty="0"/>
              <a:t> Pad 916 - Bin 911</a:t>
            </a:r>
          </a:p>
          <a:p>
            <a:r>
              <a:rPr lang="en-US" dirty="0"/>
              <a:t> Pad 948 - Bin 943</a:t>
            </a:r>
          </a:p>
          <a:p>
            <a:r>
              <a:rPr lang="en-US" dirty="0"/>
              <a:t> Pad 933 - Bin 928</a:t>
            </a:r>
          </a:p>
          <a:p>
            <a:r>
              <a:rPr lang="en-US" dirty="0"/>
              <a:t> Pad 861 - Bin 856</a:t>
            </a:r>
          </a:p>
          <a:p>
            <a:r>
              <a:rPr lang="en-US" dirty="0"/>
              <a:t> Pad 863 - Bin 858</a:t>
            </a:r>
          </a:p>
          <a:p>
            <a:r>
              <a:rPr lang="en-US" dirty="0"/>
              <a:t> Pad 864 - Bin 859</a:t>
            </a:r>
          </a:p>
          <a:p>
            <a:r>
              <a:rPr lang="en-US" dirty="0"/>
              <a:t> Pad 866 - Bin 861</a:t>
            </a:r>
          </a:p>
          <a:p>
            <a:r>
              <a:rPr lang="en-US" dirty="0"/>
              <a:t> Pad 901 - Bin 896</a:t>
            </a:r>
          </a:p>
          <a:p>
            <a:r>
              <a:rPr lang="en-US" dirty="0"/>
              <a:t> Pad 867 - Bin 862</a:t>
            </a:r>
          </a:p>
          <a:p>
            <a:r>
              <a:rPr lang="en-US" dirty="0"/>
              <a:t> Pad 868 - Bin 863</a:t>
            </a:r>
          </a:p>
          <a:p>
            <a:r>
              <a:rPr lang="en-US" dirty="0"/>
              <a:t> Pad 886 - Bin 881</a:t>
            </a:r>
          </a:p>
          <a:p>
            <a:r>
              <a:rPr lang="en-US" dirty="0"/>
              <a:t> Pad 846 - Bin 841</a:t>
            </a:r>
          </a:p>
          <a:p>
            <a:r>
              <a:rPr lang="en-US" dirty="0"/>
              <a:t> Pad 869 - Bin 864</a:t>
            </a:r>
          </a:p>
          <a:p>
            <a:r>
              <a:rPr lang="en-US" dirty="0"/>
              <a:t> Pad 880 - Bin 875</a:t>
            </a:r>
          </a:p>
          <a:p>
            <a:r>
              <a:rPr lang="en-US" dirty="0"/>
              <a:t> Pad 884 - Bin 879</a:t>
            </a:r>
          </a:p>
          <a:p>
            <a:r>
              <a:rPr lang="en-US" dirty="0"/>
              <a:t> Pad 844 - Bin 839</a:t>
            </a:r>
          </a:p>
          <a:p>
            <a:r>
              <a:rPr lang="en-US" dirty="0"/>
              <a:t> Pad 842 - Bin 837</a:t>
            </a:r>
          </a:p>
          <a:p>
            <a:r>
              <a:rPr lang="en-US" dirty="0"/>
              <a:t> Pad 848 - Bin 843</a:t>
            </a:r>
          </a:p>
          <a:p>
            <a:r>
              <a:rPr lang="en-US" dirty="0"/>
              <a:t> Pad 843 - Bin 838</a:t>
            </a:r>
          </a:p>
          <a:p>
            <a:r>
              <a:rPr lang="en-US" dirty="0"/>
              <a:t> Pad 882 - Bin 877</a:t>
            </a:r>
          </a:p>
          <a:p>
            <a:r>
              <a:rPr lang="en-US" dirty="0"/>
              <a:t> Pad 881 - Bin 876</a:t>
            </a:r>
          </a:p>
          <a:p>
            <a:r>
              <a:rPr lang="en-US" dirty="0"/>
              <a:t> Pad 885 - Bin 880</a:t>
            </a:r>
          </a:p>
          <a:p>
            <a:r>
              <a:rPr lang="en-US" dirty="0"/>
              <a:t> Pad 841 - Bin 836</a:t>
            </a:r>
          </a:p>
          <a:p>
            <a:r>
              <a:rPr lang="en-US" dirty="0"/>
              <a:t> Pad 845 - Bin 840</a:t>
            </a:r>
          </a:p>
          <a:p>
            <a:r>
              <a:rPr lang="en-US" dirty="0"/>
              <a:t> Pad 879 - Bin 874</a:t>
            </a:r>
          </a:p>
          <a:p>
            <a:r>
              <a:rPr lang="en-US" dirty="0"/>
              <a:t> Pad 883 - Bin 878</a:t>
            </a:r>
          </a:p>
          <a:p>
            <a:r>
              <a:rPr lang="en-US" dirty="0"/>
              <a:t> Pad 850 - Bin 845</a:t>
            </a:r>
          </a:p>
          <a:p>
            <a:r>
              <a:rPr lang="en-US" dirty="0"/>
              <a:t> Pad 917 - Bin 912</a:t>
            </a:r>
          </a:p>
          <a:p>
            <a:r>
              <a:rPr lang="en-US" dirty="0"/>
              <a:t> Pad 849 - Bin 844</a:t>
            </a:r>
          </a:p>
          <a:p>
            <a:r>
              <a:rPr lang="en-US" dirty="0"/>
              <a:t> Pad 852 - Bin 847</a:t>
            </a:r>
          </a:p>
          <a:p>
            <a:r>
              <a:rPr lang="en-US" dirty="0"/>
              <a:t> Pad 900 - Bin 895</a:t>
            </a:r>
          </a:p>
          <a:p>
            <a:r>
              <a:rPr lang="en-US" dirty="0"/>
              <a:t> Pad 851 - Bin 846</a:t>
            </a:r>
          </a:p>
          <a:p>
            <a:r>
              <a:rPr lang="en-US" dirty="0"/>
              <a:t> Pad 865 - Bin 860</a:t>
            </a:r>
          </a:p>
          <a:p>
            <a:r>
              <a:rPr lang="en-US" dirty="0"/>
              <a:t> Pad 902 - Bin 897</a:t>
            </a:r>
          </a:p>
          <a:p>
            <a:r>
              <a:rPr lang="en-US" dirty="0"/>
              <a:t> Pad 862 - Bin 857</a:t>
            </a:r>
          </a:p>
          <a:p>
            <a:r>
              <a:rPr lang="en-US" dirty="0"/>
              <a:t> Pad 918 - Bin 913</a:t>
            </a:r>
          </a:p>
          <a:p>
            <a:r>
              <a:rPr lang="en-US" dirty="0"/>
              <a:t> Pad 824 - Bin 819</a:t>
            </a:r>
          </a:p>
          <a:p>
            <a:r>
              <a:rPr lang="en-US" dirty="0"/>
              <a:t> Pad 1019 - Bin -1</a:t>
            </a:r>
          </a:p>
          <a:p>
            <a:r>
              <a:rPr lang="en-US" dirty="0"/>
              <a:t> Pad 784 - Bin 779</a:t>
            </a:r>
          </a:p>
          <a:p>
            <a:r>
              <a:rPr lang="en-US" dirty="0"/>
              <a:t> Pad 766 - Bin 761</a:t>
            </a:r>
          </a:p>
          <a:p>
            <a:r>
              <a:rPr lang="en-US" dirty="0"/>
              <a:t> Pad 767 - Bin 762</a:t>
            </a:r>
          </a:p>
          <a:p>
            <a:r>
              <a:rPr lang="en-US" dirty="0"/>
              <a:t> Pad 768 - Bin 763</a:t>
            </a:r>
          </a:p>
          <a:p>
            <a:r>
              <a:rPr lang="en-US" dirty="0"/>
              <a:t> Pad 769 - Bin 764</a:t>
            </a:r>
          </a:p>
          <a:p>
            <a:r>
              <a:rPr lang="en-US" dirty="0"/>
              <a:t> Pad 770 - Bin 765</a:t>
            </a:r>
          </a:p>
          <a:p>
            <a:r>
              <a:rPr lang="en-US" dirty="0"/>
              <a:t> Pad 771 - Bin 766</a:t>
            </a:r>
          </a:p>
          <a:p>
            <a:r>
              <a:rPr lang="en-US" dirty="0"/>
              <a:t> Pad 772 - Bin 767</a:t>
            </a:r>
          </a:p>
          <a:p>
            <a:r>
              <a:rPr lang="en-US" dirty="0"/>
              <a:t> Pad 773 - Bin 768</a:t>
            </a:r>
          </a:p>
          <a:p>
            <a:r>
              <a:rPr lang="en-US" dirty="0"/>
              <a:t> Pad 774 - Bin 769</a:t>
            </a:r>
          </a:p>
          <a:p>
            <a:r>
              <a:rPr lang="en-US" dirty="0"/>
              <a:t> Pad 775 - Bin 770</a:t>
            </a:r>
          </a:p>
          <a:p>
            <a:r>
              <a:rPr lang="en-US" dirty="0"/>
              <a:t> Pad 776 - Bin 771</a:t>
            </a:r>
          </a:p>
          <a:p>
            <a:r>
              <a:rPr lang="en-US" dirty="0"/>
              <a:t> Pad 812 - Bin 807</a:t>
            </a:r>
          </a:p>
          <a:p>
            <a:r>
              <a:rPr lang="en-US" dirty="0"/>
              <a:t> Pad 794 - Bin 789</a:t>
            </a:r>
          </a:p>
          <a:p>
            <a:r>
              <a:rPr lang="en-US" dirty="0"/>
              <a:t> Pad 777 - Bin 772</a:t>
            </a:r>
          </a:p>
          <a:p>
            <a:r>
              <a:rPr lang="en-US" dirty="0"/>
              <a:t> Pad 813 - Bin 808</a:t>
            </a:r>
          </a:p>
          <a:p>
            <a:r>
              <a:rPr lang="en-US" dirty="0"/>
              <a:t> Pad 795 - Bin 790</a:t>
            </a:r>
          </a:p>
          <a:p>
            <a:r>
              <a:rPr lang="en-US" dirty="0"/>
              <a:t> Pad 778 - Bin 773</a:t>
            </a:r>
          </a:p>
          <a:p>
            <a:r>
              <a:rPr lang="en-US" dirty="0"/>
              <a:t> Pad 814 - Bin 809</a:t>
            </a:r>
          </a:p>
          <a:p>
            <a:r>
              <a:rPr lang="en-US" dirty="0"/>
              <a:t> Pad 796 - Bin 791</a:t>
            </a:r>
          </a:p>
          <a:p>
            <a:r>
              <a:rPr lang="en-US" dirty="0"/>
              <a:t> Pad 779 - Bin 774</a:t>
            </a:r>
          </a:p>
          <a:p>
            <a:r>
              <a:rPr lang="en-US" dirty="0"/>
              <a:t> Pad 815 - Bin 810</a:t>
            </a:r>
          </a:p>
          <a:p>
            <a:r>
              <a:rPr lang="en-US" dirty="0"/>
              <a:t> Pad 833 - Bin 828</a:t>
            </a:r>
          </a:p>
          <a:p>
            <a:r>
              <a:rPr lang="en-US" dirty="0"/>
              <a:t> Pad 797 - Bin 792</a:t>
            </a:r>
          </a:p>
          <a:p>
            <a:r>
              <a:rPr lang="en-US" dirty="0"/>
              <a:t> Pad 780 - Bin 775</a:t>
            </a:r>
          </a:p>
          <a:p>
            <a:r>
              <a:rPr lang="en-US" dirty="0"/>
              <a:t> Pad 834 - Bin 829</a:t>
            </a:r>
          </a:p>
          <a:p>
            <a:r>
              <a:rPr lang="en-US" dirty="0"/>
              <a:t> Pad 816 - Bin 811</a:t>
            </a:r>
          </a:p>
          <a:p>
            <a:r>
              <a:rPr lang="en-US" dirty="0"/>
              <a:t> Pad 798 - Bin 793</a:t>
            </a:r>
          </a:p>
          <a:p>
            <a:r>
              <a:rPr lang="en-US" dirty="0"/>
              <a:t> Pad 781 - Bin 776</a:t>
            </a:r>
          </a:p>
          <a:p>
            <a:r>
              <a:rPr lang="en-US" dirty="0"/>
              <a:t> Pad 835 - Bin 830</a:t>
            </a:r>
          </a:p>
          <a:p>
            <a:r>
              <a:rPr lang="en-US" dirty="0"/>
              <a:t> Pad 817 - Bin 812</a:t>
            </a:r>
          </a:p>
          <a:p>
            <a:r>
              <a:rPr lang="en-US" dirty="0"/>
              <a:t> Pad 799 - Bin 794</a:t>
            </a:r>
          </a:p>
          <a:p>
            <a:r>
              <a:rPr lang="en-US" dirty="0"/>
              <a:t> Pad 782 - Bin 777</a:t>
            </a:r>
          </a:p>
          <a:p>
            <a:r>
              <a:rPr lang="en-US" dirty="0"/>
              <a:t> Pad 818 - Bin 813</a:t>
            </a:r>
          </a:p>
          <a:p>
            <a:r>
              <a:rPr lang="en-US" dirty="0"/>
              <a:t> Pad 800 - Bin 795</a:t>
            </a:r>
          </a:p>
          <a:p>
            <a:r>
              <a:rPr lang="en-US" dirty="0"/>
              <a:t> Pad 810 - Bin 805</a:t>
            </a:r>
          </a:p>
          <a:p>
            <a:r>
              <a:rPr lang="en-US" dirty="0"/>
              <a:t> Pad 847 - Bin 842</a:t>
            </a:r>
          </a:p>
          <a:p>
            <a:r>
              <a:rPr lang="en-US" dirty="0"/>
              <a:t> Pad 806 - Bin 801</a:t>
            </a:r>
          </a:p>
          <a:p>
            <a:r>
              <a:rPr lang="en-US" dirty="0"/>
              <a:t> Pad 808 - Bin 803</a:t>
            </a:r>
          </a:p>
          <a:p>
            <a:r>
              <a:rPr lang="en-US" dirty="0"/>
              <a:t> Pad 804 - Bin 799</a:t>
            </a:r>
          </a:p>
          <a:p>
            <a:r>
              <a:rPr lang="en-US" dirty="0"/>
              <a:t> Pad 858 - Bin 853</a:t>
            </a:r>
          </a:p>
          <a:p>
            <a:r>
              <a:rPr lang="en-US" dirty="0"/>
              <a:t> Pad 807 - Bin 802</a:t>
            </a:r>
          </a:p>
          <a:p>
            <a:r>
              <a:rPr lang="en-US" dirty="0"/>
              <a:t> Pad 805 - Bin 800</a:t>
            </a:r>
          </a:p>
          <a:p>
            <a:r>
              <a:rPr lang="en-US" dirty="0"/>
              <a:t> Pad 809 - Bin 804</a:t>
            </a:r>
          </a:p>
          <a:p>
            <a:r>
              <a:rPr lang="en-US" dirty="0"/>
              <a:t> Pad 822 - Bin 817</a:t>
            </a:r>
          </a:p>
          <a:p>
            <a:r>
              <a:rPr lang="en-US" dirty="0"/>
              <a:t> Pad 811 - Bin 806</a:t>
            </a:r>
          </a:p>
          <a:p>
            <a:r>
              <a:rPr lang="en-US" dirty="0"/>
              <a:t> Pad 785 - Bin 780</a:t>
            </a:r>
          </a:p>
          <a:p>
            <a:r>
              <a:rPr lang="en-US" dirty="0"/>
              <a:t> Pad 832 - Bin 827</a:t>
            </a:r>
          </a:p>
          <a:p>
            <a:r>
              <a:rPr lang="en-US" dirty="0"/>
              <a:t> Pad 823 - Bin 818</a:t>
            </a:r>
          </a:p>
          <a:p>
            <a:r>
              <a:rPr lang="en-US" dirty="0"/>
              <a:t> Pad 825 - Bin 820</a:t>
            </a:r>
          </a:p>
          <a:p>
            <a:r>
              <a:rPr lang="en-US" dirty="0"/>
              <a:t> Pad 787 - Bin 782</a:t>
            </a:r>
          </a:p>
          <a:p>
            <a:r>
              <a:rPr lang="en-US" dirty="0"/>
              <a:t> Pad 827 - Bin 822</a:t>
            </a:r>
          </a:p>
          <a:p>
            <a:r>
              <a:rPr lang="en-US" dirty="0"/>
              <a:t> Pad 789 - Bin 784</a:t>
            </a:r>
          </a:p>
          <a:p>
            <a:r>
              <a:rPr lang="en-US" dirty="0"/>
              <a:t> Pad 829 - Bin 824</a:t>
            </a:r>
          </a:p>
          <a:p>
            <a:r>
              <a:rPr lang="en-US" dirty="0"/>
              <a:t> Pad 791 - Bin 786</a:t>
            </a:r>
          </a:p>
          <a:p>
            <a:r>
              <a:rPr lang="en-US" dirty="0"/>
              <a:t> Pad 831 - Bin 826</a:t>
            </a:r>
          </a:p>
          <a:p>
            <a:r>
              <a:rPr lang="en-US" dirty="0"/>
              <a:t> Pad 788 - Bin 783</a:t>
            </a:r>
          </a:p>
          <a:p>
            <a:r>
              <a:rPr lang="en-US" dirty="0"/>
              <a:t> Pad 786 - Bin 781</a:t>
            </a:r>
          </a:p>
          <a:p>
            <a:r>
              <a:rPr lang="en-US" dirty="0"/>
              <a:t> Pad 790 - Bin 785</a:t>
            </a:r>
          </a:p>
          <a:p>
            <a:r>
              <a:rPr lang="en-US" dirty="0"/>
              <a:t> Pad 826 - Bin 821</a:t>
            </a:r>
          </a:p>
          <a:p>
            <a:r>
              <a:rPr lang="en-US" dirty="0"/>
              <a:t> Pad 792 - Bin 787</a:t>
            </a:r>
          </a:p>
          <a:p>
            <a:r>
              <a:rPr lang="en-US" dirty="0"/>
              <a:t> Pad 828 - Bin 823</a:t>
            </a:r>
          </a:p>
          <a:p>
            <a:r>
              <a:rPr lang="en-US" dirty="0"/>
              <a:t> Pad 793 - Bin 788</a:t>
            </a:r>
          </a:p>
          <a:p>
            <a:r>
              <a:rPr lang="en-US" dirty="0"/>
              <a:t> Pad 830 - Bin 825</a:t>
            </a:r>
          </a:p>
          <a:p>
            <a:r>
              <a:rPr lang="en-US" dirty="0"/>
              <a:t> Pad 0 - Bin 0</a:t>
            </a:r>
          </a:p>
          <a:p>
            <a:r>
              <a:rPr lang="en-US" dirty="0"/>
              <a:t>[INFO] Pad map has an average load of 0.674883 and a max load of 1 with buckets 15173 for 10240 pads.</a:t>
            </a:r>
          </a:p>
          <a:p>
            <a:r>
              <a:rPr lang="en-US" dirty="0"/>
              <a:t> Row 0 Number of pads 0</a:t>
            </a:r>
          </a:p>
          <a:p>
            <a:r>
              <a:rPr lang="en-US" dirty="0"/>
              <a:t> Row 1 Number of pads 18</a:t>
            </a:r>
          </a:p>
          <a:p>
            <a:r>
              <a:rPr lang="en-US" dirty="0"/>
              <a:t> Row 2 Number of pads 36</a:t>
            </a:r>
          </a:p>
          <a:p>
            <a:r>
              <a:rPr lang="en-US" dirty="0"/>
              <a:t> Row 3 Number of pads 54</a:t>
            </a:r>
          </a:p>
          <a:p>
            <a:r>
              <a:rPr lang="en-US" dirty="0"/>
              <a:t> Row 4 Number of pads 71</a:t>
            </a:r>
          </a:p>
          <a:p>
            <a:r>
              <a:rPr lang="en-US" dirty="0"/>
              <a:t> Row 5 Number of pads 88</a:t>
            </a:r>
          </a:p>
          <a:p>
            <a:r>
              <a:rPr lang="en-US" dirty="0"/>
              <a:t> Row 6 Number of pads 105</a:t>
            </a:r>
          </a:p>
          <a:p>
            <a:r>
              <a:rPr lang="en-US" dirty="0"/>
              <a:t> Row 7 Number of pads 122</a:t>
            </a:r>
          </a:p>
          <a:p>
            <a:r>
              <a:rPr lang="en-US" dirty="0"/>
              <a:t> Row 8 Number of pads 138</a:t>
            </a:r>
          </a:p>
          <a:p>
            <a:r>
              <a:rPr lang="en-US" dirty="0"/>
              <a:t> Row 9 Number of pads 154</a:t>
            </a:r>
          </a:p>
          <a:p>
            <a:r>
              <a:rPr lang="en-US" dirty="0"/>
              <a:t> Row 10 Number of pads 169</a:t>
            </a:r>
          </a:p>
          <a:p>
            <a:r>
              <a:rPr lang="en-US" dirty="0"/>
              <a:t> Row 11 Number of pads 184</a:t>
            </a:r>
          </a:p>
          <a:p>
            <a:r>
              <a:rPr lang="en-US" dirty="0"/>
              <a:t> Row 12 Number of pads 198</a:t>
            </a:r>
          </a:p>
          <a:p>
            <a:r>
              <a:rPr lang="en-US" dirty="0"/>
              <a:t> Row 13 Number of pads 211</a:t>
            </a:r>
          </a:p>
          <a:p>
            <a:r>
              <a:rPr lang="en-US" dirty="0"/>
              <a:t> Row 14 Number of pads 223</a:t>
            </a:r>
          </a:p>
          <a:p>
            <a:r>
              <a:rPr lang="en-US" dirty="0"/>
              <a:t> Row 15 Number of pads 234</a:t>
            </a:r>
          </a:p>
          <a:p>
            <a:r>
              <a:rPr lang="en-US" dirty="0"/>
              <a:t> Row 16 Number of pads 243</a:t>
            </a:r>
          </a:p>
          <a:p>
            <a:r>
              <a:rPr lang="en-US" dirty="0"/>
              <a:t> Row 17 Number of pads 250</a:t>
            </a:r>
          </a:p>
          <a:p>
            <a:r>
              <a:rPr lang="en-US" dirty="0"/>
              <a:t> Row 0 Number of pads 255</a:t>
            </a:r>
          </a:p>
          <a:p>
            <a:r>
              <a:rPr lang="en-US" dirty="0"/>
              <a:t> Row 1 Number of pads 273</a:t>
            </a:r>
          </a:p>
          <a:p>
            <a:r>
              <a:rPr lang="en-US" dirty="0"/>
              <a:t> Row 2 Number of pads 291</a:t>
            </a:r>
          </a:p>
          <a:p>
            <a:r>
              <a:rPr lang="en-US" dirty="0"/>
              <a:t> Row 3 Number of pads 309</a:t>
            </a:r>
          </a:p>
          <a:p>
            <a:r>
              <a:rPr lang="en-US" dirty="0"/>
              <a:t> Row 4 Number of pads 326</a:t>
            </a:r>
          </a:p>
          <a:p>
            <a:r>
              <a:rPr lang="en-US" dirty="0"/>
              <a:t> Row 5 Number of pads 343</a:t>
            </a:r>
          </a:p>
          <a:p>
            <a:r>
              <a:rPr lang="en-US" dirty="0"/>
              <a:t> Row 6 Number of pads 360</a:t>
            </a:r>
          </a:p>
          <a:p>
            <a:r>
              <a:rPr lang="en-US" dirty="0"/>
              <a:t> Row 7 Number of pads 377</a:t>
            </a:r>
          </a:p>
          <a:p>
            <a:r>
              <a:rPr lang="en-US" dirty="0"/>
              <a:t> Row 8 Number of pads 393</a:t>
            </a:r>
          </a:p>
          <a:p>
            <a:r>
              <a:rPr lang="en-US" dirty="0"/>
              <a:t> Row 9 Number of pads 409</a:t>
            </a:r>
          </a:p>
          <a:p>
            <a:r>
              <a:rPr lang="en-US" dirty="0"/>
              <a:t> Row 10 Number of pads 424</a:t>
            </a:r>
          </a:p>
          <a:p>
            <a:r>
              <a:rPr lang="en-US" dirty="0"/>
              <a:t> Row 11 Number of pads 439</a:t>
            </a:r>
          </a:p>
          <a:p>
            <a:r>
              <a:rPr lang="en-US" dirty="0"/>
              <a:t> Row 12 Number of pads 453</a:t>
            </a:r>
          </a:p>
          <a:p>
            <a:r>
              <a:rPr lang="en-US" dirty="0"/>
              <a:t> Row 13 Number of pads 466</a:t>
            </a:r>
          </a:p>
          <a:p>
            <a:r>
              <a:rPr lang="en-US" dirty="0"/>
              <a:t> Row 14 Number of pads 478</a:t>
            </a:r>
          </a:p>
          <a:p>
            <a:r>
              <a:rPr lang="en-US" dirty="0"/>
              <a:t> Row 15 Number of pads 489</a:t>
            </a:r>
          </a:p>
          <a:p>
            <a:r>
              <a:rPr lang="en-US" dirty="0"/>
              <a:t> Row 16 Number of pads 498</a:t>
            </a:r>
          </a:p>
          <a:p>
            <a:r>
              <a:rPr lang="en-US" dirty="0"/>
              <a:t> Row 17 Number of pads 505</a:t>
            </a:r>
          </a:p>
          <a:p>
            <a:r>
              <a:rPr lang="en-US" dirty="0"/>
              <a:t> Row 0 Number of pads 510</a:t>
            </a:r>
          </a:p>
          <a:p>
            <a:r>
              <a:rPr lang="en-US" dirty="0"/>
              <a:t> Row 1 Number of pads 528</a:t>
            </a:r>
          </a:p>
          <a:p>
            <a:r>
              <a:rPr lang="en-US" dirty="0"/>
              <a:t> Row 2 Number of pads 546</a:t>
            </a:r>
          </a:p>
          <a:p>
            <a:r>
              <a:rPr lang="en-US" dirty="0"/>
              <a:t> Row 3 Number of pads 564</a:t>
            </a:r>
          </a:p>
          <a:p>
            <a:r>
              <a:rPr lang="en-US" dirty="0"/>
              <a:t> Row 4 Number of pads 581</a:t>
            </a:r>
          </a:p>
          <a:p>
            <a:r>
              <a:rPr lang="en-US" dirty="0"/>
              <a:t> Row 5 Number of pads 598</a:t>
            </a:r>
          </a:p>
          <a:p>
            <a:r>
              <a:rPr lang="en-US" dirty="0"/>
              <a:t> Row 6 Number of pads 615</a:t>
            </a:r>
          </a:p>
          <a:p>
            <a:r>
              <a:rPr lang="en-US" dirty="0"/>
              <a:t> Row 7 Number of pads 632</a:t>
            </a:r>
          </a:p>
          <a:p>
            <a:r>
              <a:rPr lang="en-US" dirty="0"/>
              <a:t> Row 8 Number of pads 648</a:t>
            </a:r>
          </a:p>
          <a:p>
            <a:r>
              <a:rPr lang="en-US" dirty="0"/>
              <a:t> Row 9 Number of pads 664</a:t>
            </a:r>
          </a:p>
          <a:p>
            <a:r>
              <a:rPr lang="en-US" dirty="0"/>
              <a:t> Row 10 Number of pads 679</a:t>
            </a:r>
          </a:p>
          <a:p>
            <a:r>
              <a:rPr lang="en-US" dirty="0"/>
              <a:t> Row 11 Number of pads 694</a:t>
            </a:r>
          </a:p>
          <a:p>
            <a:r>
              <a:rPr lang="en-US" dirty="0"/>
              <a:t> Row 12 Number of pads 708</a:t>
            </a:r>
          </a:p>
          <a:p>
            <a:r>
              <a:rPr lang="en-US" dirty="0"/>
              <a:t> Row 13 Number of pads 721</a:t>
            </a:r>
          </a:p>
          <a:p>
            <a:r>
              <a:rPr lang="en-US" dirty="0"/>
              <a:t> Row 14 Number of pads 733</a:t>
            </a:r>
          </a:p>
          <a:p>
            <a:r>
              <a:rPr lang="en-US" dirty="0"/>
              <a:t> Row 15 Number of pads 744</a:t>
            </a:r>
          </a:p>
          <a:p>
            <a:r>
              <a:rPr lang="en-US" dirty="0"/>
              <a:t> Row 16 Number of pads 753</a:t>
            </a:r>
          </a:p>
          <a:p>
            <a:r>
              <a:rPr lang="en-US" dirty="0"/>
              <a:t> Row 17 Number of pads 760</a:t>
            </a:r>
          </a:p>
          <a:p>
            <a:r>
              <a:rPr lang="en-US" dirty="0"/>
              <a:t> Row 0 Number of pads 765</a:t>
            </a:r>
          </a:p>
          <a:p>
            <a:r>
              <a:rPr lang="en-US" dirty="0"/>
              <a:t> Row 1 Number of pads 783</a:t>
            </a:r>
          </a:p>
          <a:p>
            <a:r>
              <a:rPr lang="en-US" dirty="0"/>
              <a:t> Row 2 Number of pads 801</a:t>
            </a:r>
          </a:p>
          <a:p>
            <a:r>
              <a:rPr lang="en-US" dirty="0"/>
              <a:t> Row 3 Number of pads 819</a:t>
            </a:r>
          </a:p>
          <a:p>
            <a:r>
              <a:rPr lang="en-US" dirty="0"/>
              <a:t> Row 4 Number of pads 836</a:t>
            </a:r>
          </a:p>
          <a:p>
            <a:r>
              <a:rPr lang="en-US" dirty="0"/>
              <a:t> Row 5 Number of pads 853</a:t>
            </a:r>
          </a:p>
          <a:p>
            <a:r>
              <a:rPr lang="en-US" dirty="0"/>
              <a:t> Row 6 Number of pads 870</a:t>
            </a:r>
          </a:p>
          <a:p>
            <a:r>
              <a:rPr lang="en-US" dirty="0"/>
              <a:t> Row 7 Number of pads 887</a:t>
            </a:r>
          </a:p>
          <a:p>
            <a:r>
              <a:rPr lang="en-US" dirty="0"/>
              <a:t> Row 8 Number of pads 903</a:t>
            </a:r>
          </a:p>
          <a:p>
            <a:r>
              <a:rPr lang="en-US" dirty="0"/>
              <a:t> Row 9 Number of pads 919</a:t>
            </a:r>
          </a:p>
          <a:p>
            <a:r>
              <a:rPr lang="en-US" dirty="0"/>
              <a:t> Row 10 Number of pads 934</a:t>
            </a:r>
          </a:p>
          <a:p>
            <a:r>
              <a:rPr lang="en-US" dirty="0"/>
              <a:t> Row 11 Number of pads 949</a:t>
            </a:r>
          </a:p>
          <a:p>
            <a:r>
              <a:rPr lang="en-US" dirty="0"/>
              <a:t> Row 12 Number of pads 963</a:t>
            </a:r>
          </a:p>
          <a:p>
            <a:r>
              <a:rPr lang="en-US" dirty="0"/>
              <a:t> Row 13 Number of pads 976</a:t>
            </a:r>
          </a:p>
          <a:p>
            <a:r>
              <a:rPr lang="en-US" dirty="0"/>
              <a:t> Row 14 Number of pads 988</a:t>
            </a:r>
          </a:p>
          <a:p>
            <a:r>
              <a:rPr lang="en-US" dirty="0"/>
              <a:t> Row 15 Number of pads 999</a:t>
            </a:r>
          </a:p>
          <a:p>
            <a:r>
              <a:rPr lang="en-US" dirty="0"/>
              <a:t> Row 16 Number of pads 1008</a:t>
            </a:r>
          </a:p>
          <a:p>
            <a:r>
              <a:rPr lang="en-US" dirty="0"/>
              <a:t> Row 17 Number of pads 1015</a:t>
            </a:r>
          </a:p>
          <a:p>
            <a:r>
              <a:rPr lang="en-US" dirty="0"/>
              <a:t> Total pads 1020</a:t>
            </a:r>
          </a:p>
          <a:p>
            <a:r>
              <a:rPr lang="en-US" dirty="0"/>
              <a:t>[ERROR] Skipping generation of pad plane, it is already parsed!</a:t>
            </a:r>
          </a:p>
          <a:p>
            <a:r>
              <a:rPr lang="en-US" dirty="0"/>
              <a:t>[INFO] The input consists out of the following trees and files: </a:t>
            </a:r>
          </a:p>
          <a:p>
            <a:r>
              <a:rPr lang="en-US" dirty="0"/>
              <a:t>[INFO]  - </a:t>
            </a:r>
            <a:r>
              <a:rPr lang="en-US" dirty="0" err="1"/>
              <a:t>cbmsim</a:t>
            </a:r>
            <a:endParaRPr lang="en-US" dirty="0"/>
          </a:p>
          <a:p>
            <a:r>
              <a:rPr lang="en-US" dirty="0"/>
              <a:t>[INFO]     - ./data/</a:t>
            </a:r>
            <a:r>
              <a:rPr lang="en-US" dirty="0" err="1"/>
              <a:t>gadgetsim.root</a:t>
            </a:r>
            <a:endParaRPr lang="en-US" dirty="0"/>
          </a:p>
          <a:p>
            <a:r>
              <a:rPr lang="en-US" dirty="0"/>
              <a:t>[INFO] </a:t>
            </a:r>
            <a:r>
              <a:rPr lang="en-US" dirty="0" err="1"/>
              <a:t>FairRootFileSink</a:t>
            </a:r>
            <a:r>
              <a:rPr lang="en-US" dirty="0"/>
              <a:t> initialized.</a:t>
            </a:r>
          </a:p>
          <a:p>
            <a:r>
              <a:rPr lang="en-US" dirty="0"/>
              <a:t>[INFO]  - cbmout_0</a:t>
            </a:r>
          </a:p>
          <a:p>
            <a:r>
              <a:rPr lang="en-US" dirty="0"/>
              <a:t>[INFO]     - ./data/</a:t>
            </a:r>
            <a:r>
              <a:rPr lang="en-US" dirty="0" err="1"/>
              <a:t>CD_digi.root</a:t>
            </a:r>
            <a:endParaRPr lang="en-US" dirty="0"/>
          </a:p>
          <a:p>
            <a:r>
              <a:rPr lang="en-US" dirty="0"/>
              <a:t>[INFO] Parameter and input file are available, Assure that basic info is there for the run!</a:t>
            </a:r>
          </a:p>
          <a:p>
            <a:r>
              <a:rPr lang="en-US" dirty="0"/>
              <a:t>[INFO] ---</a:t>
            </a:r>
            <a:r>
              <a:rPr lang="en-US" dirty="0" err="1"/>
              <a:t>FairRootManager</a:t>
            </a:r>
            <a:r>
              <a:rPr lang="en-US" dirty="0"/>
              <a:t>::</a:t>
            </a:r>
            <a:r>
              <a:rPr lang="en-US" dirty="0" err="1"/>
              <a:t>SpecifyRunId</a:t>
            </a:r>
            <a:r>
              <a:rPr lang="en-US" dirty="0"/>
              <a:t> --- </a:t>
            </a:r>
          </a:p>
          <a:p>
            <a:r>
              <a:rPr lang="en-US" dirty="0"/>
              <a:t>[INFO] --- Initialize with </a:t>
            </a:r>
            <a:r>
              <a:rPr lang="en-US" dirty="0" err="1"/>
              <a:t>RunId</a:t>
            </a:r>
            <a:r>
              <a:rPr lang="en-US" dirty="0"/>
              <a:t>  --- 1735951821</a:t>
            </a:r>
          </a:p>
          <a:p>
            <a:endParaRPr lang="en-US" dirty="0"/>
          </a:p>
          <a:p>
            <a:r>
              <a:rPr lang="en-US" dirty="0"/>
              <a:t>************************************************************* </a:t>
            </a:r>
          </a:p>
          <a:p>
            <a:r>
              <a:rPr lang="en-US" dirty="0"/>
              <a:t>     </a:t>
            </a:r>
            <a:r>
              <a:rPr lang="en-US" dirty="0" err="1"/>
              <a:t>initialisation</a:t>
            </a:r>
            <a:r>
              <a:rPr lang="en-US" dirty="0"/>
              <a:t> for run id 1735951821</a:t>
            </a:r>
          </a:p>
          <a:p>
            <a:r>
              <a:rPr lang="en-US" dirty="0"/>
              <a:t>************************************************************* </a:t>
            </a:r>
          </a:p>
          <a:p>
            <a:r>
              <a:rPr lang="en-US" dirty="0"/>
              <a:t>-I- </a:t>
            </a:r>
            <a:r>
              <a:rPr lang="en-US" dirty="0" err="1"/>
              <a:t>FairRunTimeDB</a:t>
            </a:r>
            <a:r>
              <a:rPr lang="en-US" dirty="0"/>
              <a:t>::</a:t>
            </a:r>
            <a:r>
              <a:rPr lang="en-US" dirty="0" err="1"/>
              <a:t>InitContainer</a:t>
            </a:r>
            <a:r>
              <a:rPr lang="en-US" dirty="0"/>
              <a:t>() </a:t>
            </a:r>
            <a:r>
              <a:rPr lang="en-US" dirty="0" err="1"/>
              <a:t>FairGeoParSet</a:t>
            </a:r>
            <a:endParaRPr lang="en-US" dirty="0"/>
          </a:p>
          <a:p>
            <a:r>
              <a:rPr lang="en-US" dirty="0"/>
              <a:t>[ERROR] </a:t>
            </a:r>
            <a:r>
              <a:rPr lang="en-US" dirty="0" err="1"/>
              <a:t>init</a:t>
            </a:r>
            <a:r>
              <a:rPr lang="en-US" dirty="0"/>
              <a:t>() </a:t>
            </a:r>
            <a:r>
              <a:rPr lang="en-US" dirty="0" err="1"/>
              <a:t>FairGeoParSet</a:t>
            </a:r>
            <a:r>
              <a:rPr lang="en-US" dirty="0"/>
              <a:t> not initialized</a:t>
            </a:r>
          </a:p>
          <a:p>
            <a:r>
              <a:rPr lang="en-US" dirty="0"/>
              <a:t>-I- </a:t>
            </a:r>
            <a:r>
              <a:rPr lang="en-US" dirty="0" err="1"/>
              <a:t>FairRunTimeDB</a:t>
            </a:r>
            <a:r>
              <a:rPr lang="en-US" dirty="0"/>
              <a:t>::</a:t>
            </a:r>
            <a:r>
              <a:rPr lang="en-US" dirty="0" err="1"/>
              <a:t>InitContainer</a:t>
            </a:r>
            <a:r>
              <a:rPr lang="en-US" dirty="0"/>
              <a:t>() </a:t>
            </a:r>
            <a:r>
              <a:rPr lang="en-US" dirty="0" err="1"/>
              <a:t>FairBaseParSet</a:t>
            </a:r>
            <a:endParaRPr lang="en-US" dirty="0"/>
          </a:p>
          <a:p>
            <a:r>
              <a:rPr lang="en-US" dirty="0"/>
              <a:t>[ERROR] </a:t>
            </a:r>
            <a:r>
              <a:rPr lang="en-US" dirty="0" err="1"/>
              <a:t>init</a:t>
            </a:r>
            <a:r>
              <a:rPr lang="en-US" dirty="0"/>
              <a:t>() </a:t>
            </a:r>
            <a:r>
              <a:rPr lang="en-US" dirty="0" err="1"/>
              <a:t>FairBaseParSet</a:t>
            </a:r>
            <a:r>
              <a:rPr lang="en-US" dirty="0"/>
              <a:t> not initialized</a:t>
            </a:r>
          </a:p>
          <a:p>
            <a:r>
              <a:rPr lang="en-US" dirty="0"/>
              <a:t>Error in &lt;</a:t>
            </a:r>
            <a:r>
              <a:rPr lang="en-US" dirty="0" err="1"/>
              <a:t>FairRuntimeDb</a:t>
            </a:r>
            <a:r>
              <a:rPr lang="en-US" dirty="0"/>
              <a:t>::</a:t>
            </a:r>
            <a:r>
              <a:rPr lang="en-US" dirty="0" err="1"/>
              <a:t>initContainers</a:t>
            </a:r>
            <a:r>
              <a:rPr lang="en-US" dirty="0"/>
              <a:t>()&gt;: Error </a:t>
            </a:r>
            <a:r>
              <a:rPr lang="en-US" dirty="0" err="1"/>
              <a:t>occured</a:t>
            </a:r>
            <a:r>
              <a:rPr lang="en-US" dirty="0"/>
              <a:t> during initialization</a:t>
            </a:r>
          </a:p>
          <a:p>
            <a:endParaRPr lang="en-US" dirty="0"/>
          </a:p>
          <a:p>
            <a:r>
              <a:rPr lang="en-US" dirty="0"/>
              <a:t>************************************************************* </a:t>
            </a:r>
          </a:p>
          <a:p>
            <a:r>
              <a:rPr lang="en-US" dirty="0"/>
              <a:t>     </a:t>
            </a:r>
            <a:r>
              <a:rPr lang="en-US" dirty="0" err="1"/>
              <a:t>initialisation</a:t>
            </a:r>
            <a:r>
              <a:rPr lang="en-US" dirty="0"/>
              <a:t> for run id 1735951821</a:t>
            </a:r>
          </a:p>
          <a:p>
            <a:r>
              <a:rPr lang="en-US" dirty="0"/>
              <a:t>************************************************************* </a:t>
            </a:r>
          </a:p>
          <a:p>
            <a:r>
              <a:rPr lang="en-US" dirty="0"/>
              <a:t>-I- </a:t>
            </a:r>
            <a:r>
              <a:rPr lang="en-US" dirty="0" err="1"/>
              <a:t>FairRunTimeDB</a:t>
            </a:r>
            <a:r>
              <a:rPr lang="en-US" dirty="0"/>
              <a:t>::</a:t>
            </a:r>
            <a:r>
              <a:rPr lang="en-US" dirty="0" err="1"/>
              <a:t>InitContainer</a:t>
            </a:r>
            <a:r>
              <a:rPr lang="en-US" dirty="0"/>
              <a:t>() </a:t>
            </a:r>
            <a:r>
              <a:rPr lang="en-US" dirty="0" err="1"/>
              <a:t>FairGeoParSet</a:t>
            </a:r>
            <a:endParaRPr lang="en-US" dirty="0"/>
          </a:p>
          <a:p>
            <a:r>
              <a:rPr lang="en-US" dirty="0"/>
              <a:t>[ERROR] </a:t>
            </a:r>
            <a:r>
              <a:rPr lang="en-US" dirty="0" err="1"/>
              <a:t>init</a:t>
            </a:r>
            <a:r>
              <a:rPr lang="en-US" dirty="0"/>
              <a:t>() </a:t>
            </a:r>
            <a:r>
              <a:rPr lang="en-US" dirty="0" err="1"/>
              <a:t>FairGeoParSet</a:t>
            </a:r>
            <a:r>
              <a:rPr lang="en-US" dirty="0"/>
              <a:t> not initialized</a:t>
            </a:r>
          </a:p>
          <a:p>
            <a:r>
              <a:rPr lang="en-US" dirty="0"/>
              <a:t>-I- </a:t>
            </a:r>
            <a:r>
              <a:rPr lang="en-US" dirty="0" err="1"/>
              <a:t>FairRunTimeDB</a:t>
            </a:r>
            <a:r>
              <a:rPr lang="en-US" dirty="0"/>
              <a:t>::</a:t>
            </a:r>
            <a:r>
              <a:rPr lang="en-US" dirty="0" err="1"/>
              <a:t>InitContainer</a:t>
            </a:r>
            <a:r>
              <a:rPr lang="en-US" dirty="0"/>
              <a:t>() </a:t>
            </a:r>
            <a:r>
              <a:rPr lang="en-US" dirty="0" err="1"/>
              <a:t>FairBaseParSet</a:t>
            </a:r>
            <a:endParaRPr lang="en-US" dirty="0"/>
          </a:p>
          <a:p>
            <a:r>
              <a:rPr lang="en-US" dirty="0"/>
              <a:t>[ERROR] </a:t>
            </a:r>
            <a:r>
              <a:rPr lang="en-US" dirty="0" err="1"/>
              <a:t>init</a:t>
            </a:r>
            <a:r>
              <a:rPr lang="en-US" dirty="0"/>
              <a:t>() </a:t>
            </a:r>
            <a:r>
              <a:rPr lang="en-US" dirty="0" err="1"/>
              <a:t>FairBaseParSet</a:t>
            </a:r>
            <a:r>
              <a:rPr lang="en-US" dirty="0"/>
              <a:t> not initialized</a:t>
            </a:r>
          </a:p>
          <a:p>
            <a:r>
              <a:rPr lang="en-US" dirty="0"/>
              <a:t>-I- </a:t>
            </a:r>
            <a:r>
              <a:rPr lang="en-US" dirty="0" err="1"/>
              <a:t>FairRunTimeDB</a:t>
            </a:r>
            <a:r>
              <a:rPr lang="en-US" dirty="0"/>
              <a:t>::</a:t>
            </a:r>
            <a:r>
              <a:rPr lang="en-US" dirty="0" err="1"/>
              <a:t>InitContainer</a:t>
            </a:r>
            <a:r>
              <a:rPr lang="en-US" dirty="0"/>
              <a:t>() </a:t>
            </a:r>
            <a:r>
              <a:rPr lang="en-US" dirty="0" err="1"/>
              <a:t>AtDigiPar</a:t>
            </a:r>
            <a:endParaRPr lang="en-US" dirty="0"/>
          </a:p>
          <a:p>
            <a:r>
              <a:rPr lang="en-US" dirty="0"/>
              <a:t>Error in &lt;</a:t>
            </a:r>
            <a:r>
              <a:rPr lang="en-US" dirty="0" err="1"/>
              <a:t>FairRuntimeDb</a:t>
            </a:r>
            <a:r>
              <a:rPr lang="en-US" dirty="0"/>
              <a:t>::</a:t>
            </a:r>
            <a:r>
              <a:rPr lang="en-US" dirty="0" err="1"/>
              <a:t>initContainers</a:t>
            </a:r>
            <a:r>
              <a:rPr lang="en-US" dirty="0"/>
              <a:t>()&gt;: Error </a:t>
            </a:r>
            <a:r>
              <a:rPr lang="en-US" dirty="0" err="1"/>
              <a:t>occured</a:t>
            </a:r>
            <a:r>
              <a:rPr lang="en-US" dirty="0"/>
              <a:t> during initialization</a:t>
            </a:r>
          </a:p>
          <a:p>
            <a:r>
              <a:rPr lang="en-US" dirty="0" err="1"/>
              <a:t>AtDigiPar</a:t>
            </a:r>
            <a:r>
              <a:rPr lang="en-US" dirty="0"/>
              <a:t> initialized from Ascii file</a:t>
            </a:r>
          </a:p>
          <a:p>
            <a:r>
              <a:rPr lang="en-US" dirty="0"/>
              <a:t>[INFO] </a:t>
            </a:r>
            <a:r>
              <a:rPr lang="en-US" dirty="0" err="1"/>
              <a:t>Initilization</a:t>
            </a:r>
            <a:r>
              <a:rPr lang="en-US" dirty="0"/>
              <a:t> of </a:t>
            </a:r>
            <a:r>
              <a:rPr lang="en-US" dirty="0" err="1"/>
              <a:t>AtClusterizeTask</a:t>
            </a:r>
            <a:endParaRPr lang="en-US" dirty="0"/>
          </a:p>
          <a:p>
            <a:r>
              <a:rPr lang="en-US" dirty="0"/>
              <a:t>[INFO] Object </a:t>
            </a:r>
            <a:r>
              <a:rPr lang="en-US" dirty="0" err="1"/>
              <a:t>AtTpcPoint</a:t>
            </a:r>
            <a:r>
              <a:rPr lang="en-US" dirty="0"/>
              <a:t> describing the branch in the folder structure was found</a:t>
            </a:r>
          </a:p>
          <a:p>
            <a:r>
              <a:rPr lang="en-US" dirty="0"/>
              <a:t>[INFO]   Ionization energy of gas: 2.23e-05 MeV</a:t>
            </a:r>
          </a:p>
          <a:p>
            <a:r>
              <a:rPr lang="en-US" dirty="0"/>
              <a:t>[INFO]   Fano factor of gas: 0.24</a:t>
            </a:r>
          </a:p>
          <a:p>
            <a:r>
              <a:rPr lang="en-US" dirty="0"/>
              <a:t>[INFO]   Drift velocity: 1.25</a:t>
            </a:r>
          </a:p>
          <a:p>
            <a:r>
              <a:rPr lang="en-US" dirty="0"/>
              <a:t>[INFO]   </a:t>
            </a:r>
            <a:r>
              <a:rPr lang="en-US" dirty="0" err="1"/>
              <a:t>Longitudal</a:t>
            </a:r>
            <a:r>
              <a:rPr lang="en-US" dirty="0"/>
              <a:t> coefficient of diffusion: 0.000114</a:t>
            </a:r>
          </a:p>
          <a:p>
            <a:r>
              <a:rPr lang="en-US" dirty="0"/>
              <a:t>[INFO]   Transverse coefficient of diffusion: 0.00284</a:t>
            </a:r>
          </a:p>
          <a:p>
            <a:r>
              <a:rPr lang="en-US" dirty="0"/>
              <a:t>[INFO]   Position of the pad plane (Z): 490</a:t>
            </a:r>
          </a:p>
          <a:p>
            <a:r>
              <a:rPr lang="en-US" dirty="0"/>
              <a:t>[INFO] </a:t>
            </a:r>
            <a:r>
              <a:rPr lang="en-US" dirty="0" err="1"/>
              <a:t>Initilization</a:t>
            </a:r>
            <a:r>
              <a:rPr lang="en-US" dirty="0"/>
              <a:t> of </a:t>
            </a:r>
            <a:r>
              <a:rPr lang="en-US" dirty="0" err="1"/>
              <a:t>AtPulseTask</a:t>
            </a:r>
            <a:endParaRPr lang="en-US" dirty="0"/>
          </a:p>
          <a:p>
            <a:r>
              <a:rPr lang="en-US" dirty="0"/>
              <a:t>[INFO] Gain: 8000</a:t>
            </a:r>
          </a:p>
          <a:p>
            <a:r>
              <a:rPr lang="en-US" dirty="0"/>
              <a:t>[INFO] </a:t>
            </a:r>
            <a:r>
              <a:rPr lang="en-US" dirty="0" err="1"/>
              <a:t>GETGain</a:t>
            </a:r>
            <a:r>
              <a:rPr lang="en-US" dirty="0"/>
              <a:t>: 0.00546816</a:t>
            </a:r>
          </a:p>
          <a:p>
            <a:r>
              <a:rPr lang="en-US" dirty="0"/>
              <a:t>[INFO] Peaking time: 1.014</a:t>
            </a:r>
          </a:p>
          <a:p>
            <a:r>
              <a:rPr lang="en-US" dirty="0"/>
              <a:t>[INFO] TB Time: 0.16</a:t>
            </a:r>
          </a:p>
          <a:p>
            <a:r>
              <a:rPr lang="en-US" dirty="0"/>
              <a:t>[INFO] TB entrance: 300</a:t>
            </a:r>
          </a:p>
          <a:p>
            <a:r>
              <a:rPr lang="en-US" dirty="0"/>
              <a:t>[INFO] TB Pad Plane: 55</a:t>
            </a:r>
          </a:p>
          <a:p>
            <a:r>
              <a:rPr lang="en-US" dirty="0"/>
              <a:t>[INFO]  </a:t>
            </a:r>
            <a:r>
              <a:rPr lang="en-US" dirty="0" err="1"/>
              <a:t>AtPulseTask</a:t>
            </a:r>
            <a:r>
              <a:rPr lang="en-US" dirty="0"/>
              <a:t> : Initialization of parameters complete!</a:t>
            </a:r>
          </a:p>
          <a:p>
            <a:r>
              <a:rPr lang="en-US" dirty="0"/>
              <a:t> ==== Parameters for Pulse Shape Analysis Task ==== </a:t>
            </a:r>
          </a:p>
          <a:p>
            <a:r>
              <a:rPr lang="en-US" dirty="0"/>
              <a:t> ==== Magnetic Field : 2 T </a:t>
            </a:r>
          </a:p>
          <a:p>
            <a:r>
              <a:rPr lang="en-US" dirty="0"/>
              <a:t> ==== Electric Field : 6000 V/cm </a:t>
            </a:r>
          </a:p>
          <a:p>
            <a:r>
              <a:rPr lang="en-US" dirty="0"/>
              <a:t> ==== Sampling Rate : 160 ns </a:t>
            </a:r>
          </a:p>
          <a:p>
            <a:r>
              <a:rPr lang="en-US" dirty="0"/>
              <a:t> ==== Drift Velocity : 1.25 cm/us </a:t>
            </a:r>
          </a:p>
          <a:p>
            <a:r>
              <a:rPr lang="en-US" dirty="0"/>
              <a:t> ==== Entrance TB : 300</a:t>
            </a:r>
          </a:p>
          <a:p>
            <a:r>
              <a:rPr lang="en-US" dirty="0"/>
              <a:t> ==== Pad plane TB : 55</a:t>
            </a:r>
          </a:p>
          <a:p>
            <a:r>
              <a:rPr lang="en-US" dirty="0"/>
              <a:t> ==== </a:t>
            </a:r>
            <a:r>
              <a:rPr lang="en-US" dirty="0" err="1"/>
              <a:t>NumTbs</a:t>
            </a:r>
            <a:r>
              <a:rPr lang="en-US" dirty="0"/>
              <a:t> : 512</a:t>
            </a:r>
          </a:p>
          <a:p>
            <a:r>
              <a:rPr lang="en-US" dirty="0"/>
              <a:t>[INFO]  Simulated points found (simulation analysis) in branch </a:t>
            </a:r>
            <a:r>
              <a:rPr lang="en-US" dirty="0" err="1"/>
              <a:t>AtTpcPoint</a:t>
            </a:r>
            <a:endParaRPr lang="en-US" dirty="0"/>
          </a:p>
          <a:p>
            <a:r>
              <a:rPr lang="en-US" dirty="0"/>
              <a:t>Warning in &lt;</a:t>
            </a:r>
            <a:r>
              <a:rPr lang="en-US" dirty="0" err="1"/>
              <a:t>TTree</a:t>
            </a:r>
            <a:r>
              <a:rPr lang="en-US" dirty="0"/>
              <a:t>::</a:t>
            </a:r>
            <a:r>
              <a:rPr lang="en-US" dirty="0" err="1"/>
              <a:t>Bronch</a:t>
            </a:r>
            <a:r>
              <a:rPr lang="en-US" dirty="0"/>
              <a:t>&gt;: </a:t>
            </a:r>
            <a:r>
              <a:rPr lang="en-US" dirty="0" err="1"/>
              <a:t>FairEventHeader</a:t>
            </a:r>
            <a:r>
              <a:rPr lang="en-US" dirty="0"/>
              <a:t> cannot be split, resetting </a:t>
            </a:r>
            <a:r>
              <a:rPr lang="en-US" dirty="0" err="1"/>
              <a:t>splitlevel</a:t>
            </a:r>
            <a:r>
              <a:rPr lang="en-US" dirty="0"/>
              <a:t> to 0</a:t>
            </a:r>
          </a:p>
          <a:p>
            <a:r>
              <a:rPr lang="en-US" dirty="0"/>
              <a:t>[INFO] </a:t>
            </a:r>
            <a:r>
              <a:rPr lang="en-US" dirty="0" err="1"/>
              <a:t>FairRunAna</a:t>
            </a:r>
            <a:r>
              <a:rPr lang="en-US" dirty="0"/>
              <a:t>::Run() After checking, the run will run from event 0 to 25.</a:t>
            </a:r>
          </a:p>
          <a:p>
            <a:r>
              <a:rPr lang="en-US" dirty="0"/>
              <a:t>[INFO] </a:t>
            </a:r>
            <a:r>
              <a:rPr lang="en-US" dirty="0" err="1"/>
              <a:t>AtPulseTask</a:t>
            </a:r>
            <a:r>
              <a:rPr lang="en-US" dirty="0"/>
              <a:t>: Number of Points 84716</a:t>
            </a:r>
          </a:p>
          <a:p>
            <a:r>
              <a:rPr lang="en-US" dirty="0"/>
              <a:t> </a:t>
            </a:r>
            <a:r>
              <a:rPr lang="en-US" dirty="0" err="1"/>
              <a:t>AtPulseGADGET</a:t>
            </a:r>
            <a:r>
              <a:rPr lang="en-US" dirty="0"/>
              <a:t>: Number of Points 84716</a:t>
            </a:r>
          </a:p>
          <a:p>
            <a:r>
              <a:rPr lang="en-US" dirty="0"/>
              <a:t> </a:t>
            </a:r>
            <a:r>
              <a:rPr lang="en-US" dirty="0" err="1"/>
              <a:t>AtPulseGADGET</a:t>
            </a:r>
            <a:r>
              <a:rPr lang="en-US" dirty="0"/>
              <a:t>: Number of Points (plus dispersion) 762444</a:t>
            </a:r>
          </a:p>
          <a:p>
            <a:r>
              <a:rPr lang="en-US" dirty="0"/>
              <a:t>[INFO] Skipped 0% of 84716 points.</a:t>
            </a:r>
          </a:p>
          <a:p>
            <a:r>
              <a:rPr lang="en-US" dirty="0"/>
              <a:t>[INFO] Skipped dispersion 0% of 762444</a:t>
            </a:r>
          </a:p>
          <a:p>
            <a:r>
              <a:rPr lang="en-US" dirty="0"/>
              <a:t>[INFO] ...End of collection of electrons in this event.</a:t>
            </a:r>
          </a:p>
          <a:p>
            <a:endParaRPr lang="en-US" dirty="0"/>
          </a:p>
          <a:p>
            <a:r>
              <a:rPr lang="en-US" dirty="0" err="1"/>
              <a:t>AtPulseTask</a:t>
            </a:r>
            <a:r>
              <a:rPr lang="en-US" dirty="0"/>
              <a:t> Event ID : 0</a:t>
            </a:r>
          </a:p>
          <a:p>
            <a:r>
              <a:rPr lang="en-US" dirty="0"/>
              <a:t>[INFO] </a:t>
            </a:r>
            <a:r>
              <a:rPr lang="en-US" dirty="0" err="1"/>
              <a:t>AtPulseTask</a:t>
            </a:r>
            <a:r>
              <a:rPr lang="en-US" dirty="0"/>
              <a:t>: Number of Points 84431</a:t>
            </a:r>
          </a:p>
          <a:p>
            <a:r>
              <a:rPr lang="en-US" dirty="0"/>
              <a:t> </a:t>
            </a:r>
            <a:r>
              <a:rPr lang="en-US" dirty="0" err="1"/>
              <a:t>AtPulseGADGET</a:t>
            </a:r>
            <a:r>
              <a:rPr lang="en-US" dirty="0"/>
              <a:t>: Number of Points 84431</a:t>
            </a:r>
          </a:p>
          <a:p>
            <a:r>
              <a:rPr lang="en-US" dirty="0"/>
              <a:t> </a:t>
            </a:r>
            <a:r>
              <a:rPr lang="en-US" dirty="0" err="1"/>
              <a:t>AtPulseGADGET</a:t>
            </a:r>
            <a:r>
              <a:rPr lang="en-US" dirty="0"/>
              <a:t>: Number of Points (plus dispersion) 759879</a:t>
            </a:r>
          </a:p>
          <a:p>
            <a:r>
              <a:rPr lang="en-US" dirty="0"/>
              <a:t>[INFO] Skipped 0.0047376% of 84431 points.</a:t>
            </a:r>
          </a:p>
          <a:p>
            <a:r>
              <a:rPr lang="en-US" dirty="0"/>
              <a:t>[INFO] Skipped dispersion 0.0005264% of 759879</a:t>
            </a:r>
          </a:p>
          <a:p>
            <a:r>
              <a:rPr lang="en-US" dirty="0"/>
              <a:t>[INFO] ...End of collection of electrons in this event.</a:t>
            </a:r>
          </a:p>
          <a:p>
            <a:endParaRPr lang="en-US" dirty="0"/>
          </a:p>
          <a:p>
            <a:r>
              <a:rPr lang="en-US" dirty="0" err="1"/>
              <a:t>AtPulseTask</a:t>
            </a:r>
            <a:r>
              <a:rPr lang="en-US" dirty="0"/>
              <a:t> Event ID : 1</a:t>
            </a:r>
          </a:p>
          <a:p>
            <a:r>
              <a:rPr lang="en-US" dirty="0"/>
              <a:t>[INFO] </a:t>
            </a:r>
            <a:r>
              <a:rPr lang="en-US" dirty="0" err="1"/>
              <a:t>AtPulseTask</a:t>
            </a:r>
            <a:r>
              <a:rPr lang="en-US" dirty="0"/>
              <a:t>: Number of Points 84621</a:t>
            </a:r>
          </a:p>
          <a:p>
            <a:r>
              <a:rPr lang="en-US" dirty="0"/>
              <a:t> </a:t>
            </a:r>
            <a:r>
              <a:rPr lang="en-US" dirty="0" err="1"/>
              <a:t>AtPulseGADGET</a:t>
            </a:r>
            <a:r>
              <a:rPr lang="en-US" dirty="0"/>
              <a:t>: Number of Points 84621</a:t>
            </a:r>
          </a:p>
          <a:p>
            <a:r>
              <a:rPr lang="en-US" dirty="0"/>
              <a:t> </a:t>
            </a:r>
            <a:r>
              <a:rPr lang="en-US" dirty="0" err="1"/>
              <a:t>AtPulseGADGET</a:t>
            </a:r>
            <a:r>
              <a:rPr lang="en-US" dirty="0"/>
              <a:t>: Number of Points (plus dispersion) 761589</a:t>
            </a:r>
          </a:p>
          <a:p>
            <a:r>
              <a:rPr lang="en-US" dirty="0"/>
              <a:t>[INFO] Skipped 0% of 84621 points.</a:t>
            </a:r>
          </a:p>
          <a:p>
            <a:r>
              <a:rPr lang="en-US" dirty="0"/>
              <a:t>[INFO] Skipped dispersion 0% of 761589</a:t>
            </a:r>
          </a:p>
          <a:p>
            <a:r>
              <a:rPr lang="en-US" dirty="0"/>
              <a:t>[INFO] ...End of collection of electrons in this event.</a:t>
            </a:r>
          </a:p>
          <a:p>
            <a:endParaRPr lang="en-US" dirty="0"/>
          </a:p>
          <a:p>
            <a:r>
              <a:rPr lang="en-US" dirty="0" err="1"/>
              <a:t>AtPulseTask</a:t>
            </a:r>
            <a:r>
              <a:rPr lang="en-US" dirty="0"/>
              <a:t> Event ID : 2</a:t>
            </a:r>
          </a:p>
          <a:p>
            <a:r>
              <a:rPr lang="en-US" dirty="0"/>
              <a:t>[INFO] </a:t>
            </a:r>
            <a:r>
              <a:rPr lang="en-US" dirty="0" err="1"/>
              <a:t>AtPulseTask</a:t>
            </a:r>
            <a:r>
              <a:rPr lang="en-US" dirty="0"/>
              <a:t>: Number of Points 84423</a:t>
            </a:r>
          </a:p>
          <a:p>
            <a:r>
              <a:rPr lang="en-US" dirty="0"/>
              <a:t> </a:t>
            </a:r>
            <a:r>
              <a:rPr lang="en-US" dirty="0" err="1"/>
              <a:t>AtPulseGADGET</a:t>
            </a:r>
            <a:r>
              <a:rPr lang="en-US" dirty="0"/>
              <a:t>: Number of Points 84423</a:t>
            </a:r>
          </a:p>
          <a:p>
            <a:r>
              <a:rPr lang="en-US" dirty="0"/>
              <a:t> </a:t>
            </a:r>
            <a:r>
              <a:rPr lang="en-US" dirty="0" err="1"/>
              <a:t>AtPulseGADGET</a:t>
            </a:r>
            <a:r>
              <a:rPr lang="en-US" dirty="0"/>
              <a:t>: Number of Points (plus dispersion) 759807</a:t>
            </a:r>
          </a:p>
          <a:p>
            <a:r>
              <a:rPr lang="en-US" dirty="0"/>
              <a:t>[INFO] Skipped 0.809021% of 84423 points.</a:t>
            </a:r>
          </a:p>
          <a:p>
            <a:r>
              <a:rPr lang="en-US" dirty="0"/>
              <a:t>[INFO] Skipped dispersion 0.0860745% of 759807</a:t>
            </a:r>
          </a:p>
          <a:p>
            <a:r>
              <a:rPr lang="en-US" dirty="0"/>
              <a:t>[INFO] ...End of collection of electrons in this event.</a:t>
            </a:r>
          </a:p>
          <a:p>
            <a:endParaRPr lang="en-US" dirty="0"/>
          </a:p>
          <a:p>
            <a:r>
              <a:rPr lang="en-US" dirty="0" err="1"/>
              <a:t>AtPulseTask</a:t>
            </a:r>
            <a:r>
              <a:rPr lang="en-US" dirty="0"/>
              <a:t> Event ID : 3</a:t>
            </a:r>
          </a:p>
          <a:p>
            <a:r>
              <a:rPr lang="en-US" dirty="0"/>
              <a:t>[INFO] </a:t>
            </a:r>
            <a:r>
              <a:rPr lang="en-US" dirty="0" err="1"/>
              <a:t>AtPulseTask</a:t>
            </a:r>
            <a:r>
              <a:rPr lang="en-US" dirty="0"/>
              <a:t>: Number of Points 84421</a:t>
            </a:r>
          </a:p>
          <a:p>
            <a:r>
              <a:rPr lang="en-US" dirty="0"/>
              <a:t> </a:t>
            </a:r>
            <a:r>
              <a:rPr lang="en-US" dirty="0" err="1"/>
              <a:t>AtPulseGADGET</a:t>
            </a:r>
            <a:r>
              <a:rPr lang="en-US" dirty="0"/>
              <a:t>: Number of Points 84421</a:t>
            </a:r>
          </a:p>
          <a:p>
            <a:r>
              <a:rPr lang="en-US" dirty="0"/>
              <a:t> </a:t>
            </a:r>
            <a:r>
              <a:rPr lang="en-US" dirty="0" err="1"/>
              <a:t>AtPulseGADGET</a:t>
            </a:r>
            <a:r>
              <a:rPr lang="en-US" dirty="0"/>
              <a:t>: Number of Points (plus dispersion) 759789</a:t>
            </a:r>
          </a:p>
          <a:p>
            <a:r>
              <a:rPr lang="en-US" dirty="0"/>
              <a:t>[INFO] Skipped 0% of 84421 points.</a:t>
            </a:r>
          </a:p>
          <a:p>
            <a:r>
              <a:rPr lang="en-US" dirty="0"/>
              <a:t>[INFO] Skipped dispersion 0% of 759789</a:t>
            </a:r>
          </a:p>
          <a:p>
            <a:r>
              <a:rPr lang="en-US" dirty="0"/>
              <a:t>[INFO] ...End of collection of electrons in this event.</a:t>
            </a:r>
          </a:p>
          <a:p>
            <a:endParaRPr lang="en-US" dirty="0"/>
          </a:p>
          <a:p>
            <a:r>
              <a:rPr lang="en-US" dirty="0" err="1"/>
              <a:t>AtPulseTask</a:t>
            </a:r>
            <a:r>
              <a:rPr lang="en-US" dirty="0"/>
              <a:t> Event ID : 4</a:t>
            </a:r>
          </a:p>
          <a:p>
            <a:r>
              <a:rPr lang="en-US" dirty="0"/>
              <a:t>[INFO] </a:t>
            </a:r>
            <a:r>
              <a:rPr lang="en-US" dirty="0" err="1"/>
              <a:t>AtPulseTask</a:t>
            </a:r>
            <a:r>
              <a:rPr lang="en-US" dirty="0"/>
              <a:t>: Number of Points 84605</a:t>
            </a:r>
          </a:p>
          <a:p>
            <a:r>
              <a:rPr lang="en-US" dirty="0"/>
              <a:t> </a:t>
            </a:r>
            <a:r>
              <a:rPr lang="en-US" dirty="0" err="1"/>
              <a:t>AtPulseGADGET</a:t>
            </a:r>
            <a:r>
              <a:rPr lang="en-US" dirty="0"/>
              <a:t>: Number of Points 84605</a:t>
            </a:r>
          </a:p>
          <a:p>
            <a:r>
              <a:rPr lang="en-US" dirty="0"/>
              <a:t> </a:t>
            </a:r>
            <a:r>
              <a:rPr lang="en-US" dirty="0" err="1"/>
              <a:t>AtPulseGADGET</a:t>
            </a:r>
            <a:r>
              <a:rPr lang="en-US" dirty="0"/>
              <a:t>: Number of Points (plus dispersion) 761445</a:t>
            </a:r>
          </a:p>
          <a:p>
            <a:r>
              <a:rPr lang="en-US" dirty="0"/>
              <a:t>[INFO] Skipped 66.1261% of 84605 points.</a:t>
            </a:r>
          </a:p>
          <a:p>
            <a:r>
              <a:rPr lang="en-US" dirty="0"/>
              <a:t>[INFO] Skipped dispersion 6.89807% of 761445</a:t>
            </a:r>
          </a:p>
          <a:p>
            <a:r>
              <a:rPr lang="en-US" dirty="0"/>
              <a:t>[INFO] ...End of collection of electrons in this event.</a:t>
            </a:r>
          </a:p>
          <a:p>
            <a:endParaRPr lang="en-US" dirty="0"/>
          </a:p>
          <a:p>
            <a:r>
              <a:rPr lang="en-US" dirty="0" err="1"/>
              <a:t>AtPulseTask</a:t>
            </a:r>
            <a:r>
              <a:rPr lang="en-US" dirty="0"/>
              <a:t> Event ID : 5</a:t>
            </a:r>
          </a:p>
          <a:p>
            <a:r>
              <a:rPr lang="en-US" dirty="0"/>
              <a:t>[INFO] </a:t>
            </a:r>
            <a:r>
              <a:rPr lang="en-US" dirty="0" err="1"/>
              <a:t>AtPulseTask</a:t>
            </a:r>
            <a:r>
              <a:rPr lang="en-US" dirty="0"/>
              <a:t>: Number of Points 84683</a:t>
            </a:r>
          </a:p>
          <a:p>
            <a:r>
              <a:rPr lang="en-US" dirty="0"/>
              <a:t> </a:t>
            </a:r>
            <a:r>
              <a:rPr lang="en-US" dirty="0" err="1"/>
              <a:t>AtPulseGADGET</a:t>
            </a:r>
            <a:r>
              <a:rPr lang="en-US" dirty="0"/>
              <a:t>: Number of Points 84683</a:t>
            </a:r>
          </a:p>
          <a:p>
            <a:r>
              <a:rPr lang="en-US" dirty="0"/>
              <a:t> </a:t>
            </a:r>
            <a:r>
              <a:rPr lang="en-US" dirty="0" err="1"/>
              <a:t>AtPulseGADGET</a:t>
            </a:r>
            <a:r>
              <a:rPr lang="en-US" dirty="0"/>
              <a:t>: Number of Points (plus dispersion) 762147</a:t>
            </a:r>
          </a:p>
          <a:p>
            <a:r>
              <a:rPr lang="en-US" dirty="0"/>
              <a:t>[INFO] Skipped 0% of 84683 points.</a:t>
            </a:r>
          </a:p>
          <a:p>
            <a:r>
              <a:rPr lang="en-US" dirty="0"/>
              <a:t>[INFO] Skipped dispersion 0% of 762147</a:t>
            </a:r>
          </a:p>
          <a:p>
            <a:r>
              <a:rPr lang="en-US" dirty="0"/>
              <a:t>[INFO] ...End of collection of electrons in this event.</a:t>
            </a:r>
          </a:p>
          <a:p>
            <a:endParaRPr lang="en-US" dirty="0"/>
          </a:p>
          <a:p>
            <a:r>
              <a:rPr lang="en-US" dirty="0" err="1"/>
              <a:t>AtPulseTask</a:t>
            </a:r>
            <a:r>
              <a:rPr lang="en-US" dirty="0"/>
              <a:t> Event ID : 6</a:t>
            </a:r>
          </a:p>
          <a:p>
            <a:r>
              <a:rPr lang="en-US" dirty="0"/>
              <a:t>[INFO] </a:t>
            </a:r>
            <a:r>
              <a:rPr lang="en-US" dirty="0" err="1"/>
              <a:t>AtPulseTask</a:t>
            </a:r>
            <a:r>
              <a:rPr lang="en-US" dirty="0"/>
              <a:t>: Number of Points 84440</a:t>
            </a:r>
          </a:p>
          <a:p>
            <a:r>
              <a:rPr lang="en-US" dirty="0"/>
              <a:t> </a:t>
            </a:r>
            <a:r>
              <a:rPr lang="en-US" dirty="0" err="1"/>
              <a:t>AtPulseGADGET</a:t>
            </a:r>
            <a:r>
              <a:rPr lang="en-US" dirty="0"/>
              <a:t>: Number of Points 84440</a:t>
            </a:r>
          </a:p>
          <a:p>
            <a:r>
              <a:rPr lang="en-US" dirty="0"/>
              <a:t> </a:t>
            </a:r>
            <a:r>
              <a:rPr lang="en-US" dirty="0" err="1"/>
              <a:t>AtPulseGADGET</a:t>
            </a:r>
            <a:r>
              <a:rPr lang="en-US" dirty="0"/>
              <a:t>: Number of Points (plus dispersion) 759960</a:t>
            </a:r>
          </a:p>
          <a:p>
            <a:r>
              <a:rPr lang="en-US" dirty="0"/>
              <a:t>[INFO] Skipped 0.0177641% of 84440 points.</a:t>
            </a:r>
          </a:p>
          <a:p>
            <a:r>
              <a:rPr lang="en-US" dirty="0"/>
              <a:t>[INFO] Skipped dispersion 0.0018422% of 759960</a:t>
            </a:r>
          </a:p>
          <a:p>
            <a:r>
              <a:rPr lang="en-US" dirty="0"/>
              <a:t>[INFO] ...End of collection of electrons in this event.</a:t>
            </a:r>
          </a:p>
          <a:p>
            <a:endParaRPr lang="en-US" dirty="0"/>
          </a:p>
          <a:p>
            <a:r>
              <a:rPr lang="en-US" dirty="0" err="1"/>
              <a:t>AtPulseTask</a:t>
            </a:r>
            <a:r>
              <a:rPr lang="en-US" dirty="0"/>
              <a:t> Event ID : 7</a:t>
            </a:r>
          </a:p>
          <a:p>
            <a:r>
              <a:rPr lang="en-US" dirty="0"/>
              <a:t>[INFO] </a:t>
            </a:r>
            <a:r>
              <a:rPr lang="en-US" dirty="0" err="1"/>
              <a:t>AtPulseTask</a:t>
            </a:r>
            <a:r>
              <a:rPr lang="en-US" dirty="0"/>
              <a:t>: Number of Points 84439</a:t>
            </a:r>
          </a:p>
          <a:p>
            <a:r>
              <a:rPr lang="en-US" dirty="0"/>
              <a:t> </a:t>
            </a:r>
            <a:r>
              <a:rPr lang="en-US" dirty="0" err="1"/>
              <a:t>AtPulseGADGET</a:t>
            </a:r>
            <a:r>
              <a:rPr lang="en-US" dirty="0"/>
              <a:t>: Number of Points 84439</a:t>
            </a:r>
          </a:p>
          <a:p>
            <a:r>
              <a:rPr lang="en-US" dirty="0"/>
              <a:t> </a:t>
            </a:r>
            <a:r>
              <a:rPr lang="en-US" dirty="0" err="1"/>
              <a:t>AtPulseGADGET</a:t>
            </a:r>
            <a:r>
              <a:rPr lang="en-US" dirty="0"/>
              <a:t>: Number of Points (plus dispersion) 759951</a:t>
            </a:r>
          </a:p>
          <a:p>
            <a:r>
              <a:rPr lang="en-US" dirty="0"/>
              <a:t>[INFO] Skipped 0% of 84439 points.</a:t>
            </a:r>
          </a:p>
          <a:p>
            <a:r>
              <a:rPr lang="en-US" dirty="0"/>
              <a:t>[INFO] Skipped dispersion 0% of 759951</a:t>
            </a:r>
          </a:p>
          <a:p>
            <a:r>
              <a:rPr lang="en-US" dirty="0"/>
              <a:t>[INFO] ...End of collection of electrons in this event.</a:t>
            </a:r>
          </a:p>
          <a:p>
            <a:endParaRPr lang="en-US" dirty="0"/>
          </a:p>
          <a:p>
            <a:r>
              <a:rPr lang="en-US" dirty="0" err="1"/>
              <a:t>AtPulseTask</a:t>
            </a:r>
            <a:r>
              <a:rPr lang="en-US" dirty="0"/>
              <a:t> Event ID : 8</a:t>
            </a:r>
          </a:p>
          <a:p>
            <a:r>
              <a:rPr lang="en-US" dirty="0"/>
              <a:t>[INFO] </a:t>
            </a:r>
            <a:r>
              <a:rPr lang="en-US" dirty="0" err="1"/>
              <a:t>AtPulseTask</a:t>
            </a:r>
            <a:r>
              <a:rPr lang="en-US" dirty="0"/>
              <a:t>: Number of Points 84545</a:t>
            </a:r>
          </a:p>
          <a:p>
            <a:r>
              <a:rPr lang="en-US" dirty="0"/>
              <a:t> </a:t>
            </a:r>
            <a:r>
              <a:rPr lang="en-US" dirty="0" err="1"/>
              <a:t>AtPulseGADGET</a:t>
            </a:r>
            <a:r>
              <a:rPr lang="en-US" dirty="0"/>
              <a:t>: Number of Points 84545</a:t>
            </a:r>
          </a:p>
          <a:p>
            <a:r>
              <a:rPr lang="en-US" dirty="0"/>
              <a:t> </a:t>
            </a:r>
            <a:r>
              <a:rPr lang="en-US" dirty="0" err="1"/>
              <a:t>AtPulseGADGET</a:t>
            </a:r>
            <a:r>
              <a:rPr lang="en-US" dirty="0"/>
              <a:t>: Number of Points (plus dispersion) 760905</a:t>
            </a:r>
          </a:p>
          <a:p>
            <a:r>
              <a:rPr lang="en-US" dirty="0"/>
              <a:t>[INFO] Skipped 0% of 84545 points.</a:t>
            </a:r>
          </a:p>
          <a:p>
            <a:r>
              <a:rPr lang="en-US" dirty="0"/>
              <a:t>[INFO] Skipped dispersion 0% of 760905</a:t>
            </a:r>
          </a:p>
          <a:p>
            <a:r>
              <a:rPr lang="en-US" dirty="0"/>
              <a:t>[INFO] ...End of collection of electrons in this event.</a:t>
            </a:r>
          </a:p>
          <a:p>
            <a:endParaRPr lang="en-US" dirty="0"/>
          </a:p>
          <a:p>
            <a:r>
              <a:rPr lang="en-US" dirty="0" err="1"/>
              <a:t>AtPulseTask</a:t>
            </a:r>
            <a:r>
              <a:rPr lang="en-US" dirty="0"/>
              <a:t> Event ID : 9</a:t>
            </a:r>
          </a:p>
          <a:p>
            <a:r>
              <a:rPr lang="en-US" dirty="0"/>
              <a:t>[INFO] </a:t>
            </a:r>
            <a:r>
              <a:rPr lang="en-US" dirty="0" err="1"/>
              <a:t>AtPulseTask</a:t>
            </a:r>
            <a:r>
              <a:rPr lang="en-US" dirty="0"/>
              <a:t>: Number of Points 84681</a:t>
            </a:r>
          </a:p>
          <a:p>
            <a:r>
              <a:rPr lang="en-US" dirty="0"/>
              <a:t> </a:t>
            </a:r>
            <a:r>
              <a:rPr lang="en-US" dirty="0" err="1"/>
              <a:t>AtPulseGADGET</a:t>
            </a:r>
            <a:r>
              <a:rPr lang="en-US" dirty="0"/>
              <a:t>: Number of Points 84681</a:t>
            </a:r>
          </a:p>
          <a:p>
            <a:r>
              <a:rPr lang="en-US" dirty="0"/>
              <a:t> </a:t>
            </a:r>
            <a:r>
              <a:rPr lang="en-US" dirty="0" err="1"/>
              <a:t>AtPulseGADGET</a:t>
            </a:r>
            <a:r>
              <a:rPr lang="en-US" dirty="0"/>
              <a:t>: Number of Points (plus dispersion) 762129</a:t>
            </a:r>
          </a:p>
          <a:p>
            <a:r>
              <a:rPr lang="en-US" dirty="0"/>
              <a:t>[INFO] Skipped 0% of 84681 points.</a:t>
            </a:r>
          </a:p>
          <a:p>
            <a:r>
              <a:rPr lang="en-US" dirty="0"/>
              <a:t>[INFO] Skipped dispersion 0% of 762129</a:t>
            </a:r>
          </a:p>
          <a:p>
            <a:r>
              <a:rPr lang="en-US" dirty="0"/>
              <a:t>[INFO] ...End of collection of electrons in this event.</a:t>
            </a:r>
          </a:p>
          <a:p>
            <a:endParaRPr lang="en-US" dirty="0"/>
          </a:p>
          <a:p>
            <a:r>
              <a:rPr lang="en-US" dirty="0" err="1"/>
              <a:t>AtPulseTask</a:t>
            </a:r>
            <a:r>
              <a:rPr lang="en-US" dirty="0"/>
              <a:t> Event ID : 10</a:t>
            </a:r>
          </a:p>
          <a:p>
            <a:r>
              <a:rPr lang="en-US" dirty="0"/>
              <a:t>[INFO] </a:t>
            </a:r>
            <a:r>
              <a:rPr lang="en-US" dirty="0" err="1"/>
              <a:t>AtPulseTask</a:t>
            </a:r>
            <a:r>
              <a:rPr lang="en-US" dirty="0"/>
              <a:t>: Number of Points 84484</a:t>
            </a:r>
          </a:p>
          <a:p>
            <a:r>
              <a:rPr lang="en-US" dirty="0"/>
              <a:t> </a:t>
            </a:r>
            <a:r>
              <a:rPr lang="en-US" dirty="0" err="1"/>
              <a:t>AtPulseGADGET</a:t>
            </a:r>
            <a:r>
              <a:rPr lang="en-US" dirty="0"/>
              <a:t>: Number of Points 84484</a:t>
            </a:r>
          </a:p>
          <a:p>
            <a:r>
              <a:rPr lang="en-US" dirty="0"/>
              <a:t> </a:t>
            </a:r>
            <a:r>
              <a:rPr lang="en-US" dirty="0" err="1"/>
              <a:t>AtPulseGADGET</a:t>
            </a:r>
            <a:r>
              <a:rPr lang="en-US" dirty="0"/>
              <a:t>: Number of Points (plus dispersion) 760356</a:t>
            </a:r>
          </a:p>
          <a:p>
            <a:r>
              <a:rPr lang="en-US" dirty="0"/>
              <a:t>[INFO] Skipped 0% of 84484 points.</a:t>
            </a:r>
          </a:p>
          <a:p>
            <a:r>
              <a:rPr lang="en-US" dirty="0"/>
              <a:t>[INFO] Skipped dispersion 0% of 760356</a:t>
            </a:r>
          </a:p>
          <a:p>
            <a:r>
              <a:rPr lang="en-US" dirty="0"/>
              <a:t>[INFO] ...End of collection of electrons in this event.</a:t>
            </a:r>
          </a:p>
          <a:p>
            <a:endParaRPr lang="en-US" dirty="0"/>
          </a:p>
          <a:p>
            <a:r>
              <a:rPr lang="en-US" dirty="0" err="1"/>
              <a:t>AtPulseTask</a:t>
            </a:r>
            <a:r>
              <a:rPr lang="en-US" dirty="0"/>
              <a:t> Event ID : 11</a:t>
            </a:r>
          </a:p>
          <a:p>
            <a:r>
              <a:rPr lang="en-US" dirty="0"/>
              <a:t>[INFO] </a:t>
            </a:r>
            <a:r>
              <a:rPr lang="en-US" dirty="0" err="1"/>
              <a:t>AtPulseTask</a:t>
            </a:r>
            <a:r>
              <a:rPr lang="en-US" dirty="0"/>
              <a:t>: Number of Points 84513</a:t>
            </a:r>
          </a:p>
          <a:p>
            <a:r>
              <a:rPr lang="en-US" dirty="0"/>
              <a:t> </a:t>
            </a:r>
            <a:r>
              <a:rPr lang="en-US" dirty="0" err="1"/>
              <a:t>AtPulseGADGET</a:t>
            </a:r>
            <a:r>
              <a:rPr lang="en-US" dirty="0"/>
              <a:t>: Number of Points 84513</a:t>
            </a:r>
          </a:p>
          <a:p>
            <a:r>
              <a:rPr lang="en-US" dirty="0"/>
              <a:t> </a:t>
            </a:r>
            <a:r>
              <a:rPr lang="en-US" dirty="0" err="1"/>
              <a:t>AtPulseGADGET</a:t>
            </a:r>
            <a:r>
              <a:rPr lang="en-US" dirty="0"/>
              <a:t>: Number of Points (plus dispersion) 760617</a:t>
            </a:r>
          </a:p>
          <a:p>
            <a:r>
              <a:rPr lang="en-US" dirty="0"/>
              <a:t>[INFO] Skipped 0.165655% of 84513 points.</a:t>
            </a:r>
          </a:p>
          <a:p>
            <a:r>
              <a:rPr lang="en-US" dirty="0"/>
              <a:t>[INFO] Skipped dispersion 0.0182746% of 760617</a:t>
            </a:r>
          </a:p>
          <a:p>
            <a:r>
              <a:rPr lang="en-US" dirty="0"/>
              <a:t>[INFO] ...End of collection of electrons in this event.</a:t>
            </a:r>
          </a:p>
          <a:p>
            <a:endParaRPr lang="en-US" dirty="0"/>
          </a:p>
          <a:p>
            <a:r>
              <a:rPr lang="en-US" dirty="0" err="1"/>
              <a:t>AtPulseTask</a:t>
            </a:r>
            <a:r>
              <a:rPr lang="en-US" dirty="0"/>
              <a:t> Event ID : 12</a:t>
            </a:r>
          </a:p>
          <a:p>
            <a:r>
              <a:rPr lang="en-US" dirty="0"/>
              <a:t>[INFO] </a:t>
            </a:r>
            <a:r>
              <a:rPr lang="en-US" dirty="0" err="1"/>
              <a:t>AtPulseTask</a:t>
            </a:r>
            <a:r>
              <a:rPr lang="en-US" dirty="0"/>
              <a:t>: Number of Points 84589</a:t>
            </a:r>
          </a:p>
          <a:p>
            <a:r>
              <a:rPr lang="en-US" dirty="0"/>
              <a:t> </a:t>
            </a:r>
            <a:r>
              <a:rPr lang="en-US" dirty="0" err="1"/>
              <a:t>AtPulseGADGET</a:t>
            </a:r>
            <a:r>
              <a:rPr lang="en-US" dirty="0"/>
              <a:t>: Number of Points 84589</a:t>
            </a:r>
          </a:p>
          <a:p>
            <a:r>
              <a:rPr lang="en-US" dirty="0"/>
              <a:t> </a:t>
            </a:r>
            <a:r>
              <a:rPr lang="en-US" dirty="0" err="1"/>
              <a:t>AtPulseGADGET</a:t>
            </a:r>
            <a:r>
              <a:rPr lang="en-US" dirty="0"/>
              <a:t>: Number of Points (plus dispersion) 761301</a:t>
            </a:r>
          </a:p>
          <a:p>
            <a:r>
              <a:rPr lang="en-US" dirty="0"/>
              <a:t>[INFO] Skipped 0% of 84589 points.</a:t>
            </a:r>
          </a:p>
          <a:p>
            <a:r>
              <a:rPr lang="en-US" dirty="0"/>
              <a:t>[INFO] Skipped dispersion 0% of 761301</a:t>
            </a:r>
          </a:p>
          <a:p>
            <a:r>
              <a:rPr lang="en-US" dirty="0"/>
              <a:t>[INFO] ...End of collection of electrons in this event.</a:t>
            </a:r>
          </a:p>
          <a:p>
            <a:endParaRPr lang="en-US" dirty="0"/>
          </a:p>
          <a:p>
            <a:r>
              <a:rPr lang="en-US" dirty="0" err="1"/>
              <a:t>AtPulseTask</a:t>
            </a:r>
            <a:r>
              <a:rPr lang="en-US" dirty="0"/>
              <a:t> Event ID : 13</a:t>
            </a:r>
          </a:p>
          <a:p>
            <a:r>
              <a:rPr lang="en-US" dirty="0"/>
              <a:t>[INFO] </a:t>
            </a:r>
            <a:r>
              <a:rPr lang="en-US" dirty="0" err="1"/>
              <a:t>AtPulseTask</a:t>
            </a:r>
            <a:r>
              <a:rPr lang="en-US" dirty="0"/>
              <a:t>: Number of Points 84621</a:t>
            </a:r>
          </a:p>
          <a:p>
            <a:r>
              <a:rPr lang="en-US" dirty="0"/>
              <a:t> </a:t>
            </a:r>
            <a:r>
              <a:rPr lang="en-US" dirty="0" err="1"/>
              <a:t>AtPulseGADGET</a:t>
            </a:r>
            <a:r>
              <a:rPr lang="en-US" dirty="0"/>
              <a:t>: Number of Points 84621</a:t>
            </a:r>
          </a:p>
          <a:p>
            <a:r>
              <a:rPr lang="en-US" dirty="0"/>
              <a:t> </a:t>
            </a:r>
            <a:r>
              <a:rPr lang="en-US" dirty="0" err="1"/>
              <a:t>AtPulseGADGET</a:t>
            </a:r>
            <a:r>
              <a:rPr lang="en-US" dirty="0"/>
              <a:t>: Number of Points (plus dispersion) 761589</a:t>
            </a:r>
          </a:p>
          <a:p>
            <a:r>
              <a:rPr lang="en-US" dirty="0"/>
              <a:t>[INFO] Skipped 0% of 84621 points.</a:t>
            </a:r>
          </a:p>
          <a:p>
            <a:r>
              <a:rPr lang="en-US" dirty="0"/>
              <a:t>[INFO] Skipped dispersion 0% of 761589</a:t>
            </a:r>
          </a:p>
          <a:p>
            <a:r>
              <a:rPr lang="en-US" dirty="0"/>
              <a:t>[INFO] ...End of collection of electrons in this event.</a:t>
            </a:r>
          </a:p>
          <a:p>
            <a:endParaRPr lang="en-US" dirty="0"/>
          </a:p>
          <a:p>
            <a:r>
              <a:rPr lang="en-US" dirty="0" err="1"/>
              <a:t>AtPulseTask</a:t>
            </a:r>
            <a:r>
              <a:rPr lang="en-US" dirty="0"/>
              <a:t> Event ID : 14</a:t>
            </a:r>
          </a:p>
          <a:p>
            <a:r>
              <a:rPr lang="en-US" dirty="0"/>
              <a:t>[INFO] </a:t>
            </a:r>
            <a:r>
              <a:rPr lang="en-US" dirty="0" err="1"/>
              <a:t>AtPulseTask</a:t>
            </a:r>
            <a:r>
              <a:rPr lang="en-US" dirty="0"/>
              <a:t>: Number of Points 84776</a:t>
            </a:r>
          </a:p>
          <a:p>
            <a:r>
              <a:rPr lang="en-US" dirty="0"/>
              <a:t> </a:t>
            </a:r>
            <a:r>
              <a:rPr lang="en-US" dirty="0" err="1"/>
              <a:t>AtPulseGADGET</a:t>
            </a:r>
            <a:r>
              <a:rPr lang="en-US" dirty="0"/>
              <a:t>: Number of Points 84776</a:t>
            </a:r>
          </a:p>
          <a:p>
            <a:r>
              <a:rPr lang="en-US" dirty="0"/>
              <a:t> </a:t>
            </a:r>
            <a:r>
              <a:rPr lang="en-US" dirty="0" err="1"/>
              <a:t>AtPulseGADGET</a:t>
            </a:r>
            <a:r>
              <a:rPr lang="en-US" dirty="0"/>
              <a:t>: Number of Points (plus dispersion) 762984</a:t>
            </a:r>
          </a:p>
          <a:p>
            <a:r>
              <a:rPr lang="en-US" dirty="0"/>
              <a:t>[INFO] Skipped 0% of 84776 points.</a:t>
            </a:r>
          </a:p>
          <a:p>
            <a:r>
              <a:rPr lang="en-US" dirty="0"/>
              <a:t>[INFO] Skipped dispersion 0% of 762984</a:t>
            </a:r>
          </a:p>
          <a:p>
            <a:r>
              <a:rPr lang="en-US" dirty="0"/>
              <a:t>[INFO] ...End of collection of electrons in this event.</a:t>
            </a:r>
          </a:p>
          <a:p>
            <a:endParaRPr lang="en-US" dirty="0"/>
          </a:p>
          <a:p>
            <a:r>
              <a:rPr lang="en-US" dirty="0" err="1"/>
              <a:t>AtPulseTask</a:t>
            </a:r>
            <a:r>
              <a:rPr lang="en-US" dirty="0"/>
              <a:t> Event ID : 15</a:t>
            </a:r>
          </a:p>
          <a:p>
            <a:r>
              <a:rPr lang="en-US" dirty="0"/>
              <a:t>[INFO] </a:t>
            </a:r>
            <a:r>
              <a:rPr lang="en-US" dirty="0" err="1"/>
              <a:t>AtPulseTask</a:t>
            </a:r>
            <a:r>
              <a:rPr lang="en-US" dirty="0"/>
              <a:t>: Number of Points 84733</a:t>
            </a:r>
          </a:p>
          <a:p>
            <a:r>
              <a:rPr lang="en-US" dirty="0"/>
              <a:t> </a:t>
            </a:r>
            <a:r>
              <a:rPr lang="en-US" dirty="0" err="1"/>
              <a:t>AtPulseGADGET</a:t>
            </a:r>
            <a:r>
              <a:rPr lang="en-US" dirty="0"/>
              <a:t>: Number of Points 84733</a:t>
            </a:r>
          </a:p>
          <a:p>
            <a:r>
              <a:rPr lang="en-US" dirty="0"/>
              <a:t> </a:t>
            </a:r>
            <a:r>
              <a:rPr lang="en-US" dirty="0" err="1"/>
              <a:t>AtPulseGADGET</a:t>
            </a:r>
            <a:r>
              <a:rPr lang="en-US" dirty="0"/>
              <a:t>: Number of Points (plus dispersion) 762597</a:t>
            </a:r>
          </a:p>
          <a:p>
            <a:r>
              <a:rPr lang="en-US" dirty="0"/>
              <a:t>[INFO] Skipped 0.689224% of 84733 points.</a:t>
            </a:r>
          </a:p>
          <a:p>
            <a:r>
              <a:rPr lang="en-US" dirty="0"/>
              <a:t>[INFO] Skipped dispersion 0.0760559% of 762597</a:t>
            </a:r>
          </a:p>
          <a:p>
            <a:r>
              <a:rPr lang="en-US" dirty="0"/>
              <a:t>[INFO] ...End of collection of electrons in this event.</a:t>
            </a:r>
          </a:p>
          <a:p>
            <a:endParaRPr lang="en-US" dirty="0"/>
          </a:p>
          <a:p>
            <a:r>
              <a:rPr lang="en-US" dirty="0" err="1"/>
              <a:t>AtPulseTask</a:t>
            </a:r>
            <a:r>
              <a:rPr lang="en-US" dirty="0"/>
              <a:t> Event ID : 16</a:t>
            </a:r>
          </a:p>
          <a:p>
            <a:r>
              <a:rPr lang="en-US" dirty="0"/>
              <a:t>[INFO] </a:t>
            </a:r>
            <a:r>
              <a:rPr lang="en-US" dirty="0" err="1"/>
              <a:t>AtPulseTask</a:t>
            </a:r>
            <a:r>
              <a:rPr lang="en-US" dirty="0"/>
              <a:t>: Number of Points 84530</a:t>
            </a:r>
          </a:p>
          <a:p>
            <a:r>
              <a:rPr lang="en-US" dirty="0"/>
              <a:t> </a:t>
            </a:r>
            <a:r>
              <a:rPr lang="en-US" dirty="0" err="1"/>
              <a:t>AtPulseGADGET</a:t>
            </a:r>
            <a:r>
              <a:rPr lang="en-US" dirty="0"/>
              <a:t>: Number of Points 84530</a:t>
            </a:r>
          </a:p>
          <a:p>
            <a:r>
              <a:rPr lang="en-US" dirty="0"/>
              <a:t> </a:t>
            </a:r>
            <a:r>
              <a:rPr lang="en-US" dirty="0" err="1"/>
              <a:t>AtPulseGADGET</a:t>
            </a:r>
            <a:r>
              <a:rPr lang="en-US" dirty="0"/>
              <a:t>: Number of Points (plus dispersion) 760770</a:t>
            </a:r>
          </a:p>
          <a:p>
            <a:r>
              <a:rPr lang="en-US" dirty="0"/>
              <a:t>[INFO] Skipped 133.902% of 84530 points.</a:t>
            </a:r>
          </a:p>
          <a:p>
            <a:r>
              <a:rPr lang="en-US" dirty="0"/>
              <a:t>[INFO] Skipped dispersion 13.7158% of 760770</a:t>
            </a:r>
          </a:p>
          <a:p>
            <a:r>
              <a:rPr lang="en-US" dirty="0"/>
              <a:t>[INFO] ...End of collection of electrons in this event.</a:t>
            </a:r>
          </a:p>
          <a:p>
            <a:endParaRPr lang="en-US" dirty="0"/>
          </a:p>
          <a:p>
            <a:r>
              <a:rPr lang="en-US" dirty="0" err="1"/>
              <a:t>AtPulseTask</a:t>
            </a:r>
            <a:r>
              <a:rPr lang="en-US" dirty="0"/>
              <a:t> Event ID : 17</a:t>
            </a:r>
          </a:p>
          <a:p>
            <a:r>
              <a:rPr lang="en-US" dirty="0"/>
              <a:t>[INFO] </a:t>
            </a:r>
            <a:r>
              <a:rPr lang="en-US" dirty="0" err="1"/>
              <a:t>AtPulseTask</a:t>
            </a:r>
            <a:r>
              <a:rPr lang="en-US" dirty="0"/>
              <a:t>: Number of Points 84558</a:t>
            </a:r>
          </a:p>
          <a:p>
            <a:r>
              <a:rPr lang="en-US" dirty="0"/>
              <a:t> </a:t>
            </a:r>
            <a:r>
              <a:rPr lang="en-US" dirty="0" err="1"/>
              <a:t>AtPulseGADGET</a:t>
            </a:r>
            <a:r>
              <a:rPr lang="en-US" dirty="0"/>
              <a:t>: Number of Points 84558</a:t>
            </a:r>
          </a:p>
          <a:p>
            <a:r>
              <a:rPr lang="en-US" dirty="0"/>
              <a:t> </a:t>
            </a:r>
            <a:r>
              <a:rPr lang="en-US" dirty="0" err="1"/>
              <a:t>AtPulseGADGET</a:t>
            </a:r>
            <a:r>
              <a:rPr lang="en-US" dirty="0"/>
              <a:t>: Number of Points (plus dispersion) 761022</a:t>
            </a:r>
          </a:p>
          <a:p>
            <a:r>
              <a:rPr lang="en-US" dirty="0"/>
              <a:t>[INFO] Skipped 74.8066% of 84558 points.</a:t>
            </a:r>
          </a:p>
          <a:p>
            <a:r>
              <a:rPr lang="en-US" dirty="0"/>
              <a:t>[INFO] Skipped dispersion 7.71292% of 761022</a:t>
            </a:r>
          </a:p>
          <a:p>
            <a:r>
              <a:rPr lang="en-US" dirty="0"/>
              <a:t>[INFO] ...End of collection of electrons in this event.</a:t>
            </a:r>
          </a:p>
          <a:p>
            <a:endParaRPr lang="en-US" dirty="0"/>
          </a:p>
          <a:p>
            <a:r>
              <a:rPr lang="en-US" dirty="0" err="1"/>
              <a:t>AtPulseTask</a:t>
            </a:r>
            <a:r>
              <a:rPr lang="en-US" dirty="0"/>
              <a:t> Event ID : 18</a:t>
            </a:r>
          </a:p>
          <a:p>
            <a:r>
              <a:rPr lang="en-US" dirty="0"/>
              <a:t>[INFO] </a:t>
            </a:r>
            <a:r>
              <a:rPr lang="en-US" dirty="0" err="1"/>
              <a:t>AtPulseTask</a:t>
            </a:r>
            <a:r>
              <a:rPr lang="en-US" dirty="0"/>
              <a:t>: Number of Points 84405</a:t>
            </a:r>
          </a:p>
          <a:p>
            <a:r>
              <a:rPr lang="en-US" dirty="0"/>
              <a:t> </a:t>
            </a:r>
            <a:r>
              <a:rPr lang="en-US" dirty="0" err="1"/>
              <a:t>AtPulseGADGET</a:t>
            </a:r>
            <a:r>
              <a:rPr lang="en-US" dirty="0"/>
              <a:t>: Number of Points 84405</a:t>
            </a:r>
          </a:p>
          <a:p>
            <a:r>
              <a:rPr lang="en-US" dirty="0"/>
              <a:t> </a:t>
            </a:r>
            <a:r>
              <a:rPr lang="en-US" dirty="0" err="1"/>
              <a:t>AtPulseGADGET</a:t>
            </a:r>
            <a:r>
              <a:rPr lang="en-US" dirty="0"/>
              <a:t>: Number of Points (plus dispersion) 759645</a:t>
            </a:r>
          </a:p>
          <a:p>
            <a:r>
              <a:rPr lang="en-US" dirty="0"/>
              <a:t>[INFO] Skipped 0.0106629% of 84405 points.</a:t>
            </a:r>
          </a:p>
          <a:p>
            <a:r>
              <a:rPr lang="en-US" dirty="0"/>
              <a:t>[INFO] Skipped dispersion 0.00118476% of 759645</a:t>
            </a:r>
          </a:p>
          <a:p>
            <a:r>
              <a:rPr lang="en-US" dirty="0"/>
              <a:t>[INFO] ...End of collection of electrons in this event.</a:t>
            </a:r>
          </a:p>
          <a:p>
            <a:endParaRPr lang="en-US" dirty="0"/>
          </a:p>
          <a:p>
            <a:r>
              <a:rPr lang="en-US" dirty="0" err="1"/>
              <a:t>AtPulseTask</a:t>
            </a:r>
            <a:r>
              <a:rPr lang="en-US" dirty="0"/>
              <a:t> Event ID : 19</a:t>
            </a:r>
          </a:p>
          <a:p>
            <a:r>
              <a:rPr lang="en-US" dirty="0"/>
              <a:t>[INFO] </a:t>
            </a:r>
            <a:r>
              <a:rPr lang="en-US" dirty="0" err="1"/>
              <a:t>AtPulseTask</a:t>
            </a:r>
            <a:r>
              <a:rPr lang="en-US" dirty="0"/>
              <a:t>: Number of Points 84749</a:t>
            </a:r>
          </a:p>
          <a:p>
            <a:r>
              <a:rPr lang="en-US" dirty="0"/>
              <a:t> </a:t>
            </a:r>
            <a:r>
              <a:rPr lang="en-US" dirty="0" err="1"/>
              <a:t>AtPulseGADGET</a:t>
            </a:r>
            <a:r>
              <a:rPr lang="en-US" dirty="0"/>
              <a:t>: Number of Points 84749</a:t>
            </a:r>
          </a:p>
          <a:p>
            <a:r>
              <a:rPr lang="en-US" dirty="0"/>
              <a:t> </a:t>
            </a:r>
            <a:r>
              <a:rPr lang="en-US" dirty="0" err="1"/>
              <a:t>AtPulseGADGET</a:t>
            </a:r>
            <a:r>
              <a:rPr lang="en-US" dirty="0"/>
              <a:t>: Number of Points (plus dispersion) 762741</a:t>
            </a:r>
          </a:p>
          <a:p>
            <a:r>
              <a:rPr lang="en-US" dirty="0"/>
              <a:t>[INFO] Skipped 2.78705% of 84749 points.</a:t>
            </a:r>
          </a:p>
          <a:p>
            <a:r>
              <a:rPr lang="en-US" dirty="0"/>
              <a:t>[INFO] Skipped dispersion 0.298135% of 762741</a:t>
            </a:r>
          </a:p>
          <a:p>
            <a:r>
              <a:rPr lang="en-US" dirty="0"/>
              <a:t>[INFO] ...End of collection of electrons in this event.</a:t>
            </a:r>
          </a:p>
          <a:p>
            <a:endParaRPr lang="en-US" dirty="0"/>
          </a:p>
          <a:p>
            <a:r>
              <a:rPr lang="en-US" dirty="0" err="1"/>
              <a:t>AtPulseTask</a:t>
            </a:r>
            <a:r>
              <a:rPr lang="en-US" dirty="0"/>
              <a:t> Event ID : 20</a:t>
            </a:r>
          </a:p>
          <a:p>
            <a:r>
              <a:rPr lang="en-US" dirty="0"/>
              <a:t>[INFO] </a:t>
            </a:r>
            <a:r>
              <a:rPr lang="en-US" dirty="0" err="1"/>
              <a:t>AtPulseTask</a:t>
            </a:r>
            <a:r>
              <a:rPr lang="en-US" dirty="0"/>
              <a:t>: Number of Points 84208</a:t>
            </a:r>
          </a:p>
          <a:p>
            <a:r>
              <a:rPr lang="en-US" dirty="0"/>
              <a:t> </a:t>
            </a:r>
            <a:r>
              <a:rPr lang="en-US" dirty="0" err="1"/>
              <a:t>AtPulseGADGET</a:t>
            </a:r>
            <a:r>
              <a:rPr lang="en-US" dirty="0"/>
              <a:t>: Number of Points 84208</a:t>
            </a:r>
          </a:p>
          <a:p>
            <a:r>
              <a:rPr lang="en-US" dirty="0"/>
              <a:t> </a:t>
            </a:r>
            <a:r>
              <a:rPr lang="en-US" dirty="0" err="1"/>
              <a:t>AtPulseGADGET</a:t>
            </a:r>
            <a:r>
              <a:rPr lang="en-US" dirty="0"/>
              <a:t>: Number of Points (plus dispersion) 757872</a:t>
            </a:r>
          </a:p>
          <a:p>
            <a:r>
              <a:rPr lang="en-US" dirty="0"/>
              <a:t>[INFO] Skipped 0% of 84208 points.</a:t>
            </a:r>
          </a:p>
          <a:p>
            <a:r>
              <a:rPr lang="en-US" dirty="0"/>
              <a:t>[INFO] Skipped dispersion 0% of 757872</a:t>
            </a:r>
          </a:p>
          <a:p>
            <a:r>
              <a:rPr lang="en-US" dirty="0"/>
              <a:t>[INFO] ...End of collection of electrons in this event.</a:t>
            </a:r>
          </a:p>
          <a:p>
            <a:endParaRPr lang="en-US" dirty="0"/>
          </a:p>
          <a:p>
            <a:r>
              <a:rPr lang="en-US" dirty="0" err="1"/>
              <a:t>AtPulseTask</a:t>
            </a:r>
            <a:r>
              <a:rPr lang="en-US" dirty="0"/>
              <a:t> Event ID : 21</a:t>
            </a:r>
          </a:p>
          <a:p>
            <a:r>
              <a:rPr lang="en-US" dirty="0"/>
              <a:t>[INFO] </a:t>
            </a:r>
            <a:r>
              <a:rPr lang="en-US" dirty="0" err="1"/>
              <a:t>AtPulseTask</a:t>
            </a:r>
            <a:r>
              <a:rPr lang="en-US" dirty="0"/>
              <a:t>: Number of Points 84528</a:t>
            </a:r>
          </a:p>
          <a:p>
            <a:r>
              <a:rPr lang="en-US" dirty="0"/>
              <a:t> </a:t>
            </a:r>
            <a:r>
              <a:rPr lang="en-US" dirty="0" err="1"/>
              <a:t>AtPulseGADGET</a:t>
            </a:r>
            <a:r>
              <a:rPr lang="en-US" dirty="0"/>
              <a:t>: Number of Points 84528</a:t>
            </a:r>
          </a:p>
          <a:p>
            <a:r>
              <a:rPr lang="en-US" dirty="0"/>
              <a:t> </a:t>
            </a:r>
            <a:r>
              <a:rPr lang="en-US" dirty="0" err="1"/>
              <a:t>AtPulseGADGET</a:t>
            </a:r>
            <a:r>
              <a:rPr lang="en-US" dirty="0"/>
              <a:t>: Number of Points (plus dispersion) 760752</a:t>
            </a:r>
          </a:p>
          <a:p>
            <a:r>
              <a:rPr lang="en-US" dirty="0"/>
              <a:t>[INFO] Skipped 57.368% of 84528 points.</a:t>
            </a:r>
          </a:p>
          <a:p>
            <a:r>
              <a:rPr lang="en-US" dirty="0"/>
              <a:t>[INFO] Skipped dispersion 5.93439% of 760752</a:t>
            </a:r>
          </a:p>
          <a:p>
            <a:r>
              <a:rPr lang="en-US" dirty="0"/>
              <a:t>[INFO] ...End of collection of electrons in this event.</a:t>
            </a:r>
          </a:p>
          <a:p>
            <a:endParaRPr lang="en-US" dirty="0"/>
          </a:p>
          <a:p>
            <a:r>
              <a:rPr lang="en-US" dirty="0" err="1"/>
              <a:t>AtPulseTask</a:t>
            </a:r>
            <a:r>
              <a:rPr lang="en-US" dirty="0"/>
              <a:t> Event ID : 22</a:t>
            </a:r>
          </a:p>
          <a:p>
            <a:r>
              <a:rPr lang="en-US" dirty="0"/>
              <a:t>[INFO] </a:t>
            </a:r>
            <a:r>
              <a:rPr lang="en-US" dirty="0" err="1"/>
              <a:t>AtPulseTask</a:t>
            </a:r>
            <a:r>
              <a:rPr lang="en-US" dirty="0"/>
              <a:t>: Number of Points 84497</a:t>
            </a:r>
          </a:p>
          <a:p>
            <a:r>
              <a:rPr lang="en-US" dirty="0"/>
              <a:t> </a:t>
            </a:r>
            <a:r>
              <a:rPr lang="en-US" dirty="0" err="1"/>
              <a:t>AtPulseGADGET</a:t>
            </a:r>
            <a:r>
              <a:rPr lang="en-US" dirty="0"/>
              <a:t>: Number of Points 84497</a:t>
            </a:r>
          </a:p>
          <a:p>
            <a:r>
              <a:rPr lang="en-US" dirty="0"/>
              <a:t> </a:t>
            </a:r>
            <a:r>
              <a:rPr lang="en-US" dirty="0" err="1"/>
              <a:t>AtPulseGADGET</a:t>
            </a:r>
            <a:r>
              <a:rPr lang="en-US" dirty="0"/>
              <a:t>: Number of Points (plus dispersion) 760473</a:t>
            </a:r>
          </a:p>
          <a:p>
            <a:r>
              <a:rPr lang="en-US" dirty="0"/>
              <a:t>[INFO] Skipped 0% of 84497 points.</a:t>
            </a:r>
          </a:p>
          <a:p>
            <a:r>
              <a:rPr lang="en-US" dirty="0"/>
              <a:t>[INFO] Skipped dispersion 0% of 760473</a:t>
            </a:r>
          </a:p>
          <a:p>
            <a:r>
              <a:rPr lang="en-US" dirty="0"/>
              <a:t>[INFO] ...End of collection of electrons in this event.</a:t>
            </a:r>
          </a:p>
          <a:p>
            <a:endParaRPr lang="en-US" dirty="0"/>
          </a:p>
          <a:p>
            <a:r>
              <a:rPr lang="en-US" dirty="0" err="1"/>
              <a:t>AtPulseTask</a:t>
            </a:r>
            <a:r>
              <a:rPr lang="en-US" dirty="0"/>
              <a:t> Event ID : 23</a:t>
            </a:r>
          </a:p>
          <a:p>
            <a:r>
              <a:rPr lang="en-US" dirty="0"/>
              <a:t>[INFO] </a:t>
            </a:r>
            <a:r>
              <a:rPr lang="en-US" dirty="0" err="1"/>
              <a:t>AtPulseTask</a:t>
            </a:r>
            <a:r>
              <a:rPr lang="en-US" dirty="0"/>
              <a:t>: Number of Points 84792</a:t>
            </a:r>
          </a:p>
          <a:p>
            <a:r>
              <a:rPr lang="en-US" dirty="0"/>
              <a:t> </a:t>
            </a:r>
            <a:r>
              <a:rPr lang="en-US" dirty="0" err="1"/>
              <a:t>AtPulseGADGET</a:t>
            </a:r>
            <a:r>
              <a:rPr lang="en-US" dirty="0"/>
              <a:t>: Number of Points 84792</a:t>
            </a:r>
          </a:p>
          <a:p>
            <a:r>
              <a:rPr lang="en-US" dirty="0"/>
              <a:t> </a:t>
            </a:r>
            <a:r>
              <a:rPr lang="en-US" dirty="0" err="1"/>
              <a:t>AtPulseGADGET</a:t>
            </a:r>
            <a:r>
              <a:rPr lang="en-US" dirty="0"/>
              <a:t>: Number of Points (plus dispersion) 763128</a:t>
            </a:r>
          </a:p>
          <a:p>
            <a:r>
              <a:rPr lang="en-US" dirty="0"/>
              <a:t>[INFO] Skipped 1.66171% of 84792 points.</a:t>
            </a:r>
          </a:p>
          <a:p>
            <a:r>
              <a:rPr lang="en-US" dirty="0"/>
              <a:t>[INFO] Skipped dispersion 0.178214% of 763128</a:t>
            </a:r>
          </a:p>
          <a:p>
            <a:r>
              <a:rPr lang="en-US" dirty="0"/>
              <a:t>[INFO] ...End of collection of electrons in this event.</a:t>
            </a:r>
          </a:p>
          <a:p>
            <a:endParaRPr lang="en-US" dirty="0"/>
          </a:p>
          <a:p>
            <a:r>
              <a:rPr lang="en-US" dirty="0" err="1"/>
              <a:t>AtPulseTask</a:t>
            </a:r>
            <a:r>
              <a:rPr lang="en-US" dirty="0"/>
              <a:t> Event ID : 24</a:t>
            </a:r>
          </a:p>
          <a:p>
            <a:endParaRPr lang="en-US" dirty="0"/>
          </a:p>
          <a:p>
            <a:endParaRPr lang="en-US" dirty="0"/>
          </a:p>
          <a:p>
            <a:r>
              <a:rPr lang="en-US" dirty="0"/>
              <a:t>Macro finished </a:t>
            </a:r>
            <a:r>
              <a:rPr lang="en-US" dirty="0" err="1"/>
              <a:t>succesfully</a:t>
            </a:r>
            <a:r>
              <a:rPr lang="en-US" dirty="0"/>
              <a:t>.</a:t>
            </a:r>
          </a:p>
          <a:p>
            <a:endParaRPr lang="en-US" dirty="0"/>
          </a:p>
          <a:p>
            <a:endParaRPr lang="en-US" dirty="0"/>
          </a:p>
          <a:p>
            <a:r>
              <a:rPr lang="en-US" dirty="0"/>
              <a:t>Real time 13.7055 s, CPU time 13.63 s</a:t>
            </a:r>
          </a:p>
          <a:p>
            <a:endParaRPr lang="en-US" dirty="0"/>
          </a:p>
          <a:p>
            <a:r>
              <a:rPr lang="en-US" dirty="0"/>
              <a:t>[process.py] Moved output.h5 from /</a:t>
            </a:r>
            <a:r>
              <a:rPr lang="en-US" dirty="0" err="1"/>
              <a:t>mnt</a:t>
            </a:r>
            <a:r>
              <a:rPr lang="en-US" dirty="0"/>
              <a:t>/analysis/e17023/lijie/</a:t>
            </a:r>
            <a:r>
              <a:rPr lang="en-US" dirty="0" err="1"/>
              <a:t>gadget_analysis</a:t>
            </a:r>
            <a:r>
              <a:rPr lang="en-US" dirty="0"/>
              <a:t>/Simulations/sims/0/out/output.h5 to /</a:t>
            </a:r>
            <a:r>
              <a:rPr lang="en-US" dirty="0" err="1"/>
              <a:t>mnt</a:t>
            </a:r>
            <a:r>
              <a:rPr lang="en-US" dirty="0"/>
              <a:t>/analysis/e17023/lijie/</a:t>
            </a:r>
            <a:r>
              <a:rPr lang="en-US" dirty="0" err="1"/>
              <a:t>gadget_analysis</a:t>
            </a:r>
            <a:r>
              <a:rPr lang="en-US" dirty="0"/>
              <a:t>/Simulations/sims/0/out/1735951786.8003197.h5</a:t>
            </a:r>
          </a:p>
          <a:p>
            <a:r>
              <a:rPr lang="en-US" dirty="0"/>
              <a:t>[process.py] Converting simulation h5 files to raw h5 format...</a:t>
            </a:r>
          </a:p>
          <a:p>
            <a:r>
              <a:rPr lang="en-US" dirty="0"/>
              <a:t>[process.py] Converted simulation h5 files to raw h5 format. Raw h5 is: /</a:t>
            </a:r>
            <a:r>
              <a:rPr lang="en-US" dirty="0" err="1"/>
              <a:t>mnt</a:t>
            </a:r>
            <a:r>
              <a:rPr lang="en-US" dirty="0"/>
              <a:t>/analysis/e17023/lijie/</a:t>
            </a:r>
            <a:r>
              <a:rPr lang="en-US" dirty="0" err="1"/>
              <a:t>gadget_analysis</a:t>
            </a:r>
            <a:r>
              <a:rPr lang="en-US" dirty="0"/>
              <a:t>/Simulations/sims/0/out/1735951786.8003197.h5</a:t>
            </a:r>
          </a:p>
          <a:p>
            <a:r>
              <a:rPr lang="en-US" dirty="0"/>
              <a:t>/</a:t>
            </a:r>
            <a:r>
              <a:rPr lang="en-US" dirty="0" err="1"/>
              <a:t>mnt</a:t>
            </a:r>
            <a:r>
              <a:rPr lang="en-US" dirty="0"/>
              <a:t>/analysis/e17023/lijie/</a:t>
            </a:r>
            <a:r>
              <a:rPr lang="en-US" dirty="0" err="1"/>
              <a:t>gadget_analysis</a:t>
            </a:r>
            <a:r>
              <a:rPr lang="en-US" dirty="0"/>
              <a:t>/Simulations/sims/0/</a:t>
            </a:r>
            <a:r>
              <a:rPr lang="en-US" dirty="0" err="1"/>
              <a:t>STOP.tmp</a:t>
            </a:r>
            <a:endParaRPr lang="en-US" dirty="0"/>
          </a:p>
          <a:p>
            <a:r>
              <a:rPr lang="en-US" dirty="0"/>
              <a:t>[</a:t>
            </a:r>
            <a:r>
              <a:rPr lang="en-US" dirty="0" err="1"/>
              <a:t>queue.ipynb</a:t>
            </a:r>
            <a:r>
              <a:rPr lang="en-US" dirty="0"/>
              <a:t>] Stop file found. Stopping.</a:t>
            </a:r>
          </a:p>
          <a:p>
            <a:r>
              <a:rPr lang="en-US" dirty="0"/>
              <a:t>STOPPING</a:t>
            </a:r>
          </a:p>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75</a:t>
            </a:fld>
            <a:endParaRPr lang="en-US"/>
          </a:p>
        </p:txBody>
      </p:sp>
    </p:spTree>
    <p:extLst>
      <p:ext uri="{BB962C8B-B14F-4D97-AF65-F5344CB8AC3E}">
        <p14:creationId xmlns:p14="http://schemas.microsoft.com/office/powerpoint/2010/main" val="836905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Directory Structure Snapshot</a:t>
            </a:r>
          </a:p>
        </p:txBody>
      </p:sp>
      <p:sp>
        <p:nvSpPr>
          <p:cNvPr id="4" name="Slide Number Placeholder 3"/>
          <p:cNvSpPr>
            <a:spLocks noGrp="1"/>
          </p:cNvSpPr>
          <p:nvPr>
            <p:ph type="sldNum" sz="quarter" idx="5"/>
          </p:nvPr>
        </p:nvSpPr>
        <p:spPr/>
        <p:txBody>
          <a:bodyPr/>
          <a:lstStyle/>
          <a:p>
            <a:fld id="{F61B252B-7F21-423D-A65D-1A67374A64AC}" type="slidenum">
              <a:rPr lang="en-US" smtClean="0"/>
              <a:t>80</a:t>
            </a:fld>
            <a:endParaRPr lang="en-US"/>
          </a:p>
        </p:txBody>
      </p:sp>
    </p:spTree>
    <p:extLst>
      <p:ext uri="{BB962C8B-B14F-4D97-AF65-F5344CB8AC3E}">
        <p14:creationId xmlns:p14="http://schemas.microsoft.com/office/powerpoint/2010/main" val="3847328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DIRECTORY /</a:t>
            </a:r>
            <a:r>
              <a:rPr lang="en-US" dirty="0" err="1"/>
              <a:t>mnt</a:t>
            </a:r>
            <a:r>
              <a:rPr lang="en-US" dirty="0"/>
              <a:t>/analysis/e17023/lijie/simulations/run_s0301/len200_ic800000_pads21_eps7_samps8_poly2/701833CUT_Date_01_07_2025</a:t>
            </a:r>
          </a:p>
          <a:p>
            <a:r>
              <a:rPr lang="en-US" dirty="0"/>
              <a:t>Total Number of Image: 1583</a:t>
            </a:r>
          </a:p>
          <a:p>
            <a:r>
              <a:rPr lang="en-US" dirty="0"/>
              <a:t>Total Number of Chunks: 4</a:t>
            </a:r>
          </a:p>
          <a:p>
            <a:r>
              <a:rPr lang="en-US" dirty="0"/>
              <a:t>  0%|                                                         | 0/4 [00:00&lt;?, ?it/s]Processing Chunk 1 of 4</a:t>
            </a:r>
          </a:p>
          <a:p>
            <a:r>
              <a:rPr lang="en-US" dirty="0"/>
              <a:t>100%|█████████████████████████████████████████████| 500/500 [00:09&lt;00:00, 55.19it/s]</a:t>
            </a:r>
          </a:p>
          <a:p>
            <a:r>
              <a:rPr lang="en-US" dirty="0"/>
              <a:t>499it [00:40, 16.38it/s]Processing Chunk 2 of 4                                     </a:t>
            </a:r>
          </a:p>
          <a:p>
            <a:r>
              <a:rPr lang="en-US" dirty="0"/>
              <a:t>100%|█████████████████████████████████████████████| 500/500 [00:08&lt;00:00, 56.35it/s]</a:t>
            </a:r>
          </a:p>
          <a:p>
            <a:r>
              <a:rPr lang="en-US" dirty="0"/>
              <a:t>999it [01:17, 18.20it/s]Processing Chunk 3 of 4██▊| 498/500 [00:08&lt;00:00, 55.38it/s]</a:t>
            </a:r>
          </a:p>
          <a:p>
            <a:r>
              <a:rPr lang="en-US" dirty="0"/>
              <a:t>100%|█████████████████████████████████████████████| 500/500 [00:08&lt;00:00, 56.91it/s]</a:t>
            </a:r>
          </a:p>
          <a:p>
            <a:r>
              <a:rPr lang="en-US" dirty="0"/>
              <a:t>1499it [01:53, 18.03it/s]Processing Chunk 4 of 4██| 500/500 [00:08&lt;00:00, 55.64it/s]</a:t>
            </a:r>
          </a:p>
          <a:p>
            <a:r>
              <a:rPr lang="en-US" dirty="0"/>
              <a:t>100%|███████████████████████████████████████████████| 83/83 [00:01&lt;00:00, 57.26it/s]</a:t>
            </a:r>
          </a:p>
          <a:p>
            <a:r>
              <a:rPr lang="en-US" dirty="0"/>
              <a:t>1583it [01:59, 18.33it/s]All images have been processed0/83 [00:01&lt;00:00, 56.12it/s]</a:t>
            </a:r>
          </a:p>
          <a:p>
            <a:r>
              <a:rPr lang="en-US" dirty="0"/>
              <a:t>1583it [01:59, 13.20it/s]</a:t>
            </a:r>
          </a:p>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85</a:t>
            </a:fld>
            <a:endParaRPr lang="en-US"/>
          </a:p>
        </p:txBody>
      </p:sp>
    </p:spTree>
    <p:extLst>
      <p:ext uri="{BB962C8B-B14F-4D97-AF65-F5344CB8AC3E}">
        <p14:creationId xmlns:p14="http://schemas.microsoft.com/office/powerpoint/2010/main" val="3843680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https://www.datasciencecentral.com/types-of-machine-learning-algorithms-in-one-picture/</a:t>
            </a:r>
          </a:p>
        </p:txBody>
      </p:sp>
      <p:sp>
        <p:nvSpPr>
          <p:cNvPr id="4" name="Slide Number Placeholder 3"/>
          <p:cNvSpPr>
            <a:spLocks noGrp="1"/>
          </p:cNvSpPr>
          <p:nvPr>
            <p:ph type="sldNum" sz="quarter" idx="5"/>
          </p:nvPr>
        </p:nvSpPr>
        <p:spPr/>
        <p:txBody>
          <a:bodyPr/>
          <a:lstStyle/>
          <a:p>
            <a:fld id="{F61B252B-7F21-423D-A65D-1A67374A64AC}" type="slidenum">
              <a:rPr lang="en-US" smtClean="0"/>
              <a:t>4</a:t>
            </a:fld>
            <a:endParaRPr lang="en-US"/>
          </a:p>
        </p:txBody>
      </p:sp>
    </p:spTree>
    <p:extLst>
      <p:ext uri="{BB962C8B-B14F-4D97-AF65-F5344CB8AC3E}">
        <p14:creationId xmlns:p14="http://schemas.microsoft.com/office/powerpoint/2010/main" val="3494984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92</a:t>
            </a:fld>
            <a:endParaRPr lang="en-US"/>
          </a:p>
        </p:txBody>
      </p:sp>
    </p:spTree>
    <p:extLst>
      <p:ext uri="{BB962C8B-B14F-4D97-AF65-F5344CB8AC3E}">
        <p14:creationId xmlns:p14="http://schemas.microsoft.com/office/powerpoint/2010/main" val="657646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E9178"/>
                </a:solidFill>
                <a:effectLst/>
                <a:latin typeface="Times New Roman" panose="02020603050405020304" pitchFamily="18" charset="0"/>
              </a:rPr>
              <a:t>Length Veto</a:t>
            </a:r>
            <a:endParaRPr lang="en-US" b="0" dirty="0">
              <a:solidFill>
                <a:srgbClr val="CCCCCC"/>
              </a:solidFill>
              <a:effectLst/>
              <a:latin typeface="Times New Roman" panose="02020603050405020304" pitchFamily="18" charset="0"/>
            </a:endParaRPr>
          </a:p>
          <a:p>
            <a:r>
              <a:rPr lang="en-US" dirty="0"/>
              <a:t>Integrated Charge Veto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E9178"/>
                </a:solidFill>
                <a:effectLst/>
                <a:latin typeface="Times New Roman" panose="02020603050405020304" pitchFamily="18" charset="0"/>
              </a:rPr>
              <a:t>Points Threshold</a:t>
            </a:r>
            <a:endParaRPr lang="en-US" b="0" dirty="0">
              <a:solidFill>
                <a:srgbClr val="CCCCCC"/>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115</a:t>
            </a:fld>
            <a:endParaRPr lang="en-US"/>
          </a:p>
        </p:txBody>
      </p:sp>
    </p:spTree>
    <p:extLst>
      <p:ext uri="{BB962C8B-B14F-4D97-AF65-F5344CB8AC3E}">
        <p14:creationId xmlns:p14="http://schemas.microsoft.com/office/powerpoint/2010/main" val="164121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E9178"/>
                </a:solidFill>
                <a:effectLst/>
                <a:latin typeface="Times New Roman" panose="02020603050405020304" pitchFamily="18" charset="0"/>
              </a:rPr>
              <a:t>Length Veto</a:t>
            </a:r>
            <a:endParaRPr lang="en-US" b="0" dirty="0">
              <a:solidFill>
                <a:srgbClr val="CCCCCC"/>
              </a:solidFill>
              <a:effectLst/>
              <a:latin typeface="Times New Roman" panose="02020603050405020304" pitchFamily="18" charset="0"/>
            </a:endParaRPr>
          </a:p>
          <a:p>
            <a:r>
              <a:rPr lang="en-US" dirty="0"/>
              <a:t>Integrated Charge Veto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E9178"/>
                </a:solidFill>
                <a:effectLst/>
                <a:latin typeface="Times New Roman" panose="02020603050405020304" pitchFamily="18" charset="0"/>
              </a:rPr>
              <a:t>Points Threshold</a:t>
            </a:r>
            <a:endParaRPr lang="en-US" b="0" dirty="0">
              <a:solidFill>
                <a:srgbClr val="CCCCCC"/>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116</a:t>
            </a:fld>
            <a:endParaRPr lang="en-US"/>
          </a:p>
        </p:txBody>
      </p:sp>
    </p:spTree>
    <p:extLst>
      <p:ext uri="{BB962C8B-B14F-4D97-AF65-F5344CB8AC3E}">
        <p14:creationId xmlns:p14="http://schemas.microsoft.com/office/powerpoint/2010/main" val="425042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E9178"/>
                </a:solidFill>
                <a:effectLst/>
                <a:latin typeface="Times New Roman" panose="02020603050405020304" pitchFamily="18" charset="0"/>
              </a:rPr>
              <a:t>Length Veto</a:t>
            </a:r>
            <a:endParaRPr lang="en-US" b="0" dirty="0">
              <a:solidFill>
                <a:srgbClr val="CCCCCC"/>
              </a:solidFill>
              <a:effectLst/>
              <a:latin typeface="Times New Roman" panose="02020603050405020304" pitchFamily="18" charset="0"/>
            </a:endParaRPr>
          </a:p>
          <a:p>
            <a:r>
              <a:rPr lang="en-US" dirty="0"/>
              <a:t>Integrated Charge Veto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E9178"/>
                </a:solidFill>
                <a:effectLst/>
                <a:latin typeface="Times New Roman" panose="02020603050405020304" pitchFamily="18" charset="0"/>
              </a:rPr>
              <a:t>Points Threshold</a:t>
            </a:r>
            <a:endParaRPr lang="en-US" b="0" dirty="0">
              <a:solidFill>
                <a:srgbClr val="CCCCCC"/>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117</a:t>
            </a:fld>
            <a:endParaRPr lang="en-US"/>
          </a:p>
        </p:txBody>
      </p:sp>
    </p:spTree>
    <p:extLst>
      <p:ext uri="{BB962C8B-B14F-4D97-AF65-F5344CB8AC3E}">
        <p14:creationId xmlns:p14="http://schemas.microsoft.com/office/powerpoint/2010/main" val="3596157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E9178"/>
                </a:solidFill>
                <a:effectLst/>
                <a:latin typeface="Times New Roman" panose="02020603050405020304" pitchFamily="18" charset="0"/>
              </a:rPr>
              <a:t>Length Veto</a:t>
            </a:r>
            <a:endParaRPr lang="en-US" b="0" dirty="0">
              <a:solidFill>
                <a:srgbClr val="CCCCCC"/>
              </a:solidFill>
              <a:effectLst/>
              <a:latin typeface="Times New Roman" panose="02020603050405020304" pitchFamily="18" charset="0"/>
            </a:endParaRPr>
          </a:p>
          <a:p>
            <a:r>
              <a:rPr lang="en-US" dirty="0"/>
              <a:t>Integrated Charge Veto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E9178"/>
                </a:solidFill>
                <a:effectLst/>
                <a:latin typeface="Times New Roman" panose="02020603050405020304" pitchFamily="18" charset="0"/>
              </a:rPr>
              <a:t>Points Threshold</a:t>
            </a:r>
            <a:endParaRPr lang="en-US" b="0" dirty="0">
              <a:solidFill>
                <a:srgbClr val="CCCCCC"/>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118</a:t>
            </a:fld>
            <a:endParaRPr lang="en-US"/>
          </a:p>
        </p:txBody>
      </p:sp>
    </p:spTree>
    <p:extLst>
      <p:ext uri="{BB962C8B-B14F-4D97-AF65-F5344CB8AC3E}">
        <p14:creationId xmlns:p14="http://schemas.microsoft.com/office/powerpoint/2010/main" val="122518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GPU 1</a:t>
            </a:r>
          </a:p>
          <a:p>
            <a:endParaRPr lang="en-US" dirty="0"/>
          </a:p>
          <a:p>
            <a:r>
              <a:rPr lang="en-US" dirty="0"/>
              <a:t>	NVIDIA RTX A2000 8GB Laptop GPU</a:t>
            </a:r>
          </a:p>
          <a:p>
            <a:endParaRPr lang="en-US" dirty="0"/>
          </a:p>
          <a:p>
            <a:r>
              <a:rPr lang="en-US" dirty="0"/>
              <a:t>	Driver version:	31.0.15.2919</a:t>
            </a:r>
          </a:p>
          <a:p>
            <a:r>
              <a:rPr lang="en-US" dirty="0"/>
              <a:t>	Driver date:	10/13/2023</a:t>
            </a:r>
          </a:p>
          <a:p>
            <a:r>
              <a:rPr lang="en-US" dirty="0"/>
              <a:t>	DirectX version:	12 (FL 12.1)</a:t>
            </a:r>
          </a:p>
          <a:p>
            <a:r>
              <a:rPr lang="en-US" dirty="0"/>
              <a:t>	Physical location:	PCI bus 1, device 0, function 0</a:t>
            </a:r>
          </a:p>
          <a:p>
            <a:endParaRPr lang="en-US" dirty="0"/>
          </a:p>
          <a:p>
            <a:r>
              <a:rPr lang="en-US" dirty="0"/>
              <a:t>	Utilization	81%</a:t>
            </a:r>
          </a:p>
          <a:p>
            <a:r>
              <a:rPr lang="en-US" dirty="0"/>
              <a:t>	Dedicated GPU memory	5.6/8.0 GB</a:t>
            </a:r>
          </a:p>
          <a:p>
            <a:r>
              <a:rPr lang="en-US" dirty="0"/>
              <a:t>	Shared GPU memory	0.1/23.8 GB</a:t>
            </a:r>
          </a:p>
          <a:p>
            <a:r>
              <a:rPr lang="en-US" dirty="0"/>
              <a:t>	GPU Memory	5.6/31.8 GB</a:t>
            </a:r>
          </a:p>
          <a:p>
            <a:endParaRPr lang="en-US" dirty="0"/>
          </a:p>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5</a:t>
            </a:fld>
            <a:endParaRPr lang="en-US"/>
          </a:p>
        </p:txBody>
      </p:sp>
    </p:spTree>
    <p:extLst>
      <p:ext uri="{BB962C8B-B14F-4D97-AF65-F5344CB8AC3E}">
        <p14:creationId xmlns:p14="http://schemas.microsoft.com/office/powerpoint/2010/main" val="85049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DejaVuSerif"/>
              </a:rPr>
              <a:t>Gwen </a:t>
            </a:r>
            <a:r>
              <a:rPr lang="en-US" sz="1800" b="0" i="0" u="none" strike="noStrike" baseline="0" dirty="0" err="1">
                <a:latin typeface="DejaVuSerif"/>
              </a:rPr>
              <a:t>Grinyer</a:t>
            </a:r>
            <a:r>
              <a:rPr lang="en-US" sz="1800" b="0" i="0" u="none" strike="noStrike" baseline="0" dirty="0">
                <a:latin typeface="DejaVuSerif"/>
              </a:rPr>
              <a:t> S2232 Beta-delayed charged-particle emission from 20Mg</a:t>
            </a:r>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9</a:t>
            </a:fld>
            <a:endParaRPr lang="zh-CN" altLang="en-US"/>
          </a:p>
        </p:txBody>
      </p:sp>
    </p:spTree>
    <p:extLst>
      <p:ext uri="{BB962C8B-B14F-4D97-AF65-F5344CB8AC3E}">
        <p14:creationId xmlns:p14="http://schemas.microsoft.com/office/powerpoint/2010/main" val="3442227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Objection detection</a:t>
            </a:r>
          </a:p>
          <a:p>
            <a:r>
              <a:rPr lang="en-US" dirty="0"/>
              <a:t>Attention of CNN</a:t>
            </a:r>
          </a:p>
          <a:p>
            <a:r>
              <a:rPr lang="en-US" dirty="0"/>
              <a:t>Focus on </a:t>
            </a:r>
            <a:r>
              <a:rPr lang="en-US" altLang="zh-CN" dirty="0"/>
              <a:t>region of interest</a:t>
            </a:r>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23</a:t>
            </a:fld>
            <a:endParaRPr lang="en-US"/>
          </a:p>
        </p:txBody>
      </p:sp>
    </p:spTree>
    <p:extLst>
      <p:ext uri="{BB962C8B-B14F-4D97-AF65-F5344CB8AC3E}">
        <p14:creationId xmlns:p14="http://schemas.microsoft.com/office/powerpoint/2010/main" val="92615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mnt</a:t>
            </a:r>
            <a:r>
              <a:rPr lang="en-US" dirty="0"/>
              <a:t>/projects/e21072/</a:t>
            </a:r>
            <a:r>
              <a:rPr lang="en-US" dirty="0" err="1"/>
              <a:t>OfflineAnalysis</a:t>
            </a:r>
            <a:r>
              <a:rPr lang="en-US" dirty="0"/>
              <a:t>/</a:t>
            </a:r>
            <a:r>
              <a:rPr lang="en-US" dirty="0" err="1"/>
              <a:t>Corrected_CNN_Images</a:t>
            </a:r>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24</a:t>
            </a:fld>
            <a:endParaRPr lang="en-US"/>
          </a:p>
        </p:txBody>
      </p:sp>
    </p:spTree>
    <p:extLst>
      <p:ext uri="{BB962C8B-B14F-4D97-AF65-F5344CB8AC3E}">
        <p14:creationId xmlns:p14="http://schemas.microsoft.com/office/powerpoint/2010/main" val="2358052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Itay</a:t>
            </a:r>
          </a:p>
        </p:txBody>
      </p:sp>
      <p:sp>
        <p:nvSpPr>
          <p:cNvPr id="4" name="Slide Number Placeholder 3"/>
          <p:cNvSpPr>
            <a:spLocks noGrp="1"/>
          </p:cNvSpPr>
          <p:nvPr>
            <p:ph type="sldNum" sz="quarter" idx="5"/>
          </p:nvPr>
        </p:nvSpPr>
        <p:spPr/>
        <p:txBody>
          <a:bodyPr/>
          <a:lstStyle/>
          <a:p>
            <a:fld id="{F61B252B-7F21-423D-A65D-1A67374A64AC}" type="slidenum">
              <a:rPr lang="en-US" smtClean="0"/>
              <a:t>30</a:t>
            </a:fld>
            <a:endParaRPr lang="en-US"/>
          </a:p>
        </p:txBody>
      </p:sp>
    </p:spTree>
    <p:extLst>
      <p:ext uri="{BB962C8B-B14F-4D97-AF65-F5344CB8AC3E}">
        <p14:creationId xmlns:p14="http://schemas.microsoft.com/office/powerpoint/2010/main" val="4078720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38</a:t>
            </a:fld>
            <a:endParaRPr lang="en-US"/>
          </a:p>
        </p:txBody>
      </p:sp>
    </p:spTree>
    <p:extLst>
      <p:ext uri="{BB962C8B-B14F-4D97-AF65-F5344CB8AC3E}">
        <p14:creationId xmlns:p14="http://schemas.microsoft.com/office/powerpoint/2010/main" val="221827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B252B-7F21-423D-A65D-1A67374A64AC}" type="slidenum">
              <a:rPr lang="en-US" smtClean="0"/>
              <a:t>39</a:t>
            </a:fld>
            <a:endParaRPr lang="en-US"/>
          </a:p>
        </p:txBody>
      </p:sp>
    </p:spTree>
    <p:extLst>
      <p:ext uri="{BB962C8B-B14F-4D97-AF65-F5344CB8AC3E}">
        <p14:creationId xmlns:p14="http://schemas.microsoft.com/office/powerpoint/2010/main" val="627311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271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9279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4ABD0-67ED-415D-BF56-791CB2365109}" type="datetimeFigureOut">
              <a:rPr lang="en-US" smtClean="0"/>
              <a:t>2/5/2025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BF331-9220-4623-9B64-16D383359558}" type="slidenum">
              <a:rPr lang="en-US" smtClean="0"/>
              <a:t>‹#›</a:t>
            </a:fld>
            <a:endParaRPr lang="en-US"/>
          </a:p>
        </p:txBody>
      </p:sp>
    </p:spTree>
    <p:extLst>
      <p:ext uri="{BB962C8B-B14F-4D97-AF65-F5344CB8AC3E}">
        <p14:creationId xmlns:p14="http://schemas.microsoft.com/office/powerpoint/2010/main" val="427316482"/>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1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97.jpg"/><Relationship Id="rId7" Type="http://schemas.openxmlformats.org/officeDocument/2006/relationships/image" Target="../media/image1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11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7.jpg"/><Relationship Id="rId7"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8.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11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9.jpg"/><Relationship Id="rId7"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8.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11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50.jpg"/><Relationship Id="rId7" Type="http://schemas.openxmlformats.org/officeDocument/2006/relationships/image" Target="../media/image1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8.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jpg"/></Relationships>
</file>

<file path=ppt/slides/_rels/slide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16141-53A1-4729-9E67-BE9BEEC01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45487"/>
          </a:xfrm>
          <a:prstGeom prst="rect">
            <a:avLst/>
          </a:prstGeom>
        </p:spPr>
      </p:pic>
      <p:sp>
        <p:nvSpPr>
          <p:cNvPr id="5" name="TextBox 4">
            <a:extLst>
              <a:ext uri="{FF2B5EF4-FFF2-40B4-BE49-F238E27FC236}">
                <a16:creationId xmlns:a16="http://schemas.microsoft.com/office/drawing/2014/main" id="{EF9BF671-FFD1-4822-B7B6-A6B78D4ADF6F}"/>
              </a:ext>
            </a:extLst>
          </p:cNvPr>
          <p:cNvSpPr txBox="1"/>
          <p:nvPr/>
        </p:nvSpPr>
        <p:spPr>
          <a:xfrm>
            <a:off x="0" y="6488668"/>
            <a:ext cx="4572000" cy="369332"/>
          </a:xfrm>
          <a:prstGeom prst="rect">
            <a:avLst/>
          </a:prstGeom>
          <a:noFill/>
        </p:spPr>
        <p:txBody>
          <a:bodyPr wrap="square">
            <a:spAutoFit/>
          </a:bodyPr>
          <a:lstStyle/>
          <a:p>
            <a:r>
              <a:rPr lang="en-US" dirty="0">
                <a:latin typeface="Arial Narrow" panose="020B0606020202030204" pitchFamily="34" charset="0"/>
              </a:rPr>
              <a:t>J. Peng </a:t>
            </a:r>
            <a:r>
              <a:rPr lang="en-US" i="1" dirty="0">
                <a:latin typeface="Arial Narrow" panose="020B0606020202030204" pitchFamily="34" charset="0"/>
              </a:rPr>
              <a:t>et al</a:t>
            </a:r>
            <a:r>
              <a:rPr lang="en-US" dirty="0">
                <a:latin typeface="Arial Narrow" panose="020B0606020202030204" pitchFamily="34" charset="0"/>
              </a:rPr>
              <a:t>., Front. </a:t>
            </a:r>
            <a:r>
              <a:rPr lang="en-US" dirty="0" err="1">
                <a:latin typeface="Arial Narrow" panose="020B0606020202030204" pitchFamily="34" charset="0"/>
              </a:rPr>
              <a:t>Pharmacol</a:t>
            </a:r>
            <a:r>
              <a:rPr lang="en-US" dirty="0">
                <a:latin typeface="Arial Narrow" panose="020B0606020202030204" pitchFamily="34" charset="0"/>
              </a:rPr>
              <a:t>. 12, 720694 (2021).</a:t>
            </a:r>
          </a:p>
        </p:txBody>
      </p:sp>
    </p:spTree>
    <p:extLst>
      <p:ext uri="{BB962C8B-B14F-4D97-AF65-F5344CB8AC3E}">
        <p14:creationId xmlns:p14="http://schemas.microsoft.com/office/powerpoint/2010/main" val="1118577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7CBE5-0577-450D-BAE9-B4237E5948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4" name="Picture 3">
            <a:extLst>
              <a:ext uri="{FF2B5EF4-FFF2-40B4-BE49-F238E27FC236}">
                <a16:creationId xmlns:a16="http://schemas.microsoft.com/office/drawing/2014/main" id="{90DFA857-628A-468C-B485-A421F8F10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25" y="0"/>
            <a:ext cx="3857625" cy="6858000"/>
          </a:xfrm>
          <a:prstGeom prst="rect">
            <a:avLst/>
          </a:prstGeom>
        </p:spPr>
      </p:pic>
    </p:spTree>
    <p:extLst>
      <p:ext uri="{BB962C8B-B14F-4D97-AF65-F5344CB8AC3E}">
        <p14:creationId xmlns:p14="http://schemas.microsoft.com/office/powerpoint/2010/main" val="2103607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56405-34DA-4072-AA0F-AB66C58DEE38}"/>
              </a:ext>
            </a:extLst>
          </p:cNvPr>
          <p:cNvPicPr>
            <a:picLocks noChangeAspect="1"/>
          </p:cNvPicPr>
          <p:nvPr/>
        </p:nvPicPr>
        <p:blipFill>
          <a:blip r:embed="rId2"/>
          <a:stretch>
            <a:fillRect/>
          </a:stretch>
        </p:blipFill>
        <p:spPr>
          <a:xfrm>
            <a:off x="0" y="0"/>
            <a:ext cx="4572000" cy="5125368"/>
          </a:xfrm>
          <a:prstGeom prst="rect">
            <a:avLst/>
          </a:prstGeom>
        </p:spPr>
      </p:pic>
      <p:pic>
        <p:nvPicPr>
          <p:cNvPr id="5" name="Picture 4">
            <a:extLst>
              <a:ext uri="{FF2B5EF4-FFF2-40B4-BE49-F238E27FC236}">
                <a16:creationId xmlns:a16="http://schemas.microsoft.com/office/drawing/2014/main" id="{38086E75-51EB-4BE3-8D1E-454CE94C6684}"/>
              </a:ext>
            </a:extLst>
          </p:cNvPr>
          <p:cNvPicPr>
            <a:picLocks noChangeAspect="1"/>
          </p:cNvPicPr>
          <p:nvPr/>
        </p:nvPicPr>
        <p:blipFill>
          <a:blip r:embed="rId3"/>
          <a:stretch>
            <a:fillRect/>
          </a:stretch>
        </p:blipFill>
        <p:spPr>
          <a:xfrm>
            <a:off x="4572000" y="10745"/>
            <a:ext cx="4572000" cy="5114623"/>
          </a:xfrm>
          <a:prstGeom prst="rect">
            <a:avLst/>
          </a:prstGeom>
        </p:spPr>
      </p:pic>
      <p:sp>
        <p:nvSpPr>
          <p:cNvPr id="6" name="TextBox 5">
            <a:extLst>
              <a:ext uri="{FF2B5EF4-FFF2-40B4-BE49-F238E27FC236}">
                <a16:creationId xmlns:a16="http://schemas.microsoft.com/office/drawing/2014/main" id="{01C872F0-5856-4E28-9727-C3DF2A3A69A0}"/>
              </a:ext>
            </a:extLst>
          </p:cNvPr>
          <p:cNvSpPr txBox="1"/>
          <p:nvPr/>
        </p:nvSpPr>
        <p:spPr>
          <a:xfrm>
            <a:off x="3692881" y="5165210"/>
            <a:ext cx="1758238" cy="646331"/>
          </a:xfrm>
          <a:prstGeom prst="rect">
            <a:avLst/>
          </a:prstGeom>
          <a:noFill/>
        </p:spPr>
        <p:txBody>
          <a:bodyPr wrap="none" rtlCol="0">
            <a:spAutoFit/>
          </a:bodyPr>
          <a:lstStyle/>
          <a:p>
            <a:r>
              <a:rPr lang="en-US" altLang="zh-CN" dirty="0"/>
              <a:t>Run0321</a:t>
            </a:r>
          </a:p>
          <a:p>
            <a:r>
              <a:rPr lang="en-US" dirty="0"/>
              <a:t>1500-keV proton</a:t>
            </a:r>
          </a:p>
        </p:txBody>
      </p:sp>
      <p:pic>
        <p:nvPicPr>
          <p:cNvPr id="7" name="Picture 6">
            <a:extLst>
              <a:ext uri="{FF2B5EF4-FFF2-40B4-BE49-F238E27FC236}">
                <a16:creationId xmlns:a16="http://schemas.microsoft.com/office/drawing/2014/main" id="{E23BDFBF-002B-448C-A112-E48D9643B3D7}"/>
              </a:ext>
            </a:extLst>
          </p:cNvPr>
          <p:cNvPicPr>
            <a:picLocks noChangeAspect="1"/>
          </p:cNvPicPr>
          <p:nvPr/>
        </p:nvPicPr>
        <p:blipFill rotWithShape="1">
          <a:blip r:embed="rId4">
            <a:extLst>
              <a:ext uri="{28A0092B-C50C-407E-A947-70E740481C1C}">
                <a14:useLocalDpi xmlns:a14="http://schemas.microsoft.com/office/drawing/2010/main" val="0"/>
              </a:ext>
            </a:extLst>
          </a:blip>
          <a:srcRect l="4888" t="5555" r="11111" b="4667"/>
          <a:stretch/>
        </p:blipFill>
        <p:spPr>
          <a:xfrm>
            <a:off x="7518400" y="5120586"/>
            <a:ext cx="1625600" cy="1737414"/>
          </a:xfrm>
          <a:prstGeom prst="rect">
            <a:avLst/>
          </a:prstGeom>
        </p:spPr>
      </p:pic>
      <p:sp>
        <p:nvSpPr>
          <p:cNvPr id="8" name="Rectangle: Rounded Corners 7">
            <a:extLst>
              <a:ext uri="{FF2B5EF4-FFF2-40B4-BE49-F238E27FC236}">
                <a16:creationId xmlns:a16="http://schemas.microsoft.com/office/drawing/2014/main" id="{5AC2A988-9AB8-47DA-9CAD-6D87542B8FF4}"/>
              </a:ext>
            </a:extLst>
          </p:cNvPr>
          <p:cNvSpPr/>
          <p:nvPr/>
        </p:nvSpPr>
        <p:spPr>
          <a:xfrm rot="18900000">
            <a:off x="7569689" y="6140281"/>
            <a:ext cx="863600" cy="2565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00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BB368C-294A-4239-B824-71BD37BE007E}"/>
              </a:ext>
            </a:extLst>
          </p:cNvPr>
          <p:cNvPicPr>
            <a:picLocks noChangeAspect="1"/>
          </p:cNvPicPr>
          <p:nvPr/>
        </p:nvPicPr>
        <p:blipFill>
          <a:blip r:embed="rId2"/>
          <a:stretch>
            <a:fillRect/>
          </a:stretch>
        </p:blipFill>
        <p:spPr>
          <a:xfrm>
            <a:off x="0" y="0"/>
            <a:ext cx="4754880" cy="4141768"/>
          </a:xfrm>
          <a:prstGeom prst="rect">
            <a:avLst/>
          </a:prstGeom>
        </p:spPr>
      </p:pic>
      <p:sp>
        <p:nvSpPr>
          <p:cNvPr id="5" name="TextBox 4">
            <a:extLst>
              <a:ext uri="{FF2B5EF4-FFF2-40B4-BE49-F238E27FC236}">
                <a16:creationId xmlns:a16="http://schemas.microsoft.com/office/drawing/2014/main" id="{7C8D51FC-F9AA-4410-A205-076DDDDB26A5}"/>
              </a:ext>
            </a:extLst>
          </p:cNvPr>
          <p:cNvSpPr txBox="1"/>
          <p:nvPr/>
        </p:nvSpPr>
        <p:spPr>
          <a:xfrm>
            <a:off x="0" y="4067930"/>
            <a:ext cx="1758238" cy="646331"/>
          </a:xfrm>
          <a:prstGeom prst="rect">
            <a:avLst/>
          </a:prstGeom>
          <a:noFill/>
        </p:spPr>
        <p:txBody>
          <a:bodyPr wrap="none" rtlCol="0">
            <a:spAutoFit/>
          </a:bodyPr>
          <a:lstStyle/>
          <a:p>
            <a:r>
              <a:rPr lang="en-US" altLang="zh-CN" dirty="0"/>
              <a:t>Run0302</a:t>
            </a:r>
          </a:p>
          <a:p>
            <a:r>
              <a:rPr lang="en-US" dirty="0"/>
              <a:t>2000-keV proton</a:t>
            </a:r>
          </a:p>
        </p:txBody>
      </p:sp>
      <p:graphicFrame>
        <p:nvGraphicFramePr>
          <p:cNvPr id="6" name="Table 5">
            <a:extLst>
              <a:ext uri="{FF2B5EF4-FFF2-40B4-BE49-F238E27FC236}">
                <a16:creationId xmlns:a16="http://schemas.microsoft.com/office/drawing/2014/main" id="{7D80D933-D910-4AEF-80E4-C6EC0D11724A}"/>
              </a:ext>
            </a:extLst>
          </p:cNvPr>
          <p:cNvGraphicFramePr>
            <a:graphicFrameLocks noGrp="1"/>
          </p:cNvGraphicFramePr>
          <p:nvPr>
            <p:extLst>
              <p:ext uri="{D42A27DB-BD31-4B8C-83A1-F6EECF244321}">
                <p14:modId xmlns:p14="http://schemas.microsoft.com/office/powerpoint/2010/main" val="1412194468"/>
              </p:ext>
            </p:extLst>
          </p:nvPr>
        </p:nvGraphicFramePr>
        <p:xfrm>
          <a:off x="100886" y="4714261"/>
          <a:ext cx="4089364" cy="613254"/>
        </p:xfrm>
        <a:graphic>
          <a:graphicData uri="http://schemas.openxmlformats.org/drawingml/2006/table">
            <a:tbl>
              <a:tblPr>
                <a:tableStyleId>{5940675A-B579-460E-94D1-54222C63F5DA}</a:tableStyleId>
              </a:tblPr>
              <a:tblGrid>
                <a:gridCol w="1535240">
                  <a:extLst>
                    <a:ext uri="{9D8B030D-6E8A-4147-A177-3AD203B41FA5}">
                      <a16:colId xmlns:a16="http://schemas.microsoft.com/office/drawing/2014/main" val="1201304962"/>
                    </a:ext>
                  </a:extLst>
                </a:gridCol>
                <a:gridCol w="652513">
                  <a:extLst>
                    <a:ext uri="{9D8B030D-6E8A-4147-A177-3AD203B41FA5}">
                      <a16:colId xmlns:a16="http://schemas.microsoft.com/office/drawing/2014/main" val="707781622"/>
                    </a:ext>
                  </a:extLst>
                </a:gridCol>
                <a:gridCol w="708443">
                  <a:extLst>
                    <a:ext uri="{9D8B030D-6E8A-4147-A177-3AD203B41FA5}">
                      <a16:colId xmlns:a16="http://schemas.microsoft.com/office/drawing/2014/main" val="3239344393"/>
                    </a:ext>
                  </a:extLst>
                </a:gridCol>
                <a:gridCol w="596584">
                  <a:extLst>
                    <a:ext uri="{9D8B030D-6E8A-4147-A177-3AD203B41FA5}">
                      <a16:colId xmlns:a16="http://schemas.microsoft.com/office/drawing/2014/main" val="446814427"/>
                    </a:ext>
                  </a:extLst>
                </a:gridCol>
                <a:gridCol w="596584">
                  <a:extLst>
                    <a:ext uri="{9D8B030D-6E8A-4147-A177-3AD203B41FA5}">
                      <a16:colId xmlns:a16="http://schemas.microsoft.com/office/drawing/2014/main" val="378701969"/>
                    </a:ext>
                  </a:extLst>
                </a:gridCol>
              </a:tblGrid>
              <a:tr h="306627">
                <a:tc>
                  <a:txBody>
                    <a:bodyPr/>
                    <a:lstStyle/>
                    <a:p>
                      <a:pPr algn="ctr" fontAlgn="ctr"/>
                      <a:r>
                        <a:rPr lang="en-US" sz="1600" u="none" strike="noStrike" dirty="0">
                          <a:effectLst/>
                          <a:latin typeface="Cambria" panose="02040503050406030204" pitchFamily="18" charset="0"/>
                          <a:ea typeface="Cambria" panose="02040503050406030204" pitchFamily="18" charset="0"/>
                        </a:rPr>
                        <a:t>Below Threshold</a:t>
                      </a:r>
                      <a:endParaRPr lang="en-US" sz="1600" b="0" i="0" u="none" strike="noStrike" dirty="0">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Vetoed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Missing</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Good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Sum</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3321571320"/>
                  </a:ext>
                </a:extLst>
              </a:tr>
              <a:tr h="306627">
                <a:tc>
                  <a:txBody>
                    <a:bodyPr/>
                    <a:lstStyle/>
                    <a:p>
                      <a:pPr algn="ctr" fontAlgn="ctr"/>
                      <a:r>
                        <a:rPr lang="en-US" sz="1600" u="none" strike="noStrike" dirty="0">
                          <a:effectLst/>
                          <a:latin typeface="Cambria" panose="02040503050406030204" pitchFamily="18" charset="0"/>
                          <a:ea typeface="Cambria" panose="02040503050406030204" pitchFamily="18" charset="0"/>
                        </a:rPr>
                        <a:t>19</a:t>
                      </a:r>
                      <a:endParaRPr lang="en-US" sz="1600" b="0" i="0" u="none" strike="noStrike" dirty="0">
                        <a:solidFill>
                          <a:srgbClr val="C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effectLst/>
                          <a:latin typeface="Cambria" panose="02040503050406030204" pitchFamily="18" charset="0"/>
                          <a:ea typeface="Cambria" panose="02040503050406030204" pitchFamily="18" charset="0"/>
                        </a:rPr>
                        <a:t>1722</a:t>
                      </a:r>
                      <a:endParaRPr lang="en-US" sz="1600" b="0" i="0" u="none" strike="noStrike" dirty="0">
                        <a:solidFill>
                          <a:srgbClr val="C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effectLst/>
                          <a:latin typeface="Cambria" panose="02040503050406030204" pitchFamily="18" charset="0"/>
                          <a:ea typeface="Cambria" panose="02040503050406030204" pitchFamily="18" charset="0"/>
                        </a:rPr>
                        <a:t>1</a:t>
                      </a:r>
                      <a:endParaRPr lang="en-US" sz="1600" b="0" i="0" u="none" strike="noStrike" dirty="0">
                        <a:solidFill>
                          <a:srgbClr val="C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258</a:t>
                      </a:r>
                      <a:endParaRPr lang="en-US" sz="1600" b="0" i="0" u="none" strike="noStrike">
                        <a:solidFill>
                          <a:srgbClr val="C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effectLst/>
                          <a:latin typeface="Cambria" panose="02040503050406030204" pitchFamily="18" charset="0"/>
                          <a:ea typeface="Cambria" panose="02040503050406030204" pitchFamily="18" charset="0"/>
                        </a:rPr>
                        <a:t>2000</a:t>
                      </a:r>
                      <a:endParaRPr lang="en-US" sz="1600" b="0" i="0" u="none" strike="noStrike" dirty="0">
                        <a:solidFill>
                          <a:srgbClr val="C00000"/>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485730714"/>
                  </a:ext>
                </a:extLst>
              </a:tr>
            </a:tbl>
          </a:graphicData>
        </a:graphic>
      </p:graphicFrame>
      <p:pic>
        <p:nvPicPr>
          <p:cNvPr id="3" name="Picture 2">
            <a:extLst>
              <a:ext uri="{FF2B5EF4-FFF2-40B4-BE49-F238E27FC236}">
                <a16:creationId xmlns:a16="http://schemas.microsoft.com/office/drawing/2014/main" id="{2E5144EB-301E-414A-90AE-E7B939905B20}"/>
              </a:ext>
            </a:extLst>
          </p:cNvPr>
          <p:cNvPicPr>
            <a:picLocks noChangeAspect="1"/>
          </p:cNvPicPr>
          <p:nvPr/>
        </p:nvPicPr>
        <p:blipFill>
          <a:blip r:embed="rId3"/>
          <a:stretch>
            <a:fillRect/>
          </a:stretch>
        </p:blipFill>
        <p:spPr>
          <a:xfrm>
            <a:off x="4297680" y="0"/>
            <a:ext cx="4846320" cy="5327515"/>
          </a:xfrm>
          <a:prstGeom prst="rect">
            <a:avLst/>
          </a:prstGeom>
        </p:spPr>
      </p:pic>
    </p:spTree>
    <p:extLst>
      <p:ext uri="{BB962C8B-B14F-4D97-AF65-F5344CB8AC3E}">
        <p14:creationId xmlns:p14="http://schemas.microsoft.com/office/powerpoint/2010/main" val="9701364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D9E04-3B0E-4DC1-84C2-8518067C9097}"/>
              </a:ext>
            </a:extLst>
          </p:cNvPr>
          <p:cNvPicPr>
            <a:picLocks noChangeAspect="1"/>
          </p:cNvPicPr>
          <p:nvPr/>
        </p:nvPicPr>
        <p:blipFill>
          <a:blip r:embed="rId2"/>
          <a:stretch>
            <a:fillRect/>
          </a:stretch>
        </p:blipFill>
        <p:spPr>
          <a:xfrm>
            <a:off x="0" y="0"/>
            <a:ext cx="4754880" cy="4141768"/>
          </a:xfrm>
          <a:prstGeom prst="rect">
            <a:avLst/>
          </a:prstGeom>
        </p:spPr>
      </p:pic>
      <p:sp>
        <p:nvSpPr>
          <p:cNvPr id="6" name="TextBox 5">
            <a:extLst>
              <a:ext uri="{FF2B5EF4-FFF2-40B4-BE49-F238E27FC236}">
                <a16:creationId xmlns:a16="http://schemas.microsoft.com/office/drawing/2014/main" id="{E29AF5B2-D266-41F5-8A3C-3E9CF7130E03}"/>
              </a:ext>
            </a:extLst>
          </p:cNvPr>
          <p:cNvSpPr txBox="1"/>
          <p:nvPr/>
        </p:nvSpPr>
        <p:spPr>
          <a:xfrm>
            <a:off x="0" y="4067930"/>
            <a:ext cx="1758238" cy="646331"/>
          </a:xfrm>
          <a:prstGeom prst="rect">
            <a:avLst/>
          </a:prstGeom>
          <a:noFill/>
        </p:spPr>
        <p:txBody>
          <a:bodyPr wrap="none" rtlCol="0">
            <a:spAutoFit/>
          </a:bodyPr>
          <a:lstStyle/>
          <a:p>
            <a:r>
              <a:rPr lang="en-US" altLang="zh-CN" dirty="0"/>
              <a:t>Run0302</a:t>
            </a:r>
          </a:p>
          <a:p>
            <a:r>
              <a:rPr lang="en-US" dirty="0"/>
              <a:t>2000-keV proton</a:t>
            </a:r>
          </a:p>
        </p:txBody>
      </p:sp>
      <p:graphicFrame>
        <p:nvGraphicFramePr>
          <p:cNvPr id="7" name="Table 6">
            <a:extLst>
              <a:ext uri="{FF2B5EF4-FFF2-40B4-BE49-F238E27FC236}">
                <a16:creationId xmlns:a16="http://schemas.microsoft.com/office/drawing/2014/main" id="{9D2ACBDE-51B6-4284-B37F-0D13BD715065}"/>
              </a:ext>
            </a:extLst>
          </p:cNvPr>
          <p:cNvGraphicFramePr>
            <a:graphicFrameLocks noGrp="1"/>
          </p:cNvGraphicFramePr>
          <p:nvPr>
            <p:extLst>
              <p:ext uri="{D42A27DB-BD31-4B8C-83A1-F6EECF244321}">
                <p14:modId xmlns:p14="http://schemas.microsoft.com/office/powerpoint/2010/main" val="1981849752"/>
              </p:ext>
            </p:extLst>
          </p:nvPr>
        </p:nvGraphicFramePr>
        <p:xfrm>
          <a:off x="100886" y="4714261"/>
          <a:ext cx="4089364" cy="622670"/>
        </p:xfrm>
        <a:graphic>
          <a:graphicData uri="http://schemas.openxmlformats.org/drawingml/2006/table">
            <a:tbl>
              <a:tblPr>
                <a:tableStyleId>{5940675A-B579-460E-94D1-54222C63F5DA}</a:tableStyleId>
              </a:tblPr>
              <a:tblGrid>
                <a:gridCol w="1535240">
                  <a:extLst>
                    <a:ext uri="{9D8B030D-6E8A-4147-A177-3AD203B41FA5}">
                      <a16:colId xmlns:a16="http://schemas.microsoft.com/office/drawing/2014/main" val="1201304962"/>
                    </a:ext>
                  </a:extLst>
                </a:gridCol>
                <a:gridCol w="652513">
                  <a:extLst>
                    <a:ext uri="{9D8B030D-6E8A-4147-A177-3AD203B41FA5}">
                      <a16:colId xmlns:a16="http://schemas.microsoft.com/office/drawing/2014/main" val="707781622"/>
                    </a:ext>
                  </a:extLst>
                </a:gridCol>
                <a:gridCol w="708443">
                  <a:extLst>
                    <a:ext uri="{9D8B030D-6E8A-4147-A177-3AD203B41FA5}">
                      <a16:colId xmlns:a16="http://schemas.microsoft.com/office/drawing/2014/main" val="3239344393"/>
                    </a:ext>
                  </a:extLst>
                </a:gridCol>
                <a:gridCol w="596584">
                  <a:extLst>
                    <a:ext uri="{9D8B030D-6E8A-4147-A177-3AD203B41FA5}">
                      <a16:colId xmlns:a16="http://schemas.microsoft.com/office/drawing/2014/main" val="446814427"/>
                    </a:ext>
                  </a:extLst>
                </a:gridCol>
                <a:gridCol w="596584">
                  <a:extLst>
                    <a:ext uri="{9D8B030D-6E8A-4147-A177-3AD203B41FA5}">
                      <a16:colId xmlns:a16="http://schemas.microsoft.com/office/drawing/2014/main" val="378701969"/>
                    </a:ext>
                  </a:extLst>
                </a:gridCol>
              </a:tblGrid>
              <a:tr h="311335">
                <a:tc>
                  <a:txBody>
                    <a:bodyPr/>
                    <a:lstStyle/>
                    <a:p>
                      <a:pPr algn="ctr" fontAlgn="ctr"/>
                      <a:r>
                        <a:rPr lang="en-US" sz="1600" u="none" strike="noStrike">
                          <a:effectLst/>
                          <a:latin typeface="Cambria" panose="02040503050406030204" pitchFamily="18" charset="0"/>
                          <a:ea typeface="Cambria" panose="02040503050406030204" pitchFamily="18" charset="0"/>
                        </a:rPr>
                        <a:t>Below Threshold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Vetoed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Missing</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Good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Sum</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3321571320"/>
                  </a:ext>
                </a:extLst>
              </a:tr>
              <a:tr h="311335">
                <a:tc>
                  <a:txBody>
                    <a:bodyPr/>
                    <a:lstStyle/>
                    <a:p>
                      <a:pPr algn="ctr" fontAlgn="ctr"/>
                      <a:r>
                        <a:rPr lang="en-US" sz="1600" u="none" strike="noStrike" dirty="0">
                          <a:effectLst/>
                          <a:latin typeface="Cambria" panose="02040503050406030204" pitchFamily="18" charset="0"/>
                          <a:ea typeface="Cambria" panose="02040503050406030204" pitchFamily="18" charset="0"/>
                        </a:rPr>
                        <a:t>19</a:t>
                      </a:r>
                      <a:endParaRPr lang="en-US" sz="1600" b="0" i="0" u="none" strike="noStrike" dirty="0">
                        <a:solidFill>
                          <a:srgbClr val="C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effectLst/>
                          <a:latin typeface="Cambria" panose="02040503050406030204" pitchFamily="18" charset="0"/>
                          <a:ea typeface="Cambria" panose="02040503050406030204" pitchFamily="18" charset="0"/>
                        </a:rPr>
                        <a:t>1722</a:t>
                      </a:r>
                      <a:endParaRPr lang="en-US" sz="1600" b="0" i="0" u="none" strike="noStrike" dirty="0">
                        <a:solidFill>
                          <a:srgbClr val="C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effectLst/>
                          <a:latin typeface="Cambria" panose="02040503050406030204" pitchFamily="18" charset="0"/>
                          <a:ea typeface="Cambria" panose="02040503050406030204" pitchFamily="18" charset="0"/>
                        </a:rPr>
                        <a:t>1</a:t>
                      </a:r>
                      <a:endParaRPr lang="en-US" sz="1600" b="0" i="0" u="none" strike="noStrike" dirty="0">
                        <a:solidFill>
                          <a:srgbClr val="C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258</a:t>
                      </a:r>
                      <a:endParaRPr lang="en-US" sz="1600" b="0" i="0" u="none" strike="noStrike">
                        <a:solidFill>
                          <a:srgbClr val="C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effectLst/>
                          <a:latin typeface="Cambria" panose="02040503050406030204" pitchFamily="18" charset="0"/>
                          <a:ea typeface="Cambria" panose="02040503050406030204" pitchFamily="18" charset="0"/>
                        </a:rPr>
                        <a:t>2000</a:t>
                      </a:r>
                      <a:endParaRPr lang="en-US" sz="1600" b="0" i="0" u="none" strike="noStrike" dirty="0">
                        <a:solidFill>
                          <a:srgbClr val="C00000"/>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485730714"/>
                  </a:ext>
                </a:extLst>
              </a:tr>
            </a:tbl>
          </a:graphicData>
        </a:graphic>
      </p:graphicFrame>
      <p:pic>
        <p:nvPicPr>
          <p:cNvPr id="11" name="Picture 10">
            <a:extLst>
              <a:ext uri="{FF2B5EF4-FFF2-40B4-BE49-F238E27FC236}">
                <a16:creationId xmlns:a16="http://schemas.microsoft.com/office/drawing/2014/main" id="{792D9389-BFBC-493E-8281-F5F9982FBAC6}"/>
              </a:ext>
            </a:extLst>
          </p:cNvPr>
          <p:cNvPicPr>
            <a:picLocks noChangeAspect="1"/>
          </p:cNvPicPr>
          <p:nvPr/>
        </p:nvPicPr>
        <p:blipFill>
          <a:blip r:embed="rId3"/>
          <a:stretch>
            <a:fillRect/>
          </a:stretch>
        </p:blipFill>
        <p:spPr>
          <a:xfrm>
            <a:off x="4288596" y="0"/>
            <a:ext cx="4855404" cy="5336931"/>
          </a:xfrm>
          <a:prstGeom prst="rect">
            <a:avLst/>
          </a:prstGeom>
        </p:spPr>
      </p:pic>
    </p:spTree>
    <p:extLst>
      <p:ext uri="{BB962C8B-B14F-4D97-AF65-F5344CB8AC3E}">
        <p14:creationId xmlns:p14="http://schemas.microsoft.com/office/powerpoint/2010/main" val="22152508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7D2D9F-63C7-4CBA-A73D-190076B65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6"/>
            <a:ext cx="4846320" cy="3634740"/>
          </a:xfrm>
          <a:prstGeom prst="rect">
            <a:avLst/>
          </a:prstGeom>
        </p:spPr>
      </p:pic>
      <p:pic>
        <p:nvPicPr>
          <p:cNvPr id="3" name="Picture 2">
            <a:extLst>
              <a:ext uri="{FF2B5EF4-FFF2-40B4-BE49-F238E27FC236}">
                <a16:creationId xmlns:a16="http://schemas.microsoft.com/office/drawing/2014/main" id="{03D8A1B4-C09D-4835-92AD-9ECD67E7099B}"/>
              </a:ext>
            </a:extLst>
          </p:cNvPr>
          <p:cNvPicPr>
            <a:picLocks noChangeAspect="1"/>
          </p:cNvPicPr>
          <p:nvPr/>
        </p:nvPicPr>
        <p:blipFill>
          <a:blip r:embed="rId3"/>
          <a:stretch>
            <a:fillRect/>
          </a:stretch>
        </p:blipFill>
        <p:spPr>
          <a:xfrm>
            <a:off x="4291136" y="22533"/>
            <a:ext cx="4846320" cy="5314398"/>
          </a:xfrm>
          <a:prstGeom prst="rect">
            <a:avLst/>
          </a:prstGeom>
        </p:spPr>
      </p:pic>
      <p:sp>
        <p:nvSpPr>
          <p:cNvPr id="4" name="TextBox 3">
            <a:extLst>
              <a:ext uri="{FF2B5EF4-FFF2-40B4-BE49-F238E27FC236}">
                <a16:creationId xmlns:a16="http://schemas.microsoft.com/office/drawing/2014/main" id="{4E8904CB-8E2D-4B16-9AC5-F7B41820DC7E}"/>
              </a:ext>
            </a:extLst>
          </p:cNvPr>
          <p:cNvSpPr txBox="1"/>
          <p:nvPr/>
        </p:nvSpPr>
        <p:spPr>
          <a:xfrm>
            <a:off x="0" y="4067930"/>
            <a:ext cx="1758238" cy="646331"/>
          </a:xfrm>
          <a:prstGeom prst="rect">
            <a:avLst/>
          </a:prstGeom>
          <a:noFill/>
        </p:spPr>
        <p:txBody>
          <a:bodyPr wrap="none" rtlCol="0">
            <a:spAutoFit/>
          </a:bodyPr>
          <a:lstStyle/>
          <a:p>
            <a:r>
              <a:rPr lang="en-US" altLang="zh-CN" dirty="0"/>
              <a:t>Run0303</a:t>
            </a:r>
          </a:p>
          <a:p>
            <a:r>
              <a:rPr lang="en-US" dirty="0"/>
              <a:t>3000-keV proton</a:t>
            </a:r>
          </a:p>
        </p:txBody>
      </p:sp>
      <p:graphicFrame>
        <p:nvGraphicFramePr>
          <p:cNvPr id="5" name="Table 4">
            <a:extLst>
              <a:ext uri="{FF2B5EF4-FFF2-40B4-BE49-F238E27FC236}">
                <a16:creationId xmlns:a16="http://schemas.microsoft.com/office/drawing/2014/main" id="{D11B5011-E9FF-4F25-995C-517D78A78701}"/>
              </a:ext>
            </a:extLst>
          </p:cNvPr>
          <p:cNvGraphicFramePr>
            <a:graphicFrameLocks noGrp="1"/>
          </p:cNvGraphicFramePr>
          <p:nvPr>
            <p:extLst>
              <p:ext uri="{D42A27DB-BD31-4B8C-83A1-F6EECF244321}">
                <p14:modId xmlns:p14="http://schemas.microsoft.com/office/powerpoint/2010/main" val="3953780955"/>
              </p:ext>
            </p:extLst>
          </p:nvPr>
        </p:nvGraphicFramePr>
        <p:xfrm>
          <a:off x="100886" y="4714261"/>
          <a:ext cx="4089364" cy="622670"/>
        </p:xfrm>
        <a:graphic>
          <a:graphicData uri="http://schemas.openxmlformats.org/drawingml/2006/table">
            <a:tbl>
              <a:tblPr>
                <a:tableStyleId>{5940675A-B579-460E-94D1-54222C63F5DA}</a:tableStyleId>
              </a:tblPr>
              <a:tblGrid>
                <a:gridCol w="1535240">
                  <a:extLst>
                    <a:ext uri="{9D8B030D-6E8A-4147-A177-3AD203B41FA5}">
                      <a16:colId xmlns:a16="http://schemas.microsoft.com/office/drawing/2014/main" val="1201304962"/>
                    </a:ext>
                  </a:extLst>
                </a:gridCol>
                <a:gridCol w="652513">
                  <a:extLst>
                    <a:ext uri="{9D8B030D-6E8A-4147-A177-3AD203B41FA5}">
                      <a16:colId xmlns:a16="http://schemas.microsoft.com/office/drawing/2014/main" val="707781622"/>
                    </a:ext>
                  </a:extLst>
                </a:gridCol>
                <a:gridCol w="708443">
                  <a:extLst>
                    <a:ext uri="{9D8B030D-6E8A-4147-A177-3AD203B41FA5}">
                      <a16:colId xmlns:a16="http://schemas.microsoft.com/office/drawing/2014/main" val="3239344393"/>
                    </a:ext>
                  </a:extLst>
                </a:gridCol>
                <a:gridCol w="596584">
                  <a:extLst>
                    <a:ext uri="{9D8B030D-6E8A-4147-A177-3AD203B41FA5}">
                      <a16:colId xmlns:a16="http://schemas.microsoft.com/office/drawing/2014/main" val="446814427"/>
                    </a:ext>
                  </a:extLst>
                </a:gridCol>
                <a:gridCol w="596584">
                  <a:extLst>
                    <a:ext uri="{9D8B030D-6E8A-4147-A177-3AD203B41FA5}">
                      <a16:colId xmlns:a16="http://schemas.microsoft.com/office/drawing/2014/main" val="378701969"/>
                    </a:ext>
                  </a:extLst>
                </a:gridCol>
              </a:tblGrid>
              <a:tr h="311335">
                <a:tc>
                  <a:txBody>
                    <a:bodyPr/>
                    <a:lstStyle/>
                    <a:p>
                      <a:pPr algn="ctr" fontAlgn="ctr"/>
                      <a:r>
                        <a:rPr lang="en-US" sz="1600" u="none" strike="noStrike">
                          <a:effectLst/>
                          <a:latin typeface="Cambria" panose="02040503050406030204" pitchFamily="18" charset="0"/>
                          <a:ea typeface="Cambria" panose="02040503050406030204" pitchFamily="18" charset="0"/>
                        </a:rPr>
                        <a:t>Below Threshold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Vetoed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Missing</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Good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Sum</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3321571320"/>
                  </a:ext>
                </a:extLst>
              </a:tr>
              <a:tr h="311335">
                <a:tc>
                  <a:txBody>
                    <a:bodyPr/>
                    <a:lstStyle/>
                    <a:p>
                      <a:pPr algn="ctr" fontAlgn="ctr"/>
                      <a:r>
                        <a:rPr lang="en-US" sz="1600" b="0" i="0" u="none" strike="noStrike" dirty="0">
                          <a:solidFill>
                            <a:schemeClr val="tx1"/>
                          </a:solidFill>
                          <a:effectLst/>
                          <a:latin typeface="Calibri" panose="020F0502020204030204" pitchFamily="34" charset="0"/>
                        </a:rPr>
                        <a:t>32</a:t>
                      </a:r>
                    </a:p>
                  </a:txBody>
                  <a:tcPr marL="7620" marR="7620" marT="7620" marB="0" anchor="ctr"/>
                </a:tc>
                <a:tc>
                  <a:txBody>
                    <a:bodyPr/>
                    <a:lstStyle/>
                    <a:p>
                      <a:pPr algn="ctr" fontAlgn="ctr"/>
                      <a:r>
                        <a:rPr lang="en-US" sz="1600" b="0" i="0" u="none" strike="noStrike" dirty="0">
                          <a:solidFill>
                            <a:schemeClr val="tx1"/>
                          </a:solidFill>
                          <a:effectLst/>
                          <a:latin typeface="Calibri" panose="020F0502020204030204" pitchFamily="34" charset="0"/>
                        </a:rPr>
                        <a:t>1888</a:t>
                      </a:r>
                    </a:p>
                  </a:txBody>
                  <a:tcPr marL="7620" marR="7620" marT="7620" marB="0" anchor="ctr"/>
                </a:tc>
                <a:tc>
                  <a:txBody>
                    <a:bodyPr/>
                    <a:lstStyle/>
                    <a:p>
                      <a:pPr algn="ctr" fontAlgn="ctr"/>
                      <a:r>
                        <a:rPr lang="en-US" sz="1600" b="0" i="0" u="none" strike="noStrike" dirty="0">
                          <a:solidFill>
                            <a:schemeClr val="tx1"/>
                          </a:solidFill>
                          <a:effectLst/>
                          <a:latin typeface="Calibri" panose="020F0502020204030204" pitchFamily="34" charset="0"/>
                        </a:rPr>
                        <a:t>1</a:t>
                      </a:r>
                    </a:p>
                  </a:txBody>
                  <a:tcPr marL="7620" marR="7620" marT="7620" marB="0" anchor="ctr"/>
                </a:tc>
                <a:tc>
                  <a:txBody>
                    <a:bodyPr/>
                    <a:lstStyle/>
                    <a:p>
                      <a:pPr algn="ctr" fontAlgn="ctr"/>
                      <a:r>
                        <a:rPr lang="en-US" sz="1600" b="0" i="0" u="none" strike="noStrike" dirty="0">
                          <a:solidFill>
                            <a:schemeClr val="tx1"/>
                          </a:solidFill>
                          <a:effectLst/>
                          <a:latin typeface="Calibri" panose="020F0502020204030204" pitchFamily="34" charset="0"/>
                        </a:rPr>
                        <a:t>79</a:t>
                      </a:r>
                    </a:p>
                  </a:txBody>
                  <a:tcPr marL="7620" marR="7620" marT="7620" marB="0" anchor="ctr"/>
                </a:tc>
                <a:tc>
                  <a:txBody>
                    <a:bodyPr/>
                    <a:lstStyle/>
                    <a:p>
                      <a:pPr algn="ctr" fontAlgn="ctr"/>
                      <a:r>
                        <a:rPr lang="en-US" sz="1600" b="0" i="0" u="none" strike="noStrike" dirty="0">
                          <a:solidFill>
                            <a:schemeClr val="tx1"/>
                          </a:solidFill>
                          <a:effectLst/>
                          <a:latin typeface="Calibri" panose="020F0502020204030204" pitchFamily="34" charset="0"/>
                        </a:rPr>
                        <a:t>2000</a:t>
                      </a:r>
                    </a:p>
                  </a:txBody>
                  <a:tcPr marL="7620" marR="7620" marT="7620" marB="0" anchor="ctr"/>
                </a:tc>
                <a:extLst>
                  <a:ext uri="{0D108BD9-81ED-4DB2-BD59-A6C34878D82A}">
                    <a16:rowId xmlns:a16="http://schemas.microsoft.com/office/drawing/2014/main" val="485730714"/>
                  </a:ext>
                </a:extLst>
              </a:tr>
            </a:tbl>
          </a:graphicData>
        </a:graphic>
      </p:graphicFrame>
    </p:spTree>
    <p:extLst>
      <p:ext uri="{BB962C8B-B14F-4D97-AF65-F5344CB8AC3E}">
        <p14:creationId xmlns:p14="http://schemas.microsoft.com/office/powerpoint/2010/main" val="27564318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B3002F-41F3-4F75-9711-EA36F75C1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6"/>
            <a:ext cx="4846320" cy="3634740"/>
          </a:xfrm>
          <a:prstGeom prst="rect">
            <a:avLst/>
          </a:prstGeom>
        </p:spPr>
      </p:pic>
      <p:pic>
        <p:nvPicPr>
          <p:cNvPr id="3" name="Picture 2">
            <a:extLst>
              <a:ext uri="{FF2B5EF4-FFF2-40B4-BE49-F238E27FC236}">
                <a16:creationId xmlns:a16="http://schemas.microsoft.com/office/drawing/2014/main" id="{31E3909E-2A9C-4B74-80F7-86D5B25C26CA}"/>
              </a:ext>
            </a:extLst>
          </p:cNvPr>
          <p:cNvPicPr>
            <a:picLocks noChangeAspect="1"/>
          </p:cNvPicPr>
          <p:nvPr/>
        </p:nvPicPr>
        <p:blipFill>
          <a:blip r:embed="rId3"/>
          <a:stretch>
            <a:fillRect/>
          </a:stretch>
        </p:blipFill>
        <p:spPr>
          <a:xfrm>
            <a:off x="4297680" y="0"/>
            <a:ext cx="4846320" cy="5350429"/>
          </a:xfrm>
          <a:prstGeom prst="rect">
            <a:avLst/>
          </a:prstGeom>
        </p:spPr>
      </p:pic>
      <p:sp>
        <p:nvSpPr>
          <p:cNvPr id="4" name="TextBox 3">
            <a:extLst>
              <a:ext uri="{FF2B5EF4-FFF2-40B4-BE49-F238E27FC236}">
                <a16:creationId xmlns:a16="http://schemas.microsoft.com/office/drawing/2014/main" id="{0846F1C3-2AA6-4DB1-B2A8-732A0321F92A}"/>
              </a:ext>
            </a:extLst>
          </p:cNvPr>
          <p:cNvSpPr txBox="1"/>
          <p:nvPr/>
        </p:nvSpPr>
        <p:spPr>
          <a:xfrm>
            <a:off x="0" y="4067930"/>
            <a:ext cx="1758238" cy="646331"/>
          </a:xfrm>
          <a:prstGeom prst="rect">
            <a:avLst/>
          </a:prstGeom>
          <a:noFill/>
        </p:spPr>
        <p:txBody>
          <a:bodyPr wrap="none" rtlCol="0">
            <a:spAutoFit/>
          </a:bodyPr>
          <a:lstStyle/>
          <a:p>
            <a:r>
              <a:rPr lang="en-US" altLang="zh-CN" dirty="0"/>
              <a:t>Run0303</a:t>
            </a:r>
          </a:p>
          <a:p>
            <a:r>
              <a:rPr lang="en-US" dirty="0"/>
              <a:t>3000-keV proton</a:t>
            </a:r>
          </a:p>
        </p:txBody>
      </p:sp>
      <p:graphicFrame>
        <p:nvGraphicFramePr>
          <p:cNvPr id="5" name="Table 4">
            <a:extLst>
              <a:ext uri="{FF2B5EF4-FFF2-40B4-BE49-F238E27FC236}">
                <a16:creationId xmlns:a16="http://schemas.microsoft.com/office/drawing/2014/main" id="{F393DC9F-9631-4AE0-A0F0-BE82CD9728E6}"/>
              </a:ext>
            </a:extLst>
          </p:cNvPr>
          <p:cNvGraphicFramePr>
            <a:graphicFrameLocks noGrp="1"/>
          </p:cNvGraphicFramePr>
          <p:nvPr>
            <p:extLst>
              <p:ext uri="{D42A27DB-BD31-4B8C-83A1-F6EECF244321}">
                <p14:modId xmlns:p14="http://schemas.microsoft.com/office/powerpoint/2010/main" val="1989496824"/>
              </p:ext>
            </p:extLst>
          </p:nvPr>
        </p:nvGraphicFramePr>
        <p:xfrm>
          <a:off x="100886" y="4714261"/>
          <a:ext cx="4089364" cy="622670"/>
        </p:xfrm>
        <a:graphic>
          <a:graphicData uri="http://schemas.openxmlformats.org/drawingml/2006/table">
            <a:tbl>
              <a:tblPr>
                <a:tableStyleId>{5940675A-B579-460E-94D1-54222C63F5DA}</a:tableStyleId>
              </a:tblPr>
              <a:tblGrid>
                <a:gridCol w="1535240">
                  <a:extLst>
                    <a:ext uri="{9D8B030D-6E8A-4147-A177-3AD203B41FA5}">
                      <a16:colId xmlns:a16="http://schemas.microsoft.com/office/drawing/2014/main" val="1201304962"/>
                    </a:ext>
                  </a:extLst>
                </a:gridCol>
                <a:gridCol w="652513">
                  <a:extLst>
                    <a:ext uri="{9D8B030D-6E8A-4147-A177-3AD203B41FA5}">
                      <a16:colId xmlns:a16="http://schemas.microsoft.com/office/drawing/2014/main" val="707781622"/>
                    </a:ext>
                  </a:extLst>
                </a:gridCol>
                <a:gridCol w="708443">
                  <a:extLst>
                    <a:ext uri="{9D8B030D-6E8A-4147-A177-3AD203B41FA5}">
                      <a16:colId xmlns:a16="http://schemas.microsoft.com/office/drawing/2014/main" val="3239344393"/>
                    </a:ext>
                  </a:extLst>
                </a:gridCol>
                <a:gridCol w="596584">
                  <a:extLst>
                    <a:ext uri="{9D8B030D-6E8A-4147-A177-3AD203B41FA5}">
                      <a16:colId xmlns:a16="http://schemas.microsoft.com/office/drawing/2014/main" val="446814427"/>
                    </a:ext>
                  </a:extLst>
                </a:gridCol>
                <a:gridCol w="596584">
                  <a:extLst>
                    <a:ext uri="{9D8B030D-6E8A-4147-A177-3AD203B41FA5}">
                      <a16:colId xmlns:a16="http://schemas.microsoft.com/office/drawing/2014/main" val="378701969"/>
                    </a:ext>
                  </a:extLst>
                </a:gridCol>
              </a:tblGrid>
              <a:tr h="311335">
                <a:tc>
                  <a:txBody>
                    <a:bodyPr/>
                    <a:lstStyle/>
                    <a:p>
                      <a:pPr algn="ctr" fontAlgn="ctr"/>
                      <a:r>
                        <a:rPr lang="en-US" sz="1600" u="none" strike="noStrike">
                          <a:effectLst/>
                          <a:latin typeface="Cambria" panose="02040503050406030204" pitchFamily="18" charset="0"/>
                          <a:ea typeface="Cambria" panose="02040503050406030204" pitchFamily="18" charset="0"/>
                        </a:rPr>
                        <a:t>Below Threshold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Vetoed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Missing</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Good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Sum</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3321571320"/>
                  </a:ext>
                </a:extLst>
              </a:tr>
              <a:tr h="311335">
                <a:tc>
                  <a:txBody>
                    <a:bodyPr/>
                    <a:lstStyle/>
                    <a:p>
                      <a:pPr algn="ctr" fontAlgn="ctr"/>
                      <a:r>
                        <a:rPr lang="en-US" sz="1600" b="0" i="0" u="none" strike="noStrike" dirty="0">
                          <a:solidFill>
                            <a:schemeClr val="tx1"/>
                          </a:solidFill>
                          <a:effectLst/>
                          <a:latin typeface="Calibri" panose="020F0502020204030204" pitchFamily="34" charset="0"/>
                        </a:rPr>
                        <a:t>32</a:t>
                      </a:r>
                    </a:p>
                  </a:txBody>
                  <a:tcPr marL="7620" marR="7620" marT="7620" marB="0" anchor="ctr"/>
                </a:tc>
                <a:tc>
                  <a:txBody>
                    <a:bodyPr/>
                    <a:lstStyle/>
                    <a:p>
                      <a:pPr algn="ctr" fontAlgn="ctr"/>
                      <a:r>
                        <a:rPr lang="en-US" sz="1600" b="0" i="0" u="none" strike="noStrike" dirty="0">
                          <a:solidFill>
                            <a:schemeClr val="tx1"/>
                          </a:solidFill>
                          <a:effectLst/>
                          <a:latin typeface="Calibri" panose="020F0502020204030204" pitchFamily="34" charset="0"/>
                        </a:rPr>
                        <a:t>1888</a:t>
                      </a:r>
                    </a:p>
                  </a:txBody>
                  <a:tcPr marL="7620" marR="7620" marT="7620" marB="0" anchor="ctr"/>
                </a:tc>
                <a:tc>
                  <a:txBody>
                    <a:bodyPr/>
                    <a:lstStyle/>
                    <a:p>
                      <a:pPr algn="ctr" fontAlgn="ctr"/>
                      <a:r>
                        <a:rPr lang="en-US" sz="1600" b="0" i="0" u="none" strike="noStrike" dirty="0">
                          <a:solidFill>
                            <a:schemeClr val="tx1"/>
                          </a:solidFill>
                          <a:effectLst/>
                          <a:latin typeface="Calibri" panose="020F0502020204030204" pitchFamily="34" charset="0"/>
                        </a:rPr>
                        <a:t>1</a:t>
                      </a:r>
                    </a:p>
                  </a:txBody>
                  <a:tcPr marL="7620" marR="7620" marT="7620" marB="0" anchor="ctr"/>
                </a:tc>
                <a:tc>
                  <a:txBody>
                    <a:bodyPr/>
                    <a:lstStyle/>
                    <a:p>
                      <a:pPr algn="ctr" fontAlgn="ctr"/>
                      <a:r>
                        <a:rPr lang="en-US" sz="1600" b="0" i="0" u="none" strike="noStrike" dirty="0">
                          <a:solidFill>
                            <a:schemeClr val="tx1"/>
                          </a:solidFill>
                          <a:effectLst/>
                          <a:latin typeface="Calibri" panose="020F0502020204030204" pitchFamily="34" charset="0"/>
                        </a:rPr>
                        <a:t>79</a:t>
                      </a:r>
                    </a:p>
                  </a:txBody>
                  <a:tcPr marL="7620" marR="7620" marT="7620" marB="0" anchor="ctr"/>
                </a:tc>
                <a:tc>
                  <a:txBody>
                    <a:bodyPr/>
                    <a:lstStyle/>
                    <a:p>
                      <a:pPr algn="ctr" fontAlgn="ctr"/>
                      <a:r>
                        <a:rPr lang="en-US" sz="1600" b="0" i="0" u="none" strike="noStrike" dirty="0">
                          <a:solidFill>
                            <a:schemeClr val="tx1"/>
                          </a:solidFill>
                          <a:effectLst/>
                          <a:latin typeface="Calibri" panose="020F0502020204030204" pitchFamily="34" charset="0"/>
                        </a:rPr>
                        <a:t>2000</a:t>
                      </a:r>
                    </a:p>
                  </a:txBody>
                  <a:tcPr marL="7620" marR="7620" marT="7620" marB="0" anchor="ctr"/>
                </a:tc>
                <a:extLst>
                  <a:ext uri="{0D108BD9-81ED-4DB2-BD59-A6C34878D82A}">
                    <a16:rowId xmlns:a16="http://schemas.microsoft.com/office/drawing/2014/main" val="485730714"/>
                  </a:ext>
                </a:extLst>
              </a:tr>
            </a:tbl>
          </a:graphicData>
        </a:graphic>
      </p:graphicFrame>
    </p:spTree>
    <p:extLst>
      <p:ext uri="{BB962C8B-B14F-4D97-AF65-F5344CB8AC3E}">
        <p14:creationId xmlns:p14="http://schemas.microsoft.com/office/powerpoint/2010/main" val="24674397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17D1B5-B69D-4465-A923-F9A342659385}"/>
              </a:ext>
            </a:extLst>
          </p:cNvPr>
          <p:cNvPicPr>
            <a:picLocks noChangeAspect="1"/>
          </p:cNvPicPr>
          <p:nvPr/>
        </p:nvPicPr>
        <p:blipFill>
          <a:blip r:embed="rId2"/>
          <a:stretch>
            <a:fillRect/>
          </a:stretch>
        </p:blipFill>
        <p:spPr>
          <a:xfrm>
            <a:off x="0" y="0"/>
            <a:ext cx="4754880" cy="4044037"/>
          </a:xfrm>
          <a:prstGeom prst="rect">
            <a:avLst/>
          </a:prstGeom>
        </p:spPr>
      </p:pic>
      <p:sp>
        <p:nvSpPr>
          <p:cNvPr id="4" name="TextBox 3">
            <a:extLst>
              <a:ext uri="{FF2B5EF4-FFF2-40B4-BE49-F238E27FC236}">
                <a16:creationId xmlns:a16="http://schemas.microsoft.com/office/drawing/2014/main" id="{AF0D5747-C1AE-4CDD-A2D7-FBC91C8A93DD}"/>
              </a:ext>
            </a:extLst>
          </p:cNvPr>
          <p:cNvSpPr txBox="1"/>
          <p:nvPr/>
        </p:nvSpPr>
        <p:spPr>
          <a:xfrm>
            <a:off x="0" y="4044037"/>
            <a:ext cx="2396233" cy="646331"/>
          </a:xfrm>
          <a:prstGeom prst="rect">
            <a:avLst/>
          </a:prstGeom>
          <a:noFill/>
        </p:spPr>
        <p:txBody>
          <a:bodyPr wrap="none" rtlCol="0">
            <a:spAutoFit/>
          </a:bodyPr>
          <a:lstStyle/>
          <a:p>
            <a:r>
              <a:rPr lang="en-US" altLang="zh-CN" dirty="0"/>
              <a:t>Run0317</a:t>
            </a:r>
          </a:p>
          <a:p>
            <a:r>
              <a:rPr lang="en-US" dirty="0"/>
              <a:t>4000-keV proton 20000</a:t>
            </a:r>
          </a:p>
        </p:txBody>
      </p:sp>
      <p:pic>
        <p:nvPicPr>
          <p:cNvPr id="6" name="Picture 5">
            <a:extLst>
              <a:ext uri="{FF2B5EF4-FFF2-40B4-BE49-F238E27FC236}">
                <a16:creationId xmlns:a16="http://schemas.microsoft.com/office/drawing/2014/main" id="{2F81E485-0B58-41AD-A81C-80B1C4E4E4B9}"/>
              </a:ext>
            </a:extLst>
          </p:cNvPr>
          <p:cNvPicPr>
            <a:picLocks noChangeAspect="1"/>
          </p:cNvPicPr>
          <p:nvPr/>
        </p:nvPicPr>
        <p:blipFill>
          <a:blip r:embed="rId3"/>
          <a:stretch>
            <a:fillRect/>
          </a:stretch>
        </p:blipFill>
        <p:spPr>
          <a:xfrm>
            <a:off x="4318000" y="10275"/>
            <a:ext cx="4826000" cy="5300133"/>
          </a:xfrm>
          <a:prstGeom prst="rect">
            <a:avLst/>
          </a:prstGeom>
        </p:spPr>
      </p:pic>
    </p:spTree>
    <p:extLst>
      <p:ext uri="{BB962C8B-B14F-4D97-AF65-F5344CB8AC3E}">
        <p14:creationId xmlns:p14="http://schemas.microsoft.com/office/powerpoint/2010/main" val="12997718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73F33-19B3-45E0-BEC5-FA1CD1425E6B}"/>
              </a:ext>
            </a:extLst>
          </p:cNvPr>
          <p:cNvPicPr>
            <a:picLocks noChangeAspect="1"/>
          </p:cNvPicPr>
          <p:nvPr/>
        </p:nvPicPr>
        <p:blipFill>
          <a:blip r:embed="rId2"/>
          <a:stretch>
            <a:fillRect/>
          </a:stretch>
        </p:blipFill>
        <p:spPr>
          <a:xfrm>
            <a:off x="0" y="0"/>
            <a:ext cx="4572000" cy="3949148"/>
          </a:xfrm>
          <a:prstGeom prst="rect">
            <a:avLst/>
          </a:prstGeom>
        </p:spPr>
      </p:pic>
      <p:pic>
        <p:nvPicPr>
          <p:cNvPr id="4" name="Picture 3">
            <a:extLst>
              <a:ext uri="{FF2B5EF4-FFF2-40B4-BE49-F238E27FC236}">
                <a16:creationId xmlns:a16="http://schemas.microsoft.com/office/drawing/2014/main" id="{357BF71E-4597-4B3D-BC05-D82A4D3A205B}"/>
              </a:ext>
            </a:extLst>
          </p:cNvPr>
          <p:cNvPicPr>
            <a:picLocks noChangeAspect="1"/>
          </p:cNvPicPr>
          <p:nvPr/>
        </p:nvPicPr>
        <p:blipFill rotWithShape="1">
          <a:blip r:embed="rId3">
            <a:extLst>
              <a:ext uri="{28A0092B-C50C-407E-A947-70E740481C1C}">
                <a14:useLocalDpi xmlns:a14="http://schemas.microsoft.com/office/drawing/2010/main" val="0"/>
              </a:ext>
            </a:extLst>
          </a:blip>
          <a:srcRect r="10483"/>
          <a:stretch/>
        </p:blipFill>
        <p:spPr>
          <a:xfrm>
            <a:off x="4572000" y="0"/>
            <a:ext cx="4572000" cy="3830521"/>
          </a:xfrm>
          <a:prstGeom prst="rect">
            <a:avLst/>
          </a:prstGeom>
        </p:spPr>
      </p:pic>
      <p:sp>
        <p:nvSpPr>
          <p:cNvPr id="5" name="TextBox 4">
            <a:extLst>
              <a:ext uri="{FF2B5EF4-FFF2-40B4-BE49-F238E27FC236}">
                <a16:creationId xmlns:a16="http://schemas.microsoft.com/office/drawing/2014/main" id="{2DF2E4E8-EE18-478F-8A3F-5049A4F42E8D}"/>
              </a:ext>
            </a:extLst>
          </p:cNvPr>
          <p:cNvSpPr txBox="1"/>
          <p:nvPr/>
        </p:nvSpPr>
        <p:spPr>
          <a:xfrm>
            <a:off x="4572000" y="3949148"/>
            <a:ext cx="4572000" cy="877163"/>
          </a:xfrm>
          <a:prstGeom prst="rect">
            <a:avLst/>
          </a:prstGeom>
          <a:noFill/>
        </p:spPr>
        <p:txBody>
          <a:bodyPr wrap="square">
            <a:spAutoFit/>
          </a:bodyPr>
          <a:lstStyle/>
          <a:p>
            <a:r>
              <a:rPr lang="en-US" sz="1700" dirty="0"/>
              <a:t>4000-keV </a:t>
            </a:r>
            <a:r>
              <a:rPr lang="en-US" altLang="zh-CN" sz="1700" dirty="0"/>
              <a:t>alpha</a:t>
            </a:r>
            <a:endParaRPr lang="en-US" sz="1700" dirty="0"/>
          </a:p>
          <a:p>
            <a:r>
              <a:rPr lang="en-US" sz="1700" dirty="0"/>
              <a:t>run_s0318</a:t>
            </a:r>
          </a:p>
          <a:p>
            <a:r>
              <a:rPr lang="en-US" sz="1700" dirty="0"/>
              <a:t>len500_ic8000000_pads21_eps7_samps8_poly2</a:t>
            </a:r>
          </a:p>
        </p:txBody>
      </p:sp>
      <p:graphicFrame>
        <p:nvGraphicFramePr>
          <p:cNvPr id="6" name="Table 5">
            <a:extLst>
              <a:ext uri="{FF2B5EF4-FFF2-40B4-BE49-F238E27FC236}">
                <a16:creationId xmlns:a16="http://schemas.microsoft.com/office/drawing/2014/main" id="{5BAD1742-CEF6-4EAD-BDCD-ADC83BB63B09}"/>
              </a:ext>
            </a:extLst>
          </p:cNvPr>
          <p:cNvGraphicFramePr>
            <a:graphicFrameLocks noGrp="1"/>
          </p:cNvGraphicFramePr>
          <p:nvPr>
            <p:extLst>
              <p:ext uri="{D42A27DB-BD31-4B8C-83A1-F6EECF244321}">
                <p14:modId xmlns:p14="http://schemas.microsoft.com/office/powerpoint/2010/main" val="3866856425"/>
              </p:ext>
            </p:extLst>
          </p:nvPr>
        </p:nvGraphicFramePr>
        <p:xfrm>
          <a:off x="4813318" y="4854650"/>
          <a:ext cx="4160202" cy="624712"/>
        </p:xfrm>
        <a:graphic>
          <a:graphicData uri="http://schemas.openxmlformats.org/drawingml/2006/table">
            <a:tbl>
              <a:tblPr>
                <a:tableStyleId>{5940675A-B579-460E-94D1-54222C63F5DA}</a:tableStyleId>
              </a:tblPr>
              <a:tblGrid>
                <a:gridCol w="1535240">
                  <a:extLst>
                    <a:ext uri="{9D8B030D-6E8A-4147-A177-3AD203B41FA5}">
                      <a16:colId xmlns:a16="http://schemas.microsoft.com/office/drawing/2014/main" val="1201304962"/>
                    </a:ext>
                  </a:extLst>
                </a:gridCol>
                <a:gridCol w="652018">
                  <a:extLst>
                    <a:ext uri="{9D8B030D-6E8A-4147-A177-3AD203B41FA5}">
                      <a16:colId xmlns:a16="http://schemas.microsoft.com/office/drawing/2014/main" val="707781622"/>
                    </a:ext>
                  </a:extLst>
                </a:gridCol>
                <a:gridCol w="726440">
                  <a:extLst>
                    <a:ext uri="{9D8B030D-6E8A-4147-A177-3AD203B41FA5}">
                      <a16:colId xmlns:a16="http://schemas.microsoft.com/office/drawing/2014/main" val="3239344393"/>
                    </a:ext>
                  </a:extLst>
                </a:gridCol>
                <a:gridCol w="623252">
                  <a:extLst>
                    <a:ext uri="{9D8B030D-6E8A-4147-A177-3AD203B41FA5}">
                      <a16:colId xmlns:a16="http://schemas.microsoft.com/office/drawing/2014/main" val="446814427"/>
                    </a:ext>
                  </a:extLst>
                </a:gridCol>
                <a:gridCol w="623252">
                  <a:extLst>
                    <a:ext uri="{9D8B030D-6E8A-4147-A177-3AD203B41FA5}">
                      <a16:colId xmlns:a16="http://schemas.microsoft.com/office/drawing/2014/main" val="378701969"/>
                    </a:ext>
                  </a:extLst>
                </a:gridCol>
              </a:tblGrid>
              <a:tr h="312356">
                <a:tc>
                  <a:txBody>
                    <a:bodyPr/>
                    <a:lstStyle/>
                    <a:p>
                      <a:pPr algn="ctr" fontAlgn="ctr"/>
                      <a:r>
                        <a:rPr lang="en-US" sz="1600" u="none" strike="noStrike" dirty="0">
                          <a:solidFill>
                            <a:schemeClr val="tx1"/>
                          </a:solidFill>
                          <a:effectLst/>
                          <a:latin typeface="Cambria" panose="02040503050406030204" pitchFamily="18" charset="0"/>
                          <a:ea typeface="Cambria" panose="02040503050406030204" pitchFamily="18" charset="0"/>
                        </a:rPr>
                        <a:t>Below Threshold</a:t>
                      </a:r>
                      <a:endParaRPr lang="en-US" sz="1600" b="0" i="0" u="none" strike="noStrike" dirty="0">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solidFill>
                            <a:schemeClr val="tx1"/>
                          </a:solidFill>
                          <a:effectLst/>
                          <a:latin typeface="Cambria" panose="02040503050406030204" pitchFamily="18" charset="0"/>
                          <a:ea typeface="Cambria" panose="02040503050406030204" pitchFamily="18" charset="0"/>
                        </a:rPr>
                        <a:t>Vetoed</a:t>
                      </a:r>
                      <a:endParaRPr lang="en-US" sz="1600" b="0" i="0" u="none" strike="noStrike" dirty="0">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Missing</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Good</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Sum</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3321571320"/>
                  </a:ext>
                </a:extLst>
              </a:tr>
              <a:tr h="312356">
                <a:tc>
                  <a:txBody>
                    <a:bodyPr/>
                    <a:lstStyle/>
                    <a:p>
                      <a:pPr algn="ctr" fontAlgn="ctr"/>
                      <a:r>
                        <a:rPr lang="en-US" sz="1600" b="0" i="0" u="none" strike="noStrike" dirty="0">
                          <a:solidFill>
                            <a:schemeClr val="tx1"/>
                          </a:solidFill>
                          <a:effectLst/>
                          <a:latin typeface="Cambria" panose="02040503050406030204" pitchFamily="18" charset="0"/>
                        </a:rPr>
                        <a:t>60</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5864</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1</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14075</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20000</a:t>
                      </a:r>
                    </a:p>
                  </a:txBody>
                  <a:tcPr marL="7620" marR="7620" marT="7620" marB="0" anchor="ctr"/>
                </a:tc>
                <a:extLst>
                  <a:ext uri="{0D108BD9-81ED-4DB2-BD59-A6C34878D82A}">
                    <a16:rowId xmlns:a16="http://schemas.microsoft.com/office/drawing/2014/main" val="485730714"/>
                  </a:ext>
                </a:extLst>
              </a:tr>
            </a:tbl>
          </a:graphicData>
        </a:graphic>
      </p:graphicFrame>
      <p:sp>
        <p:nvSpPr>
          <p:cNvPr id="7" name="TextBox 6">
            <a:extLst>
              <a:ext uri="{FF2B5EF4-FFF2-40B4-BE49-F238E27FC236}">
                <a16:creationId xmlns:a16="http://schemas.microsoft.com/office/drawing/2014/main" id="{25F417C5-CCE4-4DBE-86F7-60F118CBAE08}"/>
              </a:ext>
            </a:extLst>
          </p:cNvPr>
          <p:cNvSpPr txBox="1"/>
          <p:nvPr/>
        </p:nvSpPr>
        <p:spPr>
          <a:xfrm>
            <a:off x="0" y="3949148"/>
            <a:ext cx="4572000" cy="877163"/>
          </a:xfrm>
          <a:prstGeom prst="rect">
            <a:avLst/>
          </a:prstGeom>
          <a:noFill/>
        </p:spPr>
        <p:txBody>
          <a:bodyPr wrap="square">
            <a:spAutoFit/>
          </a:bodyPr>
          <a:lstStyle/>
          <a:p>
            <a:r>
              <a:rPr lang="en-US" sz="1700" dirty="0"/>
              <a:t>4000-keV </a:t>
            </a:r>
            <a:r>
              <a:rPr lang="en-US" altLang="zh-CN" sz="1700" dirty="0"/>
              <a:t>proton</a:t>
            </a:r>
            <a:endParaRPr lang="en-US" sz="1700" dirty="0"/>
          </a:p>
          <a:p>
            <a:r>
              <a:rPr lang="en-US" sz="1700" dirty="0"/>
              <a:t>run_s0317</a:t>
            </a:r>
          </a:p>
          <a:p>
            <a:r>
              <a:rPr lang="en-US" sz="1700" dirty="0"/>
              <a:t>len500_ic8000000_pads21_eps7_samps8_poly2</a:t>
            </a:r>
          </a:p>
        </p:txBody>
      </p:sp>
      <p:graphicFrame>
        <p:nvGraphicFramePr>
          <p:cNvPr id="8" name="Table 7">
            <a:extLst>
              <a:ext uri="{FF2B5EF4-FFF2-40B4-BE49-F238E27FC236}">
                <a16:creationId xmlns:a16="http://schemas.microsoft.com/office/drawing/2014/main" id="{C0B43ADC-FF05-4E61-9513-19D83ABE9204}"/>
              </a:ext>
            </a:extLst>
          </p:cNvPr>
          <p:cNvGraphicFramePr>
            <a:graphicFrameLocks noGrp="1"/>
          </p:cNvGraphicFramePr>
          <p:nvPr>
            <p:extLst>
              <p:ext uri="{D42A27DB-BD31-4B8C-83A1-F6EECF244321}">
                <p14:modId xmlns:p14="http://schemas.microsoft.com/office/powerpoint/2010/main" val="1235822156"/>
              </p:ext>
            </p:extLst>
          </p:nvPr>
        </p:nvGraphicFramePr>
        <p:xfrm>
          <a:off x="241318" y="4854650"/>
          <a:ext cx="4160202" cy="624712"/>
        </p:xfrm>
        <a:graphic>
          <a:graphicData uri="http://schemas.openxmlformats.org/drawingml/2006/table">
            <a:tbl>
              <a:tblPr>
                <a:tableStyleId>{5940675A-B579-460E-94D1-54222C63F5DA}</a:tableStyleId>
              </a:tblPr>
              <a:tblGrid>
                <a:gridCol w="1535240">
                  <a:extLst>
                    <a:ext uri="{9D8B030D-6E8A-4147-A177-3AD203B41FA5}">
                      <a16:colId xmlns:a16="http://schemas.microsoft.com/office/drawing/2014/main" val="1201304962"/>
                    </a:ext>
                  </a:extLst>
                </a:gridCol>
                <a:gridCol w="652018">
                  <a:extLst>
                    <a:ext uri="{9D8B030D-6E8A-4147-A177-3AD203B41FA5}">
                      <a16:colId xmlns:a16="http://schemas.microsoft.com/office/drawing/2014/main" val="707781622"/>
                    </a:ext>
                  </a:extLst>
                </a:gridCol>
                <a:gridCol w="726440">
                  <a:extLst>
                    <a:ext uri="{9D8B030D-6E8A-4147-A177-3AD203B41FA5}">
                      <a16:colId xmlns:a16="http://schemas.microsoft.com/office/drawing/2014/main" val="3239344393"/>
                    </a:ext>
                  </a:extLst>
                </a:gridCol>
                <a:gridCol w="623252">
                  <a:extLst>
                    <a:ext uri="{9D8B030D-6E8A-4147-A177-3AD203B41FA5}">
                      <a16:colId xmlns:a16="http://schemas.microsoft.com/office/drawing/2014/main" val="446814427"/>
                    </a:ext>
                  </a:extLst>
                </a:gridCol>
                <a:gridCol w="623252">
                  <a:extLst>
                    <a:ext uri="{9D8B030D-6E8A-4147-A177-3AD203B41FA5}">
                      <a16:colId xmlns:a16="http://schemas.microsoft.com/office/drawing/2014/main" val="378701969"/>
                    </a:ext>
                  </a:extLst>
                </a:gridCol>
              </a:tblGrid>
              <a:tr h="312356">
                <a:tc>
                  <a:txBody>
                    <a:bodyPr/>
                    <a:lstStyle/>
                    <a:p>
                      <a:pPr algn="ctr" fontAlgn="ctr"/>
                      <a:r>
                        <a:rPr lang="en-US" sz="1600" u="none" strike="noStrike" dirty="0">
                          <a:solidFill>
                            <a:schemeClr val="tx1"/>
                          </a:solidFill>
                          <a:effectLst/>
                          <a:latin typeface="Cambria" panose="02040503050406030204" pitchFamily="18" charset="0"/>
                          <a:ea typeface="Cambria" panose="02040503050406030204" pitchFamily="18" charset="0"/>
                        </a:rPr>
                        <a:t>Below Threshold</a:t>
                      </a:r>
                      <a:endParaRPr lang="en-US" sz="1600" b="0" i="0" u="none" strike="noStrike" dirty="0">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solidFill>
                            <a:schemeClr val="tx1"/>
                          </a:solidFill>
                          <a:effectLst/>
                          <a:latin typeface="Cambria" panose="02040503050406030204" pitchFamily="18" charset="0"/>
                          <a:ea typeface="Cambria" panose="02040503050406030204" pitchFamily="18" charset="0"/>
                        </a:rPr>
                        <a:t>Vetoed</a:t>
                      </a:r>
                      <a:endParaRPr lang="en-US" sz="1600" b="0" i="0" u="none" strike="noStrike" dirty="0">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solidFill>
                            <a:schemeClr val="tx1"/>
                          </a:solidFill>
                          <a:effectLst/>
                          <a:latin typeface="Cambria" panose="02040503050406030204" pitchFamily="18" charset="0"/>
                          <a:ea typeface="Cambria" panose="02040503050406030204" pitchFamily="18" charset="0"/>
                        </a:rPr>
                        <a:t>Missing</a:t>
                      </a:r>
                      <a:endParaRPr lang="en-US" sz="1600" b="0" i="0" u="none" strike="noStrike" dirty="0">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Good</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Sum</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3321571320"/>
                  </a:ext>
                </a:extLst>
              </a:tr>
              <a:tr h="312356">
                <a:tc>
                  <a:txBody>
                    <a:bodyPr/>
                    <a:lstStyle/>
                    <a:p>
                      <a:pPr algn="ctr" fontAlgn="ctr"/>
                      <a:r>
                        <a:rPr lang="en-US" sz="1600" b="0" i="0" u="none" strike="noStrike" dirty="0">
                          <a:solidFill>
                            <a:schemeClr val="tx1"/>
                          </a:solidFill>
                          <a:effectLst/>
                          <a:latin typeface="Cambria" panose="02040503050406030204" pitchFamily="18" charset="0"/>
                        </a:rPr>
                        <a:t>275</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18845</a:t>
                      </a:r>
                    </a:p>
                  </a:txBody>
                  <a:tcPr marL="7620" marR="7620" marT="7620" marB="0" anchor="ctr"/>
                </a:tc>
                <a:tc>
                  <a:txBody>
                    <a:bodyPr/>
                    <a:lstStyle/>
                    <a:p>
                      <a:pPr algn="ctr" fontAlgn="ctr"/>
                      <a:r>
                        <a:rPr lang="en-US" sz="1600" b="0" i="0" u="none" strike="noStrike">
                          <a:solidFill>
                            <a:schemeClr val="tx1"/>
                          </a:solidFill>
                          <a:effectLst/>
                          <a:latin typeface="Cambria" panose="02040503050406030204" pitchFamily="18" charset="0"/>
                        </a:rPr>
                        <a:t>1</a:t>
                      </a:r>
                    </a:p>
                  </a:txBody>
                  <a:tcPr marL="7620" marR="7620" marT="7620" marB="0" anchor="ctr"/>
                </a:tc>
                <a:tc>
                  <a:txBody>
                    <a:bodyPr/>
                    <a:lstStyle/>
                    <a:p>
                      <a:pPr algn="ctr" fontAlgn="ctr"/>
                      <a:r>
                        <a:rPr lang="en-US" sz="1600" b="0" i="0" u="none" strike="noStrike">
                          <a:solidFill>
                            <a:schemeClr val="tx1"/>
                          </a:solidFill>
                          <a:effectLst/>
                          <a:latin typeface="Cambria" panose="02040503050406030204" pitchFamily="18" charset="0"/>
                        </a:rPr>
                        <a:t>879</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20000</a:t>
                      </a:r>
                    </a:p>
                  </a:txBody>
                  <a:tcPr marL="7620" marR="7620" marT="7620" marB="0" anchor="ctr"/>
                </a:tc>
                <a:extLst>
                  <a:ext uri="{0D108BD9-81ED-4DB2-BD59-A6C34878D82A}">
                    <a16:rowId xmlns:a16="http://schemas.microsoft.com/office/drawing/2014/main" val="485730714"/>
                  </a:ext>
                </a:extLst>
              </a:tr>
            </a:tbl>
          </a:graphicData>
        </a:graphic>
      </p:graphicFrame>
    </p:spTree>
    <p:extLst>
      <p:ext uri="{BB962C8B-B14F-4D97-AF65-F5344CB8AC3E}">
        <p14:creationId xmlns:p14="http://schemas.microsoft.com/office/powerpoint/2010/main" val="41471499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DFD29-B545-470E-ACA0-FBED8B32B03D}"/>
              </a:ext>
            </a:extLst>
          </p:cNvPr>
          <p:cNvPicPr>
            <a:picLocks noChangeAspect="1"/>
          </p:cNvPicPr>
          <p:nvPr/>
        </p:nvPicPr>
        <p:blipFill>
          <a:blip r:embed="rId2"/>
          <a:stretch>
            <a:fillRect/>
          </a:stretch>
        </p:blipFill>
        <p:spPr>
          <a:xfrm>
            <a:off x="0" y="0"/>
            <a:ext cx="4572000" cy="5063787"/>
          </a:xfrm>
          <a:prstGeom prst="rect">
            <a:avLst/>
          </a:prstGeom>
        </p:spPr>
      </p:pic>
      <p:pic>
        <p:nvPicPr>
          <p:cNvPr id="5" name="Picture 4">
            <a:extLst>
              <a:ext uri="{FF2B5EF4-FFF2-40B4-BE49-F238E27FC236}">
                <a16:creationId xmlns:a16="http://schemas.microsoft.com/office/drawing/2014/main" id="{98A36953-EC6F-4006-BE93-F88D3B777C23}"/>
              </a:ext>
            </a:extLst>
          </p:cNvPr>
          <p:cNvPicPr>
            <a:picLocks noChangeAspect="1"/>
          </p:cNvPicPr>
          <p:nvPr/>
        </p:nvPicPr>
        <p:blipFill rotWithShape="1">
          <a:blip r:embed="rId3"/>
          <a:srcRect t="2593"/>
          <a:stretch/>
        </p:blipFill>
        <p:spPr>
          <a:xfrm>
            <a:off x="4572000" y="38100"/>
            <a:ext cx="4572000" cy="5029797"/>
          </a:xfrm>
          <a:prstGeom prst="rect">
            <a:avLst/>
          </a:prstGeom>
        </p:spPr>
      </p:pic>
      <p:sp>
        <p:nvSpPr>
          <p:cNvPr id="6" name="TextBox 5">
            <a:extLst>
              <a:ext uri="{FF2B5EF4-FFF2-40B4-BE49-F238E27FC236}">
                <a16:creationId xmlns:a16="http://schemas.microsoft.com/office/drawing/2014/main" id="{89C9483E-15A4-494C-92C7-549F07B68F0D}"/>
              </a:ext>
            </a:extLst>
          </p:cNvPr>
          <p:cNvSpPr txBox="1"/>
          <p:nvPr/>
        </p:nvSpPr>
        <p:spPr>
          <a:xfrm>
            <a:off x="2654300" y="5257248"/>
            <a:ext cx="4572000" cy="877163"/>
          </a:xfrm>
          <a:prstGeom prst="rect">
            <a:avLst/>
          </a:prstGeom>
          <a:noFill/>
        </p:spPr>
        <p:txBody>
          <a:bodyPr wrap="square">
            <a:spAutoFit/>
          </a:bodyPr>
          <a:lstStyle/>
          <a:p>
            <a:r>
              <a:rPr lang="en-US" sz="1700" dirty="0"/>
              <a:t>4000-keV </a:t>
            </a:r>
            <a:r>
              <a:rPr lang="en-US" altLang="zh-CN" sz="1700" dirty="0"/>
              <a:t>proton</a:t>
            </a:r>
            <a:endParaRPr lang="en-US" sz="1700" dirty="0"/>
          </a:p>
          <a:p>
            <a:r>
              <a:rPr lang="en-US" sz="1700" dirty="0"/>
              <a:t>run_s0317</a:t>
            </a:r>
          </a:p>
          <a:p>
            <a:r>
              <a:rPr lang="en-US" sz="1700" dirty="0"/>
              <a:t>len500_ic8000000_pads21_eps7_samps8_poly2</a:t>
            </a:r>
          </a:p>
        </p:txBody>
      </p:sp>
    </p:spTree>
    <p:extLst>
      <p:ext uri="{BB962C8B-B14F-4D97-AF65-F5344CB8AC3E}">
        <p14:creationId xmlns:p14="http://schemas.microsoft.com/office/powerpoint/2010/main" val="11757953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FC3F8-FE5C-4168-8A62-C8AAA9FAD128}"/>
              </a:ext>
            </a:extLst>
          </p:cNvPr>
          <p:cNvPicPr>
            <a:picLocks noChangeAspect="1"/>
          </p:cNvPicPr>
          <p:nvPr/>
        </p:nvPicPr>
        <p:blipFill>
          <a:blip r:embed="rId2"/>
          <a:stretch>
            <a:fillRect/>
          </a:stretch>
        </p:blipFill>
        <p:spPr>
          <a:xfrm>
            <a:off x="0" y="0"/>
            <a:ext cx="4572000" cy="5064369"/>
          </a:xfrm>
          <a:prstGeom prst="rect">
            <a:avLst/>
          </a:prstGeom>
        </p:spPr>
      </p:pic>
      <p:pic>
        <p:nvPicPr>
          <p:cNvPr id="5" name="Picture 4">
            <a:extLst>
              <a:ext uri="{FF2B5EF4-FFF2-40B4-BE49-F238E27FC236}">
                <a16:creationId xmlns:a16="http://schemas.microsoft.com/office/drawing/2014/main" id="{2BAA4F53-C279-46F8-B1C4-451D013DB0F4}"/>
              </a:ext>
            </a:extLst>
          </p:cNvPr>
          <p:cNvPicPr>
            <a:picLocks noChangeAspect="1"/>
          </p:cNvPicPr>
          <p:nvPr/>
        </p:nvPicPr>
        <p:blipFill>
          <a:blip r:embed="rId3"/>
          <a:stretch>
            <a:fillRect/>
          </a:stretch>
        </p:blipFill>
        <p:spPr>
          <a:xfrm>
            <a:off x="4572000" y="17854"/>
            <a:ext cx="4572000" cy="5028662"/>
          </a:xfrm>
          <a:prstGeom prst="rect">
            <a:avLst/>
          </a:prstGeom>
        </p:spPr>
      </p:pic>
      <p:sp>
        <p:nvSpPr>
          <p:cNvPr id="6" name="TextBox 5">
            <a:extLst>
              <a:ext uri="{FF2B5EF4-FFF2-40B4-BE49-F238E27FC236}">
                <a16:creationId xmlns:a16="http://schemas.microsoft.com/office/drawing/2014/main" id="{2E1C27FC-20F6-4495-B424-08E02942BF09}"/>
              </a:ext>
            </a:extLst>
          </p:cNvPr>
          <p:cNvSpPr txBox="1"/>
          <p:nvPr/>
        </p:nvSpPr>
        <p:spPr>
          <a:xfrm>
            <a:off x="2794000" y="5269948"/>
            <a:ext cx="4572000" cy="877163"/>
          </a:xfrm>
          <a:prstGeom prst="rect">
            <a:avLst/>
          </a:prstGeom>
          <a:noFill/>
        </p:spPr>
        <p:txBody>
          <a:bodyPr wrap="square">
            <a:spAutoFit/>
          </a:bodyPr>
          <a:lstStyle/>
          <a:p>
            <a:r>
              <a:rPr lang="en-US" sz="1700" dirty="0"/>
              <a:t>4000-keV </a:t>
            </a:r>
            <a:r>
              <a:rPr lang="en-US" altLang="zh-CN" sz="1700" dirty="0"/>
              <a:t>alpha</a:t>
            </a:r>
            <a:endParaRPr lang="en-US" sz="1700" dirty="0"/>
          </a:p>
          <a:p>
            <a:r>
              <a:rPr lang="en-US" sz="1700" dirty="0"/>
              <a:t>run_s0318</a:t>
            </a:r>
          </a:p>
          <a:p>
            <a:r>
              <a:rPr lang="en-US" sz="1700" dirty="0"/>
              <a:t>len500_ic8000000_pads21_eps7_samps8_poly2</a:t>
            </a:r>
          </a:p>
        </p:txBody>
      </p:sp>
    </p:spTree>
    <p:extLst>
      <p:ext uri="{BB962C8B-B14F-4D97-AF65-F5344CB8AC3E}">
        <p14:creationId xmlns:p14="http://schemas.microsoft.com/office/powerpoint/2010/main" val="40029142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436A03-BDEA-4486-8D29-C9F41C226FCD}"/>
              </a:ext>
            </a:extLst>
          </p:cNvPr>
          <p:cNvPicPr>
            <a:picLocks noChangeAspect="1"/>
          </p:cNvPicPr>
          <p:nvPr/>
        </p:nvPicPr>
        <p:blipFill>
          <a:blip r:embed="rId2"/>
          <a:stretch>
            <a:fillRect/>
          </a:stretch>
        </p:blipFill>
        <p:spPr>
          <a:xfrm>
            <a:off x="1" y="0"/>
            <a:ext cx="4571999" cy="4171866"/>
          </a:xfrm>
          <a:prstGeom prst="rect">
            <a:avLst/>
          </a:prstGeom>
        </p:spPr>
      </p:pic>
      <p:sp>
        <p:nvSpPr>
          <p:cNvPr id="8" name="TextBox 7">
            <a:extLst>
              <a:ext uri="{FF2B5EF4-FFF2-40B4-BE49-F238E27FC236}">
                <a16:creationId xmlns:a16="http://schemas.microsoft.com/office/drawing/2014/main" id="{B2DC29D5-D921-4AB2-AD27-4D9722F4E390}"/>
              </a:ext>
            </a:extLst>
          </p:cNvPr>
          <p:cNvSpPr txBox="1"/>
          <p:nvPr/>
        </p:nvSpPr>
        <p:spPr>
          <a:xfrm>
            <a:off x="0" y="4067930"/>
            <a:ext cx="1637564" cy="646331"/>
          </a:xfrm>
          <a:prstGeom prst="rect">
            <a:avLst/>
          </a:prstGeom>
          <a:noFill/>
        </p:spPr>
        <p:txBody>
          <a:bodyPr wrap="none" rtlCol="0">
            <a:spAutoFit/>
          </a:bodyPr>
          <a:lstStyle/>
          <a:p>
            <a:r>
              <a:rPr lang="en-US" altLang="zh-CN" dirty="0"/>
              <a:t>Run0307</a:t>
            </a:r>
          </a:p>
          <a:p>
            <a:r>
              <a:rPr lang="en-US" dirty="0"/>
              <a:t>2000-keV </a:t>
            </a:r>
            <a:r>
              <a:rPr lang="en-US" altLang="zh-CN" dirty="0"/>
              <a:t>alpha</a:t>
            </a:r>
            <a:endParaRPr lang="en-US" dirty="0"/>
          </a:p>
        </p:txBody>
      </p:sp>
      <p:graphicFrame>
        <p:nvGraphicFramePr>
          <p:cNvPr id="9" name="Table 8">
            <a:extLst>
              <a:ext uri="{FF2B5EF4-FFF2-40B4-BE49-F238E27FC236}">
                <a16:creationId xmlns:a16="http://schemas.microsoft.com/office/drawing/2014/main" id="{C6509068-B0FA-4E7F-BE57-E8C3A422CBE0}"/>
              </a:ext>
            </a:extLst>
          </p:cNvPr>
          <p:cNvGraphicFramePr>
            <a:graphicFrameLocks noGrp="1"/>
          </p:cNvGraphicFramePr>
          <p:nvPr>
            <p:extLst>
              <p:ext uri="{D42A27DB-BD31-4B8C-83A1-F6EECF244321}">
                <p14:modId xmlns:p14="http://schemas.microsoft.com/office/powerpoint/2010/main" val="3444276035"/>
              </p:ext>
            </p:extLst>
          </p:nvPr>
        </p:nvGraphicFramePr>
        <p:xfrm>
          <a:off x="100886" y="4714260"/>
          <a:ext cx="4089364" cy="624712"/>
        </p:xfrm>
        <a:graphic>
          <a:graphicData uri="http://schemas.openxmlformats.org/drawingml/2006/table">
            <a:tbl>
              <a:tblPr>
                <a:tableStyleId>{5940675A-B579-460E-94D1-54222C63F5DA}</a:tableStyleId>
              </a:tblPr>
              <a:tblGrid>
                <a:gridCol w="1535240">
                  <a:extLst>
                    <a:ext uri="{9D8B030D-6E8A-4147-A177-3AD203B41FA5}">
                      <a16:colId xmlns:a16="http://schemas.microsoft.com/office/drawing/2014/main" val="1201304962"/>
                    </a:ext>
                  </a:extLst>
                </a:gridCol>
                <a:gridCol w="652513">
                  <a:extLst>
                    <a:ext uri="{9D8B030D-6E8A-4147-A177-3AD203B41FA5}">
                      <a16:colId xmlns:a16="http://schemas.microsoft.com/office/drawing/2014/main" val="707781622"/>
                    </a:ext>
                  </a:extLst>
                </a:gridCol>
                <a:gridCol w="708443">
                  <a:extLst>
                    <a:ext uri="{9D8B030D-6E8A-4147-A177-3AD203B41FA5}">
                      <a16:colId xmlns:a16="http://schemas.microsoft.com/office/drawing/2014/main" val="3239344393"/>
                    </a:ext>
                  </a:extLst>
                </a:gridCol>
                <a:gridCol w="596584">
                  <a:extLst>
                    <a:ext uri="{9D8B030D-6E8A-4147-A177-3AD203B41FA5}">
                      <a16:colId xmlns:a16="http://schemas.microsoft.com/office/drawing/2014/main" val="446814427"/>
                    </a:ext>
                  </a:extLst>
                </a:gridCol>
                <a:gridCol w="596584">
                  <a:extLst>
                    <a:ext uri="{9D8B030D-6E8A-4147-A177-3AD203B41FA5}">
                      <a16:colId xmlns:a16="http://schemas.microsoft.com/office/drawing/2014/main" val="378701969"/>
                    </a:ext>
                  </a:extLst>
                </a:gridCol>
              </a:tblGrid>
              <a:tr h="312356">
                <a:tc>
                  <a:txBody>
                    <a:bodyPr/>
                    <a:lstStyle/>
                    <a:p>
                      <a:pPr algn="ctr" fontAlgn="ctr"/>
                      <a:r>
                        <a:rPr lang="en-US" sz="1600" u="none" strike="noStrike" dirty="0">
                          <a:effectLst/>
                          <a:latin typeface="Cambria" panose="02040503050406030204" pitchFamily="18" charset="0"/>
                          <a:ea typeface="Cambria" panose="02040503050406030204" pitchFamily="18" charset="0"/>
                        </a:rPr>
                        <a:t>Below Threshold</a:t>
                      </a:r>
                      <a:endParaRPr lang="en-US" sz="1600" b="0" i="0" u="none" strike="noStrike" dirty="0">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effectLst/>
                          <a:latin typeface="Cambria" panose="02040503050406030204" pitchFamily="18" charset="0"/>
                          <a:ea typeface="Cambria" panose="02040503050406030204" pitchFamily="18" charset="0"/>
                        </a:rPr>
                        <a:t>Vetoed</a:t>
                      </a:r>
                      <a:endParaRPr lang="en-US" sz="1600" b="0" i="0" u="none" strike="noStrike" dirty="0">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Missing</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Good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Sum</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3321571320"/>
                  </a:ext>
                </a:extLst>
              </a:tr>
              <a:tr h="312356">
                <a:tc>
                  <a:txBody>
                    <a:bodyPr/>
                    <a:lstStyle/>
                    <a:p>
                      <a:pPr algn="ctr" fontAlgn="ctr"/>
                      <a:r>
                        <a:rPr lang="en-US" sz="1600" b="0" i="0" u="none" strike="noStrike" dirty="0">
                          <a:solidFill>
                            <a:schemeClr val="tx1"/>
                          </a:solidFill>
                          <a:effectLst/>
                          <a:latin typeface="Cambria" panose="02040503050406030204" pitchFamily="18" charset="0"/>
                          <a:ea typeface="Cambria" panose="02040503050406030204" pitchFamily="18" charset="0"/>
                        </a:rPr>
                        <a:t>4</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ea typeface="Cambria" panose="02040503050406030204" pitchFamily="18" charset="0"/>
                        </a:rPr>
                        <a:t>54</a:t>
                      </a:r>
                    </a:p>
                  </a:txBody>
                  <a:tcPr marL="7620" marR="7620" marT="7620" marB="0" anchor="ctr"/>
                </a:tc>
                <a:tc>
                  <a:txBody>
                    <a:bodyPr/>
                    <a:lstStyle/>
                    <a:p>
                      <a:pPr algn="ctr" fontAlgn="ctr"/>
                      <a:r>
                        <a:rPr lang="en-US" sz="1600" b="0" i="0" u="none" strike="noStrike">
                          <a:solidFill>
                            <a:schemeClr val="tx1"/>
                          </a:solidFill>
                          <a:effectLst/>
                          <a:latin typeface="Cambria" panose="02040503050406030204" pitchFamily="18" charset="0"/>
                          <a:ea typeface="Cambria" panose="02040503050406030204" pitchFamily="18" charset="0"/>
                        </a:rPr>
                        <a:t>1</a:t>
                      </a:r>
                    </a:p>
                  </a:txBody>
                  <a:tcPr marL="7620" marR="7620" marT="7620" marB="0" anchor="ctr"/>
                </a:tc>
                <a:tc>
                  <a:txBody>
                    <a:bodyPr/>
                    <a:lstStyle/>
                    <a:p>
                      <a:pPr algn="ctr" fontAlgn="ctr"/>
                      <a:r>
                        <a:rPr lang="en-US" sz="1600" b="0" i="0" u="none" strike="noStrike">
                          <a:solidFill>
                            <a:schemeClr val="tx1"/>
                          </a:solidFill>
                          <a:effectLst/>
                          <a:latin typeface="Cambria" panose="02040503050406030204" pitchFamily="18" charset="0"/>
                          <a:ea typeface="Cambria" panose="02040503050406030204" pitchFamily="18" charset="0"/>
                        </a:rPr>
                        <a:t>1941</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ea typeface="Cambria" panose="02040503050406030204" pitchFamily="18" charset="0"/>
                        </a:rPr>
                        <a:t>2000</a:t>
                      </a:r>
                    </a:p>
                  </a:txBody>
                  <a:tcPr marL="7620" marR="7620" marT="7620" marB="0" anchor="ctr"/>
                </a:tc>
                <a:extLst>
                  <a:ext uri="{0D108BD9-81ED-4DB2-BD59-A6C34878D82A}">
                    <a16:rowId xmlns:a16="http://schemas.microsoft.com/office/drawing/2014/main" val="485730714"/>
                  </a:ext>
                </a:extLst>
              </a:tr>
            </a:tbl>
          </a:graphicData>
        </a:graphic>
      </p:graphicFrame>
      <p:pic>
        <p:nvPicPr>
          <p:cNvPr id="13" name="Picture 12">
            <a:extLst>
              <a:ext uri="{FF2B5EF4-FFF2-40B4-BE49-F238E27FC236}">
                <a16:creationId xmlns:a16="http://schemas.microsoft.com/office/drawing/2014/main" id="{0846F1E8-85F1-43D4-A8E6-F97853B2558E}"/>
              </a:ext>
            </a:extLst>
          </p:cNvPr>
          <p:cNvPicPr>
            <a:picLocks noChangeAspect="1"/>
          </p:cNvPicPr>
          <p:nvPr/>
        </p:nvPicPr>
        <p:blipFill>
          <a:blip r:embed="rId3"/>
          <a:stretch>
            <a:fillRect/>
          </a:stretch>
        </p:blipFill>
        <p:spPr>
          <a:xfrm>
            <a:off x="4297680" y="0"/>
            <a:ext cx="4846320" cy="5338972"/>
          </a:xfrm>
          <a:prstGeom prst="rect">
            <a:avLst/>
          </a:prstGeom>
        </p:spPr>
      </p:pic>
    </p:spTree>
    <p:extLst>
      <p:ext uri="{BB962C8B-B14F-4D97-AF65-F5344CB8AC3E}">
        <p14:creationId xmlns:p14="http://schemas.microsoft.com/office/powerpoint/2010/main" val="55210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233CB2-BCBE-4CD7-B1B1-7B0EDFEDCFED}"/>
              </a:ext>
            </a:extLst>
          </p:cNvPr>
          <p:cNvSpPr txBox="1"/>
          <p:nvPr/>
        </p:nvSpPr>
        <p:spPr>
          <a:xfrm>
            <a:off x="0" y="0"/>
            <a:ext cx="9144000" cy="6894195"/>
          </a:xfrm>
          <a:prstGeom prst="rect">
            <a:avLst/>
          </a:prstGeom>
          <a:noFill/>
        </p:spPr>
        <p:txBody>
          <a:bodyPr wrap="square">
            <a:spAutoFit/>
          </a:bodyPr>
          <a:lstStyle/>
          <a:p>
            <a:pPr algn="l"/>
            <a:r>
              <a:rPr lang="en-US" sz="1700" b="0" i="0" dirty="0">
                <a:effectLst/>
                <a:latin typeface="Times New Roman" panose="02020603050405020304" pitchFamily="18" charset="0"/>
                <a:cs typeface="Times New Roman" panose="02020603050405020304" pitchFamily="18" charset="0"/>
              </a:rPr>
              <a:t>Class counts: {'</a:t>
            </a:r>
            <a:r>
              <a:rPr lang="en-US" sz="1700" b="0" i="0" dirty="0" err="1">
                <a:effectLst/>
                <a:latin typeface="Times New Roman" panose="02020603050405020304" pitchFamily="18" charset="0"/>
                <a:cs typeface="Times New Roman" panose="02020603050405020304" pitchFamily="18" charset="0"/>
              </a:rPr>
              <a:t>Anomalous_Events</a:t>
            </a:r>
            <a:r>
              <a:rPr lang="en-US" sz="1700" b="0" i="0" dirty="0">
                <a:effectLst/>
                <a:latin typeface="Times New Roman" panose="02020603050405020304" pitchFamily="18" charset="0"/>
                <a:cs typeface="Times New Roman" panose="02020603050405020304" pitchFamily="18" charset="0"/>
              </a:rPr>
              <a:t>': 4975, '</a:t>
            </a:r>
            <a:r>
              <a:rPr lang="en-US" sz="1700" b="0" i="0" dirty="0" err="1">
                <a:effectLst/>
                <a:latin typeface="Times New Roman" panose="02020603050405020304" pitchFamily="18" charset="0"/>
                <a:cs typeface="Times New Roman" panose="02020603050405020304" pitchFamily="18" charset="0"/>
              </a:rPr>
              <a:t>Individual_Events</a:t>
            </a:r>
            <a:r>
              <a:rPr lang="en-US" sz="1700" b="0" i="0" dirty="0">
                <a:effectLst/>
                <a:latin typeface="Times New Roman" panose="02020603050405020304" pitchFamily="18" charset="0"/>
                <a:cs typeface="Times New Roman" panose="02020603050405020304" pitchFamily="18" charset="0"/>
              </a:rPr>
              <a:t>': 16422, '</a:t>
            </a:r>
            <a:r>
              <a:rPr lang="en-US" sz="1700" b="0" i="0" dirty="0" err="1">
                <a:effectLst/>
                <a:latin typeface="Times New Roman" panose="02020603050405020304" pitchFamily="18" charset="0"/>
                <a:cs typeface="Times New Roman" panose="02020603050405020304" pitchFamily="18" charset="0"/>
              </a:rPr>
              <a:t>Two_Particle_Events</a:t>
            </a:r>
            <a:r>
              <a:rPr lang="en-US" sz="1700" b="0" i="0" dirty="0">
                <a:effectLst/>
                <a:latin typeface="Times New Roman" panose="02020603050405020304" pitchFamily="18" charset="0"/>
                <a:cs typeface="Times New Roman" panose="02020603050405020304" pitchFamily="18" charset="0"/>
              </a:rPr>
              <a:t>': 6217}</a:t>
            </a:r>
          </a:p>
          <a:p>
            <a:pPr algn="l"/>
            <a:r>
              <a:rPr lang="en-US" sz="1700" b="0" i="0" dirty="0">
                <a:effectLst/>
                <a:latin typeface="Times New Roman" panose="02020603050405020304" pitchFamily="18" charset="0"/>
                <a:cs typeface="Times New Roman" panose="02020603050405020304" pitchFamily="18" charset="0"/>
              </a:rPr>
              <a:t>Target samples per class: 4975</a:t>
            </a:r>
          </a:p>
          <a:p>
            <a:pPr algn="l"/>
            <a:r>
              <a:rPr lang="en-US" sz="1700" b="0" i="0" dirty="0">
                <a:effectLst/>
                <a:latin typeface="Times New Roman" panose="02020603050405020304" pitchFamily="18" charset="0"/>
                <a:cs typeface="Times New Roman" panose="02020603050405020304" pitchFamily="18" charset="0"/>
              </a:rPr>
              <a:t>c:\Users\sun\anaconda3\envs\pytorch_env\Lib\site-packages\torchvision\models\_utils.py:208: </a:t>
            </a:r>
            <a:r>
              <a:rPr lang="en-US" sz="1700" b="0" i="0" dirty="0" err="1">
                <a:effectLst/>
                <a:latin typeface="Times New Roman" panose="02020603050405020304" pitchFamily="18" charset="0"/>
                <a:cs typeface="Times New Roman" panose="02020603050405020304" pitchFamily="18" charset="0"/>
              </a:rPr>
              <a:t>UserWarning</a:t>
            </a:r>
            <a:r>
              <a:rPr lang="en-US" sz="1700" b="0" i="0" dirty="0">
                <a:effectLst/>
                <a:latin typeface="Times New Roman" panose="02020603050405020304" pitchFamily="18" charset="0"/>
                <a:cs typeface="Times New Roman" panose="02020603050405020304" pitchFamily="18" charset="0"/>
              </a:rPr>
              <a:t>: The parameter 'pretrained' is deprecated since 0.13 and may be removed in the future, please use 'weights' instead.</a:t>
            </a:r>
          </a:p>
          <a:p>
            <a:pPr algn="l"/>
            <a:r>
              <a:rPr lang="en-US" sz="1700" b="0" i="0" dirty="0">
                <a:effectLst/>
                <a:latin typeface="Times New Roman" panose="02020603050405020304" pitchFamily="18" charset="0"/>
                <a:cs typeface="Times New Roman" panose="02020603050405020304" pitchFamily="18" charset="0"/>
              </a:rPr>
              <a:t>  </a:t>
            </a:r>
            <a:r>
              <a:rPr lang="en-US" sz="1700" b="0" i="0" dirty="0" err="1">
                <a:effectLst/>
                <a:latin typeface="Times New Roman" panose="02020603050405020304" pitchFamily="18" charset="0"/>
                <a:cs typeface="Times New Roman" panose="02020603050405020304" pitchFamily="18" charset="0"/>
              </a:rPr>
              <a:t>warnings.warn</a:t>
            </a:r>
            <a:r>
              <a:rPr lang="en-US" sz="1700" b="0" i="0" dirty="0">
                <a:effectLst/>
                <a:latin typeface="Times New Roman" panose="02020603050405020304" pitchFamily="18" charset="0"/>
                <a:cs typeface="Times New Roman" panose="02020603050405020304" pitchFamily="18" charset="0"/>
              </a:rPr>
              <a:t>(</a:t>
            </a:r>
          </a:p>
          <a:p>
            <a:pPr algn="l"/>
            <a:r>
              <a:rPr lang="en-US" sz="1700" b="0" i="0" dirty="0">
                <a:effectLst/>
                <a:latin typeface="Times New Roman" panose="02020603050405020304" pitchFamily="18" charset="0"/>
                <a:cs typeface="Times New Roman" panose="02020603050405020304" pitchFamily="18" charset="0"/>
              </a:rPr>
              <a:t>c:\Users\sun\anaconda3\envs\pytorch_env\Lib\site-packages\torchvision\models\_utils.py:223: </a:t>
            </a:r>
            <a:r>
              <a:rPr lang="en-US" sz="1700" b="0" i="0" dirty="0" err="1">
                <a:effectLst/>
                <a:latin typeface="Times New Roman" panose="02020603050405020304" pitchFamily="18" charset="0"/>
                <a:cs typeface="Times New Roman" panose="02020603050405020304" pitchFamily="18" charset="0"/>
              </a:rPr>
              <a:t>UserWarning</a:t>
            </a:r>
            <a:r>
              <a:rPr lang="en-US" sz="1700" b="0" i="0" dirty="0">
                <a:effectLst/>
                <a:latin typeface="Times New Roman" panose="02020603050405020304" pitchFamily="18" charset="0"/>
                <a:cs typeface="Times New Roman" panose="02020603050405020304" pitchFamily="18" charset="0"/>
              </a:rPr>
              <a:t>: Arguments other than a weight </a:t>
            </a:r>
            <a:r>
              <a:rPr lang="en-US" sz="1700" b="0" i="0" dirty="0" err="1">
                <a:effectLst/>
                <a:latin typeface="Times New Roman" panose="02020603050405020304" pitchFamily="18" charset="0"/>
                <a:cs typeface="Times New Roman" panose="02020603050405020304" pitchFamily="18" charset="0"/>
              </a:rPr>
              <a:t>enum</a:t>
            </a:r>
            <a:r>
              <a:rPr lang="en-US" sz="1700" b="0" i="0" dirty="0">
                <a:effectLst/>
                <a:latin typeface="Times New Roman" panose="02020603050405020304" pitchFamily="18" charset="0"/>
                <a:cs typeface="Times New Roman" panose="02020603050405020304" pitchFamily="18" charset="0"/>
              </a:rPr>
              <a:t> or `None` for 'weights' are deprecated since 0.13 and may be removed in the future. The current behavior is equivalent to passing `weights=VGG16_Weights.IMAGENET1K_V1`. You can also use `weights=VGG16_Weights.DEFAULT` to get the most up-to-date weights.</a:t>
            </a:r>
          </a:p>
          <a:p>
            <a:pPr algn="l"/>
            <a:r>
              <a:rPr lang="en-US" sz="1700" b="0" i="0" dirty="0">
                <a:effectLst/>
                <a:latin typeface="Times New Roman" panose="02020603050405020304" pitchFamily="18" charset="0"/>
                <a:cs typeface="Times New Roman" panose="02020603050405020304" pitchFamily="18" charset="0"/>
              </a:rPr>
              <a:t>  </a:t>
            </a:r>
            <a:r>
              <a:rPr lang="en-US" sz="1700" b="0" i="0" dirty="0" err="1">
                <a:effectLst/>
                <a:latin typeface="Times New Roman" panose="02020603050405020304" pitchFamily="18" charset="0"/>
                <a:cs typeface="Times New Roman" panose="02020603050405020304" pitchFamily="18" charset="0"/>
              </a:rPr>
              <a:t>warnings.warn</a:t>
            </a:r>
            <a:r>
              <a:rPr lang="en-US" sz="1700" b="0" i="0" dirty="0">
                <a:effectLst/>
                <a:latin typeface="Times New Roman" panose="02020603050405020304" pitchFamily="18" charset="0"/>
                <a:cs typeface="Times New Roman" panose="02020603050405020304" pitchFamily="18" charset="0"/>
              </a:rPr>
              <a:t>(msg)</a:t>
            </a:r>
          </a:p>
          <a:p>
            <a:pPr algn="l"/>
            <a:r>
              <a:rPr lang="en-US" sz="1700" b="0" i="0" dirty="0">
                <a:effectLst/>
                <a:latin typeface="Times New Roman" panose="02020603050405020304" pitchFamily="18" charset="0"/>
                <a:cs typeface="Times New Roman" panose="02020603050405020304" pitchFamily="18" charset="0"/>
              </a:rPr>
              <a:t>Epoch 1/10</a:t>
            </a:r>
          </a:p>
          <a:p>
            <a:pPr algn="l"/>
            <a:r>
              <a:rPr lang="en-US" sz="1700" b="0" i="0" dirty="0">
                <a:effectLst/>
                <a:latin typeface="Times New Roman" panose="02020603050405020304" pitchFamily="18" charset="0"/>
                <a:cs typeface="Times New Roman" panose="02020603050405020304" pitchFamily="18" charset="0"/>
              </a:rPr>
              <a:t>100%|██████████| 3359/3359 [04:17&lt;00:00, 13.04it/s]</a:t>
            </a:r>
          </a:p>
          <a:p>
            <a:pPr algn="l"/>
            <a:r>
              <a:rPr lang="en-US" sz="1700" b="0" i="0" dirty="0">
                <a:effectLst/>
                <a:latin typeface="Times New Roman" panose="02020603050405020304" pitchFamily="18" charset="0"/>
                <a:cs typeface="Times New Roman" panose="02020603050405020304" pitchFamily="18" charset="0"/>
              </a:rPr>
              <a:t>train Loss: 0.6056 Acc: 0.6061</a:t>
            </a:r>
          </a:p>
          <a:p>
            <a:pPr algn="l"/>
            <a:r>
              <a:rPr lang="en-US" sz="1700" b="0" i="0" dirty="0">
                <a:effectLst/>
                <a:latin typeface="Times New Roman" panose="02020603050405020304" pitchFamily="18" charset="0"/>
                <a:cs typeface="Times New Roman" panose="02020603050405020304" pitchFamily="18" charset="0"/>
              </a:rPr>
              <a:t>100%|██████████| 373/373 [00:16&lt;00:00, 22.40it/s]</a:t>
            </a:r>
          </a:p>
          <a:p>
            <a:pPr algn="l"/>
            <a:r>
              <a:rPr lang="en-US" sz="1700" b="0" i="0" dirty="0" err="1">
                <a:effectLst/>
                <a:latin typeface="Times New Roman" panose="02020603050405020304" pitchFamily="18" charset="0"/>
                <a:cs typeface="Times New Roman" panose="02020603050405020304" pitchFamily="18" charset="0"/>
              </a:rPr>
              <a:t>val</a:t>
            </a:r>
            <a:r>
              <a:rPr lang="en-US" sz="1700" b="0" i="0" dirty="0">
                <a:effectLst/>
                <a:latin typeface="Times New Roman" panose="02020603050405020304" pitchFamily="18" charset="0"/>
                <a:cs typeface="Times New Roman" panose="02020603050405020304" pitchFamily="18" charset="0"/>
              </a:rPr>
              <a:t> Loss: 0.4539 Acc: 0.7828</a:t>
            </a:r>
          </a:p>
          <a:p>
            <a:pPr algn="l"/>
            <a:r>
              <a:rPr lang="en-US" sz="1700" b="0" i="0" dirty="0">
                <a:effectLst/>
                <a:latin typeface="Times New Roman" panose="02020603050405020304" pitchFamily="18" charset="0"/>
                <a:cs typeface="Times New Roman" panose="02020603050405020304" pitchFamily="18" charset="0"/>
              </a:rPr>
              <a:t>Validation loss decreased (0.453921 --&gt; 0.453921). Saving model...</a:t>
            </a:r>
          </a:p>
          <a:p>
            <a:pPr algn="l"/>
            <a:endParaRPr lang="en-US" sz="1700" b="0" i="0" dirty="0">
              <a:effectLst/>
              <a:latin typeface="Times New Roman" panose="02020603050405020304" pitchFamily="18" charset="0"/>
              <a:cs typeface="Times New Roman" panose="02020603050405020304" pitchFamily="18" charset="0"/>
            </a:endParaRPr>
          </a:p>
          <a:p>
            <a:pPr algn="l"/>
            <a:r>
              <a:rPr lang="en-US" sz="1700" b="0" i="0" dirty="0">
                <a:effectLst/>
                <a:latin typeface="Times New Roman" panose="02020603050405020304" pitchFamily="18" charset="0"/>
                <a:cs typeface="Times New Roman" panose="02020603050405020304" pitchFamily="18" charset="0"/>
              </a:rPr>
              <a:t>Epoch 2/10</a:t>
            </a:r>
          </a:p>
          <a:p>
            <a:pPr algn="l"/>
            <a:r>
              <a:rPr lang="en-US" sz="1700" b="0" i="0" dirty="0">
                <a:effectLst/>
                <a:latin typeface="Times New Roman" panose="02020603050405020304" pitchFamily="18" charset="0"/>
                <a:cs typeface="Times New Roman" panose="02020603050405020304" pitchFamily="18" charset="0"/>
              </a:rPr>
              <a:t>100%|██████████| 3359/3359 [03:11&lt;00:00, 17.50it/s]</a:t>
            </a:r>
          </a:p>
          <a:p>
            <a:pPr algn="l"/>
            <a:r>
              <a:rPr lang="en-US" sz="1700" b="0" i="0" dirty="0">
                <a:effectLst/>
                <a:latin typeface="Times New Roman" panose="02020603050405020304" pitchFamily="18" charset="0"/>
                <a:cs typeface="Times New Roman" panose="02020603050405020304" pitchFamily="18" charset="0"/>
              </a:rPr>
              <a:t>train Loss: 0.4879 Acc: 0.7089</a:t>
            </a:r>
          </a:p>
          <a:p>
            <a:pPr algn="l"/>
            <a:r>
              <a:rPr lang="en-US" sz="1700" b="0" i="0" dirty="0">
                <a:effectLst/>
                <a:latin typeface="Times New Roman" panose="02020603050405020304" pitchFamily="18" charset="0"/>
                <a:cs typeface="Times New Roman" panose="02020603050405020304" pitchFamily="18" charset="0"/>
              </a:rPr>
              <a:t>100%|██████████| 373/373 [00:11&lt;00:00, 33.29it/s]</a:t>
            </a:r>
          </a:p>
          <a:p>
            <a:pPr algn="l"/>
            <a:r>
              <a:rPr lang="en-US" sz="1700" b="0" i="0" dirty="0" err="1">
                <a:effectLst/>
                <a:latin typeface="Times New Roman" panose="02020603050405020304" pitchFamily="18" charset="0"/>
                <a:cs typeface="Times New Roman" panose="02020603050405020304" pitchFamily="18" charset="0"/>
              </a:rPr>
              <a:t>val</a:t>
            </a:r>
            <a:r>
              <a:rPr lang="en-US" sz="1700" b="0" i="0" dirty="0">
                <a:effectLst/>
                <a:latin typeface="Times New Roman" panose="02020603050405020304" pitchFamily="18" charset="0"/>
                <a:cs typeface="Times New Roman" panose="02020603050405020304" pitchFamily="18" charset="0"/>
              </a:rPr>
              <a:t> Loss: 0.4464 Acc: 0.7661</a:t>
            </a:r>
          </a:p>
          <a:p>
            <a:pPr algn="l"/>
            <a:r>
              <a:rPr lang="en-US" sz="1700" b="0" i="0" dirty="0">
                <a:effectLst/>
                <a:latin typeface="Times New Roman" panose="02020603050405020304" pitchFamily="18" charset="0"/>
                <a:cs typeface="Times New Roman" panose="02020603050405020304" pitchFamily="18" charset="0"/>
              </a:rPr>
              <a:t>Validation loss decreased (0.446410 --&gt; 0.446410). Saving model...</a:t>
            </a:r>
          </a:p>
        </p:txBody>
      </p:sp>
    </p:spTree>
    <p:extLst>
      <p:ext uri="{BB962C8B-B14F-4D97-AF65-F5344CB8AC3E}">
        <p14:creationId xmlns:p14="http://schemas.microsoft.com/office/powerpoint/2010/main" val="25090883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8C1C0-E51F-4FA9-8D53-1EB9356573C4}"/>
              </a:ext>
            </a:extLst>
          </p:cNvPr>
          <p:cNvPicPr>
            <a:picLocks noChangeAspect="1"/>
          </p:cNvPicPr>
          <p:nvPr/>
        </p:nvPicPr>
        <p:blipFill>
          <a:blip r:embed="rId2"/>
          <a:stretch>
            <a:fillRect/>
          </a:stretch>
        </p:blipFill>
        <p:spPr>
          <a:xfrm>
            <a:off x="0" y="0"/>
            <a:ext cx="4754880" cy="4067930"/>
          </a:xfrm>
          <a:prstGeom prst="rect">
            <a:avLst/>
          </a:prstGeom>
        </p:spPr>
      </p:pic>
      <p:sp>
        <p:nvSpPr>
          <p:cNvPr id="4" name="TextBox 3">
            <a:extLst>
              <a:ext uri="{FF2B5EF4-FFF2-40B4-BE49-F238E27FC236}">
                <a16:creationId xmlns:a16="http://schemas.microsoft.com/office/drawing/2014/main" id="{0FF49503-BE8C-4539-A5B9-D18A9302BC12}"/>
              </a:ext>
            </a:extLst>
          </p:cNvPr>
          <p:cNvSpPr txBox="1"/>
          <p:nvPr/>
        </p:nvSpPr>
        <p:spPr>
          <a:xfrm>
            <a:off x="0" y="4067930"/>
            <a:ext cx="2275559" cy="646331"/>
          </a:xfrm>
          <a:prstGeom prst="rect">
            <a:avLst/>
          </a:prstGeom>
          <a:noFill/>
        </p:spPr>
        <p:txBody>
          <a:bodyPr wrap="none" rtlCol="0">
            <a:spAutoFit/>
          </a:bodyPr>
          <a:lstStyle/>
          <a:p>
            <a:r>
              <a:rPr lang="en-US" altLang="zh-CN" dirty="0"/>
              <a:t>Run0318</a:t>
            </a:r>
          </a:p>
          <a:p>
            <a:r>
              <a:rPr lang="en-US" dirty="0"/>
              <a:t>4000-keV alpha 20000</a:t>
            </a:r>
          </a:p>
        </p:txBody>
      </p:sp>
      <p:pic>
        <p:nvPicPr>
          <p:cNvPr id="6" name="Picture 5">
            <a:extLst>
              <a:ext uri="{FF2B5EF4-FFF2-40B4-BE49-F238E27FC236}">
                <a16:creationId xmlns:a16="http://schemas.microsoft.com/office/drawing/2014/main" id="{CE332EE7-C159-4EB1-806F-BD09721B47DF}"/>
              </a:ext>
            </a:extLst>
          </p:cNvPr>
          <p:cNvPicPr>
            <a:picLocks noChangeAspect="1"/>
          </p:cNvPicPr>
          <p:nvPr/>
        </p:nvPicPr>
        <p:blipFill>
          <a:blip r:embed="rId3"/>
          <a:stretch>
            <a:fillRect/>
          </a:stretch>
        </p:blipFill>
        <p:spPr>
          <a:xfrm>
            <a:off x="4041398" y="0"/>
            <a:ext cx="5102602" cy="5626100"/>
          </a:xfrm>
          <a:prstGeom prst="rect">
            <a:avLst/>
          </a:prstGeom>
        </p:spPr>
      </p:pic>
    </p:spTree>
    <p:extLst>
      <p:ext uri="{BB962C8B-B14F-4D97-AF65-F5344CB8AC3E}">
        <p14:creationId xmlns:p14="http://schemas.microsoft.com/office/powerpoint/2010/main" val="36585593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0C23D-0C62-4027-8BFA-9EE2EDBC829F}"/>
              </a:ext>
            </a:extLst>
          </p:cNvPr>
          <p:cNvPicPr>
            <a:picLocks noChangeAspect="1"/>
          </p:cNvPicPr>
          <p:nvPr/>
        </p:nvPicPr>
        <p:blipFill rotWithShape="1">
          <a:blip r:embed="rId2"/>
          <a:srcRect t="6244" r="10483" b="6341"/>
          <a:stretch/>
        </p:blipFill>
        <p:spPr>
          <a:xfrm>
            <a:off x="0" y="0"/>
            <a:ext cx="4572000" cy="3819609"/>
          </a:xfrm>
          <a:prstGeom prst="rect">
            <a:avLst/>
          </a:prstGeom>
        </p:spPr>
      </p:pic>
      <p:pic>
        <p:nvPicPr>
          <p:cNvPr id="2" name="Picture 1">
            <a:extLst>
              <a:ext uri="{FF2B5EF4-FFF2-40B4-BE49-F238E27FC236}">
                <a16:creationId xmlns:a16="http://schemas.microsoft.com/office/drawing/2014/main" id="{6650BDB9-525D-4C20-AC17-F0B8BE278E52}"/>
              </a:ext>
            </a:extLst>
          </p:cNvPr>
          <p:cNvPicPr>
            <a:picLocks noChangeAspect="1"/>
          </p:cNvPicPr>
          <p:nvPr/>
        </p:nvPicPr>
        <p:blipFill rotWithShape="1">
          <a:blip r:embed="rId3">
            <a:extLst>
              <a:ext uri="{28A0092B-C50C-407E-A947-70E740481C1C}">
                <a14:useLocalDpi xmlns:a14="http://schemas.microsoft.com/office/drawing/2010/main" val="0"/>
              </a:ext>
            </a:extLst>
          </a:blip>
          <a:srcRect r="10483"/>
          <a:stretch/>
        </p:blipFill>
        <p:spPr>
          <a:xfrm>
            <a:off x="4572000" y="0"/>
            <a:ext cx="4572000" cy="3830521"/>
          </a:xfrm>
          <a:prstGeom prst="rect">
            <a:avLst/>
          </a:prstGeom>
        </p:spPr>
      </p:pic>
      <p:sp>
        <p:nvSpPr>
          <p:cNvPr id="5" name="TextBox 4">
            <a:extLst>
              <a:ext uri="{FF2B5EF4-FFF2-40B4-BE49-F238E27FC236}">
                <a16:creationId xmlns:a16="http://schemas.microsoft.com/office/drawing/2014/main" id="{667F84CD-9797-4BCD-9B2E-9A96E89997A2}"/>
              </a:ext>
            </a:extLst>
          </p:cNvPr>
          <p:cNvSpPr txBox="1"/>
          <p:nvPr/>
        </p:nvSpPr>
        <p:spPr>
          <a:xfrm>
            <a:off x="4572000" y="3828483"/>
            <a:ext cx="4572000" cy="877163"/>
          </a:xfrm>
          <a:prstGeom prst="rect">
            <a:avLst/>
          </a:prstGeom>
          <a:noFill/>
        </p:spPr>
        <p:txBody>
          <a:bodyPr wrap="square">
            <a:spAutoFit/>
          </a:bodyPr>
          <a:lstStyle/>
          <a:p>
            <a:r>
              <a:rPr lang="en-US" sz="1700" dirty="0"/>
              <a:t>4000-keV </a:t>
            </a:r>
            <a:r>
              <a:rPr lang="en-US" altLang="zh-CN" sz="1700" dirty="0"/>
              <a:t>alpha</a:t>
            </a:r>
            <a:endParaRPr lang="en-US" sz="1700" dirty="0"/>
          </a:p>
          <a:p>
            <a:r>
              <a:rPr lang="en-US" sz="1700" dirty="0"/>
              <a:t>run_s0318</a:t>
            </a:r>
          </a:p>
          <a:p>
            <a:r>
              <a:rPr lang="en-US" sz="1700" dirty="0"/>
              <a:t>len500_</a:t>
            </a:r>
            <a:r>
              <a:rPr lang="en-US" sz="1700" dirty="0">
                <a:solidFill>
                  <a:srgbClr val="008000"/>
                </a:solidFill>
              </a:rPr>
              <a:t>ic8000000</a:t>
            </a:r>
            <a:r>
              <a:rPr lang="en-US" sz="1700" dirty="0"/>
              <a:t>_pads21_eps7_samps8_poly2</a:t>
            </a:r>
          </a:p>
        </p:txBody>
      </p:sp>
      <p:sp>
        <p:nvSpPr>
          <p:cNvPr id="6" name="TextBox 5">
            <a:extLst>
              <a:ext uri="{FF2B5EF4-FFF2-40B4-BE49-F238E27FC236}">
                <a16:creationId xmlns:a16="http://schemas.microsoft.com/office/drawing/2014/main" id="{0BD2200D-99CA-49D5-BA8E-A3AAB3EBAFDC}"/>
              </a:ext>
            </a:extLst>
          </p:cNvPr>
          <p:cNvSpPr txBox="1"/>
          <p:nvPr/>
        </p:nvSpPr>
        <p:spPr>
          <a:xfrm>
            <a:off x="0" y="3818590"/>
            <a:ext cx="4572000" cy="877163"/>
          </a:xfrm>
          <a:prstGeom prst="rect">
            <a:avLst/>
          </a:prstGeom>
          <a:noFill/>
        </p:spPr>
        <p:txBody>
          <a:bodyPr wrap="square">
            <a:spAutoFit/>
          </a:bodyPr>
          <a:lstStyle/>
          <a:p>
            <a:r>
              <a:rPr lang="en-US" sz="1700" dirty="0"/>
              <a:t>4000-keV </a:t>
            </a:r>
            <a:r>
              <a:rPr lang="en-US" altLang="zh-CN" sz="1700" dirty="0"/>
              <a:t>alpha</a:t>
            </a:r>
            <a:endParaRPr lang="en-US" sz="1700" dirty="0"/>
          </a:p>
          <a:p>
            <a:r>
              <a:rPr lang="en-US" sz="1700" dirty="0"/>
              <a:t>run_s0318</a:t>
            </a:r>
          </a:p>
          <a:p>
            <a:r>
              <a:rPr lang="en-US" sz="1700" dirty="0"/>
              <a:t>len200_</a:t>
            </a:r>
            <a:r>
              <a:rPr lang="en-US" sz="1700" dirty="0">
                <a:solidFill>
                  <a:srgbClr val="008000"/>
                </a:solidFill>
              </a:rPr>
              <a:t>ic800000</a:t>
            </a:r>
            <a:r>
              <a:rPr lang="en-US" sz="1700" dirty="0"/>
              <a:t>_pads21_eps7_samps8_poly2</a:t>
            </a:r>
          </a:p>
        </p:txBody>
      </p:sp>
      <p:graphicFrame>
        <p:nvGraphicFramePr>
          <p:cNvPr id="7" name="Table 6">
            <a:extLst>
              <a:ext uri="{FF2B5EF4-FFF2-40B4-BE49-F238E27FC236}">
                <a16:creationId xmlns:a16="http://schemas.microsoft.com/office/drawing/2014/main" id="{33CA5F70-4A28-4817-B7E8-C3AAC7A06695}"/>
              </a:ext>
            </a:extLst>
          </p:cNvPr>
          <p:cNvGraphicFramePr>
            <a:graphicFrameLocks noGrp="1"/>
          </p:cNvGraphicFramePr>
          <p:nvPr>
            <p:extLst>
              <p:ext uri="{D42A27DB-BD31-4B8C-83A1-F6EECF244321}">
                <p14:modId xmlns:p14="http://schemas.microsoft.com/office/powerpoint/2010/main" val="212945231"/>
              </p:ext>
            </p:extLst>
          </p:nvPr>
        </p:nvGraphicFramePr>
        <p:xfrm>
          <a:off x="100886" y="4733985"/>
          <a:ext cx="4049078" cy="624712"/>
        </p:xfrm>
        <a:graphic>
          <a:graphicData uri="http://schemas.openxmlformats.org/drawingml/2006/table">
            <a:tbl>
              <a:tblPr>
                <a:tableStyleId>{5940675A-B579-460E-94D1-54222C63F5DA}</a:tableStyleId>
              </a:tblPr>
              <a:tblGrid>
                <a:gridCol w="1535240">
                  <a:extLst>
                    <a:ext uri="{9D8B030D-6E8A-4147-A177-3AD203B41FA5}">
                      <a16:colId xmlns:a16="http://schemas.microsoft.com/office/drawing/2014/main" val="1201304962"/>
                    </a:ext>
                  </a:extLst>
                </a:gridCol>
                <a:gridCol w="652018">
                  <a:extLst>
                    <a:ext uri="{9D8B030D-6E8A-4147-A177-3AD203B41FA5}">
                      <a16:colId xmlns:a16="http://schemas.microsoft.com/office/drawing/2014/main" val="707781622"/>
                    </a:ext>
                  </a:extLst>
                </a:gridCol>
                <a:gridCol w="726440">
                  <a:extLst>
                    <a:ext uri="{9D8B030D-6E8A-4147-A177-3AD203B41FA5}">
                      <a16:colId xmlns:a16="http://schemas.microsoft.com/office/drawing/2014/main" val="3239344393"/>
                    </a:ext>
                  </a:extLst>
                </a:gridCol>
                <a:gridCol w="512128">
                  <a:extLst>
                    <a:ext uri="{9D8B030D-6E8A-4147-A177-3AD203B41FA5}">
                      <a16:colId xmlns:a16="http://schemas.microsoft.com/office/drawing/2014/main" val="446814427"/>
                    </a:ext>
                  </a:extLst>
                </a:gridCol>
                <a:gridCol w="623252">
                  <a:extLst>
                    <a:ext uri="{9D8B030D-6E8A-4147-A177-3AD203B41FA5}">
                      <a16:colId xmlns:a16="http://schemas.microsoft.com/office/drawing/2014/main" val="378701969"/>
                    </a:ext>
                  </a:extLst>
                </a:gridCol>
              </a:tblGrid>
              <a:tr h="312356">
                <a:tc>
                  <a:txBody>
                    <a:bodyPr/>
                    <a:lstStyle/>
                    <a:p>
                      <a:pPr algn="ctr" fontAlgn="ctr"/>
                      <a:r>
                        <a:rPr lang="en-US" sz="1600" u="none" strike="noStrike" dirty="0">
                          <a:solidFill>
                            <a:schemeClr val="tx1"/>
                          </a:solidFill>
                          <a:effectLst/>
                          <a:latin typeface="Cambria" panose="02040503050406030204" pitchFamily="18" charset="0"/>
                          <a:ea typeface="Cambria" panose="02040503050406030204" pitchFamily="18" charset="0"/>
                        </a:rPr>
                        <a:t>Below Threshold</a:t>
                      </a:r>
                      <a:endParaRPr lang="en-US" sz="1600" b="0" i="0" u="none" strike="noStrike" dirty="0">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solidFill>
                            <a:schemeClr val="tx1"/>
                          </a:solidFill>
                          <a:effectLst/>
                          <a:latin typeface="Cambria" panose="02040503050406030204" pitchFamily="18" charset="0"/>
                          <a:ea typeface="Cambria" panose="02040503050406030204" pitchFamily="18" charset="0"/>
                        </a:rPr>
                        <a:t>Vetoed</a:t>
                      </a:r>
                      <a:endParaRPr lang="en-US" sz="1600" b="0" i="0" u="none" strike="noStrike" dirty="0">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Missing</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Good</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Sum</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3321571320"/>
                  </a:ext>
                </a:extLst>
              </a:tr>
              <a:tr h="312356">
                <a:tc>
                  <a:txBody>
                    <a:bodyPr/>
                    <a:lstStyle/>
                    <a:p>
                      <a:pPr algn="ctr" fontAlgn="ctr"/>
                      <a:r>
                        <a:rPr lang="en-US" sz="1600" b="0" i="0" u="none" strike="noStrike" dirty="0">
                          <a:solidFill>
                            <a:schemeClr val="tx1"/>
                          </a:solidFill>
                          <a:effectLst/>
                          <a:latin typeface="Cambria" panose="02040503050406030204" pitchFamily="18" charset="0"/>
                        </a:rPr>
                        <a:t>60</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12705</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1</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7234</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20000</a:t>
                      </a:r>
                    </a:p>
                  </a:txBody>
                  <a:tcPr marL="7620" marR="7620" marT="7620" marB="0" anchor="ctr"/>
                </a:tc>
                <a:extLst>
                  <a:ext uri="{0D108BD9-81ED-4DB2-BD59-A6C34878D82A}">
                    <a16:rowId xmlns:a16="http://schemas.microsoft.com/office/drawing/2014/main" val="485730714"/>
                  </a:ext>
                </a:extLst>
              </a:tr>
            </a:tbl>
          </a:graphicData>
        </a:graphic>
      </p:graphicFrame>
      <p:graphicFrame>
        <p:nvGraphicFramePr>
          <p:cNvPr id="8" name="Table 7">
            <a:extLst>
              <a:ext uri="{FF2B5EF4-FFF2-40B4-BE49-F238E27FC236}">
                <a16:creationId xmlns:a16="http://schemas.microsoft.com/office/drawing/2014/main" id="{59DFEDA8-0CD4-4EB2-B0B5-E69FC440889E}"/>
              </a:ext>
            </a:extLst>
          </p:cNvPr>
          <p:cNvGraphicFramePr>
            <a:graphicFrameLocks noGrp="1"/>
          </p:cNvGraphicFramePr>
          <p:nvPr>
            <p:extLst>
              <p:ext uri="{D42A27DB-BD31-4B8C-83A1-F6EECF244321}">
                <p14:modId xmlns:p14="http://schemas.microsoft.com/office/powerpoint/2010/main" val="1647137728"/>
              </p:ext>
            </p:extLst>
          </p:nvPr>
        </p:nvGraphicFramePr>
        <p:xfrm>
          <a:off x="4813318" y="4733985"/>
          <a:ext cx="4160202" cy="624712"/>
        </p:xfrm>
        <a:graphic>
          <a:graphicData uri="http://schemas.openxmlformats.org/drawingml/2006/table">
            <a:tbl>
              <a:tblPr>
                <a:tableStyleId>{5940675A-B579-460E-94D1-54222C63F5DA}</a:tableStyleId>
              </a:tblPr>
              <a:tblGrid>
                <a:gridCol w="1535240">
                  <a:extLst>
                    <a:ext uri="{9D8B030D-6E8A-4147-A177-3AD203B41FA5}">
                      <a16:colId xmlns:a16="http://schemas.microsoft.com/office/drawing/2014/main" val="1201304962"/>
                    </a:ext>
                  </a:extLst>
                </a:gridCol>
                <a:gridCol w="652018">
                  <a:extLst>
                    <a:ext uri="{9D8B030D-6E8A-4147-A177-3AD203B41FA5}">
                      <a16:colId xmlns:a16="http://schemas.microsoft.com/office/drawing/2014/main" val="707781622"/>
                    </a:ext>
                  </a:extLst>
                </a:gridCol>
                <a:gridCol w="726440">
                  <a:extLst>
                    <a:ext uri="{9D8B030D-6E8A-4147-A177-3AD203B41FA5}">
                      <a16:colId xmlns:a16="http://schemas.microsoft.com/office/drawing/2014/main" val="3239344393"/>
                    </a:ext>
                  </a:extLst>
                </a:gridCol>
                <a:gridCol w="623252">
                  <a:extLst>
                    <a:ext uri="{9D8B030D-6E8A-4147-A177-3AD203B41FA5}">
                      <a16:colId xmlns:a16="http://schemas.microsoft.com/office/drawing/2014/main" val="446814427"/>
                    </a:ext>
                  </a:extLst>
                </a:gridCol>
                <a:gridCol w="623252">
                  <a:extLst>
                    <a:ext uri="{9D8B030D-6E8A-4147-A177-3AD203B41FA5}">
                      <a16:colId xmlns:a16="http://schemas.microsoft.com/office/drawing/2014/main" val="378701969"/>
                    </a:ext>
                  </a:extLst>
                </a:gridCol>
              </a:tblGrid>
              <a:tr h="312356">
                <a:tc>
                  <a:txBody>
                    <a:bodyPr/>
                    <a:lstStyle/>
                    <a:p>
                      <a:pPr algn="ctr" fontAlgn="ctr"/>
                      <a:r>
                        <a:rPr lang="en-US" sz="1600" u="none" strike="noStrike" dirty="0">
                          <a:solidFill>
                            <a:schemeClr val="tx1"/>
                          </a:solidFill>
                          <a:effectLst/>
                          <a:latin typeface="Cambria" panose="02040503050406030204" pitchFamily="18" charset="0"/>
                          <a:ea typeface="Cambria" panose="02040503050406030204" pitchFamily="18" charset="0"/>
                        </a:rPr>
                        <a:t>Below Threshold</a:t>
                      </a:r>
                      <a:endParaRPr lang="en-US" sz="1600" b="0" i="0" u="none" strike="noStrike" dirty="0">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solidFill>
                            <a:schemeClr val="tx1"/>
                          </a:solidFill>
                          <a:effectLst/>
                          <a:latin typeface="Cambria" panose="02040503050406030204" pitchFamily="18" charset="0"/>
                          <a:ea typeface="Cambria" panose="02040503050406030204" pitchFamily="18" charset="0"/>
                        </a:rPr>
                        <a:t>Vetoed</a:t>
                      </a:r>
                      <a:endParaRPr lang="en-US" sz="1600" b="0" i="0" u="none" strike="noStrike" dirty="0">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Missing</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Good</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Sum</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3321571320"/>
                  </a:ext>
                </a:extLst>
              </a:tr>
              <a:tr h="312356">
                <a:tc>
                  <a:txBody>
                    <a:bodyPr/>
                    <a:lstStyle/>
                    <a:p>
                      <a:pPr algn="ctr" fontAlgn="ctr"/>
                      <a:r>
                        <a:rPr lang="en-US" sz="1600" b="0" i="0" u="none" strike="noStrike" dirty="0">
                          <a:solidFill>
                            <a:schemeClr val="tx1"/>
                          </a:solidFill>
                          <a:effectLst/>
                          <a:latin typeface="Cambria" panose="02040503050406030204" pitchFamily="18" charset="0"/>
                        </a:rPr>
                        <a:t>60</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5864</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1</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14075</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20000</a:t>
                      </a:r>
                    </a:p>
                  </a:txBody>
                  <a:tcPr marL="7620" marR="7620" marT="7620" marB="0" anchor="ctr"/>
                </a:tc>
                <a:extLst>
                  <a:ext uri="{0D108BD9-81ED-4DB2-BD59-A6C34878D82A}">
                    <a16:rowId xmlns:a16="http://schemas.microsoft.com/office/drawing/2014/main" val="485730714"/>
                  </a:ext>
                </a:extLst>
              </a:tr>
            </a:tbl>
          </a:graphicData>
        </a:graphic>
      </p:graphicFrame>
    </p:spTree>
    <p:extLst>
      <p:ext uri="{BB962C8B-B14F-4D97-AF65-F5344CB8AC3E}">
        <p14:creationId xmlns:p14="http://schemas.microsoft.com/office/powerpoint/2010/main" val="2664561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9A0C9D-F81B-4AB2-8E3D-511829D85F34}"/>
              </a:ext>
            </a:extLst>
          </p:cNvPr>
          <p:cNvPicPr>
            <a:picLocks noChangeAspect="1"/>
          </p:cNvPicPr>
          <p:nvPr/>
        </p:nvPicPr>
        <p:blipFill>
          <a:blip r:embed="rId2"/>
          <a:stretch>
            <a:fillRect/>
          </a:stretch>
        </p:blipFill>
        <p:spPr>
          <a:xfrm>
            <a:off x="0" y="0"/>
            <a:ext cx="4404387" cy="3429000"/>
          </a:xfrm>
          <a:prstGeom prst="rect">
            <a:avLst/>
          </a:prstGeom>
        </p:spPr>
      </p:pic>
      <p:pic>
        <p:nvPicPr>
          <p:cNvPr id="5" name="Picture 4">
            <a:extLst>
              <a:ext uri="{FF2B5EF4-FFF2-40B4-BE49-F238E27FC236}">
                <a16:creationId xmlns:a16="http://schemas.microsoft.com/office/drawing/2014/main" id="{A3340EFF-24AB-496B-A0F6-221DD5464C11}"/>
              </a:ext>
            </a:extLst>
          </p:cNvPr>
          <p:cNvPicPr>
            <a:picLocks noChangeAspect="1"/>
          </p:cNvPicPr>
          <p:nvPr/>
        </p:nvPicPr>
        <p:blipFill>
          <a:blip r:embed="rId3"/>
          <a:stretch>
            <a:fillRect/>
          </a:stretch>
        </p:blipFill>
        <p:spPr>
          <a:xfrm>
            <a:off x="4739615" y="0"/>
            <a:ext cx="4383835" cy="3429000"/>
          </a:xfrm>
          <a:prstGeom prst="rect">
            <a:avLst/>
          </a:prstGeom>
        </p:spPr>
      </p:pic>
      <p:pic>
        <p:nvPicPr>
          <p:cNvPr id="7" name="Picture 6">
            <a:extLst>
              <a:ext uri="{FF2B5EF4-FFF2-40B4-BE49-F238E27FC236}">
                <a16:creationId xmlns:a16="http://schemas.microsoft.com/office/drawing/2014/main" id="{BC199211-EA4F-43B7-A5C2-0A3BC6667D82}"/>
              </a:ext>
            </a:extLst>
          </p:cNvPr>
          <p:cNvPicPr>
            <a:picLocks noChangeAspect="1"/>
          </p:cNvPicPr>
          <p:nvPr/>
        </p:nvPicPr>
        <p:blipFill>
          <a:blip r:embed="rId4"/>
          <a:stretch>
            <a:fillRect/>
          </a:stretch>
        </p:blipFill>
        <p:spPr>
          <a:xfrm>
            <a:off x="0" y="3429000"/>
            <a:ext cx="4307454" cy="3429000"/>
          </a:xfrm>
          <a:prstGeom prst="rect">
            <a:avLst/>
          </a:prstGeom>
        </p:spPr>
      </p:pic>
      <p:pic>
        <p:nvPicPr>
          <p:cNvPr id="9" name="Picture 8">
            <a:extLst>
              <a:ext uri="{FF2B5EF4-FFF2-40B4-BE49-F238E27FC236}">
                <a16:creationId xmlns:a16="http://schemas.microsoft.com/office/drawing/2014/main" id="{C271C2CE-8056-42CB-8A86-A79775E6CC01}"/>
              </a:ext>
            </a:extLst>
          </p:cNvPr>
          <p:cNvPicPr>
            <a:picLocks noChangeAspect="1"/>
          </p:cNvPicPr>
          <p:nvPr/>
        </p:nvPicPr>
        <p:blipFill>
          <a:blip r:embed="rId5"/>
          <a:stretch>
            <a:fillRect/>
          </a:stretch>
        </p:blipFill>
        <p:spPr>
          <a:xfrm>
            <a:off x="4739615" y="3429000"/>
            <a:ext cx="4340968" cy="3429000"/>
          </a:xfrm>
          <a:prstGeom prst="rect">
            <a:avLst/>
          </a:prstGeom>
        </p:spPr>
      </p:pic>
      <p:sp>
        <p:nvSpPr>
          <p:cNvPr id="11" name="TextBox 10">
            <a:extLst>
              <a:ext uri="{FF2B5EF4-FFF2-40B4-BE49-F238E27FC236}">
                <a16:creationId xmlns:a16="http://schemas.microsoft.com/office/drawing/2014/main" id="{62DFD06A-DA69-46DB-800E-27732A89F974}"/>
              </a:ext>
            </a:extLst>
          </p:cNvPr>
          <p:cNvSpPr txBox="1"/>
          <p:nvPr/>
        </p:nvSpPr>
        <p:spPr>
          <a:xfrm>
            <a:off x="2679700" y="286435"/>
            <a:ext cx="1637564" cy="646331"/>
          </a:xfrm>
          <a:prstGeom prst="rect">
            <a:avLst/>
          </a:prstGeom>
          <a:noFill/>
        </p:spPr>
        <p:txBody>
          <a:bodyPr wrap="none">
            <a:spAutoFit/>
          </a:bodyPr>
          <a:lstStyle/>
          <a:p>
            <a:r>
              <a:rPr lang="en-US" sz="1800" dirty="0"/>
              <a:t>4000-keV </a:t>
            </a:r>
            <a:r>
              <a:rPr lang="en-US" altLang="zh-CN" sz="1800" dirty="0"/>
              <a:t>alpha</a:t>
            </a:r>
            <a:endParaRPr lang="en-US" sz="1800" dirty="0"/>
          </a:p>
          <a:p>
            <a:r>
              <a:rPr lang="en-US" sz="1800" dirty="0"/>
              <a:t>run_s0318</a:t>
            </a:r>
          </a:p>
        </p:txBody>
      </p:sp>
      <p:sp>
        <p:nvSpPr>
          <p:cNvPr id="12" name="TextBox 11">
            <a:extLst>
              <a:ext uri="{FF2B5EF4-FFF2-40B4-BE49-F238E27FC236}">
                <a16:creationId xmlns:a16="http://schemas.microsoft.com/office/drawing/2014/main" id="{80B29578-181D-4837-B166-2D1239E586AA}"/>
              </a:ext>
            </a:extLst>
          </p:cNvPr>
          <p:cNvSpPr txBox="1"/>
          <p:nvPr/>
        </p:nvSpPr>
        <p:spPr>
          <a:xfrm>
            <a:off x="7363460" y="286435"/>
            <a:ext cx="1637564" cy="646331"/>
          </a:xfrm>
          <a:prstGeom prst="rect">
            <a:avLst/>
          </a:prstGeom>
          <a:noFill/>
        </p:spPr>
        <p:txBody>
          <a:bodyPr wrap="none">
            <a:spAutoFit/>
          </a:bodyPr>
          <a:lstStyle/>
          <a:p>
            <a:r>
              <a:rPr lang="en-US" sz="1800" dirty="0"/>
              <a:t>4000-keV </a:t>
            </a:r>
            <a:r>
              <a:rPr lang="en-US" altLang="zh-CN" sz="1800" dirty="0"/>
              <a:t>alpha</a:t>
            </a:r>
            <a:endParaRPr lang="en-US" sz="1800" dirty="0"/>
          </a:p>
          <a:p>
            <a:r>
              <a:rPr lang="en-US" sz="1800" dirty="0"/>
              <a:t>run_s0318</a:t>
            </a:r>
          </a:p>
        </p:txBody>
      </p:sp>
      <p:sp>
        <p:nvSpPr>
          <p:cNvPr id="13" name="TextBox 12">
            <a:extLst>
              <a:ext uri="{FF2B5EF4-FFF2-40B4-BE49-F238E27FC236}">
                <a16:creationId xmlns:a16="http://schemas.microsoft.com/office/drawing/2014/main" id="{68169576-43B2-497D-98EC-DB3EC5DFB7F7}"/>
              </a:ext>
            </a:extLst>
          </p:cNvPr>
          <p:cNvSpPr txBox="1"/>
          <p:nvPr/>
        </p:nvSpPr>
        <p:spPr>
          <a:xfrm>
            <a:off x="7282180" y="3707620"/>
            <a:ext cx="1758238" cy="646331"/>
          </a:xfrm>
          <a:prstGeom prst="rect">
            <a:avLst/>
          </a:prstGeom>
          <a:noFill/>
        </p:spPr>
        <p:txBody>
          <a:bodyPr wrap="none">
            <a:spAutoFit/>
          </a:bodyPr>
          <a:lstStyle/>
          <a:p>
            <a:r>
              <a:rPr lang="en-US" sz="1800" dirty="0"/>
              <a:t>4000-keV </a:t>
            </a:r>
            <a:r>
              <a:rPr lang="en-US" altLang="zh-CN" sz="1800" dirty="0"/>
              <a:t>proton</a:t>
            </a:r>
            <a:endParaRPr lang="en-US" sz="1800" dirty="0"/>
          </a:p>
          <a:p>
            <a:r>
              <a:rPr lang="en-US" sz="1800" dirty="0"/>
              <a:t>run_s0317</a:t>
            </a:r>
          </a:p>
        </p:txBody>
      </p:sp>
      <p:sp>
        <p:nvSpPr>
          <p:cNvPr id="14" name="TextBox 13">
            <a:extLst>
              <a:ext uri="{FF2B5EF4-FFF2-40B4-BE49-F238E27FC236}">
                <a16:creationId xmlns:a16="http://schemas.microsoft.com/office/drawing/2014/main" id="{3E764CAE-74D2-4210-8756-A4EC27110266}"/>
              </a:ext>
            </a:extLst>
          </p:cNvPr>
          <p:cNvSpPr txBox="1"/>
          <p:nvPr/>
        </p:nvSpPr>
        <p:spPr>
          <a:xfrm>
            <a:off x="2549216" y="3707619"/>
            <a:ext cx="1758238" cy="646331"/>
          </a:xfrm>
          <a:prstGeom prst="rect">
            <a:avLst/>
          </a:prstGeom>
          <a:noFill/>
        </p:spPr>
        <p:txBody>
          <a:bodyPr wrap="none">
            <a:spAutoFit/>
          </a:bodyPr>
          <a:lstStyle/>
          <a:p>
            <a:r>
              <a:rPr lang="en-US" sz="1800" dirty="0"/>
              <a:t>4000-keV </a:t>
            </a:r>
            <a:r>
              <a:rPr lang="en-US" altLang="zh-CN" sz="1800" dirty="0"/>
              <a:t>proton</a:t>
            </a:r>
            <a:endParaRPr lang="en-US" sz="1800" dirty="0"/>
          </a:p>
          <a:p>
            <a:r>
              <a:rPr lang="en-US" sz="1800" dirty="0"/>
              <a:t>run_s0317</a:t>
            </a:r>
          </a:p>
        </p:txBody>
      </p:sp>
    </p:spTree>
    <p:extLst>
      <p:ext uri="{BB962C8B-B14F-4D97-AF65-F5344CB8AC3E}">
        <p14:creationId xmlns:p14="http://schemas.microsoft.com/office/powerpoint/2010/main" val="3121626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EC4A5-E645-4E8A-B59A-B61EFC0CE4A3}"/>
              </a:ext>
            </a:extLst>
          </p:cNvPr>
          <p:cNvPicPr>
            <a:picLocks noChangeAspect="1"/>
          </p:cNvPicPr>
          <p:nvPr/>
        </p:nvPicPr>
        <p:blipFill>
          <a:blip r:embed="rId2"/>
          <a:stretch>
            <a:fillRect/>
          </a:stretch>
        </p:blipFill>
        <p:spPr>
          <a:xfrm>
            <a:off x="0" y="1"/>
            <a:ext cx="4572000" cy="4036712"/>
          </a:xfrm>
          <a:prstGeom prst="rect">
            <a:avLst/>
          </a:prstGeom>
        </p:spPr>
      </p:pic>
      <p:sp>
        <p:nvSpPr>
          <p:cNvPr id="3" name="TextBox 2">
            <a:extLst>
              <a:ext uri="{FF2B5EF4-FFF2-40B4-BE49-F238E27FC236}">
                <a16:creationId xmlns:a16="http://schemas.microsoft.com/office/drawing/2014/main" id="{B291C812-58AE-4655-B70E-EBEBDE89CCB0}"/>
              </a:ext>
            </a:extLst>
          </p:cNvPr>
          <p:cNvSpPr txBox="1"/>
          <p:nvPr/>
        </p:nvSpPr>
        <p:spPr>
          <a:xfrm>
            <a:off x="0" y="4067930"/>
            <a:ext cx="1637564" cy="646331"/>
          </a:xfrm>
          <a:prstGeom prst="rect">
            <a:avLst/>
          </a:prstGeom>
          <a:noFill/>
        </p:spPr>
        <p:txBody>
          <a:bodyPr wrap="none" rtlCol="0">
            <a:spAutoFit/>
          </a:bodyPr>
          <a:lstStyle/>
          <a:p>
            <a:r>
              <a:rPr lang="en-US" altLang="zh-CN" dirty="0"/>
              <a:t>Run0319</a:t>
            </a:r>
          </a:p>
          <a:p>
            <a:r>
              <a:rPr lang="en-US" dirty="0"/>
              <a:t>5000-keV </a:t>
            </a:r>
            <a:r>
              <a:rPr lang="en-US" altLang="zh-CN" dirty="0"/>
              <a:t>alpha</a:t>
            </a:r>
            <a:endParaRPr lang="en-US" dirty="0"/>
          </a:p>
        </p:txBody>
      </p:sp>
      <p:graphicFrame>
        <p:nvGraphicFramePr>
          <p:cNvPr id="4" name="Table 3">
            <a:extLst>
              <a:ext uri="{FF2B5EF4-FFF2-40B4-BE49-F238E27FC236}">
                <a16:creationId xmlns:a16="http://schemas.microsoft.com/office/drawing/2014/main" id="{AD286BC9-F40B-4E20-8CF6-A284774EAB4F}"/>
              </a:ext>
            </a:extLst>
          </p:cNvPr>
          <p:cNvGraphicFramePr>
            <a:graphicFrameLocks noGrp="1"/>
          </p:cNvGraphicFramePr>
          <p:nvPr>
            <p:extLst>
              <p:ext uri="{D42A27DB-BD31-4B8C-83A1-F6EECF244321}">
                <p14:modId xmlns:p14="http://schemas.microsoft.com/office/powerpoint/2010/main" val="916174694"/>
              </p:ext>
            </p:extLst>
          </p:nvPr>
        </p:nvGraphicFramePr>
        <p:xfrm>
          <a:off x="100886" y="4714260"/>
          <a:ext cx="4089364" cy="624712"/>
        </p:xfrm>
        <a:graphic>
          <a:graphicData uri="http://schemas.openxmlformats.org/drawingml/2006/table">
            <a:tbl>
              <a:tblPr>
                <a:tableStyleId>{5940675A-B579-460E-94D1-54222C63F5DA}</a:tableStyleId>
              </a:tblPr>
              <a:tblGrid>
                <a:gridCol w="1535240">
                  <a:extLst>
                    <a:ext uri="{9D8B030D-6E8A-4147-A177-3AD203B41FA5}">
                      <a16:colId xmlns:a16="http://schemas.microsoft.com/office/drawing/2014/main" val="1201304962"/>
                    </a:ext>
                  </a:extLst>
                </a:gridCol>
                <a:gridCol w="652513">
                  <a:extLst>
                    <a:ext uri="{9D8B030D-6E8A-4147-A177-3AD203B41FA5}">
                      <a16:colId xmlns:a16="http://schemas.microsoft.com/office/drawing/2014/main" val="707781622"/>
                    </a:ext>
                  </a:extLst>
                </a:gridCol>
                <a:gridCol w="708443">
                  <a:extLst>
                    <a:ext uri="{9D8B030D-6E8A-4147-A177-3AD203B41FA5}">
                      <a16:colId xmlns:a16="http://schemas.microsoft.com/office/drawing/2014/main" val="3239344393"/>
                    </a:ext>
                  </a:extLst>
                </a:gridCol>
                <a:gridCol w="596584">
                  <a:extLst>
                    <a:ext uri="{9D8B030D-6E8A-4147-A177-3AD203B41FA5}">
                      <a16:colId xmlns:a16="http://schemas.microsoft.com/office/drawing/2014/main" val="446814427"/>
                    </a:ext>
                  </a:extLst>
                </a:gridCol>
                <a:gridCol w="596584">
                  <a:extLst>
                    <a:ext uri="{9D8B030D-6E8A-4147-A177-3AD203B41FA5}">
                      <a16:colId xmlns:a16="http://schemas.microsoft.com/office/drawing/2014/main" val="378701969"/>
                    </a:ext>
                  </a:extLst>
                </a:gridCol>
              </a:tblGrid>
              <a:tr h="312356">
                <a:tc>
                  <a:txBody>
                    <a:bodyPr/>
                    <a:lstStyle/>
                    <a:p>
                      <a:pPr algn="ctr" fontAlgn="ctr"/>
                      <a:r>
                        <a:rPr lang="en-US" sz="1600" u="none" strike="noStrike" dirty="0">
                          <a:solidFill>
                            <a:schemeClr val="tx1"/>
                          </a:solidFill>
                          <a:effectLst/>
                          <a:latin typeface="Cambria" panose="02040503050406030204" pitchFamily="18" charset="0"/>
                          <a:ea typeface="Cambria" panose="02040503050406030204" pitchFamily="18" charset="0"/>
                        </a:rPr>
                        <a:t>Below Threshold</a:t>
                      </a:r>
                      <a:endParaRPr lang="en-US" sz="1600" b="0" i="0" u="none" strike="noStrike" dirty="0">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solidFill>
                            <a:schemeClr val="tx1"/>
                          </a:solidFill>
                          <a:effectLst/>
                          <a:latin typeface="Cambria" panose="02040503050406030204" pitchFamily="18" charset="0"/>
                          <a:ea typeface="Cambria" panose="02040503050406030204" pitchFamily="18" charset="0"/>
                        </a:rPr>
                        <a:t>Vetoed</a:t>
                      </a:r>
                      <a:endParaRPr lang="en-US" sz="1600" b="0" i="0" u="none" strike="noStrike" dirty="0">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Missing</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Good</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solidFill>
                            <a:schemeClr val="tx1"/>
                          </a:solidFill>
                          <a:effectLst/>
                          <a:latin typeface="Cambria" panose="02040503050406030204" pitchFamily="18" charset="0"/>
                          <a:ea typeface="Cambria" panose="02040503050406030204" pitchFamily="18" charset="0"/>
                        </a:rPr>
                        <a:t>Sum</a:t>
                      </a:r>
                      <a:endParaRPr lang="en-US" sz="1600" b="0" i="0" u="none" strike="noStrike">
                        <a:solidFill>
                          <a:schemeClr val="tx1"/>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3321571320"/>
                  </a:ext>
                </a:extLst>
              </a:tr>
              <a:tr h="312356">
                <a:tc>
                  <a:txBody>
                    <a:bodyPr/>
                    <a:lstStyle/>
                    <a:p>
                      <a:pPr algn="ctr" fontAlgn="ctr"/>
                      <a:r>
                        <a:rPr lang="en-US" sz="1600" b="0" i="0" u="none" strike="noStrike" dirty="0">
                          <a:solidFill>
                            <a:schemeClr val="tx1"/>
                          </a:solidFill>
                          <a:effectLst/>
                          <a:latin typeface="Cambria" panose="02040503050406030204" pitchFamily="18" charset="0"/>
                          <a:ea typeface="Cambria" panose="02040503050406030204" pitchFamily="18" charset="0"/>
                        </a:rPr>
                        <a:t>8</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ea typeface="Cambria" panose="02040503050406030204" pitchFamily="18" charset="0"/>
                        </a:rPr>
                        <a:t>988</a:t>
                      </a:r>
                    </a:p>
                  </a:txBody>
                  <a:tcPr marL="7620" marR="7620" marT="7620" marB="0" anchor="ctr"/>
                </a:tc>
                <a:tc>
                  <a:txBody>
                    <a:bodyPr/>
                    <a:lstStyle/>
                    <a:p>
                      <a:pPr algn="ctr" fontAlgn="ctr"/>
                      <a:r>
                        <a:rPr lang="en-US" sz="1600" b="0" i="0" u="none" strike="noStrike">
                          <a:solidFill>
                            <a:schemeClr val="tx1"/>
                          </a:solidFill>
                          <a:effectLst/>
                          <a:latin typeface="Cambria" panose="02040503050406030204" pitchFamily="18" charset="0"/>
                          <a:ea typeface="Cambria" panose="02040503050406030204" pitchFamily="18" charset="0"/>
                        </a:rPr>
                        <a:t>1</a:t>
                      </a:r>
                    </a:p>
                  </a:txBody>
                  <a:tcPr marL="7620" marR="7620" marT="7620" marB="0" anchor="ctr"/>
                </a:tc>
                <a:tc>
                  <a:txBody>
                    <a:bodyPr/>
                    <a:lstStyle/>
                    <a:p>
                      <a:pPr algn="ctr" fontAlgn="ctr"/>
                      <a:r>
                        <a:rPr lang="en-US" sz="1600" b="0" i="0" u="none" strike="noStrike">
                          <a:solidFill>
                            <a:schemeClr val="tx1"/>
                          </a:solidFill>
                          <a:effectLst/>
                          <a:latin typeface="Cambria" panose="02040503050406030204" pitchFamily="18" charset="0"/>
                          <a:ea typeface="Cambria" panose="02040503050406030204" pitchFamily="18" charset="0"/>
                        </a:rPr>
                        <a:t>1003</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ea typeface="Cambria" panose="02040503050406030204" pitchFamily="18" charset="0"/>
                        </a:rPr>
                        <a:t>2000</a:t>
                      </a:r>
                    </a:p>
                  </a:txBody>
                  <a:tcPr marL="7620" marR="7620" marT="7620" marB="0" anchor="ctr"/>
                </a:tc>
                <a:extLst>
                  <a:ext uri="{0D108BD9-81ED-4DB2-BD59-A6C34878D82A}">
                    <a16:rowId xmlns:a16="http://schemas.microsoft.com/office/drawing/2014/main" val="485730714"/>
                  </a:ext>
                </a:extLst>
              </a:tr>
            </a:tbl>
          </a:graphicData>
        </a:graphic>
      </p:graphicFrame>
      <p:pic>
        <p:nvPicPr>
          <p:cNvPr id="6" name="Picture 5">
            <a:extLst>
              <a:ext uri="{FF2B5EF4-FFF2-40B4-BE49-F238E27FC236}">
                <a16:creationId xmlns:a16="http://schemas.microsoft.com/office/drawing/2014/main" id="{F0780920-B317-4BF2-B8FE-2108B7B41F71}"/>
              </a:ext>
            </a:extLst>
          </p:cNvPr>
          <p:cNvPicPr>
            <a:picLocks noChangeAspect="1"/>
          </p:cNvPicPr>
          <p:nvPr/>
        </p:nvPicPr>
        <p:blipFill>
          <a:blip r:embed="rId3"/>
          <a:stretch>
            <a:fillRect/>
          </a:stretch>
        </p:blipFill>
        <p:spPr>
          <a:xfrm>
            <a:off x="4297680" y="6304"/>
            <a:ext cx="4846320" cy="5332668"/>
          </a:xfrm>
          <a:prstGeom prst="rect">
            <a:avLst/>
          </a:prstGeom>
        </p:spPr>
      </p:pic>
    </p:spTree>
    <p:extLst>
      <p:ext uri="{BB962C8B-B14F-4D97-AF65-F5344CB8AC3E}">
        <p14:creationId xmlns:p14="http://schemas.microsoft.com/office/powerpoint/2010/main" val="28292529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FB84C4-8C8B-4A77-AA7D-7899C4D7F688}"/>
              </a:ext>
            </a:extLst>
          </p:cNvPr>
          <p:cNvSpPr txBox="1"/>
          <p:nvPr/>
        </p:nvSpPr>
        <p:spPr>
          <a:xfrm>
            <a:off x="0" y="0"/>
            <a:ext cx="9144000" cy="5909310"/>
          </a:xfrm>
          <a:prstGeom prst="rect">
            <a:avLst/>
          </a:prstGeom>
          <a:noFill/>
        </p:spPr>
        <p:txBody>
          <a:bodyPr wrap="square">
            <a:spAutoFit/>
          </a:bodyPr>
          <a:lstStyle/>
          <a:p>
            <a:r>
              <a:rPr lang="en-US" b="0" dirty="0">
                <a:solidFill>
                  <a:schemeClr val="bg1"/>
                </a:solidFill>
                <a:effectLst/>
                <a:latin typeface="Times New Roman" panose="02020603050405020304" pitchFamily="18" charset="0"/>
              </a:rPr>
              <a:t>/</a:t>
            </a:r>
            <a:r>
              <a:rPr lang="en-US" b="0" dirty="0" err="1">
                <a:solidFill>
                  <a:schemeClr val="bg1"/>
                </a:solidFill>
                <a:effectLst/>
                <a:latin typeface="Times New Roman" panose="02020603050405020304" pitchFamily="18" charset="0"/>
              </a:rPr>
              <a:t>mnt</a:t>
            </a:r>
            <a:r>
              <a:rPr lang="en-US" b="0" dirty="0">
                <a:solidFill>
                  <a:schemeClr val="bg1"/>
                </a:solidFill>
                <a:effectLst/>
                <a:latin typeface="Times New Roman" panose="02020603050405020304" pitchFamily="18" charset="0"/>
              </a:rPr>
              <a:t>/analysis/e17023/lijie/</a:t>
            </a:r>
            <a:r>
              <a:rPr lang="en-US" b="0" dirty="0" err="1">
                <a:solidFill>
                  <a:schemeClr val="bg1"/>
                </a:solidFill>
                <a:effectLst/>
                <a:latin typeface="Times New Roman" panose="02020603050405020304" pitchFamily="18" charset="0"/>
              </a:rPr>
              <a:t>gadget_analysis</a:t>
            </a:r>
            <a:r>
              <a:rPr lang="en-US" b="0" dirty="0">
                <a:solidFill>
                  <a:schemeClr val="bg1"/>
                </a:solidFill>
                <a:effectLst/>
                <a:latin typeface="Times New Roman" panose="02020603050405020304" pitchFamily="18" charset="0"/>
              </a:rPr>
              <a:t>/Simulations/input/sim/</a:t>
            </a:r>
            <a:r>
              <a:rPr lang="en-US" b="0" dirty="0" err="1">
                <a:solidFill>
                  <a:schemeClr val="bg1"/>
                </a:solidFill>
                <a:effectLst/>
                <a:latin typeface="Times New Roman" panose="02020603050405020304" pitchFamily="18" charset="0"/>
              </a:rPr>
              <a:t>process.ipynb</a:t>
            </a:r>
            <a:endParaRPr lang="en-US" b="0" dirty="0">
              <a:solidFill>
                <a:schemeClr val="bg1"/>
              </a:solidFill>
              <a:effectLst/>
              <a:latin typeface="Times New Roman" panose="02020603050405020304" pitchFamily="18" charset="0"/>
            </a:endParaRPr>
          </a:p>
          <a:p>
            <a:r>
              <a:rPr lang="en-US" b="0" dirty="0">
                <a:solidFill>
                  <a:srgbClr val="569CD6"/>
                </a:solidFill>
                <a:effectLst/>
                <a:latin typeface="Times New Roman" panose="02020603050405020304" pitchFamily="18" charset="0"/>
              </a:rPr>
              <a:t>def</a:t>
            </a:r>
            <a:r>
              <a:rPr lang="en-US" b="0" dirty="0">
                <a:solidFill>
                  <a:srgbClr val="CCCCCC"/>
                </a:solidFill>
                <a:effectLst/>
                <a:latin typeface="Times New Roman" panose="02020603050405020304" pitchFamily="18" charset="0"/>
              </a:rPr>
              <a:t> </a:t>
            </a:r>
            <a:r>
              <a:rPr lang="en-US" b="0" dirty="0" err="1">
                <a:solidFill>
                  <a:srgbClr val="DCDCAA"/>
                </a:solidFill>
                <a:effectLst/>
                <a:latin typeface="Times New Roman" panose="02020603050405020304" pitchFamily="18" charset="0"/>
              </a:rPr>
              <a:t>kev_to_channel</a:t>
            </a:r>
            <a:r>
              <a:rPr lang="en-US" b="0" dirty="0">
                <a:solidFill>
                  <a:srgbClr val="CCCCCC"/>
                </a:solidFill>
                <a:effectLst/>
                <a:latin typeface="Times New Roman" panose="02020603050405020304" pitchFamily="18" charset="0"/>
              </a:rPr>
              <a:t>(</a:t>
            </a:r>
            <a:r>
              <a:rPr lang="en-US" b="0" dirty="0" err="1">
                <a:solidFill>
                  <a:srgbClr val="9CDCFE"/>
                </a:solidFill>
                <a:effectLst/>
                <a:latin typeface="Times New Roman" panose="02020603050405020304" pitchFamily="18" charset="0"/>
              </a:rPr>
              <a:t>event_energy</a:t>
            </a:r>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energy_resolution</a:t>
            </a:r>
            <a:r>
              <a:rPr lang="en-US" b="0" dirty="0">
                <a:solidFill>
                  <a:srgbClr val="D4D4D4"/>
                </a:solidFill>
                <a:effectLst/>
                <a:latin typeface="Times New Roman" panose="02020603050405020304" pitchFamily="18" charset="0"/>
              </a:rPr>
              <a:t>=</a:t>
            </a:r>
            <a:r>
              <a:rPr lang="en-US" b="0" dirty="0">
                <a:solidFill>
                  <a:srgbClr val="B5CEA8"/>
                </a:solidFill>
                <a:effectLst/>
                <a:latin typeface="Times New Roman" panose="02020603050405020304" pitchFamily="18" charset="0"/>
              </a:rPr>
              <a:t>4.2</a:t>
            </a:r>
            <a:r>
              <a:rPr lang="en-US" b="0" dirty="0">
                <a:solidFill>
                  <a:srgbClr val="CCCCCC"/>
                </a:solidFill>
                <a:effectLst/>
                <a:latin typeface="Times New Roman" panose="02020603050405020304" pitchFamily="18" charset="0"/>
              </a:rPr>
              <a:t>):</a:t>
            </a:r>
          </a:p>
          <a:p>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energy_uncertainty</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energy_resolution</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err="1">
                <a:solidFill>
                  <a:srgbClr val="4EC9B0"/>
                </a:solidFill>
                <a:effectLst/>
                <a:latin typeface="Times New Roman" panose="02020603050405020304" pitchFamily="18" charset="0"/>
              </a:rPr>
              <a:t>math</a:t>
            </a:r>
            <a:r>
              <a:rPr lang="en-US" b="0" dirty="0" err="1">
                <a:solidFill>
                  <a:srgbClr val="CCCCCC"/>
                </a:solidFill>
                <a:effectLst/>
                <a:latin typeface="Times New Roman" panose="02020603050405020304" pitchFamily="18" charset="0"/>
              </a:rPr>
              <a:t>.</a:t>
            </a:r>
            <a:r>
              <a:rPr lang="en-US" b="0" dirty="0" err="1">
                <a:solidFill>
                  <a:srgbClr val="DCDCAA"/>
                </a:solidFill>
                <a:effectLst/>
                <a:latin typeface="Times New Roman" panose="02020603050405020304" pitchFamily="18" charset="0"/>
              </a:rPr>
              <a:t>sqrt</a:t>
            </a:r>
            <a:r>
              <a:rPr lang="en-US" b="0" dirty="0">
                <a:solidFill>
                  <a:srgbClr val="CCCCCC"/>
                </a:solidFill>
                <a:effectLst/>
                <a:latin typeface="Times New Roman" panose="02020603050405020304" pitchFamily="18" charset="0"/>
              </a:rPr>
              <a:t>(</a:t>
            </a:r>
            <a:r>
              <a:rPr lang="en-US" b="0" dirty="0" err="1">
                <a:solidFill>
                  <a:srgbClr val="9CDCFE"/>
                </a:solidFill>
                <a:effectLst/>
                <a:latin typeface="Times New Roman" panose="02020603050405020304" pitchFamily="18" charset="0"/>
              </a:rPr>
              <a:t>event_energy</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B5CEA8"/>
                </a:solidFill>
                <a:effectLst/>
                <a:latin typeface="Times New Roman" panose="02020603050405020304" pitchFamily="18" charset="0"/>
              </a:rPr>
              <a:t>1000</a:t>
            </a:r>
            <a:endParaRPr lang="en-US" b="0" dirty="0">
              <a:solidFill>
                <a:srgbClr val="CCCCCC"/>
              </a:solidFill>
              <a:effectLst/>
              <a:latin typeface="Times New Roman" panose="02020603050405020304" pitchFamily="18" charset="0"/>
            </a:endParaRPr>
          </a:p>
          <a:p>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event_energy</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event_energy</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B5CEA8"/>
                </a:solidFill>
                <a:effectLst/>
                <a:latin typeface="Times New Roman" panose="02020603050405020304" pitchFamily="18" charset="0"/>
              </a:rPr>
              <a:t>1000</a:t>
            </a:r>
            <a:r>
              <a:rPr lang="en-US" b="0" dirty="0">
                <a:solidFill>
                  <a:srgbClr val="CCCCCC"/>
                </a:solidFill>
                <a:effectLst/>
                <a:latin typeface="Times New Roman" panose="02020603050405020304" pitchFamily="18" charset="0"/>
              </a:rPr>
              <a:t>) </a:t>
            </a:r>
            <a:r>
              <a:rPr lang="en-US" b="0" dirty="0">
                <a:solidFill>
                  <a:srgbClr val="6A9955"/>
                </a:solidFill>
                <a:effectLst/>
                <a:latin typeface="Times New Roman" panose="02020603050405020304" pitchFamily="18" charset="0"/>
              </a:rPr>
              <a:t># convert to MeV</a:t>
            </a:r>
            <a:endParaRPr lang="en-US" b="0" dirty="0">
              <a:solidFill>
                <a:srgbClr val="CCCCCC"/>
              </a:solidFill>
              <a:effectLst/>
              <a:latin typeface="Times New Roman" panose="02020603050405020304" pitchFamily="18" charset="0"/>
            </a:endParaRPr>
          </a:p>
          <a:p>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event_energy</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err="1">
                <a:solidFill>
                  <a:srgbClr val="4EC9B0"/>
                </a:solidFill>
                <a:effectLst/>
                <a:latin typeface="Times New Roman" panose="02020603050405020304" pitchFamily="18" charset="0"/>
              </a:rPr>
              <a:t>np</a:t>
            </a:r>
            <a:r>
              <a:rPr lang="en-US" b="0" dirty="0" err="1">
                <a:solidFill>
                  <a:srgbClr val="CCCCCC"/>
                </a:solidFill>
                <a:effectLst/>
                <a:latin typeface="Times New Roman" panose="02020603050405020304" pitchFamily="18" charset="0"/>
              </a:rPr>
              <a:t>.random.normal</a:t>
            </a:r>
            <a:r>
              <a:rPr lang="en-US" b="0" dirty="0">
                <a:solidFill>
                  <a:srgbClr val="CCCCCC"/>
                </a:solidFill>
                <a:effectLst/>
                <a:latin typeface="Times New Roman" panose="02020603050405020304" pitchFamily="18" charset="0"/>
              </a:rPr>
              <a:t>(</a:t>
            </a:r>
            <a:r>
              <a:rPr lang="en-US" b="0" dirty="0" err="1">
                <a:solidFill>
                  <a:srgbClr val="9CDCFE"/>
                </a:solidFill>
                <a:effectLst/>
                <a:latin typeface="Times New Roman" panose="02020603050405020304" pitchFamily="18" charset="0"/>
              </a:rPr>
              <a:t>event_energy</a:t>
            </a:r>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energy_uncertainty</a:t>
            </a:r>
            <a:r>
              <a:rPr lang="en-US" b="0" dirty="0">
                <a:solidFill>
                  <a:srgbClr val="CCCCCC"/>
                </a:solidFill>
                <a:effectLst/>
                <a:latin typeface="Times New Roman" panose="02020603050405020304" pitchFamily="18" charset="0"/>
              </a:rPr>
              <a:t>)</a:t>
            </a:r>
          </a:p>
          <a:p>
            <a:r>
              <a:rPr lang="en-US" b="0" dirty="0">
                <a:solidFill>
                  <a:srgbClr val="CCCCCC"/>
                </a:solidFill>
                <a:effectLst/>
                <a:latin typeface="Times New Roman" panose="02020603050405020304" pitchFamily="18" charset="0"/>
              </a:rPr>
              <a:t>    </a:t>
            </a:r>
          </a:p>
          <a:p>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calib_point_1</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B5CEA8"/>
                </a:solidFill>
                <a:effectLst/>
                <a:latin typeface="Times New Roman" panose="02020603050405020304" pitchFamily="18" charset="0"/>
              </a:rPr>
              <a:t>0.806</a:t>
            </a:r>
            <a:r>
              <a:rPr lang="en-US" b="0" dirty="0">
                <a:solidFill>
                  <a:srgbClr val="CCCCCC"/>
                </a:solidFill>
                <a:effectLst/>
                <a:latin typeface="Times New Roman" panose="02020603050405020304" pitchFamily="18" charset="0"/>
              </a:rPr>
              <a:t>, </a:t>
            </a:r>
            <a:r>
              <a:rPr lang="en-US" b="0" dirty="0">
                <a:solidFill>
                  <a:srgbClr val="B5CEA8"/>
                </a:solidFill>
                <a:effectLst/>
                <a:latin typeface="Times New Roman" panose="02020603050405020304" pitchFamily="18" charset="0"/>
              </a:rPr>
              <a:t>156745</a:t>
            </a:r>
            <a:r>
              <a:rPr lang="en-US" b="0" dirty="0">
                <a:solidFill>
                  <a:srgbClr val="CCCCCC"/>
                </a:solidFill>
                <a:effectLst/>
                <a:latin typeface="Times New Roman" panose="02020603050405020304" pitchFamily="18" charset="0"/>
              </a:rPr>
              <a:t>) ; </a:t>
            </a:r>
            <a:r>
              <a:rPr lang="en-US" b="0" dirty="0">
                <a:solidFill>
                  <a:srgbClr val="9CDCFE"/>
                </a:solidFill>
                <a:effectLst/>
                <a:latin typeface="Times New Roman" panose="02020603050405020304" pitchFamily="18" charset="0"/>
              </a:rPr>
              <a:t>calib_point_2</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B5CEA8"/>
                </a:solidFill>
                <a:effectLst/>
                <a:latin typeface="Times New Roman" panose="02020603050405020304" pitchFamily="18" charset="0"/>
              </a:rPr>
              <a:t>1.679</a:t>
            </a:r>
            <a:r>
              <a:rPr lang="en-US" b="0" dirty="0">
                <a:solidFill>
                  <a:srgbClr val="CCCCCC"/>
                </a:solidFill>
                <a:effectLst/>
                <a:latin typeface="Times New Roman" panose="02020603050405020304" pitchFamily="18" charset="0"/>
              </a:rPr>
              <a:t>, </a:t>
            </a:r>
            <a:r>
              <a:rPr lang="en-US" b="0" dirty="0">
                <a:solidFill>
                  <a:srgbClr val="B5CEA8"/>
                </a:solidFill>
                <a:effectLst/>
                <a:latin typeface="Times New Roman" panose="02020603050405020304" pitchFamily="18" charset="0"/>
              </a:rPr>
              <a:t>320842</a:t>
            </a:r>
            <a:r>
              <a:rPr lang="en-US" b="0" dirty="0">
                <a:solidFill>
                  <a:srgbClr val="CCCCCC"/>
                </a:solidFill>
                <a:effectLst/>
                <a:latin typeface="Times New Roman" panose="02020603050405020304" pitchFamily="18" charset="0"/>
              </a:rPr>
              <a:t>)</a:t>
            </a:r>
          </a:p>
          <a:p>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energy_1</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channel_1</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calib_point_1</a:t>
            </a:r>
            <a:r>
              <a:rPr lang="en-US" b="0" dirty="0">
                <a:solidFill>
                  <a:srgbClr val="CCCCCC"/>
                </a:solidFill>
                <a:effectLst/>
                <a:latin typeface="Times New Roman" panose="02020603050405020304" pitchFamily="18" charset="0"/>
              </a:rPr>
              <a:t> ;  </a:t>
            </a:r>
            <a:r>
              <a:rPr lang="en-US" b="0" dirty="0">
                <a:solidFill>
                  <a:srgbClr val="9CDCFE"/>
                </a:solidFill>
                <a:effectLst/>
                <a:latin typeface="Times New Roman" panose="02020603050405020304" pitchFamily="18" charset="0"/>
              </a:rPr>
              <a:t>energy_2</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channel_2</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calib_point_2</a:t>
            </a:r>
            <a:endParaRPr lang="en-US" b="0" dirty="0">
              <a:solidFill>
                <a:srgbClr val="CCCCCC"/>
              </a:solidFill>
              <a:effectLst/>
              <a:latin typeface="Times New Roman" panose="02020603050405020304" pitchFamily="18" charset="0"/>
            </a:endParaRPr>
          </a:p>
          <a:p>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slope</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channel_2</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channel_1</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energy_2</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energy_1</a:t>
            </a:r>
            <a:r>
              <a:rPr lang="en-US" b="0" dirty="0">
                <a:solidFill>
                  <a:srgbClr val="CCCCCC"/>
                </a:solidFill>
                <a:effectLst/>
                <a:latin typeface="Times New Roman" panose="02020603050405020304" pitchFamily="18" charset="0"/>
              </a:rPr>
              <a:t>)</a:t>
            </a:r>
          </a:p>
          <a:p>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intercept</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channel_1</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slope</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energy_1</a:t>
            </a:r>
            <a:endParaRPr lang="en-US" b="0" dirty="0">
              <a:solidFill>
                <a:srgbClr val="CCCCCC"/>
              </a:solidFill>
              <a:effectLst/>
              <a:latin typeface="Times New Roman" panose="02020603050405020304" pitchFamily="18" charset="0"/>
            </a:endParaRPr>
          </a:p>
          <a:p>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target_channel</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event_energy</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slope</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intercept</a:t>
            </a:r>
            <a:endParaRPr lang="en-US" b="0" dirty="0">
              <a:solidFill>
                <a:srgbClr val="CCCCCC"/>
              </a:solidFill>
              <a:effectLst/>
              <a:latin typeface="Times New Roman" panose="02020603050405020304" pitchFamily="18" charset="0"/>
            </a:endParaRPr>
          </a:p>
          <a:p>
            <a:r>
              <a:rPr lang="en-US" b="0" dirty="0">
                <a:solidFill>
                  <a:srgbClr val="CCCCCC"/>
                </a:solidFill>
                <a:effectLst/>
                <a:latin typeface="Times New Roman" panose="02020603050405020304" pitchFamily="18" charset="0"/>
              </a:rPr>
              <a:t>    </a:t>
            </a:r>
            <a:r>
              <a:rPr lang="en-US" b="0" dirty="0">
                <a:solidFill>
                  <a:srgbClr val="C586C0"/>
                </a:solidFill>
                <a:effectLst/>
                <a:latin typeface="Times New Roman" panose="02020603050405020304" pitchFamily="18" charset="0"/>
              </a:rPr>
              <a:t>return</a:t>
            </a:r>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target_channel</a:t>
            </a:r>
            <a:endParaRPr lang="en-US" b="0" dirty="0">
              <a:solidFill>
                <a:srgbClr val="9CDCFE"/>
              </a:solidFill>
              <a:effectLst/>
              <a:latin typeface="Times New Roman" panose="02020603050405020304" pitchFamily="18" charset="0"/>
            </a:endParaRPr>
          </a:p>
          <a:p>
            <a:endParaRPr lang="en-US" dirty="0">
              <a:solidFill>
                <a:srgbClr val="9CDCFE"/>
              </a:solidFill>
              <a:latin typeface="Times New Roman" panose="02020603050405020304" pitchFamily="18" charset="0"/>
            </a:endParaRPr>
          </a:p>
          <a:p>
            <a:r>
              <a:rPr lang="da-DK" dirty="0">
                <a:solidFill>
                  <a:schemeClr val="bg1"/>
                </a:solidFill>
                <a:latin typeface="Times New Roman" panose="02020603050405020304" pitchFamily="18" charset="0"/>
              </a:rPr>
              <a:t>/mnt/analysis/e17023/lijie/gadget_analysis_Alex</a:t>
            </a:r>
            <a:r>
              <a:rPr lang="en-US" dirty="0">
                <a:solidFill>
                  <a:schemeClr val="bg1"/>
                </a:solidFill>
                <a:latin typeface="Times New Roman" panose="02020603050405020304" pitchFamily="18" charset="0"/>
              </a:rPr>
              <a:t>/GadgetRunH5.py</a:t>
            </a:r>
          </a:p>
          <a:p>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calib_point_1</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B5CEA8"/>
                </a:solidFill>
                <a:effectLst/>
                <a:latin typeface="Times New Roman" panose="02020603050405020304" pitchFamily="18" charset="0"/>
              </a:rPr>
              <a:t>0.806</a:t>
            </a:r>
            <a:r>
              <a:rPr lang="en-US" b="0" dirty="0">
                <a:solidFill>
                  <a:srgbClr val="CCCCCC"/>
                </a:solidFill>
                <a:effectLst/>
                <a:latin typeface="Times New Roman" panose="02020603050405020304" pitchFamily="18" charset="0"/>
              </a:rPr>
              <a:t>, </a:t>
            </a:r>
            <a:r>
              <a:rPr lang="en-US" b="0" dirty="0">
                <a:solidFill>
                  <a:srgbClr val="B5CEA8"/>
                </a:solidFill>
                <a:effectLst/>
                <a:latin typeface="Times New Roman" panose="02020603050405020304" pitchFamily="18" charset="0"/>
              </a:rPr>
              <a:t>156745</a:t>
            </a:r>
            <a:r>
              <a:rPr lang="en-US" b="0" dirty="0">
                <a:solidFill>
                  <a:srgbClr val="CCCCCC"/>
                </a:solidFill>
                <a:effectLst/>
                <a:latin typeface="Times New Roman" panose="02020603050405020304" pitchFamily="18" charset="0"/>
              </a:rPr>
              <a:t>)</a:t>
            </a:r>
          </a:p>
          <a:p>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calib_point_2</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B5CEA8"/>
                </a:solidFill>
                <a:effectLst/>
                <a:latin typeface="Times New Roman" panose="02020603050405020304" pitchFamily="18" charset="0"/>
              </a:rPr>
              <a:t>1.679</a:t>
            </a:r>
            <a:r>
              <a:rPr lang="en-US" b="0" dirty="0">
                <a:solidFill>
                  <a:srgbClr val="CCCCCC"/>
                </a:solidFill>
                <a:effectLst/>
                <a:latin typeface="Times New Roman" panose="02020603050405020304" pitchFamily="18" charset="0"/>
              </a:rPr>
              <a:t>, </a:t>
            </a:r>
            <a:r>
              <a:rPr lang="en-US" b="0" dirty="0">
                <a:solidFill>
                  <a:srgbClr val="B5CEA8"/>
                </a:solidFill>
                <a:effectLst/>
                <a:latin typeface="Times New Roman" panose="02020603050405020304" pitchFamily="18" charset="0"/>
              </a:rPr>
              <a:t>320842</a:t>
            </a:r>
            <a:r>
              <a:rPr lang="en-US" b="0" dirty="0">
                <a:solidFill>
                  <a:srgbClr val="CCCCCC"/>
                </a:solidFill>
                <a:effectLst/>
                <a:latin typeface="Times New Roman" panose="02020603050405020304" pitchFamily="18" charset="0"/>
              </a:rPr>
              <a:t>)</a:t>
            </a:r>
          </a:p>
          <a:p>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energy_1</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channel_1</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calib_point_1</a:t>
            </a:r>
            <a:endParaRPr lang="en-US" b="0" dirty="0">
              <a:solidFill>
                <a:srgbClr val="CCCCCC"/>
              </a:solidFill>
              <a:effectLst/>
              <a:latin typeface="Times New Roman" panose="02020603050405020304" pitchFamily="18" charset="0"/>
            </a:endParaRPr>
          </a:p>
          <a:p>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energy_2</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channel_2</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calib_point_2</a:t>
            </a:r>
            <a:endParaRPr lang="en-US" b="0" dirty="0">
              <a:solidFill>
                <a:srgbClr val="CCCCCC"/>
              </a:solidFill>
              <a:effectLst/>
              <a:latin typeface="Times New Roman" panose="02020603050405020304" pitchFamily="18" charset="0"/>
            </a:endParaRPr>
          </a:p>
          <a:p>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self</a:t>
            </a:r>
            <a:r>
              <a:rPr lang="en-US" b="0" dirty="0" err="1">
                <a:solidFill>
                  <a:srgbClr val="CCCCCC"/>
                </a:solidFill>
                <a:effectLst/>
                <a:latin typeface="Times New Roman" panose="02020603050405020304" pitchFamily="18" charset="0"/>
              </a:rPr>
              <a:t>.</a:t>
            </a:r>
            <a:r>
              <a:rPr lang="en-US" b="0" dirty="0" err="1">
                <a:solidFill>
                  <a:srgbClr val="9CDCFE"/>
                </a:solidFill>
                <a:effectLst/>
                <a:latin typeface="Times New Roman" panose="02020603050405020304" pitchFamily="18" charset="0"/>
              </a:rPr>
              <a:t>energy_scale_factor</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energy_2</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energy_1</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channel_2</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channel_1</a:t>
            </a:r>
            <a:r>
              <a:rPr lang="en-US" b="0" dirty="0">
                <a:solidFill>
                  <a:srgbClr val="CCCCCC"/>
                </a:solidFill>
                <a:effectLst/>
                <a:latin typeface="Times New Roman" panose="02020603050405020304" pitchFamily="18" charset="0"/>
              </a:rPr>
              <a:t>)</a:t>
            </a:r>
          </a:p>
          <a:p>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self</a:t>
            </a:r>
            <a:r>
              <a:rPr lang="en-US" b="0" dirty="0" err="1">
                <a:solidFill>
                  <a:srgbClr val="CCCCCC"/>
                </a:solidFill>
                <a:effectLst/>
                <a:latin typeface="Times New Roman" panose="02020603050405020304" pitchFamily="18" charset="0"/>
              </a:rPr>
              <a:t>.</a:t>
            </a:r>
            <a:r>
              <a:rPr lang="en-US" b="0" dirty="0" err="1">
                <a:solidFill>
                  <a:srgbClr val="9CDCFE"/>
                </a:solidFill>
                <a:effectLst/>
                <a:latin typeface="Times New Roman" panose="02020603050405020304" pitchFamily="18" charset="0"/>
              </a:rPr>
              <a:t>energy_offset</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energy_1</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err="1">
                <a:solidFill>
                  <a:srgbClr val="9CDCFE"/>
                </a:solidFill>
                <a:effectLst/>
                <a:latin typeface="Times New Roman" panose="02020603050405020304" pitchFamily="18" charset="0"/>
              </a:rPr>
              <a:t>self</a:t>
            </a:r>
            <a:r>
              <a:rPr lang="en-US" b="0" dirty="0" err="1">
                <a:solidFill>
                  <a:srgbClr val="CCCCCC"/>
                </a:solidFill>
                <a:effectLst/>
                <a:latin typeface="Times New Roman" panose="02020603050405020304" pitchFamily="18" charset="0"/>
              </a:rPr>
              <a:t>.</a:t>
            </a:r>
            <a:r>
              <a:rPr lang="en-US" b="0" dirty="0" err="1">
                <a:solidFill>
                  <a:srgbClr val="9CDCFE"/>
                </a:solidFill>
                <a:effectLst/>
                <a:latin typeface="Times New Roman" panose="02020603050405020304" pitchFamily="18" charset="0"/>
              </a:rPr>
              <a:t>energy_scale_factor</a:t>
            </a:r>
            <a:r>
              <a:rPr lang="en-US" b="0" dirty="0">
                <a:solidFill>
                  <a:srgbClr val="CCCCCC"/>
                </a:solidFill>
                <a:effectLst/>
                <a:latin typeface="Times New Roman" panose="02020603050405020304" pitchFamily="18" charset="0"/>
              </a:rPr>
              <a:t> </a:t>
            </a:r>
            <a:r>
              <a:rPr lang="en-US" b="0" dirty="0">
                <a:solidFill>
                  <a:srgbClr val="D4D4D4"/>
                </a:solidFill>
                <a:effectLst/>
                <a:latin typeface="Times New Roman" panose="02020603050405020304" pitchFamily="18" charset="0"/>
              </a:rPr>
              <a:t>*</a:t>
            </a:r>
            <a:r>
              <a:rPr lang="en-US" b="0" dirty="0">
                <a:solidFill>
                  <a:srgbClr val="CCCCCC"/>
                </a:solidFill>
                <a:effectLst/>
                <a:latin typeface="Times New Roman" panose="02020603050405020304" pitchFamily="18" charset="0"/>
              </a:rPr>
              <a:t> </a:t>
            </a:r>
            <a:r>
              <a:rPr lang="en-US" b="0" dirty="0">
                <a:solidFill>
                  <a:srgbClr val="9CDCFE"/>
                </a:solidFill>
                <a:effectLst/>
                <a:latin typeface="Times New Roman" panose="02020603050405020304" pitchFamily="18" charset="0"/>
              </a:rPr>
              <a:t>channel_1</a:t>
            </a:r>
            <a:endParaRPr lang="en-US" b="0" dirty="0">
              <a:solidFill>
                <a:srgbClr val="CCCCCC"/>
              </a:solidFill>
              <a:effectLst/>
              <a:latin typeface="Times New Roman" panose="02020603050405020304" pitchFamily="18" charset="0"/>
            </a:endParaRPr>
          </a:p>
          <a:p>
            <a:endParaRPr lang="en-US" b="0" dirty="0">
              <a:solidFill>
                <a:srgbClr val="CCCCCC"/>
              </a:solidFill>
              <a:effectLst/>
              <a:latin typeface="Times New Roman" panose="02020603050405020304" pitchFamily="18" charset="0"/>
            </a:endParaRPr>
          </a:p>
        </p:txBody>
      </p:sp>
    </p:spTree>
    <p:extLst>
      <p:ext uri="{BB962C8B-B14F-4D97-AF65-F5344CB8AC3E}">
        <p14:creationId xmlns:p14="http://schemas.microsoft.com/office/powerpoint/2010/main" val="37537537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A7ED732-95ED-43C3-B7E1-BC1AE9FAD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5567"/>
            <a:ext cx="5852160" cy="4389120"/>
          </a:xfrm>
          <a:prstGeom prst="rect">
            <a:avLst/>
          </a:prstGeom>
        </p:spPr>
      </p:pic>
      <p:sp>
        <p:nvSpPr>
          <p:cNvPr id="13" name="TextBox 12">
            <a:extLst>
              <a:ext uri="{FF2B5EF4-FFF2-40B4-BE49-F238E27FC236}">
                <a16:creationId xmlns:a16="http://schemas.microsoft.com/office/drawing/2014/main" id="{C5412837-87E2-4BFC-B187-21AFE9D0D7CA}"/>
              </a:ext>
            </a:extLst>
          </p:cNvPr>
          <p:cNvSpPr txBox="1"/>
          <p:nvPr/>
        </p:nvSpPr>
        <p:spPr>
          <a:xfrm>
            <a:off x="0" y="6507354"/>
            <a:ext cx="9144000" cy="353943"/>
          </a:xfrm>
          <a:prstGeom prst="rect">
            <a:avLst/>
          </a:prstGeom>
          <a:noFill/>
        </p:spPr>
        <p:txBody>
          <a:bodyPr wrap="square">
            <a:spAutoFit/>
          </a:bodyPr>
          <a:lstStyle/>
          <a:p>
            <a:r>
              <a:rPr lang="en-US" sz="1700" dirty="0"/>
              <a:t>/</a:t>
            </a:r>
            <a:r>
              <a:rPr lang="en-US" sz="1700" dirty="0" err="1"/>
              <a:t>mnt</a:t>
            </a:r>
            <a:r>
              <a:rPr lang="en-US" sz="1700" dirty="0"/>
              <a:t>/analysis/e17023/lijie/simulations/run_s0308/len500_ic800000_pads21_eps7_samps8_poly2</a:t>
            </a:r>
          </a:p>
        </p:txBody>
      </p:sp>
      <p:pic>
        <p:nvPicPr>
          <p:cNvPr id="15" name="Picture 14">
            <a:extLst>
              <a:ext uri="{FF2B5EF4-FFF2-40B4-BE49-F238E27FC236}">
                <a16:creationId xmlns:a16="http://schemas.microsoft.com/office/drawing/2014/main" id="{DF40865D-0FCE-4DAD-8CBC-603E6D109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960" y="2667"/>
            <a:ext cx="2048260" cy="2048260"/>
          </a:xfrm>
          <a:prstGeom prst="rect">
            <a:avLst/>
          </a:prstGeom>
        </p:spPr>
      </p:pic>
      <p:pic>
        <p:nvPicPr>
          <p:cNvPr id="17" name="Picture 16">
            <a:extLst>
              <a:ext uri="{FF2B5EF4-FFF2-40B4-BE49-F238E27FC236}">
                <a16:creationId xmlns:a16="http://schemas.microsoft.com/office/drawing/2014/main" id="{7025E5D5-AA13-484C-B679-473A1C5CB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9220" y="0"/>
            <a:ext cx="2048260" cy="2048260"/>
          </a:xfrm>
          <a:prstGeom prst="rect">
            <a:avLst/>
          </a:prstGeom>
        </p:spPr>
      </p:pic>
      <p:pic>
        <p:nvPicPr>
          <p:cNvPr id="19" name="Picture 18">
            <a:extLst>
              <a:ext uri="{FF2B5EF4-FFF2-40B4-BE49-F238E27FC236}">
                <a16:creationId xmlns:a16="http://schemas.microsoft.com/office/drawing/2014/main" id="{DC9BB668-E9D9-4CE7-B6D7-F20A85CF8E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7480" y="0"/>
            <a:ext cx="2048260" cy="2048260"/>
          </a:xfrm>
          <a:prstGeom prst="rect">
            <a:avLst/>
          </a:prstGeom>
        </p:spPr>
      </p:pic>
      <p:pic>
        <p:nvPicPr>
          <p:cNvPr id="21" name="Picture 20">
            <a:extLst>
              <a:ext uri="{FF2B5EF4-FFF2-40B4-BE49-F238E27FC236}">
                <a16:creationId xmlns:a16="http://schemas.microsoft.com/office/drawing/2014/main" id="{2CFF4221-23D4-4954-BC3B-F4DE587125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5740" y="0"/>
            <a:ext cx="2048260" cy="2048260"/>
          </a:xfrm>
          <a:prstGeom prst="rect">
            <a:avLst/>
          </a:prstGeom>
        </p:spPr>
      </p:pic>
      <p:pic>
        <p:nvPicPr>
          <p:cNvPr id="23" name="Picture 22">
            <a:extLst>
              <a:ext uri="{FF2B5EF4-FFF2-40B4-BE49-F238E27FC236}">
                <a16:creationId xmlns:a16="http://schemas.microsoft.com/office/drawing/2014/main" id="{C39238CF-ED06-405E-A340-FE90624E39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480" y="2048256"/>
            <a:ext cx="2048260" cy="2048260"/>
          </a:xfrm>
          <a:prstGeom prst="rect">
            <a:avLst/>
          </a:prstGeom>
        </p:spPr>
      </p:pic>
      <p:pic>
        <p:nvPicPr>
          <p:cNvPr id="25" name="Picture 24">
            <a:extLst>
              <a:ext uri="{FF2B5EF4-FFF2-40B4-BE49-F238E27FC236}">
                <a16:creationId xmlns:a16="http://schemas.microsoft.com/office/drawing/2014/main" id="{8517A19D-CE01-4831-A5B4-EC4654B9AB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5740" y="2048256"/>
            <a:ext cx="2048260" cy="2048260"/>
          </a:xfrm>
          <a:prstGeom prst="rect">
            <a:avLst/>
          </a:prstGeom>
        </p:spPr>
      </p:pic>
      <p:pic>
        <p:nvPicPr>
          <p:cNvPr id="27" name="Picture 26">
            <a:extLst>
              <a:ext uri="{FF2B5EF4-FFF2-40B4-BE49-F238E27FC236}">
                <a16:creationId xmlns:a16="http://schemas.microsoft.com/office/drawing/2014/main" id="{EEB19276-B72B-40F6-B87E-D215DBCC79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5740" y="4096512"/>
            <a:ext cx="2048260" cy="2048260"/>
          </a:xfrm>
          <a:prstGeom prst="rect">
            <a:avLst/>
          </a:prstGeom>
        </p:spPr>
      </p:pic>
      <p:sp>
        <p:nvSpPr>
          <p:cNvPr id="33" name="TextBox 32">
            <a:extLst>
              <a:ext uri="{FF2B5EF4-FFF2-40B4-BE49-F238E27FC236}">
                <a16:creationId xmlns:a16="http://schemas.microsoft.com/office/drawing/2014/main" id="{317B69E5-5097-41E9-BF06-19529EC605B2}"/>
              </a:ext>
            </a:extLst>
          </p:cNvPr>
          <p:cNvSpPr txBox="1"/>
          <p:nvPr/>
        </p:nvSpPr>
        <p:spPr>
          <a:xfrm>
            <a:off x="7778242" y="6141397"/>
            <a:ext cx="1365758" cy="369332"/>
          </a:xfrm>
          <a:prstGeom prst="rect">
            <a:avLst/>
          </a:prstGeom>
          <a:noFill/>
        </p:spPr>
        <p:txBody>
          <a:bodyPr wrap="none">
            <a:spAutoFit/>
          </a:bodyPr>
          <a:lstStyle/>
          <a:p>
            <a:pPr algn="r"/>
            <a:r>
              <a:rPr lang="en-US" dirty="0"/>
              <a:t>1438 images</a:t>
            </a:r>
          </a:p>
        </p:txBody>
      </p:sp>
      <p:sp>
        <p:nvSpPr>
          <p:cNvPr id="12" name="TextBox 11">
            <a:extLst>
              <a:ext uri="{FF2B5EF4-FFF2-40B4-BE49-F238E27FC236}">
                <a16:creationId xmlns:a16="http://schemas.microsoft.com/office/drawing/2014/main" id="{D7CEE302-14AA-4ADD-9D08-9420ABA3E989}"/>
              </a:ext>
            </a:extLst>
          </p:cNvPr>
          <p:cNvSpPr txBox="1"/>
          <p:nvPr/>
        </p:nvSpPr>
        <p:spPr>
          <a:xfrm>
            <a:off x="0" y="6135355"/>
            <a:ext cx="1637564" cy="369332"/>
          </a:xfrm>
          <a:prstGeom prst="rect">
            <a:avLst/>
          </a:prstGeom>
          <a:noFill/>
        </p:spPr>
        <p:txBody>
          <a:bodyPr wrap="none" rtlCol="0">
            <a:spAutoFit/>
          </a:bodyPr>
          <a:lstStyle/>
          <a:p>
            <a:r>
              <a:rPr lang="en-US" dirty="0"/>
              <a:t>3000-keV </a:t>
            </a:r>
            <a:r>
              <a:rPr lang="en-US" altLang="zh-CN" dirty="0"/>
              <a:t>alpha</a:t>
            </a:r>
            <a:endParaRPr lang="en-US" dirty="0"/>
          </a:p>
        </p:txBody>
      </p:sp>
    </p:spTree>
    <p:extLst>
      <p:ext uri="{BB962C8B-B14F-4D97-AF65-F5344CB8AC3E}">
        <p14:creationId xmlns:p14="http://schemas.microsoft.com/office/powerpoint/2010/main" val="27556467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843F7E-C5CB-45E3-A8C7-B38D95517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8234"/>
            <a:ext cx="5852160" cy="4389120"/>
          </a:xfrm>
          <a:prstGeom prst="rect">
            <a:avLst/>
          </a:prstGeom>
        </p:spPr>
      </p:pic>
      <p:sp>
        <p:nvSpPr>
          <p:cNvPr id="2" name="TextBox 1">
            <a:extLst>
              <a:ext uri="{FF2B5EF4-FFF2-40B4-BE49-F238E27FC236}">
                <a16:creationId xmlns:a16="http://schemas.microsoft.com/office/drawing/2014/main" id="{1BEF9BEA-A746-40E2-B712-06129BBB2D29}"/>
              </a:ext>
            </a:extLst>
          </p:cNvPr>
          <p:cNvSpPr txBox="1"/>
          <p:nvPr/>
        </p:nvSpPr>
        <p:spPr>
          <a:xfrm>
            <a:off x="0" y="6507354"/>
            <a:ext cx="9144000" cy="353943"/>
          </a:xfrm>
          <a:prstGeom prst="rect">
            <a:avLst/>
          </a:prstGeom>
          <a:noFill/>
        </p:spPr>
        <p:txBody>
          <a:bodyPr wrap="square">
            <a:spAutoFit/>
          </a:bodyPr>
          <a:lstStyle/>
          <a:p>
            <a:r>
              <a:rPr lang="en-US" sz="1700" dirty="0"/>
              <a:t>/</a:t>
            </a:r>
            <a:r>
              <a:rPr lang="en-US" sz="1700" dirty="0" err="1"/>
              <a:t>mnt</a:t>
            </a:r>
            <a:r>
              <a:rPr lang="en-US" sz="1700" dirty="0"/>
              <a:t>/analysis/e17023/lijie/simulations/run_s0308/len500_ic8000000_pads21_eps7_samps8_poly2</a:t>
            </a:r>
          </a:p>
        </p:txBody>
      </p:sp>
      <p:sp>
        <p:nvSpPr>
          <p:cNvPr id="3" name="TextBox 2">
            <a:extLst>
              <a:ext uri="{FF2B5EF4-FFF2-40B4-BE49-F238E27FC236}">
                <a16:creationId xmlns:a16="http://schemas.microsoft.com/office/drawing/2014/main" id="{6D70613B-48A8-40B1-848D-D02A5ED7F23A}"/>
              </a:ext>
            </a:extLst>
          </p:cNvPr>
          <p:cNvSpPr txBox="1"/>
          <p:nvPr/>
        </p:nvSpPr>
        <p:spPr>
          <a:xfrm>
            <a:off x="7778242" y="6141401"/>
            <a:ext cx="1365758" cy="369332"/>
          </a:xfrm>
          <a:prstGeom prst="rect">
            <a:avLst/>
          </a:prstGeom>
          <a:noFill/>
        </p:spPr>
        <p:txBody>
          <a:bodyPr wrap="none">
            <a:spAutoFit/>
          </a:bodyPr>
          <a:lstStyle/>
          <a:p>
            <a:pPr algn="r"/>
            <a:r>
              <a:rPr lang="en-US" dirty="0"/>
              <a:t>1709 </a:t>
            </a:r>
            <a:r>
              <a:rPr lang="en-US" altLang="zh-CN" dirty="0"/>
              <a:t>images</a:t>
            </a:r>
            <a:endParaRPr lang="en-US" dirty="0"/>
          </a:p>
        </p:txBody>
      </p:sp>
      <p:pic>
        <p:nvPicPr>
          <p:cNvPr id="7" name="Picture 6">
            <a:extLst>
              <a:ext uri="{FF2B5EF4-FFF2-40B4-BE49-F238E27FC236}">
                <a16:creationId xmlns:a16="http://schemas.microsoft.com/office/drawing/2014/main" id="{B09CED0D-8D02-429C-A0B8-CE2750029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960" y="0"/>
            <a:ext cx="2048260" cy="2048260"/>
          </a:xfrm>
          <a:prstGeom prst="rect">
            <a:avLst/>
          </a:prstGeom>
        </p:spPr>
      </p:pic>
      <p:pic>
        <p:nvPicPr>
          <p:cNvPr id="9" name="Picture 8">
            <a:extLst>
              <a:ext uri="{FF2B5EF4-FFF2-40B4-BE49-F238E27FC236}">
                <a16:creationId xmlns:a16="http://schemas.microsoft.com/office/drawing/2014/main" id="{E8885954-2ED5-4D3D-9E77-8147E6428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9220" y="0"/>
            <a:ext cx="2048260" cy="2048260"/>
          </a:xfrm>
          <a:prstGeom prst="rect">
            <a:avLst/>
          </a:prstGeom>
        </p:spPr>
      </p:pic>
      <p:pic>
        <p:nvPicPr>
          <p:cNvPr id="11" name="Picture 10">
            <a:extLst>
              <a:ext uri="{FF2B5EF4-FFF2-40B4-BE49-F238E27FC236}">
                <a16:creationId xmlns:a16="http://schemas.microsoft.com/office/drawing/2014/main" id="{D9A8A470-CC1A-423B-8A62-E1328B121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7480" y="0"/>
            <a:ext cx="2048260" cy="2048260"/>
          </a:xfrm>
          <a:prstGeom prst="rect">
            <a:avLst/>
          </a:prstGeom>
        </p:spPr>
      </p:pic>
      <p:pic>
        <p:nvPicPr>
          <p:cNvPr id="13" name="Picture 12">
            <a:extLst>
              <a:ext uri="{FF2B5EF4-FFF2-40B4-BE49-F238E27FC236}">
                <a16:creationId xmlns:a16="http://schemas.microsoft.com/office/drawing/2014/main" id="{3CFD77E0-CB56-42CF-9AE9-7185900E20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5740" y="0"/>
            <a:ext cx="2048260" cy="2048260"/>
          </a:xfrm>
          <a:prstGeom prst="rect">
            <a:avLst/>
          </a:prstGeom>
        </p:spPr>
      </p:pic>
      <p:pic>
        <p:nvPicPr>
          <p:cNvPr id="14" name="Picture 13">
            <a:extLst>
              <a:ext uri="{FF2B5EF4-FFF2-40B4-BE49-F238E27FC236}">
                <a16:creationId xmlns:a16="http://schemas.microsoft.com/office/drawing/2014/main" id="{CBEA2880-3E56-4469-8E8F-B3E06CEAF1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480" y="2048260"/>
            <a:ext cx="2048260" cy="2048260"/>
          </a:xfrm>
          <a:prstGeom prst="rect">
            <a:avLst/>
          </a:prstGeom>
        </p:spPr>
      </p:pic>
      <p:pic>
        <p:nvPicPr>
          <p:cNvPr id="16" name="Picture 15">
            <a:extLst>
              <a:ext uri="{FF2B5EF4-FFF2-40B4-BE49-F238E27FC236}">
                <a16:creationId xmlns:a16="http://schemas.microsoft.com/office/drawing/2014/main" id="{CE831F5F-F74E-4371-9DC2-7F563BCAEF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5740" y="2048260"/>
            <a:ext cx="2048260" cy="2048260"/>
          </a:xfrm>
          <a:prstGeom prst="rect">
            <a:avLst/>
          </a:prstGeom>
        </p:spPr>
      </p:pic>
      <p:pic>
        <p:nvPicPr>
          <p:cNvPr id="18" name="Picture 17">
            <a:extLst>
              <a:ext uri="{FF2B5EF4-FFF2-40B4-BE49-F238E27FC236}">
                <a16:creationId xmlns:a16="http://schemas.microsoft.com/office/drawing/2014/main" id="{05E34418-4E47-44F9-9717-9C29DD527B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5740" y="4096520"/>
            <a:ext cx="2048260" cy="2048260"/>
          </a:xfrm>
          <a:prstGeom prst="rect">
            <a:avLst/>
          </a:prstGeom>
        </p:spPr>
      </p:pic>
      <p:pic>
        <p:nvPicPr>
          <p:cNvPr id="20" name="Picture 19">
            <a:extLst>
              <a:ext uri="{FF2B5EF4-FFF2-40B4-BE49-F238E27FC236}">
                <a16:creationId xmlns:a16="http://schemas.microsoft.com/office/drawing/2014/main" id="{38EAD8FA-0B91-40EA-A2B5-24B6345F50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7480" y="4096520"/>
            <a:ext cx="2048260" cy="2048260"/>
          </a:xfrm>
          <a:prstGeom prst="rect">
            <a:avLst/>
          </a:prstGeom>
        </p:spPr>
      </p:pic>
      <p:sp>
        <p:nvSpPr>
          <p:cNvPr id="15" name="TextBox 14">
            <a:extLst>
              <a:ext uri="{FF2B5EF4-FFF2-40B4-BE49-F238E27FC236}">
                <a16:creationId xmlns:a16="http://schemas.microsoft.com/office/drawing/2014/main" id="{CD97D5BC-0217-41BD-B5B3-383964F53F48}"/>
              </a:ext>
            </a:extLst>
          </p:cNvPr>
          <p:cNvSpPr txBox="1"/>
          <p:nvPr/>
        </p:nvSpPr>
        <p:spPr>
          <a:xfrm>
            <a:off x="0" y="6135355"/>
            <a:ext cx="1637564" cy="369332"/>
          </a:xfrm>
          <a:prstGeom prst="rect">
            <a:avLst/>
          </a:prstGeom>
          <a:noFill/>
        </p:spPr>
        <p:txBody>
          <a:bodyPr wrap="none" rtlCol="0">
            <a:spAutoFit/>
          </a:bodyPr>
          <a:lstStyle/>
          <a:p>
            <a:r>
              <a:rPr lang="en-US" dirty="0"/>
              <a:t>3000-keV </a:t>
            </a:r>
            <a:r>
              <a:rPr lang="en-US" altLang="zh-CN" dirty="0"/>
              <a:t>alpha</a:t>
            </a:r>
            <a:endParaRPr lang="en-US" dirty="0"/>
          </a:p>
        </p:txBody>
      </p:sp>
    </p:spTree>
    <p:extLst>
      <p:ext uri="{BB962C8B-B14F-4D97-AF65-F5344CB8AC3E}">
        <p14:creationId xmlns:p14="http://schemas.microsoft.com/office/powerpoint/2010/main" val="37424718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B5803-98AE-4071-AA81-9C2227768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8234"/>
            <a:ext cx="5852160" cy="4389120"/>
          </a:xfrm>
          <a:prstGeom prst="rect">
            <a:avLst/>
          </a:prstGeom>
        </p:spPr>
      </p:pic>
      <p:sp>
        <p:nvSpPr>
          <p:cNvPr id="4" name="TextBox 3">
            <a:extLst>
              <a:ext uri="{FF2B5EF4-FFF2-40B4-BE49-F238E27FC236}">
                <a16:creationId xmlns:a16="http://schemas.microsoft.com/office/drawing/2014/main" id="{BC586E2B-1940-4A9E-8D4A-B248BD9AA1A8}"/>
              </a:ext>
            </a:extLst>
          </p:cNvPr>
          <p:cNvSpPr txBox="1"/>
          <p:nvPr/>
        </p:nvSpPr>
        <p:spPr>
          <a:xfrm>
            <a:off x="0" y="6507354"/>
            <a:ext cx="9144000" cy="353943"/>
          </a:xfrm>
          <a:prstGeom prst="rect">
            <a:avLst/>
          </a:prstGeom>
          <a:noFill/>
        </p:spPr>
        <p:txBody>
          <a:bodyPr wrap="square">
            <a:spAutoFit/>
          </a:bodyPr>
          <a:lstStyle/>
          <a:p>
            <a:r>
              <a:rPr lang="en-US" sz="1700" dirty="0"/>
              <a:t>/</a:t>
            </a:r>
            <a:r>
              <a:rPr lang="en-US" sz="1700" dirty="0" err="1"/>
              <a:t>mnt</a:t>
            </a:r>
            <a:r>
              <a:rPr lang="en-US" sz="1700" dirty="0"/>
              <a:t>/analysis/e17023/lijie/simulations/run_s0308/len500_ic8000000_pads12_eps7_samps8_poly2</a:t>
            </a:r>
          </a:p>
        </p:txBody>
      </p:sp>
      <p:sp>
        <p:nvSpPr>
          <p:cNvPr id="5" name="TextBox 4">
            <a:extLst>
              <a:ext uri="{FF2B5EF4-FFF2-40B4-BE49-F238E27FC236}">
                <a16:creationId xmlns:a16="http://schemas.microsoft.com/office/drawing/2014/main" id="{1D0E7A30-7BDE-496B-85DD-9A019DCE2483}"/>
              </a:ext>
            </a:extLst>
          </p:cNvPr>
          <p:cNvSpPr txBox="1"/>
          <p:nvPr/>
        </p:nvSpPr>
        <p:spPr>
          <a:xfrm>
            <a:off x="7778242" y="6141401"/>
            <a:ext cx="1365758" cy="369332"/>
          </a:xfrm>
          <a:prstGeom prst="rect">
            <a:avLst/>
          </a:prstGeom>
          <a:noFill/>
        </p:spPr>
        <p:txBody>
          <a:bodyPr wrap="none">
            <a:spAutoFit/>
          </a:bodyPr>
          <a:lstStyle/>
          <a:p>
            <a:pPr algn="r"/>
            <a:r>
              <a:rPr lang="en-US" dirty="0"/>
              <a:t>1716 </a:t>
            </a:r>
            <a:r>
              <a:rPr lang="en-US" altLang="zh-CN" dirty="0"/>
              <a:t>images</a:t>
            </a:r>
            <a:endParaRPr lang="en-US" dirty="0"/>
          </a:p>
        </p:txBody>
      </p:sp>
      <p:pic>
        <p:nvPicPr>
          <p:cNvPr id="6" name="Picture 5">
            <a:extLst>
              <a:ext uri="{FF2B5EF4-FFF2-40B4-BE49-F238E27FC236}">
                <a16:creationId xmlns:a16="http://schemas.microsoft.com/office/drawing/2014/main" id="{6D2761F4-3234-4CC7-B354-9C96FDF8A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960" y="0"/>
            <a:ext cx="2048260" cy="2048260"/>
          </a:xfrm>
          <a:prstGeom prst="rect">
            <a:avLst/>
          </a:prstGeom>
        </p:spPr>
      </p:pic>
      <p:pic>
        <p:nvPicPr>
          <p:cNvPr id="7" name="Picture 6">
            <a:extLst>
              <a:ext uri="{FF2B5EF4-FFF2-40B4-BE49-F238E27FC236}">
                <a16:creationId xmlns:a16="http://schemas.microsoft.com/office/drawing/2014/main" id="{D6910C10-FA8C-49EA-8F9A-4450B360B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9220" y="0"/>
            <a:ext cx="2048260" cy="2048260"/>
          </a:xfrm>
          <a:prstGeom prst="rect">
            <a:avLst/>
          </a:prstGeom>
        </p:spPr>
      </p:pic>
      <p:pic>
        <p:nvPicPr>
          <p:cNvPr id="8" name="Picture 7">
            <a:extLst>
              <a:ext uri="{FF2B5EF4-FFF2-40B4-BE49-F238E27FC236}">
                <a16:creationId xmlns:a16="http://schemas.microsoft.com/office/drawing/2014/main" id="{4704DCEE-EA42-44F6-8578-7297B2AB67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7480" y="0"/>
            <a:ext cx="2048260" cy="2048260"/>
          </a:xfrm>
          <a:prstGeom prst="rect">
            <a:avLst/>
          </a:prstGeom>
        </p:spPr>
      </p:pic>
      <p:pic>
        <p:nvPicPr>
          <p:cNvPr id="9" name="Picture 8">
            <a:extLst>
              <a:ext uri="{FF2B5EF4-FFF2-40B4-BE49-F238E27FC236}">
                <a16:creationId xmlns:a16="http://schemas.microsoft.com/office/drawing/2014/main" id="{C0E9A31D-9527-48C6-A438-9F18826447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5740" y="0"/>
            <a:ext cx="2048260" cy="2048260"/>
          </a:xfrm>
          <a:prstGeom prst="rect">
            <a:avLst/>
          </a:prstGeom>
        </p:spPr>
      </p:pic>
      <p:pic>
        <p:nvPicPr>
          <p:cNvPr id="10" name="Picture 9">
            <a:extLst>
              <a:ext uri="{FF2B5EF4-FFF2-40B4-BE49-F238E27FC236}">
                <a16:creationId xmlns:a16="http://schemas.microsoft.com/office/drawing/2014/main" id="{1F0DA2A8-AC57-4FD3-ACFB-2448A5E171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480" y="2048260"/>
            <a:ext cx="2048260" cy="2048260"/>
          </a:xfrm>
          <a:prstGeom prst="rect">
            <a:avLst/>
          </a:prstGeom>
        </p:spPr>
      </p:pic>
      <p:pic>
        <p:nvPicPr>
          <p:cNvPr id="11" name="Picture 10">
            <a:extLst>
              <a:ext uri="{FF2B5EF4-FFF2-40B4-BE49-F238E27FC236}">
                <a16:creationId xmlns:a16="http://schemas.microsoft.com/office/drawing/2014/main" id="{63F5B7DA-3C3D-4C29-9D7A-49781C9A4E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5740" y="2048260"/>
            <a:ext cx="2048260" cy="2048260"/>
          </a:xfrm>
          <a:prstGeom prst="rect">
            <a:avLst/>
          </a:prstGeom>
        </p:spPr>
      </p:pic>
      <p:pic>
        <p:nvPicPr>
          <p:cNvPr id="12" name="Picture 11">
            <a:extLst>
              <a:ext uri="{FF2B5EF4-FFF2-40B4-BE49-F238E27FC236}">
                <a16:creationId xmlns:a16="http://schemas.microsoft.com/office/drawing/2014/main" id="{CB496604-4A25-4863-B696-38C2643552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5740" y="4096520"/>
            <a:ext cx="2048260" cy="2048260"/>
          </a:xfrm>
          <a:prstGeom prst="rect">
            <a:avLst/>
          </a:prstGeom>
        </p:spPr>
      </p:pic>
      <p:pic>
        <p:nvPicPr>
          <p:cNvPr id="13" name="Picture 12">
            <a:extLst>
              <a:ext uri="{FF2B5EF4-FFF2-40B4-BE49-F238E27FC236}">
                <a16:creationId xmlns:a16="http://schemas.microsoft.com/office/drawing/2014/main" id="{03EDAE80-0144-46B2-BFDC-23D30C7941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7480" y="4096520"/>
            <a:ext cx="2048260" cy="2048260"/>
          </a:xfrm>
          <a:prstGeom prst="rect">
            <a:avLst/>
          </a:prstGeom>
        </p:spPr>
      </p:pic>
      <p:sp>
        <p:nvSpPr>
          <p:cNvPr id="14" name="TextBox 13">
            <a:extLst>
              <a:ext uri="{FF2B5EF4-FFF2-40B4-BE49-F238E27FC236}">
                <a16:creationId xmlns:a16="http://schemas.microsoft.com/office/drawing/2014/main" id="{B80A89A2-E62D-4F79-9A8A-83C655D9B8BC}"/>
              </a:ext>
            </a:extLst>
          </p:cNvPr>
          <p:cNvSpPr txBox="1"/>
          <p:nvPr/>
        </p:nvSpPr>
        <p:spPr>
          <a:xfrm>
            <a:off x="0" y="6135355"/>
            <a:ext cx="1637564" cy="369332"/>
          </a:xfrm>
          <a:prstGeom prst="rect">
            <a:avLst/>
          </a:prstGeom>
          <a:noFill/>
        </p:spPr>
        <p:txBody>
          <a:bodyPr wrap="none" rtlCol="0">
            <a:spAutoFit/>
          </a:bodyPr>
          <a:lstStyle/>
          <a:p>
            <a:r>
              <a:rPr lang="en-US" dirty="0"/>
              <a:t>3000-keV </a:t>
            </a:r>
            <a:r>
              <a:rPr lang="en-US" altLang="zh-CN" dirty="0"/>
              <a:t>alpha</a:t>
            </a:r>
            <a:endParaRPr lang="en-US" dirty="0"/>
          </a:p>
        </p:txBody>
      </p:sp>
    </p:spTree>
    <p:extLst>
      <p:ext uri="{BB962C8B-B14F-4D97-AF65-F5344CB8AC3E}">
        <p14:creationId xmlns:p14="http://schemas.microsoft.com/office/powerpoint/2010/main" val="18608482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8DCA8-1064-4D0B-8EAC-657BEFD96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8234"/>
            <a:ext cx="5852160" cy="4389120"/>
          </a:xfrm>
          <a:prstGeom prst="rect">
            <a:avLst/>
          </a:prstGeom>
        </p:spPr>
      </p:pic>
      <p:sp>
        <p:nvSpPr>
          <p:cNvPr id="4" name="TextBox 3">
            <a:extLst>
              <a:ext uri="{FF2B5EF4-FFF2-40B4-BE49-F238E27FC236}">
                <a16:creationId xmlns:a16="http://schemas.microsoft.com/office/drawing/2014/main" id="{EB9CC306-12D2-4DBA-B35B-09CBE5D9304B}"/>
              </a:ext>
            </a:extLst>
          </p:cNvPr>
          <p:cNvSpPr txBox="1"/>
          <p:nvPr/>
        </p:nvSpPr>
        <p:spPr>
          <a:xfrm>
            <a:off x="0" y="6507354"/>
            <a:ext cx="9144000" cy="353943"/>
          </a:xfrm>
          <a:prstGeom prst="rect">
            <a:avLst/>
          </a:prstGeom>
          <a:noFill/>
        </p:spPr>
        <p:txBody>
          <a:bodyPr wrap="square">
            <a:spAutoFit/>
          </a:bodyPr>
          <a:lstStyle/>
          <a:p>
            <a:r>
              <a:rPr lang="en-US" sz="1700" dirty="0"/>
              <a:t>/</a:t>
            </a:r>
            <a:r>
              <a:rPr lang="en-US" sz="1700" dirty="0" err="1"/>
              <a:t>mnt</a:t>
            </a:r>
            <a:r>
              <a:rPr lang="en-US" sz="1700" dirty="0"/>
              <a:t>/analysis/e17023/lijie/simulations/run_s0308/len500_ic8000000_pads29_eps7_samps8_poly2</a:t>
            </a:r>
          </a:p>
        </p:txBody>
      </p:sp>
      <p:sp>
        <p:nvSpPr>
          <p:cNvPr id="5" name="TextBox 4">
            <a:extLst>
              <a:ext uri="{FF2B5EF4-FFF2-40B4-BE49-F238E27FC236}">
                <a16:creationId xmlns:a16="http://schemas.microsoft.com/office/drawing/2014/main" id="{02CB32C5-0E79-4F31-BD92-E24138559262}"/>
              </a:ext>
            </a:extLst>
          </p:cNvPr>
          <p:cNvSpPr txBox="1"/>
          <p:nvPr/>
        </p:nvSpPr>
        <p:spPr>
          <a:xfrm>
            <a:off x="7778242" y="6138022"/>
            <a:ext cx="1365758" cy="369332"/>
          </a:xfrm>
          <a:prstGeom prst="rect">
            <a:avLst/>
          </a:prstGeom>
          <a:noFill/>
        </p:spPr>
        <p:txBody>
          <a:bodyPr wrap="none">
            <a:spAutoFit/>
          </a:bodyPr>
          <a:lstStyle/>
          <a:p>
            <a:pPr algn="r"/>
            <a:r>
              <a:rPr lang="en-US" dirty="0"/>
              <a:t>1702 </a:t>
            </a:r>
            <a:r>
              <a:rPr lang="en-US" altLang="zh-CN" dirty="0"/>
              <a:t>images</a:t>
            </a:r>
            <a:endParaRPr lang="en-US" dirty="0"/>
          </a:p>
        </p:txBody>
      </p:sp>
      <p:pic>
        <p:nvPicPr>
          <p:cNvPr id="6" name="Picture 5">
            <a:extLst>
              <a:ext uri="{FF2B5EF4-FFF2-40B4-BE49-F238E27FC236}">
                <a16:creationId xmlns:a16="http://schemas.microsoft.com/office/drawing/2014/main" id="{F917495E-FE4D-411F-B0C1-3500D901B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960" y="0"/>
            <a:ext cx="2048260" cy="2048260"/>
          </a:xfrm>
          <a:prstGeom prst="rect">
            <a:avLst/>
          </a:prstGeom>
        </p:spPr>
      </p:pic>
      <p:pic>
        <p:nvPicPr>
          <p:cNvPr id="7" name="Picture 6">
            <a:extLst>
              <a:ext uri="{FF2B5EF4-FFF2-40B4-BE49-F238E27FC236}">
                <a16:creationId xmlns:a16="http://schemas.microsoft.com/office/drawing/2014/main" id="{4678E020-8BC0-450D-A634-C3A0A47BE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9220" y="0"/>
            <a:ext cx="2048260" cy="2048260"/>
          </a:xfrm>
          <a:prstGeom prst="rect">
            <a:avLst/>
          </a:prstGeom>
        </p:spPr>
      </p:pic>
      <p:pic>
        <p:nvPicPr>
          <p:cNvPr id="8" name="Picture 7">
            <a:extLst>
              <a:ext uri="{FF2B5EF4-FFF2-40B4-BE49-F238E27FC236}">
                <a16:creationId xmlns:a16="http://schemas.microsoft.com/office/drawing/2014/main" id="{2DD32459-5DA9-4085-9DE1-CBB009621B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7480" y="0"/>
            <a:ext cx="2048260" cy="2048260"/>
          </a:xfrm>
          <a:prstGeom prst="rect">
            <a:avLst/>
          </a:prstGeom>
        </p:spPr>
      </p:pic>
      <p:pic>
        <p:nvPicPr>
          <p:cNvPr id="9" name="Picture 8">
            <a:extLst>
              <a:ext uri="{FF2B5EF4-FFF2-40B4-BE49-F238E27FC236}">
                <a16:creationId xmlns:a16="http://schemas.microsoft.com/office/drawing/2014/main" id="{4AE9914D-4EEC-4172-B113-D570BAA4D7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5740" y="0"/>
            <a:ext cx="2048260" cy="2048260"/>
          </a:xfrm>
          <a:prstGeom prst="rect">
            <a:avLst/>
          </a:prstGeom>
        </p:spPr>
      </p:pic>
      <p:pic>
        <p:nvPicPr>
          <p:cNvPr id="10" name="Picture 9">
            <a:extLst>
              <a:ext uri="{FF2B5EF4-FFF2-40B4-BE49-F238E27FC236}">
                <a16:creationId xmlns:a16="http://schemas.microsoft.com/office/drawing/2014/main" id="{B3663741-501B-44EA-A842-335DBB0BE7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480" y="2048260"/>
            <a:ext cx="2048260" cy="2048260"/>
          </a:xfrm>
          <a:prstGeom prst="rect">
            <a:avLst/>
          </a:prstGeom>
        </p:spPr>
      </p:pic>
      <p:pic>
        <p:nvPicPr>
          <p:cNvPr id="11" name="Picture 10">
            <a:extLst>
              <a:ext uri="{FF2B5EF4-FFF2-40B4-BE49-F238E27FC236}">
                <a16:creationId xmlns:a16="http://schemas.microsoft.com/office/drawing/2014/main" id="{CD32AB2B-B39B-47F5-A77E-3428A34470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5740" y="2048260"/>
            <a:ext cx="2048260" cy="2048260"/>
          </a:xfrm>
          <a:prstGeom prst="rect">
            <a:avLst/>
          </a:prstGeom>
        </p:spPr>
      </p:pic>
      <p:pic>
        <p:nvPicPr>
          <p:cNvPr id="12" name="Picture 11">
            <a:extLst>
              <a:ext uri="{FF2B5EF4-FFF2-40B4-BE49-F238E27FC236}">
                <a16:creationId xmlns:a16="http://schemas.microsoft.com/office/drawing/2014/main" id="{A921CA2F-48FA-445A-AAE0-CAB7320FFF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5740" y="4096520"/>
            <a:ext cx="2048260" cy="2048260"/>
          </a:xfrm>
          <a:prstGeom prst="rect">
            <a:avLst/>
          </a:prstGeom>
        </p:spPr>
      </p:pic>
      <p:pic>
        <p:nvPicPr>
          <p:cNvPr id="13" name="Picture 12">
            <a:extLst>
              <a:ext uri="{FF2B5EF4-FFF2-40B4-BE49-F238E27FC236}">
                <a16:creationId xmlns:a16="http://schemas.microsoft.com/office/drawing/2014/main" id="{5C4C61C4-1C1A-4559-AD58-E7855F3CE6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7480" y="4096520"/>
            <a:ext cx="2048260" cy="2048260"/>
          </a:xfrm>
          <a:prstGeom prst="rect">
            <a:avLst/>
          </a:prstGeom>
        </p:spPr>
      </p:pic>
      <p:sp>
        <p:nvSpPr>
          <p:cNvPr id="14" name="TextBox 13">
            <a:extLst>
              <a:ext uri="{FF2B5EF4-FFF2-40B4-BE49-F238E27FC236}">
                <a16:creationId xmlns:a16="http://schemas.microsoft.com/office/drawing/2014/main" id="{42873CC6-570B-4365-8414-A456128E0339}"/>
              </a:ext>
            </a:extLst>
          </p:cNvPr>
          <p:cNvSpPr txBox="1"/>
          <p:nvPr/>
        </p:nvSpPr>
        <p:spPr>
          <a:xfrm>
            <a:off x="0" y="6135355"/>
            <a:ext cx="1637564" cy="369332"/>
          </a:xfrm>
          <a:prstGeom prst="rect">
            <a:avLst/>
          </a:prstGeom>
          <a:noFill/>
        </p:spPr>
        <p:txBody>
          <a:bodyPr wrap="none" rtlCol="0">
            <a:spAutoFit/>
          </a:bodyPr>
          <a:lstStyle/>
          <a:p>
            <a:r>
              <a:rPr lang="en-US" dirty="0"/>
              <a:t>3000-keV </a:t>
            </a:r>
            <a:r>
              <a:rPr lang="en-US" altLang="zh-CN" dirty="0"/>
              <a:t>alpha</a:t>
            </a:r>
            <a:endParaRPr lang="en-US" dirty="0"/>
          </a:p>
        </p:txBody>
      </p:sp>
    </p:spTree>
    <p:extLst>
      <p:ext uri="{BB962C8B-B14F-4D97-AF65-F5344CB8AC3E}">
        <p14:creationId xmlns:p14="http://schemas.microsoft.com/office/powerpoint/2010/main" val="33650212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BBD768-F2A1-406C-B545-86EA86647139}"/>
              </a:ext>
            </a:extLst>
          </p:cNvPr>
          <p:cNvSpPr txBox="1"/>
          <p:nvPr/>
        </p:nvSpPr>
        <p:spPr>
          <a:xfrm>
            <a:off x="0" y="0"/>
            <a:ext cx="9144000" cy="6186309"/>
          </a:xfrm>
          <a:prstGeom prst="rect">
            <a:avLst/>
          </a:prstGeom>
          <a:noFill/>
        </p:spPr>
        <p:txBody>
          <a:bodyPr wrap="square">
            <a:spAutoFit/>
          </a:bodyPr>
          <a:lstStyle/>
          <a:p>
            <a:r>
              <a:rPr lang="en-US" dirty="0"/>
              <a:t>What I'd like us to do is to be able to reproduce the low-range tail in the simulation, and I think the low-range tail comes from the way that we interpret the point clouds for events that have a large Z component.</a:t>
            </a:r>
          </a:p>
          <a:p>
            <a:endParaRPr lang="en-US" dirty="0"/>
          </a:p>
          <a:p>
            <a:r>
              <a:rPr lang="en-US" dirty="0"/>
              <a:t>To make the range versus energy plot, you must be running through the point cloud and then extracting the range and energy from the point cloud.</a:t>
            </a:r>
          </a:p>
          <a:p>
            <a:endParaRPr lang="en-US" dirty="0"/>
          </a:p>
          <a:p>
            <a:r>
              <a:rPr lang="en-US" dirty="0"/>
              <a:t>So, I think those low-energy tails come from interpreting the point cloud. So, there are approximations that are made in the point cloud, an imperfect method to extract the range from those.</a:t>
            </a:r>
          </a:p>
          <a:p>
            <a:endParaRPr lang="en-US" dirty="0"/>
          </a:p>
          <a:p>
            <a:r>
              <a:rPr lang="en-US" dirty="0"/>
              <a:t>That's especially imperfect when there's a large Z component, and I think that's what gives the low-range tails.</a:t>
            </a:r>
          </a:p>
          <a:p>
            <a:endParaRPr lang="en-US" dirty="0"/>
          </a:p>
          <a:p>
            <a:r>
              <a:rPr lang="en-US" dirty="0"/>
              <a:t>If we can eliminate the low-range tails by processing the data differently, then we don't even need to do the machine learning in that case.</a:t>
            </a:r>
          </a:p>
          <a:p>
            <a:endParaRPr lang="en-US" dirty="0"/>
          </a:p>
          <a:p>
            <a:r>
              <a:rPr lang="en-US" dirty="0"/>
              <a:t>With the simulation, the next step is to try to reproduce with the simulated data the low-range tail so that we can actually have some </a:t>
            </a:r>
            <a:r>
              <a:rPr lang="en-US" b="1" dirty="0"/>
              <a:t>simulated proton events that have anomalously short ranges </a:t>
            </a:r>
            <a:r>
              <a:rPr lang="en-US" dirty="0"/>
              <a:t>and then try to identify those ones.</a:t>
            </a:r>
          </a:p>
          <a:p>
            <a:endParaRPr lang="en-US" dirty="0"/>
          </a:p>
          <a:p>
            <a:r>
              <a:rPr lang="en-US" altLang="zh-CN" dirty="0"/>
              <a:t>Chris</a:t>
            </a:r>
            <a:endParaRPr lang="en-US" dirty="0"/>
          </a:p>
        </p:txBody>
      </p:sp>
    </p:spTree>
    <p:extLst>
      <p:ext uri="{BB962C8B-B14F-4D97-AF65-F5344CB8AC3E}">
        <p14:creationId xmlns:p14="http://schemas.microsoft.com/office/powerpoint/2010/main" val="3526821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AFD122-FD9A-4827-B451-13D5A0ADAF27}"/>
              </a:ext>
            </a:extLst>
          </p:cNvPr>
          <p:cNvSpPr txBox="1"/>
          <p:nvPr/>
        </p:nvSpPr>
        <p:spPr>
          <a:xfrm>
            <a:off x="0" y="0"/>
            <a:ext cx="9144000" cy="5632311"/>
          </a:xfrm>
          <a:prstGeom prst="rect">
            <a:avLst/>
          </a:prstGeom>
          <a:noFill/>
        </p:spPr>
        <p:txBody>
          <a:bodyPr wrap="square">
            <a:spAutoFit/>
          </a:bodyPr>
          <a:lstStyle/>
          <a:p>
            <a:pPr algn="l"/>
            <a:endParaRPr lang="en-US" sz="1800" b="0" i="0" dirty="0">
              <a:effectLst/>
              <a:latin typeface="Times New Roman" panose="02020603050405020304" pitchFamily="18" charset="0"/>
              <a:cs typeface="Times New Roman" panose="02020603050405020304" pitchFamily="18" charset="0"/>
            </a:endParaRPr>
          </a:p>
          <a:p>
            <a:pPr algn="l"/>
            <a:r>
              <a:rPr lang="en-US" sz="1800" b="0" i="0" dirty="0">
                <a:effectLst/>
                <a:latin typeface="Times New Roman" panose="02020603050405020304" pitchFamily="18" charset="0"/>
                <a:cs typeface="Times New Roman" panose="02020603050405020304" pitchFamily="18" charset="0"/>
              </a:rPr>
              <a:t>Epoch 3/10</a:t>
            </a:r>
          </a:p>
          <a:p>
            <a:pPr algn="l"/>
            <a:r>
              <a:rPr lang="en-US" sz="1800" b="0" i="0" dirty="0">
                <a:effectLst/>
                <a:latin typeface="Times New Roman" panose="02020603050405020304" pitchFamily="18" charset="0"/>
                <a:cs typeface="Times New Roman" panose="02020603050405020304" pitchFamily="18" charset="0"/>
              </a:rPr>
              <a:t>100%|██████████| 3359/3359 [03:11&lt;00:00, 17.52it/s]</a:t>
            </a:r>
          </a:p>
          <a:p>
            <a:pPr algn="l"/>
            <a:r>
              <a:rPr lang="en-US" sz="1800" b="0" i="0" dirty="0">
                <a:effectLst/>
                <a:latin typeface="Times New Roman" panose="02020603050405020304" pitchFamily="18" charset="0"/>
                <a:cs typeface="Times New Roman" panose="02020603050405020304" pitchFamily="18" charset="0"/>
              </a:rPr>
              <a:t>train Loss: 0.4517 Acc: 0.7345</a:t>
            </a:r>
          </a:p>
          <a:p>
            <a:pPr algn="l"/>
            <a:r>
              <a:rPr lang="en-US" sz="1800" b="0" i="0" dirty="0">
                <a:effectLst/>
                <a:latin typeface="Times New Roman" panose="02020603050405020304" pitchFamily="18" charset="0"/>
                <a:cs typeface="Times New Roman" panose="02020603050405020304" pitchFamily="18" charset="0"/>
              </a:rPr>
              <a:t>100%|██████████| 373/373 [00:11&lt;00:00, 33.34it/s]</a:t>
            </a:r>
          </a:p>
          <a:p>
            <a:pPr algn="l"/>
            <a:r>
              <a:rPr lang="en-US" sz="1800" b="0" i="0" dirty="0" err="1">
                <a:effectLst/>
                <a:latin typeface="Times New Roman" panose="02020603050405020304" pitchFamily="18" charset="0"/>
                <a:cs typeface="Times New Roman" panose="02020603050405020304" pitchFamily="18" charset="0"/>
              </a:rPr>
              <a:t>val</a:t>
            </a:r>
            <a:r>
              <a:rPr lang="en-US" sz="1800" b="0" i="0" dirty="0">
                <a:effectLst/>
                <a:latin typeface="Times New Roman" panose="02020603050405020304" pitchFamily="18" charset="0"/>
                <a:cs typeface="Times New Roman" panose="02020603050405020304" pitchFamily="18" charset="0"/>
              </a:rPr>
              <a:t> Loss: 0.3841 Acc: 0.7125</a:t>
            </a:r>
          </a:p>
          <a:p>
            <a:pPr algn="l"/>
            <a:r>
              <a:rPr lang="en-US" sz="1800" b="0" i="0" dirty="0">
                <a:effectLst/>
                <a:latin typeface="Times New Roman" panose="02020603050405020304" pitchFamily="18" charset="0"/>
                <a:cs typeface="Times New Roman" panose="02020603050405020304" pitchFamily="18" charset="0"/>
              </a:rPr>
              <a:t>Validation loss decreased (0.384108 --&gt; 0.384108). Saving model...</a:t>
            </a:r>
          </a:p>
          <a:p>
            <a:pPr algn="l"/>
            <a:endParaRPr lang="en-US" sz="1800" b="0" i="0" dirty="0">
              <a:effectLst/>
              <a:latin typeface="Times New Roman" panose="02020603050405020304" pitchFamily="18" charset="0"/>
              <a:cs typeface="Times New Roman" panose="02020603050405020304" pitchFamily="18" charset="0"/>
            </a:endParaRPr>
          </a:p>
          <a:p>
            <a:pPr algn="l"/>
            <a:r>
              <a:rPr lang="en-US" sz="1800" b="0" i="0" dirty="0">
                <a:effectLst/>
                <a:latin typeface="Times New Roman" panose="02020603050405020304" pitchFamily="18" charset="0"/>
                <a:cs typeface="Times New Roman" panose="02020603050405020304" pitchFamily="18" charset="0"/>
              </a:rPr>
              <a:t>Epoch 4/10</a:t>
            </a:r>
          </a:p>
          <a:p>
            <a:pPr algn="l"/>
            <a:r>
              <a:rPr lang="en-US" sz="1800" b="0" i="0" dirty="0">
                <a:effectLst/>
                <a:latin typeface="Times New Roman" panose="02020603050405020304" pitchFamily="18" charset="0"/>
                <a:cs typeface="Times New Roman" panose="02020603050405020304" pitchFamily="18" charset="0"/>
              </a:rPr>
              <a:t>100%|██████████| 3359/3359 [03:11&lt;00:00, 17.54it/s]</a:t>
            </a:r>
          </a:p>
          <a:p>
            <a:pPr algn="l"/>
            <a:r>
              <a:rPr lang="en-US" sz="1800" b="0" i="0" dirty="0">
                <a:effectLst/>
                <a:latin typeface="Times New Roman" panose="02020603050405020304" pitchFamily="18" charset="0"/>
                <a:cs typeface="Times New Roman" panose="02020603050405020304" pitchFamily="18" charset="0"/>
              </a:rPr>
              <a:t>train Loss: 0.4388 Acc: 0.7368</a:t>
            </a:r>
          </a:p>
          <a:p>
            <a:pPr algn="l"/>
            <a:r>
              <a:rPr lang="en-US" sz="1800" b="0" i="0" dirty="0">
                <a:effectLst/>
                <a:latin typeface="Times New Roman" panose="02020603050405020304" pitchFamily="18" charset="0"/>
                <a:cs typeface="Times New Roman" panose="02020603050405020304" pitchFamily="18" charset="0"/>
              </a:rPr>
              <a:t>100%|██████████| 373/373 [00:11&lt;00:00, 33.37it/s]</a:t>
            </a:r>
          </a:p>
          <a:p>
            <a:pPr algn="l"/>
            <a:r>
              <a:rPr lang="en-US" sz="1800" b="0" i="0" dirty="0" err="1">
                <a:effectLst/>
                <a:latin typeface="Times New Roman" panose="02020603050405020304" pitchFamily="18" charset="0"/>
                <a:cs typeface="Times New Roman" panose="02020603050405020304" pitchFamily="18" charset="0"/>
              </a:rPr>
              <a:t>val</a:t>
            </a:r>
            <a:r>
              <a:rPr lang="en-US" sz="1800" b="0" i="0" dirty="0">
                <a:effectLst/>
                <a:latin typeface="Times New Roman" panose="02020603050405020304" pitchFamily="18" charset="0"/>
                <a:cs typeface="Times New Roman" panose="02020603050405020304" pitchFamily="18" charset="0"/>
              </a:rPr>
              <a:t> Loss: 0.3710 Acc: 0.7366</a:t>
            </a:r>
          </a:p>
          <a:p>
            <a:pPr algn="l"/>
            <a:r>
              <a:rPr lang="en-US" sz="1800" b="0" i="0" dirty="0">
                <a:effectLst/>
                <a:latin typeface="Times New Roman" panose="02020603050405020304" pitchFamily="18" charset="0"/>
                <a:cs typeface="Times New Roman" panose="02020603050405020304" pitchFamily="18" charset="0"/>
              </a:rPr>
              <a:t>Validation loss decreased (0.370958 --&gt; 0.370958). Saving model...</a:t>
            </a:r>
          </a:p>
          <a:p>
            <a:pPr algn="l"/>
            <a:endParaRPr lang="en-US" sz="1800" b="0" i="0" dirty="0">
              <a:effectLst/>
              <a:latin typeface="Times New Roman" panose="02020603050405020304" pitchFamily="18" charset="0"/>
              <a:cs typeface="Times New Roman" panose="02020603050405020304" pitchFamily="18" charset="0"/>
            </a:endParaRPr>
          </a:p>
          <a:p>
            <a:pPr algn="l"/>
            <a:r>
              <a:rPr lang="en-US" sz="1800" b="0" i="0" dirty="0">
                <a:effectLst/>
                <a:latin typeface="Times New Roman" panose="02020603050405020304" pitchFamily="18" charset="0"/>
                <a:cs typeface="Times New Roman" panose="02020603050405020304" pitchFamily="18" charset="0"/>
              </a:rPr>
              <a:t>Epoch 5/10</a:t>
            </a:r>
          </a:p>
          <a:p>
            <a:pPr algn="l"/>
            <a:r>
              <a:rPr lang="en-US" sz="1800" b="0" i="0" dirty="0">
                <a:effectLst/>
                <a:latin typeface="Times New Roman" panose="02020603050405020304" pitchFamily="18" charset="0"/>
                <a:cs typeface="Times New Roman" panose="02020603050405020304" pitchFamily="18" charset="0"/>
              </a:rPr>
              <a:t>100%|██████████| 3359/3359 [03:11&lt;00:00, 17.50it/s]</a:t>
            </a:r>
          </a:p>
          <a:p>
            <a:pPr algn="l"/>
            <a:r>
              <a:rPr lang="en-US" sz="1800" b="0" i="0" dirty="0">
                <a:effectLst/>
                <a:latin typeface="Times New Roman" panose="02020603050405020304" pitchFamily="18" charset="0"/>
                <a:cs typeface="Times New Roman" panose="02020603050405020304" pitchFamily="18" charset="0"/>
              </a:rPr>
              <a:t>train Loss: 0.4093 Acc: 0.7586</a:t>
            </a:r>
          </a:p>
          <a:p>
            <a:pPr algn="l"/>
            <a:r>
              <a:rPr lang="en-US" sz="1800" b="0" i="0" dirty="0">
                <a:effectLst/>
                <a:latin typeface="Times New Roman" panose="02020603050405020304" pitchFamily="18" charset="0"/>
                <a:cs typeface="Times New Roman" panose="02020603050405020304" pitchFamily="18" charset="0"/>
              </a:rPr>
              <a:t>100%|██████████| 373/373 [00:11&lt;00:00, 33.30it/s]</a:t>
            </a:r>
          </a:p>
          <a:p>
            <a:pPr algn="l"/>
            <a:r>
              <a:rPr lang="en-US" sz="1800" b="0" i="0" dirty="0" err="1">
                <a:effectLst/>
                <a:latin typeface="Times New Roman" panose="02020603050405020304" pitchFamily="18" charset="0"/>
                <a:cs typeface="Times New Roman" panose="02020603050405020304" pitchFamily="18" charset="0"/>
              </a:rPr>
              <a:t>val</a:t>
            </a:r>
            <a:r>
              <a:rPr lang="en-US" sz="1800" b="0" i="0" dirty="0">
                <a:effectLst/>
                <a:latin typeface="Times New Roman" panose="02020603050405020304" pitchFamily="18" charset="0"/>
                <a:cs typeface="Times New Roman" panose="02020603050405020304" pitchFamily="18" charset="0"/>
              </a:rPr>
              <a:t> Loss: 0.4534 Acc: 0.7091</a:t>
            </a:r>
          </a:p>
        </p:txBody>
      </p:sp>
    </p:spTree>
    <p:extLst>
      <p:ext uri="{BB962C8B-B14F-4D97-AF65-F5344CB8AC3E}">
        <p14:creationId xmlns:p14="http://schemas.microsoft.com/office/powerpoint/2010/main" val="882222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89CF3-4573-4DB5-A059-1726D189AD66}"/>
              </a:ext>
            </a:extLst>
          </p:cNvPr>
          <p:cNvSpPr txBox="1"/>
          <p:nvPr/>
        </p:nvSpPr>
        <p:spPr>
          <a:xfrm>
            <a:off x="0" y="0"/>
            <a:ext cx="3366499" cy="3139321"/>
          </a:xfrm>
          <a:prstGeom prst="rect">
            <a:avLst/>
          </a:prstGeom>
          <a:noFill/>
        </p:spPr>
        <p:txBody>
          <a:bodyPr wrap="none" rtlCol="0">
            <a:spAutoFit/>
          </a:bodyPr>
          <a:lstStyle/>
          <a:p>
            <a:r>
              <a:rPr lang="en-US" altLang="zh-CN" dirty="0"/>
              <a:t>28+107=135 2-particle candidates</a:t>
            </a:r>
            <a:endParaRPr lang="en-US" dirty="0"/>
          </a:p>
          <a:p>
            <a:r>
              <a:rPr lang="en-US" dirty="0"/>
              <a:t>28 </a:t>
            </a:r>
            <a:r>
              <a:rPr lang="en-US" altLang="zh-CN" dirty="0"/>
              <a:t>strong candidates</a:t>
            </a:r>
          </a:p>
          <a:p>
            <a:r>
              <a:rPr lang="en-US" dirty="0"/>
              <a:t>107 weak candidates</a:t>
            </a:r>
          </a:p>
          <a:p>
            <a:r>
              <a:rPr lang="en-US" dirty="0"/>
              <a:t>136 </a:t>
            </a:r>
            <a:r>
              <a:rPr lang="en-US" altLang="zh-CN" dirty="0"/>
              <a:t>false positives</a:t>
            </a:r>
          </a:p>
          <a:p>
            <a:endParaRPr lang="en-US" altLang="zh-CN" dirty="0"/>
          </a:p>
          <a:p>
            <a:r>
              <a:rPr lang="en-US" altLang="zh-CN" dirty="0"/>
              <a:t>133 candidates</a:t>
            </a:r>
          </a:p>
          <a:p>
            <a:r>
              <a:rPr lang="en-US" altLang="zh-CN" dirty="0"/>
              <a:t>28 strong candidates</a:t>
            </a:r>
          </a:p>
          <a:p>
            <a:r>
              <a:rPr lang="en-US" altLang="zh-CN" dirty="0"/>
              <a:t>105 weak candidates</a:t>
            </a:r>
          </a:p>
          <a:p>
            <a:r>
              <a:rPr lang="en-US" altLang="zh-CN" dirty="0"/>
              <a:t>2 false negatives</a:t>
            </a:r>
          </a:p>
          <a:p>
            <a:r>
              <a:rPr lang="en-US" altLang="zh-CN" dirty="0"/>
              <a:t>399 false positives</a:t>
            </a:r>
          </a:p>
          <a:p>
            <a:endParaRPr lang="en-US" altLang="zh-CN" dirty="0"/>
          </a:p>
        </p:txBody>
      </p:sp>
    </p:spTree>
    <p:extLst>
      <p:ext uri="{BB962C8B-B14F-4D97-AF65-F5344CB8AC3E}">
        <p14:creationId xmlns:p14="http://schemas.microsoft.com/office/powerpoint/2010/main" val="808211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18A9D8-0C02-4542-BAD6-0FA45C140525}"/>
              </a:ext>
            </a:extLst>
          </p:cNvPr>
          <p:cNvSpPr txBox="1"/>
          <p:nvPr/>
        </p:nvSpPr>
        <p:spPr>
          <a:xfrm>
            <a:off x="0" y="0"/>
            <a:ext cx="9144000" cy="2031325"/>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Epoch 10/10</a:t>
            </a:r>
          </a:p>
          <a:p>
            <a:r>
              <a:rPr lang="en-US" dirty="0">
                <a:latin typeface="Times New Roman" panose="02020603050405020304" pitchFamily="18" charset="0"/>
                <a:cs typeface="Times New Roman" panose="02020603050405020304" pitchFamily="18" charset="0"/>
              </a:rPr>
              <a:t>100%|██████████| 3359/3359 [03:11&lt;00:00, 17.55it/s]</a:t>
            </a:r>
          </a:p>
          <a:p>
            <a:r>
              <a:rPr lang="en-US" dirty="0">
                <a:latin typeface="Times New Roman" panose="02020603050405020304" pitchFamily="18" charset="0"/>
                <a:cs typeface="Times New Roman" panose="02020603050405020304" pitchFamily="18" charset="0"/>
              </a:rPr>
              <a:t>train Loss: 0.3497 Acc: 0.8109</a:t>
            </a:r>
          </a:p>
          <a:p>
            <a:r>
              <a:rPr lang="en-US" dirty="0">
                <a:latin typeface="Times New Roman" panose="02020603050405020304" pitchFamily="18" charset="0"/>
                <a:cs typeface="Times New Roman" panose="02020603050405020304" pitchFamily="18" charset="0"/>
              </a:rPr>
              <a:t>100%|██████████| 373/373 [00:11&lt;00:00, 33.46it/s]</a:t>
            </a:r>
          </a:p>
          <a:p>
            <a:r>
              <a:rPr lang="en-US" dirty="0" err="1">
                <a:latin typeface="Times New Roman" panose="02020603050405020304" pitchFamily="18" charset="0"/>
                <a:cs typeface="Times New Roman" panose="02020603050405020304" pitchFamily="18" charset="0"/>
              </a:rPr>
              <a:t>val</a:t>
            </a:r>
            <a:r>
              <a:rPr lang="en-US" dirty="0">
                <a:latin typeface="Times New Roman" panose="02020603050405020304" pitchFamily="18" charset="0"/>
                <a:cs typeface="Times New Roman" panose="02020603050405020304" pitchFamily="18" charset="0"/>
              </a:rPr>
              <a:t> Loss: 0.3478 Acc: 0.8244</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Test Acc: 0.6833</a:t>
            </a:r>
          </a:p>
        </p:txBody>
      </p:sp>
      <p:sp>
        <p:nvSpPr>
          <p:cNvPr id="11" name="TextBox 10">
            <a:extLst>
              <a:ext uri="{FF2B5EF4-FFF2-40B4-BE49-F238E27FC236}">
                <a16:creationId xmlns:a16="http://schemas.microsoft.com/office/drawing/2014/main" id="{F5AA074F-2F3F-448C-B9D1-8A33EE28A712}"/>
              </a:ext>
            </a:extLst>
          </p:cNvPr>
          <p:cNvSpPr txBox="1"/>
          <p:nvPr/>
        </p:nvSpPr>
        <p:spPr>
          <a:xfrm>
            <a:off x="0" y="2031325"/>
            <a:ext cx="9144000" cy="3693319"/>
          </a:xfrm>
          <a:prstGeom prst="rect">
            <a:avLst/>
          </a:prstGeom>
          <a:noFill/>
        </p:spPr>
        <p:txBody>
          <a:bodyPr wrap="square">
            <a:spAutoFit/>
          </a:bodyPr>
          <a:lstStyle/>
          <a:p>
            <a:r>
              <a:rPr lang="en-US" dirty="0"/>
              <a:t>This indicates that the training process has completed its 10th and final iteration (epoch) through the entire dataset.</a:t>
            </a:r>
          </a:p>
          <a:p>
            <a:endParaRPr lang="en-US" dirty="0"/>
          </a:p>
          <a:p>
            <a:r>
              <a:rPr lang="en-US" dirty="0"/>
              <a:t>This shows the performance of the model on the training data after the 10th epoch. The model's loss (a measure of error) is 0.3497, and its accuracy (proportion of correct predictions) is 81.09%.</a:t>
            </a:r>
          </a:p>
          <a:p>
            <a:endParaRPr lang="en-US" dirty="0"/>
          </a:p>
          <a:p>
            <a:r>
              <a:rPr lang="en-US" dirty="0"/>
              <a:t>This shows the performance of the model on the validation data after the 10th epoch. The model's loss is 0.3478, and its accuracy is 82.44%.</a:t>
            </a:r>
          </a:p>
          <a:p>
            <a:endParaRPr lang="en-US" dirty="0"/>
          </a:p>
          <a:p>
            <a:r>
              <a:rPr lang="en-US" dirty="0"/>
              <a:t>This is the accuracy of the model on the test data. It's lower than the training and validation accuracies, which could suggest that the model is overfitting to the training data (i.e., it's learning the training data too well and is not generalizing well to unseen data).</a:t>
            </a:r>
          </a:p>
        </p:txBody>
      </p:sp>
    </p:spTree>
    <p:extLst>
      <p:ext uri="{BB962C8B-B14F-4D97-AF65-F5344CB8AC3E}">
        <p14:creationId xmlns:p14="http://schemas.microsoft.com/office/powerpoint/2010/main" val="3528754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F3C84-A83D-4EF3-9284-062743474FA8}"/>
              </a:ext>
            </a:extLst>
          </p:cNvPr>
          <p:cNvPicPr>
            <a:picLocks noChangeAspect="1"/>
          </p:cNvPicPr>
          <p:nvPr/>
        </p:nvPicPr>
        <p:blipFill>
          <a:blip r:embed="rId2"/>
          <a:stretch>
            <a:fillRect/>
          </a:stretch>
        </p:blipFill>
        <p:spPr>
          <a:xfrm>
            <a:off x="0" y="0"/>
            <a:ext cx="6264519" cy="3429000"/>
          </a:xfrm>
          <a:prstGeom prst="rect">
            <a:avLst/>
          </a:prstGeom>
        </p:spPr>
      </p:pic>
      <p:pic>
        <p:nvPicPr>
          <p:cNvPr id="4" name="Picture 3">
            <a:extLst>
              <a:ext uri="{FF2B5EF4-FFF2-40B4-BE49-F238E27FC236}">
                <a16:creationId xmlns:a16="http://schemas.microsoft.com/office/drawing/2014/main" id="{F6D1D9D8-46BE-4BB8-B581-8B7340F165BE}"/>
              </a:ext>
            </a:extLst>
          </p:cNvPr>
          <p:cNvPicPr>
            <a:picLocks noChangeAspect="1"/>
          </p:cNvPicPr>
          <p:nvPr/>
        </p:nvPicPr>
        <p:blipFill>
          <a:blip r:embed="rId3"/>
          <a:stretch>
            <a:fillRect/>
          </a:stretch>
        </p:blipFill>
        <p:spPr>
          <a:xfrm>
            <a:off x="0" y="3429000"/>
            <a:ext cx="6264519" cy="3429000"/>
          </a:xfrm>
          <a:prstGeom prst="rect">
            <a:avLst/>
          </a:prstGeom>
        </p:spPr>
      </p:pic>
    </p:spTree>
    <p:extLst>
      <p:ext uri="{BB962C8B-B14F-4D97-AF65-F5344CB8AC3E}">
        <p14:creationId xmlns:p14="http://schemas.microsoft.com/office/powerpoint/2010/main" val="2533391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8FFABF-489D-4CB5-B100-CA3C149C0FFB}"/>
              </a:ext>
            </a:extLst>
          </p:cNvPr>
          <p:cNvPicPr>
            <a:picLocks noChangeAspect="1"/>
          </p:cNvPicPr>
          <p:nvPr/>
        </p:nvPicPr>
        <p:blipFill>
          <a:blip r:embed="rId2"/>
          <a:stretch>
            <a:fillRect/>
          </a:stretch>
        </p:blipFill>
        <p:spPr>
          <a:xfrm>
            <a:off x="-1" y="0"/>
            <a:ext cx="4572000" cy="3664670"/>
          </a:xfrm>
          <a:prstGeom prst="rect">
            <a:avLst/>
          </a:prstGeom>
        </p:spPr>
      </p:pic>
      <p:pic>
        <p:nvPicPr>
          <p:cNvPr id="4" name="Picture 3">
            <a:extLst>
              <a:ext uri="{FF2B5EF4-FFF2-40B4-BE49-F238E27FC236}">
                <a16:creationId xmlns:a16="http://schemas.microsoft.com/office/drawing/2014/main" id="{42B70A90-92F3-4A4B-BEB7-4D6281A54519}"/>
              </a:ext>
            </a:extLst>
          </p:cNvPr>
          <p:cNvPicPr>
            <a:picLocks noChangeAspect="1"/>
          </p:cNvPicPr>
          <p:nvPr/>
        </p:nvPicPr>
        <p:blipFill>
          <a:blip r:embed="rId3"/>
          <a:stretch>
            <a:fillRect/>
          </a:stretch>
        </p:blipFill>
        <p:spPr>
          <a:xfrm>
            <a:off x="4571999" y="0"/>
            <a:ext cx="4572000" cy="3664670"/>
          </a:xfrm>
          <a:prstGeom prst="rect">
            <a:avLst/>
          </a:prstGeom>
        </p:spPr>
      </p:pic>
    </p:spTree>
    <p:extLst>
      <p:ext uri="{BB962C8B-B14F-4D97-AF65-F5344CB8AC3E}">
        <p14:creationId xmlns:p14="http://schemas.microsoft.com/office/powerpoint/2010/main" val="1080038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BCB7CE-589F-4BD5-8DBB-EBDC09825499}"/>
              </a:ext>
            </a:extLst>
          </p:cNvPr>
          <p:cNvSpPr txBox="1"/>
          <p:nvPr/>
        </p:nvSpPr>
        <p:spPr>
          <a:xfrm>
            <a:off x="0" y="0"/>
            <a:ext cx="4572000" cy="923330"/>
          </a:xfrm>
          <a:prstGeom prst="rect">
            <a:avLst/>
          </a:prstGeom>
          <a:noFill/>
        </p:spPr>
        <p:txBody>
          <a:bodyPr wrap="square">
            <a:spAutoFit/>
          </a:bodyPr>
          <a:lstStyle/>
          <a:p>
            <a:r>
              <a:rPr lang="en-US" dirty="0"/>
              <a:t>GPU is available</a:t>
            </a:r>
          </a:p>
          <a:p>
            <a:r>
              <a:rPr lang="en-US" dirty="0"/>
              <a:t>Current device: 0</a:t>
            </a:r>
          </a:p>
          <a:p>
            <a:r>
              <a:rPr lang="en-US" dirty="0"/>
              <a:t>GPU: NVIDIA RTX A2000 8GB Laptop GPU</a:t>
            </a:r>
          </a:p>
        </p:txBody>
      </p:sp>
      <p:sp>
        <p:nvSpPr>
          <p:cNvPr id="11" name="TextBox 10">
            <a:extLst>
              <a:ext uri="{FF2B5EF4-FFF2-40B4-BE49-F238E27FC236}">
                <a16:creationId xmlns:a16="http://schemas.microsoft.com/office/drawing/2014/main" id="{6D28F3FB-DD24-4112-ACEF-59F7F972D409}"/>
              </a:ext>
            </a:extLst>
          </p:cNvPr>
          <p:cNvSpPr txBox="1"/>
          <p:nvPr/>
        </p:nvSpPr>
        <p:spPr>
          <a:xfrm>
            <a:off x="0" y="923330"/>
            <a:ext cx="9144000" cy="5355312"/>
          </a:xfrm>
          <a:prstGeom prst="rect">
            <a:avLst/>
          </a:prstGeom>
          <a:noFill/>
        </p:spPr>
        <p:txBody>
          <a:bodyPr wrap="square">
            <a:spAutoFit/>
          </a:bodyPr>
          <a:lstStyle/>
          <a:p>
            <a:r>
              <a:rPr lang="en-US" dirty="0"/>
              <a:t>Class counts: {'</a:t>
            </a:r>
            <a:r>
              <a:rPr lang="en-US" dirty="0" err="1"/>
              <a:t>Anomalous_Events</a:t>
            </a:r>
            <a:r>
              <a:rPr lang="en-US" dirty="0"/>
              <a:t>': 4975, '</a:t>
            </a:r>
            <a:r>
              <a:rPr lang="en-US" dirty="0" err="1"/>
              <a:t>Individual_Events</a:t>
            </a:r>
            <a:r>
              <a:rPr lang="en-US" dirty="0"/>
              <a:t>': 16422, '</a:t>
            </a:r>
            <a:r>
              <a:rPr lang="en-US" dirty="0" err="1"/>
              <a:t>Two_Particle_Events</a:t>
            </a:r>
            <a:r>
              <a:rPr lang="en-US" dirty="0"/>
              <a:t>': 6217}</a:t>
            </a:r>
          </a:p>
          <a:p>
            <a:r>
              <a:rPr lang="en-US" dirty="0"/>
              <a:t>Target samples per class: 4975</a:t>
            </a:r>
          </a:p>
          <a:p>
            <a:r>
              <a:rPr lang="en-US" dirty="0"/>
              <a:t>c:\Users\sun\AppData\Local\Programs\Python\Python311\Lib\site-packages\torchvision\models\_utils.py:208: </a:t>
            </a:r>
            <a:r>
              <a:rPr lang="en-US" dirty="0" err="1"/>
              <a:t>UserWarning</a:t>
            </a:r>
            <a:r>
              <a:rPr lang="en-US" dirty="0"/>
              <a:t>: The parameter 'pretrained' is deprecated since 0.13 and may be removed in the future, please use 'weights' instead.</a:t>
            </a:r>
          </a:p>
          <a:p>
            <a:r>
              <a:rPr lang="en-US" dirty="0"/>
              <a:t>  </a:t>
            </a:r>
            <a:r>
              <a:rPr lang="en-US" dirty="0" err="1"/>
              <a:t>warnings.warn</a:t>
            </a:r>
            <a:r>
              <a:rPr lang="en-US" dirty="0"/>
              <a:t>(</a:t>
            </a:r>
          </a:p>
          <a:p>
            <a:r>
              <a:rPr lang="en-US" dirty="0"/>
              <a:t>c:\Users\sun\AppData\Local\Programs\Python\Python311\Lib\site-packages\torchvision\models\_utils.py:223: </a:t>
            </a:r>
            <a:r>
              <a:rPr lang="en-US" dirty="0" err="1"/>
              <a:t>UserWarning</a:t>
            </a:r>
            <a:r>
              <a:rPr lang="en-US" dirty="0"/>
              <a:t>: Arguments other than a weight </a:t>
            </a:r>
            <a:r>
              <a:rPr lang="en-US" dirty="0" err="1"/>
              <a:t>enum</a:t>
            </a:r>
            <a:r>
              <a:rPr lang="en-US" dirty="0"/>
              <a:t> or `None` for 'weights' are deprecated since 0.13 and may be removed in the future. The current behavior is equivalent to passing `weights=VGG16_Weights.IMAGENET1K_V1`. You can also use `weights=VGG16_Weights.DEFAULT` to get the most up-to-date weights.</a:t>
            </a:r>
          </a:p>
          <a:p>
            <a:r>
              <a:rPr lang="en-US" dirty="0"/>
              <a:t>  </a:t>
            </a:r>
            <a:r>
              <a:rPr lang="en-US" dirty="0" err="1"/>
              <a:t>warnings.warn</a:t>
            </a:r>
            <a:r>
              <a:rPr lang="en-US" dirty="0"/>
              <a:t>(msg)</a:t>
            </a:r>
          </a:p>
          <a:p>
            <a:r>
              <a:rPr lang="en-US" dirty="0"/>
              <a:t>Epoch 1/50</a:t>
            </a:r>
          </a:p>
          <a:p>
            <a:r>
              <a:rPr lang="en-US" dirty="0"/>
              <a:t>100%|██████████| 3359/3359 [04:34&lt;00:00, 12.24it/s]</a:t>
            </a:r>
          </a:p>
          <a:p>
            <a:r>
              <a:rPr lang="en-US" dirty="0"/>
              <a:t>train Loss: 0.6136 Acc: 0.6029</a:t>
            </a:r>
          </a:p>
          <a:p>
            <a:r>
              <a:rPr lang="en-US" dirty="0"/>
              <a:t>100%|██████████| 373/373 [00:17&lt;00:00, 21.00it/s]</a:t>
            </a:r>
          </a:p>
          <a:p>
            <a:r>
              <a:rPr lang="en-US" dirty="0" err="1"/>
              <a:t>val</a:t>
            </a:r>
            <a:r>
              <a:rPr lang="en-US" dirty="0"/>
              <a:t> Loss: 0.4850 Acc: 0.6729</a:t>
            </a:r>
          </a:p>
          <a:p>
            <a:r>
              <a:rPr lang="en-US" dirty="0"/>
              <a:t>Validation loss decreased (0.484994 --&gt; 0.484994). Saving model...</a:t>
            </a:r>
          </a:p>
        </p:txBody>
      </p:sp>
      <p:sp>
        <p:nvSpPr>
          <p:cNvPr id="4" name="TextBox 3">
            <a:extLst>
              <a:ext uri="{FF2B5EF4-FFF2-40B4-BE49-F238E27FC236}">
                <a16:creationId xmlns:a16="http://schemas.microsoft.com/office/drawing/2014/main" id="{D8F80D6A-2D22-4905-863D-50D22A519E6C}"/>
              </a:ext>
            </a:extLst>
          </p:cNvPr>
          <p:cNvSpPr txBox="1"/>
          <p:nvPr/>
        </p:nvSpPr>
        <p:spPr>
          <a:xfrm>
            <a:off x="7920588" y="6457890"/>
            <a:ext cx="1223412" cy="400110"/>
          </a:xfrm>
          <a:prstGeom prst="rect">
            <a:avLst/>
          </a:prstGeom>
          <a:noFill/>
        </p:spPr>
        <p:txBody>
          <a:bodyPr wrap="none" rtlCol="0">
            <a:spAutoFit/>
          </a:bodyPr>
          <a:lstStyle/>
          <a:p>
            <a:r>
              <a:rPr lang="en-US" sz="2000" i="1" dirty="0"/>
              <a:t>20240617</a:t>
            </a:r>
          </a:p>
        </p:txBody>
      </p:sp>
    </p:spTree>
    <p:extLst>
      <p:ext uri="{BB962C8B-B14F-4D97-AF65-F5344CB8AC3E}">
        <p14:creationId xmlns:p14="http://schemas.microsoft.com/office/powerpoint/2010/main" val="1925891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51DB19-4EB3-4AE2-8B93-4CB163BFDBD1}"/>
              </a:ext>
            </a:extLst>
          </p:cNvPr>
          <p:cNvSpPr txBox="1"/>
          <p:nvPr/>
        </p:nvSpPr>
        <p:spPr>
          <a:xfrm>
            <a:off x="0" y="0"/>
            <a:ext cx="9144000" cy="6894195"/>
          </a:xfrm>
          <a:prstGeom prst="rect">
            <a:avLst/>
          </a:prstGeom>
          <a:noFill/>
        </p:spPr>
        <p:txBody>
          <a:bodyPr wrap="square">
            <a:spAutoFit/>
          </a:bodyPr>
          <a:lstStyle/>
          <a:p>
            <a:r>
              <a:rPr lang="en-US" sz="1700" dirty="0"/>
              <a:t>Epoch 2/50</a:t>
            </a:r>
          </a:p>
          <a:p>
            <a:r>
              <a:rPr lang="en-US" sz="1700" dirty="0"/>
              <a:t>100%|██████████| 3359/3359 [03:34&lt;00:00, 15.62it/s]</a:t>
            </a:r>
          </a:p>
          <a:p>
            <a:r>
              <a:rPr lang="en-US" sz="1700" dirty="0"/>
              <a:t>train Loss: 0.4927 Acc: 0.6982</a:t>
            </a:r>
          </a:p>
          <a:p>
            <a:r>
              <a:rPr lang="en-US" sz="1700" dirty="0"/>
              <a:t>100%|██████████| 373/373 [00:12&lt;00:00, 29.09it/s]</a:t>
            </a:r>
          </a:p>
          <a:p>
            <a:r>
              <a:rPr lang="en-US" sz="1700" dirty="0" err="1"/>
              <a:t>val</a:t>
            </a:r>
            <a:r>
              <a:rPr lang="en-US" sz="1700" dirty="0"/>
              <a:t> Loss: 0.4013 Acc: 0.7225</a:t>
            </a:r>
          </a:p>
          <a:p>
            <a:r>
              <a:rPr lang="en-US" sz="1700" dirty="0"/>
              <a:t>Validation loss decreased (0.401283 --&gt; 0.401283). Saving model...</a:t>
            </a:r>
          </a:p>
          <a:p>
            <a:endParaRPr lang="en-US" sz="1700" dirty="0"/>
          </a:p>
          <a:p>
            <a:r>
              <a:rPr lang="en-US" sz="1700" dirty="0"/>
              <a:t>Epoch 3/50</a:t>
            </a:r>
          </a:p>
          <a:p>
            <a:r>
              <a:rPr lang="en-US" sz="1700" dirty="0"/>
              <a:t>100%|██████████| 3359/3359 [03:34&lt;00:00, 15.64it/s]</a:t>
            </a:r>
          </a:p>
          <a:p>
            <a:r>
              <a:rPr lang="en-US" sz="1700" dirty="0"/>
              <a:t>train Loss: 0.4623 Acc: 0.7260</a:t>
            </a:r>
          </a:p>
          <a:p>
            <a:r>
              <a:rPr lang="en-US" sz="1700" dirty="0"/>
              <a:t>100%|██████████| 373/373 [00:12&lt;00:00, 29.03it/s]</a:t>
            </a:r>
          </a:p>
          <a:p>
            <a:r>
              <a:rPr lang="en-US" sz="1700" dirty="0" err="1"/>
              <a:t>val</a:t>
            </a:r>
            <a:r>
              <a:rPr lang="en-US" sz="1700" dirty="0"/>
              <a:t> Loss: 0.4702 Acc: 0.7969</a:t>
            </a:r>
          </a:p>
          <a:p>
            <a:endParaRPr lang="en-US" sz="1700" dirty="0"/>
          </a:p>
          <a:p>
            <a:r>
              <a:rPr lang="en-US" sz="1700" dirty="0"/>
              <a:t>Epoch 49/50</a:t>
            </a:r>
          </a:p>
          <a:p>
            <a:r>
              <a:rPr lang="en-US" sz="1700" dirty="0"/>
              <a:t>100%|██████████| 3359/3359 [03:32&lt;00:00, 15.77it/s]</a:t>
            </a:r>
          </a:p>
          <a:p>
            <a:r>
              <a:rPr lang="en-US" sz="1700" dirty="0"/>
              <a:t>train Loss: 0.1989 Acc: 0.8935</a:t>
            </a:r>
          </a:p>
          <a:p>
            <a:r>
              <a:rPr lang="en-US" sz="1700" dirty="0"/>
              <a:t>100%|██████████| 373/373 [00:12&lt;00:00, 29.25it/s]</a:t>
            </a:r>
          </a:p>
          <a:p>
            <a:r>
              <a:rPr lang="en-US" sz="1700" dirty="0" err="1"/>
              <a:t>val</a:t>
            </a:r>
            <a:r>
              <a:rPr lang="en-US" sz="1700" dirty="0"/>
              <a:t> Loss: 0.2331 Acc: 0.8800</a:t>
            </a:r>
          </a:p>
          <a:p>
            <a:endParaRPr lang="en-US" sz="1700" dirty="0"/>
          </a:p>
          <a:p>
            <a:r>
              <a:rPr lang="en-US" sz="1700" dirty="0"/>
              <a:t>Epoch 50/50</a:t>
            </a:r>
          </a:p>
          <a:p>
            <a:r>
              <a:rPr lang="en-US" sz="1700" dirty="0"/>
              <a:t>100%|██████████| 3359/3359 [03:33&lt;00:00, 15.76it/s]</a:t>
            </a:r>
          </a:p>
          <a:p>
            <a:r>
              <a:rPr lang="en-US" sz="1700" dirty="0"/>
              <a:t>train Loss: 0.1974 Acc: 0.8935</a:t>
            </a:r>
          </a:p>
          <a:p>
            <a:r>
              <a:rPr lang="en-US" sz="1700" dirty="0"/>
              <a:t>100%|██████████| 373/373 [00:12&lt;00:00, 29.43it/s]</a:t>
            </a:r>
          </a:p>
          <a:p>
            <a:r>
              <a:rPr lang="en-US" sz="1700" dirty="0" err="1"/>
              <a:t>val</a:t>
            </a:r>
            <a:r>
              <a:rPr lang="en-US" sz="1700" dirty="0"/>
              <a:t> Loss: 0.2353 Acc: 0.8794</a:t>
            </a:r>
          </a:p>
          <a:p>
            <a:endParaRPr lang="en-US" sz="1700" dirty="0"/>
          </a:p>
          <a:p>
            <a:r>
              <a:rPr lang="en-US" sz="1700" dirty="0"/>
              <a:t>Test Acc: 0.8467</a:t>
            </a:r>
          </a:p>
        </p:txBody>
      </p:sp>
      <p:sp>
        <p:nvSpPr>
          <p:cNvPr id="3" name="TextBox 2">
            <a:extLst>
              <a:ext uri="{FF2B5EF4-FFF2-40B4-BE49-F238E27FC236}">
                <a16:creationId xmlns:a16="http://schemas.microsoft.com/office/drawing/2014/main" id="{E5FCC91B-1500-4C01-B7FB-764541A02F38}"/>
              </a:ext>
            </a:extLst>
          </p:cNvPr>
          <p:cNvSpPr txBox="1"/>
          <p:nvPr/>
        </p:nvSpPr>
        <p:spPr>
          <a:xfrm>
            <a:off x="7920588" y="6457890"/>
            <a:ext cx="1223412" cy="400110"/>
          </a:xfrm>
          <a:prstGeom prst="rect">
            <a:avLst/>
          </a:prstGeom>
          <a:noFill/>
        </p:spPr>
        <p:txBody>
          <a:bodyPr wrap="none" rtlCol="0">
            <a:spAutoFit/>
          </a:bodyPr>
          <a:lstStyle/>
          <a:p>
            <a:r>
              <a:rPr lang="en-US" sz="2000" i="1" dirty="0"/>
              <a:t>20240617</a:t>
            </a:r>
          </a:p>
        </p:txBody>
      </p:sp>
    </p:spTree>
    <p:extLst>
      <p:ext uri="{BB962C8B-B14F-4D97-AF65-F5344CB8AC3E}">
        <p14:creationId xmlns:p14="http://schemas.microsoft.com/office/powerpoint/2010/main" val="3615919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C634E8-086D-4BD8-BCA5-163771FCF49A}"/>
              </a:ext>
            </a:extLst>
          </p:cNvPr>
          <p:cNvPicPr>
            <a:picLocks noChangeAspect="1"/>
          </p:cNvPicPr>
          <p:nvPr/>
        </p:nvPicPr>
        <p:blipFill>
          <a:blip r:embed="rId2"/>
          <a:stretch>
            <a:fillRect/>
          </a:stretch>
        </p:blipFill>
        <p:spPr>
          <a:xfrm>
            <a:off x="1246630" y="0"/>
            <a:ext cx="6650740" cy="6858000"/>
          </a:xfrm>
          <a:prstGeom prst="rect">
            <a:avLst/>
          </a:prstGeom>
        </p:spPr>
      </p:pic>
      <p:sp>
        <p:nvSpPr>
          <p:cNvPr id="4" name="TextBox 3">
            <a:extLst>
              <a:ext uri="{FF2B5EF4-FFF2-40B4-BE49-F238E27FC236}">
                <a16:creationId xmlns:a16="http://schemas.microsoft.com/office/drawing/2014/main" id="{BDE52BB1-80E1-424A-B97A-08B38AC995AE}"/>
              </a:ext>
            </a:extLst>
          </p:cNvPr>
          <p:cNvSpPr txBox="1"/>
          <p:nvPr/>
        </p:nvSpPr>
        <p:spPr>
          <a:xfrm>
            <a:off x="7920588" y="6457890"/>
            <a:ext cx="1223412" cy="400110"/>
          </a:xfrm>
          <a:prstGeom prst="rect">
            <a:avLst/>
          </a:prstGeom>
          <a:noFill/>
        </p:spPr>
        <p:txBody>
          <a:bodyPr wrap="none" rtlCol="0">
            <a:spAutoFit/>
          </a:bodyPr>
          <a:lstStyle/>
          <a:p>
            <a:r>
              <a:rPr lang="en-US" sz="2000" i="1" dirty="0"/>
              <a:t>20240617</a:t>
            </a:r>
          </a:p>
        </p:txBody>
      </p:sp>
    </p:spTree>
    <p:extLst>
      <p:ext uri="{BB962C8B-B14F-4D97-AF65-F5344CB8AC3E}">
        <p14:creationId xmlns:p14="http://schemas.microsoft.com/office/powerpoint/2010/main" val="2563636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5E4C9-DDFD-4DB6-B5FA-947752A5B2C7}"/>
              </a:ext>
            </a:extLst>
          </p:cNvPr>
          <p:cNvPicPr>
            <a:picLocks noChangeAspect="1"/>
          </p:cNvPicPr>
          <p:nvPr/>
        </p:nvPicPr>
        <p:blipFill>
          <a:blip r:embed="rId2"/>
          <a:stretch>
            <a:fillRect/>
          </a:stretch>
        </p:blipFill>
        <p:spPr>
          <a:xfrm>
            <a:off x="0" y="0"/>
            <a:ext cx="3447523" cy="6858000"/>
          </a:xfrm>
          <a:prstGeom prst="rect">
            <a:avLst/>
          </a:prstGeom>
        </p:spPr>
      </p:pic>
      <p:pic>
        <p:nvPicPr>
          <p:cNvPr id="5" name="Picture 4">
            <a:extLst>
              <a:ext uri="{FF2B5EF4-FFF2-40B4-BE49-F238E27FC236}">
                <a16:creationId xmlns:a16="http://schemas.microsoft.com/office/drawing/2014/main" id="{AF27BC86-45DA-40D6-A7AF-0D1BD505ACFA}"/>
              </a:ext>
            </a:extLst>
          </p:cNvPr>
          <p:cNvPicPr>
            <a:picLocks noChangeAspect="1"/>
          </p:cNvPicPr>
          <p:nvPr/>
        </p:nvPicPr>
        <p:blipFill rotWithShape="1">
          <a:blip r:embed="rId3"/>
          <a:srcRect t="50000"/>
          <a:stretch/>
        </p:blipFill>
        <p:spPr>
          <a:xfrm>
            <a:off x="7093280" y="0"/>
            <a:ext cx="2050720" cy="6858000"/>
          </a:xfrm>
          <a:prstGeom prst="rect">
            <a:avLst/>
          </a:prstGeom>
        </p:spPr>
      </p:pic>
      <p:pic>
        <p:nvPicPr>
          <p:cNvPr id="6" name="Picture 5">
            <a:extLst>
              <a:ext uri="{FF2B5EF4-FFF2-40B4-BE49-F238E27FC236}">
                <a16:creationId xmlns:a16="http://schemas.microsoft.com/office/drawing/2014/main" id="{19FEED79-C706-476C-A4F0-B9E0FC614E28}"/>
              </a:ext>
            </a:extLst>
          </p:cNvPr>
          <p:cNvPicPr>
            <a:picLocks noChangeAspect="1"/>
          </p:cNvPicPr>
          <p:nvPr/>
        </p:nvPicPr>
        <p:blipFill rotWithShape="1">
          <a:blip r:embed="rId3"/>
          <a:srcRect b="50000"/>
          <a:stretch/>
        </p:blipFill>
        <p:spPr>
          <a:xfrm>
            <a:off x="5042560" y="0"/>
            <a:ext cx="2050720" cy="6858000"/>
          </a:xfrm>
          <a:prstGeom prst="rect">
            <a:avLst/>
          </a:prstGeom>
        </p:spPr>
      </p:pic>
      <p:sp>
        <p:nvSpPr>
          <p:cNvPr id="7" name="TextBox 6">
            <a:extLst>
              <a:ext uri="{FF2B5EF4-FFF2-40B4-BE49-F238E27FC236}">
                <a16:creationId xmlns:a16="http://schemas.microsoft.com/office/drawing/2014/main" id="{A06966DA-E14A-4AE2-A6D0-105AD7AC890E}"/>
              </a:ext>
            </a:extLst>
          </p:cNvPr>
          <p:cNvSpPr txBox="1"/>
          <p:nvPr/>
        </p:nvSpPr>
        <p:spPr>
          <a:xfrm>
            <a:off x="7920588" y="6457890"/>
            <a:ext cx="1223412" cy="400110"/>
          </a:xfrm>
          <a:prstGeom prst="rect">
            <a:avLst/>
          </a:prstGeom>
          <a:noFill/>
        </p:spPr>
        <p:txBody>
          <a:bodyPr wrap="none" rtlCol="0">
            <a:spAutoFit/>
          </a:bodyPr>
          <a:lstStyle/>
          <a:p>
            <a:r>
              <a:rPr lang="en-US" sz="2000" i="1" dirty="0"/>
              <a:t>20240617</a:t>
            </a:r>
          </a:p>
        </p:txBody>
      </p:sp>
    </p:spTree>
    <p:extLst>
      <p:ext uri="{BB962C8B-B14F-4D97-AF65-F5344CB8AC3E}">
        <p14:creationId xmlns:p14="http://schemas.microsoft.com/office/powerpoint/2010/main" val="1694639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E15699-5CF6-4549-95A6-FB21A9E32AAE}"/>
              </a:ext>
            </a:extLst>
          </p:cNvPr>
          <p:cNvSpPr txBox="1"/>
          <p:nvPr/>
        </p:nvSpPr>
        <p:spPr>
          <a:xfrm>
            <a:off x="4572000" y="0"/>
            <a:ext cx="4572000" cy="923330"/>
          </a:xfrm>
          <a:prstGeom prst="rect">
            <a:avLst/>
          </a:prstGeom>
          <a:noFill/>
        </p:spPr>
        <p:txBody>
          <a:bodyPr wrap="square">
            <a:spAutoFit/>
          </a:bodyPr>
          <a:lstStyle/>
          <a:p>
            <a:r>
              <a:rPr lang="en-US" dirty="0"/>
              <a:t>GPU is available</a:t>
            </a:r>
          </a:p>
          <a:p>
            <a:r>
              <a:rPr lang="en-US" dirty="0"/>
              <a:t>Current device: 0</a:t>
            </a:r>
          </a:p>
          <a:p>
            <a:r>
              <a:rPr lang="en-US" dirty="0"/>
              <a:t>GPU: NVIDIA RTX A6000</a:t>
            </a:r>
          </a:p>
        </p:txBody>
      </p:sp>
      <p:sp>
        <p:nvSpPr>
          <p:cNvPr id="6" name="TextBox 5">
            <a:extLst>
              <a:ext uri="{FF2B5EF4-FFF2-40B4-BE49-F238E27FC236}">
                <a16:creationId xmlns:a16="http://schemas.microsoft.com/office/drawing/2014/main" id="{76A62A38-9D80-463D-A9C6-8D16876C29FC}"/>
              </a:ext>
            </a:extLst>
          </p:cNvPr>
          <p:cNvSpPr txBox="1"/>
          <p:nvPr/>
        </p:nvSpPr>
        <p:spPr>
          <a:xfrm>
            <a:off x="0" y="0"/>
            <a:ext cx="4572000" cy="923330"/>
          </a:xfrm>
          <a:prstGeom prst="rect">
            <a:avLst/>
          </a:prstGeom>
          <a:noFill/>
        </p:spPr>
        <p:txBody>
          <a:bodyPr wrap="square">
            <a:spAutoFit/>
          </a:bodyPr>
          <a:lstStyle/>
          <a:p>
            <a:r>
              <a:rPr lang="en-US" dirty="0"/>
              <a:t>GPU is available</a:t>
            </a:r>
          </a:p>
          <a:p>
            <a:r>
              <a:rPr lang="en-US" dirty="0"/>
              <a:t>Current device: 0</a:t>
            </a:r>
          </a:p>
          <a:p>
            <a:r>
              <a:rPr lang="en-US" dirty="0"/>
              <a:t>GPU: NVIDIA RTX A2000 8GB Laptop GPU</a:t>
            </a:r>
          </a:p>
        </p:txBody>
      </p:sp>
    </p:spTree>
    <p:extLst>
      <p:ext uri="{BB962C8B-B14F-4D97-AF65-F5344CB8AC3E}">
        <p14:creationId xmlns:p14="http://schemas.microsoft.com/office/powerpoint/2010/main" val="493311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61141-0D59-4613-A831-45FD6A941054}"/>
              </a:ext>
            </a:extLst>
          </p:cNvPr>
          <p:cNvPicPr>
            <a:picLocks noChangeAspect="1"/>
          </p:cNvPicPr>
          <p:nvPr/>
        </p:nvPicPr>
        <p:blipFill>
          <a:blip r:embed="rId2"/>
          <a:stretch>
            <a:fillRect/>
          </a:stretch>
        </p:blipFill>
        <p:spPr>
          <a:xfrm>
            <a:off x="0" y="0"/>
            <a:ext cx="6172200" cy="3429000"/>
          </a:xfrm>
          <a:prstGeom prst="rect">
            <a:avLst/>
          </a:prstGeom>
        </p:spPr>
      </p:pic>
      <p:pic>
        <p:nvPicPr>
          <p:cNvPr id="5" name="Picture 4">
            <a:extLst>
              <a:ext uri="{FF2B5EF4-FFF2-40B4-BE49-F238E27FC236}">
                <a16:creationId xmlns:a16="http://schemas.microsoft.com/office/drawing/2014/main" id="{C561C697-5320-4A82-AFF7-A92F2327FC7D}"/>
              </a:ext>
            </a:extLst>
          </p:cNvPr>
          <p:cNvPicPr>
            <a:picLocks noChangeAspect="1"/>
          </p:cNvPicPr>
          <p:nvPr/>
        </p:nvPicPr>
        <p:blipFill>
          <a:blip r:embed="rId3"/>
          <a:stretch>
            <a:fillRect/>
          </a:stretch>
        </p:blipFill>
        <p:spPr>
          <a:xfrm>
            <a:off x="0" y="3426644"/>
            <a:ext cx="4267200" cy="3431356"/>
          </a:xfrm>
          <a:prstGeom prst="rect">
            <a:avLst/>
          </a:prstGeom>
        </p:spPr>
      </p:pic>
      <p:sp>
        <p:nvSpPr>
          <p:cNvPr id="6" name="TextBox 5">
            <a:extLst>
              <a:ext uri="{FF2B5EF4-FFF2-40B4-BE49-F238E27FC236}">
                <a16:creationId xmlns:a16="http://schemas.microsoft.com/office/drawing/2014/main" id="{07115167-5D36-4BC9-B988-5CA4A40A3A34}"/>
              </a:ext>
            </a:extLst>
          </p:cNvPr>
          <p:cNvSpPr txBox="1"/>
          <p:nvPr/>
        </p:nvSpPr>
        <p:spPr>
          <a:xfrm>
            <a:off x="7920588" y="6457890"/>
            <a:ext cx="1223412" cy="400110"/>
          </a:xfrm>
          <a:prstGeom prst="rect">
            <a:avLst/>
          </a:prstGeom>
          <a:noFill/>
        </p:spPr>
        <p:txBody>
          <a:bodyPr wrap="none" rtlCol="0">
            <a:spAutoFit/>
          </a:bodyPr>
          <a:lstStyle/>
          <a:p>
            <a:r>
              <a:rPr lang="en-US" sz="2000" i="1" dirty="0"/>
              <a:t>20240617</a:t>
            </a:r>
          </a:p>
        </p:txBody>
      </p:sp>
    </p:spTree>
    <p:extLst>
      <p:ext uri="{BB962C8B-B14F-4D97-AF65-F5344CB8AC3E}">
        <p14:creationId xmlns:p14="http://schemas.microsoft.com/office/powerpoint/2010/main" val="3758468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5DB495-9D7D-4F7B-8B7B-982E464D7219}"/>
              </a:ext>
            </a:extLst>
          </p:cNvPr>
          <p:cNvPicPr>
            <a:picLocks noChangeAspect="1"/>
          </p:cNvPicPr>
          <p:nvPr/>
        </p:nvPicPr>
        <p:blipFill rotWithShape="1">
          <a:blip r:embed="rId2">
            <a:extLst>
              <a:ext uri="{28A0092B-C50C-407E-A947-70E740481C1C}">
                <a14:useLocalDpi xmlns:a14="http://schemas.microsoft.com/office/drawing/2010/main" val="0"/>
              </a:ext>
            </a:extLst>
          </a:blip>
          <a:srcRect l="20876" t="4897" b="4626"/>
          <a:stretch/>
        </p:blipFill>
        <p:spPr>
          <a:xfrm>
            <a:off x="0" y="0"/>
            <a:ext cx="5576875" cy="6204857"/>
          </a:xfrm>
          <a:prstGeom prst="rect">
            <a:avLst/>
          </a:prstGeom>
        </p:spPr>
      </p:pic>
      <p:pic>
        <p:nvPicPr>
          <p:cNvPr id="5" name="Picture 4">
            <a:extLst>
              <a:ext uri="{FF2B5EF4-FFF2-40B4-BE49-F238E27FC236}">
                <a16:creationId xmlns:a16="http://schemas.microsoft.com/office/drawing/2014/main" id="{3934A78F-3813-4C67-852F-052F9AC2F046}"/>
              </a:ext>
            </a:extLst>
          </p:cNvPr>
          <p:cNvPicPr>
            <a:picLocks noChangeAspect="1"/>
          </p:cNvPicPr>
          <p:nvPr/>
        </p:nvPicPr>
        <p:blipFill rotWithShape="1">
          <a:blip r:embed="rId3">
            <a:extLst>
              <a:ext uri="{28A0092B-C50C-407E-A947-70E740481C1C}">
                <a14:useLocalDpi xmlns:a14="http://schemas.microsoft.com/office/drawing/2010/main" val="0"/>
              </a:ext>
            </a:extLst>
          </a:blip>
          <a:srcRect l="37347" t="15527" r="29693" b="14266"/>
          <a:stretch/>
        </p:blipFill>
        <p:spPr>
          <a:xfrm>
            <a:off x="5576874" y="0"/>
            <a:ext cx="3567125" cy="4307056"/>
          </a:xfrm>
          <a:prstGeom prst="rect">
            <a:avLst/>
          </a:prstGeom>
        </p:spPr>
      </p:pic>
    </p:spTree>
    <p:extLst>
      <p:ext uri="{BB962C8B-B14F-4D97-AF65-F5344CB8AC3E}">
        <p14:creationId xmlns:p14="http://schemas.microsoft.com/office/powerpoint/2010/main" val="4167741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7613E-4A12-457A-BC30-DAEA51765729}"/>
              </a:ext>
            </a:extLst>
          </p:cNvPr>
          <p:cNvPicPr>
            <a:picLocks noChangeAspect="1"/>
          </p:cNvPicPr>
          <p:nvPr/>
        </p:nvPicPr>
        <p:blipFill rotWithShape="1">
          <a:blip r:embed="rId2">
            <a:extLst>
              <a:ext uri="{28A0092B-C50C-407E-A947-70E740481C1C}">
                <a14:useLocalDpi xmlns:a14="http://schemas.microsoft.com/office/drawing/2010/main" val="0"/>
              </a:ext>
            </a:extLst>
          </a:blip>
          <a:srcRect t="3148" r="6763"/>
          <a:stretch/>
        </p:blipFill>
        <p:spPr>
          <a:xfrm>
            <a:off x="426428" y="107950"/>
            <a:ext cx="7777772" cy="6642100"/>
          </a:xfrm>
          <a:prstGeom prst="rect">
            <a:avLst/>
          </a:prstGeom>
        </p:spPr>
      </p:pic>
    </p:spTree>
    <p:extLst>
      <p:ext uri="{BB962C8B-B14F-4D97-AF65-F5344CB8AC3E}">
        <p14:creationId xmlns:p14="http://schemas.microsoft.com/office/powerpoint/2010/main" val="1613990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EAA9C-634A-4BD3-A56B-6A25335BA04A}"/>
              </a:ext>
            </a:extLst>
          </p:cNvPr>
          <p:cNvPicPr>
            <a:picLocks noChangeAspect="1"/>
          </p:cNvPicPr>
          <p:nvPr/>
        </p:nvPicPr>
        <p:blipFill>
          <a:blip r:embed="rId3"/>
          <a:stretch>
            <a:fillRect/>
          </a:stretch>
        </p:blipFill>
        <p:spPr>
          <a:xfrm>
            <a:off x="0" y="1187522"/>
            <a:ext cx="9144000" cy="4482955"/>
          </a:xfrm>
          <a:prstGeom prst="rect">
            <a:avLst/>
          </a:prstGeom>
        </p:spPr>
      </p:pic>
      <p:sp>
        <p:nvSpPr>
          <p:cNvPr id="7" name="TextBox 6">
            <a:extLst>
              <a:ext uri="{FF2B5EF4-FFF2-40B4-BE49-F238E27FC236}">
                <a16:creationId xmlns:a16="http://schemas.microsoft.com/office/drawing/2014/main" id="{C150BEBF-BB2C-47DB-AB1E-68D1434BCB4D}"/>
              </a:ext>
            </a:extLst>
          </p:cNvPr>
          <p:cNvSpPr txBox="1"/>
          <p:nvPr/>
        </p:nvSpPr>
        <p:spPr>
          <a:xfrm>
            <a:off x="0" y="6167735"/>
            <a:ext cx="9144000" cy="646331"/>
          </a:xfrm>
          <a:prstGeom prst="rect">
            <a:avLst/>
          </a:prstGeom>
          <a:noFill/>
        </p:spPr>
        <p:txBody>
          <a:bodyPr wrap="square">
            <a:spAutoFit/>
          </a:bodyPr>
          <a:lstStyle/>
          <a:p>
            <a:r>
              <a:rPr lang="en-US" dirty="0"/>
              <a:t>V. </a:t>
            </a:r>
            <a:r>
              <a:rPr lang="en-US" dirty="0" err="1"/>
              <a:t>Guadilla</a:t>
            </a:r>
            <a:r>
              <a:rPr lang="en-US" dirty="0"/>
              <a:t> et al., Acta Phys. Pol. B Proc. 16, 4-A37 (2023). Supervised Event Classification in an Optical Time Projection Chamber</a:t>
            </a:r>
          </a:p>
        </p:txBody>
      </p:sp>
    </p:spTree>
    <p:extLst>
      <p:ext uri="{BB962C8B-B14F-4D97-AF65-F5344CB8AC3E}">
        <p14:creationId xmlns:p14="http://schemas.microsoft.com/office/powerpoint/2010/main" val="1761066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A7D19E-B56A-4861-A4F7-A3F118B218F2}"/>
              </a:ext>
            </a:extLst>
          </p:cNvPr>
          <p:cNvSpPr txBox="1"/>
          <p:nvPr/>
        </p:nvSpPr>
        <p:spPr>
          <a:xfrm>
            <a:off x="0" y="0"/>
            <a:ext cx="9144000" cy="5909310"/>
          </a:xfrm>
          <a:prstGeom prst="rect">
            <a:avLst/>
          </a:prstGeom>
          <a:noFill/>
        </p:spPr>
        <p:txBody>
          <a:bodyPr wrap="square">
            <a:spAutoFit/>
          </a:bodyPr>
          <a:lstStyle/>
          <a:p>
            <a:r>
              <a:rPr lang="en-US" dirty="0"/>
              <a:t>Class counts: {'</a:t>
            </a:r>
            <a:r>
              <a:rPr lang="en-US" dirty="0" err="1"/>
              <a:t>Anomalous_Events</a:t>
            </a:r>
            <a:r>
              <a:rPr lang="en-US" dirty="0"/>
              <a:t>': 1017, '</a:t>
            </a:r>
            <a:r>
              <a:rPr lang="en-US" dirty="0" err="1"/>
              <a:t>Individual_Events</a:t>
            </a:r>
            <a:r>
              <a:rPr lang="en-US" dirty="0"/>
              <a:t>': 1065, '</a:t>
            </a:r>
            <a:r>
              <a:rPr lang="en-US" dirty="0" err="1"/>
              <a:t>Two_Particle_Events</a:t>
            </a:r>
            <a:r>
              <a:rPr lang="en-US" dirty="0"/>
              <a:t>': 1116}</a:t>
            </a:r>
          </a:p>
          <a:p>
            <a:r>
              <a:rPr lang="en-US" dirty="0"/>
              <a:t>Target samples per class: 1017</a:t>
            </a:r>
          </a:p>
          <a:p>
            <a:r>
              <a:rPr lang="en-US" dirty="0"/>
              <a:t>Epoch 1/50</a:t>
            </a:r>
          </a:p>
          <a:p>
            <a:r>
              <a:rPr lang="en-US" dirty="0"/>
              <a:t>100%|██████████| 687/687 [00:44&lt;00:00, 15.58it/s]</a:t>
            </a:r>
          </a:p>
          <a:p>
            <a:r>
              <a:rPr lang="en-US" dirty="0"/>
              <a:t>train Loss: 0.9507 Acc: 0.3463</a:t>
            </a:r>
          </a:p>
          <a:p>
            <a:r>
              <a:rPr lang="en-US" dirty="0"/>
              <a:t>100%|██████████| 77/77 [00:02&lt;00:00, 29.26it/s]</a:t>
            </a:r>
          </a:p>
          <a:p>
            <a:r>
              <a:rPr lang="en-US" dirty="0" err="1"/>
              <a:t>val</a:t>
            </a:r>
            <a:r>
              <a:rPr lang="en-US" dirty="0"/>
              <a:t> Loss: 0.9868 Acc: 0.5475</a:t>
            </a:r>
          </a:p>
          <a:p>
            <a:r>
              <a:rPr lang="en-US" dirty="0"/>
              <a:t>Validation loss decreased (0.986801 --&gt; 0.986801). Saving model...</a:t>
            </a:r>
          </a:p>
          <a:p>
            <a:endParaRPr lang="en-US" dirty="0"/>
          </a:p>
          <a:p>
            <a:r>
              <a:rPr lang="en-US" dirty="0"/>
              <a:t>Epoch 2/50</a:t>
            </a:r>
          </a:p>
          <a:p>
            <a:r>
              <a:rPr lang="en-US" dirty="0"/>
              <a:t>100%|██████████| 687/687 [00:43&lt;00:00, 15.63it/s]</a:t>
            </a:r>
          </a:p>
          <a:p>
            <a:r>
              <a:rPr lang="en-US" dirty="0"/>
              <a:t>train Loss: 0.9021 Acc: 0.3747</a:t>
            </a:r>
          </a:p>
          <a:p>
            <a:r>
              <a:rPr lang="en-US" dirty="0"/>
              <a:t>100%|██████████| 77/77 [00:02&lt;00:00, 29.28it/s]</a:t>
            </a:r>
          </a:p>
          <a:p>
            <a:r>
              <a:rPr lang="en-US" dirty="0" err="1"/>
              <a:t>val</a:t>
            </a:r>
            <a:r>
              <a:rPr lang="en-US" dirty="0"/>
              <a:t> Loss: 1.0163 Acc: 0.2918</a:t>
            </a:r>
          </a:p>
          <a:p>
            <a:endParaRPr lang="en-US" dirty="0"/>
          </a:p>
          <a:p>
            <a:r>
              <a:rPr lang="en-US" dirty="0"/>
              <a:t>Epoch 3/50</a:t>
            </a:r>
          </a:p>
          <a:p>
            <a:r>
              <a:rPr lang="en-US" dirty="0"/>
              <a:t>100%|██████████| 687/687 [00:43&lt;00:00, 15.63it/s]</a:t>
            </a:r>
          </a:p>
          <a:p>
            <a:r>
              <a:rPr lang="en-US" dirty="0"/>
              <a:t>train Loss: 0.9021 Acc: 0.3769</a:t>
            </a:r>
          </a:p>
          <a:p>
            <a:r>
              <a:rPr lang="en-US" dirty="0"/>
              <a:t>100%|██████████| 77/77 [00:02&lt;00:00, 29.44it/s]</a:t>
            </a:r>
          </a:p>
          <a:p>
            <a:r>
              <a:rPr lang="en-US" dirty="0" err="1"/>
              <a:t>val</a:t>
            </a:r>
            <a:r>
              <a:rPr lang="en-US" dirty="0"/>
              <a:t> Loss: 0.9852 Acc: 0.2918</a:t>
            </a:r>
          </a:p>
          <a:p>
            <a:r>
              <a:rPr lang="en-US" dirty="0"/>
              <a:t>Validation loss decreased (0.985246 --&gt; 0.985246). Saving model...</a:t>
            </a:r>
          </a:p>
        </p:txBody>
      </p:sp>
      <p:sp>
        <p:nvSpPr>
          <p:cNvPr id="6" name="TextBox 5">
            <a:extLst>
              <a:ext uri="{FF2B5EF4-FFF2-40B4-BE49-F238E27FC236}">
                <a16:creationId xmlns:a16="http://schemas.microsoft.com/office/drawing/2014/main" id="{96162A21-E54E-48DB-8DE6-3996334D4AB7}"/>
              </a:ext>
            </a:extLst>
          </p:cNvPr>
          <p:cNvSpPr txBox="1"/>
          <p:nvPr/>
        </p:nvSpPr>
        <p:spPr>
          <a:xfrm>
            <a:off x="7920588" y="6457890"/>
            <a:ext cx="1223412" cy="400110"/>
          </a:xfrm>
          <a:prstGeom prst="rect">
            <a:avLst/>
          </a:prstGeom>
          <a:noFill/>
        </p:spPr>
        <p:txBody>
          <a:bodyPr wrap="none" rtlCol="0">
            <a:spAutoFit/>
          </a:bodyPr>
          <a:lstStyle/>
          <a:p>
            <a:r>
              <a:rPr lang="en-US" sz="2000" i="1" dirty="0"/>
              <a:t>20240702</a:t>
            </a:r>
          </a:p>
        </p:txBody>
      </p:sp>
    </p:spTree>
    <p:extLst>
      <p:ext uri="{BB962C8B-B14F-4D97-AF65-F5344CB8AC3E}">
        <p14:creationId xmlns:p14="http://schemas.microsoft.com/office/powerpoint/2010/main" val="988908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92773-34F4-47D9-9BA4-A6DABA510C50}"/>
              </a:ext>
            </a:extLst>
          </p:cNvPr>
          <p:cNvSpPr txBox="1"/>
          <p:nvPr/>
        </p:nvSpPr>
        <p:spPr>
          <a:xfrm>
            <a:off x="0" y="0"/>
            <a:ext cx="9144000" cy="5909310"/>
          </a:xfrm>
          <a:prstGeom prst="rect">
            <a:avLst/>
          </a:prstGeom>
          <a:noFill/>
        </p:spPr>
        <p:txBody>
          <a:bodyPr wrap="square">
            <a:spAutoFit/>
          </a:bodyPr>
          <a:lstStyle/>
          <a:p>
            <a:r>
              <a:rPr lang="en-US" dirty="0"/>
              <a:t>Epoch 48/50</a:t>
            </a:r>
          </a:p>
          <a:p>
            <a:r>
              <a:rPr lang="en-US" dirty="0"/>
              <a:t>100%|██████████| 687/687 [00:43&lt;00:00, 15.81it/s]</a:t>
            </a:r>
          </a:p>
          <a:p>
            <a:r>
              <a:rPr lang="en-US" dirty="0"/>
              <a:t>train Loss: 0.2646 Acc: 0.8696</a:t>
            </a:r>
          </a:p>
          <a:p>
            <a:r>
              <a:rPr lang="en-US" dirty="0"/>
              <a:t>100%|██████████| 77/77 [00:02&lt;00:00, 29.64it/s]</a:t>
            </a:r>
          </a:p>
          <a:p>
            <a:r>
              <a:rPr lang="en-US" dirty="0" err="1"/>
              <a:t>val</a:t>
            </a:r>
            <a:r>
              <a:rPr lang="en-US" dirty="0"/>
              <a:t> Loss: 0.3381 Acc: 0.8164</a:t>
            </a:r>
          </a:p>
          <a:p>
            <a:r>
              <a:rPr lang="en-US" dirty="0"/>
              <a:t>Validation loss decreased (0.338087 --&gt; 0.338087). Saving model...</a:t>
            </a:r>
          </a:p>
          <a:p>
            <a:endParaRPr lang="en-US" dirty="0"/>
          </a:p>
          <a:p>
            <a:r>
              <a:rPr lang="en-US" dirty="0"/>
              <a:t>Epoch 49/50</a:t>
            </a:r>
          </a:p>
          <a:p>
            <a:r>
              <a:rPr lang="en-US" dirty="0"/>
              <a:t>100%|██████████| 687/687 [00:43&lt;00:00, 15.83it/s]</a:t>
            </a:r>
          </a:p>
          <a:p>
            <a:r>
              <a:rPr lang="en-US" dirty="0"/>
              <a:t>train Loss: 0.2648 Acc: 0.8733</a:t>
            </a:r>
          </a:p>
          <a:p>
            <a:r>
              <a:rPr lang="en-US" dirty="0"/>
              <a:t>100%|██████████| 77/77 [00:02&lt;00:00, 29.73it/s]</a:t>
            </a:r>
          </a:p>
          <a:p>
            <a:r>
              <a:rPr lang="en-US" dirty="0" err="1"/>
              <a:t>val</a:t>
            </a:r>
            <a:r>
              <a:rPr lang="en-US" dirty="0"/>
              <a:t> Loss: 0.3213 Acc: 0.8066</a:t>
            </a:r>
          </a:p>
          <a:p>
            <a:r>
              <a:rPr lang="en-US" dirty="0"/>
              <a:t>Validation loss decreased (0.321265 --&gt; 0.321265). Saving model...</a:t>
            </a:r>
          </a:p>
          <a:p>
            <a:endParaRPr lang="en-US" dirty="0"/>
          </a:p>
          <a:p>
            <a:r>
              <a:rPr lang="en-US" dirty="0"/>
              <a:t>Epoch 50/50</a:t>
            </a:r>
          </a:p>
          <a:p>
            <a:r>
              <a:rPr lang="en-US" dirty="0"/>
              <a:t>100%|██████████| 687/687 [00:43&lt;00:00, 15.79it/s]</a:t>
            </a:r>
          </a:p>
          <a:p>
            <a:r>
              <a:rPr lang="en-US" dirty="0"/>
              <a:t>train Loss: 0.2692 Acc: 0.8704</a:t>
            </a:r>
          </a:p>
          <a:p>
            <a:r>
              <a:rPr lang="en-US" dirty="0"/>
              <a:t>100%|██████████| 77/77 [00:02&lt;00:00, 30.09it/s]</a:t>
            </a:r>
          </a:p>
          <a:p>
            <a:r>
              <a:rPr lang="en-US" dirty="0" err="1"/>
              <a:t>val</a:t>
            </a:r>
            <a:r>
              <a:rPr lang="en-US" dirty="0"/>
              <a:t> Loss: 0.3531 Acc: 0.8164</a:t>
            </a:r>
          </a:p>
          <a:p>
            <a:endParaRPr lang="en-US" dirty="0"/>
          </a:p>
          <a:p>
            <a:r>
              <a:rPr lang="en-US" dirty="0"/>
              <a:t>Test Acc: 0.8233</a:t>
            </a:r>
          </a:p>
        </p:txBody>
      </p:sp>
      <p:sp>
        <p:nvSpPr>
          <p:cNvPr id="6" name="TextBox 5">
            <a:extLst>
              <a:ext uri="{FF2B5EF4-FFF2-40B4-BE49-F238E27FC236}">
                <a16:creationId xmlns:a16="http://schemas.microsoft.com/office/drawing/2014/main" id="{735D8B7F-AE97-4988-9D9B-8FFC7DFF4E7F}"/>
              </a:ext>
            </a:extLst>
          </p:cNvPr>
          <p:cNvSpPr txBox="1"/>
          <p:nvPr/>
        </p:nvSpPr>
        <p:spPr>
          <a:xfrm>
            <a:off x="7920588" y="6457890"/>
            <a:ext cx="1223412" cy="400110"/>
          </a:xfrm>
          <a:prstGeom prst="rect">
            <a:avLst/>
          </a:prstGeom>
          <a:noFill/>
        </p:spPr>
        <p:txBody>
          <a:bodyPr wrap="none" rtlCol="0">
            <a:spAutoFit/>
          </a:bodyPr>
          <a:lstStyle/>
          <a:p>
            <a:r>
              <a:rPr lang="en-US" sz="2000" i="1" dirty="0"/>
              <a:t>20240702</a:t>
            </a:r>
          </a:p>
        </p:txBody>
      </p:sp>
    </p:spTree>
    <p:extLst>
      <p:ext uri="{BB962C8B-B14F-4D97-AF65-F5344CB8AC3E}">
        <p14:creationId xmlns:p14="http://schemas.microsoft.com/office/powerpoint/2010/main" val="1394436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F577D-FBC9-48E7-A546-23A0A598EAA9}"/>
              </a:ext>
            </a:extLst>
          </p:cNvPr>
          <p:cNvPicPr>
            <a:picLocks noChangeAspect="1"/>
          </p:cNvPicPr>
          <p:nvPr/>
        </p:nvPicPr>
        <p:blipFill>
          <a:blip r:embed="rId2"/>
          <a:stretch>
            <a:fillRect/>
          </a:stretch>
        </p:blipFill>
        <p:spPr>
          <a:xfrm>
            <a:off x="0" y="0"/>
            <a:ext cx="6172200" cy="3429000"/>
          </a:xfrm>
          <a:prstGeom prst="rect">
            <a:avLst/>
          </a:prstGeom>
        </p:spPr>
      </p:pic>
      <p:pic>
        <p:nvPicPr>
          <p:cNvPr id="5" name="Picture 4">
            <a:extLst>
              <a:ext uri="{FF2B5EF4-FFF2-40B4-BE49-F238E27FC236}">
                <a16:creationId xmlns:a16="http://schemas.microsoft.com/office/drawing/2014/main" id="{ED872892-F9FD-4152-8C41-866DD0DA35A6}"/>
              </a:ext>
            </a:extLst>
          </p:cNvPr>
          <p:cNvPicPr>
            <a:picLocks noChangeAspect="1"/>
          </p:cNvPicPr>
          <p:nvPr/>
        </p:nvPicPr>
        <p:blipFill>
          <a:blip r:embed="rId3"/>
          <a:stretch>
            <a:fillRect/>
          </a:stretch>
        </p:blipFill>
        <p:spPr>
          <a:xfrm>
            <a:off x="1" y="3477704"/>
            <a:ext cx="4203700" cy="3380296"/>
          </a:xfrm>
          <a:prstGeom prst="rect">
            <a:avLst/>
          </a:prstGeom>
        </p:spPr>
      </p:pic>
      <p:sp>
        <p:nvSpPr>
          <p:cNvPr id="6" name="TextBox 5">
            <a:extLst>
              <a:ext uri="{FF2B5EF4-FFF2-40B4-BE49-F238E27FC236}">
                <a16:creationId xmlns:a16="http://schemas.microsoft.com/office/drawing/2014/main" id="{B0996098-523F-4823-93F6-8FC51072D199}"/>
              </a:ext>
            </a:extLst>
          </p:cNvPr>
          <p:cNvSpPr txBox="1"/>
          <p:nvPr/>
        </p:nvSpPr>
        <p:spPr>
          <a:xfrm>
            <a:off x="7920588" y="6457890"/>
            <a:ext cx="1223412" cy="400110"/>
          </a:xfrm>
          <a:prstGeom prst="rect">
            <a:avLst/>
          </a:prstGeom>
          <a:noFill/>
        </p:spPr>
        <p:txBody>
          <a:bodyPr wrap="none" rtlCol="0">
            <a:spAutoFit/>
          </a:bodyPr>
          <a:lstStyle/>
          <a:p>
            <a:r>
              <a:rPr lang="en-US" sz="2000" i="1" dirty="0"/>
              <a:t>20240702</a:t>
            </a:r>
          </a:p>
        </p:txBody>
      </p:sp>
    </p:spTree>
    <p:extLst>
      <p:ext uri="{BB962C8B-B14F-4D97-AF65-F5344CB8AC3E}">
        <p14:creationId xmlns:p14="http://schemas.microsoft.com/office/powerpoint/2010/main" val="3260955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CEBBD2-60A6-4D7D-BB5C-CB227C0B428D}"/>
              </a:ext>
            </a:extLst>
          </p:cNvPr>
          <p:cNvPicPr>
            <a:picLocks noChangeAspect="1"/>
          </p:cNvPicPr>
          <p:nvPr/>
        </p:nvPicPr>
        <p:blipFill>
          <a:blip r:embed="rId2"/>
          <a:stretch>
            <a:fillRect/>
          </a:stretch>
        </p:blipFill>
        <p:spPr>
          <a:xfrm>
            <a:off x="1246630" y="0"/>
            <a:ext cx="6650740" cy="6858000"/>
          </a:xfrm>
          <a:prstGeom prst="rect">
            <a:avLst/>
          </a:prstGeom>
        </p:spPr>
      </p:pic>
      <p:sp>
        <p:nvSpPr>
          <p:cNvPr id="4" name="TextBox 3">
            <a:extLst>
              <a:ext uri="{FF2B5EF4-FFF2-40B4-BE49-F238E27FC236}">
                <a16:creationId xmlns:a16="http://schemas.microsoft.com/office/drawing/2014/main" id="{980C4D0E-14E1-49FF-898D-A4FD13327332}"/>
              </a:ext>
            </a:extLst>
          </p:cNvPr>
          <p:cNvSpPr txBox="1"/>
          <p:nvPr/>
        </p:nvSpPr>
        <p:spPr>
          <a:xfrm>
            <a:off x="7920588" y="6457890"/>
            <a:ext cx="1223412" cy="400110"/>
          </a:xfrm>
          <a:prstGeom prst="rect">
            <a:avLst/>
          </a:prstGeom>
          <a:noFill/>
        </p:spPr>
        <p:txBody>
          <a:bodyPr wrap="none" rtlCol="0">
            <a:spAutoFit/>
          </a:bodyPr>
          <a:lstStyle/>
          <a:p>
            <a:r>
              <a:rPr lang="en-US" sz="2000" i="1" dirty="0"/>
              <a:t>20240702</a:t>
            </a:r>
          </a:p>
        </p:txBody>
      </p:sp>
    </p:spTree>
    <p:extLst>
      <p:ext uri="{BB962C8B-B14F-4D97-AF65-F5344CB8AC3E}">
        <p14:creationId xmlns:p14="http://schemas.microsoft.com/office/powerpoint/2010/main" val="2275522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59C09-1870-4728-9E05-4CBC916814BD}"/>
              </a:ext>
            </a:extLst>
          </p:cNvPr>
          <p:cNvPicPr>
            <a:picLocks noChangeAspect="1"/>
          </p:cNvPicPr>
          <p:nvPr/>
        </p:nvPicPr>
        <p:blipFill>
          <a:blip r:embed="rId2"/>
          <a:stretch>
            <a:fillRect/>
          </a:stretch>
        </p:blipFill>
        <p:spPr>
          <a:xfrm>
            <a:off x="0" y="0"/>
            <a:ext cx="5514109" cy="5432638"/>
          </a:xfrm>
          <a:prstGeom prst="rect">
            <a:avLst/>
          </a:prstGeom>
        </p:spPr>
      </p:pic>
      <p:pic>
        <p:nvPicPr>
          <p:cNvPr id="4" name="Picture 3">
            <a:extLst>
              <a:ext uri="{FF2B5EF4-FFF2-40B4-BE49-F238E27FC236}">
                <a16:creationId xmlns:a16="http://schemas.microsoft.com/office/drawing/2014/main" id="{F5794510-0F69-4CC0-932D-9CDF5ADD4A84}"/>
              </a:ext>
            </a:extLst>
          </p:cNvPr>
          <p:cNvPicPr>
            <a:picLocks noChangeAspect="1"/>
          </p:cNvPicPr>
          <p:nvPr/>
        </p:nvPicPr>
        <p:blipFill rotWithShape="1">
          <a:blip r:embed="rId3"/>
          <a:srcRect b="48148"/>
          <a:stretch/>
        </p:blipFill>
        <p:spPr>
          <a:xfrm>
            <a:off x="5514109" y="0"/>
            <a:ext cx="1699491" cy="6781053"/>
          </a:xfrm>
          <a:prstGeom prst="rect">
            <a:avLst/>
          </a:prstGeom>
        </p:spPr>
      </p:pic>
      <p:pic>
        <p:nvPicPr>
          <p:cNvPr id="6" name="Picture 5">
            <a:extLst>
              <a:ext uri="{FF2B5EF4-FFF2-40B4-BE49-F238E27FC236}">
                <a16:creationId xmlns:a16="http://schemas.microsoft.com/office/drawing/2014/main" id="{93165A48-7E85-42C7-82D3-E8A11874F53F}"/>
              </a:ext>
            </a:extLst>
          </p:cNvPr>
          <p:cNvPicPr>
            <a:picLocks noChangeAspect="1"/>
          </p:cNvPicPr>
          <p:nvPr/>
        </p:nvPicPr>
        <p:blipFill rotWithShape="1">
          <a:blip r:embed="rId3"/>
          <a:srcRect t="51852"/>
          <a:stretch/>
        </p:blipFill>
        <p:spPr>
          <a:xfrm>
            <a:off x="7313779" y="1"/>
            <a:ext cx="1830221" cy="6781052"/>
          </a:xfrm>
          <a:prstGeom prst="rect">
            <a:avLst/>
          </a:prstGeom>
        </p:spPr>
      </p:pic>
      <p:sp>
        <p:nvSpPr>
          <p:cNvPr id="7" name="TextBox 6">
            <a:extLst>
              <a:ext uri="{FF2B5EF4-FFF2-40B4-BE49-F238E27FC236}">
                <a16:creationId xmlns:a16="http://schemas.microsoft.com/office/drawing/2014/main" id="{EFFCD366-42C6-42C4-B977-49390B0C4D89}"/>
              </a:ext>
            </a:extLst>
          </p:cNvPr>
          <p:cNvSpPr txBox="1"/>
          <p:nvPr/>
        </p:nvSpPr>
        <p:spPr>
          <a:xfrm>
            <a:off x="7920588" y="6457890"/>
            <a:ext cx="1223412" cy="400110"/>
          </a:xfrm>
          <a:prstGeom prst="rect">
            <a:avLst/>
          </a:prstGeom>
          <a:noFill/>
        </p:spPr>
        <p:txBody>
          <a:bodyPr wrap="none" rtlCol="0">
            <a:spAutoFit/>
          </a:bodyPr>
          <a:lstStyle/>
          <a:p>
            <a:r>
              <a:rPr lang="en-US" sz="2000" i="1" dirty="0"/>
              <a:t>20240702</a:t>
            </a:r>
          </a:p>
        </p:txBody>
      </p:sp>
    </p:spTree>
    <p:extLst>
      <p:ext uri="{BB962C8B-B14F-4D97-AF65-F5344CB8AC3E}">
        <p14:creationId xmlns:p14="http://schemas.microsoft.com/office/powerpoint/2010/main" val="102664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BC8FA8-AB48-4A84-9AF0-6601EC8249D2}"/>
              </a:ext>
            </a:extLst>
          </p:cNvPr>
          <p:cNvPicPr>
            <a:picLocks noChangeAspect="1"/>
          </p:cNvPicPr>
          <p:nvPr/>
        </p:nvPicPr>
        <p:blipFill>
          <a:blip r:embed="rId2"/>
          <a:stretch>
            <a:fillRect/>
          </a:stretch>
        </p:blipFill>
        <p:spPr>
          <a:xfrm>
            <a:off x="833437" y="457200"/>
            <a:ext cx="7477125" cy="5943600"/>
          </a:xfrm>
          <a:prstGeom prst="rect">
            <a:avLst/>
          </a:prstGeom>
        </p:spPr>
      </p:pic>
    </p:spTree>
    <p:extLst>
      <p:ext uri="{BB962C8B-B14F-4D97-AF65-F5344CB8AC3E}">
        <p14:creationId xmlns:p14="http://schemas.microsoft.com/office/powerpoint/2010/main" val="740726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4E9E0D-8768-45DF-87AE-27EE17A5EF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04775"/>
            <a:ext cx="5905500"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46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9D6B1B-9AFC-442D-B08C-4E38600FBC4D}"/>
              </a:ext>
            </a:extLst>
          </p:cNvPr>
          <p:cNvPicPr>
            <a:picLocks noChangeAspect="1"/>
          </p:cNvPicPr>
          <p:nvPr/>
        </p:nvPicPr>
        <p:blipFill>
          <a:blip r:embed="rId3"/>
          <a:stretch>
            <a:fillRect/>
          </a:stretch>
        </p:blipFill>
        <p:spPr>
          <a:xfrm>
            <a:off x="0" y="1155931"/>
            <a:ext cx="9144000" cy="4546137"/>
          </a:xfrm>
          <a:prstGeom prst="rect">
            <a:avLst/>
          </a:prstGeom>
        </p:spPr>
      </p:pic>
    </p:spTree>
    <p:extLst>
      <p:ext uri="{BB962C8B-B14F-4D97-AF65-F5344CB8AC3E}">
        <p14:creationId xmlns:p14="http://schemas.microsoft.com/office/powerpoint/2010/main" val="3663837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EA3A6B-F487-40E6-A9C4-BBA394878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9144000" cy="5149471"/>
          </a:xfrm>
          <a:prstGeom prst="rect">
            <a:avLst/>
          </a:prstGeom>
        </p:spPr>
      </p:pic>
    </p:spTree>
    <p:extLst>
      <p:ext uri="{BB962C8B-B14F-4D97-AF65-F5344CB8AC3E}">
        <p14:creationId xmlns:p14="http://schemas.microsoft.com/office/powerpoint/2010/main" val="3527288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C2F43-D7E5-4A0E-8662-9EA875BB1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7140"/>
            <a:ext cx="9144000" cy="5123720"/>
          </a:xfrm>
          <a:prstGeom prst="rect">
            <a:avLst/>
          </a:prstGeom>
        </p:spPr>
      </p:pic>
    </p:spTree>
    <p:extLst>
      <p:ext uri="{BB962C8B-B14F-4D97-AF65-F5344CB8AC3E}">
        <p14:creationId xmlns:p14="http://schemas.microsoft.com/office/powerpoint/2010/main" val="1009555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ABB66-EFC7-4F07-92F8-C8794B5B7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2641"/>
            <a:ext cx="9144000" cy="4632717"/>
          </a:xfrm>
          <a:prstGeom prst="rect">
            <a:avLst/>
          </a:prstGeom>
        </p:spPr>
      </p:pic>
    </p:spTree>
    <p:extLst>
      <p:ext uri="{BB962C8B-B14F-4D97-AF65-F5344CB8AC3E}">
        <p14:creationId xmlns:p14="http://schemas.microsoft.com/office/powerpoint/2010/main" val="4131757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49B43E-59EE-4E53-BB34-21773465A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8449"/>
            <a:ext cx="9144000" cy="4581102"/>
          </a:xfrm>
          <a:prstGeom prst="rect">
            <a:avLst/>
          </a:prstGeom>
        </p:spPr>
      </p:pic>
    </p:spTree>
    <p:extLst>
      <p:ext uri="{BB962C8B-B14F-4D97-AF65-F5344CB8AC3E}">
        <p14:creationId xmlns:p14="http://schemas.microsoft.com/office/powerpoint/2010/main" val="1095698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B6129-FFE0-449E-9F69-A8C0A1FA0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940"/>
            <a:ext cx="9144000" cy="5238119"/>
          </a:xfrm>
          <a:prstGeom prst="rect">
            <a:avLst/>
          </a:prstGeom>
        </p:spPr>
      </p:pic>
    </p:spTree>
    <p:extLst>
      <p:ext uri="{BB962C8B-B14F-4D97-AF65-F5344CB8AC3E}">
        <p14:creationId xmlns:p14="http://schemas.microsoft.com/office/powerpoint/2010/main" val="194979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0BD547-CC68-488D-922A-797B1A6BF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3404"/>
            <a:ext cx="9144000" cy="5231191"/>
          </a:xfrm>
          <a:prstGeom prst="rect">
            <a:avLst/>
          </a:prstGeom>
        </p:spPr>
      </p:pic>
    </p:spTree>
    <p:extLst>
      <p:ext uri="{BB962C8B-B14F-4D97-AF65-F5344CB8AC3E}">
        <p14:creationId xmlns:p14="http://schemas.microsoft.com/office/powerpoint/2010/main" val="1804314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E443B3-F7C3-44BD-8CB4-16A5AE0B0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940"/>
            <a:ext cx="9144000" cy="5238119"/>
          </a:xfrm>
          <a:prstGeom prst="rect">
            <a:avLst/>
          </a:prstGeom>
        </p:spPr>
      </p:pic>
    </p:spTree>
    <p:extLst>
      <p:ext uri="{BB962C8B-B14F-4D97-AF65-F5344CB8AC3E}">
        <p14:creationId xmlns:p14="http://schemas.microsoft.com/office/powerpoint/2010/main" val="258985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A46CF-8986-40B9-A36B-2AEEC5E5E946}"/>
              </a:ext>
            </a:extLst>
          </p:cNvPr>
          <p:cNvPicPr>
            <a:picLocks noChangeAspect="1"/>
          </p:cNvPicPr>
          <p:nvPr/>
        </p:nvPicPr>
        <p:blipFill>
          <a:blip r:embed="rId3"/>
          <a:stretch>
            <a:fillRect/>
          </a:stretch>
        </p:blipFill>
        <p:spPr>
          <a:xfrm>
            <a:off x="3435750" y="0"/>
            <a:ext cx="5708250" cy="5022574"/>
          </a:xfrm>
          <a:prstGeom prst="rect">
            <a:avLst/>
          </a:prstGeom>
        </p:spPr>
      </p:pic>
      <p:pic>
        <p:nvPicPr>
          <p:cNvPr id="5" name="Picture 4">
            <a:extLst>
              <a:ext uri="{FF2B5EF4-FFF2-40B4-BE49-F238E27FC236}">
                <a16:creationId xmlns:a16="http://schemas.microsoft.com/office/drawing/2014/main" id="{80948F0B-35D4-484C-AE3E-CCB8DA55B2E3}"/>
              </a:ext>
            </a:extLst>
          </p:cNvPr>
          <p:cNvPicPr>
            <a:picLocks noChangeAspect="1"/>
          </p:cNvPicPr>
          <p:nvPr/>
        </p:nvPicPr>
        <p:blipFill>
          <a:blip r:embed="rId4"/>
          <a:stretch>
            <a:fillRect/>
          </a:stretch>
        </p:blipFill>
        <p:spPr>
          <a:xfrm>
            <a:off x="0" y="3601146"/>
            <a:ext cx="5708250" cy="3256854"/>
          </a:xfrm>
          <a:prstGeom prst="rect">
            <a:avLst/>
          </a:prstGeom>
        </p:spPr>
      </p:pic>
      <p:pic>
        <p:nvPicPr>
          <p:cNvPr id="7" name="Picture 6">
            <a:extLst>
              <a:ext uri="{FF2B5EF4-FFF2-40B4-BE49-F238E27FC236}">
                <a16:creationId xmlns:a16="http://schemas.microsoft.com/office/drawing/2014/main" id="{67F5F6C7-31BE-43E9-9F19-5775B13C6FC4}"/>
              </a:ext>
            </a:extLst>
          </p:cNvPr>
          <p:cNvPicPr>
            <a:picLocks noChangeAspect="1"/>
          </p:cNvPicPr>
          <p:nvPr/>
        </p:nvPicPr>
        <p:blipFill>
          <a:blip r:embed="rId5"/>
          <a:stretch>
            <a:fillRect/>
          </a:stretch>
        </p:blipFill>
        <p:spPr>
          <a:xfrm>
            <a:off x="0" y="0"/>
            <a:ext cx="5708251" cy="3841233"/>
          </a:xfrm>
          <a:prstGeom prst="rect">
            <a:avLst/>
          </a:prstGeom>
        </p:spPr>
      </p:pic>
      <p:sp>
        <p:nvSpPr>
          <p:cNvPr id="10" name="TextBox 9">
            <a:extLst>
              <a:ext uri="{FF2B5EF4-FFF2-40B4-BE49-F238E27FC236}">
                <a16:creationId xmlns:a16="http://schemas.microsoft.com/office/drawing/2014/main" id="{68D4C1A6-C580-4A69-8F4D-1A3A582C12D7}"/>
              </a:ext>
            </a:extLst>
          </p:cNvPr>
          <p:cNvSpPr txBox="1"/>
          <p:nvPr/>
        </p:nvSpPr>
        <p:spPr>
          <a:xfrm>
            <a:off x="6122504" y="5791200"/>
            <a:ext cx="737702" cy="369332"/>
          </a:xfrm>
          <a:prstGeom prst="rect">
            <a:avLst/>
          </a:prstGeom>
          <a:noFill/>
        </p:spPr>
        <p:txBody>
          <a:bodyPr wrap="none" rtlCol="0">
            <a:spAutoFit/>
          </a:bodyPr>
          <a:lstStyle/>
          <a:p>
            <a:r>
              <a:rPr lang="en-US" dirty="0" err="1"/>
              <a:t>Xshell</a:t>
            </a:r>
            <a:endParaRPr lang="en-US" dirty="0"/>
          </a:p>
        </p:txBody>
      </p:sp>
    </p:spTree>
    <p:extLst>
      <p:ext uri="{BB962C8B-B14F-4D97-AF65-F5344CB8AC3E}">
        <p14:creationId xmlns:p14="http://schemas.microsoft.com/office/powerpoint/2010/main" val="2607618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24785A-1A97-46D7-A237-6B95D199B3B0}"/>
              </a:ext>
            </a:extLst>
          </p:cNvPr>
          <p:cNvPicPr>
            <a:picLocks noChangeAspect="1"/>
          </p:cNvPicPr>
          <p:nvPr/>
        </p:nvPicPr>
        <p:blipFill>
          <a:blip r:embed="rId3"/>
          <a:stretch>
            <a:fillRect/>
          </a:stretch>
        </p:blipFill>
        <p:spPr>
          <a:xfrm>
            <a:off x="0" y="0"/>
            <a:ext cx="4686300" cy="6391275"/>
          </a:xfrm>
          <a:prstGeom prst="rect">
            <a:avLst/>
          </a:prstGeom>
        </p:spPr>
      </p:pic>
      <p:sp>
        <p:nvSpPr>
          <p:cNvPr id="4" name="TextBox 3">
            <a:extLst>
              <a:ext uri="{FF2B5EF4-FFF2-40B4-BE49-F238E27FC236}">
                <a16:creationId xmlns:a16="http://schemas.microsoft.com/office/drawing/2014/main" id="{7183191A-9977-4006-8D09-357A4AC3BA9A}"/>
              </a:ext>
            </a:extLst>
          </p:cNvPr>
          <p:cNvSpPr txBox="1"/>
          <p:nvPr/>
        </p:nvSpPr>
        <p:spPr>
          <a:xfrm>
            <a:off x="6122504" y="5791200"/>
            <a:ext cx="574196" cy="369332"/>
          </a:xfrm>
          <a:prstGeom prst="rect">
            <a:avLst/>
          </a:prstGeom>
          <a:noFill/>
        </p:spPr>
        <p:txBody>
          <a:bodyPr wrap="none" rtlCol="0">
            <a:spAutoFit/>
          </a:bodyPr>
          <a:lstStyle/>
          <a:p>
            <a:r>
              <a:rPr lang="en-US" dirty="0" err="1"/>
              <a:t>Xftp</a:t>
            </a:r>
            <a:endParaRPr lang="en-US" dirty="0"/>
          </a:p>
        </p:txBody>
      </p:sp>
    </p:spTree>
    <p:extLst>
      <p:ext uri="{BB962C8B-B14F-4D97-AF65-F5344CB8AC3E}">
        <p14:creationId xmlns:p14="http://schemas.microsoft.com/office/powerpoint/2010/main" val="533868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C5F080-BA50-4EFC-A7E0-5DBFABD9B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942"/>
            <a:ext cx="9144000" cy="6542116"/>
          </a:xfrm>
          <a:prstGeom prst="rect">
            <a:avLst/>
          </a:prstGeom>
        </p:spPr>
      </p:pic>
    </p:spTree>
    <p:extLst>
      <p:ext uri="{BB962C8B-B14F-4D97-AF65-F5344CB8AC3E}">
        <p14:creationId xmlns:p14="http://schemas.microsoft.com/office/powerpoint/2010/main" val="757096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E70D39-D6AA-49E1-A564-4726C7D122AF}"/>
              </a:ext>
            </a:extLst>
          </p:cNvPr>
          <p:cNvPicPr>
            <a:picLocks noChangeAspect="1"/>
          </p:cNvPicPr>
          <p:nvPr/>
        </p:nvPicPr>
        <p:blipFill>
          <a:blip r:embed="rId3"/>
          <a:stretch>
            <a:fillRect/>
          </a:stretch>
        </p:blipFill>
        <p:spPr>
          <a:xfrm>
            <a:off x="152814" y="309562"/>
            <a:ext cx="7486650" cy="6238875"/>
          </a:xfrm>
          <a:prstGeom prst="rect">
            <a:avLst/>
          </a:prstGeom>
        </p:spPr>
      </p:pic>
    </p:spTree>
    <p:extLst>
      <p:ext uri="{BB962C8B-B14F-4D97-AF65-F5344CB8AC3E}">
        <p14:creationId xmlns:p14="http://schemas.microsoft.com/office/powerpoint/2010/main" val="2387262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6B169C-D207-4694-884B-AB0C85F6DC9D}"/>
              </a:ext>
            </a:extLst>
          </p:cNvPr>
          <p:cNvPicPr>
            <a:picLocks noChangeAspect="1"/>
          </p:cNvPicPr>
          <p:nvPr/>
        </p:nvPicPr>
        <p:blipFill>
          <a:blip r:embed="rId2"/>
          <a:stretch>
            <a:fillRect/>
          </a:stretch>
        </p:blipFill>
        <p:spPr>
          <a:xfrm>
            <a:off x="85725" y="2150165"/>
            <a:ext cx="8972550" cy="4572000"/>
          </a:xfrm>
          <a:prstGeom prst="rect">
            <a:avLst/>
          </a:prstGeom>
        </p:spPr>
      </p:pic>
      <p:sp>
        <p:nvSpPr>
          <p:cNvPr id="5" name="TextBox 4">
            <a:extLst>
              <a:ext uri="{FF2B5EF4-FFF2-40B4-BE49-F238E27FC236}">
                <a16:creationId xmlns:a16="http://schemas.microsoft.com/office/drawing/2014/main" id="{BBFEA4D8-DFD4-448A-996A-022B26FB0FD6}"/>
              </a:ext>
            </a:extLst>
          </p:cNvPr>
          <p:cNvSpPr txBox="1"/>
          <p:nvPr/>
        </p:nvSpPr>
        <p:spPr>
          <a:xfrm>
            <a:off x="0" y="0"/>
            <a:ext cx="9144000" cy="2031325"/>
          </a:xfrm>
          <a:prstGeom prst="rect">
            <a:avLst/>
          </a:prstGeom>
          <a:noFill/>
        </p:spPr>
        <p:txBody>
          <a:bodyPr wrap="square">
            <a:spAutoFit/>
          </a:bodyPr>
          <a:lstStyle/>
          <a:p>
            <a:r>
              <a:rPr lang="en-US" dirty="0"/>
              <a:t>Please follow the steps below to set up the </a:t>
            </a:r>
            <a:r>
              <a:rPr lang="en-US" dirty="0" err="1"/>
              <a:t>Conda</a:t>
            </a:r>
            <a:r>
              <a:rPr lang="en-US" dirty="0"/>
              <a:t> environment:</a:t>
            </a:r>
          </a:p>
          <a:p>
            <a:endParaRPr lang="en-US" dirty="0"/>
          </a:p>
          <a:p>
            <a:r>
              <a:rPr lang="en-US" dirty="0"/>
              <a:t>Access the Shared </a:t>
            </a:r>
            <a:r>
              <a:rPr lang="en-US" dirty="0" err="1"/>
              <a:t>Miniconda</a:t>
            </a:r>
            <a:r>
              <a:rPr lang="en-US" dirty="0"/>
              <a:t> Installation Script</a:t>
            </a:r>
          </a:p>
          <a:p>
            <a:r>
              <a:rPr lang="en-US" dirty="0"/>
              <a:t>•	Go to the /</a:t>
            </a:r>
            <a:r>
              <a:rPr lang="en-US" dirty="0" err="1"/>
              <a:t>localscratch</a:t>
            </a:r>
            <a:r>
              <a:rPr lang="en-US" dirty="0"/>
              <a:t> Directory in the </a:t>
            </a:r>
            <a:r>
              <a:rPr lang="en-US" dirty="0" err="1"/>
              <a:t>tpcgpu</a:t>
            </a:r>
            <a:r>
              <a:rPr lang="en-US" dirty="0"/>
              <a:t>:</a:t>
            </a:r>
          </a:p>
          <a:p>
            <a:endParaRPr lang="en-US" dirty="0"/>
          </a:p>
          <a:p>
            <a:r>
              <a:rPr lang="en-US" dirty="0"/>
              <a:t>Run the </a:t>
            </a:r>
            <a:r>
              <a:rPr lang="en-US" dirty="0" err="1"/>
              <a:t>Miniconda</a:t>
            </a:r>
            <a:r>
              <a:rPr lang="en-US" dirty="0"/>
              <a:t> Installation Script:</a:t>
            </a:r>
          </a:p>
          <a:p>
            <a:r>
              <a:rPr lang="en-US" dirty="0"/>
              <a:t>•	Run the command: bash Miniconda3-latest-Linux-x86_64.sh</a:t>
            </a:r>
          </a:p>
        </p:txBody>
      </p:sp>
    </p:spTree>
    <p:extLst>
      <p:ext uri="{BB962C8B-B14F-4D97-AF65-F5344CB8AC3E}">
        <p14:creationId xmlns:p14="http://schemas.microsoft.com/office/powerpoint/2010/main" val="939413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F003AB-E828-4DAC-8858-1D4C11A39D0A}"/>
              </a:ext>
            </a:extLst>
          </p:cNvPr>
          <p:cNvSpPr txBox="1"/>
          <p:nvPr/>
        </p:nvSpPr>
        <p:spPr>
          <a:xfrm>
            <a:off x="0" y="0"/>
            <a:ext cx="9144000" cy="1200329"/>
          </a:xfrm>
          <a:prstGeom prst="rect">
            <a:avLst/>
          </a:prstGeom>
          <a:noFill/>
        </p:spPr>
        <p:txBody>
          <a:bodyPr wrap="square">
            <a:spAutoFit/>
          </a:bodyPr>
          <a:lstStyle/>
          <a:p>
            <a:pPr marL="0" marR="0">
              <a:spcBef>
                <a:spcPts val="0"/>
              </a:spcBef>
              <a:spcAft>
                <a:spcPts val="0"/>
              </a:spcAft>
            </a:pPr>
            <a:r>
              <a:rPr lang="en-US" sz="1800" dirty="0">
                <a:solidFill>
                  <a:srgbClr val="000000"/>
                </a:solidFill>
                <a:effectLst/>
                <a:latin typeface="Aptos"/>
                <a:ea typeface="Times New Roman" panose="02020603050405020304" pitchFamily="18" charset="0"/>
              </a:rPr>
              <a:t>When prompted to specify the installation directory, enter:</a:t>
            </a:r>
            <a:endParaRPr lang="en-US" sz="1600" dirty="0">
              <a:effectLst/>
              <a:latin typeface="Calibri" panose="020F0502020204030204" pitchFamily="34" charset="0"/>
              <a:ea typeface="等线"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a:ea typeface="Times New Roman" panose="02020603050405020304" pitchFamily="18" charset="0"/>
              </a:rPr>
              <a:t>/</a:t>
            </a:r>
            <a:r>
              <a:rPr lang="en-US" sz="1800" dirty="0" err="1">
                <a:solidFill>
                  <a:srgbClr val="000000"/>
                </a:solidFill>
                <a:effectLst/>
                <a:latin typeface="Aptos"/>
                <a:ea typeface="Times New Roman" panose="02020603050405020304" pitchFamily="18" charset="0"/>
              </a:rPr>
              <a:t>localscratch</a:t>
            </a:r>
            <a:r>
              <a:rPr lang="en-US" sz="1800" dirty="0">
                <a:solidFill>
                  <a:srgbClr val="000000"/>
                </a:solidFill>
                <a:effectLst/>
                <a:latin typeface="Aptos"/>
                <a:ea typeface="Times New Roman" panose="02020603050405020304" pitchFamily="18" charset="0"/>
              </a:rPr>
              <a:t>/</a:t>
            </a:r>
            <a:r>
              <a:rPr lang="en-US" sz="1800" dirty="0" err="1">
                <a:solidFill>
                  <a:srgbClr val="000000"/>
                </a:solidFill>
                <a:effectLst/>
                <a:latin typeface="Aptos"/>
                <a:ea typeface="Times New Roman" panose="02020603050405020304" pitchFamily="18" charset="0"/>
              </a:rPr>
              <a:t>sunlijie</a:t>
            </a:r>
            <a:r>
              <a:rPr lang="en-US" sz="1800" dirty="0">
                <a:solidFill>
                  <a:srgbClr val="000000"/>
                </a:solidFill>
                <a:effectLst/>
                <a:latin typeface="Aptos"/>
                <a:ea typeface="Times New Roman" panose="02020603050405020304" pitchFamily="18" charset="0"/>
              </a:rPr>
              <a:t>/miniconda3</a:t>
            </a:r>
            <a:endParaRPr lang="en-US" sz="1600" dirty="0">
              <a:solidFill>
                <a:srgbClr val="000000"/>
              </a:solidFill>
              <a:effectLst/>
              <a:latin typeface="Calibri" panose="020F0502020204030204" pitchFamily="34" charset="0"/>
              <a:ea typeface="等线"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a:ea typeface="Times New Roman" panose="02020603050405020304" pitchFamily="18" charset="0"/>
              </a:rPr>
              <a:t>Replace </a:t>
            </a:r>
            <a:r>
              <a:rPr lang="en-US" sz="1800" dirty="0" err="1">
                <a:solidFill>
                  <a:srgbClr val="000000"/>
                </a:solidFill>
                <a:effectLst/>
                <a:latin typeface="Aptos"/>
                <a:ea typeface="Times New Roman" panose="02020603050405020304" pitchFamily="18" charset="0"/>
              </a:rPr>
              <a:t>sunlijie</a:t>
            </a:r>
            <a:r>
              <a:rPr lang="en-US" sz="1800" dirty="0">
                <a:solidFill>
                  <a:srgbClr val="000000"/>
                </a:solidFill>
                <a:effectLst/>
                <a:latin typeface="Aptos"/>
                <a:ea typeface="Times New Roman" panose="02020603050405020304" pitchFamily="18" charset="0"/>
              </a:rPr>
              <a:t> with your actual username. This will install </a:t>
            </a:r>
            <a:r>
              <a:rPr lang="en-US" sz="1800" dirty="0" err="1">
                <a:solidFill>
                  <a:srgbClr val="000000"/>
                </a:solidFill>
                <a:effectLst/>
                <a:latin typeface="Aptos"/>
                <a:ea typeface="Times New Roman" panose="02020603050405020304" pitchFamily="18" charset="0"/>
              </a:rPr>
              <a:t>Miniconda</a:t>
            </a:r>
            <a:r>
              <a:rPr lang="en-US" sz="1800" dirty="0">
                <a:solidFill>
                  <a:srgbClr val="000000"/>
                </a:solidFill>
                <a:effectLst/>
                <a:latin typeface="Aptos"/>
                <a:ea typeface="Times New Roman" panose="02020603050405020304" pitchFamily="18" charset="0"/>
              </a:rPr>
              <a:t> in a custom directory to avoid any conflicts or permission issues.</a:t>
            </a:r>
            <a:endParaRPr lang="en-US" sz="1600" dirty="0">
              <a:solidFill>
                <a:srgbClr val="000000"/>
              </a:solidFill>
              <a:effectLst/>
              <a:latin typeface="Calibri" panose="020F0502020204030204" pitchFamily="34" charset="0"/>
              <a:ea typeface="等线" panose="02010600030101010101" pitchFamily="2" charset="-122"/>
            </a:endParaRPr>
          </a:p>
        </p:txBody>
      </p:sp>
      <p:pic>
        <p:nvPicPr>
          <p:cNvPr id="9" name="Picture 8">
            <a:extLst>
              <a:ext uri="{FF2B5EF4-FFF2-40B4-BE49-F238E27FC236}">
                <a16:creationId xmlns:a16="http://schemas.microsoft.com/office/drawing/2014/main" id="{79F40123-6ED2-469F-A39F-502D43EAA241}"/>
              </a:ext>
            </a:extLst>
          </p:cNvPr>
          <p:cNvPicPr>
            <a:picLocks noChangeAspect="1"/>
          </p:cNvPicPr>
          <p:nvPr/>
        </p:nvPicPr>
        <p:blipFill rotWithShape="1">
          <a:blip r:embed="rId2"/>
          <a:srcRect b="24154"/>
          <a:stretch/>
        </p:blipFill>
        <p:spPr>
          <a:xfrm>
            <a:off x="0" y="1411357"/>
            <a:ext cx="7498773" cy="5201478"/>
          </a:xfrm>
          <a:prstGeom prst="rect">
            <a:avLst/>
          </a:prstGeom>
        </p:spPr>
      </p:pic>
    </p:spTree>
    <p:extLst>
      <p:ext uri="{BB962C8B-B14F-4D97-AF65-F5344CB8AC3E}">
        <p14:creationId xmlns:p14="http://schemas.microsoft.com/office/powerpoint/2010/main" val="409576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73C8FF-B403-465A-BDDE-EB0C377AFD8A}"/>
              </a:ext>
            </a:extLst>
          </p:cNvPr>
          <p:cNvSpPr txBox="1"/>
          <p:nvPr/>
        </p:nvSpPr>
        <p:spPr>
          <a:xfrm>
            <a:off x="0" y="0"/>
            <a:ext cx="9144000" cy="1477328"/>
          </a:xfrm>
          <a:prstGeom prst="rect">
            <a:avLst/>
          </a:prstGeom>
          <a:noFill/>
        </p:spPr>
        <p:txBody>
          <a:bodyPr wrap="square">
            <a:spAutoFit/>
          </a:bodyPr>
          <a:lstStyle/>
          <a:p>
            <a:pPr marL="0" marR="0">
              <a:spcBef>
                <a:spcPts val="0"/>
              </a:spcBef>
              <a:spcAft>
                <a:spcPts val="0"/>
              </a:spcAft>
            </a:pPr>
            <a:r>
              <a:rPr lang="en-US" sz="1800" dirty="0">
                <a:solidFill>
                  <a:srgbClr val="000000"/>
                </a:solidFill>
                <a:effectLst/>
                <a:latin typeface="Aptos"/>
                <a:ea typeface="Times New Roman" panose="02020603050405020304" pitchFamily="18" charset="0"/>
              </a:rPr>
              <a:t>Initialize </a:t>
            </a:r>
            <a:r>
              <a:rPr lang="en-US" sz="1800" dirty="0" err="1">
                <a:solidFill>
                  <a:srgbClr val="000000"/>
                </a:solidFill>
                <a:effectLst/>
                <a:latin typeface="Aptos"/>
                <a:ea typeface="Times New Roman" panose="02020603050405020304" pitchFamily="18" charset="0"/>
              </a:rPr>
              <a:t>Conda</a:t>
            </a:r>
            <a:r>
              <a:rPr lang="en-US" sz="1800" dirty="0">
                <a:solidFill>
                  <a:srgbClr val="000000"/>
                </a:solidFill>
                <a:effectLst/>
                <a:latin typeface="Aptos"/>
                <a:ea typeface="Times New Roman" panose="02020603050405020304" pitchFamily="18" charset="0"/>
              </a:rPr>
              <a:t> (if not automatically prompted):</a:t>
            </a:r>
            <a:endParaRPr lang="en-US" sz="1600" dirty="0">
              <a:effectLst/>
              <a:latin typeface="Calibri" panose="020F0502020204030204" pitchFamily="34" charset="0"/>
              <a:ea typeface="等线"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a:ea typeface="Times New Roman" panose="02020603050405020304" pitchFamily="18" charset="0"/>
              </a:rPr>
              <a:t>/</a:t>
            </a:r>
            <a:r>
              <a:rPr lang="en-US" sz="1800" dirty="0" err="1">
                <a:solidFill>
                  <a:srgbClr val="000000"/>
                </a:solidFill>
                <a:effectLst/>
                <a:latin typeface="Aptos"/>
                <a:ea typeface="Times New Roman" panose="02020603050405020304" pitchFamily="18" charset="0"/>
              </a:rPr>
              <a:t>localscratch</a:t>
            </a:r>
            <a:r>
              <a:rPr lang="en-US" sz="1800" dirty="0">
                <a:solidFill>
                  <a:srgbClr val="000000"/>
                </a:solidFill>
                <a:effectLst/>
                <a:latin typeface="Aptos"/>
                <a:ea typeface="Times New Roman" panose="02020603050405020304" pitchFamily="18" charset="0"/>
              </a:rPr>
              <a:t>/</a:t>
            </a:r>
            <a:r>
              <a:rPr lang="en-US" sz="1800" dirty="0" err="1">
                <a:solidFill>
                  <a:srgbClr val="000000"/>
                </a:solidFill>
                <a:effectLst/>
                <a:latin typeface="Aptos"/>
                <a:ea typeface="Times New Roman" panose="02020603050405020304" pitchFamily="18" charset="0"/>
              </a:rPr>
              <a:t>sunlijie</a:t>
            </a:r>
            <a:r>
              <a:rPr lang="en-US" sz="1800" dirty="0">
                <a:solidFill>
                  <a:srgbClr val="000000"/>
                </a:solidFill>
                <a:effectLst/>
                <a:latin typeface="Aptos"/>
                <a:ea typeface="Times New Roman" panose="02020603050405020304" pitchFamily="18" charset="0"/>
              </a:rPr>
              <a:t>/miniconda3/bin/</a:t>
            </a:r>
            <a:r>
              <a:rPr lang="en-US" sz="1800" dirty="0" err="1">
                <a:solidFill>
                  <a:srgbClr val="000000"/>
                </a:solidFill>
                <a:effectLst/>
                <a:latin typeface="Aptos"/>
                <a:ea typeface="Times New Roman" panose="02020603050405020304" pitchFamily="18" charset="0"/>
              </a:rPr>
              <a:t>conda</a:t>
            </a:r>
            <a:r>
              <a:rPr lang="en-US" sz="1800" dirty="0">
                <a:solidFill>
                  <a:srgbClr val="000000"/>
                </a:solidFill>
                <a:effectLst/>
                <a:latin typeface="Aptos"/>
                <a:ea typeface="Times New Roman" panose="02020603050405020304" pitchFamily="18" charset="0"/>
              </a:rPr>
              <a:t> </a:t>
            </a:r>
            <a:r>
              <a:rPr lang="en-US" sz="1800" dirty="0" err="1">
                <a:solidFill>
                  <a:srgbClr val="000000"/>
                </a:solidFill>
                <a:effectLst/>
                <a:latin typeface="Aptos"/>
                <a:ea typeface="Times New Roman" panose="02020603050405020304" pitchFamily="18" charset="0"/>
              </a:rPr>
              <a:t>init</a:t>
            </a:r>
            <a:endParaRPr lang="en-US" sz="1600" dirty="0">
              <a:solidFill>
                <a:srgbClr val="000000"/>
              </a:solidFill>
              <a:effectLst/>
              <a:latin typeface="Calibri" panose="020F0502020204030204" pitchFamily="34" charset="0"/>
              <a:ea typeface="等线" panose="02010600030101010101" pitchFamily="2" charset="-122"/>
            </a:endParaRPr>
          </a:p>
          <a:p>
            <a:pPr marL="457200" marR="0">
              <a:spcBef>
                <a:spcPts val="0"/>
              </a:spcBef>
              <a:spcAft>
                <a:spcPts val="0"/>
              </a:spcAft>
            </a:pPr>
            <a:r>
              <a:rPr lang="en-US" sz="1800" dirty="0">
                <a:solidFill>
                  <a:srgbClr val="000000"/>
                </a:solidFill>
                <a:effectLst/>
                <a:latin typeface="Aptos"/>
                <a:ea typeface="Times New Roman" panose="02020603050405020304" pitchFamily="18" charset="0"/>
              </a:rPr>
              <a:t> </a:t>
            </a:r>
            <a:endParaRPr lang="en-US" sz="16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000000"/>
                </a:solidFill>
                <a:effectLst/>
                <a:latin typeface="Aptos"/>
                <a:ea typeface="Times New Roman" panose="02020603050405020304" pitchFamily="18" charset="0"/>
              </a:rPr>
              <a:t>Restart your terminal or source your shell configuration file:</a:t>
            </a:r>
            <a:endParaRPr lang="en-US" sz="1600" dirty="0">
              <a:effectLst/>
              <a:latin typeface="Calibri" panose="020F0502020204030204" pitchFamily="34" charset="0"/>
              <a:ea typeface="等线"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a:ea typeface="Times New Roman" panose="02020603050405020304" pitchFamily="18" charset="0"/>
              </a:rPr>
              <a:t>source ~/.</a:t>
            </a:r>
            <a:r>
              <a:rPr lang="en-US" sz="1800" dirty="0" err="1">
                <a:solidFill>
                  <a:srgbClr val="000000"/>
                </a:solidFill>
                <a:effectLst/>
                <a:latin typeface="Aptos"/>
                <a:ea typeface="Times New Roman" panose="02020603050405020304" pitchFamily="18" charset="0"/>
              </a:rPr>
              <a:t>bashrc</a:t>
            </a:r>
            <a:endParaRPr lang="en-US" sz="1600" dirty="0">
              <a:solidFill>
                <a:srgbClr val="000000"/>
              </a:solidFill>
              <a:effectLst/>
              <a:latin typeface="Calibri" panose="020F0502020204030204" pitchFamily="34" charset="0"/>
              <a:ea typeface="等线" panose="02010600030101010101" pitchFamily="2" charset="-122"/>
            </a:endParaRPr>
          </a:p>
        </p:txBody>
      </p:sp>
      <p:pic>
        <p:nvPicPr>
          <p:cNvPr id="5" name="Picture 4">
            <a:extLst>
              <a:ext uri="{FF2B5EF4-FFF2-40B4-BE49-F238E27FC236}">
                <a16:creationId xmlns:a16="http://schemas.microsoft.com/office/drawing/2014/main" id="{D4396149-1013-4604-8EFF-73BA00816CEB}"/>
              </a:ext>
            </a:extLst>
          </p:cNvPr>
          <p:cNvPicPr>
            <a:picLocks noChangeAspect="1"/>
          </p:cNvPicPr>
          <p:nvPr/>
        </p:nvPicPr>
        <p:blipFill>
          <a:blip r:embed="rId2"/>
          <a:stretch>
            <a:fillRect/>
          </a:stretch>
        </p:blipFill>
        <p:spPr>
          <a:xfrm>
            <a:off x="0" y="1743903"/>
            <a:ext cx="8324850" cy="3152775"/>
          </a:xfrm>
          <a:prstGeom prst="rect">
            <a:avLst/>
          </a:prstGeom>
        </p:spPr>
      </p:pic>
    </p:spTree>
    <p:extLst>
      <p:ext uri="{BB962C8B-B14F-4D97-AF65-F5344CB8AC3E}">
        <p14:creationId xmlns:p14="http://schemas.microsoft.com/office/powerpoint/2010/main" val="320010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25D37A-FA81-4B49-95F9-8E01026888A4}"/>
              </a:ext>
            </a:extLst>
          </p:cNvPr>
          <p:cNvSpPr txBox="1"/>
          <p:nvPr/>
        </p:nvSpPr>
        <p:spPr>
          <a:xfrm>
            <a:off x="0" y="0"/>
            <a:ext cx="9144000" cy="2031325"/>
          </a:xfrm>
          <a:prstGeom prst="rect">
            <a:avLst/>
          </a:prstGeom>
          <a:noFill/>
        </p:spPr>
        <p:txBody>
          <a:bodyPr wrap="square">
            <a:spAutoFit/>
          </a:bodyPr>
          <a:lstStyle/>
          <a:p>
            <a:pPr marL="0" marR="0">
              <a:spcBef>
                <a:spcPts val="0"/>
              </a:spcBef>
              <a:spcAft>
                <a:spcPts val="0"/>
              </a:spcAft>
            </a:pPr>
            <a:r>
              <a:rPr lang="en-US" sz="1800" dirty="0">
                <a:solidFill>
                  <a:srgbClr val="000000"/>
                </a:solidFill>
                <a:effectLst/>
                <a:latin typeface="Aptos"/>
                <a:ea typeface="Times New Roman" panose="02020603050405020304" pitchFamily="18" charset="0"/>
              </a:rPr>
              <a:t>Create the </a:t>
            </a:r>
            <a:r>
              <a:rPr lang="en-US" sz="1800" dirty="0" err="1">
                <a:solidFill>
                  <a:srgbClr val="000000"/>
                </a:solidFill>
                <a:effectLst/>
                <a:latin typeface="Aptos"/>
                <a:ea typeface="Times New Roman" panose="02020603050405020304" pitchFamily="18" charset="0"/>
              </a:rPr>
              <a:t>Conda</a:t>
            </a:r>
            <a:r>
              <a:rPr lang="en-US" sz="1800" dirty="0">
                <a:solidFill>
                  <a:srgbClr val="000000"/>
                </a:solidFill>
                <a:effectLst/>
                <a:latin typeface="Aptos"/>
                <a:ea typeface="Times New Roman" panose="02020603050405020304" pitchFamily="18" charset="0"/>
              </a:rPr>
              <a:t> Environment from the Spec File:</a:t>
            </a:r>
            <a:endParaRPr lang="en-US" sz="1600" dirty="0">
              <a:effectLst/>
              <a:latin typeface="Calibri" panose="020F0502020204030204" pitchFamily="34" charset="0"/>
              <a:ea typeface="等线"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a:ea typeface="Times New Roman" panose="02020603050405020304" pitchFamily="18" charset="0"/>
              </a:rPr>
              <a:t>Go to your working directory: cd /</a:t>
            </a:r>
            <a:r>
              <a:rPr lang="en-US" sz="1800" dirty="0" err="1">
                <a:solidFill>
                  <a:srgbClr val="000000"/>
                </a:solidFill>
                <a:effectLst/>
                <a:latin typeface="Aptos"/>
                <a:ea typeface="Times New Roman" panose="02020603050405020304" pitchFamily="18" charset="0"/>
              </a:rPr>
              <a:t>egr</a:t>
            </a:r>
            <a:r>
              <a:rPr lang="en-US" sz="1800" dirty="0">
                <a:solidFill>
                  <a:srgbClr val="000000"/>
                </a:solidFill>
                <a:effectLst/>
                <a:latin typeface="Aptos"/>
                <a:ea typeface="Times New Roman" panose="02020603050405020304" pitchFamily="18" charset="0"/>
              </a:rPr>
              <a:t>/research-</a:t>
            </a:r>
            <a:r>
              <a:rPr lang="en-US" sz="1800" dirty="0" err="1">
                <a:solidFill>
                  <a:srgbClr val="000000"/>
                </a:solidFill>
                <a:effectLst/>
                <a:latin typeface="Aptos"/>
                <a:ea typeface="Times New Roman" panose="02020603050405020304" pitchFamily="18" charset="0"/>
              </a:rPr>
              <a:t>tpc</a:t>
            </a:r>
            <a:r>
              <a:rPr lang="en-US" sz="1800" dirty="0">
                <a:solidFill>
                  <a:srgbClr val="000000"/>
                </a:solidFill>
                <a:effectLst/>
                <a:latin typeface="Aptos"/>
                <a:ea typeface="Times New Roman" panose="02020603050405020304" pitchFamily="18" charset="0"/>
              </a:rPr>
              <a:t>/</a:t>
            </a:r>
            <a:r>
              <a:rPr lang="en-US" sz="1800" dirty="0" err="1">
                <a:solidFill>
                  <a:srgbClr val="000000"/>
                </a:solidFill>
                <a:effectLst/>
                <a:latin typeface="Aptos"/>
                <a:ea typeface="Times New Roman" panose="02020603050405020304" pitchFamily="18" charset="0"/>
              </a:rPr>
              <a:t>sunlijie</a:t>
            </a:r>
            <a:endParaRPr lang="en-US" sz="1600" dirty="0">
              <a:solidFill>
                <a:srgbClr val="000000"/>
              </a:solidFill>
              <a:effectLst/>
              <a:latin typeface="Calibri" panose="020F0502020204030204" pitchFamily="34" charset="0"/>
              <a:ea typeface="等线"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a:ea typeface="Times New Roman" panose="02020603050405020304" pitchFamily="18" charset="0"/>
              </a:rPr>
              <a:t>Run the command: /</a:t>
            </a:r>
            <a:r>
              <a:rPr lang="en-US" sz="1800" dirty="0" err="1">
                <a:solidFill>
                  <a:srgbClr val="000000"/>
                </a:solidFill>
                <a:effectLst/>
                <a:latin typeface="Aptos"/>
                <a:ea typeface="Times New Roman" panose="02020603050405020304" pitchFamily="18" charset="0"/>
              </a:rPr>
              <a:t>localscratch</a:t>
            </a:r>
            <a:r>
              <a:rPr lang="en-US" sz="1800" dirty="0">
                <a:solidFill>
                  <a:srgbClr val="000000"/>
                </a:solidFill>
                <a:effectLst/>
                <a:latin typeface="Aptos"/>
                <a:ea typeface="Times New Roman" panose="02020603050405020304" pitchFamily="18" charset="0"/>
              </a:rPr>
              <a:t>/</a:t>
            </a:r>
            <a:r>
              <a:rPr lang="en-US" sz="1800" dirty="0" err="1">
                <a:solidFill>
                  <a:srgbClr val="000000"/>
                </a:solidFill>
                <a:effectLst/>
                <a:latin typeface="Aptos"/>
                <a:ea typeface="Times New Roman" panose="02020603050405020304" pitchFamily="18" charset="0"/>
              </a:rPr>
              <a:t>sunlijie</a:t>
            </a:r>
            <a:r>
              <a:rPr lang="en-US" sz="1800" dirty="0">
                <a:solidFill>
                  <a:srgbClr val="000000"/>
                </a:solidFill>
                <a:effectLst/>
                <a:latin typeface="Aptos"/>
                <a:ea typeface="Times New Roman" panose="02020603050405020304" pitchFamily="18" charset="0"/>
              </a:rPr>
              <a:t>/miniconda3/bin/</a:t>
            </a:r>
            <a:r>
              <a:rPr lang="en-US" sz="1800" dirty="0" err="1">
                <a:solidFill>
                  <a:srgbClr val="000000"/>
                </a:solidFill>
                <a:effectLst/>
                <a:latin typeface="Aptos"/>
                <a:ea typeface="Times New Roman" panose="02020603050405020304" pitchFamily="18" charset="0"/>
              </a:rPr>
              <a:t>conda</a:t>
            </a:r>
            <a:r>
              <a:rPr lang="en-US" sz="1800" dirty="0">
                <a:solidFill>
                  <a:srgbClr val="000000"/>
                </a:solidFill>
                <a:effectLst/>
                <a:latin typeface="Aptos"/>
                <a:ea typeface="Times New Roman" panose="02020603050405020304" pitchFamily="18" charset="0"/>
              </a:rPr>
              <a:t> create --name e21072 --file /</a:t>
            </a:r>
            <a:r>
              <a:rPr lang="en-US" sz="1800" dirty="0" err="1">
                <a:solidFill>
                  <a:srgbClr val="000000"/>
                </a:solidFill>
                <a:effectLst/>
                <a:latin typeface="Aptos"/>
                <a:ea typeface="Times New Roman" panose="02020603050405020304" pitchFamily="18" charset="0"/>
              </a:rPr>
              <a:t>egr</a:t>
            </a:r>
            <a:r>
              <a:rPr lang="en-US" sz="1800" dirty="0">
                <a:solidFill>
                  <a:srgbClr val="000000"/>
                </a:solidFill>
                <a:effectLst/>
                <a:latin typeface="Aptos"/>
                <a:ea typeface="Times New Roman" panose="02020603050405020304" pitchFamily="18" charset="0"/>
              </a:rPr>
              <a:t>/research-</a:t>
            </a:r>
            <a:r>
              <a:rPr lang="en-US" sz="1800" dirty="0" err="1">
                <a:solidFill>
                  <a:srgbClr val="000000"/>
                </a:solidFill>
                <a:effectLst/>
                <a:latin typeface="Aptos"/>
                <a:ea typeface="Times New Roman" panose="02020603050405020304" pitchFamily="18" charset="0"/>
              </a:rPr>
              <a:t>tpc</a:t>
            </a:r>
            <a:r>
              <a:rPr lang="en-US" sz="1800" dirty="0">
                <a:solidFill>
                  <a:srgbClr val="000000"/>
                </a:solidFill>
                <a:effectLst/>
                <a:latin typeface="Aptos"/>
                <a:ea typeface="Times New Roman" panose="02020603050405020304" pitchFamily="18" charset="0"/>
              </a:rPr>
              <a:t>/shared/env_spec_file.txt</a:t>
            </a:r>
            <a:endParaRPr lang="en-US" sz="1600" dirty="0">
              <a:solidFill>
                <a:srgbClr val="000000"/>
              </a:solidFill>
              <a:effectLst/>
              <a:latin typeface="Calibri" panose="020F0502020204030204" pitchFamily="34" charset="0"/>
              <a:ea typeface="等线" panose="02010600030101010101" pitchFamily="2" charset="-122"/>
            </a:endParaRPr>
          </a:p>
          <a:p>
            <a:pPr marL="457200" marR="0">
              <a:spcBef>
                <a:spcPts val="0"/>
              </a:spcBef>
              <a:spcAft>
                <a:spcPts val="0"/>
              </a:spcAft>
            </a:pPr>
            <a:r>
              <a:rPr lang="en-US" sz="1800" dirty="0">
                <a:solidFill>
                  <a:srgbClr val="000000"/>
                </a:solidFill>
                <a:effectLst/>
                <a:latin typeface="Aptos"/>
                <a:ea typeface="Times New Roman" panose="02020603050405020304" pitchFamily="18" charset="0"/>
              </a:rPr>
              <a:t> </a:t>
            </a:r>
            <a:endParaRPr lang="en-US" sz="16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000000"/>
                </a:solidFill>
                <a:effectLst/>
                <a:latin typeface="Aptos"/>
                <a:ea typeface="Times New Roman" panose="02020603050405020304" pitchFamily="18" charset="0"/>
              </a:rPr>
              <a:t>Activate the New Environment:</a:t>
            </a:r>
            <a:endParaRPr lang="en-US" sz="1600" dirty="0">
              <a:effectLst/>
              <a:latin typeface="Calibri" panose="020F0502020204030204" pitchFamily="34" charset="0"/>
              <a:ea typeface="等线" panose="02010600030101010101" pitchFamily="2" charset="-122"/>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err="1">
                <a:solidFill>
                  <a:srgbClr val="000000"/>
                </a:solidFill>
                <a:effectLst/>
                <a:latin typeface="Aptos"/>
                <a:ea typeface="Times New Roman" panose="02020603050405020304" pitchFamily="18" charset="0"/>
              </a:rPr>
              <a:t>conda</a:t>
            </a:r>
            <a:r>
              <a:rPr lang="en-US" sz="1800" dirty="0">
                <a:solidFill>
                  <a:srgbClr val="000000"/>
                </a:solidFill>
                <a:effectLst/>
                <a:latin typeface="Aptos"/>
                <a:ea typeface="Times New Roman" panose="02020603050405020304" pitchFamily="18" charset="0"/>
              </a:rPr>
              <a:t> activate e21072</a:t>
            </a:r>
            <a:endParaRPr lang="en-US" sz="1600" dirty="0">
              <a:solidFill>
                <a:srgbClr val="000000"/>
              </a:solidFill>
              <a:effectLst/>
              <a:latin typeface="Calibri" panose="020F0502020204030204" pitchFamily="34" charset="0"/>
              <a:ea typeface="等线" panose="02010600030101010101" pitchFamily="2" charset="-122"/>
            </a:endParaRPr>
          </a:p>
        </p:txBody>
      </p:sp>
      <p:pic>
        <p:nvPicPr>
          <p:cNvPr id="5" name="Picture 4">
            <a:extLst>
              <a:ext uri="{FF2B5EF4-FFF2-40B4-BE49-F238E27FC236}">
                <a16:creationId xmlns:a16="http://schemas.microsoft.com/office/drawing/2014/main" id="{D1F008AD-1FAD-4B16-B0A0-4CEDACA89C63}"/>
              </a:ext>
            </a:extLst>
          </p:cNvPr>
          <p:cNvPicPr>
            <a:picLocks noChangeAspect="1"/>
          </p:cNvPicPr>
          <p:nvPr/>
        </p:nvPicPr>
        <p:blipFill>
          <a:blip r:embed="rId2"/>
          <a:stretch>
            <a:fillRect/>
          </a:stretch>
        </p:blipFill>
        <p:spPr>
          <a:xfrm>
            <a:off x="0" y="2456415"/>
            <a:ext cx="9105900" cy="2581275"/>
          </a:xfrm>
          <a:prstGeom prst="rect">
            <a:avLst/>
          </a:prstGeom>
        </p:spPr>
      </p:pic>
    </p:spTree>
    <p:extLst>
      <p:ext uri="{BB962C8B-B14F-4D97-AF65-F5344CB8AC3E}">
        <p14:creationId xmlns:p14="http://schemas.microsoft.com/office/powerpoint/2010/main" val="1862754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30D0B-C4A1-493B-922F-FD992C940197}"/>
              </a:ext>
            </a:extLst>
          </p:cNvPr>
          <p:cNvPicPr>
            <a:picLocks noChangeAspect="1"/>
          </p:cNvPicPr>
          <p:nvPr/>
        </p:nvPicPr>
        <p:blipFill>
          <a:blip r:embed="rId2"/>
          <a:stretch>
            <a:fillRect/>
          </a:stretch>
        </p:blipFill>
        <p:spPr>
          <a:xfrm>
            <a:off x="0" y="0"/>
            <a:ext cx="8066754" cy="6858000"/>
          </a:xfrm>
          <a:prstGeom prst="rect">
            <a:avLst/>
          </a:prstGeom>
        </p:spPr>
      </p:pic>
    </p:spTree>
    <p:extLst>
      <p:ext uri="{BB962C8B-B14F-4D97-AF65-F5344CB8AC3E}">
        <p14:creationId xmlns:p14="http://schemas.microsoft.com/office/powerpoint/2010/main" val="2148558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C2950-1A13-4F25-B66A-937CBA13F3B0}"/>
              </a:ext>
            </a:extLst>
          </p:cNvPr>
          <p:cNvPicPr>
            <a:picLocks noChangeAspect="1"/>
          </p:cNvPicPr>
          <p:nvPr/>
        </p:nvPicPr>
        <p:blipFill>
          <a:blip r:embed="rId2"/>
          <a:stretch>
            <a:fillRect/>
          </a:stretch>
        </p:blipFill>
        <p:spPr>
          <a:xfrm>
            <a:off x="0" y="1204232"/>
            <a:ext cx="9144000" cy="5653768"/>
          </a:xfrm>
          <a:prstGeom prst="rect">
            <a:avLst/>
          </a:prstGeom>
        </p:spPr>
      </p:pic>
      <p:sp>
        <p:nvSpPr>
          <p:cNvPr id="5" name="TextBox 4">
            <a:extLst>
              <a:ext uri="{FF2B5EF4-FFF2-40B4-BE49-F238E27FC236}">
                <a16:creationId xmlns:a16="http://schemas.microsoft.com/office/drawing/2014/main" id="{919BE3F2-BB6F-4B15-90F3-5B300D187475}"/>
              </a:ext>
            </a:extLst>
          </p:cNvPr>
          <p:cNvSpPr txBox="1"/>
          <p:nvPr/>
        </p:nvSpPr>
        <p:spPr>
          <a:xfrm>
            <a:off x="0" y="0"/>
            <a:ext cx="9144000" cy="923330"/>
          </a:xfrm>
          <a:prstGeom prst="rect">
            <a:avLst/>
          </a:prstGeom>
          <a:noFill/>
        </p:spPr>
        <p:txBody>
          <a:bodyPr wrap="square">
            <a:spAutoFit/>
          </a:bodyPr>
          <a:lstStyle/>
          <a:p>
            <a:r>
              <a:rPr lang="en-US" dirty="0" err="1"/>
              <a:t>ssh</a:t>
            </a:r>
            <a:r>
              <a:rPr lang="en-US" dirty="0"/>
              <a:t> -Y sunlijie@tpcgpu.egr.msu.edu -J sunlijie@scully.egr.msu.edu</a:t>
            </a:r>
          </a:p>
          <a:p>
            <a:r>
              <a:rPr lang="en-US" dirty="0"/>
              <a:t>Ciaednp111#</a:t>
            </a:r>
          </a:p>
          <a:p>
            <a:r>
              <a:rPr lang="en-US" altLang="zh-CN" dirty="0"/>
              <a:t>cd </a:t>
            </a:r>
            <a:r>
              <a:rPr lang="en-US" dirty="0"/>
              <a:t>/</a:t>
            </a:r>
            <a:r>
              <a:rPr lang="en-US" dirty="0" err="1"/>
              <a:t>egr</a:t>
            </a:r>
            <a:r>
              <a:rPr lang="en-US" dirty="0"/>
              <a:t>/research-</a:t>
            </a:r>
            <a:r>
              <a:rPr lang="en-US" dirty="0" err="1"/>
              <a:t>tpc</a:t>
            </a:r>
            <a:r>
              <a:rPr lang="en-US" dirty="0"/>
              <a:t>/</a:t>
            </a:r>
            <a:r>
              <a:rPr lang="en-US" dirty="0" err="1"/>
              <a:t>sunlijie</a:t>
            </a:r>
            <a:endParaRPr lang="en-US" dirty="0"/>
          </a:p>
        </p:txBody>
      </p:sp>
      <p:sp>
        <p:nvSpPr>
          <p:cNvPr id="4" name="TextBox 3">
            <a:extLst>
              <a:ext uri="{FF2B5EF4-FFF2-40B4-BE49-F238E27FC236}">
                <a16:creationId xmlns:a16="http://schemas.microsoft.com/office/drawing/2014/main" id="{760908D4-AA1E-4D38-8A45-BA269AEC599F}"/>
              </a:ext>
            </a:extLst>
          </p:cNvPr>
          <p:cNvSpPr txBox="1"/>
          <p:nvPr/>
        </p:nvSpPr>
        <p:spPr>
          <a:xfrm>
            <a:off x="127000" y="4176440"/>
            <a:ext cx="8623300" cy="2308324"/>
          </a:xfrm>
          <a:prstGeom prst="rect">
            <a:avLst/>
          </a:prstGeom>
          <a:noFill/>
        </p:spPr>
        <p:txBody>
          <a:bodyPr wrap="square" rtlCol="0">
            <a:spAutoFit/>
          </a:bodyPr>
          <a:lstStyle/>
          <a:p>
            <a:r>
              <a:rPr lang="en-US" dirty="0">
                <a:solidFill>
                  <a:srgbClr val="FFFF00"/>
                </a:solidFill>
              </a:rPr>
              <a:t>Connect to the Remote Server:</a:t>
            </a:r>
          </a:p>
          <a:p>
            <a:r>
              <a:rPr lang="en-US" dirty="0">
                <a:solidFill>
                  <a:srgbClr val="FFFF00"/>
                </a:solidFill>
              </a:rPr>
              <a:t>Click the green "Open a Remote Window" icon (&gt;&lt;) in the lower-left corner.</a:t>
            </a:r>
          </a:p>
          <a:p>
            <a:r>
              <a:rPr lang="en-US" dirty="0">
                <a:solidFill>
                  <a:srgbClr val="FFFF00"/>
                </a:solidFill>
              </a:rPr>
              <a:t>Select "Remote-SSH: Connect to Host...".</a:t>
            </a:r>
          </a:p>
          <a:p>
            <a:r>
              <a:rPr lang="en-US" dirty="0">
                <a:solidFill>
                  <a:srgbClr val="FFFF00"/>
                </a:solidFill>
              </a:rPr>
              <a:t>Choose the host you configured (e.g., </a:t>
            </a:r>
            <a:r>
              <a:rPr lang="en-US" dirty="0" err="1">
                <a:solidFill>
                  <a:srgbClr val="FFFF00"/>
                </a:solidFill>
              </a:rPr>
              <a:t>myserver</a:t>
            </a:r>
            <a:r>
              <a:rPr lang="en-US" dirty="0">
                <a:solidFill>
                  <a:srgbClr val="FFFF00"/>
                </a:solidFill>
              </a:rPr>
              <a:t>).</a:t>
            </a:r>
          </a:p>
          <a:p>
            <a:r>
              <a:rPr lang="en-US" dirty="0">
                <a:solidFill>
                  <a:srgbClr val="FFFF00"/>
                </a:solidFill>
              </a:rPr>
              <a:t>VS Code will establish an SSH connection and reopen connected to the remote environment.</a:t>
            </a:r>
          </a:p>
          <a:p>
            <a:r>
              <a:rPr lang="en-US" dirty="0">
                <a:solidFill>
                  <a:srgbClr val="FFFF00"/>
                </a:solidFill>
              </a:rPr>
              <a:t>Open a Remote Folder:</a:t>
            </a:r>
          </a:p>
          <a:p>
            <a:r>
              <a:rPr lang="en-US" dirty="0">
                <a:solidFill>
                  <a:srgbClr val="FFFF00"/>
                </a:solidFill>
              </a:rPr>
              <a:t>Once connected, use **"File" &gt; "Open Folder" to select a directory on the remote server.</a:t>
            </a:r>
          </a:p>
        </p:txBody>
      </p:sp>
    </p:spTree>
    <p:extLst>
      <p:ext uri="{BB962C8B-B14F-4D97-AF65-F5344CB8AC3E}">
        <p14:creationId xmlns:p14="http://schemas.microsoft.com/office/powerpoint/2010/main" val="4187526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E4C99E-3BC1-4FE8-8411-649B7352117E}"/>
              </a:ext>
            </a:extLst>
          </p:cNvPr>
          <p:cNvPicPr>
            <a:picLocks noChangeAspect="1"/>
          </p:cNvPicPr>
          <p:nvPr/>
        </p:nvPicPr>
        <p:blipFill>
          <a:blip r:embed="rId2"/>
          <a:stretch>
            <a:fillRect/>
          </a:stretch>
        </p:blipFill>
        <p:spPr>
          <a:xfrm>
            <a:off x="0" y="0"/>
            <a:ext cx="5781675" cy="3295650"/>
          </a:xfrm>
          <a:prstGeom prst="rect">
            <a:avLst/>
          </a:prstGeom>
        </p:spPr>
      </p:pic>
      <p:pic>
        <p:nvPicPr>
          <p:cNvPr id="4" name="Picture 3">
            <a:extLst>
              <a:ext uri="{FF2B5EF4-FFF2-40B4-BE49-F238E27FC236}">
                <a16:creationId xmlns:a16="http://schemas.microsoft.com/office/drawing/2014/main" id="{9D6646BF-589A-43C2-A345-869CDD37B855}"/>
              </a:ext>
            </a:extLst>
          </p:cNvPr>
          <p:cNvPicPr>
            <a:picLocks noChangeAspect="1"/>
          </p:cNvPicPr>
          <p:nvPr/>
        </p:nvPicPr>
        <p:blipFill>
          <a:blip r:embed="rId3"/>
          <a:stretch>
            <a:fillRect/>
          </a:stretch>
        </p:blipFill>
        <p:spPr>
          <a:xfrm>
            <a:off x="0" y="1647766"/>
            <a:ext cx="9144000" cy="5210234"/>
          </a:xfrm>
          <a:prstGeom prst="rect">
            <a:avLst/>
          </a:prstGeom>
        </p:spPr>
      </p:pic>
    </p:spTree>
    <p:extLst>
      <p:ext uri="{BB962C8B-B14F-4D97-AF65-F5344CB8AC3E}">
        <p14:creationId xmlns:p14="http://schemas.microsoft.com/office/powerpoint/2010/main" val="4103721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0A023D-6B7A-4772-8846-9B5B6ED49EF5}"/>
              </a:ext>
            </a:extLst>
          </p:cNvPr>
          <p:cNvSpPr txBox="1"/>
          <p:nvPr/>
        </p:nvSpPr>
        <p:spPr>
          <a:xfrm>
            <a:off x="0" y="0"/>
            <a:ext cx="9144000" cy="1200329"/>
          </a:xfrm>
          <a:prstGeom prst="rect">
            <a:avLst/>
          </a:prstGeom>
          <a:noFill/>
        </p:spPr>
        <p:txBody>
          <a:bodyPr wrap="square">
            <a:spAutoFit/>
          </a:bodyPr>
          <a:lstStyle/>
          <a:p>
            <a:r>
              <a:rPr lang="en-US" dirty="0"/>
              <a:t>We're just looking for </a:t>
            </a:r>
            <a:r>
              <a:rPr lang="en-US" baseline="30000" dirty="0"/>
              <a:t>60</a:t>
            </a:r>
            <a:r>
              <a:rPr lang="en-US" altLang="zh-CN" dirty="0"/>
              <a:t>Ga β</a:t>
            </a:r>
            <a:r>
              <a:rPr lang="en-US" dirty="0"/>
              <a:t>-</a:t>
            </a:r>
            <a:r>
              <a:rPr lang="en-US" altLang="zh-CN" dirty="0"/>
              <a:t>delayed</a:t>
            </a:r>
            <a:r>
              <a:rPr lang="en-US" dirty="0"/>
              <a:t> protons and alphas.</a:t>
            </a:r>
          </a:p>
          <a:p>
            <a:r>
              <a:rPr lang="en-US" dirty="0"/>
              <a:t>One of the tricky things is that we can identify protons and alphas, but at low energies, they kind of merge in our range versus energy plot that we use for identification.</a:t>
            </a:r>
          </a:p>
          <a:p>
            <a:r>
              <a:rPr lang="en-US" dirty="0"/>
              <a:t>So we'll try to use some machine learning techniques for that.</a:t>
            </a:r>
          </a:p>
        </p:txBody>
      </p:sp>
      <p:pic>
        <p:nvPicPr>
          <p:cNvPr id="3" name="Picture 2">
            <a:extLst>
              <a:ext uri="{FF2B5EF4-FFF2-40B4-BE49-F238E27FC236}">
                <a16:creationId xmlns:a16="http://schemas.microsoft.com/office/drawing/2014/main" id="{CBBF8C1E-4C44-491C-956F-289DB58F5C91}"/>
              </a:ext>
            </a:extLst>
          </p:cNvPr>
          <p:cNvPicPr>
            <a:picLocks noChangeAspect="1"/>
          </p:cNvPicPr>
          <p:nvPr/>
        </p:nvPicPr>
        <p:blipFill>
          <a:blip r:embed="rId3"/>
          <a:stretch>
            <a:fillRect/>
          </a:stretch>
        </p:blipFill>
        <p:spPr>
          <a:xfrm>
            <a:off x="5751374" y="2120037"/>
            <a:ext cx="2617926" cy="2617926"/>
          </a:xfrm>
          <a:prstGeom prst="rect">
            <a:avLst/>
          </a:prstGeom>
        </p:spPr>
      </p:pic>
      <p:pic>
        <p:nvPicPr>
          <p:cNvPr id="4" name="Picture 3">
            <a:extLst>
              <a:ext uri="{FF2B5EF4-FFF2-40B4-BE49-F238E27FC236}">
                <a16:creationId xmlns:a16="http://schemas.microsoft.com/office/drawing/2014/main" id="{A14E779A-0EC2-4769-8341-F8E0AE89A624}"/>
              </a:ext>
            </a:extLst>
          </p:cNvPr>
          <p:cNvPicPr>
            <a:picLocks noChangeAspect="1"/>
          </p:cNvPicPr>
          <p:nvPr/>
        </p:nvPicPr>
        <p:blipFill rotWithShape="1">
          <a:blip r:embed="rId4">
            <a:extLst>
              <a:ext uri="{28A0092B-C50C-407E-A947-70E740481C1C}">
                <a14:useLocalDpi xmlns:a14="http://schemas.microsoft.com/office/drawing/2010/main" val="0"/>
              </a:ext>
            </a:extLst>
          </a:blip>
          <a:srcRect t="3148" r="6763"/>
          <a:stretch/>
        </p:blipFill>
        <p:spPr>
          <a:xfrm>
            <a:off x="0" y="1689100"/>
            <a:ext cx="4989374" cy="4260850"/>
          </a:xfrm>
          <a:prstGeom prst="rect">
            <a:avLst/>
          </a:prstGeom>
        </p:spPr>
      </p:pic>
    </p:spTree>
    <p:extLst>
      <p:ext uri="{BB962C8B-B14F-4D97-AF65-F5344CB8AC3E}">
        <p14:creationId xmlns:p14="http://schemas.microsoft.com/office/powerpoint/2010/main" val="1554003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6A4E04-6CFD-44A8-AF86-55A9BD7B8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8923"/>
            <a:ext cx="9144000" cy="5660153"/>
          </a:xfrm>
          <a:prstGeom prst="rect">
            <a:avLst/>
          </a:prstGeom>
        </p:spPr>
      </p:pic>
    </p:spTree>
    <p:extLst>
      <p:ext uri="{BB962C8B-B14F-4D97-AF65-F5344CB8AC3E}">
        <p14:creationId xmlns:p14="http://schemas.microsoft.com/office/powerpoint/2010/main" val="3667863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1581DA-AD57-4B31-A9A1-42A83F121A44}"/>
              </a:ext>
            </a:extLst>
          </p:cNvPr>
          <p:cNvPicPr>
            <a:picLocks noChangeAspect="1"/>
          </p:cNvPicPr>
          <p:nvPr/>
        </p:nvPicPr>
        <p:blipFill>
          <a:blip r:embed="rId3"/>
          <a:stretch>
            <a:fillRect/>
          </a:stretch>
        </p:blipFill>
        <p:spPr>
          <a:xfrm>
            <a:off x="0" y="1140542"/>
            <a:ext cx="9144000" cy="4576916"/>
          </a:xfrm>
          <a:prstGeom prst="rect">
            <a:avLst/>
          </a:prstGeom>
        </p:spPr>
      </p:pic>
    </p:spTree>
    <p:extLst>
      <p:ext uri="{BB962C8B-B14F-4D97-AF65-F5344CB8AC3E}">
        <p14:creationId xmlns:p14="http://schemas.microsoft.com/office/powerpoint/2010/main" val="712788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78AE6B-37E4-42A9-867E-37675C79F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401"/>
            <a:ext cx="9144000" cy="5183198"/>
          </a:xfrm>
          <a:prstGeom prst="rect">
            <a:avLst/>
          </a:prstGeom>
        </p:spPr>
      </p:pic>
    </p:spTree>
    <p:extLst>
      <p:ext uri="{BB962C8B-B14F-4D97-AF65-F5344CB8AC3E}">
        <p14:creationId xmlns:p14="http://schemas.microsoft.com/office/powerpoint/2010/main" val="437361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8A5499-E8FF-42B5-BA43-214E43FE7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4925"/>
            <a:ext cx="9144000" cy="4248150"/>
          </a:xfrm>
          <a:prstGeom prst="rect">
            <a:avLst/>
          </a:prstGeom>
        </p:spPr>
      </p:pic>
    </p:spTree>
    <p:extLst>
      <p:ext uri="{BB962C8B-B14F-4D97-AF65-F5344CB8AC3E}">
        <p14:creationId xmlns:p14="http://schemas.microsoft.com/office/powerpoint/2010/main" val="1053280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F71DDE-4E5E-489F-9614-470FD8FEE9FB}"/>
              </a:ext>
            </a:extLst>
          </p:cNvPr>
          <p:cNvPicPr>
            <a:picLocks noChangeAspect="1"/>
          </p:cNvPicPr>
          <p:nvPr/>
        </p:nvPicPr>
        <p:blipFill>
          <a:blip r:embed="rId2"/>
          <a:stretch>
            <a:fillRect/>
          </a:stretch>
        </p:blipFill>
        <p:spPr>
          <a:xfrm>
            <a:off x="0" y="0"/>
            <a:ext cx="5692411" cy="6858000"/>
          </a:xfrm>
          <a:prstGeom prst="rect">
            <a:avLst/>
          </a:prstGeom>
        </p:spPr>
      </p:pic>
    </p:spTree>
    <p:extLst>
      <p:ext uri="{BB962C8B-B14F-4D97-AF65-F5344CB8AC3E}">
        <p14:creationId xmlns:p14="http://schemas.microsoft.com/office/powerpoint/2010/main" val="3371888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379649-4DC4-4679-A27B-C1CA1ABAFDD3}"/>
              </a:ext>
            </a:extLst>
          </p:cNvPr>
          <p:cNvSpPr txBox="1"/>
          <p:nvPr/>
        </p:nvSpPr>
        <p:spPr>
          <a:xfrm>
            <a:off x="0" y="0"/>
            <a:ext cx="9144000" cy="5078313"/>
          </a:xfrm>
          <a:prstGeom prst="rect">
            <a:avLst/>
          </a:prstGeom>
          <a:noFill/>
        </p:spPr>
        <p:txBody>
          <a:bodyPr wrap="square">
            <a:spAutoFit/>
          </a:bodyPr>
          <a:lstStyle/>
          <a:p>
            <a:r>
              <a:rPr lang="en-US" dirty="0" err="1"/>
              <a:t>ssh</a:t>
            </a:r>
            <a:r>
              <a:rPr lang="en-US" dirty="0"/>
              <a:t> -Y sunli@</a:t>
            </a:r>
            <a:r>
              <a:rPr lang="en-US" altLang="zh-CN" dirty="0"/>
              <a:t>fishtank.frib.msu.edu</a:t>
            </a:r>
            <a:r>
              <a:rPr lang="en-US" dirty="0"/>
              <a:t> -J sunli@nsclgw1.frib.msu.edu</a:t>
            </a:r>
          </a:p>
          <a:p>
            <a:endParaRPr lang="en-US" dirty="0"/>
          </a:p>
          <a:p>
            <a:r>
              <a:rPr lang="en-US" dirty="0"/>
              <a:t>Ciae111-</a:t>
            </a:r>
          </a:p>
          <a:p>
            <a:endParaRPr lang="en-US" dirty="0"/>
          </a:p>
          <a:p>
            <a:r>
              <a:rPr lang="en-US" dirty="0"/>
              <a:t>/</a:t>
            </a:r>
            <a:r>
              <a:rPr lang="en-US" dirty="0" err="1"/>
              <a:t>mnt</a:t>
            </a:r>
            <a:r>
              <a:rPr lang="en-US" dirty="0"/>
              <a:t>/analysis/e17023/lijie/</a:t>
            </a:r>
            <a:r>
              <a:rPr lang="en-US" dirty="0" err="1"/>
              <a:t>gadget_analysis</a:t>
            </a:r>
            <a:endParaRPr lang="en-US" dirty="0"/>
          </a:p>
          <a:p>
            <a:r>
              <a:rPr lang="en-US" dirty="0"/>
              <a:t>source </a:t>
            </a:r>
            <a:r>
              <a:rPr lang="en-US" dirty="0" err="1"/>
              <a:t>activate_env</a:t>
            </a:r>
            <a:endParaRPr lang="en-US" dirty="0"/>
          </a:p>
          <a:p>
            <a:r>
              <a:rPr lang="en-US" dirty="0"/>
              <a:t>python3 main_gui.py</a:t>
            </a:r>
          </a:p>
          <a:p>
            <a:r>
              <a:rPr lang="en-US" dirty="0"/>
              <a:t>/mnt/analysis/e17023/lijie/gadget_analysis/Simulations/SimFrame.py</a:t>
            </a:r>
          </a:p>
          <a:p>
            <a:endParaRPr lang="en-US" dirty="0"/>
          </a:p>
          <a:p>
            <a:r>
              <a:rPr lang="en-US" dirty="0"/>
              <a:t>/</a:t>
            </a:r>
            <a:r>
              <a:rPr lang="en-US" dirty="0" err="1"/>
              <a:t>mnt</a:t>
            </a:r>
            <a:r>
              <a:rPr lang="en-US" dirty="0"/>
              <a:t>/analysis/e17023/lijie/</a:t>
            </a:r>
            <a:r>
              <a:rPr lang="en-US" dirty="0" err="1"/>
              <a:t>gadget_analysis</a:t>
            </a:r>
            <a:r>
              <a:rPr lang="en-US" dirty="0"/>
              <a:t>/Simulations/parameters.csv</a:t>
            </a:r>
          </a:p>
          <a:p>
            <a:r>
              <a:rPr lang="en-US" altLang="zh-CN" dirty="0"/>
              <a:t>The most important csv file for read and write.</a:t>
            </a:r>
          </a:p>
          <a:p>
            <a:endParaRPr lang="en-US" dirty="0"/>
          </a:p>
          <a:p>
            <a:r>
              <a:rPr lang="en-US" dirty="0"/>
              <a:t>/</a:t>
            </a:r>
            <a:r>
              <a:rPr lang="en-US" dirty="0" err="1"/>
              <a:t>mnt</a:t>
            </a:r>
            <a:r>
              <a:rPr lang="en-US" dirty="0"/>
              <a:t>/analysis/e17023/lijie/</a:t>
            </a:r>
            <a:r>
              <a:rPr lang="en-US" dirty="0" err="1"/>
              <a:t>gadget_analysis</a:t>
            </a:r>
            <a:r>
              <a:rPr lang="en-US" dirty="0"/>
              <a:t>/Simulations/.input/defaultParams.csv</a:t>
            </a:r>
          </a:p>
          <a:p>
            <a:r>
              <a:rPr lang="en-US" dirty="0"/>
              <a:t>Provide 47 default parameters</a:t>
            </a:r>
          </a:p>
          <a:p>
            <a:endParaRPr lang="en-US" dirty="0"/>
          </a:p>
          <a:p>
            <a:r>
              <a:rPr lang="en-US" strike="sngStrike" dirty="0"/>
              <a:t>/</a:t>
            </a:r>
            <a:r>
              <a:rPr lang="en-US" strike="sngStrike" dirty="0" err="1"/>
              <a:t>mnt</a:t>
            </a:r>
            <a:r>
              <a:rPr lang="en-US" strike="sngStrike" dirty="0"/>
              <a:t>/analysis/e17023/lijie/</a:t>
            </a:r>
            <a:r>
              <a:rPr lang="en-US" strike="sngStrike" dirty="0" err="1"/>
              <a:t>gadget_analysis</a:t>
            </a:r>
            <a:r>
              <a:rPr lang="en-US" strike="sngStrike" dirty="0"/>
              <a:t>/Simulations/Output/parameters.csv</a:t>
            </a:r>
          </a:p>
          <a:p>
            <a:r>
              <a:rPr lang="en-US" dirty="0"/>
              <a:t>/</a:t>
            </a:r>
            <a:r>
              <a:rPr lang="en-US" dirty="0" err="1"/>
              <a:t>mnt</a:t>
            </a:r>
            <a:r>
              <a:rPr lang="en-US" dirty="0"/>
              <a:t>/analysis/e17023/lijie/</a:t>
            </a:r>
            <a:r>
              <a:rPr lang="en-US" dirty="0" err="1"/>
              <a:t>gadget_analysis</a:t>
            </a:r>
            <a:r>
              <a:rPr lang="en-US" dirty="0"/>
              <a:t>/Simulations/input/sim/param.csv</a:t>
            </a:r>
          </a:p>
          <a:p>
            <a:endParaRPr lang="en-US" dirty="0"/>
          </a:p>
        </p:txBody>
      </p:sp>
    </p:spTree>
    <p:extLst>
      <p:ext uri="{BB962C8B-B14F-4D97-AF65-F5344CB8AC3E}">
        <p14:creationId xmlns:p14="http://schemas.microsoft.com/office/powerpoint/2010/main" val="1191391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954A077-C69E-4184-B790-EA9094FEE5A9}"/>
              </a:ext>
            </a:extLst>
          </p:cNvPr>
          <p:cNvGraphicFramePr>
            <a:graphicFrameLocks noGrp="1"/>
          </p:cNvGraphicFramePr>
          <p:nvPr>
            <p:extLst>
              <p:ext uri="{D42A27DB-BD31-4B8C-83A1-F6EECF244321}">
                <p14:modId xmlns:p14="http://schemas.microsoft.com/office/powerpoint/2010/main" val="2406520509"/>
              </p:ext>
            </p:extLst>
          </p:nvPr>
        </p:nvGraphicFramePr>
        <p:xfrm>
          <a:off x="0" y="0"/>
          <a:ext cx="9143999" cy="9033267"/>
        </p:xfrm>
        <a:graphic>
          <a:graphicData uri="http://schemas.openxmlformats.org/drawingml/2006/table">
            <a:tbl>
              <a:tblPr/>
              <a:tblGrid>
                <a:gridCol w="1476768">
                  <a:extLst>
                    <a:ext uri="{9D8B030D-6E8A-4147-A177-3AD203B41FA5}">
                      <a16:colId xmlns:a16="http://schemas.microsoft.com/office/drawing/2014/main" val="585484400"/>
                    </a:ext>
                  </a:extLst>
                </a:gridCol>
                <a:gridCol w="467490">
                  <a:extLst>
                    <a:ext uri="{9D8B030D-6E8A-4147-A177-3AD203B41FA5}">
                      <a16:colId xmlns:a16="http://schemas.microsoft.com/office/drawing/2014/main" val="2037577685"/>
                    </a:ext>
                  </a:extLst>
                </a:gridCol>
                <a:gridCol w="1436030">
                  <a:extLst>
                    <a:ext uri="{9D8B030D-6E8A-4147-A177-3AD203B41FA5}">
                      <a16:colId xmlns:a16="http://schemas.microsoft.com/office/drawing/2014/main" val="1721024748"/>
                    </a:ext>
                  </a:extLst>
                </a:gridCol>
                <a:gridCol w="5049594">
                  <a:extLst>
                    <a:ext uri="{9D8B030D-6E8A-4147-A177-3AD203B41FA5}">
                      <a16:colId xmlns:a16="http://schemas.microsoft.com/office/drawing/2014/main" val="2211949726"/>
                    </a:ext>
                  </a:extLst>
                </a:gridCol>
                <a:gridCol w="342504">
                  <a:extLst>
                    <a:ext uri="{9D8B030D-6E8A-4147-A177-3AD203B41FA5}">
                      <a16:colId xmlns:a16="http://schemas.microsoft.com/office/drawing/2014/main" val="1497721934"/>
                    </a:ext>
                  </a:extLst>
                </a:gridCol>
                <a:gridCol w="371613">
                  <a:extLst>
                    <a:ext uri="{9D8B030D-6E8A-4147-A177-3AD203B41FA5}">
                      <a16:colId xmlns:a16="http://schemas.microsoft.com/office/drawing/2014/main" val="949224659"/>
                    </a:ext>
                  </a:extLst>
                </a:gridCol>
              </a:tblGrid>
              <a:tr h="67990">
                <a:tc>
                  <a:txBody>
                    <a:bodyPr/>
                    <a:lstStyle/>
                    <a:p>
                      <a:pPr algn="ctr" fontAlgn="b"/>
                      <a:r>
                        <a:rPr lang="en-US" sz="1200" b="0" i="0" u="none" strike="noStrike" dirty="0">
                          <a:solidFill>
                            <a:srgbClr val="000000"/>
                          </a:solidFill>
                          <a:effectLst/>
                          <a:latin typeface="Calibri" panose="020F0502020204030204" pitchFamily="34" charset="0"/>
                        </a:rPr>
                        <a:t>Parameter</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Type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Value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Description</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Min</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Max</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4314098"/>
                  </a:ext>
                </a:extLst>
              </a:tr>
              <a:tr h="167708">
                <a:tc>
                  <a:txBody>
                    <a:bodyPr/>
                    <a:lstStyle/>
                    <a:p>
                      <a:pPr algn="ctr" fontAlgn="b"/>
                      <a:r>
                        <a:rPr lang="en-US" sz="1200" b="0" i="0" u="none" strike="noStrike" dirty="0" err="1">
                          <a:solidFill>
                            <a:srgbClr val="000000"/>
                          </a:solidFill>
                          <a:effectLst/>
                          <a:latin typeface="Calibri" panose="020F0502020204030204" pitchFamily="34" charset="0"/>
                        </a:rPr>
                        <a:t>CoefL</a:t>
                      </a:r>
                      <a:endParaRPr lang="en-US" sz="1200" b="0" i="0" u="none" strike="noStrike" dirty="0">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0.000114</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Longitudal coefficient of diffusion [cm2/us]</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6696536"/>
                  </a:ext>
                </a:extLst>
              </a:tr>
              <a:tr h="200947">
                <a:tc>
                  <a:txBody>
                    <a:bodyPr/>
                    <a:lstStyle/>
                    <a:p>
                      <a:pPr algn="ctr" fontAlgn="b"/>
                      <a:r>
                        <a:rPr lang="en-US" sz="1200" b="0" i="0" u="none" strike="noStrike">
                          <a:solidFill>
                            <a:srgbClr val="000000"/>
                          </a:solidFill>
                          <a:effectLst/>
                          <a:latin typeface="Calibri" panose="020F0502020204030204" pitchFamily="34" charset="0"/>
                        </a:rPr>
                        <a:t>CoefT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0.00284</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Transverse coefficient of diffusion [cm2/us]</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6038797"/>
                  </a:ext>
                </a:extLst>
              </a:tr>
              <a:tr h="134468">
                <a:tc>
                  <a:txBody>
                    <a:bodyPr/>
                    <a:lstStyle/>
                    <a:p>
                      <a:pPr algn="ctr" fontAlgn="b"/>
                      <a:r>
                        <a:rPr lang="en-US" sz="1200" b="0" i="0" u="none" strike="noStrike">
                          <a:solidFill>
                            <a:srgbClr val="000000"/>
                          </a:solidFill>
                          <a:effectLst/>
                          <a:latin typeface="Calibri" panose="020F0502020204030204" pitchFamily="34" charset="0"/>
                        </a:rPr>
                        <a:t>Gain</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8000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Average gain of micromegas</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1937214"/>
                  </a:ext>
                </a:extLst>
              </a:tr>
              <a:tr h="134468">
                <a:tc>
                  <a:txBody>
                    <a:bodyPr/>
                    <a:lstStyle/>
                    <a:p>
                      <a:pPr algn="ctr" fontAlgn="b"/>
                      <a:r>
                        <a:rPr lang="en-US" sz="1200" b="0" i="0" u="none" strike="noStrike" dirty="0" err="1">
                          <a:solidFill>
                            <a:srgbClr val="000000"/>
                          </a:solidFill>
                          <a:effectLst/>
                          <a:latin typeface="Calibri" panose="020F0502020204030204" pitchFamily="34" charset="0"/>
                        </a:rPr>
                        <a:t>GETGain</a:t>
                      </a:r>
                      <a:endParaRPr lang="en-US" sz="1200" b="0" i="0" u="none" strike="noStrike" dirty="0">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120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Gain of the GET electronics in fC</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5914613"/>
                  </a:ext>
                </a:extLst>
              </a:tr>
              <a:tr h="101229">
                <a:tc>
                  <a:txBody>
                    <a:bodyPr/>
                    <a:lstStyle/>
                    <a:p>
                      <a:pPr algn="ctr" fontAlgn="b"/>
                      <a:r>
                        <a:rPr lang="en-US" sz="1200" b="0" i="0" u="none" strike="noStrike">
                          <a:solidFill>
                            <a:srgbClr val="000000"/>
                          </a:solidFill>
                          <a:effectLst/>
                          <a:latin typeface="Calibri" panose="020F0502020204030204" pitchFamily="34" charset="0"/>
                        </a:rPr>
                        <a:t>PeakingTime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1014</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Electronic peaking time in ns</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0479865"/>
                  </a:ext>
                </a:extLst>
              </a:tr>
              <a:tr h="101229">
                <a:tc>
                  <a:txBody>
                    <a:bodyPr/>
                    <a:lstStyle/>
                    <a:p>
                      <a:pPr algn="ctr" fontAlgn="b"/>
                      <a:r>
                        <a:rPr lang="en-US" sz="1200" b="0" i="0" u="none" strike="noStrike">
                          <a:solidFill>
                            <a:srgbClr val="000000"/>
                          </a:solidFill>
                          <a:effectLst/>
                          <a:latin typeface="Calibri" panose="020F0502020204030204" pitchFamily="34" charset="0"/>
                        </a:rPr>
                        <a:t>GasPressure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800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Gas pressure in torr</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841992"/>
                  </a:ext>
                </a:extLst>
              </a:tr>
              <a:tr h="101229">
                <a:tc>
                  <a:txBody>
                    <a:bodyPr/>
                    <a:lstStyle/>
                    <a:p>
                      <a:pPr algn="ctr" fontAlgn="b"/>
                      <a:r>
                        <a:rPr lang="en-US" sz="1200" b="0" i="0" u="none" strike="noStrike">
                          <a:solidFill>
                            <a:srgbClr val="000000"/>
                          </a:solidFill>
                          <a:effectLst/>
                          <a:latin typeface="Calibri" panose="020F0502020204030204" pitchFamily="34" charset="0"/>
                        </a:rPr>
                        <a:t>EIonize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22.3</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Ionization energy of gas in eV</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452393"/>
                  </a:ext>
                </a:extLst>
              </a:tr>
              <a:tr h="101229">
                <a:tc>
                  <a:txBody>
                    <a:bodyPr/>
                    <a:lstStyle/>
                    <a:p>
                      <a:pPr algn="ctr" fontAlgn="b"/>
                      <a:r>
                        <a:rPr lang="en-US" sz="1200" b="0" i="0" u="none" strike="noStrike">
                          <a:solidFill>
                            <a:srgbClr val="000000"/>
                          </a:solidFill>
                          <a:effectLst/>
                          <a:latin typeface="Calibri" panose="020F0502020204030204" pitchFamily="34" charset="0"/>
                        </a:rPr>
                        <a:t>Fano</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0.24</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Fano factor of the gas</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5192490"/>
                  </a:ext>
                </a:extLst>
              </a:tr>
              <a:tr h="134468">
                <a:tc>
                  <a:txBody>
                    <a:bodyPr/>
                    <a:lstStyle/>
                    <a:p>
                      <a:pPr algn="ctr" fontAlgn="b"/>
                      <a:r>
                        <a:rPr lang="en-US" sz="1200" b="0" i="0" u="none" strike="noStrike">
                          <a:solidFill>
                            <a:srgbClr val="000000"/>
                          </a:solidFill>
                          <a:effectLst/>
                          <a:latin typeface="Calibri" panose="020F0502020204030204" pitchFamily="34" charset="0"/>
                        </a:rPr>
                        <a:t>Threshold</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86</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minimum energy to register a pad hit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3027857"/>
                  </a:ext>
                </a:extLst>
              </a:tr>
              <a:tr h="200947">
                <a:tc>
                  <a:txBody>
                    <a:bodyPr/>
                    <a:lstStyle/>
                    <a:p>
                      <a:pPr algn="ctr" fontAlgn="b"/>
                      <a:r>
                        <a:rPr lang="en-US" sz="1200" b="0" i="0" u="none" strike="noStrike">
                          <a:solidFill>
                            <a:srgbClr val="000000"/>
                          </a:solidFill>
                          <a:effectLst/>
                          <a:latin typeface="Calibri" panose="020F0502020204030204" pitchFamily="34" charset="0"/>
                        </a:rPr>
                        <a:t>EnergyResolution</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Energy Resolution Constant (5.3% @ 6.3MeV)</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8311545"/>
                  </a:ext>
                </a:extLst>
              </a:tr>
              <a:tr h="67990">
                <a:tc>
                  <a:txBody>
                    <a:bodyPr/>
                    <a:lstStyle/>
                    <a:p>
                      <a:pPr algn="ctr" fontAlgn="b"/>
                      <a:r>
                        <a:rPr lang="en-US" sz="1200" b="0" i="0" u="none" strike="noStrike">
                          <a:solidFill>
                            <a:srgbClr val="000000"/>
                          </a:solidFill>
                          <a:effectLst/>
                          <a:latin typeface="Calibri" panose="020F0502020204030204" pitchFamily="34" charset="0"/>
                        </a:rPr>
                        <a:t>MediumGas</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string</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GADGET_P10_800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n-US" sz="1200" b="0" i="0" u="none" strike="noStrike">
                          <a:solidFill>
                            <a:srgbClr val="000000"/>
                          </a:solidFill>
                          <a:effectLst/>
                          <a:latin typeface="Calibri" panose="020F0502020204030204" pitchFamily="34" charset="0"/>
                        </a:rPr>
                        <a:t>Gas medium in detector</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35674409"/>
                  </a:ext>
                </a:extLst>
              </a:tr>
              <a:tr h="134468">
                <a:tc>
                  <a:txBody>
                    <a:bodyPr/>
                    <a:lstStyle/>
                    <a:p>
                      <a:pPr algn="ctr" fontAlgn="b"/>
                      <a:r>
                        <a:rPr lang="en-US" sz="1200" b="0" i="0" u="none" strike="noStrike">
                          <a:solidFill>
                            <a:srgbClr val="000000"/>
                          </a:solidFill>
                          <a:effectLst/>
                          <a:latin typeface="Calibri" panose="020F0502020204030204" pitchFamily="34" charset="0"/>
                        </a:rPr>
                        <a:t>Xb</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cm (Set 99 for efficiency fix)</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6142125"/>
                  </a:ext>
                </a:extLst>
              </a:tr>
              <a:tr h="134468">
                <a:tc>
                  <a:txBody>
                    <a:bodyPr/>
                    <a:lstStyle/>
                    <a:p>
                      <a:pPr algn="ctr" fontAlgn="b"/>
                      <a:r>
                        <a:rPr lang="en-US" sz="1200" b="0" i="0" u="none" strike="noStrike">
                          <a:solidFill>
                            <a:srgbClr val="000000"/>
                          </a:solidFill>
                          <a:effectLst/>
                          <a:latin typeface="Calibri" panose="020F0502020204030204" pitchFamily="34" charset="0"/>
                        </a:rPr>
                        <a:t>Yb</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cm (radius if efficiency fixed)</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9207115"/>
                  </a:ext>
                </a:extLst>
              </a:tr>
              <a:tr h="36261">
                <a:tc>
                  <a:txBody>
                    <a:bodyPr/>
                    <a:lstStyle/>
                    <a:p>
                      <a:pPr algn="ctr" fontAlgn="b"/>
                      <a:r>
                        <a:rPr lang="en-US" sz="1200" b="0" i="0" u="none" strike="noStrike">
                          <a:solidFill>
                            <a:srgbClr val="000000"/>
                          </a:solidFill>
                          <a:effectLst/>
                          <a:latin typeface="Calibri" panose="020F0502020204030204" pitchFamily="34" charset="0"/>
                        </a:rPr>
                        <a:t>Zb1</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cm</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0684633"/>
                  </a:ext>
                </a:extLst>
              </a:tr>
              <a:tr h="36261">
                <a:tc>
                  <a:txBody>
                    <a:bodyPr/>
                    <a:lstStyle/>
                    <a:p>
                      <a:pPr algn="ctr" fontAlgn="b"/>
                      <a:r>
                        <a:rPr lang="en-US" sz="1200" b="0" i="0" u="none" strike="noStrike">
                          <a:solidFill>
                            <a:srgbClr val="000000"/>
                          </a:solidFill>
                          <a:effectLst/>
                          <a:latin typeface="Calibri" panose="020F0502020204030204" pitchFamily="34" charset="0"/>
                        </a:rPr>
                        <a:t>Zb2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cm</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0514990"/>
                  </a:ext>
                </a:extLst>
              </a:tr>
              <a:tr h="36261">
                <a:tc>
                  <a:txBody>
                    <a:bodyPr/>
                    <a:lstStyle/>
                    <a:p>
                      <a:pPr algn="ctr" fontAlgn="b"/>
                      <a:r>
                        <a:rPr lang="en-US" sz="1200" b="0" i="0" u="none" strike="noStrike">
                          <a:solidFill>
                            <a:srgbClr val="000000"/>
                          </a:solidFill>
                          <a:effectLst/>
                          <a:latin typeface="Calibri" panose="020F0502020204030204" pitchFamily="34" charset="0"/>
                        </a:rPr>
                        <a:t>CD</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7547091"/>
                  </a:ext>
                </a:extLst>
              </a:tr>
              <a:tr h="36261">
                <a:tc>
                  <a:txBody>
                    <a:bodyPr/>
                    <a:lstStyle/>
                    <a:p>
                      <a:pPr algn="ctr" fontAlgn="b"/>
                      <a:r>
                        <a:rPr lang="en-US" sz="1200" b="0" i="0" u="none" strike="noStrike">
                          <a:solidFill>
                            <a:srgbClr val="000000"/>
                          </a:solidFill>
                          <a:effectLst/>
                          <a:latin typeface="Calibri" panose="020F0502020204030204" pitchFamily="34" charset="0"/>
                        </a:rPr>
                        <a:t>CDH</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5181063"/>
                  </a:ext>
                </a:extLst>
              </a:tr>
              <a:tr h="67990">
                <a:tc>
                  <a:txBody>
                    <a:bodyPr/>
                    <a:lstStyle/>
                    <a:p>
                      <a:pPr algn="ctr" fontAlgn="b"/>
                      <a:r>
                        <a:rPr lang="en-US" sz="1200" b="0" i="0" u="none" strike="noStrike">
                          <a:solidFill>
                            <a:srgbClr val="000000"/>
                          </a:solidFill>
                          <a:effectLst/>
                          <a:latin typeface="Calibri" panose="020F0502020204030204" pitchFamily="34" charset="0"/>
                        </a:rPr>
                        <a:t>PadPlaneX</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864</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mm</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007135"/>
                  </a:ext>
                </a:extLst>
              </a:tr>
              <a:tr h="36261">
                <a:tc>
                  <a:txBody>
                    <a:bodyPr/>
                    <a:lstStyle/>
                    <a:p>
                      <a:pPr algn="ctr" fontAlgn="b"/>
                      <a:r>
                        <a:rPr lang="en-US" sz="1200" b="0" i="0" u="none" strike="noStrike">
                          <a:solidFill>
                            <a:srgbClr val="000000"/>
                          </a:solidFill>
                          <a:effectLst/>
                          <a:latin typeface="Calibri" panose="020F0502020204030204" pitchFamily="34" charset="0"/>
                        </a:rPr>
                        <a:t>PadPlaneZ</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1344</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mm</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1892742"/>
                  </a:ext>
                </a:extLst>
              </a:tr>
              <a:tr h="36261">
                <a:tc>
                  <a:txBody>
                    <a:bodyPr/>
                    <a:lstStyle/>
                    <a:p>
                      <a:pPr algn="ctr" fontAlgn="b"/>
                      <a:r>
                        <a:rPr lang="en-US" sz="1200" b="0" i="0" u="none" strike="noStrike">
                          <a:solidFill>
                            <a:srgbClr val="000000"/>
                          </a:solidFill>
                          <a:effectLst/>
                          <a:latin typeface="Calibri" panose="020F0502020204030204" pitchFamily="34" charset="0"/>
                        </a:rPr>
                        <a:t>PadSizeX</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mm</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1006709"/>
                  </a:ext>
                </a:extLst>
              </a:tr>
              <a:tr h="36261">
                <a:tc>
                  <a:txBody>
                    <a:bodyPr/>
                    <a:lstStyle/>
                    <a:p>
                      <a:pPr algn="ctr" fontAlgn="b"/>
                      <a:r>
                        <a:rPr lang="en-US" sz="1200" b="0" i="0" u="none" strike="noStrike">
                          <a:solidFill>
                            <a:srgbClr val="000000"/>
                          </a:solidFill>
                          <a:effectLst/>
                          <a:latin typeface="Calibri" panose="020F0502020204030204" pitchFamily="34" charset="0"/>
                        </a:rPr>
                        <a:t>PadSizeZ</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mm</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0011712"/>
                  </a:ext>
                </a:extLst>
              </a:tr>
              <a:tr h="36261">
                <a:tc>
                  <a:txBody>
                    <a:bodyPr/>
                    <a:lstStyle/>
                    <a:p>
                      <a:pPr algn="ctr" fontAlgn="b"/>
                      <a:r>
                        <a:rPr lang="en-US" sz="1200" b="0" i="0" u="none" strike="noStrike">
                          <a:solidFill>
                            <a:srgbClr val="000000"/>
                          </a:solidFill>
                          <a:effectLst/>
                          <a:latin typeface="Calibri" panose="020F0502020204030204" pitchFamily="34" charset="0"/>
                        </a:rPr>
                        <a:t>PadRows</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108</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410485"/>
                  </a:ext>
                </a:extLst>
              </a:tr>
              <a:tr h="36261">
                <a:tc>
                  <a:txBody>
                    <a:bodyPr/>
                    <a:lstStyle/>
                    <a:p>
                      <a:pPr algn="ctr" fontAlgn="b"/>
                      <a:r>
                        <a:rPr lang="en-US" sz="1200" b="0" i="0" u="none" strike="noStrike">
                          <a:solidFill>
                            <a:srgbClr val="000000"/>
                          </a:solidFill>
                          <a:effectLst/>
                          <a:latin typeface="Calibri" panose="020F0502020204030204" pitchFamily="34" charset="0"/>
                        </a:rPr>
                        <a:t>PadLayers</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112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6393219"/>
                  </a:ext>
                </a:extLst>
              </a:tr>
              <a:tr h="67990">
                <a:tc>
                  <a:txBody>
                    <a:bodyPr/>
                    <a:lstStyle/>
                    <a:p>
                      <a:pPr algn="ctr" fontAlgn="b"/>
                      <a:r>
                        <a:rPr lang="en-US" sz="1200" b="0" i="0" u="none" strike="noStrike">
                          <a:solidFill>
                            <a:srgbClr val="000000"/>
                          </a:solidFill>
                          <a:effectLst/>
                          <a:latin typeface="Calibri" panose="020F0502020204030204" pitchFamily="34" charset="0"/>
                        </a:rPr>
                        <a:t>AnodeWirePlaneY</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-4.05</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mm</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302870"/>
                  </a:ext>
                </a:extLst>
              </a:tr>
              <a:tr h="67990">
                <a:tc>
                  <a:txBody>
                    <a:bodyPr/>
                    <a:lstStyle/>
                    <a:p>
                      <a:pPr algn="ctr" fontAlgn="b"/>
                      <a:r>
                        <a:rPr lang="en-US" sz="1200" b="0" i="0" u="none" strike="noStrike">
                          <a:solidFill>
                            <a:srgbClr val="000000"/>
                          </a:solidFill>
                          <a:effectLst/>
                          <a:latin typeface="Calibri" panose="020F0502020204030204" pitchFamily="34" charset="0"/>
                        </a:rPr>
                        <a:t>GroundWirePlaneY</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-8.1</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mm</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1904074"/>
                  </a:ext>
                </a:extLst>
              </a:tr>
              <a:tr h="67990">
                <a:tc>
                  <a:txBody>
                    <a:bodyPr/>
                    <a:lstStyle/>
                    <a:p>
                      <a:pPr algn="ctr" fontAlgn="b"/>
                      <a:r>
                        <a:rPr lang="en-US" sz="1200" b="0" i="0" u="none" strike="noStrike">
                          <a:solidFill>
                            <a:srgbClr val="000000"/>
                          </a:solidFill>
                          <a:effectLst/>
                          <a:latin typeface="Calibri" panose="020F0502020204030204" pitchFamily="34" charset="0"/>
                        </a:rPr>
                        <a:t>GatingWirePlaneY</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-14</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mm</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985913"/>
                  </a:ext>
                </a:extLst>
              </a:tr>
              <a:tr h="36261">
                <a:tc>
                  <a:txBody>
                    <a:bodyPr/>
                    <a:lstStyle/>
                    <a:p>
                      <a:pPr algn="ctr" fontAlgn="b"/>
                      <a:r>
                        <a:rPr lang="en-US" sz="1200" b="0" i="0" u="none" strike="noStrike">
                          <a:solidFill>
                            <a:srgbClr val="000000"/>
                          </a:solidFill>
                          <a:effectLst/>
                          <a:latin typeface="Calibri" panose="020F0502020204030204" pitchFamily="34" charset="0"/>
                        </a:rPr>
                        <a:t>EField</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6000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V/m</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2864632"/>
                  </a:ext>
                </a:extLst>
              </a:tr>
              <a:tr h="36261">
                <a:tc>
                  <a:txBody>
                    <a:bodyPr/>
                    <a:lstStyle/>
                    <a:p>
                      <a:pPr algn="ctr" fontAlgn="b"/>
                      <a:r>
                        <a:rPr lang="en-US" sz="1200" b="0" i="0" u="none" strike="noStrike">
                          <a:solidFill>
                            <a:srgbClr val="000000"/>
                          </a:solidFill>
                          <a:effectLst/>
                          <a:latin typeface="Calibri" panose="020F0502020204030204" pitchFamily="34" charset="0"/>
                        </a:rPr>
                        <a:t>NumTbs</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512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0725633"/>
                  </a:ext>
                </a:extLst>
              </a:tr>
              <a:tr h="101229">
                <a:tc>
                  <a:txBody>
                    <a:bodyPr/>
                    <a:lstStyle/>
                    <a:p>
                      <a:pPr algn="ctr" fontAlgn="b"/>
                      <a:r>
                        <a:rPr lang="en-US" sz="1200" b="0" i="0" u="none" strike="noStrike">
                          <a:solidFill>
                            <a:srgbClr val="000000"/>
                          </a:solidFill>
                          <a:effectLst/>
                          <a:latin typeface="Calibri" panose="020F0502020204030204" pitchFamily="34" charset="0"/>
                        </a:rPr>
                        <a:t>SamplingRate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Real value is 6.25 MHz</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5956812"/>
                  </a:ext>
                </a:extLst>
              </a:tr>
              <a:tr h="67990">
                <a:tc>
                  <a:txBody>
                    <a:bodyPr/>
                    <a:lstStyle/>
                    <a:p>
                      <a:pPr algn="ctr" fontAlgn="b"/>
                      <a:r>
                        <a:rPr lang="en-US" sz="1200" b="0" i="0" u="none" strike="noStrike">
                          <a:solidFill>
                            <a:srgbClr val="000000"/>
                          </a:solidFill>
                          <a:effectLst/>
                          <a:latin typeface="Calibri" panose="020F0502020204030204" pitchFamily="34" charset="0"/>
                        </a:rPr>
                        <a:t>DriftVelocity</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1.25</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cm/us</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3453337"/>
                  </a:ext>
                </a:extLst>
              </a:tr>
              <a:tr h="167708">
                <a:tc>
                  <a:txBody>
                    <a:bodyPr/>
                    <a:lstStyle/>
                    <a:p>
                      <a:pPr algn="ctr" fontAlgn="b"/>
                      <a:r>
                        <a:rPr lang="en-US" sz="1200" b="0" i="0" u="none" strike="noStrike">
                          <a:solidFill>
                            <a:srgbClr val="000000"/>
                          </a:solidFill>
                          <a:effectLst/>
                          <a:latin typeface="Calibri" panose="020F0502020204030204" pitchFamily="34" charset="0"/>
                        </a:rPr>
                        <a:t>DriftLength</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490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mm    ATTPC 1000 - Prototype 500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911746"/>
                  </a:ext>
                </a:extLst>
              </a:tr>
              <a:tr h="267426">
                <a:tc>
                  <a:txBody>
                    <a:bodyPr/>
                    <a:lstStyle/>
                    <a:p>
                      <a:pPr algn="ctr" fontAlgn="b"/>
                      <a:r>
                        <a:rPr lang="en-US" sz="1200" b="0" i="0" u="none" strike="noStrike">
                          <a:solidFill>
                            <a:srgbClr val="000000"/>
                          </a:solidFill>
                          <a:effectLst/>
                          <a:latin typeface="Calibri" panose="020F0502020204030204" pitchFamily="34" charset="0"/>
                        </a:rPr>
                        <a:t>YDivider</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1000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Full drift length will be divided by this number when finding cluster</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6736287"/>
                  </a:ext>
                </a:extLst>
              </a:tr>
              <a:tr h="36261">
                <a:tc>
                  <a:txBody>
                    <a:bodyPr/>
                    <a:lstStyle/>
                    <a:p>
                      <a:pPr algn="ctr" fontAlgn="b"/>
                      <a:r>
                        <a:rPr lang="en-US" sz="1200" b="0" i="0" u="none" strike="noStrike">
                          <a:solidFill>
                            <a:srgbClr val="000000"/>
                          </a:solidFill>
                          <a:effectLst/>
                          <a:latin typeface="Calibri" panose="020F0502020204030204" pitchFamily="34" charset="0"/>
                        </a:rPr>
                        <a:t>GasFile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199976"/>
                  </a:ext>
                </a:extLst>
              </a:tr>
              <a:tr h="67990">
                <a:tc>
                  <a:txBody>
                    <a:bodyPr/>
                    <a:lstStyle/>
                    <a:p>
                      <a:pPr algn="ctr" fontAlgn="b"/>
                      <a:r>
                        <a:rPr lang="en-US" sz="1200" b="0" i="0" u="none" strike="noStrike">
                          <a:solidFill>
                            <a:srgbClr val="000000"/>
                          </a:solidFill>
                          <a:effectLst/>
                          <a:latin typeface="Calibri" panose="020F0502020204030204" pitchFamily="34" charset="0"/>
                        </a:rPr>
                        <a:t>PadPlaneFile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560797"/>
                  </a:ext>
                </a:extLst>
              </a:tr>
              <a:tr h="67990">
                <a:tc>
                  <a:txBody>
                    <a:bodyPr/>
                    <a:lstStyle/>
                    <a:p>
                      <a:pPr algn="ctr" fontAlgn="b"/>
                      <a:r>
                        <a:rPr lang="en-US" sz="1200" b="0" i="0" u="none" strike="noStrike">
                          <a:solidFill>
                            <a:srgbClr val="000000"/>
                          </a:solidFill>
                          <a:effectLst/>
                          <a:latin typeface="Calibri" panose="020F0502020204030204" pitchFamily="34" charset="0"/>
                        </a:rPr>
                        <a:t>PadShapeFile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n-US" sz="1200" b="0" i="0" u="none" strike="noStrike">
                          <a:solidFill>
                            <a:srgbClr val="000000"/>
                          </a:solidFill>
                          <a:effectLst/>
                          <a:latin typeface="Calibri" panose="020F0502020204030204" pitchFamily="34" charset="0"/>
                        </a:rPr>
                        <a:t>might not be needed because the shape is simply rectangle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65537630"/>
                  </a:ext>
                </a:extLst>
              </a:tr>
              <a:tr h="36261">
                <a:tc>
                  <a:txBody>
                    <a:bodyPr/>
                    <a:lstStyle/>
                    <a:p>
                      <a:pPr algn="ctr" fontAlgn="b"/>
                      <a:r>
                        <a:rPr lang="en-US" sz="1200" b="0" i="0" u="none" strike="noStrike">
                          <a:solidFill>
                            <a:srgbClr val="000000"/>
                          </a:solidFill>
                          <a:effectLst/>
                          <a:latin typeface="Calibri" panose="020F0502020204030204" pitchFamily="34" charset="0"/>
                        </a:rPr>
                        <a:t>BField</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Tesla</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718022"/>
                  </a:ext>
                </a:extLst>
              </a:tr>
              <a:tr h="36261">
                <a:tc>
                  <a:txBody>
                    <a:bodyPr/>
                    <a:lstStyle/>
                    <a:p>
                      <a:pPr algn="ctr" fontAlgn="b"/>
                      <a:r>
                        <a:rPr lang="en-US" sz="1200" b="0" i="0" u="none" strike="noStrike">
                          <a:solidFill>
                            <a:srgbClr val="000000"/>
                          </a:solidFill>
                          <a:effectLst/>
                          <a:latin typeface="Calibri" panose="020F0502020204030204" pitchFamily="34" charset="0"/>
                        </a:rPr>
                        <a:t>TiltAng</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Degrees</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5556084"/>
                  </a:ext>
                </a:extLst>
              </a:tr>
              <a:tr h="101229">
                <a:tc>
                  <a:txBody>
                    <a:bodyPr/>
                    <a:lstStyle/>
                    <a:p>
                      <a:pPr algn="ctr" fontAlgn="b"/>
                      <a:r>
                        <a:rPr lang="en-US" sz="1200" b="0" i="0" u="none" strike="noStrike">
                          <a:solidFill>
                            <a:srgbClr val="000000"/>
                          </a:solidFill>
                          <a:effectLst/>
                          <a:latin typeface="Calibri" panose="020F0502020204030204" pitchFamily="34" charset="0"/>
                        </a:rPr>
                        <a:t>TB0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98</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n-US" sz="1200" b="0" i="0" u="none" strike="noStrike">
                          <a:solidFill>
                            <a:srgbClr val="000000"/>
                          </a:solidFill>
                          <a:effectLst/>
                          <a:latin typeface="Calibri" panose="020F0502020204030204" pitchFamily="34" charset="0"/>
                        </a:rPr>
                        <a:t>Time Bucket reference for micromegas position (DEPRECATED)</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1324590"/>
                  </a:ext>
                </a:extLst>
              </a:tr>
              <a:tr h="67990">
                <a:tc>
                  <a:txBody>
                    <a:bodyPr/>
                    <a:lstStyle/>
                    <a:p>
                      <a:pPr algn="ctr" fontAlgn="b"/>
                      <a:r>
                        <a:rPr lang="en-US" sz="1200" b="0" i="0" u="none" strike="noStrike">
                          <a:solidFill>
                            <a:srgbClr val="000000"/>
                          </a:solidFill>
                          <a:effectLst/>
                          <a:latin typeface="Calibri" panose="020F0502020204030204" pitchFamily="34" charset="0"/>
                        </a:rPr>
                        <a:t>LorentzAngle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200" b="0" i="0" u="none" strike="noStrike">
                          <a:solidFill>
                            <a:srgbClr val="000000"/>
                          </a:solidFill>
                          <a:effectLst/>
                          <a:latin typeface="Calibri" panose="020F0502020204030204" pitchFamily="34" charset="0"/>
                        </a:rPr>
                        <a:t>Lorentz Angle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6587237"/>
                  </a:ext>
                </a:extLst>
              </a:tr>
              <a:tr h="67990">
                <a:tc>
                  <a:txBody>
                    <a:bodyPr/>
                    <a:lstStyle/>
                    <a:p>
                      <a:pPr algn="ctr" fontAlgn="b"/>
                      <a:r>
                        <a:rPr lang="en-US" sz="1200" b="0" i="0" u="none" strike="noStrike">
                          <a:solidFill>
                            <a:srgbClr val="000000"/>
                          </a:solidFill>
                          <a:effectLst/>
                          <a:latin typeface="Calibri" panose="020F0502020204030204" pitchFamily="34" charset="0"/>
                        </a:rPr>
                        <a:t>TBEntrance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300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n-US" sz="1200" b="0" i="0" u="none" strike="noStrike">
                          <a:solidFill>
                            <a:srgbClr val="000000"/>
                          </a:solidFill>
                          <a:effectLst/>
                          <a:latin typeface="Calibri" panose="020F0502020204030204" pitchFamily="34" charset="0"/>
                        </a:rPr>
                        <a:t>Beam position at detector entrance in TB</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3101930"/>
                  </a:ext>
                </a:extLst>
              </a:tr>
              <a:tr h="67990">
                <a:tc>
                  <a:txBody>
                    <a:bodyPr/>
                    <a:lstStyle/>
                    <a:p>
                      <a:pPr algn="ctr" fontAlgn="b"/>
                      <a:r>
                        <a:rPr lang="en-US" sz="1200" b="0" i="0" u="none" strike="noStrike">
                          <a:solidFill>
                            <a:srgbClr val="000000"/>
                          </a:solidFill>
                          <a:effectLst/>
                          <a:latin typeface="Calibri" panose="020F0502020204030204" pitchFamily="34" charset="0"/>
                        </a:rPr>
                        <a:t>ZPadPlane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490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n-US" sz="1200" b="0" i="0" u="none" strike="noStrike">
                          <a:solidFill>
                            <a:srgbClr val="000000"/>
                          </a:solidFill>
                          <a:effectLst/>
                          <a:latin typeface="Calibri" panose="020F0502020204030204" pitchFamily="34" charset="0"/>
                        </a:rPr>
                        <a:t>Position of the micromegas pad plane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0054437"/>
                  </a:ext>
                </a:extLst>
              </a:tr>
              <a:tr h="134468">
                <a:tc>
                  <a:txBody>
                    <a:bodyPr/>
                    <a:lstStyle/>
                    <a:p>
                      <a:pPr algn="ctr" fontAlgn="b"/>
                      <a:r>
                        <a:rPr lang="en-US" sz="1200" b="0" i="0" u="none" strike="noStrike">
                          <a:solidFill>
                            <a:srgbClr val="000000"/>
                          </a:solidFill>
                          <a:effectLst/>
                          <a:latin typeface="Calibri" panose="020F0502020204030204" pitchFamily="34" charset="0"/>
                        </a:rPr>
                        <a:t>Density</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0.165</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Gas density (kg/m3 or mg/cm3)</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6707673"/>
                  </a:ext>
                </a:extLst>
              </a:tr>
              <a:tr h="36261">
                <a:tc>
                  <a:txBody>
                    <a:bodyPr/>
                    <a:lstStyle/>
                    <a:p>
                      <a:pPr algn="ctr" fontAlgn="b"/>
                      <a:r>
                        <a:rPr lang="en-US" sz="1200" b="0" i="0" u="none" strike="noStrike">
                          <a:solidFill>
                            <a:srgbClr val="000000"/>
                          </a:solidFill>
                          <a:effectLst/>
                          <a:latin typeface="Calibri" panose="020F0502020204030204" pitchFamily="34" charset="0"/>
                        </a:rPr>
                        <a:t>ThetaPad</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110.9</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n-US" sz="1200" b="0" i="0" u="none" strike="noStrike">
                          <a:solidFill>
                            <a:srgbClr val="000000"/>
                          </a:solidFill>
                          <a:effectLst/>
                          <a:latin typeface="Calibri" panose="020F0502020204030204" pitchFamily="34" charset="0"/>
                        </a:rPr>
                        <a:t>AT-TPC pad plane rotation</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189887"/>
                  </a:ext>
                </a:extLst>
              </a:tr>
              <a:tr h="36261">
                <a:tc>
                  <a:txBody>
                    <a:bodyPr/>
                    <a:lstStyle/>
                    <a:p>
                      <a:pPr algn="ctr" fontAlgn="b"/>
                      <a:r>
                        <a:rPr lang="en-US" sz="1200" b="0" i="0" u="none" strike="noStrike">
                          <a:solidFill>
                            <a:srgbClr val="000000"/>
                          </a:solidFill>
                          <a:effectLst/>
                          <a:latin typeface="Calibri" panose="020F0502020204030204" pitchFamily="34" charset="0"/>
                        </a:rPr>
                        <a:t>ThetaRot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n-US" sz="1200" b="0" i="0" u="none" strike="noStrike">
                          <a:solidFill>
                            <a:srgbClr val="000000"/>
                          </a:solidFill>
                          <a:effectLst/>
                          <a:latin typeface="Calibri" panose="020F0502020204030204" pitchFamily="34" charset="0"/>
                        </a:rPr>
                        <a:t>Second Lorentz Angle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2205277"/>
                  </a:ext>
                </a:extLst>
              </a:tr>
              <a:tr h="200947">
                <a:tc>
                  <a:txBody>
                    <a:bodyPr/>
                    <a:lstStyle/>
                    <a:p>
                      <a:pPr algn="ctr" fontAlgn="b"/>
                      <a:r>
                        <a:rPr lang="en-US" sz="1200" b="0" i="0" u="none" strike="noStrike">
                          <a:solidFill>
                            <a:srgbClr val="000000"/>
                          </a:solidFill>
                          <a:effectLst/>
                          <a:latin typeface="Calibri" panose="020F0502020204030204" pitchFamily="34" charset="0"/>
                        </a:rPr>
                        <a:t>MaxRange</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float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500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Maximum range from Beam energy in mm</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3573509"/>
                  </a:ext>
                </a:extLst>
              </a:tr>
              <a:tr h="234187">
                <a:tc>
                  <a:txBody>
                    <a:bodyPr/>
                    <a:lstStyle/>
                    <a:p>
                      <a:pPr algn="ctr" fontAlgn="b"/>
                      <a:r>
                        <a:rPr lang="en-US" sz="1200" b="0" i="0" u="none" strike="noStrike">
                          <a:solidFill>
                            <a:srgbClr val="000000"/>
                          </a:solidFill>
                          <a:effectLst/>
                          <a:latin typeface="Calibri" panose="020F0502020204030204" pitchFamily="34" charset="0"/>
                        </a:rPr>
                        <a:t>Seed</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Seed for random number generator   0 for random seed</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2112710"/>
                  </a:ext>
                </a:extLst>
              </a:tr>
              <a:tr h="101229">
                <a:tc>
                  <a:txBody>
                    <a:bodyPr/>
                    <a:lstStyle/>
                    <a:p>
                      <a:pPr algn="ctr" fontAlgn="b"/>
                      <a:r>
                        <a:rPr lang="en-US" sz="1200" b="0" i="0" u="none" strike="noStrike">
                          <a:solidFill>
                            <a:srgbClr val="000000"/>
                          </a:solidFill>
                          <a:effectLst/>
                          <a:latin typeface="Calibri" panose="020F0502020204030204" pitchFamily="34" charset="0"/>
                        </a:rPr>
                        <a:t>GADGET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int</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Gadget version 1 or 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a:t>
                      </a:r>
                    </a:p>
                  </a:txBody>
                  <a:tcPr marL="1511" marR="1511" marT="1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9728921"/>
                  </a:ext>
                </a:extLst>
              </a:tr>
            </a:tbl>
          </a:graphicData>
        </a:graphic>
      </p:graphicFrame>
    </p:spTree>
    <p:extLst>
      <p:ext uri="{BB962C8B-B14F-4D97-AF65-F5344CB8AC3E}">
        <p14:creationId xmlns:p14="http://schemas.microsoft.com/office/powerpoint/2010/main" val="2123939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0AFBE-A5A8-4808-BA19-339CD438FA23}"/>
              </a:ext>
            </a:extLst>
          </p:cNvPr>
          <p:cNvPicPr>
            <a:picLocks noChangeAspect="1"/>
          </p:cNvPicPr>
          <p:nvPr/>
        </p:nvPicPr>
        <p:blipFill>
          <a:blip r:embed="rId2"/>
          <a:stretch>
            <a:fillRect/>
          </a:stretch>
        </p:blipFill>
        <p:spPr>
          <a:xfrm>
            <a:off x="334962" y="414337"/>
            <a:ext cx="8143875" cy="3971925"/>
          </a:xfrm>
          <a:prstGeom prst="rect">
            <a:avLst/>
          </a:prstGeom>
        </p:spPr>
      </p:pic>
      <p:pic>
        <p:nvPicPr>
          <p:cNvPr id="5" name="Picture 4">
            <a:extLst>
              <a:ext uri="{FF2B5EF4-FFF2-40B4-BE49-F238E27FC236}">
                <a16:creationId xmlns:a16="http://schemas.microsoft.com/office/drawing/2014/main" id="{38912AFE-F710-42DB-83B2-0E765C8A4D72}"/>
              </a:ext>
            </a:extLst>
          </p:cNvPr>
          <p:cNvPicPr>
            <a:picLocks noChangeAspect="1"/>
          </p:cNvPicPr>
          <p:nvPr/>
        </p:nvPicPr>
        <p:blipFill>
          <a:blip r:embed="rId3"/>
          <a:stretch>
            <a:fillRect/>
          </a:stretch>
        </p:blipFill>
        <p:spPr>
          <a:xfrm>
            <a:off x="334962" y="4637087"/>
            <a:ext cx="5848350" cy="962025"/>
          </a:xfrm>
          <a:prstGeom prst="rect">
            <a:avLst/>
          </a:prstGeom>
        </p:spPr>
      </p:pic>
    </p:spTree>
    <p:extLst>
      <p:ext uri="{BB962C8B-B14F-4D97-AF65-F5344CB8AC3E}">
        <p14:creationId xmlns:p14="http://schemas.microsoft.com/office/powerpoint/2010/main" val="3038106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724BD-04AA-420D-ABB9-3054BD67252A}"/>
              </a:ext>
            </a:extLst>
          </p:cNvPr>
          <p:cNvPicPr>
            <a:picLocks noChangeAspect="1"/>
          </p:cNvPicPr>
          <p:nvPr/>
        </p:nvPicPr>
        <p:blipFill>
          <a:blip r:embed="rId2"/>
          <a:stretch>
            <a:fillRect/>
          </a:stretch>
        </p:blipFill>
        <p:spPr>
          <a:xfrm>
            <a:off x="126865" y="118251"/>
            <a:ext cx="4610100" cy="1057275"/>
          </a:xfrm>
          <a:prstGeom prst="rect">
            <a:avLst/>
          </a:prstGeom>
        </p:spPr>
      </p:pic>
      <p:sp>
        <p:nvSpPr>
          <p:cNvPr id="5" name="TextBox 4">
            <a:extLst>
              <a:ext uri="{FF2B5EF4-FFF2-40B4-BE49-F238E27FC236}">
                <a16:creationId xmlns:a16="http://schemas.microsoft.com/office/drawing/2014/main" id="{9AE50626-3C5D-4BFA-ABFD-AEA48C041F5A}"/>
              </a:ext>
            </a:extLst>
          </p:cNvPr>
          <p:cNvSpPr txBox="1"/>
          <p:nvPr/>
        </p:nvSpPr>
        <p:spPr>
          <a:xfrm>
            <a:off x="0" y="1107438"/>
            <a:ext cx="9144000" cy="5909310"/>
          </a:xfrm>
          <a:prstGeom prst="rect">
            <a:avLst/>
          </a:prstGeom>
          <a:noFill/>
        </p:spPr>
        <p:txBody>
          <a:bodyPr wrap="square">
            <a:spAutoFit/>
          </a:bodyPr>
          <a:lstStyle/>
          <a:p>
            <a:r>
              <a:rPr lang="en-US" altLang="zh-CN" dirty="0" err="1"/>
              <a:t>rsync</a:t>
            </a:r>
            <a:r>
              <a:rPr lang="en-US" altLang="zh-CN" dirty="0"/>
              <a:t> -av --progress /</a:t>
            </a:r>
            <a:r>
              <a:rPr lang="en-US" altLang="zh-CN" dirty="0" err="1"/>
              <a:t>mnt</a:t>
            </a:r>
            <a:r>
              <a:rPr lang="en-US" altLang="zh-CN" dirty="0"/>
              <a:t>/simulations/</a:t>
            </a:r>
            <a:r>
              <a:rPr lang="en-US" altLang="zh-CN" dirty="0" err="1"/>
              <a:t>pxct</a:t>
            </a:r>
            <a:r>
              <a:rPr lang="en-US" altLang="zh-CN" dirty="0"/>
              <a:t>/joe/gadget /</a:t>
            </a:r>
            <a:r>
              <a:rPr lang="en-US" altLang="zh-CN" dirty="0" err="1"/>
              <a:t>mnt</a:t>
            </a:r>
            <a:r>
              <a:rPr lang="en-US" altLang="zh-CN" dirty="0"/>
              <a:t>/simulations/</a:t>
            </a:r>
            <a:r>
              <a:rPr lang="en-US" altLang="zh-CN" dirty="0" err="1"/>
              <a:t>proton_detector</a:t>
            </a:r>
            <a:r>
              <a:rPr lang="en-US" altLang="zh-CN" dirty="0"/>
              <a:t>/lijie/</a:t>
            </a:r>
          </a:p>
          <a:p>
            <a:endParaRPr lang="en-US" altLang="zh-CN" dirty="0"/>
          </a:p>
          <a:p>
            <a:r>
              <a:rPr lang="en-US" altLang="zh-CN" dirty="0"/>
              <a:t>cd </a:t>
            </a:r>
            <a:r>
              <a:rPr lang="en-US" dirty="0"/>
              <a:t>/</a:t>
            </a:r>
            <a:r>
              <a:rPr lang="en-US" dirty="0" err="1"/>
              <a:t>mnt</a:t>
            </a:r>
            <a:r>
              <a:rPr lang="en-US" dirty="0"/>
              <a:t>/simulations/</a:t>
            </a:r>
            <a:r>
              <a:rPr lang="en-US" dirty="0" err="1"/>
              <a:t>proton_detector</a:t>
            </a:r>
            <a:r>
              <a:rPr lang="en-US" dirty="0"/>
              <a:t>/lijie/gadget/ATTPCROOTv2/</a:t>
            </a:r>
          </a:p>
          <a:p>
            <a:r>
              <a:rPr lang="en-US" b="1" dirty="0"/>
              <a:t>source /mnt/simulations/proton_detector/lijie/gadget/ATTPCROOTv2/env_fishtank.sh</a:t>
            </a:r>
          </a:p>
          <a:p>
            <a:r>
              <a:rPr lang="en-US" dirty="0" err="1"/>
              <a:t>mkdir</a:t>
            </a:r>
            <a:r>
              <a:rPr lang="en-US" dirty="0"/>
              <a:t> build</a:t>
            </a:r>
          </a:p>
          <a:p>
            <a:r>
              <a:rPr lang="en-US" dirty="0"/>
              <a:t>cd build</a:t>
            </a:r>
          </a:p>
          <a:p>
            <a:r>
              <a:rPr lang="en-US" dirty="0" err="1"/>
              <a:t>cmake</a:t>
            </a:r>
            <a:r>
              <a:rPr lang="en-US" dirty="0"/>
              <a:t> --build /</a:t>
            </a:r>
            <a:r>
              <a:rPr lang="en-US" dirty="0" err="1"/>
              <a:t>mnt</a:t>
            </a:r>
            <a:r>
              <a:rPr lang="en-US" dirty="0"/>
              <a:t>/simulations/</a:t>
            </a:r>
            <a:r>
              <a:rPr lang="en-US" dirty="0" err="1"/>
              <a:t>proton_detector</a:t>
            </a:r>
            <a:r>
              <a:rPr lang="en-US" dirty="0"/>
              <a:t>/lijie/gadget/ATTPCROOTv2/build --target clean</a:t>
            </a:r>
          </a:p>
          <a:p>
            <a:r>
              <a:rPr lang="en-US" dirty="0" err="1"/>
              <a:t>cmake</a:t>
            </a:r>
            <a:r>
              <a:rPr lang="en-US" dirty="0"/>
              <a:t> -DCMAKE_PREFIX_PATH=/</a:t>
            </a:r>
            <a:r>
              <a:rPr lang="en-US" dirty="0" err="1"/>
              <a:t>mnt</a:t>
            </a:r>
            <a:r>
              <a:rPr lang="en-US" dirty="0"/>
              <a:t>/simulations/</a:t>
            </a:r>
            <a:r>
              <a:rPr lang="en-US" dirty="0" err="1"/>
              <a:t>attpcroot</a:t>
            </a:r>
            <a:r>
              <a:rPr lang="en-US" dirty="0"/>
              <a:t>/fair_install_18.6/ ../</a:t>
            </a:r>
          </a:p>
          <a:p>
            <a:endParaRPr lang="en-US" dirty="0"/>
          </a:p>
          <a:p>
            <a:r>
              <a:rPr lang="en-US" altLang="zh-CN" b="1" dirty="0"/>
              <a:t>make -j4</a:t>
            </a:r>
            <a:endParaRPr lang="en-US" b="1" dirty="0"/>
          </a:p>
          <a:p>
            <a:r>
              <a:rPr lang="en-US" dirty="0" err="1">
                <a:solidFill>
                  <a:schemeClr val="bg1">
                    <a:lumMod val="50000"/>
                  </a:schemeClr>
                </a:solidFill>
              </a:rPr>
              <a:t>cmake</a:t>
            </a:r>
            <a:r>
              <a:rPr lang="en-US" dirty="0">
                <a:solidFill>
                  <a:schemeClr val="bg1">
                    <a:lumMod val="50000"/>
                  </a:schemeClr>
                </a:solidFill>
              </a:rPr>
              <a:t> --build . -- -j4</a:t>
            </a:r>
          </a:p>
          <a:p>
            <a:r>
              <a:rPr lang="en-US" dirty="0" err="1">
                <a:solidFill>
                  <a:schemeClr val="bg1">
                    <a:lumMod val="50000"/>
                  </a:schemeClr>
                </a:solidFill>
              </a:rPr>
              <a:t>cmake</a:t>
            </a:r>
            <a:r>
              <a:rPr lang="en-US" dirty="0">
                <a:solidFill>
                  <a:schemeClr val="bg1">
                    <a:lumMod val="50000"/>
                  </a:schemeClr>
                </a:solidFill>
              </a:rPr>
              <a:t> --build /</a:t>
            </a:r>
            <a:r>
              <a:rPr lang="en-US" dirty="0" err="1">
                <a:solidFill>
                  <a:schemeClr val="bg1">
                    <a:lumMod val="50000"/>
                  </a:schemeClr>
                </a:solidFill>
              </a:rPr>
              <a:t>mnt</a:t>
            </a:r>
            <a:r>
              <a:rPr lang="en-US" dirty="0">
                <a:solidFill>
                  <a:schemeClr val="bg1">
                    <a:lumMod val="50000"/>
                  </a:schemeClr>
                </a:solidFill>
              </a:rPr>
              <a:t>/simulations/</a:t>
            </a:r>
            <a:r>
              <a:rPr lang="en-US" dirty="0" err="1">
                <a:solidFill>
                  <a:schemeClr val="bg1">
                    <a:lumMod val="50000"/>
                  </a:schemeClr>
                </a:solidFill>
              </a:rPr>
              <a:t>proton_detector</a:t>
            </a:r>
            <a:r>
              <a:rPr lang="en-US" dirty="0">
                <a:solidFill>
                  <a:schemeClr val="bg1">
                    <a:lumMod val="50000"/>
                  </a:schemeClr>
                </a:solidFill>
              </a:rPr>
              <a:t>/lijie/gadget/ATTPCROOTv2/build -- -j4</a:t>
            </a:r>
          </a:p>
          <a:p>
            <a:endParaRPr lang="en-US" dirty="0"/>
          </a:p>
          <a:p>
            <a:r>
              <a:rPr lang="en-US" b="1" dirty="0"/>
              <a:t>make install</a:t>
            </a:r>
          </a:p>
          <a:p>
            <a:r>
              <a:rPr lang="en-US" dirty="0" err="1">
                <a:solidFill>
                  <a:schemeClr val="bg1">
                    <a:lumMod val="50000"/>
                  </a:schemeClr>
                </a:solidFill>
              </a:rPr>
              <a:t>cmake</a:t>
            </a:r>
            <a:r>
              <a:rPr lang="en-US" dirty="0">
                <a:solidFill>
                  <a:schemeClr val="bg1">
                    <a:lumMod val="50000"/>
                  </a:schemeClr>
                </a:solidFill>
              </a:rPr>
              <a:t> --build . --target install</a:t>
            </a:r>
          </a:p>
          <a:p>
            <a:r>
              <a:rPr lang="en-US" dirty="0" err="1">
                <a:solidFill>
                  <a:schemeClr val="bg1">
                    <a:lumMod val="50000"/>
                  </a:schemeClr>
                </a:solidFill>
              </a:rPr>
              <a:t>cmake</a:t>
            </a:r>
            <a:r>
              <a:rPr lang="en-US" dirty="0">
                <a:solidFill>
                  <a:schemeClr val="bg1">
                    <a:lumMod val="50000"/>
                  </a:schemeClr>
                </a:solidFill>
              </a:rPr>
              <a:t> --build /</a:t>
            </a:r>
            <a:r>
              <a:rPr lang="en-US" dirty="0" err="1">
                <a:solidFill>
                  <a:schemeClr val="bg1">
                    <a:lumMod val="50000"/>
                  </a:schemeClr>
                </a:solidFill>
              </a:rPr>
              <a:t>mnt</a:t>
            </a:r>
            <a:r>
              <a:rPr lang="en-US" dirty="0">
                <a:solidFill>
                  <a:schemeClr val="bg1">
                    <a:lumMod val="50000"/>
                  </a:schemeClr>
                </a:solidFill>
              </a:rPr>
              <a:t>/simulations/</a:t>
            </a:r>
            <a:r>
              <a:rPr lang="en-US" dirty="0" err="1">
                <a:solidFill>
                  <a:schemeClr val="bg1">
                    <a:lumMod val="50000"/>
                  </a:schemeClr>
                </a:solidFill>
              </a:rPr>
              <a:t>proton_detector</a:t>
            </a:r>
            <a:r>
              <a:rPr lang="en-US" dirty="0">
                <a:solidFill>
                  <a:schemeClr val="bg1">
                    <a:lumMod val="50000"/>
                  </a:schemeClr>
                </a:solidFill>
              </a:rPr>
              <a:t>/lijie/gadget/ATTPCROOTv2/build --target install</a:t>
            </a:r>
          </a:p>
          <a:p>
            <a:r>
              <a:rPr lang="en-US" b="1" dirty="0"/>
              <a:t>source /mnt/simulations/proton_detector/lijie/gadget/ATTPCROOTv2/env_fishtank.sh</a:t>
            </a:r>
          </a:p>
          <a:p>
            <a:r>
              <a:rPr lang="en-US" b="1" dirty="0"/>
              <a:t>source /mnt/simulations/proton_detector/lijie/gadget/ATTPCROOTv2/build/config.sh</a:t>
            </a:r>
          </a:p>
          <a:p>
            <a:endParaRPr lang="en-US" dirty="0"/>
          </a:p>
          <a:p>
            <a:r>
              <a:rPr lang="en-US" dirty="0"/>
              <a:t>cd </a:t>
            </a:r>
            <a:r>
              <a:rPr lang="en-US" altLang="zh-CN" dirty="0"/>
              <a:t>/</a:t>
            </a:r>
            <a:r>
              <a:rPr lang="en-US" altLang="zh-CN" dirty="0" err="1"/>
              <a:t>mnt</a:t>
            </a:r>
            <a:r>
              <a:rPr lang="en-US" altLang="zh-CN" dirty="0"/>
              <a:t>/simulations/</a:t>
            </a:r>
            <a:r>
              <a:rPr lang="en-US" altLang="zh-CN" dirty="0" err="1"/>
              <a:t>proton_detector</a:t>
            </a:r>
            <a:r>
              <a:rPr lang="en-US" altLang="zh-CN" dirty="0"/>
              <a:t>/lijie/gadget</a:t>
            </a:r>
            <a:r>
              <a:rPr lang="en-US" dirty="0"/>
              <a:t>/ATTPCROOTv2/macro/Simulation/GADGET</a:t>
            </a:r>
          </a:p>
        </p:txBody>
      </p:sp>
      <p:sp>
        <p:nvSpPr>
          <p:cNvPr id="6" name="TextBox 5">
            <a:extLst>
              <a:ext uri="{FF2B5EF4-FFF2-40B4-BE49-F238E27FC236}">
                <a16:creationId xmlns:a16="http://schemas.microsoft.com/office/drawing/2014/main" id="{336FCC4C-FDE9-4F08-B608-534049B99E25}"/>
              </a:ext>
            </a:extLst>
          </p:cNvPr>
          <p:cNvSpPr txBox="1"/>
          <p:nvPr/>
        </p:nvSpPr>
        <p:spPr>
          <a:xfrm>
            <a:off x="4736965" y="428178"/>
            <a:ext cx="1955935" cy="369332"/>
          </a:xfrm>
          <a:prstGeom prst="rect">
            <a:avLst/>
          </a:prstGeom>
          <a:noFill/>
        </p:spPr>
        <p:txBody>
          <a:bodyPr wrap="square">
            <a:spAutoFit/>
          </a:bodyPr>
          <a:lstStyle/>
          <a:p>
            <a:r>
              <a:rPr lang="en-US" dirty="0"/>
              <a:t>CMakeCache.txt</a:t>
            </a:r>
          </a:p>
        </p:txBody>
      </p:sp>
    </p:spTree>
    <p:extLst>
      <p:ext uri="{BB962C8B-B14F-4D97-AF65-F5344CB8AC3E}">
        <p14:creationId xmlns:p14="http://schemas.microsoft.com/office/powerpoint/2010/main" val="2470694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BA5A2-CFC1-417E-A8C7-13EBA57CEB80}"/>
              </a:ext>
            </a:extLst>
          </p:cNvPr>
          <p:cNvPicPr>
            <a:picLocks noChangeAspect="1"/>
          </p:cNvPicPr>
          <p:nvPr/>
        </p:nvPicPr>
        <p:blipFill>
          <a:blip r:embed="rId2"/>
          <a:stretch>
            <a:fillRect/>
          </a:stretch>
        </p:blipFill>
        <p:spPr>
          <a:xfrm>
            <a:off x="0" y="1"/>
            <a:ext cx="5232400" cy="4457634"/>
          </a:xfrm>
          <a:prstGeom prst="rect">
            <a:avLst/>
          </a:prstGeom>
        </p:spPr>
      </p:pic>
      <p:pic>
        <p:nvPicPr>
          <p:cNvPr id="5" name="Picture 4">
            <a:extLst>
              <a:ext uri="{FF2B5EF4-FFF2-40B4-BE49-F238E27FC236}">
                <a16:creationId xmlns:a16="http://schemas.microsoft.com/office/drawing/2014/main" id="{48F80288-DE7F-4E0A-8F40-17A757E88250}"/>
              </a:ext>
            </a:extLst>
          </p:cNvPr>
          <p:cNvPicPr>
            <a:picLocks noChangeAspect="1"/>
          </p:cNvPicPr>
          <p:nvPr/>
        </p:nvPicPr>
        <p:blipFill>
          <a:blip r:embed="rId3"/>
          <a:stretch>
            <a:fillRect/>
          </a:stretch>
        </p:blipFill>
        <p:spPr>
          <a:xfrm>
            <a:off x="1" y="4090296"/>
            <a:ext cx="5511800" cy="2767703"/>
          </a:xfrm>
          <a:prstGeom prst="rect">
            <a:avLst/>
          </a:prstGeom>
        </p:spPr>
      </p:pic>
    </p:spTree>
    <p:extLst>
      <p:ext uri="{BB962C8B-B14F-4D97-AF65-F5344CB8AC3E}">
        <p14:creationId xmlns:p14="http://schemas.microsoft.com/office/powerpoint/2010/main" val="3706842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479C7-66B3-4E8C-91EC-88614E8D8C6F}"/>
              </a:ext>
            </a:extLst>
          </p:cNvPr>
          <p:cNvPicPr>
            <a:picLocks noChangeAspect="1"/>
          </p:cNvPicPr>
          <p:nvPr/>
        </p:nvPicPr>
        <p:blipFill>
          <a:blip r:embed="rId2"/>
          <a:stretch>
            <a:fillRect/>
          </a:stretch>
        </p:blipFill>
        <p:spPr>
          <a:xfrm>
            <a:off x="0" y="735806"/>
            <a:ext cx="9144000" cy="5386388"/>
          </a:xfrm>
          <a:prstGeom prst="rect">
            <a:avLst/>
          </a:prstGeom>
        </p:spPr>
      </p:pic>
    </p:spTree>
    <p:extLst>
      <p:ext uri="{BB962C8B-B14F-4D97-AF65-F5344CB8AC3E}">
        <p14:creationId xmlns:p14="http://schemas.microsoft.com/office/powerpoint/2010/main" val="35277288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019A2-13FD-4964-8566-BCCBFA3733C6}"/>
              </a:ext>
            </a:extLst>
          </p:cNvPr>
          <p:cNvPicPr>
            <a:picLocks noChangeAspect="1"/>
          </p:cNvPicPr>
          <p:nvPr/>
        </p:nvPicPr>
        <p:blipFill>
          <a:blip r:embed="rId2"/>
          <a:stretch>
            <a:fillRect/>
          </a:stretch>
        </p:blipFill>
        <p:spPr>
          <a:xfrm>
            <a:off x="0" y="775671"/>
            <a:ext cx="9144000" cy="5306658"/>
          </a:xfrm>
          <a:prstGeom prst="rect">
            <a:avLst/>
          </a:prstGeom>
        </p:spPr>
      </p:pic>
    </p:spTree>
    <p:extLst>
      <p:ext uri="{BB962C8B-B14F-4D97-AF65-F5344CB8AC3E}">
        <p14:creationId xmlns:p14="http://schemas.microsoft.com/office/powerpoint/2010/main" val="3267836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137304F-F7EF-4B23-88E2-0FB889FB41A3}"/>
              </a:ext>
            </a:extLst>
          </p:cNvPr>
          <p:cNvGraphicFramePr>
            <a:graphicFrameLocks noGrp="1"/>
          </p:cNvGraphicFramePr>
          <p:nvPr>
            <p:extLst>
              <p:ext uri="{D42A27DB-BD31-4B8C-83A1-F6EECF244321}">
                <p14:modId xmlns:p14="http://schemas.microsoft.com/office/powerpoint/2010/main" val="1751116090"/>
              </p:ext>
            </p:extLst>
          </p:nvPr>
        </p:nvGraphicFramePr>
        <p:xfrm>
          <a:off x="1" y="2"/>
          <a:ext cx="9143999" cy="6858004"/>
        </p:xfrm>
        <a:graphic>
          <a:graphicData uri="http://schemas.openxmlformats.org/drawingml/2006/table">
            <a:tbl>
              <a:tblPr firstRow="1" firstCol="1" bandRow="1"/>
              <a:tblGrid>
                <a:gridCol w="3420207">
                  <a:extLst>
                    <a:ext uri="{9D8B030D-6E8A-4147-A177-3AD203B41FA5}">
                      <a16:colId xmlns:a16="http://schemas.microsoft.com/office/drawing/2014/main" val="4162887680"/>
                    </a:ext>
                  </a:extLst>
                </a:gridCol>
                <a:gridCol w="2751644">
                  <a:extLst>
                    <a:ext uri="{9D8B030D-6E8A-4147-A177-3AD203B41FA5}">
                      <a16:colId xmlns:a16="http://schemas.microsoft.com/office/drawing/2014/main" val="362254966"/>
                    </a:ext>
                  </a:extLst>
                </a:gridCol>
                <a:gridCol w="2972148">
                  <a:extLst>
                    <a:ext uri="{9D8B030D-6E8A-4147-A177-3AD203B41FA5}">
                      <a16:colId xmlns:a16="http://schemas.microsoft.com/office/drawing/2014/main" val="1466804515"/>
                    </a:ext>
                  </a:extLst>
                </a:gridCol>
              </a:tblGrid>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Feature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dirty="0">
                          <a:effectLst/>
                          <a:latin typeface="Cambria" panose="02040503050406030204" pitchFamily="18" charset="0"/>
                          <a:ea typeface="Cambria" panose="02040503050406030204" pitchFamily="18" charset="0"/>
                          <a:cs typeface="Arial" panose="020B0604020202020204" pitchFamily="34" charset="0"/>
                        </a:rPr>
                        <a:t>NVIDIA RTX A6000 48GB</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NVIDIA RTX A2000 8GB</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9122399"/>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GPU Architecture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dirty="0">
                          <a:effectLst/>
                          <a:latin typeface="Cambria" panose="02040503050406030204" pitchFamily="18" charset="0"/>
                          <a:ea typeface="Cambria" panose="02040503050406030204" pitchFamily="18" charset="0"/>
                          <a:cs typeface="Arial" panose="020B0604020202020204" pitchFamily="34" charset="0"/>
                        </a:rPr>
                        <a:t>Ampere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Ampere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2396416"/>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CUDA Cores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10,752</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3,328</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523856"/>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Tensor Cores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336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104</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701147"/>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RT Cores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84</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26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6359360"/>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GPU Memory</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48 GB GDDR6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6 GB GDDR6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8112521"/>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Memory Bandwidth</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768 GB/s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288 GB/s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2042501"/>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Single-Precision Performance (FP32)</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38.7 TFLOPS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8.0 TFLOPS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0679068"/>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Double-Precision Performance (FP64)</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1.21 TFLOPS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0.25 TFLOPS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0307209"/>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Tensor Performance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309.7 TFLOPS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63.9 TFLOPS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8160231"/>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Ray Tracing Performance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75.6 RT TFLOPS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15.6 RT TFLOPS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59219"/>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Max Power Consumption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300 W</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70 W</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392823"/>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Display Outputs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4x DisplayPort 1.4a</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4x Mini DisplayPort 1.4a</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151180"/>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NVLink Support</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Yes (up to 2-way NVLink)</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No</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0151736"/>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Form Factor</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Dual Slot</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Dual Slot, Low Profile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8011451"/>
                  </a:ext>
                </a:extLst>
              </a:tr>
              <a:tr h="381489">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Recommended System Power</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850 W</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350 W</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576467"/>
                  </a:ext>
                </a:extLst>
              </a:tr>
              <a:tr h="754180">
                <a:tc>
                  <a:txBody>
                    <a:bodyPr/>
                    <a:lstStyle/>
                    <a:p>
                      <a:pPr marL="0" marR="0" algn="ctr">
                        <a:lnSpc>
                          <a:spcPct val="107000"/>
                        </a:lnSpc>
                        <a:spcBef>
                          <a:spcPts val="0"/>
                        </a:spcBef>
                        <a:spcAft>
                          <a:spcPts val="0"/>
                        </a:spcAft>
                      </a:pPr>
                      <a:r>
                        <a:rPr lang="en-US" sz="1600" b="0">
                          <a:effectLst/>
                          <a:latin typeface="Cambria" panose="02040503050406030204" pitchFamily="18" charset="0"/>
                          <a:ea typeface="Cambria" panose="02040503050406030204" pitchFamily="18" charset="0"/>
                          <a:cs typeface="Arial" panose="020B0604020202020204" pitchFamily="34" charset="0"/>
                        </a:rPr>
                        <a:t>Target Market</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dirty="0">
                          <a:effectLst/>
                          <a:latin typeface="Cambria" panose="02040503050406030204" pitchFamily="18" charset="0"/>
                          <a:ea typeface="Cambria" panose="02040503050406030204" pitchFamily="18" charset="0"/>
                          <a:cs typeface="Arial" panose="020B0604020202020204" pitchFamily="34" charset="0"/>
                        </a:rPr>
                        <a:t>High-end workstations, deep learning</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0" dirty="0">
                          <a:effectLst/>
                          <a:latin typeface="Cambria" panose="02040503050406030204" pitchFamily="18" charset="0"/>
                          <a:ea typeface="Cambria" panose="02040503050406030204" pitchFamily="18" charset="0"/>
                          <a:cs typeface="Arial" panose="020B0604020202020204" pitchFamily="34" charset="0"/>
                        </a:rPr>
                        <a:t>Mid-range workstations, CAD, DCC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2953729"/>
                  </a:ext>
                </a:extLst>
              </a:tr>
            </a:tbl>
          </a:graphicData>
        </a:graphic>
      </p:graphicFrame>
    </p:spTree>
    <p:extLst>
      <p:ext uri="{BB962C8B-B14F-4D97-AF65-F5344CB8AC3E}">
        <p14:creationId xmlns:p14="http://schemas.microsoft.com/office/powerpoint/2010/main" val="817970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E582CD-E930-4F3A-9740-5A41DC5E7531}"/>
              </a:ext>
            </a:extLst>
          </p:cNvPr>
          <p:cNvPicPr>
            <a:picLocks noChangeAspect="1"/>
          </p:cNvPicPr>
          <p:nvPr/>
        </p:nvPicPr>
        <p:blipFill>
          <a:blip r:embed="rId2"/>
          <a:stretch>
            <a:fillRect/>
          </a:stretch>
        </p:blipFill>
        <p:spPr>
          <a:xfrm>
            <a:off x="0" y="0"/>
            <a:ext cx="9144000" cy="4599255"/>
          </a:xfrm>
          <a:prstGeom prst="rect">
            <a:avLst/>
          </a:prstGeom>
        </p:spPr>
      </p:pic>
      <p:pic>
        <p:nvPicPr>
          <p:cNvPr id="4" name="Picture 3">
            <a:extLst>
              <a:ext uri="{FF2B5EF4-FFF2-40B4-BE49-F238E27FC236}">
                <a16:creationId xmlns:a16="http://schemas.microsoft.com/office/drawing/2014/main" id="{555A6763-8E15-44E0-BBAE-D6826188DEF1}"/>
              </a:ext>
            </a:extLst>
          </p:cNvPr>
          <p:cNvPicPr>
            <a:picLocks noChangeAspect="1"/>
          </p:cNvPicPr>
          <p:nvPr/>
        </p:nvPicPr>
        <p:blipFill>
          <a:blip r:embed="rId3"/>
          <a:stretch>
            <a:fillRect/>
          </a:stretch>
        </p:blipFill>
        <p:spPr>
          <a:xfrm>
            <a:off x="0" y="4688766"/>
            <a:ext cx="6807200" cy="2169234"/>
          </a:xfrm>
          <a:prstGeom prst="rect">
            <a:avLst/>
          </a:prstGeom>
        </p:spPr>
      </p:pic>
    </p:spTree>
    <p:extLst>
      <p:ext uri="{BB962C8B-B14F-4D97-AF65-F5344CB8AC3E}">
        <p14:creationId xmlns:p14="http://schemas.microsoft.com/office/powerpoint/2010/main" val="1398602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523E41-03AB-4B7E-9E72-B5CBC81503AF}"/>
              </a:ext>
            </a:extLst>
          </p:cNvPr>
          <p:cNvPicPr>
            <a:picLocks noChangeAspect="1"/>
          </p:cNvPicPr>
          <p:nvPr/>
        </p:nvPicPr>
        <p:blipFill>
          <a:blip r:embed="rId2"/>
          <a:stretch>
            <a:fillRect/>
          </a:stretch>
        </p:blipFill>
        <p:spPr>
          <a:xfrm>
            <a:off x="0" y="0"/>
            <a:ext cx="9144000" cy="3488967"/>
          </a:xfrm>
          <a:prstGeom prst="rect">
            <a:avLst/>
          </a:prstGeom>
        </p:spPr>
      </p:pic>
      <p:pic>
        <p:nvPicPr>
          <p:cNvPr id="5" name="Picture 4">
            <a:extLst>
              <a:ext uri="{FF2B5EF4-FFF2-40B4-BE49-F238E27FC236}">
                <a16:creationId xmlns:a16="http://schemas.microsoft.com/office/drawing/2014/main" id="{D8DC1378-B180-4F04-AC02-D303B55A7001}"/>
              </a:ext>
            </a:extLst>
          </p:cNvPr>
          <p:cNvPicPr>
            <a:picLocks noChangeAspect="1"/>
          </p:cNvPicPr>
          <p:nvPr/>
        </p:nvPicPr>
        <p:blipFill>
          <a:blip r:embed="rId3"/>
          <a:stretch>
            <a:fillRect/>
          </a:stretch>
        </p:blipFill>
        <p:spPr>
          <a:xfrm>
            <a:off x="0" y="3488968"/>
            <a:ext cx="6556443" cy="2146014"/>
          </a:xfrm>
          <a:prstGeom prst="rect">
            <a:avLst/>
          </a:prstGeom>
        </p:spPr>
      </p:pic>
    </p:spTree>
    <p:extLst>
      <p:ext uri="{BB962C8B-B14F-4D97-AF65-F5344CB8AC3E}">
        <p14:creationId xmlns:p14="http://schemas.microsoft.com/office/powerpoint/2010/main" val="879916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1ECFFA-112B-430E-9692-7F0F712A5B81}"/>
              </a:ext>
            </a:extLst>
          </p:cNvPr>
          <p:cNvSpPr txBox="1"/>
          <p:nvPr/>
        </p:nvSpPr>
        <p:spPr>
          <a:xfrm>
            <a:off x="0" y="0"/>
            <a:ext cx="9144000" cy="4524315"/>
          </a:xfrm>
          <a:prstGeom prst="rect">
            <a:avLst/>
          </a:prstGeom>
          <a:noFill/>
        </p:spPr>
        <p:txBody>
          <a:bodyPr wrap="square">
            <a:spAutoFit/>
          </a:bodyPr>
          <a:lstStyle/>
          <a:p>
            <a:r>
              <a:rPr lang="en-US" dirty="0"/>
              <a:t>The information on the decays can be found in </a:t>
            </a:r>
            <a:r>
              <a:rPr lang="en-US" b="1" dirty="0"/>
              <a:t>/</a:t>
            </a:r>
            <a:r>
              <a:rPr lang="en-US" b="1" dirty="0" err="1"/>
              <a:t>mnt</a:t>
            </a:r>
            <a:r>
              <a:rPr lang="en-US" b="1" dirty="0"/>
              <a:t>/simulations/</a:t>
            </a:r>
            <a:r>
              <a:rPr lang="en-US" b="1" dirty="0" err="1"/>
              <a:t>proton_detector</a:t>
            </a:r>
            <a:r>
              <a:rPr lang="en-US" b="1" dirty="0"/>
              <a:t>/lijie/gadget/ATTPCROOTv2/</a:t>
            </a:r>
            <a:r>
              <a:rPr lang="en-US" b="1" dirty="0" err="1"/>
              <a:t>AtGenerators</a:t>
            </a:r>
            <a:r>
              <a:rPr lang="en-US" b="1" dirty="0"/>
              <a:t>/AtTPC20MgDecay_pag.cxx</a:t>
            </a:r>
            <a:r>
              <a:rPr lang="en-US" dirty="0"/>
              <a:t>. To change the distribution of events, you can set the </a:t>
            </a:r>
            <a:r>
              <a:rPr lang="en-US" dirty="0" err="1"/>
              <a:t>fX</a:t>
            </a:r>
            <a:r>
              <a:rPr lang="en-US" dirty="0"/>
              <a:t>, </a:t>
            </a:r>
            <a:r>
              <a:rPr lang="en-US" dirty="0" err="1"/>
              <a:t>fY</a:t>
            </a:r>
            <a:r>
              <a:rPr lang="en-US" dirty="0"/>
              <a:t>, and </a:t>
            </a:r>
            <a:r>
              <a:rPr lang="en-US" dirty="0" err="1"/>
              <a:t>fZ</a:t>
            </a:r>
            <a:r>
              <a:rPr lang="en-US" dirty="0"/>
              <a:t> to whatever you'd like. the angles and energies are also set in that file.</a:t>
            </a:r>
          </a:p>
          <a:p>
            <a:endParaRPr lang="en-US" dirty="0"/>
          </a:p>
          <a:p>
            <a:r>
              <a:rPr lang="en-US" dirty="0"/>
              <a:t>The materials:</a:t>
            </a:r>
            <a:r>
              <a:rPr lang="zh-CN" altLang="en-US" dirty="0"/>
              <a:t> </a:t>
            </a:r>
            <a:r>
              <a:rPr lang="en-US" dirty="0"/>
              <a:t>gas type and pressure are defined as: GADGET_P10_800 in '</a:t>
            </a:r>
            <a:r>
              <a:rPr lang="en-US" b="1" dirty="0"/>
              <a:t>/</a:t>
            </a:r>
            <a:r>
              <a:rPr lang="en-US" b="1" dirty="0" err="1"/>
              <a:t>mnt</a:t>
            </a:r>
            <a:r>
              <a:rPr lang="en-US" b="1" dirty="0"/>
              <a:t>/simulations/</a:t>
            </a:r>
            <a:r>
              <a:rPr lang="en-US" b="1" dirty="0" err="1"/>
              <a:t>proton_detector</a:t>
            </a:r>
            <a:r>
              <a:rPr lang="en-US" b="1" dirty="0"/>
              <a:t>/lijie/gadget/ATTPCROOTv2/geometry/</a:t>
            </a:r>
            <a:r>
              <a:rPr lang="en-US" b="1" dirty="0" err="1"/>
              <a:t>media.geo</a:t>
            </a:r>
            <a:r>
              <a:rPr lang="en-US" dirty="0"/>
              <a:t>'. This is then used in the file </a:t>
            </a:r>
            <a:r>
              <a:rPr lang="en-US" b="1" dirty="0"/>
              <a:t>/</a:t>
            </a:r>
            <a:r>
              <a:rPr lang="en-US" b="1" dirty="0" err="1"/>
              <a:t>mnt</a:t>
            </a:r>
            <a:r>
              <a:rPr lang="en-US" b="1" dirty="0"/>
              <a:t>/simulations/</a:t>
            </a:r>
            <a:r>
              <a:rPr lang="en-US" b="1" dirty="0" err="1"/>
              <a:t>proton_detector</a:t>
            </a:r>
            <a:r>
              <a:rPr lang="en-US" b="1" dirty="0"/>
              <a:t>/lijie/gadget/ATTPCROOTv2/geometry/GADGET_II.C</a:t>
            </a:r>
            <a:r>
              <a:rPr lang="en-US" dirty="0"/>
              <a:t>', on line 32.</a:t>
            </a:r>
          </a:p>
          <a:p>
            <a:endParaRPr lang="en-US" dirty="0"/>
          </a:p>
          <a:p>
            <a:r>
              <a:rPr lang="en-US" dirty="0"/>
              <a:t>The number of events you want to simulate is set in line 1 of '</a:t>
            </a:r>
            <a:r>
              <a:rPr lang="en-US" b="1" dirty="0"/>
              <a:t>/</a:t>
            </a:r>
            <a:r>
              <a:rPr lang="en-US" b="1" dirty="0" err="1"/>
              <a:t>mnt</a:t>
            </a:r>
            <a:r>
              <a:rPr lang="en-US" b="1" dirty="0"/>
              <a:t>/simulations/</a:t>
            </a:r>
            <a:r>
              <a:rPr lang="en-US" b="1" dirty="0" err="1"/>
              <a:t>proton_detector</a:t>
            </a:r>
            <a:r>
              <a:rPr lang="en-US" b="1" dirty="0"/>
              <a:t>/lijie/gadget/ATTPCROOTv2/macro/Simulation/GADGET/Mg20_test_sim_pag.C</a:t>
            </a:r>
            <a:r>
              <a:rPr lang="en-US" dirty="0"/>
              <a:t>'.</a:t>
            </a:r>
          </a:p>
          <a:p>
            <a:endParaRPr lang="en-US" dirty="0"/>
          </a:p>
          <a:p>
            <a:r>
              <a:rPr lang="en-US" dirty="0" err="1"/>
              <a:t>pag</a:t>
            </a:r>
            <a:r>
              <a:rPr lang="en-US" dirty="0"/>
              <a:t> proton alpha gamma?</a:t>
            </a:r>
          </a:p>
        </p:txBody>
      </p:sp>
    </p:spTree>
    <p:extLst>
      <p:ext uri="{BB962C8B-B14F-4D97-AF65-F5344CB8AC3E}">
        <p14:creationId xmlns:p14="http://schemas.microsoft.com/office/powerpoint/2010/main" val="2739869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1C7C95-93A4-4C76-B540-2A7A79292771}"/>
              </a:ext>
            </a:extLst>
          </p:cNvPr>
          <p:cNvSpPr txBox="1"/>
          <p:nvPr/>
        </p:nvSpPr>
        <p:spPr>
          <a:xfrm>
            <a:off x="0" y="0"/>
            <a:ext cx="9144000" cy="5909310"/>
          </a:xfrm>
          <a:prstGeom prst="rect">
            <a:avLst/>
          </a:prstGeom>
          <a:noFill/>
        </p:spPr>
        <p:txBody>
          <a:bodyPr wrap="square">
            <a:spAutoFit/>
          </a:bodyPr>
          <a:lstStyle/>
          <a:p>
            <a:endParaRPr lang="en-US" dirty="0"/>
          </a:p>
          <a:p>
            <a:r>
              <a:rPr lang="en-US" dirty="0"/>
              <a:t>Once I have everything set the way I want, I use the following commands to update and run the simulation:</a:t>
            </a:r>
          </a:p>
          <a:p>
            <a:r>
              <a:rPr lang="en-US" dirty="0"/>
              <a:t>In the directory 'ATTPCROOTv2/macro/Simulation/GADGET', I run:</a:t>
            </a:r>
          </a:p>
          <a:p>
            <a:endParaRPr lang="en-US" dirty="0"/>
          </a:p>
          <a:p>
            <a:r>
              <a:rPr lang="en-US" dirty="0"/>
              <a:t>root -q ../../../geometry/GADGET_II.C</a:t>
            </a:r>
          </a:p>
          <a:p>
            <a:r>
              <a:rPr lang="en-US" i="1" dirty="0"/>
              <a:t># Generates </a:t>
            </a:r>
            <a:r>
              <a:rPr lang="en-US" i="1" dirty="0" err="1"/>
              <a:t>GADGET_II.root</a:t>
            </a:r>
            <a:r>
              <a:rPr lang="en-US" i="1" dirty="0"/>
              <a:t> and </a:t>
            </a:r>
            <a:r>
              <a:rPr lang="en-US" i="1" dirty="0" err="1"/>
              <a:t>GADGET_II_geomanager.root</a:t>
            </a:r>
            <a:r>
              <a:rPr lang="en-US" i="1" dirty="0"/>
              <a:t>.</a:t>
            </a:r>
          </a:p>
          <a:p>
            <a:endParaRPr lang="en-US" i="1" dirty="0"/>
          </a:p>
          <a:p>
            <a:r>
              <a:rPr lang="en-US" sz="1800" kern="50" dirty="0">
                <a:effectLst/>
                <a:latin typeface="Times New Roman" panose="02020603050405020304" pitchFamily="18" charset="0"/>
                <a:ea typeface="宋体" panose="02010600030101010101" pitchFamily="2" charset="-122"/>
              </a:rPr>
              <a:t>yes | </a:t>
            </a:r>
            <a:r>
              <a:rPr lang="en-US" dirty="0"/>
              <a:t>cp </a:t>
            </a:r>
            <a:r>
              <a:rPr lang="en-US" dirty="0" err="1"/>
              <a:t>GADGET_II.root</a:t>
            </a:r>
            <a:r>
              <a:rPr lang="en-US" dirty="0"/>
              <a:t> ../../../geometry/</a:t>
            </a:r>
          </a:p>
          <a:p>
            <a:r>
              <a:rPr lang="en-US" sz="1800" kern="50" dirty="0">
                <a:effectLst/>
                <a:latin typeface="Times New Roman" panose="02020603050405020304" pitchFamily="18" charset="0"/>
                <a:ea typeface="宋体" panose="02010600030101010101" pitchFamily="2" charset="-122"/>
              </a:rPr>
              <a:t>yes | </a:t>
            </a:r>
            <a:r>
              <a:rPr lang="en-US" dirty="0"/>
              <a:t>cp </a:t>
            </a:r>
            <a:r>
              <a:rPr lang="en-US" dirty="0" err="1"/>
              <a:t>GADGET_II_geomanager.root</a:t>
            </a:r>
            <a:r>
              <a:rPr lang="en-US" dirty="0"/>
              <a:t> ../../../geometry/</a:t>
            </a:r>
          </a:p>
          <a:p>
            <a:endParaRPr lang="en-US" dirty="0"/>
          </a:p>
          <a:p>
            <a:r>
              <a:rPr lang="en-US" dirty="0"/>
              <a:t>cd ../../../build/</a:t>
            </a:r>
          </a:p>
          <a:p>
            <a:r>
              <a:rPr lang="en-US" dirty="0"/>
              <a:t>make</a:t>
            </a:r>
          </a:p>
          <a:p>
            <a:endParaRPr lang="en-US" dirty="0"/>
          </a:p>
          <a:p>
            <a:r>
              <a:rPr lang="en-US" dirty="0"/>
              <a:t>cd ../macro/Simulation/GADGET/</a:t>
            </a:r>
          </a:p>
          <a:p>
            <a:r>
              <a:rPr lang="en-US" dirty="0"/>
              <a:t>root -q Mg20_test_sim_pag.C</a:t>
            </a:r>
          </a:p>
          <a:p>
            <a:r>
              <a:rPr lang="en-US" i="1" dirty="0"/>
              <a:t># run-&gt;Run(</a:t>
            </a:r>
            <a:r>
              <a:rPr lang="en-US" i="1" dirty="0" err="1"/>
              <a:t>nEvents</a:t>
            </a:r>
            <a:r>
              <a:rPr lang="en-US" i="1" dirty="0"/>
              <a:t>);</a:t>
            </a:r>
          </a:p>
          <a:p>
            <a:endParaRPr lang="en-US" i="1" dirty="0"/>
          </a:p>
          <a:p>
            <a:r>
              <a:rPr lang="en-US" dirty="0"/>
              <a:t># root -q </a:t>
            </a:r>
            <a:r>
              <a:rPr lang="en-US" dirty="0" err="1"/>
              <a:t>rundigi_sim_Ari.C</a:t>
            </a:r>
            <a:endParaRPr lang="en-US" dirty="0"/>
          </a:p>
          <a:p>
            <a:r>
              <a:rPr lang="en-US" dirty="0"/>
              <a:t>root -q </a:t>
            </a:r>
            <a:r>
              <a:rPr lang="en-US" dirty="0" err="1"/>
              <a:t>rundigi_sim_Lijie.C</a:t>
            </a:r>
            <a:endParaRPr lang="en-US" dirty="0"/>
          </a:p>
          <a:p>
            <a:endParaRPr lang="en-US" dirty="0"/>
          </a:p>
        </p:txBody>
      </p:sp>
    </p:spTree>
    <p:extLst>
      <p:ext uri="{BB962C8B-B14F-4D97-AF65-F5344CB8AC3E}">
        <p14:creationId xmlns:p14="http://schemas.microsoft.com/office/powerpoint/2010/main" val="4260807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8F855-8FA5-4336-AF89-B25239435F9A}"/>
              </a:ext>
            </a:extLst>
          </p:cNvPr>
          <p:cNvPicPr>
            <a:picLocks noChangeAspect="1"/>
          </p:cNvPicPr>
          <p:nvPr/>
        </p:nvPicPr>
        <p:blipFill>
          <a:blip r:embed="rId2"/>
          <a:stretch>
            <a:fillRect/>
          </a:stretch>
        </p:blipFill>
        <p:spPr>
          <a:xfrm>
            <a:off x="687375" y="0"/>
            <a:ext cx="7769250" cy="6858000"/>
          </a:xfrm>
          <a:prstGeom prst="rect">
            <a:avLst/>
          </a:prstGeom>
        </p:spPr>
      </p:pic>
      <p:sp>
        <p:nvSpPr>
          <p:cNvPr id="5" name="TextBox 4">
            <a:extLst>
              <a:ext uri="{FF2B5EF4-FFF2-40B4-BE49-F238E27FC236}">
                <a16:creationId xmlns:a16="http://schemas.microsoft.com/office/drawing/2014/main" id="{F8B5668F-8F5A-4469-B03F-00B81F830BB5}"/>
              </a:ext>
            </a:extLst>
          </p:cNvPr>
          <p:cNvSpPr txBox="1"/>
          <p:nvPr/>
        </p:nvSpPr>
        <p:spPr>
          <a:xfrm>
            <a:off x="2794000" y="0"/>
            <a:ext cx="4572000" cy="369332"/>
          </a:xfrm>
          <a:prstGeom prst="rect">
            <a:avLst/>
          </a:prstGeom>
          <a:noFill/>
        </p:spPr>
        <p:txBody>
          <a:bodyPr wrap="square">
            <a:spAutoFit/>
          </a:bodyPr>
          <a:lstStyle/>
          <a:p>
            <a:r>
              <a:rPr lang="en-US" dirty="0"/>
              <a:t>root ../../../geometry/GADGET_II.C</a:t>
            </a:r>
          </a:p>
        </p:txBody>
      </p:sp>
    </p:spTree>
    <p:extLst>
      <p:ext uri="{BB962C8B-B14F-4D97-AF65-F5344CB8AC3E}">
        <p14:creationId xmlns:p14="http://schemas.microsoft.com/office/powerpoint/2010/main" val="2457022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C7DB2-C4BE-405A-B68A-F3915494DE4F}"/>
              </a:ext>
            </a:extLst>
          </p:cNvPr>
          <p:cNvPicPr>
            <a:picLocks noChangeAspect="1"/>
          </p:cNvPicPr>
          <p:nvPr/>
        </p:nvPicPr>
        <p:blipFill>
          <a:blip r:embed="rId2"/>
          <a:stretch>
            <a:fillRect/>
          </a:stretch>
        </p:blipFill>
        <p:spPr>
          <a:xfrm>
            <a:off x="588559" y="0"/>
            <a:ext cx="7966881" cy="6858000"/>
          </a:xfrm>
          <a:prstGeom prst="rect">
            <a:avLst/>
          </a:prstGeom>
        </p:spPr>
      </p:pic>
      <p:sp>
        <p:nvSpPr>
          <p:cNvPr id="4" name="TextBox 3">
            <a:extLst>
              <a:ext uri="{FF2B5EF4-FFF2-40B4-BE49-F238E27FC236}">
                <a16:creationId xmlns:a16="http://schemas.microsoft.com/office/drawing/2014/main" id="{71F66080-9D13-4B54-9895-CF01FDBE8284}"/>
              </a:ext>
            </a:extLst>
          </p:cNvPr>
          <p:cNvSpPr txBox="1"/>
          <p:nvPr/>
        </p:nvSpPr>
        <p:spPr>
          <a:xfrm>
            <a:off x="3429000" y="704334"/>
            <a:ext cx="4572000" cy="369332"/>
          </a:xfrm>
          <a:prstGeom prst="rect">
            <a:avLst/>
          </a:prstGeom>
          <a:noFill/>
        </p:spPr>
        <p:txBody>
          <a:bodyPr wrap="square">
            <a:spAutoFit/>
          </a:bodyPr>
          <a:lstStyle/>
          <a:p>
            <a:r>
              <a:rPr lang="en-US" dirty="0"/>
              <a:t>root -q Mg20_test_sim_pag.C</a:t>
            </a:r>
          </a:p>
        </p:txBody>
      </p:sp>
    </p:spTree>
    <p:extLst>
      <p:ext uri="{BB962C8B-B14F-4D97-AF65-F5344CB8AC3E}">
        <p14:creationId xmlns:p14="http://schemas.microsoft.com/office/powerpoint/2010/main" val="3783060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54EDE-1D3F-404B-84DD-ECBA01069613}"/>
              </a:ext>
            </a:extLst>
          </p:cNvPr>
          <p:cNvPicPr>
            <a:picLocks noChangeAspect="1"/>
          </p:cNvPicPr>
          <p:nvPr/>
        </p:nvPicPr>
        <p:blipFill>
          <a:blip r:embed="rId2"/>
          <a:stretch>
            <a:fillRect/>
          </a:stretch>
        </p:blipFill>
        <p:spPr>
          <a:xfrm>
            <a:off x="0" y="250067"/>
            <a:ext cx="9144000" cy="6357866"/>
          </a:xfrm>
          <a:prstGeom prst="rect">
            <a:avLst/>
          </a:prstGeom>
        </p:spPr>
      </p:pic>
      <p:sp>
        <p:nvSpPr>
          <p:cNvPr id="5" name="TextBox 4">
            <a:extLst>
              <a:ext uri="{FF2B5EF4-FFF2-40B4-BE49-F238E27FC236}">
                <a16:creationId xmlns:a16="http://schemas.microsoft.com/office/drawing/2014/main" id="{DDCCFE8F-4BA2-40F9-BF49-169751D0566A}"/>
              </a:ext>
            </a:extLst>
          </p:cNvPr>
          <p:cNvSpPr txBox="1"/>
          <p:nvPr/>
        </p:nvSpPr>
        <p:spPr>
          <a:xfrm>
            <a:off x="4378325" y="250067"/>
            <a:ext cx="3746500" cy="369332"/>
          </a:xfrm>
          <a:prstGeom prst="rect">
            <a:avLst/>
          </a:prstGeom>
          <a:noFill/>
        </p:spPr>
        <p:txBody>
          <a:bodyPr wrap="square">
            <a:spAutoFit/>
          </a:bodyPr>
          <a:lstStyle/>
          <a:p>
            <a:r>
              <a:rPr lang="en-US" dirty="0"/>
              <a:t>root -q </a:t>
            </a:r>
            <a:r>
              <a:rPr lang="en-US" dirty="0" err="1"/>
              <a:t>rundigi_sim_Ari.C</a:t>
            </a:r>
            <a:endParaRPr lang="en-US" dirty="0"/>
          </a:p>
        </p:txBody>
      </p:sp>
      <p:pic>
        <p:nvPicPr>
          <p:cNvPr id="7" name="Picture 6">
            <a:extLst>
              <a:ext uri="{FF2B5EF4-FFF2-40B4-BE49-F238E27FC236}">
                <a16:creationId xmlns:a16="http://schemas.microsoft.com/office/drawing/2014/main" id="{C7B84807-678C-4C2D-9098-9DBD9D745DAE}"/>
              </a:ext>
            </a:extLst>
          </p:cNvPr>
          <p:cNvPicPr>
            <a:picLocks noChangeAspect="1"/>
          </p:cNvPicPr>
          <p:nvPr/>
        </p:nvPicPr>
        <p:blipFill>
          <a:blip r:embed="rId3"/>
          <a:stretch>
            <a:fillRect/>
          </a:stretch>
        </p:blipFill>
        <p:spPr>
          <a:xfrm>
            <a:off x="0" y="0"/>
            <a:ext cx="7105650" cy="6772275"/>
          </a:xfrm>
          <a:prstGeom prst="rect">
            <a:avLst/>
          </a:prstGeom>
        </p:spPr>
      </p:pic>
    </p:spTree>
    <p:extLst>
      <p:ext uri="{BB962C8B-B14F-4D97-AF65-F5344CB8AC3E}">
        <p14:creationId xmlns:p14="http://schemas.microsoft.com/office/powerpoint/2010/main" val="29760243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68FA9D-7FE1-4E0A-83AF-FB2564932757}"/>
              </a:ext>
            </a:extLst>
          </p:cNvPr>
          <p:cNvSpPr txBox="1"/>
          <p:nvPr/>
        </p:nvSpPr>
        <p:spPr>
          <a:xfrm>
            <a:off x="0" y="0"/>
            <a:ext cx="9144000" cy="2308324"/>
          </a:xfrm>
          <a:prstGeom prst="rect">
            <a:avLst/>
          </a:prstGeom>
          <a:noFill/>
        </p:spPr>
        <p:txBody>
          <a:bodyPr wrap="square">
            <a:spAutoFit/>
          </a:bodyPr>
          <a:lstStyle/>
          <a:p>
            <a:r>
              <a:rPr lang="en-US" dirty="0"/>
              <a:t>cd /</a:t>
            </a:r>
            <a:r>
              <a:rPr lang="en-US" dirty="0" err="1"/>
              <a:t>mnt</a:t>
            </a:r>
            <a:r>
              <a:rPr lang="en-US" dirty="0"/>
              <a:t>/simulations/</a:t>
            </a:r>
            <a:r>
              <a:rPr lang="en-US" dirty="0" err="1"/>
              <a:t>proton_detector</a:t>
            </a:r>
            <a:r>
              <a:rPr lang="en-US" dirty="0"/>
              <a:t>/lijie/gadget/ATTPCROOTv2/macro/Simulation/GADGET/build</a:t>
            </a:r>
          </a:p>
          <a:p>
            <a:endParaRPr lang="en-US" dirty="0"/>
          </a:p>
          <a:p>
            <a:r>
              <a:rPr lang="en-US" dirty="0" err="1"/>
              <a:t>cmake</a:t>
            </a:r>
            <a:r>
              <a:rPr lang="en-US" dirty="0"/>
              <a:t> -DCMAKE_PREFIX_PATH=/</a:t>
            </a:r>
            <a:r>
              <a:rPr lang="en-US" dirty="0" err="1"/>
              <a:t>mnt</a:t>
            </a:r>
            <a:r>
              <a:rPr lang="en-US" dirty="0"/>
              <a:t>/simulations/</a:t>
            </a:r>
            <a:r>
              <a:rPr lang="en-US" dirty="0" err="1"/>
              <a:t>attpcroot</a:t>
            </a:r>
            <a:r>
              <a:rPr lang="en-US" dirty="0"/>
              <a:t>/fair_install_18.6/ ../</a:t>
            </a:r>
          </a:p>
          <a:p>
            <a:endParaRPr lang="en-US" dirty="0"/>
          </a:p>
          <a:p>
            <a:r>
              <a:rPr lang="en-US" dirty="0" err="1"/>
              <a:t>cmake</a:t>
            </a:r>
            <a:r>
              <a:rPr lang="en-US" dirty="0"/>
              <a:t> --build . -- -j4</a:t>
            </a:r>
          </a:p>
          <a:p>
            <a:endParaRPr lang="en-US" dirty="0"/>
          </a:p>
          <a:p>
            <a:r>
              <a:rPr lang="en-US" dirty="0"/>
              <a:t>./R2HExe ../</a:t>
            </a:r>
            <a:r>
              <a:rPr lang="en-US" dirty="0" err="1"/>
              <a:t>output.root</a:t>
            </a:r>
            <a:endParaRPr lang="en-US" dirty="0"/>
          </a:p>
        </p:txBody>
      </p:sp>
      <p:pic>
        <p:nvPicPr>
          <p:cNvPr id="5" name="Picture 4">
            <a:extLst>
              <a:ext uri="{FF2B5EF4-FFF2-40B4-BE49-F238E27FC236}">
                <a16:creationId xmlns:a16="http://schemas.microsoft.com/office/drawing/2014/main" id="{8458F9E2-C102-4124-9030-7ABFD98A9211}"/>
              </a:ext>
            </a:extLst>
          </p:cNvPr>
          <p:cNvPicPr>
            <a:picLocks noChangeAspect="1"/>
          </p:cNvPicPr>
          <p:nvPr/>
        </p:nvPicPr>
        <p:blipFill>
          <a:blip r:embed="rId2"/>
          <a:stretch>
            <a:fillRect/>
          </a:stretch>
        </p:blipFill>
        <p:spPr>
          <a:xfrm>
            <a:off x="0" y="2420839"/>
            <a:ext cx="8077200" cy="3865641"/>
          </a:xfrm>
          <a:prstGeom prst="rect">
            <a:avLst/>
          </a:prstGeom>
        </p:spPr>
      </p:pic>
    </p:spTree>
    <p:extLst>
      <p:ext uri="{BB962C8B-B14F-4D97-AF65-F5344CB8AC3E}">
        <p14:creationId xmlns:p14="http://schemas.microsoft.com/office/powerpoint/2010/main" val="181279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EF285-ADA7-4330-8533-C898550C89F0}"/>
              </a:ext>
            </a:extLst>
          </p:cNvPr>
          <p:cNvPicPr>
            <a:picLocks noChangeAspect="1"/>
          </p:cNvPicPr>
          <p:nvPr/>
        </p:nvPicPr>
        <p:blipFill>
          <a:blip r:embed="rId3"/>
          <a:stretch>
            <a:fillRect/>
          </a:stretch>
        </p:blipFill>
        <p:spPr>
          <a:xfrm>
            <a:off x="0" y="0"/>
            <a:ext cx="8953500" cy="4829175"/>
          </a:xfrm>
          <a:prstGeom prst="rect">
            <a:avLst/>
          </a:prstGeom>
        </p:spPr>
      </p:pic>
    </p:spTree>
    <p:extLst>
      <p:ext uri="{BB962C8B-B14F-4D97-AF65-F5344CB8AC3E}">
        <p14:creationId xmlns:p14="http://schemas.microsoft.com/office/powerpoint/2010/main" val="12525171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A8538-7026-4568-87AA-014B1664230D}"/>
              </a:ext>
            </a:extLst>
          </p:cNvPr>
          <p:cNvPicPr>
            <a:picLocks noChangeAspect="1"/>
          </p:cNvPicPr>
          <p:nvPr/>
        </p:nvPicPr>
        <p:blipFill>
          <a:blip r:embed="rId2"/>
          <a:stretch>
            <a:fillRect/>
          </a:stretch>
        </p:blipFill>
        <p:spPr>
          <a:xfrm>
            <a:off x="66675" y="442912"/>
            <a:ext cx="9010650" cy="5972175"/>
          </a:xfrm>
          <a:prstGeom prst="rect">
            <a:avLst/>
          </a:prstGeom>
        </p:spPr>
      </p:pic>
    </p:spTree>
    <p:extLst>
      <p:ext uri="{BB962C8B-B14F-4D97-AF65-F5344CB8AC3E}">
        <p14:creationId xmlns:p14="http://schemas.microsoft.com/office/powerpoint/2010/main" val="4108047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073BA1-B57C-44B4-A5E1-0897B1806D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0263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9468EA-2946-4F67-90D8-3CDA235A8ACB}"/>
              </a:ext>
            </a:extLst>
          </p:cNvPr>
          <p:cNvSpPr txBox="1"/>
          <p:nvPr/>
        </p:nvSpPr>
        <p:spPr>
          <a:xfrm>
            <a:off x="0" y="0"/>
            <a:ext cx="9144000" cy="4401205"/>
          </a:xfrm>
          <a:prstGeom prst="rect">
            <a:avLst/>
          </a:prstGeom>
          <a:noFill/>
        </p:spPr>
        <p:txBody>
          <a:bodyPr wrap="square">
            <a:spAutoFit/>
          </a:bodyPr>
          <a:lstStyle/>
          <a:p>
            <a:r>
              <a:rPr lang="en-US" altLang="zh-CN" sz="2000" dirty="0" err="1"/>
              <a:t>rsync</a:t>
            </a:r>
            <a:r>
              <a:rPr lang="en-US" altLang="zh-CN" sz="2000" dirty="0"/>
              <a:t> -av --progress /</a:t>
            </a:r>
            <a:r>
              <a:rPr lang="en-US" altLang="zh-CN" sz="2000" dirty="0" err="1"/>
              <a:t>mnt</a:t>
            </a:r>
            <a:r>
              <a:rPr lang="en-US" altLang="zh-CN" sz="2000" dirty="0"/>
              <a:t>/analysis/e21072/simulations/</a:t>
            </a:r>
            <a:r>
              <a:rPr lang="en-US" altLang="zh-CN" sz="2000" dirty="0" err="1"/>
              <a:t>gadget_analysis</a:t>
            </a:r>
            <a:r>
              <a:rPr lang="en-US" altLang="zh-CN" sz="2000" dirty="0"/>
              <a:t> </a:t>
            </a:r>
            <a:r>
              <a:rPr lang="en-US" sz="2000" dirty="0"/>
              <a:t>/</a:t>
            </a:r>
            <a:r>
              <a:rPr lang="en-US" sz="2000" dirty="0" err="1"/>
              <a:t>mnt</a:t>
            </a:r>
            <a:r>
              <a:rPr lang="en-US" sz="2000" dirty="0"/>
              <a:t>/analysis/e17023/</a:t>
            </a:r>
            <a:r>
              <a:rPr lang="en-US" altLang="zh-CN" sz="2000" dirty="0"/>
              <a:t>simulations</a:t>
            </a:r>
            <a:endParaRPr lang="en-US" sz="2000" dirty="0"/>
          </a:p>
          <a:p>
            <a:endParaRPr lang="en-US" sz="2000" dirty="0"/>
          </a:p>
          <a:p>
            <a:r>
              <a:rPr lang="en-US" sz="2000" dirty="0"/>
              <a:t>cd /</a:t>
            </a:r>
            <a:r>
              <a:rPr lang="en-US" sz="2000" dirty="0" err="1"/>
              <a:t>mnt</a:t>
            </a:r>
            <a:r>
              <a:rPr lang="en-US" sz="2000" dirty="0"/>
              <a:t>/analysis/e17023/lijie/</a:t>
            </a:r>
            <a:r>
              <a:rPr lang="en-US" sz="2000" dirty="0" err="1"/>
              <a:t>gadget_analysis</a:t>
            </a:r>
            <a:endParaRPr lang="en-US" sz="2000" dirty="0"/>
          </a:p>
          <a:p>
            <a:endParaRPr lang="en-US" sz="2000" dirty="0"/>
          </a:p>
          <a:p>
            <a:endParaRPr lang="en-US" sz="2000" dirty="0"/>
          </a:p>
          <a:p>
            <a:r>
              <a:rPr lang="en-US" sz="2000" dirty="0"/>
              <a:t>source </a:t>
            </a:r>
            <a:r>
              <a:rPr lang="en-US" sz="2000" dirty="0" err="1"/>
              <a:t>activate_env</a:t>
            </a:r>
            <a:endParaRPr lang="en-US" sz="2000" dirty="0"/>
          </a:p>
          <a:p>
            <a:r>
              <a:rPr lang="en-US" sz="2000" i="1" dirty="0"/>
              <a:t>/</a:t>
            </a:r>
            <a:r>
              <a:rPr lang="en-US" sz="2000" i="1" dirty="0" err="1"/>
              <a:t>mnt</a:t>
            </a:r>
            <a:r>
              <a:rPr lang="en-US" sz="2000" i="1" dirty="0"/>
              <a:t>/projects/e21072/</a:t>
            </a:r>
            <a:r>
              <a:rPr lang="en-US" sz="2000" i="1" dirty="0" err="1"/>
              <a:t>OfflineAnalysis</a:t>
            </a:r>
            <a:r>
              <a:rPr lang="en-US" sz="2000" i="1" dirty="0"/>
              <a:t>/</a:t>
            </a:r>
            <a:r>
              <a:rPr lang="en-US" sz="2000" i="1" dirty="0" err="1"/>
              <a:t>virtual_env</a:t>
            </a:r>
            <a:r>
              <a:rPr lang="en-US" sz="2000" i="1" dirty="0"/>
              <a:t>/e21072environment/bin/activate</a:t>
            </a:r>
          </a:p>
          <a:p>
            <a:endParaRPr lang="en-US" sz="2000" dirty="0"/>
          </a:p>
          <a:p>
            <a:r>
              <a:rPr lang="en-US" sz="2000" dirty="0"/>
              <a:t>source /mnt/simulations/proton_detector/lijie/gadget/ATTPCROOTv2/env_fishtank.sh</a:t>
            </a:r>
          </a:p>
          <a:p>
            <a:r>
              <a:rPr lang="en-US" sz="2000" dirty="0"/>
              <a:t>source /mnt/analysis/e17023/lijie/gadget_analysis/Simulations/sims/0/ATTPCROOTv2/build/config.sh</a:t>
            </a:r>
          </a:p>
          <a:p>
            <a:endParaRPr lang="en-US" sz="2000" dirty="0"/>
          </a:p>
        </p:txBody>
      </p:sp>
      <p:graphicFrame>
        <p:nvGraphicFramePr>
          <p:cNvPr id="6" name="Table 5">
            <a:extLst>
              <a:ext uri="{FF2B5EF4-FFF2-40B4-BE49-F238E27FC236}">
                <a16:creationId xmlns:a16="http://schemas.microsoft.com/office/drawing/2014/main" id="{37BF10BB-3354-4D55-8ECE-E2619FD642A1}"/>
              </a:ext>
            </a:extLst>
          </p:cNvPr>
          <p:cNvGraphicFramePr>
            <a:graphicFrameLocks noGrp="1"/>
          </p:cNvGraphicFramePr>
          <p:nvPr>
            <p:extLst>
              <p:ext uri="{D42A27DB-BD31-4B8C-83A1-F6EECF244321}">
                <p14:modId xmlns:p14="http://schemas.microsoft.com/office/powerpoint/2010/main" val="1584112979"/>
              </p:ext>
            </p:extLst>
          </p:nvPr>
        </p:nvGraphicFramePr>
        <p:xfrm>
          <a:off x="124406" y="5656545"/>
          <a:ext cx="6500326" cy="502920"/>
        </p:xfrm>
        <a:graphic>
          <a:graphicData uri="http://schemas.openxmlformats.org/drawingml/2006/table">
            <a:tbl>
              <a:tblPr/>
              <a:tblGrid>
                <a:gridCol w="928618">
                  <a:extLst>
                    <a:ext uri="{9D8B030D-6E8A-4147-A177-3AD203B41FA5}">
                      <a16:colId xmlns:a16="http://schemas.microsoft.com/office/drawing/2014/main" val="678816426"/>
                    </a:ext>
                  </a:extLst>
                </a:gridCol>
                <a:gridCol w="928618">
                  <a:extLst>
                    <a:ext uri="{9D8B030D-6E8A-4147-A177-3AD203B41FA5}">
                      <a16:colId xmlns:a16="http://schemas.microsoft.com/office/drawing/2014/main" val="3310770163"/>
                    </a:ext>
                  </a:extLst>
                </a:gridCol>
                <a:gridCol w="928618">
                  <a:extLst>
                    <a:ext uri="{9D8B030D-6E8A-4147-A177-3AD203B41FA5}">
                      <a16:colId xmlns:a16="http://schemas.microsoft.com/office/drawing/2014/main" val="3978548146"/>
                    </a:ext>
                  </a:extLst>
                </a:gridCol>
                <a:gridCol w="928618">
                  <a:extLst>
                    <a:ext uri="{9D8B030D-6E8A-4147-A177-3AD203B41FA5}">
                      <a16:colId xmlns:a16="http://schemas.microsoft.com/office/drawing/2014/main" val="3215193516"/>
                    </a:ext>
                  </a:extLst>
                </a:gridCol>
                <a:gridCol w="928618">
                  <a:extLst>
                    <a:ext uri="{9D8B030D-6E8A-4147-A177-3AD203B41FA5}">
                      <a16:colId xmlns:a16="http://schemas.microsoft.com/office/drawing/2014/main" val="799375839"/>
                    </a:ext>
                  </a:extLst>
                </a:gridCol>
                <a:gridCol w="928618">
                  <a:extLst>
                    <a:ext uri="{9D8B030D-6E8A-4147-A177-3AD203B41FA5}">
                      <a16:colId xmlns:a16="http://schemas.microsoft.com/office/drawing/2014/main" val="3872820667"/>
                    </a:ext>
                  </a:extLst>
                </a:gridCol>
                <a:gridCol w="928618">
                  <a:extLst>
                    <a:ext uri="{9D8B030D-6E8A-4147-A177-3AD203B41FA5}">
                      <a16:colId xmlns:a16="http://schemas.microsoft.com/office/drawing/2014/main" val="448529237"/>
                    </a:ext>
                  </a:extLst>
                </a:gridCol>
              </a:tblGrid>
              <a:tr h="182880">
                <a:tc>
                  <a:txBody>
                    <a:bodyPr/>
                    <a:lstStyle/>
                    <a:p>
                      <a:pPr algn="ctr" fontAlgn="b"/>
                      <a:r>
                        <a:rPr lang="en-US" sz="1600" b="0" i="0" u="none" strike="noStrike" dirty="0">
                          <a:solidFill>
                            <a:srgbClr val="000000"/>
                          </a:solidFill>
                          <a:effectLst/>
                          <a:latin typeface="Calibri" panose="020F0502020204030204" pitchFamily="34" charset="0"/>
                        </a:rPr>
                        <a:t>Sim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E0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P0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E1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P1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Status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6523189"/>
                  </a:ext>
                </a:extLst>
              </a:tr>
              <a:tr h="182880">
                <a:tc>
                  <a:txBody>
                    <a:bodyPr/>
                    <a:lstStyle/>
                    <a:p>
                      <a:pPr algn="ctr" fontAlgn="b"/>
                      <a:r>
                        <a:rPr lang="en-US" sz="1600" b="0" i="0" u="none" strike="noStrike">
                          <a:solidFill>
                            <a:srgbClr val="000000"/>
                          </a:solidFill>
                          <a:effectLst/>
                          <a:latin typeface="Calibri" panose="020F0502020204030204" pitchFamily="34" charset="0"/>
                        </a:rPr>
                        <a:t>1.74E+09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1500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8728002"/>
                  </a:ext>
                </a:extLst>
              </a:tr>
            </a:tbl>
          </a:graphicData>
        </a:graphic>
      </p:graphicFrame>
      <p:sp>
        <p:nvSpPr>
          <p:cNvPr id="8" name="TextBox 7">
            <a:extLst>
              <a:ext uri="{FF2B5EF4-FFF2-40B4-BE49-F238E27FC236}">
                <a16:creationId xmlns:a16="http://schemas.microsoft.com/office/drawing/2014/main" id="{2AA6A3B3-61D0-46DE-9BF4-72E0731DD8AC}"/>
              </a:ext>
            </a:extLst>
          </p:cNvPr>
          <p:cNvSpPr txBox="1"/>
          <p:nvPr/>
        </p:nvSpPr>
        <p:spPr>
          <a:xfrm>
            <a:off x="0" y="5122181"/>
            <a:ext cx="7218785" cy="369332"/>
          </a:xfrm>
          <a:prstGeom prst="rect">
            <a:avLst/>
          </a:prstGeom>
          <a:noFill/>
        </p:spPr>
        <p:txBody>
          <a:bodyPr wrap="square">
            <a:spAutoFit/>
          </a:bodyPr>
          <a:lstStyle/>
          <a:p>
            <a:r>
              <a:rPr lang="en-US" dirty="0"/>
              <a:t>/</a:t>
            </a:r>
            <a:r>
              <a:rPr lang="en-US" dirty="0" err="1"/>
              <a:t>mnt</a:t>
            </a:r>
            <a:r>
              <a:rPr lang="en-US" dirty="0"/>
              <a:t>/analysis/e17023/lijie/</a:t>
            </a:r>
            <a:r>
              <a:rPr lang="en-US" dirty="0" err="1"/>
              <a:t>gadget_analysis</a:t>
            </a:r>
            <a:r>
              <a:rPr lang="en-US" dirty="0"/>
              <a:t>/Simulations/parameters.csv</a:t>
            </a:r>
          </a:p>
        </p:txBody>
      </p:sp>
      <p:sp>
        <p:nvSpPr>
          <p:cNvPr id="9" name="TextBox 8">
            <a:extLst>
              <a:ext uri="{FF2B5EF4-FFF2-40B4-BE49-F238E27FC236}">
                <a16:creationId xmlns:a16="http://schemas.microsoft.com/office/drawing/2014/main" id="{A26895F7-4FBD-4B8A-B11E-94119B5C9342}"/>
              </a:ext>
            </a:extLst>
          </p:cNvPr>
          <p:cNvSpPr txBox="1"/>
          <p:nvPr/>
        </p:nvSpPr>
        <p:spPr>
          <a:xfrm>
            <a:off x="6941975" y="5491513"/>
            <a:ext cx="1735494" cy="861774"/>
          </a:xfrm>
          <a:prstGeom prst="rect">
            <a:avLst/>
          </a:prstGeom>
          <a:noFill/>
        </p:spPr>
        <p:txBody>
          <a:bodyPr wrap="square">
            <a:spAutoFit/>
          </a:bodyPr>
          <a:lstStyle/>
          <a:p>
            <a:r>
              <a:rPr lang="en-US" sz="1600" dirty="0"/>
              <a:t># 0 = inactive</a:t>
            </a:r>
          </a:p>
          <a:p>
            <a:r>
              <a:rPr lang="en-US" sz="1600" dirty="0"/>
              <a:t># 1 = active</a:t>
            </a:r>
          </a:p>
          <a:p>
            <a:r>
              <a:rPr lang="en-US" sz="1600" dirty="0"/>
              <a:t># 2 = complete</a:t>
            </a:r>
          </a:p>
        </p:txBody>
      </p:sp>
    </p:spTree>
    <p:extLst>
      <p:ext uri="{BB962C8B-B14F-4D97-AF65-F5344CB8AC3E}">
        <p14:creationId xmlns:p14="http://schemas.microsoft.com/office/powerpoint/2010/main" val="8409273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B3ACB1-FCFC-4926-834F-EFB81E009A3B}"/>
              </a:ext>
            </a:extLst>
          </p:cNvPr>
          <p:cNvSpPr txBox="1"/>
          <p:nvPr/>
        </p:nvSpPr>
        <p:spPr>
          <a:xfrm>
            <a:off x="0" y="0"/>
            <a:ext cx="9144000" cy="4801314"/>
          </a:xfrm>
          <a:prstGeom prst="rect">
            <a:avLst/>
          </a:prstGeom>
          <a:noFill/>
        </p:spPr>
        <p:txBody>
          <a:bodyPr wrap="square">
            <a:spAutoFit/>
          </a:bodyPr>
          <a:lstStyle/>
          <a:p>
            <a:r>
              <a:rPr lang="en-US" sz="1800" dirty="0"/>
              <a:t>python3 </a:t>
            </a:r>
            <a:r>
              <a:rPr lang="en-US" sz="1800" b="1" dirty="0"/>
              <a:t>main_gui</a:t>
            </a:r>
            <a:r>
              <a:rPr lang="en-US" sz="1800" dirty="0"/>
              <a:t>.py</a:t>
            </a:r>
          </a:p>
          <a:p>
            <a:endParaRPr lang="en-US" sz="1800" dirty="0"/>
          </a:p>
          <a:p>
            <a:r>
              <a:rPr lang="en-US" sz="1800" dirty="0"/>
              <a:t>/mnt/analysis/e17023/lijie/gadget_analysis/Simulations/</a:t>
            </a:r>
            <a:r>
              <a:rPr lang="en-US" sz="1800" b="1" dirty="0"/>
              <a:t>SimFrame</a:t>
            </a:r>
            <a:r>
              <a:rPr lang="en-US" sz="1800" dirty="0"/>
              <a:t>.py</a:t>
            </a:r>
          </a:p>
          <a:p>
            <a:r>
              <a:rPr lang="en-US" sz="1800" dirty="0" err="1"/>
              <a:t>sim_start_button_clicked</a:t>
            </a:r>
            <a:endParaRPr lang="en-US" sz="1800" dirty="0"/>
          </a:p>
          <a:p>
            <a:r>
              <a:rPr lang="en-US" sz="1800" dirty="0" err="1"/>
              <a:t>subprocess.run</a:t>
            </a:r>
            <a:r>
              <a:rPr lang="en-US" sz="1800" dirty="0"/>
              <a:t>([f'/</a:t>
            </a:r>
            <a:r>
              <a:rPr lang="en-US" sz="1800" dirty="0" err="1"/>
              <a:t>mnt</a:t>
            </a:r>
            <a:r>
              <a:rPr lang="en-US" sz="1800" dirty="0"/>
              <a:t>/analysis/e17023/lijie/</a:t>
            </a:r>
            <a:r>
              <a:rPr lang="en-US" sz="1800" dirty="0" err="1"/>
              <a:t>gadget_analysis</a:t>
            </a:r>
            <a:r>
              <a:rPr lang="en-US" sz="1800" dirty="0"/>
              <a:t>/Simulations/</a:t>
            </a:r>
            <a:r>
              <a:rPr lang="en-US" sz="1800" b="1" dirty="0"/>
              <a:t>run_sim</a:t>
            </a:r>
            <a:r>
              <a:rPr lang="en-US" sz="1800" dirty="0"/>
              <a:t>.sh', '-m4'])</a:t>
            </a:r>
          </a:p>
          <a:p>
            <a:endParaRPr lang="en-US" sz="1800" dirty="0"/>
          </a:p>
          <a:p>
            <a:r>
              <a:rPr lang="en-US" sz="1800" dirty="0"/>
              <a:t>python3 "${</a:t>
            </a:r>
            <a:r>
              <a:rPr lang="en-US" sz="1800" dirty="0" err="1"/>
              <a:t>automation_dir</a:t>
            </a:r>
            <a:r>
              <a:rPr lang="en-US" sz="1800" dirty="0"/>
              <a:t>}input/</a:t>
            </a:r>
            <a:r>
              <a:rPr lang="en-US" sz="1800" b="1" dirty="0"/>
              <a:t>simManager</a:t>
            </a:r>
            <a:r>
              <a:rPr lang="en-US" sz="1800" dirty="0"/>
              <a:t>.py" "${</a:t>
            </a:r>
            <a:r>
              <a:rPr lang="en-US" sz="1800" dirty="0" err="1"/>
              <a:t>automation_dir</a:t>
            </a:r>
            <a:r>
              <a:rPr lang="en-US" sz="1800" dirty="0"/>
              <a:t>}" "${</a:t>
            </a:r>
            <a:r>
              <a:rPr lang="en-US" sz="1800" dirty="0" err="1"/>
              <a:t>num_simulators</a:t>
            </a:r>
            <a:r>
              <a:rPr lang="en-US" sz="1800" dirty="0"/>
              <a:t>}" "${tuning}" "${premade}"</a:t>
            </a:r>
          </a:p>
          <a:p>
            <a:endParaRPr lang="en-US" sz="1800" dirty="0"/>
          </a:p>
          <a:p>
            <a:r>
              <a:rPr lang="en-US" sz="1800" dirty="0"/>
              <a:t>/mnt/analysis/e17023/lijie/gadget_analysis/Simulations/input/</a:t>
            </a:r>
            <a:r>
              <a:rPr lang="en-US" sz="1800" b="1" dirty="0"/>
              <a:t>simManager</a:t>
            </a:r>
            <a:r>
              <a:rPr lang="en-US" sz="1800" dirty="0"/>
              <a:t>.py</a:t>
            </a:r>
          </a:p>
          <a:p>
            <a:r>
              <a:rPr lang="en-US" dirty="0"/>
              <a:t>/</a:t>
            </a:r>
            <a:r>
              <a:rPr lang="en-US" dirty="0" err="1"/>
              <a:t>mnt</a:t>
            </a:r>
            <a:r>
              <a:rPr lang="en-US" dirty="0"/>
              <a:t>/analysis/e17023/lijie/</a:t>
            </a:r>
            <a:r>
              <a:rPr lang="en-US" dirty="0" err="1"/>
              <a:t>gadget_analysis</a:t>
            </a:r>
            <a:r>
              <a:rPr lang="en-US" dirty="0"/>
              <a:t>/Simulations/parameters.csv</a:t>
            </a:r>
          </a:p>
          <a:p>
            <a:r>
              <a:rPr lang="en-US" altLang="zh-CN" dirty="0"/>
              <a:t>The most important csv file for read and write.</a:t>
            </a:r>
          </a:p>
          <a:p>
            <a:r>
              <a:rPr lang="en-US" sz="1800" dirty="0"/>
              <a:t>will </a:t>
            </a:r>
            <a:r>
              <a:rPr lang="en-US" sz="1800" dirty="0" err="1"/>
              <a:t>mkdir</a:t>
            </a:r>
            <a:r>
              <a:rPr lang="en-US" sz="1800" dirty="0"/>
              <a:t> </a:t>
            </a:r>
            <a:r>
              <a:rPr lang="en-US" dirty="0"/>
              <a:t>/</a:t>
            </a:r>
            <a:r>
              <a:rPr lang="en-US" dirty="0" err="1"/>
              <a:t>mnt</a:t>
            </a:r>
            <a:r>
              <a:rPr lang="en-US" dirty="0"/>
              <a:t>/analysis/e17023/lijie/</a:t>
            </a:r>
            <a:r>
              <a:rPr lang="en-US" dirty="0" err="1"/>
              <a:t>gadget_analysis</a:t>
            </a:r>
            <a:r>
              <a:rPr lang="en-US" dirty="0"/>
              <a:t>/Simulations/sims/0/</a:t>
            </a:r>
            <a:r>
              <a:rPr lang="en-US" sz="1800" dirty="0"/>
              <a:t> if not exist.</a:t>
            </a:r>
          </a:p>
          <a:p>
            <a:r>
              <a:rPr lang="en-US" sz="1800" dirty="0"/>
              <a:t>No need to modify anything in /</a:t>
            </a:r>
            <a:r>
              <a:rPr lang="en-US" sz="1800" dirty="0" err="1"/>
              <a:t>mnt</a:t>
            </a:r>
            <a:r>
              <a:rPr lang="en-US" sz="1800" dirty="0"/>
              <a:t>/analysis/e17023/lijie/</a:t>
            </a:r>
            <a:r>
              <a:rPr lang="en-US" sz="1800" dirty="0" err="1"/>
              <a:t>gadget_analysis</a:t>
            </a:r>
            <a:r>
              <a:rPr lang="en-US" sz="1800" dirty="0"/>
              <a:t>/Simulations/sims</a:t>
            </a:r>
          </a:p>
          <a:p>
            <a:endParaRPr lang="en-US" sz="1800" dirty="0"/>
          </a:p>
          <a:p>
            <a:r>
              <a:rPr lang="en-US" sz="1800" dirty="0"/>
              <a:t>/mnt/analysis/e17023/lijie/gadget_analysis/Simulations/input/sim/</a:t>
            </a:r>
            <a:r>
              <a:rPr lang="en-US" sz="1800" b="1" dirty="0"/>
              <a:t>simGADGET</a:t>
            </a:r>
            <a:r>
              <a:rPr lang="en-US" sz="1800" dirty="0"/>
              <a:t>.sh</a:t>
            </a:r>
          </a:p>
          <a:p>
            <a:r>
              <a:rPr lang="en-US" sz="1800" dirty="0"/>
              <a:t>/</a:t>
            </a:r>
            <a:r>
              <a:rPr lang="en-US" sz="1800" dirty="0" err="1"/>
              <a:t>mnt</a:t>
            </a:r>
            <a:r>
              <a:rPr lang="en-US" sz="1800" dirty="0"/>
              <a:t>/analysis/e17023/lijie/</a:t>
            </a:r>
            <a:r>
              <a:rPr lang="en-US" sz="1800" dirty="0" err="1"/>
              <a:t>gadget_analysis</a:t>
            </a:r>
            <a:r>
              <a:rPr lang="en-US" sz="1800" dirty="0"/>
              <a:t>/Simulations/input/sim/</a:t>
            </a:r>
            <a:r>
              <a:rPr lang="en-US" sz="1800" b="1" dirty="0" err="1"/>
              <a:t>process</a:t>
            </a:r>
            <a:r>
              <a:rPr lang="en-US" sz="1800" dirty="0" err="1"/>
              <a:t>.ipynb</a:t>
            </a:r>
            <a:endParaRPr lang="en-US" sz="1800" dirty="0"/>
          </a:p>
        </p:txBody>
      </p:sp>
    </p:spTree>
    <p:extLst>
      <p:ext uri="{BB962C8B-B14F-4D97-AF65-F5344CB8AC3E}">
        <p14:creationId xmlns:p14="http://schemas.microsoft.com/office/powerpoint/2010/main" val="16364392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9F13D-B39C-4462-A133-31CB4C195468}"/>
              </a:ext>
            </a:extLst>
          </p:cNvPr>
          <p:cNvPicPr>
            <a:picLocks noChangeAspect="1"/>
          </p:cNvPicPr>
          <p:nvPr/>
        </p:nvPicPr>
        <p:blipFill>
          <a:blip r:embed="rId2"/>
          <a:stretch>
            <a:fillRect/>
          </a:stretch>
        </p:blipFill>
        <p:spPr>
          <a:xfrm>
            <a:off x="0" y="0"/>
            <a:ext cx="9144000" cy="4036849"/>
          </a:xfrm>
          <a:prstGeom prst="rect">
            <a:avLst/>
          </a:prstGeom>
        </p:spPr>
      </p:pic>
      <p:pic>
        <p:nvPicPr>
          <p:cNvPr id="6" name="Picture 5">
            <a:extLst>
              <a:ext uri="{FF2B5EF4-FFF2-40B4-BE49-F238E27FC236}">
                <a16:creationId xmlns:a16="http://schemas.microsoft.com/office/drawing/2014/main" id="{A1A13DD3-5629-4B46-AA27-B60C7B9D5AA3}"/>
              </a:ext>
            </a:extLst>
          </p:cNvPr>
          <p:cNvPicPr>
            <a:picLocks noChangeAspect="1"/>
          </p:cNvPicPr>
          <p:nvPr/>
        </p:nvPicPr>
        <p:blipFill>
          <a:blip r:embed="rId3"/>
          <a:stretch>
            <a:fillRect/>
          </a:stretch>
        </p:blipFill>
        <p:spPr>
          <a:xfrm>
            <a:off x="0" y="4036849"/>
            <a:ext cx="9144000" cy="2559549"/>
          </a:xfrm>
          <a:prstGeom prst="rect">
            <a:avLst/>
          </a:prstGeom>
        </p:spPr>
      </p:pic>
    </p:spTree>
    <p:extLst>
      <p:ext uri="{BB962C8B-B14F-4D97-AF65-F5344CB8AC3E}">
        <p14:creationId xmlns:p14="http://schemas.microsoft.com/office/powerpoint/2010/main" val="4644812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B97E6C-7817-4875-BC43-326EF1A0ABE6}"/>
              </a:ext>
            </a:extLst>
          </p:cNvPr>
          <p:cNvSpPr txBox="1"/>
          <p:nvPr/>
        </p:nvSpPr>
        <p:spPr>
          <a:xfrm>
            <a:off x="0" y="0"/>
            <a:ext cx="9144000" cy="7725192"/>
          </a:xfrm>
          <a:prstGeom prst="rect">
            <a:avLst/>
          </a:prstGeom>
          <a:noFill/>
        </p:spPr>
        <p:txBody>
          <a:bodyPr wrap="square">
            <a:spAutoFit/>
          </a:bodyPr>
          <a:lstStyle/>
          <a:p>
            <a:r>
              <a:rPr lang="en-US" sz="1600" dirty="0"/>
              <a:t>(e21072environment) </a:t>
            </a:r>
            <a:r>
              <a:rPr lang="en-US" sz="1600" dirty="0" err="1"/>
              <a:t>steelhead:gadget_analysis</a:t>
            </a:r>
            <a:r>
              <a:rPr lang="en-US" sz="1600" dirty="0"/>
              <a:t>&gt; python3 main_gui.py </a:t>
            </a:r>
          </a:p>
          <a:p>
            <a:r>
              <a:rPr lang="en-US" sz="1600" dirty="0"/>
              <a:t>Batch 0103 contains 3 components.</a:t>
            </a:r>
          </a:p>
          <a:p>
            <a:r>
              <a:rPr lang="en-US" sz="1600" dirty="0"/>
              <a:t>['param-1735943845.8090396.csv', '1735943794.5405538.h5', 'param-1735943758.9869554.csv']</a:t>
            </a:r>
          </a:p>
          <a:p>
            <a:r>
              <a:rPr lang="en-US" sz="1600" dirty="0"/>
              <a:t>Confirm deletion of 3 existing simulation files in batch 0103?</a:t>
            </a:r>
          </a:p>
          <a:p>
            <a:r>
              <a:rPr lang="en-US" sz="1600" dirty="0"/>
              <a:t>Type 'y' to confirm: y</a:t>
            </a:r>
          </a:p>
          <a:p>
            <a:r>
              <a:rPr lang="en-US" sz="1600" dirty="0"/>
              <a:t>Batch 0103 has been reset.</a:t>
            </a:r>
          </a:p>
          <a:p>
            <a:r>
              <a:rPr lang="en-US" sz="1600" dirty="0"/>
              <a:t>            Sim     E0 P0     E1 P1   N  Status</a:t>
            </a:r>
          </a:p>
          <a:p>
            <a:r>
              <a:rPr lang="en-US" sz="1600" dirty="0"/>
              <a:t>0  1.735944e+09  111.0  p  222.0  a  12       2</a:t>
            </a:r>
          </a:p>
          <a:p>
            <a:r>
              <a:rPr lang="en-US" sz="1600" dirty="0"/>
              <a:t>Confirm deletion of 1 queued simulations?</a:t>
            </a:r>
          </a:p>
          <a:p>
            <a:r>
              <a:rPr lang="en-US" sz="1600" dirty="0"/>
              <a:t>Type 'y' to confirm: y</a:t>
            </a:r>
          </a:p>
          <a:p>
            <a:r>
              <a:rPr lang="en-US" sz="1600" dirty="0"/>
              <a:t>Simulation queue has been cleared.</a:t>
            </a:r>
          </a:p>
          <a:p>
            <a:r>
              <a:rPr lang="en-US" sz="1600" dirty="0"/>
              <a:t>            Sim      E0 P0      E1 P1   N  Status</a:t>
            </a:r>
          </a:p>
          <a:p>
            <a:r>
              <a:rPr lang="en-US" sz="1600" dirty="0"/>
              <a:t>0  1.735944e+09  1888.0  p  1999.0  a  25       0</a:t>
            </a:r>
          </a:p>
          <a:p>
            <a:r>
              <a:rPr lang="en-US" sz="1600" dirty="0"/>
              <a:t>************************************************************</a:t>
            </a:r>
          </a:p>
          <a:p>
            <a:r>
              <a:rPr lang="en-US" sz="1600" dirty="0"/>
              <a:t>[run_sim.sh] Automation Directory: /</a:t>
            </a:r>
            <a:r>
              <a:rPr lang="en-US" sz="1600" dirty="0" err="1"/>
              <a:t>mnt</a:t>
            </a:r>
            <a:r>
              <a:rPr lang="en-US" sz="1600" dirty="0"/>
              <a:t>/analysis/e17023/lijie/</a:t>
            </a:r>
            <a:r>
              <a:rPr lang="en-US" sz="1600" dirty="0" err="1"/>
              <a:t>gadget_analysis</a:t>
            </a:r>
            <a:r>
              <a:rPr lang="en-US" sz="1600" dirty="0"/>
              <a:t>/Simulations/</a:t>
            </a:r>
          </a:p>
          <a:p>
            <a:endParaRPr lang="en-US" sz="1600" dirty="0"/>
          </a:p>
          <a:p>
            <a:r>
              <a:rPr lang="en-US" sz="1600" dirty="0"/>
              <a:t>Starting simulations at Fri 03 Jan 2025 05:41:20 PM EST</a:t>
            </a:r>
          </a:p>
          <a:p>
            <a:endParaRPr lang="en-US" sz="1600" dirty="0"/>
          </a:p>
          <a:p>
            <a:r>
              <a:rPr lang="en-US" sz="1600" dirty="0"/>
              <a:t>Converting </a:t>
            </a:r>
            <a:r>
              <a:rPr lang="en-US" sz="1600" dirty="0" err="1"/>
              <a:t>simManager.ipynb</a:t>
            </a:r>
            <a:r>
              <a:rPr lang="en-US" sz="1600" dirty="0"/>
              <a:t> to simManager.py using nb2py.py...</a:t>
            </a:r>
          </a:p>
          <a:p>
            <a:r>
              <a:rPr lang="en-US" sz="1600" dirty="0"/>
              <a:t>Command: python3 /mnt/analysis/e17023/lijie/gadget_analysis/Simulations/input/nb2py.py /</a:t>
            </a:r>
            <a:r>
              <a:rPr lang="en-US" sz="1600" dirty="0" err="1"/>
              <a:t>mnt</a:t>
            </a:r>
            <a:r>
              <a:rPr lang="en-US" sz="1600" dirty="0"/>
              <a:t>/analysis/e17023/lijie/</a:t>
            </a:r>
            <a:r>
              <a:rPr lang="en-US" sz="1600" dirty="0" err="1"/>
              <a:t>gadget_analysis</a:t>
            </a:r>
            <a:r>
              <a:rPr lang="en-US" sz="1600" dirty="0"/>
              <a:t>/Simulations/input/</a:t>
            </a:r>
            <a:r>
              <a:rPr lang="en-US" sz="1600" dirty="0" err="1"/>
              <a:t>simManager.ipynb</a:t>
            </a:r>
            <a:endParaRPr lang="en-US" sz="1600" dirty="0"/>
          </a:p>
          <a:p>
            <a:endParaRPr lang="en-US" sz="1600" dirty="0"/>
          </a:p>
          <a:p>
            <a:r>
              <a:rPr lang="en-US" sz="1600" dirty="0"/>
              <a:t>Running [simManager.py] with parameters:</a:t>
            </a:r>
          </a:p>
          <a:p>
            <a:r>
              <a:rPr lang="en-US" sz="1600" dirty="0"/>
              <a:t>  Automation Directory: /</a:t>
            </a:r>
            <a:r>
              <a:rPr lang="en-US" sz="1600" dirty="0" err="1"/>
              <a:t>mnt</a:t>
            </a:r>
            <a:r>
              <a:rPr lang="en-US" sz="1600" dirty="0"/>
              <a:t>/analysis/e17023/lijie/</a:t>
            </a:r>
            <a:r>
              <a:rPr lang="en-US" sz="1600" dirty="0" err="1"/>
              <a:t>gadget_analysis</a:t>
            </a:r>
            <a:r>
              <a:rPr lang="en-US" sz="1600" dirty="0"/>
              <a:t>/Simulations/</a:t>
            </a:r>
          </a:p>
          <a:p>
            <a:r>
              <a:rPr lang="en-US" sz="1600" dirty="0"/>
              <a:t>  Number of Simulators: 1</a:t>
            </a:r>
          </a:p>
          <a:p>
            <a:r>
              <a:rPr lang="en-US" sz="1600" dirty="0"/>
              <a:t>  Tuning Mode: 0</a:t>
            </a:r>
          </a:p>
          <a:p>
            <a:r>
              <a:rPr lang="en-US" sz="1600" dirty="0"/>
              <a:t>  Premade: 0</a:t>
            </a:r>
          </a:p>
          <a:p>
            <a:endParaRPr lang="en-US" sz="1600" dirty="0"/>
          </a:p>
          <a:p>
            <a:r>
              <a:rPr lang="en-US" sz="1600" dirty="0"/>
              <a:t>[</a:t>
            </a:r>
            <a:r>
              <a:rPr lang="en-US" sz="1600" dirty="0" err="1"/>
              <a:t>simManager.ipynb</a:t>
            </a:r>
            <a:r>
              <a:rPr lang="en-US" sz="1600" dirty="0"/>
              <a:t>] Copy /</a:t>
            </a:r>
            <a:r>
              <a:rPr lang="en-US" sz="1600" dirty="0" err="1"/>
              <a:t>mnt</a:t>
            </a:r>
            <a:r>
              <a:rPr lang="en-US" sz="1600" dirty="0"/>
              <a:t>/analysis/e17023/lijie/</a:t>
            </a:r>
            <a:r>
              <a:rPr lang="en-US" sz="1600" dirty="0" err="1"/>
              <a:t>gadget_analysis</a:t>
            </a:r>
            <a:r>
              <a:rPr lang="en-US" sz="1600" dirty="0"/>
              <a:t>/Simulations/input/sim/[simGADGET.sh] to /</a:t>
            </a:r>
            <a:r>
              <a:rPr lang="en-US" sz="1600" dirty="0" err="1"/>
              <a:t>mnt</a:t>
            </a:r>
            <a:r>
              <a:rPr lang="en-US" sz="1600" dirty="0"/>
              <a:t>/analysis/e17023/lijie/</a:t>
            </a:r>
            <a:r>
              <a:rPr lang="en-US" sz="1600" dirty="0" err="1"/>
              <a:t>gadget_analysis</a:t>
            </a:r>
            <a:r>
              <a:rPr lang="en-US" sz="1600" dirty="0"/>
              <a:t>/Simulations/sims/0/</a:t>
            </a:r>
          </a:p>
        </p:txBody>
      </p:sp>
    </p:spTree>
    <p:extLst>
      <p:ext uri="{BB962C8B-B14F-4D97-AF65-F5344CB8AC3E}">
        <p14:creationId xmlns:p14="http://schemas.microsoft.com/office/powerpoint/2010/main" val="6901682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5C9688-5D94-402C-A8FE-18FB230DC630}"/>
              </a:ext>
            </a:extLst>
          </p:cNvPr>
          <p:cNvSpPr txBox="1"/>
          <p:nvPr/>
        </p:nvSpPr>
        <p:spPr>
          <a:xfrm>
            <a:off x="0" y="0"/>
            <a:ext cx="9144000" cy="6955750"/>
          </a:xfrm>
          <a:prstGeom prst="rect">
            <a:avLst/>
          </a:prstGeom>
          <a:noFill/>
        </p:spPr>
        <p:txBody>
          <a:bodyPr wrap="square">
            <a:spAutoFit/>
          </a:bodyPr>
          <a:lstStyle/>
          <a:p>
            <a:r>
              <a:rPr lang="en-US" sz="1600" dirty="0"/>
              <a:t>Starting simulation with [simGADGET.sh] in /</a:t>
            </a:r>
            <a:r>
              <a:rPr lang="en-US" sz="1600" dirty="0" err="1"/>
              <a:t>mnt</a:t>
            </a:r>
            <a:r>
              <a:rPr lang="en-US" sz="1600" dirty="0"/>
              <a:t>/analysis/e17023/lijie/</a:t>
            </a:r>
            <a:r>
              <a:rPr lang="en-US" sz="1600" dirty="0" err="1"/>
              <a:t>gadget_analysis</a:t>
            </a:r>
            <a:r>
              <a:rPr lang="en-US" sz="1600" dirty="0"/>
              <a:t>/Simulations/sims/0/</a:t>
            </a:r>
          </a:p>
          <a:p>
            <a:endParaRPr lang="en-US" sz="1600" dirty="0"/>
          </a:p>
          <a:p>
            <a:r>
              <a:rPr lang="en-US" sz="1600" dirty="0"/>
              <a:t>[</a:t>
            </a:r>
            <a:r>
              <a:rPr lang="en-US" sz="1600" dirty="0" err="1"/>
              <a:t>simManager.ipynb</a:t>
            </a:r>
            <a:r>
              <a:rPr lang="en-US" sz="1600" dirty="0"/>
              <a:t>] </a:t>
            </a:r>
            <a:r>
              <a:rPr lang="en-US" sz="1600" dirty="0" err="1"/>
              <a:t>start_sim</a:t>
            </a:r>
            <a:r>
              <a:rPr lang="en-US" sz="1600" dirty="0"/>
              <a:t>(/</a:t>
            </a:r>
            <a:r>
              <a:rPr lang="en-US" sz="1600" dirty="0" err="1"/>
              <a:t>mnt</a:t>
            </a:r>
            <a:r>
              <a:rPr lang="en-US" sz="1600" dirty="0"/>
              <a:t>/analysis/e17023/lijie/</a:t>
            </a:r>
            <a:r>
              <a:rPr lang="en-US" sz="1600" dirty="0" err="1"/>
              <a:t>gadget_analysis</a:t>
            </a:r>
            <a:r>
              <a:rPr lang="en-US" sz="1600" dirty="0"/>
              <a:t>/Simulations/sims/0/, /</a:t>
            </a:r>
            <a:r>
              <a:rPr lang="en-US" sz="1600" dirty="0" err="1"/>
              <a:t>mnt</a:t>
            </a:r>
            <a:r>
              <a:rPr lang="en-US" sz="1600" dirty="0"/>
              <a:t>/analysis/e17023/lijie/</a:t>
            </a:r>
            <a:r>
              <a:rPr lang="en-US" sz="1600" dirty="0" err="1"/>
              <a:t>gadget_analysis</a:t>
            </a:r>
            <a:r>
              <a:rPr lang="en-US" sz="1600" dirty="0"/>
              <a:t>/Simulations/)</a:t>
            </a:r>
          </a:p>
          <a:p>
            <a:endParaRPr lang="en-US" sz="1600" dirty="0"/>
          </a:p>
          <a:p>
            <a:r>
              <a:rPr lang="en-US" sz="1600" dirty="0"/>
              <a:t>Simulator 0 started</a:t>
            </a:r>
          </a:p>
          <a:p>
            <a:r>
              <a:rPr lang="en-US" sz="1600" dirty="0"/>
              <a:t>============================================================</a:t>
            </a:r>
          </a:p>
          <a:p>
            <a:r>
              <a:rPr lang="en-US" sz="1600" dirty="0"/>
              <a:t>GADGET2 ATTPCROOT Parameters Automation</a:t>
            </a:r>
          </a:p>
          <a:p>
            <a:r>
              <a:rPr lang="en-US" sz="1600" dirty="0"/>
              <a:t>            17:42:50</a:t>
            </a:r>
          </a:p>
          <a:p>
            <a:r>
              <a:rPr lang="en-US" sz="1600" dirty="0"/>
              <a:t>============================================================</a:t>
            </a:r>
          </a:p>
          <a:p>
            <a:r>
              <a:rPr lang="en-US" sz="1600" dirty="0"/>
              <a:t>Simulator 0: STOPPED              | 1735944073.9523287</a:t>
            </a:r>
          </a:p>
          <a:p>
            <a:r>
              <a:rPr lang="en-US" sz="1400" dirty="0"/>
              <a:t>REBUILDING, UPDATING_GEOMETRY, SIMULATING, DIGITIZATION, PROCESSING H5, </a:t>
            </a:r>
            <a:r>
              <a:rPr lang="en-US" sz="1400" dirty="0" err="1"/>
              <a:t>etc</a:t>
            </a:r>
            <a:endParaRPr lang="en-US" sz="1400" dirty="0"/>
          </a:p>
          <a:p>
            <a:r>
              <a:rPr lang="en-US" sz="1600" dirty="0"/>
              <a:t>============================================================</a:t>
            </a:r>
          </a:p>
          <a:p>
            <a:r>
              <a:rPr lang="en-US" sz="1600" dirty="0"/>
              <a:t>Completed 1 of 1 Simulations</a:t>
            </a:r>
          </a:p>
          <a:p>
            <a:endParaRPr lang="en-US" sz="1600" dirty="0"/>
          </a:p>
          <a:p>
            <a:r>
              <a:rPr lang="en-US" sz="1600" dirty="0"/>
              <a:t>Finished simulations at Fri 03 Jan 2025 05:42:50 PM EST </a:t>
            </a:r>
          </a:p>
          <a:p>
            <a:r>
              <a:rPr lang="en-US" sz="1600" dirty="0"/>
              <a:t>Total runtime: 90 seconds</a:t>
            </a:r>
          </a:p>
          <a:p>
            <a:endParaRPr lang="en-US" sz="1600" dirty="0"/>
          </a:p>
          <a:p>
            <a:r>
              <a:rPr lang="en-US" sz="1600" dirty="0"/>
              <a:t>[SimFrame.py] Merging simulations to batch run_s0103</a:t>
            </a:r>
          </a:p>
          <a:p>
            <a:endParaRPr lang="en-US" sz="1600" dirty="0"/>
          </a:p>
          <a:p>
            <a:r>
              <a:rPr lang="en-US" sz="1600" dirty="0"/>
              <a:t>[SimFrame.py] Moved /</a:t>
            </a:r>
            <a:r>
              <a:rPr lang="en-US" sz="1600" dirty="0" err="1"/>
              <a:t>mnt</a:t>
            </a:r>
            <a:r>
              <a:rPr lang="en-US" sz="1600" dirty="0"/>
              <a:t>/analysis/e17023/lijie/</a:t>
            </a:r>
            <a:r>
              <a:rPr lang="en-US" sz="1600" dirty="0" err="1"/>
              <a:t>gadget_analysis</a:t>
            </a:r>
            <a:r>
              <a:rPr lang="en-US" sz="1600" dirty="0"/>
              <a:t>/Simulations/Output/1735944073.9523287.h5 to /</a:t>
            </a:r>
            <a:r>
              <a:rPr lang="en-US" sz="1600" dirty="0" err="1"/>
              <a:t>mnt</a:t>
            </a:r>
            <a:r>
              <a:rPr lang="en-US" sz="1600" dirty="0"/>
              <a:t>/analysis/e17023/lijie/simulations/run_s0103/component_h5/1735944073.9523287.h5</a:t>
            </a:r>
          </a:p>
          <a:p>
            <a:endParaRPr lang="en-US" sz="1600" dirty="0"/>
          </a:p>
          <a:p>
            <a:r>
              <a:rPr lang="en-US" sz="1600" dirty="0"/>
              <a:t>[SimFrame.py] Copied 1735944073.9523287.h5 to /</a:t>
            </a:r>
            <a:r>
              <a:rPr lang="en-US" sz="1600" dirty="0" err="1"/>
              <a:t>mnt</a:t>
            </a:r>
            <a:r>
              <a:rPr lang="en-US" sz="1600" dirty="0"/>
              <a:t>/analysis/e17023/lijie/simulations/run_s0103/run_s0103.h5</a:t>
            </a:r>
          </a:p>
          <a:p>
            <a:r>
              <a:rPr lang="en-US" sz="1600" dirty="0"/>
              <a:t>All done.</a:t>
            </a:r>
          </a:p>
        </p:txBody>
      </p:sp>
    </p:spTree>
    <p:extLst>
      <p:ext uri="{BB962C8B-B14F-4D97-AF65-F5344CB8AC3E}">
        <p14:creationId xmlns:p14="http://schemas.microsoft.com/office/powerpoint/2010/main" val="508611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1DF028-1F47-4F37-80BB-A7D5A8A4544A}"/>
              </a:ext>
            </a:extLst>
          </p:cNvPr>
          <p:cNvSpPr txBox="1"/>
          <p:nvPr/>
        </p:nvSpPr>
        <p:spPr>
          <a:xfrm>
            <a:off x="0" y="0"/>
            <a:ext cx="9144000" cy="6555641"/>
          </a:xfrm>
          <a:prstGeom prst="rect">
            <a:avLst/>
          </a:prstGeom>
          <a:noFill/>
        </p:spPr>
        <p:txBody>
          <a:bodyPr wrap="square">
            <a:spAutoFit/>
          </a:bodyPr>
          <a:lstStyle/>
          <a:p>
            <a:r>
              <a:rPr lang="en-US" sz="1200" dirty="0"/>
              <a:t>************************************************************</a:t>
            </a:r>
          </a:p>
          <a:p>
            <a:r>
              <a:rPr lang="en-US" sz="1200" dirty="0"/>
              <a:t>[simGADGET.sh] Automation Directory: /</a:t>
            </a:r>
            <a:r>
              <a:rPr lang="en-US" sz="1200" dirty="0" err="1"/>
              <a:t>mnt</a:t>
            </a:r>
            <a:r>
              <a:rPr lang="en-US" sz="1200" dirty="0"/>
              <a:t>/analysis/e17023/lijie/</a:t>
            </a:r>
            <a:r>
              <a:rPr lang="en-US" sz="1200" dirty="0" err="1"/>
              <a:t>gadget_analysis</a:t>
            </a:r>
            <a:r>
              <a:rPr lang="en-US" sz="1200" dirty="0"/>
              <a:t>/Simulations/sims/0/</a:t>
            </a:r>
          </a:p>
          <a:p>
            <a:r>
              <a:rPr lang="en-US" sz="1200" dirty="0"/>
              <a:t>[simGADGET.sh] ATTPCROOT Directory: /</a:t>
            </a:r>
            <a:r>
              <a:rPr lang="en-US" sz="1200" dirty="0" err="1"/>
              <a:t>mnt</a:t>
            </a:r>
            <a:r>
              <a:rPr lang="en-US" sz="1200" dirty="0"/>
              <a:t>/analysis/e17023/lijie/</a:t>
            </a:r>
            <a:r>
              <a:rPr lang="en-US" sz="1200" dirty="0" err="1"/>
              <a:t>gadget_analysis</a:t>
            </a:r>
            <a:r>
              <a:rPr lang="en-US" sz="1200" dirty="0"/>
              <a:t>/Simulations/sims/0/ATTPCROOTv2/</a:t>
            </a:r>
          </a:p>
          <a:p>
            <a:r>
              <a:rPr lang="en-US" sz="1200" dirty="0"/>
              <a:t>1735951786.8003197.h5</a:t>
            </a:r>
          </a:p>
          <a:p>
            <a:r>
              <a:rPr lang="en-US" sz="1200" dirty="0"/>
              <a:t>make: Entering directory '/</a:t>
            </a:r>
            <a:r>
              <a:rPr lang="en-US" sz="1200" dirty="0" err="1"/>
              <a:t>mnt</a:t>
            </a:r>
            <a:r>
              <a:rPr lang="en-US" sz="1200" dirty="0"/>
              <a:t>/analysis/e17023/lijie/</a:t>
            </a:r>
            <a:r>
              <a:rPr lang="en-US" sz="1200" dirty="0" err="1"/>
              <a:t>gadget_analysis</a:t>
            </a:r>
            <a:r>
              <a:rPr lang="en-US" sz="1200" dirty="0"/>
              <a:t>/Simulations/sims/0/ATTPCROOTv2/build'</a:t>
            </a:r>
          </a:p>
          <a:p>
            <a:r>
              <a:rPr lang="en-US" sz="1200" dirty="0"/>
              <a:t>-- </a:t>
            </a:r>
            <a:r>
              <a:rPr lang="en-US" sz="1200" dirty="0" err="1"/>
              <a:t>fairsoft</a:t>
            </a:r>
            <a:r>
              <a:rPr lang="en-US" sz="1200" dirty="0"/>
              <a:t>-config found</a:t>
            </a:r>
          </a:p>
          <a:p>
            <a:r>
              <a:rPr lang="en-US" sz="1200" dirty="0"/>
              <a:t>--- Found a Linux system</a:t>
            </a:r>
          </a:p>
          <a:p>
            <a:r>
              <a:rPr lang="en-US" sz="1200" dirty="0"/>
              <a:t>--- Found GNU compiler collection</a:t>
            </a:r>
          </a:p>
          <a:p>
            <a:r>
              <a:rPr lang="en-US" sz="1200" dirty="0"/>
              <a:t>-- Using </a:t>
            </a:r>
            <a:r>
              <a:rPr lang="en-US" sz="1200" dirty="0" err="1"/>
              <a:t>eviroment</a:t>
            </a:r>
            <a:r>
              <a:rPr lang="en-US" sz="1200" dirty="0"/>
              <a:t> FAIRROOTPATH variable to find </a:t>
            </a:r>
            <a:r>
              <a:rPr lang="en-US" sz="1200" dirty="0" err="1"/>
              <a:t>FairRoot</a:t>
            </a:r>
            <a:endParaRPr lang="en-US" sz="1200" dirty="0"/>
          </a:p>
          <a:p>
            <a:r>
              <a:rPr lang="en-US" sz="1200" dirty="0"/>
              <a:t>-- Setting </a:t>
            </a:r>
            <a:r>
              <a:rPr lang="en-US" sz="1200" dirty="0" err="1"/>
              <a:t>FairRoot</a:t>
            </a:r>
            <a:r>
              <a:rPr lang="en-US" sz="1200" dirty="0"/>
              <a:t> environment:</a:t>
            </a:r>
          </a:p>
          <a:p>
            <a:endParaRPr lang="en-US" sz="1200" dirty="0"/>
          </a:p>
          <a:p>
            <a:r>
              <a:rPr lang="en-US" sz="1200" dirty="0"/>
              <a:t>-- Searched for </a:t>
            </a:r>
            <a:r>
              <a:rPr lang="en-US" sz="1200" dirty="0" err="1"/>
              <a:t>cmake</a:t>
            </a:r>
            <a:r>
              <a:rPr lang="en-US" sz="1200" dirty="0"/>
              <a:t> config files in : /</a:t>
            </a:r>
            <a:r>
              <a:rPr lang="en-US" sz="1200" dirty="0" err="1"/>
              <a:t>mnt</a:t>
            </a:r>
            <a:r>
              <a:rPr lang="en-US" sz="1200" dirty="0"/>
              <a:t>/simulations/</a:t>
            </a:r>
            <a:r>
              <a:rPr lang="en-US" sz="1200" dirty="0" err="1"/>
              <a:t>attpcroot</a:t>
            </a:r>
            <a:r>
              <a:rPr lang="en-US" sz="1200" dirty="0"/>
              <a:t>/fair_install_18.6/;/</a:t>
            </a:r>
            <a:r>
              <a:rPr lang="en-US" sz="1200" dirty="0" err="1"/>
              <a:t>mnt</a:t>
            </a:r>
            <a:r>
              <a:rPr lang="en-US" sz="1200" dirty="0"/>
              <a:t>/</a:t>
            </a:r>
            <a:r>
              <a:rPr lang="en-US" sz="1200" dirty="0" err="1"/>
              <a:t>misc</a:t>
            </a:r>
            <a:r>
              <a:rPr lang="en-US" sz="1200" dirty="0"/>
              <a:t>/</a:t>
            </a:r>
            <a:r>
              <a:rPr lang="en-US" sz="1200" dirty="0" err="1"/>
              <a:t>sw</a:t>
            </a:r>
            <a:r>
              <a:rPr lang="en-US" sz="1200" dirty="0"/>
              <a:t>/x86_64/Debian/10/</a:t>
            </a:r>
            <a:r>
              <a:rPr lang="en-US" sz="1200" dirty="0" err="1"/>
              <a:t>fairroot</a:t>
            </a:r>
            <a:r>
              <a:rPr lang="en-US" sz="1200" dirty="0"/>
              <a:t>/18.6.3/</a:t>
            </a:r>
            <a:r>
              <a:rPr lang="en-US" sz="1200" dirty="0" err="1"/>
              <a:t>fairsoft</a:t>
            </a:r>
            <a:r>
              <a:rPr lang="en-US" sz="1200" dirty="0"/>
              <a:t>:/</a:t>
            </a:r>
            <a:r>
              <a:rPr lang="en-US" sz="1200" dirty="0" err="1"/>
              <a:t>mnt</a:t>
            </a:r>
            <a:r>
              <a:rPr lang="en-US" sz="1200" dirty="0"/>
              <a:t>/simulations/</a:t>
            </a:r>
            <a:r>
              <a:rPr lang="en-US" sz="1200" dirty="0" err="1"/>
              <a:t>attpcroot</a:t>
            </a:r>
            <a:r>
              <a:rPr lang="en-US" sz="1200" dirty="0"/>
              <a:t>/fair_install_18.6/</a:t>
            </a:r>
            <a:r>
              <a:rPr lang="en-US" sz="1200" dirty="0" err="1"/>
              <a:t>FairSoft</a:t>
            </a:r>
            <a:endParaRPr lang="en-US" sz="1200" dirty="0"/>
          </a:p>
          <a:p>
            <a:r>
              <a:rPr lang="en-US" sz="1200" dirty="0"/>
              <a:t>-- Searched for </a:t>
            </a:r>
            <a:r>
              <a:rPr lang="en-US" sz="1200" dirty="0" err="1"/>
              <a:t>cmake</a:t>
            </a:r>
            <a:r>
              <a:rPr lang="en-US" sz="1200" dirty="0"/>
              <a:t> module files in : /</a:t>
            </a:r>
            <a:r>
              <a:rPr lang="en-US" sz="1200" dirty="0" err="1"/>
              <a:t>mnt</a:t>
            </a:r>
            <a:r>
              <a:rPr lang="en-US" sz="1200" dirty="0"/>
              <a:t>/analysis/e17023/lijie/</a:t>
            </a:r>
            <a:r>
              <a:rPr lang="en-US" sz="1200" dirty="0" err="1"/>
              <a:t>gadget_analysis</a:t>
            </a:r>
            <a:r>
              <a:rPr lang="en-US" sz="1200" dirty="0"/>
              <a:t>/Simulations/sims/0/ATTPCROOTv2/</a:t>
            </a:r>
            <a:r>
              <a:rPr lang="en-US" sz="1200" dirty="0" err="1"/>
              <a:t>cmake</a:t>
            </a:r>
            <a:r>
              <a:rPr lang="en-US" sz="1200" dirty="0"/>
              <a:t>/modules</a:t>
            </a:r>
          </a:p>
          <a:p>
            <a:endParaRPr lang="en-US" sz="1200" dirty="0"/>
          </a:p>
          <a:p>
            <a:r>
              <a:rPr lang="en-US" sz="1200" dirty="0"/>
              <a:t>-- Configuring done</a:t>
            </a:r>
          </a:p>
          <a:p>
            <a:r>
              <a:rPr lang="en-US" sz="1200" dirty="0"/>
              <a:t>-- Generating done</a:t>
            </a:r>
          </a:p>
          <a:p>
            <a:r>
              <a:rPr lang="en-US" sz="1200" dirty="0"/>
              <a:t>-- Build files have been written to: /</a:t>
            </a:r>
            <a:r>
              <a:rPr lang="en-US" sz="1200" dirty="0" err="1"/>
              <a:t>mnt</a:t>
            </a:r>
            <a:r>
              <a:rPr lang="en-US" sz="1200" dirty="0"/>
              <a:t>/analysis/e17023/lijie/</a:t>
            </a:r>
            <a:r>
              <a:rPr lang="en-US" sz="1200" dirty="0" err="1"/>
              <a:t>gadget_analysis</a:t>
            </a:r>
            <a:r>
              <a:rPr lang="en-US" sz="1200" dirty="0"/>
              <a:t>/Simulations/sims/0/ATTPCROOTv2/build</a:t>
            </a:r>
          </a:p>
          <a:p>
            <a:endParaRPr lang="en-US" sz="1200" dirty="0"/>
          </a:p>
          <a:p>
            <a:r>
              <a:rPr lang="en-US" sz="1200" dirty="0"/>
              <a:t>[100%] Built target </a:t>
            </a:r>
            <a:r>
              <a:rPr lang="en-US" sz="1200" dirty="0" err="1"/>
              <a:t>AtEventDisplay</a:t>
            </a:r>
            <a:endParaRPr lang="en-US" sz="1200" dirty="0"/>
          </a:p>
          <a:p>
            <a:r>
              <a:rPr lang="en-US" sz="1200" dirty="0"/>
              <a:t>make[1]: Leaving directory '/</a:t>
            </a:r>
            <a:r>
              <a:rPr lang="en-US" sz="1200" dirty="0" err="1"/>
              <a:t>mnt</a:t>
            </a:r>
            <a:r>
              <a:rPr lang="en-US" sz="1200" dirty="0"/>
              <a:t>/analysis/e17023/lijie/</a:t>
            </a:r>
            <a:r>
              <a:rPr lang="en-US" sz="1200" dirty="0" err="1"/>
              <a:t>gadget_analysis</a:t>
            </a:r>
            <a:r>
              <a:rPr lang="en-US" sz="1200" dirty="0"/>
              <a:t>/Simulations/sims/0/ATTPCROOTv2/build'</a:t>
            </a:r>
          </a:p>
          <a:p>
            <a:r>
              <a:rPr lang="en-US" sz="1200" dirty="0"/>
              <a:t>make: Leaving directory '/</a:t>
            </a:r>
            <a:r>
              <a:rPr lang="en-US" sz="1200" dirty="0" err="1"/>
              <a:t>mnt</a:t>
            </a:r>
            <a:r>
              <a:rPr lang="en-US" sz="1200" dirty="0"/>
              <a:t>/analysis/e17023/lijie/</a:t>
            </a:r>
            <a:r>
              <a:rPr lang="en-US" sz="1200" dirty="0" err="1"/>
              <a:t>gadget_analysis</a:t>
            </a:r>
            <a:r>
              <a:rPr lang="en-US" sz="1200" dirty="0"/>
              <a:t>/Simulations/sims/0/ATTPCROOTv2/build'</a:t>
            </a:r>
          </a:p>
          <a:p>
            <a:endParaRPr lang="en-US" sz="1200" dirty="0"/>
          </a:p>
          <a:p>
            <a:r>
              <a:rPr lang="en-US" sz="1200" dirty="0"/>
              <a:t>Processing GADGET_II.C...</a:t>
            </a:r>
          </a:p>
          <a:p>
            <a:r>
              <a:rPr lang="en-US" sz="1200" dirty="0"/>
              <a:t>=== Overlaps for </a:t>
            </a:r>
            <a:r>
              <a:rPr lang="en-US" sz="1200" dirty="0" err="1"/>
              <a:t>FAIRGeom</a:t>
            </a:r>
            <a:r>
              <a:rPr lang="en-US" sz="1200" dirty="0"/>
              <a:t> ===</a:t>
            </a:r>
          </a:p>
          <a:p>
            <a:r>
              <a:rPr lang="en-US" sz="1200" dirty="0"/>
              <a:t> = Overlap ov00000: GADGET_II/drift_volume_1 overlapping GADGET_II/cathode_1 </a:t>
            </a:r>
            <a:r>
              <a:rPr lang="en-US" sz="1200" dirty="0" err="1"/>
              <a:t>ovlp</a:t>
            </a:r>
            <a:r>
              <a:rPr lang="en-US" sz="1200" dirty="0"/>
              <a:t>=1.1016</a:t>
            </a:r>
          </a:p>
          <a:p>
            <a:r>
              <a:rPr lang="en-US" sz="1200" dirty="0"/>
              <a:t> = Overlap ov00001: GADGET_II/drift_volume_1 overlapping GADGET_II/cathode_mount_1 </a:t>
            </a:r>
            <a:r>
              <a:rPr lang="en-US" sz="1200" dirty="0" err="1"/>
              <a:t>ovlp</a:t>
            </a:r>
            <a:r>
              <a:rPr lang="en-US" sz="1200" dirty="0"/>
              <a:t>=0.9525</a:t>
            </a:r>
          </a:p>
          <a:p>
            <a:r>
              <a:rPr lang="en-US" sz="1200" dirty="0"/>
              <a:t> = Overlap ov00002: GADGET_II/cathode_1 overlapping GADGET_II/cathode_mount_1 </a:t>
            </a:r>
            <a:r>
              <a:rPr lang="en-US" sz="1200" dirty="0" err="1"/>
              <a:t>ovlp</a:t>
            </a:r>
            <a:r>
              <a:rPr lang="en-US" sz="1200" dirty="0"/>
              <a:t>=0.472114</a:t>
            </a:r>
          </a:p>
          <a:p>
            <a:r>
              <a:rPr lang="en-US" sz="1200" dirty="0"/>
              <a:t>Random box : 11.430000, 11.430000, 25.626100</a:t>
            </a:r>
          </a:p>
          <a:p>
            <a:r>
              <a:rPr lang="en-US" sz="1200" dirty="0"/>
              <a:t>Generation time :</a:t>
            </a:r>
          </a:p>
          <a:p>
            <a:r>
              <a:rPr lang="en-US" sz="1200" dirty="0"/>
              <a:t>Real time 0:00:00, CP time 0.030, 2 slices</a:t>
            </a:r>
          </a:p>
          <a:p>
            <a:r>
              <a:rPr lang="en-US" sz="1200" dirty="0"/>
              <a:t>Start... 1000000 points</a:t>
            </a:r>
          </a:p>
          <a:p>
            <a:r>
              <a:rPr lang="en-US" sz="1200" dirty="0"/>
              <a:t>Real time 0:00:00, CP time 0.250, 3 slices</a:t>
            </a:r>
          </a:p>
          <a:p>
            <a:r>
              <a:rPr lang="en-US" sz="1200" dirty="0"/>
              <a:t>Info in &lt;</a:t>
            </a:r>
            <a:r>
              <a:rPr lang="en-US" sz="1200" dirty="0" err="1"/>
              <a:t>TCanvas</a:t>
            </a:r>
            <a:r>
              <a:rPr lang="en-US" sz="1200" dirty="0"/>
              <a:t>::</a:t>
            </a:r>
            <a:r>
              <a:rPr lang="en-US" sz="1200" dirty="0" err="1"/>
              <a:t>MakeDefCanvas</a:t>
            </a:r>
            <a:r>
              <a:rPr lang="en-US" sz="1200" dirty="0"/>
              <a:t>&gt;:  created default </a:t>
            </a:r>
            <a:r>
              <a:rPr lang="en-US" sz="1200" dirty="0" err="1"/>
              <a:t>TCanvas</a:t>
            </a:r>
            <a:r>
              <a:rPr lang="en-US" sz="1200" dirty="0"/>
              <a:t> with name c1</a:t>
            </a:r>
          </a:p>
        </p:txBody>
      </p:sp>
    </p:spTree>
    <p:extLst>
      <p:ext uri="{BB962C8B-B14F-4D97-AF65-F5344CB8AC3E}">
        <p14:creationId xmlns:p14="http://schemas.microsoft.com/office/powerpoint/2010/main" val="27509454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BF6FA3-D7D4-4221-A53D-4E970F6ACC14}"/>
              </a:ext>
            </a:extLst>
          </p:cNvPr>
          <p:cNvSpPr txBox="1"/>
          <p:nvPr/>
        </p:nvSpPr>
        <p:spPr>
          <a:xfrm>
            <a:off x="0" y="0"/>
            <a:ext cx="9144000" cy="6924973"/>
          </a:xfrm>
          <a:prstGeom prst="rect">
            <a:avLst/>
          </a:prstGeom>
          <a:noFill/>
        </p:spPr>
        <p:txBody>
          <a:bodyPr wrap="square">
            <a:spAutoFit/>
          </a:bodyPr>
          <a:lstStyle/>
          <a:p>
            <a:endParaRPr lang="en-US" sz="1200" dirty="0"/>
          </a:p>
          <a:p>
            <a:r>
              <a:rPr lang="en-US" sz="1200" dirty="0"/>
              <a:t> *** Break *** segmentation violation</a:t>
            </a:r>
          </a:p>
          <a:p>
            <a:endParaRPr lang="en-US" sz="1200" dirty="0"/>
          </a:p>
          <a:p>
            <a:r>
              <a:rPr lang="en-US" sz="1200" dirty="0"/>
              <a:t>===========================================================</a:t>
            </a:r>
          </a:p>
          <a:p>
            <a:r>
              <a:rPr lang="en-US" sz="1200" dirty="0"/>
              <a:t>There was a crash.</a:t>
            </a:r>
          </a:p>
          <a:p>
            <a:r>
              <a:rPr lang="en-US" sz="1200" dirty="0"/>
              <a:t>This is the entire stack trace of all threads:</a:t>
            </a:r>
          </a:p>
          <a:p>
            <a:r>
              <a:rPr lang="en-US" sz="1200" dirty="0"/>
              <a:t>===========================================================</a:t>
            </a:r>
          </a:p>
          <a:p>
            <a:r>
              <a:rPr lang="en-US" sz="1200" dirty="0"/>
              <a:t>Running simulation (Mg20_test_sim_pag.C)</a:t>
            </a:r>
          </a:p>
          <a:p>
            <a:endParaRPr lang="en-US" sz="1200" dirty="0"/>
          </a:p>
          <a:p>
            <a:r>
              <a:rPr lang="en-US" sz="1200" dirty="0"/>
              <a:t>Processing Mg20_test_sim_pag.C...</a:t>
            </a:r>
          </a:p>
          <a:p>
            <a:r>
              <a:rPr lang="en-US" sz="1200" dirty="0"/>
              <a:t>[WARN] </a:t>
            </a:r>
            <a:r>
              <a:rPr lang="en-US" sz="1200" dirty="0" err="1"/>
              <a:t>FairRun</a:t>
            </a:r>
            <a:r>
              <a:rPr lang="en-US" sz="1200" dirty="0"/>
              <a:t>::</a:t>
            </a:r>
            <a:r>
              <a:rPr lang="en-US" sz="1200" dirty="0" err="1"/>
              <a:t>SetOutputFile</a:t>
            </a:r>
            <a:r>
              <a:rPr lang="en-US" sz="1200" dirty="0"/>
              <a:t>() deprecated. Use </a:t>
            </a:r>
            <a:r>
              <a:rPr lang="en-US" sz="1200" dirty="0" err="1"/>
              <a:t>FairRootFileSink</a:t>
            </a:r>
            <a:r>
              <a:rPr lang="en-US" sz="1200" dirty="0"/>
              <a:t>.</a:t>
            </a:r>
          </a:p>
          <a:p>
            <a:r>
              <a:rPr lang="en-US" sz="1200" dirty="0"/>
              <a:t>[INFO] Media file used: /</a:t>
            </a:r>
            <a:r>
              <a:rPr lang="en-US" sz="1200" dirty="0" err="1"/>
              <a:t>mnt</a:t>
            </a:r>
            <a:r>
              <a:rPr lang="en-US" sz="1200" dirty="0"/>
              <a:t>/analysis/e17023/lijie/</a:t>
            </a:r>
            <a:r>
              <a:rPr lang="en-US" sz="1200" dirty="0" err="1"/>
              <a:t>gadget_analysis</a:t>
            </a:r>
            <a:r>
              <a:rPr lang="en-US" sz="1200" dirty="0"/>
              <a:t>/Simulations/sims/0/ATTPCROOTv2/geometry/</a:t>
            </a:r>
            <a:r>
              <a:rPr lang="en-US" sz="1200" dirty="0" err="1"/>
              <a:t>media.geo</a:t>
            </a:r>
            <a:endParaRPr lang="en-US" sz="1200" dirty="0"/>
          </a:p>
          <a:p>
            <a:r>
              <a:rPr lang="en-US" sz="1200" dirty="0"/>
              <a:t>[INFO] </a:t>
            </a:r>
            <a:r>
              <a:rPr lang="en-US" sz="1200" dirty="0" err="1"/>
              <a:t>FairRootFileSink</a:t>
            </a:r>
            <a:r>
              <a:rPr lang="en-US" sz="1200" dirty="0"/>
              <a:t> initialized.</a:t>
            </a:r>
          </a:p>
          <a:p>
            <a:r>
              <a:rPr lang="en-US" sz="1200" dirty="0"/>
              <a:t>[INFO]  - cbmroot_0</a:t>
            </a:r>
          </a:p>
          <a:p>
            <a:r>
              <a:rPr lang="en-US" sz="1200" dirty="0"/>
              <a:t>[INFO]     - ./data/</a:t>
            </a:r>
            <a:r>
              <a:rPr lang="en-US" sz="1200" dirty="0" err="1"/>
              <a:t>gadgetsim.root</a:t>
            </a:r>
            <a:endParaRPr lang="en-US" sz="1200" dirty="0"/>
          </a:p>
          <a:p>
            <a:r>
              <a:rPr lang="en-US" sz="1200" dirty="0"/>
              <a:t>[INFO] ==============  </a:t>
            </a:r>
            <a:r>
              <a:rPr lang="en-US" sz="1200" dirty="0" err="1"/>
              <a:t>FairRunSim</a:t>
            </a:r>
            <a:r>
              <a:rPr lang="en-US" sz="1200" dirty="0"/>
              <a:t>: </a:t>
            </a:r>
            <a:r>
              <a:rPr lang="en-US" sz="1200" dirty="0" err="1"/>
              <a:t>Initialising</a:t>
            </a:r>
            <a:r>
              <a:rPr lang="en-US" sz="1200" dirty="0"/>
              <a:t> simulation run ==============</a:t>
            </a:r>
          </a:p>
          <a:p>
            <a:r>
              <a:rPr lang="en-US" sz="1200" dirty="0"/>
              <a:t>Info in &lt;</a:t>
            </a:r>
            <a:r>
              <a:rPr lang="en-US" sz="1200" dirty="0" err="1"/>
              <a:t>TGeoManager</a:t>
            </a:r>
            <a:r>
              <a:rPr lang="en-US" sz="1200" dirty="0"/>
              <a:t>::</a:t>
            </a:r>
            <a:r>
              <a:rPr lang="en-US" sz="1200" dirty="0" err="1"/>
              <a:t>TGeoManager</a:t>
            </a:r>
            <a:r>
              <a:rPr lang="en-US" sz="1200" dirty="0"/>
              <a:t>&gt;: Geometry </a:t>
            </a:r>
            <a:r>
              <a:rPr lang="en-US" sz="1200" dirty="0" err="1"/>
              <a:t>FAIRGeom</a:t>
            </a:r>
            <a:r>
              <a:rPr lang="en-US" sz="1200" dirty="0"/>
              <a:t>, FAIR geometry created</a:t>
            </a:r>
          </a:p>
          <a:p>
            <a:r>
              <a:rPr lang="en-US" sz="1200" dirty="0"/>
              <a:t>[INFO] </a:t>
            </a:r>
            <a:r>
              <a:rPr lang="en-US" sz="1200" dirty="0" err="1"/>
              <a:t>FairGeoMedia</a:t>
            </a:r>
            <a:r>
              <a:rPr lang="en-US" sz="1200" dirty="0"/>
              <a:t>: Read media </a:t>
            </a:r>
          </a:p>
          <a:p>
            <a:endParaRPr lang="en-US" sz="1200" dirty="0"/>
          </a:p>
          <a:p>
            <a:r>
              <a:rPr lang="en-US" sz="1200" dirty="0"/>
              <a:t>************************************************************* </a:t>
            </a:r>
          </a:p>
          <a:p>
            <a:r>
              <a:rPr lang="en-US" sz="1200" dirty="0"/>
              <a:t>     </a:t>
            </a:r>
            <a:r>
              <a:rPr lang="en-US" sz="1200" dirty="0" err="1"/>
              <a:t>initialisation</a:t>
            </a:r>
            <a:r>
              <a:rPr lang="en-US" sz="1200" dirty="0"/>
              <a:t> for run id 1735951821</a:t>
            </a:r>
          </a:p>
          <a:p>
            <a:r>
              <a:rPr lang="en-US" sz="1200" dirty="0"/>
              <a:t>### Run 0 start.</a:t>
            </a:r>
          </a:p>
          <a:p>
            <a:r>
              <a:rPr lang="en-US" sz="1200" dirty="0"/>
              <a:t> </a:t>
            </a:r>
            <a:r>
              <a:rPr lang="en-US" sz="1200" dirty="0" err="1"/>
              <a:t>protonMass</a:t>
            </a:r>
            <a:r>
              <a:rPr lang="en-US" sz="1200" dirty="0"/>
              <a:t>: 0.938272</a:t>
            </a:r>
          </a:p>
          <a:p>
            <a:r>
              <a:rPr lang="en-US" sz="1200" dirty="0"/>
              <a:t> </a:t>
            </a:r>
            <a:r>
              <a:rPr lang="en-US" sz="1200" dirty="0" err="1"/>
              <a:t>gammaMass</a:t>
            </a:r>
            <a:r>
              <a:rPr lang="en-US" sz="1200" dirty="0"/>
              <a:t>: 0</a:t>
            </a:r>
          </a:p>
          <a:p>
            <a:r>
              <a:rPr lang="en-US" sz="1200" dirty="0" err="1"/>
              <a:t>alphaMass</a:t>
            </a:r>
            <a:r>
              <a:rPr lang="en-US" sz="1200" dirty="0"/>
              <a:t>: 3.7284</a:t>
            </a:r>
          </a:p>
          <a:p>
            <a:r>
              <a:rPr lang="en-US" sz="1200" dirty="0"/>
              <a:t>&gt;&gt;&gt; Event 0</a:t>
            </a:r>
          </a:p>
          <a:p>
            <a:r>
              <a:rPr lang="en-US" sz="1200" dirty="0"/>
              <a:t> </a:t>
            </a:r>
            <a:r>
              <a:rPr lang="en-US" sz="1200" dirty="0" err="1"/>
              <a:t>protonMass</a:t>
            </a:r>
            <a:r>
              <a:rPr lang="en-US" sz="1200" dirty="0"/>
              <a:t>: 0.938272</a:t>
            </a:r>
          </a:p>
          <a:p>
            <a:r>
              <a:rPr lang="en-US" sz="1200" dirty="0"/>
              <a:t> </a:t>
            </a:r>
            <a:r>
              <a:rPr lang="en-US" sz="1200" dirty="0" err="1"/>
              <a:t>gammaMass</a:t>
            </a:r>
            <a:r>
              <a:rPr lang="en-US" sz="1200" dirty="0"/>
              <a:t>: 0</a:t>
            </a:r>
          </a:p>
          <a:p>
            <a:r>
              <a:rPr lang="en-US" sz="1200" dirty="0" err="1"/>
              <a:t>alphaMass</a:t>
            </a:r>
            <a:r>
              <a:rPr lang="en-US" sz="1200" dirty="0"/>
              <a:t>: 3.7284</a:t>
            </a:r>
          </a:p>
          <a:p>
            <a:r>
              <a:rPr lang="en-US" sz="1200" dirty="0"/>
              <a:t>&gt;&gt;&gt; Event 1</a:t>
            </a:r>
          </a:p>
          <a:p>
            <a:r>
              <a:rPr lang="en-US" sz="1200" dirty="0"/>
              <a:t> </a:t>
            </a:r>
            <a:r>
              <a:rPr lang="en-US" sz="1200" dirty="0" err="1"/>
              <a:t>protonMass</a:t>
            </a:r>
            <a:r>
              <a:rPr lang="en-US" sz="1200" dirty="0"/>
              <a:t>: 0.938272</a:t>
            </a:r>
          </a:p>
          <a:p>
            <a:r>
              <a:rPr lang="en-US" sz="1200" dirty="0"/>
              <a:t> </a:t>
            </a:r>
            <a:r>
              <a:rPr lang="en-US" sz="1200" dirty="0" err="1"/>
              <a:t>gammaMass</a:t>
            </a:r>
            <a:r>
              <a:rPr lang="en-US" sz="1200" dirty="0"/>
              <a:t>: 0</a:t>
            </a:r>
          </a:p>
          <a:p>
            <a:r>
              <a:rPr lang="en-US" sz="1200" dirty="0" err="1"/>
              <a:t>alphaMass</a:t>
            </a:r>
            <a:r>
              <a:rPr lang="en-US" sz="1200" dirty="0"/>
              <a:t>: 3.7284</a:t>
            </a:r>
          </a:p>
          <a:p>
            <a:r>
              <a:rPr lang="en-US" sz="1200" dirty="0"/>
              <a:t>&gt;&gt;&gt; Event 2</a:t>
            </a:r>
          </a:p>
          <a:p>
            <a:r>
              <a:rPr lang="en-US" sz="1200" dirty="0"/>
              <a:t> </a:t>
            </a:r>
            <a:r>
              <a:rPr lang="en-US" sz="1200" dirty="0" err="1"/>
              <a:t>protonMass</a:t>
            </a:r>
            <a:r>
              <a:rPr lang="en-US" sz="1200" dirty="0"/>
              <a:t>: 0.938272</a:t>
            </a:r>
          </a:p>
          <a:p>
            <a:r>
              <a:rPr lang="en-US" sz="1200" dirty="0"/>
              <a:t> </a:t>
            </a:r>
            <a:r>
              <a:rPr lang="en-US" sz="1200" dirty="0" err="1"/>
              <a:t>gammaMass</a:t>
            </a:r>
            <a:r>
              <a:rPr lang="en-US" sz="1200" dirty="0"/>
              <a:t>: 0</a:t>
            </a:r>
          </a:p>
          <a:p>
            <a:r>
              <a:rPr lang="en-US" sz="1200" dirty="0" err="1"/>
              <a:t>alphaMass</a:t>
            </a:r>
            <a:r>
              <a:rPr lang="en-US" sz="1200" dirty="0"/>
              <a:t>: 3.7284</a:t>
            </a:r>
          </a:p>
        </p:txBody>
      </p:sp>
    </p:spTree>
    <p:extLst>
      <p:ext uri="{BB962C8B-B14F-4D97-AF65-F5344CB8AC3E}">
        <p14:creationId xmlns:p14="http://schemas.microsoft.com/office/powerpoint/2010/main" val="1752821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14AD2-231F-45CA-8968-519A5C7457EF}"/>
              </a:ext>
            </a:extLst>
          </p:cNvPr>
          <p:cNvSpPr txBox="1"/>
          <p:nvPr/>
        </p:nvSpPr>
        <p:spPr>
          <a:xfrm>
            <a:off x="0" y="0"/>
            <a:ext cx="9144000" cy="6555641"/>
          </a:xfrm>
          <a:prstGeom prst="rect">
            <a:avLst/>
          </a:prstGeom>
          <a:noFill/>
        </p:spPr>
        <p:txBody>
          <a:bodyPr wrap="square">
            <a:spAutoFit/>
          </a:bodyPr>
          <a:lstStyle/>
          <a:p>
            <a:r>
              <a:rPr lang="en-US" sz="1200" dirty="0"/>
              <a:t>Time of this run:   User=0.010000s Real=0.014908s Sys=0.000000s</a:t>
            </a:r>
          </a:p>
          <a:p>
            <a:r>
              <a:rPr lang="en-US" sz="1200" dirty="0"/>
              <a:t>Number of events processed: 25</a:t>
            </a:r>
          </a:p>
          <a:p>
            <a:endParaRPr lang="en-US" sz="1200" dirty="0"/>
          </a:p>
          <a:p>
            <a:endParaRPr lang="en-US" sz="1200" dirty="0"/>
          </a:p>
          <a:p>
            <a:r>
              <a:rPr lang="en-US" sz="1200" dirty="0"/>
              <a:t>Macro finished </a:t>
            </a:r>
            <a:r>
              <a:rPr lang="en-US" sz="1200" dirty="0" err="1"/>
              <a:t>succesfully</a:t>
            </a:r>
            <a:r>
              <a:rPr lang="en-US" sz="1200" dirty="0"/>
              <a:t>.</a:t>
            </a:r>
          </a:p>
          <a:p>
            <a:r>
              <a:rPr lang="en-US" sz="1200" dirty="0"/>
              <a:t>Output file is ./data/</a:t>
            </a:r>
            <a:r>
              <a:rPr lang="en-US" sz="1200" dirty="0" err="1"/>
              <a:t>gadgetsim.root</a:t>
            </a:r>
            <a:endParaRPr lang="en-US" sz="1200" dirty="0"/>
          </a:p>
          <a:p>
            <a:r>
              <a:rPr lang="en-US" sz="1200" dirty="0"/>
              <a:t>Parameter file is ./data/</a:t>
            </a:r>
            <a:r>
              <a:rPr lang="en-US" sz="1200" dirty="0" err="1"/>
              <a:t>gadgetpar.root</a:t>
            </a:r>
            <a:endParaRPr lang="en-US" sz="1200" dirty="0"/>
          </a:p>
          <a:p>
            <a:r>
              <a:rPr lang="en-US" sz="1200" dirty="0"/>
              <a:t>Real time 3.28857 s, CPU time 2.56s</a:t>
            </a:r>
          </a:p>
          <a:p>
            <a:endParaRPr lang="en-US" sz="1200" dirty="0"/>
          </a:p>
          <a:p>
            <a:r>
              <a:rPr lang="en-US" sz="1200" dirty="0"/>
              <a:t>WARNING - Attempt to delete the physical volume store while geometry closed !</a:t>
            </a:r>
          </a:p>
          <a:p>
            <a:r>
              <a:rPr lang="en-US" sz="1200" dirty="0"/>
              <a:t>WARNING - Attempt to delete the logical volume store while geometry closed !</a:t>
            </a:r>
          </a:p>
          <a:p>
            <a:r>
              <a:rPr lang="en-US" sz="1200" dirty="0"/>
              <a:t>WARNING - Attempt to delete the solid store while geometry closed !</a:t>
            </a:r>
          </a:p>
          <a:p>
            <a:r>
              <a:rPr lang="en-US" sz="1200" dirty="0"/>
              <a:t>WARNING - Attempt to delete the region store while geometry closed !</a:t>
            </a:r>
          </a:p>
          <a:p>
            <a:endParaRPr lang="en-US" sz="1200" dirty="0"/>
          </a:p>
          <a:p>
            <a:r>
              <a:rPr lang="en-US" sz="1200" dirty="0"/>
              <a:t>Processing </a:t>
            </a:r>
            <a:r>
              <a:rPr lang="en-US" sz="1200" dirty="0" err="1"/>
              <a:t>rundigi_sim_CD.C</a:t>
            </a:r>
            <a:r>
              <a:rPr lang="en-US" sz="1200" dirty="0"/>
              <a:t>...</a:t>
            </a:r>
          </a:p>
          <a:p>
            <a:r>
              <a:rPr lang="en-US" sz="1200" dirty="0"/>
              <a:t>VMCWORKDIR directory is: /</a:t>
            </a:r>
            <a:r>
              <a:rPr lang="en-US" sz="1200" dirty="0" err="1"/>
              <a:t>mnt</a:t>
            </a:r>
            <a:r>
              <a:rPr lang="en-US" sz="1200" dirty="0"/>
              <a:t>/analysis/e17023/lijie/</a:t>
            </a:r>
            <a:r>
              <a:rPr lang="en-US" sz="1200" dirty="0" err="1"/>
              <a:t>gadget_analysis</a:t>
            </a:r>
            <a:r>
              <a:rPr lang="en-US" sz="1200" dirty="0"/>
              <a:t>/Simulations/sims/0/ATTPCROOTv2</a:t>
            </a:r>
          </a:p>
          <a:p>
            <a:r>
              <a:rPr lang="en-US" sz="1200" dirty="0"/>
              <a:t>[WARN] </a:t>
            </a:r>
            <a:r>
              <a:rPr lang="en-US" sz="1200" dirty="0" err="1"/>
              <a:t>FairRun</a:t>
            </a:r>
            <a:r>
              <a:rPr lang="en-US" sz="1200" dirty="0"/>
              <a:t>::</a:t>
            </a:r>
            <a:r>
              <a:rPr lang="en-US" sz="1200" dirty="0" err="1"/>
              <a:t>SetOutputFile</a:t>
            </a:r>
            <a:r>
              <a:rPr lang="en-US" sz="1200" dirty="0"/>
              <a:t>() deprecated. Use </a:t>
            </a:r>
            <a:r>
              <a:rPr lang="en-US" sz="1200" dirty="0" err="1"/>
              <a:t>FairRootFileSink</a:t>
            </a:r>
            <a:r>
              <a:rPr lang="en-US" sz="1200" dirty="0"/>
              <a:t>.</a:t>
            </a:r>
          </a:p>
          <a:p>
            <a:r>
              <a:rPr lang="en-US" sz="1200" dirty="0"/>
              <a:t> GADGETII Map initialized </a:t>
            </a:r>
          </a:p>
          <a:p>
            <a:r>
              <a:rPr lang="en-US" sz="1200" dirty="0"/>
              <a:t> GADGETII Pad Coordinates container initialized </a:t>
            </a:r>
          </a:p>
          <a:p>
            <a:r>
              <a:rPr lang="en-US" sz="1200" dirty="0"/>
              <a:t> Pad 0 - Bin 1</a:t>
            </a:r>
          </a:p>
          <a:p>
            <a:r>
              <a:rPr lang="en-US" sz="1200" dirty="0"/>
              <a:t> Pad 18 - Bin 19</a:t>
            </a:r>
          </a:p>
          <a:p>
            <a:r>
              <a:rPr lang="en-US" sz="1200" dirty="0"/>
              <a:t> Pad 36 - Bin 37</a:t>
            </a:r>
          </a:p>
          <a:p>
            <a:r>
              <a:rPr lang="en-US" sz="1200" dirty="0"/>
              <a:t> Pad 54 - Bin 55</a:t>
            </a:r>
          </a:p>
          <a:p>
            <a:r>
              <a:rPr lang="en-US" sz="1200" dirty="0"/>
              <a:t> Pad 71 - Bin 72</a:t>
            </a:r>
          </a:p>
          <a:p>
            <a:r>
              <a:rPr lang="en-US" sz="1200" dirty="0"/>
              <a:t> Pad 88 - Bin 89</a:t>
            </a:r>
          </a:p>
          <a:p>
            <a:endParaRPr lang="en-US" sz="1200" dirty="0"/>
          </a:p>
          <a:p>
            <a:r>
              <a:rPr lang="en-US" sz="1200" dirty="0"/>
              <a:t>[INFO] Pad map has an average load of 0.674883 and a max load of 1 with buckets 15173 for 10240 pads.</a:t>
            </a:r>
          </a:p>
          <a:p>
            <a:r>
              <a:rPr lang="en-US" sz="1200" dirty="0"/>
              <a:t> Row 0 Number of pads 0</a:t>
            </a:r>
          </a:p>
          <a:p>
            <a:r>
              <a:rPr lang="en-US" sz="1200" dirty="0"/>
              <a:t> Row 1 Number of pads 18</a:t>
            </a:r>
          </a:p>
          <a:p>
            <a:r>
              <a:rPr lang="en-US" sz="1200" dirty="0"/>
              <a:t> Row 2 Number of pads 36</a:t>
            </a:r>
          </a:p>
          <a:p>
            <a:r>
              <a:rPr lang="en-US" sz="1200" dirty="0"/>
              <a:t> Row 3 Number of pads 54</a:t>
            </a:r>
          </a:p>
          <a:p>
            <a:r>
              <a:rPr lang="en-US" sz="1200" dirty="0"/>
              <a:t> Row 4 Number of pads 71</a:t>
            </a:r>
          </a:p>
          <a:p>
            <a:r>
              <a:rPr lang="en-US" sz="1200" dirty="0"/>
              <a:t> Row 5 Number of pads 88</a:t>
            </a:r>
          </a:p>
          <a:p>
            <a:r>
              <a:rPr lang="en-US" sz="1200" dirty="0"/>
              <a:t> Row 6 Number of pads 105</a:t>
            </a:r>
          </a:p>
          <a:p>
            <a:r>
              <a:rPr lang="en-US" sz="1200" dirty="0"/>
              <a:t> Total pads 1020</a:t>
            </a:r>
          </a:p>
        </p:txBody>
      </p:sp>
    </p:spTree>
    <p:extLst>
      <p:ext uri="{BB962C8B-B14F-4D97-AF65-F5344CB8AC3E}">
        <p14:creationId xmlns:p14="http://schemas.microsoft.com/office/powerpoint/2010/main" val="37944352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36839C-E25D-4D9C-9E12-9A1F3409D0C1}"/>
              </a:ext>
            </a:extLst>
          </p:cNvPr>
          <p:cNvSpPr txBox="1"/>
          <p:nvPr/>
        </p:nvSpPr>
        <p:spPr>
          <a:xfrm>
            <a:off x="0" y="0"/>
            <a:ext cx="9144000" cy="6740307"/>
          </a:xfrm>
          <a:prstGeom prst="rect">
            <a:avLst/>
          </a:prstGeom>
          <a:noFill/>
        </p:spPr>
        <p:txBody>
          <a:bodyPr wrap="square">
            <a:spAutoFit/>
          </a:bodyPr>
          <a:lstStyle/>
          <a:p>
            <a:r>
              <a:rPr lang="en-US" sz="1200" dirty="0"/>
              <a:t>[INFO] </a:t>
            </a:r>
            <a:r>
              <a:rPr lang="en-US" sz="1200" dirty="0" err="1"/>
              <a:t>FairRunAna</a:t>
            </a:r>
            <a:r>
              <a:rPr lang="en-US" sz="1200" dirty="0"/>
              <a:t>::Run() After checking, the run will run from event 0 to 25.</a:t>
            </a:r>
          </a:p>
          <a:p>
            <a:r>
              <a:rPr lang="en-US" sz="1200" dirty="0"/>
              <a:t>[INFO] </a:t>
            </a:r>
            <a:r>
              <a:rPr lang="en-US" sz="1200" dirty="0" err="1"/>
              <a:t>AtPulseTask</a:t>
            </a:r>
            <a:r>
              <a:rPr lang="en-US" sz="1200" dirty="0"/>
              <a:t>: Number of Points 84716</a:t>
            </a:r>
          </a:p>
          <a:p>
            <a:r>
              <a:rPr lang="en-US" sz="1200" dirty="0"/>
              <a:t> </a:t>
            </a:r>
            <a:r>
              <a:rPr lang="en-US" sz="1200" dirty="0" err="1"/>
              <a:t>AtPulseGADGET</a:t>
            </a:r>
            <a:r>
              <a:rPr lang="en-US" sz="1200" dirty="0"/>
              <a:t>: Number of Points 84716</a:t>
            </a:r>
          </a:p>
          <a:p>
            <a:r>
              <a:rPr lang="en-US" sz="1200" dirty="0"/>
              <a:t> </a:t>
            </a:r>
            <a:r>
              <a:rPr lang="en-US" sz="1200" dirty="0" err="1"/>
              <a:t>AtPulseGADGET</a:t>
            </a:r>
            <a:r>
              <a:rPr lang="en-US" sz="1200" dirty="0"/>
              <a:t>: Number of Points (plus dispersion) 762444</a:t>
            </a:r>
          </a:p>
          <a:p>
            <a:r>
              <a:rPr lang="en-US" sz="1200" dirty="0"/>
              <a:t>[INFO] Skipped 0% of 84716 points.</a:t>
            </a:r>
          </a:p>
          <a:p>
            <a:r>
              <a:rPr lang="en-US" sz="1200" dirty="0"/>
              <a:t>[INFO] Skipped dispersion 0% of 762444</a:t>
            </a:r>
          </a:p>
          <a:p>
            <a:r>
              <a:rPr lang="en-US" sz="1200" dirty="0"/>
              <a:t>[INFO] ...End of collection of electrons in this event.</a:t>
            </a:r>
          </a:p>
          <a:p>
            <a:endParaRPr lang="en-US" sz="1200" dirty="0"/>
          </a:p>
          <a:p>
            <a:r>
              <a:rPr lang="en-US" sz="1200" dirty="0" err="1"/>
              <a:t>AtPulseTask</a:t>
            </a:r>
            <a:r>
              <a:rPr lang="en-US" sz="1200" dirty="0"/>
              <a:t> Event ID : 0</a:t>
            </a:r>
          </a:p>
          <a:p>
            <a:r>
              <a:rPr lang="en-US" sz="1200" dirty="0"/>
              <a:t>[INFO] </a:t>
            </a:r>
            <a:r>
              <a:rPr lang="en-US" sz="1200" dirty="0" err="1"/>
              <a:t>AtPulseTask</a:t>
            </a:r>
            <a:r>
              <a:rPr lang="en-US" sz="1200" dirty="0"/>
              <a:t>: Number of Points 84431</a:t>
            </a:r>
          </a:p>
          <a:p>
            <a:r>
              <a:rPr lang="en-US" sz="1200" dirty="0"/>
              <a:t> </a:t>
            </a:r>
            <a:r>
              <a:rPr lang="en-US" sz="1200" dirty="0" err="1"/>
              <a:t>AtPulseGADGET</a:t>
            </a:r>
            <a:r>
              <a:rPr lang="en-US" sz="1200" dirty="0"/>
              <a:t>: Number of Points 84431</a:t>
            </a:r>
          </a:p>
          <a:p>
            <a:r>
              <a:rPr lang="en-US" sz="1200" dirty="0"/>
              <a:t> </a:t>
            </a:r>
            <a:r>
              <a:rPr lang="en-US" sz="1200" dirty="0" err="1"/>
              <a:t>AtPulseGADGET</a:t>
            </a:r>
            <a:r>
              <a:rPr lang="en-US" sz="1200" dirty="0"/>
              <a:t>: Number of Points (plus dispersion) 759879</a:t>
            </a:r>
          </a:p>
          <a:p>
            <a:r>
              <a:rPr lang="en-US" sz="1200" dirty="0"/>
              <a:t>[INFO] Skipped 0.0047376% of 84431 points.</a:t>
            </a:r>
          </a:p>
          <a:p>
            <a:r>
              <a:rPr lang="en-US" sz="1200" dirty="0"/>
              <a:t>[INFO] Skipped dispersion 0.0005264% of 759879</a:t>
            </a:r>
          </a:p>
          <a:p>
            <a:r>
              <a:rPr lang="en-US" sz="1200" dirty="0"/>
              <a:t>[INFO] ...End of collection of electrons in this event.</a:t>
            </a:r>
          </a:p>
          <a:p>
            <a:endParaRPr lang="en-US" sz="1200" dirty="0"/>
          </a:p>
          <a:p>
            <a:r>
              <a:rPr lang="en-US" sz="1200" dirty="0" err="1"/>
              <a:t>AtPulseTask</a:t>
            </a:r>
            <a:r>
              <a:rPr lang="en-US" sz="1200" dirty="0"/>
              <a:t> Event ID : 1</a:t>
            </a:r>
          </a:p>
          <a:p>
            <a:r>
              <a:rPr lang="en-US" sz="1200" dirty="0"/>
              <a:t>[INFO] </a:t>
            </a:r>
            <a:r>
              <a:rPr lang="en-US" sz="1200" dirty="0" err="1"/>
              <a:t>AtPulseTask</a:t>
            </a:r>
            <a:r>
              <a:rPr lang="en-US" sz="1200" dirty="0"/>
              <a:t>: Number of Points 84621</a:t>
            </a:r>
          </a:p>
          <a:p>
            <a:r>
              <a:rPr lang="en-US" sz="1200" dirty="0"/>
              <a:t> </a:t>
            </a:r>
            <a:r>
              <a:rPr lang="en-US" sz="1200" dirty="0" err="1"/>
              <a:t>AtPulseGADGET</a:t>
            </a:r>
            <a:r>
              <a:rPr lang="en-US" sz="1200" dirty="0"/>
              <a:t>: Number of Points 84621</a:t>
            </a:r>
          </a:p>
          <a:p>
            <a:r>
              <a:rPr lang="en-US" sz="1200" dirty="0"/>
              <a:t> </a:t>
            </a:r>
            <a:r>
              <a:rPr lang="en-US" sz="1200" dirty="0" err="1"/>
              <a:t>AtPulseGADGET</a:t>
            </a:r>
            <a:r>
              <a:rPr lang="en-US" sz="1200" dirty="0"/>
              <a:t>: Number of Points (plus dispersion) 761589</a:t>
            </a:r>
          </a:p>
          <a:p>
            <a:r>
              <a:rPr lang="en-US" sz="1200" dirty="0"/>
              <a:t>[INFO] Skipped 0% of 84621 points.</a:t>
            </a:r>
          </a:p>
          <a:p>
            <a:r>
              <a:rPr lang="en-US" sz="1200" dirty="0"/>
              <a:t>[INFO] Skipped dispersion 0% of 761589</a:t>
            </a:r>
          </a:p>
          <a:p>
            <a:r>
              <a:rPr lang="en-US" sz="1200" dirty="0"/>
              <a:t>[INFO] ...End of collection of electrons in this event.</a:t>
            </a:r>
          </a:p>
          <a:p>
            <a:endParaRPr lang="en-US" sz="1200" dirty="0"/>
          </a:p>
          <a:p>
            <a:r>
              <a:rPr lang="en-US" sz="1200" dirty="0"/>
              <a:t>Macro finished </a:t>
            </a:r>
            <a:r>
              <a:rPr lang="en-US" sz="1200" dirty="0" err="1"/>
              <a:t>succesfully</a:t>
            </a:r>
            <a:r>
              <a:rPr lang="en-US" sz="1200" dirty="0"/>
              <a:t>.</a:t>
            </a:r>
          </a:p>
          <a:p>
            <a:endParaRPr lang="en-US" sz="1200" dirty="0"/>
          </a:p>
          <a:p>
            <a:r>
              <a:rPr lang="en-US" sz="1200" dirty="0"/>
              <a:t>Real time 13.7055 s, CPU time 13.63 s</a:t>
            </a:r>
          </a:p>
          <a:p>
            <a:endParaRPr lang="en-US" sz="1200" dirty="0"/>
          </a:p>
          <a:p>
            <a:r>
              <a:rPr lang="en-US" sz="1200" dirty="0"/>
              <a:t>[process.py] Moved output.h5 from /</a:t>
            </a:r>
            <a:r>
              <a:rPr lang="en-US" sz="1200" dirty="0" err="1"/>
              <a:t>mnt</a:t>
            </a:r>
            <a:r>
              <a:rPr lang="en-US" sz="1200" dirty="0"/>
              <a:t>/analysis/e17023/lijie/</a:t>
            </a:r>
            <a:r>
              <a:rPr lang="en-US" sz="1200" dirty="0" err="1"/>
              <a:t>gadget_analysis</a:t>
            </a:r>
            <a:r>
              <a:rPr lang="en-US" sz="1200" dirty="0"/>
              <a:t>/Simulations/sims/0/out/output.h5 to /</a:t>
            </a:r>
            <a:r>
              <a:rPr lang="en-US" sz="1200" dirty="0" err="1"/>
              <a:t>mnt</a:t>
            </a:r>
            <a:r>
              <a:rPr lang="en-US" sz="1200" dirty="0"/>
              <a:t>/analysis/e17023/lijie/</a:t>
            </a:r>
            <a:r>
              <a:rPr lang="en-US" sz="1200" dirty="0" err="1"/>
              <a:t>gadget_analysis</a:t>
            </a:r>
            <a:r>
              <a:rPr lang="en-US" sz="1200" dirty="0"/>
              <a:t>/Simulations/sims/0/out/1735951786.8003197.h5</a:t>
            </a:r>
          </a:p>
          <a:p>
            <a:r>
              <a:rPr lang="en-US" sz="1200" dirty="0"/>
              <a:t>[process.py] Converting simulation h5 files to raw h5 format...</a:t>
            </a:r>
          </a:p>
          <a:p>
            <a:r>
              <a:rPr lang="en-US" sz="1200" dirty="0"/>
              <a:t>[process.py] Converted simulation h5 files to raw h5 format. Raw h5 is: /</a:t>
            </a:r>
            <a:r>
              <a:rPr lang="en-US" sz="1200" dirty="0" err="1"/>
              <a:t>mnt</a:t>
            </a:r>
            <a:r>
              <a:rPr lang="en-US" sz="1200" dirty="0"/>
              <a:t>/analysis/e17023/lijie/</a:t>
            </a:r>
            <a:r>
              <a:rPr lang="en-US" sz="1200" dirty="0" err="1"/>
              <a:t>gadget_analysis</a:t>
            </a:r>
            <a:r>
              <a:rPr lang="en-US" sz="1200" dirty="0"/>
              <a:t>/Simulations/sims/0/out/1735951786.8003197.h5</a:t>
            </a:r>
          </a:p>
          <a:p>
            <a:r>
              <a:rPr lang="en-US" sz="1200" dirty="0"/>
              <a:t>/</a:t>
            </a:r>
            <a:r>
              <a:rPr lang="en-US" sz="1200" dirty="0" err="1"/>
              <a:t>mnt</a:t>
            </a:r>
            <a:r>
              <a:rPr lang="en-US" sz="1200" dirty="0"/>
              <a:t>/analysis/e17023/lijie/</a:t>
            </a:r>
            <a:r>
              <a:rPr lang="en-US" sz="1200" dirty="0" err="1"/>
              <a:t>gadget_analysis</a:t>
            </a:r>
            <a:r>
              <a:rPr lang="en-US" sz="1200" dirty="0"/>
              <a:t>/Simulations/sims/0/</a:t>
            </a:r>
            <a:r>
              <a:rPr lang="en-US" sz="1200" dirty="0" err="1"/>
              <a:t>STOP.tmp</a:t>
            </a:r>
            <a:endParaRPr lang="en-US" sz="1200" dirty="0"/>
          </a:p>
          <a:p>
            <a:r>
              <a:rPr lang="en-US" sz="1200" dirty="0"/>
              <a:t>[</a:t>
            </a:r>
            <a:r>
              <a:rPr lang="en-US" sz="1200" dirty="0" err="1"/>
              <a:t>queue.ipynb</a:t>
            </a:r>
            <a:r>
              <a:rPr lang="en-US" sz="1200" dirty="0"/>
              <a:t>] Stop file found. Stopping.</a:t>
            </a:r>
          </a:p>
          <a:p>
            <a:r>
              <a:rPr lang="en-US" sz="1200" dirty="0"/>
              <a:t>STOPPING</a:t>
            </a:r>
          </a:p>
        </p:txBody>
      </p:sp>
    </p:spTree>
    <p:extLst>
      <p:ext uri="{BB962C8B-B14F-4D97-AF65-F5344CB8AC3E}">
        <p14:creationId xmlns:p14="http://schemas.microsoft.com/office/powerpoint/2010/main" val="12481787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739764-0063-4541-8926-3A6E39F71283}"/>
              </a:ext>
            </a:extLst>
          </p:cNvPr>
          <p:cNvSpPr txBox="1"/>
          <p:nvPr/>
        </p:nvSpPr>
        <p:spPr>
          <a:xfrm>
            <a:off x="0" y="0"/>
            <a:ext cx="9144000" cy="3970318"/>
          </a:xfrm>
          <a:prstGeom prst="rect">
            <a:avLst/>
          </a:prstGeom>
          <a:noFill/>
        </p:spPr>
        <p:txBody>
          <a:bodyPr wrap="square">
            <a:spAutoFit/>
          </a:bodyPr>
          <a:lstStyle/>
          <a:p>
            <a:r>
              <a:rPr lang="en-US" b="1" dirty="0"/>
              <a:t>How .h5 Files Are Handled</a:t>
            </a:r>
          </a:p>
          <a:p>
            <a:r>
              <a:rPr lang="en-US" dirty="0"/>
              <a:t>h5 File Paths:</a:t>
            </a:r>
          </a:p>
          <a:p>
            <a:endParaRPr lang="en-US" dirty="0"/>
          </a:p>
          <a:p>
            <a:r>
              <a:rPr lang="en-US" dirty="0"/>
              <a:t>Source:</a:t>
            </a:r>
          </a:p>
          <a:p>
            <a:r>
              <a:rPr lang="en-US" dirty="0"/>
              <a:t>/</a:t>
            </a:r>
            <a:r>
              <a:rPr lang="en-US" dirty="0" err="1"/>
              <a:t>mnt</a:t>
            </a:r>
            <a:r>
              <a:rPr lang="en-US" dirty="0"/>
              <a:t>/analysis/e17023/lijie/</a:t>
            </a:r>
            <a:r>
              <a:rPr lang="en-US" dirty="0" err="1"/>
              <a:t>gadget_analysis</a:t>
            </a:r>
            <a:r>
              <a:rPr lang="en-US" dirty="0"/>
              <a:t>/Simulations/sims/&lt;</a:t>
            </a:r>
            <a:r>
              <a:rPr lang="en-US" dirty="0" err="1"/>
              <a:t>sim_id</a:t>
            </a:r>
            <a:r>
              <a:rPr lang="en-US" dirty="0"/>
              <a:t>&gt;/out/&lt;</a:t>
            </a:r>
            <a:r>
              <a:rPr lang="en-US" dirty="0" err="1"/>
              <a:t>sim_name</a:t>
            </a:r>
            <a:r>
              <a:rPr lang="en-US" dirty="0"/>
              <a:t>&gt;.h5</a:t>
            </a:r>
          </a:p>
          <a:p>
            <a:endParaRPr lang="en-US" dirty="0"/>
          </a:p>
          <a:p>
            <a:r>
              <a:rPr lang="en-US" dirty="0"/>
              <a:t>Intermediate Destination:</a:t>
            </a:r>
          </a:p>
          <a:p>
            <a:r>
              <a:rPr lang="en-US" dirty="0"/>
              <a:t>/</a:t>
            </a:r>
            <a:r>
              <a:rPr lang="en-US" dirty="0" err="1"/>
              <a:t>mnt</a:t>
            </a:r>
            <a:r>
              <a:rPr lang="en-US" dirty="0"/>
              <a:t>/analysis/e17023/lijie/</a:t>
            </a:r>
            <a:r>
              <a:rPr lang="en-US" dirty="0" err="1"/>
              <a:t>gadget_analysis</a:t>
            </a:r>
            <a:r>
              <a:rPr lang="en-US" dirty="0"/>
              <a:t>/Simulations/Output/&lt;</a:t>
            </a:r>
            <a:r>
              <a:rPr lang="en-US" dirty="0" err="1"/>
              <a:t>sim_name</a:t>
            </a:r>
            <a:r>
              <a:rPr lang="en-US" dirty="0"/>
              <a:t>&gt;.h5</a:t>
            </a:r>
          </a:p>
          <a:p>
            <a:endParaRPr lang="en-US" dirty="0"/>
          </a:p>
          <a:p>
            <a:r>
              <a:rPr lang="en-US" dirty="0"/>
              <a:t>Final Batch Directory:</a:t>
            </a:r>
          </a:p>
          <a:p>
            <a:r>
              <a:rPr lang="en-US" dirty="0"/>
              <a:t>/</a:t>
            </a:r>
            <a:r>
              <a:rPr lang="en-US" dirty="0" err="1"/>
              <a:t>mnt</a:t>
            </a:r>
            <a:r>
              <a:rPr lang="en-US" dirty="0"/>
              <a:t>/analysis/e17023/lijie/simulations/</a:t>
            </a:r>
            <a:r>
              <a:rPr lang="en-US" dirty="0" err="1"/>
              <a:t>run_s</a:t>
            </a:r>
            <a:r>
              <a:rPr lang="en-US" dirty="0"/>
              <a:t>&lt;</a:t>
            </a:r>
            <a:r>
              <a:rPr lang="en-US" dirty="0" err="1"/>
              <a:t>batch_number</a:t>
            </a:r>
            <a:r>
              <a:rPr lang="en-US" dirty="0"/>
              <a:t>&gt;/component_h5/&lt;</a:t>
            </a:r>
            <a:r>
              <a:rPr lang="en-US" dirty="0" err="1"/>
              <a:t>sim_name</a:t>
            </a:r>
            <a:r>
              <a:rPr lang="en-US" dirty="0"/>
              <a:t>&gt;.h5</a:t>
            </a:r>
          </a:p>
          <a:p>
            <a:endParaRPr lang="en-US" dirty="0"/>
          </a:p>
          <a:p>
            <a:r>
              <a:rPr lang="en-US" dirty="0"/>
              <a:t>Final Merged File:</a:t>
            </a:r>
          </a:p>
          <a:p>
            <a:r>
              <a:rPr lang="en-US" dirty="0"/>
              <a:t>/mnt/analysis/e17023/lijie/simulations/run_s&lt;batch_number&gt;.h5</a:t>
            </a:r>
          </a:p>
        </p:txBody>
      </p:sp>
      <p:pic>
        <p:nvPicPr>
          <p:cNvPr id="3" name="Picture 2">
            <a:extLst>
              <a:ext uri="{FF2B5EF4-FFF2-40B4-BE49-F238E27FC236}">
                <a16:creationId xmlns:a16="http://schemas.microsoft.com/office/drawing/2014/main" id="{FDE0F4F9-D375-46E6-81B0-3387632D8B38}"/>
              </a:ext>
            </a:extLst>
          </p:cNvPr>
          <p:cNvPicPr>
            <a:picLocks noChangeAspect="1"/>
          </p:cNvPicPr>
          <p:nvPr/>
        </p:nvPicPr>
        <p:blipFill>
          <a:blip r:embed="rId2"/>
          <a:stretch>
            <a:fillRect/>
          </a:stretch>
        </p:blipFill>
        <p:spPr>
          <a:xfrm>
            <a:off x="0" y="4034120"/>
            <a:ext cx="4572000" cy="1499905"/>
          </a:xfrm>
          <a:prstGeom prst="rect">
            <a:avLst/>
          </a:prstGeom>
        </p:spPr>
      </p:pic>
      <p:pic>
        <p:nvPicPr>
          <p:cNvPr id="6" name="Picture 5">
            <a:extLst>
              <a:ext uri="{FF2B5EF4-FFF2-40B4-BE49-F238E27FC236}">
                <a16:creationId xmlns:a16="http://schemas.microsoft.com/office/drawing/2014/main" id="{C04238E5-6330-4880-A82D-655056BBB182}"/>
              </a:ext>
            </a:extLst>
          </p:cNvPr>
          <p:cNvPicPr>
            <a:picLocks noChangeAspect="1"/>
          </p:cNvPicPr>
          <p:nvPr/>
        </p:nvPicPr>
        <p:blipFill>
          <a:blip r:embed="rId3"/>
          <a:stretch>
            <a:fillRect/>
          </a:stretch>
        </p:blipFill>
        <p:spPr>
          <a:xfrm>
            <a:off x="4572000" y="4034120"/>
            <a:ext cx="4572000" cy="1370698"/>
          </a:xfrm>
          <a:prstGeom prst="rect">
            <a:avLst/>
          </a:prstGeom>
        </p:spPr>
      </p:pic>
      <p:pic>
        <p:nvPicPr>
          <p:cNvPr id="8" name="Picture 7">
            <a:extLst>
              <a:ext uri="{FF2B5EF4-FFF2-40B4-BE49-F238E27FC236}">
                <a16:creationId xmlns:a16="http://schemas.microsoft.com/office/drawing/2014/main" id="{0828100C-BC8A-4E45-9846-D6B13D7242D2}"/>
              </a:ext>
            </a:extLst>
          </p:cNvPr>
          <p:cNvPicPr>
            <a:picLocks noChangeAspect="1"/>
          </p:cNvPicPr>
          <p:nvPr/>
        </p:nvPicPr>
        <p:blipFill>
          <a:blip r:embed="rId4"/>
          <a:stretch>
            <a:fillRect/>
          </a:stretch>
        </p:blipFill>
        <p:spPr>
          <a:xfrm>
            <a:off x="1924050" y="5534025"/>
            <a:ext cx="5295900" cy="1323975"/>
          </a:xfrm>
          <a:prstGeom prst="rect">
            <a:avLst/>
          </a:prstGeom>
        </p:spPr>
      </p:pic>
    </p:spTree>
    <p:extLst>
      <p:ext uri="{BB962C8B-B14F-4D97-AF65-F5344CB8AC3E}">
        <p14:creationId xmlns:p14="http://schemas.microsoft.com/office/powerpoint/2010/main" val="198604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67943CC-767A-4031-9A6D-9C24EF1143D6}"/>
              </a:ext>
            </a:extLst>
          </p:cNvPr>
          <p:cNvGraphicFramePr>
            <a:graphicFrameLocks noGrp="1"/>
          </p:cNvGraphicFramePr>
          <p:nvPr/>
        </p:nvGraphicFramePr>
        <p:xfrm>
          <a:off x="628650" y="826506"/>
          <a:ext cx="7886700" cy="5204988"/>
        </p:xfrm>
        <a:graphic>
          <a:graphicData uri="http://schemas.openxmlformats.org/drawingml/2006/table">
            <a:tbl>
              <a:tblPr firstRow="1" bandRow="1"/>
              <a:tblGrid>
                <a:gridCol w="2628900">
                  <a:extLst>
                    <a:ext uri="{9D8B030D-6E8A-4147-A177-3AD203B41FA5}">
                      <a16:colId xmlns:a16="http://schemas.microsoft.com/office/drawing/2014/main" val="1792493245"/>
                    </a:ext>
                  </a:extLst>
                </a:gridCol>
                <a:gridCol w="2628900">
                  <a:extLst>
                    <a:ext uri="{9D8B030D-6E8A-4147-A177-3AD203B41FA5}">
                      <a16:colId xmlns:a16="http://schemas.microsoft.com/office/drawing/2014/main" val="1911122726"/>
                    </a:ext>
                  </a:extLst>
                </a:gridCol>
                <a:gridCol w="2628900">
                  <a:extLst>
                    <a:ext uri="{9D8B030D-6E8A-4147-A177-3AD203B41FA5}">
                      <a16:colId xmlns:a16="http://schemas.microsoft.com/office/drawing/2014/main" val="2628701166"/>
                    </a:ext>
                  </a:extLst>
                </a:gridCol>
              </a:tblGrid>
              <a:tr h="271955">
                <a:tc>
                  <a:txBody>
                    <a:bodyPr/>
                    <a:lstStyle/>
                    <a:p>
                      <a:endParaRPr lang="en-US" sz="1800">
                        <a:effectLst/>
                        <a:latin typeface="Calibri" panose="020F0502020204030204" pitchFamily="34" charset="0"/>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E21072</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S2232</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2700463"/>
                  </a:ext>
                </a:extLst>
              </a:tr>
              <a:tr h="271955">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Location</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FRIB</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TRIUMF</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806222"/>
                  </a:ext>
                </a:extLst>
              </a:tr>
              <a:tr h="271955">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Date</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Nov 2022</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Jul 2024</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881698"/>
                  </a:ext>
                </a:extLst>
              </a:tr>
              <a:tr h="271955">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Length</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days</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days</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4001139"/>
                  </a:ext>
                </a:extLst>
              </a:tr>
              <a:tr h="271955">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Beam</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20Mg 1,800 pps</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20Mg 10,000 pps</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944150"/>
                  </a:ext>
                </a:extLst>
              </a:tr>
              <a:tr h="271955">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Contaminants</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21Mg a few percent</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20Na 10,000 pps; no 21Mg</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149462"/>
                  </a:ext>
                </a:extLst>
              </a:tr>
              <a:tr h="271955">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Particle detection efficiency</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5528622"/>
                  </a:ext>
                </a:extLst>
              </a:tr>
              <a:tr h="453259">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γ detection efficiency</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CLARION1</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 at 1 MeV</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GRIFFIN</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13.3% at 1.3 MeV</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8990005"/>
                  </a:ext>
                </a:extLst>
              </a:tr>
              <a:tr h="634562">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Event Identification</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Track; Range vs Energy; CNN</a:t>
                      </a:r>
                      <a:endParaRPr lang="en-US" sz="180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Waveforms were recorded for all channels by 32-channel digitizers for p,α,β identification/separation</a:t>
                      </a:r>
                      <a:endParaRPr lang="en-US" sz="1800" dirty="0">
                        <a:effectLst/>
                        <a:latin typeface="Calibri" panose="020F0502020204030204" pitchFamily="34" charset="0"/>
                        <a:ea typeface="等线" panose="02010600030101010101" pitchFamily="2" charset="-122"/>
                        <a:cs typeface="Times New Roman" panose="02020603050405020304" pitchFamily="18" charset="0"/>
                      </a:endParaRPr>
                    </a:p>
                  </a:txBody>
                  <a:tcPr marL="90652" marR="90652" marT="45326" marB="453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0796292"/>
                  </a:ext>
                </a:extLst>
              </a:tr>
            </a:tbl>
          </a:graphicData>
        </a:graphic>
      </p:graphicFrame>
    </p:spTree>
    <p:extLst>
      <p:ext uri="{BB962C8B-B14F-4D97-AF65-F5344CB8AC3E}">
        <p14:creationId xmlns:p14="http://schemas.microsoft.com/office/powerpoint/2010/main" val="21064743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F1B051-C044-42DA-A3DE-876529BF27C6}"/>
              </a:ext>
            </a:extLst>
          </p:cNvPr>
          <p:cNvSpPr txBox="1"/>
          <p:nvPr/>
        </p:nvSpPr>
        <p:spPr>
          <a:xfrm>
            <a:off x="0" y="0"/>
            <a:ext cx="9144000" cy="6878806"/>
          </a:xfrm>
          <a:prstGeom prst="rect">
            <a:avLst/>
          </a:prstGeom>
          <a:noFill/>
        </p:spPr>
        <p:txBody>
          <a:bodyPr wrap="square">
            <a:spAutoFit/>
          </a:bodyPr>
          <a:lstStyle/>
          <a:p>
            <a:r>
              <a:rPr lang="en-US" sz="1050" b="1" dirty="0">
                <a:latin typeface="Verdana" panose="020B0604030504040204" pitchFamily="34" charset="0"/>
                <a:ea typeface="Verdana" panose="020B0604030504040204" pitchFamily="34" charset="0"/>
                <a:cs typeface="Arial" panose="020B0604020202020204" pitchFamily="34" charset="0"/>
              </a:rPr>
              <a:t>/</a:t>
            </a:r>
            <a:r>
              <a:rPr lang="en-US" sz="1050" b="1" dirty="0" err="1">
                <a:latin typeface="Verdana" panose="020B0604030504040204" pitchFamily="34" charset="0"/>
                <a:ea typeface="Verdana" panose="020B0604030504040204" pitchFamily="34" charset="0"/>
                <a:cs typeface="Arial" panose="020B0604020202020204" pitchFamily="34" charset="0"/>
              </a:rPr>
              <a:t>mnt</a:t>
            </a:r>
            <a:r>
              <a:rPr lang="en-US" sz="1050" b="1" dirty="0">
                <a:latin typeface="Verdana" panose="020B0604030504040204" pitchFamily="34" charset="0"/>
                <a:ea typeface="Verdana" panose="020B0604030504040204" pitchFamily="34" charset="0"/>
                <a:cs typeface="Arial" panose="020B0604020202020204" pitchFamily="34" charset="0"/>
              </a:rPr>
              <a:t>/analysis/e17023/lijie/</a:t>
            </a:r>
            <a:r>
              <a:rPr lang="en-US" sz="1050" b="1" dirty="0" err="1">
                <a:latin typeface="Verdana" panose="020B0604030504040204" pitchFamily="34" charset="0"/>
                <a:ea typeface="Verdana" panose="020B0604030504040204" pitchFamily="34" charset="0"/>
                <a:cs typeface="Arial" panose="020B0604020202020204" pitchFamily="34" charset="0"/>
              </a:rPr>
              <a:t>gadget_analysis</a:t>
            </a:r>
            <a:r>
              <a:rPr lang="en-US" sz="1050" b="1" dirty="0">
                <a:latin typeface="Verdana" panose="020B0604030504040204" pitchFamily="34" charset="0"/>
                <a:ea typeface="Verdana" panose="020B0604030504040204" pitchFamily="34" charset="0"/>
                <a:cs typeface="Arial" panose="020B0604020202020204" pitchFamily="34" charset="0"/>
              </a:rPr>
              <a:t>/</a:t>
            </a:r>
          </a:p>
          <a:p>
            <a:r>
              <a:rPr lang="en-US" sz="1050" b="1" dirty="0">
                <a:latin typeface="Verdana" panose="020B0604030504040204" pitchFamily="34" charset="0"/>
                <a:ea typeface="Verdana" panose="020B0604030504040204" pitchFamily="34" charset="0"/>
                <a:cs typeface="Arial" panose="020B0604020202020204" pitchFamily="34" charset="0"/>
              </a:rPr>
              <a:t>├── Simulations/</a:t>
            </a:r>
          </a:p>
          <a:p>
            <a:r>
              <a:rPr lang="en-US" sz="1050" b="1" dirty="0">
                <a:latin typeface="Verdana" panose="020B0604030504040204" pitchFamily="34" charset="0"/>
                <a:ea typeface="Verdana" panose="020B0604030504040204" pitchFamily="34" charset="0"/>
                <a:cs typeface="Arial" panose="020B0604020202020204" pitchFamily="34" charset="0"/>
              </a:rPr>
              <a:t>│   ├── input/</a:t>
            </a:r>
          </a:p>
          <a:p>
            <a:r>
              <a:rPr lang="en-US" sz="1050" b="1" dirty="0">
                <a:latin typeface="Verdana" panose="020B0604030504040204" pitchFamily="34" charset="0"/>
                <a:ea typeface="Verdana" panose="020B0604030504040204" pitchFamily="34" charset="0"/>
                <a:cs typeface="Arial" panose="020B0604020202020204" pitchFamily="34" charset="0"/>
              </a:rPr>
              <a:t>│   │   ├── templates/</a:t>
            </a:r>
          </a:p>
          <a:p>
            <a:r>
              <a:rPr lang="en-US" sz="1050" b="1" dirty="0">
                <a:latin typeface="Verdana" panose="020B0604030504040204" pitchFamily="34" charset="0"/>
                <a:ea typeface="Verdana" panose="020B0604030504040204" pitchFamily="34" charset="0"/>
                <a:cs typeface="Arial" panose="020B0604020202020204" pitchFamily="34" charset="0"/>
              </a:rPr>
              <a:t>│   │   │   ├── AtPulseGADGET.cxx</a:t>
            </a:r>
          </a:p>
          <a:p>
            <a:r>
              <a:rPr lang="en-US" sz="1050" b="1" dirty="0">
                <a:latin typeface="Verdana" panose="020B0604030504040204" pitchFamily="34" charset="0"/>
                <a:ea typeface="Verdana" panose="020B0604030504040204" pitchFamily="34" charset="0"/>
                <a:cs typeface="Arial" panose="020B0604020202020204" pitchFamily="34" charset="0"/>
              </a:rPr>
              <a:t>│   │   │   ├── </a:t>
            </a:r>
            <a:r>
              <a:rPr lang="en-US" sz="1050" b="1" dirty="0" err="1">
                <a:latin typeface="Verdana" panose="020B0604030504040204" pitchFamily="34" charset="0"/>
                <a:ea typeface="Verdana" panose="020B0604030504040204" pitchFamily="34" charset="0"/>
                <a:cs typeface="Arial" panose="020B0604020202020204" pitchFamily="34" charset="0"/>
              </a:rPr>
              <a:t>GADGET.sim.par</a:t>
            </a:r>
            <a:endParaRPr lang="en-US" sz="1050" b="1" dirty="0">
              <a:latin typeface="Verdana" panose="020B0604030504040204" pitchFamily="34" charset="0"/>
              <a:ea typeface="Verdana" panose="020B0604030504040204" pitchFamily="34" charset="0"/>
              <a:cs typeface="Arial" panose="020B0604020202020204" pitchFamily="34" charset="0"/>
            </a:endParaRPr>
          </a:p>
          <a:p>
            <a:r>
              <a:rPr lang="en-US" sz="1050" b="1" dirty="0">
                <a:latin typeface="Verdana" panose="020B0604030504040204" pitchFamily="34" charset="0"/>
                <a:ea typeface="Verdana" panose="020B0604030504040204" pitchFamily="34" charset="0"/>
                <a:cs typeface="Arial" panose="020B0604020202020204" pitchFamily="34" charset="0"/>
              </a:rPr>
              <a:t>│   │   │   ├── AtTPC20MgDecay_pag.cxx</a:t>
            </a:r>
          </a:p>
          <a:p>
            <a:r>
              <a:rPr lang="en-US" sz="1050" b="1" dirty="0">
                <a:latin typeface="Verdana" panose="020B0604030504040204" pitchFamily="34" charset="0"/>
                <a:ea typeface="Verdana" panose="020B0604030504040204" pitchFamily="34" charset="0"/>
                <a:cs typeface="Arial" panose="020B0604020202020204" pitchFamily="34" charset="0"/>
              </a:rPr>
              <a:t>│   │   │   ├── </a:t>
            </a:r>
            <a:r>
              <a:rPr lang="en-US" sz="1050" b="1" dirty="0" err="1">
                <a:latin typeface="Verdana" panose="020B0604030504040204" pitchFamily="34" charset="0"/>
                <a:ea typeface="Verdana" panose="020B0604030504040204" pitchFamily="34" charset="0"/>
                <a:cs typeface="Arial" panose="020B0604020202020204" pitchFamily="34" charset="0"/>
              </a:rPr>
              <a:t>AtPulseGADGET.h</a:t>
            </a:r>
            <a:endParaRPr lang="en-US" sz="1050" b="1" dirty="0">
              <a:latin typeface="Verdana" panose="020B0604030504040204" pitchFamily="34" charset="0"/>
              <a:ea typeface="Verdana" panose="020B0604030504040204" pitchFamily="34" charset="0"/>
              <a:cs typeface="Arial" panose="020B0604020202020204" pitchFamily="34" charset="0"/>
            </a:endParaRPr>
          </a:p>
          <a:p>
            <a:r>
              <a:rPr lang="en-US" sz="1050" b="1" dirty="0">
                <a:latin typeface="Verdana" panose="020B0604030504040204" pitchFamily="34" charset="0"/>
                <a:ea typeface="Verdana" panose="020B0604030504040204" pitchFamily="34" charset="0"/>
                <a:cs typeface="Arial" panose="020B0604020202020204" pitchFamily="34" charset="0"/>
              </a:rPr>
              <a:t>│   │   │   ├── </a:t>
            </a:r>
            <a:r>
              <a:rPr lang="en-US" sz="1050" b="1" dirty="0" err="1">
                <a:latin typeface="Verdana" panose="020B0604030504040204" pitchFamily="34" charset="0"/>
                <a:ea typeface="Verdana" panose="020B0604030504040204" pitchFamily="34" charset="0"/>
                <a:cs typeface="Arial" panose="020B0604020202020204" pitchFamily="34" charset="0"/>
              </a:rPr>
              <a:t>media.geo</a:t>
            </a:r>
            <a:endParaRPr lang="en-US" sz="1050" b="1" dirty="0">
              <a:latin typeface="Verdana" panose="020B0604030504040204" pitchFamily="34" charset="0"/>
              <a:ea typeface="Verdana" panose="020B0604030504040204" pitchFamily="34" charset="0"/>
              <a:cs typeface="Arial" panose="020B0604020202020204" pitchFamily="34" charset="0"/>
            </a:endParaRPr>
          </a:p>
          <a:p>
            <a:r>
              <a:rPr lang="en-US" sz="1050" b="1" dirty="0">
                <a:latin typeface="Verdana" panose="020B0604030504040204" pitchFamily="34" charset="0"/>
                <a:ea typeface="Verdana" panose="020B0604030504040204" pitchFamily="34" charset="0"/>
                <a:cs typeface="Arial" panose="020B0604020202020204" pitchFamily="34" charset="0"/>
              </a:rPr>
              <a:t>│   │   │   ├── GADGET_II.C</a:t>
            </a:r>
          </a:p>
          <a:p>
            <a:r>
              <a:rPr lang="en-US" sz="1050" b="1" dirty="0">
                <a:latin typeface="Verdana" panose="020B0604030504040204" pitchFamily="34" charset="0"/>
                <a:ea typeface="Verdana" panose="020B0604030504040204" pitchFamily="34" charset="0"/>
                <a:cs typeface="Arial" panose="020B0604020202020204" pitchFamily="34" charset="0"/>
              </a:rPr>
              <a:t>│   │   │   ├── Mg20_test_sim_pag.C</a:t>
            </a:r>
          </a:p>
          <a:p>
            <a:r>
              <a:rPr lang="en-US" sz="1050" b="1" dirty="0">
                <a:latin typeface="Verdana" panose="020B0604030504040204" pitchFamily="34" charset="0"/>
                <a:ea typeface="Verdana" panose="020B0604030504040204" pitchFamily="34" charset="0"/>
                <a:cs typeface="Arial" panose="020B0604020202020204" pitchFamily="34" charset="0"/>
              </a:rPr>
              <a:t>│   │   │   └── </a:t>
            </a:r>
            <a:r>
              <a:rPr lang="en-US" sz="1050" b="1" dirty="0" err="1">
                <a:latin typeface="Verdana" panose="020B0604030504040204" pitchFamily="34" charset="0"/>
                <a:ea typeface="Verdana" panose="020B0604030504040204" pitchFamily="34" charset="0"/>
                <a:cs typeface="Arial" panose="020B0604020202020204" pitchFamily="34" charset="0"/>
              </a:rPr>
              <a:t>rundigi_sim_CD.C</a:t>
            </a:r>
            <a:endParaRPr lang="en-US" sz="1050" b="1" dirty="0">
              <a:latin typeface="Verdana" panose="020B0604030504040204" pitchFamily="34" charset="0"/>
              <a:ea typeface="Verdana" panose="020B0604030504040204" pitchFamily="34" charset="0"/>
              <a:cs typeface="Arial" panose="020B0604020202020204" pitchFamily="34" charset="0"/>
            </a:endParaRPr>
          </a:p>
          <a:p>
            <a:r>
              <a:rPr lang="en-US" sz="1050" b="1" dirty="0">
                <a:latin typeface="Verdana" panose="020B0604030504040204" pitchFamily="34" charset="0"/>
                <a:ea typeface="Verdana" panose="020B0604030504040204" pitchFamily="34" charset="0"/>
                <a:cs typeface="Arial" panose="020B0604020202020204" pitchFamily="34" charset="0"/>
              </a:rPr>
              <a:t>│   │   ├── nb2py.py</a:t>
            </a:r>
          </a:p>
          <a:p>
            <a:r>
              <a:rPr lang="en-US" sz="1050" b="1" dirty="0">
                <a:latin typeface="Verdana" panose="020B0604030504040204" pitchFamily="34" charset="0"/>
                <a:ea typeface="Verdana" panose="020B0604030504040204" pitchFamily="34" charset="0"/>
                <a:cs typeface="Arial" panose="020B0604020202020204" pitchFamily="34" charset="0"/>
              </a:rPr>
              <a:t>│   │   ├── defaultParams.csv</a:t>
            </a:r>
          </a:p>
          <a:p>
            <a:r>
              <a:rPr lang="en-US" sz="1050" b="1" dirty="0">
                <a:latin typeface="Verdana" panose="020B0604030504040204" pitchFamily="34" charset="0"/>
                <a:ea typeface="Verdana" panose="020B0604030504040204" pitchFamily="34" charset="0"/>
                <a:cs typeface="Arial" panose="020B0604020202020204" pitchFamily="34" charset="0"/>
              </a:rPr>
              <a:t>│   │   ├── </a:t>
            </a:r>
            <a:r>
              <a:rPr lang="en-US" sz="1050" b="1" dirty="0" err="1">
                <a:latin typeface="Verdana" panose="020B0604030504040204" pitchFamily="34" charset="0"/>
                <a:ea typeface="Verdana" panose="020B0604030504040204" pitchFamily="34" charset="0"/>
                <a:cs typeface="Arial" panose="020B0604020202020204" pitchFamily="34" charset="0"/>
              </a:rPr>
              <a:t>simManager.ipynb</a:t>
            </a:r>
            <a:endParaRPr lang="en-US" sz="1050" b="1" dirty="0">
              <a:latin typeface="Verdana" panose="020B0604030504040204" pitchFamily="34" charset="0"/>
              <a:ea typeface="Verdana" panose="020B0604030504040204" pitchFamily="34" charset="0"/>
              <a:cs typeface="Arial" panose="020B0604020202020204" pitchFamily="34" charset="0"/>
            </a:endParaRPr>
          </a:p>
          <a:p>
            <a:r>
              <a:rPr lang="en-US" sz="1050" b="1" dirty="0">
                <a:latin typeface="Verdana" panose="020B0604030504040204" pitchFamily="34" charset="0"/>
                <a:ea typeface="Verdana" panose="020B0604030504040204" pitchFamily="34" charset="0"/>
                <a:cs typeface="Arial" panose="020B0604020202020204" pitchFamily="34" charset="0"/>
              </a:rPr>
              <a:t>│   │   ├── </a:t>
            </a:r>
            <a:r>
              <a:rPr lang="en-US" sz="1050" b="1" dirty="0" err="1">
                <a:latin typeface="Verdana" panose="020B0604030504040204" pitchFamily="34" charset="0"/>
                <a:ea typeface="Verdana" panose="020B0604030504040204" pitchFamily="34" charset="0"/>
                <a:cs typeface="Arial" panose="020B0604020202020204" pitchFamily="34" charset="0"/>
              </a:rPr>
              <a:t>queue.ipynb</a:t>
            </a:r>
            <a:endParaRPr lang="en-US" sz="1050" b="1" dirty="0">
              <a:latin typeface="Verdana" panose="020B0604030504040204" pitchFamily="34" charset="0"/>
              <a:ea typeface="Verdana" panose="020B0604030504040204" pitchFamily="34" charset="0"/>
              <a:cs typeface="Arial" panose="020B0604020202020204" pitchFamily="34" charset="0"/>
            </a:endParaRPr>
          </a:p>
          <a:p>
            <a:r>
              <a:rPr lang="en-US" sz="1050" b="1" dirty="0">
                <a:latin typeface="Verdana" panose="020B0604030504040204" pitchFamily="34" charset="0"/>
                <a:ea typeface="Verdana" panose="020B0604030504040204" pitchFamily="34" charset="0"/>
                <a:cs typeface="Arial" panose="020B0604020202020204" pitchFamily="34" charset="0"/>
              </a:rPr>
              <a:t>│   │   ├── </a:t>
            </a:r>
            <a:r>
              <a:rPr lang="en-US" sz="1050" b="1" dirty="0" err="1">
                <a:latin typeface="Verdana" panose="020B0604030504040204" pitchFamily="34" charset="0"/>
                <a:ea typeface="Verdana" panose="020B0604030504040204" pitchFamily="34" charset="0"/>
                <a:cs typeface="Arial" panose="020B0604020202020204" pitchFamily="34" charset="0"/>
              </a:rPr>
              <a:t>process.ipynb</a:t>
            </a:r>
            <a:endParaRPr lang="en-US" sz="1050" b="1" dirty="0">
              <a:latin typeface="Verdana" panose="020B0604030504040204" pitchFamily="34" charset="0"/>
              <a:ea typeface="Verdana" panose="020B0604030504040204" pitchFamily="34" charset="0"/>
              <a:cs typeface="Arial" panose="020B0604020202020204" pitchFamily="34" charset="0"/>
            </a:endParaRPr>
          </a:p>
          <a:p>
            <a:r>
              <a:rPr lang="en-US" sz="1050" b="1" dirty="0">
                <a:latin typeface="Verdana" panose="020B0604030504040204" pitchFamily="34" charset="0"/>
                <a:ea typeface="Verdana" panose="020B0604030504040204" pitchFamily="34" charset="0"/>
                <a:cs typeface="Arial" panose="020B0604020202020204" pitchFamily="34" charset="0"/>
              </a:rPr>
              <a:t>│   │   ├── </a:t>
            </a:r>
            <a:r>
              <a:rPr lang="en-US" sz="1050" b="1" dirty="0" err="1">
                <a:latin typeface="Verdana" panose="020B0604030504040204" pitchFamily="34" charset="0"/>
                <a:ea typeface="Verdana" panose="020B0604030504040204" pitchFamily="34" charset="0"/>
                <a:cs typeface="Arial" panose="020B0604020202020204" pitchFamily="34" charset="0"/>
              </a:rPr>
              <a:t>augment.ipynb</a:t>
            </a:r>
            <a:endParaRPr lang="en-US" sz="1050" b="1" dirty="0">
              <a:latin typeface="Verdana" panose="020B0604030504040204" pitchFamily="34" charset="0"/>
              <a:ea typeface="Verdana" panose="020B0604030504040204" pitchFamily="34" charset="0"/>
              <a:cs typeface="Arial" panose="020B0604020202020204" pitchFamily="34" charset="0"/>
            </a:endParaRPr>
          </a:p>
          <a:p>
            <a:r>
              <a:rPr lang="en-US" sz="1050" b="1" dirty="0">
                <a:latin typeface="Verdana" panose="020B0604030504040204" pitchFamily="34" charset="0"/>
                <a:ea typeface="Verdana" panose="020B0604030504040204" pitchFamily="34" charset="0"/>
                <a:cs typeface="Arial" panose="020B0604020202020204" pitchFamily="34" charset="0"/>
              </a:rPr>
              <a:t>│   │   └── simGADGET.sh</a:t>
            </a:r>
          </a:p>
          <a:p>
            <a:r>
              <a:rPr lang="en-US" sz="1050" b="1" dirty="0">
                <a:latin typeface="Verdana" panose="020B0604030504040204" pitchFamily="34" charset="0"/>
                <a:ea typeface="Verdana" panose="020B0604030504040204" pitchFamily="34" charset="0"/>
                <a:cs typeface="Arial" panose="020B0604020202020204" pitchFamily="34" charset="0"/>
              </a:rPr>
              <a:t>│   ├── parameters.csv              # Master simulation queue</a:t>
            </a:r>
          </a:p>
          <a:p>
            <a:r>
              <a:rPr lang="en-US" sz="1050" b="1" dirty="0">
                <a:latin typeface="Verdana" panose="020B0604030504040204" pitchFamily="34" charset="0"/>
                <a:ea typeface="Verdana" panose="020B0604030504040204" pitchFamily="34" charset="0"/>
                <a:cs typeface="Arial" panose="020B0604020202020204" pitchFamily="34" charset="0"/>
              </a:rPr>
              <a:t>│   ├── run_sim.sh</a:t>
            </a:r>
          </a:p>
          <a:p>
            <a:r>
              <a:rPr lang="en-US" sz="1050" b="1" dirty="0">
                <a:latin typeface="Verdana" panose="020B0604030504040204" pitchFamily="34" charset="0"/>
                <a:ea typeface="Verdana" panose="020B0604030504040204" pitchFamily="34" charset="0"/>
                <a:cs typeface="Arial" panose="020B0604020202020204" pitchFamily="34" charset="0"/>
              </a:rPr>
              <a:t>│   ├── SimFrame.py                 # Handles merging .h5 files into batches</a:t>
            </a:r>
          </a:p>
          <a:p>
            <a:r>
              <a:rPr lang="en-US" sz="1050" b="1" dirty="0">
                <a:latin typeface="Verdana" panose="020B0604030504040204" pitchFamily="34" charset="0"/>
                <a:ea typeface="Verdana" panose="020B0604030504040204" pitchFamily="34" charset="0"/>
                <a:cs typeface="Arial" panose="020B0604020202020204" pitchFamily="34" charset="0"/>
              </a:rPr>
              <a:t>│   ├── status.csv                  # Tracks simulator statuses</a:t>
            </a:r>
          </a:p>
          <a:p>
            <a:r>
              <a:rPr lang="en-US" sz="1050" b="1" dirty="0">
                <a:latin typeface="Verdana" panose="020B0604030504040204" pitchFamily="34" charset="0"/>
                <a:ea typeface="Verdana" panose="020B0604030504040204" pitchFamily="34" charset="0"/>
                <a:cs typeface="Arial" panose="020B0604020202020204" pitchFamily="34" charset="0"/>
              </a:rPr>
              <a:t>│   ├── sims/</a:t>
            </a:r>
          </a:p>
          <a:p>
            <a:r>
              <a:rPr lang="en-US" sz="1050" b="1" dirty="0">
                <a:latin typeface="Verdana" panose="020B0604030504040204" pitchFamily="34" charset="0"/>
                <a:ea typeface="Verdana" panose="020B0604030504040204" pitchFamily="34" charset="0"/>
                <a:cs typeface="Arial" panose="020B0604020202020204" pitchFamily="34" charset="0"/>
              </a:rPr>
              <a:t>│   │   ├── 0/</a:t>
            </a:r>
          </a:p>
          <a:p>
            <a:r>
              <a:rPr lang="en-US" sz="1050" b="1" dirty="0">
                <a:latin typeface="Verdana" panose="020B0604030504040204" pitchFamily="34" charset="0"/>
                <a:ea typeface="Verdana" panose="020B0604030504040204" pitchFamily="34" charset="0"/>
                <a:cs typeface="Arial" panose="020B0604020202020204" pitchFamily="34" charset="0"/>
              </a:rPr>
              <a:t>│   │   │   ├── ATTPCROOTv2/</a:t>
            </a:r>
          </a:p>
          <a:p>
            <a:r>
              <a:rPr lang="en-US" sz="1050" b="1" dirty="0">
                <a:latin typeface="Verdana" panose="020B0604030504040204" pitchFamily="34" charset="0"/>
                <a:ea typeface="Verdana" panose="020B0604030504040204" pitchFamily="34" charset="0"/>
                <a:cs typeface="Arial" panose="020B0604020202020204" pitchFamily="34" charset="0"/>
              </a:rPr>
              <a:t>│   │   │   ├── out/</a:t>
            </a:r>
          </a:p>
          <a:p>
            <a:r>
              <a:rPr lang="en-US" sz="1050" b="1" dirty="0">
                <a:latin typeface="Verdana" panose="020B0604030504040204" pitchFamily="34" charset="0"/>
                <a:ea typeface="Verdana" panose="020B0604030504040204" pitchFamily="34" charset="0"/>
                <a:cs typeface="Arial" panose="020B0604020202020204" pitchFamily="34" charset="0"/>
              </a:rPr>
              <a:t>│   │   │   │   └── output.h5        # Generated by </a:t>
            </a:r>
            <a:r>
              <a:rPr lang="en-US" sz="1050" b="1" dirty="0" err="1">
                <a:latin typeface="Verdana" panose="020B0604030504040204" pitchFamily="34" charset="0"/>
                <a:ea typeface="Verdana" panose="020B0604030504040204" pitchFamily="34" charset="0"/>
                <a:cs typeface="Arial" panose="020B0604020202020204" pitchFamily="34" charset="0"/>
              </a:rPr>
              <a:t>rundigi_sim_CD.C</a:t>
            </a:r>
            <a:endParaRPr lang="en-US" sz="1050" b="1" dirty="0">
              <a:latin typeface="Verdana" panose="020B0604030504040204" pitchFamily="34" charset="0"/>
              <a:ea typeface="Verdana" panose="020B0604030504040204" pitchFamily="34" charset="0"/>
              <a:cs typeface="Arial" panose="020B0604020202020204" pitchFamily="34" charset="0"/>
            </a:endParaRPr>
          </a:p>
          <a:p>
            <a:r>
              <a:rPr lang="en-US" sz="1050" b="1" dirty="0">
                <a:latin typeface="Verdana" panose="020B0604030504040204" pitchFamily="34" charset="0"/>
                <a:ea typeface="Verdana" panose="020B0604030504040204" pitchFamily="34" charset="0"/>
                <a:cs typeface="Arial" panose="020B0604020202020204" pitchFamily="34" charset="0"/>
              </a:rPr>
              <a:t>│   │   │   ├── simGADGET.sh</a:t>
            </a:r>
          </a:p>
          <a:p>
            <a:r>
              <a:rPr lang="en-US" sz="1050" b="1" dirty="0">
                <a:latin typeface="Verdana" panose="020B0604030504040204" pitchFamily="34" charset="0"/>
                <a:ea typeface="Verdana" panose="020B0604030504040204" pitchFamily="34" charset="0"/>
                <a:cs typeface="Arial" panose="020B0604020202020204" pitchFamily="34" charset="0"/>
              </a:rPr>
              <a:t>│   │   │   ├── param.csv</a:t>
            </a:r>
          </a:p>
          <a:p>
            <a:r>
              <a:rPr lang="en-US" sz="1050" b="1" dirty="0">
                <a:latin typeface="Verdana" panose="020B0604030504040204" pitchFamily="34" charset="0"/>
                <a:ea typeface="Verdana" panose="020B0604030504040204" pitchFamily="34" charset="0"/>
                <a:cs typeface="Arial" panose="020B0604020202020204" pitchFamily="34" charset="0"/>
              </a:rPr>
              <a:t>│   │   │   ├── queue.py</a:t>
            </a:r>
          </a:p>
          <a:p>
            <a:r>
              <a:rPr lang="en-US" sz="1050" b="1" dirty="0">
                <a:latin typeface="Verdana" panose="020B0604030504040204" pitchFamily="34" charset="0"/>
                <a:ea typeface="Verdana" panose="020B0604030504040204" pitchFamily="34" charset="0"/>
                <a:cs typeface="Arial" panose="020B0604020202020204" pitchFamily="34" charset="0"/>
              </a:rPr>
              <a:t>│   │   │   ├── process.py</a:t>
            </a:r>
          </a:p>
          <a:p>
            <a:r>
              <a:rPr lang="en-US" sz="1050" b="1" dirty="0">
                <a:latin typeface="Verdana" panose="020B0604030504040204" pitchFamily="34" charset="0"/>
                <a:ea typeface="Verdana" panose="020B0604030504040204" pitchFamily="34" charset="0"/>
                <a:cs typeface="Arial" panose="020B0604020202020204" pitchFamily="34" charset="0"/>
              </a:rPr>
              <a:t>│   │   │   ├── augment.py</a:t>
            </a:r>
          </a:p>
          <a:p>
            <a:r>
              <a:rPr lang="en-US" sz="1050" b="1" dirty="0">
                <a:latin typeface="Verdana" panose="020B0604030504040204" pitchFamily="34" charset="0"/>
                <a:ea typeface="Verdana" panose="020B0604030504040204" pitchFamily="34" charset="0"/>
                <a:cs typeface="Arial" panose="020B0604020202020204" pitchFamily="34" charset="0"/>
              </a:rPr>
              <a:t>│   │   │   ├── log.log</a:t>
            </a:r>
          </a:p>
          <a:p>
            <a:r>
              <a:rPr lang="en-US" sz="1050" b="1" dirty="0">
                <a:latin typeface="Verdana" panose="020B0604030504040204" pitchFamily="34" charset="0"/>
                <a:ea typeface="Verdana" panose="020B0604030504040204" pitchFamily="34" charset="0"/>
                <a:cs typeface="Arial" panose="020B0604020202020204" pitchFamily="34" charset="0"/>
              </a:rPr>
              <a:t>│   │   │   └── </a:t>
            </a:r>
            <a:r>
              <a:rPr lang="en-US" sz="1050" b="1" dirty="0" err="1">
                <a:latin typeface="Verdana" panose="020B0604030504040204" pitchFamily="34" charset="0"/>
                <a:ea typeface="Verdana" panose="020B0604030504040204" pitchFamily="34" charset="0"/>
                <a:cs typeface="Arial" panose="020B0604020202020204" pitchFamily="34" charset="0"/>
              </a:rPr>
              <a:t>STOP.tmp</a:t>
            </a:r>
            <a:endParaRPr lang="en-US" sz="1050" b="1" dirty="0">
              <a:latin typeface="Verdana" panose="020B0604030504040204" pitchFamily="34" charset="0"/>
              <a:ea typeface="Verdana" panose="020B0604030504040204" pitchFamily="34" charset="0"/>
              <a:cs typeface="Arial" panose="020B0604020202020204" pitchFamily="34" charset="0"/>
            </a:endParaRPr>
          </a:p>
          <a:p>
            <a:r>
              <a:rPr lang="en-US" sz="1050" b="1" dirty="0">
                <a:latin typeface="Verdana" panose="020B0604030504040204" pitchFamily="34" charset="0"/>
                <a:ea typeface="Verdana" panose="020B0604030504040204" pitchFamily="34" charset="0"/>
                <a:cs typeface="Arial" panose="020B0604020202020204" pitchFamily="34" charset="0"/>
              </a:rPr>
              <a:t>│   │   ├── 1/</a:t>
            </a:r>
          </a:p>
          <a:p>
            <a:r>
              <a:rPr lang="en-US" sz="1050" b="1" dirty="0">
                <a:latin typeface="Verdana" panose="020B0604030504040204" pitchFamily="34" charset="0"/>
                <a:ea typeface="Verdana" panose="020B0604030504040204" pitchFamily="34" charset="0"/>
                <a:cs typeface="Arial" panose="020B0604020202020204" pitchFamily="34" charset="0"/>
              </a:rPr>
              <a:t>│   │   └── .../</a:t>
            </a:r>
          </a:p>
          <a:p>
            <a:r>
              <a:rPr lang="en-US" sz="1050" b="1" dirty="0">
                <a:latin typeface="Verdana" panose="020B0604030504040204" pitchFamily="34" charset="0"/>
                <a:ea typeface="Verdana" panose="020B0604030504040204" pitchFamily="34" charset="0"/>
                <a:cs typeface="Arial" panose="020B0604020202020204" pitchFamily="34" charset="0"/>
              </a:rPr>
              <a:t>│   └── Output/                      # Central directory for all .h5 files</a:t>
            </a:r>
          </a:p>
          <a:p>
            <a:r>
              <a:rPr lang="en-US" sz="1050" b="1" dirty="0">
                <a:latin typeface="Verdana" panose="020B0604030504040204" pitchFamily="34" charset="0"/>
                <a:ea typeface="Verdana" panose="020B0604030504040204" pitchFamily="34" charset="0"/>
                <a:cs typeface="Arial" panose="020B0604020202020204" pitchFamily="34" charset="0"/>
              </a:rPr>
              <a:t>└── simulations/                      # Separate directory for merged batches</a:t>
            </a:r>
          </a:p>
          <a:p>
            <a:r>
              <a:rPr lang="en-US" sz="1050" b="1" dirty="0">
                <a:latin typeface="Verdana" panose="020B0604030504040204" pitchFamily="34" charset="0"/>
                <a:ea typeface="Verdana" panose="020B0604030504040204" pitchFamily="34" charset="0"/>
                <a:cs typeface="Arial" panose="020B0604020202020204" pitchFamily="34" charset="0"/>
              </a:rPr>
              <a:t>    ├── run_s0001/</a:t>
            </a:r>
          </a:p>
          <a:p>
            <a:r>
              <a:rPr lang="en-US" sz="1050" b="1" dirty="0">
                <a:latin typeface="Verdana" panose="020B0604030504040204" pitchFamily="34" charset="0"/>
                <a:ea typeface="Verdana" panose="020B0604030504040204" pitchFamily="34" charset="0"/>
                <a:cs typeface="Arial" panose="020B0604020202020204" pitchFamily="34" charset="0"/>
              </a:rPr>
              <a:t>    │   ├── component_h5/</a:t>
            </a:r>
          </a:p>
          <a:p>
            <a:r>
              <a:rPr lang="en-US" sz="1050" b="1" dirty="0">
                <a:latin typeface="Verdana" panose="020B0604030504040204" pitchFamily="34" charset="0"/>
                <a:ea typeface="Verdana" panose="020B0604030504040204" pitchFamily="34" charset="0"/>
                <a:cs typeface="Arial" panose="020B0604020202020204" pitchFamily="34" charset="0"/>
              </a:rPr>
              <a:t>    │   └── run_s0001.h5               # Merged batch file</a:t>
            </a:r>
          </a:p>
        </p:txBody>
      </p:sp>
    </p:spTree>
    <p:extLst>
      <p:ext uri="{BB962C8B-B14F-4D97-AF65-F5344CB8AC3E}">
        <p14:creationId xmlns:p14="http://schemas.microsoft.com/office/powerpoint/2010/main" val="10702576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713484-237A-4811-83AF-6A8A56FF8969}"/>
              </a:ext>
            </a:extLst>
          </p:cNvPr>
          <p:cNvPicPr>
            <a:picLocks noChangeAspect="1"/>
          </p:cNvPicPr>
          <p:nvPr/>
        </p:nvPicPr>
        <p:blipFill>
          <a:blip r:embed="rId2"/>
          <a:stretch>
            <a:fillRect/>
          </a:stretch>
        </p:blipFill>
        <p:spPr>
          <a:xfrm>
            <a:off x="0" y="4021535"/>
            <a:ext cx="7861300" cy="2836465"/>
          </a:xfrm>
          <a:prstGeom prst="rect">
            <a:avLst/>
          </a:prstGeom>
        </p:spPr>
      </p:pic>
      <p:pic>
        <p:nvPicPr>
          <p:cNvPr id="3" name="Picture 2">
            <a:extLst>
              <a:ext uri="{FF2B5EF4-FFF2-40B4-BE49-F238E27FC236}">
                <a16:creationId xmlns:a16="http://schemas.microsoft.com/office/drawing/2014/main" id="{6E5BFACC-3388-477A-952C-CD7C82B25933}"/>
              </a:ext>
            </a:extLst>
          </p:cNvPr>
          <p:cNvPicPr>
            <a:picLocks noChangeAspect="1"/>
          </p:cNvPicPr>
          <p:nvPr/>
        </p:nvPicPr>
        <p:blipFill>
          <a:blip r:embed="rId3"/>
          <a:stretch>
            <a:fillRect/>
          </a:stretch>
        </p:blipFill>
        <p:spPr>
          <a:xfrm>
            <a:off x="1" y="25400"/>
            <a:ext cx="5685224" cy="4025900"/>
          </a:xfrm>
          <a:prstGeom prst="rect">
            <a:avLst/>
          </a:prstGeom>
        </p:spPr>
      </p:pic>
      <p:sp>
        <p:nvSpPr>
          <p:cNvPr id="2" name="TextBox 1">
            <a:extLst>
              <a:ext uri="{FF2B5EF4-FFF2-40B4-BE49-F238E27FC236}">
                <a16:creationId xmlns:a16="http://schemas.microsoft.com/office/drawing/2014/main" id="{1A908525-F875-4F0B-B812-FBB6648C3347}"/>
              </a:ext>
            </a:extLst>
          </p:cNvPr>
          <p:cNvSpPr txBox="1"/>
          <p:nvPr/>
        </p:nvSpPr>
        <p:spPr>
          <a:xfrm>
            <a:off x="3187700" y="1520270"/>
            <a:ext cx="1888017" cy="369332"/>
          </a:xfrm>
          <a:prstGeom prst="rect">
            <a:avLst/>
          </a:prstGeom>
          <a:noFill/>
        </p:spPr>
        <p:txBody>
          <a:bodyPr wrap="none" rtlCol="0">
            <a:spAutoFit/>
          </a:bodyPr>
          <a:lstStyle/>
          <a:p>
            <a:r>
              <a:rPr lang="en-US" dirty="0"/>
              <a:t>It has to be 4-</a:t>
            </a:r>
            <a:r>
              <a:rPr lang="en-US" altLang="zh-CN" dirty="0"/>
              <a:t>digit</a:t>
            </a:r>
            <a:endParaRPr lang="en-US" dirty="0"/>
          </a:p>
        </p:txBody>
      </p:sp>
    </p:spTree>
    <p:extLst>
      <p:ext uri="{BB962C8B-B14F-4D97-AF65-F5344CB8AC3E}">
        <p14:creationId xmlns:p14="http://schemas.microsoft.com/office/powerpoint/2010/main" val="11920164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9BA651-86EC-43EC-A17D-CDD66CA511EC}"/>
              </a:ext>
            </a:extLst>
          </p:cNvPr>
          <p:cNvSpPr txBox="1"/>
          <p:nvPr/>
        </p:nvSpPr>
        <p:spPr>
          <a:xfrm>
            <a:off x="0" y="0"/>
            <a:ext cx="9144000" cy="6463308"/>
          </a:xfrm>
          <a:prstGeom prst="rect">
            <a:avLst/>
          </a:prstGeom>
          <a:noFill/>
        </p:spPr>
        <p:txBody>
          <a:bodyPr wrap="square">
            <a:spAutoFit/>
          </a:bodyPr>
          <a:lstStyle/>
          <a:p>
            <a:r>
              <a:rPr lang="en-US" dirty="0"/>
              <a:t>[SimFrame.py] Copied 1736131652.6573384.h5 to /</a:t>
            </a:r>
            <a:r>
              <a:rPr lang="en-US" dirty="0" err="1"/>
              <a:t>mnt</a:t>
            </a:r>
            <a:r>
              <a:rPr lang="en-US" dirty="0"/>
              <a:t>/analysis/e17023/lijie/simulations/run_s0202/run_s0202.h5</a:t>
            </a:r>
          </a:p>
          <a:p>
            <a:r>
              <a:rPr lang="en-US" dirty="0"/>
              <a:t>All done.</a:t>
            </a:r>
          </a:p>
          <a:p>
            <a:r>
              <a:rPr lang="en-US" dirty="0"/>
              <a:t>(e21072environment) </a:t>
            </a:r>
            <a:r>
              <a:rPr lang="en-US" dirty="0" err="1"/>
              <a:t>flagtail:gadget_analysis</a:t>
            </a:r>
            <a:r>
              <a:rPr lang="en-US" dirty="0"/>
              <a:t>&gt; goal</a:t>
            </a:r>
          </a:p>
          <a:p>
            <a:r>
              <a:rPr lang="en-US" dirty="0"/>
              <a:t>(e21072environment) </a:t>
            </a:r>
            <a:r>
              <a:rPr lang="en-US" dirty="0" err="1"/>
              <a:t>flagtail:gadget_analysis_Alex</a:t>
            </a:r>
            <a:r>
              <a:rPr lang="en-US" dirty="0"/>
              <a:t>&gt; python3 main_gui.py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100%| | 1998/2001 [00:15&lt;00:00, 119.85it/s]</a:t>
            </a:r>
          </a:p>
          <a:p>
            <a:r>
              <a:rPr lang="en-US" dirty="0"/>
              <a:t>Starting # of Events: 2000</a:t>
            </a:r>
          </a:p>
          <a:p>
            <a:r>
              <a:rPr lang="en-US" dirty="0"/>
              <a:t>Events Below Threshold: 15</a:t>
            </a:r>
          </a:p>
          <a:p>
            <a:r>
              <a:rPr lang="en-US" dirty="0"/>
              <a:t>Vetoed Events: 401</a:t>
            </a:r>
          </a:p>
          <a:p>
            <a:r>
              <a:rPr lang="en-US" dirty="0"/>
              <a:t>Events Missing Cloud: 1</a:t>
            </a:r>
          </a:p>
          <a:p>
            <a:r>
              <a:rPr lang="en-US" dirty="0"/>
              <a:t>Final # of Good Events: 1583</a:t>
            </a:r>
          </a:p>
          <a:p>
            <a:r>
              <a:rPr lang="en-US" dirty="0"/>
              <a:t>100%| | 2000/2001 [00:15&lt;00:00, 125.49it/s]</a:t>
            </a:r>
          </a:p>
          <a:p>
            <a:r>
              <a:rPr lang="en-US" dirty="0"/>
              <a:t>DIRECTORY: /</a:t>
            </a:r>
            <a:r>
              <a:rPr lang="en-US" dirty="0" err="1"/>
              <a:t>mnt</a:t>
            </a:r>
            <a:r>
              <a:rPr lang="en-US" dirty="0"/>
              <a:t>/analysis/e17023/lijie/simulations/run_s0301/len200_ic800000_pads21_eps7_samps8_poly2</a:t>
            </a:r>
          </a:p>
        </p:txBody>
      </p:sp>
      <p:pic>
        <p:nvPicPr>
          <p:cNvPr id="4" name="Picture 3">
            <a:extLst>
              <a:ext uri="{FF2B5EF4-FFF2-40B4-BE49-F238E27FC236}">
                <a16:creationId xmlns:a16="http://schemas.microsoft.com/office/drawing/2014/main" id="{867EE430-C41A-44A2-86FF-5A072855EADA}"/>
              </a:ext>
            </a:extLst>
          </p:cNvPr>
          <p:cNvPicPr>
            <a:picLocks noChangeAspect="1"/>
          </p:cNvPicPr>
          <p:nvPr/>
        </p:nvPicPr>
        <p:blipFill rotWithShape="1">
          <a:blip r:embed="rId2"/>
          <a:srcRect r="7565"/>
          <a:stretch/>
        </p:blipFill>
        <p:spPr>
          <a:xfrm>
            <a:off x="4560477" y="2349500"/>
            <a:ext cx="4583523" cy="2797175"/>
          </a:xfrm>
          <a:prstGeom prst="rect">
            <a:avLst/>
          </a:prstGeom>
        </p:spPr>
      </p:pic>
      <p:pic>
        <p:nvPicPr>
          <p:cNvPr id="6" name="Picture 5">
            <a:extLst>
              <a:ext uri="{FF2B5EF4-FFF2-40B4-BE49-F238E27FC236}">
                <a16:creationId xmlns:a16="http://schemas.microsoft.com/office/drawing/2014/main" id="{D9D6657F-5365-491C-ACD2-744BB2C2409D}"/>
              </a:ext>
            </a:extLst>
          </p:cNvPr>
          <p:cNvPicPr>
            <a:picLocks noChangeAspect="1"/>
          </p:cNvPicPr>
          <p:nvPr/>
        </p:nvPicPr>
        <p:blipFill>
          <a:blip r:embed="rId3"/>
          <a:stretch>
            <a:fillRect/>
          </a:stretch>
        </p:blipFill>
        <p:spPr>
          <a:xfrm>
            <a:off x="0" y="1593850"/>
            <a:ext cx="4391025" cy="1943100"/>
          </a:xfrm>
          <a:prstGeom prst="rect">
            <a:avLst/>
          </a:prstGeom>
        </p:spPr>
      </p:pic>
    </p:spTree>
    <p:extLst>
      <p:ext uri="{BB962C8B-B14F-4D97-AF65-F5344CB8AC3E}">
        <p14:creationId xmlns:p14="http://schemas.microsoft.com/office/powerpoint/2010/main" val="28093746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A79A2F-DBA9-4E71-9A62-8453775029A6}"/>
              </a:ext>
            </a:extLst>
          </p:cNvPr>
          <p:cNvPicPr>
            <a:picLocks noChangeAspect="1"/>
          </p:cNvPicPr>
          <p:nvPr/>
        </p:nvPicPr>
        <p:blipFill>
          <a:blip r:embed="rId2"/>
          <a:stretch>
            <a:fillRect/>
          </a:stretch>
        </p:blipFill>
        <p:spPr>
          <a:xfrm>
            <a:off x="0" y="0"/>
            <a:ext cx="5086350" cy="4352925"/>
          </a:xfrm>
          <a:prstGeom prst="rect">
            <a:avLst/>
          </a:prstGeom>
        </p:spPr>
      </p:pic>
      <p:pic>
        <p:nvPicPr>
          <p:cNvPr id="7" name="Picture 6">
            <a:extLst>
              <a:ext uri="{FF2B5EF4-FFF2-40B4-BE49-F238E27FC236}">
                <a16:creationId xmlns:a16="http://schemas.microsoft.com/office/drawing/2014/main" id="{8AE1BAB9-EDBF-4853-9952-236F76B7C128}"/>
              </a:ext>
            </a:extLst>
          </p:cNvPr>
          <p:cNvPicPr>
            <a:picLocks noChangeAspect="1"/>
          </p:cNvPicPr>
          <p:nvPr/>
        </p:nvPicPr>
        <p:blipFill>
          <a:blip r:embed="rId3"/>
          <a:stretch>
            <a:fillRect/>
          </a:stretch>
        </p:blipFill>
        <p:spPr>
          <a:xfrm>
            <a:off x="0" y="2905125"/>
            <a:ext cx="5962650" cy="3952875"/>
          </a:xfrm>
          <a:prstGeom prst="rect">
            <a:avLst/>
          </a:prstGeom>
        </p:spPr>
      </p:pic>
      <p:sp>
        <p:nvSpPr>
          <p:cNvPr id="4" name="Flowchart: Terminator 3">
            <a:extLst>
              <a:ext uri="{FF2B5EF4-FFF2-40B4-BE49-F238E27FC236}">
                <a16:creationId xmlns:a16="http://schemas.microsoft.com/office/drawing/2014/main" id="{F66B07D0-A5DD-4770-AC0C-9942A71629AE}"/>
              </a:ext>
            </a:extLst>
          </p:cNvPr>
          <p:cNvSpPr/>
          <p:nvPr/>
        </p:nvSpPr>
        <p:spPr>
          <a:xfrm>
            <a:off x="3223559" y="5764306"/>
            <a:ext cx="1627094" cy="336176"/>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0587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AE84C1-80AE-477E-8202-4BC8275927F9}"/>
              </a:ext>
            </a:extLst>
          </p:cNvPr>
          <p:cNvPicPr>
            <a:picLocks noChangeAspect="1"/>
          </p:cNvPicPr>
          <p:nvPr/>
        </p:nvPicPr>
        <p:blipFill>
          <a:blip r:embed="rId2"/>
          <a:stretch>
            <a:fillRect/>
          </a:stretch>
        </p:blipFill>
        <p:spPr>
          <a:xfrm>
            <a:off x="0" y="0"/>
            <a:ext cx="5248275" cy="6562725"/>
          </a:xfrm>
          <a:prstGeom prst="rect">
            <a:avLst/>
          </a:prstGeom>
        </p:spPr>
      </p:pic>
    </p:spTree>
    <p:extLst>
      <p:ext uri="{BB962C8B-B14F-4D97-AF65-F5344CB8AC3E}">
        <p14:creationId xmlns:p14="http://schemas.microsoft.com/office/powerpoint/2010/main" val="12965008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4ACB86-E2FB-4ED8-A4CB-A07B2C8FCCDB}"/>
              </a:ext>
            </a:extLst>
          </p:cNvPr>
          <p:cNvPicPr>
            <a:picLocks noChangeAspect="1"/>
          </p:cNvPicPr>
          <p:nvPr/>
        </p:nvPicPr>
        <p:blipFill>
          <a:blip r:embed="rId3"/>
          <a:stretch>
            <a:fillRect/>
          </a:stretch>
        </p:blipFill>
        <p:spPr>
          <a:xfrm>
            <a:off x="0" y="2190750"/>
            <a:ext cx="5829300" cy="4667250"/>
          </a:xfrm>
          <a:prstGeom prst="rect">
            <a:avLst/>
          </a:prstGeom>
        </p:spPr>
      </p:pic>
      <p:pic>
        <p:nvPicPr>
          <p:cNvPr id="3" name="Picture 2">
            <a:extLst>
              <a:ext uri="{FF2B5EF4-FFF2-40B4-BE49-F238E27FC236}">
                <a16:creationId xmlns:a16="http://schemas.microsoft.com/office/drawing/2014/main" id="{21111C2F-73EB-489B-BE38-08BF8E81F251}"/>
              </a:ext>
            </a:extLst>
          </p:cNvPr>
          <p:cNvPicPr>
            <a:picLocks noChangeAspect="1"/>
          </p:cNvPicPr>
          <p:nvPr/>
        </p:nvPicPr>
        <p:blipFill>
          <a:blip r:embed="rId4"/>
          <a:stretch>
            <a:fillRect/>
          </a:stretch>
        </p:blipFill>
        <p:spPr>
          <a:xfrm>
            <a:off x="4467225" y="0"/>
            <a:ext cx="4676775" cy="3905250"/>
          </a:xfrm>
          <a:prstGeom prst="rect">
            <a:avLst/>
          </a:prstGeom>
        </p:spPr>
      </p:pic>
      <p:pic>
        <p:nvPicPr>
          <p:cNvPr id="7" name="Picture 6">
            <a:extLst>
              <a:ext uri="{FF2B5EF4-FFF2-40B4-BE49-F238E27FC236}">
                <a16:creationId xmlns:a16="http://schemas.microsoft.com/office/drawing/2014/main" id="{928B8C75-6342-41FD-9BF5-FFE1B78AEABE}"/>
              </a:ext>
            </a:extLst>
          </p:cNvPr>
          <p:cNvPicPr>
            <a:picLocks noChangeAspect="1"/>
          </p:cNvPicPr>
          <p:nvPr/>
        </p:nvPicPr>
        <p:blipFill>
          <a:blip r:embed="rId5"/>
          <a:stretch>
            <a:fillRect/>
          </a:stretch>
        </p:blipFill>
        <p:spPr>
          <a:xfrm>
            <a:off x="3857625" y="3076575"/>
            <a:ext cx="5286375" cy="3781425"/>
          </a:xfrm>
          <a:prstGeom prst="rect">
            <a:avLst/>
          </a:prstGeom>
        </p:spPr>
      </p:pic>
      <p:sp>
        <p:nvSpPr>
          <p:cNvPr id="4" name="Flowchart: Terminator 3">
            <a:extLst>
              <a:ext uri="{FF2B5EF4-FFF2-40B4-BE49-F238E27FC236}">
                <a16:creationId xmlns:a16="http://schemas.microsoft.com/office/drawing/2014/main" id="{5FF3C0AF-2FBE-4A61-9724-FD52370A9C24}"/>
              </a:ext>
            </a:extLst>
          </p:cNvPr>
          <p:cNvSpPr/>
          <p:nvPr/>
        </p:nvSpPr>
        <p:spPr>
          <a:xfrm>
            <a:off x="7046259" y="5916706"/>
            <a:ext cx="1627094" cy="336176"/>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767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120B3-D81D-41D8-B74D-1D6A3ACCB7DC}"/>
              </a:ext>
            </a:extLst>
          </p:cNvPr>
          <p:cNvPicPr>
            <a:picLocks noChangeAspect="1"/>
          </p:cNvPicPr>
          <p:nvPr/>
        </p:nvPicPr>
        <p:blipFill>
          <a:blip r:embed="rId2"/>
          <a:stretch>
            <a:fillRect/>
          </a:stretch>
        </p:blipFill>
        <p:spPr>
          <a:xfrm>
            <a:off x="0" y="0"/>
            <a:ext cx="5370685" cy="4169439"/>
          </a:xfrm>
          <a:prstGeom prst="rect">
            <a:avLst/>
          </a:prstGeom>
        </p:spPr>
      </p:pic>
      <p:pic>
        <p:nvPicPr>
          <p:cNvPr id="4" name="Picture 3">
            <a:extLst>
              <a:ext uri="{FF2B5EF4-FFF2-40B4-BE49-F238E27FC236}">
                <a16:creationId xmlns:a16="http://schemas.microsoft.com/office/drawing/2014/main" id="{E3295A85-3943-4A72-94A6-781DB0BF6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740" y="4809740"/>
            <a:ext cx="2048260" cy="2048260"/>
          </a:xfrm>
          <a:prstGeom prst="rect">
            <a:avLst/>
          </a:prstGeom>
        </p:spPr>
      </p:pic>
      <p:pic>
        <p:nvPicPr>
          <p:cNvPr id="5" name="Picture 4">
            <a:extLst>
              <a:ext uri="{FF2B5EF4-FFF2-40B4-BE49-F238E27FC236}">
                <a16:creationId xmlns:a16="http://schemas.microsoft.com/office/drawing/2014/main" id="{3FD577B7-756F-48AB-9DA4-5A7A21F3FBB3}"/>
              </a:ext>
            </a:extLst>
          </p:cNvPr>
          <p:cNvPicPr>
            <a:picLocks noChangeAspect="1"/>
          </p:cNvPicPr>
          <p:nvPr/>
        </p:nvPicPr>
        <p:blipFill>
          <a:blip r:embed="rId4"/>
          <a:stretch>
            <a:fillRect/>
          </a:stretch>
        </p:blipFill>
        <p:spPr>
          <a:xfrm>
            <a:off x="5370685" y="0"/>
            <a:ext cx="3773315" cy="3429000"/>
          </a:xfrm>
          <a:prstGeom prst="rect">
            <a:avLst/>
          </a:prstGeom>
        </p:spPr>
      </p:pic>
      <p:sp>
        <p:nvSpPr>
          <p:cNvPr id="10" name="TextBox 9">
            <a:extLst>
              <a:ext uri="{FF2B5EF4-FFF2-40B4-BE49-F238E27FC236}">
                <a16:creationId xmlns:a16="http://schemas.microsoft.com/office/drawing/2014/main" id="{EAB77EAF-3685-4CA0-AC8A-2DF0CE2582AA}"/>
              </a:ext>
            </a:extLst>
          </p:cNvPr>
          <p:cNvSpPr txBox="1"/>
          <p:nvPr/>
        </p:nvSpPr>
        <p:spPr>
          <a:xfrm>
            <a:off x="0" y="4272677"/>
            <a:ext cx="2048260" cy="2585323"/>
          </a:xfrm>
          <a:prstGeom prst="rect">
            <a:avLst/>
          </a:prstGeom>
          <a:noFill/>
        </p:spPr>
        <p:txBody>
          <a:bodyPr wrap="square">
            <a:spAutoFit/>
          </a:bodyPr>
          <a:lstStyle/>
          <a:p>
            <a:r>
              <a:rPr lang="en-US" dirty="0"/>
              <a:t>all_cut.txt</a:t>
            </a:r>
          </a:p>
          <a:p>
            <a:r>
              <a:rPr lang="en-US" dirty="0"/>
              <a:t>0.10 2.00</a:t>
            </a:r>
          </a:p>
          <a:p>
            <a:r>
              <a:rPr lang="en-US" dirty="0"/>
              <a:t>5.00 2.00</a:t>
            </a:r>
          </a:p>
          <a:p>
            <a:r>
              <a:rPr lang="en-US" dirty="0"/>
              <a:t>5.00 150.00</a:t>
            </a:r>
          </a:p>
          <a:p>
            <a:r>
              <a:rPr lang="en-US" dirty="0"/>
              <a:t>0.10 150.00</a:t>
            </a:r>
          </a:p>
          <a:p>
            <a:r>
              <a:rPr lang="en-US" altLang="zh-CN" i="1" dirty="0"/>
              <a:t>MeV mm</a:t>
            </a:r>
          </a:p>
          <a:p>
            <a:r>
              <a:rPr lang="en-US" i="1" dirty="0"/>
              <a:t>MeV mm</a:t>
            </a:r>
          </a:p>
          <a:p>
            <a:r>
              <a:rPr lang="en-US" i="1" dirty="0"/>
              <a:t>MeV mm</a:t>
            </a:r>
          </a:p>
          <a:p>
            <a:r>
              <a:rPr lang="en-US" i="1" dirty="0"/>
              <a:t>MeV mm</a:t>
            </a:r>
          </a:p>
        </p:txBody>
      </p:sp>
    </p:spTree>
    <p:extLst>
      <p:ext uri="{BB962C8B-B14F-4D97-AF65-F5344CB8AC3E}">
        <p14:creationId xmlns:p14="http://schemas.microsoft.com/office/powerpoint/2010/main" val="5071061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E63813-7A4C-4CB8-923D-91738069AC9C}"/>
              </a:ext>
            </a:extLst>
          </p:cNvPr>
          <p:cNvPicPr>
            <a:picLocks noChangeAspect="1"/>
          </p:cNvPicPr>
          <p:nvPr/>
        </p:nvPicPr>
        <p:blipFill>
          <a:blip r:embed="rId2"/>
          <a:stretch>
            <a:fillRect/>
          </a:stretch>
        </p:blipFill>
        <p:spPr>
          <a:xfrm>
            <a:off x="0" y="0"/>
            <a:ext cx="7575917" cy="6858000"/>
          </a:xfrm>
          <a:prstGeom prst="rect">
            <a:avLst/>
          </a:prstGeom>
        </p:spPr>
      </p:pic>
    </p:spTree>
    <p:extLst>
      <p:ext uri="{BB962C8B-B14F-4D97-AF65-F5344CB8AC3E}">
        <p14:creationId xmlns:p14="http://schemas.microsoft.com/office/powerpoint/2010/main" val="1201956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9C75C5-CD3C-4716-9A0E-6B44DFD86902}"/>
              </a:ext>
            </a:extLst>
          </p:cNvPr>
          <p:cNvPicPr>
            <a:picLocks noChangeAspect="1"/>
          </p:cNvPicPr>
          <p:nvPr/>
        </p:nvPicPr>
        <p:blipFill>
          <a:blip r:embed="rId2"/>
          <a:stretch>
            <a:fillRect/>
          </a:stretch>
        </p:blipFill>
        <p:spPr>
          <a:xfrm>
            <a:off x="0" y="0"/>
            <a:ext cx="7711844" cy="6858000"/>
          </a:xfrm>
          <a:prstGeom prst="rect">
            <a:avLst/>
          </a:prstGeom>
        </p:spPr>
      </p:pic>
      <p:pic>
        <p:nvPicPr>
          <p:cNvPr id="7" name="Picture 6">
            <a:extLst>
              <a:ext uri="{FF2B5EF4-FFF2-40B4-BE49-F238E27FC236}">
                <a16:creationId xmlns:a16="http://schemas.microsoft.com/office/drawing/2014/main" id="{790C4681-7A31-43FD-874A-421849F44057}"/>
              </a:ext>
            </a:extLst>
          </p:cNvPr>
          <p:cNvPicPr>
            <a:picLocks noChangeAspect="1"/>
          </p:cNvPicPr>
          <p:nvPr/>
        </p:nvPicPr>
        <p:blipFill>
          <a:blip r:embed="rId3"/>
          <a:stretch>
            <a:fillRect/>
          </a:stretch>
        </p:blipFill>
        <p:spPr>
          <a:xfrm>
            <a:off x="2844569" y="4095750"/>
            <a:ext cx="4867275" cy="2762250"/>
          </a:xfrm>
          <a:prstGeom prst="rect">
            <a:avLst/>
          </a:prstGeom>
        </p:spPr>
      </p:pic>
    </p:spTree>
    <p:extLst>
      <p:ext uri="{BB962C8B-B14F-4D97-AF65-F5344CB8AC3E}">
        <p14:creationId xmlns:p14="http://schemas.microsoft.com/office/powerpoint/2010/main" val="32837687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717AA-21AA-4CCF-918F-C276FDED11F0}"/>
              </a:ext>
            </a:extLst>
          </p:cNvPr>
          <p:cNvPicPr>
            <a:picLocks noChangeAspect="1"/>
          </p:cNvPicPr>
          <p:nvPr/>
        </p:nvPicPr>
        <p:blipFill>
          <a:blip r:embed="rId2"/>
          <a:stretch>
            <a:fillRect/>
          </a:stretch>
        </p:blipFill>
        <p:spPr>
          <a:xfrm>
            <a:off x="0" y="0"/>
            <a:ext cx="6146321" cy="6858000"/>
          </a:xfrm>
          <a:prstGeom prst="rect">
            <a:avLst/>
          </a:prstGeom>
        </p:spPr>
      </p:pic>
    </p:spTree>
    <p:extLst>
      <p:ext uri="{BB962C8B-B14F-4D97-AF65-F5344CB8AC3E}">
        <p14:creationId xmlns:p14="http://schemas.microsoft.com/office/powerpoint/2010/main" val="2182037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06305-D3F9-4765-B2B6-E5009CDA02FE}"/>
              </a:ext>
            </a:extLst>
          </p:cNvPr>
          <p:cNvPicPr>
            <a:picLocks noChangeAspect="1"/>
          </p:cNvPicPr>
          <p:nvPr/>
        </p:nvPicPr>
        <p:blipFill>
          <a:blip r:embed="rId3"/>
          <a:stretch>
            <a:fillRect/>
          </a:stretch>
        </p:blipFill>
        <p:spPr>
          <a:xfrm>
            <a:off x="3857625" y="0"/>
            <a:ext cx="3857625" cy="6858000"/>
          </a:xfrm>
          <a:prstGeom prst="rect">
            <a:avLst/>
          </a:prstGeom>
        </p:spPr>
      </p:pic>
      <p:pic>
        <p:nvPicPr>
          <p:cNvPr id="7" name="Picture 6">
            <a:extLst>
              <a:ext uri="{FF2B5EF4-FFF2-40B4-BE49-F238E27FC236}">
                <a16:creationId xmlns:a16="http://schemas.microsoft.com/office/drawing/2014/main" id="{95F243A9-C3FD-4C19-8937-4D8A55630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spTree>
    <p:extLst>
      <p:ext uri="{BB962C8B-B14F-4D97-AF65-F5344CB8AC3E}">
        <p14:creationId xmlns:p14="http://schemas.microsoft.com/office/powerpoint/2010/main" val="33662271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FEBB1-6FF6-49C7-BA4A-1A81F1D05024}"/>
              </a:ext>
            </a:extLst>
          </p:cNvPr>
          <p:cNvPicPr>
            <a:picLocks noChangeAspect="1"/>
          </p:cNvPicPr>
          <p:nvPr/>
        </p:nvPicPr>
        <p:blipFill>
          <a:blip r:embed="rId2"/>
          <a:stretch>
            <a:fillRect/>
          </a:stretch>
        </p:blipFill>
        <p:spPr>
          <a:xfrm>
            <a:off x="0" y="2908142"/>
            <a:ext cx="5577840" cy="3949858"/>
          </a:xfrm>
          <a:prstGeom prst="rect">
            <a:avLst/>
          </a:prstGeom>
        </p:spPr>
      </p:pic>
      <p:pic>
        <p:nvPicPr>
          <p:cNvPr id="5" name="Picture 4">
            <a:extLst>
              <a:ext uri="{FF2B5EF4-FFF2-40B4-BE49-F238E27FC236}">
                <a16:creationId xmlns:a16="http://schemas.microsoft.com/office/drawing/2014/main" id="{A45BECF0-C9D7-4E40-AB00-3A597CF3B454}"/>
              </a:ext>
            </a:extLst>
          </p:cNvPr>
          <p:cNvPicPr>
            <a:picLocks noChangeAspect="1"/>
          </p:cNvPicPr>
          <p:nvPr/>
        </p:nvPicPr>
        <p:blipFill>
          <a:blip r:embed="rId3"/>
          <a:stretch>
            <a:fillRect/>
          </a:stretch>
        </p:blipFill>
        <p:spPr>
          <a:xfrm>
            <a:off x="0" y="-2"/>
            <a:ext cx="5577840" cy="3982898"/>
          </a:xfrm>
          <a:prstGeom prst="rect">
            <a:avLst/>
          </a:prstGeom>
        </p:spPr>
      </p:pic>
      <p:pic>
        <p:nvPicPr>
          <p:cNvPr id="9" name="Picture 8">
            <a:extLst>
              <a:ext uri="{FF2B5EF4-FFF2-40B4-BE49-F238E27FC236}">
                <a16:creationId xmlns:a16="http://schemas.microsoft.com/office/drawing/2014/main" id="{C9E0CD5C-7468-48D6-AACE-9C2F12B3275B}"/>
              </a:ext>
            </a:extLst>
          </p:cNvPr>
          <p:cNvPicPr>
            <a:picLocks noChangeAspect="1"/>
          </p:cNvPicPr>
          <p:nvPr/>
        </p:nvPicPr>
        <p:blipFill rotWithShape="1">
          <a:blip r:embed="rId4">
            <a:extLst>
              <a:ext uri="{28A0092B-C50C-407E-A947-70E740481C1C}">
                <a14:useLocalDpi xmlns:a14="http://schemas.microsoft.com/office/drawing/2010/main" val="0"/>
              </a:ext>
            </a:extLst>
          </a:blip>
          <a:srcRect l="2436" r="12086"/>
          <a:stretch/>
        </p:blipFill>
        <p:spPr>
          <a:xfrm>
            <a:off x="5212080" y="3397177"/>
            <a:ext cx="3931920" cy="3449943"/>
          </a:xfrm>
          <a:prstGeom prst="rect">
            <a:avLst/>
          </a:prstGeom>
        </p:spPr>
      </p:pic>
      <p:pic>
        <p:nvPicPr>
          <p:cNvPr id="7" name="Picture 6">
            <a:extLst>
              <a:ext uri="{FF2B5EF4-FFF2-40B4-BE49-F238E27FC236}">
                <a16:creationId xmlns:a16="http://schemas.microsoft.com/office/drawing/2014/main" id="{DAD918FD-46D2-4A10-BA6B-47FF26988CE2}"/>
              </a:ext>
            </a:extLst>
          </p:cNvPr>
          <p:cNvPicPr>
            <a:picLocks noChangeAspect="1"/>
          </p:cNvPicPr>
          <p:nvPr/>
        </p:nvPicPr>
        <p:blipFill rotWithShape="1">
          <a:blip r:embed="rId5">
            <a:extLst>
              <a:ext uri="{28A0092B-C50C-407E-A947-70E740481C1C}">
                <a14:useLocalDpi xmlns:a14="http://schemas.microsoft.com/office/drawing/2010/main" val="0"/>
              </a:ext>
            </a:extLst>
          </a:blip>
          <a:srcRect l="2436" r="11857"/>
          <a:stretch/>
        </p:blipFill>
        <p:spPr>
          <a:xfrm>
            <a:off x="5212080" y="0"/>
            <a:ext cx="3931920" cy="3440694"/>
          </a:xfrm>
          <a:prstGeom prst="rect">
            <a:avLst/>
          </a:prstGeom>
        </p:spPr>
      </p:pic>
    </p:spTree>
    <p:extLst>
      <p:ext uri="{BB962C8B-B14F-4D97-AF65-F5344CB8AC3E}">
        <p14:creationId xmlns:p14="http://schemas.microsoft.com/office/powerpoint/2010/main" val="29994933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AE938-D993-45D1-8998-C8D7765F4FC2}"/>
              </a:ext>
            </a:extLst>
          </p:cNvPr>
          <p:cNvPicPr>
            <a:picLocks noChangeAspect="1"/>
          </p:cNvPicPr>
          <p:nvPr/>
        </p:nvPicPr>
        <p:blipFill>
          <a:blip r:embed="rId2"/>
          <a:stretch>
            <a:fillRect/>
          </a:stretch>
        </p:blipFill>
        <p:spPr>
          <a:xfrm>
            <a:off x="0" y="0"/>
            <a:ext cx="5915025" cy="3895725"/>
          </a:xfrm>
          <a:prstGeom prst="rect">
            <a:avLst/>
          </a:prstGeom>
        </p:spPr>
      </p:pic>
    </p:spTree>
    <p:extLst>
      <p:ext uri="{BB962C8B-B14F-4D97-AF65-F5344CB8AC3E}">
        <p14:creationId xmlns:p14="http://schemas.microsoft.com/office/powerpoint/2010/main" val="16974645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8913B-1D65-4B25-A1B5-622ED399E697}"/>
              </a:ext>
            </a:extLst>
          </p:cNvPr>
          <p:cNvPicPr>
            <a:picLocks noChangeAspect="1"/>
          </p:cNvPicPr>
          <p:nvPr/>
        </p:nvPicPr>
        <p:blipFill>
          <a:blip r:embed="rId3"/>
          <a:stretch>
            <a:fillRect/>
          </a:stretch>
        </p:blipFill>
        <p:spPr>
          <a:xfrm>
            <a:off x="0" y="63798"/>
            <a:ext cx="4572000" cy="5598148"/>
          </a:xfrm>
          <a:prstGeom prst="rect">
            <a:avLst/>
          </a:prstGeom>
        </p:spPr>
      </p:pic>
      <p:pic>
        <p:nvPicPr>
          <p:cNvPr id="5" name="Picture 4">
            <a:extLst>
              <a:ext uri="{FF2B5EF4-FFF2-40B4-BE49-F238E27FC236}">
                <a16:creationId xmlns:a16="http://schemas.microsoft.com/office/drawing/2014/main" id="{86B15B62-955D-4569-B849-30481F200D90}"/>
              </a:ext>
            </a:extLst>
          </p:cNvPr>
          <p:cNvPicPr>
            <a:picLocks noChangeAspect="1"/>
          </p:cNvPicPr>
          <p:nvPr/>
        </p:nvPicPr>
        <p:blipFill>
          <a:blip r:embed="rId4"/>
          <a:stretch>
            <a:fillRect/>
          </a:stretch>
        </p:blipFill>
        <p:spPr>
          <a:xfrm>
            <a:off x="4572000" y="0"/>
            <a:ext cx="4572000" cy="5577840"/>
          </a:xfrm>
          <a:prstGeom prst="rect">
            <a:avLst/>
          </a:prstGeom>
        </p:spPr>
      </p:pic>
      <p:sp>
        <p:nvSpPr>
          <p:cNvPr id="6" name="TextBox 5">
            <a:extLst>
              <a:ext uri="{FF2B5EF4-FFF2-40B4-BE49-F238E27FC236}">
                <a16:creationId xmlns:a16="http://schemas.microsoft.com/office/drawing/2014/main" id="{6154B1B7-CA62-407D-A0D1-68954901C1F6}"/>
              </a:ext>
            </a:extLst>
          </p:cNvPr>
          <p:cNvSpPr txBox="1"/>
          <p:nvPr/>
        </p:nvSpPr>
        <p:spPr>
          <a:xfrm>
            <a:off x="1480042" y="5816009"/>
            <a:ext cx="1611916" cy="923330"/>
          </a:xfrm>
          <a:prstGeom prst="rect">
            <a:avLst/>
          </a:prstGeom>
          <a:noFill/>
        </p:spPr>
        <p:txBody>
          <a:bodyPr wrap="none" rtlCol="0">
            <a:spAutoFit/>
          </a:bodyPr>
          <a:lstStyle/>
          <a:p>
            <a:pPr algn="ctr"/>
            <a:r>
              <a:rPr lang="en-US" dirty="0" err="1"/>
              <a:t>Test_Images</a:t>
            </a:r>
            <a:endParaRPr lang="en-US" dirty="0"/>
          </a:p>
          <a:p>
            <a:pPr algn="ctr"/>
            <a:r>
              <a:rPr lang="en-US" dirty="0" err="1"/>
              <a:t>Proton_Events</a:t>
            </a:r>
            <a:endParaRPr lang="en-US" dirty="0"/>
          </a:p>
          <a:p>
            <a:pPr algn="ctr"/>
            <a:r>
              <a:rPr lang="en-US" dirty="0"/>
              <a:t>[500-4000] keV</a:t>
            </a:r>
          </a:p>
        </p:txBody>
      </p:sp>
      <p:sp>
        <p:nvSpPr>
          <p:cNvPr id="7" name="TextBox 6">
            <a:extLst>
              <a:ext uri="{FF2B5EF4-FFF2-40B4-BE49-F238E27FC236}">
                <a16:creationId xmlns:a16="http://schemas.microsoft.com/office/drawing/2014/main" id="{AA2120B9-011B-457D-8D6F-5AA382E7139F}"/>
              </a:ext>
            </a:extLst>
          </p:cNvPr>
          <p:cNvSpPr txBox="1"/>
          <p:nvPr/>
        </p:nvSpPr>
        <p:spPr>
          <a:xfrm>
            <a:off x="6052044" y="5816009"/>
            <a:ext cx="1611916" cy="923330"/>
          </a:xfrm>
          <a:prstGeom prst="rect">
            <a:avLst/>
          </a:prstGeom>
          <a:noFill/>
        </p:spPr>
        <p:txBody>
          <a:bodyPr wrap="none" rtlCol="0">
            <a:spAutoFit/>
          </a:bodyPr>
          <a:lstStyle/>
          <a:p>
            <a:pPr algn="ctr"/>
            <a:r>
              <a:rPr lang="en-US" dirty="0" err="1"/>
              <a:t>Test_Images</a:t>
            </a:r>
            <a:endParaRPr lang="en-US" dirty="0"/>
          </a:p>
          <a:p>
            <a:pPr algn="ctr"/>
            <a:r>
              <a:rPr lang="en-US" dirty="0" err="1"/>
              <a:t>Alpha_Events</a:t>
            </a:r>
            <a:endParaRPr lang="en-US" dirty="0"/>
          </a:p>
          <a:p>
            <a:pPr algn="ctr"/>
            <a:r>
              <a:rPr lang="en-US" dirty="0"/>
              <a:t>[500-4000] keV</a:t>
            </a:r>
          </a:p>
        </p:txBody>
      </p:sp>
    </p:spTree>
    <p:extLst>
      <p:ext uri="{BB962C8B-B14F-4D97-AF65-F5344CB8AC3E}">
        <p14:creationId xmlns:p14="http://schemas.microsoft.com/office/powerpoint/2010/main" val="19513506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E08A78-88E5-4CCE-A870-8B204BA06386}"/>
              </a:ext>
            </a:extLst>
          </p:cNvPr>
          <p:cNvPicPr>
            <a:picLocks noChangeAspect="1"/>
          </p:cNvPicPr>
          <p:nvPr/>
        </p:nvPicPr>
        <p:blipFill>
          <a:blip r:embed="rId2"/>
          <a:stretch>
            <a:fillRect/>
          </a:stretch>
        </p:blipFill>
        <p:spPr>
          <a:xfrm>
            <a:off x="0" y="3114797"/>
            <a:ext cx="6766560" cy="3743203"/>
          </a:xfrm>
          <a:prstGeom prst="rect">
            <a:avLst/>
          </a:prstGeom>
        </p:spPr>
      </p:pic>
      <p:pic>
        <p:nvPicPr>
          <p:cNvPr id="3" name="Picture 2">
            <a:extLst>
              <a:ext uri="{FF2B5EF4-FFF2-40B4-BE49-F238E27FC236}">
                <a16:creationId xmlns:a16="http://schemas.microsoft.com/office/drawing/2014/main" id="{0016883E-7549-40E2-8A51-0D364F1BA461}"/>
              </a:ext>
            </a:extLst>
          </p:cNvPr>
          <p:cNvPicPr>
            <a:picLocks noChangeAspect="1"/>
          </p:cNvPicPr>
          <p:nvPr/>
        </p:nvPicPr>
        <p:blipFill>
          <a:blip r:embed="rId3"/>
          <a:stretch>
            <a:fillRect/>
          </a:stretch>
        </p:blipFill>
        <p:spPr>
          <a:xfrm>
            <a:off x="2377440" y="0"/>
            <a:ext cx="6766560" cy="5361529"/>
          </a:xfrm>
          <a:prstGeom prst="rect">
            <a:avLst/>
          </a:prstGeom>
        </p:spPr>
      </p:pic>
    </p:spTree>
    <p:extLst>
      <p:ext uri="{BB962C8B-B14F-4D97-AF65-F5344CB8AC3E}">
        <p14:creationId xmlns:p14="http://schemas.microsoft.com/office/powerpoint/2010/main" val="16688552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A1A0A9-0C27-4A91-A0F2-D734BD8985ED}"/>
              </a:ext>
            </a:extLst>
          </p:cNvPr>
          <p:cNvPicPr>
            <a:picLocks noChangeAspect="1"/>
          </p:cNvPicPr>
          <p:nvPr/>
        </p:nvPicPr>
        <p:blipFill>
          <a:blip r:embed="rId2"/>
          <a:stretch>
            <a:fillRect/>
          </a:stretch>
        </p:blipFill>
        <p:spPr>
          <a:xfrm>
            <a:off x="0" y="450598"/>
            <a:ext cx="9144000" cy="5956803"/>
          </a:xfrm>
          <a:prstGeom prst="rect">
            <a:avLst/>
          </a:prstGeom>
        </p:spPr>
      </p:pic>
    </p:spTree>
    <p:extLst>
      <p:ext uri="{BB962C8B-B14F-4D97-AF65-F5344CB8AC3E}">
        <p14:creationId xmlns:p14="http://schemas.microsoft.com/office/powerpoint/2010/main" val="42285929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35DD9C-B2D1-44E2-B050-9412AE84AD2F}"/>
              </a:ext>
            </a:extLst>
          </p:cNvPr>
          <p:cNvPicPr>
            <a:picLocks noChangeAspect="1"/>
          </p:cNvPicPr>
          <p:nvPr/>
        </p:nvPicPr>
        <p:blipFill>
          <a:blip r:embed="rId2"/>
          <a:stretch>
            <a:fillRect/>
          </a:stretch>
        </p:blipFill>
        <p:spPr>
          <a:xfrm>
            <a:off x="0" y="0"/>
            <a:ext cx="4572000" cy="5047013"/>
          </a:xfrm>
          <a:prstGeom prst="rect">
            <a:avLst/>
          </a:prstGeom>
        </p:spPr>
      </p:pic>
      <p:sp>
        <p:nvSpPr>
          <p:cNvPr id="4" name="TextBox 3">
            <a:extLst>
              <a:ext uri="{FF2B5EF4-FFF2-40B4-BE49-F238E27FC236}">
                <a16:creationId xmlns:a16="http://schemas.microsoft.com/office/drawing/2014/main" id="{45BDF49F-AC69-4327-BF07-63C2222585AC}"/>
              </a:ext>
            </a:extLst>
          </p:cNvPr>
          <p:cNvSpPr txBox="1"/>
          <p:nvPr/>
        </p:nvSpPr>
        <p:spPr>
          <a:xfrm>
            <a:off x="1513032" y="5816009"/>
            <a:ext cx="1545936" cy="923330"/>
          </a:xfrm>
          <a:prstGeom prst="rect">
            <a:avLst/>
          </a:prstGeom>
          <a:noFill/>
        </p:spPr>
        <p:txBody>
          <a:bodyPr wrap="none" rtlCol="0">
            <a:spAutoFit/>
          </a:bodyPr>
          <a:lstStyle/>
          <a:p>
            <a:pPr algn="ctr"/>
            <a:r>
              <a:rPr lang="en-US" dirty="0" err="1"/>
              <a:t>Test_Images</a:t>
            </a:r>
            <a:endParaRPr lang="en-US" dirty="0"/>
          </a:p>
          <a:p>
            <a:pPr algn="ctr"/>
            <a:r>
              <a:rPr lang="en-US" dirty="0" err="1"/>
              <a:t>Proton_Events</a:t>
            </a:r>
            <a:endParaRPr lang="en-US" dirty="0"/>
          </a:p>
          <a:p>
            <a:pPr algn="ctr"/>
            <a:r>
              <a:rPr lang="en-US" dirty="0"/>
              <a:t>[1500] keV</a:t>
            </a:r>
          </a:p>
        </p:txBody>
      </p:sp>
      <p:sp>
        <p:nvSpPr>
          <p:cNvPr id="5" name="TextBox 4">
            <a:extLst>
              <a:ext uri="{FF2B5EF4-FFF2-40B4-BE49-F238E27FC236}">
                <a16:creationId xmlns:a16="http://schemas.microsoft.com/office/drawing/2014/main" id="{875D4E87-53F0-4152-8F35-3C671132AD24}"/>
              </a:ext>
            </a:extLst>
          </p:cNvPr>
          <p:cNvSpPr txBox="1"/>
          <p:nvPr/>
        </p:nvSpPr>
        <p:spPr>
          <a:xfrm>
            <a:off x="6132547" y="5816009"/>
            <a:ext cx="1450910" cy="923330"/>
          </a:xfrm>
          <a:prstGeom prst="rect">
            <a:avLst/>
          </a:prstGeom>
          <a:noFill/>
        </p:spPr>
        <p:txBody>
          <a:bodyPr wrap="none" rtlCol="0">
            <a:spAutoFit/>
          </a:bodyPr>
          <a:lstStyle/>
          <a:p>
            <a:pPr algn="ctr"/>
            <a:r>
              <a:rPr lang="en-US" dirty="0" err="1"/>
              <a:t>Test_Images</a:t>
            </a:r>
            <a:endParaRPr lang="en-US" dirty="0"/>
          </a:p>
          <a:p>
            <a:pPr algn="ctr"/>
            <a:r>
              <a:rPr lang="en-US" dirty="0" err="1"/>
              <a:t>Alpha_Events</a:t>
            </a:r>
            <a:endParaRPr lang="en-US" dirty="0"/>
          </a:p>
          <a:p>
            <a:pPr algn="ctr"/>
            <a:r>
              <a:rPr lang="en-US" dirty="0"/>
              <a:t>[1500] keV</a:t>
            </a:r>
          </a:p>
        </p:txBody>
      </p:sp>
      <p:pic>
        <p:nvPicPr>
          <p:cNvPr id="9" name="Picture 8">
            <a:extLst>
              <a:ext uri="{FF2B5EF4-FFF2-40B4-BE49-F238E27FC236}">
                <a16:creationId xmlns:a16="http://schemas.microsoft.com/office/drawing/2014/main" id="{227784B0-889E-429B-B932-55D0F70E6E56}"/>
              </a:ext>
            </a:extLst>
          </p:cNvPr>
          <p:cNvPicPr>
            <a:picLocks noChangeAspect="1"/>
          </p:cNvPicPr>
          <p:nvPr/>
        </p:nvPicPr>
        <p:blipFill>
          <a:blip r:embed="rId3"/>
          <a:stretch>
            <a:fillRect/>
          </a:stretch>
        </p:blipFill>
        <p:spPr>
          <a:xfrm>
            <a:off x="4568114" y="0"/>
            <a:ext cx="4575886" cy="5047013"/>
          </a:xfrm>
          <a:prstGeom prst="rect">
            <a:avLst/>
          </a:prstGeom>
        </p:spPr>
      </p:pic>
    </p:spTree>
    <p:extLst>
      <p:ext uri="{BB962C8B-B14F-4D97-AF65-F5344CB8AC3E}">
        <p14:creationId xmlns:p14="http://schemas.microsoft.com/office/powerpoint/2010/main" val="15725617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BD3715-3BC4-4120-A8C1-A68CBC867393}"/>
              </a:ext>
            </a:extLst>
          </p:cNvPr>
          <p:cNvPicPr>
            <a:picLocks noChangeAspect="1"/>
          </p:cNvPicPr>
          <p:nvPr/>
        </p:nvPicPr>
        <p:blipFill>
          <a:blip r:embed="rId2"/>
          <a:stretch>
            <a:fillRect/>
          </a:stretch>
        </p:blipFill>
        <p:spPr>
          <a:xfrm>
            <a:off x="0" y="3114797"/>
            <a:ext cx="6766560" cy="3743203"/>
          </a:xfrm>
          <a:prstGeom prst="rect">
            <a:avLst/>
          </a:prstGeom>
        </p:spPr>
      </p:pic>
      <p:pic>
        <p:nvPicPr>
          <p:cNvPr id="5" name="Picture 4">
            <a:extLst>
              <a:ext uri="{FF2B5EF4-FFF2-40B4-BE49-F238E27FC236}">
                <a16:creationId xmlns:a16="http://schemas.microsoft.com/office/drawing/2014/main" id="{4FDD44A8-21F9-4623-9D21-C877E8D6E820}"/>
              </a:ext>
            </a:extLst>
          </p:cNvPr>
          <p:cNvPicPr>
            <a:picLocks noChangeAspect="1"/>
          </p:cNvPicPr>
          <p:nvPr/>
        </p:nvPicPr>
        <p:blipFill>
          <a:blip r:embed="rId3"/>
          <a:stretch>
            <a:fillRect/>
          </a:stretch>
        </p:blipFill>
        <p:spPr>
          <a:xfrm>
            <a:off x="2377440" y="0"/>
            <a:ext cx="6766560" cy="5361529"/>
          </a:xfrm>
          <a:prstGeom prst="rect">
            <a:avLst/>
          </a:prstGeom>
        </p:spPr>
      </p:pic>
    </p:spTree>
    <p:extLst>
      <p:ext uri="{BB962C8B-B14F-4D97-AF65-F5344CB8AC3E}">
        <p14:creationId xmlns:p14="http://schemas.microsoft.com/office/powerpoint/2010/main" val="1225549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144D0D-9266-40E5-957B-7DA10D575A4B}"/>
              </a:ext>
            </a:extLst>
          </p:cNvPr>
          <p:cNvPicPr>
            <a:picLocks noChangeAspect="1"/>
          </p:cNvPicPr>
          <p:nvPr/>
        </p:nvPicPr>
        <p:blipFill>
          <a:blip r:embed="rId2"/>
          <a:stretch>
            <a:fillRect/>
          </a:stretch>
        </p:blipFill>
        <p:spPr>
          <a:xfrm>
            <a:off x="4572000" y="0"/>
            <a:ext cx="4572000" cy="3748160"/>
          </a:xfrm>
          <a:prstGeom prst="rect">
            <a:avLst/>
          </a:prstGeom>
        </p:spPr>
      </p:pic>
      <p:sp>
        <p:nvSpPr>
          <p:cNvPr id="3" name="TextBox 2">
            <a:extLst>
              <a:ext uri="{FF2B5EF4-FFF2-40B4-BE49-F238E27FC236}">
                <a16:creationId xmlns:a16="http://schemas.microsoft.com/office/drawing/2014/main" id="{45DD8B2E-AA19-4E91-8D1E-A8627CF750E6}"/>
              </a:ext>
            </a:extLst>
          </p:cNvPr>
          <p:cNvSpPr txBox="1"/>
          <p:nvPr/>
        </p:nvSpPr>
        <p:spPr>
          <a:xfrm>
            <a:off x="1316537" y="5816009"/>
            <a:ext cx="1938929" cy="923330"/>
          </a:xfrm>
          <a:prstGeom prst="rect">
            <a:avLst/>
          </a:prstGeom>
          <a:noFill/>
        </p:spPr>
        <p:txBody>
          <a:bodyPr wrap="none" rtlCol="0">
            <a:spAutoFit/>
          </a:bodyPr>
          <a:lstStyle/>
          <a:p>
            <a:pPr algn="ctr"/>
            <a:r>
              <a:rPr lang="en-US" dirty="0" err="1"/>
              <a:t>Test_Images</a:t>
            </a:r>
            <a:endParaRPr lang="en-US" dirty="0"/>
          </a:p>
          <a:p>
            <a:pPr algn="ctr"/>
            <a:r>
              <a:rPr lang="en-US" dirty="0" err="1"/>
              <a:t>Proton_Events</a:t>
            </a:r>
            <a:endParaRPr lang="en-US" dirty="0"/>
          </a:p>
          <a:p>
            <a:pPr algn="ctr"/>
            <a:r>
              <a:rPr lang="en-US" dirty="0"/>
              <a:t>Run0321 1500 keV</a:t>
            </a:r>
          </a:p>
        </p:txBody>
      </p:sp>
      <p:sp>
        <p:nvSpPr>
          <p:cNvPr id="4" name="TextBox 3">
            <a:extLst>
              <a:ext uri="{FF2B5EF4-FFF2-40B4-BE49-F238E27FC236}">
                <a16:creationId xmlns:a16="http://schemas.microsoft.com/office/drawing/2014/main" id="{68298589-AE43-41FE-80F1-0F9927ED8B45}"/>
              </a:ext>
            </a:extLst>
          </p:cNvPr>
          <p:cNvSpPr txBox="1"/>
          <p:nvPr/>
        </p:nvSpPr>
        <p:spPr>
          <a:xfrm>
            <a:off x="5888538" y="5816009"/>
            <a:ext cx="1938929" cy="923330"/>
          </a:xfrm>
          <a:prstGeom prst="rect">
            <a:avLst/>
          </a:prstGeom>
          <a:noFill/>
        </p:spPr>
        <p:txBody>
          <a:bodyPr wrap="none" rtlCol="0">
            <a:spAutoFit/>
          </a:bodyPr>
          <a:lstStyle/>
          <a:p>
            <a:pPr algn="ctr"/>
            <a:r>
              <a:rPr lang="en-US" dirty="0" err="1"/>
              <a:t>Test_Images</a:t>
            </a:r>
            <a:endParaRPr lang="en-US" dirty="0"/>
          </a:p>
          <a:p>
            <a:pPr algn="ctr"/>
            <a:r>
              <a:rPr lang="en-US" dirty="0" err="1"/>
              <a:t>Alpha_Events</a:t>
            </a:r>
            <a:endParaRPr lang="en-US" dirty="0"/>
          </a:p>
          <a:p>
            <a:pPr algn="ctr"/>
            <a:r>
              <a:rPr lang="en-US" dirty="0"/>
              <a:t>Run0320 1500 keV</a:t>
            </a:r>
          </a:p>
        </p:txBody>
      </p:sp>
      <p:pic>
        <p:nvPicPr>
          <p:cNvPr id="7" name="Picture 6">
            <a:extLst>
              <a:ext uri="{FF2B5EF4-FFF2-40B4-BE49-F238E27FC236}">
                <a16:creationId xmlns:a16="http://schemas.microsoft.com/office/drawing/2014/main" id="{BFDAA024-5BCF-446D-AB05-024A2FC34714}"/>
              </a:ext>
            </a:extLst>
          </p:cNvPr>
          <p:cNvPicPr>
            <a:picLocks noChangeAspect="1"/>
          </p:cNvPicPr>
          <p:nvPr/>
        </p:nvPicPr>
        <p:blipFill>
          <a:blip r:embed="rId3"/>
          <a:stretch>
            <a:fillRect/>
          </a:stretch>
        </p:blipFill>
        <p:spPr>
          <a:xfrm>
            <a:off x="-1" y="-1"/>
            <a:ext cx="4572000" cy="4109864"/>
          </a:xfrm>
          <a:prstGeom prst="rect">
            <a:avLst/>
          </a:prstGeom>
        </p:spPr>
      </p:pic>
    </p:spTree>
    <p:extLst>
      <p:ext uri="{BB962C8B-B14F-4D97-AF65-F5344CB8AC3E}">
        <p14:creationId xmlns:p14="http://schemas.microsoft.com/office/powerpoint/2010/main" val="1620953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A5B1A-C968-4EFC-B5B7-072F48C93584}"/>
              </a:ext>
            </a:extLst>
          </p:cNvPr>
          <p:cNvPicPr>
            <a:picLocks noChangeAspect="1"/>
          </p:cNvPicPr>
          <p:nvPr/>
        </p:nvPicPr>
        <p:blipFill rotWithShape="1">
          <a:blip r:embed="rId2">
            <a:extLst>
              <a:ext uri="{28A0092B-C50C-407E-A947-70E740481C1C}">
                <a14:useLocalDpi xmlns:a14="http://schemas.microsoft.com/office/drawing/2010/main" val="0"/>
              </a:ext>
            </a:extLst>
          </a:blip>
          <a:srcRect l="5334" t="5555" r="10667" b="4667"/>
          <a:stretch/>
        </p:blipFill>
        <p:spPr>
          <a:xfrm>
            <a:off x="0" y="0"/>
            <a:ext cx="4572000" cy="4886476"/>
          </a:xfrm>
          <a:prstGeom prst="rect">
            <a:avLst/>
          </a:prstGeom>
        </p:spPr>
      </p:pic>
      <p:pic>
        <p:nvPicPr>
          <p:cNvPr id="6" name="Picture 5">
            <a:extLst>
              <a:ext uri="{FF2B5EF4-FFF2-40B4-BE49-F238E27FC236}">
                <a16:creationId xmlns:a16="http://schemas.microsoft.com/office/drawing/2014/main" id="{86453DD1-7D19-4596-B441-ACEA36EE01EE}"/>
              </a:ext>
            </a:extLst>
          </p:cNvPr>
          <p:cNvPicPr>
            <a:picLocks noChangeAspect="1"/>
          </p:cNvPicPr>
          <p:nvPr/>
        </p:nvPicPr>
        <p:blipFill rotWithShape="1">
          <a:blip r:embed="rId3">
            <a:extLst>
              <a:ext uri="{28A0092B-C50C-407E-A947-70E740481C1C}">
                <a14:useLocalDpi xmlns:a14="http://schemas.microsoft.com/office/drawing/2010/main" val="0"/>
              </a:ext>
            </a:extLst>
          </a:blip>
          <a:srcRect l="4888" t="5555" r="11111" b="4667"/>
          <a:stretch/>
        </p:blipFill>
        <p:spPr>
          <a:xfrm>
            <a:off x="4572000" y="0"/>
            <a:ext cx="4572000" cy="4886476"/>
          </a:xfrm>
          <a:prstGeom prst="rect">
            <a:avLst/>
          </a:prstGeom>
        </p:spPr>
      </p:pic>
      <p:sp>
        <p:nvSpPr>
          <p:cNvPr id="8" name="TextBox 7">
            <a:extLst>
              <a:ext uri="{FF2B5EF4-FFF2-40B4-BE49-F238E27FC236}">
                <a16:creationId xmlns:a16="http://schemas.microsoft.com/office/drawing/2014/main" id="{61E346B7-45F4-4A1F-950B-356E7842D3CB}"/>
              </a:ext>
            </a:extLst>
          </p:cNvPr>
          <p:cNvSpPr txBox="1"/>
          <p:nvPr/>
        </p:nvSpPr>
        <p:spPr>
          <a:xfrm>
            <a:off x="7523480" y="2258572"/>
            <a:ext cx="652743" cy="369332"/>
          </a:xfrm>
          <a:prstGeom prst="rect">
            <a:avLst/>
          </a:prstGeom>
          <a:noFill/>
        </p:spPr>
        <p:txBody>
          <a:bodyPr wrap="none">
            <a:spAutoFit/>
          </a:bodyPr>
          <a:lstStyle/>
          <a:p>
            <a:r>
              <a:rPr lang="en-US" dirty="0">
                <a:solidFill>
                  <a:schemeClr val="bg1"/>
                </a:solidFill>
              </a:rPr>
              <a:t>7572</a:t>
            </a:r>
          </a:p>
        </p:txBody>
      </p:sp>
      <p:sp>
        <p:nvSpPr>
          <p:cNvPr id="9" name="TextBox 8">
            <a:extLst>
              <a:ext uri="{FF2B5EF4-FFF2-40B4-BE49-F238E27FC236}">
                <a16:creationId xmlns:a16="http://schemas.microsoft.com/office/drawing/2014/main" id="{5FBC2B6C-A81E-4BAD-A518-B070C2DC6557}"/>
              </a:ext>
            </a:extLst>
          </p:cNvPr>
          <p:cNvSpPr txBox="1"/>
          <p:nvPr/>
        </p:nvSpPr>
        <p:spPr>
          <a:xfrm>
            <a:off x="1041400" y="3731772"/>
            <a:ext cx="535724" cy="369332"/>
          </a:xfrm>
          <a:prstGeom prst="rect">
            <a:avLst/>
          </a:prstGeom>
          <a:noFill/>
        </p:spPr>
        <p:txBody>
          <a:bodyPr wrap="none">
            <a:spAutoFit/>
          </a:bodyPr>
          <a:lstStyle/>
          <a:p>
            <a:r>
              <a:rPr lang="en-US" dirty="0">
                <a:solidFill>
                  <a:schemeClr val="bg1"/>
                </a:solidFill>
              </a:rPr>
              <a:t>324</a:t>
            </a:r>
          </a:p>
        </p:txBody>
      </p:sp>
      <p:sp>
        <p:nvSpPr>
          <p:cNvPr id="10" name="TextBox 9">
            <a:extLst>
              <a:ext uri="{FF2B5EF4-FFF2-40B4-BE49-F238E27FC236}">
                <a16:creationId xmlns:a16="http://schemas.microsoft.com/office/drawing/2014/main" id="{06FD327F-0A5D-4019-B47C-F846AB766A5F}"/>
              </a:ext>
            </a:extLst>
          </p:cNvPr>
          <p:cNvSpPr txBox="1"/>
          <p:nvPr/>
        </p:nvSpPr>
        <p:spPr>
          <a:xfrm>
            <a:off x="3692881" y="5165210"/>
            <a:ext cx="1758238" cy="646331"/>
          </a:xfrm>
          <a:prstGeom prst="rect">
            <a:avLst/>
          </a:prstGeom>
          <a:noFill/>
        </p:spPr>
        <p:txBody>
          <a:bodyPr wrap="none" rtlCol="0">
            <a:spAutoFit/>
          </a:bodyPr>
          <a:lstStyle/>
          <a:p>
            <a:r>
              <a:rPr lang="en-US" altLang="zh-CN" dirty="0"/>
              <a:t>Run0321</a:t>
            </a:r>
          </a:p>
          <a:p>
            <a:r>
              <a:rPr lang="en-US" dirty="0"/>
              <a:t>1500-keV proton</a:t>
            </a:r>
          </a:p>
        </p:txBody>
      </p:sp>
      <p:graphicFrame>
        <p:nvGraphicFramePr>
          <p:cNvPr id="11" name="Table 10">
            <a:extLst>
              <a:ext uri="{FF2B5EF4-FFF2-40B4-BE49-F238E27FC236}">
                <a16:creationId xmlns:a16="http://schemas.microsoft.com/office/drawing/2014/main" id="{13577314-74A1-4221-8A88-6EA443C21C65}"/>
              </a:ext>
            </a:extLst>
          </p:cNvPr>
          <p:cNvGraphicFramePr>
            <a:graphicFrameLocks noGrp="1"/>
          </p:cNvGraphicFramePr>
          <p:nvPr>
            <p:extLst>
              <p:ext uri="{D42A27DB-BD31-4B8C-83A1-F6EECF244321}">
                <p14:modId xmlns:p14="http://schemas.microsoft.com/office/powerpoint/2010/main" val="2552295780"/>
              </p:ext>
            </p:extLst>
          </p:nvPr>
        </p:nvGraphicFramePr>
        <p:xfrm>
          <a:off x="2527318" y="5811541"/>
          <a:ext cx="4089364" cy="613254"/>
        </p:xfrm>
        <a:graphic>
          <a:graphicData uri="http://schemas.openxmlformats.org/drawingml/2006/table">
            <a:tbl>
              <a:tblPr>
                <a:tableStyleId>{5940675A-B579-460E-94D1-54222C63F5DA}</a:tableStyleId>
              </a:tblPr>
              <a:tblGrid>
                <a:gridCol w="1535240">
                  <a:extLst>
                    <a:ext uri="{9D8B030D-6E8A-4147-A177-3AD203B41FA5}">
                      <a16:colId xmlns:a16="http://schemas.microsoft.com/office/drawing/2014/main" val="1201304962"/>
                    </a:ext>
                  </a:extLst>
                </a:gridCol>
                <a:gridCol w="652513">
                  <a:extLst>
                    <a:ext uri="{9D8B030D-6E8A-4147-A177-3AD203B41FA5}">
                      <a16:colId xmlns:a16="http://schemas.microsoft.com/office/drawing/2014/main" val="707781622"/>
                    </a:ext>
                  </a:extLst>
                </a:gridCol>
                <a:gridCol w="708443">
                  <a:extLst>
                    <a:ext uri="{9D8B030D-6E8A-4147-A177-3AD203B41FA5}">
                      <a16:colId xmlns:a16="http://schemas.microsoft.com/office/drawing/2014/main" val="3239344393"/>
                    </a:ext>
                  </a:extLst>
                </a:gridCol>
                <a:gridCol w="596584">
                  <a:extLst>
                    <a:ext uri="{9D8B030D-6E8A-4147-A177-3AD203B41FA5}">
                      <a16:colId xmlns:a16="http://schemas.microsoft.com/office/drawing/2014/main" val="446814427"/>
                    </a:ext>
                  </a:extLst>
                </a:gridCol>
                <a:gridCol w="596584">
                  <a:extLst>
                    <a:ext uri="{9D8B030D-6E8A-4147-A177-3AD203B41FA5}">
                      <a16:colId xmlns:a16="http://schemas.microsoft.com/office/drawing/2014/main" val="378701969"/>
                    </a:ext>
                  </a:extLst>
                </a:gridCol>
              </a:tblGrid>
              <a:tr h="306627">
                <a:tc>
                  <a:txBody>
                    <a:bodyPr/>
                    <a:lstStyle/>
                    <a:p>
                      <a:pPr algn="ctr" fontAlgn="ctr"/>
                      <a:r>
                        <a:rPr lang="en-US" sz="1600" u="none" strike="noStrike" dirty="0">
                          <a:effectLst/>
                          <a:latin typeface="Cambria" panose="02040503050406030204" pitchFamily="18" charset="0"/>
                          <a:ea typeface="Cambria" panose="02040503050406030204" pitchFamily="18" charset="0"/>
                        </a:rPr>
                        <a:t>Below Threshold</a:t>
                      </a:r>
                      <a:endParaRPr lang="en-US" sz="1600" b="0" i="0" u="none" strike="noStrike" dirty="0">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Vetoed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Missing</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a:effectLst/>
                          <a:latin typeface="Cambria" panose="02040503050406030204" pitchFamily="18" charset="0"/>
                          <a:ea typeface="Cambria" panose="02040503050406030204" pitchFamily="18" charset="0"/>
                        </a:rPr>
                        <a:t>Good</a:t>
                      </a:r>
                      <a:endParaRPr lang="en-US" sz="1600" b="0" i="0" u="none" strike="noStrike">
                        <a:solidFill>
                          <a:srgbClr val="000000"/>
                        </a:solidFill>
                        <a:effectLst/>
                        <a:latin typeface="Cambria" panose="02040503050406030204" pitchFamily="18" charset="0"/>
                        <a:ea typeface="Cambria" panose="02040503050406030204" pitchFamily="18" charset="0"/>
                      </a:endParaRPr>
                    </a:p>
                  </a:txBody>
                  <a:tcPr marL="7620" marR="7620" marT="7620" marB="0" anchor="ctr"/>
                </a:tc>
                <a:tc>
                  <a:txBody>
                    <a:bodyPr/>
                    <a:lstStyle/>
                    <a:p>
                      <a:pPr algn="ctr" fontAlgn="ctr"/>
                      <a:r>
                        <a:rPr lang="en-US" sz="1600" u="none" strike="noStrike" dirty="0">
                          <a:effectLst/>
                          <a:latin typeface="Cambria" panose="02040503050406030204" pitchFamily="18" charset="0"/>
                          <a:ea typeface="Cambria" panose="02040503050406030204" pitchFamily="18" charset="0"/>
                        </a:rPr>
                        <a:t>Sum</a:t>
                      </a:r>
                      <a:endParaRPr lang="en-US" sz="1600" b="0" i="0" u="none" strike="noStrike" dirty="0">
                        <a:solidFill>
                          <a:srgbClr val="000000"/>
                        </a:solidFill>
                        <a:effectLst/>
                        <a:latin typeface="Cambria" panose="02040503050406030204" pitchFamily="18" charset="0"/>
                        <a:ea typeface="Cambria" panose="02040503050406030204" pitchFamily="18" charset="0"/>
                      </a:endParaRPr>
                    </a:p>
                  </a:txBody>
                  <a:tcPr marL="7620" marR="7620" marT="7620" marB="0" anchor="ctr"/>
                </a:tc>
                <a:extLst>
                  <a:ext uri="{0D108BD9-81ED-4DB2-BD59-A6C34878D82A}">
                    <a16:rowId xmlns:a16="http://schemas.microsoft.com/office/drawing/2014/main" val="3321571320"/>
                  </a:ext>
                </a:extLst>
              </a:tr>
              <a:tr h="306627">
                <a:tc>
                  <a:txBody>
                    <a:bodyPr/>
                    <a:lstStyle/>
                    <a:p>
                      <a:pPr algn="ctr" fontAlgn="ctr"/>
                      <a:r>
                        <a:rPr lang="en-US" sz="1600" b="0" i="0" u="none" strike="noStrike" dirty="0">
                          <a:solidFill>
                            <a:schemeClr val="tx1"/>
                          </a:solidFill>
                          <a:effectLst/>
                          <a:latin typeface="Cambria" panose="02040503050406030204" pitchFamily="18" charset="0"/>
                        </a:rPr>
                        <a:t>191</a:t>
                      </a:r>
                    </a:p>
                  </a:txBody>
                  <a:tcPr marL="7620" marR="7620" marT="7620" marB="0" anchor="ctr"/>
                </a:tc>
                <a:tc>
                  <a:txBody>
                    <a:bodyPr/>
                    <a:lstStyle/>
                    <a:p>
                      <a:pPr algn="ctr" fontAlgn="ctr"/>
                      <a:r>
                        <a:rPr lang="en-US" sz="1600" b="0" i="0" u="none" strike="noStrike">
                          <a:solidFill>
                            <a:schemeClr val="tx1"/>
                          </a:solidFill>
                          <a:effectLst/>
                          <a:latin typeface="Cambria" panose="02040503050406030204" pitchFamily="18" charset="0"/>
                        </a:rPr>
                        <a:t>11874</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1</a:t>
                      </a:r>
                    </a:p>
                  </a:txBody>
                  <a:tcPr marL="7620" marR="7620" marT="7620" marB="0" anchor="ctr"/>
                </a:tc>
                <a:tc>
                  <a:txBody>
                    <a:bodyPr/>
                    <a:lstStyle/>
                    <a:p>
                      <a:pPr algn="ctr" fontAlgn="ctr"/>
                      <a:r>
                        <a:rPr lang="en-US" sz="1600" b="0" i="0" u="none" strike="noStrike">
                          <a:solidFill>
                            <a:schemeClr val="tx1"/>
                          </a:solidFill>
                          <a:effectLst/>
                          <a:latin typeface="Cambria" panose="02040503050406030204" pitchFamily="18" charset="0"/>
                        </a:rPr>
                        <a:t>7934</a:t>
                      </a:r>
                    </a:p>
                  </a:txBody>
                  <a:tcPr marL="7620" marR="7620" marT="7620" marB="0" anchor="ctr"/>
                </a:tc>
                <a:tc>
                  <a:txBody>
                    <a:bodyPr/>
                    <a:lstStyle/>
                    <a:p>
                      <a:pPr algn="ctr" fontAlgn="ctr"/>
                      <a:r>
                        <a:rPr lang="en-US" sz="1600" b="0" i="0" u="none" strike="noStrike" dirty="0">
                          <a:solidFill>
                            <a:schemeClr val="tx1"/>
                          </a:solidFill>
                          <a:effectLst/>
                          <a:latin typeface="Cambria" panose="02040503050406030204" pitchFamily="18" charset="0"/>
                        </a:rPr>
                        <a:t>20000</a:t>
                      </a:r>
                    </a:p>
                  </a:txBody>
                  <a:tcPr marL="7620" marR="7620" marT="7620" marB="0" anchor="ctr"/>
                </a:tc>
                <a:extLst>
                  <a:ext uri="{0D108BD9-81ED-4DB2-BD59-A6C34878D82A}">
                    <a16:rowId xmlns:a16="http://schemas.microsoft.com/office/drawing/2014/main" val="485730714"/>
                  </a:ext>
                </a:extLst>
              </a:tr>
            </a:tbl>
          </a:graphicData>
        </a:graphic>
      </p:graphicFrame>
    </p:spTree>
    <p:extLst>
      <p:ext uri="{BB962C8B-B14F-4D97-AF65-F5344CB8AC3E}">
        <p14:creationId xmlns:p14="http://schemas.microsoft.com/office/powerpoint/2010/main" val="12490493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A5FF8E-7C16-4BA6-9EE0-F5F0B2CE0929}"/>
              </a:ext>
            </a:extLst>
          </p:cNvPr>
          <p:cNvPicPr>
            <a:picLocks noChangeAspect="1"/>
          </p:cNvPicPr>
          <p:nvPr/>
        </p:nvPicPr>
        <p:blipFill>
          <a:blip r:embed="rId2"/>
          <a:stretch>
            <a:fillRect/>
          </a:stretch>
        </p:blipFill>
        <p:spPr>
          <a:xfrm>
            <a:off x="4572000" y="0"/>
            <a:ext cx="4572000" cy="5126671"/>
          </a:xfrm>
          <a:prstGeom prst="rect">
            <a:avLst/>
          </a:prstGeom>
        </p:spPr>
      </p:pic>
      <p:pic>
        <p:nvPicPr>
          <p:cNvPr id="5" name="Picture 4">
            <a:extLst>
              <a:ext uri="{FF2B5EF4-FFF2-40B4-BE49-F238E27FC236}">
                <a16:creationId xmlns:a16="http://schemas.microsoft.com/office/drawing/2014/main" id="{7E545C55-85BA-47B6-9ABA-13421B8F05AA}"/>
              </a:ext>
            </a:extLst>
          </p:cNvPr>
          <p:cNvPicPr>
            <a:picLocks noChangeAspect="1"/>
          </p:cNvPicPr>
          <p:nvPr/>
        </p:nvPicPr>
        <p:blipFill>
          <a:blip r:embed="rId3"/>
          <a:stretch>
            <a:fillRect/>
          </a:stretch>
        </p:blipFill>
        <p:spPr>
          <a:xfrm>
            <a:off x="0" y="0"/>
            <a:ext cx="4572000" cy="5114623"/>
          </a:xfrm>
          <a:prstGeom prst="rect">
            <a:avLst/>
          </a:prstGeom>
        </p:spPr>
      </p:pic>
      <p:sp>
        <p:nvSpPr>
          <p:cNvPr id="6" name="TextBox 5">
            <a:extLst>
              <a:ext uri="{FF2B5EF4-FFF2-40B4-BE49-F238E27FC236}">
                <a16:creationId xmlns:a16="http://schemas.microsoft.com/office/drawing/2014/main" id="{3B604B13-CAD0-4F7A-862D-EB64B2FE0D72}"/>
              </a:ext>
            </a:extLst>
          </p:cNvPr>
          <p:cNvSpPr txBox="1"/>
          <p:nvPr/>
        </p:nvSpPr>
        <p:spPr>
          <a:xfrm>
            <a:off x="3692881" y="5165210"/>
            <a:ext cx="1758238" cy="646331"/>
          </a:xfrm>
          <a:prstGeom prst="rect">
            <a:avLst/>
          </a:prstGeom>
          <a:noFill/>
        </p:spPr>
        <p:txBody>
          <a:bodyPr wrap="none" rtlCol="0">
            <a:spAutoFit/>
          </a:bodyPr>
          <a:lstStyle/>
          <a:p>
            <a:r>
              <a:rPr lang="en-US" altLang="zh-CN" dirty="0"/>
              <a:t>Run0321</a:t>
            </a:r>
          </a:p>
          <a:p>
            <a:r>
              <a:rPr lang="en-US" dirty="0"/>
              <a:t>1500-keV proton</a:t>
            </a:r>
          </a:p>
        </p:txBody>
      </p:sp>
      <p:pic>
        <p:nvPicPr>
          <p:cNvPr id="8" name="Picture 7">
            <a:extLst>
              <a:ext uri="{FF2B5EF4-FFF2-40B4-BE49-F238E27FC236}">
                <a16:creationId xmlns:a16="http://schemas.microsoft.com/office/drawing/2014/main" id="{304E425B-56CC-47D7-9F06-5F78FEA3591B}"/>
              </a:ext>
            </a:extLst>
          </p:cNvPr>
          <p:cNvPicPr>
            <a:picLocks noChangeAspect="1"/>
          </p:cNvPicPr>
          <p:nvPr/>
        </p:nvPicPr>
        <p:blipFill rotWithShape="1">
          <a:blip r:embed="rId4">
            <a:extLst>
              <a:ext uri="{28A0092B-C50C-407E-A947-70E740481C1C}">
                <a14:useLocalDpi xmlns:a14="http://schemas.microsoft.com/office/drawing/2010/main" val="0"/>
              </a:ext>
            </a:extLst>
          </a:blip>
          <a:srcRect l="4888" t="5555" r="11111" b="4667"/>
          <a:stretch/>
        </p:blipFill>
        <p:spPr>
          <a:xfrm>
            <a:off x="7518400" y="5120586"/>
            <a:ext cx="1625600" cy="1737414"/>
          </a:xfrm>
          <a:prstGeom prst="rect">
            <a:avLst/>
          </a:prstGeom>
        </p:spPr>
      </p:pic>
      <p:sp>
        <p:nvSpPr>
          <p:cNvPr id="9" name="Rectangle: Rounded Corners 8">
            <a:extLst>
              <a:ext uri="{FF2B5EF4-FFF2-40B4-BE49-F238E27FC236}">
                <a16:creationId xmlns:a16="http://schemas.microsoft.com/office/drawing/2014/main" id="{EC4B7C75-A196-4F80-860B-1CAB6D0A5DAD}"/>
              </a:ext>
            </a:extLst>
          </p:cNvPr>
          <p:cNvSpPr/>
          <p:nvPr/>
        </p:nvSpPr>
        <p:spPr>
          <a:xfrm>
            <a:off x="7975600" y="5334000"/>
            <a:ext cx="863600" cy="6223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7039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19105</TotalTime>
  <Words>30266</Words>
  <Application>Microsoft Office PowerPoint</Application>
  <PresentationFormat>On-screen Show (4:3)</PresentationFormat>
  <Paragraphs>3907</Paragraphs>
  <Slides>120</Slides>
  <Notes>24</Notes>
  <HiddenSlides>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120</vt:i4>
      </vt:variant>
    </vt:vector>
  </HeadingPairs>
  <TitlesOfParts>
    <vt:vector size="132" baseType="lpstr">
      <vt:lpstr>Aptos</vt:lpstr>
      <vt:lpstr>DejaVuSerif</vt:lpstr>
      <vt:lpstr>sohne</vt:lpstr>
      <vt:lpstr>Arial</vt:lpstr>
      <vt:lpstr>Arial Narrow</vt:lpstr>
      <vt:lpstr>Calibri</vt:lpstr>
      <vt:lpstr>Calibri Light</vt:lpstr>
      <vt:lpstr>Cambria</vt:lpstr>
      <vt:lpstr>Symbol</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lijie sun</dc:creator>
  <cp:lastModifiedBy>Lijie Sun</cp:lastModifiedBy>
  <cp:revision>215</cp:revision>
  <dcterms:created xsi:type="dcterms:W3CDTF">2024-06-12T23:04:11Z</dcterms:created>
  <dcterms:modified xsi:type="dcterms:W3CDTF">2025-02-06T00:59:47Z</dcterms:modified>
</cp:coreProperties>
</file>